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4" r:id="rId1"/>
  </p:sldMasterIdLst>
  <p:notesMasterIdLst>
    <p:notesMasterId r:id="rId123"/>
  </p:notesMasterIdLst>
  <p:handoutMasterIdLst>
    <p:handoutMasterId r:id="rId124"/>
  </p:handoutMasterIdLst>
  <p:sldIdLst>
    <p:sldId id="256" r:id="rId2"/>
    <p:sldId id="395" r:id="rId3"/>
    <p:sldId id="394" r:id="rId4"/>
    <p:sldId id="299" r:id="rId5"/>
    <p:sldId id="258" r:id="rId6"/>
    <p:sldId id="259" r:id="rId7"/>
    <p:sldId id="260" r:id="rId8"/>
    <p:sldId id="261" r:id="rId9"/>
    <p:sldId id="29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98" r:id="rId23"/>
    <p:sldId id="276" r:id="rId24"/>
    <p:sldId id="277" r:id="rId25"/>
    <p:sldId id="278" r:id="rId26"/>
    <p:sldId id="279" r:id="rId27"/>
    <p:sldId id="284" r:id="rId28"/>
    <p:sldId id="286" r:id="rId29"/>
    <p:sldId id="285" r:id="rId30"/>
    <p:sldId id="287" r:id="rId31"/>
    <p:sldId id="288" r:id="rId32"/>
    <p:sldId id="289" r:id="rId33"/>
    <p:sldId id="290" r:id="rId34"/>
    <p:sldId id="257" r:id="rId35"/>
    <p:sldId id="300" r:id="rId36"/>
    <p:sldId id="301" r:id="rId37"/>
    <p:sldId id="302" r:id="rId38"/>
    <p:sldId id="390" r:id="rId39"/>
    <p:sldId id="303" r:id="rId40"/>
    <p:sldId id="304" r:id="rId41"/>
    <p:sldId id="305" r:id="rId42"/>
    <p:sldId id="306" r:id="rId43"/>
    <p:sldId id="307" r:id="rId44"/>
    <p:sldId id="262"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275" r:id="rId58"/>
    <p:sldId id="320" r:id="rId59"/>
    <p:sldId id="321" r:id="rId60"/>
    <p:sldId id="322" r:id="rId61"/>
    <p:sldId id="323" r:id="rId62"/>
    <p:sldId id="391"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43" r:id="rId79"/>
    <p:sldId id="344" r:id="rId80"/>
    <p:sldId id="345" r:id="rId81"/>
    <p:sldId id="346" r:id="rId82"/>
    <p:sldId id="347" r:id="rId83"/>
    <p:sldId id="348" r:id="rId84"/>
    <p:sldId id="349" r:id="rId85"/>
    <p:sldId id="350" r:id="rId86"/>
    <p:sldId id="354" r:id="rId87"/>
    <p:sldId id="355" r:id="rId88"/>
    <p:sldId id="356" r:id="rId89"/>
    <p:sldId id="357" r:id="rId90"/>
    <p:sldId id="293" r:id="rId91"/>
    <p:sldId id="358" r:id="rId92"/>
    <p:sldId id="359" r:id="rId93"/>
    <p:sldId id="360" r:id="rId94"/>
    <p:sldId id="361" r:id="rId95"/>
    <p:sldId id="362" r:id="rId96"/>
    <p:sldId id="363" r:id="rId97"/>
    <p:sldId id="364" r:id="rId98"/>
    <p:sldId id="365"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1" r:id="rId112"/>
    <p:sldId id="382" r:id="rId113"/>
    <p:sldId id="383" r:id="rId114"/>
    <p:sldId id="384" r:id="rId115"/>
    <p:sldId id="385" r:id="rId116"/>
    <p:sldId id="386" r:id="rId117"/>
    <p:sldId id="392" r:id="rId118"/>
    <p:sldId id="387" r:id="rId119"/>
    <p:sldId id="393" r:id="rId120"/>
    <p:sldId id="388" r:id="rId121"/>
    <p:sldId id="389" r:id="rId122"/>
  </p:sldIdLst>
  <p:sldSz cx="12192000" cy="6858000"/>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43803127-DED6-4B57-AD4A-5901C6726F47}">
          <p14:sldIdLst>
            <p14:sldId id="256"/>
            <p14:sldId id="395"/>
          </p14:sldIdLst>
        </p14:section>
        <p14:section name="Basic Syntax for Verilog HDL" id="{DFBC27BD-1197-4B88-B336-64861CE7C992}">
          <p14:sldIdLst>
            <p14:sldId id="394"/>
            <p14:sldId id="299"/>
            <p14:sldId id="258"/>
            <p14:sldId id="259"/>
            <p14:sldId id="260"/>
            <p14:sldId id="261"/>
            <p14:sldId id="297"/>
            <p14:sldId id="263"/>
            <p14:sldId id="264"/>
            <p14:sldId id="265"/>
            <p14:sldId id="266"/>
            <p14:sldId id="267"/>
            <p14:sldId id="268"/>
            <p14:sldId id="269"/>
            <p14:sldId id="270"/>
            <p14:sldId id="271"/>
            <p14:sldId id="272"/>
            <p14:sldId id="273"/>
            <p14:sldId id="274"/>
            <p14:sldId id="298"/>
            <p14:sldId id="276"/>
            <p14:sldId id="277"/>
            <p14:sldId id="278"/>
            <p14:sldId id="279"/>
            <p14:sldId id="284"/>
            <p14:sldId id="286"/>
            <p14:sldId id="285"/>
            <p14:sldId id="287"/>
            <p14:sldId id="288"/>
            <p14:sldId id="289"/>
            <p14:sldId id="290"/>
            <p14:sldId id="257"/>
            <p14:sldId id="300"/>
            <p14:sldId id="301"/>
            <p14:sldId id="302"/>
          </p14:sldIdLst>
        </p14:section>
        <p14:section name="Simulation using a Techbench" id="{829B8DEC-C2A0-4C02-9A3C-E4195F46673C}">
          <p14:sldIdLst>
            <p14:sldId id="390"/>
            <p14:sldId id="303"/>
            <p14:sldId id="304"/>
            <p14:sldId id="305"/>
            <p14:sldId id="306"/>
            <p14:sldId id="307"/>
            <p14:sldId id="262"/>
            <p14:sldId id="308"/>
            <p14:sldId id="309"/>
            <p14:sldId id="310"/>
            <p14:sldId id="311"/>
            <p14:sldId id="312"/>
            <p14:sldId id="313"/>
            <p14:sldId id="314"/>
            <p14:sldId id="315"/>
            <p14:sldId id="316"/>
            <p14:sldId id="317"/>
            <p14:sldId id="318"/>
            <p14:sldId id="319"/>
            <p14:sldId id="275"/>
            <p14:sldId id="320"/>
            <p14:sldId id="321"/>
            <p14:sldId id="322"/>
            <p14:sldId id="323"/>
          </p14:sldIdLst>
        </p14:section>
        <p14:section name="Finite State Machine" id="{24A9D665-958D-498E-9B91-B06F546494FE}">
          <p14:sldIdLst>
            <p14:sldId id="391"/>
            <p14:sldId id="324"/>
            <p14:sldId id="325"/>
            <p14:sldId id="326"/>
            <p14:sldId id="327"/>
            <p14:sldId id="328"/>
            <p14:sldId id="329"/>
            <p14:sldId id="330"/>
            <p14:sldId id="331"/>
            <p14:sldId id="332"/>
            <p14:sldId id="333"/>
            <p14:sldId id="334"/>
            <p14:sldId id="335"/>
            <p14:sldId id="336"/>
            <p14:sldId id="337"/>
            <p14:sldId id="338"/>
            <p14:sldId id="343"/>
            <p14:sldId id="344"/>
            <p14:sldId id="345"/>
            <p14:sldId id="346"/>
            <p14:sldId id="347"/>
          </p14:sldIdLst>
        </p14:section>
        <p14:section name="Building Blocks &amp; IPs" id="{4AC0DACD-6CED-431E-90F6-3FBDECDA6602}">
          <p14:sldIdLst>
            <p14:sldId id="348"/>
            <p14:sldId id="349"/>
            <p14:sldId id="350"/>
            <p14:sldId id="354"/>
            <p14:sldId id="355"/>
            <p14:sldId id="356"/>
            <p14:sldId id="357"/>
            <p14:sldId id="293"/>
            <p14:sldId id="358"/>
            <p14:sldId id="359"/>
            <p14:sldId id="360"/>
            <p14:sldId id="361"/>
            <p14:sldId id="362"/>
            <p14:sldId id="363"/>
            <p14:sldId id="364"/>
            <p14:sldId id="365"/>
            <p14:sldId id="368"/>
            <p14:sldId id="369"/>
            <p14:sldId id="370"/>
            <p14:sldId id="371"/>
            <p14:sldId id="372"/>
            <p14:sldId id="373"/>
            <p14:sldId id="374"/>
            <p14:sldId id="375"/>
          </p14:sldIdLst>
        </p14:section>
        <p14:section name="Design Choice &amp; Critical Path Mitigation" id="{6C38174D-CF7D-49B7-B263-F2C9A05C9371}">
          <p14:sldIdLst>
            <p14:sldId id="376"/>
            <p14:sldId id="377"/>
            <p14:sldId id="378"/>
            <p14:sldId id="379"/>
            <p14:sldId id="381"/>
            <p14:sldId id="382"/>
            <p14:sldId id="383"/>
            <p14:sldId id="384"/>
            <p14:sldId id="385"/>
            <p14:sldId id="386"/>
          </p14:sldIdLst>
        </p14:section>
        <p14:section name="Evaluate your Design" id="{D54E571C-192A-4050-8E08-DCC689FF086F}">
          <p14:sldIdLst>
            <p14:sldId id="392"/>
            <p14:sldId id="387"/>
            <p14:sldId id="393"/>
            <p14:sldId id="388"/>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45D"/>
    <a:srgbClr val="336699"/>
    <a:srgbClr val="0099CC"/>
    <a:srgbClr val="F0F0F0"/>
    <a:srgbClr val="FFFFFF"/>
    <a:srgbClr val="005BAA"/>
    <a:srgbClr val="0099FF"/>
    <a:srgbClr val="2A1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78367"/>
  </p:normalViewPr>
  <p:slideViewPr>
    <p:cSldViewPr>
      <p:cViewPr varScale="1">
        <p:scale>
          <a:sx n="113" d="100"/>
          <a:sy n="113" d="100"/>
        </p:scale>
        <p:origin x="523" y="96"/>
      </p:cViewPr>
      <p:guideLst>
        <p:guide orient="horz" pos="2160"/>
        <p:guide pos="3840"/>
      </p:guideLst>
    </p:cSldViewPr>
  </p:slideViewPr>
  <p:notesTextViewPr>
    <p:cViewPr>
      <p:scale>
        <a:sx n="100" d="100"/>
        <a:sy n="100" d="100"/>
      </p:scale>
      <p:origin x="0" y="0"/>
    </p:cViewPr>
  </p:notesTextViewPr>
  <p:notesViewPr>
    <p:cSldViewPr>
      <p:cViewPr varScale="1">
        <p:scale>
          <a:sx n="81" d="100"/>
          <a:sy n="81" d="100"/>
        </p:scale>
        <p:origin x="399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19"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9220" name="Rectangle 4"/>
          <p:cNvSpPr>
            <a:spLocks noGrp="1" noChangeArrowheads="1"/>
          </p:cNvSpPr>
          <p:nvPr>
            <p:ph type="ftr" sz="quarter" idx="2"/>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9221" name="Rectangle 5"/>
          <p:cNvSpPr>
            <a:spLocks noGrp="1" noChangeArrowheads="1"/>
          </p:cNvSpPr>
          <p:nvPr>
            <p:ph type="sldNum" sz="quarter" idx="3"/>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DCB5C0E-AD11-43EF-A71D-52AEE7A7B202}" type="slidenum">
              <a:rPr lang="en-GB" altLang="en-US"/>
              <a:pPr/>
              <a:t>‹#›</a:t>
            </a:fld>
            <a:endParaRPr lang="en-GB" altLang="en-US"/>
          </a:p>
        </p:txBody>
      </p:sp>
    </p:spTree>
    <p:extLst>
      <p:ext uri="{BB962C8B-B14F-4D97-AF65-F5344CB8AC3E}">
        <p14:creationId xmlns:p14="http://schemas.microsoft.com/office/powerpoint/2010/main" val="1966996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4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UOS Stephenson" pitchFamily="-128" charset="0"/>
                <a:ea typeface="+mn-ea"/>
                <a:cs typeface="+mn-cs"/>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UOS Stephenson" pitchFamily="-128" charset="0"/>
                <a:ea typeface="+mn-ea"/>
                <a:cs typeface="+mn-cs"/>
              </a:defRPr>
            </a:lvl1pPr>
          </a:lstStyle>
          <a:p>
            <a:pPr>
              <a:defRPr/>
            </a:pPr>
            <a:endParaRPr lang="en-GB"/>
          </a:p>
        </p:txBody>
      </p:sp>
      <p:sp>
        <p:nvSpPr>
          <p:cNvPr id="6151"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70CD29F-E23A-4776-BF22-F9F0AB45B7DE}" type="slidenum">
              <a:rPr lang="en-GB" altLang="en-US"/>
              <a:pPr/>
              <a:t>‹#›</a:t>
            </a:fld>
            <a:endParaRPr lang="en-GB" altLang="en-US"/>
          </a:p>
        </p:txBody>
      </p:sp>
    </p:spTree>
    <p:extLst>
      <p:ext uri="{BB962C8B-B14F-4D97-AF65-F5344CB8AC3E}">
        <p14:creationId xmlns:p14="http://schemas.microsoft.com/office/powerpoint/2010/main" val="2375278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UOS Stephenson" pitchFamily="-12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 00 01 10 11 easy to implement</a:t>
            </a:r>
          </a:p>
          <a:p>
            <a:r>
              <a:rPr lang="en-GB" dirty="0"/>
              <a:t>O-h: 0001 0010 0100 1000 less hardware resources</a:t>
            </a:r>
          </a:p>
          <a:p>
            <a:r>
              <a:rPr lang="en-GB" dirty="0"/>
              <a:t>Gray:  00 01 11 10 but not 00 01 10 11 more stable signal</a:t>
            </a:r>
          </a:p>
          <a:p>
            <a:r>
              <a:rPr lang="en-GB" dirty="0"/>
              <a:t>Johnson: 000 – 001 – 011 – 111- 110 - 100</a:t>
            </a:r>
          </a:p>
          <a:p>
            <a:endParaRPr lang="en-GB" dirty="0"/>
          </a:p>
        </p:txBody>
      </p:sp>
      <p:sp>
        <p:nvSpPr>
          <p:cNvPr id="4" name="Slide Number Placeholder 3"/>
          <p:cNvSpPr>
            <a:spLocks noGrp="1"/>
          </p:cNvSpPr>
          <p:nvPr>
            <p:ph type="sldNum" sz="quarter" idx="5"/>
          </p:nvPr>
        </p:nvSpPr>
        <p:spPr/>
        <p:txBody>
          <a:bodyPr/>
          <a:lstStyle/>
          <a:p>
            <a:fld id="{91401B70-0C98-48E9-903C-6727EE5C961D}" type="slidenum">
              <a:rPr lang="en-GB" smtClean="0"/>
              <a:t>65</a:t>
            </a:fld>
            <a:endParaRPr lang="en-GB"/>
          </a:p>
        </p:txBody>
      </p:sp>
    </p:spTree>
    <p:extLst>
      <p:ext uri="{BB962C8B-B14F-4D97-AF65-F5344CB8AC3E}">
        <p14:creationId xmlns:p14="http://schemas.microsoft.com/office/powerpoint/2010/main" val="311350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Usually, FPGA has a dedicated clock pin. </a:t>
            </a:r>
          </a:p>
        </p:txBody>
      </p:sp>
      <p:sp>
        <p:nvSpPr>
          <p:cNvPr id="4" name="Slide Number Placeholder 3"/>
          <p:cNvSpPr>
            <a:spLocks noGrp="1"/>
          </p:cNvSpPr>
          <p:nvPr>
            <p:ph type="sldNum" sz="quarter" idx="5"/>
          </p:nvPr>
        </p:nvSpPr>
        <p:spPr/>
        <p:txBody>
          <a:bodyPr/>
          <a:lstStyle/>
          <a:p>
            <a:fld id="{E11C7D21-6E6E-45C8-960B-8454FF7F68B0}" type="slidenum">
              <a:rPr lang="en-GB" smtClean="0"/>
              <a:t>94</a:t>
            </a:fld>
            <a:endParaRPr lang="en-GB"/>
          </a:p>
        </p:txBody>
      </p:sp>
    </p:spTree>
    <p:extLst>
      <p:ext uri="{BB962C8B-B14F-4D97-AF65-F5344CB8AC3E}">
        <p14:creationId xmlns:p14="http://schemas.microsoft.com/office/powerpoint/2010/main" val="353460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板书</a:t>
            </a:r>
            <a:endParaRPr lang="en-GB" dirty="0"/>
          </a:p>
        </p:txBody>
      </p:sp>
      <p:sp>
        <p:nvSpPr>
          <p:cNvPr id="4" name="Slide Number Placeholder 3"/>
          <p:cNvSpPr>
            <a:spLocks noGrp="1"/>
          </p:cNvSpPr>
          <p:nvPr>
            <p:ph type="sldNum" sz="quarter" idx="5"/>
          </p:nvPr>
        </p:nvSpPr>
        <p:spPr/>
        <p:txBody>
          <a:bodyPr/>
          <a:lstStyle/>
          <a:p>
            <a:fld id="{E11C7D21-6E6E-45C8-960B-8454FF7F68B0}" type="slidenum">
              <a:rPr lang="en-GB" smtClean="0"/>
              <a:t>96</a:t>
            </a:fld>
            <a:endParaRPr lang="en-GB"/>
          </a:p>
        </p:txBody>
      </p:sp>
    </p:spTree>
    <p:extLst>
      <p:ext uri="{BB962C8B-B14F-4D97-AF65-F5344CB8AC3E}">
        <p14:creationId xmlns:p14="http://schemas.microsoft.com/office/powerpoint/2010/main" val="389707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Vivado</a:t>
            </a:r>
            <a:r>
              <a:rPr lang="en-US" altLang="zh-CN" dirty="0"/>
              <a:t> </a:t>
            </a:r>
            <a:r>
              <a:rPr lang="zh-CN" altLang="en-US" dirty="0"/>
              <a:t>演示</a:t>
            </a:r>
            <a:endParaRPr lang="en-GB" dirty="0"/>
          </a:p>
        </p:txBody>
      </p:sp>
      <p:sp>
        <p:nvSpPr>
          <p:cNvPr id="4" name="Slide Number Placeholder 3"/>
          <p:cNvSpPr>
            <a:spLocks noGrp="1"/>
          </p:cNvSpPr>
          <p:nvPr>
            <p:ph type="sldNum" sz="quarter" idx="5"/>
          </p:nvPr>
        </p:nvSpPr>
        <p:spPr/>
        <p:txBody>
          <a:bodyPr/>
          <a:lstStyle/>
          <a:p>
            <a:fld id="{E11C7D21-6E6E-45C8-960B-8454FF7F68B0}" type="slidenum">
              <a:rPr lang="en-GB" smtClean="0"/>
              <a:t>97</a:t>
            </a:fld>
            <a:endParaRPr lang="en-GB"/>
          </a:p>
        </p:txBody>
      </p:sp>
    </p:spTree>
    <p:extLst>
      <p:ext uri="{BB962C8B-B14F-4D97-AF65-F5344CB8AC3E}">
        <p14:creationId xmlns:p14="http://schemas.microsoft.com/office/powerpoint/2010/main" val="360229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Fix interval timer </a:t>
            </a:r>
            <a:r>
              <a:rPr lang="en-GB" dirty="0" err="1"/>
              <a:t>Vivado</a:t>
            </a:r>
            <a:r>
              <a:rPr lang="en-GB" dirty="0"/>
              <a:t> </a:t>
            </a:r>
            <a:r>
              <a:rPr lang="zh-CN" altLang="en-US" dirty="0"/>
              <a:t>演示</a:t>
            </a:r>
            <a:endParaRPr lang="en-GB" dirty="0"/>
          </a:p>
        </p:txBody>
      </p:sp>
      <p:sp>
        <p:nvSpPr>
          <p:cNvPr id="4" name="Slide Number Placeholder 3"/>
          <p:cNvSpPr>
            <a:spLocks noGrp="1"/>
          </p:cNvSpPr>
          <p:nvPr>
            <p:ph type="sldNum" sz="quarter" idx="5"/>
          </p:nvPr>
        </p:nvSpPr>
        <p:spPr/>
        <p:txBody>
          <a:bodyPr/>
          <a:lstStyle/>
          <a:p>
            <a:fld id="{E11C7D21-6E6E-45C8-960B-8454FF7F68B0}" type="slidenum">
              <a:rPr lang="en-GB" smtClean="0"/>
              <a:t>100</a:t>
            </a:fld>
            <a:endParaRPr lang="en-GB"/>
          </a:p>
        </p:txBody>
      </p:sp>
    </p:spTree>
    <p:extLst>
      <p:ext uri="{BB962C8B-B14F-4D97-AF65-F5344CB8AC3E}">
        <p14:creationId xmlns:p14="http://schemas.microsoft.com/office/powerpoint/2010/main" val="284453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Apart from Ips, we also have template! </a:t>
            </a:r>
          </a:p>
        </p:txBody>
      </p:sp>
      <p:sp>
        <p:nvSpPr>
          <p:cNvPr id="4" name="Slide Number Placeholder 3"/>
          <p:cNvSpPr>
            <a:spLocks noGrp="1"/>
          </p:cNvSpPr>
          <p:nvPr>
            <p:ph type="sldNum" sz="quarter" idx="5"/>
          </p:nvPr>
        </p:nvSpPr>
        <p:spPr/>
        <p:txBody>
          <a:bodyPr/>
          <a:lstStyle/>
          <a:p>
            <a:fld id="{E11C7D21-6E6E-45C8-960B-8454FF7F68B0}" type="slidenum">
              <a:rPr lang="en-GB" smtClean="0"/>
              <a:t>104</a:t>
            </a:fld>
            <a:endParaRPr lang="en-GB"/>
          </a:p>
        </p:txBody>
      </p:sp>
    </p:spTree>
    <p:extLst>
      <p:ext uri="{BB962C8B-B14F-4D97-AF65-F5344CB8AC3E}">
        <p14:creationId xmlns:p14="http://schemas.microsoft.com/office/powerpoint/2010/main" val="842606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Title slide" preserve="1">
  <p:cSld name="1. Title slide">
    <p:bg>
      <p:bgPr>
        <a:solidFill>
          <a:srgbClr val="F3F3F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98000" y="334867"/>
            <a:ext cx="11189600" cy="2386400"/>
          </a:xfrm>
          <a:prstGeom prst="rect">
            <a:avLst/>
          </a:prstGeom>
        </p:spPr>
        <p:txBody>
          <a:bodyPr spcFirstLastPara="1" wrap="square" lIns="91425" tIns="91425" rIns="91425" bIns="91425" anchor="t" anchorCtr="0">
            <a:normAutofit/>
          </a:bodyPr>
          <a:lstStyle>
            <a:lvl1pPr lvl="0" rtl="0">
              <a:lnSpc>
                <a:spcPct val="90000"/>
              </a:lnSpc>
              <a:spcBef>
                <a:spcPts val="0"/>
              </a:spcBef>
              <a:spcAft>
                <a:spcPts val="0"/>
              </a:spcAft>
              <a:buClr>
                <a:schemeClr val="dk2"/>
              </a:buClr>
              <a:buSzPts val="5400"/>
              <a:buFont typeface="Source Serif Pro"/>
              <a:buNone/>
              <a:defRPr sz="72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11" name="Google Shape;11;p2"/>
          <p:cNvSpPr txBox="1">
            <a:spLocks noGrp="1"/>
          </p:cNvSpPr>
          <p:nvPr>
            <p:ph type="subTitle" idx="1"/>
          </p:nvPr>
        </p:nvSpPr>
        <p:spPr>
          <a:xfrm>
            <a:off x="434567" y="2822667"/>
            <a:ext cx="11152800" cy="1570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1"/>
              </a:buClr>
              <a:buSzPts val="2300"/>
              <a:buNone/>
              <a:defRPr sz="30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zh-CN" altLang="en-US"/>
              <a:t>单击此处编辑母版副标题样式</a:t>
            </a:r>
            <a:endParaRPr dirty="0"/>
          </a:p>
        </p:txBody>
      </p:sp>
      <p:pic>
        <p:nvPicPr>
          <p:cNvPr id="12" name="Google Shape;12;p2" descr="University of Sheffield logo"/>
          <p:cNvPicPr preferRelativeResize="0"/>
          <p:nvPr/>
        </p:nvPicPr>
        <p:blipFill>
          <a:blip r:embed="rId2">
            <a:alphaModFix/>
          </a:blip>
          <a:stretch>
            <a:fillRect/>
          </a:stretch>
        </p:blipFill>
        <p:spPr>
          <a:xfrm>
            <a:off x="550039" y="5746267"/>
            <a:ext cx="2418000" cy="733500"/>
          </a:xfrm>
          <a:prstGeom prst="rect">
            <a:avLst/>
          </a:prstGeom>
          <a:noFill/>
          <a:ln>
            <a:noFill/>
          </a:ln>
        </p:spPr>
      </p:pic>
      <p:pic>
        <p:nvPicPr>
          <p:cNvPr id="1026" name="Picture 2">
            <a:extLst>
              <a:ext uri="{FF2B5EF4-FFF2-40B4-BE49-F238E27FC236}">
                <a16:creationId xmlns:a16="http://schemas.microsoft.com/office/drawing/2014/main" id="{C1C1ABAE-6AF7-B5D4-BAED-FEB23B1A8B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2265" y="5823928"/>
            <a:ext cx="1894367" cy="69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05429"/>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 Closing slide" preserve="1">
  <p:cSld name="6. Closing slide">
    <p:spTree>
      <p:nvGrpSpPr>
        <p:cNvPr id="1" name="Shape 49"/>
        <p:cNvGrpSpPr/>
        <p:nvPr/>
      </p:nvGrpSpPr>
      <p:grpSpPr>
        <a:xfrm>
          <a:off x="0" y="0"/>
          <a:ext cx="0" cy="0"/>
          <a:chOff x="0" y="0"/>
          <a:chExt cx="0" cy="0"/>
        </a:xfrm>
      </p:grpSpPr>
      <p:pic>
        <p:nvPicPr>
          <p:cNvPr id="50" name="Google Shape;50;p11" descr="University of Sheffield logo"/>
          <p:cNvPicPr preferRelativeResize="0"/>
          <p:nvPr/>
        </p:nvPicPr>
        <p:blipFill>
          <a:blip r:embed="rId2">
            <a:alphaModFix/>
          </a:blip>
          <a:stretch>
            <a:fillRect/>
          </a:stretch>
        </p:blipFill>
        <p:spPr>
          <a:xfrm>
            <a:off x="3313734" y="1829256"/>
            <a:ext cx="5188335" cy="1573867"/>
          </a:xfrm>
          <a:prstGeom prst="rect">
            <a:avLst/>
          </a:prstGeom>
          <a:noFill/>
          <a:ln>
            <a:noFill/>
          </a:ln>
        </p:spPr>
      </p:pic>
      <p:sp>
        <p:nvSpPr>
          <p:cNvPr id="51" name="Google Shape;51;p11"/>
          <p:cNvSpPr txBox="1">
            <a:spLocks noGrp="1"/>
          </p:cNvSpPr>
          <p:nvPr>
            <p:ph type="body" idx="1"/>
          </p:nvPr>
        </p:nvSpPr>
        <p:spPr>
          <a:xfrm>
            <a:off x="2277067" y="4179100"/>
            <a:ext cx="7273200" cy="2290400"/>
          </a:xfrm>
          <a:prstGeom prst="rect">
            <a:avLst/>
          </a:prstGeom>
        </p:spPr>
        <p:txBody>
          <a:bodyPr spcFirstLastPara="1" wrap="square" lIns="91425" tIns="91425" rIns="91425" bIns="91425" anchor="t" anchorCtr="0">
            <a:normAutofit/>
          </a:bodyPr>
          <a:lstStyle>
            <a:lvl1pPr marL="609585" lvl="0" indent="-465655" algn="ctr" rtl="0">
              <a:spcBef>
                <a:spcPts val="0"/>
              </a:spcBef>
              <a:spcAft>
                <a:spcPts val="0"/>
              </a:spcAft>
              <a:buSzPts val="1900"/>
              <a:buChar char="●"/>
              <a:defRPr sz="2533"/>
            </a:lvl1pPr>
            <a:lvl2pPr marL="1219170" lvl="1" indent="-465655" algn="ctr" rtl="0">
              <a:spcBef>
                <a:spcPts val="0"/>
              </a:spcBef>
              <a:spcAft>
                <a:spcPts val="0"/>
              </a:spcAft>
              <a:buSzPts val="1900"/>
              <a:buChar char="○"/>
              <a:defRPr sz="2533"/>
            </a:lvl2pPr>
            <a:lvl3pPr marL="1828754" lvl="2" indent="-465655" algn="ctr" rtl="0">
              <a:spcBef>
                <a:spcPts val="0"/>
              </a:spcBef>
              <a:spcAft>
                <a:spcPts val="0"/>
              </a:spcAft>
              <a:buSzPts val="1900"/>
              <a:buChar char="■"/>
              <a:defRPr sz="2533"/>
            </a:lvl3pPr>
            <a:lvl4pPr marL="2438339" lvl="3" indent="-465655" algn="ctr" rtl="0">
              <a:spcBef>
                <a:spcPts val="0"/>
              </a:spcBef>
              <a:spcAft>
                <a:spcPts val="0"/>
              </a:spcAft>
              <a:buSzPts val="1900"/>
              <a:buChar char="●"/>
              <a:defRPr sz="2533"/>
            </a:lvl4pPr>
            <a:lvl5pPr marL="3047924" lvl="4" indent="-465655" algn="ctr" rtl="0">
              <a:spcBef>
                <a:spcPts val="0"/>
              </a:spcBef>
              <a:spcAft>
                <a:spcPts val="0"/>
              </a:spcAft>
              <a:buSzPts val="1900"/>
              <a:buChar char="○"/>
              <a:defRPr sz="2533"/>
            </a:lvl5pPr>
            <a:lvl6pPr marL="3657509" lvl="5" indent="-465655" algn="ctr" rtl="0">
              <a:spcBef>
                <a:spcPts val="0"/>
              </a:spcBef>
              <a:spcAft>
                <a:spcPts val="0"/>
              </a:spcAft>
              <a:buSzPts val="1900"/>
              <a:buChar char="■"/>
              <a:defRPr sz="2533"/>
            </a:lvl6pPr>
            <a:lvl7pPr marL="4267093" lvl="6" indent="-465655" algn="ctr" rtl="0">
              <a:spcBef>
                <a:spcPts val="0"/>
              </a:spcBef>
              <a:spcAft>
                <a:spcPts val="0"/>
              </a:spcAft>
              <a:buSzPts val="1900"/>
              <a:buChar char="●"/>
              <a:defRPr sz="2533"/>
            </a:lvl7pPr>
            <a:lvl8pPr marL="4876678" lvl="7" indent="-465655" algn="ctr" rtl="0">
              <a:spcBef>
                <a:spcPts val="0"/>
              </a:spcBef>
              <a:spcAft>
                <a:spcPts val="0"/>
              </a:spcAft>
              <a:buSzPts val="1900"/>
              <a:buChar char="○"/>
              <a:defRPr sz="2533"/>
            </a:lvl8pPr>
            <a:lvl9pPr marL="5486263" lvl="8" indent="-465655" algn="ctr" rtl="0">
              <a:spcBef>
                <a:spcPts val="0"/>
              </a:spcBef>
              <a:spcAft>
                <a:spcPts val="0"/>
              </a:spcAft>
              <a:buSzPts val="1900"/>
              <a:buChar char="■"/>
              <a:defRPr sz="2533"/>
            </a:lvl9pPr>
          </a:lstStyle>
          <a:p>
            <a:pPr lvl="0"/>
            <a:r>
              <a:rPr lang="zh-CN" altLang="en-US"/>
              <a:t>单击此处编辑母版文本样式</a:t>
            </a:r>
          </a:p>
        </p:txBody>
      </p:sp>
      <p:sp>
        <p:nvSpPr>
          <p:cNvPr id="52" name="Google Shape;52;p11"/>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33321765"/>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12800" y="2209800"/>
            <a:ext cx="10972800" cy="1828800"/>
          </a:xfrm>
        </p:spPr>
        <p:txBody>
          <a:bodyPr anchor="ctr"/>
          <a:lstStyle>
            <a:lvl1pPr>
              <a:defRPr sz="5400"/>
            </a:lvl1pPr>
          </a:lstStyle>
          <a:p>
            <a:r>
              <a:rPr lang="en-US"/>
              <a:t>Click to edit Master title style</a:t>
            </a:r>
            <a:endParaRPr lang="en-GB"/>
          </a:p>
        </p:txBody>
      </p:sp>
      <p:sp>
        <p:nvSpPr>
          <p:cNvPr id="4099" name="Rectangle 3"/>
          <p:cNvSpPr>
            <a:spLocks noGrp="1" noChangeArrowheads="1"/>
          </p:cNvSpPr>
          <p:nvPr>
            <p:ph type="subTitle" idx="1"/>
          </p:nvPr>
        </p:nvSpPr>
        <p:spPr>
          <a:xfrm>
            <a:off x="812800" y="4876800"/>
            <a:ext cx="10972800" cy="1066800"/>
          </a:xfrm>
        </p:spPr>
        <p:txBody>
          <a:bodyPr/>
          <a:lstStyle>
            <a:lvl1pPr marL="0" indent="0">
              <a:spcBef>
                <a:spcPct val="0"/>
              </a:spcBef>
              <a:buFontTx/>
              <a:buNone/>
              <a:defRPr/>
            </a:lvl1pPr>
          </a:lstStyle>
          <a:p>
            <a:r>
              <a:rPr lang="en-US"/>
              <a:t>Click to edit Master subtitle style</a:t>
            </a:r>
            <a:endParaRPr lang="en-GB"/>
          </a:p>
        </p:txBody>
      </p:sp>
      <p:sp>
        <p:nvSpPr>
          <p:cNvPr id="6" name="Rectangle 6"/>
          <p:cNvSpPr>
            <a:spLocks noGrp="1" noChangeArrowheads="1"/>
          </p:cNvSpPr>
          <p:nvPr>
            <p:ph type="sldNum" sz="quarter" idx="10"/>
          </p:nvPr>
        </p:nvSpPr>
        <p:spPr bwMode="auto">
          <a:xfrm>
            <a:off x="9347200" y="152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defRPr sz="1800">
                <a:solidFill>
                  <a:srgbClr val="FFFFFF"/>
                </a:solidFill>
              </a:defRPr>
            </a:lvl1pPr>
          </a:lstStyle>
          <a:p>
            <a:fld id="{5295FF8E-ADBF-4ED3-A923-29883E03176F}" type="slidenum">
              <a:rPr lang="en-GB" altLang="en-US"/>
              <a:pPr/>
              <a:t>‹#›</a:t>
            </a:fld>
            <a:endParaRPr lang="en-GB" altLang="en-US"/>
          </a:p>
        </p:txBody>
      </p:sp>
      <p:sp>
        <p:nvSpPr>
          <p:cNvPr id="7" name="Rectangle 18"/>
          <p:cNvSpPr>
            <a:spLocks noGrp="1" noChangeArrowheads="1"/>
          </p:cNvSpPr>
          <p:nvPr>
            <p:ph type="dt" sz="half" idx="11"/>
          </p:nvPr>
        </p:nvSpPr>
        <p:spPr/>
        <p:txBody>
          <a:bodyPr/>
          <a:lstStyle>
            <a:lvl1pPr>
              <a:defRPr smtClean="0"/>
            </a:lvl1pPr>
          </a:lstStyle>
          <a:p>
            <a:pPr>
              <a:defRPr/>
            </a:pPr>
            <a:fld id="{823121BC-482A-4EA9-B781-A4DDC7AC095A}" type="datetime1">
              <a:rPr lang="en-GB" altLang="en-US"/>
              <a:pPr>
                <a:defRPr/>
              </a:pPr>
              <a:t>02/10/2025</a:t>
            </a:fld>
            <a:endParaRPr lang="en-GB" altLang="en-US"/>
          </a:p>
        </p:txBody>
      </p:sp>
      <p:sp>
        <p:nvSpPr>
          <p:cNvPr id="8" name="Rectangle 19"/>
          <p:cNvSpPr>
            <a:spLocks noGrp="1" noChangeArrowheads="1"/>
          </p:cNvSpPr>
          <p:nvPr>
            <p:ph type="ftr" sz="quarter" idx="12"/>
          </p:nvPr>
        </p:nvSpPr>
        <p:spPr/>
        <p:txBody>
          <a:bodyPr/>
          <a:lstStyle>
            <a:lvl1pPr>
              <a:defRPr smtClean="0"/>
            </a:lvl1pPr>
          </a:lstStyle>
          <a:p>
            <a:pPr>
              <a:defRPr/>
            </a:pPr>
            <a:r>
              <a:rPr lang="en-GB" altLang="en-US"/>
              <a:t>© The University of Sheffield</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79999" y="297711"/>
            <a:ext cx="2338425" cy="709322"/>
          </a:xfrm>
          <a:prstGeom prst="rect">
            <a:avLst/>
          </a:prstGeom>
        </p:spPr>
      </p:pic>
    </p:spTree>
    <p:extLst>
      <p:ext uri="{BB962C8B-B14F-4D97-AF65-F5344CB8AC3E}">
        <p14:creationId xmlns:p14="http://schemas.microsoft.com/office/powerpoint/2010/main" val="97619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dt" sz="half" idx="10"/>
          </p:nvPr>
        </p:nvSpPr>
        <p:spPr>
          <a:ln/>
        </p:spPr>
        <p:txBody>
          <a:bodyPr/>
          <a:lstStyle>
            <a:lvl1pPr>
              <a:defRPr/>
            </a:lvl1pPr>
          </a:lstStyle>
          <a:p>
            <a:pPr>
              <a:defRPr/>
            </a:pPr>
            <a:fld id="{D6FC0F24-7A8E-41E1-ACF1-23392FC0BF07}" type="datetime1">
              <a:rPr lang="en-GB" altLang="en-US"/>
              <a:pPr>
                <a:defRPr/>
              </a:pPr>
              <a:t>02/10/2025</a:t>
            </a:fld>
            <a:endParaRPr lang="en-GB" altLang="en-US"/>
          </a:p>
        </p:txBody>
      </p:sp>
      <p:sp>
        <p:nvSpPr>
          <p:cNvPr id="5"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p>
        </p:txBody>
      </p:sp>
    </p:spTree>
    <p:extLst>
      <p:ext uri="{BB962C8B-B14F-4D97-AF65-F5344CB8AC3E}">
        <p14:creationId xmlns:p14="http://schemas.microsoft.com/office/powerpoint/2010/main" val="994667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29412" y="1778507"/>
            <a:ext cx="5171440" cy="43268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99453" y="1737106"/>
            <a:ext cx="3764915" cy="4062729"/>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30877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C9F39079-B4E8-4DF4-80D8-A09408B2FA10}" type="datetime1">
              <a:rPr lang="en-GB" altLang="en-US"/>
              <a:pPr>
                <a:defRPr/>
              </a:pPr>
              <a:t>02/10/2025</a:t>
            </a:fld>
            <a:endParaRPr lang="en-GB" altLang="en-US"/>
          </a:p>
        </p:txBody>
      </p:sp>
      <p:sp>
        <p:nvSpPr>
          <p:cNvPr id="3" name="Rectangle 11"/>
          <p:cNvSpPr>
            <a:spLocks noGrp="1" noChangeArrowheads="1"/>
          </p:cNvSpPr>
          <p:nvPr>
            <p:ph type="ftr" sz="quarter" idx="11"/>
          </p:nvPr>
        </p:nvSpPr>
        <p:spPr>
          <a:ln/>
        </p:spPr>
        <p:txBody>
          <a:bodyPr/>
          <a:lstStyle>
            <a:lvl1pPr>
              <a:defRPr/>
            </a:lvl1pPr>
          </a:lstStyle>
          <a:p>
            <a:pPr>
              <a:defRPr/>
            </a:pPr>
            <a:r>
              <a:rPr lang="en-GB" altLang="en-US"/>
              <a:t>© The University of Sheffield</a:t>
            </a:r>
          </a:p>
        </p:txBody>
      </p:sp>
    </p:spTree>
    <p:extLst>
      <p:ext uri="{BB962C8B-B14F-4D97-AF65-F5344CB8AC3E}">
        <p14:creationId xmlns:p14="http://schemas.microsoft.com/office/powerpoint/2010/main" val="2686597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0"/>
          <p:cNvSpPr>
            <a:spLocks noGrp="1" noChangeArrowheads="1"/>
          </p:cNvSpPr>
          <p:nvPr>
            <p:ph type="dt" sz="half" idx="10"/>
          </p:nvPr>
        </p:nvSpPr>
        <p:spPr>
          <a:ln/>
        </p:spPr>
        <p:txBody>
          <a:bodyPr/>
          <a:lstStyle>
            <a:lvl1pPr>
              <a:defRPr/>
            </a:lvl1pPr>
          </a:lstStyle>
          <a:p>
            <a:pPr>
              <a:defRPr/>
            </a:pPr>
            <a:fld id="{9CB7EECA-5C69-485B-8DED-1A4B176CDF79}" type="datetime1">
              <a:rPr lang="en-GB" altLang="en-US"/>
              <a:pPr>
                <a:defRPr/>
              </a:pPr>
              <a:t>02/10/2025</a:t>
            </a:fld>
            <a:endParaRPr lang="en-GB" altLang="en-US"/>
          </a:p>
        </p:txBody>
      </p:sp>
      <p:sp>
        <p:nvSpPr>
          <p:cNvPr id="4" name="Rectangle 11"/>
          <p:cNvSpPr>
            <a:spLocks noGrp="1" noChangeArrowheads="1"/>
          </p:cNvSpPr>
          <p:nvPr>
            <p:ph type="ftr" sz="quarter" idx="11"/>
          </p:nvPr>
        </p:nvSpPr>
        <p:spPr>
          <a:ln/>
        </p:spPr>
        <p:txBody>
          <a:bodyPr/>
          <a:lstStyle>
            <a:lvl1pPr>
              <a:defRPr/>
            </a:lvl1pPr>
          </a:lstStyle>
          <a:p>
            <a:pPr>
              <a:defRPr/>
            </a:pPr>
            <a:r>
              <a:rPr lang="en-GB" altLang="en-US" dirty="0"/>
              <a:t>© The University of Sheffield</a:t>
            </a:r>
          </a:p>
        </p:txBody>
      </p:sp>
    </p:spTree>
    <p:extLst>
      <p:ext uri="{BB962C8B-B14F-4D97-AF65-F5344CB8AC3E}">
        <p14:creationId xmlns:p14="http://schemas.microsoft.com/office/powerpoint/2010/main" val="21351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 Title text" type="blank" preserve="1">
  <p:cSld name="3. Title text">
    <p:bg>
      <p:bgPr>
        <a:solidFill>
          <a:srgbClr val="F3F3F3"/>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r>
              <a:rPr lang="zh-CN" altLang="en-US"/>
              <a:t>单击此处编辑母版标题样式</a:t>
            </a:r>
            <a:endParaRPr dirty="0"/>
          </a:p>
        </p:txBody>
      </p:sp>
      <p:cxnSp>
        <p:nvCxnSpPr>
          <p:cNvPr id="16" name="Google Shape;16;p3"/>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17" name="Google Shape;17;p3"/>
          <p:cNvSpPr txBox="1">
            <a:spLocks noGrp="1"/>
          </p:cNvSpPr>
          <p:nvPr>
            <p:ph type="body" idx="1"/>
          </p:nvPr>
        </p:nvSpPr>
        <p:spPr>
          <a:xfrm>
            <a:off x="193040" y="1430933"/>
            <a:ext cx="11262960" cy="4717200"/>
          </a:xfrm>
          <a:prstGeom prst="rect">
            <a:avLst/>
          </a:prstGeom>
        </p:spPr>
        <p:txBody>
          <a:bodyPr spcFirstLastPara="1" wrap="square" lIns="91425" tIns="91425" rIns="91425" bIns="91425" anchor="t" anchorCtr="0">
            <a:normAutofit/>
          </a:bodyPr>
          <a:lstStyle>
            <a:lvl1pPr marL="152396" lvl="0" indent="0">
              <a:spcBef>
                <a:spcPts val="0"/>
              </a:spcBef>
              <a:spcAft>
                <a:spcPts val="0"/>
              </a:spcAft>
              <a:buSzPts val="1800"/>
              <a:buNone/>
              <a:defRPr/>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zh-CN" altLang="en-US"/>
              <a:t>单击此处编辑母版文本样式</a:t>
            </a:r>
          </a:p>
        </p:txBody>
      </p:sp>
      <p:sp>
        <p:nvSpPr>
          <p:cNvPr id="18" name="Google Shape;18;p3"/>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94515576"/>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 Two equal columns" preserve="1">
  <p:cSld name="4. Two equal column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zh-CN" altLang="en-US"/>
              <a:t>单击此处编辑母版标题样式</a:t>
            </a:r>
            <a:endParaRPr dirty="0"/>
          </a:p>
        </p:txBody>
      </p:sp>
      <p:cxnSp>
        <p:nvCxnSpPr>
          <p:cNvPr id="21" name="Google Shape;21;p4"/>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22" name="Google Shape;22;p4"/>
          <p:cNvSpPr txBox="1">
            <a:spLocks noGrp="1"/>
          </p:cNvSpPr>
          <p:nvPr>
            <p:ph type="body" idx="1"/>
          </p:nvPr>
        </p:nvSpPr>
        <p:spPr>
          <a:xfrm>
            <a:off x="193040" y="1430933"/>
            <a:ext cx="543256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23" name="Google Shape;23;p4"/>
          <p:cNvSpPr txBox="1">
            <a:spLocks noGrp="1"/>
          </p:cNvSpPr>
          <p:nvPr>
            <p:ph type="body" idx="2"/>
          </p:nvPr>
        </p:nvSpPr>
        <p:spPr>
          <a:xfrm>
            <a:off x="5984240" y="1430933"/>
            <a:ext cx="543256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24" name="Google Shape;24;p4"/>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65109580"/>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 Blank" preserve="1">
  <p:cSld name="5. Blank">
    <p:spTree>
      <p:nvGrpSpPr>
        <p:cNvPr id="1" name="Shape 25"/>
        <p:cNvGrpSpPr/>
        <p:nvPr/>
      </p:nvGrpSpPr>
      <p:grpSpPr>
        <a:xfrm>
          <a:off x="0" y="0"/>
          <a:ext cx="0" cy="0"/>
          <a:chOff x="0" y="0"/>
          <a:chExt cx="0" cy="0"/>
        </a:xfrm>
      </p:grpSpPr>
      <p:sp>
        <p:nvSpPr>
          <p:cNvPr id="26" name="Google Shape;26;p5"/>
          <p:cNvSpPr txBox="1">
            <a:spLocks noGrp="1"/>
          </p:cNvSpPr>
          <p:nvPr>
            <p:ph type="sldNum" idx="12"/>
          </p:nvPr>
        </p:nvSpPr>
        <p:spPr>
          <a:xfrm>
            <a:off x="11259112" y="6327635"/>
            <a:ext cx="731600" cy="524800"/>
          </a:xfrm>
          <a:prstGeom prst="rect">
            <a:avLst/>
          </a:prstGeom>
        </p:spPr>
        <p:txBody>
          <a:bodyPr spcFirstLastPara="1" wrap="square" lIns="91425" tIns="91425" rIns="91425" bIns="91425" anchor="t" anchorCtr="0">
            <a:noAutofit/>
          </a:bodyPr>
          <a:lstStyle>
            <a:lvl1pPr lvl="0" rtl="0">
              <a:buNone/>
              <a:defRPr sz="1733">
                <a:solidFill>
                  <a:schemeClr val="dk1"/>
                </a:solidFill>
                <a:latin typeface="Source Sans Pro"/>
                <a:ea typeface="Source Sans Pro"/>
                <a:cs typeface="Source Sans Pro"/>
                <a:sym typeface="Source Sans Pro"/>
              </a:defRPr>
            </a:lvl1pPr>
            <a:lvl2pPr lvl="1" rtl="0">
              <a:buNone/>
              <a:defRPr sz="1733">
                <a:solidFill>
                  <a:schemeClr val="dk1"/>
                </a:solidFill>
                <a:latin typeface="Source Sans Pro"/>
                <a:ea typeface="Source Sans Pro"/>
                <a:cs typeface="Source Sans Pro"/>
                <a:sym typeface="Source Sans Pro"/>
              </a:defRPr>
            </a:lvl2pPr>
            <a:lvl3pPr lvl="2" rtl="0">
              <a:buNone/>
              <a:defRPr sz="1733">
                <a:solidFill>
                  <a:schemeClr val="dk1"/>
                </a:solidFill>
                <a:latin typeface="Source Sans Pro"/>
                <a:ea typeface="Source Sans Pro"/>
                <a:cs typeface="Source Sans Pro"/>
                <a:sym typeface="Source Sans Pro"/>
              </a:defRPr>
            </a:lvl3pPr>
            <a:lvl4pPr lvl="3" rtl="0">
              <a:buNone/>
              <a:defRPr sz="1733">
                <a:solidFill>
                  <a:schemeClr val="dk1"/>
                </a:solidFill>
                <a:latin typeface="Source Sans Pro"/>
                <a:ea typeface="Source Sans Pro"/>
                <a:cs typeface="Source Sans Pro"/>
                <a:sym typeface="Source Sans Pro"/>
              </a:defRPr>
            </a:lvl4pPr>
            <a:lvl5pPr lvl="4" rtl="0">
              <a:buNone/>
              <a:defRPr sz="1733">
                <a:solidFill>
                  <a:schemeClr val="dk1"/>
                </a:solidFill>
                <a:latin typeface="Source Sans Pro"/>
                <a:ea typeface="Source Sans Pro"/>
                <a:cs typeface="Source Sans Pro"/>
                <a:sym typeface="Source Sans Pro"/>
              </a:defRPr>
            </a:lvl5pPr>
            <a:lvl6pPr lvl="5" rtl="0">
              <a:buNone/>
              <a:defRPr sz="1733">
                <a:solidFill>
                  <a:schemeClr val="dk1"/>
                </a:solidFill>
                <a:latin typeface="Source Sans Pro"/>
                <a:ea typeface="Source Sans Pro"/>
                <a:cs typeface="Source Sans Pro"/>
                <a:sym typeface="Source Sans Pro"/>
              </a:defRPr>
            </a:lvl6pPr>
            <a:lvl7pPr lvl="6" rtl="0">
              <a:buNone/>
              <a:defRPr sz="1733">
                <a:solidFill>
                  <a:schemeClr val="dk1"/>
                </a:solidFill>
                <a:latin typeface="Source Sans Pro"/>
                <a:ea typeface="Source Sans Pro"/>
                <a:cs typeface="Source Sans Pro"/>
                <a:sym typeface="Source Sans Pro"/>
              </a:defRPr>
            </a:lvl7pPr>
            <a:lvl8pPr lvl="7" rtl="0">
              <a:buNone/>
              <a:defRPr sz="1733">
                <a:solidFill>
                  <a:schemeClr val="dk1"/>
                </a:solidFill>
                <a:latin typeface="Source Sans Pro"/>
                <a:ea typeface="Source Sans Pro"/>
                <a:cs typeface="Source Sans Pro"/>
                <a:sym typeface="Source Sans Pro"/>
              </a:defRPr>
            </a:lvl8pPr>
            <a:lvl9pPr lvl="8" rtl="0">
              <a:buNone/>
              <a:defRPr sz="1733">
                <a:solidFill>
                  <a:schemeClr val="dk1"/>
                </a:solidFill>
                <a:latin typeface="Source Sans Pro"/>
                <a:ea typeface="Source Sans Pro"/>
                <a:cs typeface="Source Sans Pro"/>
                <a:sym typeface="Source Sans Pro"/>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961675520"/>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stat" preserve="1">
  <p:cSld name="Big stat">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
        <p:nvSpPr>
          <p:cNvPr id="29" name="Google Shape;29;p6"/>
          <p:cNvSpPr txBox="1">
            <a:spLocks noGrp="1"/>
          </p:cNvSpPr>
          <p:nvPr>
            <p:ph type="title"/>
          </p:nvPr>
        </p:nvSpPr>
        <p:spPr>
          <a:xfrm>
            <a:off x="407400" y="233267"/>
            <a:ext cx="11032400" cy="985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Font typeface="Source Serif Pro"/>
              <a:buNone/>
              <a:defRPr sz="4000"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zh-CN" altLang="en-US"/>
              <a:t>单击此处编辑母版标题样式</a:t>
            </a:r>
            <a:endParaRPr dirty="0"/>
          </a:p>
        </p:txBody>
      </p:sp>
      <p:cxnSp>
        <p:nvCxnSpPr>
          <p:cNvPr id="30" name="Google Shape;30;p6"/>
          <p:cNvCxnSpPr/>
          <p:nvPr/>
        </p:nvCxnSpPr>
        <p:spPr>
          <a:xfrm>
            <a:off x="506035" y="1068647"/>
            <a:ext cx="10933600" cy="0"/>
          </a:xfrm>
          <a:prstGeom prst="straightConnector1">
            <a:avLst/>
          </a:prstGeom>
          <a:noFill/>
          <a:ln w="9525" cap="flat" cmpd="sng">
            <a:solidFill>
              <a:schemeClr val="dk2"/>
            </a:solidFill>
            <a:prstDash val="solid"/>
            <a:round/>
            <a:headEnd type="none" w="med" len="med"/>
            <a:tailEnd type="none" w="med" len="med"/>
          </a:ln>
        </p:spPr>
      </p:cxnSp>
      <p:sp>
        <p:nvSpPr>
          <p:cNvPr id="31" name="Google Shape;31;p6"/>
          <p:cNvSpPr txBox="1">
            <a:spLocks noGrp="1"/>
          </p:cNvSpPr>
          <p:nvPr>
            <p:ph type="body" idx="1"/>
          </p:nvPr>
        </p:nvSpPr>
        <p:spPr>
          <a:xfrm>
            <a:off x="182880" y="1430933"/>
            <a:ext cx="4973920" cy="4717200"/>
          </a:xfrm>
          <a:prstGeom prst="rect">
            <a:avLst/>
          </a:prstGeom>
        </p:spPr>
        <p:txBody>
          <a:bodyPr spcFirstLastPara="1" wrap="square" lIns="91425" tIns="91425" rIns="91425" bIns="91425" anchor="t" anchorCtr="0">
            <a:normAutofit/>
          </a:bodyPr>
          <a:lstStyle>
            <a:lvl1pPr marL="152396" lvl="0" indent="0" rtl="0">
              <a:spcBef>
                <a:spcPts val="0"/>
              </a:spcBef>
              <a:spcAft>
                <a:spcPts val="0"/>
              </a:spcAft>
              <a:buSzPts val="1800"/>
              <a:buNone/>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zh-CN" altLang="en-US"/>
              <a:t>单击此处编辑母版文本样式</a:t>
            </a:r>
          </a:p>
        </p:txBody>
      </p:sp>
      <p:sp>
        <p:nvSpPr>
          <p:cNvPr id="32" name="Google Shape;32;p6"/>
          <p:cNvSpPr txBox="1">
            <a:spLocks noGrp="1"/>
          </p:cNvSpPr>
          <p:nvPr>
            <p:ph type="title" idx="2"/>
          </p:nvPr>
        </p:nvSpPr>
        <p:spPr>
          <a:xfrm>
            <a:off x="5223867" y="2467873"/>
            <a:ext cx="6216000" cy="29736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440099"/>
              </a:buClr>
              <a:buSzPts val="14000"/>
              <a:buFont typeface="Source Serif Pro"/>
              <a:buNone/>
              <a:defRPr sz="18666" b="1" i="0">
                <a:solidFill>
                  <a:srgbClr val="440099"/>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2pPr>
            <a:lvl3pPr lvl="2"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3pPr>
            <a:lvl4pPr lvl="3"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4pPr>
            <a:lvl5pPr lvl="4"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5pPr>
            <a:lvl6pPr lvl="5"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6pPr>
            <a:lvl7pPr lvl="6"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7pPr>
            <a:lvl8pPr lvl="7"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8pPr>
            <a:lvl9pPr lvl="8" algn="ctr">
              <a:spcBef>
                <a:spcPts val="0"/>
              </a:spcBef>
              <a:spcAft>
                <a:spcPts val="0"/>
              </a:spcAft>
              <a:buClr>
                <a:srgbClr val="440099"/>
              </a:buClr>
              <a:buSzPts val="4000"/>
              <a:buFont typeface="Source Serif Pro"/>
              <a:buNone/>
              <a:defRPr sz="5333">
                <a:solidFill>
                  <a:srgbClr val="440099"/>
                </a:solidFill>
                <a:latin typeface="Source Serif Pro"/>
                <a:ea typeface="Source Serif Pro"/>
                <a:cs typeface="Source Serif Pro"/>
                <a:sym typeface="Source Serif Pro"/>
              </a:defRPr>
            </a:lvl9pPr>
          </a:lstStyle>
          <a:p>
            <a:r>
              <a:rPr lang="zh-CN" altLang="en-US"/>
              <a:t>单击此处编辑母版标题样式</a:t>
            </a:r>
            <a:endParaRPr dirty="0"/>
          </a:p>
        </p:txBody>
      </p:sp>
    </p:spTree>
    <p:extLst>
      <p:ext uri="{BB962C8B-B14F-4D97-AF65-F5344CB8AC3E}">
        <p14:creationId xmlns:p14="http://schemas.microsoft.com/office/powerpoint/2010/main" val="1674222021"/>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Section header (arrows)" preserve="1">
  <p:cSld name="2. Section header (arrows)">
    <p:bg>
      <p:bgPr>
        <a:blipFill>
          <a:blip r:embed="rId2">
            <a:alphaModFix/>
          </a:blip>
          <a:stretch>
            <a:fillRect/>
          </a:stretch>
        </a:blipFill>
        <a:effectLst/>
      </p:bgPr>
    </p:bg>
    <p:spTree>
      <p:nvGrpSpPr>
        <p:cNvPr id="1" name="Shape 33"/>
        <p:cNvGrpSpPr/>
        <p:nvPr/>
      </p:nvGrpSpPr>
      <p:grpSpPr>
        <a:xfrm>
          <a:off x="0" y="0"/>
          <a:ext cx="0" cy="0"/>
          <a:chOff x="0" y="0"/>
          <a:chExt cx="0" cy="0"/>
        </a:xfrm>
      </p:grpSpPr>
      <p:pic>
        <p:nvPicPr>
          <p:cNvPr id="34" name="Google Shape;34;p7"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35" name="Google Shape;35;p7"/>
          <p:cNvSpPr txBox="1">
            <a:spLocks noGrp="1"/>
          </p:cNvSpPr>
          <p:nvPr>
            <p:ph type="title"/>
          </p:nvPr>
        </p:nvSpPr>
        <p:spPr>
          <a:xfrm>
            <a:off x="619533" y="1631867"/>
            <a:ext cx="7886000" cy="3643600"/>
          </a:xfrm>
          <a:prstGeom prst="rect">
            <a:avLst/>
          </a:prstGeom>
        </p:spPr>
        <p:txBody>
          <a:bodyPr spcFirstLastPara="1" wrap="square" lIns="91425" tIns="91425" rIns="91425" bIns="91425" anchor="ctr" anchorCtr="0">
            <a:normAutofit/>
          </a:bodyPr>
          <a:lstStyle>
            <a:lvl1pPr lv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a:t>单击此处编辑母版标题样式</a:t>
            </a:r>
            <a:endParaRPr dirty="0"/>
          </a:p>
        </p:txBody>
      </p:sp>
      <p:sp>
        <p:nvSpPr>
          <p:cNvPr id="36" name="Google Shape;36;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161202181"/>
      </p:ext>
    </p:extLst>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Section header (book)" preserve="1">
  <p:cSld name="2. Section header (boo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39" name="Google Shape;39;p8"/>
          <p:cNvSpPr txBox="1">
            <a:spLocks noGrp="1"/>
          </p:cNvSpPr>
          <p:nvPr>
            <p:ph type="title"/>
          </p:nvPr>
        </p:nvSpPr>
        <p:spPr>
          <a:xfrm>
            <a:off x="619533" y="1631867"/>
            <a:ext cx="78860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0" name="Google Shape;40;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199936173"/>
      </p:ext>
    </p:extLst>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Section header (crown)" preserve="1">
  <p:cSld name="2. Section header (crown)">
    <p:bg>
      <p:bgPr>
        <a:blipFill>
          <a:blip r:embed="rId2">
            <a:alphaModFix/>
          </a:blip>
          <a:stretch>
            <a:fillRect/>
          </a:stretch>
        </a:blipFill>
        <a:effectLst/>
      </p:bgPr>
    </p:bg>
    <p:spTree>
      <p:nvGrpSpPr>
        <p:cNvPr id="1" name="Shape 41"/>
        <p:cNvGrpSpPr/>
        <p:nvPr/>
      </p:nvGrpSpPr>
      <p:grpSpPr>
        <a:xfrm>
          <a:off x="0" y="0"/>
          <a:ext cx="0" cy="0"/>
          <a:chOff x="0" y="0"/>
          <a:chExt cx="0" cy="0"/>
        </a:xfrm>
      </p:grpSpPr>
      <p:pic>
        <p:nvPicPr>
          <p:cNvPr id="42" name="Google Shape;42;p9"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43" name="Google Shape;43;p9"/>
          <p:cNvSpPr txBox="1">
            <a:spLocks noGrp="1"/>
          </p:cNvSpPr>
          <p:nvPr>
            <p:ph type="title"/>
          </p:nvPr>
        </p:nvSpPr>
        <p:spPr>
          <a:xfrm>
            <a:off x="619533" y="1631867"/>
            <a:ext cx="73368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4" name="Google Shape;44;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874051965"/>
      </p:ext>
    </p:extLst>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Section header (rose)" preserve="1">
  <p:cSld name="2. Section header (rose)">
    <p:bg>
      <p:bgPr>
        <a:blipFill>
          <a:blip r:embed="rId2">
            <a:alphaModFix/>
          </a:blip>
          <a:stretch>
            <a:fillRect/>
          </a:stretch>
        </a:blipFill>
        <a:effectLst/>
      </p:bgPr>
    </p:bg>
    <p:spTree>
      <p:nvGrpSpPr>
        <p:cNvPr id="1" name="Shape 45"/>
        <p:cNvGrpSpPr/>
        <p:nvPr/>
      </p:nvGrpSpPr>
      <p:grpSpPr>
        <a:xfrm>
          <a:off x="0" y="0"/>
          <a:ext cx="0" cy="0"/>
          <a:chOff x="0" y="0"/>
          <a:chExt cx="0" cy="0"/>
        </a:xfrm>
      </p:grpSpPr>
      <p:pic>
        <p:nvPicPr>
          <p:cNvPr id="46" name="Google Shape;46;p10" descr="University of Sheffield logo"/>
          <p:cNvPicPr preferRelativeResize="0"/>
          <p:nvPr/>
        </p:nvPicPr>
        <p:blipFill>
          <a:blip r:embed="rId3">
            <a:alphaModFix/>
          </a:blip>
          <a:stretch>
            <a:fillRect/>
          </a:stretch>
        </p:blipFill>
        <p:spPr>
          <a:xfrm>
            <a:off x="779511" y="599253"/>
            <a:ext cx="2077800" cy="630300"/>
          </a:xfrm>
          <a:prstGeom prst="rect">
            <a:avLst/>
          </a:prstGeom>
          <a:noFill/>
          <a:ln>
            <a:noFill/>
          </a:ln>
        </p:spPr>
      </p:pic>
      <p:sp>
        <p:nvSpPr>
          <p:cNvPr id="47" name="Google Shape;47;p10"/>
          <p:cNvSpPr txBox="1">
            <a:spLocks noGrp="1"/>
          </p:cNvSpPr>
          <p:nvPr>
            <p:ph type="title"/>
          </p:nvPr>
        </p:nvSpPr>
        <p:spPr>
          <a:xfrm>
            <a:off x="619533" y="1631867"/>
            <a:ext cx="7979600" cy="36436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chemeClr val="dk2"/>
              </a:buClr>
              <a:buSzPts val="5200"/>
              <a:buFont typeface="Source Serif Pro"/>
              <a:buNone/>
              <a:defRPr sz="6933" b="1" i="0">
                <a:solidFill>
                  <a:srgbClr val="4B00A0"/>
                </a:solidFill>
                <a:latin typeface="Source Serif Pro Semibold" panose="02040603050405020204" pitchFamily="18" charset="0"/>
                <a:ea typeface="Source Serif Pro Semibold" panose="02040603050405020204" pitchFamily="18" charset="0"/>
                <a:cs typeface="Source Serif Pro Semibold" panose="02040603050405020204" pitchFamily="18" charset="0"/>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CN" altLang="en-US"/>
              <a:t>单击此处编辑母版标题样式</a:t>
            </a:r>
            <a:endParaRPr dirty="0"/>
          </a:p>
        </p:txBody>
      </p:sp>
      <p:sp>
        <p:nvSpPr>
          <p:cNvPr id="48" name="Google Shape;48;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739967105"/>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7B3F0-7717-8EE6-1CDD-2EABF80E798D}"/>
              </a:ext>
            </a:extLst>
          </p:cNvPr>
          <p:cNvSpPr>
            <a:spLocks noGrp="1"/>
          </p:cNvSpPr>
          <p:nvPr>
            <p:ph type="title"/>
          </p:nvPr>
        </p:nvSpPr>
        <p:spPr>
          <a:xfrm>
            <a:off x="2639615" y="203626"/>
            <a:ext cx="9145787" cy="944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48D28C13-E82D-3B14-CFB6-03180CED6EB0}"/>
              </a:ext>
            </a:extLst>
          </p:cNvPr>
          <p:cNvSpPr>
            <a:spLocks noGrp="1"/>
          </p:cNvSpPr>
          <p:nvPr>
            <p:ph type="body" idx="1"/>
          </p:nvPr>
        </p:nvSpPr>
        <p:spPr>
          <a:xfrm>
            <a:off x="401320" y="1389803"/>
            <a:ext cx="11384280" cy="46960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a:extLst>
              <a:ext uri="{FF2B5EF4-FFF2-40B4-BE49-F238E27FC236}">
                <a16:creationId xmlns:a16="http://schemas.microsoft.com/office/drawing/2014/main" id="{F8BEE8F7-627B-D7BF-BA85-9C507EDC4D22}"/>
              </a:ext>
            </a:extLst>
          </p:cNvPr>
          <p:cNvSpPr>
            <a:spLocks noGrp="1"/>
          </p:cNvSpPr>
          <p:nvPr>
            <p:ph type="sldNum" sz="quarter" idx="4"/>
          </p:nvPr>
        </p:nvSpPr>
        <p:spPr>
          <a:xfrm>
            <a:off x="8156602" y="6356351"/>
            <a:ext cx="3651199" cy="366183"/>
          </a:xfrm>
          <a:prstGeom prst="rect">
            <a:avLst/>
          </a:prstGeom>
        </p:spPr>
        <p:txBody>
          <a:bodyPr vert="horz" lIns="91440" tIns="45720" rIns="91440" bIns="45720" rtlCol="0" anchor="ctr"/>
          <a:lstStyle>
            <a:lvl1pPr algn="r">
              <a:defRPr sz="1600">
                <a:solidFill>
                  <a:schemeClr val="tx1">
                    <a:tint val="82000"/>
                  </a:schemeClr>
                </a:solidFill>
              </a:defRPr>
            </a:lvl1pPr>
          </a:lstStyle>
          <a:p>
            <a:fld id="{94D6E910-364C-B14F-BACC-545308939C68}" type="slidenum">
              <a:rPr lang="en-US" smtClean="0"/>
              <a:t>‹#›</a:t>
            </a:fld>
            <a:endParaRPr lang="en-US"/>
          </a:p>
        </p:txBody>
      </p:sp>
      <p:pic>
        <p:nvPicPr>
          <p:cNvPr id="4" name="Picture 9">
            <a:extLst>
              <a:ext uri="{FF2B5EF4-FFF2-40B4-BE49-F238E27FC236}">
                <a16:creationId xmlns:a16="http://schemas.microsoft.com/office/drawing/2014/main" id="{B33627A1-B2CD-61E7-4292-773A9071EA26}"/>
              </a:ext>
            </a:extLst>
          </p:cNvPr>
          <p:cNvPicPr>
            <a:picLocks noChangeAspect="1"/>
          </p:cNvPicPr>
          <p:nvPr userDrawn="1"/>
        </p:nvPicPr>
        <p:blipFill>
          <a:blip r:embed="rId17" cstate="print">
            <a:extLst>
              <a:ext uri="{28A0092B-C50C-407E-A947-70E740481C1C}">
                <a14:useLocalDpi xmlns:a14="http://schemas.microsoft.com/office/drawing/2010/main" val="0"/>
              </a:ext>
            </a:extLst>
          </a:blip>
          <a:srcRect/>
          <a:stretch/>
        </p:blipFill>
        <p:spPr>
          <a:xfrm>
            <a:off x="179999" y="297711"/>
            <a:ext cx="2338425" cy="709322"/>
          </a:xfrm>
          <a:prstGeom prst="rect">
            <a:avLst/>
          </a:prstGeom>
        </p:spPr>
      </p:pic>
      <p:pic>
        <p:nvPicPr>
          <p:cNvPr id="5" name="Picture 2" descr="A close up of a logo&#10;&#10;Description automatically generated">
            <a:extLst>
              <a:ext uri="{FF2B5EF4-FFF2-40B4-BE49-F238E27FC236}">
                <a16:creationId xmlns:a16="http://schemas.microsoft.com/office/drawing/2014/main" id="{93A939A7-E3F3-CC20-1B95-12974DD2F7A3}"/>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246169" y="6225770"/>
            <a:ext cx="779905" cy="478578"/>
          </a:xfrm>
          <a:prstGeom prst="rect">
            <a:avLst/>
          </a:prstGeom>
        </p:spPr>
      </p:pic>
    </p:spTree>
    <p:extLst>
      <p:ext uri="{BB962C8B-B14F-4D97-AF65-F5344CB8AC3E}">
        <p14:creationId xmlns:p14="http://schemas.microsoft.com/office/powerpoint/2010/main" val="125162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hf sldNum="0" hdr="0"/>
  <p:txStyles>
    <p:titleStyle>
      <a:lvl1pPr algn="l" defTabSz="1219170" rtl="0" eaLnBrk="1" latinLnBrk="0" hangingPunct="1">
        <a:lnSpc>
          <a:spcPct val="90000"/>
        </a:lnSpc>
        <a:spcBef>
          <a:spcPct val="0"/>
        </a:spcBef>
        <a:buNone/>
        <a:defRPr sz="4000" b="1" i="0" kern="1200">
          <a:solidFill>
            <a:srgbClr val="4B00A0"/>
          </a:solidFill>
          <a:latin typeface="Source Serif Pro Semibold" panose="02040603050405020204" pitchFamily="18" charset="0"/>
          <a:ea typeface="Source Serif Pro Semibold" panose="02040603050405020204" pitchFamily="18" charset="0"/>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Source Sans Pro" panose="020B0503030403020204" pitchFamily="34" charset="0"/>
          <a:ea typeface="Source Sans Pro" panose="020B0503030403020204" pitchFamily="34" charset="0"/>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deng@sheffield.ac.uk" TargetMode="Externa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3.png"/></Relationships>
</file>

<file path=ppt/slides/_rels/slide10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hyperlink" Target="http://www.xilinx.com/support/documentation/sw_manuals/xilinx2018_3/ug903-vivado-using-constraints.pdf" TargetMode="Externa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2.xml"/><Relationship Id="rId4" Type="http://schemas.openxmlformats.org/officeDocument/2006/relationships/image" Target="../media/image85.png"/></Relationships>
</file>

<file path=ppt/slides/_rels/slide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2.xml"/><Relationship Id="rId4" Type="http://schemas.openxmlformats.org/officeDocument/2006/relationships/image" Target="../media/image88.png"/></Relationships>
</file>

<file path=ppt/slides/_rels/slide114.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11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12.xml"/><Relationship Id="rId6" Type="http://schemas.openxmlformats.org/officeDocument/2006/relationships/image" Target="../media/image104.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2.xml"/><Relationship Id="rId5" Type="http://schemas.openxmlformats.org/officeDocument/2006/relationships/image" Target="../media/image53.jpeg"/><Relationship Id="rId4" Type="http://schemas.openxmlformats.org/officeDocument/2006/relationships/image" Target="../media/image52.jpeg"/></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9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54.png"/><Relationship Id="rId4" Type="http://schemas.openxmlformats.org/officeDocument/2006/relationships/image" Target="../media/image59.png"/></Relationships>
</file>

<file path=ppt/slides/_rels/slide9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7.png"/></Relationships>
</file>

<file path=ppt/slides/_rels/slide9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1434480"/>
            <a:ext cx="10972800" cy="1828800"/>
          </a:xfrm>
        </p:spPr>
        <p:txBody>
          <a:bodyPr/>
          <a:lstStyle/>
          <a:p>
            <a:pPr algn="ctr"/>
            <a:r>
              <a:rPr lang="en-US" altLang="zh-CN" sz="4800" dirty="0"/>
              <a:t>HDL Support</a:t>
            </a:r>
            <a:endParaRPr lang="en-US" sz="4800" dirty="0"/>
          </a:p>
        </p:txBody>
      </p:sp>
      <p:sp>
        <p:nvSpPr>
          <p:cNvPr id="3" name="Subtitle 2"/>
          <p:cNvSpPr>
            <a:spLocks noGrp="1"/>
          </p:cNvSpPr>
          <p:nvPr>
            <p:ph type="subTitle" idx="1"/>
          </p:nvPr>
        </p:nvSpPr>
        <p:spPr>
          <a:xfrm>
            <a:off x="609600" y="4293096"/>
            <a:ext cx="10972800" cy="1981200"/>
          </a:xfrm>
        </p:spPr>
        <p:txBody>
          <a:bodyPr/>
          <a:lstStyle/>
          <a:p>
            <a:pPr algn="ctr"/>
            <a:r>
              <a:rPr lang="en-US" sz="2400" dirty="0"/>
              <a:t>Dr Tiantai Deng </a:t>
            </a:r>
          </a:p>
          <a:p>
            <a:pPr algn="ctr"/>
            <a:r>
              <a:rPr lang="en-US" sz="2400" dirty="0"/>
              <a:t>Lecturer in Electronics and Digital System</a:t>
            </a:r>
          </a:p>
          <a:p>
            <a:pPr algn="ctr"/>
            <a:r>
              <a:rPr lang="en-US" sz="2400" dirty="0">
                <a:hlinkClick r:id="rId2"/>
              </a:rPr>
              <a:t>t.deng@sheffield.ac.uk</a:t>
            </a:r>
            <a:endParaRPr lang="en-US" sz="2400" dirty="0"/>
          </a:p>
          <a:p>
            <a:pPr algn="ctr"/>
            <a:r>
              <a:rPr lang="en-US" sz="2400" dirty="0"/>
              <a:t>07746660187</a:t>
            </a:r>
          </a:p>
        </p:txBody>
      </p:sp>
      <p:sp>
        <p:nvSpPr>
          <p:cNvPr id="4" name="Subtitle 2">
            <a:extLst>
              <a:ext uri="{FF2B5EF4-FFF2-40B4-BE49-F238E27FC236}">
                <a16:creationId xmlns:a16="http://schemas.microsoft.com/office/drawing/2014/main" id="{592E71EB-9C5E-4449-B191-B5AF64FABDE9}"/>
              </a:ext>
            </a:extLst>
          </p:cNvPr>
          <p:cNvSpPr txBox="1">
            <a:spLocks/>
          </p:cNvSpPr>
          <p:nvPr/>
        </p:nvSpPr>
        <p:spPr bwMode="auto">
          <a:xfrm>
            <a:off x="609600" y="2836892"/>
            <a:ext cx="10972800" cy="65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0"/>
              </a:spcBef>
              <a:spcAft>
                <a:spcPct val="0"/>
              </a:spcAft>
              <a:buFontTx/>
              <a:buNone/>
              <a:defRPr sz="3200">
                <a:solidFill>
                  <a:srgbClr val="1F145D"/>
                </a:solidFill>
                <a:latin typeface="+mn-lt"/>
                <a:ea typeface="MS PGothic" pitchFamily="34" charset="-128"/>
                <a:cs typeface="ＭＳ Ｐゴシック" charset="0"/>
              </a:defRPr>
            </a:lvl1pPr>
            <a:lvl2pPr marL="742950" indent="-285750" algn="l" rtl="0" eaLnBrk="0" fontAlgn="base" hangingPunct="0">
              <a:spcBef>
                <a:spcPct val="30000"/>
              </a:spcBef>
              <a:spcAft>
                <a:spcPct val="0"/>
              </a:spcAft>
              <a:buFont typeface="TUOS Stephenson" panose="02070503080000020004" pitchFamily="18" charset="0"/>
              <a:buChar char="•"/>
              <a:defRPr sz="2800">
                <a:solidFill>
                  <a:srgbClr val="1F145D"/>
                </a:solidFill>
                <a:latin typeface="+mn-lt"/>
                <a:ea typeface="MS PGothic" pitchFamily="34" charset="-128"/>
              </a:defRPr>
            </a:lvl2pPr>
            <a:lvl3pPr marL="1143000" indent="-228600" algn="l" rtl="0" eaLnBrk="0" fontAlgn="base" hangingPunct="0">
              <a:spcBef>
                <a:spcPct val="20000"/>
              </a:spcBef>
              <a:spcAft>
                <a:spcPct val="0"/>
              </a:spcAft>
              <a:defRPr sz="2400">
                <a:solidFill>
                  <a:srgbClr val="1F145D"/>
                </a:solidFill>
                <a:latin typeface="+mn-lt"/>
                <a:ea typeface="MS PGothic" pitchFamily="34" charset="-128"/>
              </a:defRPr>
            </a:lvl3pPr>
            <a:lvl4pPr marL="1600200" indent="-228600" algn="l" rtl="0" eaLnBrk="0" fontAlgn="base" hangingPunct="0">
              <a:lnSpc>
                <a:spcPct val="120000"/>
              </a:lnSpc>
              <a:spcBef>
                <a:spcPct val="20000"/>
              </a:spcBef>
              <a:spcAft>
                <a:spcPct val="0"/>
              </a:spcAft>
              <a:buFont typeface="TUOS Stephenson" panose="02070503080000020004" pitchFamily="18" charset="0"/>
              <a:defRPr sz="1400">
                <a:solidFill>
                  <a:srgbClr val="1F145D"/>
                </a:solidFill>
                <a:latin typeface="+mn-lt"/>
                <a:ea typeface="MS PGothic" pitchFamily="34" charset="-128"/>
              </a:defRPr>
            </a:lvl4pPr>
            <a:lvl5pPr marL="2057400" indent="-228600" algn="l" rtl="0" eaLnBrk="0" fontAlgn="base" hangingPunct="0">
              <a:lnSpc>
                <a:spcPct val="140000"/>
              </a:lnSpc>
              <a:spcBef>
                <a:spcPct val="20000"/>
              </a:spcBef>
              <a:spcAft>
                <a:spcPct val="0"/>
              </a:spcAft>
              <a:buFont typeface="TUOS Stephenson" panose="02070503080000020004" pitchFamily="18" charset="0"/>
              <a:buChar char="•"/>
              <a:defRPr sz="900">
                <a:solidFill>
                  <a:srgbClr val="1F145D"/>
                </a:solidFill>
                <a:latin typeface="+mn-lt"/>
                <a:ea typeface="MS PGothic" pitchFamily="34" charset="-128"/>
              </a:defRPr>
            </a:lvl5pPr>
            <a:lvl6pPr marL="25146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6pPr>
            <a:lvl7pPr marL="29718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7pPr>
            <a:lvl8pPr marL="34290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8pPr>
            <a:lvl9pPr marL="38862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9pPr>
          </a:lstStyle>
          <a:p>
            <a:pPr algn="ctr"/>
            <a:r>
              <a:rPr lang="en-US" kern="0" dirty="0"/>
              <a:t>MSc Project - RVFPGA</a:t>
            </a:r>
          </a:p>
        </p:txBody>
      </p:sp>
    </p:spTree>
    <p:extLst>
      <p:ext uri="{BB962C8B-B14F-4D97-AF65-F5344CB8AC3E}">
        <p14:creationId xmlns:p14="http://schemas.microsoft.com/office/powerpoint/2010/main" val="107668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404664"/>
            <a:ext cx="6277610" cy="697230"/>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Light"/>
                <a:cs typeface="Calibri Light"/>
              </a:rPr>
              <a:t>Combinatorial</a:t>
            </a:r>
            <a:r>
              <a:rPr b="0" spc="-5" dirty="0">
                <a:latin typeface="Calibri Light"/>
                <a:cs typeface="Calibri Light"/>
              </a:rPr>
              <a:t> </a:t>
            </a:r>
            <a:r>
              <a:rPr b="0" spc="-15" dirty="0">
                <a:latin typeface="Calibri Light"/>
                <a:cs typeface="Calibri Light"/>
              </a:rPr>
              <a:t>vs </a:t>
            </a:r>
            <a:r>
              <a:rPr b="0" spc="-5" dirty="0">
                <a:latin typeface="Calibri Light"/>
                <a:cs typeface="Calibri Light"/>
              </a:rPr>
              <a:t>Sequential</a:t>
            </a:r>
          </a:p>
        </p:txBody>
      </p:sp>
      <p:sp>
        <p:nvSpPr>
          <p:cNvPr id="3" name="object 3"/>
          <p:cNvSpPr txBox="1"/>
          <p:nvPr/>
        </p:nvSpPr>
        <p:spPr>
          <a:xfrm>
            <a:off x="916939" y="2271494"/>
            <a:ext cx="7059295" cy="3357245"/>
          </a:xfrm>
          <a:prstGeom prst="rect">
            <a:avLst/>
          </a:prstGeom>
        </p:spPr>
        <p:txBody>
          <a:bodyPr vert="horz" wrap="square" lIns="0" tIns="46355" rIns="0" bIns="0" rtlCol="0">
            <a:spAutoFit/>
          </a:bodyPr>
          <a:lstStyle/>
          <a:p>
            <a:pPr marL="241300" indent="-229235">
              <a:lnSpc>
                <a:spcPct val="100000"/>
              </a:lnSpc>
              <a:spcBef>
                <a:spcPts val="365"/>
              </a:spcBef>
              <a:buFont typeface="Arial"/>
              <a:buChar char="•"/>
              <a:tabLst>
                <a:tab pos="241935" algn="l"/>
              </a:tabLst>
            </a:pPr>
            <a:r>
              <a:rPr sz="2800" spc="-15" dirty="0">
                <a:solidFill>
                  <a:srgbClr val="1F145D"/>
                </a:solidFill>
                <a:latin typeface="Calibri"/>
                <a:cs typeface="Calibri"/>
              </a:rPr>
              <a:t>Combinatorial:</a:t>
            </a:r>
            <a:endParaRPr sz="2800" dirty="0">
              <a:solidFill>
                <a:srgbClr val="1F145D"/>
              </a:solidFill>
              <a:latin typeface="Calibri"/>
              <a:cs typeface="Calibri"/>
            </a:endParaRPr>
          </a:p>
          <a:p>
            <a:pPr marL="698500" lvl="1" indent="-229235">
              <a:lnSpc>
                <a:spcPct val="100000"/>
              </a:lnSpc>
              <a:spcBef>
                <a:spcPts val="234"/>
              </a:spcBef>
              <a:buFont typeface="Arial"/>
              <a:buChar char="•"/>
              <a:tabLst>
                <a:tab pos="699135" algn="l"/>
              </a:tabLst>
            </a:pPr>
            <a:r>
              <a:rPr sz="2400" spc="-15" dirty="0">
                <a:solidFill>
                  <a:srgbClr val="1F145D"/>
                </a:solidFill>
                <a:latin typeface="Calibri"/>
                <a:cs typeface="Calibri"/>
              </a:rPr>
              <a:t>AND,</a:t>
            </a:r>
            <a:r>
              <a:rPr sz="2400" spc="-25" dirty="0">
                <a:solidFill>
                  <a:srgbClr val="1F145D"/>
                </a:solidFill>
                <a:latin typeface="Calibri"/>
                <a:cs typeface="Calibri"/>
              </a:rPr>
              <a:t> </a:t>
            </a:r>
            <a:r>
              <a:rPr sz="2400" spc="-5" dirty="0">
                <a:solidFill>
                  <a:srgbClr val="1F145D"/>
                </a:solidFill>
                <a:latin typeface="Calibri"/>
                <a:cs typeface="Calibri"/>
              </a:rPr>
              <a:t>OR,</a:t>
            </a:r>
            <a:r>
              <a:rPr sz="2400" spc="-15" dirty="0">
                <a:solidFill>
                  <a:srgbClr val="1F145D"/>
                </a:solidFill>
                <a:latin typeface="Calibri"/>
                <a:cs typeface="Calibri"/>
              </a:rPr>
              <a:t> </a:t>
            </a:r>
            <a:r>
              <a:rPr sz="2400" spc="-80" dirty="0">
                <a:solidFill>
                  <a:srgbClr val="1F145D"/>
                </a:solidFill>
                <a:latin typeface="Calibri"/>
                <a:cs typeface="Calibri"/>
              </a:rPr>
              <a:t>NOT,</a:t>
            </a:r>
            <a:r>
              <a:rPr sz="2400" spc="-10" dirty="0">
                <a:solidFill>
                  <a:srgbClr val="1F145D"/>
                </a:solidFill>
                <a:latin typeface="Calibri"/>
                <a:cs typeface="Calibri"/>
              </a:rPr>
              <a:t> </a:t>
            </a:r>
            <a:r>
              <a:rPr sz="2400" spc="-25" dirty="0">
                <a:solidFill>
                  <a:srgbClr val="1F145D"/>
                </a:solidFill>
                <a:latin typeface="Calibri"/>
                <a:cs typeface="Calibri"/>
              </a:rPr>
              <a:t>XOR,</a:t>
            </a:r>
            <a:r>
              <a:rPr sz="2400" spc="-10" dirty="0">
                <a:solidFill>
                  <a:srgbClr val="1F145D"/>
                </a:solidFill>
                <a:latin typeface="Calibri"/>
                <a:cs typeface="Calibri"/>
              </a:rPr>
              <a:t> </a:t>
            </a:r>
            <a:r>
              <a:rPr sz="2400" spc="-15" dirty="0">
                <a:solidFill>
                  <a:srgbClr val="1F145D"/>
                </a:solidFill>
                <a:latin typeface="Calibri"/>
                <a:cs typeface="Calibri"/>
              </a:rPr>
              <a:t>NAND,</a:t>
            </a:r>
            <a:r>
              <a:rPr sz="2400" spc="-25" dirty="0">
                <a:solidFill>
                  <a:srgbClr val="1F145D"/>
                </a:solidFill>
                <a:latin typeface="Calibri"/>
                <a:cs typeface="Calibri"/>
              </a:rPr>
              <a:t> </a:t>
            </a:r>
            <a:r>
              <a:rPr sz="2400" spc="-10" dirty="0">
                <a:solidFill>
                  <a:srgbClr val="1F145D"/>
                </a:solidFill>
                <a:latin typeface="Calibri"/>
                <a:cs typeface="Calibri"/>
              </a:rPr>
              <a:t>etc….</a:t>
            </a:r>
            <a:endParaRPr sz="2400" dirty="0">
              <a:solidFill>
                <a:srgbClr val="1F145D"/>
              </a:solidFill>
              <a:latin typeface="Calibri"/>
              <a:cs typeface="Calibri"/>
            </a:endParaRPr>
          </a:p>
          <a:p>
            <a:pPr marL="698500" lvl="1" indent="-229235">
              <a:lnSpc>
                <a:spcPct val="100000"/>
              </a:lnSpc>
              <a:spcBef>
                <a:spcPts val="215"/>
              </a:spcBef>
              <a:buFont typeface="Arial"/>
              <a:buChar char="•"/>
              <a:tabLst>
                <a:tab pos="699135" algn="l"/>
              </a:tabLst>
            </a:pPr>
            <a:r>
              <a:rPr sz="2400" spc="-10" dirty="0">
                <a:solidFill>
                  <a:srgbClr val="1F145D"/>
                </a:solidFill>
                <a:latin typeface="Calibri"/>
                <a:cs typeface="Calibri"/>
              </a:rPr>
              <a:t>DOESN’T</a:t>
            </a:r>
            <a:r>
              <a:rPr sz="2400" spc="-15" dirty="0">
                <a:solidFill>
                  <a:srgbClr val="1F145D"/>
                </a:solidFill>
                <a:latin typeface="Calibri"/>
                <a:cs typeface="Calibri"/>
              </a:rPr>
              <a:t> </a:t>
            </a:r>
            <a:r>
              <a:rPr sz="2400" spc="-20" dirty="0">
                <a:solidFill>
                  <a:srgbClr val="1F145D"/>
                </a:solidFill>
                <a:latin typeface="Calibri"/>
                <a:cs typeface="Calibri"/>
              </a:rPr>
              <a:t>STORE</a:t>
            </a:r>
            <a:r>
              <a:rPr sz="2400" spc="-15" dirty="0">
                <a:solidFill>
                  <a:srgbClr val="1F145D"/>
                </a:solidFill>
                <a:latin typeface="Calibri"/>
                <a:cs typeface="Calibri"/>
              </a:rPr>
              <a:t> </a:t>
            </a:r>
            <a:r>
              <a:rPr sz="2400" spc="-25" dirty="0">
                <a:solidFill>
                  <a:srgbClr val="1F145D"/>
                </a:solidFill>
                <a:latin typeface="Calibri"/>
                <a:cs typeface="Calibri"/>
              </a:rPr>
              <a:t>‘state’</a:t>
            </a:r>
            <a:r>
              <a:rPr sz="2400" spc="-15" dirty="0">
                <a:solidFill>
                  <a:srgbClr val="1F145D"/>
                </a:solidFill>
                <a:latin typeface="Calibri"/>
                <a:cs typeface="Calibri"/>
              </a:rPr>
              <a:t> </a:t>
            </a:r>
            <a:r>
              <a:rPr sz="2400" dirty="0">
                <a:solidFill>
                  <a:srgbClr val="1F145D"/>
                </a:solidFill>
                <a:latin typeface="Calibri"/>
                <a:cs typeface="Calibri"/>
              </a:rPr>
              <a:t>and</a:t>
            </a:r>
            <a:r>
              <a:rPr sz="2400" spc="-15" dirty="0">
                <a:solidFill>
                  <a:srgbClr val="1F145D"/>
                </a:solidFill>
                <a:latin typeface="Calibri"/>
                <a:cs typeface="Calibri"/>
              </a:rPr>
              <a:t> </a:t>
            </a:r>
            <a:r>
              <a:rPr sz="2400" spc="-5" dirty="0">
                <a:solidFill>
                  <a:srgbClr val="1F145D"/>
                </a:solidFill>
                <a:latin typeface="Calibri"/>
                <a:cs typeface="Calibri"/>
              </a:rPr>
              <a:t>doesn’t</a:t>
            </a:r>
            <a:r>
              <a:rPr sz="2400" spc="-10" dirty="0">
                <a:solidFill>
                  <a:srgbClr val="1F145D"/>
                </a:solidFill>
                <a:latin typeface="Calibri"/>
                <a:cs typeface="Calibri"/>
              </a:rPr>
              <a:t> </a:t>
            </a:r>
            <a:r>
              <a:rPr sz="2400" spc="-5" dirty="0">
                <a:solidFill>
                  <a:srgbClr val="1F145D"/>
                </a:solidFill>
                <a:latin typeface="Calibri"/>
                <a:cs typeface="Calibri"/>
              </a:rPr>
              <a:t>need</a:t>
            </a:r>
            <a:r>
              <a:rPr sz="2400" spc="-15" dirty="0">
                <a:solidFill>
                  <a:srgbClr val="1F145D"/>
                </a:solidFill>
                <a:latin typeface="Calibri"/>
                <a:cs typeface="Calibri"/>
              </a:rPr>
              <a:t> </a:t>
            </a:r>
            <a:r>
              <a:rPr sz="2400" spc="-10" dirty="0">
                <a:solidFill>
                  <a:srgbClr val="1F145D"/>
                </a:solidFill>
                <a:latin typeface="Calibri"/>
                <a:cs typeface="Calibri"/>
              </a:rPr>
              <a:t>CLOCKING</a:t>
            </a:r>
            <a:endParaRPr sz="2400" dirty="0">
              <a:solidFill>
                <a:srgbClr val="1F145D"/>
              </a:solidFill>
              <a:latin typeface="Calibri"/>
              <a:cs typeface="Calibri"/>
            </a:endParaRPr>
          </a:p>
          <a:p>
            <a:pPr lvl="1">
              <a:lnSpc>
                <a:spcPct val="100000"/>
              </a:lnSpc>
              <a:spcBef>
                <a:spcPts val="5"/>
              </a:spcBef>
              <a:buFont typeface="Arial"/>
              <a:buChar char="•"/>
            </a:pPr>
            <a:endParaRPr sz="3050" dirty="0">
              <a:solidFill>
                <a:srgbClr val="1F145D"/>
              </a:solidFill>
              <a:latin typeface="Calibri"/>
              <a:cs typeface="Calibri"/>
            </a:endParaRPr>
          </a:p>
          <a:p>
            <a:pPr marL="241300" indent="-229235">
              <a:lnSpc>
                <a:spcPct val="100000"/>
              </a:lnSpc>
              <a:buFont typeface="Arial"/>
              <a:buChar char="•"/>
              <a:tabLst>
                <a:tab pos="241935" algn="l"/>
              </a:tabLst>
            </a:pPr>
            <a:r>
              <a:rPr sz="2800" spc="-10" dirty="0">
                <a:solidFill>
                  <a:srgbClr val="1F145D"/>
                </a:solidFill>
                <a:latin typeface="Calibri"/>
                <a:cs typeface="Calibri"/>
              </a:rPr>
              <a:t>Sequential:</a:t>
            </a:r>
            <a:endParaRPr sz="2800" dirty="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spc="-65" dirty="0">
                <a:solidFill>
                  <a:srgbClr val="1F145D"/>
                </a:solidFill>
                <a:latin typeface="Calibri"/>
                <a:cs typeface="Calibri"/>
              </a:rPr>
              <a:t>DFF,</a:t>
            </a:r>
            <a:r>
              <a:rPr sz="2400" spc="-30" dirty="0">
                <a:solidFill>
                  <a:srgbClr val="1F145D"/>
                </a:solidFill>
                <a:latin typeface="Calibri"/>
                <a:cs typeface="Calibri"/>
              </a:rPr>
              <a:t> </a:t>
            </a:r>
            <a:r>
              <a:rPr sz="2400" spc="-15" dirty="0">
                <a:solidFill>
                  <a:srgbClr val="1F145D"/>
                </a:solidFill>
                <a:latin typeface="Calibri"/>
                <a:cs typeface="Calibri"/>
              </a:rPr>
              <a:t>registers,</a:t>
            </a:r>
            <a:r>
              <a:rPr sz="2400" spc="-30" dirty="0">
                <a:solidFill>
                  <a:srgbClr val="1F145D"/>
                </a:solidFill>
                <a:latin typeface="Calibri"/>
                <a:cs typeface="Calibri"/>
              </a:rPr>
              <a:t> </a:t>
            </a:r>
            <a:r>
              <a:rPr sz="2400" spc="-5" dirty="0">
                <a:solidFill>
                  <a:srgbClr val="1F145D"/>
                </a:solidFill>
                <a:latin typeface="Calibri"/>
                <a:cs typeface="Calibri"/>
              </a:rPr>
              <a:t>memories</a:t>
            </a:r>
            <a:endParaRPr sz="2400" dirty="0">
              <a:solidFill>
                <a:srgbClr val="1F145D"/>
              </a:solidFill>
              <a:latin typeface="Calibri"/>
              <a:cs typeface="Calibri"/>
            </a:endParaRPr>
          </a:p>
          <a:p>
            <a:pPr marL="698500" lvl="1" indent="-229235">
              <a:lnSpc>
                <a:spcPct val="100000"/>
              </a:lnSpc>
              <a:spcBef>
                <a:spcPts val="204"/>
              </a:spcBef>
              <a:buFont typeface="Arial"/>
              <a:buChar char="•"/>
              <a:tabLst>
                <a:tab pos="699135" algn="l"/>
              </a:tabLst>
            </a:pPr>
            <a:r>
              <a:rPr sz="2400" spc="-10" dirty="0">
                <a:solidFill>
                  <a:srgbClr val="1F145D"/>
                </a:solidFill>
                <a:latin typeface="Calibri"/>
                <a:cs typeface="Calibri"/>
              </a:rPr>
              <a:t>Changes</a:t>
            </a:r>
            <a:r>
              <a:rPr sz="2400" spc="-20" dirty="0">
                <a:solidFill>
                  <a:srgbClr val="1F145D"/>
                </a:solidFill>
                <a:latin typeface="Calibri"/>
                <a:cs typeface="Calibri"/>
              </a:rPr>
              <a:t> </a:t>
            </a:r>
            <a:r>
              <a:rPr sz="2400" spc="-25" dirty="0">
                <a:solidFill>
                  <a:srgbClr val="1F145D"/>
                </a:solidFill>
                <a:latin typeface="Calibri"/>
                <a:cs typeface="Calibri"/>
              </a:rPr>
              <a:t>‘state’</a:t>
            </a:r>
            <a:r>
              <a:rPr sz="2400" spc="-15" dirty="0">
                <a:solidFill>
                  <a:srgbClr val="1F145D"/>
                </a:solidFill>
                <a:latin typeface="Calibri"/>
                <a:cs typeface="Calibri"/>
              </a:rPr>
              <a:t> </a:t>
            </a:r>
            <a:r>
              <a:rPr sz="2400" spc="-5" dirty="0">
                <a:solidFill>
                  <a:srgbClr val="1F145D"/>
                </a:solidFill>
                <a:latin typeface="Calibri"/>
                <a:cs typeface="Calibri"/>
              </a:rPr>
              <a:t>on</a:t>
            </a:r>
            <a:r>
              <a:rPr sz="2400" spc="-15" dirty="0">
                <a:solidFill>
                  <a:srgbClr val="1F145D"/>
                </a:solidFill>
                <a:latin typeface="Calibri"/>
                <a:cs typeface="Calibri"/>
              </a:rPr>
              <a:t> </a:t>
            </a:r>
            <a:r>
              <a:rPr sz="2400" dirty="0">
                <a:solidFill>
                  <a:srgbClr val="1F145D"/>
                </a:solidFill>
                <a:latin typeface="Calibri"/>
                <a:cs typeface="Calibri"/>
              </a:rPr>
              <a:t>an</a:t>
            </a:r>
            <a:r>
              <a:rPr sz="2400" spc="-5" dirty="0">
                <a:solidFill>
                  <a:srgbClr val="1F145D"/>
                </a:solidFill>
                <a:latin typeface="Calibri"/>
                <a:cs typeface="Calibri"/>
              </a:rPr>
              <a:t> </a:t>
            </a:r>
            <a:r>
              <a:rPr sz="2400" spc="-10" dirty="0">
                <a:solidFill>
                  <a:srgbClr val="1F145D"/>
                </a:solidFill>
                <a:latin typeface="Calibri"/>
                <a:cs typeface="Calibri"/>
              </a:rPr>
              <a:t>edge</a:t>
            </a:r>
            <a:r>
              <a:rPr sz="2400" spc="-5" dirty="0">
                <a:solidFill>
                  <a:srgbClr val="1F145D"/>
                </a:solidFill>
                <a:latin typeface="Calibri"/>
                <a:cs typeface="Calibri"/>
              </a:rPr>
              <a:t> of </a:t>
            </a:r>
            <a:r>
              <a:rPr sz="2400" dirty="0">
                <a:solidFill>
                  <a:srgbClr val="1F145D"/>
                </a:solidFill>
                <a:latin typeface="Calibri"/>
                <a:cs typeface="Calibri"/>
              </a:rPr>
              <a:t>a</a:t>
            </a:r>
            <a:r>
              <a:rPr sz="2400" spc="-15" dirty="0">
                <a:solidFill>
                  <a:srgbClr val="1F145D"/>
                </a:solidFill>
                <a:latin typeface="Calibri"/>
                <a:cs typeface="Calibri"/>
              </a:rPr>
              <a:t> CLOCK</a:t>
            </a:r>
            <a:endParaRPr sz="2400" dirty="0">
              <a:solidFill>
                <a:srgbClr val="1F145D"/>
              </a:solidFill>
              <a:latin typeface="Calibri"/>
              <a:cs typeface="Calibri"/>
            </a:endParaRPr>
          </a:p>
          <a:p>
            <a:pPr marL="698500" lvl="1" indent="-229235">
              <a:lnSpc>
                <a:spcPct val="100000"/>
              </a:lnSpc>
              <a:spcBef>
                <a:spcPts val="219"/>
              </a:spcBef>
              <a:buFont typeface="Arial"/>
              <a:buChar char="•"/>
              <a:tabLst>
                <a:tab pos="699135" algn="l"/>
              </a:tabLst>
            </a:pPr>
            <a:r>
              <a:rPr sz="2400" spc="-15" dirty="0">
                <a:solidFill>
                  <a:srgbClr val="1F145D"/>
                </a:solidFill>
                <a:latin typeface="Calibri"/>
                <a:cs typeface="Calibri"/>
              </a:rPr>
              <a:t>Stores</a:t>
            </a:r>
            <a:r>
              <a:rPr sz="2400" spc="-10" dirty="0">
                <a:solidFill>
                  <a:srgbClr val="1F145D"/>
                </a:solidFill>
                <a:latin typeface="Calibri"/>
                <a:cs typeface="Calibri"/>
              </a:rPr>
              <a:t> </a:t>
            </a:r>
            <a:r>
              <a:rPr sz="2400" dirty="0">
                <a:solidFill>
                  <a:srgbClr val="1F145D"/>
                </a:solidFill>
                <a:latin typeface="Calibri"/>
                <a:cs typeface="Calibri"/>
              </a:rPr>
              <a:t>/</a:t>
            </a:r>
            <a:r>
              <a:rPr sz="2400" spc="-10" dirty="0">
                <a:solidFill>
                  <a:srgbClr val="1F145D"/>
                </a:solidFill>
                <a:latin typeface="Calibri"/>
                <a:cs typeface="Calibri"/>
              </a:rPr>
              <a:t> </a:t>
            </a:r>
            <a:r>
              <a:rPr sz="2400" spc="-15" dirty="0">
                <a:solidFill>
                  <a:srgbClr val="1F145D"/>
                </a:solidFill>
                <a:latin typeface="Calibri"/>
                <a:cs typeface="Calibri"/>
              </a:rPr>
              <a:t>retains</a:t>
            </a:r>
            <a:r>
              <a:rPr sz="2400" spc="-20" dirty="0">
                <a:solidFill>
                  <a:srgbClr val="1F145D"/>
                </a:solidFill>
                <a:latin typeface="Calibri"/>
                <a:cs typeface="Calibri"/>
              </a:rPr>
              <a:t> </a:t>
            </a:r>
            <a:r>
              <a:rPr sz="2400" spc="-15" dirty="0">
                <a:solidFill>
                  <a:srgbClr val="1F145D"/>
                </a:solidFill>
                <a:latin typeface="Calibri"/>
                <a:cs typeface="Calibri"/>
              </a:rPr>
              <a:t>data</a:t>
            </a:r>
            <a:r>
              <a:rPr sz="2400" spc="-20" dirty="0">
                <a:solidFill>
                  <a:srgbClr val="1F145D"/>
                </a:solidFill>
                <a:latin typeface="Calibri"/>
                <a:cs typeface="Calibri"/>
              </a:rPr>
              <a:t> </a:t>
            </a:r>
            <a:r>
              <a:rPr sz="2400" spc="-15" dirty="0">
                <a:solidFill>
                  <a:srgbClr val="1F145D"/>
                </a:solidFill>
                <a:latin typeface="Calibri"/>
                <a:cs typeface="Calibri"/>
              </a:rPr>
              <a:t>over</a:t>
            </a:r>
            <a:r>
              <a:rPr sz="2400" spc="-5" dirty="0">
                <a:solidFill>
                  <a:srgbClr val="1F145D"/>
                </a:solidFill>
                <a:latin typeface="Calibri"/>
                <a:cs typeface="Calibri"/>
              </a:rPr>
              <a:t> </a:t>
            </a:r>
            <a:r>
              <a:rPr sz="2400" dirty="0">
                <a:solidFill>
                  <a:srgbClr val="1F145D"/>
                </a:solidFill>
                <a:latin typeface="Calibri"/>
                <a:cs typeface="Calibri"/>
              </a:rPr>
              <a:t>time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71422"/>
            <a:ext cx="1938701" cy="697230"/>
          </a:xfrm>
          <a:prstGeom prst="rect">
            <a:avLst/>
          </a:prstGeom>
        </p:spPr>
        <p:txBody>
          <a:bodyPr vert="horz" wrap="square" lIns="0" tIns="13335" rIns="0" bIns="0" rtlCol="0">
            <a:spAutoFit/>
          </a:bodyPr>
          <a:lstStyle/>
          <a:p>
            <a:pPr marL="12700">
              <a:lnSpc>
                <a:spcPct val="100000"/>
              </a:lnSpc>
              <a:spcBef>
                <a:spcPts val="105"/>
              </a:spcBef>
            </a:pPr>
            <a:r>
              <a:rPr spc="-5" dirty="0"/>
              <a:t>Timer</a:t>
            </a:r>
          </a:p>
        </p:txBody>
      </p:sp>
      <p:sp>
        <p:nvSpPr>
          <p:cNvPr id="3" name="object 3"/>
          <p:cNvSpPr txBox="1"/>
          <p:nvPr/>
        </p:nvSpPr>
        <p:spPr>
          <a:xfrm>
            <a:off x="916939" y="1707159"/>
            <a:ext cx="5786120" cy="2092239"/>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Lets</a:t>
            </a:r>
            <a:r>
              <a:rPr sz="2800" spc="-15" dirty="0">
                <a:solidFill>
                  <a:srgbClr val="1F145D"/>
                </a:solidFill>
                <a:latin typeface="Calibri"/>
                <a:cs typeface="Calibri"/>
              </a:rPr>
              <a:t> count</a:t>
            </a:r>
            <a:r>
              <a:rPr sz="2800" spc="10" dirty="0">
                <a:solidFill>
                  <a:srgbClr val="1F145D"/>
                </a:solidFill>
                <a:latin typeface="Calibri"/>
                <a:cs typeface="Calibri"/>
              </a:rPr>
              <a:t> </a:t>
            </a:r>
            <a:r>
              <a:rPr sz="2800" spc="-10" dirty="0">
                <a:solidFill>
                  <a:srgbClr val="1F145D"/>
                </a:solidFill>
                <a:latin typeface="Calibri"/>
                <a:cs typeface="Calibri"/>
              </a:rPr>
              <a:t>down</a:t>
            </a:r>
            <a:r>
              <a:rPr sz="2800" spc="10" dirty="0">
                <a:solidFill>
                  <a:srgbClr val="1F145D"/>
                </a:solidFill>
                <a:latin typeface="Calibri"/>
                <a:cs typeface="Calibri"/>
              </a:rPr>
              <a:t> </a:t>
            </a:r>
            <a:r>
              <a:rPr sz="2800" spc="-15" dirty="0">
                <a:solidFill>
                  <a:srgbClr val="1F145D"/>
                </a:solidFill>
                <a:latin typeface="Calibri"/>
                <a:cs typeface="Calibri"/>
              </a:rPr>
              <a:t>instead</a:t>
            </a:r>
            <a:r>
              <a:rPr sz="2800" spc="15" dirty="0">
                <a:solidFill>
                  <a:srgbClr val="1F145D"/>
                </a:solidFill>
                <a:latin typeface="Calibri"/>
                <a:cs typeface="Calibri"/>
              </a:rPr>
              <a:t> </a:t>
            </a:r>
            <a:r>
              <a:rPr sz="2800" spc="-5" dirty="0">
                <a:solidFill>
                  <a:srgbClr val="1F145D"/>
                </a:solidFill>
                <a:latin typeface="Calibri"/>
                <a:cs typeface="Calibri"/>
              </a:rPr>
              <a:t>of</a:t>
            </a:r>
            <a:r>
              <a:rPr sz="2800" spc="-15" dirty="0">
                <a:solidFill>
                  <a:srgbClr val="1F145D"/>
                </a:solidFill>
                <a:latin typeface="Calibri"/>
                <a:cs typeface="Calibri"/>
              </a:rPr>
              <a:t> </a:t>
            </a:r>
            <a:r>
              <a:rPr sz="2800" spc="-10" dirty="0">
                <a:solidFill>
                  <a:srgbClr val="1F145D"/>
                </a:solidFill>
                <a:latin typeface="Calibri"/>
                <a:cs typeface="Calibri"/>
              </a:rPr>
              <a:t>up</a:t>
            </a:r>
            <a:endParaRPr sz="2800" dirty="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20" dirty="0">
                <a:solidFill>
                  <a:srgbClr val="1F145D"/>
                </a:solidFill>
                <a:latin typeface="Calibri"/>
                <a:cs typeface="Calibri"/>
              </a:rPr>
              <a:t>Generates</a:t>
            </a:r>
            <a:r>
              <a:rPr sz="2800" spc="-5" dirty="0">
                <a:solidFill>
                  <a:srgbClr val="1F145D"/>
                </a:solidFill>
                <a:latin typeface="Calibri"/>
                <a:cs typeface="Calibri"/>
              </a:rPr>
              <a:t> a</a:t>
            </a:r>
            <a:r>
              <a:rPr sz="2800" spc="-10" dirty="0">
                <a:solidFill>
                  <a:srgbClr val="1F145D"/>
                </a:solidFill>
                <a:latin typeface="Calibri"/>
                <a:cs typeface="Calibri"/>
              </a:rPr>
              <a:t> </a:t>
            </a:r>
            <a:r>
              <a:rPr sz="2800" spc="-5" dirty="0">
                <a:solidFill>
                  <a:srgbClr val="1F145D"/>
                </a:solidFill>
                <a:latin typeface="Calibri"/>
                <a:cs typeface="Calibri"/>
              </a:rPr>
              <a:t>tick</a:t>
            </a:r>
            <a:r>
              <a:rPr sz="2800" spc="15" dirty="0">
                <a:solidFill>
                  <a:srgbClr val="1F145D"/>
                </a:solidFill>
                <a:latin typeface="Calibri"/>
                <a:cs typeface="Calibri"/>
              </a:rPr>
              <a:t> </a:t>
            </a:r>
            <a:r>
              <a:rPr sz="2800" spc="-10" dirty="0">
                <a:solidFill>
                  <a:srgbClr val="1F145D"/>
                </a:solidFill>
                <a:latin typeface="Calibri"/>
                <a:cs typeface="Calibri"/>
              </a:rPr>
              <a:t>pulse</a:t>
            </a:r>
            <a:r>
              <a:rPr sz="2800" spc="15" dirty="0">
                <a:solidFill>
                  <a:srgbClr val="1F145D"/>
                </a:solidFill>
                <a:latin typeface="Calibri"/>
                <a:cs typeface="Calibri"/>
              </a:rPr>
              <a:t> </a:t>
            </a:r>
            <a:r>
              <a:rPr sz="2800" spc="-15" dirty="0">
                <a:solidFill>
                  <a:srgbClr val="1F145D"/>
                </a:solidFill>
                <a:latin typeface="Calibri"/>
                <a:cs typeface="Calibri"/>
              </a:rPr>
              <a:t>at</a:t>
            </a:r>
            <a:r>
              <a:rPr sz="2800" spc="-5" dirty="0">
                <a:solidFill>
                  <a:srgbClr val="1F145D"/>
                </a:solidFill>
                <a:latin typeface="Calibri"/>
                <a:cs typeface="Calibri"/>
              </a:rPr>
              <a:t> </a:t>
            </a:r>
            <a:r>
              <a:rPr sz="2800" spc="-10" dirty="0">
                <a:solidFill>
                  <a:srgbClr val="1F145D"/>
                </a:solidFill>
                <a:latin typeface="Calibri"/>
                <a:cs typeface="Calibri"/>
              </a:rPr>
              <a:t>given</a:t>
            </a:r>
            <a:r>
              <a:rPr sz="2800" spc="-5" dirty="0">
                <a:solidFill>
                  <a:srgbClr val="1F145D"/>
                </a:solidFill>
                <a:latin typeface="Calibri"/>
                <a:cs typeface="Calibri"/>
              </a:rPr>
              <a:t> </a:t>
            </a:r>
            <a:r>
              <a:rPr sz="2800" spc="-10" dirty="0">
                <a:solidFill>
                  <a:srgbClr val="1F145D"/>
                </a:solidFill>
                <a:latin typeface="Calibri"/>
                <a:cs typeface="Calibri"/>
              </a:rPr>
              <a:t>period</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10" dirty="0">
                <a:solidFill>
                  <a:srgbClr val="1F145D"/>
                </a:solidFill>
                <a:latin typeface="Calibri"/>
                <a:cs typeface="Calibri"/>
              </a:rPr>
              <a:t>The period</a:t>
            </a:r>
            <a:r>
              <a:rPr sz="2800" spc="20" dirty="0">
                <a:solidFill>
                  <a:srgbClr val="1F145D"/>
                </a:solidFill>
                <a:latin typeface="Calibri"/>
                <a:cs typeface="Calibri"/>
              </a:rPr>
              <a:t> </a:t>
            </a:r>
            <a:r>
              <a:rPr sz="2800" spc="-15" dirty="0">
                <a:solidFill>
                  <a:srgbClr val="1F145D"/>
                </a:solidFill>
                <a:latin typeface="Calibri"/>
                <a:cs typeface="Calibri"/>
              </a:rPr>
              <a:t>updates</a:t>
            </a:r>
            <a:r>
              <a:rPr sz="2800" spc="20" dirty="0">
                <a:solidFill>
                  <a:srgbClr val="1F145D"/>
                </a:solidFill>
                <a:latin typeface="Calibri"/>
                <a:cs typeface="Calibri"/>
              </a:rPr>
              <a:t> </a:t>
            </a:r>
            <a:r>
              <a:rPr sz="2800" spc="-15" dirty="0">
                <a:solidFill>
                  <a:srgbClr val="1F145D"/>
                </a:solidFill>
                <a:latin typeface="Calibri"/>
                <a:cs typeface="Calibri"/>
              </a:rPr>
              <a:t>at</a:t>
            </a:r>
            <a:r>
              <a:rPr sz="2800" spc="-5" dirty="0">
                <a:solidFill>
                  <a:srgbClr val="1F145D"/>
                </a:solidFill>
                <a:latin typeface="Calibri"/>
                <a:cs typeface="Calibri"/>
              </a:rPr>
              <a:t> end</a:t>
            </a:r>
            <a:r>
              <a:rPr sz="2800" spc="5" dirty="0">
                <a:solidFill>
                  <a:srgbClr val="1F145D"/>
                </a:solidFill>
                <a:latin typeface="Calibri"/>
                <a:cs typeface="Calibri"/>
              </a:rPr>
              <a:t> </a:t>
            </a:r>
            <a:r>
              <a:rPr sz="2800" spc="-5" dirty="0">
                <a:solidFill>
                  <a:srgbClr val="1F145D"/>
                </a:solidFill>
                <a:latin typeface="Calibri"/>
                <a:cs typeface="Calibri"/>
              </a:rPr>
              <a:t>of each tick</a:t>
            </a:r>
            <a:endParaRPr lang="en-GB" sz="2800" spc="-5"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lang="en-GB" sz="2800" spc="-5" dirty="0">
                <a:solidFill>
                  <a:srgbClr val="1F145D"/>
                </a:solidFill>
                <a:latin typeface="Calibri"/>
                <a:cs typeface="Calibri"/>
              </a:rPr>
              <a:t>Xilinx IP: FLT</a:t>
            </a:r>
            <a:endParaRPr sz="2800" dirty="0">
              <a:solidFill>
                <a:srgbClr val="1F145D"/>
              </a:solidFill>
              <a:latin typeface="Calibri"/>
              <a:cs typeface="Calibri"/>
            </a:endParaRPr>
          </a:p>
        </p:txBody>
      </p:sp>
      <p:grpSp>
        <p:nvGrpSpPr>
          <p:cNvPr id="4" name="object 4"/>
          <p:cNvGrpSpPr/>
          <p:nvPr/>
        </p:nvGrpSpPr>
        <p:grpSpPr>
          <a:xfrm>
            <a:off x="9712197" y="368554"/>
            <a:ext cx="1049020" cy="1526540"/>
            <a:chOff x="9712197" y="368554"/>
            <a:chExt cx="1049020" cy="1526540"/>
          </a:xfrm>
        </p:grpSpPr>
        <p:sp>
          <p:nvSpPr>
            <p:cNvPr id="5" name="object 5"/>
            <p:cNvSpPr/>
            <p:nvPr/>
          </p:nvSpPr>
          <p:spPr>
            <a:xfrm>
              <a:off x="9718547" y="374904"/>
              <a:ext cx="1036319" cy="1513840"/>
            </a:xfrm>
            <a:custGeom>
              <a:avLst/>
              <a:gdLst/>
              <a:ahLst/>
              <a:cxnLst/>
              <a:rect l="l" t="t" r="r" b="b"/>
              <a:pathLst>
                <a:path w="1036320" h="1513839">
                  <a:moveTo>
                    <a:pt x="1036320" y="0"/>
                  </a:moveTo>
                  <a:lnTo>
                    <a:pt x="0" y="0"/>
                  </a:lnTo>
                  <a:lnTo>
                    <a:pt x="0" y="1513332"/>
                  </a:lnTo>
                  <a:lnTo>
                    <a:pt x="1036320" y="1513332"/>
                  </a:lnTo>
                  <a:lnTo>
                    <a:pt x="1036320"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p:nvPr/>
          </p:nvSpPr>
          <p:spPr>
            <a:xfrm>
              <a:off x="9718547" y="374904"/>
              <a:ext cx="1036319" cy="1513840"/>
            </a:xfrm>
            <a:custGeom>
              <a:avLst/>
              <a:gdLst/>
              <a:ahLst/>
              <a:cxnLst/>
              <a:rect l="l" t="t" r="r" b="b"/>
              <a:pathLst>
                <a:path w="1036320" h="1513839">
                  <a:moveTo>
                    <a:pt x="0" y="1513332"/>
                  </a:moveTo>
                  <a:lnTo>
                    <a:pt x="1036320" y="1513332"/>
                  </a:lnTo>
                  <a:lnTo>
                    <a:pt x="1036320" y="0"/>
                  </a:lnTo>
                  <a:lnTo>
                    <a:pt x="0" y="0"/>
                  </a:lnTo>
                  <a:lnTo>
                    <a:pt x="0" y="1513332"/>
                  </a:lnTo>
                  <a:close/>
                </a:path>
              </a:pathLst>
            </a:custGeom>
            <a:ln w="12699">
              <a:solidFill>
                <a:srgbClr val="2E528F"/>
              </a:solidFill>
            </a:ln>
          </p:spPr>
          <p:txBody>
            <a:bodyPr wrap="square" lIns="0" tIns="0" rIns="0" bIns="0" rtlCol="0"/>
            <a:lstStyle/>
            <a:p>
              <a:endParaRPr>
                <a:solidFill>
                  <a:srgbClr val="1F145D"/>
                </a:solidFill>
              </a:endParaRPr>
            </a:p>
          </p:txBody>
        </p:sp>
      </p:grpSp>
      <p:sp>
        <p:nvSpPr>
          <p:cNvPr id="7" name="object 7"/>
          <p:cNvSpPr txBox="1"/>
          <p:nvPr/>
        </p:nvSpPr>
        <p:spPr>
          <a:xfrm>
            <a:off x="9871964" y="829817"/>
            <a:ext cx="730250" cy="574040"/>
          </a:xfrm>
          <a:prstGeom prst="rect">
            <a:avLst/>
          </a:prstGeom>
        </p:spPr>
        <p:txBody>
          <a:bodyPr vert="horz" wrap="square" lIns="0" tIns="12700" rIns="0" bIns="0" rtlCol="0">
            <a:spAutoFit/>
          </a:bodyPr>
          <a:lstStyle/>
          <a:p>
            <a:pPr marL="113030" marR="5080" indent="-100965">
              <a:lnSpc>
                <a:spcPct val="100000"/>
              </a:lnSpc>
              <a:spcBef>
                <a:spcPts val="100"/>
              </a:spcBef>
            </a:pPr>
            <a:r>
              <a:rPr sz="1800" spc="-5" dirty="0">
                <a:solidFill>
                  <a:srgbClr val="1F145D"/>
                </a:solidFill>
                <a:latin typeface="Calibri"/>
                <a:cs typeface="Calibri"/>
              </a:rPr>
              <a:t>Fl</a:t>
            </a:r>
            <a:r>
              <a:rPr sz="1800" spc="-30" dirty="0">
                <a:solidFill>
                  <a:srgbClr val="1F145D"/>
                </a:solidFill>
                <a:latin typeface="Calibri"/>
                <a:cs typeface="Calibri"/>
              </a:rPr>
              <a:t>e</a:t>
            </a:r>
            <a:r>
              <a:rPr sz="1800" spc="-5" dirty="0">
                <a:solidFill>
                  <a:srgbClr val="1F145D"/>
                </a:solidFill>
                <a:latin typeface="Calibri"/>
                <a:cs typeface="Calibri"/>
              </a:rPr>
              <a:t>x</a:t>
            </a:r>
            <a:r>
              <a:rPr sz="1800" spc="-10" dirty="0">
                <a:solidFill>
                  <a:srgbClr val="1F145D"/>
                </a:solidFill>
                <a:latin typeface="Calibri"/>
                <a:cs typeface="Calibri"/>
              </a:rPr>
              <a:t>i</a:t>
            </a:r>
            <a:r>
              <a:rPr sz="1800" spc="-5" dirty="0">
                <a:solidFill>
                  <a:srgbClr val="1F145D"/>
                </a:solidFill>
                <a:latin typeface="Calibri"/>
                <a:cs typeface="Calibri"/>
              </a:rPr>
              <a:t>ble  timer</a:t>
            </a:r>
            <a:endParaRPr sz="1800">
              <a:solidFill>
                <a:srgbClr val="1F145D"/>
              </a:solidFill>
              <a:latin typeface="Calibri"/>
              <a:cs typeface="Calibri"/>
            </a:endParaRPr>
          </a:p>
        </p:txBody>
      </p:sp>
      <p:grpSp>
        <p:nvGrpSpPr>
          <p:cNvPr id="8" name="object 8"/>
          <p:cNvGrpSpPr/>
          <p:nvPr/>
        </p:nvGrpSpPr>
        <p:grpSpPr>
          <a:xfrm>
            <a:off x="9156065" y="1395857"/>
            <a:ext cx="1223010" cy="732790"/>
            <a:chOff x="9156065" y="1395857"/>
            <a:chExt cx="1223010" cy="732790"/>
          </a:xfrm>
        </p:grpSpPr>
        <p:sp>
          <p:nvSpPr>
            <p:cNvPr id="9" name="object 9"/>
            <p:cNvSpPr/>
            <p:nvPr/>
          </p:nvSpPr>
          <p:spPr>
            <a:xfrm>
              <a:off x="10078212" y="1726692"/>
              <a:ext cx="294640" cy="161925"/>
            </a:xfrm>
            <a:custGeom>
              <a:avLst/>
              <a:gdLst/>
              <a:ahLst/>
              <a:cxnLst/>
              <a:rect l="l" t="t" r="r" b="b"/>
              <a:pathLst>
                <a:path w="294640" h="161925">
                  <a:moveTo>
                    <a:pt x="147066" y="0"/>
                  </a:moveTo>
                  <a:lnTo>
                    <a:pt x="0" y="161544"/>
                  </a:lnTo>
                  <a:lnTo>
                    <a:pt x="294132" y="161544"/>
                  </a:lnTo>
                  <a:lnTo>
                    <a:pt x="147066" y="0"/>
                  </a:lnTo>
                  <a:close/>
                </a:path>
              </a:pathLst>
            </a:custGeom>
            <a:solidFill>
              <a:srgbClr val="FFFFFF"/>
            </a:solidFill>
          </p:spPr>
          <p:txBody>
            <a:bodyPr wrap="square" lIns="0" tIns="0" rIns="0" bIns="0" rtlCol="0"/>
            <a:lstStyle/>
            <a:p>
              <a:endParaRPr>
                <a:solidFill>
                  <a:srgbClr val="1F145D"/>
                </a:solidFill>
              </a:endParaRPr>
            </a:p>
          </p:txBody>
        </p:sp>
        <p:sp>
          <p:nvSpPr>
            <p:cNvPr id="10" name="object 10"/>
            <p:cNvSpPr/>
            <p:nvPr/>
          </p:nvSpPr>
          <p:spPr>
            <a:xfrm>
              <a:off x="10078212" y="1726692"/>
              <a:ext cx="294640" cy="161925"/>
            </a:xfrm>
            <a:custGeom>
              <a:avLst/>
              <a:gdLst/>
              <a:ahLst/>
              <a:cxnLst/>
              <a:rect l="l" t="t" r="r" b="b"/>
              <a:pathLst>
                <a:path w="294640" h="161925">
                  <a:moveTo>
                    <a:pt x="0" y="161544"/>
                  </a:moveTo>
                  <a:lnTo>
                    <a:pt x="147066" y="0"/>
                  </a:lnTo>
                  <a:lnTo>
                    <a:pt x="294132" y="161544"/>
                  </a:lnTo>
                  <a:lnTo>
                    <a:pt x="0" y="161544"/>
                  </a:lnTo>
                  <a:close/>
                </a:path>
              </a:pathLst>
            </a:custGeom>
            <a:ln w="12700">
              <a:solidFill>
                <a:srgbClr val="2E528F"/>
              </a:solidFill>
            </a:ln>
          </p:spPr>
          <p:txBody>
            <a:bodyPr wrap="square" lIns="0" tIns="0" rIns="0" bIns="0" rtlCol="0"/>
            <a:lstStyle/>
            <a:p>
              <a:endParaRPr>
                <a:solidFill>
                  <a:srgbClr val="1F145D"/>
                </a:solidFill>
              </a:endParaRPr>
            </a:p>
          </p:txBody>
        </p:sp>
        <p:sp>
          <p:nvSpPr>
            <p:cNvPr id="11" name="object 11"/>
            <p:cNvSpPr/>
            <p:nvPr/>
          </p:nvSpPr>
          <p:spPr>
            <a:xfrm>
              <a:off x="9159240" y="1399032"/>
              <a:ext cx="1066800" cy="726440"/>
            </a:xfrm>
            <a:custGeom>
              <a:avLst/>
              <a:gdLst/>
              <a:ahLst/>
              <a:cxnLst/>
              <a:rect l="l" t="t" r="r" b="b"/>
              <a:pathLst>
                <a:path w="1066800" h="726439">
                  <a:moveTo>
                    <a:pt x="1066800" y="489203"/>
                  </a:moveTo>
                  <a:lnTo>
                    <a:pt x="1066800" y="725931"/>
                  </a:lnTo>
                </a:path>
                <a:path w="1066800" h="726439">
                  <a:moveTo>
                    <a:pt x="0" y="0"/>
                  </a:moveTo>
                  <a:lnTo>
                    <a:pt x="651890" y="4063"/>
                  </a:lnTo>
                </a:path>
              </a:pathLst>
            </a:custGeom>
            <a:ln w="6350">
              <a:solidFill>
                <a:srgbClr val="4471C4"/>
              </a:solidFill>
            </a:ln>
          </p:spPr>
          <p:txBody>
            <a:bodyPr wrap="square" lIns="0" tIns="0" rIns="0" bIns="0" rtlCol="0"/>
            <a:lstStyle/>
            <a:p>
              <a:endParaRPr>
                <a:solidFill>
                  <a:srgbClr val="1F145D"/>
                </a:solidFill>
              </a:endParaRPr>
            </a:p>
          </p:txBody>
        </p:sp>
      </p:grpSp>
      <p:sp>
        <p:nvSpPr>
          <p:cNvPr id="12" name="object 12"/>
          <p:cNvSpPr txBox="1"/>
          <p:nvPr/>
        </p:nvSpPr>
        <p:spPr>
          <a:xfrm>
            <a:off x="11434064" y="906526"/>
            <a:ext cx="3536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t</a:t>
            </a:r>
            <a:r>
              <a:rPr sz="1800" spc="-10" dirty="0">
                <a:solidFill>
                  <a:srgbClr val="1F145D"/>
                </a:solidFill>
                <a:latin typeface="Calibri"/>
                <a:cs typeface="Calibri"/>
              </a:rPr>
              <a:t>ic</a:t>
            </a:r>
            <a:r>
              <a:rPr sz="1800" dirty="0">
                <a:solidFill>
                  <a:srgbClr val="1F145D"/>
                </a:solidFill>
                <a:latin typeface="Calibri"/>
                <a:cs typeface="Calibri"/>
              </a:rPr>
              <a:t>k</a:t>
            </a:r>
            <a:endParaRPr sz="1800">
              <a:solidFill>
                <a:srgbClr val="1F145D"/>
              </a:solidFill>
              <a:latin typeface="Calibri"/>
              <a:cs typeface="Calibri"/>
            </a:endParaRPr>
          </a:p>
        </p:txBody>
      </p:sp>
      <p:sp>
        <p:nvSpPr>
          <p:cNvPr id="13" name="object 13"/>
          <p:cNvSpPr txBox="1"/>
          <p:nvPr/>
        </p:nvSpPr>
        <p:spPr>
          <a:xfrm>
            <a:off x="10100564" y="2041016"/>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14" name="object 14"/>
          <p:cNvSpPr txBox="1"/>
          <p:nvPr/>
        </p:nvSpPr>
        <p:spPr>
          <a:xfrm>
            <a:off x="8471154" y="1253490"/>
            <a:ext cx="6559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e</a:t>
            </a:r>
            <a:r>
              <a:rPr sz="1800" spc="5" dirty="0">
                <a:solidFill>
                  <a:srgbClr val="1F145D"/>
                </a:solidFill>
                <a:latin typeface="Calibri"/>
                <a:cs typeface="Calibri"/>
              </a:rPr>
              <a:t>n</a:t>
            </a:r>
            <a:r>
              <a:rPr sz="1800" dirty="0">
                <a:solidFill>
                  <a:srgbClr val="1F145D"/>
                </a:solidFill>
                <a:latin typeface="Calibri"/>
                <a:cs typeface="Calibri"/>
              </a:rPr>
              <a:t>able</a:t>
            </a:r>
            <a:endParaRPr sz="1800">
              <a:solidFill>
                <a:srgbClr val="1F145D"/>
              </a:solidFill>
              <a:latin typeface="Calibri"/>
              <a:cs typeface="Calibri"/>
            </a:endParaRPr>
          </a:p>
        </p:txBody>
      </p:sp>
      <p:sp>
        <p:nvSpPr>
          <p:cNvPr id="15" name="object 15"/>
          <p:cNvSpPr txBox="1"/>
          <p:nvPr/>
        </p:nvSpPr>
        <p:spPr>
          <a:xfrm>
            <a:off x="8471154" y="577341"/>
            <a:ext cx="6318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p</a:t>
            </a:r>
            <a:r>
              <a:rPr sz="1800" dirty="0">
                <a:solidFill>
                  <a:srgbClr val="1F145D"/>
                </a:solidFill>
                <a:latin typeface="Calibri"/>
                <a:cs typeface="Calibri"/>
              </a:rPr>
              <a:t>er</a:t>
            </a:r>
            <a:r>
              <a:rPr sz="1800" spc="-15" dirty="0">
                <a:solidFill>
                  <a:srgbClr val="1F145D"/>
                </a:solidFill>
                <a:latin typeface="Calibri"/>
                <a:cs typeface="Calibri"/>
              </a:rPr>
              <a:t>i</a:t>
            </a:r>
            <a:r>
              <a:rPr sz="1800" spc="-5" dirty="0">
                <a:solidFill>
                  <a:srgbClr val="1F145D"/>
                </a:solidFill>
                <a:latin typeface="Calibri"/>
                <a:cs typeface="Calibri"/>
              </a:rPr>
              <a:t>od</a:t>
            </a:r>
            <a:endParaRPr sz="1800">
              <a:solidFill>
                <a:srgbClr val="1F145D"/>
              </a:solidFill>
              <a:latin typeface="Calibri"/>
              <a:cs typeface="Calibri"/>
            </a:endParaRPr>
          </a:p>
        </p:txBody>
      </p:sp>
      <p:grpSp>
        <p:nvGrpSpPr>
          <p:cNvPr id="16" name="object 16"/>
          <p:cNvGrpSpPr/>
          <p:nvPr/>
        </p:nvGrpSpPr>
        <p:grpSpPr>
          <a:xfrm>
            <a:off x="9137650" y="554481"/>
            <a:ext cx="2260600" cy="509270"/>
            <a:chOff x="9137650" y="554481"/>
            <a:chExt cx="2260600" cy="509270"/>
          </a:xfrm>
        </p:grpSpPr>
        <p:sp>
          <p:nvSpPr>
            <p:cNvPr id="17" name="object 17"/>
            <p:cNvSpPr/>
            <p:nvPr/>
          </p:nvSpPr>
          <p:spPr>
            <a:xfrm>
              <a:off x="9144000" y="560831"/>
              <a:ext cx="586740" cy="368935"/>
            </a:xfrm>
            <a:custGeom>
              <a:avLst/>
              <a:gdLst/>
              <a:ahLst/>
              <a:cxnLst/>
              <a:rect l="l" t="t" r="r" b="b"/>
              <a:pathLst>
                <a:path w="586740" h="368934">
                  <a:moveTo>
                    <a:pt x="402335" y="0"/>
                  </a:moveTo>
                  <a:lnTo>
                    <a:pt x="402335" y="92201"/>
                  </a:lnTo>
                  <a:lnTo>
                    <a:pt x="0" y="92201"/>
                  </a:lnTo>
                  <a:lnTo>
                    <a:pt x="0" y="276605"/>
                  </a:lnTo>
                  <a:lnTo>
                    <a:pt x="402335" y="276605"/>
                  </a:lnTo>
                  <a:lnTo>
                    <a:pt x="402335" y="368807"/>
                  </a:lnTo>
                  <a:lnTo>
                    <a:pt x="586740" y="184403"/>
                  </a:lnTo>
                  <a:lnTo>
                    <a:pt x="402335" y="0"/>
                  </a:lnTo>
                  <a:close/>
                </a:path>
              </a:pathLst>
            </a:custGeom>
            <a:solidFill>
              <a:srgbClr val="4471C4"/>
            </a:solidFill>
          </p:spPr>
          <p:txBody>
            <a:bodyPr wrap="square" lIns="0" tIns="0" rIns="0" bIns="0" rtlCol="0"/>
            <a:lstStyle/>
            <a:p>
              <a:endParaRPr>
                <a:solidFill>
                  <a:srgbClr val="1F145D"/>
                </a:solidFill>
              </a:endParaRPr>
            </a:p>
          </p:txBody>
        </p:sp>
        <p:sp>
          <p:nvSpPr>
            <p:cNvPr id="18" name="object 18"/>
            <p:cNvSpPr/>
            <p:nvPr/>
          </p:nvSpPr>
          <p:spPr>
            <a:xfrm>
              <a:off x="9144000" y="560831"/>
              <a:ext cx="586740" cy="368935"/>
            </a:xfrm>
            <a:custGeom>
              <a:avLst/>
              <a:gdLst/>
              <a:ahLst/>
              <a:cxnLst/>
              <a:rect l="l" t="t" r="r" b="b"/>
              <a:pathLst>
                <a:path w="586740" h="368934">
                  <a:moveTo>
                    <a:pt x="0" y="92201"/>
                  </a:moveTo>
                  <a:lnTo>
                    <a:pt x="402335" y="92201"/>
                  </a:lnTo>
                  <a:lnTo>
                    <a:pt x="402335" y="0"/>
                  </a:lnTo>
                  <a:lnTo>
                    <a:pt x="586740" y="184403"/>
                  </a:lnTo>
                  <a:lnTo>
                    <a:pt x="402335" y="368807"/>
                  </a:lnTo>
                  <a:lnTo>
                    <a:pt x="402335" y="276605"/>
                  </a:lnTo>
                  <a:lnTo>
                    <a:pt x="0" y="276605"/>
                  </a:lnTo>
                  <a:lnTo>
                    <a:pt x="0" y="92201"/>
                  </a:lnTo>
                  <a:close/>
                </a:path>
              </a:pathLst>
            </a:custGeom>
            <a:ln w="12700">
              <a:solidFill>
                <a:srgbClr val="2E528F"/>
              </a:solidFill>
            </a:ln>
          </p:spPr>
          <p:txBody>
            <a:bodyPr wrap="square" lIns="0" tIns="0" rIns="0" bIns="0" rtlCol="0"/>
            <a:lstStyle/>
            <a:p>
              <a:endParaRPr>
                <a:solidFill>
                  <a:srgbClr val="1F145D"/>
                </a:solidFill>
              </a:endParaRPr>
            </a:p>
          </p:txBody>
        </p:sp>
        <p:sp>
          <p:nvSpPr>
            <p:cNvPr id="19" name="object 19"/>
            <p:cNvSpPr/>
            <p:nvPr/>
          </p:nvSpPr>
          <p:spPr>
            <a:xfrm>
              <a:off x="10742675" y="1056131"/>
              <a:ext cx="652145" cy="4445"/>
            </a:xfrm>
            <a:custGeom>
              <a:avLst/>
              <a:gdLst/>
              <a:ahLst/>
              <a:cxnLst/>
              <a:rect l="l" t="t" r="r" b="b"/>
              <a:pathLst>
                <a:path w="652145" h="4444">
                  <a:moveTo>
                    <a:pt x="0" y="0"/>
                  </a:moveTo>
                  <a:lnTo>
                    <a:pt x="651891" y="4063"/>
                  </a:lnTo>
                </a:path>
              </a:pathLst>
            </a:custGeom>
            <a:ln w="6349">
              <a:solidFill>
                <a:srgbClr val="4471C4"/>
              </a:solidFill>
            </a:ln>
          </p:spPr>
          <p:txBody>
            <a:bodyPr wrap="square" lIns="0" tIns="0" rIns="0" bIns="0" rtlCol="0"/>
            <a:lstStyle/>
            <a:p>
              <a:endParaRPr>
                <a:solidFill>
                  <a:srgbClr val="1F145D"/>
                </a:solidFill>
              </a:endParaRPr>
            </a:p>
          </p:txBody>
        </p:sp>
      </p:grpSp>
      <p:sp>
        <p:nvSpPr>
          <p:cNvPr id="20" name="object 20"/>
          <p:cNvSpPr txBox="1"/>
          <p:nvPr/>
        </p:nvSpPr>
        <p:spPr>
          <a:xfrm>
            <a:off x="7730173" y="2916336"/>
            <a:ext cx="3880738" cy="3481722"/>
          </a:xfrm>
          <a:prstGeom prst="rect">
            <a:avLst/>
          </a:prstGeom>
          <a:solidFill>
            <a:srgbClr val="E1EFD9"/>
          </a:solidFill>
          <a:ln w="9525">
            <a:solidFill>
              <a:srgbClr val="00AF50"/>
            </a:solidFill>
          </a:ln>
        </p:spPr>
        <p:txBody>
          <a:bodyPr vert="horz" wrap="square" lIns="0" tIns="34290" rIns="0" bIns="0" rtlCol="0">
            <a:spAutoFit/>
          </a:bodyPr>
          <a:lstStyle/>
          <a:p>
            <a:pPr marL="92075">
              <a:lnSpc>
                <a:spcPct val="100000"/>
              </a:lnSpc>
              <a:spcBef>
                <a:spcPts val="270"/>
              </a:spcBef>
            </a:pPr>
            <a:r>
              <a:rPr sz="1600" b="1" spc="-10" dirty="0">
                <a:solidFill>
                  <a:srgbClr val="1F145D"/>
                </a:solidFill>
                <a:latin typeface="Calibri"/>
                <a:cs typeface="Calibri"/>
              </a:rPr>
              <a:t>module</a:t>
            </a:r>
            <a:r>
              <a:rPr sz="1600" b="1" spc="-5" dirty="0">
                <a:solidFill>
                  <a:srgbClr val="1F145D"/>
                </a:solidFill>
                <a:latin typeface="Calibri"/>
                <a:cs typeface="Calibri"/>
              </a:rPr>
              <a:t> </a:t>
            </a:r>
            <a:r>
              <a:rPr sz="1600" spc="-10" dirty="0">
                <a:solidFill>
                  <a:srgbClr val="1F145D"/>
                </a:solidFill>
                <a:latin typeface="Calibri"/>
                <a:cs typeface="Calibri"/>
              </a:rPr>
              <a:t>FlexiTimer</a:t>
            </a:r>
            <a:endParaRPr sz="1600" dirty="0">
              <a:solidFill>
                <a:srgbClr val="1F145D"/>
              </a:solidFill>
              <a:latin typeface="Calibri"/>
              <a:cs typeface="Calibri"/>
            </a:endParaRPr>
          </a:p>
          <a:p>
            <a:pPr marL="182880">
              <a:lnSpc>
                <a:spcPct val="100000"/>
              </a:lnSpc>
            </a:pPr>
            <a:r>
              <a:rPr sz="1600" spc="-5" dirty="0">
                <a:solidFill>
                  <a:srgbClr val="1F145D"/>
                </a:solidFill>
                <a:latin typeface="Calibri"/>
                <a:cs typeface="Calibri"/>
              </a:rPr>
              <a:t>#</a:t>
            </a:r>
            <a:r>
              <a:rPr sz="1600" spc="-10" dirty="0">
                <a:solidFill>
                  <a:srgbClr val="1F145D"/>
                </a:solidFill>
                <a:latin typeface="Calibri"/>
                <a:cs typeface="Calibri"/>
              </a:rPr>
              <a:t> </a:t>
            </a:r>
            <a:r>
              <a:rPr sz="1600" spc="-15" dirty="0">
                <a:solidFill>
                  <a:srgbClr val="1F145D"/>
                </a:solidFill>
                <a:latin typeface="Calibri"/>
                <a:cs typeface="Calibri"/>
              </a:rPr>
              <a:t>(</a:t>
            </a:r>
            <a:r>
              <a:rPr sz="1600" b="1" spc="-15" dirty="0">
                <a:solidFill>
                  <a:srgbClr val="1F145D"/>
                </a:solidFill>
                <a:latin typeface="Calibri"/>
                <a:cs typeface="Calibri"/>
              </a:rPr>
              <a:t>parameter</a:t>
            </a:r>
            <a:r>
              <a:rPr sz="1600" b="1" spc="15" dirty="0">
                <a:solidFill>
                  <a:srgbClr val="1F145D"/>
                </a:solidFill>
                <a:latin typeface="Calibri"/>
                <a:cs typeface="Calibri"/>
              </a:rPr>
              <a:t> </a:t>
            </a:r>
            <a:r>
              <a:rPr sz="1600" spc="-5" dirty="0">
                <a:solidFill>
                  <a:srgbClr val="1F145D"/>
                </a:solidFill>
                <a:latin typeface="Calibri"/>
                <a:cs typeface="Calibri"/>
              </a:rPr>
              <a:t>WIDTH=16)</a:t>
            </a:r>
            <a:endParaRPr sz="1600" dirty="0">
              <a:solidFill>
                <a:srgbClr val="1F145D"/>
              </a:solidFill>
              <a:latin typeface="Calibri"/>
              <a:cs typeface="Calibri"/>
            </a:endParaRPr>
          </a:p>
          <a:p>
            <a:pPr marL="321945">
              <a:lnSpc>
                <a:spcPct val="100000"/>
              </a:lnSpc>
            </a:pPr>
            <a:r>
              <a:rPr sz="1600" spc="-5" dirty="0">
                <a:solidFill>
                  <a:srgbClr val="1F145D"/>
                </a:solidFill>
                <a:latin typeface="Calibri"/>
                <a:cs typeface="Calibri"/>
              </a:rPr>
              <a:t>(</a:t>
            </a:r>
            <a:r>
              <a:rPr sz="1600" spc="-10" dirty="0">
                <a:solidFill>
                  <a:srgbClr val="1F145D"/>
                </a:solidFill>
                <a:latin typeface="Calibri"/>
                <a:cs typeface="Calibri"/>
              </a:rPr>
              <a:t> </a:t>
            </a:r>
            <a:r>
              <a:rPr sz="1600" b="1" spc="-5" dirty="0">
                <a:solidFill>
                  <a:srgbClr val="1F145D"/>
                </a:solidFill>
                <a:latin typeface="Calibri"/>
                <a:cs typeface="Calibri"/>
              </a:rPr>
              <a:t>input</a:t>
            </a:r>
            <a:r>
              <a:rPr sz="1600" b="1" dirty="0">
                <a:solidFill>
                  <a:srgbClr val="1F145D"/>
                </a:solidFill>
                <a:latin typeface="Calibri"/>
                <a:cs typeface="Calibri"/>
              </a:rPr>
              <a:t> </a:t>
            </a:r>
            <a:r>
              <a:rPr sz="1600" spc="-5" dirty="0">
                <a:solidFill>
                  <a:srgbClr val="1F145D"/>
                </a:solidFill>
                <a:latin typeface="Calibri"/>
                <a:cs typeface="Calibri"/>
              </a:rPr>
              <a:t>clk,</a:t>
            </a:r>
            <a:r>
              <a:rPr sz="1600" spc="-15" dirty="0">
                <a:solidFill>
                  <a:srgbClr val="1F145D"/>
                </a:solidFill>
                <a:latin typeface="Calibri"/>
                <a:cs typeface="Calibri"/>
              </a:rPr>
              <a:t> </a:t>
            </a:r>
            <a:endParaRPr sz="1600" dirty="0">
              <a:solidFill>
                <a:srgbClr val="1F145D"/>
              </a:solidFill>
              <a:latin typeface="Calibri"/>
              <a:cs typeface="Calibri"/>
            </a:endParaRPr>
          </a:p>
          <a:p>
            <a:pPr marL="413384">
              <a:lnSpc>
                <a:spcPct val="100000"/>
              </a:lnSpc>
            </a:pPr>
            <a:r>
              <a:rPr sz="1600" b="1" spc="-5" dirty="0">
                <a:solidFill>
                  <a:srgbClr val="1F145D"/>
                </a:solidFill>
                <a:latin typeface="Calibri"/>
                <a:cs typeface="Calibri"/>
              </a:rPr>
              <a:t>input</a:t>
            </a:r>
            <a:r>
              <a:rPr sz="1600" b="1" dirty="0">
                <a:solidFill>
                  <a:srgbClr val="1F145D"/>
                </a:solidFill>
                <a:latin typeface="Calibri"/>
                <a:cs typeface="Calibri"/>
              </a:rPr>
              <a:t> </a:t>
            </a:r>
            <a:r>
              <a:rPr sz="1600" spc="-5" dirty="0">
                <a:solidFill>
                  <a:srgbClr val="1F145D"/>
                </a:solidFill>
                <a:latin typeface="Calibri"/>
                <a:cs typeface="Calibri"/>
              </a:rPr>
              <a:t>[WIDTH-1:0]</a:t>
            </a:r>
            <a:r>
              <a:rPr sz="1600" spc="-15" dirty="0">
                <a:solidFill>
                  <a:srgbClr val="1F145D"/>
                </a:solidFill>
                <a:latin typeface="Calibri"/>
                <a:cs typeface="Calibri"/>
              </a:rPr>
              <a:t> </a:t>
            </a:r>
            <a:r>
              <a:rPr sz="1600" spc="-10" dirty="0">
                <a:solidFill>
                  <a:srgbClr val="1F145D"/>
                </a:solidFill>
                <a:latin typeface="Calibri"/>
                <a:cs typeface="Calibri"/>
              </a:rPr>
              <a:t>period,</a:t>
            </a:r>
            <a:endParaRPr sz="1600" dirty="0">
              <a:solidFill>
                <a:srgbClr val="1F145D"/>
              </a:solidFill>
              <a:latin typeface="Calibri"/>
              <a:cs typeface="Calibri"/>
            </a:endParaRPr>
          </a:p>
          <a:p>
            <a:pPr marL="413384">
              <a:lnSpc>
                <a:spcPct val="100000"/>
              </a:lnSpc>
            </a:pPr>
            <a:r>
              <a:rPr sz="1600" b="1" spc="-10" dirty="0">
                <a:solidFill>
                  <a:srgbClr val="1F145D"/>
                </a:solidFill>
                <a:latin typeface="Calibri"/>
                <a:cs typeface="Calibri"/>
              </a:rPr>
              <a:t>output</a:t>
            </a:r>
            <a:r>
              <a:rPr sz="1600" b="1" dirty="0">
                <a:solidFill>
                  <a:srgbClr val="1F145D"/>
                </a:solidFill>
                <a:latin typeface="Calibri"/>
                <a:cs typeface="Calibri"/>
              </a:rPr>
              <a:t> </a:t>
            </a:r>
            <a:r>
              <a:rPr sz="1600" spc="-5" dirty="0">
                <a:solidFill>
                  <a:srgbClr val="1F145D"/>
                </a:solidFill>
                <a:latin typeface="Calibri"/>
                <a:cs typeface="Calibri"/>
              </a:rPr>
              <a:t>tick);</a:t>
            </a:r>
            <a:endParaRPr sz="1600" dirty="0">
              <a:solidFill>
                <a:srgbClr val="1F145D"/>
              </a:solidFill>
              <a:latin typeface="Calibri"/>
              <a:cs typeface="Calibri"/>
            </a:endParaRPr>
          </a:p>
          <a:p>
            <a:pPr marL="230504">
              <a:lnSpc>
                <a:spcPct val="100000"/>
              </a:lnSpc>
            </a:pPr>
            <a:r>
              <a:rPr sz="1600" b="1" spc="-15" dirty="0">
                <a:solidFill>
                  <a:srgbClr val="1F145D"/>
                </a:solidFill>
                <a:latin typeface="Calibri"/>
                <a:cs typeface="Calibri"/>
              </a:rPr>
              <a:t>reg</a:t>
            </a:r>
            <a:r>
              <a:rPr sz="1600" b="1" spc="-20" dirty="0">
                <a:solidFill>
                  <a:srgbClr val="1F145D"/>
                </a:solidFill>
                <a:latin typeface="Calibri"/>
                <a:cs typeface="Calibri"/>
              </a:rPr>
              <a:t> </a:t>
            </a:r>
            <a:r>
              <a:rPr sz="1600" spc="-10" dirty="0">
                <a:solidFill>
                  <a:srgbClr val="1F145D"/>
                </a:solidFill>
                <a:latin typeface="Calibri"/>
                <a:cs typeface="Calibri"/>
              </a:rPr>
              <a:t>count</a:t>
            </a:r>
            <a:r>
              <a:rPr sz="1600" dirty="0">
                <a:solidFill>
                  <a:srgbClr val="1F145D"/>
                </a:solidFill>
                <a:latin typeface="Calibri"/>
                <a:cs typeface="Calibri"/>
              </a:rPr>
              <a:t> </a:t>
            </a:r>
            <a:r>
              <a:rPr sz="1600" spc="-5" dirty="0">
                <a:solidFill>
                  <a:srgbClr val="1F145D"/>
                </a:solidFill>
                <a:latin typeface="Calibri"/>
                <a:cs typeface="Calibri"/>
              </a:rPr>
              <a:t>[WIDTH-1:0]</a:t>
            </a:r>
            <a:r>
              <a:rPr sz="1600" spc="-25" dirty="0">
                <a:solidFill>
                  <a:srgbClr val="1F145D"/>
                </a:solidFill>
                <a:latin typeface="Calibri"/>
                <a:cs typeface="Calibri"/>
              </a:rPr>
              <a:t> </a:t>
            </a:r>
            <a:r>
              <a:rPr sz="1600" spc="-5" dirty="0">
                <a:solidFill>
                  <a:srgbClr val="1F145D"/>
                </a:solidFill>
                <a:latin typeface="Calibri"/>
                <a:cs typeface="Calibri"/>
              </a:rPr>
              <a:t>= 0;</a:t>
            </a:r>
            <a:endParaRPr sz="1600" dirty="0">
              <a:solidFill>
                <a:srgbClr val="1F145D"/>
              </a:solidFill>
              <a:latin typeface="Calibri"/>
              <a:cs typeface="Calibri"/>
            </a:endParaRPr>
          </a:p>
          <a:p>
            <a:pPr marL="230504">
              <a:lnSpc>
                <a:spcPct val="100000"/>
              </a:lnSpc>
            </a:pPr>
            <a:r>
              <a:rPr sz="1600" b="1" spc="-15" dirty="0">
                <a:solidFill>
                  <a:srgbClr val="1F145D"/>
                </a:solidFill>
                <a:latin typeface="Calibri"/>
                <a:cs typeface="Calibri"/>
              </a:rPr>
              <a:t>always</a:t>
            </a:r>
            <a:r>
              <a:rPr sz="1600" b="1" spc="-35" dirty="0">
                <a:solidFill>
                  <a:srgbClr val="1F145D"/>
                </a:solidFill>
                <a:latin typeface="Calibri"/>
                <a:cs typeface="Calibri"/>
              </a:rPr>
              <a:t> </a:t>
            </a:r>
            <a:r>
              <a:rPr sz="1600" spc="-10" dirty="0">
                <a:solidFill>
                  <a:srgbClr val="1F145D"/>
                </a:solidFill>
                <a:latin typeface="Calibri"/>
                <a:cs typeface="Calibri"/>
              </a:rPr>
              <a:t>@(</a:t>
            </a:r>
            <a:r>
              <a:rPr sz="1600" b="1" spc="-10" dirty="0">
                <a:solidFill>
                  <a:srgbClr val="1F145D"/>
                </a:solidFill>
                <a:latin typeface="Calibri"/>
                <a:cs typeface="Calibri"/>
              </a:rPr>
              <a:t>posedge</a:t>
            </a:r>
            <a:r>
              <a:rPr sz="1600" b="1" spc="20" dirty="0">
                <a:solidFill>
                  <a:srgbClr val="1F145D"/>
                </a:solidFill>
                <a:latin typeface="Calibri"/>
                <a:cs typeface="Calibri"/>
              </a:rPr>
              <a:t> </a:t>
            </a:r>
            <a:r>
              <a:rPr sz="1600" spc="-5" dirty="0">
                <a:solidFill>
                  <a:srgbClr val="1F145D"/>
                </a:solidFill>
                <a:latin typeface="Calibri"/>
                <a:cs typeface="Calibri"/>
              </a:rPr>
              <a:t>clk)</a:t>
            </a:r>
            <a:endParaRPr sz="1600" dirty="0">
              <a:solidFill>
                <a:srgbClr val="1F145D"/>
              </a:solidFill>
              <a:latin typeface="Calibri"/>
              <a:cs typeface="Calibri"/>
            </a:endParaRPr>
          </a:p>
          <a:p>
            <a:pPr marL="782320" marR="920750" indent="-276225">
              <a:lnSpc>
                <a:spcPct val="100000"/>
              </a:lnSpc>
            </a:pPr>
            <a:r>
              <a:rPr sz="1600" b="1" spc="-5" dirty="0">
                <a:solidFill>
                  <a:srgbClr val="1F145D"/>
                </a:solidFill>
                <a:latin typeface="Calibri"/>
                <a:cs typeface="Calibri"/>
              </a:rPr>
              <a:t>if</a:t>
            </a:r>
            <a:r>
              <a:rPr sz="1600" b="1" spc="-30" dirty="0">
                <a:solidFill>
                  <a:srgbClr val="1F145D"/>
                </a:solidFill>
                <a:latin typeface="Calibri"/>
                <a:cs typeface="Calibri"/>
              </a:rPr>
              <a:t> </a:t>
            </a:r>
            <a:r>
              <a:rPr sz="1600" spc="-10" dirty="0">
                <a:solidFill>
                  <a:srgbClr val="1F145D"/>
                </a:solidFill>
                <a:latin typeface="Calibri"/>
                <a:cs typeface="Calibri"/>
              </a:rPr>
              <a:t>(count==0)</a:t>
            </a:r>
            <a:r>
              <a:rPr sz="1600" spc="20" dirty="0">
                <a:solidFill>
                  <a:srgbClr val="1F145D"/>
                </a:solidFill>
                <a:latin typeface="Calibri"/>
                <a:cs typeface="Calibri"/>
              </a:rPr>
              <a:t> </a:t>
            </a:r>
            <a:r>
              <a:rPr sz="1600" b="1" spc="-10" dirty="0">
                <a:solidFill>
                  <a:srgbClr val="1F145D"/>
                </a:solidFill>
                <a:latin typeface="Calibri"/>
                <a:cs typeface="Calibri"/>
              </a:rPr>
              <a:t>begin </a:t>
            </a:r>
            <a:r>
              <a:rPr sz="1600" b="1" spc="-345" dirty="0">
                <a:solidFill>
                  <a:srgbClr val="1F145D"/>
                </a:solidFill>
                <a:latin typeface="Calibri"/>
                <a:cs typeface="Calibri"/>
              </a:rPr>
              <a:t> </a:t>
            </a:r>
            <a:endParaRPr lang="en-GB" sz="1600" b="1" spc="-345" dirty="0">
              <a:solidFill>
                <a:srgbClr val="1F145D"/>
              </a:solidFill>
              <a:latin typeface="Calibri"/>
              <a:cs typeface="Calibri"/>
            </a:endParaRPr>
          </a:p>
          <a:p>
            <a:pPr marL="782320" marR="920750" indent="-276225">
              <a:lnSpc>
                <a:spcPct val="100000"/>
              </a:lnSpc>
            </a:pPr>
            <a:r>
              <a:rPr lang="en-GB" sz="1600" b="1" spc="-345" dirty="0">
                <a:solidFill>
                  <a:srgbClr val="1F145D"/>
                </a:solidFill>
                <a:latin typeface="Calibri"/>
                <a:cs typeface="Calibri"/>
              </a:rPr>
              <a:t>                                         </a:t>
            </a:r>
            <a:r>
              <a:rPr sz="1600" spc="-10" dirty="0">
                <a:solidFill>
                  <a:srgbClr val="1F145D"/>
                </a:solidFill>
                <a:latin typeface="Calibri"/>
                <a:cs typeface="Calibri"/>
              </a:rPr>
              <a:t>count=period; </a:t>
            </a:r>
            <a:r>
              <a:rPr sz="1600" spc="-5" dirty="0">
                <a:solidFill>
                  <a:srgbClr val="1F145D"/>
                </a:solidFill>
                <a:latin typeface="Calibri"/>
                <a:cs typeface="Calibri"/>
              </a:rPr>
              <a:t> </a:t>
            </a:r>
            <a:r>
              <a:rPr sz="1600" spc="-10" dirty="0">
                <a:solidFill>
                  <a:srgbClr val="1F145D"/>
                </a:solidFill>
                <a:latin typeface="Calibri"/>
                <a:cs typeface="Calibri"/>
              </a:rPr>
              <a:t>tick=1’b1;</a:t>
            </a:r>
            <a:endParaRPr sz="1600" dirty="0">
              <a:solidFill>
                <a:srgbClr val="1F145D"/>
              </a:solidFill>
              <a:latin typeface="Calibri"/>
              <a:cs typeface="Calibri"/>
            </a:endParaRPr>
          </a:p>
          <a:p>
            <a:pPr marL="736600" marR="716280" indent="-230504">
              <a:lnSpc>
                <a:spcPct val="100000"/>
              </a:lnSpc>
              <a:spcBef>
                <a:spcPts val="5"/>
              </a:spcBef>
            </a:pPr>
            <a:r>
              <a:rPr sz="1600" b="1" spc="-10" dirty="0">
                <a:solidFill>
                  <a:srgbClr val="1F145D"/>
                </a:solidFill>
                <a:latin typeface="Calibri"/>
                <a:cs typeface="Calibri"/>
              </a:rPr>
              <a:t>end</a:t>
            </a:r>
            <a:r>
              <a:rPr sz="1600" b="1" spc="690" dirty="0">
                <a:solidFill>
                  <a:srgbClr val="1F145D"/>
                </a:solidFill>
                <a:latin typeface="Calibri"/>
                <a:cs typeface="Calibri"/>
              </a:rPr>
              <a:t> </a:t>
            </a:r>
            <a:endParaRPr lang="en-GB" sz="1600" b="1" spc="690" dirty="0">
              <a:solidFill>
                <a:srgbClr val="1F145D"/>
              </a:solidFill>
              <a:latin typeface="Calibri"/>
              <a:cs typeface="Calibri"/>
            </a:endParaRPr>
          </a:p>
          <a:p>
            <a:pPr marL="736600" marR="716280" indent="-230504">
              <a:lnSpc>
                <a:spcPct val="100000"/>
              </a:lnSpc>
              <a:spcBef>
                <a:spcPts val="5"/>
              </a:spcBef>
            </a:pPr>
            <a:r>
              <a:rPr sz="1600" b="1" spc="-10" dirty="0">
                <a:solidFill>
                  <a:srgbClr val="1F145D"/>
                </a:solidFill>
                <a:latin typeface="Calibri"/>
                <a:cs typeface="Calibri"/>
              </a:rPr>
              <a:t>else</a:t>
            </a:r>
            <a:r>
              <a:rPr sz="1600" b="1" spc="345" dirty="0">
                <a:solidFill>
                  <a:srgbClr val="1F145D"/>
                </a:solidFill>
                <a:latin typeface="Calibri"/>
                <a:cs typeface="Calibri"/>
              </a:rPr>
              <a:t> </a:t>
            </a:r>
            <a:r>
              <a:rPr sz="1600" b="1" spc="-10" dirty="0">
                <a:solidFill>
                  <a:srgbClr val="1F145D"/>
                </a:solidFill>
                <a:latin typeface="Calibri"/>
                <a:cs typeface="Calibri"/>
              </a:rPr>
              <a:t>begin </a:t>
            </a:r>
            <a:r>
              <a:rPr sz="1600" b="1" spc="-5" dirty="0">
                <a:solidFill>
                  <a:srgbClr val="1F145D"/>
                </a:solidFill>
                <a:latin typeface="Calibri"/>
                <a:cs typeface="Calibri"/>
              </a:rPr>
              <a:t> </a:t>
            </a:r>
            <a:endParaRPr lang="en-GB" sz="1600" b="1" spc="-5" dirty="0">
              <a:solidFill>
                <a:srgbClr val="1F145D"/>
              </a:solidFill>
              <a:latin typeface="Calibri"/>
              <a:cs typeface="Calibri"/>
            </a:endParaRPr>
          </a:p>
          <a:p>
            <a:pPr marL="736600" marR="716280" indent="-230504">
              <a:lnSpc>
                <a:spcPct val="100000"/>
              </a:lnSpc>
              <a:spcBef>
                <a:spcPts val="5"/>
              </a:spcBef>
            </a:pPr>
            <a:r>
              <a:rPr lang="en-GB" sz="1600" b="1" spc="-5" dirty="0">
                <a:solidFill>
                  <a:srgbClr val="1F145D"/>
                </a:solidFill>
                <a:latin typeface="Calibri"/>
                <a:cs typeface="Calibri"/>
              </a:rPr>
              <a:t>  </a:t>
            </a:r>
            <a:r>
              <a:rPr sz="1600" spc="-10" dirty="0">
                <a:solidFill>
                  <a:srgbClr val="1F145D"/>
                </a:solidFill>
                <a:latin typeface="Calibri"/>
                <a:cs typeface="Calibri"/>
              </a:rPr>
              <a:t>count </a:t>
            </a:r>
            <a:r>
              <a:rPr sz="1600" spc="-5" dirty="0">
                <a:solidFill>
                  <a:srgbClr val="1F145D"/>
                </a:solidFill>
                <a:latin typeface="Calibri"/>
                <a:cs typeface="Calibri"/>
              </a:rPr>
              <a:t>&lt;= </a:t>
            </a:r>
            <a:r>
              <a:rPr sz="1600" spc="-10" dirty="0">
                <a:solidFill>
                  <a:srgbClr val="1F145D"/>
                </a:solidFill>
                <a:latin typeface="Calibri"/>
                <a:cs typeface="Calibri"/>
              </a:rPr>
              <a:t>count </a:t>
            </a:r>
            <a:r>
              <a:rPr sz="1600" spc="-5" dirty="0">
                <a:solidFill>
                  <a:srgbClr val="1F145D"/>
                </a:solidFill>
                <a:latin typeface="Calibri"/>
                <a:cs typeface="Calibri"/>
              </a:rPr>
              <a:t>- </a:t>
            </a:r>
            <a:r>
              <a:rPr sz="1600" spc="-10" dirty="0">
                <a:solidFill>
                  <a:srgbClr val="1F145D"/>
                </a:solidFill>
                <a:latin typeface="Calibri"/>
                <a:cs typeface="Calibri"/>
              </a:rPr>
              <a:t>1; </a:t>
            </a:r>
            <a:r>
              <a:rPr sz="1600" spc="-350" dirty="0">
                <a:solidFill>
                  <a:srgbClr val="1F145D"/>
                </a:solidFill>
                <a:latin typeface="Calibri"/>
                <a:cs typeface="Calibri"/>
              </a:rPr>
              <a:t> </a:t>
            </a:r>
            <a:r>
              <a:rPr sz="1600" spc="-5" dirty="0">
                <a:solidFill>
                  <a:srgbClr val="1F145D"/>
                </a:solidFill>
                <a:latin typeface="Calibri"/>
                <a:cs typeface="Calibri"/>
              </a:rPr>
              <a:t>tick</a:t>
            </a:r>
            <a:r>
              <a:rPr sz="1600" spc="-20" dirty="0">
                <a:solidFill>
                  <a:srgbClr val="1F145D"/>
                </a:solidFill>
                <a:latin typeface="Calibri"/>
                <a:cs typeface="Calibri"/>
              </a:rPr>
              <a:t> </a:t>
            </a:r>
            <a:r>
              <a:rPr sz="1600" spc="-5" dirty="0">
                <a:solidFill>
                  <a:srgbClr val="1F145D"/>
                </a:solidFill>
                <a:latin typeface="Calibri"/>
                <a:cs typeface="Calibri"/>
              </a:rPr>
              <a:t>=</a:t>
            </a:r>
            <a:r>
              <a:rPr sz="1600" dirty="0">
                <a:solidFill>
                  <a:srgbClr val="1F145D"/>
                </a:solidFill>
                <a:latin typeface="Calibri"/>
                <a:cs typeface="Calibri"/>
              </a:rPr>
              <a:t> </a:t>
            </a:r>
            <a:r>
              <a:rPr sz="1600" spc="-5" dirty="0">
                <a:solidFill>
                  <a:srgbClr val="1F145D"/>
                </a:solidFill>
                <a:latin typeface="Calibri"/>
                <a:cs typeface="Calibri"/>
              </a:rPr>
              <a:t>1`b0;</a:t>
            </a:r>
            <a:endParaRPr lang="en-GB" sz="1600" spc="-5" dirty="0">
              <a:solidFill>
                <a:srgbClr val="1F145D"/>
              </a:solidFill>
              <a:latin typeface="Calibri"/>
              <a:cs typeface="Calibri"/>
            </a:endParaRPr>
          </a:p>
          <a:p>
            <a:pPr marL="736600" marR="716280" indent="-230504">
              <a:lnSpc>
                <a:spcPct val="100000"/>
              </a:lnSpc>
              <a:spcBef>
                <a:spcPts val="5"/>
              </a:spcBef>
            </a:pPr>
            <a:r>
              <a:rPr lang="en-GB" sz="1600" spc="-5" dirty="0">
                <a:solidFill>
                  <a:srgbClr val="1F145D"/>
                </a:solidFill>
                <a:latin typeface="Calibri"/>
                <a:cs typeface="Calibri"/>
              </a:rPr>
              <a:t>end</a:t>
            </a:r>
            <a:endParaRPr sz="1600" dirty="0">
              <a:solidFill>
                <a:srgbClr val="1F145D"/>
              </a:solidFill>
              <a:latin typeface="Calibri"/>
              <a:cs typeface="Calibri"/>
            </a:endParaRPr>
          </a:p>
          <a:p>
            <a:pPr marL="92075">
              <a:lnSpc>
                <a:spcPct val="100000"/>
              </a:lnSpc>
            </a:pPr>
            <a:r>
              <a:rPr sz="1600" b="1" spc="-10" dirty="0" err="1">
                <a:solidFill>
                  <a:srgbClr val="1F145D"/>
                </a:solidFill>
                <a:latin typeface="Calibri"/>
                <a:cs typeface="Calibri"/>
              </a:rPr>
              <a:t>endmodule</a:t>
            </a:r>
            <a:endParaRPr sz="1600" dirty="0">
              <a:solidFill>
                <a:srgbClr val="1F145D"/>
              </a:solidFill>
              <a:latin typeface="Calibri"/>
              <a:cs typeface="Calibri"/>
            </a:endParaRPr>
          </a:p>
        </p:txBody>
      </p:sp>
      <p:pic>
        <p:nvPicPr>
          <p:cNvPr id="25" name="Picture 24">
            <a:extLst>
              <a:ext uri="{FF2B5EF4-FFF2-40B4-BE49-F238E27FC236}">
                <a16:creationId xmlns:a16="http://schemas.microsoft.com/office/drawing/2014/main" id="{C5CBE924-4E81-4242-A9C1-3A5BC0A890FF}"/>
              </a:ext>
            </a:extLst>
          </p:cNvPr>
          <p:cNvPicPr>
            <a:picLocks noChangeAspect="1"/>
          </p:cNvPicPr>
          <p:nvPr/>
        </p:nvPicPr>
        <p:blipFill>
          <a:blip r:embed="rId3"/>
          <a:stretch>
            <a:fillRect/>
          </a:stretch>
        </p:blipFill>
        <p:spPr>
          <a:xfrm>
            <a:off x="3505200" y="3429000"/>
            <a:ext cx="3880738" cy="3177849"/>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57" y="361950"/>
            <a:ext cx="1650669" cy="697230"/>
          </a:xfrm>
          <a:prstGeom prst="rect">
            <a:avLst/>
          </a:prstGeom>
        </p:spPr>
        <p:txBody>
          <a:bodyPr vert="horz" wrap="square" lIns="0" tIns="13335" rIns="0" bIns="0" rtlCol="0">
            <a:spAutoFit/>
          </a:bodyPr>
          <a:lstStyle/>
          <a:p>
            <a:pPr marL="12700">
              <a:lnSpc>
                <a:spcPct val="100000"/>
              </a:lnSpc>
              <a:spcBef>
                <a:spcPts val="105"/>
              </a:spcBef>
            </a:pPr>
            <a:r>
              <a:rPr spc="-50" dirty="0"/>
              <a:t>R</a:t>
            </a:r>
            <a:r>
              <a:rPr spc="-5" dirty="0"/>
              <a:t>OM</a:t>
            </a:r>
          </a:p>
        </p:txBody>
      </p:sp>
      <p:sp>
        <p:nvSpPr>
          <p:cNvPr id="3" name="object 3"/>
          <p:cNvSpPr txBox="1"/>
          <p:nvPr/>
        </p:nvSpPr>
        <p:spPr>
          <a:xfrm>
            <a:off x="885545" y="1972436"/>
            <a:ext cx="7499984" cy="1708785"/>
          </a:xfrm>
          <a:prstGeom prst="rect">
            <a:avLst/>
          </a:prstGeom>
        </p:spPr>
        <p:txBody>
          <a:bodyPr vert="horz" wrap="square" lIns="0" tIns="48895" rIns="0" bIns="0" rtlCol="0">
            <a:spAutoFit/>
          </a:bodyPr>
          <a:lstStyle/>
          <a:p>
            <a:pPr marL="241300" marR="5080" indent="-228600">
              <a:lnSpc>
                <a:spcPct val="90000"/>
              </a:lnSpc>
              <a:spcBef>
                <a:spcPts val="385"/>
              </a:spcBef>
              <a:buFont typeface="Arial"/>
              <a:buChar char="•"/>
              <a:tabLst>
                <a:tab pos="241300" algn="l"/>
                <a:tab pos="5587365" algn="l"/>
              </a:tabLst>
            </a:pPr>
            <a:r>
              <a:rPr sz="2400" spc="-5" dirty="0">
                <a:solidFill>
                  <a:srgbClr val="1F145D"/>
                </a:solidFill>
                <a:latin typeface="Calibri"/>
                <a:cs typeface="Calibri"/>
              </a:rPr>
              <a:t>The</a:t>
            </a:r>
            <a:r>
              <a:rPr sz="2400" dirty="0">
                <a:solidFill>
                  <a:srgbClr val="1F145D"/>
                </a:solidFill>
                <a:latin typeface="Calibri"/>
                <a:cs typeface="Calibri"/>
              </a:rPr>
              <a:t> trick</a:t>
            </a:r>
            <a:r>
              <a:rPr sz="2400" spc="-25" dirty="0">
                <a:solidFill>
                  <a:srgbClr val="1F145D"/>
                </a:solidFill>
                <a:latin typeface="Calibri"/>
                <a:cs typeface="Calibri"/>
              </a:rPr>
              <a:t> </a:t>
            </a:r>
            <a:r>
              <a:rPr sz="2400" dirty="0">
                <a:solidFill>
                  <a:srgbClr val="1F145D"/>
                </a:solidFill>
                <a:latin typeface="Calibri"/>
                <a:cs typeface="Calibri"/>
              </a:rPr>
              <a:t>with</a:t>
            </a:r>
            <a:r>
              <a:rPr sz="2400" spc="-20" dirty="0">
                <a:solidFill>
                  <a:srgbClr val="1F145D"/>
                </a:solidFill>
                <a:latin typeface="Calibri"/>
                <a:cs typeface="Calibri"/>
              </a:rPr>
              <a:t> </a:t>
            </a:r>
            <a:r>
              <a:rPr sz="2400" spc="-40" dirty="0">
                <a:solidFill>
                  <a:srgbClr val="1F145D"/>
                </a:solidFill>
                <a:latin typeface="Calibri"/>
                <a:cs typeface="Calibri"/>
              </a:rPr>
              <a:t>ROM’s</a:t>
            </a:r>
            <a:r>
              <a:rPr sz="2400" spc="-20" dirty="0">
                <a:solidFill>
                  <a:srgbClr val="1F145D"/>
                </a:solidFill>
                <a:latin typeface="Calibri"/>
                <a:cs typeface="Calibri"/>
              </a:rPr>
              <a:t> </a:t>
            </a:r>
            <a:r>
              <a:rPr sz="2400" dirty="0">
                <a:solidFill>
                  <a:srgbClr val="1F145D"/>
                </a:solidFill>
                <a:latin typeface="Calibri"/>
                <a:cs typeface="Calibri"/>
              </a:rPr>
              <a:t>is</a:t>
            </a:r>
            <a:r>
              <a:rPr sz="2400" spc="-5" dirty="0">
                <a:solidFill>
                  <a:srgbClr val="1F145D"/>
                </a:solidFill>
                <a:latin typeface="Calibri"/>
                <a:cs typeface="Calibri"/>
              </a:rPr>
              <a:t> </a:t>
            </a:r>
            <a:r>
              <a:rPr sz="2400" spc="-15" dirty="0">
                <a:solidFill>
                  <a:srgbClr val="1F145D"/>
                </a:solidFill>
                <a:latin typeface="Calibri"/>
                <a:cs typeface="Calibri"/>
              </a:rPr>
              <a:t>we</a:t>
            </a:r>
            <a:r>
              <a:rPr sz="2400" dirty="0">
                <a:solidFill>
                  <a:srgbClr val="1F145D"/>
                </a:solidFill>
                <a:latin typeface="Calibri"/>
                <a:cs typeface="Calibri"/>
              </a:rPr>
              <a:t> </a:t>
            </a:r>
            <a:r>
              <a:rPr sz="2400" spc="-10" dirty="0">
                <a:solidFill>
                  <a:srgbClr val="1F145D"/>
                </a:solidFill>
                <a:latin typeface="Calibri"/>
                <a:cs typeface="Calibri"/>
              </a:rPr>
              <a:t>often</a:t>
            </a:r>
            <a:r>
              <a:rPr sz="2400" spc="-5" dirty="0">
                <a:solidFill>
                  <a:srgbClr val="1F145D"/>
                </a:solidFill>
                <a:latin typeface="Calibri"/>
                <a:cs typeface="Calibri"/>
              </a:rPr>
              <a:t> </a:t>
            </a:r>
            <a:r>
              <a:rPr sz="2400" spc="-20" dirty="0">
                <a:solidFill>
                  <a:srgbClr val="1F145D"/>
                </a:solidFill>
                <a:latin typeface="Calibri"/>
                <a:cs typeface="Calibri"/>
              </a:rPr>
              <a:t>have</a:t>
            </a:r>
            <a:r>
              <a:rPr sz="2400" dirty="0">
                <a:solidFill>
                  <a:srgbClr val="1F145D"/>
                </a:solidFill>
                <a:latin typeface="Calibri"/>
                <a:cs typeface="Calibri"/>
              </a:rPr>
              <a:t> the </a:t>
            </a:r>
            <a:r>
              <a:rPr sz="2400" spc="-15" dirty="0">
                <a:solidFill>
                  <a:srgbClr val="1F145D"/>
                </a:solidFill>
                <a:latin typeface="Calibri"/>
                <a:cs typeface="Calibri"/>
              </a:rPr>
              <a:t>contents</a:t>
            </a:r>
            <a:r>
              <a:rPr sz="2400" spc="-5" dirty="0">
                <a:solidFill>
                  <a:srgbClr val="1F145D"/>
                </a:solidFill>
                <a:latin typeface="Calibri"/>
                <a:cs typeface="Calibri"/>
              </a:rPr>
              <a:t> </a:t>
            </a:r>
            <a:r>
              <a:rPr sz="2400" spc="-15" dirty="0">
                <a:solidFill>
                  <a:srgbClr val="1F145D"/>
                </a:solidFill>
                <a:latin typeface="Calibri"/>
                <a:cs typeface="Calibri"/>
              </a:rPr>
              <a:t>we </a:t>
            </a:r>
            <a:r>
              <a:rPr sz="2400" spc="-10" dirty="0">
                <a:solidFill>
                  <a:srgbClr val="1F145D"/>
                </a:solidFill>
                <a:latin typeface="Calibri"/>
                <a:cs typeface="Calibri"/>
              </a:rPr>
              <a:t> </a:t>
            </a:r>
            <a:r>
              <a:rPr sz="2400" spc="-15" dirty="0">
                <a:solidFill>
                  <a:srgbClr val="1F145D"/>
                </a:solidFill>
                <a:latin typeface="Calibri"/>
                <a:cs typeface="Calibri"/>
              </a:rPr>
              <a:t>want </a:t>
            </a:r>
            <a:r>
              <a:rPr sz="2400" spc="-10" dirty="0">
                <a:solidFill>
                  <a:srgbClr val="1F145D"/>
                </a:solidFill>
                <a:latin typeface="Calibri"/>
                <a:cs typeface="Calibri"/>
              </a:rPr>
              <a:t>somewhere </a:t>
            </a:r>
            <a:r>
              <a:rPr sz="2400" dirty="0">
                <a:solidFill>
                  <a:srgbClr val="1F145D"/>
                </a:solidFill>
                <a:latin typeface="Calibri"/>
                <a:cs typeface="Calibri"/>
              </a:rPr>
              <a:t>in </a:t>
            </a:r>
            <a:r>
              <a:rPr sz="2400" spc="-5" dirty="0">
                <a:solidFill>
                  <a:srgbClr val="1F145D"/>
                </a:solidFill>
                <a:latin typeface="Calibri"/>
                <a:cs typeface="Calibri"/>
              </a:rPr>
              <a:t>some </a:t>
            </a:r>
            <a:r>
              <a:rPr sz="2400" spc="-15" dirty="0">
                <a:solidFill>
                  <a:srgbClr val="1F145D"/>
                </a:solidFill>
                <a:latin typeface="Calibri"/>
                <a:cs typeface="Calibri"/>
              </a:rPr>
              <a:t>format </a:t>
            </a:r>
            <a:r>
              <a:rPr sz="2400" spc="-5" dirty="0">
                <a:solidFill>
                  <a:srgbClr val="1F145D"/>
                </a:solidFill>
                <a:latin typeface="Calibri"/>
                <a:cs typeface="Calibri"/>
              </a:rPr>
              <a:t>so </a:t>
            </a:r>
            <a:r>
              <a:rPr sz="2400" dirty="0">
                <a:solidFill>
                  <a:srgbClr val="1F145D"/>
                </a:solidFill>
                <a:latin typeface="Calibri"/>
                <a:cs typeface="Calibri"/>
              </a:rPr>
              <a:t>the </a:t>
            </a:r>
            <a:r>
              <a:rPr sz="2400" spc="-10" dirty="0">
                <a:solidFill>
                  <a:srgbClr val="1F145D"/>
                </a:solidFill>
                <a:latin typeface="Calibri"/>
                <a:cs typeface="Calibri"/>
              </a:rPr>
              <a:t>problem becomes </a:t>
            </a:r>
            <a:r>
              <a:rPr sz="2400" spc="-530" dirty="0">
                <a:solidFill>
                  <a:srgbClr val="1F145D"/>
                </a:solidFill>
                <a:latin typeface="Calibri"/>
                <a:cs typeface="Calibri"/>
              </a:rPr>
              <a:t> </a:t>
            </a:r>
            <a:r>
              <a:rPr sz="2400" spc="-10" dirty="0">
                <a:solidFill>
                  <a:srgbClr val="1F145D"/>
                </a:solidFill>
                <a:latin typeface="Calibri"/>
                <a:cs typeface="Calibri"/>
              </a:rPr>
              <a:t>how</a:t>
            </a:r>
            <a:r>
              <a:rPr sz="2400" dirty="0">
                <a:solidFill>
                  <a:srgbClr val="1F145D"/>
                </a:solidFill>
                <a:latin typeface="Calibri"/>
                <a:cs typeface="Calibri"/>
              </a:rPr>
              <a:t> </a:t>
            </a:r>
            <a:r>
              <a:rPr sz="2400" spc="-15" dirty="0">
                <a:solidFill>
                  <a:srgbClr val="1F145D"/>
                </a:solidFill>
                <a:latin typeface="Calibri"/>
                <a:cs typeface="Calibri"/>
              </a:rPr>
              <a:t>to</a:t>
            </a:r>
            <a:r>
              <a:rPr sz="2400" spc="-5" dirty="0">
                <a:solidFill>
                  <a:srgbClr val="1F145D"/>
                </a:solidFill>
                <a:latin typeface="Calibri"/>
                <a:cs typeface="Calibri"/>
              </a:rPr>
              <a:t> </a:t>
            </a:r>
            <a:r>
              <a:rPr sz="2400" spc="-10" dirty="0">
                <a:solidFill>
                  <a:srgbClr val="1F145D"/>
                </a:solidFill>
                <a:latin typeface="Calibri"/>
                <a:cs typeface="Calibri"/>
              </a:rPr>
              <a:t>conveniently</a:t>
            </a:r>
            <a:r>
              <a:rPr sz="2400" dirty="0">
                <a:solidFill>
                  <a:srgbClr val="1F145D"/>
                </a:solidFill>
                <a:latin typeface="Calibri"/>
                <a:cs typeface="Calibri"/>
              </a:rPr>
              <a:t> </a:t>
            </a:r>
            <a:r>
              <a:rPr sz="2400" spc="-10" dirty="0">
                <a:solidFill>
                  <a:srgbClr val="1F145D"/>
                </a:solidFill>
                <a:latin typeface="Calibri"/>
                <a:cs typeface="Calibri"/>
              </a:rPr>
              <a:t>define</a:t>
            </a:r>
            <a:r>
              <a:rPr sz="2400" dirty="0">
                <a:solidFill>
                  <a:srgbClr val="1F145D"/>
                </a:solidFill>
                <a:latin typeface="Calibri"/>
                <a:cs typeface="Calibri"/>
              </a:rPr>
              <a:t> this</a:t>
            </a:r>
            <a:r>
              <a:rPr sz="2400" spc="5" dirty="0">
                <a:solidFill>
                  <a:srgbClr val="1F145D"/>
                </a:solidFill>
                <a:latin typeface="Calibri"/>
                <a:cs typeface="Calibri"/>
              </a:rPr>
              <a:t> </a:t>
            </a:r>
            <a:r>
              <a:rPr sz="2400" dirty="0">
                <a:solidFill>
                  <a:srgbClr val="1F145D"/>
                </a:solidFill>
                <a:latin typeface="Calibri"/>
                <a:cs typeface="Calibri"/>
              </a:rPr>
              <a:t>in an </a:t>
            </a:r>
            <a:r>
              <a:rPr sz="2400" spc="-5" dirty="0">
                <a:solidFill>
                  <a:srgbClr val="1F145D"/>
                </a:solidFill>
                <a:latin typeface="Calibri"/>
                <a:cs typeface="Calibri"/>
              </a:rPr>
              <a:t>HDL.	</a:t>
            </a:r>
            <a:r>
              <a:rPr sz="2400" dirty="0">
                <a:solidFill>
                  <a:srgbClr val="1F145D"/>
                </a:solidFill>
                <a:latin typeface="Calibri"/>
                <a:cs typeface="Calibri"/>
              </a:rPr>
              <a:t>In </a:t>
            </a:r>
            <a:r>
              <a:rPr sz="2400" spc="-20" dirty="0">
                <a:solidFill>
                  <a:srgbClr val="1F145D"/>
                </a:solidFill>
                <a:latin typeface="Calibri"/>
                <a:cs typeface="Calibri"/>
              </a:rPr>
              <a:t>Verilog </a:t>
            </a:r>
            <a:r>
              <a:rPr sz="2400" spc="-15" dirty="0">
                <a:solidFill>
                  <a:srgbClr val="1F145D"/>
                </a:solidFill>
                <a:latin typeface="Calibri"/>
                <a:cs typeface="Calibri"/>
              </a:rPr>
              <a:t>we </a:t>
            </a:r>
            <a:r>
              <a:rPr sz="2400" spc="-10" dirty="0">
                <a:solidFill>
                  <a:srgbClr val="1F145D"/>
                </a:solidFill>
                <a:latin typeface="Calibri"/>
                <a:cs typeface="Calibri"/>
              </a:rPr>
              <a:t> can</a:t>
            </a:r>
            <a:r>
              <a:rPr sz="2400" spc="-5" dirty="0">
                <a:solidFill>
                  <a:srgbClr val="1F145D"/>
                </a:solidFill>
                <a:latin typeface="Calibri"/>
                <a:cs typeface="Calibri"/>
              </a:rPr>
              <a:t> </a:t>
            </a:r>
            <a:r>
              <a:rPr sz="2400" dirty="0">
                <a:solidFill>
                  <a:srgbClr val="1F145D"/>
                </a:solidFill>
                <a:latin typeface="Calibri"/>
                <a:cs typeface="Calibri"/>
              </a:rPr>
              <a:t>load</a:t>
            </a:r>
            <a:r>
              <a:rPr sz="2400" spc="-10"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a:t>
            </a:r>
            <a:r>
              <a:rPr sz="2400" spc="-15" dirty="0">
                <a:solidFill>
                  <a:srgbClr val="1F145D"/>
                </a:solidFill>
                <a:latin typeface="Calibri"/>
                <a:cs typeface="Calibri"/>
              </a:rPr>
              <a:t>contents</a:t>
            </a:r>
            <a:r>
              <a:rPr sz="2400" spc="5" dirty="0">
                <a:solidFill>
                  <a:srgbClr val="1F145D"/>
                </a:solidFill>
                <a:latin typeface="Calibri"/>
                <a:cs typeface="Calibri"/>
              </a:rPr>
              <a:t> </a:t>
            </a:r>
            <a:r>
              <a:rPr sz="2400" spc="-15" dirty="0">
                <a:solidFill>
                  <a:srgbClr val="1F145D"/>
                </a:solidFill>
                <a:latin typeface="Calibri"/>
                <a:cs typeface="Calibri"/>
              </a:rPr>
              <a:t>conveniently</a:t>
            </a:r>
            <a:r>
              <a:rPr sz="2400" dirty="0">
                <a:solidFill>
                  <a:srgbClr val="1F145D"/>
                </a:solidFill>
                <a:latin typeface="Calibri"/>
                <a:cs typeface="Calibri"/>
              </a:rPr>
              <a:t> </a:t>
            </a:r>
            <a:r>
              <a:rPr sz="2400" spc="-15" dirty="0">
                <a:solidFill>
                  <a:srgbClr val="1F145D"/>
                </a:solidFill>
                <a:latin typeface="Calibri"/>
                <a:cs typeface="Calibri"/>
              </a:rPr>
              <a:t>from text</a:t>
            </a:r>
            <a:r>
              <a:rPr sz="2400" spc="-25" dirty="0">
                <a:solidFill>
                  <a:srgbClr val="1F145D"/>
                </a:solidFill>
                <a:latin typeface="Calibri"/>
                <a:cs typeface="Calibri"/>
              </a:rPr>
              <a:t> </a:t>
            </a:r>
            <a:r>
              <a:rPr sz="2400" spc="-5" dirty="0">
                <a:solidFill>
                  <a:srgbClr val="1F145D"/>
                </a:solidFill>
                <a:latin typeface="Calibri"/>
                <a:cs typeface="Calibri"/>
              </a:rPr>
              <a:t>files</a:t>
            </a:r>
            <a:r>
              <a:rPr sz="2400" dirty="0">
                <a:solidFill>
                  <a:srgbClr val="1F145D"/>
                </a:solidFill>
                <a:latin typeface="Calibri"/>
                <a:cs typeface="Calibri"/>
              </a:rPr>
              <a:t> in </a:t>
            </a:r>
            <a:r>
              <a:rPr sz="2400" spc="-5" dirty="0">
                <a:solidFill>
                  <a:srgbClr val="1F145D"/>
                </a:solidFill>
                <a:latin typeface="Calibri"/>
                <a:cs typeface="Calibri"/>
              </a:rPr>
              <a:t>binary </a:t>
            </a:r>
            <a:r>
              <a:rPr sz="2400" spc="-525" dirty="0">
                <a:solidFill>
                  <a:srgbClr val="1F145D"/>
                </a:solidFill>
                <a:latin typeface="Calibri"/>
                <a:cs typeface="Calibri"/>
              </a:rPr>
              <a:t> </a:t>
            </a:r>
            <a:r>
              <a:rPr sz="2400" spc="-5" dirty="0">
                <a:solidFill>
                  <a:srgbClr val="1F145D"/>
                </a:solidFill>
                <a:latin typeface="Calibri"/>
                <a:cs typeface="Calibri"/>
              </a:rPr>
              <a:t>or</a:t>
            </a:r>
            <a:r>
              <a:rPr sz="2400" spc="-10" dirty="0">
                <a:solidFill>
                  <a:srgbClr val="1F145D"/>
                </a:solidFill>
                <a:latin typeface="Calibri"/>
                <a:cs typeface="Calibri"/>
              </a:rPr>
              <a:t> hexadecimal</a:t>
            </a:r>
            <a:r>
              <a:rPr sz="2400" spc="-25" dirty="0">
                <a:solidFill>
                  <a:srgbClr val="1F145D"/>
                </a:solidFill>
                <a:latin typeface="Calibri"/>
                <a:cs typeface="Calibri"/>
              </a:rPr>
              <a:t> </a:t>
            </a:r>
            <a:r>
              <a:rPr sz="2400" spc="-5" dirty="0">
                <a:solidFill>
                  <a:srgbClr val="1F145D"/>
                </a:solidFill>
                <a:latin typeface="Calibri"/>
                <a:cs typeface="Calibri"/>
              </a:rPr>
              <a:t>using</a:t>
            </a:r>
            <a:r>
              <a:rPr sz="2400" spc="-15" dirty="0">
                <a:solidFill>
                  <a:srgbClr val="1F145D"/>
                </a:solidFill>
                <a:latin typeface="Calibri"/>
                <a:cs typeface="Calibri"/>
              </a:rPr>
              <a:t> </a:t>
            </a:r>
            <a:r>
              <a:rPr sz="2400" dirty="0">
                <a:solidFill>
                  <a:srgbClr val="1F145D"/>
                </a:solidFill>
                <a:latin typeface="Calibri"/>
                <a:cs typeface="Calibri"/>
              </a:rPr>
              <a:t>the</a:t>
            </a:r>
            <a:r>
              <a:rPr sz="2400" spc="-10" dirty="0">
                <a:solidFill>
                  <a:srgbClr val="1F145D"/>
                </a:solidFill>
                <a:latin typeface="Calibri"/>
                <a:cs typeface="Calibri"/>
              </a:rPr>
              <a:t> </a:t>
            </a:r>
            <a:r>
              <a:rPr sz="2400" spc="-5" dirty="0">
                <a:solidFill>
                  <a:srgbClr val="1F145D"/>
                </a:solidFill>
                <a:latin typeface="Calibri"/>
                <a:cs typeface="Calibri"/>
              </a:rPr>
              <a:t>$readmemb</a:t>
            </a:r>
            <a:r>
              <a:rPr sz="2400" spc="-15" dirty="0">
                <a:solidFill>
                  <a:srgbClr val="1F145D"/>
                </a:solidFill>
                <a:latin typeface="Calibri"/>
                <a:cs typeface="Calibri"/>
              </a:rPr>
              <a:t> </a:t>
            </a:r>
            <a:r>
              <a:rPr sz="2400" spc="-5" dirty="0">
                <a:solidFill>
                  <a:srgbClr val="1F145D"/>
                </a:solidFill>
                <a:latin typeface="Calibri"/>
                <a:cs typeface="Calibri"/>
              </a:rPr>
              <a:t>or</a:t>
            </a:r>
            <a:r>
              <a:rPr sz="2400" spc="-10" dirty="0">
                <a:solidFill>
                  <a:srgbClr val="1F145D"/>
                </a:solidFill>
                <a:latin typeface="Calibri"/>
                <a:cs typeface="Calibri"/>
              </a:rPr>
              <a:t> </a:t>
            </a:r>
            <a:r>
              <a:rPr sz="2400" spc="-5" dirty="0">
                <a:solidFill>
                  <a:srgbClr val="1F145D"/>
                </a:solidFill>
                <a:latin typeface="Calibri"/>
                <a:cs typeface="Calibri"/>
              </a:rPr>
              <a:t>$readmemh</a:t>
            </a:r>
            <a:endParaRPr sz="2400">
              <a:solidFill>
                <a:srgbClr val="1F145D"/>
              </a:solidFill>
              <a:latin typeface="Calibri"/>
              <a:cs typeface="Calibri"/>
            </a:endParaRPr>
          </a:p>
        </p:txBody>
      </p:sp>
      <p:sp>
        <p:nvSpPr>
          <p:cNvPr id="4" name="object 4"/>
          <p:cNvSpPr txBox="1"/>
          <p:nvPr/>
        </p:nvSpPr>
        <p:spPr>
          <a:xfrm>
            <a:off x="1114145" y="3618738"/>
            <a:ext cx="218313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1F145D"/>
                </a:solidFill>
                <a:latin typeface="Calibri"/>
                <a:cs typeface="Calibri"/>
              </a:rPr>
              <a:t>system</a:t>
            </a:r>
            <a:r>
              <a:rPr sz="2400" spc="-75" dirty="0">
                <a:solidFill>
                  <a:srgbClr val="1F145D"/>
                </a:solidFill>
                <a:latin typeface="Calibri"/>
                <a:cs typeface="Calibri"/>
              </a:rPr>
              <a:t> </a:t>
            </a:r>
            <a:r>
              <a:rPr sz="2400" spc="-5" dirty="0">
                <a:solidFill>
                  <a:srgbClr val="1F145D"/>
                </a:solidFill>
                <a:latin typeface="Calibri"/>
                <a:cs typeface="Calibri"/>
              </a:rPr>
              <a:t>functions.</a:t>
            </a:r>
            <a:endParaRPr sz="2400">
              <a:solidFill>
                <a:srgbClr val="1F145D"/>
              </a:solidFill>
              <a:latin typeface="Calibri"/>
              <a:cs typeface="Calibri"/>
            </a:endParaRPr>
          </a:p>
        </p:txBody>
      </p:sp>
      <p:sp>
        <p:nvSpPr>
          <p:cNvPr id="5" name="object 5"/>
          <p:cNvSpPr txBox="1"/>
          <p:nvPr/>
        </p:nvSpPr>
        <p:spPr>
          <a:xfrm>
            <a:off x="4495800" y="3938015"/>
            <a:ext cx="3830320" cy="2554605"/>
          </a:xfrm>
          <a:prstGeom prst="rect">
            <a:avLst/>
          </a:prstGeom>
          <a:solidFill>
            <a:srgbClr val="E1EFD9"/>
          </a:solidFill>
          <a:ln w="9525">
            <a:solidFill>
              <a:srgbClr val="00AF50"/>
            </a:solidFill>
          </a:ln>
        </p:spPr>
        <p:txBody>
          <a:bodyPr vert="horz" wrap="square" lIns="0" tIns="34290" rIns="0" bIns="0" rtlCol="0">
            <a:spAutoFit/>
          </a:bodyPr>
          <a:lstStyle/>
          <a:p>
            <a:pPr marL="92075">
              <a:lnSpc>
                <a:spcPct val="100000"/>
              </a:lnSpc>
              <a:spcBef>
                <a:spcPts val="270"/>
              </a:spcBef>
            </a:pPr>
            <a:r>
              <a:rPr sz="1600" i="1" spc="-5" dirty="0">
                <a:solidFill>
                  <a:srgbClr val="1F145D"/>
                </a:solidFill>
                <a:latin typeface="Calibri"/>
                <a:cs typeface="Calibri"/>
              </a:rPr>
              <a:t>// </a:t>
            </a:r>
            <a:r>
              <a:rPr sz="1600" i="1" spc="-10" dirty="0">
                <a:solidFill>
                  <a:srgbClr val="1F145D"/>
                </a:solidFill>
                <a:latin typeface="Calibri"/>
                <a:cs typeface="Calibri"/>
              </a:rPr>
              <a:t>512</a:t>
            </a:r>
            <a:r>
              <a:rPr sz="1600" i="1" spc="20" dirty="0">
                <a:solidFill>
                  <a:srgbClr val="1F145D"/>
                </a:solidFill>
                <a:latin typeface="Calibri"/>
                <a:cs typeface="Calibri"/>
              </a:rPr>
              <a:t> </a:t>
            </a:r>
            <a:r>
              <a:rPr sz="1600" i="1" spc="-5" dirty="0">
                <a:solidFill>
                  <a:srgbClr val="1F145D"/>
                </a:solidFill>
                <a:latin typeface="Calibri"/>
                <a:cs typeface="Calibri"/>
              </a:rPr>
              <a:t>off</a:t>
            </a:r>
            <a:r>
              <a:rPr sz="1600" i="1" dirty="0">
                <a:solidFill>
                  <a:srgbClr val="1F145D"/>
                </a:solidFill>
                <a:latin typeface="Calibri"/>
                <a:cs typeface="Calibri"/>
              </a:rPr>
              <a:t> </a:t>
            </a:r>
            <a:r>
              <a:rPr sz="1600" i="1" spc="-5" dirty="0">
                <a:solidFill>
                  <a:srgbClr val="1F145D"/>
                </a:solidFill>
                <a:latin typeface="Calibri"/>
                <a:cs typeface="Calibri"/>
              </a:rPr>
              <a:t>20-bit</a:t>
            </a:r>
            <a:r>
              <a:rPr sz="1600" i="1" spc="5" dirty="0">
                <a:solidFill>
                  <a:srgbClr val="1F145D"/>
                </a:solidFill>
                <a:latin typeface="Calibri"/>
                <a:cs typeface="Calibri"/>
              </a:rPr>
              <a:t> </a:t>
            </a:r>
            <a:r>
              <a:rPr sz="1600" i="1" spc="-5" dirty="0">
                <a:solidFill>
                  <a:srgbClr val="1F145D"/>
                </a:solidFill>
                <a:latin typeface="Calibri"/>
                <a:cs typeface="Calibri"/>
              </a:rPr>
              <a:t>values</a:t>
            </a:r>
            <a:r>
              <a:rPr sz="1600" i="1" spc="5" dirty="0">
                <a:solidFill>
                  <a:srgbClr val="1F145D"/>
                </a:solidFill>
                <a:latin typeface="Calibri"/>
                <a:cs typeface="Calibri"/>
              </a:rPr>
              <a:t> </a:t>
            </a:r>
            <a:r>
              <a:rPr sz="1600" i="1" spc="-5" dirty="0">
                <a:solidFill>
                  <a:srgbClr val="1F145D"/>
                </a:solidFill>
                <a:latin typeface="Calibri"/>
                <a:cs typeface="Calibri"/>
              </a:rPr>
              <a:t>from</a:t>
            </a:r>
            <a:r>
              <a:rPr sz="1600" i="1" dirty="0">
                <a:solidFill>
                  <a:srgbClr val="1F145D"/>
                </a:solidFill>
                <a:latin typeface="Calibri"/>
                <a:cs typeface="Calibri"/>
              </a:rPr>
              <a:t> </a:t>
            </a:r>
            <a:r>
              <a:rPr sz="1600" i="1" spc="-20" dirty="0">
                <a:solidFill>
                  <a:srgbClr val="1F145D"/>
                </a:solidFill>
                <a:latin typeface="Calibri"/>
                <a:cs typeface="Calibri"/>
              </a:rPr>
              <a:t>hex</a:t>
            </a:r>
            <a:r>
              <a:rPr sz="1600" i="1" spc="-5" dirty="0">
                <a:solidFill>
                  <a:srgbClr val="1F145D"/>
                </a:solidFill>
                <a:latin typeface="Calibri"/>
                <a:cs typeface="Calibri"/>
              </a:rPr>
              <a:t> file</a:t>
            </a:r>
            <a:endParaRPr sz="1600">
              <a:solidFill>
                <a:srgbClr val="1F145D"/>
              </a:solidFill>
              <a:latin typeface="Calibri"/>
              <a:cs typeface="Calibri"/>
            </a:endParaRPr>
          </a:p>
          <a:p>
            <a:pPr marL="92075">
              <a:lnSpc>
                <a:spcPct val="100000"/>
              </a:lnSpc>
            </a:pPr>
            <a:r>
              <a:rPr sz="1600" b="1" spc="-15" dirty="0">
                <a:solidFill>
                  <a:srgbClr val="1F145D"/>
                </a:solidFill>
                <a:latin typeface="Calibri"/>
                <a:cs typeface="Calibri"/>
              </a:rPr>
              <a:t>reg</a:t>
            </a:r>
            <a:r>
              <a:rPr sz="1600" b="1" spc="-5" dirty="0">
                <a:solidFill>
                  <a:srgbClr val="1F145D"/>
                </a:solidFill>
                <a:latin typeface="Calibri"/>
                <a:cs typeface="Calibri"/>
              </a:rPr>
              <a:t> </a:t>
            </a:r>
            <a:r>
              <a:rPr sz="1600" spc="-5" dirty="0">
                <a:solidFill>
                  <a:srgbClr val="1F145D"/>
                </a:solidFill>
                <a:latin typeface="Calibri"/>
                <a:cs typeface="Calibri"/>
              </a:rPr>
              <a:t>[19:0] </a:t>
            </a:r>
            <a:r>
              <a:rPr sz="1600" spc="-20" dirty="0">
                <a:solidFill>
                  <a:srgbClr val="1F145D"/>
                </a:solidFill>
                <a:latin typeface="Calibri"/>
                <a:cs typeface="Calibri"/>
              </a:rPr>
              <a:t>mydata</a:t>
            </a:r>
            <a:r>
              <a:rPr sz="1600" spc="-30" dirty="0">
                <a:solidFill>
                  <a:srgbClr val="1F145D"/>
                </a:solidFill>
                <a:latin typeface="Calibri"/>
                <a:cs typeface="Calibri"/>
              </a:rPr>
              <a:t> </a:t>
            </a:r>
            <a:r>
              <a:rPr sz="1600" spc="-5" dirty="0">
                <a:solidFill>
                  <a:srgbClr val="1F145D"/>
                </a:solidFill>
                <a:latin typeface="Calibri"/>
                <a:cs typeface="Calibri"/>
              </a:rPr>
              <a:t>[0:511];</a:t>
            </a:r>
            <a:endParaRPr sz="1600">
              <a:solidFill>
                <a:srgbClr val="1F145D"/>
              </a:solidFill>
              <a:latin typeface="Calibri"/>
              <a:cs typeface="Calibri"/>
            </a:endParaRPr>
          </a:p>
          <a:p>
            <a:pPr marL="92075" marR="579120">
              <a:lnSpc>
                <a:spcPct val="100000"/>
              </a:lnSpc>
            </a:pPr>
            <a:r>
              <a:rPr sz="1600" b="1" spc="-5" dirty="0">
                <a:solidFill>
                  <a:srgbClr val="1F145D"/>
                </a:solidFill>
                <a:latin typeface="Calibri"/>
                <a:cs typeface="Calibri"/>
              </a:rPr>
              <a:t>initial </a:t>
            </a:r>
            <a:r>
              <a:rPr sz="1600" b="1" spc="-15" dirty="0">
                <a:solidFill>
                  <a:srgbClr val="1F145D"/>
                </a:solidFill>
                <a:latin typeface="Calibri"/>
                <a:cs typeface="Calibri"/>
              </a:rPr>
              <a:t>$readmemh</a:t>
            </a:r>
            <a:r>
              <a:rPr sz="1600" spc="-15" dirty="0">
                <a:solidFill>
                  <a:srgbClr val="1F145D"/>
                </a:solidFill>
                <a:latin typeface="Calibri"/>
                <a:cs typeface="Calibri"/>
              </a:rPr>
              <a:t>(“rom.txt”,mydata); </a:t>
            </a:r>
            <a:r>
              <a:rPr sz="1600" spc="-350" dirty="0">
                <a:solidFill>
                  <a:srgbClr val="1F145D"/>
                </a:solidFill>
                <a:latin typeface="Calibri"/>
                <a:cs typeface="Calibri"/>
              </a:rPr>
              <a:t> </a:t>
            </a:r>
            <a:r>
              <a:rPr sz="1600" b="1" spc="-5" dirty="0">
                <a:solidFill>
                  <a:srgbClr val="1F145D"/>
                </a:solidFill>
                <a:latin typeface="Calibri"/>
                <a:cs typeface="Calibri"/>
              </a:rPr>
              <a:t>assign</a:t>
            </a:r>
            <a:r>
              <a:rPr sz="1600" b="1" dirty="0">
                <a:solidFill>
                  <a:srgbClr val="1F145D"/>
                </a:solidFill>
                <a:latin typeface="Calibri"/>
                <a:cs typeface="Calibri"/>
              </a:rPr>
              <a:t> </a:t>
            </a:r>
            <a:r>
              <a:rPr sz="1600" spc="-10" dirty="0">
                <a:solidFill>
                  <a:srgbClr val="1F145D"/>
                </a:solidFill>
                <a:latin typeface="Calibri"/>
                <a:cs typeface="Calibri"/>
              </a:rPr>
              <a:t>dout</a:t>
            </a:r>
            <a:r>
              <a:rPr sz="1600" dirty="0">
                <a:solidFill>
                  <a:srgbClr val="1F145D"/>
                </a:solidFill>
                <a:latin typeface="Calibri"/>
                <a:cs typeface="Calibri"/>
              </a:rPr>
              <a:t> </a:t>
            </a:r>
            <a:r>
              <a:rPr sz="1600" spc="-5" dirty="0">
                <a:solidFill>
                  <a:srgbClr val="1F145D"/>
                </a:solidFill>
                <a:latin typeface="Calibri"/>
                <a:cs typeface="Calibri"/>
              </a:rPr>
              <a:t>=</a:t>
            </a:r>
            <a:r>
              <a:rPr sz="1600" spc="5" dirty="0">
                <a:solidFill>
                  <a:srgbClr val="1F145D"/>
                </a:solidFill>
                <a:latin typeface="Calibri"/>
                <a:cs typeface="Calibri"/>
              </a:rPr>
              <a:t> </a:t>
            </a:r>
            <a:r>
              <a:rPr sz="1600" spc="-10" dirty="0">
                <a:solidFill>
                  <a:srgbClr val="1F145D"/>
                </a:solidFill>
                <a:latin typeface="Calibri"/>
                <a:cs typeface="Calibri"/>
              </a:rPr>
              <a:t>mydata[addr];</a:t>
            </a:r>
            <a:endParaRPr sz="1600">
              <a:solidFill>
                <a:srgbClr val="1F145D"/>
              </a:solidFill>
              <a:latin typeface="Calibri"/>
              <a:cs typeface="Calibri"/>
            </a:endParaRPr>
          </a:p>
          <a:p>
            <a:pPr>
              <a:lnSpc>
                <a:spcPct val="100000"/>
              </a:lnSpc>
              <a:spcBef>
                <a:spcPts val="25"/>
              </a:spcBef>
            </a:pPr>
            <a:endParaRPr sz="1550">
              <a:solidFill>
                <a:srgbClr val="1F145D"/>
              </a:solidFill>
              <a:latin typeface="Calibri"/>
              <a:cs typeface="Calibri"/>
            </a:endParaRPr>
          </a:p>
          <a:p>
            <a:pPr marL="321945" marR="1055370" indent="-230504">
              <a:lnSpc>
                <a:spcPct val="100000"/>
              </a:lnSpc>
              <a:spcBef>
                <a:spcPts val="5"/>
              </a:spcBef>
            </a:pPr>
            <a:r>
              <a:rPr sz="1600" i="1" spc="-5" dirty="0">
                <a:solidFill>
                  <a:srgbClr val="1F145D"/>
                </a:solidFill>
                <a:latin typeface="Calibri"/>
                <a:cs typeface="Calibri"/>
              </a:rPr>
              <a:t>/* alternative </a:t>
            </a:r>
            <a:r>
              <a:rPr sz="1600" i="1" spc="-10" dirty="0">
                <a:solidFill>
                  <a:srgbClr val="1F145D"/>
                </a:solidFill>
                <a:latin typeface="Calibri"/>
                <a:cs typeface="Calibri"/>
              </a:rPr>
              <a:t>using </a:t>
            </a:r>
            <a:r>
              <a:rPr sz="1600" i="1" spc="-5" dirty="0">
                <a:solidFill>
                  <a:srgbClr val="1F145D"/>
                </a:solidFill>
                <a:latin typeface="Calibri"/>
                <a:cs typeface="Calibri"/>
              </a:rPr>
              <a:t>serialise </a:t>
            </a:r>
            <a:r>
              <a:rPr sz="1600" i="1" spc="-10" dirty="0">
                <a:solidFill>
                  <a:srgbClr val="1F145D"/>
                </a:solidFill>
                <a:latin typeface="Calibri"/>
                <a:cs typeface="Calibri"/>
              </a:rPr>
              <a:t>and </a:t>
            </a:r>
            <a:r>
              <a:rPr sz="1600" i="1" spc="-350" dirty="0">
                <a:solidFill>
                  <a:srgbClr val="1F145D"/>
                </a:solidFill>
                <a:latin typeface="Calibri"/>
                <a:cs typeface="Calibri"/>
              </a:rPr>
              <a:t> </a:t>
            </a:r>
            <a:r>
              <a:rPr sz="1600" i="1" spc="-10" dirty="0">
                <a:solidFill>
                  <a:srgbClr val="1F145D"/>
                </a:solidFill>
                <a:latin typeface="Calibri"/>
                <a:cs typeface="Calibri"/>
              </a:rPr>
              <a:t>concatenation</a:t>
            </a:r>
            <a:r>
              <a:rPr sz="1600" i="1" spc="25" dirty="0">
                <a:solidFill>
                  <a:srgbClr val="1F145D"/>
                </a:solidFill>
                <a:latin typeface="Calibri"/>
                <a:cs typeface="Calibri"/>
              </a:rPr>
              <a:t> </a:t>
            </a:r>
            <a:r>
              <a:rPr sz="1600" i="1" spc="-10" dirty="0">
                <a:solidFill>
                  <a:srgbClr val="1F145D"/>
                </a:solidFill>
                <a:latin typeface="Calibri"/>
                <a:cs typeface="Calibri"/>
              </a:rPr>
              <a:t>operators</a:t>
            </a:r>
            <a:r>
              <a:rPr sz="1600" i="1" spc="25" dirty="0">
                <a:solidFill>
                  <a:srgbClr val="1F145D"/>
                </a:solidFill>
                <a:latin typeface="Calibri"/>
                <a:cs typeface="Calibri"/>
              </a:rPr>
              <a:t> </a:t>
            </a:r>
            <a:r>
              <a:rPr sz="1600" i="1" spc="-10"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b="1" spc="-15" dirty="0">
                <a:solidFill>
                  <a:srgbClr val="1F145D"/>
                </a:solidFill>
                <a:latin typeface="Calibri"/>
                <a:cs typeface="Calibri"/>
              </a:rPr>
              <a:t>reg</a:t>
            </a:r>
            <a:r>
              <a:rPr sz="1600" b="1" spc="5" dirty="0">
                <a:solidFill>
                  <a:srgbClr val="1F145D"/>
                </a:solidFill>
                <a:latin typeface="Calibri"/>
                <a:cs typeface="Calibri"/>
              </a:rPr>
              <a:t> </a:t>
            </a:r>
            <a:r>
              <a:rPr sz="1600" spc="-5" dirty="0">
                <a:solidFill>
                  <a:srgbClr val="1F145D"/>
                </a:solidFill>
                <a:latin typeface="Calibri"/>
                <a:cs typeface="Calibri"/>
              </a:rPr>
              <a:t>[19:0]</a:t>
            </a:r>
            <a:r>
              <a:rPr sz="1600" dirty="0">
                <a:solidFill>
                  <a:srgbClr val="1F145D"/>
                </a:solidFill>
                <a:latin typeface="Calibri"/>
                <a:cs typeface="Calibri"/>
              </a:rPr>
              <a:t> </a:t>
            </a:r>
            <a:r>
              <a:rPr sz="1600" spc="-20" dirty="0">
                <a:solidFill>
                  <a:srgbClr val="1F145D"/>
                </a:solidFill>
                <a:latin typeface="Calibri"/>
                <a:cs typeface="Calibri"/>
              </a:rPr>
              <a:t>mydata</a:t>
            </a:r>
            <a:r>
              <a:rPr sz="1600" spc="-25" dirty="0">
                <a:solidFill>
                  <a:srgbClr val="1F145D"/>
                </a:solidFill>
                <a:latin typeface="Calibri"/>
                <a:cs typeface="Calibri"/>
              </a:rPr>
              <a:t> </a:t>
            </a:r>
            <a:r>
              <a:rPr sz="1600" spc="-5" dirty="0">
                <a:solidFill>
                  <a:srgbClr val="1F145D"/>
                </a:solidFill>
                <a:latin typeface="Calibri"/>
                <a:cs typeface="Calibri"/>
              </a:rPr>
              <a:t>[0:511]</a:t>
            </a:r>
            <a:r>
              <a:rPr sz="1600" spc="15" dirty="0">
                <a:solidFill>
                  <a:srgbClr val="1F145D"/>
                </a:solidFill>
                <a:latin typeface="Calibri"/>
                <a:cs typeface="Calibri"/>
              </a:rPr>
              <a:t> </a:t>
            </a:r>
            <a:r>
              <a:rPr sz="1600" spc="-5" dirty="0">
                <a:solidFill>
                  <a:srgbClr val="1F145D"/>
                </a:solidFill>
                <a:latin typeface="Calibri"/>
                <a:cs typeface="Calibri"/>
              </a:rPr>
              <a:t>=</a:t>
            </a:r>
            <a:r>
              <a:rPr sz="1600" spc="5" dirty="0">
                <a:solidFill>
                  <a:srgbClr val="1F145D"/>
                </a:solidFill>
                <a:latin typeface="Calibri"/>
                <a:cs typeface="Calibri"/>
              </a:rPr>
              <a:t> </a:t>
            </a:r>
            <a:r>
              <a:rPr sz="1600" b="1" spc="-5" dirty="0">
                <a:solidFill>
                  <a:srgbClr val="1F145D"/>
                </a:solidFill>
                <a:latin typeface="Calibri"/>
                <a:cs typeface="Calibri"/>
              </a:rPr>
              <a:t>{&gt;&gt;{</a:t>
            </a:r>
            <a:r>
              <a:rPr sz="1600" b="1" dirty="0">
                <a:solidFill>
                  <a:srgbClr val="1F145D"/>
                </a:solidFill>
                <a:latin typeface="Calibri"/>
                <a:cs typeface="Calibri"/>
              </a:rPr>
              <a:t> </a:t>
            </a:r>
            <a:r>
              <a:rPr sz="1600" spc="-5" dirty="0">
                <a:solidFill>
                  <a:srgbClr val="1F145D"/>
                </a:solidFill>
                <a:latin typeface="Calibri"/>
                <a:cs typeface="Calibri"/>
              </a:rPr>
              <a:t>{</a:t>
            </a:r>
            <a:endParaRPr sz="1600">
              <a:solidFill>
                <a:srgbClr val="1F145D"/>
              </a:solidFill>
              <a:latin typeface="Calibri"/>
              <a:cs typeface="Calibri"/>
            </a:endParaRPr>
          </a:p>
          <a:p>
            <a:pPr marL="276225">
              <a:lnSpc>
                <a:spcPct val="100000"/>
              </a:lnSpc>
              <a:tabLst>
                <a:tab pos="1390650" algn="l"/>
                <a:tab pos="2699385" algn="l"/>
              </a:tabLst>
            </a:pPr>
            <a:r>
              <a:rPr sz="1600" spc="-10" dirty="0">
                <a:solidFill>
                  <a:srgbClr val="1F145D"/>
                </a:solidFill>
                <a:latin typeface="Calibri"/>
                <a:cs typeface="Calibri"/>
              </a:rPr>
              <a:t>20’h01234,	20’h232f5,</a:t>
            </a:r>
            <a:r>
              <a:rPr sz="1600" spc="425" dirty="0">
                <a:solidFill>
                  <a:srgbClr val="1F145D"/>
                </a:solidFill>
                <a:latin typeface="Calibri"/>
                <a:cs typeface="Calibri"/>
              </a:rPr>
              <a:t> </a:t>
            </a:r>
            <a:r>
              <a:rPr sz="1600" spc="-5" dirty="0">
                <a:solidFill>
                  <a:srgbClr val="1F145D"/>
                </a:solidFill>
                <a:latin typeface="Calibri"/>
                <a:cs typeface="Calibri"/>
              </a:rPr>
              <a:t>….	}</a:t>
            </a:r>
            <a:r>
              <a:rPr sz="1600" spc="-35" dirty="0">
                <a:solidFill>
                  <a:srgbClr val="1F145D"/>
                </a:solidFill>
                <a:latin typeface="Calibri"/>
                <a:cs typeface="Calibri"/>
              </a:rPr>
              <a:t> </a:t>
            </a:r>
            <a:r>
              <a:rPr sz="1600" b="1" spc="-5" dirty="0">
                <a:solidFill>
                  <a:srgbClr val="1F145D"/>
                </a:solidFill>
                <a:latin typeface="Calibri"/>
                <a:cs typeface="Calibri"/>
              </a:rPr>
              <a:t>}}</a:t>
            </a:r>
            <a:r>
              <a:rPr sz="1600" spc="-5"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b="1" spc="-5" dirty="0">
                <a:solidFill>
                  <a:srgbClr val="1F145D"/>
                </a:solidFill>
                <a:latin typeface="Calibri"/>
                <a:cs typeface="Calibri"/>
              </a:rPr>
              <a:t>assign</a:t>
            </a:r>
            <a:r>
              <a:rPr sz="1600" b="1" spc="-10" dirty="0">
                <a:solidFill>
                  <a:srgbClr val="1F145D"/>
                </a:solidFill>
                <a:latin typeface="Calibri"/>
                <a:cs typeface="Calibri"/>
              </a:rPr>
              <a:t> </a:t>
            </a:r>
            <a:r>
              <a:rPr sz="1600" spc="-10" dirty="0">
                <a:solidFill>
                  <a:srgbClr val="1F145D"/>
                </a:solidFill>
                <a:latin typeface="Calibri"/>
                <a:cs typeface="Calibri"/>
              </a:rPr>
              <a:t>dout </a:t>
            </a:r>
            <a:r>
              <a:rPr sz="1600" spc="-5" dirty="0">
                <a:solidFill>
                  <a:srgbClr val="1F145D"/>
                </a:solidFill>
                <a:latin typeface="Calibri"/>
                <a:cs typeface="Calibri"/>
              </a:rPr>
              <a:t>=</a:t>
            </a:r>
            <a:r>
              <a:rPr sz="1600" spc="-10" dirty="0">
                <a:solidFill>
                  <a:srgbClr val="1F145D"/>
                </a:solidFill>
                <a:latin typeface="Calibri"/>
                <a:cs typeface="Calibri"/>
              </a:rPr>
              <a:t> mydata[addr];</a:t>
            </a:r>
            <a:endParaRPr sz="1600">
              <a:solidFill>
                <a:srgbClr val="1F145D"/>
              </a:solidFill>
              <a:latin typeface="Calibri"/>
              <a:cs typeface="Calibri"/>
            </a:endParaRPr>
          </a:p>
        </p:txBody>
      </p:sp>
      <p:sp>
        <p:nvSpPr>
          <p:cNvPr id="7" name="object 7"/>
          <p:cNvSpPr txBox="1"/>
          <p:nvPr/>
        </p:nvSpPr>
        <p:spPr>
          <a:xfrm>
            <a:off x="885545" y="4261180"/>
            <a:ext cx="2875280" cy="1430655"/>
          </a:xfrm>
          <a:prstGeom prst="rect">
            <a:avLst/>
          </a:prstGeom>
        </p:spPr>
        <p:txBody>
          <a:bodyPr vert="horz" wrap="square" lIns="0" tIns="50800" rIns="0" bIns="0" rtlCol="0">
            <a:spAutoFit/>
          </a:bodyPr>
          <a:lstStyle/>
          <a:p>
            <a:pPr marL="241300" marR="5080" indent="-228600">
              <a:lnSpc>
                <a:spcPct val="89600"/>
              </a:lnSpc>
              <a:spcBef>
                <a:spcPts val="400"/>
              </a:spcBef>
              <a:buFont typeface="Arial"/>
              <a:buChar char="•"/>
              <a:tabLst>
                <a:tab pos="241300" algn="l"/>
              </a:tabLst>
            </a:pPr>
            <a:r>
              <a:rPr sz="2400" spc="-5" dirty="0">
                <a:solidFill>
                  <a:srgbClr val="1F145D"/>
                </a:solidFill>
                <a:latin typeface="Calibri"/>
                <a:cs typeface="Calibri"/>
              </a:rPr>
              <a:t>The </a:t>
            </a:r>
            <a:r>
              <a:rPr sz="2400" spc="-10" dirty="0">
                <a:solidFill>
                  <a:srgbClr val="1F145D"/>
                </a:solidFill>
                <a:latin typeface="Calibri"/>
                <a:cs typeface="Calibri"/>
              </a:rPr>
              <a:t>alternative </a:t>
            </a:r>
            <a:r>
              <a:rPr sz="2400" dirty="0">
                <a:solidFill>
                  <a:srgbClr val="1F145D"/>
                </a:solidFill>
                <a:latin typeface="Calibri"/>
                <a:cs typeface="Calibri"/>
              </a:rPr>
              <a:t>is </a:t>
            </a:r>
            <a:r>
              <a:rPr sz="2400" spc="-20" dirty="0">
                <a:solidFill>
                  <a:srgbClr val="1F145D"/>
                </a:solidFill>
                <a:latin typeface="Calibri"/>
                <a:cs typeface="Calibri"/>
              </a:rPr>
              <a:t>to </a:t>
            </a:r>
            <a:r>
              <a:rPr sz="2400" spc="-15" dirty="0">
                <a:solidFill>
                  <a:srgbClr val="1F145D"/>
                </a:solidFill>
                <a:latin typeface="Calibri"/>
                <a:cs typeface="Calibri"/>
              </a:rPr>
              <a:t> </a:t>
            </a:r>
            <a:r>
              <a:rPr sz="2400" spc="-10" dirty="0">
                <a:solidFill>
                  <a:srgbClr val="1F145D"/>
                </a:solidFill>
                <a:latin typeface="Calibri"/>
                <a:cs typeface="Calibri"/>
              </a:rPr>
              <a:t>define</a:t>
            </a:r>
            <a:r>
              <a:rPr sz="2400" spc="-20" dirty="0">
                <a:solidFill>
                  <a:srgbClr val="1F145D"/>
                </a:solidFill>
                <a:latin typeface="Calibri"/>
                <a:cs typeface="Calibri"/>
              </a:rPr>
              <a:t> </a:t>
            </a:r>
            <a:r>
              <a:rPr sz="2400" dirty="0">
                <a:solidFill>
                  <a:srgbClr val="1F145D"/>
                </a:solidFill>
                <a:latin typeface="Calibri"/>
                <a:cs typeface="Calibri"/>
              </a:rPr>
              <a:t>them</a:t>
            </a:r>
            <a:r>
              <a:rPr sz="2400" spc="-40" dirty="0">
                <a:solidFill>
                  <a:srgbClr val="1F145D"/>
                </a:solidFill>
                <a:latin typeface="Calibri"/>
                <a:cs typeface="Calibri"/>
              </a:rPr>
              <a:t> </a:t>
            </a:r>
            <a:r>
              <a:rPr sz="2400" dirty="0">
                <a:solidFill>
                  <a:srgbClr val="1F145D"/>
                </a:solidFill>
                <a:latin typeface="Calibri"/>
                <a:cs typeface="Calibri"/>
              </a:rPr>
              <a:t>as</a:t>
            </a:r>
            <a:r>
              <a:rPr sz="2400" spc="-30" dirty="0">
                <a:solidFill>
                  <a:srgbClr val="1F145D"/>
                </a:solidFill>
                <a:latin typeface="Calibri"/>
                <a:cs typeface="Calibri"/>
              </a:rPr>
              <a:t> </a:t>
            </a:r>
            <a:r>
              <a:rPr sz="2400" spc="-10" dirty="0">
                <a:solidFill>
                  <a:srgbClr val="1F145D"/>
                </a:solidFill>
                <a:latin typeface="Calibri"/>
                <a:cs typeface="Calibri"/>
              </a:rPr>
              <a:t>literal </a:t>
            </a:r>
            <a:r>
              <a:rPr sz="2400" spc="-530" dirty="0">
                <a:solidFill>
                  <a:srgbClr val="1F145D"/>
                </a:solidFill>
                <a:latin typeface="Calibri"/>
                <a:cs typeface="Calibri"/>
              </a:rPr>
              <a:t> </a:t>
            </a:r>
            <a:r>
              <a:rPr sz="2400" spc="-5" dirty="0">
                <a:solidFill>
                  <a:srgbClr val="1F145D"/>
                </a:solidFill>
                <a:latin typeface="Calibri"/>
                <a:cs typeface="Calibri"/>
              </a:rPr>
              <a:t>initialisation </a:t>
            </a:r>
            <a:r>
              <a:rPr sz="2400" dirty="0">
                <a:solidFill>
                  <a:srgbClr val="1F145D"/>
                </a:solidFill>
                <a:latin typeface="Calibri"/>
                <a:cs typeface="Calibri"/>
              </a:rPr>
              <a:t>as </a:t>
            </a:r>
            <a:r>
              <a:rPr sz="2400" spc="-5" dirty="0">
                <a:solidFill>
                  <a:srgbClr val="1F145D"/>
                </a:solidFill>
                <a:latin typeface="Calibri"/>
                <a:cs typeface="Calibri"/>
              </a:rPr>
              <a:t>part </a:t>
            </a:r>
            <a:r>
              <a:rPr sz="2400" dirty="0">
                <a:solidFill>
                  <a:srgbClr val="1F145D"/>
                </a:solidFill>
                <a:latin typeface="Calibri"/>
                <a:cs typeface="Calibri"/>
              </a:rPr>
              <a:t> </a:t>
            </a:r>
            <a:r>
              <a:rPr sz="2400" spc="-5" dirty="0">
                <a:solidFill>
                  <a:srgbClr val="1F145D"/>
                </a:solidFill>
                <a:latin typeface="Calibri"/>
                <a:cs typeface="Calibri"/>
              </a:rPr>
              <a:t>of</a:t>
            </a:r>
            <a:r>
              <a:rPr sz="2400" spc="-25" dirty="0">
                <a:solidFill>
                  <a:srgbClr val="1F145D"/>
                </a:solidFill>
                <a:latin typeface="Calibri"/>
                <a:cs typeface="Calibri"/>
              </a:rPr>
              <a:t> </a:t>
            </a:r>
            <a:r>
              <a:rPr sz="2400" dirty="0">
                <a:solidFill>
                  <a:srgbClr val="1F145D"/>
                </a:solidFill>
                <a:latin typeface="Calibri"/>
                <a:cs typeface="Calibri"/>
              </a:rPr>
              <a:t>a</a:t>
            </a:r>
            <a:r>
              <a:rPr sz="2400" spc="-25" dirty="0">
                <a:solidFill>
                  <a:srgbClr val="1F145D"/>
                </a:solidFill>
                <a:latin typeface="Calibri"/>
                <a:cs typeface="Calibri"/>
              </a:rPr>
              <a:t> </a:t>
            </a:r>
            <a:r>
              <a:rPr sz="2400" spc="-15" dirty="0">
                <a:solidFill>
                  <a:srgbClr val="1F145D"/>
                </a:solidFill>
                <a:latin typeface="Calibri"/>
                <a:cs typeface="Calibri"/>
              </a:rPr>
              <a:t>(constant)</a:t>
            </a:r>
            <a:r>
              <a:rPr sz="2400" spc="-35" dirty="0">
                <a:solidFill>
                  <a:srgbClr val="1F145D"/>
                </a:solidFill>
                <a:latin typeface="Calibri"/>
                <a:cs typeface="Calibri"/>
              </a:rPr>
              <a:t> </a:t>
            </a:r>
            <a:r>
              <a:rPr sz="2400" spc="-15" dirty="0">
                <a:solidFill>
                  <a:srgbClr val="1F145D"/>
                </a:solidFill>
                <a:latin typeface="Calibri"/>
                <a:cs typeface="Calibri"/>
              </a:rPr>
              <a:t>array</a:t>
            </a:r>
            <a:r>
              <a:rPr sz="2800" spc="-15" dirty="0">
                <a:solidFill>
                  <a:srgbClr val="1F145D"/>
                </a:solidFill>
                <a:latin typeface="Calibri"/>
                <a:cs typeface="Calibri"/>
              </a:rPr>
              <a:t>.</a:t>
            </a:r>
            <a:endParaRPr sz="2800">
              <a:solidFill>
                <a:srgbClr val="1F145D"/>
              </a:solidFill>
              <a:latin typeface="Calibri"/>
              <a:cs typeface="Calibri"/>
            </a:endParaRPr>
          </a:p>
        </p:txBody>
      </p:sp>
      <p:sp>
        <p:nvSpPr>
          <p:cNvPr id="8" name="object 8"/>
          <p:cNvSpPr txBox="1"/>
          <p:nvPr/>
        </p:nvSpPr>
        <p:spPr>
          <a:xfrm>
            <a:off x="5858255" y="819911"/>
            <a:ext cx="1109980" cy="613630"/>
          </a:xfrm>
          <a:prstGeom prst="rect">
            <a:avLst/>
          </a:prstGeom>
          <a:solidFill>
            <a:srgbClr val="4471C4"/>
          </a:solidFill>
          <a:ln w="12700">
            <a:solidFill>
              <a:srgbClr val="2E528F"/>
            </a:solidFill>
          </a:ln>
        </p:spPr>
        <p:txBody>
          <a:bodyPr vert="horz" wrap="square" lIns="0" tIns="5715" rIns="0" bIns="0" rtlCol="0">
            <a:spAutoFit/>
          </a:bodyPr>
          <a:lstStyle/>
          <a:p>
            <a:pPr>
              <a:lnSpc>
                <a:spcPct val="100000"/>
              </a:lnSpc>
              <a:spcBef>
                <a:spcPts val="45"/>
              </a:spcBef>
            </a:pPr>
            <a:endParaRPr sz="2150">
              <a:solidFill>
                <a:srgbClr val="1F145D"/>
              </a:solidFill>
              <a:latin typeface="Times New Roman"/>
              <a:cs typeface="Times New Roman"/>
            </a:endParaRPr>
          </a:p>
          <a:p>
            <a:pPr marL="320040">
              <a:lnSpc>
                <a:spcPct val="100000"/>
              </a:lnSpc>
            </a:pPr>
            <a:r>
              <a:rPr sz="1800" spc="-10" dirty="0">
                <a:solidFill>
                  <a:srgbClr val="1F145D"/>
                </a:solidFill>
                <a:latin typeface="Calibri"/>
                <a:cs typeface="Calibri"/>
              </a:rPr>
              <a:t>ROM</a:t>
            </a:r>
            <a:endParaRPr sz="1800">
              <a:solidFill>
                <a:srgbClr val="1F145D"/>
              </a:solidFill>
              <a:latin typeface="Calibri"/>
              <a:cs typeface="Calibri"/>
            </a:endParaRPr>
          </a:p>
        </p:txBody>
      </p:sp>
      <p:sp>
        <p:nvSpPr>
          <p:cNvPr id="9" name="object 9"/>
          <p:cNvSpPr txBox="1"/>
          <p:nvPr/>
        </p:nvSpPr>
        <p:spPr>
          <a:xfrm>
            <a:off x="7682865" y="1123899"/>
            <a:ext cx="46355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dout</a:t>
            </a:r>
            <a:endParaRPr sz="1800">
              <a:solidFill>
                <a:srgbClr val="1F145D"/>
              </a:solidFill>
              <a:latin typeface="Calibri"/>
              <a:cs typeface="Calibri"/>
            </a:endParaRPr>
          </a:p>
        </p:txBody>
      </p:sp>
      <p:sp>
        <p:nvSpPr>
          <p:cNvPr id="10" name="object 10"/>
          <p:cNvSpPr txBox="1"/>
          <p:nvPr/>
        </p:nvSpPr>
        <p:spPr>
          <a:xfrm>
            <a:off x="4719954" y="1091310"/>
            <a:ext cx="45593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ad</a:t>
            </a:r>
            <a:r>
              <a:rPr sz="1800" spc="5" dirty="0">
                <a:solidFill>
                  <a:srgbClr val="1F145D"/>
                </a:solidFill>
                <a:latin typeface="Calibri"/>
                <a:cs typeface="Calibri"/>
              </a:rPr>
              <a:t>d</a:t>
            </a:r>
            <a:r>
              <a:rPr sz="1800" dirty="0">
                <a:solidFill>
                  <a:srgbClr val="1F145D"/>
                </a:solidFill>
                <a:latin typeface="Calibri"/>
                <a:cs typeface="Calibri"/>
              </a:rPr>
              <a:t>r</a:t>
            </a:r>
            <a:endParaRPr sz="1800">
              <a:solidFill>
                <a:srgbClr val="1F145D"/>
              </a:solidFill>
              <a:latin typeface="Calibri"/>
              <a:cs typeface="Calibri"/>
            </a:endParaRPr>
          </a:p>
        </p:txBody>
      </p:sp>
      <p:grpSp>
        <p:nvGrpSpPr>
          <p:cNvPr id="11" name="object 11"/>
          <p:cNvGrpSpPr/>
          <p:nvPr/>
        </p:nvGrpSpPr>
        <p:grpSpPr>
          <a:xfrm>
            <a:off x="5236209" y="1034541"/>
            <a:ext cx="640715" cy="447040"/>
            <a:chOff x="5236209" y="1034541"/>
            <a:chExt cx="640715" cy="447040"/>
          </a:xfrm>
        </p:grpSpPr>
        <p:sp>
          <p:nvSpPr>
            <p:cNvPr id="12" name="object 12"/>
            <p:cNvSpPr/>
            <p:nvPr/>
          </p:nvSpPr>
          <p:spPr>
            <a:xfrm>
              <a:off x="5242559" y="1040891"/>
              <a:ext cx="628015" cy="434340"/>
            </a:xfrm>
            <a:custGeom>
              <a:avLst/>
              <a:gdLst/>
              <a:ahLst/>
              <a:cxnLst/>
              <a:rect l="l" t="t" r="r" b="b"/>
              <a:pathLst>
                <a:path w="628014" h="434340">
                  <a:moveTo>
                    <a:pt x="410717" y="0"/>
                  </a:moveTo>
                  <a:lnTo>
                    <a:pt x="410717" y="108585"/>
                  </a:lnTo>
                  <a:lnTo>
                    <a:pt x="0" y="108585"/>
                  </a:lnTo>
                  <a:lnTo>
                    <a:pt x="0" y="325755"/>
                  </a:lnTo>
                  <a:lnTo>
                    <a:pt x="410717" y="325755"/>
                  </a:lnTo>
                  <a:lnTo>
                    <a:pt x="410717" y="434340"/>
                  </a:lnTo>
                  <a:lnTo>
                    <a:pt x="627888" y="217170"/>
                  </a:lnTo>
                  <a:lnTo>
                    <a:pt x="410717" y="0"/>
                  </a:lnTo>
                  <a:close/>
                </a:path>
              </a:pathLst>
            </a:custGeom>
            <a:solidFill>
              <a:srgbClr val="4471C4"/>
            </a:solidFill>
          </p:spPr>
          <p:txBody>
            <a:bodyPr wrap="square" lIns="0" tIns="0" rIns="0" bIns="0" rtlCol="0"/>
            <a:lstStyle/>
            <a:p>
              <a:endParaRPr>
                <a:solidFill>
                  <a:srgbClr val="1F145D"/>
                </a:solidFill>
              </a:endParaRPr>
            </a:p>
          </p:txBody>
        </p:sp>
        <p:sp>
          <p:nvSpPr>
            <p:cNvPr id="13" name="object 13"/>
            <p:cNvSpPr/>
            <p:nvPr/>
          </p:nvSpPr>
          <p:spPr>
            <a:xfrm>
              <a:off x="5242559" y="1040891"/>
              <a:ext cx="628015" cy="434340"/>
            </a:xfrm>
            <a:custGeom>
              <a:avLst/>
              <a:gdLst/>
              <a:ahLst/>
              <a:cxnLst/>
              <a:rect l="l" t="t" r="r" b="b"/>
              <a:pathLst>
                <a:path w="628014" h="434340">
                  <a:moveTo>
                    <a:pt x="0" y="108585"/>
                  </a:moveTo>
                  <a:lnTo>
                    <a:pt x="410717" y="108585"/>
                  </a:lnTo>
                  <a:lnTo>
                    <a:pt x="410717" y="0"/>
                  </a:lnTo>
                  <a:lnTo>
                    <a:pt x="627888" y="217170"/>
                  </a:lnTo>
                  <a:lnTo>
                    <a:pt x="410717" y="434340"/>
                  </a:lnTo>
                  <a:lnTo>
                    <a:pt x="410717" y="325755"/>
                  </a:lnTo>
                  <a:lnTo>
                    <a:pt x="0" y="325755"/>
                  </a:lnTo>
                  <a:lnTo>
                    <a:pt x="0" y="108585"/>
                  </a:lnTo>
                  <a:close/>
                </a:path>
              </a:pathLst>
            </a:custGeom>
            <a:ln w="12700">
              <a:solidFill>
                <a:srgbClr val="2E528F"/>
              </a:solidFill>
            </a:ln>
          </p:spPr>
          <p:txBody>
            <a:bodyPr wrap="square" lIns="0" tIns="0" rIns="0" bIns="0" rtlCol="0"/>
            <a:lstStyle/>
            <a:p>
              <a:endParaRPr>
                <a:solidFill>
                  <a:srgbClr val="1F145D"/>
                </a:solidFill>
              </a:endParaRPr>
            </a:p>
          </p:txBody>
        </p:sp>
      </p:grpSp>
      <p:grpSp>
        <p:nvGrpSpPr>
          <p:cNvPr id="14" name="object 14"/>
          <p:cNvGrpSpPr/>
          <p:nvPr/>
        </p:nvGrpSpPr>
        <p:grpSpPr>
          <a:xfrm>
            <a:off x="6975093" y="1052830"/>
            <a:ext cx="642620" cy="447040"/>
            <a:chOff x="6975093" y="1052830"/>
            <a:chExt cx="642620" cy="447040"/>
          </a:xfrm>
        </p:grpSpPr>
        <p:sp>
          <p:nvSpPr>
            <p:cNvPr id="15" name="object 15"/>
            <p:cNvSpPr/>
            <p:nvPr/>
          </p:nvSpPr>
          <p:spPr>
            <a:xfrm>
              <a:off x="6981443" y="1059180"/>
              <a:ext cx="629920" cy="434340"/>
            </a:xfrm>
            <a:custGeom>
              <a:avLst/>
              <a:gdLst/>
              <a:ahLst/>
              <a:cxnLst/>
              <a:rect l="l" t="t" r="r" b="b"/>
              <a:pathLst>
                <a:path w="629920" h="434340">
                  <a:moveTo>
                    <a:pt x="412241" y="0"/>
                  </a:moveTo>
                  <a:lnTo>
                    <a:pt x="412241" y="108585"/>
                  </a:lnTo>
                  <a:lnTo>
                    <a:pt x="0" y="108585"/>
                  </a:lnTo>
                  <a:lnTo>
                    <a:pt x="0" y="325755"/>
                  </a:lnTo>
                  <a:lnTo>
                    <a:pt x="412241" y="325755"/>
                  </a:lnTo>
                  <a:lnTo>
                    <a:pt x="412241" y="434340"/>
                  </a:lnTo>
                  <a:lnTo>
                    <a:pt x="629411" y="217170"/>
                  </a:lnTo>
                  <a:lnTo>
                    <a:pt x="412241" y="0"/>
                  </a:lnTo>
                  <a:close/>
                </a:path>
              </a:pathLst>
            </a:custGeom>
            <a:solidFill>
              <a:srgbClr val="4471C4"/>
            </a:solidFill>
          </p:spPr>
          <p:txBody>
            <a:bodyPr wrap="square" lIns="0" tIns="0" rIns="0" bIns="0" rtlCol="0"/>
            <a:lstStyle/>
            <a:p>
              <a:endParaRPr>
                <a:solidFill>
                  <a:srgbClr val="1F145D"/>
                </a:solidFill>
              </a:endParaRPr>
            </a:p>
          </p:txBody>
        </p:sp>
        <p:sp>
          <p:nvSpPr>
            <p:cNvPr id="16" name="object 16"/>
            <p:cNvSpPr/>
            <p:nvPr/>
          </p:nvSpPr>
          <p:spPr>
            <a:xfrm>
              <a:off x="6981443" y="1059180"/>
              <a:ext cx="629920" cy="434340"/>
            </a:xfrm>
            <a:custGeom>
              <a:avLst/>
              <a:gdLst/>
              <a:ahLst/>
              <a:cxnLst/>
              <a:rect l="l" t="t" r="r" b="b"/>
              <a:pathLst>
                <a:path w="629920" h="434340">
                  <a:moveTo>
                    <a:pt x="0" y="108585"/>
                  </a:moveTo>
                  <a:lnTo>
                    <a:pt x="412241" y="108585"/>
                  </a:lnTo>
                  <a:lnTo>
                    <a:pt x="412241" y="0"/>
                  </a:lnTo>
                  <a:lnTo>
                    <a:pt x="629411" y="217170"/>
                  </a:lnTo>
                  <a:lnTo>
                    <a:pt x="412241" y="434340"/>
                  </a:lnTo>
                  <a:lnTo>
                    <a:pt x="412241" y="325755"/>
                  </a:lnTo>
                  <a:lnTo>
                    <a:pt x="0" y="325755"/>
                  </a:lnTo>
                  <a:lnTo>
                    <a:pt x="0" y="108585"/>
                  </a:lnTo>
                  <a:close/>
                </a:path>
              </a:pathLst>
            </a:custGeom>
            <a:ln w="12700">
              <a:solidFill>
                <a:srgbClr val="2E528F"/>
              </a:solidFill>
            </a:ln>
          </p:spPr>
          <p:txBody>
            <a:bodyPr wrap="square" lIns="0" tIns="0" rIns="0" bIns="0" rtlCol="0"/>
            <a:lstStyle/>
            <a:p>
              <a:endParaRPr>
                <a:solidFill>
                  <a:srgbClr val="1F145D"/>
                </a:solidFill>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100" y="242315"/>
            <a:ext cx="111125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1F145D"/>
                </a:solidFill>
              </a:rPr>
              <a:t>RAM</a:t>
            </a:r>
          </a:p>
        </p:txBody>
      </p:sp>
      <p:sp>
        <p:nvSpPr>
          <p:cNvPr id="3" name="object 3"/>
          <p:cNvSpPr txBox="1"/>
          <p:nvPr/>
        </p:nvSpPr>
        <p:spPr>
          <a:xfrm>
            <a:off x="7766304" y="242315"/>
            <a:ext cx="4282440" cy="2463165"/>
          </a:xfrm>
          <a:prstGeom prst="rect">
            <a:avLst/>
          </a:prstGeom>
          <a:solidFill>
            <a:srgbClr val="E1EFD9"/>
          </a:solidFill>
          <a:ln w="9525">
            <a:solidFill>
              <a:srgbClr val="00AF50"/>
            </a:solidFill>
          </a:ln>
        </p:spPr>
        <p:txBody>
          <a:bodyPr vert="horz" wrap="square" lIns="0" tIns="34290" rIns="0" bIns="0" rtlCol="0">
            <a:spAutoFit/>
          </a:bodyPr>
          <a:lstStyle/>
          <a:p>
            <a:pPr marL="91440">
              <a:lnSpc>
                <a:spcPct val="100000"/>
              </a:lnSpc>
              <a:spcBef>
                <a:spcPts val="270"/>
              </a:spcBef>
            </a:pPr>
            <a:r>
              <a:rPr sz="1400" b="1" dirty="0">
                <a:solidFill>
                  <a:srgbClr val="1F145D"/>
                </a:solidFill>
                <a:latin typeface="Calibri"/>
                <a:cs typeface="Calibri"/>
              </a:rPr>
              <a:t>module</a:t>
            </a:r>
            <a:r>
              <a:rPr sz="1400" b="1" spc="-65" dirty="0">
                <a:solidFill>
                  <a:srgbClr val="1F145D"/>
                </a:solidFill>
                <a:latin typeface="Calibri"/>
                <a:cs typeface="Calibri"/>
              </a:rPr>
              <a:t> </a:t>
            </a:r>
            <a:r>
              <a:rPr sz="1400" dirty="0">
                <a:solidFill>
                  <a:srgbClr val="1F145D"/>
                </a:solidFill>
                <a:latin typeface="Calibri"/>
                <a:cs typeface="Calibri"/>
              </a:rPr>
              <a:t>memory</a:t>
            </a:r>
            <a:endParaRPr sz="1400">
              <a:solidFill>
                <a:srgbClr val="1F145D"/>
              </a:solidFill>
              <a:latin typeface="Calibri"/>
              <a:cs typeface="Calibri"/>
            </a:endParaRPr>
          </a:p>
          <a:p>
            <a:pPr marL="210820">
              <a:lnSpc>
                <a:spcPct val="100000"/>
              </a:lnSpc>
            </a:pPr>
            <a:r>
              <a:rPr sz="1400" spc="-5" dirty="0">
                <a:solidFill>
                  <a:srgbClr val="1F145D"/>
                </a:solidFill>
                <a:latin typeface="Calibri"/>
                <a:cs typeface="Calibri"/>
              </a:rPr>
              <a:t>#(</a:t>
            </a:r>
            <a:r>
              <a:rPr sz="1400" spc="-10" dirty="0">
                <a:solidFill>
                  <a:srgbClr val="1F145D"/>
                </a:solidFill>
                <a:latin typeface="Calibri"/>
                <a:cs typeface="Calibri"/>
              </a:rPr>
              <a:t> </a:t>
            </a:r>
            <a:r>
              <a:rPr sz="1400" spc="-5" dirty="0">
                <a:solidFill>
                  <a:srgbClr val="1F145D"/>
                </a:solidFill>
                <a:latin typeface="Calibri"/>
                <a:cs typeface="Calibri"/>
              </a:rPr>
              <a:t>ADDR_BITS=8,</a:t>
            </a:r>
            <a:r>
              <a:rPr sz="1400" spc="-20" dirty="0">
                <a:solidFill>
                  <a:srgbClr val="1F145D"/>
                </a:solidFill>
                <a:latin typeface="Calibri"/>
                <a:cs typeface="Calibri"/>
              </a:rPr>
              <a:t> </a:t>
            </a:r>
            <a:r>
              <a:rPr sz="1400" spc="-25" dirty="0">
                <a:solidFill>
                  <a:srgbClr val="1F145D"/>
                </a:solidFill>
                <a:latin typeface="Calibri"/>
                <a:cs typeface="Calibri"/>
              </a:rPr>
              <a:t>DATA_BITS=8</a:t>
            </a:r>
            <a:r>
              <a:rPr sz="1400" spc="-10" dirty="0">
                <a:solidFill>
                  <a:srgbClr val="1F145D"/>
                </a:solidFill>
                <a:latin typeface="Calibri"/>
                <a:cs typeface="Calibri"/>
              </a:rPr>
              <a:t> </a:t>
            </a:r>
            <a:r>
              <a:rPr sz="1400" dirty="0">
                <a:solidFill>
                  <a:srgbClr val="1F145D"/>
                </a:solidFill>
                <a:latin typeface="Calibri"/>
                <a:cs typeface="Calibri"/>
              </a:rPr>
              <a:t>)</a:t>
            </a:r>
            <a:endParaRPr sz="1400">
              <a:solidFill>
                <a:srgbClr val="1F145D"/>
              </a:solidFill>
              <a:latin typeface="Calibri"/>
              <a:cs typeface="Calibri"/>
            </a:endParaRPr>
          </a:p>
          <a:p>
            <a:pPr marL="329565" marR="1800225" indent="-119380">
              <a:lnSpc>
                <a:spcPct val="100000"/>
              </a:lnSpc>
            </a:pPr>
            <a:r>
              <a:rPr sz="1400" dirty="0">
                <a:solidFill>
                  <a:srgbClr val="1F145D"/>
                </a:solidFill>
                <a:latin typeface="Calibri"/>
                <a:cs typeface="Calibri"/>
              </a:rPr>
              <a:t>(</a:t>
            </a:r>
            <a:r>
              <a:rPr sz="1400" spc="305" dirty="0">
                <a:solidFill>
                  <a:srgbClr val="1F145D"/>
                </a:solidFill>
                <a:latin typeface="Calibri"/>
                <a:cs typeface="Calibri"/>
              </a:rPr>
              <a:t> </a:t>
            </a:r>
            <a:r>
              <a:rPr sz="1400" b="1" dirty="0">
                <a:solidFill>
                  <a:srgbClr val="1F145D"/>
                </a:solidFill>
                <a:latin typeface="Calibri"/>
                <a:cs typeface="Calibri"/>
              </a:rPr>
              <a:t>output</a:t>
            </a:r>
            <a:r>
              <a:rPr sz="1400" b="1" spc="-35" dirty="0">
                <a:solidFill>
                  <a:srgbClr val="1F145D"/>
                </a:solidFill>
                <a:latin typeface="Calibri"/>
                <a:cs typeface="Calibri"/>
              </a:rPr>
              <a:t> </a:t>
            </a:r>
            <a:r>
              <a:rPr sz="1400" spc="-20" dirty="0">
                <a:solidFill>
                  <a:srgbClr val="1F145D"/>
                </a:solidFill>
                <a:latin typeface="Calibri"/>
                <a:cs typeface="Calibri"/>
              </a:rPr>
              <a:t>[DATA_BITS-1:0] </a:t>
            </a:r>
            <a:r>
              <a:rPr sz="1400" spc="-5" dirty="0">
                <a:solidFill>
                  <a:srgbClr val="1F145D"/>
                </a:solidFill>
                <a:latin typeface="Calibri"/>
                <a:cs typeface="Calibri"/>
              </a:rPr>
              <a:t>dout, </a:t>
            </a:r>
            <a:r>
              <a:rPr sz="1400" spc="-305" dirty="0">
                <a:solidFill>
                  <a:srgbClr val="1F145D"/>
                </a:solidFill>
                <a:latin typeface="Calibri"/>
                <a:cs typeface="Calibri"/>
              </a:rPr>
              <a:t> </a:t>
            </a:r>
            <a:r>
              <a:rPr sz="1400" b="1" dirty="0">
                <a:solidFill>
                  <a:srgbClr val="1F145D"/>
                </a:solidFill>
                <a:latin typeface="Calibri"/>
                <a:cs typeface="Calibri"/>
              </a:rPr>
              <a:t>input </a:t>
            </a:r>
            <a:r>
              <a:rPr sz="1400" spc="-5" dirty="0">
                <a:solidFill>
                  <a:srgbClr val="1F145D"/>
                </a:solidFill>
                <a:latin typeface="Calibri"/>
                <a:cs typeface="Calibri"/>
              </a:rPr>
              <a:t>[ADDR_BITS-1:0] </a:t>
            </a:r>
            <a:r>
              <a:rPr sz="1400" spc="-30" dirty="0">
                <a:solidFill>
                  <a:srgbClr val="1F145D"/>
                </a:solidFill>
                <a:latin typeface="Calibri"/>
                <a:cs typeface="Calibri"/>
              </a:rPr>
              <a:t>addr, </a:t>
            </a:r>
            <a:r>
              <a:rPr sz="1400" spc="-25" dirty="0">
                <a:solidFill>
                  <a:srgbClr val="1F145D"/>
                </a:solidFill>
                <a:latin typeface="Calibri"/>
                <a:cs typeface="Calibri"/>
              </a:rPr>
              <a:t> </a:t>
            </a:r>
            <a:r>
              <a:rPr sz="1400" b="1" dirty="0">
                <a:solidFill>
                  <a:srgbClr val="1F145D"/>
                </a:solidFill>
                <a:latin typeface="Calibri"/>
                <a:cs typeface="Calibri"/>
              </a:rPr>
              <a:t>input </a:t>
            </a:r>
            <a:r>
              <a:rPr sz="1400" spc="-20" dirty="0">
                <a:solidFill>
                  <a:srgbClr val="1F145D"/>
                </a:solidFill>
                <a:latin typeface="Calibri"/>
                <a:cs typeface="Calibri"/>
              </a:rPr>
              <a:t>[DATA_BITS-1:0] </a:t>
            </a:r>
            <a:r>
              <a:rPr sz="1400" spc="-5" dirty="0">
                <a:solidFill>
                  <a:srgbClr val="1F145D"/>
                </a:solidFill>
                <a:latin typeface="Calibri"/>
                <a:cs typeface="Calibri"/>
              </a:rPr>
              <a:t>din, </a:t>
            </a:r>
            <a:r>
              <a:rPr sz="1400" dirty="0">
                <a:solidFill>
                  <a:srgbClr val="1F145D"/>
                </a:solidFill>
                <a:latin typeface="Calibri"/>
                <a:cs typeface="Calibri"/>
              </a:rPr>
              <a:t> </a:t>
            </a:r>
            <a:r>
              <a:rPr sz="1400" b="1" dirty="0">
                <a:solidFill>
                  <a:srgbClr val="1F145D"/>
                </a:solidFill>
                <a:latin typeface="Calibri"/>
                <a:cs typeface="Calibri"/>
              </a:rPr>
              <a:t>input</a:t>
            </a:r>
            <a:r>
              <a:rPr sz="1400" b="1" spc="-15" dirty="0">
                <a:solidFill>
                  <a:srgbClr val="1F145D"/>
                </a:solidFill>
                <a:latin typeface="Calibri"/>
                <a:cs typeface="Calibri"/>
              </a:rPr>
              <a:t> </a:t>
            </a:r>
            <a:r>
              <a:rPr sz="1400" spc="-5" dirty="0">
                <a:solidFill>
                  <a:srgbClr val="1F145D"/>
                </a:solidFill>
                <a:latin typeface="Calibri"/>
                <a:cs typeface="Calibri"/>
              </a:rPr>
              <a:t>writeen,</a:t>
            </a:r>
            <a:r>
              <a:rPr sz="1400" spc="295" dirty="0">
                <a:solidFill>
                  <a:srgbClr val="1F145D"/>
                </a:solidFill>
                <a:latin typeface="Calibri"/>
                <a:cs typeface="Calibri"/>
              </a:rPr>
              <a:t> </a:t>
            </a:r>
            <a:r>
              <a:rPr sz="1400" b="1" dirty="0">
                <a:solidFill>
                  <a:srgbClr val="1F145D"/>
                </a:solidFill>
                <a:latin typeface="Calibri"/>
                <a:cs typeface="Calibri"/>
              </a:rPr>
              <a:t>input</a:t>
            </a:r>
            <a:r>
              <a:rPr sz="1400" b="1" spc="-20" dirty="0">
                <a:solidFill>
                  <a:srgbClr val="1F145D"/>
                </a:solidFill>
                <a:latin typeface="Calibri"/>
                <a:cs typeface="Calibri"/>
              </a:rPr>
              <a:t> </a:t>
            </a:r>
            <a:r>
              <a:rPr sz="1400" spc="-5" dirty="0">
                <a:solidFill>
                  <a:srgbClr val="1F145D"/>
                </a:solidFill>
                <a:latin typeface="Calibri"/>
                <a:cs typeface="Calibri"/>
              </a:rPr>
              <a:t>clk</a:t>
            </a:r>
            <a:r>
              <a:rPr sz="1400" spc="-15" dirty="0">
                <a:solidFill>
                  <a:srgbClr val="1F145D"/>
                </a:solidFill>
                <a:latin typeface="Calibri"/>
                <a:cs typeface="Calibri"/>
              </a:rPr>
              <a:t> </a:t>
            </a:r>
            <a:r>
              <a:rPr sz="1400" spc="-10" dirty="0">
                <a:solidFill>
                  <a:srgbClr val="1F145D"/>
                </a:solidFill>
                <a:latin typeface="Calibri"/>
                <a:cs typeface="Calibri"/>
              </a:rPr>
              <a:t>);</a:t>
            </a:r>
            <a:endParaRPr sz="1400">
              <a:solidFill>
                <a:srgbClr val="1F145D"/>
              </a:solidFill>
              <a:latin typeface="Calibri"/>
              <a:cs typeface="Calibri"/>
            </a:endParaRPr>
          </a:p>
          <a:p>
            <a:pPr marL="250190">
              <a:lnSpc>
                <a:spcPct val="100000"/>
              </a:lnSpc>
            </a:pPr>
            <a:r>
              <a:rPr sz="1400" b="1" spc="-5" dirty="0">
                <a:solidFill>
                  <a:srgbClr val="1F145D"/>
                </a:solidFill>
                <a:latin typeface="Calibri"/>
                <a:cs typeface="Calibri"/>
              </a:rPr>
              <a:t>reg</a:t>
            </a:r>
            <a:r>
              <a:rPr sz="1400" b="1" spc="-15" dirty="0">
                <a:solidFill>
                  <a:srgbClr val="1F145D"/>
                </a:solidFill>
                <a:latin typeface="Calibri"/>
                <a:cs typeface="Calibri"/>
              </a:rPr>
              <a:t> </a:t>
            </a:r>
            <a:r>
              <a:rPr sz="1400" spc="-20" dirty="0">
                <a:solidFill>
                  <a:srgbClr val="1F145D"/>
                </a:solidFill>
                <a:latin typeface="Calibri"/>
                <a:cs typeface="Calibri"/>
              </a:rPr>
              <a:t>[DATA_BITS-1:0]</a:t>
            </a:r>
            <a:r>
              <a:rPr sz="1400" spc="-10" dirty="0">
                <a:solidFill>
                  <a:srgbClr val="1F145D"/>
                </a:solidFill>
                <a:latin typeface="Calibri"/>
                <a:cs typeface="Calibri"/>
              </a:rPr>
              <a:t> </a:t>
            </a:r>
            <a:r>
              <a:rPr sz="1400" dirty="0">
                <a:solidFill>
                  <a:srgbClr val="1F145D"/>
                </a:solidFill>
                <a:latin typeface="Calibri"/>
                <a:cs typeface="Calibri"/>
              </a:rPr>
              <a:t>memory</a:t>
            </a:r>
            <a:r>
              <a:rPr sz="1400" spc="-10" dirty="0">
                <a:solidFill>
                  <a:srgbClr val="1F145D"/>
                </a:solidFill>
                <a:latin typeface="Calibri"/>
                <a:cs typeface="Calibri"/>
              </a:rPr>
              <a:t> </a:t>
            </a:r>
            <a:r>
              <a:rPr sz="1400" spc="-5" dirty="0">
                <a:solidFill>
                  <a:srgbClr val="1F145D"/>
                </a:solidFill>
                <a:latin typeface="Calibri"/>
                <a:cs typeface="Calibri"/>
              </a:rPr>
              <a:t>[0:2**ADDR_BITS-1];</a:t>
            </a:r>
            <a:endParaRPr sz="1400">
              <a:solidFill>
                <a:srgbClr val="1F145D"/>
              </a:solidFill>
              <a:latin typeface="Calibri"/>
              <a:cs typeface="Calibri"/>
            </a:endParaRPr>
          </a:p>
          <a:p>
            <a:pPr marL="250190">
              <a:lnSpc>
                <a:spcPct val="100000"/>
              </a:lnSpc>
            </a:pPr>
            <a:r>
              <a:rPr sz="1400" b="1" spc="-10" dirty="0">
                <a:solidFill>
                  <a:srgbClr val="1F145D"/>
                </a:solidFill>
                <a:latin typeface="Calibri"/>
                <a:cs typeface="Calibri"/>
              </a:rPr>
              <a:t>always</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50" dirty="0">
                <a:solidFill>
                  <a:srgbClr val="1F145D"/>
                </a:solidFill>
                <a:latin typeface="Calibri"/>
                <a:cs typeface="Calibri"/>
              </a:rPr>
              <a:t> </a:t>
            </a:r>
            <a:r>
              <a:rPr sz="1400" spc="-5" dirty="0">
                <a:solidFill>
                  <a:srgbClr val="1F145D"/>
                </a:solidFill>
                <a:latin typeface="Calibri"/>
                <a:cs typeface="Calibri"/>
              </a:rPr>
              <a:t>clk)</a:t>
            </a:r>
            <a:endParaRPr sz="1400">
              <a:solidFill>
                <a:srgbClr val="1F145D"/>
              </a:solidFill>
              <a:latin typeface="Calibri"/>
              <a:cs typeface="Calibri"/>
            </a:endParaRPr>
          </a:p>
          <a:p>
            <a:pPr marL="488315">
              <a:lnSpc>
                <a:spcPct val="100000"/>
              </a:lnSpc>
            </a:pPr>
            <a:r>
              <a:rPr sz="1400" b="1" dirty="0">
                <a:solidFill>
                  <a:srgbClr val="1F145D"/>
                </a:solidFill>
                <a:latin typeface="Calibri"/>
                <a:cs typeface="Calibri"/>
              </a:rPr>
              <a:t>if</a:t>
            </a:r>
            <a:r>
              <a:rPr sz="1400" b="1" spc="-10" dirty="0">
                <a:solidFill>
                  <a:srgbClr val="1F145D"/>
                </a:solidFill>
                <a:latin typeface="Calibri"/>
                <a:cs typeface="Calibri"/>
              </a:rPr>
              <a:t> </a:t>
            </a:r>
            <a:r>
              <a:rPr sz="1400" spc="-5" dirty="0">
                <a:solidFill>
                  <a:srgbClr val="1F145D"/>
                </a:solidFill>
                <a:latin typeface="Calibri"/>
                <a:cs typeface="Calibri"/>
              </a:rPr>
              <a:t>(writeen)</a:t>
            </a:r>
            <a:r>
              <a:rPr sz="1400" dirty="0">
                <a:solidFill>
                  <a:srgbClr val="1F145D"/>
                </a:solidFill>
                <a:latin typeface="Calibri"/>
                <a:cs typeface="Calibri"/>
              </a:rPr>
              <a:t> </a:t>
            </a:r>
            <a:r>
              <a:rPr sz="1400" spc="-5" dirty="0">
                <a:solidFill>
                  <a:srgbClr val="1F145D"/>
                </a:solidFill>
                <a:latin typeface="Calibri"/>
                <a:cs typeface="Calibri"/>
              </a:rPr>
              <a:t>memory[addr]</a:t>
            </a:r>
            <a:r>
              <a:rPr sz="1400" spc="-1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din;</a:t>
            </a:r>
            <a:endParaRPr sz="1400">
              <a:solidFill>
                <a:srgbClr val="1F145D"/>
              </a:solidFill>
              <a:latin typeface="Calibri"/>
              <a:cs typeface="Calibri"/>
            </a:endParaRPr>
          </a:p>
          <a:p>
            <a:pPr marL="250190">
              <a:lnSpc>
                <a:spcPct val="100000"/>
              </a:lnSpc>
            </a:pPr>
            <a:r>
              <a:rPr sz="1400" b="1" dirty="0">
                <a:solidFill>
                  <a:srgbClr val="1F145D"/>
                </a:solidFill>
                <a:latin typeface="Calibri"/>
                <a:cs typeface="Calibri"/>
              </a:rPr>
              <a:t>assign</a:t>
            </a:r>
            <a:r>
              <a:rPr sz="1400" b="1" spc="-25" dirty="0">
                <a:solidFill>
                  <a:srgbClr val="1F145D"/>
                </a:solidFill>
                <a:latin typeface="Calibri"/>
                <a:cs typeface="Calibri"/>
              </a:rPr>
              <a:t> </a:t>
            </a:r>
            <a:r>
              <a:rPr sz="1400" spc="-5" dirty="0">
                <a:solidFill>
                  <a:srgbClr val="1F145D"/>
                </a:solidFill>
                <a:latin typeface="Calibri"/>
                <a:cs typeface="Calibri"/>
              </a:rPr>
              <a:t>dout </a:t>
            </a:r>
            <a:r>
              <a:rPr sz="1400"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memory[addr];</a:t>
            </a:r>
            <a:endParaRPr sz="1400">
              <a:solidFill>
                <a:srgbClr val="1F145D"/>
              </a:solidFill>
              <a:latin typeface="Calibri"/>
              <a:cs typeface="Calibri"/>
            </a:endParaRPr>
          </a:p>
          <a:p>
            <a:pPr marL="91440">
              <a:lnSpc>
                <a:spcPct val="100000"/>
              </a:lnSpc>
            </a:pPr>
            <a:r>
              <a:rPr sz="1400" b="1" dirty="0">
                <a:solidFill>
                  <a:srgbClr val="1F145D"/>
                </a:solidFill>
                <a:latin typeface="Calibri"/>
                <a:cs typeface="Calibri"/>
              </a:rPr>
              <a:t>endmodule</a:t>
            </a:r>
            <a:endParaRPr sz="1400">
              <a:solidFill>
                <a:srgbClr val="1F145D"/>
              </a:solidFill>
              <a:latin typeface="Calibri"/>
              <a:cs typeface="Calibri"/>
            </a:endParaRPr>
          </a:p>
        </p:txBody>
      </p:sp>
      <p:sp>
        <p:nvSpPr>
          <p:cNvPr id="4" name="object 4"/>
          <p:cNvSpPr txBox="1"/>
          <p:nvPr/>
        </p:nvSpPr>
        <p:spPr>
          <a:xfrm>
            <a:off x="7051547" y="2827020"/>
            <a:ext cx="5057140" cy="3970020"/>
          </a:xfrm>
          <a:prstGeom prst="rect">
            <a:avLst/>
          </a:prstGeom>
          <a:solidFill>
            <a:srgbClr val="E1EFD9"/>
          </a:solidFill>
          <a:ln w="9525">
            <a:solidFill>
              <a:srgbClr val="00AF50"/>
            </a:solidFill>
          </a:ln>
        </p:spPr>
        <p:txBody>
          <a:bodyPr vert="horz" wrap="square" lIns="0" tIns="37465" rIns="0" bIns="0" rtlCol="0">
            <a:spAutoFit/>
          </a:bodyPr>
          <a:lstStyle/>
          <a:p>
            <a:pPr marL="92075">
              <a:lnSpc>
                <a:spcPct val="100000"/>
              </a:lnSpc>
              <a:spcBef>
                <a:spcPts val="295"/>
              </a:spcBef>
            </a:pPr>
            <a:r>
              <a:rPr sz="1200" b="1" spc="-5" dirty="0">
                <a:solidFill>
                  <a:srgbClr val="1F145D"/>
                </a:solidFill>
                <a:latin typeface="Calibri"/>
                <a:cs typeface="Calibri"/>
              </a:rPr>
              <a:t>entity</a:t>
            </a:r>
            <a:r>
              <a:rPr sz="1200" b="1" spc="-25" dirty="0">
                <a:solidFill>
                  <a:srgbClr val="1F145D"/>
                </a:solidFill>
                <a:latin typeface="Calibri"/>
                <a:cs typeface="Calibri"/>
              </a:rPr>
              <a:t> </a:t>
            </a:r>
            <a:r>
              <a:rPr sz="1200" spc="-5" dirty="0">
                <a:solidFill>
                  <a:srgbClr val="1F145D"/>
                </a:solidFill>
                <a:latin typeface="Calibri"/>
                <a:cs typeface="Calibri"/>
              </a:rPr>
              <a:t>SinglePortRam</a:t>
            </a:r>
            <a:r>
              <a:rPr sz="1200" spc="-30" dirty="0">
                <a:solidFill>
                  <a:srgbClr val="1F145D"/>
                </a:solidFill>
                <a:latin typeface="Calibri"/>
                <a:cs typeface="Calibri"/>
              </a:rPr>
              <a:t> </a:t>
            </a:r>
            <a:r>
              <a:rPr sz="1200" b="1" spc="5" dirty="0">
                <a:solidFill>
                  <a:srgbClr val="1F145D"/>
                </a:solidFill>
                <a:latin typeface="Calibri"/>
                <a:cs typeface="Calibri"/>
              </a:rPr>
              <a:t>is</a:t>
            </a:r>
            <a:endParaRPr sz="1200">
              <a:solidFill>
                <a:srgbClr val="1F145D"/>
              </a:solidFill>
              <a:latin typeface="Calibri"/>
              <a:cs typeface="Calibri"/>
            </a:endParaRPr>
          </a:p>
          <a:p>
            <a:pPr marL="197485">
              <a:lnSpc>
                <a:spcPct val="100000"/>
              </a:lnSpc>
            </a:pPr>
            <a:r>
              <a:rPr sz="1200" b="1" spc="-5" dirty="0">
                <a:solidFill>
                  <a:srgbClr val="1F145D"/>
                </a:solidFill>
                <a:latin typeface="Calibri"/>
                <a:cs typeface="Calibri"/>
              </a:rPr>
              <a:t>Generic</a:t>
            </a:r>
            <a:r>
              <a:rPr sz="1200" b="1" spc="-15" dirty="0">
                <a:solidFill>
                  <a:srgbClr val="1F145D"/>
                </a:solidFill>
                <a:latin typeface="Calibri"/>
                <a:cs typeface="Calibri"/>
              </a:rPr>
              <a:t> </a:t>
            </a:r>
            <a:r>
              <a:rPr sz="1200" dirty="0">
                <a:solidFill>
                  <a:srgbClr val="1F145D"/>
                </a:solidFill>
                <a:latin typeface="Calibri"/>
                <a:cs typeface="Calibri"/>
              </a:rPr>
              <a:t>(</a:t>
            </a:r>
            <a:r>
              <a:rPr sz="1200" spc="10" dirty="0">
                <a:solidFill>
                  <a:srgbClr val="1F145D"/>
                </a:solidFill>
                <a:latin typeface="Calibri"/>
                <a:cs typeface="Calibri"/>
              </a:rPr>
              <a:t> </a:t>
            </a:r>
            <a:r>
              <a:rPr sz="1200" dirty="0">
                <a:solidFill>
                  <a:srgbClr val="1F145D"/>
                </a:solidFill>
                <a:latin typeface="Calibri"/>
                <a:cs typeface="Calibri"/>
              </a:rPr>
              <a:t>N</a:t>
            </a:r>
            <a:r>
              <a:rPr sz="1200" spc="-5" dirty="0">
                <a:solidFill>
                  <a:srgbClr val="1F145D"/>
                </a:solidFill>
                <a:latin typeface="Calibri"/>
                <a:cs typeface="Calibri"/>
              </a:rPr>
              <a:t> </a:t>
            </a:r>
            <a:r>
              <a:rPr sz="1200" dirty="0">
                <a:solidFill>
                  <a:srgbClr val="1F145D"/>
                </a:solidFill>
                <a:latin typeface="Calibri"/>
                <a:cs typeface="Calibri"/>
              </a:rPr>
              <a:t>:</a:t>
            </a:r>
            <a:r>
              <a:rPr sz="1200" spc="15" dirty="0">
                <a:solidFill>
                  <a:srgbClr val="1F145D"/>
                </a:solidFill>
                <a:latin typeface="Calibri"/>
                <a:cs typeface="Calibri"/>
              </a:rPr>
              <a:t> </a:t>
            </a:r>
            <a:r>
              <a:rPr sz="1200" b="1" spc="-10" dirty="0">
                <a:solidFill>
                  <a:srgbClr val="1F145D"/>
                </a:solidFill>
                <a:latin typeface="Calibri"/>
                <a:cs typeface="Calibri"/>
              </a:rPr>
              <a:t>integer</a:t>
            </a:r>
            <a:r>
              <a:rPr sz="1200" b="1" spc="10" dirty="0">
                <a:solidFill>
                  <a:srgbClr val="1F145D"/>
                </a:solidFill>
                <a:latin typeface="Calibri"/>
                <a:cs typeface="Calibri"/>
              </a:rPr>
              <a:t> </a:t>
            </a:r>
            <a:r>
              <a:rPr sz="1200" dirty="0">
                <a:solidFill>
                  <a:srgbClr val="1F145D"/>
                </a:solidFill>
                <a:latin typeface="Calibri"/>
                <a:cs typeface="Calibri"/>
              </a:rPr>
              <a:t>:=</a:t>
            </a:r>
            <a:r>
              <a:rPr sz="1200" spc="5" dirty="0">
                <a:solidFill>
                  <a:srgbClr val="1F145D"/>
                </a:solidFill>
                <a:latin typeface="Calibri"/>
                <a:cs typeface="Calibri"/>
              </a:rPr>
              <a:t> </a:t>
            </a:r>
            <a:r>
              <a:rPr sz="1200" dirty="0">
                <a:solidFill>
                  <a:srgbClr val="1F145D"/>
                </a:solidFill>
                <a:latin typeface="Calibri"/>
                <a:cs typeface="Calibri"/>
              </a:rPr>
              <a:t>8;</a:t>
            </a:r>
            <a:r>
              <a:rPr sz="1200" spc="5" dirty="0">
                <a:solidFill>
                  <a:srgbClr val="1F145D"/>
                </a:solidFill>
                <a:latin typeface="Calibri"/>
                <a:cs typeface="Calibri"/>
              </a:rPr>
              <a:t> </a:t>
            </a:r>
            <a:r>
              <a:rPr sz="1200" dirty="0">
                <a:solidFill>
                  <a:srgbClr val="1F145D"/>
                </a:solidFill>
                <a:latin typeface="Calibri"/>
                <a:cs typeface="Calibri"/>
              </a:rPr>
              <a:t>A</a:t>
            </a:r>
            <a:r>
              <a:rPr sz="1200" spc="10" dirty="0">
                <a:solidFill>
                  <a:srgbClr val="1F145D"/>
                </a:solidFill>
                <a:latin typeface="Calibri"/>
                <a:cs typeface="Calibri"/>
              </a:rPr>
              <a:t> </a:t>
            </a:r>
            <a:r>
              <a:rPr sz="1200" dirty="0">
                <a:solidFill>
                  <a:srgbClr val="1F145D"/>
                </a:solidFill>
                <a:latin typeface="Calibri"/>
                <a:cs typeface="Calibri"/>
              </a:rPr>
              <a:t>:</a:t>
            </a:r>
            <a:r>
              <a:rPr sz="1200" spc="10" dirty="0">
                <a:solidFill>
                  <a:srgbClr val="1F145D"/>
                </a:solidFill>
                <a:latin typeface="Calibri"/>
                <a:cs typeface="Calibri"/>
              </a:rPr>
              <a:t> </a:t>
            </a:r>
            <a:r>
              <a:rPr sz="1200" b="1" spc="-10" dirty="0">
                <a:solidFill>
                  <a:srgbClr val="1F145D"/>
                </a:solidFill>
                <a:latin typeface="Calibri"/>
                <a:cs typeface="Calibri"/>
              </a:rPr>
              <a:t>integer</a:t>
            </a:r>
            <a:r>
              <a:rPr sz="1200" b="1" spc="5" dirty="0">
                <a:solidFill>
                  <a:srgbClr val="1F145D"/>
                </a:solidFill>
                <a:latin typeface="Calibri"/>
                <a:cs typeface="Calibri"/>
              </a:rPr>
              <a:t> </a:t>
            </a:r>
            <a:r>
              <a:rPr sz="1200" dirty="0">
                <a:solidFill>
                  <a:srgbClr val="1F145D"/>
                </a:solidFill>
                <a:latin typeface="Calibri"/>
                <a:cs typeface="Calibri"/>
              </a:rPr>
              <a:t>:=</a:t>
            </a:r>
            <a:r>
              <a:rPr sz="1200" spc="5" dirty="0">
                <a:solidFill>
                  <a:srgbClr val="1F145D"/>
                </a:solidFill>
                <a:latin typeface="Calibri"/>
                <a:cs typeface="Calibri"/>
              </a:rPr>
              <a:t> </a:t>
            </a:r>
            <a:r>
              <a:rPr sz="1200" dirty="0">
                <a:solidFill>
                  <a:srgbClr val="1F145D"/>
                </a:solidFill>
                <a:latin typeface="Calibri"/>
                <a:cs typeface="Calibri"/>
              </a:rPr>
              <a:t>8</a:t>
            </a:r>
            <a:r>
              <a:rPr sz="1200" spc="10" dirty="0">
                <a:solidFill>
                  <a:srgbClr val="1F145D"/>
                </a:solidFill>
                <a:latin typeface="Calibri"/>
                <a:cs typeface="Calibri"/>
              </a:rPr>
              <a:t> </a:t>
            </a:r>
            <a:r>
              <a:rPr sz="1200" spc="-5" dirty="0">
                <a:solidFill>
                  <a:srgbClr val="1F145D"/>
                </a:solidFill>
                <a:latin typeface="Calibri"/>
                <a:cs typeface="Calibri"/>
              </a:rPr>
              <a:t>);</a:t>
            </a:r>
            <a:r>
              <a:rPr sz="1200" spc="5" dirty="0">
                <a:solidFill>
                  <a:srgbClr val="1F145D"/>
                </a:solidFill>
                <a:latin typeface="Calibri"/>
                <a:cs typeface="Calibri"/>
              </a:rPr>
              <a:t> </a:t>
            </a:r>
            <a:r>
              <a:rPr sz="1200" i="1" dirty="0">
                <a:solidFill>
                  <a:srgbClr val="1F145D"/>
                </a:solidFill>
                <a:latin typeface="Calibri"/>
                <a:cs typeface="Calibri"/>
              </a:rPr>
              <a:t>--</a:t>
            </a:r>
            <a:r>
              <a:rPr sz="1200" i="1" spc="-15" dirty="0">
                <a:solidFill>
                  <a:srgbClr val="1F145D"/>
                </a:solidFill>
                <a:latin typeface="Calibri"/>
                <a:cs typeface="Calibri"/>
              </a:rPr>
              <a:t> </a:t>
            </a:r>
            <a:r>
              <a:rPr sz="1200" i="1" spc="-5" dirty="0">
                <a:solidFill>
                  <a:srgbClr val="1F145D"/>
                </a:solidFill>
                <a:latin typeface="Calibri"/>
                <a:cs typeface="Calibri"/>
              </a:rPr>
              <a:t>N=Data</a:t>
            </a:r>
            <a:r>
              <a:rPr sz="1200" i="1" spc="-15" dirty="0">
                <a:solidFill>
                  <a:srgbClr val="1F145D"/>
                </a:solidFill>
                <a:latin typeface="Calibri"/>
                <a:cs typeface="Calibri"/>
              </a:rPr>
              <a:t> </a:t>
            </a:r>
            <a:r>
              <a:rPr sz="1200" i="1" spc="-5" dirty="0">
                <a:solidFill>
                  <a:srgbClr val="1F145D"/>
                </a:solidFill>
                <a:latin typeface="Calibri"/>
                <a:cs typeface="Calibri"/>
              </a:rPr>
              <a:t>width</a:t>
            </a:r>
            <a:r>
              <a:rPr sz="1200" i="1" spc="10" dirty="0">
                <a:solidFill>
                  <a:srgbClr val="1F145D"/>
                </a:solidFill>
                <a:latin typeface="Calibri"/>
                <a:cs typeface="Calibri"/>
              </a:rPr>
              <a:t> </a:t>
            </a:r>
            <a:r>
              <a:rPr sz="1200" i="1" spc="-5" dirty="0">
                <a:solidFill>
                  <a:srgbClr val="1F145D"/>
                </a:solidFill>
                <a:latin typeface="Calibri"/>
                <a:cs typeface="Calibri"/>
              </a:rPr>
              <a:t>A=address</a:t>
            </a:r>
            <a:r>
              <a:rPr sz="1200" i="1" spc="10" dirty="0">
                <a:solidFill>
                  <a:srgbClr val="1F145D"/>
                </a:solidFill>
                <a:latin typeface="Calibri"/>
                <a:cs typeface="Calibri"/>
              </a:rPr>
              <a:t> </a:t>
            </a:r>
            <a:r>
              <a:rPr sz="1200" i="1" spc="-5" dirty="0">
                <a:solidFill>
                  <a:srgbClr val="1F145D"/>
                </a:solidFill>
                <a:latin typeface="Calibri"/>
                <a:cs typeface="Calibri"/>
              </a:rPr>
              <a:t>width</a:t>
            </a:r>
            <a:endParaRPr sz="1200">
              <a:solidFill>
                <a:srgbClr val="1F145D"/>
              </a:solidFill>
              <a:latin typeface="Calibri"/>
              <a:cs typeface="Calibri"/>
            </a:endParaRPr>
          </a:p>
          <a:p>
            <a:pPr marL="197485">
              <a:lnSpc>
                <a:spcPct val="100000"/>
              </a:lnSpc>
            </a:pPr>
            <a:r>
              <a:rPr sz="1200" b="1" spc="-10" dirty="0">
                <a:solidFill>
                  <a:srgbClr val="1F145D"/>
                </a:solidFill>
                <a:latin typeface="Calibri"/>
                <a:cs typeface="Calibri"/>
              </a:rPr>
              <a:t>Port </a:t>
            </a:r>
            <a:r>
              <a:rPr sz="1200" dirty="0">
                <a:solidFill>
                  <a:srgbClr val="1F145D"/>
                </a:solidFill>
                <a:latin typeface="Calibri"/>
                <a:cs typeface="Calibri"/>
              </a:rPr>
              <a:t>(</a:t>
            </a:r>
            <a:r>
              <a:rPr sz="1200" spc="-5" dirty="0">
                <a:solidFill>
                  <a:srgbClr val="1F145D"/>
                </a:solidFill>
                <a:latin typeface="Calibri"/>
                <a:cs typeface="Calibri"/>
              </a:rPr>
              <a:t> clk,</a:t>
            </a:r>
            <a:r>
              <a:rPr sz="1200" spc="20" dirty="0">
                <a:solidFill>
                  <a:srgbClr val="1F145D"/>
                </a:solidFill>
                <a:latin typeface="Calibri"/>
                <a:cs typeface="Calibri"/>
              </a:rPr>
              <a:t> </a:t>
            </a:r>
            <a:r>
              <a:rPr sz="1200" spc="-10" dirty="0">
                <a:solidFill>
                  <a:srgbClr val="1F145D"/>
                </a:solidFill>
                <a:latin typeface="Calibri"/>
                <a:cs typeface="Calibri"/>
              </a:rPr>
              <a:t>we</a:t>
            </a:r>
            <a:r>
              <a:rPr sz="1200" spc="10" dirty="0">
                <a:solidFill>
                  <a:srgbClr val="1F145D"/>
                </a:solidFill>
                <a:latin typeface="Calibri"/>
                <a:cs typeface="Calibri"/>
              </a:rPr>
              <a:t> </a:t>
            </a:r>
            <a:r>
              <a:rPr sz="1200" dirty="0">
                <a:solidFill>
                  <a:srgbClr val="1F145D"/>
                </a:solidFill>
                <a:latin typeface="Calibri"/>
                <a:cs typeface="Calibri"/>
              </a:rPr>
              <a:t>: </a:t>
            </a:r>
            <a:r>
              <a:rPr sz="1200" b="1" dirty="0">
                <a:solidFill>
                  <a:srgbClr val="1F145D"/>
                </a:solidFill>
                <a:latin typeface="Calibri"/>
                <a:cs typeface="Calibri"/>
              </a:rPr>
              <a:t>in </a:t>
            </a:r>
            <a:r>
              <a:rPr sz="1200" b="1" spc="-5" dirty="0">
                <a:solidFill>
                  <a:srgbClr val="1F145D"/>
                </a:solidFill>
                <a:latin typeface="Calibri"/>
                <a:cs typeface="Calibri"/>
              </a:rPr>
              <a:t>std_logic</a:t>
            </a:r>
            <a:r>
              <a:rPr sz="1200" spc="-5" dirty="0">
                <a:solidFill>
                  <a:srgbClr val="1F145D"/>
                </a:solidFill>
                <a:latin typeface="Calibri"/>
                <a:cs typeface="Calibri"/>
              </a:rPr>
              <a:t>;</a:t>
            </a:r>
            <a:endParaRPr sz="1200">
              <a:solidFill>
                <a:srgbClr val="1F145D"/>
              </a:solidFill>
              <a:latin typeface="Calibri"/>
              <a:cs typeface="Calibri"/>
            </a:endParaRPr>
          </a:p>
          <a:p>
            <a:pPr marL="441325" marR="1802764">
              <a:lnSpc>
                <a:spcPct val="100000"/>
              </a:lnSpc>
              <a:tabLst>
                <a:tab pos="774700" algn="l"/>
              </a:tabLst>
            </a:pPr>
            <a:r>
              <a:rPr sz="1200" dirty="0">
                <a:solidFill>
                  <a:srgbClr val="1F145D"/>
                </a:solidFill>
                <a:latin typeface="Calibri"/>
                <a:cs typeface="Calibri"/>
              </a:rPr>
              <a:t>addr</a:t>
            </a:r>
            <a:r>
              <a:rPr sz="1200" spc="10" dirty="0">
                <a:solidFill>
                  <a:srgbClr val="1F145D"/>
                </a:solidFill>
                <a:latin typeface="Calibri"/>
                <a:cs typeface="Calibri"/>
              </a:rPr>
              <a:t> </a:t>
            </a:r>
            <a:r>
              <a:rPr sz="1200" dirty="0">
                <a:solidFill>
                  <a:srgbClr val="1F145D"/>
                </a:solidFill>
                <a:latin typeface="Calibri"/>
                <a:cs typeface="Calibri"/>
              </a:rPr>
              <a:t>:</a:t>
            </a:r>
            <a:r>
              <a:rPr sz="1200" spc="40" dirty="0">
                <a:solidFill>
                  <a:srgbClr val="1F145D"/>
                </a:solidFill>
                <a:latin typeface="Calibri"/>
                <a:cs typeface="Calibri"/>
              </a:rPr>
              <a:t> </a:t>
            </a:r>
            <a:r>
              <a:rPr sz="1200" b="1" dirty="0">
                <a:solidFill>
                  <a:srgbClr val="1F145D"/>
                </a:solidFill>
                <a:latin typeface="Calibri"/>
                <a:cs typeface="Calibri"/>
              </a:rPr>
              <a:t>in</a:t>
            </a:r>
            <a:r>
              <a:rPr sz="1200" b="1" spc="310" dirty="0">
                <a:solidFill>
                  <a:srgbClr val="1F145D"/>
                </a:solidFill>
                <a:latin typeface="Calibri"/>
                <a:cs typeface="Calibri"/>
              </a:rPr>
              <a:t> </a:t>
            </a:r>
            <a:r>
              <a:rPr sz="1200" b="1" spc="-5" dirty="0">
                <a:solidFill>
                  <a:srgbClr val="1F145D"/>
                </a:solidFill>
                <a:latin typeface="Calibri"/>
                <a:cs typeface="Calibri"/>
              </a:rPr>
              <a:t>std_logic_vector</a:t>
            </a:r>
            <a:r>
              <a:rPr sz="1200" spc="-5" dirty="0">
                <a:solidFill>
                  <a:srgbClr val="1F145D"/>
                </a:solidFill>
                <a:latin typeface="Calibri"/>
                <a:cs typeface="Calibri"/>
              </a:rPr>
              <a:t>(A-1</a:t>
            </a:r>
            <a:r>
              <a:rPr sz="1200" spc="15" dirty="0">
                <a:solidFill>
                  <a:srgbClr val="1F145D"/>
                </a:solidFill>
                <a:latin typeface="Calibri"/>
                <a:cs typeface="Calibri"/>
              </a:rPr>
              <a:t> </a:t>
            </a:r>
            <a:r>
              <a:rPr sz="1200" b="1" spc="-5" dirty="0">
                <a:solidFill>
                  <a:srgbClr val="1F145D"/>
                </a:solidFill>
                <a:latin typeface="Calibri"/>
                <a:cs typeface="Calibri"/>
              </a:rPr>
              <a:t>downto</a:t>
            </a:r>
            <a:r>
              <a:rPr sz="1200" b="1" spc="30" dirty="0">
                <a:solidFill>
                  <a:srgbClr val="1F145D"/>
                </a:solidFill>
                <a:latin typeface="Calibri"/>
                <a:cs typeface="Calibri"/>
              </a:rPr>
              <a:t> </a:t>
            </a:r>
            <a:r>
              <a:rPr sz="1200" dirty="0">
                <a:solidFill>
                  <a:srgbClr val="1F145D"/>
                </a:solidFill>
                <a:latin typeface="Calibri"/>
                <a:cs typeface="Calibri"/>
              </a:rPr>
              <a:t>0); </a:t>
            </a:r>
            <a:r>
              <a:rPr sz="1200" spc="5" dirty="0">
                <a:solidFill>
                  <a:srgbClr val="1F145D"/>
                </a:solidFill>
                <a:latin typeface="Calibri"/>
                <a:cs typeface="Calibri"/>
              </a:rPr>
              <a:t> </a:t>
            </a:r>
            <a:r>
              <a:rPr sz="1200" dirty="0">
                <a:solidFill>
                  <a:srgbClr val="1F145D"/>
                </a:solidFill>
                <a:latin typeface="Calibri"/>
                <a:cs typeface="Calibri"/>
              </a:rPr>
              <a:t>din	: </a:t>
            </a:r>
            <a:r>
              <a:rPr sz="1200" b="1" dirty="0">
                <a:solidFill>
                  <a:srgbClr val="1F145D"/>
                </a:solidFill>
                <a:latin typeface="Calibri"/>
                <a:cs typeface="Calibri"/>
              </a:rPr>
              <a:t>in</a:t>
            </a:r>
            <a:r>
              <a:rPr sz="1200" b="1" spc="5" dirty="0">
                <a:solidFill>
                  <a:srgbClr val="1F145D"/>
                </a:solidFill>
                <a:latin typeface="Calibri"/>
                <a:cs typeface="Calibri"/>
              </a:rPr>
              <a:t> </a:t>
            </a:r>
            <a:r>
              <a:rPr sz="1200" b="1" spc="-5" dirty="0">
                <a:solidFill>
                  <a:srgbClr val="1F145D"/>
                </a:solidFill>
                <a:latin typeface="Calibri"/>
                <a:cs typeface="Calibri"/>
              </a:rPr>
              <a:t>std_logic_vector</a:t>
            </a:r>
            <a:r>
              <a:rPr sz="1200" spc="-5" dirty="0">
                <a:solidFill>
                  <a:srgbClr val="1F145D"/>
                </a:solidFill>
                <a:latin typeface="Calibri"/>
                <a:cs typeface="Calibri"/>
              </a:rPr>
              <a:t>(N-1 </a:t>
            </a:r>
            <a:r>
              <a:rPr sz="1200" b="1" spc="-5" dirty="0">
                <a:solidFill>
                  <a:srgbClr val="1F145D"/>
                </a:solidFill>
                <a:latin typeface="Calibri"/>
                <a:cs typeface="Calibri"/>
              </a:rPr>
              <a:t>downto </a:t>
            </a:r>
            <a:r>
              <a:rPr sz="1200" dirty="0">
                <a:solidFill>
                  <a:srgbClr val="1F145D"/>
                </a:solidFill>
                <a:latin typeface="Calibri"/>
                <a:cs typeface="Calibri"/>
              </a:rPr>
              <a:t>0); </a:t>
            </a:r>
            <a:r>
              <a:rPr sz="1200" spc="5" dirty="0">
                <a:solidFill>
                  <a:srgbClr val="1F145D"/>
                </a:solidFill>
                <a:latin typeface="Calibri"/>
                <a:cs typeface="Calibri"/>
              </a:rPr>
              <a:t> </a:t>
            </a:r>
            <a:r>
              <a:rPr sz="1200" dirty="0">
                <a:solidFill>
                  <a:srgbClr val="1F145D"/>
                </a:solidFill>
                <a:latin typeface="Calibri"/>
                <a:cs typeface="Calibri"/>
              </a:rPr>
              <a:t>dout</a:t>
            </a:r>
            <a:r>
              <a:rPr sz="1200" spc="-20" dirty="0">
                <a:solidFill>
                  <a:srgbClr val="1F145D"/>
                </a:solidFill>
                <a:latin typeface="Calibri"/>
                <a:cs typeface="Calibri"/>
              </a:rPr>
              <a:t> </a:t>
            </a:r>
            <a:r>
              <a:rPr sz="1200" dirty="0">
                <a:solidFill>
                  <a:srgbClr val="1F145D"/>
                </a:solidFill>
                <a:latin typeface="Calibri"/>
                <a:cs typeface="Calibri"/>
              </a:rPr>
              <a:t>: </a:t>
            </a:r>
            <a:r>
              <a:rPr sz="1200" b="1" dirty="0">
                <a:solidFill>
                  <a:srgbClr val="1F145D"/>
                </a:solidFill>
                <a:latin typeface="Calibri"/>
                <a:cs typeface="Calibri"/>
              </a:rPr>
              <a:t>out</a:t>
            </a:r>
            <a:r>
              <a:rPr sz="1200" b="1" spc="-10" dirty="0">
                <a:solidFill>
                  <a:srgbClr val="1F145D"/>
                </a:solidFill>
                <a:latin typeface="Calibri"/>
                <a:cs typeface="Calibri"/>
              </a:rPr>
              <a:t> </a:t>
            </a:r>
            <a:r>
              <a:rPr sz="1200" b="1" spc="-5" dirty="0">
                <a:solidFill>
                  <a:srgbClr val="1F145D"/>
                </a:solidFill>
                <a:latin typeface="Calibri"/>
                <a:cs typeface="Calibri"/>
              </a:rPr>
              <a:t>std_logic_vector</a:t>
            </a:r>
            <a:r>
              <a:rPr sz="1200" spc="-5" dirty="0">
                <a:solidFill>
                  <a:srgbClr val="1F145D"/>
                </a:solidFill>
                <a:latin typeface="Calibri"/>
                <a:cs typeface="Calibri"/>
              </a:rPr>
              <a:t>(N-1</a:t>
            </a:r>
            <a:r>
              <a:rPr sz="1200" spc="-25" dirty="0">
                <a:solidFill>
                  <a:srgbClr val="1F145D"/>
                </a:solidFill>
                <a:latin typeface="Calibri"/>
                <a:cs typeface="Calibri"/>
              </a:rPr>
              <a:t> </a:t>
            </a:r>
            <a:r>
              <a:rPr sz="1200" b="1" spc="-5" dirty="0">
                <a:solidFill>
                  <a:srgbClr val="1F145D"/>
                </a:solidFill>
                <a:latin typeface="Calibri"/>
                <a:cs typeface="Calibri"/>
              </a:rPr>
              <a:t>downto</a:t>
            </a:r>
            <a:r>
              <a:rPr sz="1200" b="1" spc="-10" dirty="0">
                <a:solidFill>
                  <a:srgbClr val="1F145D"/>
                </a:solidFill>
                <a:latin typeface="Calibri"/>
                <a:cs typeface="Calibri"/>
              </a:rPr>
              <a:t> </a:t>
            </a:r>
            <a:r>
              <a:rPr sz="1200" dirty="0">
                <a:solidFill>
                  <a:srgbClr val="1F145D"/>
                </a:solidFill>
                <a:latin typeface="Calibri"/>
                <a:cs typeface="Calibri"/>
              </a:rPr>
              <a:t>0)</a:t>
            </a:r>
            <a:r>
              <a:rPr sz="1200" spc="10" dirty="0">
                <a:solidFill>
                  <a:srgbClr val="1F145D"/>
                </a:solidFill>
                <a:latin typeface="Calibri"/>
                <a:cs typeface="Calibri"/>
              </a:rPr>
              <a:t> </a:t>
            </a:r>
            <a:r>
              <a:rPr sz="1200" spc="-5" dirty="0">
                <a:solidFill>
                  <a:srgbClr val="1F145D"/>
                </a:solidFill>
                <a:latin typeface="Calibri"/>
                <a:cs typeface="Calibri"/>
              </a:rPr>
              <a:t>);</a:t>
            </a:r>
            <a:endParaRPr sz="1200">
              <a:solidFill>
                <a:srgbClr val="1F145D"/>
              </a:solidFill>
              <a:latin typeface="Calibri"/>
              <a:cs typeface="Calibri"/>
            </a:endParaRPr>
          </a:p>
          <a:p>
            <a:pPr marL="92075">
              <a:lnSpc>
                <a:spcPct val="100000"/>
              </a:lnSpc>
            </a:pPr>
            <a:r>
              <a:rPr sz="1200" b="1" spc="-5" dirty="0">
                <a:solidFill>
                  <a:srgbClr val="1F145D"/>
                </a:solidFill>
                <a:latin typeface="Calibri"/>
                <a:cs typeface="Calibri"/>
              </a:rPr>
              <a:t>end</a:t>
            </a:r>
            <a:r>
              <a:rPr sz="1200" b="1" spc="-10" dirty="0">
                <a:solidFill>
                  <a:srgbClr val="1F145D"/>
                </a:solidFill>
                <a:latin typeface="Calibri"/>
                <a:cs typeface="Calibri"/>
              </a:rPr>
              <a:t> </a:t>
            </a:r>
            <a:r>
              <a:rPr sz="1200" spc="-5" dirty="0">
                <a:solidFill>
                  <a:srgbClr val="1F145D"/>
                </a:solidFill>
                <a:latin typeface="Calibri"/>
                <a:cs typeface="Calibri"/>
              </a:rPr>
              <a:t>SinglePortRam;</a:t>
            </a:r>
            <a:endParaRPr sz="1200">
              <a:solidFill>
                <a:srgbClr val="1F145D"/>
              </a:solidFill>
              <a:latin typeface="Calibri"/>
              <a:cs typeface="Calibri"/>
            </a:endParaRPr>
          </a:p>
          <a:p>
            <a:pPr>
              <a:lnSpc>
                <a:spcPct val="100000"/>
              </a:lnSpc>
              <a:spcBef>
                <a:spcPts val="35"/>
              </a:spcBef>
            </a:pPr>
            <a:endParaRPr sz="1150">
              <a:solidFill>
                <a:srgbClr val="1F145D"/>
              </a:solidFill>
              <a:latin typeface="Calibri"/>
              <a:cs typeface="Calibri"/>
            </a:endParaRPr>
          </a:p>
          <a:p>
            <a:pPr marL="92075">
              <a:lnSpc>
                <a:spcPct val="100000"/>
              </a:lnSpc>
              <a:spcBef>
                <a:spcPts val="5"/>
              </a:spcBef>
            </a:pPr>
            <a:r>
              <a:rPr sz="1200" b="1" spc="-5" dirty="0">
                <a:solidFill>
                  <a:srgbClr val="1F145D"/>
                </a:solidFill>
                <a:latin typeface="Calibri"/>
                <a:cs typeface="Calibri"/>
              </a:rPr>
              <a:t>architecture</a:t>
            </a:r>
            <a:r>
              <a:rPr sz="1200" b="1" spc="-45" dirty="0">
                <a:solidFill>
                  <a:srgbClr val="1F145D"/>
                </a:solidFill>
                <a:latin typeface="Calibri"/>
                <a:cs typeface="Calibri"/>
              </a:rPr>
              <a:t> </a:t>
            </a:r>
            <a:r>
              <a:rPr sz="1200" spc="-5" dirty="0">
                <a:solidFill>
                  <a:srgbClr val="1F145D"/>
                </a:solidFill>
                <a:latin typeface="Calibri"/>
                <a:cs typeface="Calibri"/>
              </a:rPr>
              <a:t>Behavioral</a:t>
            </a:r>
            <a:r>
              <a:rPr sz="1200" spc="-20" dirty="0">
                <a:solidFill>
                  <a:srgbClr val="1F145D"/>
                </a:solidFill>
                <a:latin typeface="Calibri"/>
                <a:cs typeface="Calibri"/>
              </a:rPr>
              <a:t> </a:t>
            </a:r>
            <a:r>
              <a:rPr sz="1200" b="1" dirty="0">
                <a:solidFill>
                  <a:srgbClr val="1F145D"/>
                </a:solidFill>
                <a:latin typeface="Calibri"/>
                <a:cs typeface="Calibri"/>
              </a:rPr>
              <a:t>of</a:t>
            </a:r>
            <a:r>
              <a:rPr sz="1200" b="1" spc="-20" dirty="0">
                <a:solidFill>
                  <a:srgbClr val="1F145D"/>
                </a:solidFill>
                <a:latin typeface="Calibri"/>
                <a:cs typeface="Calibri"/>
              </a:rPr>
              <a:t> </a:t>
            </a:r>
            <a:r>
              <a:rPr sz="1200" spc="-5" dirty="0">
                <a:solidFill>
                  <a:srgbClr val="1F145D"/>
                </a:solidFill>
                <a:latin typeface="Calibri"/>
                <a:cs typeface="Calibri"/>
              </a:rPr>
              <a:t>SinglePortRam</a:t>
            </a:r>
            <a:r>
              <a:rPr sz="1200" spc="-25" dirty="0">
                <a:solidFill>
                  <a:srgbClr val="1F145D"/>
                </a:solidFill>
                <a:latin typeface="Calibri"/>
                <a:cs typeface="Calibri"/>
              </a:rPr>
              <a:t> </a:t>
            </a:r>
            <a:r>
              <a:rPr sz="1200" b="1" spc="5" dirty="0">
                <a:solidFill>
                  <a:srgbClr val="1F145D"/>
                </a:solidFill>
                <a:latin typeface="Calibri"/>
                <a:cs typeface="Calibri"/>
              </a:rPr>
              <a:t>is</a:t>
            </a:r>
            <a:endParaRPr sz="1200">
              <a:solidFill>
                <a:srgbClr val="1F145D"/>
              </a:solidFill>
              <a:latin typeface="Calibri"/>
              <a:cs typeface="Calibri"/>
            </a:endParaRPr>
          </a:p>
          <a:p>
            <a:pPr marL="197485">
              <a:lnSpc>
                <a:spcPct val="100000"/>
              </a:lnSpc>
            </a:pPr>
            <a:r>
              <a:rPr sz="1200" b="1" dirty="0">
                <a:solidFill>
                  <a:srgbClr val="1F145D"/>
                </a:solidFill>
                <a:latin typeface="Calibri"/>
                <a:cs typeface="Calibri"/>
              </a:rPr>
              <a:t>type</a:t>
            </a:r>
            <a:r>
              <a:rPr sz="1200" b="1" spc="-15" dirty="0">
                <a:solidFill>
                  <a:srgbClr val="1F145D"/>
                </a:solidFill>
                <a:latin typeface="Calibri"/>
                <a:cs typeface="Calibri"/>
              </a:rPr>
              <a:t> </a:t>
            </a:r>
            <a:r>
              <a:rPr sz="1200" dirty="0">
                <a:solidFill>
                  <a:srgbClr val="1F145D"/>
                </a:solidFill>
                <a:latin typeface="Calibri"/>
                <a:cs typeface="Calibri"/>
              </a:rPr>
              <a:t>RAM_type</a:t>
            </a:r>
            <a:r>
              <a:rPr sz="1200" spc="-15" dirty="0">
                <a:solidFill>
                  <a:srgbClr val="1F145D"/>
                </a:solidFill>
                <a:latin typeface="Calibri"/>
                <a:cs typeface="Calibri"/>
              </a:rPr>
              <a:t> </a:t>
            </a:r>
            <a:r>
              <a:rPr sz="1200" b="1" dirty="0">
                <a:solidFill>
                  <a:srgbClr val="1F145D"/>
                </a:solidFill>
                <a:latin typeface="Calibri"/>
                <a:cs typeface="Calibri"/>
              </a:rPr>
              <a:t>is </a:t>
            </a:r>
            <a:r>
              <a:rPr sz="1200" b="1" spc="-15" dirty="0">
                <a:solidFill>
                  <a:srgbClr val="1F145D"/>
                </a:solidFill>
                <a:latin typeface="Calibri"/>
                <a:cs typeface="Calibri"/>
              </a:rPr>
              <a:t>array</a:t>
            </a:r>
            <a:r>
              <a:rPr sz="1200" b="1" spc="-25" dirty="0">
                <a:solidFill>
                  <a:srgbClr val="1F145D"/>
                </a:solidFill>
                <a:latin typeface="Calibri"/>
                <a:cs typeface="Calibri"/>
              </a:rPr>
              <a:t> </a:t>
            </a:r>
            <a:r>
              <a:rPr sz="1200" spc="-5" dirty="0">
                <a:solidFill>
                  <a:srgbClr val="1F145D"/>
                </a:solidFill>
                <a:latin typeface="Calibri"/>
                <a:cs typeface="Calibri"/>
              </a:rPr>
              <a:t>(0</a:t>
            </a:r>
            <a:r>
              <a:rPr sz="1200" spc="5" dirty="0">
                <a:solidFill>
                  <a:srgbClr val="1F145D"/>
                </a:solidFill>
                <a:latin typeface="Calibri"/>
                <a:cs typeface="Calibri"/>
              </a:rPr>
              <a:t> </a:t>
            </a:r>
            <a:r>
              <a:rPr sz="1200" b="1" spc="-5" dirty="0">
                <a:solidFill>
                  <a:srgbClr val="1F145D"/>
                </a:solidFill>
                <a:latin typeface="Calibri"/>
                <a:cs typeface="Calibri"/>
              </a:rPr>
              <a:t>to</a:t>
            </a:r>
            <a:r>
              <a:rPr sz="1200" b="1" dirty="0">
                <a:solidFill>
                  <a:srgbClr val="1F145D"/>
                </a:solidFill>
                <a:latin typeface="Calibri"/>
                <a:cs typeface="Calibri"/>
              </a:rPr>
              <a:t> </a:t>
            </a:r>
            <a:r>
              <a:rPr sz="1200" dirty="0">
                <a:solidFill>
                  <a:srgbClr val="1F145D"/>
                </a:solidFill>
                <a:latin typeface="Calibri"/>
                <a:cs typeface="Calibri"/>
              </a:rPr>
              <a:t>2**A-1) </a:t>
            </a:r>
            <a:r>
              <a:rPr sz="1200" b="1" dirty="0">
                <a:solidFill>
                  <a:srgbClr val="1F145D"/>
                </a:solidFill>
                <a:latin typeface="Calibri"/>
                <a:cs typeface="Calibri"/>
              </a:rPr>
              <a:t>of</a:t>
            </a:r>
            <a:r>
              <a:rPr sz="1200" b="1" spc="-5" dirty="0">
                <a:solidFill>
                  <a:srgbClr val="1F145D"/>
                </a:solidFill>
                <a:latin typeface="Calibri"/>
                <a:cs typeface="Calibri"/>
              </a:rPr>
              <a:t> std_logic_vector</a:t>
            </a:r>
            <a:r>
              <a:rPr sz="1200" spc="-5" dirty="0">
                <a:solidFill>
                  <a:srgbClr val="1F145D"/>
                </a:solidFill>
                <a:latin typeface="Calibri"/>
                <a:cs typeface="Calibri"/>
              </a:rPr>
              <a:t>(N-1</a:t>
            </a:r>
            <a:r>
              <a:rPr sz="1200" spc="-30" dirty="0">
                <a:solidFill>
                  <a:srgbClr val="1F145D"/>
                </a:solidFill>
                <a:latin typeface="Calibri"/>
                <a:cs typeface="Calibri"/>
              </a:rPr>
              <a:t> </a:t>
            </a:r>
            <a:r>
              <a:rPr sz="1200" b="1" spc="-5" dirty="0">
                <a:solidFill>
                  <a:srgbClr val="1F145D"/>
                </a:solidFill>
                <a:latin typeface="Calibri"/>
                <a:cs typeface="Calibri"/>
              </a:rPr>
              <a:t>downto</a:t>
            </a:r>
            <a:r>
              <a:rPr sz="1200" b="1" spc="10" dirty="0">
                <a:solidFill>
                  <a:srgbClr val="1F145D"/>
                </a:solidFill>
                <a:latin typeface="Calibri"/>
                <a:cs typeface="Calibri"/>
              </a:rPr>
              <a:t> </a:t>
            </a:r>
            <a:r>
              <a:rPr sz="1200" dirty="0">
                <a:solidFill>
                  <a:srgbClr val="1F145D"/>
                </a:solidFill>
                <a:latin typeface="Calibri"/>
                <a:cs typeface="Calibri"/>
              </a:rPr>
              <a:t>0);</a:t>
            </a:r>
            <a:endParaRPr sz="1200">
              <a:solidFill>
                <a:srgbClr val="1F145D"/>
              </a:solidFill>
              <a:latin typeface="Calibri"/>
              <a:cs typeface="Calibri"/>
            </a:endParaRPr>
          </a:p>
          <a:p>
            <a:pPr marL="197485">
              <a:lnSpc>
                <a:spcPct val="100000"/>
              </a:lnSpc>
            </a:pPr>
            <a:r>
              <a:rPr sz="1200" b="1" spc="-5" dirty="0">
                <a:solidFill>
                  <a:srgbClr val="1F145D"/>
                </a:solidFill>
                <a:latin typeface="Calibri"/>
                <a:cs typeface="Calibri"/>
              </a:rPr>
              <a:t>signal </a:t>
            </a:r>
            <a:r>
              <a:rPr sz="1200" spc="-5" dirty="0">
                <a:solidFill>
                  <a:srgbClr val="1F145D"/>
                </a:solidFill>
                <a:latin typeface="Calibri"/>
                <a:cs typeface="Calibri"/>
              </a:rPr>
              <a:t>RAM</a:t>
            </a:r>
            <a:r>
              <a:rPr sz="1200" spc="-10" dirty="0">
                <a:solidFill>
                  <a:srgbClr val="1F145D"/>
                </a:solidFill>
                <a:latin typeface="Calibri"/>
                <a:cs typeface="Calibri"/>
              </a:rPr>
              <a:t> </a:t>
            </a:r>
            <a:r>
              <a:rPr sz="1200" dirty="0">
                <a:solidFill>
                  <a:srgbClr val="1F145D"/>
                </a:solidFill>
                <a:latin typeface="Calibri"/>
                <a:cs typeface="Calibri"/>
              </a:rPr>
              <a:t>:</a:t>
            </a:r>
            <a:r>
              <a:rPr sz="1200" spc="-10" dirty="0">
                <a:solidFill>
                  <a:srgbClr val="1F145D"/>
                </a:solidFill>
                <a:latin typeface="Calibri"/>
                <a:cs typeface="Calibri"/>
              </a:rPr>
              <a:t> </a:t>
            </a:r>
            <a:r>
              <a:rPr sz="1200" dirty="0">
                <a:solidFill>
                  <a:srgbClr val="1F145D"/>
                </a:solidFill>
                <a:latin typeface="Calibri"/>
                <a:cs typeface="Calibri"/>
              </a:rPr>
              <a:t>RAM_type;</a:t>
            </a:r>
            <a:endParaRPr sz="1200">
              <a:solidFill>
                <a:srgbClr val="1F145D"/>
              </a:solidFill>
              <a:latin typeface="Calibri"/>
              <a:cs typeface="Calibri"/>
            </a:endParaRPr>
          </a:p>
          <a:p>
            <a:pPr marL="92075">
              <a:lnSpc>
                <a:spcPct val="100000"/>
              </a:lnSpc>
            </a:pPr>
            <a:r>
              <a:rPr sz="1200" b="1" spc="-5" dirty="0">
                <a:solidFill>
                  <a:srgbClr val="1F145D"/>
                </a:solidFill>
                <a:latin typeface="Calibri"/>
                <a:cs typeface="Calibri"/>
              </a:rPr>
              <a:t>begin</a:t>
            </a:r>
            <a:endParaRPr sz="1200">
              <a:solidFill>
                <a:srgbClr val="1F145D"/>
              </a:solidFill>
              <a:latin typeface="Calibri"/>
              <a:cs typeface="Calibri"/>
            </a:endParaRPr>
          </a:p>
          <a:p>
            <a:pPr marL="197485">
              <a:lnSpc>
                <a:spcPct val="100000"/>
              </a:lnSpc>
            </a:pPr>
            <a:r>
              <a:rPr sz="1200" b="1" spc="-5" dirty="0">
                <a:solidFill>
                  <a:srgbClr val="1F145D"/>
                </a:solidFill>
                <a:latin typeface="Calibri"/>
                <a:cs typeface="Calibri"/>
              </a:rPr>
              <a:t>process</a:t>
            </a:r>
            <a:r>
              <a:rPr sz="1200" b="1" spc="-40" dirty="0">
                <a:solidFill>
                  <a:srgbClr val="1F145D"/>
                </a:solidFill>
                <a:latin typeface="Calibri"/>
                <a:cs typeface="Calibri"/>
              </a:rPr>
              <a:t> </a:t>
            </a:r>
            <a:r>
              <a:rPr sz="1200" spc="-5" dirty="0">
                <a:solidFill>
                  <a:srgbClr val="1F145D"/>
                </a:solidFill>
                <a:latin typeface="Calibri"/>
                <a:cs typeface="Calibri"/>
              </a:rPr>
              <a:t>(clk)</a:t>
            </a:r>
            <a:r>
              <a:rPr sz="1200" spc="5" dirty="0">
                <a:solidFill>
                  <a:srgbClr val="1F145D"/>
                </a:solidFill>
                <a:latin typeface="Calibri"/>
                <a:cs typeface="Calibri"/>
              </a:rPr>
              <a:t> </a:t>
            </a:r>
            <a:r>
              <a:rPr sz="1200" b="1" spc="-5" dirty="0">
                <a:solidFill>
                  <a:srgbClr val="1F145D"/>
                </a:solidFill>
                <a:latin typeface="Calibri"/>
                <a:cs typeface="Calibri"/>
              </a:rPr>
              <a:t>begin</a:t>
            </a:r>
            <a:endParaRPr sz="1200">
              <a:solidFill>
                <a:srgbClr val="1F145D"/>
              </a:solidFill>
              <a:latin typeface="Calibri"/>
              <a:cs typeface="Calibri"/>
            </a:endParaRPr>
          </a:p>
          <a:p>
            <a:pPr marL="441325" marR="3306445" indent="-140335">
              <a:lnSpc>
                <a:spcPct val="100000"/>
              </a:lnSpc>
            </a:pPr>
            <a:r>
              <a:rPr sz="1200" b="1" dirty="0">
                <a:solidFill>
                  <a:srgbClr val="1F145D"/>
                </a:solidFill>
                <a:latin typeface="Calibri"/>
                <a:cs typeface="Calibri"/>
              </a:rPr>
              <a:t>if </a:t>
            </a:r>
            <a:r>
              <a:rPr sz="1200" b="1" spc="-5" dirty="0">
                <a:solidFill>
                  <a:srgbClr val="1F145D"/>
                </a:solidFill>
                <a:latin typeface="Calibri"/>
                <a:cs typeface="Calibri"/>
              </a:rPr>
              <a:t>rising_edge</a:t>
            </a:r>
            <a:r>
              <a:rPr sz="1200" spc="-5" dirty="0">
                <a:solidFill>
                  <a:srgbClr val="1F145D"/>
                </a:solidFill>
                <a:latin typeface="Calibri"/>
                <a:cs typeface="Calibri"/>
              </a:rPr>
              <a:t>(clk) </a:t>
            </a:r>
            <a:r>
              <a:rPr sz="1200" b="1" dirty="0">
                <a:solidFill>
                  <a:srgbClr val="1F145D"/>
                </a:solidFill>
                <a:latin typeface="Calibri"/>
                <a:cs typeface="Calibri"/>
              </a:rPr>
              <a:t>then </a:t>
            </a:r>
            <a:r>
              <a:rPr sz="1200" b="1" spc="-260" dirty="0">
                <a:solidFill>
                  <a:srgbClr val="1F145D"/>
                </a:solidFill>
                <a:latin typeface="Calibri"/>
                <a:cs typeface="Calibri"/>
              </a:rPr>
              <a:t> </a:t>
            </a:r>
            <a:r>
              <a:rPr sz="1200" b="1" dirty="0">
                <a:solidFill>
                  <a:srgbClr val="1F145D"/>
                </a:solidFill>
                <a:latin typeface="Calibri"/>
                <a:cs typeface="Calibri"/>
              </a:rPr>
              <a:t>if</a:t>
            </a:r>
            <a:r>
              <a:rPr sz="1200" b="1" spc="-15" dirty="0">
                <a:solidFill>
                  <a:srgbClr val="1F145D"/>
                </a:solidFill>
                <a:latin typeface="Calibri"/>
                <a:cs typeface="Calibri"/>
              </a:rPr>
              <a:t> </a:t>
            </a:r>
            <a:r>
              <a:rPr sz="1200" spc="-5" dirty="0">
                <a:solidFill>
                  <a:srgbClr val="1F145D"/>
                </a:solidFill>
                <a:latin typeface="Calibri"/>
                <a:cs typeface="Calibri"/>
              </a:rPr>
              <a:t>we='1'</a:t>
            </a:r>
            <a:r>
              <a:rPr sz="1200" spc="10" dirty="0">
                <a:solidFill>
                  <a:srgbClr val="1F145D"/>
                </a:solidFill>
                <a:latin typeface="Calibri"/>
                <a:cs typeface="Calibri"/>
              </a:rPr>
              <a:t> </a:t>
            </a:r>
            <a:r>
              <a:rPr sz="1200" b="1" dirty="0">
                <a:solidFill>
                  <a:srgbClr val="1F145D"/>
                </a:solidFill>
                <a:latin typeface="Calibri"/>
                <a:cs typeface="Calibri"/>
              </a:rPr>
              <a:t>then</a:t>
            </a:r>
            <a:endParaRPr sz="1200">
              <a:solidFill>
                <a:srgbClr val="1F145D"/>
              </a:solidFill>
              <a:latin typeface="Calibri"/>
              <a:cs typeface="Calibri"/>
            </a:endParaRPr>
          </a:p>
          <a:p>
            <a:pPr marL="616585">
              <a:lnSpc>
                <a:spcPct val="100000"/>
              </a:lnSpc>
            </a:pPr>
            <a:r>
              <a:rPr sz="1200" spc="-5" dirty="0">
                <a:solidFill>
                  <a:srgbClr val="1F145D"/>
                </a:solidFill>
                <a:latin typeface="Calibri"/>
                <a:cs typeface="Calibri"/>
              </a:rPr>
              <a:t>RAM(conv_integer(addr))</a:t>
            </a:r>
            <a:r>
              <a:rPr sz="1200" spc="-50" dirty="0">
                <a:solidFill>
                  <a:srgbClr val="1F145D"/>
                </a:solidFill>
                <a:latin typeface="Calibri"/>
                <a:cs typeface="Calibri"/>
              </a:rPr>
              <a:t> </a:t>
            </a:r>
            <a:r>
              <a:rPr sz="1200" dirty="0">
                <a:solidFill>
                  <a:srgbClr val="1F145D"/>
                </a:solidFill>
                <a:latin typeface="Calibri"/>
                <a:cs typeface="Calibri"/>
              </a:rPr>
              <a:t>&lt;=</a:t>
            </a:r>
            <a:r>
              <a:rPr sz="1200" spc="-5" dirty="0">
                <a:solidFill>
                  <a:srgbClr val="1F145D"/>
                </a:solidFill>
                <a:latin typeface="Calibri"/>
                <a:cs typeface="Calibri"/>
              </a:rPr>
              <a:t> </a:t>
            </a:r>
            <a:r>
              <a:rPr sz="1200" dirty="0">
                <a:solidFill>
                  <a:srgbClr val="1F145D"/>
                </a:solidFill>
                <a:latin typeface="Calibri"/>
                <a:cs typeface="Calibri"/>
              </a:rPr>
              <a:t>din;</a:t>
            </a:r>
            <a:r>
              <a:rPr sz="1200" spc="240" dirty="0">
                <a:solidFill>
                  <a:srgbClr val="1F145D"/>
                </a:solidFill>
                <a:latin typeface="Calibri"/>
                <a:cs typeface="Calibri"/>
              </a:rPr>
              <a:t> </a:t>
            </a:r>
            <a:r>
              <a:rPr sz="1200" i="1" dirty="0">
                <a:solidFill>
                  <a:srgbClr val="1F145D"/>
                </a:solidFill>
                <a:latin typeface="Calibri"/>
                <a:cs typeface="Calibri"/>
              </a:rPr>
              <a:t>--</a:t>
            </a:r>
            <a:r>
              <a:rPr sz="1200" i="1" spc="-20" dirty="0">
                <a:solidFill>
                  <a:srgbClr val="1F145D"/>
                </a:solidFill>
                <a:latin typeface="Calibri"/>
                <a:cs typeface="Calibri"/>
              </a:rPr>
              <a:t> </a:t>
            </a:r>
            <a:r>
              <a:rPr sz="1200" i="1" spc="-5" dirty="0">
                <a:solidFill>
                  <a:srgbClr val="1F145D"/>
                </a:solidFill>
                <a:latin typeface="Calibri"/>
                <a:cs typeface="Calibri"/>
              </a:rPr>
              <a:t>write data</a:t>
            </a:r>
            <a:endParaRPr sz="1200">
              <a:solidFill>
                <a:srgbClr val="1F145D"/>
              </a:solidFill>
              <a:latin typeface="Calibri"/>
              <a:cs typeface="Calibri"/>
            </a:endParaRPr>
          </a:p>
          <a:p>
            <a:pPr marL="406400">
              <a:lnSpc>
                <a:spcPct val="100000"/>
              </a:lnSpc>
            </a:pPr>
            <a:r>
              <a:rPr sz="1200" b="1" spc="-5" dirty="0">
                <a:solidFill>
                  <a:srgbClr val="1F145D"/>
                </a:solidFill>
                <a:latin typeface="Calibri"/>
                <a:cs typeface="Calibri"/>
              </a:rPr>
              <a:t>end</a:t>
            </a:r>
            <a:r>
              <a:rPr sz="1200" b="1" spc="-30" dirty="0">
                <a:solidFill>
                  <a:srgbClr val="1F145D"/>
                </a:solidFill>
                <a:latin typeface="Calibri"/>
                <a:cs typeface="Calibri"/>
              </a:rPr>
              <a:t> </a:t>
            </a:r>
            <a:r>
              <a:rPr sz="1200" b="1" dirty="0">
                <a:solidFill>
                  <a:srgbClr val="1F145D"/>
                </a:solidFill>
                <a:latin typeface="Calibri"/>
                <a:cs typeface="Calibri"/>
              </a:rPr>
              <a:t>if</a:t>
            </a:r>
            <a:r>
              <a:rPr sz="1200" dirty="0">
                <a:solidFill>
                  <a:srgbClr val="1F145D"/>
                </a:solidFill>
                <a:latin typeface="Calibri"/>
                <a:cs typeface="Calibri"/>
              </a:rPr>
              <a:t>;</a:t>
            </a:r>
            <a:endParaRPr sz="1200">
              <a:solidFill>
                <a:srgbClr val="1F145D"/>
              </a:solidFill>
              <a:latin typeface="Calibri"/>
              <a:cs typeface="Calibri"/>
            </a:endParaRPr>
          </a:p>
          <a:p>
            <a:pPr marL="300990">
              <a:lnSpc>
                <a:spcPct val="100000"/>
              </a:lnSpc>
            </a:pPr>
            <a:r>
              <a:rPr sz="1200" b="1" spc="-5" dirty="0">
                <a:solidFill>
                  <a:srgbClr val="1F145D"/>
                </a:solidFill>
                <a:latin typeface="Calibri"/>
                <a:cs typeface="Calibri"/>
              </a:rPr>
              <a:t>end</a:t>
            </a:r>
            <a:r>
              <a:rPr sz="1200" b="1" spc="-20" dirty="0">
                <a:solidFill>
                  <a:srgbClr val="1F145D"/>
                </a:solidFill>
                <a:latin typeface="Calibri"/>
                <a:cs typeface="Calibri"/>
              </a:rPr>
              <a:t> </a:t>
            </a:r>
            <a:r>
              <a:rPr sz="1200" b="1" dirty="0">
                <a:solidFill>
                  <a:srgbClr val="1F145D"/>
                </a:solidFill>
                <a:latin typeface="Calibri"/>
                <a:cs typeface="Calibri"/>
              </a:rPr>
              <a:t>if</a:t>
            </a:r>
            <a:r>
              <a:rPr sz="1200" dirty="0">
                <a:solidFill>
                  <a:srgbClr val="1F145D"/>
                </a:solidFill>
                <a:latin typeface="Calibri"/>
                <a:cs typeface="Calibri"/>
              </a:rPr>
              <a:t>;</a:t>
            </a:r>
            <a:endParaRPr sz="1200">
              <a:solidFill>
                <a:srgbClr val="1F145D"/>
              </a:solidFill>
              <a:latin typeface="Calibri"/>
              <a:cs typeface="Calibri"/>
            </a:endParaRPr>
          </a:p>
          <a:p>
            <a:pPr marL="197485">
              <a:lnSpc>
                <a:spcPct val="100000"/>
              </a:lnSpc>
            </a:pPr>
            <a:r>
              <a:rPr sz="1200" b="1" spc="-5" dirty="0">
                <a:solidFill>
                  <a:srgbClr val="1F145D"/>
                </a:solidFill>
                <a:latin typeface="Calibri"/>
                <a:cs typeface="Calibri"/>
              </a:rPr>
              <a:t>end</a:t>
            </a:r>
            <a:r>
              <a:rPr sz="1200" b="1" spc="-20" dirty="0">
                <a:solidFill>
                  <a:srgbClr val="1F145D"/>
                </a:solidFill>
                <a:latin typeface="Calibri"/>
                <a:cs typeface="Calibri"/>
              </a:rPr>
              <a:t> </a:t>
            </a:r>
            <a:r>
              <a:rPr sz="1200" b="1" spc="-5" dirty="0">
                <a:solidFill>
                  <a:srgbClr val="1F145D"/>
                </a:solidFill>
                <a:latin typeface="Calibri"/>
                <a:cs typeface="Calibri"/>
              </a:rPr>
              <a:t>process</a:t>
            </a:r>
            <a:r>
              <a:rPr sz="1200" spc="-5" dirty="0">
                <a:solidFill>
                  <a:srgbClr val="1F145D"/>
                </a:solidFill>
                <a:latin typeface="Calibri"/>
                <a:cs typeface="Calibri"/>
              </a:rPr>
              <a:t>;</a:t>
            </a:r>
            <a:endParaRPr sz="1200">
              <a:solidFill>
                <a:srgbClr val="1F145D"/>
              </a:solidFill>
              <a:latin typeface="Calibri"/>
              <a:cs typeface="Calibri"/>
            </a:endParaRPr>
          </a:p>
          <a:p>
            <a:pPr marL="197485">
              <a:lnSpc>
                <a:spcPct val="100000"/>
              </a:lnSpc>
            </a:pPr>
            <a:r>
              <a:rPr sz="1200" dirty="0">
                <a:solidFill>
                  <a:srgbClr val="1F145D"/>
                </a:solidFill>
                <a:latin typeface="Calibri"/>
                <a:cs typeface="Calibri"/>
              </a:rPr>
              <a:t>dout</a:t>
            </a:r>
            <a:r>
              <a:rPr sz="1200" spc="-35" dirty="0">
                <a:solidFill>
                  <a:srgbClr val="1F145D"/>
                </a:solidFill>
                <a:latin typeface="Calibri"/>
                <a:cs typeface="Calibri"/>
              </a:rPr>
              <a:t> </a:t>
            </a:r>
            <a:r>
              <a:rPr sz="1200" spc="-5" dirty="0">
                <a:solidFill>
                  <a:srgbClr val="1F145D"/>
                </a:solidFill>
                <a:latin typeface="Calibri"/>
                <a:cs typeface="Calibri"/>
              </a:rPr>
              <a:t>&lt;= RAM(conv_integer(addr));</a:t>
            </a:r>
            <a:r>
              <a:rPr sz="1200" spc="240" dirty="0">
                <a:solidFill>
                  <a:srgbClr val="1F145D"/>
                </a:solidFill>
                <a:latin typeface="Calibri"/>
                <a:cs typeface="Calibri"/>
              </a:rPr>
              <a:t> </a:t>
            </a:r>
            <a:r>
              <a:rPr sz="1200" i="1" dirty="0">
                <a:solidFill>
                  <a:srgbClr val="1F145D"/>
                </a:solidFill>
                <a:latin typeface="Calibri"/>
                <a:cs typeface="Calibri"/>
              </a:rPr>
              <a:t>--</a:t>
            </a:r>
            <a:r>
              <a:rPr sz="1200" i="1" spc="-10" dirty="0">
                <a:solidFill>
                  <a:srgbClr val="1F145D"/>
                </a:solidFill>
                <a:latin typeface="Calibri"/>
                <a:cs typeface="Calibri"/>
              </a:rPr>
              <a:t> </a:t>
            </a:r>
            <a:r>
              <a:rPr sz="1200" i="1" spc="-5" dirty="0">
                <a:solidFill>
                  <a:srgbClr val="1F145D"/>
                </a:solidFill>
                <a:latin typeface="Calibri"/>
                <a:cs typeface="Calibri"/>
              </a:rPr>
              <a:t>read</a:t>
            </a:r>
            <a:r>
              <a:rPr sz="1200" i="1" spc="-15" dirty="0">
                <a:solidFill>
                  <a:srgbClr val="1F145D"/>
                </a:solidFill>
                <a:latin typeface="Calibri"/>
                <a:cs typeface="Calibri"/>
              </a:rPr>
              <a:t> </a:t>
            </a:r>
            <a:r>
              <a:rPr sz="1200" i="1" spc="-5" dirty="0">
                <a:solidFill>
                  <a:srgbClr val="1F145D"/>
                </a:solidFill>
                <a:latin typeface="Calibri"/>
                <a:cs typeface="Calibri"/>
              </a:rPr>
              <a:t>data</a:t>
            </a:r>
            <a:endParaRPr sz="1200">
              <a:solidFill>
                <a:srgbClr val="1F145D"/>
              </a:solidFill>
              <a:latin typeface="Calibri"/>
              <a:cs typeface="Calibri"/>
            </a:endParaRPr>
          </a:p>
          <a:p>
            <a:pPr marL="92075">
              <a:lnSpc>
                <a:spcPct val="100000"/>
              </a:lnSpc>
            </a:pPr>
            <a:r>
              <a:rPr sz="1200" b="1" spc="-5" dirty="0">
                <a:solidFill>
                  <a:srgbClr val="1F145D"/>
                </a:solidFill>
                <a:latin typeface="Calibri"/>
                <a:cs typeface="Calibri"/>
              </a:rPr>
              <a:t>end</a:t>
            </a:r>
            <a:r>
              <a:rPr sz="1200" b="1" spc="-30" dirty="0">
                <a:solidFill>
                  <a:srgbClr val="1F145D"/>
                </a:solidFill>
                <a:latin typeface="Calibri"/>
                <a:cs typeface="Calibri"/>
              </a:rPr>
              <a:t> </a:t>
            </a:r>
            <a:r>
              <a:rPr sz="1200" spc="-5" dirty="0">
                <a:solidFill>
                  <a:srgbClr val="1F145D"/>
                </a:solidFill>
                <a:latin typeface="Calibri"/>
                <a:cs typeface="Calibri"/>
              </a:rPr>
              <a:t>Behavioral;</a:t>
            </a:r>
            <a:endParaRPr sz="1200">
              <a:solidFill>
                <a:srgbClr val="1F145D"/>
              </a:solidFill>
              <a:latin typeface="Calibri"/>
              <a:cs typeface="Calibri"/>
            </a:endParaRPr>
          </a:p>
        </p:txBody>
      </p:sp>
      <p:grpSp>
        <p:nvGrpSpPr>
          <p:cNvPr id="5" name="object 5"/>
          <p:cNvGrpSpPr/>
          <p:nvPr/>
        </p:nvGrpSpPr>
        <p:grpSpPr>
          <a:xfrm>
            <a:off x="4140453" y="920241"/>
            <a:ext cx="1123950" cy="1797685"/>
            <a:chOff x="4140453" y="920241"/>
            <a:chExt cx="1123950" cy="1797685"/>
          </a:xfrm>
        </p:grpSpPr>
        <p:sp>
          <p:nvSpPr>
            <p:cNvPr id="6" name="object 6"/>
            <p:cNvSpPr/>
            <p:nvPr/>
          </p:nvSpPr>
          <p:spPr>
            <a:xfrm>
              <a:off x="4146803" y="926591"/>
              <a:ext cx="1111250" cy="1784985"/>
            </a:xfrm>
            <a:custGeom>
              <a:avLst/>
              <a:gdLst/>
              <a:ahLst/>
              <a:cxnLst/>
              <a:rect l="l" t="t" r="r" b="b"/>
              <a:pathLst>
                <a:path w="1111250" h="1784985">
                  <a:moveTo>
                    <a:pt x="1110996" y="0"/>
                  </a:moveTo>
                  <a:lnTo>
                    <a:pt x="0" y="0"/>
                  </a:lnTo>
                  <a:lnTo>
                    <a:pt x="0" y="1784603"/>
                  </a:lnTo>
                  <a:lnTo>
                    <a:pt x="1110996" y="1784603"/>
                  </a:lnTo>
                  <a:lnTo>
                    <a:pt x="1110996" y="0"/>
                  </a:lnTo>
                  <a:close/>
                </a:path>
              </a:pathLst>
            </a:custGeom>
            <a:solidFill>
              <a:srgbClr val="4471C4"/>
            </a:solidFill>
          </p:spPr>
          <p:txBody>
            <a:bodyPr wrap="square" lIns="0" tIns="0" rIns="0" bIns="0" rtlCol="0"/>
            <a:lstStyle/>
            <a:p>
              <a:endParaRPr>
                <a:solidFill>
                  <a:srgbClr val="1F145D"/>
                </a:solidFill>
              </a:endParaRPr>
            </a:p>
          </p:txBody>
        </p:sp>
        <p:sp>
          <p:nvSpPr>
            <p:cNvPr id="7" name="object 7"/>
            <p:cNvSpPr/>
            <p:nvPr/>
          </p:nvSpPr>
          <p:spPr>
            <a:xfrm>
              <a:off x="4146803" y="926591"/>
              <a:ext cx="1111250" cy="1784985"/>
            </a:xfrm>
            <a:custGeom>
              <a:avLst/>
              <a:gdLst/>
              <a:ahLst/>
              <a:cxnLst/>
              <a:rect l="l" t="t" r="r" b="b"/>
              <a:pathLst>
                <a:path w="1111250" h="1784985">
                  <a:moveTo>
                    <a:pt x="0" y="1784603"/>
                  </a:moveTo>
                  <a:lnTo>
                    <a:pt x="1110996" y="1784603"/>
                  </a:lnTo>
                  <a:lnTo>
                    <a:pt x="1110996" y="0"/>
                  </a:lnTo>
                  <a:lnTo>
                    <a:pt x="0" y="0"/>
                  </a:lnTo>
                  <a:lnTo>
                    <a:pt x="0" y="1784603"/>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8" name="object 8"/>
          <p:cNvSpPr txBox="1"/>
          <p:nvPr/>
        </p:nvSpPr>
        <p:spPr>
          <a:xfrm>
            <a:off x="4464558" y="1653997"/>
            <a:ext cx="47752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R</a:t>
            </a:r>
            <a:r>
              <a:rPr sz="1800" dirty="0">
                <a:solidFill>
                  <a:srgbClr val="1F145D"/>
                </a:solidFill>
                <a:latin typeface="Calibri"/>
                <a:cs typeface="Calibri"/>
              </a:rPr>
              <a:t>AM</a:t>
            </a:r>
            <a:endParaRPr sz="1800">
              <a:solidFill>
                <a:srgbClr val="1F145D"/>
              </a:solidFill>
              <a:latin typeface="Calibri"/>
              <a:cs typeface="Calibri"/>
            </a:endParaRPr>
          </a:p>
        </p:txBody>
      </p:sp>
      <p:grpSp>
        <p:nvGrpSpPr>
          <p:cNvPr id="9" name="object 9"/>
          <p:cNvGrpSpPr/>
          <p:nvPr/>
        </p:nvGrpSpPr>
        <p:grpSpPr>
          <a:xfrm>
            <a:off x="3546221" y="2130425"/>
            <a:ext cx="1308100" cy="863600"/>
            <a:chOff x="3546221" y="2130425"/>
            <a:chExt cx="1308100" cy="863600"/>
          </a:xfrm>
        </p:grpSpPr>
        <p:sp>
          <p:nvSpPr>
            <p:cNvPr id="10" name="object 10"/>
            <p:cNvSpPr/>
            <p:nvPr/>
          </p:nvSpPr>
          <p:spPr>
            <a:xfrm>
              <a:off x="4532376" y="2520695"/>
              <a:ext cx="315595" cy="190500"/>
            </a:xfrm>
            <a:custGeom>
              <a:avLst/>
              <a:gdLst/>
              <a:ahLst/>
              <a:cxnLst/>
              <a:rect l="l" t="t" r="r" b="b"/>
              <a:pathLst>
                <a:path w="315595" h="190500">
                  <a:moveTo>
                    <a:pt x="157734" y="0"/>
                  </a:moveTo>
                  <a:lnTo>
                    <a:pt x="0" y="190500"/>
                  </a:lnTo>
                  <a:lnTo>
                    <a:pt x="315468" y="190500"/>
                  </a:lnTo>
                  <a:lnTo>
                    <a:pt x="157734" y="0"/>
                  </a:lnTo>
                  <a:close/>
                </a:path>
              </a:pathLst>
            </a:custGeom>
            <a:solidFill>
              <a:srgbClr val="FFFFFF"/>
            </a:solidFill>
          </p:spPr>
          <p:txBody>
            <a:bodyPr wrap="square" lIns="0" tIns="0" rIns="0" bIns="0" rtlCol="0"/>
            <a:lstStyle/>
            <a:p>
              <a:endParaRPr>
                <a:solidFill>
                  <a:srgbClr val="1F145D"/>
                </a:solidFill>
              </a:endParaRPr>
            </a:p>
          </p:txBody>
        </p:sp>
        <p:sp>
          <p:nvSpPr>
            <p:cNvPr id="11" name="object 11"/>
            <p:cNvSpPr/>
            <p:nvPr/>
          </p:nvSpPr>
          <p:spPr>
            <a:xfrm>
              <a:off x="4532376" y="2520695"/>
              <a:ext cx="315595" cy="190500"/>
            </a:xfrm>
            <a:custGeom>
              <a:avLst/>
              <a:gdLst/>
              <a:ahLst/>
              <a:cxnLst/>
              <a:rect l="l" t="t" r="r" b="b"/>
              <a:pathLst>
                <a:path w="315595" h="190500">
                  <a:moveTo>
                    <a:pt x="0" y="190500"/>
                  </a:moveTo>
                  <a:lnTo>
                    <a:pt x="157734" y="0"/>
                  </a:lnTo>
                  <a:lnTo>
                    <a:pt x="315468" y="190500"/>
                  </a:lnTo>
                  <a:lnTo>
                    <a:pt x="0" y="190500"/>
                  </a:lnTo>
                  <a:close/>
                </a:path>
              </a:pathLst>
            </a:custGeom>
            <a:ln w="12700">
              <a:solidFill>
                <a:srgbClr val="2E528F"/>
              </a:solidFill>
            </a:ln>
          </p:spPr>
          <p:txBody>
            <a:bodyPr wrap="square" lIns="0" tIns="0" rIns="0" bIns="0" rtlCol="0"/>
            <a:lstStyle/>
            <a:p>
              <a:endParaRPr>
                <a:solidFill>
                  <a:srgbClr val="1F145D"/>
                </a:solidFill>
              </a:endParaRPr>
            </a:p>
          </p:txBody>
        </p:sp>
        <p:sp>
          <p:nvSpPr>
            <p:cNvPr id="12" name="object 12"/>
            <p:cNvSpPr/>
            <p:nvPr/>
          </p:nvSpPr>
          <p:spPr>
            <a:xfrm>
              <a:off x="3549396" y="2133600"/>
              <a:ext cx="1141730" cy="857250"/>
            </a:xfrm>
            <a:custGeom>
              <a:avLst/>
              <a:gdLst/>
              <a:ahLst/>
              <a:cxnLst/>
              <a:rect l="l" t="t" r="r" b="b"/>
              <a:pathLst>
                <a:path w="1141729" h="857250">
                  <a:moveTo>
                    <a:pt x="1141476" y="577596"/>
                  </a:moveTo>
                  <a:lnTo>
                    <a:pt x="1141476" y="856996"/>
                  </a:lnTo>
                </a:path>
                <a:path w="1141729" h="857250">
                  <a:moveTo>
                    <a:pt x="0" y="0"/>
                  </a:moveTo>
                  <a:lnTo>
                    <a:pt x="697738" y="4699"/>
                  </a:lnTo>
                </a:path>
              </a:pathLst>
            </a:custGeom>
            <a:ln w="6350">
              <a:solidFill>
                <a:srgbClr val="4471C4"/>
              </a:solidFill>
            </a:ln>
          </p:spPr>
          <p:txBody>
            <a:bodyPr wrap="square" lIns="0" tIns="0" rIns="0" bIns="0" rtlCol="0"/>
            <a:lstStyle/>
            <a:p>
              <a:endParaRPr>
                <a:solidFill>
                  <a:srgbClr val="1F145D"/>
                </a:solidFill>
              </a:endParaRPr>
            </a:p>
          </p:txBody>
        </p:sp>
      </p:grpSp>
      <p:sp>
        <p:nvSpPr>
          <p:cNvPr id="13" name="object 13"/>
          <p:cNvSpPr txBox="1"/>
          <p:nvPr/>
        </p:nvSpPr>
        <p:spPr>
          <a:xfrm>
            <a:off x="291185" y="2908776"/>
            <a:ext cx="6273800" cy="3460750"/>
          </a:xfrm>
          <a:prstGeom prst="rect">
            <a:avLst/>
          </a:prstGeom>
        </p:spPr>
        <p:txBody>
          <a:bodyPr vert="horz" wrap="square" lIns="0" tIns="113665" rIns="0" bIns="0" rtlCol="0">
            <a:spAutoFit/>
          </a:bodyPr>
          <a:lstStyle/>
          <a:p>
            <a:pPr marR="1743075" algn="r">
              <a:lnSpc>
                <a:spcPct val="100000"/>
              </a:lnSpc>
              <a:spcBef>
                <a:spcPts val="895"/>
              </a:spcBef>
            </a:pPr>
            <a:r>
              <a:rPr sz="1800" spc="-10" dirty="0">
                <a:solidFill>
                  <a:srgbClr val="1F145D"/>
                </a:solidFill>
                <a:latin typeface="Calibri"/>
                <a:cs typeface="Calibri"/>
              </a:rPr>
              <a:t>clk</a:t>
            </a:r>
            <a:endParaRPr sz="1800">
              <a:solidFill>
                <a:srgbClr val="1F145D"/>
              </a:solidFill>
              <a:latin typeface="Calibri"/>
              <a:cs typeface="Calibri"/>
            </a:endParaRPr>
          </a:p>
          <a:p>
            <a:pPr marL="240665" marR="122555" indent="-228600">
              <a:lnSpc>
                <a:spcPts val="2590"/>
              </a:lnSpc>
              <a:spcBef>
                <a:spcPts val="1385"/>
              </a:spcBef>
              <a:buFont typeface="Arial"/>
              <a:buChar char="•"/>
              <a:tabLst>
                <a:tab pos="241300" algn="l"/>
                <a:tab pos="1383665" algn="l"/>
              </a:tabLst>
            </a:pPr>
            <a:r>
              <a:rPr sz="2400" spc="-15" dirty="0">
                <a:solidFill>
                  <a:srgbClr val="1F145D"/>
                </a:solidFill>
                <a:latin typeface="Calibri"/>
                <a:cs typeface="Calibri"/>
              </a:rPr>
              <a:t>Unlike </a:t>
            </a:r>
            <a:r>
              <a:rPr sz="2400" dirty="0">
                <a:solidFill>
                  <a:srgbClr val="1F145D"/>
                </a:solidFill>
                <a:latin typeface="Calibri"/>
                <a:cs typeface="Calibri"/>
              </a:rPr>
              <a:t>a</a:t>
            </a:r>
            <a:r>
              <a:rPr sz="2400" spc="-10" dirty="0">
                <a:solidFill>
                  <a:srgbClr val="1F145D"/>
                </a:solidFill>
                <a:latin typeface="Calibri"/>
                <a:cs typeface="Calibri"/>
              </a:rPr>
              <a:t> ROM</a:t>
            </a:r>
            <a:r>
              <a:rPr sz="2400" spc="-25" dirty="0">
                <a:solidFill>
                  <a:srgbClr val="1F145D"/>
                </a:solidFill>
                <a:latin typeface="Calibri"/>
                <a:cs typeface="Calibri"/>
              </a:rPr>
              <a:t> </a:t>
            </a:r>
            <a:r>
              <a:rPr sz="2400" dirty="0">
                <a:solidFill>
                  <a:srgbClr val="1F145D"/>
                </a:solidFill>
                <a:latin typeface="Calibri"/>
                <a:cs typeface="Calibri"/>
              </a:rPr>
              <a:t>it</a:t>
            </a:r>
            <a:r>
              <a:rPr sz="2400" spc="-20" dirty="0">
                <a:solidFill>
                  <a:srgbClr val="1F145D"/>
                </a:solidFill>
                <a:latin typeface="Calibri"/>
                <a:cs typeface="Calibri"/>
              </a:rPr>
              <a:t> </a:t>
            </a:r>
            <a:r>
              <a:rPr sz="2400" spc="-10" dirty="0">
                <a:solidFill>
                  <a:srgbClr val="1F145D"/>
                </a:solidFill>
                <a:latin typeface="Calibri"/>
                <a:cs typeface="Calibri"/>
              </a:rPr>
              <a:t>can</a:t>
            </a:r>
            <a:r>
              <a:rPr sz="2400" spc="-5" dirty="0">
                <a:solidFill>
                  <a:srgbClr val="1F145D"/>
                </a:solidFill>
                <a:latin typeface="Calibri"/>
                <a:cs typeface="Calibri"/>
              </a:rPr>
              <a:t> be</a:t>
            </a:r>
            <a:r>
              <a:rPr sz="2400" spc="-10" dirty="0">
                <a:solidFill>
                  <a:srgbClr val="1F145D"/>
                </a:solidFill>
                <a:latin typeface="Calibri"/>
                <a:cs typeface="Calibri"/>
              </a:rPr>
              <a:t> written</a:t>
            </a:r>
            <a:r>
              <a:rPr sz="2400" spc="-25" dirty="0">
                <a:solidFill>
                  <a:srgbClr val="1F145D"/>
                </a:solidFill>
                <a:latin typeface="Calibri"/>
                <a:cs typeface="Calibri"/>
              </a:rPr>
              <a:t> </a:t>
            </a:r>
            <a:r>
              <a:rPr sz="2400" spc="-15" dirty="0">
                <a:solidFill>
                  <a:srgbClr val="1F145D"/>
                </a:solidFill>
                <a:latin typeface="Calibri"/>
                <a:cs typeface="Calibri"/>
              </a:rPr>
              <a:t>to </a:t>
            </a:r>
            <a:r>
              <a:rPr sz="2400" dirty="0">
                <a:solidFill>
                  <a:srgbClr val="1F145D"/>
                </a:solidFill>
                <a:latin typeface="Calibri"/>
                <a:cs typeface="Calibri"/>
              </a:rPr>
              <a:t>thus</a:t>
            </a:r>
            <a:r>
              <a:rPr sz="2400" spc="-5" dirty="0">
                <a:solidFill>
                  <a:srgbClr val="1F145D"/>
                </a:solidFill>
                <a:latin typeface="Calibri"/>
                <a:cs typeface="Calibri"/>
              </a:rPr>
              <a:t> </a:t>
            </a:r>
            <a:r>
              <a:rPr sz="2400" spc="-10" dirty="0">
                <a:solidFill>
                  <a:srgbClr val="1F145D"/>
                </a:solidFill>
                <a:latin typeface="Calibri"/>
                <a:cs typeface="Calibri"/>
              </a:rPr>
              <a:t>MUST </a:t>
            </a:r>
            <a:r>
              <a:rPr sz="2400" spc="-5" dirty="0">
                <a:solidFill>
                  <a:srgbClr val="1F145D"/>
                </a:solidFill>
                <a:latin typeface="Calibri"/>
                <a:cs typeface="Calibri"/>
              </a:rPr>
              <a:t>be </a:t>
            </a:r>
            <a:r>
              <a:rPr sz="2400" spc="-530" dirty="0">
                <a:solidFill>
                  <a:srgbClr val="1F145D"/>
                </a:solidFill>
                <a:latin typeface="Calibri"/>
                <a:cs typeface="Calibri"/>
              </a:rPr>
              <a:t> </a:t>
            </a:r>
            <a:r>
              <a:rPr sz="2400" spc="-10" dirty="0">
                <a:solidFill>
                  <a:srgbClr val="1F145D"/>
                </a:solidFill>
                <a:latin typeface="Calibri"/>
                <a:cs typeface="Calibri"/>
              </a:rPr>
              <a:t>clocked.	</a:t>
            </a:r>
            <a:r>
              <a:rPr sz="2400" spc="-5" dirty="0">
                <a:solidFill>
                  <a:srgbClr val="1F145D"/>
                </a:solidFill>
                <a:latin typeface="Calibri"/>
                <a:cs typeface="Calibri"/>
              </a:rPr>
              <a:t>The</a:t>
            </a:r>
            <a:r>
              <a:rPr sz="2400" dirty="0">
                <a:solidFill>
                  <a:srgbClr val="1F145D"/>
                </a:solidFill>
                <a:latin typeface="Calibri"/>
                <a:cs typeface="Calibri"/>
              </a:rPr>
              <a:t> </a:t>
            </a:r>
            <a:r>
              <a:rPr sz="2400" spc="-10" dirty="0">
                <a:solidFill>
                  <a:srgbClr val="1F145D"/>
                </a:solidFill>
                <a:latin typeface="Calibri"/>
                <a:cs typeface="Calibri"/>
              </a:rPr>
              <a:t>readback</a:t>
            </a:r>
            <a:r>
              <a:rPr sz="2400" spc="-15" dirty="0">
                <a:solidFill>
                  <a:srgbClr val="1F145D"/>
                </a:solidFill>
                <a:latin typeface="Calibri"/>
                <a:cs typeface="Calibri"/>
              </a:rPr>
              <a:t> </a:t>
            </a:r>
            <a:r>
              <a:rPr sz="2400" spc="-10" dirty="0">
                <a:solidFill>
                  <a:srgbClr val="1F145D"/>
                </a:solidFill>
                <a:latin typeface="Calibri"/>
                <a:cs typeface="Calibri"/>
              </a:rPr>
              <a:t>can</a:t>
            </a:r>
            <a:r>
              <a:rPr sz="2400" spc="-15" dirty="0">
                <a:solidFill>
                  <a:srgbClr val="1F145D"/>
                </a:solidFill>
                <a:latin typeface="Calibri"/>
                <a:cs typeface="Calibri"/>
              </a:rPr>
              <a:t> </a:t>
            </a:r>
            <a:r>
              <a:rPr sz="2400" spc="-5" dirty="0">
                <a:solidFill>
                  <a:srgbClr val="1F145D"/>
                </a:solidFill>
                <a:latin typeface="Calibri"/>
                <a:cs typeface="Calibri"/>
              </a:rPr>
              <a:t>be</a:t>
            </a:r>
            <a:r>
              <a:rPr sz="2400" spc="10" dirty="0">
                <a:solidFill>
                  <a:srgbClr val="1F145D"/>
                </a:solidFill>
                <a:latin typeface="Calibri"/>
                <a:cs typeface="Calibri"/>
              </a:rPr>
              <a:t> </a:t>
            </a:r>
            <a:r>
              <a:rPr sz="2400" spc="-15" dirty="0">
                <a:solidFill>
                  <a:srgbClr val="1F145D"/>
                </a:solidFill>
                <a:latin typeface="Calibri"/>
                <a:cs typeface="Calibri"/>
              </a:rPr>
              <a:t>unclocked</a:t>
            </a:r>
            <a:r>
              <a:rPr sz="2400" spc="-10" dirty="0">
                <a:solidFill>
                  <a:srgbClr val="1F145D"/>
                </a:solidFill>
                <a:latin typeface="Calibri"/>
                <a:cs typeface="Calibri"/>
              </a:rPr>
              <a:t> </a:t>
            </a:r>
            <a:r>
              <a:rPr sz="2400" spc="-5" dirty="0">
                <a:solidFill>
                  <a:srgbClr val="1F145D"/>
                </a:solidFill>
                <a:latin typeface="Calibri"/>
                <a:cs typeface="Calibri"/>
              </a:rPr>
              <a:t>or </a:t>
            </a:r>
            <a:r>
              <a:rPr sz="2400" dirty="0">
                <a:solidFill>
                  <a:srgbClr val="1F145D"/>
                </a:solidFill>
                <a:latin typeface="Calibri"/>
                <a:cs typeface="Calibri"/>
              </a:rPr>
              <a:t> </a:t>
            </a:r>
            <a:r>
              <a:rPr sz="2400" spc="-10" dirty="0">
                <a:solidFill>
                  <a:srgbClr val="1F145D"/>
                </a:solidFill>
                <a:latin typeface="Calibri"/>
                <a:cs typeface="Calibri"/>
              </a:rPr>
              <a:t>clocked</a:t>
            </a:r>
            <a:r>
              <a:rPr sz="2400" spc="-30" dirty="0">
                <a:solidFill>
                  <a:srgbClr val="1F145D"/>
                </a:solidFill>
                <a:latin typeface="Calibri"/>
                <a:cs typeface="Calibri"/>
              </a:rPr>
              <a:t> </a:t>
            </a:r>
            <a:r>
              <a:rPr sz="2400" spc="-15" dirty="0">
                <a:solidFill>
                  <a:srgbClr val="1F145D"/>
                </a:solidFill>
                <a:latin typeface="Calibri"/>
                <a:cs typeface="Calibri"/>
              </a:rPr>
              <a:t>to </a:t>
            </a:r>
            <a:r>
              <a:rPr sz="2400" spc="-5" dirty="0">
                <a:solidFill>
                  <a:srgbClr val="1F145D"/>
                </a:solidFill>
                <a:latin typeface="Calibri"/>
                <a:cs typeface="Calibri"/>
              </a:rPr>
              <a:t>suit</a:t>
            </a:r>
            <a:r>
              <a:rPr sz="2400" spc="-30" dirty="0">
                <a:solidFill>
                  <a:srgbClr val="1F145D"/>
                </a:solidFill>
                <a:latin typeface="Calibri"/>
                <a:cs typeface="Calibri"/>
              </a:rPr>
              <a:t> </a:t>
            </a:r>
            <a:r>
              <a:rPr sz="2400" dirty="0">
                <a:solidFill>
                  <a:srgbClr val="1F145D"/>
                </a:solidFill>
                <a:latin typeface="Calibri"/>
                <a:cs typeface="Calibri"/>
              </a:rPr>
              <a:t>the </a:t>
            </a:r>
            <a:r>
              <a:rPr sz="2400" spc="-5" dirty="0">
                <a:solidFill>
                  <a:srgbClr val="1F145D"/>
                </a:solidFill>
                <a:latin typeface="Calibri"/>
                <a:cs typeface="Calibri"/>
              </a:rPr>
              <a:t>application.</a:t>
            </a:r>
            <a:endParaRPr sz="2400">
              <a:solidFill>
                <a:srgbClr val="1F145D"/>
              </a:solidFill>
              <a:latin typeface="Calibri"/>
              <a:cs typeface="Calibri"/>
            </a:endParaRPr>
          </a:p>
          <a:p>
            <a:pPr marL="240665" marR="5080" indent="-228600">
              <a:lnSpc>
                <a:spcPts val="2590"/>
              </a:lnSpc>
              <a:spcBef>
                <a:spcPts val="1015"/>
              </a:spcBef>
              <a:buFont typeface="Arial"/>
              <a:buChar char="•"/>
              <a:tabLst>
                <a:tab pos="241300" algn="l"/>
              </a:tabLst>
            </a:pPr>
            <a:r>
              <a:rPr sz="2400" dirty="0">
                <a:solidFill>
                  <a:srgbClr val="1F145D"/>
                </a:solidFill>
                <a:latin typeface="Calibri"/>
                <a:cs typeface="Calibri"/>
              </a:rPr>
              <a:t>In</a:t>
            </a:r>
            <a:r>
              <a:rPr sz="2400" spc="-5" dirty="0">
                <a:solidFill>
                  <a:srgbClr val="1F145D"/>
                </a:solidFill>
                <a:latin typeface="Calibri"/>
                <a:cs typeface="Calibri"/>
              </a:rPr>
              <a:t> this </a:t>
            </a:r>
            <a:r>
              <a:rPr sz="2400" spc="-15" dirty="0">
                <a:solidFill>
                  <a:srgbClr val="1F145D"/>
                </a:solidFill>
                <a:latin typeface="Calibri"/>
                <a:cs typeface="Calibri"/>
              </a:rPr>
              <a:t>version</a:t>
            </a:r>
            <a:r>
              <a:rPr sz="2400" spc="-5" dirty="0">
                <a:solidFill>
                  <a:srgbClr val="1F145D"/>
                </a:solidFill>
                <a:latin typeface="Calibri"/>
                <a:cs typeface="Calibri"/>
              </a:rPr>
              <a:t> </a:t>
            </a:r>
            <a:r>
              <a:rPr sz="2400" spc="-15" dirty="0">
                <a:solidFill>
                  <a:srgbClr val="1F145D"/>
                </a:solidFill>
                <a:latin typeface="Calibri"/>
                <a:cs typeface="Calibri"/>
              </a:rPr>
              <a:t>we</a:t>
            </a:r>
            <a:r>
              <a:rPr sz="2400" dirty="0">
                <a:solidFill>
                  <a:srgbClr val="1F145D"/>
                </a:solidFill>
                <a:latin typeface="Calibri"/>
                <a:cs typeface="Calibri"/>
              </a:rPr>
              <a:t> </a:t>
            </a:r>
            <a:r>
              <a:rPr sz="2400" spc="-20" dirty="0">
                <a:solidFill>
                  <a:srgbClr val="1F145D"/>
                </a:solidFill>
                <a:latin typeface="Calibri"/>
                <a:cs typeface="Calibri"/>
              </a:rPr>
              <a:t>have</a:t>
            </a:r>
            <a:r>
              <a:rPr sz="2400" dirty="0">
                <a:solidFill>
                  <a:srgbClr val="1F145D"/>
                </a:solidFill>
                <a:latin typeface="Calibri"/>
                <a:cs typeface="Calibri"/>
              </a:rPr>
              <a:t> an</a:t>
            </a:r>
            <a:r>
              <a:rPr sz="2400" spc="-5" dirty="0">
                <a:solidFill>
                  <a:srgbClr val="1F145D"/>
                </a:solidFill>
                <a:latin typeface="Calibri"/>
                <a:cs typeface="Calibri"/>
              </a:rPr>
              <a:t> address,</a:t>
            </a:r>
            <a:r>
              <a:rPr sz="2400" dirty="0">
                <a:solidFill>
                  <a:srgbClr val="1F145D"/>
                </a:solidFill>
                <a:latin typeface="Calibri"/>
                <a:cs typeface="Calibri"/>
              </a:rPr>
              <a:t> </a:t>
            </a:r>
            <a:r>
              <a:rPr sz="2400" spc="-5" dirty="0">
                <a:solidFill>
                  <a:srgbClr val="1F145D"/>
                </a:solidFill>
                <a:latin typeface="Calibri"/>
                <a:cs typeface="Calibri"/>
              </a:rPr>
              <a:t>write-enable, </a:t>
            </a:r>
            <a:r>
              <a:rPr sz="2400" spc="-530" dirty="0">
                <a:solidFill>
                  <a:srgbClr val="1F145D"/>
                </a:solidFill>
                <a:latin typeface="Calibri"/>
                <a:cs typeface="Calibri"/>
              </a:rPr>
              <a:t> </a:t>
            </a:r>
            <a:r>
              <a:rPr sz="2400" spc="-10" dirty="0">
                <a:solidFill>
                  <a:srgbClr val="1F145D"/>
                </a:solidFill>
                <a:latin typeface="Calibri"/>
                <a:cs typeface="Calibri"/>
              </a:rPr>
              <a:t>datain</a:t>
            </a:r>
            <a:r>
              <a:rPr sz="2400" spc="-15" dirty="0">
                <a:solidFill>
                  <a:srgbClr val="1F145D"/>
                </a:solidFill>
                <a:latin typeface="Calibri"/>
                <a:cs typeface="Calibri"/>
              </a:rPr>
              <a:t> </a:t>
            </a:r>
            <a:r>
              <a:rPr sz="2400" dirty="0">
                <a:solidFill>
                  <a:srgbClr val="1F145D"/>
                </a:solidFill>
                <a:latin typeface="Calibri"/>
                <a:cs typeface="Calibri"/>
              </a:rPr>
              <a:t>and</a:t>
            </a:r>
            <a:r>
              <a:rPr sz="2400" spc="-5" dirty="0">
                <a:solidFill>
                  <a:srgbClr val="1F145D"/>
                </a:solidFill>
                <a:latin typeface="Calibri"/>
                <a:cs typeface="Calibri"/>
              </a:rPr>
              <a:t> </a:t>
            </a:r>
            <a:r>
              <a:rPr sz="2400" spc="-10" dirty="0">
                <a:solidFill>
                  <a:srgbClr val="1F145D"/>
                </a:solidFill>
                <a:latin typeface="Calibri"/>
                <a:cs typeface="Calibri"/>
              </a:rPr>
              <a:t>dataout.</a:t>
            </a:r>
            <a:endParaRPr sz="2400">
              <a:solidFill>
                <a:srgbClr val="1F145D"/>
              </a:solidFill>
              <a:latin typeface="Calibri"/>
              <a:cs typeface="Calibri"/>
            </a:endParaRPr>
          </a:p>
          <a:p>
            <a:pPr marL="240665" marR="48260" indent="-228600" algn="just">
              <a:lnSpc>
                <a:spcPct val="90000"/>
              </a:lnSpc>
              <a:spcBef>
                <a:spcPts val="960"/>
              </a:spcBef>
              <a:buFont typeface="Arial"/>
              <a:buChar char="•"/>
              <a:tabLst>
                <a:tab pos="241300" algn="l"/>
              </a:tabLst>
            </a:pPr>
            <a:r>
              <a:rPr sz="2400" spc="-10" dirty="0">
                <a:solidFill>
                  <a:srgbClr val="1F145D"/>
                </a:solidFill>
                <a:latin typeface="Calibri"/>
                <a:cs typeface="Calibri"/>
              </a:rPr>
              <a:t>Formally </a:t>
            </a:r>
            <a:r>
              <a:rPr sz="2400" dirty="0">
                <a:solidFill>
                  <a:srgbClr val="1F145D"/>
                </a:solidFill>
                <a:latin typeface="Calibri"/>
                <a:cs typeface="Calibri"/>
              </a:rPr>
              <a:t>this is a </a:t>
            </a:r>
            <a:r>
              <a:rPr sz="2400" spc="-10" dirty="0">
                <a:solidFill>
                  <a:srgbClr val="1F145D"/>
                </a:solidFill>
                <a:latin typeface="Calibri"/>
                <a:cs typeface="Calibri"/>
              </a:rPr>
              <a:t>write-first </a:t>
            </a:r>
            <a:r>
              <a:rPr sz="2400" spc="-5" dirty="0">
                <a:solidFill>
                  <a:srgbClr val="1F145D"/>
                </a:solidFill>
                <a:latin typeface="Calibri"/>
                <a:cs typeface="Calibri"/>
              </a:rPr>
              <a:t>implementation but </a:t>
            </a:r>
            <a:r>
              <a:rPr sz="2400" dirty="0">
                <a:solidFill>
                  <a:srgbClr val="1F145D"/>
                </a:solidFill>
                <a:latin typeface="Calibri"/>
                <a:cs typeface="Calibri"/>
              </a:rPr>
              <a:t> </a:t>
            </a:r>
            <a:r>
              <a:rPr sz="2400" spc="-5" dirty="0">
                <a:solidFill>
                  <a:srgbClr val="1F145D"/>
                </a:solidFill>
                <a:latin typeface="Calibri"/>
                <a:cs typeface="Calibri"/>
              </a:rPr>
              <a:t>FPGA </a:t>
            </a:r>
            <a:r>
              <a:rPr sz="2400" spc="-10" dirty="0">
                <a:solidFill>
                  <a:srgbClr val="1F145D"/>
                </a:solidFill>
                <a:latin typeface="Calibri"/>
                <a:cs typeface="Calibri"/>
              </a:rPr>
              <a:t>can </a:t>
            </a:r>
            <a:r>
              <a:rPr sz="2400" spc="-5" dirty="0">
                <a:solidFill>
                  <a:srgbClr val="1F145D"/>
                </a:solidFill>
                <a:latin typeface="Calibri"/>
                <a:cs typeface="Calibri"/>
              </a:rPr>
              <a:t>do </a:t>
            </a:r>
            <a:r>
              <a:rPr sz="2400" spc="-10" dirty="0">
                <a:solidFill>
                  <a:srgbClr val="1F145D"/>
                </a:solidFill>
                <a:latin typeface="Calibri"/>
                <a:cs typeface="Calibri"/>
              </a:rPr>
              <a:t>alternative </a:t>
            </a:r>
            <a:r>
              <a:rPr sz="2400" spc="-15" dirty="0">
                <a:solidFill>
                  <a:srgbClr val="1F145D"/>
                </a:solidFill>
                <a:latin typeface="Calibri"/>
                <a:cs typeface="Calibri"/>
              </a:rPr>
              <a:t>read-first </a:t>
            </a:r>
            <a:r>
              <a:rPr sz="2400" dirty="0">
                <a:solidFill>
                  <a:srgbClr val="1F145D"/>
                </a:solidFill>
                <a:latin typeface="Calibri"/>
                <a:cs typeface="Calibri"/>
              </a:rPr>
              <a:t>and </a:t>
            </a:r>
            <a:r>
              <a:rPr sz="2400" spc="-5" dirty="0">
                <a:solidFill>
                  <a:srgbClr val="1F145D"/>
                </a:solidFill>
                <a:latin typeface="Calibri"/>
                <a:cs typeface="Calibri"/>
              </a:rPr>
              <a:t>nochange </a:t>
            </a:r>
            <a:r>
              <a:rPr sz="2400" spc="-530" dirty="0">
                <a:solidFill>
                  <a:srgbClr val="1F145D"/>
                </a:solidFill>
                <a:latin typeface="Calibri"/>
                <a:cs typeface="Calibri"/>
              </a:rPr>
              <a:t> </a:t>
            </a:r>
            <a:r>
              <a:rPr sz="2400" dirty="0">
                <a:solidFill>
                  <a:srgbClr val="1F145D"/>
                </a:solidFill>
                <a:latin typeface="Calibri"/>
                <a:cs typeface="Calibri"/>
              </a:rPr>
              <a:t>with/without</a:t>
            </a:r>
            <a:r>
              <a:rPr sz="2400" spc="-30" dirty="0">
                <a:solidFill>
                  <a:srgbClr val="1F145D"/>
                </a:solidFill>
                <a:latin typeface="Calibri"/>
                <a:cs typeface="Calibri"/>
              </a:rPr>
              <a:t> </a:t>
            </a:r>
            <a:r>
              <a:rPr sz="2400" spc="-15" dirty="0">
                <a:solidFill>
                  <a:srgbClr val="1F145D"/>
                </a:solidFill>
                <a:latin typeface="Calibri"/>
                <a:cs typeface="Calibri"/>
              </a:rPr>
              <a:t>registered</a:t>
            </a:r>
            <a:r>
              <a:rPr sz="2400" spc="-10" dirty="0">
                <a:solidFill>
                  <a:srgbClr val="1F145D"/>
                </a:solidFill>
                <a:latin typeface="Calibri"/>
                <a:cs typeface="Calibri"/>
              </a:rPr>
              <a:t> </a:t>
            </a:r>
            <a:r>
              <a:rPr sz="2400" spc="-5" dirty="0">
                <a:solidFill>
                  <a:srgbClr val="1F145D"/>
                </a:solidFill>
                <a:latin typeface="Calibri"/>
                <a:cs typeface="Calibri"/>
              </a:rPr>
              <a:t>output</a:t>
            </a:r>
            <a:endParaRPr sz="2400">
              <a:solidFill>
                <a:srgbClr val="1F145D"/>
              </a:solidFill>
              <a:latin typeface="Calibri"/>
              <a:cs typeface="Calibri"/>
            </a:endParaRPr>
          </a:p>
        </p:txBody>
      </p:sp>
      <p:sp>
        <p:nvSpPr>
          <p:cNvPr id="14" name="object 14"/>
          <p:cNvSpPr txBox="1"/>
          <p:nvPr/>
        </p:nvSpPr>
        <p:spPr>
          <a:xfrm>
            <a:off x="2866770" y="1111961"/>
            <a:ext cx="45593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addr</a:t>
            </a:r>
            <a:endParaRPr sz="1800">
              <a:solidFill>
                <a:srgbClr val="1F145D"/>
              </a:solidFill>
              <a:latin typeface="Calibri"/>
              <a:cs typeface="Calibri"/>
            </a:endParaRPr>
          </a:p>
        </p:txBody>
      </p:sp>
      <p:grpSp>
        <p:nvGrpSpPr>
          <p:cNvPr id="15" name="object 15"/>
          <p:cNvGrpSpPr/>
          <p:nvPr/>
        </p:nvGrpSpPr>
        <p:grpSpPr>
          <a:xfrm>
            <a:off x="3511041" y="1054353"/>
            <a:ext cx="640715" cy="448945"/>
            <a:chOff x="3511041" y="1054353"/>
            <a:chExt cx="640715" cy="448945"/>
          </a:xfrm>
        </p:grpSpPr>
        <p:sp>
          <p:nvSpPr>
            <p:cNvPr id="16" name="object 16"/>
            <p:cNvSpPr/>
            <p:nvPr/>
          </p:nvSpPr>
          <p:spPr>
            <a:xfrm>
              <a:off x="3517391" y="1060703"/>
              <a:ext cx="628015" cy="436245"/>
            </a:xfrm>
            <a:custGeom>
              <a:avLst/>
              <a:gdLst/>
              <a:ahLst/>
              <a:cxnLst/>
              <a:rect l="l" t="t" r="r" b="b"/>
              <a:pathLst>
                <a:path w="628014" h="436244">
                  <a:moveTo>
                    <a:pt x="409956" y="0"/>
                  </a:moveTo>
                  <a:lnTo>
                    <a:pt x="409956" y="108966"/>
                  </a:lnTo>
                  <a:lnTo>
                    <a:pt x="0" y="108966"/>
                  </a:lnTo>
                  <a:lnTo>
                    <a:pt x="0" y="326898"/>
                  </a:lnTo>
                  <a:lnTo>
                    <a:pt x="409956" y="326898"/>
                  </a:lnTo>
                  <a:lnTo>
                    <a:pt x="409956" y="435863"/>
                  </a:lnTo>
                  <a:lnTo>
                    <a:pt x="627888" y="217932"/>
                  </a:lnTo>
                  <a:lnTo>
                    <a:pt x="409956" y="0"/>
                  </a:lnTo>
                  <a:close/>
                </a:path>
              </a:pathLst>
            </a:custGeom>
            <a:solidFill>
              <a:srgbClr val="4471C4"/>
            </a:solidFill>
          </p:spPr>
          <p:txBody>
            <a:bodyPr wrap="square" lIns="0" tIns="0" rIns="0" bIns="0" rtlCol="0"/>
            <a:lstStyle/>
            <a:p>
              <a:endParaRPr>
                <a:solidFill>
                  <a:srgbClr val="1F145D"/>
                </a:solidFill>
              </a:endParaRPr>
            </a:p>
          </p:txBody>
        </p:sp>
        <p:sp>
          <p:nvSpPr>
            <p:cNvPr id="17" name="object 17"/>
            <p:cNvSpPr/>
            <p:nvPr/>
          </p:nvSpPr>
          <p:spPr>
            <a:xfrm>
              <a:off x="3517391" y="1060703"/>
              <a:ext cx="628015" cy="436245"/>
            </a:xfrm>
            <a:custGeom>
              <a:avLst/>
              <a:gdLst/>
              <a:ahLst/>
              <a:cxnLst/>
              <a:rect l="l" t="t" r="r" b="b"/>
              <a:pathLst>
                <a:path w="628014" h="436244">
                  <a:moveTo>
                    <a:pt x="0" y="108966"/>
                  </a:moveTo>
                  <a:lnTo>
                    <a:pt x="409956" y="108966"/>
                  </a:lnTo>
                  <a:lnTo>
                    <a:pt x="409956" y="0"/>
                  </a:lnTo>
                  <a:lnTo>
                    <a:pt x="627888" y="217932"/>
                  </a:lnTo>
                  <a:lnTo>
                    <a:pt x="409956" y="435863"/>
                  </a:lnTo>
                  <a:lnTo>
                    <a:pt x="409956" y="326898"/>
                  </a:lnTo>
                  <a:lnTo>
                    <a:pt x="0" y="326898"/>
                  </a:lnTo>
                  <a:lnTo>
                    <a:pt x="0" y="108966"/>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8" name="object 18"/>
          <p:cNvSpPr txBox="1"/>
          <p:nvPr/>
        </p:nvSpPr>
        <p:spPr>
          <a:xfrm>
            <a:off x="2805810" y="1564955"/>
            <a:ext cx="741680" cy="665118"/>
          </a:xfrm>
          <a:prstGeom prst="rect">
            <a:avLst/>
          </a:prstGeom>
        </p:spPr>
        <p:txBody>
          <a:bodyPr vert="horz" wrap="square" lIns="0" tIns="12700" rIns="0" bIns="0" rtlCol="0">
            <a:spAutoFit/>
          </a:bodyPr>
          <a:lstStyle/>
          <a:p>
            <a:pPr marL="12700" marR="5080" indent="23495">
              <a:lnSpc>
                <a:spcPct val="121900"/>
              </a:lnSpc>
              <a:spcBef>
                <a:spcPts val="100"/>
              </a:spcBef>
            </a:pPr>
            <a:r>
              <a:rPr sz="1800" spc="-10" dirty="0">
                <a:solidFill>
                  <a:srgbClr val="1F145D"/>
                </a:solidFill>
                <a:latin typeface="Calibri"/>
                <a:cs typeface="Calibri"/>
              </a:rPr>
              <a:t>datain </a:t>
            </a:r>
            <a:r>
              <a:rPr sz="1800" spc="-5" dirty="0">
                <a:solidFill>
                  <a:srgbClr val="1F145D"/>
                </a:solidFill>
                <a:latin typeface="Calibri"/>
                <a:cs typeface="Calibri"/>
              </a:rPr>
              <a:t> </a:t>
            </a:r>
            <a:r>
              <a:rPr sz="1800" dirty="0">
                <a:solidFill>
                  <a:srgbClr val="1F145D"/>
                </a:solidFill>
                <a:latin typeface="Calibri"/>
                <a:cs typeface="Calibri"/>
              </a:rPr>
              <a:t>w</a:t>
            </a:r>
            <a:r>
              <a:rPr sz="1800" spc="-10" dirty="0">
                <a:solidFill>
                  <a:srgbClr val="1F145D"/>
                </a:solidFill>
                <a:latin typeface="Calibri"/>
                <a:cs typeface="Calibri"/>
              </a:rPr>
              <a:t>ri</a:t>
            </a:r>
            <a:r>
              <a:rPr sz="1800" spc="-30" dirty="0">
                <a:solidFill>
                  <a:srgbClr val="1F145D"/>
                </a:solidFill>
                <a:latin typeface="Calibri"/>
                <a:cs typeface="Calibri"/>
              </a:rPr>
              <a:t>t</a:t>
            </a:r>
            <a:r>
              <a:rPr sz="1800" dirty="0">
                <a:solidFill>
                  <a:srgbClr val="1F145D"/>
                </a:solidFill>
                <a:latin typeface="Calibri"/>
                <a:cs typeface="Calibri"/>
              </a:rPr>
              <a:t>een</a:t>
            </a:r>
            <a:endParaRPr sz="1800">
              <a:solidFill>
                <a:srgbClr val="1F145D"/>
              </a:solidFill>
              <a:latin typeface="Calibri"/>
              <a:cs typeface="Calibri"/>
            </a:endParaRPr>
          </a:p>
        </p:txBody>
      </p:sp>
      <p:grpSp>
        <p:nvGrpSpPr>
          <p:cNvPr id="19" name="object 19"/>
          <p:cNvGrpSpPr/>
          <p:nvPr/>
        </p:nvGrpSpPr>
        <p:grpSpPr>
          <a:xfrm>
            <a:off x="3526282" y="1519174"/>
            <a:ext cx="2352040" cy="488315"/>
            <a:chOff x="3526282" y="1519174"/>
            <a:chExt cx="2352040" cy="488315"/>
          </a:xfrm>
        </p:grpSpPr>
        <p:sp>
          <p:nvSpPr>
            <p:cNvPr id="20" name="object 20"/>
            <p:cNvSpPr/>
            <p:nvPr/>
          </p:nvSpPr>
          <p:spPr>
            <a:xfrm>
              <a:off x="3532632" y="1565148"/>
              <a:ext cx="628015" cy="436245"/>
            </a:xfrm>
            <a:custGeom>
              <a:avLst/>
              <a:gdLst/>
              <a:ahLst/>
              <a:cxnLst/>
              <a:rect l="l" t="t" r="r" b="b"/>
              <a:pathLst>
                <a:path w="628014" h="436244">
                  <a:moveTo>
                    <a:pt x="409955" y="0"/>
                  </a:moveTo>
                  <a:lnTo>
                    <a:pt x="409955" y="108965"/>
                  </a:lnTo>
                  <a:lnTo>
                    <a:pt x="0" y="108965"/>
                  </a:lnTo>
                  <a:lnTo>
                    <a:pt x="0" y="326898"/>
                  </a:lnTo>
                  <a:lnTo>
                    <a:pt x="409955" y="326898"/>
                  </a:lnTo>
                  <a:lnTo>
                    <a:pt x="409955" y="435863"/>
                  </a:lnTo>
                  <a:lnTo>
                    <a:pt x="627888" y="217931"/>
                  </a:lnTo>
                  <a:lnTo>
                    <a:pt x="409955" y="0"/>
                  </a:lnTo>
                  <a:close/>
                </a:path>
              </a:pathLst>
            </a:custGeom>
            <a:solidFill>
              <a:srgbClr val="4471C4"/>
            </a:solidFill>
          </p:spPr>
          <p:txBody>
            <a:bodyPr wrap="square" lIns="0" tIns="0" rIns="0" bIns="0" rtlCol="0"/>
            <a:lstStyle/>
            <a:p>
              <a:endParaRPr>
                <a:solidFill>
                  <a:srgbClr val="1F145D"/>
                </a:solidFill>
              </a:endParaRPr>
            </a:p>
          </p:txBody>
        </p:sp>
        <p:sp>
          <p:nvSpPr>
            <p:cNvPr id="21" name="object 21"/>
            <p:cNvSpPr/>
            <p:nvPr/>
          </p:nvSpPr>
          <p:spPr>
            <a:xfrm>
              <a:off x="3532632" y="1565148"/>
              <a:ext cx="628015" cy="436245"/>
            </a:xfrm>
            <a:custGeom>
              <a:avLst/>
              <a:gdLst/>
              <a:ahLst/>
              <a:cxnLst/>
              <a:rect l="l" t="t" r="r" b="b"/>
              <a:pathLst>
                <a:path w="628014" h="436244">
                  <a:moveTo>
                    <a:pt x="0" y="108965"/>
                  </a:moveTo>
                  <a:lnTo>
                    <a:pt x="409955" y="108965"/>
                  </a:lnTo>
                  <a:lnTo>
                    <a:pt x="409955" y="0"/>
                  </a:lnTo>
                  <a:lnTo>
                    <a:pt x="627888" y="217931"/>
                  </a:lnTo>
                  <a:lnTo>
                    <a:pt x="409955" y="435863"/>
                  </a:lnTo>
                  <a:lnTo>
                    <a:pt x="409955" y="326898"/>
                  </a:lnTo>
                  <a:lnTo>
                    <a:pt x="0" y="326898"/>
                  </a:lnTo>
                  <a:lnTo>
                    <a:pt x="0" y="108965"/>
                  </a:lnTo>
                  <a:close/>
                </a:path>
              </a:pathLst>
            </a:custGeom>
            <a:ln w="12700">
              <a:solidFill>
                <a:srgbClr val="2E528F"/>
              </a:solidFill>
            </a:ln>
          </p:spPr>
          <p:txBody>
            <a:bodyPr wrap="square" lIns="0" tIns="0" rIns="0" bIns="0" rtlCol="0"/>
            <a:lstStyle/>
            <a:p>
              <a:endParaRPr>
                <a:solidFill>
                  <a:srgbClr val="1F145D"/>
                </a:solidFill>
              </a:endParaRPr>
            </a:p>
          </p:txBody>
        </p:sp>
        <p:sp>
          <p:nvSpPr>
            <p:cNvPr id="22" name="object 22"/>
            <p:cNvSpPr/>
            <p:nvPr/>
          </p:nvSpPr>
          <p:spPr>
            <a:xfrm>
              <a:off x="5259324" y="1525524"/>
              <a:ext cx="612775" cy="434340"/>
            </a:xfrm>
            <a:custGeom>
              <a:avLst/>
              <a:gdLst/>
              <a:ahLst/>
              <a:cxnLst/>
              <a:rect l="l" t="t" r="r" b="b"/>
              <a:pathLst>
                <a:path w="612775" h="434339">
                  <a:moveTo>
                    <a:pt x="395477" y="0"/>
                  </a:moveTo>
                  <a:lnTo>
                    <a:pt x="395477" y="108585"/>
                  </a:lnTo>
                  <a:lnTo>
                    <a:pt x="0" y="108585"/>
                  </a:lnTo>
                  <a:lnTo>
                    <a:pt x="0" y="325754"/>
                  </a:lnTo>
                  <a:lnTo>
                    <a:pt x="395477" y="325754"/>
                  </a:lnTo>
                  <a:lnTo>
                    <a:pt x="395477" y="434339"/>
                  </a:lnTo>
                  <a:lnTo>
                    <a:pt x="612648" y="217170"/>
                  </a:lnTo>
                  <a:lnTo>
                    <a:pt x="395477" y="0"/>
                  </a:lnTo>
                  <a:close/>
                </a:path>
              </a:pathLst>
            </a:custGeom>
            <a:solidFill>
              <a:srgbClr val="4471C4"/>
            </a:solidFill>
          </p:spPr>
          <p:txBody>
            <a:bodyPr wrap="square" lIns="0" tIns="0" rIns="0" bIns="0" rtlCol="0"/>
            <a:lstStyle/>
            <a:p>
              <a:endParaRPr>
                <a:solidFill>
                  <a:srgbClr val="1F145D"/>
                </a:solidFill>
              </a:endParaRPr>
            </a:p>
          </p:txBody>
        </p:sp>
        <p:sp>
          <p:nvSpPr>
            <p:cNvPr id="23" name="object 23"/>
            <p:cNvSpPr/>
            <p:nvPr/>
          </p:nvSpPr>
          <p:spPr>
            <a:xfrm>
              <a:off x="5259324" y="1525524"/>
              <a:ext cx="612775" cy="434340"/>
            </a:xfrm>
            <a:custGeom>
              <a:avLst/>
              <a:gdLst/>
              <a:ahLst/>
              <a:cxnLst/>
              <a:rect l="l" t="t" r="r" b="b"/>
              <a:pathLst>
                <a:path w="612775" h="434339">
                  <a:moveTo>
                    <a:pt x="0" y="108585"/>
                  </a:moveTo>
                  <a:lnTo>
                    <a:pt x="395477" y="108585"/>
                  </a:lnTo>
                  <a:lnTo>
                    <a:pt x="395477" y="0"/>
                  </a:lnTo>
                  <a:lnTo>
                    <a:pt x="612648" y="217170"/>
                  </a:lnTo>
                  <a:lnTo>
                    <a:pt x="395477" y="434339"/>
                  </a:lnTo>
                  <a:lnTo>
                    <a:pt x="395477" y="325754"/>
                  </a:lnTo>
                  <a:lnTo>
                    <a:pt x="0" y="325754"/>
                  </a:lnTo>
                  <a:lnTo>
                    <a:pt x="0" y="108585"/>
                  </a:lnTo>
                  <a:close/>
                </a:path>
              </a:pathLst>
            </a:custGeom>
            <a:ln w="12699">
              <a:solidFill>
                <a:srgbClr val="2E528F"/>
              </a:solidFill>
            </a:ln>
          </p:spPr>
          <p:txBody>
            <a:bodyPr wrap="square" lIns="0" tIns="0" rIns="0" bIns="0" rtlCol="0"/>
            <a:lstStyle/>
            <a:p>
              <a:endParaRPr>
                <a:solidFill>
                  <a:srgbClr val="1F145D"/>
                </a:solidFill>
              </a:endParaRPr>
            </a:p>
          </p:txBody>
        </p:sp>
      </p:grpSp>
      <p:sp>
        <p:nvSpPr>
          <p:cNvPr id="24" name="object 24"/>
          <p:cNvSpPr txBox="1"/>
          <p:nvPr/>
        </p:nvSpPr>
        <p:spPr>
          <a:xfrm>
            <a:off x="5928486" y="1547876"/>
            <a:ext cx="7543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dataout</a:t>
            </a:r>
            <a:endParaRPr sz="1800">
              <a:solidFill>
                <a:srgbClr val="1F145D"/>
              </a:solidFill>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047" y="376675"/>
            <a:ext cx="4182999" cy="696595"/>
          </a:xfrm>
          <a:prstGeom prst="rect">
            <a:avLst/>
          </a:prstGeom>
        </p:spPr>
        <p:txBody>
          <a:bodyPr vert="horz" wrap="square" lIns="0" tIns="12700" rIns="0" bIns="0" rtlCol="0">
            <a:spAutoFit/>
          </a:bodyPr>
          <a:lstStyle/>
          <a:p>
            <a:pPr marL="12700">
              <a:lnSpc>
                <a:spcPct val="100000"/>
              </a:lnSpc>
              <a:spcBef>
                <a:spcPts val="100"/>
              </a:spcBef>
            </a:pPr>
            <a:r>
              <a:rPr dirty="0"/>
              <a:t>Dual</a:t>
            </a:r>
            <a:r>
              <a:rPr spc="-40" dirty="0"/>
              <a:t> </a:t>
            </a:r>
            <a:r>
              <a:rPr spc="5" dirty="0"/>
              <a:t>port</a:t>
            </a:r>
            <a:r>
              <a:rPr spc="-35" dirty="0"/>
              <a:t> </a:t>
            </a:r>
            <a:r>
              <a:rPr dirty="0"/>
              <a:t>RAM</a:t>
            </a:r>
          </a:p>
        </p:txBody>
      </p:sp>
      <p:sp>
        <p:nvSpPr>
          <p:cNvPr id="3" name="object 3"/>
          <p:cNvSpPr txBox="1"/>
          <p:nvPr/>
        </p:nvSpPr>
        <p:spPr>
          <a:xfrm>
            <a:off x="916939" y="1781301"/>
            <a:ext cx="5984875" cy="3282315"/>
          </a:xfrm>
          <a:prstGeom prst="rect">
            <a:avLst/>
          </a:prstGeom>
        </p:spPr>
        <p:txBody>
          <a:bodyPr vert="horz" wrap="square" lIns="0" tIns="78740" rIns="0" bIns="0" rtlCol="0">
            <a:spAutoFit/>
          </a:bodyPr>
          <a:lstStyle/>
          <a:p>
            <a:pPr marL="241300" marR="296545" indent="-229235">
              <a:lnSpc>
                <a:spcPct val="80000"/>
              </a:lnSpc>
              <a:spcBef>
                <a:spcPts val="620"/>
              </a:spcBef>
              <a:buFont typeface="Arial"/>
              <a:buChar char="•"/>
              <a:tabLst>
                <a:tab pos="241300" algn="l"/>
                <a:tab pos="241935" algn="l"/>
              </a:tabLst>
            </a:pPr>
            <a:r>
              <a:rPr sz="2200" spc="-15" dirty="0">
                <a:solidFill>
                  <a:srgbClr val="1F145D"/>
                </a:solidFill>
                <a:latin typeface="Calibri"/>
                <a:cs typeface="Calibri"/>
              </a:rPr>
              <a:t>There</a:t>
            </a:r>
            <a:r>
              <a:rPr sz="2200" spc="20" dirty="0">
                <a:solidFill>
                  <a:srgbClr val="1F145D"/>
                </a:solidFill>
                <a:latin typeface="Calibri"/>
                <a:cs typeface="Calibri"/>
              </a:rPr>
              <a:t> </a:t>
            </a:r>
            <a:r>
              <a:rPr sz="2200" spc="-10" dirty="0">
                <a:solidFill>
                  <a:srgbClr val="1F145D"/>
                </a:solidFill>
                <a:latin typeface="Calibri"/>
                <a:cs typeface="Calibri"/>
              </a:rPr>
              <a:t>are</a:t>
            </a:r>
            <a:r>
              <a:rPr sz="2200" spc="-15" dirty="0">
                <a:solidFill>
                  <a:srgbClr val="1F145D"/>
                </a:solidFill>
                <a:latin typeface="Calibri"/>
                <a:cs typeface="Calibri"/>
              </a:rPr>
              <a:t> </a:t>
            </a:r>
            <a:r>
              <a:rPr sz="2200" spc="-10" dirty="0">
                <a:solidFill>
                  <a:srgbClr val="1F145D"/>
                </a:solidFill>
                <a:latin typeface="Calibri"/>
                <a:cs typeface="Calibri"/>
              </a:rPr>
              <a:t>various </a:t>
            </a:r>
            <a:r>
              <a:rPr sz="2200" spc="-20" dirty="0">
                <a:solidFill>
                  <a:srgbClr val="1F145D"/>
                </a:solidFill>
                <a:latin typeface="Calibri"/>
                <a:cs typeface="Calibri"/>
              </a:rPr>
              <a:t>flavours</a:t>
            </a:r>
            <a:r>
              <a:rPr sz="2200" spc="-10" dirty="0">
                <a:solidFill>
                  <a:srgbClr val="1F145D"/>
                </a:solidFill>
                <a:latin typeface="Calibri"/>
                <a:cs typeface="Calibri"/>
              </a:rPr>
              <a:t> such</a:t>
            </a:r>
            <a:r>
              <a:rPr sz="2200" dirty="0">
                <a:solidFill>
                  <a:srgbClr val="1F145D"/>
                </a:solidFill>
                <a:latin typeface="Calibri"/>
                <a:cs typeface="Calibri"/>
              </a:rPr>
              <a:t> </a:t>
            </a:r>
            <a:r>
              <a:rPr sz="2200" spc="-5" dirty="0">
                <a:solidFill>
                  <a:srgbClr val="1F145D"/>
                </a:solidFill>
                <a:latin typeface="Calibri"/>
                <a:cs typeface="Calibri"/>
              </a:rPr>
              <a:t>as</a:t>
            </a:r>
            <a:r>
              <a:rPr sz="2200" spc="5" dirty="0">
                <a:solidFill>
                  <a:srgbClr val="1F145D"/>
                </a:solidFill>
                <a:latin typeface="Calibri"/>
                <a:cs typeface="Calibri"/>
              </a:rPr>
              <a:t> </a:t>
            </a:r>
            <a:r>
              <a:rPr sz="2200" spc="-5" dirty="0">
                <a:solidFill>
                  <a:srgbClr val="1F145D"/>
                </a:solidFill>
                <a:latin typeface="Calibri"/>
                <a:cs typeface="Calibri"/>
              </a:rPr>
              <a:t>twin</a:t>
            </a:r>
            <a:r>
              <a:rPr sz="2200" dirty="0">
                <a:solidFill>
                  <a:srgbClr val="1F145D"/>
                </a:solidFill>
                <a:latin typeface="Calibri"/>
                <a:cs typeface="Calibri"/>
              </a:rPr>
              <a:t> </a:t>
            </a:r>
            <a:r>
              <a:rPr sz="2200" spc="-5" dirty="0">
                <a:solidFill>
                  <a:srgbClr val="1F145D"/>
                </a:solidFill>
                <a:latin typeface="Calibri"/>
                <a:cs typeface="Calibri"/>
              </a:rPr>
              <a:t>port</a:t>
            </a:r>
            <a:r>
              <a:rPr sz="2200" spc="5" dirty="0">
                <a:solidFill>
                  <a:srgbClr val="1F145D"/>
                </a:solidFill>
                <a:latin typeface="Calibri"/>
                <a:cs typeface="Calibri"/>
              </a:rPr>
              <a:t> </a:t>
            </a:r>
            <a:r>
              <a:rPr sz="2200" spc="-25" dirty="0">
                <a:solidFill>
                  <a:srgbClr val="1F145D"/>
                </a:solidFill>
                <a:latin typeface="Calibri"/>
                <a:cs typeface="Calibri"/>
              </a:rPr>
              <a:t>ram </a:t>
            </a:r>
            <a:r>
              <a:rPr sz="2200" spc="-480" dirty="0">
                <a:solidFill>
                  <a:srgbClr val="1F145D"/>
                </a:solidFill>
                <a:latin typeface="Calibri"/>
                <a:cs typeface="Calibri"/>
              </a:rPr>
              <a:t> </a:t>
            </a:r>
            <a:r>
              <a:rPr sz="2200" spc="-5" dirty="0">
                <a:solidFill>
                  <a:srgbClr val="1F145D"/>
                </a:solidFill>
                <a:latin typeface="Calibri"/>
                <a:cs typeface="Calibri"/>
              </a:rPr>
              <a:t>which</a:t>
            </a:r>
            <a:r>
              <a:rPr sz="2200" spc="-20" dirty="0">
                <a:solidFill>
                  <a:srgbClr val="1F145D"/>
                </a:solidFill>
                <a:latin typeface="Calibri"/>
                <a:cs typeface="Calibri"/>
              </a:rPr>
              <a:t> </a:t>
            </a:r>
            <a:r>
              <a:rPr sz="2200" spc="-10" dirty="0">
                <a:solidFill>
                  <a:srgbClr val="1F145D"/>
                </a:solidFill>
                <a:latin typeface="Calibri"/>
                <a:cs typeface="Calibri"/>
              </a:rPr>
              <a:t>has</a:t>
            </a:r>
            <a:r>
              <a:rPr sz="2200" dirty="0">
                <a:solidFill>
                  <a:srgbClr val="1F145D"/>
                </a:solidFill>
                <a:latin typeface="Calibri"/>
                <a:cs typeface="Calibri"/>
              </a:rPr>
              <a:t> </a:t>
            </a:r>
            <a:r>
              <a:rPr sz="2200" spc="-20" dirty="0">
                <a:solidFill>
                  <a:srgbClr val="1F145D"/>
                </a:solidFill>
                <a:latin typeface="Calibri"/>
                <a:cs typeface="Calibri"/>
              </a:rPr>
              <a:t>separate</a:t>
            </a:r>
            <a:r>
              <a:rPr sz="2200" spc="15" dirty="0">
                <a:solidFill>
                  <a:srgbClr val="1F145D"/>
                </a:solidFill>
                <a:latin typeface="Calibri"/>
                <a:cs typeface="Calibri"/>
              </a:rPr>
              <a:t> </a:t>
            </a:r>
            <a:r>
              <a:rPr sz="2200" spc="-10" dirty="0">
                <a:solidFill>
                  <a:srgbClr val="1F145D"/>
                </a:solidFill>
                <a:latin typeface="Calibri"/>
                <a:cs typeface="Calibri"/>
              </a:rPr>
              <a:t>read</a:t>
            </a:r>
            <a:r>
              <a:rPr sz="2200" spc="-15" dirty="0">
                <a:solidFill>
                  <a:srgbClr val="1F145D"/>
                </a:solidFill>
                <a:latin typeface="Calibri"/>
                <a:cs typeface="Calibri"/>
              </a:rPr>
              <a:t> </a:t>
            </a:r>
            <a:r>
              <a:rPr sz="2200" spc="-5" dirty="0">
                <a:solidFill>
                  <a:srgbClr val="1F145D"/>
                </a:solidFill>
                <a:latin typeface="Calibri"/>
                <a:cs typeface="Calibri"/>
              </a:rPr>
              <a:t>and </a:t>
            </a:r>
            <a:r>
              <a:rPr sz="2200" spc="-10" dirty="0">
                <a:solidFill>
                  <a:srgbClr val="1F145D"/>
                </a:solidFill>
                <a:latin typeface="Calibri"/>
                <a:cs typeface="Calibri"/>
              </a:rPr>
              <a:t>write</a:t>
            </a:r>
            <a:r>
              <a:rPr sz="2200" dirty="0">
                <a:solidFill>
                  <a:srgbClr val="1F145D"/>
                </a:solidFill>
                <a:latin typeface="Calibri"/>
                <a:cs typeface="Calibri"/>
              </a:rPr>
              <a:t> </a:t>
            </a:r>
            <a:r>
              <a:rPr sz="2200" spc="-5" dirty="0">
                <a:solidFill>
                  <a:srgbClr val="1F145D"/>
                </a:solidFill>
                <a:latin typeface="Calibri"/>
                <a:cs typeface="Calibri"/>
              </a:rPr>
              <a:t>addresses.</a:t>
            </a:r>
            <a:endParaRPr sz="2200">
              <a:solidFill>
                <a:srgbClr val="1F145D"/>
              </a:solidFill>
              <a:latin typeface="Calibri"/>
              <a:cs typeface="Calibri"/>
            </a:endParaRPr>
          </a:p>
          <a:p>
            <a:pPr marL="241300" marR="63500" indent="-229235">
              <a:lnSpc>
                <a:spcPct val="80000"/>
              </a:lnSpc>
              <a:spcBef>
                <a:spcPts val="1000"/>
              </a:spcBef>
              <a:buFont typeface="Arial"/>
              <a:buChar char="•"/>
              <a:tabLst>
                <a:tab pos="241300" algn="l"/>
                <a:tab pos="241935" algn="l"/>
              </a:tabLst>
            </a:pPr>
            <a:r>
              <a:rPr sz="2200" spc="-10" dirty="0">
                <a:solidFill>
                  <a:srgbClr val="1F145D"/>
                </a:solidFill>
                <a:latin typeface="Calibri"/>
                <a:cs typeface="Calibri"/>
              </a:rPr>
              <a:t>This</a:t>
            </a:r>
            <a:r>
              <a:rPr sz="2200" dirty="0">
                <a:solidFill>
                  <a:srgbClr val="1F145D"/>
                </a:solidFill>
                <a:latin typeface="Calibri"/>
                <a:cs typeface="Calibri"/>
              </a:rPr>
              <a:t> </a:t>
            </a:r>
            <a:r>
              <a:rPr sz="2200" spc="-10" dirty="0">
                <a:solidFill>
                  <a:srgbClr val="1F145D"/>
                </a:solidFill>
                <a:latin typeface="Calibri"/>
                <a:cs typeface="Calibri"/>
              </a:rPr>
              <a:t>allows</a:t>
            </a:r>
            <a:r>
              <a:rPr sz="2200" dirty="0">
                <a:solidFill>
                  <a:srgbClr val="1F145D"/>
                </a:solidFill>
                <a:latin typeface="Calibri"/>
                <a:cs typeface="Calibri"/>
              </a:rPr>
              <a:t> </a:t>
            </a:r>
            <a:r>
              <a:rPr sz="2200" spc="-15" dirty="0">
                <a:solidFill>
                  <a:srgbClr val="1F145D"/>
                </a:solidFill>
                <a:latin typeface="Calibri"/>
                <a:cs typeface="Calibri"/>
              </a:rPr>
              <a:t>two</a:t>
            </a:r>
            <a:r>
              <a:rPr sz="2200" spc="5" dirty="0">
                <a:solidFill>
                  <a:srgbClr val="1F145D"/>
                </a:solidFill>
                <a:latin typeface="Calibri"/>
                <a:cs typeface="Calibri"/>
              </a:rPr>
              <a:t> </a:t>
            </a:r>
            <a:r>
              <a:rPr sz="2200" spc="-10" dirty="0">
                <a:solidFill>
                  <a:srgbClr val="1F145D"/>
                </a:solidFill>
                <a:latin typeface="Calibri"/>
                <a:cs typeface="Calibri"/>
              </a:rPr>
              <a:t>simultaneous</a:t>
            </a:r>
            <a:r>
              <a:rPr sz="2200" spc="10" dirty="0">
                <a:solidFill>
                  <a:srgbClr val="1F145D"/>
                </a:solidFill>
                <a:latin typeface="Calibri"/>
                <a:cs typeface="Calibri"/>
              </a:rPr>
              <a:t> </a:t>
            </a:r>
            <a:r>
              <a:rPr sz="2200" spc="-5" dirty="0">
                <a:solidFill>
                  <a:srgbClr val="1F145D"/>
                </a:solidFill>
                <a:latin typeface="Calibri"/>
                <a:cs typeface="Calibri"/>
              </a:rPr>
              <a:t>busses</a:t>
            </a:r>
            <a:r>
              <a:rPr sz="2200" dirty="0">
                <a:solidFill>
                  <a:srgbClr val="1F145D"/>
                </a:solidFill>
                <a:latin typeface="Calibri"/>
                <a:cs typeface="Calibri"/>
              </a:rPr>
              <a:t> </a:t>
            </a:r>
            <a:r>
              <a:rPr sz="2200" spc="-20" dirty="0">
                <a:solidFill>
                  <a:srgbClr val="1F145D"/>
                </a:solidFill>
                <a:latin typeface="Calibri"/>
                <a:cs typeface="Calibri"/>
              </a:rPr>
              <a:t>to</a:t>
            </a:r>
            <a:r>
              <a:rPr sz="2200" spc="25" dirty="0">
                <a:solidFill>
                  <a:srgbClr val="1F145D"/>
                </a:solidFill>
                <a:latin typeface="Calibri"/>
                <a:cs typeface="Calibri"/>
              </a:rPr>
              <a:t> </a:t>
            </a:r>
            <a:r>
              <a:rPr sz="2200" spc="-5" dirty="0">
                <a:solidFill>
                  <a:srgbClr val="1F145D"/>
                </a:solidFill>
                <a:latin typeface="Calibri"/>
                <a:cs typeface="Calibri"/>
              </a:rPr>
              <a:t>access</a:t>
            </a:r>
            <a:r>
              <a:rPr sz="2200" spc="5" dirty="0">
                <a:solidFill>
                  <a:srgbClr val="1F145D"/>
                </a:solidFill>
                <a:latin typeface="Calibri"/>
                <a:cs typeface="Calibri"/>
              </a:rPr>
              <a:t> </a:t>
            </a:r>
            <a:r>
              <a:rPr sz="2200" spc="-10" dirty="0">
                <a:solidFill>
                  <a:srgbClr val="1F145D"/>
                </a:solidFill>
                <a:latin typeface="Calibri"/>
                <a:cs typeface="Calibri"/>
              </a:rPr>
              <a:t>the </a:t>
            </a:r>
            <a:r>
              <a:rPr sz="2200" spc="-480" dirty="0">
                <a:solidFill>
                  <a:srgbClr val="1F145D"/>
                </a:solidFill>
                <a:latin typeface="Calibri"/>
                <a:cs typeface="Calibri"/>
              </a:rPr>
              <a:t> </a:t>
            </a:r>
            <a:r>
              <a:rPr sz="2200" spc="-5" dirty="0">
                <a:solidFill>
                  <a:srgbClr val="1F145D"/>
                </a:solidFill>
                <a:latin typeface="Calibri"/>
                <a:cs typeface="Calibri"/>
              </a:rPr>
              <a:t>same</a:t>
            </a:r>
            <a:r>
              <a:rPr sz="2200" spc="5" dirty="0">
                <a:solidFill>
                  <a:srgbClr val="1F145D"/>
                </a:solidFill>
                <a:latin typeface="Calibri"/>
                <a:cs typeface="Calibri"/>
              </a:rPr>
              <a:t> </a:t>
            </a:r>
            <a:r>
              <a:rPr sz="2200" spc="-15" dirty="0">
                <a:solidFill>
                  <a:srgbClr val="1F145D"/>
                </a:solidFill>
                <a:latin typeface="Calibri"/>
                <a:cs typeface="Calibri"/>
              </a:rPr>
              <a:t>contents.</a:t>
            </a:r>
            <a:endParaRPr sz="2200">
              <a:solidFill>
                <a:srgbClr val="1F145D"/>
              </a:solidFill>
              <a:latin typeface="Calibri"/>
              <a:cs typeface="Calibri"/>
            </a:endParaRPr>
          </a:p>
          <a:p>
            <a:pPr marL="241300" marR="5080" indent="-229235">
              <a:lnSpc>
                <a:spcPts val="2110"/>
              </a:lnSpc>
              <a:spcBef>
                <a:spcPts val="995"/>
              </a:spcBef>
              <a:buFont typeface="Arial"/>
              <a:buChar char="•"/>
              <a:tabLst>
                <a:tab pos="241300" algn="l"/>
                <a:tab pos="241935" algn="l"/>
              </a:tabLst>
            </a:pPr>
            <a:r>
              <a:rPr sz="2200" spc="-100" dirty="0">
                <a:solidFill>
                  <a:srgbClr val="1F145D"/>
                </a:solidFill>
                <a:latin typeface="Calibri"/>
                <a:cs typeface="Calibri"/>
              </a:rPr>
              <a:t>To</a:t>
            </a:r>
            <a:r>
              <a:rPr sz="2200" spc="5" dirty="0">
                <a:solidFill>
                  <a:srgbClr val="1F145D"/>
                </a:solidFill>
                <a:latin typeface="Calibri"/>
                <a:cs typeface="Calibri"/>
              </a:rPr>
              <a:t> </a:t>
            </a:r>
            <a:r>
              <a:rPr sz="2200" spc="-5" dirty="0">
                <a:solidFill>
                  <a:srgbClr val="1F145D"/>
                </a:solidFill>
                <a:latin typeface="Calibri"/>
                <a:cs typeface="Calibri"/>
              </a:rPr>
              <a:t>know</a:t>
            </a:r>
            <a:r>
              <a:rPr sz="2200" spc="5" dirty="0">
                <a:solidFill>
                  <a:srgbClr val="1F145D"/>
                </a:solidFill>
                <a:latin typeface="Calibri"/>
                <a:cs typeface="Calibri"/>
              </a:rPr>
              <a:t> </a:t>
            </a:r>
            <a:r>
              <a:rPr sz="2200" spc="-5" dirty="0">
                <a:solidFill>
                  <a:srgbClr val="1F145D"/>
                </a:solidFill>
                <a:latin typeface="Calibri"/>
                <a:cs typeface="Calibri"/>
              </a:rPr>
              <a:t>which</a:t>
            </a:r>
            <a:r>
              <a:rPr sz="2200" spc="-15" dirty="0">
                <a:solidFill>
                  <a:srgbClr val="1F145D"/>
                </a:solidFill>
                <a:latin typeface="Calibri"/>
                <a:cs typeface="Calibri"/>
              </a:rPr>
              <a:t> you</a:t>
            </a:r>
            <a:r>
              <a:rPr sz="2200" dirty="0">
                <a:solidFill>
                  <a:srgbClr val="1F145D"/>
                </a:solidFill>
                <a:latin typeface="Calibri"/>
                <a:cs typeface="Calibri"/>
              </a:rPr>
              <a:t> </a:t>
            </a:r>
            <a:r>
              <a:rPr sz="2200" spc="-20" dirty="0">
                <a:solidFill>
                  <a:srgbClr val="1F145D"/>
                </a:solidFill>
                <a:latin typeface="Calibri"/>
                <a:cs typeface="Calibri"/>
              </a:rPr>
              <a:t>have</a:t>
            </a:r>
            <a:r>
              <a:rPr sz="2200" dirty="0">
                <a:solidFill>
                  <a:srgbClr val="1F145D"/>
                </a:solidFill>
                <a:latin typeface="Calibri"/>
                <a:cs typeface="Calibri"/>
              </a:rPr>
              <a:t> </a:t>
            </a:r>
            <a:r>
              <a:rPr sz="2200" spc="-20" dirty="0">
                <a:solidFill>
                  <a:srgbClr val="1F145D"/>
                </a:solidFill>
                <a:latin typeface="Calibri"/>
                <a:cs typeface="Calibri"/>
              </a:rPr>
              <a:t>inferred</a:t>
            </a:r>
            <a:r>
              <a:rPr sz="2200" dirty="0">
                <a:solidFill>
                  <a:srgbClr val="1F145D"/>
                </a:solidFill>
                <a:latin typeface="Calibri"/>
                <a:cs typeface="Calibri"/>
              </a:rPr>
              <a:t> </a:t>
            </a:r>
            <a:r>
              <a:rPr sz="2200" spc="-10" dirty="0">
                <a:solidFill>
                  <a:srgbClr val="1F145D"/>
                </a:solidFill>
                <a:latin typeface="Calibri"/>
                <a:cs typeface="Calibri"/>
              </a:rPr>
              <a:t>best</a:t>
            </a:r>
            <a:r>
              <a:rPr sz="2200" spc="-5" dirty="0">
                <a:solidFill>
                  <a:srgbClr val="1F145D"/>
                </a:solidFill>
                <a:latin typeface="Calibri"/>
                <a:cs typeface="Calibri"/>
              </a:rPr>
              <a:t> </a:t>
            </a:r>
            <a:r>
              <a:rPr sz="2200" spc="-15" dirty="0">
                <a:solidFill>
                  <a:srgbClr val="1F145D"/>
                </a:solidFill>
                <a:latin typeface="Calibri"/>
                <a:cs typeface="Calibri"/>
              </a:rPr>
              <a:t>to</a:t>
            </a:r>
            <a:r>
              <a:rPr sz="2200" spc="5" dirty="0">
                <a:solidFill>
                  <a:srgbClr val="1F145D"/>
                </a:solidFill>
                <a:latin typeface="Calibri"/>
                <a:cs typeface="Calibri"/>
              </a:rPr>
              <a:t> </a:t>
            </a:r>
            <a:r>
              <a:rPr sz="2200" spc="-5" dirty="0">
                <a:solidFill>
                  <a:srgbClr val="1F145D"/>
                </a:solidFill>
                <a:latin typeface="Calibri"/>
                <a:cs typeface="Calibri"/>
              </a:rPr>
              <a:t>check</a:t>
            </a:r>
            <a:r>
              <a:rPr sz="2200" spc="5" dirty="0">
                <a:solidFill>
                  <a:srgbClr val="1F145D"/>
                </a:solidFill>
                <a:latin typeface="Calibri"/>
                <a:cs typeface="Calibri"/>
              </a:rPr>
              <a:t> </a:t>
            </a:r>
            <a:r>
              <a:rPr sz="2200" spc="-5" dirty="0">
                <a:solidFill>
                  <a:srgbClr val="1F145D"/>
                </a:solidFill>
                <a:latin typeface="Calibri"/>
                <a:cs typeface="Calibri"/>
              </a:rPr>
              <a:t>the </a:t>
            </a:r>
            <a:r>
              <a:rPr sz="2200" spc="-484" dirty="0">
                <a:solidFill>
                  <a:srgbClr val="1F145D"/>
                </a:solidFill>
                <a:latin typeface="Calibri"/>
                <a:cs typeface="Calibri"/>
              </a:rPr>
              <a:t> </a:t>
            </a:r>
            <a:r>
              <a:rPr sz="2200" spc="-10" dirty="0">
                <a:solidFill>
                  <a:srgbClr val="1F145D"/>
                </a:solidFill>
                <a:latin typeface="Calibri"/>
                <a:cs typeface="Calibri"/>
              </a:rPr>
              <a:t>synthesis</a:t>
            </a:r>
            <a:r>
              <a:rPr sz="2200" dirty="0">
                <a:solidFill>
                  <a:srgbClr val="1F145D"/>
                </a:solidFill>
                <a:latin typeface="Calibri"/>
                <a:cs typeface="Calibri"/>
              </a:rPr>
              <a:t> </a:t>
            </a:r>
            <a:r>
              <a:rPr sz="2200" spc="-10" dirty="0">
                <a:solidFill>
                  <a:srgbClr val="1F145D"/>
                </a:solidFill>
                <a:latin typeface="Calibri"/>
                <a:cs typeface="Calibri"/>
              </a:rPr>
              <a:t>report</a:t>
            </a:r>
            <a:endParaRPr sz="2200">
              <a:solidFill>
                <a:srgbClr val="1F145D"/>
              </a:solidFill>
              <a:latin typeface="Calibri"/>
              <a:cs typeface="Calibri"/>
            </a:endParaRPr>
          </a:p>
          <a:p>
            <a:pPr marL="241300" indent="-229235">
              <a:lnSpc>
                <a:spcPts val="2375"/>
              </a:lnSpc>
              <a:spcBef>
                <a:spcPts val="484"/>
              </a:spcBef>
              <a:buFont typeface="Arial"/>
              <a:buChar char="•"/>
              <a:tabLst>
                <a:tab pos="241300" algn="l"/>
                <a:tab pos="241935" algn="l"/>
              </a:tabLst>
            </a:pPr>
            <a:r>
              <a:rPr sz="2200" spc="-15" dirty="0">
                <a:solidFill>
                  <a:srgbClr val="1F145D"/>
                </a:solidFill>
                <a:latin typeface="Calibri"/>
                <a:cs typeface="Calibri"/>
              </a:rPr>
              <a:t>Here</a:t>
            </a:r>
            <a:r>
              <a:rPr sz="2200" spc="10" dirty="0">
                <a:solidFill>
                  <a:srgbClr val="1F145D"/>
                </a:solidFill>
                <a:latin typeface="Calibri"/>
                <a:cs typeface="Calibri"/>
              </a:rPr>
              <a:t> </a:t>
            </a:r>
            <a:r>
              <a:rPr sz="2200" spc="-5" dirty="0">
                <a:solidFill>
                  <a:srgbClr val="1F145D"/>
                </a:solidFill>
                <a:latin typeface="Calibri"/>
                <a:cs typeface="Calibri"/>
              </a:rPr>
              <a:t>a true</a:t>
            </a:r>
            <a:r>
              <a:rPr sz="2200" dirty="0">
                <a:solidFill>
                  <a:srgbClr val="1F145D"/>
                </a:solidFill>
                <a:latin typeface="Calibri"/>
                <a:cs typeface="Calibri"/>
              </a:rPr>
              <a:t> </a:t>
            </a:r>
            <a:r>
              <a:rPr sz="2200" spc="-5" dirty="0">
                <a:solidFill>
                  <a:srgbClr val="1F145D"/>
                </a:solidFill>
                <a:latin typeface="Calibri"/>
                <a:cs typeface="Calibri"/>
              </a:rPr>
              <a:t>2-clock dual</a:t>
            </a:r>
            <a:r>
              <a:rPr sz="2200" spc="-20" dirty="0">
                <a:solidFill>
                  <a:srgbClr val="1F145D"/>
                </a:solidFill>
                <a:latin typeface="Calibri"/>
                <a:cs typeface="Calibri"/>
              </a:rPr>
              <a:t> </a:t>
            </a:r>
            <a:r>
              <a:rPr sz="2200" spc="-5" dirty="0">
                <a:solidFill>
                  <a:srgbClr val="1F145D"/>
                </a:solidFill>
                <a:latin typeface="Calibri"/>
                <a:cs typeface="Calibri"/>
              </a:rPr>
              <a:t>port</a:t>
            </a:r>
            <a:r>
              <a:rPr sz="2200" dirty="0">
                <a:solidFill>
                  <a:srgbClr val="1F145D"/>
                </a:solidFill>
                <a:latin typeface="Calibri"/>
                <a:cs typeface="Calibri"/>
              </a:rPr>
              <a:t> </a:t>
            </a:r>
            <a:r>
              <a:rPr sz="2200" spc="-20" dirty="0">
                <a:solidFill>
                  <a:srgbClr val="1F145D"/>
                </a:solidFill>
                <a:latin typeface="Calibri"/>
                <a:cs typeface="Calibri"/>
              </a:rPr>
              <a:t>ram</a:t>
            </a:r>
            <a:r>
              <a:rPr sz="2200" spc="-5" dirty="0">
                <a:solidFill>
                  <a:srgbClr val="1F145D"/>
                </a:solidFill>
                <a:latin typeface="Calibri"/>
                <a:cs typeface="Calibri"/>
              </a:rPr>
              <a:t> </a:t>
            </a:r>
            <a:r>
              <a:rPr sz="2200" spc="-15" dirty="0">
                <a:solidFill>
                  <a:srgbClr val="1F145D"/>
                </a:solidFill>
                <a:latin typeface="Calibri"/>
                <a:cs typeface="Calibri"/>
              </a:rPr>
              <a:t>version</a:t>
            </a:r>
            <a:r>
              <a:rPr sz="2200" spc="-10" dirty="0">
                <a:solidFill>
                  <a:srgbClr val="1F145D"/>
                </a:solidFill>
                <a:latin typeface="Calibri"/>
                <a:cs typeface="Calibri"/>
              </a:rPr>
              <a:t> </a:t>
            </a:r>
            <a:r>
              <a:rPr sz="2200" spc="-5" dirty="0">
                <a:solidFill>
                  <a:srgbClr val="1F145D"/>
                </a:solidFill>
                <a:latin typeface="Calibri"/>
                <a:cs typeface="Calibri"/>
              </a:rPr>
              <a:t>and </a:t>
            </a:r>
            <a:r>
              <a:rPr sz="2200" spc="-10" dirty="0">
                <a:solidFill>
                  <a:srgbClr val="1F145D"/>
                </a:solidFill>
                <a:latin typeface="Calibri"/>
                <a:cs typeface="Calibri"/>
              </a:rPr>
              <a:t>is</a:t>
            </a:r>
            <a:endParaRPr sz="2200">
              <a:solidFill>
                <a:srgbClr val="1F145D"/>
              </a:solidFill>
              <a:latin typeface="Calibri"/>
              <a:cs typeface="Calibri"/>
            </a:endParaRPr>
          </a:p>
          <a:p>
            <a:pPr marL="241300">
              <a:lnSpc>
                <a:spcPts val="2375"/>
              </a:lnSpc>
            </a:pPr>
            <a:r>
              <a:rPr sz="2200" spc="-10" dirty="0">
                <a:solidFill>
                  <a:srgbClr val="1F145D"/>
                </a:solidFill>
                <a:latin typeface="Calibri"/>
                <a:cs typeface="Calibri"/>
              </a:rPr>
              <a:t>described </a:t>
            </a:r>
            <a:r>
              <a:rPr sz="2200" spc="-5" dirty="0">
                <a:solidFill>
                  <a:srgbClr val="1F145D"/>
                </a:solidFill>
                <a:latin typeface="Calibri"/>
                <a:cs typeface="Calibri"/>
              </a:rPr>
              <a:t>with</a:t>
            </a:r>
            <a:r>
              <a:rPr sz="2200" dirty="0">
                <a:solidFill>
                  <a:srgbClr val="1F145D"/>
                </a:solidFill>
                <a:latin typeface="Calibri"/>
                <a:cs typeface="Calibri"/>
              </a:rPr>
              <a:t> </a:t>
            </a:r>
            <a:r>
              <a:rPr sz="2200" spc="-5" dirty="0">
                <a:solidFill>
                  <a:srgbClr val="1F145D"/>
                </a:solidFill>
                <a:latin typeface="Calibri"/>
                <a:cs typeface="Calibri"/>
              </a:rPr>
              <a:t>no-change</a:t>
            </a:r>
            <a:r>
              <a:rPr sz="2200" spc="5" dirty="0">
                <a:solidFill>
                  <a:srgbClr val="1F145D"/>
                </a:solidFill>
                <a:latin typeface="Calibri"/>
                <a:cs typeface="Calibri"/>
              </a:rPr>
              <a:t> </a:t>
            </a:r>
            <a:r>
              <a:rPr sz="2200" spc="-15" dirty="0">
                <a:solidFill>
                  <a:srgbClr val="1F145D"/>
                </a:solidFill>
                <a:latin typeface="Calibri"/>
                <a:cs typeface="Calibri"/>
              </a:rPr>
              <a:t>update</a:t>
            </a:r>
            <a:r>
              <a:rPr sz="2200" spc="5" dirty="0">
                <a:solidFill>
                  <a:srgbClr val="1F145D"/>
                </a:solidFill>
                <a:latin typeface="Calibri"/>
                <a:cs typeface="Calibri"/>
              </a:rPr>
              <a:t> </a:t>
            </a:r>
            <a:r>
              <a:rPr sz="2200" spc="-5" dirty="0">
                <a:solidFill>
                  <a:srgbClr val="1F145D"/>
                </a:solidFill>
                <a:latin typeface="Calibri"/>
                <a:cs typeface="Calibri"/>
              </a:rPr>
              <a:t>rule.</a:t>
            </a:r>
            <a:endParaRPr sz="2200">
              <a:solidFill>
                <a:srgbClr val="1F145D"/>
              </a:solidFill>
              <a:latin typeface="Calibri"/>
              <a:cs typeface="Calibri"/>
            </a:endParaRPr>
          </a:p>
          <a:p>
            <a:pPr marL="241300" marR="367665" indent="-229235">
              <a:lnSpc>
                <a:spcPct val="80000"/>
              </a:lnSpc>
              <a:spcBef>
                <a:spcPts val="1000"/>
              </a:spcBef>
              <a:buFont typeface="Arial"/>
              <a:buChar char="•"/>
              <a:tabLst>
                <a:tab pos="241300" algn="l"/>
                <a:tab pos="241935" algn="l"/>
              </a:tabLst>
            </a:pPr>
            <a:r>
              <a:rPr sz="2200" spc="-5" dirty="0">
                <a:solidFill>
                  <a:srgbClr val="1F145D"/>
                </a:solidFill>
                <a:latin typeface="Calibri"/>
                <a:cs typeface="Calibri"/>
              </a:rPr>
              <a:t>Which</a:t>
            </a:r>
            <a:r>
              <a:rPr sz="2200" dirty="0">
                <a:solidFill>
                  <a:srgbClr val="1F145D"/>
                </a:solidFill>
                <a:latin typeface="Calibri"/>
                <a:cs typeface="Calibri"/>
              </a:rPr>
              <a:t> </a:t>
            </a:r>
            <a:r>
              <a:rPr sz="2200" spc="-5" dirty="0">
                <a:solidFill>
                  <a:srgbClr val="1F145D"/>
                </a:solidFill>
                <a:latin typeface="Calibri"/>
                <a:cs typeface="Calibri"/>
              </a:rPr>
              <a:t>type</a:t>
            </a:r>
            <a:r>
              <a:rPr sz="2200" spc="10" dirty="0">
                <a:solidFill>
                  <a:srgbClr val="1F145D"/>
                </a:solidFill>
                <a:latin typeface="Calibri"/>
                <a:cs typeface="Calibri"/>
              </a:rPr>
              <a:t> </a:t>
            </a:r>
            <a:r>
              <a:rPr sz="2200" spc="-5" dirty="0">
                <a:solidFill>
                  <a:srgbClr val="1F145D"/>
                </a:solidFill>
                <a:latin typeface="Calibri"/>
                <a:cs typeface="Calibri"/>
              </a:rPr>
              <a:t>of</a:t>
            </a:r>
            <a:r>
              <a:rPr sz="2200" dirty="0">
                <a:solidFill>
                  <a:srgbClr val="1F145D"/>
                </a:solidFill>
                <a:latin typeface="Calibri"/>
                <a:cs typeface="Calibri"/>
              </a:rPr>
              <a:t> </a:t>
            </a:r>
            <a:r>
              <a:rPr sz="2200" spc="-5" dirty="0">
                <a:solidFill>
                  <a:srgbClr val="1F145D"/>
                </a:solidFill>
                <a:latin typeface="Calibri"/>
                <a:cs typeface="Calibri"/>
              </a:rPr>
              <a:t>memory</a:t>
            </a:r>
            <a:r>
              <a:rPr sz="2200" spc="30" dirty="0">
                <a:solidFill>
                  <a:srgbClr val="1F145D"/>
                </a:solidFill>
                <a:latin typeface="Calibri"/>
                <a:cs typeface="Calibri"/>
              </a:rPr>
              <a:t> </a:t>
            </a:r>
            <a:r>
              <a:rPr sz="2200" spc="-5" dirty="0">
                <a:solidFill>
                  <a:srgbClr val="1F145D"/>
                </a:solidFill>
                <a:latin typeface="Calibri"/>
                <a:cs typeface="Calibri"/>
              </a:rPr>
              <a:t>is</a:t>
            </a:r>
            <a:r>
              <a:rPr sz="2200" dirty="0">
                <a:solidFill>
                  <a:srgbClr val="1F145D"/>
                </a:solidFill>
                <a:latin typeface="Calibri"/>
                <a:cs typeface="Calibri"/>
              </a:rPr>
              <a:t> </a:t>
            </a:r>
            <a:r>
              <a:rPr sz="2200" spc="-15" dirty="0">
                <a:solidFill>
                  <a:srgbClr val="1F145D"/>
                </a:solidFill>
                <a:latin typeface="Calibri"/>
                <a:cs typeface="Calibri"/>
              </a:rPr>
              <a:t>best</a:t>
            </a:r>
            <a:r>
              <a:rPr sz="2200" spc="15" dirty="0">
                <a:solidFill>
                  <a:srgbClr val="1F145D"/>
                </a:solidFill>
                <a:latin typeface="Calibri"/>
                <a:cs typeface="Calibri"/>
              </a:rPr>
              <a:t> </a:t>
            </a:r>
            <a:r>
              <a:rPr sz="2200" spc="-10" dirty="0">
                <a:solidFill>
                  <a:srgbClr val="1F145D"/>
                </a:solidFill>
                <a:latin typeface="Calibri"/>
                <a:cs typeface="Calibri"/>
              </a:rPr>
              <a:t>depends</a:t>
            </a:r>
            <a:r>
              <a:rPr sz="2200" spc="5" dirty="0">
                <a:solidFill>
                  <a:srgbClr val="1F145D"/>
                </a:solidFill>
                <a:latin typeface="Calibri"/>
                <a:cs typeface="Calibri"/>
              </a:rPr>
              <a:t> </a:t>
            </a:r>
            <a:r>
              <a:rPr sz="2200" spc="-5" dirty="0">
                <a:solidFill>
                  <a:srgbClr val="1F145D"/>
                </a:solidFill>
                <a:latin typeface="Calibri"/>
                <a:cs typeface="Calibri"/>
              </a:rPr>
              <a:t>on </a:t>
            </a:r>
            <a:r>
              <a:rPr sz="2200" spc="-15" dirty="0">
                <a:solidFill>
                  <a:srgbClr val="1F145D"/>
                </a:solidFill>
                <a:latin typeface="Calibri"/>
                <a:cs typeface="Calibri"/>
              </a:rPr>
              <a:t>your </a:t>
            </a:r>
            <a:r>
              <a:rPr sz="2200" spc="-480" dirty="0">
                <a:solidFill>
                  <a:srgbClr val="1F145D"/>
                </a:solidFill>
                <a:latin typeface="Calibri"/>
                <a:cs typeface="Calibri"/>
              </a:rPr>
              <a:t> </a:t>
            </a:r>
            <a:r>
              <a:rPr sz="2200" spc="-10" dirty="0">
                <a:solidFill>
                  <a:srgbClr val="1F145D"/>
                </a:solidFill>
                <a:latin typeface="Calibri"/>
                <a:cs typeface="Calibri"/>
              </a:rPr>
              <a:t>application</a:t>
            </a:r>
            <a:r>
              <a:rPr sz="2200" spc="-25" dirty="0">
                <a:solidFill>
                  <a:srgbClr val="1F145D"/>
                </a:solidFill>
                <a:latin typeface="Calibri"/>
                <a:cs typeface="Calibri"/>
              </a:rPr>
              <a:t> </a:t>
            </a:r>
            <a:r>
              <a:rPr sz="2200" spc="-5" dirty="0">
                <a:solidFill>
                  <a:srgbClr val="1F145D"/>
                </a:solidFill>
                <a:latin typeface="Calibri"/>
                <a:cs typeface="Calibri"/>
              </a:rPr>
              <a:t>and </a:t>
            </a:r>
            <a:r>
              <a:rPr sz="2200" spc="-10" dirty="0">
                <a:solidFill>
                  <a:srgbClr val="1F145D"/>
                </a:solidFill>
                <a:latin typeface="Calibri"/>
                <a:cs typeface="Calibri"/>
              </a:rPr>
              <a:t>available</a:t>
            </a:r>
            <a:r>
              <a:rPr sz="2200" spc="-30" dirty="0">
                <a:solidFill>
                  <a:srgbClr val="1F145D"/>
                </a:solidFill>
                <a:latin typeface="Calibri"/>
                <a:cs typeface="Calibri"/>
              </a:rPr>
              <a:t> </a:t>
            </a:r>
            <a:r>
              <a:rPr sz="2200" spc="-10" dirty="0">
                <a:solidFill>
                  <a:srgbClr val="1F145D"/>
                </a:solidFill>
                <a:latin typeface="Calibri"/>
                <a:cs typeface="Calibri"/>
              </a:rPr>
              <a:t>resources.</a:t>
            </a:r>
            <a:endParaRPr sz="2200">
              <a:solidFill>
                <a:srgbClr val="1F145D"/>
              </a:solidFill>
              <a:latin typeface="Calibri"/>
              <a:cs typeface="Calibri"/>
            </a:endParaRPr>
          </a:p>
        </p:txBody>
      </p:sp>
      <p:sp>
        <p:nvSpPr>
          <p:cNvPr id="4" name="object 4"/>
          <p:cNvSpPr txBox="1"/>
          <p:nvPr/>
        </p:nvSpPr>
        <p:spPr>
          <a:xfrm>
            <a:off x="7638288" y="2599944"/>
            <a:ext cx="4282440" cy="3970020"/>
          </a:xfrm>
          <a:prstGeom prst="rect">
            <a:avLst/>
          </a:prstGeom>
          <a:solidFill>
            <a:srgbClr val="E1EFD9"/>
          </a:solidFill>
          <a:ln w="9525">
            <a:solidFill>
              <a:srgbClr val="00AF50"/>
            </a:solidFill>
          </a:ln>
        </p:spPr>
        <p:txBody>
          <a:bodyPr vert="horz" wrap="square" lIns="0" tIns="33655" rIns="0" bIns="0" rtlCol="0">
            <a:spAutoFit/>
          </a:bodyPr>
          <a:lstStyle/>
          <a:p>
            <a:pPr marL="92710">
              <a:lnSpc>
                <a:spcPct val="100000"/>
              </a:lnSpc>
              <a:spcBef>
                <a:spcPts val="265"/>
              </a:spcBef>
            </a:pPr>
            <a:r>
              <a:rPr sz="1400" b="1" dirty="0">
                <a:solidFill>
                  <a:srgbClr val="1F145D"/>
                </a:solidFill>
                <a:latin typeface="Calibri"/>
                <a:cs typeface="Calibri"/>
              </a:rPr>
              <a:t>module</a:t>
            </a:r>
            <a:r>
              <a:rPr sz="1400" b="1" spc="-60" dirty="0">
                <a:solidFill>
                  <a:srgbClr val="1F145D"/>
                </a:solidFill>
                <a:latin typeface="Calibri"/>
                <a:cs typeface="Calibri"/>
              </a:rPr>
              <a:t> </a:t>
            </a:r>
            <a:r>
              <a:rPr sz="1400" spc="-10" dirty="0">
                <a:solidFill>
                  <a:srgbClr val="1F145D"/>
                </a:solidFill>
                <a:latin typeface="Calibri"/>
                <a:cs typeface="Calibri"/>
              </a:rPr>
              <a:t>dpram</a:t>
            </a:r>
            <a:endParaRPr sz="1400">
              <a:solidFill>
                <a:srgbClr val="1F145D"/>
              </a:solidFill>
              <a:latin typeface="Calibri"/>
              <a:cs typeface="Calibri"/>
            </a:endParaRPr>
          </a:p>
          <a:p>
            <a:pPr marL="211454">
              <a:lnSpc>
                <a:spcPct val="100000"/>
              </a:lnSpc>
              <a:spcBef>
                <a:spcPts val="5"/>
              </a:spcBef>
            </a:pPr>
            <a:r>
              <a:rPr sz="1400" spc="-5" dirty="0">
                <a:solidFill>
                  <a:srgbClr val="1F145D"/>
                </a:solidFill>
                <a:latin typeface="Calibri"/>
                <a:cs typeface="Calibri"/>
              </a:rPr>
              <a:t>#(</a:t>
            </a:r>
            <a:r>
              <a:rPr sz="1400" spc="-10" dirty="0">
                <a:solidFill>
                  <a:srgbClr val="1F145D"/>
                </a:solidFill>
                <a:latin typeface="Calibri"/>
                <a:cs typeface="Calibri"/>
              </a:rPr>
              <a:t> </a:t>
            </a:r>
            <a:r>
              <a:rPr sz="1400" spc="-5" dirty="0">
                <a:solidFill>
                  <a:srgbClr val="1F145D"/>
                </a:solidFill>
                <a:latin typeface="Calibri"/>
                <a:cs typeface="Calibri"/>
              </a:rPr>
              <a:t>ADDR_BITS=8,</a:t>
            </a:r>
            <a:r>
              <a:rPr sz="1400" spc="-20" dirty="0">
                <a:solidFill>
                  <a:srgbClr val="1F145D"/>
                </a:solidFill>
                <a:latin typeface="Calibri"/>
                <a:cs typeface="Calibri"/>
              </a:rPr>
              <a:t> </a:t>
            </a:r>
            <a:r>
              <a:rPr sz="1400" spc="-25" dirty="0">
                <a:solidFill>
                  <a:srgbClr val="1F145D"/>
                </a:solidFill>
                <a:latin typeface="Calibri"/>
                <a:cs typeface="Calibri"/>
              </a:rPr>
              <a:t>DATA_BITS=8</a:t>
            </a:r>
            <a:r>
              <a:rPr sz="1400" spc="-10" dirty="0">
                <a:solidFill>
                  <a:srgbClr val="1F145D"/>
                </a:solidFill>
                <a:latin typeface="Calibri"/>
                <a:cs typeface="Calibri"/>
              </a:rPr>
              <a:t> </a:t>
            </a:r>
            <a:r>
              <a:rPr sz="1400" dirty="0">
                <a:solidFill>
                  <a:srgbClr val="1F145D"/>
                </a:solidFill>
                <a:latin typeface="Calibri"/>
                <a:cs typeface="Calibri"/>
              </a:rPr>
              <a:t>)</a:t>
            </a:r>
            <a:endParaRPr sz="1400">
              <a:solidFill>
                <a:srgbClr val="1F145D"/>
              </a:solidFill>
              <a:latin typeface="Calibri"/>
              <a:cs typeface="Calibri"/>
            </a:endParaRPr>
          </a:p>
          <a:p>
            <a:pPr marL="330835" marR="1438275" indent="-119380">
              <a:lnSpc>
                <a:spcPct val="100000"/>
              </a:lnSpc>
            </a:pPr>
            <a:r>
              <a:rPr sz="1400" dirty="0">
                <a:solidFill>
                  <a:srgbClr val="1F145D"/>
                </a:solidFill>
                <a:latin typeface="Calibri"/>
                <a:cs typeface="Calibri"/>
              </a:rPr>
              <a:t>(</a:t>
            </a:r>
            <a:r>
              <a:rPr sz="1400" spc="5" dirty="0">
                <a:solidFill>
                  <a:srgbClr val="1F145D"/>
                </a:solidFill>
                <a:latin typeface="Calibri"/>
                <a:cs typeface="Calibri"/>
              </a:rPr>
              <a:t> </a:t>
            </a:r>
            <a:r>
              <a:rPr sz="1400" b="1" dirty="0">
                <a:solidFill>
                  <a:srgbClr val="1F145D"/>
                </a:solidFill>
                <a:latin typeface="Calibri"/>
                <a:cs typeface="Calibri"/>
              </a:rPr>
              <a:t>output </a:t>
            </a:r>
            <a:r>
              <a:rPr sz="1400" spc="-10" dirty="0">
                <a:solidFill>
                  <a:srgbClr val="1F145D"/>
                </a:solidFill>
                <a:latin typeface="Calibri"/>
                <a:cs typeface="Calibri"/>
              </a:rPr>
              <a:t>reg </a:t>
            </a:r>
            <a:r>
              <a:rPr sz="1400" spc="-20" dirty="0">
                <a:solidFill>
                  <a:srgbClr val="1F145D"/>
                </a:solidFill>
                <a:latin typeface="Calibri"/>
                <a:cs typeface="Calibri"/>
              </a:rPr>
              <a:t>[DATA_BITS-1:0] </a:t>
            </a:r>
            <a:r>
              <a:rPr sz="1400" spc="-5" dirty="0">
                <a:solidFill>
                  <a:srgbClr val="1F145D"/>
                </a:solidFill>
                <a:latin typeface="Calibri"/>
                <a:cs typeface="Calibri"/>
              </a:rPr>
              <a:t>dout1, </a:t>
            </a:r>
            <a:r>
              <a:rPr sz="1400" spc="-305" dirty="0">
                <a:solidFill>
                  <a:srgbClr val="1F145D"/>
                </a:solidFill>
                <a:latin typeface="Calibri"/>
                <a:cs typeface="Calibri"/>
              </a:rPr>
              <a:t> </a:t>
            </a:r>
            <a:r>
              <a:rPr sz="1400" b="1" dirty="0">
                <a:solidFill>
                  <a:srgbClr val="1F145D"/>
                </a:solidFill>
                <a:latin typeface="Calibri"/>
                <a:cs typeface="Calibri"/>
              </a:rPr>
              <a:t>input </a:t>
            </a:r>
            <a:r>
              <a:rPr sz="1400" spc="-5" dirty="0">
                <a:solidFill>
                  <a:srgbClr val="1F145D"/>
                </a:solidFill>
                <a:latin typeface="Calibri"/>
                <a:cs typeface="Calibri"/>
              </a:rPr>
              <a:t>[ADDR_BITS-1:0] addr1, </a:t>
            </a:r>
            <a:r>
              <a:rPr sz="1400" dirty="0">
                <a:solidFill>
                  <a:srgbClr val="1F145D"/>
                </a:solidFill>
                <a:latin typeface="Calibri"/>
                <a:cs typeface="Calibri"/>
              </a:rPr>
              <a:t> </a:t>
            </a:r>
            <a:r>
              <a:rPr sz="1400" b="1" dirty="0">
                <a:solidFill>
                  <a:srgbClr val="1F145D"/>
                </a:solidFill>
                <a:latin typeface="Calibri"/>
                <a:cs typeface="Calibri"/>
              </a:rPr>
              <a:t>input</a:t>
            </a:r>
            <a:r>
              <a:rPr sz="1400" b="1" spc="-20" dirty="0">
                <a:solidFill>
                  <a:srgbClr val="1F145D"/>
                </a:solidFill>
                <a:latin typeface="Calibri"/>
                <a:cs typeface="Calibri"/>
              </a:rPr>
              <a:t> </a:t>
            </a:r>
            <a:r>
              <a:rPr sz="1400" spc="-20" dirty="0">
                <a:solidFill>
                  <a:srgbClr val="1F145D"/>
                </a:solidFill>
                <a:latin typeface="Calibri"/>
                <a:cs typeface="Calibri"/>
              </a:rPr>
              <a:t>[DATA_BITS-1:0]</a:t>
            </a:r>
            <a:r>
              <a:rPr sz="1400" spc="-35" dirty="0">
                <a:solidFill>
                  <a:srgbClr val="1F145D"/>
                </a:solidFill>
                <a:latin typeface="Calibri"/>
                <a:cs typeface="Calibri"/>
              </a:rPr>
              <a:t> </a:t>
            </a:r>
            <a:r>
              <a:rPr sz="1400" spc="-5" dirty="0">
                <a:solidFill>
                  <a:srgbClr val="1F145D"/>
                </a:solidFill>
                <a:latin typeface="Calibri"/>
                <a:cs typeface="Calibri"/>
              </a:rPr>
              <a:t>din1,</a:t>
            </a:r>
            <a:endParaRPr sz="1400">
              <a:solidFill>
                <a:srgbClr val="1F145D"/>
              </a:solidFill>
              <a:latin typeface="Calibri"/>
              <a:cs typeface="Calibri"/>
            </a:endParaRPr>
          </a:p>
          <a:p>
            <a:pPr marL="330835">
              <a:lnSpc>
                <a:spcPct val="100000"/>
              </a:lnSpc>
            </a:pPr>
            <a:r>
              <a:rPr sz="1400" b="1" dirty="0">
                <a:solidFill>
                  <a:srgbClr val="1F145D"/>
                </a:solidFill>
                <a:latin typeface="Calibri"/>
                <a:cs typeface="Calibri"/>
              </a:rPr>
              <a:t>input</a:t>
            </a:r>
            <a:r>
              <a:rPr sz="1400" b="1" spc="-45" dirty="0">
                <a:solidFill>
                  <a:srgbClr val="1F145D"/>
                </a:solidFill>
                <a:latin typeface="Calibri"/>
                <a:cs typeface="Calibri"/>
              </a:rPr>
              <a:t> </a:t>
            </a:r>
            <a:r>
              <a:rPr sz="1400" spc="-5" dirty="0">
                <a:solidFill>
                  <a:srgbClr val="1F145D"/>
                </a:solidFill>
                <a:latin typeface="Calibri"/>
                <a:cs typeface="Calibri"/>
              </a:rPr>
              <a:t>we1,clk1,</a:t>
            </a:r>
            <a:endParaRPr sz="1400">
              <a:solidFill>
                <a:srgbClr val="1F145D"/>
              </a:solidFill>
              <a:latin typeface="Calibri"/>
              <a:cs typeface="Calibri"/>
            </a:endParaRPr>
          </a:p>
          <a:p>
            <a:pPr marL="330835" marR="1451610">
              <a:lnSpc>
                <a:spcPct val="100000"/>
              </a:lnSpc>
            </a:pPr>
            <a:r>
              <a:rPr sz="1400" b="1" dirty="0">
                <a:solidFill>
                  <a:srgbClr val="1F145D"/>
                </a:solidFill>
                <a:latin typeface="Calibri"/>
                <a:cs typeface="Calibri"/>
              </a:rPr>
              <a:t>output </a:t>
            </a:r>
            <a:r>
              <a:rPr sz="1400" spc="-10" dirty="0">
                <a:solidFill>
                  <a:srgbClr val="1F145D"/>
                </a:solidFill>
                <a:latin typeface="Calibri"/>
                <a:cs typeface="Calibri"/>
              </a:rPr>
              <a:t>reg </a:t>
            </a:r>
            <a:r>
              <a:rPr sz="1400" spc="-20" dirty="0">
                <a:solidFill>
                  <a:srgbClr val="1F145D"/>
                </a:solidFill>
                <a:latin typeface="Calibri"/>
                <a:cs typeface="Calibri"/>
              </a:rPr>
              <a:t>[DATA_BITS-1:0] </a:t>
            </a:r>
            <a:r>
              <a:rPr sz="1400" spc="-5" dirty="0">
                <a:solidFill>
                  <a:srgbClr val="1F145D"/>
                </a:solidFill>
                <a:latin typeface="Calibri"/>
                <a:cs typeface="Calibri"/>
              </a:rPr>
              <a:t>dout2, </a:t>
            </a:r>
            <a:r>
              <a:rPr sz="1400" spc="-305" dirty="0">
                <a:solidFill>
                  <a:srgbClr val="1F145D"/>
                </a:solidFill>
                <a:latin typeface="Calibri"/>
                <a:cs typeface="Calibri"/>
              </a:rPr>
              <a:t> </a:t>
            </a:r>
            <a:r>
              <a:rPr sz="1400" b="1" dirty="0">
                <a:solidFill>
                  <a:srgbClr val="1F145D"/>
                </a:solidFill>
                <a:latin typeface="Calibri"/>
                <a:cs typeface="Calibri"/>
              </a:rPr>
              <a:t>input </a:t>
            </a:r>
            <a:r>
              <a:rPr sz="1400" spc="-5" dirty="0">
                <a:solidFill>
                  <a:srgbClr val="1F145D"/>
                </a:solidFill>
                <a:latin typeface="Calibri"/>
                <a:cs typeface="Calibri"/>
              </a:rPr>
              <a:t>[ADDR_BITS-1:0] addr2, </a:t>
            </a:r>
            <a:r>
              <a:rPr sz="1400" dirty="0">
                <a:solidFill>
                  <a:srgbClr val="1F145D"/>
                </a:solidFill>
                <a:latin typeface="Calibri"/>
                <a:cs typeface="Calibri"/>
              </a:rPr>
              <a:t> </a:t>
            </a:r>
            <a:r>
              <a:rPr sz="1400" b="1" dirty="0">
                <a:solidFill>
                  <a:srgbClr val="1F145D"/>
                </a:solidFill>
                <a:latin typeface="Calibri"/>
                <a:cs typeface="Calibri"/>
              </a:rPr>
              <a:t>input</a:t>
            </a:r>
            <a:r>
              <a:rPr sz="1400" b="1" spc="-20" dirty="0">
                <a:solidFill>
                  <a:srgbClr val="1F145D"/>
                </a:solidFill>
                <a:latin typeface="Calibri"/>
                <a:cs typeface="Calibri"/>
              </a:rPr>
              <a:t> </a:t>
            </a:r>
            <a:r>
              <a:rPr sz="1400" spc="-20" dirty="0">
                <a:solidFill>
                  <a:srgbClr val="1F145D"/>
                </a:solidFill>
                <a:latin typeface="Calibri"/>
                <a:cs typeface="Calibri"/>
              </a:rPr>
              <a:t>[DATA_BITS-1:0]</a:t>
            </a:r>
            <a:r>
              <a:rPr sz="1400" spc="-35" dirty="0">
                <a:solidFill>
                  <a:srgbClr val="1F145D"/>
                </a:solidFill>
                <a:latin typeface="Calibri"/>
                <a:cs typeface="Calibri"/>
              </a:rPr>
              <a:t> </a:t>
            </a:r>
            <a:r>
              <a:rPr sz="1400" spc="-5" dirty="0">
                <a:solidFill>
                  <a:srgbClr val="1F145D"/>
                </a:solidFill>
                <a:latin typeface="Calibri"/>
                <a:cs typeface="Calibri"/>
              </a:rPr>
              <a:t>din2,</a:t>
            </a:r>
            <a:endParaRPr sz="1400">
              <a:solidFill>
                <a:srgbClr val="1F145D"/>
              </a:solidFill>
              <a:latin typeface="Calibri"/>
              <a:cs typeface="Calibri"/>
            </a:endParaRPr>
          </a:p>
          <a:p>
            <a:pPr marL="330835">
              <a:lnSpc>
                <a:spcPct val="100000"/>
              </a:lnSpc>
            </a:pPr>
            <a:r>
              <a:rPr sz="1400" b="1" dirty="0">
                <a:solidFill>
                  <a:srgbClr val="1F145D"/>
                </a:solidFill>
                <a:latin typeface="Calibri"/>
                <a:cs typeface="Calibri"/>
              </a:rPr>
              <a:t>input</a:t>
            </a:r>
            <a:r>
              <a:rPr sz="1400" b="1" spc="-30" dirty="0">
                <a:solidFill>
                  <a:srgbClr val="1F145D"/>
                </a:solidFill>
                <a:latin typeface="Calibri"/>
                <a:cs typeface="Calibri"/>
              </a:rPr>
              <a:t> </a:t>
            </a:r>
            <a:r>
              <a:rPr sz="1400" spc="-5" dirty="0">
                <a:solidFill>
                  <a:srgbClr val="1F145D"/>
                </a:solidFill>
                <a:latin typeface="Calibri"/>
                <a:cs typeface="Calibri"/>
              </a:rPr>
              <a:t>we2,</a:t>
            </a:r>
            <a:r>
              <a:rPr sz="1400" spc="-25" dirty="0">
                <a:solidFill>
                  <a:srgbClr val="1F145D"/>
                </a:solidFill>
                <a:latin typeface="Calibri"/>
                <a:cs typeface="Calibri"/>
              </a:rPr>
              <a:t> </a:t>
            </a:r>
            <a:r>
              <a:rPr sz="1400" spc="-5" dirty="0">
                <a:solidFill>
                  <a:srgbClr val="1F145D"/>
                </a:solidFill>
                <a:latin typeface="Calibri"/>
                <a:cs typeface="Calibri"/>
              </a:rPr>
              <a:t>clk2</a:t>
            </a:r>
            <a:r>
              <a:rPr sz="1400" spc="-25" dirty="0">
                <a:solidFill>
                  <a:srgbClr val="1F145D"/>
                </a:solidFill>
                <a:latin typeface="Calibri"/>
                <a:cs typeface="Calibri"/>
              </a:rPr>
              <a:t> </a:t>
            </a:r>
            <a:r>
              <a:rPr sz="1400" spc="-5" dirty="0">
                <a:solidFill>
                  <a:srgbClr val="1F145D"/>
                </a:solidFill>
                <a:latin typeface="Calibri"/>
                <a:cs typeface="Calibri"/>
              </a:rPr>
              <a:t>);</a:t>
            </a:r>
            <a:endParaRPr sz="1400">
              <a:solidFill>
                <a:srgbClr val="1F145D"/>
              </a:solidFill>
              <a:latin typeface="Calibri"/>
              <a:cs typeface="Calibri"/>
            </a:endParaRPr>
          </a:p>
          <a:p>
            <a:pPr marL="251460">
              <a:lnSpc>
                <a:spcPct val="100000"/>
              </a:lnSpc>
            </a:pPr>
            <a:r>
              <a:rPr sz="1400" b="1" spc="-5" dirty="0">
                <a:solidFill>
                  <a:srgbClr val="1F145D"/>
                </a:solidFill>
                <a:latin typeface="Calibri"/>
                <a:cs typeface="Calibri"/>
              </a:rPr>
              <a:t>reg</a:t>
            </a:r>
            <a:r>
              <a:rPr sz="1400" b="1" spc="-15" dirty="0">
                <a:solidFill>
                  <a:srgbClr val="1F145D"/>
                </a:solidFill>
                <a:latin typeface="Calibri"/>
                <a:cs typeface="Calibri"/>
              </a:rPr>
              <a:t> </a:t>
            </a:r>
            <a:r>
              <a:rPr sz="1400" spc="-20" dirty="0">
                <a:solidFill>
                  <a:srgbClr val="1F145D"/>
                </a:solidFill>
                <a:latin typeface="Calibri"/>
                <a:cs typeface="Calibri"/>
              </a:rPr>
              <a:t>[DATA_BITS-1:0]</a:t>
            </a:r>
            <a:r>
              <a:rPr sz="1400" spc="-10" dirty="0">
                <a:solidFill>
                  <a:srgbClr val="1F145D"/>
                </a:solidFill>
                <a:latin typeface="Calibri"/>
                <a:cs typeface="Calibri"/>
              </a:rPr>
              <a:t> </a:t>
            </a:r>
            <a:r>
              <a:rPr sz="1400" dirty="0">
                <a:solidFill>
                  <a:srgbClr val="1F145D"/>
                </a:solidFill>
                <a:latin typeface="Calibri"/>
                <a:cs typeface="Calibri"/>
              </a:rPr>
              <a:t>memory</a:t>
            </a:r>
            <a:r>
              <a:rPr sz="1400" spc="-5" dirty="0">
                <a:solidFill>
                  <a:srgbClr val="1F145D"/>
                </a:solidFill>
                <a:latin typeface="Calibri"/>
                <a:cs typeface="Calibri"/>
              </a:rPr>
              <a:t> [0:2**ADDR_BITS-1];</a:t>
            </a:r>
            <a:endParaRPr sz="1400">
              <a:solidFill>
                <a:srgbClr val="1F145D"/>
              </a:solidFill>
              <a:latin typeface="Calibri"/>
              <a:cs typeface="Calibri"/>
            </a:endParaRPr>
          </a:p>
          <a:p>
            <a:pPr marL="251460">
              <a:lnSpc>
                <a:spcPct val="100000"/>
              </a:lnSpc>
            </a:pPr>
            <a:r>
              <a:rPr sz="1400" b="1" spc="-10" dirty="0">
                <a:solidFill>
                  <a:srgbClr val="1F145D"/>
                </a:solidFill>
                <a:latin typeface="Calibri"/>
                <a:cs typeface="Calibri"/>
              </a:rPr>
              <a:t>always</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50" dirty="0">
                <a:solidFill>
                  <a:srgbClr val="1F145D"/>
                </a:solidFill>
                <a:latin typeface="Calibri"/>
                <a:cs typeface="Calibri"/>
              </a:rPr>
              <a:t> </a:t>
            </a:r>
            <a:r>
              <a:rPr sz="1400" spc="-5" dirty="0">
                <a:solidFill>
                  <a:srgbClr val="1F145D"/>
                </a:solidFill>
                <a:latin typeface="Calibri"/>
                <a:cs typeface="Calibri"/>
              </a:rPr>
              <a:t>clk1)</a:t>
            </a:r>
            <a:endParaRPr sz="1400">
              <a:solidFill>
                <a:srgbClr val="1F145D"/>
              </a:solidFill>
              <a:latin typeface="Calibri"/>
              <a:cs typeface="Calibri"/>
            </a:endParaRPr>
          </a:p>
          <a:p>
            <a:pPr marL="488950">
              <a:lnSpc>
                <a:spcPct val="100000"/>
              </a:lnSpc>
            </a:pPr>
            <a:r>
              <a:rPr sz="1400" b="1" dirty="0">
                <a:solidFill>
                  <a:srgbClr val="1F145D"/>
                </a:solidFill>
                <a:latin typeface="Calibri"/>
                <a:cs typeface="Calibri"/>
              </a:rPr>
              <a:t>if</a:t>
            </a:r>
            <a:r>
              <a:rPr sz="1400" b="1" spc="-20" dirty="0">
                <a:solidFill>
                  <a:srgbClr val="1F145D"/>
                </a:solidFill>
                <a:latin typeface="Calibri"/>
                <a:cs typeface="Calibri"/>
              </a:rPr>
              <a:t> </a:t>
            </a:r>
            <a:r>
              <a:rPr sz="1400" spc="-5" dirty="0">
                <a:solidFill>
                  <a:srgbClr val="1F145D"/>
                </a:solidFill>
                <a:latin typeface="Calibri"/>
                <a:cs typeface="Calibri"/>
              </a:rPr>
              <a:t>(we1)</a:t>
            </a:r>
            <a:r>
              <a:rPr sz="1400" spc="-15" dirty="0">
                <a:solidFill>
                  <a:srgbClr val="1F145D"/>
                </a:solidFill>
                <a:latin typeface="Calibri"/>
                <a:cs typeface="Calibri"/>
              </a:rPr>
              <a:t> </a:t>
            </a:r>
            <a:r>
              <a:rPr sz="1400" dirty="0">
                <a:solidFill>
                  <a:srgbClr val="1F145D"/>
                </a:solidFill>
                <a:latin typeface="Calibri"/>
                <a:cs typeface="Calibri"/>
              </a:rPr>
              <a:t>memory[addr1]</a:t>
            </a:r>
            <a:r>
              <a:rPr sz="1400" spc="-30" dirty="0">
                <a:solidFill>
                  <a:srgbClr val="1F145D"/>
                </a:solidFill>
                <a:latin typeface="Calibri"/>
                <a:cs typeface="Calibri"/>
              </a:rPr>
              <a:t> </a:t>
            </a:r>
            <a:r>
              <a:rPr sz="1400" spc="-5" dirty="0">
                <a:solidFill>
                  <a:srgbClr val="1F145D"/>
                </a:solidFill>
                <a:latin typeface="Calibri"/>
                <a:cs typeface="Calibri"/>
              </a:rPr>
              <a:t>&lt;=</a:t>
            </a:r>
            <a:r>
              <a:rPr sz="1400" spc="-30" dirty="0">
                <a:solidFill>
                  <a:srgbClr val="1F145D"/>
                </a:solidFill>
                <a:latin typeface="Calibri"/>
                <a:cs typeface="Calibri"/>
              </a:rPr>
              <a:t> </a:t>
            </a:r>
            <a:r>
              <a:rPr sz="1400" spc="-5" dirty="0">
                <a:solidFill>
                  <a:srgbClr val="1F145D"/>
                </a:solidFill>
                <a:latin typeface="Calibri"/>
                <a:cs typeface="Calibri"/>
              </a:rPr>
              <a:t>din1;</a:t>
            </a:r>
            <a:endParaRPr sz="1400">
              <a:solidFill>
                <a:srgbClr val="1F145D"/>
              </a:solidFill>
              <a:latin typeface="Calibri"/>
              <a:cs typeface="Calibri"/>
            </a:endParaRPr>
          </a:p>
          <a:p>
            <a:pPr marL="488950">
              <a:lnSpc>
                <a:spcPct val="100000"/>
              </a:lnSpc>
            </a:pPr>
            <a:r>
              <a:rPr sz="1400" b="1" dirty="0">
                <a:solidFill>
                  <a:srgbClr val="1F145D"/>
                </a:solidFill>
                <a:latin typeface="Calibri"/>
                <a:cs typeface="Calibri"/>
              </a:rPr>
              <a:t>else</a:t>
            </a:r>
            <a:r>
              <a:rPr sz="1400" b="1" spc="-30" dirty="0">
                <a:solidFill>
                  <a:srgbClr val="1F145D"/>
                </a:solidFill>
                <a:latin typeface="Calibri"/>
                <a:cs typeface="Calibri"/>
              </a:rPr>
              <a:t> </a:t>
            </a:r>
            <a:r>
              <a:rPr sz="1400" spc="-5" dirty="0">
                <a:solidFill>
                  <a:srgbClr val="1F145D"/>
                </a:solidFill>
                <a:latin typeface="Calibri"/>
                <a:cs typeface="Calibri"/>
              </a:rPr>
              <a:t>dout1</a:t>
            </a:r>
            <a:r>
              <a:rPr sz="1400" spc="-10" dirty="0">
                <a:solidFill>
                  <a:srgbClr val="1F145D"/>
                </a:solidFill>
                <a:latin typeface="Calibri"/>
                <a:cs typeface="Calibri"/>
              </a:rPr>
              <a:t> </a:t>
            </a:r>
            <a:r>
              <a:rPr sz="1400" spc="-5" dirty="0">
                <a:solidFill>
                  <a:srgbClr val="1F145D"/>
                </a:solidFill>
                <a:latin typeface="Calibri"/>
                <a:cs typeface="Calibri"/>
              </a:rPr>
              <a:t>&lt;=</a:t>
            </a:r>
            <a:r>
              <a:rPr sz="1400" spc="-30" dirty="0">
                <a:solidFill>
                  <a:srgbClr val="1F145D"/>
                </a:solidFill>
                <a:latin typeface="Calibri"/>
                <a:cs typeface="Calibri"/>
              </a:rPr>
              <a:t> </a:t>
            </a:r>
            <a:r>
              <a:rPr sz="1400" dirty="0">
                <a:solidFill>
                  <a:srgbClr val="1F145D"/>
                </a:solidFill>
                <a:latin typeface="Calibri"/>
                <a:cs typeface="Calibri"/>
              </a:rPr>
              <a:t>memory[addr1];</a:t>
            </a:r>
            <a:endParaRPr sz="1400">
              <a:solidFill>
                <a:srgbClr val="1F145D"/>
              </a:solidFill>
              <a:latin typeface="Calibri"/>
              <a:cs typeface="Calibri"/>
            </a:endParaRPr>
          </a:p>
          <a:p>
            <a:pPr marL="251460">
              <a:lnSpc>
                <a:spcPct val="100000"/>
              </a:lnSpc>
            </a:pPr>
            <a:r>
              <a:rPr sz="1400" b="1" spc="-10" dirty="0">
                <a:solidFill>
                  <a:srgbClr val="1F145D"/>
                </a:solidFill>
                <a:latin typeface="Calibri"/>
                <a:cs typeface="Calibri"/>
              </a:rPr>
              <a:t>always</a:t>
            </a:r>
            <a:r>
              <a:rPr sz="1400" b="1" spc="-50" dirty="0">
                <a:solidFill>
                  <a:srgbClr val="1F145D"/>
                </a:solidFill>
                <a:latin typeface="Calibri"/>
                <a:cs typeface="Calibri"/>
              </a:rPr>
              <a:t> </a:t>
            </a:r>
            <a:r>
              <a:rPr sz="1400" dirty="0">
                <a:solidFill>
                  <a:srgbClr val="1F145D"/>
                </a:solidFill>
                <a:latin typeface="Calibri"/>
                <a:cs typeface="Calibri"/>
              </a:rPr>
              <a:t>@(</a:t>
            </a:r>
            <a:r>
              <a:rPr sz="1400" b="1" dirty="0">
                <a:solidFill>
                  <a:srgbClr val="1F145D"/>
                </a:solidFill>
                <a:latin typeface="Calibri"/>
                <a:cs typeface="Calibri"/>
              </a:rPr>
              <a:t>posedge</a:t>
            </a:r>
            <a:r>
              <a:rPr sz="1400" b="1" spc="-65" dirty="0">
                <a:solidFill>
                  <a:srgbClr val="1F145D"/>
                </a:solidFill>
                <a:latin typeface="Calibri"/>
                <a:cs typeface="Calibri"/>
              </a:rPr>
              <a:t> </a:t>
            </a:r>
            <a:r>
              <a:rPr sz="1400" spc="-5" dirty="0">
                <a:solidFill>
                  <a:srgbClr val="1F145D"/>
                </a:solidFill>
                <a:latin typeface="Calibri"/>
                <a:cs typeface="Calibri"/>
              </a:rPr>
              <a:t>clk2)</a:t>
            </a:r>
            <a:endParaRPr sz="1400">
              <a:solidFill>
                <a:srgbClr val="1F145D"/>
              </a:solidFill>
              <a:latin typeface="Calibri"/>
              <a:cs typeface="Calibri"/>
            </a:endParaRPr>
          </a:p>
          <a:p>
            <a:pPr marL="488950">
              <a:lnSpc>
                <a:spcPct val="100000"/>
              </a:lnSpc>
              <a:spcBef>
                <a:spcPts val="5"/>
              </a:spcBef>
            </a:pPr>
            <a:r>
              <a:rPr sz="1400" b="1" dirty="0">
                <a:solidFill>
                  <a:srgbClr val="1F145D"/>
                </a:solidFill>
                <a:latin typeface="Calibri"/>
                <a:cs typeface="Calibri"/>
              </a:rPr>
              <a:t>if</a:t>
            </a:r>
            <a:r>
              <a:rPr sz="1400" b="1" spc="-20" dirty="0">
                <a:solidFill>
                  <a:srgbClr val="1F145D"/>
                </a:solidFill>
                <a:latin typeface="Calibri"/>
                <a:cs typeface="Calibri"/>
              </a:rPr>
              <a:t> </a:t>
            </a:r>
            <a:r>
              <a:rPr sz="1400" spc="-5" dirty="0">
                <a:solidFill>
                  <a:srgbClr val="1F145D"/>
                </a:solidFill>
                <a:latin typeface="Calibri"/>
                <a:cs typeface="Calibri"/>
              </a:rPr>
              <a:t>(we2)</a:t>
            </a:r>
            <a:r>
              <a:rPr sz="1400" spc="-15" dirty="0">
                <a:solidFill>
                  <a:srgbClr val="1F145D"/>
                </a:solidFill>
                <a:latin typeface="Calibri"/>
                <a:cs typeface="Calibri"/>
              </a:rPr>
              <a:t> </a:t>
            </a:r>
            <a:r>
              <a:rPr sz="1400" dirty="0">
                <a:solidFill>
                  <a:srgbClr val="1F145D"/>
                </a:solidFill>
                <a:latin typeface="Calibri"/>
                <a:cs typeface="Calibri"/>
              </a:rPr>
              <a:t>memory[addr2]</a:t>
            </a:r>
            <a:r>
              <a:rPr sz="1400" spc="-30" dirty="0">
                <a:solidFill>
                  <a:srgbClr val="1F145D"/>
                </a:solidFill>
                <a:latin typeface="Calibri"/>
                <a:cs typeface="Calibri"/>
              </a:rPr>
              <a:t> </a:t>
            </a:r>
            <a:r>
              <a:rPr sz="1400" spc="-5" dirty="0">
                <a:solidFill>
                  <a:srgbClr val="1F145D"/>
                </a:solidFill>
                <a:latin typeface="Calibri"/>
                <a:cs typeface="Calibri"/>
              </a:rPr>
              <a:t>&lt;=</a:t>
            </a:r>
            <a:r>
              <a:rPr sz="1400" spc="-30" dirty="0">
                <a:solidFill>
                  <a:srgbClr val="1F145D"/>
                </a:solidFill>
                <a:latin typeface="Calibri"/>
                <a:cs typeface="Calibri"/>
              </a:rPr>
              <a:t> </a:t>
            </a:r>
            <a:r>
              <a:rPr sz="1400" spc="-5" dirty="0">
                <a:solidFill>
                  <a:srgbClr val="1F145D"/>
                </a:solidFill>
                <a:latin typeface="Calibri"/>
                <a:cs typeface="Calibri"/>
              </a:rPr>
              <a:t>din2;</a:t>
            </a:r>
            <a:endParaRPr sz="1400">
              <a:solidFill>
                <a:srgbClr val="1F145D"/>
              </a:solidFill>
              <a:latin typeface="Calibri"/>
              <a:cs typeface="Calibri"/>
            </a:endParaRPr>
          </a:p>
          <a:p>
            <a:pPr marL="488950">
              <a:lnSpc>
                <a:spcPct val="100000"/>
              </a:lnSpc>
            </a:pPr>
            <a:r>
              <a:rPr sz="1400" b="1" dirty="0">
                <a:solidFill>
                  <a:srgbClr val="1F145D"/>
                </a:solidFill>
                <a:latin typeface="Calibri"/>
                <a:cs typeface="Calibri"/>
              </a:rPr>
              <a:t>else</a:t>
            </a:r>
            <a:r>
              <a:rPr sz="1400" b="1" spc="-30" dirty="0">
                <a:solidFill>
                  <a:srgbClr val="1F145D"/>
                </a:solidFill>
                <a:latin typeface="Calibri"/>
                <a:cs typeface="Calibri"/>
              </a:rPr>
              <a:t> </a:t>
            </a:r>
            <a:r>
              <a:rPr sz="1400" spc="-5" dirty="0">
                <a:solidFill>
                  <a:srgbClr val="1F145D"/>
                </a:solidFill>
                <a:latin typeface="Calibri"/>
                <a:cs typeface="Calibri"/>
              </a:rPr>
              <a:t>dout2</a:t>
            </a:r>
            <a:r>
              <a:rPr sz="1400" spc="-10" dirty="0">
                <a:solidFill>
                  <a:srgbClr val="1F145D"/>
                </a:solidFill>
                <a:latin typeface="Calibri"/>
                <a:cs typeface="Calibri"/>
              </a:rPr>
              <a:t> </a:t>
            </a:r>
            <a:r>
              <a:rPr sz="1400" spc="-5" dirty="0">
                <a:solidFill>
                  <a:srgbClr val="1F145D"/>
                </a:solidFill>
                <a:latin typeface="Calibri"/>
                <a:cs typeface="Calibri"/>
              </a:rPr>
              <a:t>&lt;=</a:t>
            </a:r>
            <a:r>
              <a:rPr sz="1400" spc="-30" dirty="0">
                <a:solidFill>
                  <a:srgbClr val="1F145D"/>
                </a:solidFill>
                <a:latin typeface="Calibri"/>
                <a:cs typeface="Calibri"/>
              </a:rPr>
              <a:t> </a:t>
            </a:r>
            <a:r>
              <a:rPr sz="1400" dirty="0">
                <a:solidFill>
                  <a:srgbClr val="1F145D"/>
                </a:solidFill>
                <a:latin typeface="Calibri"/>
                <a:cs typeface="Calibri"/>
              </a:rPr>
              <a:t>memory[addr2];</a:t>
            </a:r>
            <a:endParaRPr sz="1400">
              <a:solidFill>
                <a:srgbClr val="1F145D"/>
              </a:solidFill>
              <a:latin typeface="Calibri"/>
              <a:cs typeface="Calibri"/>
            </a:endParaRPr>
          </a:p>
          <a:p>
            <a:pPr marL="92710">
              <a:lnSpc>
                <a:spcPct val="100000"/>
              </a:lnSpc>
            </a:pPr>
            <a:r>
              <a:rPr sz="1400" b="1" dirty="0">
                <a:solidFill>
                  <a:srgbClr val="1F145D"/>
                </a:solidFill>
                <a:latin typeface="Calibri"/>
                <a:cs typeface="Calibri"/>
              </a:rPr>
              <a:t>endmodule</a:t>
            </a:r>
            <a:endParaRPr sz="1400">
              <a:solidFill>
                <a:srgbClr val="1F145D"/>
              </a:solidFill>
              <a:latin typeface="Calibri"/>
              <a:cs typeface="Calibri"/>
            </a:endParaRPr>
          </a:p>
        </p:txBody>
      </p:sp>
      <p:grpSp>
        <p:nvGrpSpPr>
          <p:cNvPr id="5" name="object 5"/>
          <p:cNvGrpSpPr/>
          <p:nvPr/>
        </p:nvGrpSpPr>
        <p:grpSpPr>
          <a:xfrm>
            <a:off x="9162033" y="493522"/>
            <a:ext cx="869315" cy="1562735"/>
            <a:chOff x="9162033" y="493522"/>
            <a:chExt cx="869315" cy="1562735"/>
          </a:xfrm>
        </p:grpSpPr>
        <p:sp>
          <p:nvSpPr>
            <p:cNvPr id="6" name="object 6"/>
            <p:cNvSpPr/>
            <p:nvPr/>
          </p:nvSpPr>
          <p:spPr>
            <a:xfrm>
              <a:off x="9168383" y="499872"/>
              <a:ext cx="856615" cy="1550035"/>
            </a:xfrm>
            <a:custGeom>
              <a:avLst/>
              <a:gdLst/>
              <a:ahLst/>
              <a:cxnLst/>
              <a:rect l="l" t="t" r="r" b="b"/>
              <a:pathLst>
                <a:path w="856615" h="1550035">
                  <a:moveTo>
                    <a:pt x="856487" y="0"/>
                  </a:moveTo>
                  <a:lnTo>
                    <a:pt x="0" y="0"/>
                  </a:lnTo>
                  <a:lnTo>
                    <a:pt x="0" y="1549908"/>
                  </a:lnTo>
                  <a:lnTo>
                    <a:pt x="856487" y="1549908"/>
                  </a:lnTo>
                  <a:lnTo>
                    <a:pt x="856487" y="0"/>
                  </a:lnTo>
                  <a:close/>
                </a:path>
              </a:pathLst>
            </a:custGeom>
            <a:solidFill>
              <a:srgbClr val="4471C4"/>
            </a:solidFill>
          </p:spPr>
          <p:txBody>
            <a:bodyPr wrap="square" lIns="0" tIns="0" rIns="0" bIns="0" rtlCol="0"/>
            <a:lstStyle/>
            <a:p>
              <a:endParaRPr>
                <a:solidFill>
                  <a:srgbClr val="1F145D"/>
                </a:solidFill>
              </a:endParaRPr>
            </a:p>
          </p:txBody>
        </p:sp>
        <p:sp>
          <p:nvSpPr>
            <p:cNvPr id="7" name="object 7"/>
            <p:cNvSpPr/>
            <p:nvPr/>
          </p:nvSpPr>
          <p:spPr>
            <a:xfrm>
              <a:off x="9168383" y="499872"/>
              <a:ext cx="856615" cy="1550035"/>
            </a:xfrm>
            <a:custGeom>
              <a:avLst/>
              <a:gdLst/>
              <a:ahLst/>
              <a:cxnLst/>
              <a:rect l="l" t="t" r="r" b="b"/>
              <a:pathLst>
                <a:path w="856615" h="1550035">
                  <a:moveTo>
                    <a:pt x="0" y="1549908"/>
                  </a:moveTo>
                  <a:lnTo>
                    <a:pt x="856487" y="1549908"/>
                  </a:lnTo>
                  <a:lnTo>
                    <a:pt x="856487" y="0"/>
                  </a:lnTo>
                  <a:lnTo>
                    <a:pt x="0" y="0"/>
                  </a:lnTo>
                  <a:lnTo>
                    <a:pt x="0" y="1549908"/>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8" name="object 8"/>
          <p:cNvSpPr txBox="1"/>
          <p:nvPr/>
        </p:nvSpPr>
        <p:spPr>
          <a:xfrm>
            <a:off x="9360534" y="1110234"/>
            <a:ext cx="4775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RAM</a:t>
            </a:r>
            <a:endParaRPr sz="1800">
              <a:solidFill>
                <a:srgbClr val="1F145D"/>
              </a:solidFill>
              <a:latin typeface="Calibri"/>
              <a:cs typeface="Calibri"/>
            </a:endParaRPr>
          </a:p>
        </p:txBody>
      </p:sp>
      <p:grpSp>
        <p:nvGrpSpPr>
          <p:cNvPr id="9" name="object 9"/>
          <p:cNvGrpSpPr/>
          <p:nvPr/>
        </p:nvGrpSpPr>
        <p:grpSpPr>
          <a:xfrm>
            <a:off x="8709532" y="1871345"/>
            <a:ext cx="1006475" cy="381000"/>
            <a:chOff x="8709532" y="1871345"/>
            <a:chExt cx="1006475" cy="381000"/>
          </a:xfrm>
        </p:grpSpPr>
        <p:sp>
          <p:nvSpPr>
            <p:cNvPr id="10" name="object 10"/>
            <p:cNvSpPr/>
            <p:nvPr/>
          </p:nvSpPr>
          <p:spPr>
            <a:xfrm>
              <a:off x="9467087" y="1914144"/>
              <a:ext cx="242570" cy="135890"/>
            </a:xfrm>
            <a:custGeom>
              <a:avLst/>
              <a:gdLst/>
              <a:ahLst/>
              <a:cxnLst/>
              <a:rect l="l" t="t" r="r" b="b"/>
              <a:pathLst>
                <a:path w="242570" h="135889">
                  <a:moveTo>
                    <a:pt x="121157" y="0"/>
                  </a:moveTo>
                  <a:lnTo>
                    <a:pt x="0" y="135635"/>
                  </a:lnTo>
                  <a:lnTo>
                    <a:pt x="242315" y="135635"/>
                  </a:lnTo>
                  <a:lnTo>
                    <a:pt x="121157" y="0"/>
                  </a:lnTo>
                  <a:close/>
                </a:path>
              </a:pathLst>
            </a:custGeom>
            <a:solidFill>
              <a:srgbClr val="FFFFFF"/>
            </a:solidFill>
          </p:spPr>
          <p:txBody>
            <a:bodyPr wrap="square" lIns="0" tIns="0" rIns="0" bIns="0" rtlCol="0"/>
            <a:lstStyle/>
            <a:p>
              <a:endParaRPr>
                <a:solidFill>
                  <a:srgbClr val="1F145D"/>
                </a:solidFill>
              </a:endParaRPr>
            </a:p>
          </p:txBody>
        </p:sp>
        <p:sp>
          <p:nvSpPr>
            <p:cNvPr id="11" name="object 11"/>
            <p:cNvSpPr/>
            <p:nvPr/>
          </p:nvSpPr>
          <p:spPr>
            <a:xfrm>
              <a:off x="9467087" y="1914144"/>
              <a:ext cx="242570" cy="135890"/>
            </a:xfrm>
            <a:custGeom>
              <a:avLst/>
              <a:gdLst/>
              <a:ahLst/>
              <a:cxnLst/>
              <a:rect l="l" t="t" r="r" b="b"/>
              <a:pathLst>
                <a:path w="242570" h="135889">
                  <a:moveTo>
                    <a:pt x="0" y="135635"/>
                  </a:moveTo>
                  <a:lnTo>
                    <a:pt x="121157" y="0"/>
                  </a:lnTo>
                  <a:lnTo>
                    <a:pt x="242315" y="135635"/>
                  </a:lnTo>
                  <a:lnTo>
                    <a:pt x="0" y="135635"/>
                  </a:lnTo>
                  <a:close/>
                </a:path>
              </a:pathLst>
            </a:custGeom>
            <a:ln w="12700">
              <a:solidFill>
                <a:srgbClr val="2E528F"/>
              </a:solidFill>
            </a:ln>
          </p:spPr>
          <p:txBody>
            <a:bodyPr wrap="square" lIns="0" tIns="0" rIns="0" bIns="0" rtlCol="0"/>
            <a:lstStyle/>
            <a:p>
              <a:endParaRPr>
                <a:solidFill>
                  <a:srgbClr val="1F145D"/>
                </a:solidFill>
              </a:endParaRPr>
            </a:p>
          </p:txBody>
        </p:sp>
        <p:sp>
          <p:nvSpPr>
            <p:cNvPr id="12" name="object 12"/>
            <p:cNvSpPr/>
            <p:nvPr/>
          </p:nvSpPr>
          <p:spPr>
            <a:xfrm>
              <a:off x="8712707" y="1874520"/>
              <a:ext cx="875030" cy="374650"/>
            </a:xfrm>
            <a:custGeom>
              <a:avLst/>
              <a:gdLst/>
              <a:ahLst/>
              <a:cxnLst/>
              <a:rect l="l" t="t" r="r" b="b"/>
              <a:pathLst>
                <a:path w="875029" h="374650">
                  <a:moveTo>
                    <a:pt x="874776" y="175259"/>
                  </a:moveTo>
                  <a:lnTo>
                    <a:pt x="874776" y="374395"/>
                  </a:lnTo>
                </a:path>
                <a:path w="875029" h="374650">
                  <a:moveTo>
                    <a:pt x="0" y="0"/>
                  </a:moveTo>
                  <a:lnTo>
                    <a:pt x="538226" y="3428"/>
                  </a:lnTo>
                </a:path>
              </a:pathLst>
            </a:custGeom>
            <a:ln w="6350">
              <a:solidFill>
                <a:srgbClr val="4471C4"/>
              </a:solidFill>
            </a:ln>
          </p:spPr>
          <p:txBody>
            <a:bodyPr wrap="square" lIns="0" tIns="0" rIns="0" bIns="0" rtlCol="0"/>
            <a:lstStyle/>
            <a:p>
              <a:endParaRPr>
                <a:solidFill>
                  <a:srgbClr val="1F145D"/>
                </a:solidFill>
              </a:endParaRPr>
            </a:p>
          </p:txBody>
        </p:sp>
      </p:grpSp>
      <p:sp>
        <p:nvSpPr>
          <p:cNvPr id="13" name="object 13"/>
          <p:cNvSpPr txBox="1"/>
          <p:nvPr/>
        </p:nvSpPr>
        <p:spPr>
          <a:xfrm>
            <a:off x="9429115" y="2228214"/>
            <a:ext cx="313055" cy="22890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1F145D"/>
                </a:solidFill>
                <a:latin typeface="Calibri"/>
                <a:cs typeface="Calibri"/>
              </a:rPr>
              <a:t>c</a:t>
            </a:r>
            <a:r>
              <a:rPr sz="1400" dirty="0">
                <a:solidFill>
                  <a:srgbClr val="1F145D"/>
                </a:solidFill>
                <a:latin typeface="Calibri"/>
                <a:cs typeface="Calibri"/>
              </a:rPr>
              <a:t>lk2</a:t>
            </a:r>
            <a:endParaRPr sz="1400">
              <a:solidFill>
                <a:srgbClr val="1F145D"/>
              </a:solidFill>
              <a:latin typeface="Calibri"/>
              <a:cs typeface="Calibri"/>
            </a:endParaRPr>
          </a:p>
        </p:txBody>
      </p:sp>
      <p:sp>
        <p:nvSpPr>
          <p:cNvPr id="14" name="object 14"/>
          <p:cNvSpPr txBox="1"/>
          <p:nvPr/>
        </p:nvSpPr>
        <p:spPr>
          <a:xfrm>
            <a:off x="8196453" y="527405"/>
            <a:ext cx="457200" cy="1461041"/>
          </a:xfrm>
          <a:prstGeom prst="rect">
            <a:avLst/>
          </a:prstGeom>
        </p:spPr>
        <p:txBody>
          <a:bodyPr vert="horz" wrap="square" lIns="0" tIns="43815" rIns="0" bIns="0" rtlCol="0">
            <a:spAutoFit/>
          </a:bodyPr>
          <a:lstStyle/>
          <a:p>
            <a:pPr marR="10795" algn="r">
              <a:lnSpc>
                <a:spcPct val="100000"/>
              </a:lnSpc>
              <a:spcBef>
                <a:spcPts val="345"/>
              </a:spcBef>
            </a:pPr>
            <a:r>
              <a:rPr sz="1400" dirty="0">
                <a:solidFill>
                  <a:srgbClr val="1F145D"/>
                </a:solidFill>
                <a:latin typeface="Calibri"/>
                <a:cs typeface="Calibri"/>
              </a:rPr>
              <a:t>addr1</a:t>
            </a:r>
            <a:endParaRPr sz="1400">
              <a:solidFill>
                <a:srgbClr val="1F145D"/>
              </a:solidFill>
              <a:latin typeface="Calibri"/>
              <a:cs typeface="Calibri"/>
            </a:endParaRPr>
          </a:p>
          <a:p>
            <a:pPr marL="124460" marR="17145" indent="-11430" algn="r">
              <a:lnSpc>
                <a:spcPct val="79800"/>
              </a:lnSpc>
              <a:spcBef>
                <a:spcPts val="580"/>
              </a:spcBef>
            </a:pPr>
            <a:r>
              <a:rPr sz="1400" spc="-10" dirty="0">
                <a:solidFill>
                  <a:srgbClr val="1F145D"/>
                </a:solidFill>
                <a:latin typeface="Calibri"/>
                <a:cs typeface="Calibri"/>
              </a:rPr>
              <a:t>d</a:t>
            </a:r>
            <a:r>
              <a:rPr sz="1400" dirty="0">
                <a:solidFill>
                  <a:srgbClr val="1F145D"/>
                </a:solidFill>
                <a:latin typeface="Calibri"/>
                <a:cs typeface="Calibri"/>
              </a:rPr>
              <a:t>in1  </a:t>
            </a:r>
            <a:r>
              <a:rPr sz="1400" spc="-10" dirty="0">
                <a:solidFill>
                  <a:srgbClr val="1F145D"/>
                </a:solidFill>
                <a:latin typeface="Calibri"/>
                <a:cs typeface="Calibri"/>
              </a:rPr>
              <a:t>w</a:t>
            </a:r>
            <a:r>
              <a:rPr sz="1400" dirty="0">
                <a:solidFill>
                  <a:srgbClr val="1F145D"/>
                </a:solidFill>
                <a:latin typeface="Calibri"/>
                <a:cs typeface="Calibri"/>
              </a:rPr>
              <a:t>e1</a:t>
            </a:r>
            <a:endParaRPr sz="1400">
              <a:solidFill>
                <a:srgbClr val="1F145D"/>
              </a:solidFill>
              <a:latin typeface="Calibri"/>
              <a:cs typeface="Calibri"/>
            </a:endParaRPr>
          </a:p>
          <a:p>
            <a:pPr marR="5080" algn="r">
              <a:lnSpc>
                <a:spcPct val="100000"/>
              </a:lnSpc>
              <a:spcBef>
                <a:spcPts val="555"/>
              </a:spcBef>
            </a:pPr>
            <a:r>
              <a:rPr sz="1400" spc="-5" dirty="0">
                <a:solidFill>
                  <a:srgbClr val="1F145D"/>
                </a:solidFill>
                <a:latin typeface="Calibri"/>
                <a:cs typeface="Calibri"/>
              </a:rPr>
              <a:t>addr2</a:t>
            </a:r>
            <a:endParaRPr sz="1400">
              <a:solidFill>
                <a:srgbClr val="1F145D"/>
              </a:solidFill>
              <a:latin typeface="Calibri"/>
              <a:cs typeface="Calibri"/>
            </a:endParaRPr>
          </a:p>
          <a:p>
            <a:pPr marR="17145" algn="r">
              <a:lnSpc>
                <a:spcPts val="1575"/>
              </a:lnSpc>
              <a:spcBef>
                <a:spcPts val="610"/>
              </a:spcBef>
            </a:pPr>
            <a:r>
              <a:rPr sz="1400" spc="-5" dirty="0">
                <a:solidFill>
                  <a:srgbClr val="1F145D"/>
                </a:solidFill>
                <a:latin typeface="Calibri"/>
                <a:cs typeface="Calibri"/>
              </a:rPr>
              <a:t>din2</a:t>
            </a:r>
            <a:endParaRPr sz="1400">
              <a:solidFill>
                <a:srgbClr val="1F145D"/>
              </a:solidFill>
              <a:latin typeface="Calibri"/>
              <a:cs typeface="Calibri"/>
            </a:endParaRPr>
          </a:p>
          <a:p>
            <a:pPr marR="15875" algn="r">
              <a:lnSpc>
                <a:spcPts val="1575"/>
              </a:lnSpc>
            </a:pPr>
            <a:r>
              <a:rPr sz="1400" spc="-5" dirty="0">
                <a:solidFill>
                  <a:srgbClr val="1F145D"/>
                </a:solidFill>
                <a:latin typeface="Calibri"/>
                <a:cs typeface="Calibri"/>
              </a:rPr>
              <a:t>we2</a:t>
            </a:r>
            <a:endParaRPr sz="1400">
              <a:solidFill>
                <a:srgbClr val="1F145D"/>
              </a:solidFill>
              <a:latin typeface="Calibri"/>
              <a:cs typeface="Calibri"/>
            </a:endParaRPr>
          </a:p>
        </p:txBody>
      </p:sp>
      <p:grpSp>
        <p:nvGrpSpPr>
          <p:cNvPr id="15" name="object 15"/>
          <p:cNvGrpSpPr/>
          <p:nvPr/>
        </p:nvGrpSpPr>
        <p:grpSpPr>
          <a:xfrm>
            <a:off x="8656066" y="493522"/>
            <a:ext cx="1851025" cy="1291590"/>
            <a:chOff x="8656066" y="493522"/>
            <a:chExt cx="1851025" cy="1291590"/>
          </a:xfrm>
        </p:grpSpPr>
        <p:sp>
          <p:nvSpPr>
            <p:cNvPr id="16" name="object 16"/>
            <p:cNvSpPr/>
            <p:nvPr/>
          </p:nvSpPr>
          <p:spPr>
            <a:xfrm>
              <a:off x="8683752" y="1299972"/>
              <a:ext cx="485140" cy="207645"/>
            </a:xfrm>
            <a:custGeom>
              <a:avLst/>
              <a:gdLst/>
              <a:ahLst/>
              <a:cxnLst/>
              <a:rect l="l" t="t" r="r" b="b"/>
              <a:pathLst>
                <a:path w="485140" h="207644">
                  <a:moveTo>
                    <a:pt x="381000" y="0"/>
                  </a:moveTo>
                  <a:lnTo>
                    <a:pt x="381000" y="51815"/>
                  </a:lnTo>
                  <a:lnTo>
                    <a:pt x="0" y="51815"/>
                  </a:lnTo>
                  <a:lnTo>
                    <a:pt x="0" y="155448"/>
                  </a:lnTo>
                  <a:lnTo>
                    <a:pt x="381000" y="155448"/>
                  </a:lnTo>
                  <a:lnTo>
                    <a:pt x="381000" y="207263"/>
                  </a:lnTo>
                  <a:lnTo>
                    <a:pt x="484631" y="103631"/>
                  </a:lnTo>
                  <a:lnTo>
                    <a:pt x="381000" y="0"/>
                  </a:lnTo>
                  <a:close/>
                </a:path>
              </a:pathLst>
            </a:custGeom>
            <a:solidFill>
              <a:srgbClr val="4471C4"/>
            </a:solidFill>
          </p:spPr>
          <p:txBody>
            <a:bodyPr wrap="square" lIns="0" tIns="0" rIns="0" bIns="0" rtlCol="0"/>
            <a:lstStyle/>
            <a:p>
              <a:endParaRPr>
                <a:solidFill>
                  <a:srgbClr val="1F145D"/>
                </a:solidFill>
              </a:endParaRPr>
            </a:p>
          </p:txBody>
        </p:sp>
        <p:sp>
          <p:nvSpPr>
            <p:cNvPr id="17" name="object 17"/>
            <p:cNvSpPr/>
            <p:nvPr/>
          </p:nvSpPr>
          <p:spPr>
            <a:xfrm>
              <a:off x="8683752" y="1299972"/>
              <a:ext cx="485140" cy="207645"/>
            </a:xfrm>
            <a:custGeom>
              <a:avLst/>
              <a:gdLst/>
              <a:ahLst/>
              <a:cxnLst/>
              <a:rect l="l" t="t" r="r" b="b"/>
              <a:pathLst>
                <a:path w="485140" h="207644">
                  <a:moveTo>
                    <a:pt x="0" y="51815"/>
                  </a:moveTo>
                  <a:lnTo>
                    <a:pt x="381000" y="51815"/>
                  </a:lnTo>
                  <a:lnTo>
                    <a:pt x="381000" y="0"/>
                  </a:lnTo>
                  <a:lnTo>
                    <a:pt x="484631" y="103631"/>
                  </a:lnTo>
                  <a:lnTo>
                    <a:pt x="381000" y="207263"/>
                  </a:lnTo>
                  <a:lnTo>
                    <a:pt x="381000" y="155448"/>
                  </a:lnTo>
                  <a:lnTo>
                    <a:pt x="0" y="155448"/>
                  </a:lnTo>
                  <a:lnTo>
                    <a:pt x="0" y="51815"/>
                  </a:lnTo>
                  <a:close/>
                </a:path>
              </a:pathLst>
            </a:custGeom>
            <a:ln w="12700">
              <a:solidFill>
                <a:srgbClr val="2E528F"/>
              </a:solidFill>
            </a:ln>
          </p:spPr>
          <p:txBody>
            <a:bodyPr wrap="square" lIns="0" tIns="0" rIns="0" bIns="0" rtlCol="0"/>
            <a:lstStyle/>
            <a:p>
              <a:endParaRPr>
                <a:solidFill>
                  <a:srgbClr val="1F145D"/>
                </a:solidFill>
              </a:endParaRPr>
            </a:p>
          </p:txBody>
        </p:sp>
        <p:sp>
          <p:nvSpPr>
            <p:cNvPr id="18" name="object 18"/>
            <p:cNvSpPr/>
            <p:nvPr/>
          </p:nvSpPr>
          <p:spPr>
            <a:xfrm>
              <a:off x="8683752" y="1571244"/>
              <a:ext cx="485140" cy="207645"/>
            </a:xfrm>
            <a:custGeom>
              <a:avLst/>
              <a:gdLst/>
              <a:ahLst/>
              <a:cxnLst/>
              <a:rect l="l" t="t" r="r" b="b"/>
              <a:pathLst>
                <a:path w="485140" h="207644">
                  <a:moveTo>
                    <a:pt x="381000" y="0"/>
                  </a:moveTo>
                  <a:lnTo>
                    <a:pt x="381000" y="51815"/>
                  </a:lnTo>
                  <a:lnTo>
                    <a:pt x="0" y="51815"/>
                  </a:lnTo>
                  <a:lnTo>
                    <a:pt x="0" y="155447"/>
                  </a:lnTo>
                  <a:lnTo>
                    <a:pt x="381000" y="155447"/>
                  </a:lnTo>
                  <a:lnTo>
                    <a:pt x="381000" y="207263"/>
                  </a:lnTo>
                  <a:lnTo>
                    <a:pt x="484631" y="103631"/>
                  </a:lnTo>
                  <a:lnTo>
                    <a:pt x="381000" y="0"/>
                  </a:lnTo>
                  <a:close/>
                </a:path>
              </a:pathLst>
            </a:custGeom>
            <a:solidFill>
              <a:srgbClr val="4471C4"/>
            </a:solidFill>
          </p:spPr>
          <p:txBody>
            <a:bodyPr wrap="square" lIns="0" tIns="0" rIns="0" bIns="0" rtlCol="0"/>
            <a:lstStyle/>
            <a:p>
              <a:endParaRPr>
                <a:solidFill>
                  <a:srgbClr val="1F145D"/>
                </a:solidFill>
              </a:endParaRPr>
            </a:p>
          </p:txBody>
        </p:sp>
        <p:sp>
          <p:nvSpPr>
            <p:cNvPr id="19" name="object 19"/>
            <p:cNvSpPr/>
            <p:nvPr/>
          </p:nvSpPr>
          <p:spPr>
            <a:xfrm>
              <a:off x="8683752" y="1571244"/>
              <a:ext cx="485140" cy="207645"/>
            </a:xfrm>
            <a:custGeom>
              <a:avLst/>
              <a:gdLst/>
              <a:ahLst/>
              <a:cxnLst/>
              <a:rect l="l" t="t" r="r" b="b"/>
              <a:pathLst>
                <a:path w="485140" h="207644">
                  <a:moveTo>
                    <a:pt x="0" y="51815"/>
                  </a:moveTo>
                  <a:lnTo>
                    <a:pt x="381000" y="51815"/>
                  </a:lnTo>
                  <a:lnTo>
                    <a:pt x="381000" y="0"/>
                  </a:lnTo>
                  <a:lnTo>
                    <a:pt x="484631" y="103631"/>
                  </a:lnTo>
                  <a:lnTo>
                    <a:pt x="381000" y="207263"/>
                  </a:lnTo>
                  <a:lnTo>
                    <a:pt x="381000" y="155447"/>
                  </a:lnTo>
                  <a:lnTo>
                    <a:pt x="0" y="155447"/>
                  </a:lnTo>
                  <a:lnTo>
                    <a:pt x="0" y="51815"/>
                  </a:lnTo>
                  <a:close/>
                </a:path>
              </a:pathLst>
            </a:custGeom>
            <a:ln w="12700">
              <a:solidFill>
                <a:srgbClr val="2E528F"/>
              </a:solidFill>
            </a:ln>
          </p:spPr>
          <p:txBody>
            <a:bodyPr wrap="square" lIns="0" tIns="0" rIns="0" bIns="0" rtlCol="0"/>
            <a:lstStyle/>
            <a:p>
              <a:endParaRPr>
                <a:solidFill>
                  <a:srgbClr val="1F145D"/>
                </a:solidFill>
              </a:endParaRPr>
            </a:p>
          </p:txBody>
        </p:sp>
        <p:sp>
          <p:nvSpPr>
            <p:cNvPr id="20" name="object 20"/>
            <p:cNvSpPr/>
            <p:nvPr/>
          </p:nvSpPr>
          <p:spPr>
            <a:xfrm>
              <a:off x="10026396" y="1440180"/>
              <a:ext cx="474345" cy="234950"/>
            </a:xfrm>
            <a:custGeom>
              <a:avLst/>
              <a:gdLst/>
              <a:ahLst/>
              <a:cxnLst/>
              <a:rect l="l" t="t" r="r" b="b"/>
              <a:pathLst>
                <a:path w="474345" h="234950">
                  <a:moveTo>
                    <a:pt x="356615" y="0"/>
                  </a:moveTo>
                  <a:lnTo>
                    <a:pt x="356615" y="58674"/>
                  </a:lnTo>
                  <a:lnTo>
                    <a:pt x="0" y="58674"/>
                  </a:lnTo>
                  <a:lnTo>
                    <a:pt x="0" y="176022"/>
                  </a:lnTo>
                  <a:lnTo>
                    <a:pt x="356615" y="176022"/>
                  </a:lnTo>
                  <a:lnTo>
                    <a:pt x="356615" y="234696"/>
                  </a:lnTo>
                  <a:lnTo>
                    <a:pt x="473963" y="117348"/>
                  </a:lnTo>
                  <a:lnTo>
                    <a:pt x="356615" y="0"/>
                  </a:lnTo>
                  <a:close/>
                </a:path>
              </a:pathLst>
            </a:custGeom>
            <a:solidFill>
              <a:srgbClr val="4471C4"/>
            </a:solidFill>
          </p:spPr>
          <p:txBody>
            <a:bodyPr wrap="square" lIns="0" tIns="0" rIns="0" bIns="0" rtlCol="0"/>
            <a:lstStyle/>
            <a:p>
              <a:endParaRPr>
                <a:solidFill>
                  <a:srgbClr val="1F145D"/>
                </a:solidFill>
              </a:endParaRPr>
            </a:p>
          </p:txBody>
        </p:sp>
        <p:sp>
          <p:nvSpPr>
            <p:cNvPr id="21" name="object 21"/>
            <p:cNvSpPr/>
            <p:nvPr/>
          </p:nvSpPr>
          <p:spPr>
            <a:xfrm>
              <a:off x="10026396" y="1440180"/>
              <a:ext cx="474345" cy="234950"/>
            </a:xfrm>
            <a:custGeom>
              <a:avLst/>
              <a:gdLst/>
              <a:ahLst/>
              <a:cxnLst/>
              <a:rect l="l" t="t" r="r" b="b"/>
              <a:pathLst>
                <a:path w="474345" h="234950">
                  <a:moveTo>
                    <a:pt x="0" y="58674"/>
                  </a:moveTo>
                  <a:lnTo>
                    <a:pt x="356615" y="58674"/>
                  </a:lnTo>
                  <a:lnTo>
                    <a:pt x="356615" y="0"/>
                  </a:lnTo>
                  <a:lnTo>
                    <a:pt x="473963" y="117348"/>
                  </a:lnTo>
                  <a:lnTo>
                    <a:pt x="356615" y="234696"/>
                  </a:lnTo>
                  <a:lnTo>
                    <a:pt x="356615" y="176022"/>
                  </a:lnTo>
                  <a:lnTo>
                    <a:pt x="0" y="176022"/>
                  </a:lnTo>
                  <a:lnTo>
                    <a:pt x="0" y="58674"/>
                  </a:lnTo>
                  <a:close/>
                </a:path>
              </a:pathLst>
            </a:custGeom>
            <a:ln w="12700">
              <a:solidFill>
                <a:srgbClr val="2E528F"/>
              </a:solidFill>
            </a:ln>
          </p:spPr>
          <p:txBody>
            <a:bodyPr wrap="square" lIns="0" tIns="0" rIns="0" bIns="0" rtlCol="0"/>
            <a:lstStyle/>
            <a:p>
              <a:endParaRPr>
                <a:solidFill>
                  <a:srgbClr val="1F145D"/>
                </a:solidFill>
              </a:endParaRPr>
            </a:p>
          </p:txBody>
        </p:sp>
        <p:sp>
          <p:nvSpPr>
            <p:cNvPr id="22" name="object 22"/>
            <p:cNvSpPr/>
            <p:nvPr/>
          </p:nvSpPr>
          <p:spPr>
            <a:xfrm>
              <a:off x="8692896" y="1147572"/>
              <a:ext cx="538480" cy="3810"/>
            </a:xfrm>
            <a:custGeom>
              <a:avLst/>
              <a:gdLst/>
              <a:ahLst/>
              <a:cxnLst/>
              <a:rect l="l" t="t" r="r" b="b"/>
              <a:pathLst>
                <a:path w="538479" h="3809">
                  <a:moveTo>
                    <a:pt x="0" y="0"/>
                  </a:moveTo>
                  <a:lnTo>
                    <a:pt x="538226" y="3428"/>
                  </a:lnTo>
                </a:path>
              </a:pathLst>
            </a:custGeom>
            <a:ln w="6350">
              <a:solidFill>
                <a:srgbClr val="4471C4"/>
              </a:solidFill>
            </a:ln>
          </p:spPr>
          <p:txBody>
            <a:bodyPr wrap="square" lIns="0" tIns="0" rIns="0" bIns="0" rtlCol="0"/>
            <a:lstStyle/>
            <a:p>
              <a:endParaRPr>
                <a:solidFill>
                  <a:srgbClr val="1F145D"/>
                </a:solidFill>
              </a:endParaRPr>
            </a:p>
          </p:txBody>
        </p:sp>
        <p:sp>
          <p:nvSpPr>
            <p:cNvPr id="23" name="object 23"/>
            <p:cNvSpPr/>
            <p:nvPr/>
          </p:nvSpPr>
          <p:spPr>
            <a:xfrm>
              <a:off x="8662416" y="573024"/>
              <a:ext cx="485140" cy="208915"/>
            </a:xfrm>
            <a:custGeom>
              <a:avLst/>
              <a:gdLst/>
              <a:ahLst/>
              <a:cxnLst/>
              <a:rect l="l" t="t" r="r" b="b"/>
              <a:pathLst>
                <a:path w="485140" h="208915">
                  <a:moveTo>
                    <a:pt x="380237" y="0"/>
                  </a:moveTo>
                  <a:lnTo>
                    <a:pt x="380237" y="52197"/>
                  </a:lnTo>
                  <a:lnTo>
                    <a:pt x="0" y="52197"/>
                  </a:lnTo>
                  <a:lnTo>
                    <a:pt x="0" y="156590"/>
                  </a:lnTo>
                  <a:lnTo>
                    <a:pt x="380237" y="156590"/>
                  </a:lnTo>
                  <a:lnTo>
                    <a:pt x="380237" y="208787"/>
                  </a:lnTo>
                  <a:lnTo>
                    <a:pt x="484631" y="104393"/>
                  </a:lnTo>
                  <a:lnTo>
                    <a:pt x="380237" y="0"/>
                  </a:lnTo>
                  <a:close/>
                </a:path>
              </a:pathLst>
            </a:custGeom>
            <a:solidFill>
              <a:srgbClr val="4471C4"/>
            </a:solidFill>
          </p:spPr>
          <p:txBody>
            <a:bodyPr wrap="square" lIns="0" tIns="0" rIns="0" bIns="0" rtlCol="0"/>
            <a:lstStyle/>
            <a:p>
              <a:endParaRPr>
                <a:solidFill>
                  <a:srgbClr val="1F145D"/>
                </a:solidFill>
              </a:endParaRPr>
            </a:p>
          </p:txBody>
        </p:sp>
        <p:sp>
          <p:nvSpPr>
            <p:cNvPr id="24" name="object 24"/>
            <p:cNvSpPr/>
            <p:nvPr/>
          </p:nvSpPr>
          <p:spPr>
            <a:xfrm>
              <a:off x="8662416" y="573024"/>
              <a:ext cx="485140" cy="208915"/>
            </a:xfrm>
            <a:custGeom>
              <a:avLst/>
              <a:gdLst/>
              <a:ahLst/>
              <a:cxnLst/>
              <a:rect l="l" t="t" r="r" b="b"/>
              <a:pathLst>
                <a:path w="485140" h="208915">
                  <a:moveTo>
                    <a:pt x="0" y="52197"/>
                  </a:moveTo>
                  <a:lnTo>
                    <a:pt x="380237" y="52197"/>
                  </a:lnTo>
                  <a:lnTo>
                    <a:pt x="380237" y="0"/>
                  </a:lnTo>
                  <a:lnTo>
                    <a:pt x="484631" y="104393"/>
                  </a:lnTo>
                  <a:lnTo>
                    <a:pt x="380237" y="208787"/>
                  </a:lnTo>
                  <a:lnTo>
                    <a:pt x="380237" y="156590"/>
                  </a:lnTo>
                  <a:lnTo>
                    <a:pt x="0" y="156590"/>
                  </a:lnTo>
                  <a:lnTo>
                    <a:pt x="0" y="52197"/>
                  </a:lnTo>
                  <a:close/>
                </a:path>
              </a:pathLst>
            </a:custGeom>
            <a:ln w="12700">
              <a:solidFill>
                <a:srgbClr val="2E528F"/>
              </a:solidFill>
            </a:ln>
          </p:spPr>
          <p:txBody>
            <a:bodyPr wrap="square" lIns="0" tIns="0" rIns="0" bIns="0" rtlCol="0"/>
            <a:lstStyle/>
            <a:p>
              <a:endParaRPr>
                <a:solidFill>
                  <a:srgbClr val="1F145D"/>
                </a:solidFill>
              </a:endParaRPr>
            </a:p>
          </p:txBody>
        </p:sp>
        <p:sp>
          <p:nvSpPr>
            <p:cNvPr id="25" name="object 25"/>
            <p:cNvSpPr/>
            <p:nvPr/>
          </p:nvSpPr>
          <p:spPr>
            <a:xfrm>
              <a:off x="8662416" y="844296"/>
              <a:ext cx="485140" cy="208915"/>
            </a:xfrm>
            <a:custGeom>
              <a:avLst/>
              <a:gdLst/>
              <a:ahLst/>
              <a:cxnLst/>
              <a:rect l="l" t="t" r="r" b="b"/>
              <a:pathLst>
                <a:path w="485140" h="208915">
                  <a:moveTo>
                    <a:pt x="380237" y="0"/>
                  </a:moveTo>
                  <a:lnTo>
                    <a:pt x="380237" y="52196"/>
                  </a:lnTo>
                  <a:lnTo>
                    <a:pt x="0" y="52196"/>
                  </a:lnTo>
                  <a:lnTo>
                    <a:pt x="0" y="156590"/>
                  </a:lnTo>
                  <a:lnTo>
                    <a:pt x="380237" y="156590"/>
                  </a:lnTo>
                  <a:lnTo>
                    <a:pt x="380237" y="208787"/>
                  </a:lnTo>
                  <a:lnTo>
                    <a:pt x="484631" y="104393"/>
                  </a:lnTo>
                  <a:lnTo>
                    <a:pt x="380237" y="0"/>
                  </a:lnTo>
                  <a:close/>
                </a:path>
              </a:pathLst>
            </a:custGeom>
            <a:solidFill>
              <a:srgbClr val="4471C4"/>
            </a:solidFill>
          </p:spPr>
          <p:txBody>
            <a:bodyPr wrap="square" lIns="0" tIns="0" rIns="0" bIns="0" rtlCol="0"/>
            <a:lstStyle/>
            <a:p>
              <a:endParaRPr>
                <a:solidFill>
                  <a:srgbClr val="1F145D"/>
                </a:solidFill>
              </a:endParaRPr>
            </a:p>
          </p:txBody>
        </p:sp>
        <p:sp>
          <p:nvSpPr>
            <p:cNvPr id="26" name="object 26"/>
            <p:cNvSpPr/>
            <p:nvPr/>
          </p:nvSpPr>
          <p:spPr>
            <a:xfrm>
              <a:off x="8662416" y="844296"/>
              <a:ext cx="485140" cy="208915"/>
            </a:xfrm>
            <a:custGeom>
              <a:avLst/>
              <a:gdLst/>
              <a:ahLst/>
              <a:cxnLst/>
              <a:rect l="l" t="t" r="r" b="b"/>
              <a:pathLst>
                <a:path w="485140" h="208915">
                  <a:moveTo>
                    <a:pt x="0" y="52196"/>
                  </a:moveTo>
                  <a:lnTo>
                    <a:pt x="380237" y="52196"/>
                  </a:lnTo>
                  <a:lnTo>
                    <a:pt x="380237" y="0"/>
                  </a:lnTo>
                  <a:lnTo>
                    <a:pt x="484631" y="104393"/>
                  </a:lnTo>
                  <a:lnTo>
                    <a:pt x="380237" y="208787"/>
                  </a:lnTo>
                  <a:lnTo>
                    <a:pt x="380237" y="156590"/>
                  </a:lnTo>
                  <a:lnTo>
                    <a:pt x="0" y="156590"/>
                  </a:lnTo>
                  <a:lnTo>
                    <a:pt x="0" y="52196"/>
                  </a:lnTo>
                  <a:close/>
                </a:path>
              </a:pathLst>
            </a:custGeom>
            <a:ln w="12700">
              <a:solidFill>
                <a:srgbClr val="2E528F"/>
              </a:solidFill>
            </a:ln>
          </p:spPr>
          <p:txBody>
            <a:bodyPr wrap="square" lIns="0" tIns="0" rIns="0" bIns="0" rtlCol="0"/>
            <a:lstStyle/>
            <a:p>
              <a:endParaRPr>
                <a:solidFill>
                  <a:srgbClr val="1F145D"/>
                </a:solidFill>
              </a:endParaRPr>
            </a:p>
          </p:txBody>
        </p:sp>
        <p:sp>
          <p:nvSpPr>
            <p:cNvPr id="27" name="object 27"/>
            <p:cNvSpPr/>
            <p:nvPr/>
          </p:nvSpPr>
          <p:spPr>
            <a:xfrm>
              <a:off x="10026396" y="679704"/>
              <a:ext cx="474345" cy="212090"/>
            </a:xfrm>
            <a:custGeom>
              <a:avLst/>
              <a:gdLst/>
              <a:ahLst/>
              <a:cxnLst/>
              <a:rect l="l" t="t" r="r" b="b"/>
              <a:pathLst>
                <a:path w="474345" h="212090">
                  <a:moveTo>
                    <a:pt x="368046" y="0"/>
                  </a:moveTo>
                  <a:lnTo>
                    <a:pt x="368046" y="52959"/>
                  </a:lnTo>
                  <a:lnTo>
                    <a:pt x="0" y="52959"/>
                  </a:lnTo>
                  <a:lnTo>
                    <a:pt x="0" y="158876"/>
                  </a:lnTo>
                  <a:lnTo>
                    <a:pt x="368046" y="158876"/>
                  </a:lnTo>
                  <a:lnTo>
                    <a:pt x="368046" y="211836"/>
                  </a:lnTo>
                  <a:lnTo>
                    <a:pt x="473963" y="105918"/>
                  </a:lnTo>
                  <a:lnTo>
                    <a:pt x="368046" y="0"/>
                  </a:lnTo>
                  <a:close/>
                </a:path>
              </a:pathLst>
            </a:custGeom>
            <a:solidFill>
              <a:srgbClr val="4471C4"/>
            </a:solidFill>
          </p:spPr>
          <p:txBody>
            <a:bodyPr wrap="square" lIns="0" tIns="0" rIns="0" bIns="0" rtlCol="0"/>
            <a:lstStyle/>
            <a:p>
              <a:endParaRPr>
                <a:solidFill>
                  <a:srgbClr val="1F145D"/>
                </a:solidFill>
              </a:endParaRPr>
            </a:p>
          </p:txBody>
        </p:sp>
        <p:sp>
          <p:nvSpPr>
            <p:cNvPr id="28" name="object 28"/>
            <p:cNvSpPr/>
            <p:nvPr/>
          </p:nvSpPr>
          <p:spPr>
            <a:xfrm>
              <a:off x="10026396" y="679704"/>
              <a:ext cx="474345" cy="212090"/>
            </a:xfrm>
            <a:custGeom>
              <a:avLst/>
              <a:gdLst/>
              <a:ahLst/>
              <a:cxnLst/>
              <a:rect l="l" t="t" r="r" b="b"/>
              <a:pathLst>
                <a:path w="474345" h="212090">
                  <a:moveTo>
                    <a:pt x="0" y="52959"/>
                  </a:moveTo>
                  <a:lnTo>
                    <a:pt x="368046" y="52959"/>
                  </a:lnTo>
                  <a:lnTo>
                    <a:pt x="368046" y="0"/>
                  </a:lnTo>
                  <a:lnTo>
                    <a:pt x="473963" y="105918"/>
                  </a:lnTo>
                  <a:lnTo>
                    <a:pt x="368046" y="211836"/>
                  </a:lnTo>
                  <a:lnTo>
                    <a:pt x="368046" y="158876"/>
                  </a:lnTo>
                  <a:lnTo>
                    <a:pt x="0" y="158876"/>
                  </a:lnTo>
                  <a:lnTo>
                    <a:pt x="0" y="52959"/>
                  </a:lnTo>
                  <a:close/>
                </a:path>
              </a:pathLst>
            </a:custGeom>
            <a:ln w="12700">
              <a:solidFill>
                <a:srgbClr val="2E528F"/>
              </a:solidFill>
            </a:ln>
          </p:spPr>
          <p:txBody>
            <a:bodyPr wrap="square" lIns="0" tIns="0" rIns="0" bIns="0" rtlCol="0"/>
            <a:lstStyle/>
            <a:p>
              <a:endParaRPr>
                <a:solidFill>
                  <a:srgbClr val="1F145D"/>
                </a:solidFill>
              </a:endParaRPr>
            </a:p>
          </p:txBody>
        </p:sp>
        <p:sp>
          <p:nvSpPr>
            <p:cNvPr id="29" name="object 29"/>
            <p:cNvSpPr/>
            <p:nvPr/>
          </p:nvSpPr>
          <p:spPr>
            <a:xfrm>
              <a:off x="9489948" y="499872"/>
              <a:ext cx="242570" cy="135890"/>
            </a:xfrm>
            <a:custGeom>
              <a:avLst/>
              <a:gdLst/>
              <a:ahLst/>
              <a:cxnLst/>
              <a:rect l="l" t="t" r="r" b="b"/>
              <a:pathLst>
                <a:path w="242570" h="135890">
                  <a:moveTo>
                    <a:pt x="242316" y="0"/>
                  </a:moveTo>
                  <a:lnTo>
                    <a:pt x="0" y="0"/>
                  </a:lnTo>
                  <a:lnTo>
                    <a:pt x="121157" y="135636"/>
                  </a:lnTo>
                  <a:lnTo>
                    <a:pt x="242316" y="0"/>
                  </a:lnTo>
                  <a:close/>
                </a:path>
              </a:pathLst>
            </a:custGeom>
            <a:solidFill>
              <a:srgbClr val="FFFFFF"/>
            </a:solidFill>
          </p:spPr>
          <p:txBody>
            <a:bodyPr wrap="square" lIns="0" tIns="0" rIns="0" bIns="0" rtlCol="0"/>
            <a:lstStyle/>
            <a:p>
              <a:endParaRPr>
                <a:solidFill>
                  <a:srgbClr val="1F145D"/>
                </a:solidFill>
              </a:endParaRPr>
            </a:p>
          </p:txBody>
        </p:sp>
        <p:sp>
          <p:nvSpPr>
            <p:cNvPr id="30" name="object 30"/>
            <p:cNvSpPr/>
            <p:nvPr/>
          </p:nvSpPr>
          <p:spPr>
            <a:xfrm>
              <a:off x="9489948" y="499872"/>
              <a:ext cx="242570" cy="135890"/>
            </a:xfrm>
            <a:custGeom>
              <a:avLst/>
              <a:gdLst/>
              <a:ahLst/>
              <a:cxnLst/>
              <a:rect l="l" t="t" r="r" b="b"/>
              <a:pathLst>
                <a:path w="242570" h="135890">
                  <a:moveTo>
                    <a:pt x="242316" y="0"/>
                  </a:moveTo>
                  <a:lnTo>
                    <a:pt x="121157" y="135636"/>
                  </a:lnTo>
                  <a:lnTo>
                    <a:pt x="0" y="0"/>
                  </a:lnTo>
                  <a:lnTo>
                    <a:pt x="242316" y="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31" name="object 31"/>
          <p:cNvSpPr txBox="1"/>
          <p:nvPr/>
        </p:nvSpPr>
        <p:spPr>
          <a:xfrm>
            <a:off x="10534268" y="1419225"/>
            <a:ext cx="455930" cy="22890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1F145D"/>
                </a:solidFill>
                <a:latin typeface="Calibri"/>
                <a:cs typeface="Calibri"/>
              </a:rPr>
              <a:t>d</a:t>
            </a:r>
            <a:r>
              <a:rPr sz="1400" spc="-5" dirty="0">
                <a:solidFill>
                  <a:srgbClr val="1F145D"/>
                </a:solidFill>
                <a:latin typeface="Calibri"/>
                <a:cs typeface="Calibri"/>
              </a:rPr>
              <a:t>out2</a:t>
            </a:r>
            <a:endParaRPr sz="1400">
              <a:solidFill>
                <a:srgbClr val="1F145D"/>
              </a:solidFill>
              <a:latin typeface="Calibri"/>
              <a:cs typeface="Calibri"/>
            </a:endParaRPr>
          </a:p>
        </p:txBody>
      </p:sp>
      <p:sp>
        <p:nvSpPr>
          <p:cNvPr id="32" name="object 32"/>
          <p:cNvSpPr txBox="1"/>
          <p:nvPr/>
        </p:nvSpPr>
        <p:spPr>
          <a:xfrm>
            <a:off x="10534268" y="643255"/>
            <a:ext cx="455930" cy="22890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1F145D"/>
                </a:solidFill>
                <a:latin typeface="Calibri"/>
                <a:cs typeface="Calibri"/>
              </a:rPr>
              <a:t>d</a:t>
            </a:r>
            <a:r>
              <a:rPr sz="1400" spc="-5" dirty="0">
                <a:solidFill>
                  <a:srgbClr val="1F145D"/>
                </a:solidFill>
                <a:latin typeface="Calibri"/>
                <a:cs typeface="Calibri"/>
              </a:rPr>
              <a:t>out1</a:t>
            </a:r>
            <a:endParaRPr sz="1400">
              <a:solidFill>
                <a:srgbClr val="1F145D"/>
              </a:solidFill>
              <a:latin typeface="Calibri"/>
              <a:cs typeface="Calibri"/>
            </a:endParaRPr>
          </a:p>
        </p:txBody>
      </p:sp>
      <p:sp>
        <p:nvSpPr>
          <p:cNvPr id="33" name="object 33"/>
          <p:cNvSpPr txBox="1"/>
          <p:nvPr/>
        </p:nvSpPr>
        <p:spPr>
          <a:xfrm>
            <a:off x="9450069" y="122682"/>
            <a:ext cx="313055"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1F145D"/>
                </a:solidFill>
                <a:latin typeface="Calibri"/>
                <a:cs typeface="Calibri"/>
              </a:rPr>
              <a:t>c</a:t>
            </a:r>
            <a:r>
              <a:rPr sz="1400" dirty="0">
                <a:solidFill>
                  <a:srgbClr val="1F145D"/>
                </a:solidFill>
                <a:latin typeface="Calibri"/>
                <a:cs typeface="Calibri"/>
              </a:rPr>
              <a:t>lk1</a:t>
            </a:r>
            <a:endParaRPr sz="1400">
              <a:solidFill>
                <a:srgbClr val="1F145D"/>
              </a:solidFill>
              <a:latin typeface="Calibri"/>
              <a:cs typeface="Calibri"/>
            </a:endParaRPr>
          </a:p>
        </p:txBody>
      </p:sp>
      <p:sp>
        <p:nvSpPr>
          <p:cNvPr id="34" name="object 34"/>
          <p:cNvSpPr/>
          <p:nvPr/>
        </p:nvSpPr>
        <p:spPr>
          <a:xfrm>
            <a:off x="9614916" y="301752"/>
            <a:ext cx="0" cy="199390"/>
          </a:xfrm>
          <a:custGeom>
            <a:avLst/>
            <a:gdLst/>
            <a:ahLst/>
            <a:cxnLst/>
            <a:rect l="l" t="t" r="r" b="b"/>
            <a:pathLst>
              <a:path h="199390">
                <a:moveTo>
                  <a:pt x="0" y="0"/>
                </a:moveTo>
                <a:lnTo>
                  <a:pt x="0" y="199136"/>
                </a:lnTo>
              </a:path>
            </a:pathLst>
          </a:custGeom>
          <a:ln w="6350">
            <a:solidFill>
              <a:srgbClr val="4471C4"/>
            </a:solidFill>
          </a:ln>
        </p:spPr>
        <p:txBody>
          <a:bodyPr wrap="square" lIns="0" tIns="0" rIns="0" bIns="0" rtlCol="0"/>
          <a:lstStyle/>
          <a:p>
            <a:endParaRPr>
              <a:solidFill>
                <a:srgbClr val="1F145D"/>
              </a:solidFill>
            </a:endParaRPr>
          </a:p>
        </p:txBody>
      </p:sp>
      <p:sp>
        <p:nvSpPr>
          <p:cNvPr id="35" name="object 35"/>
          <p:cNvSpPr txBox="1"/>
          <p:nvPr/>
        </p:nvSpPr>
        <p:spPr>
          <a:xfrm>
            <a:off x="349402" y="5561482"/>
            <a:ext cx="2190115" cy="136576"/>
          </a:xfrm>
          <a:prstGeom prst="rect">
            <a:avLst/>
          </a:prstGeom>
        </p:spPr>
        <p:txBody>
          <a:bodyPr vert="horz" wrap="square" lIns="0" tIns="13335" rIns="0" bIns="0" rtlCol="0">
            <a:spAutoFit/>
          </a:bodyPr>
          <a:lstStyle/>
          <a:p>
            <a:pPr marL="12700">
              <a:lnSpc>
                <a:spcPct val="100000"/>
              </a:lnSpc>
              <a:spcBef>
                <a:spcPts val="105"/>
              </a:spcBef>
              <a:tabLst>
                <a:tab pos="1841500" algn="l"/>
              </a:tabLst>
            </a:pPr>
            <a:r>
              <a:rPr sz="800" dirty="0">
                <a:solidFill>
                  <a:srgbClr val="1F145D"/>
                </a:solidFill>
                <a:latin typeface="Consolas"/>
                <a:cs typeface="Consolas"/>
              </a:rPr>
              <a:t>B</a:t>
            </a:r>
            <a:r>
              <a:rPr sz="800" spc="-15" dirty="0">
                <a:solidFill>
                  <a:srgbClr val="1F145D"/>
                </a:solidFill>
                <a:latin typeface="Consolas"/>
                <a:cs typeface="Consolas"/>
              </a:rPr>
              <a:t>l</a:t>
            </a:r>
            <a:r>
              <a:rPr sz="800" dirty="0">
                <a:solidFill>
                  <a:srgbClr val="1F145D"/>
                </a:solidFill>
                <a:latin typeface="Consolas"/>
                <a:cs typeface="Consolas"/>
              </a:rPr>
              <a:t>o</a:t>
            </a:r>
            <a:r>
              <a:rPr sz="800" spc="-15" dirty="0">
                <a:solidFill>
                  <a:srgbClr val="1F145D"/>
                </a:solidFill>
                <a:latin typeface="Consolas"/>
                <a:cs typeface="Consolas"/>
              </a:rPr>
              <a:t>c</a:t>
            </a:r>
            <a:r>
              <a:rPr sz="800" dirty="0">
                <a:solidFill>
                  <a:srgbClr val="1F145D"/>
                </a:solidFill>
                <a:latin typeface="Consolas"/>
                <a:cs typeface="Consolas"/>
              </a:rPr>
              <a:t>k</a:t>
            </a:r>
            <a:r>
              <a:rPr sz="800" spc="-10" dirty="0">
                <a:solidFill>
                  <a:srgbClr val="1F145D"/>
                </a:solidFill>
                <a:latin typeface="Consolas"/>
                <a:cs typeface="Consolas"/>
              </a:rPr>
              <a:t> </a:t>
            </a:r>
            <a:r>
              <a:rPr sz="800" dirty="0">
                <a:solidFill>
                  <a:srgbClr val="1F145D"/>
                </a:solidFill>
                <a:latin typeface="Consolas"/>
                <a:cs typeface="Consolas"/>
              </a:rPr>
              <a:t>R</a:t>
            </a:r>
            <a:r>
              <a:rPr sz="800" spc="-15" dirty="0">
                <a:solidFill>
                  <a:srgbClr val="1F145D"/>
                </a:solidFill>
                <a:latin typeface="Consolas"/>
                <a:cs typeface="Consolas"/>
              </a:rPr>
              <a:t>A</a:t>
            </a:r>
            <a:r>
              <a:rPr sz="800" dirty="0">
                <a:solidFill>
                  <a:srgbClr val="1F145D"/>
                </a:solidFill>
                <a:latin typeface="Consolas"/>
                <a:cs typeface="Consolas"/>
              </a:rPr>
              <a:t>M:</a:t>
            </a:r>
            <a:r>
              <a:rPr sz="800" spc="-20" dirty="0">
                <a:solidFill>
                  <a:srgbClr val="1F145D"/>
                </a:solidFill>
                <a:latin typeface="Consolas"/>
                <a:cs typeface="Consolas"/>
              </a:rPr>
              <a:t> </a:t>
            </a:r>
            <a:r>
              <a:rPr sz="800" dirty="0">
                <a:solidFill>
                  <a:srgbClr val="1F145D"/>
                </a:solidFill>
                <a:latin typeface="Consolas"/>
                <a:cs typeface="Consolas"/>
              </a:rPr>
              <a:t>F</a:t>
            </a:r>
            <a:r>
              <a:rPr sz="800" spc="-15" dirty="0">
                <a:solidFill>
                  <a:srgbClr val="1F145D"/>
                </a:solidFill>
                <a:latin typeface="Consolas"/>
                <a:cs typeface="Consolas"/>
              </a:rPr>
              <a:t>i</a:t>
            </a:r>
            <a:r>
              <a:rPr sz="800" dirty="0">
                <a:solidFill>
                  <a:srgbClr val="1F145D"/>
                </a:solidFill>
                <a:latin typeface="Consolas"/>
                <a:cs typeface="Consolas"/>
              </a:rPr>
              <a:t>n</a:t>
            </a:r>
            <a:r>
              <a:rPr sz="800" spc="-15" dirty="0">
                <a:solidFill>
                  <a:srgbClr val="1F145D"/>
                </a:solidFill>
                <a:latin typeface="Consolas"/>
                <a:cs typeface="Consolas"/>
              </a:rPr>
              <a:t>a</a:t>
            </a:r>
            <a:r>
              <a:rPr sz="800" dirty="0">
                <a:solidFill>
                  <a:srgbClr val="1F145D"/>
                </a:solidFill>
                <a:latin typeface="Consolas"/>
                <a:cs typeface="Consolas"/>
              </a:rPr>
              <a:t>l</a:t>
            </a:r>
            <a:r>
              <a:rPr sz="800" spc="-10" dirty="0">
                <a:solidFill>
                  <a:srgbClr val="1F145D"/>
                </a:solidFill>
                <a:latin typeface="Consolas"/>
                <a:cs typeface="Consolas"/>
              </a:rPr>
              <a:t> </a:t>
            </a:r>
            <a:r>
              <a:rPr sz="800" dirty="0">
                <a:solidFill>
                  <a:srgbClr val="1F145D"/>
                </a:solidFill>
                <a:latin typeface="Consolas"/>
                <a:cs typeface="Consolas"/>
              </a:rPr>
              <a:t>M</a:t>
            </a:r>
            <a:r>
              <a:rPr sz="800" spc="-15" dirty="0">
                <a:solidFill>
                  <a:srgbClr val="1F145D"/>
                </a:solidFill>
                <a:latin typeface="Consolas"/>
                <a:cs typeface="Consolas"/>
              </a:rPr>
              <a:t>a</a:t>
            </a:r>
            <a:r>
              <a:rPr sz="800" dirty="0">
                <a:solidFill>
                  <a:srgbClr val="1F145D"/>
                </a:solidFill>
                <a:latin typeface="Consolas"/>
                <a:cs typeface="Consolas"/>
              </a:rPr>
              <a:t>p</a:t>
            </a:r>
            <a:r>
              <a:rPr sz="800" spc="-15" dirty="0">
                <a:solidFill>
                  <a:srgbClr val="1F145D"/>
                </a:solidFill>
                <a:latin typeface="Consolas"/>
                <a:cs typeface="Consolas"/>
              </a:rPr>
              <a:t>p</a:t>
            </a:r>
            <a:r>
              <a:rPr sz="800" dirty="0">
                <a:solidFill>
                  <a:srgbClr val="1F145D"/>
                </a:solidFill>
                <a:latin typeface="Consolas"/>
                <a:cs typeface="Consolas"/>
              </a:rPr>
              <a:t>i</a:t>
            </a:r>
            <a:r>
              <a:rPr sz="800" spc="-15" dirty="0">
                <a:solidFill>
                  <a:srgbClr val="1F145D"/>
                </a:solidFill>
                <a:latin typeface="Consolas"/>
                <a:cs typeface="Consolas"/>
              </a:rPr>
              <a:t>n</a:t>
            </a:r>
            <a:r>
              <a:rPr sz="800" dirty="0">
                <a:solidFill>
                  <a:srgbClr val="1F145D"/>
                </a:solidFill>
                <a:latin typeface="Consolas"/>
                <a:cs typeface="Consolas"/>
              </a:rPr>
              <a:t>g	R</a:t>
            </a:r>
            <a:r>
              <a:rPr sz="800" spc="-15" dirty="0">
                <a:solidFill>
                  <a:srgbClr val="1F145D"/>
                </a:solidFill>
                <a:latin typeface="Consolas"/>
                <a:cs typeface="Consolas"/>
              </a:rPr>
              <a:t>e</a:t>
            </a:r>
            <a:r>
              <a:rPr sz="800" dirty="0">
                <a:solidFill>
                  <a:srgbClr val="1F145D"/>
                </a:solidFill>
                <a:latin typeface="Consolas"/>
                <a:cs typeface="Consolas"/>
              </a:rPr>
              <a:t>p</a:t>
            </a:r>
            <a:r>
              <a:rPr sz="800" spc="-15" dirty="0">
                <a:solidFill>
                  <a:srgbClr val="1F145D"/>
                </a:solidFill>
                <a:latin typeface="Consolas"/>
                <a:cs typeface="Consolas"/>
              </a:rPr>
              <a:t>o</a:t>
            </a:r>
            <a:r>
              <a:rPr sz="800" dirty="0">
                <a:solidFill>
                  <a:srgbClr val="1F145D"/>
                </a:solidFill>
                <a:latin typeface="Consolas"/>
                <a:cs typeface="Consolas"/>
              </a:rPr>
              <a:t>rt</a:t>
            </a:r>
            <a:endParaRPr sz="800">
              <a:solidFill>
                <a:srgbClr val="1F145D"/>
              </a:solidFill>
              <a:latin typeface="Consolas"/>
              <a:cs typeface="Consolas"/>
            </a:endParaRPr>
          </a:p>
        </p:txBody>
      </p:sp>
      <p:sp>
        <p:nvSpPr>
          <p:cNvPr id="36" name="object 36"/>
          <p:cNvSpPr/>
          <p:nvPr/>
        </p:nvSpPr>
        <p:spPr>
          <a:xfrm>
            <a:off x="418490" y="577164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37" name="object 37"/>
          <p:cNvSpPr/>
          <p:nvPr/>
        </p:nvSpPr>
        <p:spPr>
          <a:xfrm>
            <a:off x="1141171" y="577164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38" name="object 38"/>
          <p:cNvSpPr txBox="1"/>
          <p:nvPr/>
        </p:nvSpPr>
        <p:spPr>
          <a:xfrm>
            <a:off x="349402" y="5684011"/>
            <a:ext cx="1527175" cy="135935"/>
          </a:xfrm>
          <a:prstGeom prst="rect">
            <a:avLst/>
          </a:prstGeom>
        </p:spPr>
        <p:txBody>
          <a:bodyPr vert="horz" wrap="square" lIns="0" tIns="12700" rIns="0" bIns="0" rtlCol="0">
            <a:spAutoFit/>
          </a:bodyPr>
          <a:lstStyle/>
          <a:p>
            <a:pPr marL="12700">
              <a:lnSpc>
                <a:spcPct val="100000"/>
              </a:lnSpc>
              <a:spcBef>
                <a:spcPts val="100"/>
              </a:spcBef>
              <a:tabLst>
                <a:tab pos="734695" algn="l"/>
                <a:tab pos="1457325" algn="l"/>
              </a:tabLst>
            </a:pPr>
            <a:r>
              <a:rPr sz="800" dirty="0">
                <a:solidFill>
                  <a:srgbClr val="1F145D"/>
                </a:solidFill>
                <a:latin typeface="Consolas"/>
                <a:cs typeface="Consolas"/>
              </a:rPr>
              <a:t>+	+	+</a:t>
            </a:r>
            <a:endParaRPr sz="800">
              <a:solidFill>
                <a:srgbClr val="1F145D"/>
              </a:solidFill>
              <a:latin typeface="Consolas"/>
              <a:cs typeface="Consolas"/>
            </a:endParaRPr>
          </a:p>
        </p:txBody>
      </p:sp>
      <p:sp>
        <p:nvSpPr>
          <p:cNvPr id="39" name="object 39"/>
          <p:cNvSpPr/>
          <p:nvPr/>
        </p:nvSpPr>
        <p:spPr>
          <a:xfrm>
            <a:off x="1863598" y="5771647"/>
            <a:ext cx="1335405" cy="0"/>
          </a:xfrm>
          <a:custGeom>
            <a:avLst/>
            <a:gdLst/>
            <a:ahLst/>
            <a:cxnLst/>
            <a:rect l="l" t="t" r="r" b="b"/>
            <a:pathLst>
              <a:path w="1335405">
                <a:moveTo>
                  <a:pt x="0" y="0"/>
                </a:moveTo>
                <a:lnTo>
                  <a:pt x="133496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40" name="object 40"/>
          <p:cNvSpPr/>
          <p:nvPr/>
        </p:nvSpPr>
        <p:spPr>
          <a:xfrm>
            <a:off x="3251961" y="577164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41" name="object 41"/>
          <p:cNvSpPr/>
          <p:nvPr/>
        </p:nvSpPr>
        <p:spPr>
          <a:xfrm>
            <a:off x="3474720" y="577164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42" name="object 42"/>
          <p:cNvSpPr/>
          <p:nvPr/>
        </p:nvSpPr>
        <p:spPr>
          <a:xfrm>
            <a:off x="3697223" y="5771647"/>
            <a:ext cx="1335405" cy="0"/>
          </a:xfrm>
          <a:custGeom>
            <a:avLst/>
            <a:gdLst/>
            <a:ahLst/>
            <a:cxnLst/>
            <a:rect l="l" t="t" r="r" b="b"/>
            <a:pathLst>
              <a:path w="1335404">
                <a:moveTo>
                  <a:pt x="0" y="0"/>
                </a:moveTo>
                <a:lnTo>
                  <a:pt x="1334960"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43" name="object 43"/>
          <p:cNvSpPr/>
          <p:nvPr/>
        </p:nvSpPr>
        <p:spPr>
          <a:xfrm>
            <a:off x="5087111" y="577164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44" name="object 44"/>
          <p:cNvSpPr/>
          <p:nvPr/>
        </p:nvSpPr>
        <p:spPr>
          <a:xfrm>
            <a:off x="5309615" y="577164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45" name="object 45"/>
          <p:cNvSpPr/>
          <p:nvPr/>
        </p:nvSpPr>
        <p:spPr>
          <a:xfrm>
            <a:off x="5532120" y="5771647"/>
            <a:ext cx="1000125" cy="0"/>
          </a:xfrm>
          <a:custGeom>
            <a:avLst/>
            <a:gdLst/>
            <a:ahLst/>
            <a:cxnLst/>
            <a:rect l="l" t="t" r="r" b="b"/>
            <a:pathLst>
              <a:path w="1000125">
                <a:moveTo>
                  <a:pt x="0" y="0"/>
                </a:moveTo>
                <a:lnTo>
                  <a:pt x="99971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46" name="object 46"/>
          <p:cNvSpPr/>
          <p:nvPr/>
        </p:nvSpPr>
        <p:spPr>
          <a:xfrm>
            <a:off x="6586981" y="5771647"/>
            <a:ext cx="446405" cy="0"/>
          </a:xfrm>
          <a:custGeom>
            <a:avLst/>
            <a:gdLst/>
            <a:ahLst/>
            <a:cxnLst/>
            <a:rect l="l" t="t" r="r" b="b"/>
            <a:pathLst>
              <a:path w="446404">
                <a:moveTo>
                  <a:pt x="0" y="0"/>
                </a:moveTo>
                <a:lnTo>
                  <a:pt x="446211"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47" name="object 47"/>
          <p:cNvSpPr/>
          <p:nvPr/>
        </p:nvSpPr>
        <p:spPr>
          <a:xfrm>
            <a:off x="7088378" y="5771647"/>
            <a:ext cx="445134" cy="0"/>
          </a:xfrm>
          <a:custGeom>
            <a:avLst/>
            <a:gdLst/>
            <a:ahLst/>
            <a:cxnLst/>
            <a:rect l="l" t="t" r="r" b="b"/>
            <a:pathLst>
              <a:path w="445134">
                <a:moveTo>
                  <a:pt x="0" y="0"/>
                </a:moveTo>
                <a:lnTo>
                  <a:pt x="44475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48" name="object 48"/>
          <p:cNvSpPr txBox="1"/>
          <p:nvPr/>
        </p:nvSpPr>
        <p:spPr>
          <a:xfrm>
            <a:off x="3184398" y="5684011"/>
            <a:ext cx="4416425" cy="135935"/>
          </a:xfrm>
          <a:prstGeom prst="rect">
            <a:avLst/>
          </a:prstGeom>
        </p:spPr>
        <p:txBody>
          <a:bodyPr vert="horz" wrap="square" lIns="0" tIns="12700" rIns="0" bIns="0" rtlCol="0">
            <a:spAutoFit/>
          </a:bodyPr>
          <a:lstStyle/>
          <a:p>
            <a:pPr marL="12700">
              <a:lnSpc>
                <a:spcPct val="100000"/>
              </a:lnSpc>
              <a:spcBef>
                <a:spcPts val="100"/>
              </a:spcBef>
              <a:tabLst>
                <a:tab pos="234950" algn="l"/>
                <a:tab pos="457834" algn="l"/>
                <a:tab pos="1845945" algn="l"/>
                <a:tab pos="2068195" algn="l"/>
                <a:tab pos="2291080" algn="l"/>
                <a:tab pos="3347085" algn="l"/>
                <a:tab pos="3847465" algn="l"/>
                <a:tab pos="4347210" algn="l"/>
              </a:tabLst>
            </a:pPr>
            <a:r>
              <a:rPr sz="800" dirty="0">
                <a:solidFill>
                  <a:srgbClr val="1F145D"/>
                </a:solidFill>
                <a:latin typeface="Consolas"/>
                <a:cs typeface="Consolas"/>
              </a:rPr>
              <a:t>+	+	+	+	+	+	+	+	+</a:t>
            </a:r>
            <a:endParaRPr sz="800">
              <a:solidFill>
                <a:srgbClr val="1F145D"/>
              </a:solidFill>
              <a:latin typeface="Consolas"/>
              <a:cs typeface="Consolas"/>
            </a:endParaRPr>
          </a:p>
        </p:txBody>
      </p:sp>
      <p:sp>
        <p:nvSpPr>
          <p:cNvPr id="49" name="object 49"/>
          <p:cNvSpPr txBox="1"/>
          <p:nvPr/>
        </p:nvSpPr>
        <p:spPr>
          <a:xfrm>
            <a:off x="349402" y="5805932"/>
            <a:ext cx="7251700" cy="13593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1F145D"/>
                </a:solidFill>
                <a:latin typeface="Consolas"/>
                <a:cs typeface="Consolas"/>
              </a:rPr>
              <a:t>|Module</a:t>
            </a:r>
            <a:r>
              <a:rPr sz="800" spc="-10" dirty="0">
                <a:solidFill>
                  <a:srgbClr val="1F145D"/>
                </a:solidFill>
                <a:latin typeface="Consolas"/>
                <a:cs typeface="Consolas"/>
              </a:rPr>
              <a:t> </a:t>
            </a:r>
            <a:r>
              <a:rPr sz="800" spc="-5" dirty="0">
                <a:solidFill>
                  <a:srgbClr val="1F145D"/>
                </a:solidFill>
                <a:latin typeface="Consolas"/>
                <a:cs typeface="Consolas"/>
              </a:rPr>
              <a:t>Name </a:t>
            </a:r>
            <a:r>
              <a:rPr sz="800" dirty="0">
                <a:solidFill>
                  <a:srgbClr val="1F145D"/>
                </a:solidFill>
                <a:latin typeface="Consolas"/>
                <a:cs typeface="Consolas"/>
              </a:rPr>
              <a:t>|</a:t>
            </a:r>
            <a:r>
              <a:rPr sz="800" spc="-5" dirty="0">
                <a:solidFill>
                  <a:srgbClr val="1F145D"/>
                </a:solidFill>
                <a:latin typeface="Consolas"/>
                <a:cs typeface="Consolas"/>
              </a:rPr>
              <a:t> RTL Object</a:t>
            </a:r>
            <a:r>
              <a:rPr sz="800" spc="-10" dirty="0">
                <a:solidFill>
                  <a:srgbClr val="1F145D"/>
                </a:solidFill>
                <a:latin typeface="Consolas"/>
                <a:cs typeface="Consolas"/>
              </a:rPr>
              <a:t> </a:t>
            </a:r>
            <a:r>
              <a:rPr sz="800" dirty="0">
                <a:solidFill>
                  <a:srgbClr val="1F145D"/>
                </a:solidFill>
                <a:latin typeface="Consolas"/>
                <a:cs typeface="Consolas"/>
              </a:rPr>
              <a:t>|</a:t>
            </a:r>
            <a:r>
              <a:rPr sz="800" spc="-5" dirty="0">
                <a:solidFill>
                  <a:srgbClr val="1F145D"/>
                </a:solidFill>
                <a:latin typeface="Consolas"/>
                <a:cs typeface="Consolas"/>
              </a:rPr>
              <a:t> PORT </a:t>
            </a:r>
            <a:r>
              <a:rPr sz="800" dirty="0">
                <a:solidFill>
                  <a:srgbClr val="1F145D"/>
                </a:solidFill>
                <a:latin typeface="Consolas"/>
                <a:cs typeface="Consolas"/>
              </a:rPr>
              <a:t>A</a:t>
            </a:r>
            <a:r>
              <a:rPr sz="800" spc="-5" dirty="0">
                <a:solidFill>
                  <a:srgbClr val="1F145D"/>
                </a:solidFill>
                <a:latin typeface="Consolas"/>
                <a:cs typeface="Consolas"/>
              </a:rPr>
              <a:t> (Depth</a:t>
            </a:r>
            <a:r>
              <a:rPr sz="800" spc="-10" dirty="0">
                <a:solidFill>
                  <a:srgbClr val="1F145D"/>
                </a:solidFill>
                <a:latin typeface="Consolas"/>
                <a:cs typeface="Consolas"/>
              </a:rPr>
              <a:t> </a:t>
            </a:r>
            <a:r>
              <a:rPr sz="800" dirty="0">
                <a:solidFill>
                  <a:srgbClr val="1F145D"/>
                </a:solidFill>
                <a:latin typeface="Consolas"/>
                <a:cs typeface="Consolas"/>
              </a:rPr>
              <a:t>x</a:t>
            </a:r>
            <a:r>
              <a:rPr sz="800" spc="-5" dirty="0">
                <a:solidFill>
                  <a:srgbClr val="1F145D"/>
                </a:solidFill>
                <a:latin typeface="Consolas"/>
                <a:cs typeface="Consolas"/>
              </a:rPr>
              <a:t> Width) </a:t>
            </a:r>
            <a:r>
              <a:rPr sz="800" dirty="0">
                <a:solidFill>
                  <a:srgbClr val="1F145D"/>
                </a:solidFill>
                <a:latin typeface="Consolas"/>
                <a:cs typeface="Consolas"/>
              </a:rPr>
              <a:t>|</a:t>
            </a:r>
            <a:r>
              <a:rPr sz="800" spc="-5" dirty="0">
                <a:solidFill>
                  <a:srgbClr val="1F145D"/>
                </a:solidFill>
                <a:latin typeface="Consolas"/>
                <a:cs typeface="Consolas"/>
              </a:rPr>
              <a:t> </a:t>
            </a:r>
            <a:r>
              <a:rPr sz="800" dirty="0">
                <a:solidFill>
                  <a:srgbClr val="1F145D"/>
                </a:solidFill>
                <a:latin typeface="Consolas"/>
                <a:cs typeface="Consolas"/>
              </a:rPr>
              <a:t>W</a:t>
            </a:r>
            <a:r>
              <a:rPr sz="800" spc="-10" dirty="0">
                <a:solidFill>
                  <a:srgbClr val="1F145D"/>
                </a:solidFill>
                <a:latin typeface="Consolas"/>
                <a:cs typeface="Consolas"/>
              </a:rPr>
              <a:t> </a:t>
            </a:r>
            <a:r>
              <a:rPr sz="800" dirty="0">
                <a:solidFill>
                  <a:srgbClr val="1F145D"/>
                </a:solidFill>
                <a:latin typeface="Consolas"/>
                <a:cs typeface="Consolas"/>
              </a:rPr>
              <a:t>|</a:t>
            </a:r>
            <a:r>
              <a:rPr sz="800" spc="-5" dirty="0">
                <a:solidFill>
                  <a:srgbClr val="1F145D"/>
                </a:solidFill>
                <a:latin typeface="Consolas"/>
                <a:cs typeface="Consolas"/>
              </a:rPr>
              <a:t> </a:t>
            </a:r>
            <a:r>
              <a:rPr sz="800" dirty="0">
                <a:solidFill>
                  <a:srgbClr val="1F145D"/>
                </a:solidFill>
                <a:latin typeface="Consolas"/>
                <a:cs typeface="Consolas"/>
              </a:rPr>
              <a:t>R</a:t>
            </a:r>
            <a:r>
              <a:rPr sz="800" spc="-5" dirty="0">
                <a:solidFill>
                  <a:srgbClr val="1F145D"/>
                </a:solidFill>
                <a:latin typeface="Consolas"/>
                <a:cs typeface="Consolas"/>
              </a:rPr>
              <a:t> </a:t>
            </a:r>
            <a:r>
              <a:rPr sz="800" dirty="0">
                <a:solidFill>
                  <a:srgbClr val="1F145D"/>
                </a:solidFill>
                <a:latin typeface="Consolas"/>
                <a:cs typeface="Consolas"/>
              </a:rPr>
              <a:t>|</a:t>
            </a:r>
            <a:r>
              <a:rPr sz="800" spc="-5" dirty="0">
                <a:solidFill>
                  <a:srgbClr val="1F145D"/>
                </a:solidFill>
                <a:latin typeface="Consolas"/>
                <a:cs typeface="Consolas"/>
              </a:rPr>
              <a:t> PORT</a:t>
            </a:r>
            <a:r>
              <a:rPr sz="800" spc="-10" dirty="0">
                <a:solidFill>
                  <a:srgbClr val="1F145D"/>
                </a:solidFill>
                <a:latin typeface="Consolas"/>
                <a:cs typeface="Consolas"/>
              </a:rPr>
              <a:t> </a:t>
            </a:r>
            <a:r>
              <a:rPr sz="800" dirty="0">
                <a:solidFill>
                  <a:srgbClr val="1F145D"/>
                </a:solidFill>
                <a:latin typeface="Consolas"/>
                <a:cs typeface="Consolas"/>
              </a:rPr>
              <a:t>B</a:t>
            </a:r>
            <a:r>
              <a:rPr sz="800" spc="-5" dirty="0">
                <a:solidFill>
                  <a:srgbClr val="1F145D"/>
                </a:solidFill>
                <a:latin typeface="Consolas"/>
                <a:cs typeface="Consolas"/>
              </a:rPr>
              <a:t> (Depth </a:t>
            </a:r>
            <a:r>
              <a:rPr sz="800" dirty="0">
                <a:solidFill>
                  <a:srgbClr val="1F145D"/>
                </a:solidFill>
                <a:latin typeface="Consolas"/>
                <a:cs typeface="Consolas"/>
              </a:rPr>
              <a:t>x</a:t>
            </a:r>
            <a:r>
              <a:rPr sz="800" spc="-5" dirty="0">
                <a:solidFill>
                  <a:srgbClr val="1F145D"/>
                </a:solidFill>
                <a:latin typeface="Consolas"/>
                <a:cs typeface="Consolas"/>
              </a:rPr>
              <a:t> Width) </a:t>
            </a:r>
            <a:r>
              <a:rPr sz="800" dirty="0">
                <a:solidFill>
                  <a:srgbClr val="1F145D"/>
                </a:solidFill>
                <a:latin typeface="Consolas"/>
                <a:cs typeface="Consolas"/>
              </a:rPr>
              <a:t>|</a:t>
            </a:r>
            <a:r>
              <a:rPr sz="800" spc="-10" dirty="0">
                <a:solidFill>
                  <a:srgbClr val="1F145D"/>
                </a:solidFill>
                <a:latin typeface="Consolas"/>
                <a:cs typeface="Consolas"/>
              </a:rPr>
              <a:t> </a:t>
            </a:r>
            <a:r>
              <a:rPr sz="800" dirty="0">
                <a:solidFill>
                  <a:srgbClr val="1F145D"/>
                </a:solidFill>
                <a:latin typeface="Consolas"/>
                <a:cs typeface="Consolas"/>
              </a:rPr>
              <a:t>W</a:t>
            </a:r>
            <a:r>
              <a:rPr sz="800" spc="-5" dirty="0">
                <a:solidFill>
                  <a:srgbClr val="1F145D"/>
                </a:solidFill>
                <a:latin typeface="Consolas"/>
                <a:cs typeface="Consolas"/>
              </a:rPr>
              <a:t> </a:t>
            </a:r>
            <a:r>
              <a:rPr sz="800" dirty="0">
                <a:solidFill>
                  <a:srgbClr val="1F145D"/>
                </a:solidFill>
                <a:latin typeface="Consolas"/>
                <a:cs typeface="Consolas"/>
              </a:rPr>
              <a:t>|</a:t>
            </a:r>
            <a:r>
              <a:rPr sz="800" spc="-5" dirty="0">
                <a:solidFill>
                  <a:srgbClr val="1F145D"/>
                </a:solidFill>
                <a:latin typeface="Consolas"/>
                <a:cs typeface="Consolas"/>
              </a:rPr>
              <a:t> </a:t>
            </a:r>
            <a:r>
              <a:rPr sz="800" dirty="0">
                <a:solidFill>
                  <a:srgbClr val="1F145D"/>
                </a:solidFill>
                <a:latin typeface="Consolas"/>
                <a:cs typeface="Consolas"/>
              </a:rPr>
              <a:t>R</a:t>
            </a:r>
            <a:r>
              <a:rPr sz="800" spc="-5" dirty="0">
                <a:solidFill>
                  <a:srgbClr val="1F145D"/>
                </a:solidFill>
                <a:latin typeface="Consolas"/>
                <a:cs typeface="Consolas"/>
              </a:rPr>
              <a:t> </a:t>
            </a:r>
            <a:r>
              <a:rPr sz="800" dirty="0">
                <a:solidFill>
                  <a:srgbClr val="1F145D"/>
                </a:solidFill>
                <a:latin typeface="Consolas"/>
                <a:cs typeface="Consolas"/>
              </a:rPr>
              <a:t>|</a:t>
            </a:r>
            <a:r>
              <a:rPr sz="800" spc="-10" dirty="0">
                <a:solidFill>
                  <a:srgbClr val="1F145D"/>
                </a:solidFill>
                <a:latin typeface="Consolas"/>
                <a:cs typeface="Consolas"/>
              </a:rPr>
              <a:t> </a:t>
            </a:r>
            <a:r>
              <a:rPr sz="800" spc="-5" dirty="0">
                <a:solidFill>
                  <a:srgbClr val="1F145D"/>
                </a:solidFill>
                <a:latin typeface="Consolas"/>
                <a:cs typeface="Consolas"/>
              </a:rPr>
              <a:t>Ports driving</a:t>
            </a:r>
            <a:r>
              <a:rPr sz="800" spc="-15" dirty="0">
                <a:solidFill>
                  <a:srgbClr val="1F145D"/>
                </a:solidFill>
                <a:latin typeface="Consolas"/>
                <a:cs typeface="Consolas"/>
              </a:rPr>
              <a:t> </a:t>
            </a:r>
            <a:r>
              <a:rPr sz="800" dirty="0">
                <a:solidFill>
                  <a:srgbClr val="1F145D"/>
                </a:solidFill>
                <a:latin typeface="Consolas"/>
                <a:cs typeface="Consolas"/>
              </a:rPr>
              <a:t>FF</a:t>
            </a:r>
            <a:r>
              <a:rPr sz="800" spc="-5" dirty="0">
                <a:solidFill>
                  <a:srgbClr val="1F145D"/>
                </a:solidFill>
                <a:latin typeface="Consolas"/>
                <a:cs typeface="Consolas"/>
              </a:rPr>
              <a:t> </a:t>
            </a:r>
            <a:r>
              <a:rPr sz="800" dirty="0">
                <a:solidFill>
                  <a:srgbClr val="1F145D"/>
                </a:solidFill>
                <a:latin typeface="Consolas"/>
                <a:cs typeface="Consolas"/>
              </a:rPr>
              <a:t>|</a:t>
            </a:r>
            <a:r>
              <a:rPr sz="800" spc="-10" dirty="0">
                <a:solidFill>
                  <a:srgbClr val="1F145D"/>
                </a:solidFill>
                <a:latin typeface="Consolas"/>
                <a:cs typeface="Consolas"/>
              </a:rPr>
              <a:t> </a:t>
            </a:r>
            <a:r>
              <a:rPr sz="800" spc="-5" dirty="0">
                <a:solidFill>
                  <a:srgbClr val="1F145D"/>
                </a:solidFill>
                <a:latin typeface="Consolas"/>
                <a:cs typeface="Consolas"/>
              </a:rPr>
              <a:t>RAMB18 </a:t>
            </a:r>
            <a:r>
              <a:rPr sz="800" dirty="0">
                <a:solidFill>
                  <a:srgbClr val="1F145D"/>
                </a:solidFill>
                <a:latin typeface="Consolas"/>
                <a:cs typeface="Consolas"/>
              </a:rPr>
              <a:t>|</a:t>
            </a:r>
            <a:r>
              <a:rPr sz="800" spc="-5" dirty="0">
                <a:solidFill>
                  <a:srgbClr val="1F145D"/>
                </a:solidFill>
                <a:latin typeface="Consolas"/>
                <a:cs typeface="Consolas"/>
              </a:rPr>
              <a:t> </a:t>
            </a:r>
            <a:r>
              <a:rPr sz="800" spc="-10" dirty="0">
                <a:solidFill>
                  <a:srgbClr val="1F145D"/>
                </a:solidFill>
                <a:latin typeface="Consolas"/>
                <a:cs typeface="Consolas"/>
              </a:rPr>
              <a:t>RAMB36</a:t>
            </a:r>
            <a:r>
              <a:rPr sz="800" spc="-5" dirty="0">
                <a:solidFill>
                  <a:srgbClr val="1F145D"/>
                </a:solidFill>
                <a:latin typeface="Consolas"/>
                <a:cs typeface="Consolas"/>
              </a:rPr>
              <a:t> </a:t>
            </a:r>
            <a:r>
              <a:rPr sz="800" dirty="0">
                <a:solidFill>
                  <a:srgbClr val="1F145D"/>
                </a:solidFill>
                <a:latin typeface="Consolas"/>
                <a:cs typeface="Consolas"/>
              </a:rPr>
              <a:t>|</a:t>
            </a:r>
            <a:endParaRPr sz="800">
              <a:solidFill>
                <a:srgbClr val="1F145D"/>
              </a:solidFill>
              <a:latin typeface="Consolas"/>
              <a:cs typeface="Consolas"/>
            </a:endParaRPr>
          </a:p>
        </p:txBody>
      </p:sp>
      <p:sp>
        <p:nvSpPr>
          <p:cNvPr id="50" name="object 50"/>
          <p:cNvSpPr/>
          <p:nvPr/>
        </p:nvSpPr>
        <p:spPr>
          <a:xfrm>
            <a:off x="418490" y="601548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51" name="object 51"/>
          <p:cNvSpPr/>
          <p:nvPr/>
        </p:nvSpPr>
        <p:spPr>
          <a:xfrm>
            <a:off x="1141171" y="601548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52" name="object 52"/>
          <p:cNvSpPr/>
          <p:nvPr/>
        </p:nvSpPr>
        <p:spPr>
          <a:xfrm>
            <a:off x="1863598" y="6015487"/>
            <a:ext cx="1335405" cy="0"/>
          </a:xfrm>
          <a:custGeom>
            <a:avLst/>
            <a:gdLst/>
            <a:ahLst/>
            <a:cxnLst/>
            <a:rect l="l" t="t" r="r" b="b"/>
            <a:pathLst>
              <a:path w="1335405">
                <a:moveTo>
                  <a:pt x="0" y="0"/>
                </a:moveTo>
                <a:lnTo>
                  <a:pt x="133496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53" name="object 53"/>
          <p:cNvSpPr txBox="1"/>
          <p:nvPr/>
        </p:nvSpPr>
        <p:spPr>
          <a:xfrm>
            <a:off x="349402" y="5927852"/>
            <a:ext cx="2916555" cy="135935"/>
          </a:xfrm>
          <a:prstGeom prst="rect">
            <a:avLst/>
          </a:prstGeom>
        </p:spPr>
        <p:txBody>
          <a:bodyPr vert="horz" wrap="square" lIns="0" tIns="12700" rIns="0" bIns="0" rtlCol="0">
            <a:spAutoFit/>
          </a:bodyPr>
          <a:lstStyle/>
          <a:p>
            <a:pPr marL="12700">
              <a:lnSpc>
                <a:spcPct val="100000"/>
              </a:lnSpc>
              <a:spcBef>
                <a:spcPts val="100"/>
              </a:spcBef>
              <a:tabLst>
                <a:tab pos="734695" algn="l"/>
                <a:tab pos="1457325" algn="l"/>
                <a:tab pos="2847340" algn="l"/>
              </a:tabLst>
            </a:pPr>
            <a:r>
              <a:rPr sz="800" dirty="0">
                <a:solidFill>
                  <a:srgbClr val="1F145D"/>
                </a:solidFill>
                <a:latin typeface="Consolas"/>
                <a:cs typeface="Consolas"/>
              </a:rPr>
              <a:t>+	+	+	+</a:t>
            </a:r>
            <a:endParaRPr sz="800">
              <a:solidFill>
                <a:srgbClr val="1F145D"/>
              </a:solidFill>
              <a:latin typeface="Consolas"/>
              <a:cs typeface="Consolas"/>
            </a:endParaRPr>
          </a:p>
        </p:txBody>
      </p:sp>
      <p:sp>
        <p:nvSpPr>
          <p:cNvPr id="54" name="object 54"/>
          <p:cNvSpPr/>
          <p:nvPr/>
        </p:nvSpPr>
        <p:spPr>
          <a:xfrm>
            <a:off x="3251961" y="601548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55" name="object 55"/>
          <p:cNvSpPr/>
          <p:nvPr/>
        </p:nvSpPr>
        <p:spPr>
          <a:xfrm>
            <a:off x="3474720" y="601548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56" name="object 56"/>
          <p:cNvSpPr txBox="1"/>
          <p:nvPr/>
        </p:nvSpPr>
        <p:spPr>
          <a:xfrm>
            <a:off x="3407155" y="5927852"/>
            <a:ext cx="304165" cy="135935"/>
          </a:xfrm>
          <a:prstGeom prst="rect">
            <a:avLst/>
          </a:prstGeom>
        </p:spPr>
        <p:txBody>
          <a:bodyPr vert="horz" wrap="square" lIns="0" tIns="12700" rIns="0" bIns="0" rtlCol="0">
            <a:spAutoFit/>
          </a:bodyPr>
          <a:lstStyle/>
          <a:p>
            <a:pPr marL="12700">
              <a:lnSpc>
                <a:spcPct val="100000"/>
              </a:lnSpc>
              <a:spcBef>
                <a:spcPts val="100"/>
              </a:spcBef>
              <a:tabLst>
                <a:tab pos="234950" algn="l"/>
              </a:tabLst>
            </a:pPr>
            <a:r>
              <a:rPr sz="800" dirty="0">
                <a:solidFill>
                  <a:srgbClr val="1F145D"/>
                </a:solidFill>
                <a:latin typeface="Consolas"/>
                <a:cs typeface="Consolas"/>
              </a:rPr>
              <a:t>+	+</a:t>
            </a:r>
            <a:endParaRPr sz="800">
              <a:solidFill>
                <a:srgbClr val="1F145D"/>
              </a:solidFill>
              <a:latin typeface="Consolas"/>
              <a:cs typeface="Consolas"/>
            </a:endParaRPr>
          </a:p>
        </p:txBody>
      </p:sp>
      <p:sp>
        <p:nvSpPr>
          <p:cNvPr id="57" name="object 57"/>
          <p:cNvSpPr/>
          <p:nvPr/>
        </p:nvSpPr>
        <p:spPr>
          <a:xfrm>
            <a:off x="3697223" y="6015487"/>
            <a:ext cx="1335405" cy="0"/>
          </a:xfrm>
          <a:custGeom>
            <a:avLst/>
            <a:gdLst/>
            <a:ahLst/>
            <a:cxnLst/>
            <a:rect l="l" t="t" r="r" b="b"/>
            <a:pathLst>
              <a:path w="1335404">
                <a:moveTo>
                  <a:pt x="0" y="0"/>
                </a:moveTo>
                <a:lnTo>
                  <a:pt x="1334960"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58" name="object 58"/>
          <p:cNvSpPr txBox="1"/>
          <p:nvPr/>
        </p:nvSpPr>
        <p:spPr>
          <a:xfrm>
            <a:off x="5018023" y="5927852"/>
            <a:ext cx="8191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p:txBody>
      </p:sp>
      <p:sp>
        <p:nvSpPr>
          <p:cNvPr id="59" name="object 59"/>
          <p:cNvSpPr/>
          <p:nvPr/>
        </p:nvSpPr>
        <p:spPr>
          <a:xfrm>
            <a:off x="5087111" y="601548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60" name="object 60"/>
          <p:cNvSpPr/>
          <p:nvPr/>
        </p:nvSpPr>
        <p:spPr>
          <a:xfrm>
            <a:off x="5309615" y="601548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61" name="object 61"/>
          <p:cNvSpPr txBox="1"/>
          <p:nvPr/>
        </p:nvSpPr>
        <p:spPr>
          <a:xfrm>
            <a:off x="5240528" y="5927852"/>
            <a:ext cx="304165" cy="135935"/>
          </a:xfrm>
          <a:prstGeom prst="rect">
            <a:avLst/>
          </a:prstGeom>
        </p:spPr>
        <p:txBody>
          <a:bodyPr vert="horz" wrap="square" lIns="0" tIns="12700" rIns="0" bIns="0" rtlCol="0">
            <a:spAutoFit/>
          </a:bodyPr>
          <a:lstStyle/>
          <a:p>
            <a:pPr marL="12700">
              <a:lnSpc>
                <a:spcPct val="100000"/>
              </a:lnSpc>
              <a:spcBef>
                <a:spcPts val="100"/>
              </a:spcBef>
              <a:tabLst>
                <a:tab pos="234950" algn="l"/>
              </a:tabLst>
            </a:pPr>
            <a:r>
              <a:rPr sz="800" dirty="0">
                <a:solidFill>
                  <a:srgbClr val="1F145D"/>
                </a:solidFill>
                <a:latin typeface="Consolas"/>
                <a:cs typeface="Consolas"/>
              </a:rPr>
              <a:t>+	+</a:t>
            </a:r>
            <a:endParaRPr sz="800">
              <a:solidFill>
                <a:srgbClr val="1F145D"/>
              </a:solidFill>
              <a:latin typeface="Consolas"/>
              <a:cs typeface="Consolas"/>
            </a:endParaRPr>
          </a:p>
        </p:txBody>
      </p:sp>
      <p:sp>
        <p:nvSpPr>
          <p:cNvPr id="62" name="object 62"/>
          <p:cNvSpPr/>
          <p:nvPr/>
        </p:nvSpPr>
        <p:spPr>
          <a:xfrm>
            <a:off x="5532120" y="6015487"/>
            <a:ext cx="1000125" cy="0"/>
          </a:xfrm>
          <a:custGeom>
            <a:avLst/>
            <a:gdLst/>
            <a:ahLst/>
            <a:cxnLst/>
            <a:rect l="l" t="t" r="r" b="b"/>
            <a:pathLst>
              <a:path w="1000125">
                <a:moveTo>
                  <a:pt x="0" y="0"/>
                </a:moveTo>
                <a:lnTo>
                  <a:pt x="99971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63" name="object 63"/>
          <p:cNvSpPr txBox="1"/>
          <p:nvPr/>
        </p:nvSpPr>
        <p:spPr>
          <a:xfrm>
            <a:off x="6519418" y="5927852"/>
            <a:ext cx="8191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p:txBody>
      </p:sp>
      <p:sp>
        <p:nvSpPr>
          <p:cNvPr id="64" name="object 64"/>
          <p:cNvSpPr/>
          <p:nvPr/>
        </p:nvSpPr>
        <p:spPr>
          <a:xfrm>
            <a:off x="6586981" y="6015487"/>
            <a:ext cx="446405" cy="0"/>
          </a:xfrm>
          <a:custGeom>
            <a:avLst/>
            <a:gdLst/>
            <a:ahLst/>
            <a:cxnLst/>
            <a:rect l="l" t="t" r="r" b="b"/>
            <a:pathLst>
              <a:path w="446404">
                <a:moveTo>
                  <a:pt x="0" y="0"/>
                </a:moveTo>
                <a:lnTo>
                  <a:pt x="446211"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65" name="object 65"/>
          <p:cNvSpPr txBox="1"/>
          <p:nvPr/>
        </p:nvSpPr>
        <p:spPr>
          <a:xfrm>
            <a:off x="7019290" y="5927852"/>
            <a:ext cx="8191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p:txBody>
      </p:sp>
      <p:sp>
        <p:nvSpPr>
          <p:cNvPr id="66" name="object 66"/>
          <p:cNvSpPr/>
          <p:nvPr/>
        </p:nvSpPr>
        <p:spPr>
          <a:xfrm>
            <a:off x="7088378" y="6015487"/>
            <a:ext cx="445134" cy="0"/>
          </a:xfrm>
          <a:custGeom>
            <a:avLst/>
            <a:gdLst/>
            <a:ahLst/>
            <a:cxnLst/>
            <a:rect l="l" t="t" r="r" b="b"/>
            <a:pathLst>
              <a:path w="445134">
                <a:moveTo>
                  <a:pt x="0" y="0"/>
                </a:moveTo>
                <a:lnTo>
                  <a:pt x="44475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67" name="object 67"/>
          <p:cNvSpPr txBox="1"/>
          <p:nvPr/>
        </p:nvSpPr>
        <p:spPr>
          <a:xfrm>
            <a:off x="349402" y="6049772"/>
            <a:ext cx="4418965" cy="135935"/>
          </a:xfrm>
          <a:prstGeom prst="rect">
            <a:avLst/>
          </a:prstGeom>
        </p:spPr>
        <p:txBody>
          <a:bodyPr vert="horz" wrap="square" lIns="0" tIns="12700" rIns="0" bIns="0" rtlCol="0">
            <a:spAutoFit/>
          </a:bodyPr>
          <a:lstStyle/>
          <a:p>
            <a:pPr marL="12700">
              <a:lnSpc>
                <a:spcPct val="100000"/>
              </a:lnSpc>
              <a:spcBef>
                <a:spcPts val="100"/>
              </a:spcBef>
              <a:tabLst>
                <a:tab pos="734695" algn="l"/>
                <a:tab pos="2847975" algn="l"/>
              </a:tabLst>
            </a:pPr>
            <a:r>
              <a:rPr sz="800" spc="-5" dirty="0">
                <a:solidFill>
                  <a:srgbClr val="1F145D"/>
                </a:solidFill>
                <a:latin typeface="Consolas"/>
                <a:cs typeface="Consolas"/>
              </a:rPr>
              <a:t>|dpram	</a:t>
            </a:r>
            <a:r>
              <a:rPr sz="800" dirty="0">
                <a:solidFill>
                  <a:srgbClr val="1F145D"/>
                </a:solidFill>
                <a:latin typeface="Consolas"/>
                <a:cs typeface="Consolas"/>
              </a:rPr>
              <a:t>|</a:t>
            </a:r>
            <a:r>
              <a:rPr sz="800" spc="-5" dirty="0">
                <a:solidFill>
                  <a:srgbClr val="1F145D"/>
                </a:solidFill>
                <a:latin typeface="Consolas"/>
                <a:cs typeface="Consolas"/>
              </a:rPr>
              <a:t> memory_reg</a:t>
            </a:r>
            <a:r>
              <a:rPr sz="800" dirty="0">
                <a:solidFill>
                  <a:srgbClr val="1F145D"/>
                </a:solidFill>
                <a:latin typeface="Consolas"/>
                <a:cs typeface="Consolas"/>
              </a:rPr>
              <a:t> | </a:t>
            </a:r>
            <a:r>
              <a:rPr sz="800" spc="-5" dirty="0">
                <a:solidFill>
                  <a:srgbClr val="1F145D"/>
                </a:solidFill>
                <a:latin typeface="Consolas"/>
                <a:cs typeface="Consolas"/>
              </a:rPr>
              <a:t>256</a:t>
            </a:r>
            <a:r>
              <a:rPr sz="800" dirty="0">
                <a:solidFill>
                  <a:srgbClr val="1F145D"/>
                </a:solidFill>
                <a:latin typeface="Consolas"/>
                <a:cs typeface="Consolas"/>
              </a:rPr>
              <a:t> x </a:t>
            </a:r>
            <a:r>
              <a:rPr sz="800" spc="-5" dirty="0">
                <a:solidFill>
                  <a:srgbClr val="1F145D"/>
                </a:solidFill>
                <a:latin typeface="Consolas"/>
                <a:cs typeface="Consolas"/>
              </a:rPr>
              <a:t>8(NO_CHANGE)	</a:t>
            </a:r>
            <a:r>
              <a:rPr sz="800" dirty="0">
                <a:solidFill>
                  <a:srgbClr val="1F145D"/>
                </a:solidFill>
                <a:latin typeface="Consolas"/>
                <a:cs typeface="Consolas"/>
              </a:rPr>
              <a:t>|</a:t>
            </a:r>
            <a:r>
              <a:rPr sz="800" spc="-15" dirty="0">
                <a:solidFill>
                  <a:srgbClr val="1F145D"/>
                </a:solidFill>
                <a:latin typeface="Consolas"/>
                <a:cs typeface="Consolas"/>
              </a:rPr>
              <a:t> </a:t>
            </a:r>
            <a:r>
              <a:rPr sz="800" dirty="0">
                <a:solidFill>
                  <a:srgbClr val="1F145D"/>
                </a:solidFill>
                <a:latin typeface="Consolas"/>
                <a:cs typeface="Consolas"/>
              </a:rPr>
              <a:t>W</a:t>
            </a:r>
            <a:r>
              <a:rPr sz="800" spc="-15" dirty="0">
                <a:solidFill>
                  <a:srgbClr val="1F145D"/>
                </a:solidFill>
                <a:latin typeface="Consolas"/>
                <a:cs typeface="Consolas"/>
              </a:rPr>
              <a:t> </a:t>
            </a:r>
            <a:r>
              <a:rPr sz="800" dirty="0">
                <a:solidFill>
                  <a:srgbClr val="1F145D"/>
                </a:solidFill>
                <a:latin typeface="Consolas"/>
                <a:cs typeface="Consolas"/>
              </a:rPr>
              <a:t>|</a:t>
            </a:r>
            <a:r>
              <a:rPr sz="800" spc="-15" dirty="0">
                <a:solidFill>
                  <a:srgbClr val="1F145D"/>
                </a:solidFill>
                <a:latin typeface="Consolas"/>
                <a:cs typeface="Consolas"/>
              </a:rPr>
              <a:t> </a:t>
            </a:r>
            <a:r>
              <a:rPr sz="800" dirty="0">
                <a:solidFill>
                  <a:srgbClr val="1F145D"/>
                </a:solidFill>
                <a:latin typeface="Consolas"/>
                <a:cs typeface="Consolas"/>
              </a:rPr>
              <a:t>R</a:t>
            </a:r>
            <a:r>
              <a:rPr sz="800" spc="-15" dirty="0">
                <a:solidFill>
                  <a:srgbClr val="1F145D"/>
                </a:solidFill>
                <a:latin typeface="Consolas"/>
                <a:cs typeface="Consolas"/>
              </a:rPr>
              <a:t> </a:t>
            </a:r>
            <a:r>
              <a:rPr sz="800" dirty="0">
                <a:solidFill>
                  <a:srgbClr val="1F145D"/>
                </a:solidFill>
                <a:latin typeface="Consolas"/>
                <a:cs typeface="Consolas"/>
              </a:rPr>
              <a:t>|</a:t>
            </a:r>
            <a:r>
              <a:rPr sz="800" spc="-20" dirty="0">
                <a:solidFill>
                  <a:srgbClr val="1F145D"/>
                </a:solidFill>
                <a:latin typeface="Consolas"/>
                <a:cs typeface="Consolas"/>
              </a:rPr>
              <a:t> </a:t>
            </a:r>
            <a:r>
              <a:rPr sz="800" spc="-5" dirty="0">
                <a:solidFill>
                  <a:srgbClr val="1F145D"/>
                </a:solidFill>
                <a:latin typeface="Consolas"/>
                <a:cs typeface="Consolas"/>
              </a:rPr>
              <a:t>256</a:t>
            </a:r>
            <a:r>
              <a:rPr sz="800" spc="-15" dirty="0">
                <a:solidFill>
                  <a:srgbClr val="1F145D"/>
                </a:solidFill>
                <a:latin typeface="Consolas"/>
                <a:cs typeface="Consolas"/>
              </a:rPr>
              <a:t> </a:t>
            </a:r>
            <a:r>
              <a:rPr sz="800" dirty="0">
                <a:solidFill>
                  <a:srgbClr val="1F145D"/>
                </a:solidFill>
                <a:latin typeface="Consolas"/>
                <a:cs typeface="Consolas"/>
              </a:rPr>
              <a:t>x</a:t>
            </a:r>
            <a:r>
              <a:rPr sz="800" spc="-25" dirty="0">
                <a:solidFill>
                  <a:srgbClr val="1F145D"/>
                </a:solidFill>
                <a:latin typeface="Consolas"/>
                <a:cs typeface="Consolas"/>
              </a:rPr>
              <a:t> </a:t>
            </a:r>
            <a:r>
              <a:rPr sz="800" spc="-5" dirty="0">
                <a:solidFill>
                  <a:srgbClr val="1F145D"/>
                </a:solidFill>
                <a:latin typeface="Consolas"/>
                <a:cs typeface="Consolas"/>
              </a:rPr>
              <a:t>8(NO_CHANGE)</a:t>
            </a:r>
            <a:endParaRPr sz="800">
              <a:solidFill>
                <a:srgbClr val="1F145D"/>
              </a:solidFill>
              <a:latin typeface="Consolas"/>
              <a:cs typeface="Consolas"/>
            </a:endParaRPr>
          </a:p>
        </p:txBody>
      </p:sp>
      <p:sp>
        <p:nvSpPr>
          <p:cNvPr id="68" name="object 68"/>
          <p:cNvSpPr txBox="1"/>
          <p:nvPr/>
        </p:nvSpPr>
        <p:spPr>
          <a:xfrm>
            <a:off x="5018956" y="6049772"/>
            <a:ext cx="1249680"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r>
              <a:rPr sz="800" spc="-20" dirty="0">
                <a:solidFill>
                  <a:srgbClr val="1F145D"/>
                </a:solidFill>
                <a:latin typeface="Consolas"/>
                <a:cs typeface="Consolas"/>
              </a:rPr>
              <a:t> </a:t>
            </a:r>
            <a:r>
              <a:rPr sz="800" dirty="0">
                <a:solidFill>
                  <a:srgbClr val="1F145D"/>
                </a:solidFill>
                <a:latin typeface="Consolas"/>
                <a:cs typeface="Consolas"/>
              </a:rPr>
              <a:t>W</a:t>
            </a:r>
            <a:r>
              <a:rPr sz="800" spc="-20" dirty="0">
                <a:solidFill>
                  <a:srgbClr val="1F145D"/>
                </a:solidFill>
                <a:latin typeface="Consolas"/>
                <a:cs typeface="Consolas"/>
              </a:rPr>
              <a:t> </a:t>
            </a:r>
            <a:r>
              <a:rPr sz="800" dirty="0">
                <a:solidFill>
                  <a:srgbClr val="1F145D"/>
                </a:solidFill>
                <a:latin typeface="Consolas"/>
                <a:cs typeface="Consolas"/>
              </a:rPr>
              <a:t>|</a:t>
            </a:r>
            <a:r>
              <a:rPr sz="800" spc="-15" dirty="0">
                <a:solidFill>
                  <a:srgbClr val="1F145D"/>
                </a:solidFill>
                <a:latin typeface="Consolas"/>
                <a:cs typeface="Consolas"/>
              </a:rPr>
              <a:t> </a:t>
            </a:r>
            <a:r>
              <a:rPr sz="800" dirty="0">
                <a:solidFill>
                  <a:srgbClr val="1F145D"/>
                </a:solidFill>
                <a:latin typeface="Consolas"/>
                <a:cs typeface="Consolas"/>
              </a:rPr>
              <a:t>R</a:t>
            </a:r>
            <a:r>
              <a:rPr sz="800" spc="-20" dirty="0">
                <a:solidFill>
                  <a:srgbClr val="1F145D"/>
                </a:solidFill>
                <a:latin typeface="Consolas"/>
                <a:cs typeface="Consolas"/>
              </a:rPr>
              <a:t> </a:t>
            </a:r>
            <a:r>
              <a:rPr sz="800" dirty="0">
                <a:solidFill>
                  <a:srgbClr val="1F145D"/>
                </a:solidFill>
                <a:latin typeface="Consolas"/>
                <a:cs typeface="Consolas"/>
              </a:rPr>
              <a:t>|</a:t>
            </a:r>
            <a:r>
              <a:rPr sz="800" spc="-20" dirty="0">
                <a:solidFill>
                  <a:srgbClr val="1F145D"/>
                </a:solidFill>
                <a:latin typeface="Consolas"/>
                <a:cs typeface="Consolas"/>
              </a:rPr>
              <a:t> </a:t>
            </a:r>
            <a:r>
              <a:rPr sz="800" spc="-5" dirty="0">
                <a:solidFill>
                  <a:srgbClr val="1F145D"/>
                </a:solidFill>
                <a:latin typeface="Consolas"/>
                <a:cs typeface="Consolas"/>
              </a:rPr>
              <a:t>Port</a:t>
            </a:r>
            <a:r>
              <a:rPr sz="800" spc="-15" dirty="0">
                <a:solidFill>
                  <a:srgbClr val="1F145D"/>
                </a:solidFill>
                <a:latin typeface="Consolas"/>
                <a:cs typeface="Consolas"/>
              </a:rPr>
              <a:t> </a:t>
            </a:r>
            <a:r>
              <a:rPr sz="800" dirty="0">
                <a:solidFill>
                  <a:srgbClr val="1F145D"/>
                </a:solidFill>
                <a:latin typeface="Consolas"/>
                <a:cs typeface="Consolas"/>
              </a:rPr>
              <a:t>A</a:t>
            </a:r>
            <a:r>
              <a:rPr sz="800" spc="-20" dirty="0">
                <a:solidFill>
                  <a:srgbClr val="1F145D"/>
                </a:solidFill>
                <a:latin typeface="Consolas"/>
                <a:cs typeface="Consolas"/>
              </a:rPr>
              <a:t> </a:t>
            </a:r>
            <a:r>
              <a:rPr sz="800" spc="-5" dirty="0">
                <a:solidFill>
                  <a:srgbClr val="1F145D"/>
                </a:solidFill>
                <a:latin typeface="Consolas"/>
                <a:cs typeface="Consolas"/>
              </a:rPr>
              <a:t>and</a:t>
            </a:r>
            <a:r>
              <a:rPr sz="800" spc="-20" dirty="0">
                <a:solidFill>
                  <a:srgbClr val="1F145D"/>
                </a:solidFill>
                <a:latin typeface="Consolas"/>
                <a:cs typeface="Consolas"/>
              </a:rPr>
              <a:t> </a:t>
            </a:r>
            <a:r>
              <a:rPr sz="800" dirty="0">
                <a:solidFill>
                  <a:srgbClr val="1F145D"/>
                </a:solidFill>
                <a:latin typeface="Consolas"/>
                <a:cs typeface="Consolas"/>
              </a:rPr>
              <a:t>B</a:t>
            </a:r>
            <a:endParaRPr sz="800">
              <a:solidFill>
                <a:srgbClr val="1F145D"/>
              </a:solidFill>
              <a:latin typeface="Consolas"/>
              <a:cs typeface="Consolas"/>
            </a:endParaRPr>
          </a:p>
        </p:txBody>
      </p:sp>
      <p:sp>
        <p:nvSpPr>
          <p:cNvPr id="69" name="object 69"/>
          <p:cNvSpPr txBox="1"/>
          <p:nvPr/>
        </p:nvSpPr>
        <p:spPr>
          <a:xfrm>
            <a:off x="7020861" y="6049772"/>
            <a:ext cx="193040"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r>
              <a:rPr sz="800" spc="-90" dirty="0">
                <a:solidFill>
                  <a:srgbClr val="1F145D"/>
                </a:solidFill>
                <a:latin typeface="Consolas"/>
                <a:cs typeface="Consolas"/>
              </a:rPr>
              <a:t> </a:t>
            </a:r>
            <a:r>
              <a:rPr sz="800" dirty="0">
                <a:solidFill>
                  <a:srgbClr val="1F145D"/>
                </a:solidFill>
                <a:latin typeface="Consolas"/>
                <a:cs typeface="Consolas"/>
              </a:rPr>
              <a:t>0</a:t>
            </a:r>
            <a:endParaRPr sz="800">
              <a:solidFill>
                <a:srgbClr val="1F145D"/>
              </a:solidFill>
              <a:latin typeface="Consolas"/>
              <a:cs typeface="Consolas"/>
            </a:endParaRPr>
          </a:p>
        </p:txBody>
      </p:sp>
      <p:sp>
        <p:nvSpPr>
          <p:cNvPr id="70" name="object 70"/>
          <p:cNvSpPr txBox="1"/>
          <p:nvPr/>
        </p:nvSpPr>
        <p:spPr>
          <a:xfrm>
            <a:off x="7519161" y="5927852"/>
            <a:ext cx="83820" cy="25904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a:p>
            <a:pPr marL="13970">
              <a:lnSpc>
                <a:spcPct val="100000"/>
              </a:lnSpc>
            </a:pPr>
            <a:r>
              <a:rPr sz="800" dirty="0">
                <a:solidFill>
                  <a:srgbClr val="1F145D"/>
                </a:solidFill>
                <a:latin typeface="Consolas"/>
                <a:cs typeface="Consolas"/>
              </a:rPr>
              <a:t>|</a:t>
            </a:r>
            <a:endParaRPr sz="800">
              <a:solidFill>
                <a:srgbClr val="1F145D"/>
              </a:solidFill>
              <a:latin typeface="Consolas"/>
              <a:cs typeface="Consolas"/>
            </a:endParaRPr>
          </a:p>
        </p:txBody>
      </p:sp>
      <p:sp>
        <p:nvSpPr>
          <p:cNvPr id="71" name="object 71"/>
          <p:cNvSpPr/>
          <p:nvPr/>
        </p:nvSpPr>
        <p:spPr>
          <a:xfrm>
            <a:off x="418490" y="625932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72" name="object 72"/>
          <p:cNvSpPr/>
          <p:nvPr/>
        </p:nvSpPr>
        <p:spPr>
          <a:xfrm>
            <a:off x="1141171" y="6259327"/>
            <a:ext cx="667385" cy="0"/>
          </a:xfrm>
          <a:custGeom>
            <a:avLst/>
            <a:gdLst/>
            <a:ahLst/>
            <a:cxnLst/>
            <a:rect l="l" t="t" r="r" b="b"/>
            <a:pathLst>
              <a:path w="667385">
                <a:moveTo>
                  <a:pt x="0" y="0"/>
                </a:moveTo>
                <a:lnTo>
                  <a:pt x="667173"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73" name="object 73"/>
          <p:cNvSpPr/>
          <p:nvPr/>
        </p:nvSpPr>
        <p:spPr>
          <a:xfrm>
            <a:off x="1863598" y="6259327"/>
            <a:ext cx="1335405" cy="0"/>
          </a:xfrm>
          <a:custGeom>
            <a:avLst/>
            <a:gdLst/>
            <a:ahLst/>
            <a:cxnLst/>
            <a:rect l="l" t="t" r="r" b="b"/>
            <a:pathLst>
              <a:path w="1335405">
                <a:moveTo>
                  <a:pt x="0" y="0"/>
                </a:moveTo>
                <a:lnTo>
                  <a:pt x="133496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74" name="object 74"/>
          <p:cNvSpPr/>
          <p:nvPr/>
        </p:nvSpPr>
        <p:spPr>
          <a:xfrm>
            <a:off x="3251961" y="625932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75" name="object 75"/>
          <p:cNvSpPr/>
          <p:nvPr/>
        </p:nvSpPr>
        <p:spPr>
          <a:xfrm>
            <a:off x="3474720" y="6259327"/>
            <a:ext cx="167640" cy="0"/>
          </a:xfrm>
          <a:custGeom>
            <a:avLst/>
            <a:gdLst/>
            <a:ahLst/>
            <a:cxnLst/>
            <a:rect l="l" t="t" r="r" b="b"/>
            <a:pathLst>
              <a:path w="167639">
                <a:moveTo>
                  <a:pt x="0" y="0"/>
                </a:moveTo>
                <a:lnTo>
                  <a:pt x="167437"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76" name="object 76"/>
          <p:cNvSpPr txBox="1"/>
          <p:nvPr/>
        </p:nvSpPr>
        <p:spPr>
          <a:xfrm>
            <a:off x="349402" y="6171691"/>
            <a:ext cx="3362325" cy="135935"/>
          </a:xfrm>
          <a:prstGeom prst="rect">
            <a:avLst/>
          </a:prstGeom>
        </p:spPr>
        <p:txBody>
          <a:bodyPr vert="horz" wrap="square" lIns="0" tIns="12700" rIns="0" bIns="0" rtlCol="0">
            <a:spAutoFit/>
          </a:bodyPr>
          <a:lstStyle/>
          <a:p>
            <a:pPr marL="12700">
              <a:lnSpc>
                <a:spcPct val="100000"/>
              </a:lnSpc>
              <a:spcBef>
                <a:spcPts val="100"/>
              </a:spcBef>
              <a:tabLst>
                <a:tab pos="734695" algn="l"/>
                <a:tab pos="1457325" algn="l"/>
                <a:tab pos="2847340" algn="l"/>
                <a:tab pos="3070225" algn="l"/>
                <a:tab pos="3292475" algn="l"/>
              </a:tabLst>
            </a:pPr>
            <a:r>
              <a:rPr sz="800" dirty="0">
                <a:solidFill>
                  <a:srgbClr val="1F145D"/>
                </a:solidFill>
                <a:latin typeface="Consolas"/>
                <a:cs typeface="Consolas"/>
              </a:rPr>
              <a:t>+	+	+	+	+	+</a:t>
            </a:r>
            <a:endParaRPr sz="800">
              <a:solidFill>
                <a:srgbClr val="1F145D"/>
              </a:solidFill>
              <a:latin typeface="Consolas"/>
              <a:cs typeface="Consolas"/>
            </a:endParaRPr>
          </a:p>
        </p:txBody>
      </p:sp>
      <p:sp>
        <p:nvSpPr>
          <p:cNvPr id="77" name="object 77"/>
          <p:cNvSpPr/>
          <p:nvPr/>
        </p:nvSpPr>
        <p:spPr>
          <a:xfrm>
            <a:off x="3697223" y="6259327"/>
            <a:ext cx="1335405" cy="0"/>
          </a:xfrm>
          <a:custGeom>
            <a:avLst/>
            <a:gdLst/>
            <a:ahLst/>
            <a:cxnLst/>
            <a:rect l="l" t="t" r="r" b="b"/>
            <a:pathLst>
              <a:path w="1335404">
                <a:moveTo>
                  <a:pt x="0" y="0"/>
                </a:moveTo>
                <a:lnTo>
                  <a:pt x="1334960"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78" name="object 78"/>
          <p:cNvSpPr/>
          <p:nvPr/>
        </p:nvSpPr>
        <p:spPr>
          <a:xfrm>
            <a:off x="5087111" y="625932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79" name="object 79"/>
          <p:cNvSpPr/>
          <p:nvPr/>
        </p:nvSpPr>
        <p:spPr>
          <a:xfrm>
            <a:off x="5309615" y="6259327"/>
            <a:ext cx="167640" cy="0"/>
          </a:xfrm>
          <a:custGeom>
            <a:avLst/>
            <a:gdLst/>
            <a:ahLst/>
            <a:cxnLst/>
            <a:rect l="l" t="t" r="r" b="b"/>
            <a:pathLst>
              <a:path w="167639">
                <a:moveTo>
                  <a:pt x="0" y="0"/>
                </a:moveTo>
                <a:lnTo>
                  <a:pt x="167150"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80" name="object 80"/>
          <p:cNvSpPr txBox="1"/>
          <p:nvPr/>
        </p:nvSpPr>
        <p:spPr>
          <a:xfrm>
            <a:off x="5018023" y="6171691"/>
            <a:ext cx="527050" cy="135935"/>
          </a:xfrm>
          <a:prstGeom prst="rect">
            <a:avLst/>
          </a:prstGeom>
        </p:spPr>
        <p:txBody>
          <a:bodyPr vert="horz" wrap="square" lIns="0" tIns="12700" rIns="0" bIns="0" rtlCol="0">
            <a:spAutoFit/>
          </a:bodyPr>
          <a:lstStyle/>
          <a:p>
            <a:pPr marL="12700">
              <a:lnSpc>
                <a:spcPct val="100000"/>
              </a:lnSpc>
              <a:spcBef>
                <a:spcPts val="100"/>
              </a:spcBef>
              <a:tabLst>
                <a:tab pos="234950" algn="l"/>
                <a:tab pos="457200" algn="l"/>
              </a:tabLst>
            </a:pPr>
            <a:r>
              <a:rPr sz="800" dirty="0">
                <a:solidFill>
                  <a:srgbClr val="1F145D"/>
                </a:solidFill>
                <a:latin typeface="Consolas"/>
                <a:cs typeface="Consolas"/>
              </a:rPr>
              <a:t>+	+	+</a:t>
            </a:r>
            <a:endParaRPr sz="800">
              <a:solidFill>
                <a:srgbClr val="1F145D"/>
              </a:solidFill>
              <a:latin typeface="Consolas"/>
              <a:cs typeface="Consolas"/>
            </a:endParaRPr>
          </a:p>
        </p:txBody>
      </p:sp>
      <p:sp>
        <p:nvSpPr>
          <p:cNvPr id="81" name="object 81"/>
          <p:cNvSpPr/>
          <p:nvPr/>
        </p:nvSpPr>
        <p:spPr>
          <a:xfrm>
            <a:off x="5532120" y="6259327"/>
            <a:ext cx="1000125" cy="0"/>
          </a:xfrm>
          <a:custGeom>
            <a:avLst/>
            <a:gdLst/>
            <a:ahLst/>
            <a:cxnLst/>
            <a:rect l="l" t="t" r="r" b="b"/>
            <a:pathLst>
              <a:path w="1000125">
                <a:moveTo>
                  <a:pt x="0" y="0"/>
                </a:moveTo>
                <a:lnTo>
                  <a:pt x="99971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82" name="object 82"/>
          <p:cNvSpPr txBox="1"/>
          <p:nvPr/>
        </p:nvSpPr>
        <p:spPr>
          <a:xfrm>
            <a:off x="6519418" y="6049772"/>
            <a:ext cx="194310" cy="259045"/>
          </a:xfrm>
          <a:prstGeom prst="rect">
            <a:avLst/>
          </a:prstGeom>
        </p:spPr>
        <p:txBody>
          <a:bodyPr vert="horz" wrap="square" lIns="0" tIns="12700" rIns="0" bIns="0" rtlCol="0">
            <a:spAutoFit/>
          </a:bodyPr>
          <a:lstStyle/>
          <a:p>
            <a:pPr marL="13335">
              <a:lnSpc>
                <a:spcPct val="100000"/>
              </a:lnSpc>
              <a:spcBef>
                <a:spcPts val="100"/>
              </a:spcBef>
            </a:pPr>
            <a:r>
              <a:rPr sz="800" dirty="0">
                <a:solidFill>
                  <a:srgbClr val="1F145D"/>
                </a:solidFill>
                <a:latin typeface="Consolas"/>
                <a:cs typeface="Consolas"/>
              </a:rPr>
              <a:t>|</a:t>
            </a:r>
            <a:r>
              <a:rPr sz="800" spc="-90" dirty="0">
                <a:solidFill>
                  <a:srgbClr val="1F145D"/>
                </a:solidFill>
                <a:latin typeface="Consolas"/>
                <a:cs typeface="Consolas"/>
              </a:rPr>
              <a:t> </a:t>
            </a:r>
            <a:r>
              <a:rPr sz="800" dirty="0">
                <a:solidFill>
                  <a:srgbClr val="1F145D"/>
                </a:solidFill>
                <a:latin typeface="Consolas"/>
                <a:cs typeface="Consolas"/>
              </a:rPr>
              <a:t>1</a:t>
            </a:r>
            <a:endParaRPr sz="800">
              <a:solidFill>
                <a:srgbClr val="1F145D"/>
              </a:solidFill>
              <a:latin typeface="Consolas"/>
              <a:cs typeface="Consolas"/>
            </a:endParaRPr>
          </a:p>
          <a:p>
            <a:pPr marL="12700">
              <a:lnSpc>
                <a:spcPct val="100000"/>
              </a:lnSpc>
            </a:pPr>
            <a:r>
              <a:rPr sz="800" dirty="0">
                <a:solidFill>
                  <a:srgbClr val="1F145D"/>
                </a:solidFill>
                <a:latin typeface="Consolas"/>
                <a:cs typeface="Consolas"/>
              </a:rPr>
              <a:t>+</a:t>
            </a:r>
            <a:endParaRPr sz="800">
              <a:solidFill>
                <a:srgbClr val="1F145D"/>
              </a:solidFill>
              <a:latin typeface="Consolas"/>
              <a:cs typeface="Consolas"/>
            </a:endParaRPr>
          </a:p>
        </p:txBody>
      </p:sp>
      <p:sp>
        <p:nvSpPr>
          <p:cNvPr id="83" name="object 83"/>
          <p:cNvSpPr/>
          <p:nvPr/>
        </p:nvSpPr>
        <p:spPr>
          <a:xfrm>
            <a:off x="6586981" y="6259327"/>
            <a:ext cx="446405" cy="0"/>
          </a:xfrm>
          <a:custGeom>
            <a:avLst/>
            <a:gdLst/>
            <a:ahLst/>
            <a:cxnLst/>
            <a:rect l="l" t="t" r="r" b="b"/>
            <a:pathLst>
              <a:path w="446404">
                <a:moveTo>
                  <a:pt x="0" y="0"/>
                </a:moveTo>
                <a:lnTo>
                  <a:pt x="446211" y="0"/>
                </a:lnTo>
              </a:path>
            </a:pathLst>
          </a:custGeom>
          <a:ln w="8176">
            <a:solidFill>
              <a:srgbClr val="000000"/>
            </a:solidFill>
            <a:prstDash val="dash"/>
          </a:ln>
        </p:spPr>
        <p:txBody>
          <a:bodyPr wrap="square" lIns="0" tIns="0" rIns="0" bIns="0" rtlCol="0"/>
          <a:lstStyle/>
          <a:p>
            <a:endParaRPr>
              <a:solidFill>
                <a:srgbClr val="1F145D"/>
              </a:solidFill>
            </a:endParaRPr>
          </a:p>
        </p:txBody>
      </p:sp>
      <p:sp>
        <p:nvSpPr>
          <p:cNvPr id="84" name="object 84"/>
          <p:cNvSpPr txBox="1"/>
          <p:nvPr/>
        </p:nvSpPr>
        <p:spPr>
          <a:xfrm>
            <a:off x="7019290" y="6171691"/>
            <a:ext cx="8191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p:txBody>
      </p:sp>
      <p:sp>
        <p:nvSpPr>
          <p:cNvPr id="85" name="object 85"/>
          <p:cNvSpPr/>
          <p:nvPr/>
        </p:nvSpPr>
        <p:spPr>
          <a:xfrm>
            <a:off x="7088378" y="6259327"/>
            <a:ext cx="445134" cy="0"/>
          </a:xfrm>
          <a:custGeom>
            <a:avLst/>
            <a:gdLst/>
            <a:ahLst/>
            <a:cxnLst/>
            <a:rect l="l" t="t" r="r" b="b"/>
            <a:pathLst>
              <a:path w="445134">
                <a:moveTo>
                  <a:pt x="0" y="0"/>
                </a:moveTo>
                <a:lnTo>
                  <a:pt x="444759" y="0"/>
                </a:lnTo>
              </a:path>
            </a:pathLst>
          </a:custGeom>
          <a:ln w="8176">
            <a:solidFill>
              <a:srgbClr val="000000"/>
            </a:solidFill>
            <a:prstDash val="sysDash"/>
          </a:ln>
        </p:spPr>
        <p:txBody>
          <a:bodyPr wrap="square" lIns="0" tIns="0" rIns="0" bIns="0" rtlCol="0"/>
          <a:lstStyle/>
          <a:p>
            <a:endParaRPr>
              <a:solidFill>
                <a:srgbClr val="1F145D"/>
              </a:solidFill>
            </a:endParaRPr>
          </a:p>
        </p:txBody>
      </p:sp>
      <p:sp>
        <p:nvSpPr>
          <p:cNvPr id="86" name="object 86"/>
          <p:cNvSpPr txBox="1"/>
          <p:nvPr/>
        </p:nvSpPr>
        <p:spPr>
          <a:xfrm>
            <a:off x="7519161" y="6171691"/>
            <a:ext cx="81915"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1F145D"/>
                </a:solidFill>
                <a:latin typeface="Consolas"/>
                <a:cs typeface="Consolas"/>
              </a:rPr>
              <a:t>+</a:t>
            </a:r>
            <a:endParaRPr sz="800">
              <a:solidFill>
                <a:srgbClr val="1F145D"/>
              </a:solidFill>
              <a:latin typeface="Consolas"/>
              <a:cs typeface="Consola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2998" y="335279"/>
            <a:ext cx="5179061" cy="697230"/>
          </a:xfrm>
          <a:prstGeom prst="rect">
            <a:avLst/>
          </a:prstGeom>
        </p:spPr>
        <p:txBody>
          <a:bodyPr vert="horz" wrap="square" lIns="0" tIns="13335" rIns="0" bIns="0" rtlCol="0">
            <a:spAutoFit/>
          </a:bodyPr>
          <a:lstStyle/>
          <a:p>
            <a:pPr marL="12700">
              <a:lnSpc>
                <a:spcPct val="100000"/>
              </a:lnSpc>
              <a:spcBef>
                <a:spcPts val="105"/>
              </a:spcBef>
            </a:pPr>
            <a:r>
              <a:rPr dirty="0"/>
              <a:t>Which</a:t>
            </a:r>
            <a:r>
              <a:rPr spc="-25" dirty="0"/>
              <a:t> </a:t>
            </a:r>
            <a:r>
              <a:rPr spc="5" dirty="0"/>
              <a:t>type</a:t>
            </a:r>
            <a:r>
              <a:rPr spc="-15" dirty="0"/>
              <a:t> </a:t>
            </a:r>
            <a:r>
              <a:rPr dirty="0"/>
              <a:t>of</a:t>
            </a:r>
            <a:r>
              <a:rPr spc="-30" dirty="0"/>
              <a:t> </a:t>
            </a:r>
            <a:r>
              <a:rPr spc="-5" dirty="0"/>
              <a:t>RAM</a:t>
            </a:r>
          </a:p>
        </p:txBody>
      </p:sp>
      <p:sp>
        <p:nvSpPr>
          <p:cNvPr id="3" name="object 3"/>
          <p:cNvSpPr txBox="1"/>
          <p:nvPr/>
        </p:nvSpPr>
        <p:spPr>
          <a:xfrm>
            <a:off x="916939" y="1793493"/>
            <a:ext cx="6863715" cy="4403725"/>
          </a:xfrm>
          <a:prstGeom prst="rect">
            <a:avLst/>
          </a:prstGeom>
        </p:spPr>
        <p:txBody>
          <a:bodyPr vert="horz" wrap="square" lIns="0" tIns="60960" rIns="0" bIns="0" rtlCol="0">
            <a:spAutoFit/>
          </a:bodyPr>
          <a:lstStyle/>
          <a:p>
            <a:pPr marL="241300" marR="857250" indent="-229235">
              <a:lnSpc>
                <a:spcPts val="3020"/>
              </a:lnSpc>
              <a:spcBef>
                <a:spcPts val="480"/>
              </a:spcBef>
              <a:buFont typeface="Arial"/>
              <a:buChar char="•"/>
              <a:tabLst>
                <a:tab pos="241935" algn="l"/>
              </a:tabLst>
            </a:pPr>
            <a:r>
              <a:rPr sz="2800" spc="-130" dirty="0">
                <a:solidFill>
                  <a:srgbClr val="1F145D"/>
                </a:solidFill>
                <a:latin typeface="Calibri"/>
                <a:cs typeface="Calibri"/>
              </a:rPr>
              <a:t>To</a:t>
            </a:r>
            <a:r>
              <a:rPr sz="2800" spc="-10" dirty="0">
                <a:solidFill>
                  <a:srgbClr val="1F145D"/>
                </a:solidFill>
                <a:latin typeface="Calibri"/>
                <a:cs typeface="Calibri"/>
              </a:rPr>
              <a:t> </a:t>
            </a:r>
            <a:r>
              <a:rPr sz="2800" spc="-5" dirty="0">
                <a:solidFill>
                  <a:srgbClr val="1F145D"/>
                </a:solidFill>
                <a:latin typeface="Calibri"/>
                <a:cs typeface="Calibri"/>
              </a:rPr>
              <a:t>know</a:t>
            </a:r>
            <a:r>
              <a:rPr sz="2800" spc="5" dirty="0">
                <a:solidFill>
                  <a:srgbClr val="1F145D"/>
                </a:solidFill>
                <a:latin typeface="Calibri"/>
                <a:cs typeface="Calibri"/>
              </a:rPr>
              <a:t> </a:t>
            </a:r>
            <a:r>
              <a:rPr sz="2800" spc="-10" dirty="0">
                <a:solidFill>
                  <a:srgbClr val="1F145D"/>
                </a:solidFill>
                <a:latin typeface="Calibri"/>
                <a:cs typeface="Calibri"/>
              </a:rPr>
              <a:t>what </a:t>
            </a:r>
            <a:r>
              <a:rPr sz="2800" spc="-5" dirty="0">
                <a:solidFill>
                  <a:srgbClr val="1F145D"/>
                </a:solidFill>
                <a:latin typeface="Calibri"/>
                <a:cs typeface="Calibri"/>
              </a:rPr>
              <a:t>kind</a:t>
            </a:r>
            <a:r>
              <a:rPr sz="2800" spc="10" dirty="0">
                <a:solidFill>
                  <a:srgbClr val="1F145D"/>
                </a:solidFill>
                <a:latin typeface="Calibri"/>
                <a:cs typeface="Calibri"/>
              </a:rPr>
              <a:t> </a:t>
            </a:r>
            <a:r>
              <a:rPr sz="2800" spc="-5" dirty="0">
                <a:solidFill>
                  <a:srgbClr val="1F145D"/>
                </a:solidFill>
                <a:latin typeface="Calibri"/>
                <a:cs typeface="Calibri"/>
              </a:rPr>
              <a:t>of</a:t>
            </a:r>
            <a:r>
              <a:rPr sz="2800" spc="-10" dirty="0">
                <a:solidFill>
                  <a:srgbClr val="1F145D"/>
                </a:solidFill>
                <a:latin typeface="Calibri"/>
                <a:cs typeface="Calibri"/>
              </a:rPr>
              <a:t> </a:t>
            </a:r>
            <a:r>
              <a:rPr sz="2800" spc="-5" dirty="0">
                <a:solidFill>
                  <a:srgbClr val="1F145D"/>
                </a:solidFill>
                <a:latin typeface="Calibri"/>
                <a:cs typeface="Calibri"/>
              </a:rPr>
              <a:t>memory</a:t>
            </a:r>
            <a:r>
              <a:rPr sz="2800" dirty="0">
                <a:solidFill>
                  <a:srgbClr val="1F145D"/>
                </a:solidFill>
                <a:latin typeface="Calibri"/>
                <a:cs typeface="Calibri"/>
              </a:rPr>
              <a:t> </a:t>
            </a:r>
            <a:r>
              <a:rPr sz="2800" spc="-20" dirty="0">
                <a:solidFill>
                  <a:srgbClr val="1F145D"/>
                </a:solidFill>
                <a:latin typeface="Calibri"/>
                <a:cs typeface="Calibri"/>
              </a:rPr>
              <a:t>you</a:t>
            </a:r>
            <a:r>
              <a:rPr sz="2800" spc="20" dirty="0">
                <a:solidFill>
                  <a:srgbClr val="1F145D"/>
                </a:solidFill>
                <a:latin typeface="Calibri"/>
                <a:cs typeface="Calibri"/>
              </a:rPr>
              <a:t> </a:t>
            </a:r>
            <a:r>
              <a:rPr sz="2800" spc="-25" dirty="0">
                <a:solidFill>
                  <a:srgbClr val="1F145D"/>
                </a:solidFill>
                <a:latin typeface="Calibri"/>
                <a:cs typeface="Calibri"/>
              </a:rPr>
              <a:t>have </a:t>
            </a:r>
            <a:r>
              <a:rPr sz="2800" spc="-620" dirty="0">
                <a:solidFill>
                  <a:srgbClr val="1F145D"/>
                </a:solidFill>
                <a:latin typeface="Calibri"/>
                <a:cs typeface="Calibri"/>
              </a:rPr>
              <a:t> </a:t>
            </a:r>
            <a:r>
              <a:rPr sz="2800" spc="-15" dirty="0">
                <a:solidFill>
                  <a:srgbClr val="1F145D"/>
                </a:solidFill>
                <a:latin typeface="Calibri"/>
                <a:cs typeface="Calibri"/>
              </a:rPr>
              <a:t>created</a:t>
            </a:r>
            <a:r>
              <a:rPr sz="2800" spc="-20" dirty="0">
                <a:solidFill>
                  <a:srgbClr val="1F145D"/>
                </a:solidFill>
                <a:latin typeface="Calibri"/>
                <a:cs typeface="Calibri"/>
              </a:rPr>
              <a:t> </a:t>
            </a:r>
            <a:r>
              <a:rPr sz="2800" spc="-5" dirty="0">
                <a:solidFill>
                  <a:srgbClr val="1F145D"/>
                </a:solidFill>
                <a:latin typeface="Calibri"/>
                <a:cs typeface="Calibri"/>
              </a:rPr>
              <a:t>check</a:t>
            </a:r>
            <a:r>
              <a:rPr sz="2800" spc="1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15" dirty="0">
                <a:solidFill>
                  <a:srgbClr val="1F145D"/>
                </a:solidFill>
                <a:latin typeface="Calibri"/>
                <a:cs typeface="Calibri"/>
              </a:rPr>
              <a:t>synthesis</a:t>
            </a:r>
            <a:r>
              <a:rPr sz="2800" spc="35" dirty="0">
                <a:solidFill>
                  <a:srgbClr val="1F145D"/>
                </a:solidFill>
                <a:latin typeface="Calibri"/>
                <a:cs typeface="Calibri"/>
              </a:rPr>
              <a:t> </a:t>
            </a:r>
            <a:r>
              <a:rPr sz="2800" spc="-10" dirty="0">
                <a:solidFill>
                  <a:srgbClr val="1F145D"/>
                </a:solidFill>
                <a:latin typeface="Calibri"/>
                <a:cs typeface="Calibri"/>
              </a:rPr>
              <a:t>report</a:t>
            </a:r>
            <a:endParaRPr sz="2800" dirty="0">
              <a:solidFill>
                <a:srgbClr val="1F145D"/>
              </a:solidFill>
              <a:latin typeface="Calibri"/>
              <a:cs typeface="Calibri"/>
            </a:endParaRPr>
          </a:p>
          <a:p>
            <a:pPr marL="241300" marR="5080" indent="-229235">
              <a:lnSpc>
                <a:spcPts val="3020"/>
              </a:lnSpc>
              <a:spcBef>
                <a:spcPts val="1015"/>
              </a:spcBef>
              <a:buFont typeface="Arial"/>
              <a:buChar char="•"/>
              <a:tabLst>
                <a:tab pos="241935" algn="l"/>
              </a:tabLst>
            </a:pPr>
            <a:r>
              <a:rPr sz="2800" spc="-10" dirty="0">
                <a:solidFill>
                  <a:srgbClr val="1F145D"/>
                </a:solidFill>
                <a:latin typeface="Calibri"/>
                <a:cs typeface="Calibri"/>
              </a:rPr>
              <a:t>This</a:t>
            </a:r>
            <a:r>
              <a:rPr sz="2800" dirty="0">
                <a:solidFill>
                  <a:srgbClr val="1F145D"/>
                </a:solidFill>
                <a:latin typeface="Calibri"/>
                <a:cs typeface="Calibri"/>
              </a:rPr>
              <a:t> </a:t>
            </a:r>
            <a:r>
              <a:rPr sz="2800" spc="-10" dirty="0">
                <a:solidFill>
                  <a:srgbClr val="1F145D"/>
                </a:solidFill>
                <a:latin typeface="Calibri"/>
                <a:cs typeface="Calibri"/>
              </a:rPr>
              <a:t>can</a:t>
            </a:r>
            <a:r>
              <a:rPr sz="2800" spc="10" dirty="0">
                <a:solidFill>
                  <a:srgbClr val="1F145D"/>
                </a:solidFill>
                <a:latin typeface="Calibri"/>
                <a:cs typeface="Calibri"/>
              </a:rPr>
              <a:t> </a:t>
            </a:r>
            <a:r>
              <a:rPr sz="2800" spc="-5" dirty="0">
                <a:solidFill>
                  <a:srgbClr val="1F145D"/>
                </a:solidFill>
                <a:latin typeface="Calibri"/>
                <a:cs typeface="Calibri"/>
              </a:rPr>
              <a:t>be</a:t>
            </a:r>
            <a:r>
              <a:rPr sz="2800" spc="5" dirty="0">
                <a:solidFill>
                  <a:srgbClr val="1F145D"/>
                </a:solidFill>
                <a:latin typeface="Calibri"/>
                <a:cs typeface="Calibri"/>
              </a:rPr>
              <a:t> </a:t>
            </a:r>
            <a:r>
              <a:rPr sz="2800" spc="-15" dirty="0">
                <a:solidFill>
                  <a:srgbClr val="1F145D"/>
                </a:solidFill>
                <a:latin typeface="Calibri"/>
                <a:cs typeface="Calibri"/>
              </a:rPr>
              <a:t>distributed</a:t>
            </a:r>
            <a:r>
              <a:rPr sz="2800" spc="45" dirty="0">
                <a:solidFill>
                  <a:srgbClr val="1F145D"/>
                </a:solidFill>
                <a:latin typeface="Calibri"/>
                <a:cs typeface="Calibri"/>
              </a:rPr>
              <a:t> </a:t>
            </a:r>
            <a:r>
              <a:rPr sz="2800" spc="-5" dirty="0">
                <a:solidFill>
                  <a:srgbClr val="1F145D"/>
                </a:solidFill>
                <a:latin typeface="Calibri"/>
                <a:cs typeface="Calibri"/>
              </a:rPr>
              <a:t>or</a:t>
            </a:r>
            <a:r>
              <a:rPr sz="2800" spc="5" dirty="0">
                <a:solidFill>
                  <a:srgbClr val="1F145D"/>
                </a:solidFill>
                <a:latin typeface="Calibri"/>
                <a:cs typeface="Calibri"/>
              </a:rPr>
              <a:t> </a:t>
            </a:r>
            <a:r>
              <a:rPr sz="2800" spc="-20" dirty="0">
                <a:solidFill>
                  <a:srgbClr val="1F145D"/>
                </a:solidFill>
                <a:latin typeface="Calibri"/>
                <a:cs typeface="Calibri"/>
              </a:rPr>
              <a:t>BLOCK</a:t>
            </a:r>
            <a:r>
              <a:rPr sz="2800" spc="-5" dirty="0">
                <a:solidFill>
                  <a:srgbClr val="1F145D"/>
                </a:solidFill>
                <a:latin typeface="Calibri"/>
                <a:cs typeface="Calibri"/>
              </a:rPr>
              <a:t> memory</a:t>
            </a:r>
            <a:r>
              <a:rPr sz="2800" spc="10" dirty="0">
                <a:solidFill>
                  <a:srgbClr val="1F145D"/>
                </a:solidFill>
                <a:latin typeface="Calibri"/>
                <a:cs typeface="Calibri"/>
              </a:rPr>
              <a:t> </a:t>
            </a:r>
            <a:r>
              <a:rPr sz="2800" spc="-5" dirty="0">
                <a:solidFill>
                  <a:srgbClr val="1F145D"/>
                </a:solidFill>
                <a:latin typeface="Calibri"/>
                <a:cs typeface="Calibri"/>
              </a:rPr>
              <a:t>and </a:t>
            </a:r>
            <a:r>
              <a:rPr sz="2800" spc="-620" dirty="0">
                <a:solidFill>
                  <a:srgbClr val="1F145D"/>
                </a:solidFill>
                <a:latin typeface="Calibri"/>
                <a:cs typeface="Calibri"/>
              </a:rPr>
              <a:t> </a:t>
            </a:r>
            <a:r>
              <a:rPr sz="2800" spc="-10" dirty="0">
                <a:solidFill>
                  <a:srgbClr val="1F145D"/>
                </a:solidFill>
                <a:latin typeface="Calibri"/>
                <a:cs typeface="Calibri"/>
              </a:rPr>
              <a:t>single,</a:t>
            </a:r>
            <a:r>
              <a:rPr sz="2800" dirty="0">
                <a:solidFill>
                  <a:srgbClr val="1F145D"/>
                </a:solidFill>
                <a:latin typeface="Calibri"/>
                <a:cs typeface="Calibri"/>
              </a:rPr>
              <a:t> </a:t>
            </a:r>
            <a:r>
              <a:rPr sz="2800" spc="-5" dirty="0">
                <a:solidFill>
                  <a:srgbClr val="1F145D"/>
                </a:solidFill>
                <a:latin typeface="Calibri"/>
                <a:cs typeface="Calibri"/>
              </a:rPr>
              <a:t>twin</a:t>
            </a:r>
            <a:r>
              <a:rPr sz="2800" dirty="0">
                <a:solidFill>
                  <a:srgbClr val="1F145D"/>
                </a:solidFill>
                <a:latin typeface="Calibri"/>
                <a:cs typeface="Calibri"/>
              </a:rPr>
              <a:t> </a:t>
            </a:r>
            <a:r>
              <a:rPr sz="2800" spc="-5" dirty="0">
                <a:solidFill>
                  <a:srgbClr val="1F145D"/>
                </a:solidFill>
                <a:latin typeface="Calibri"/>
                <a:cs typeface="Calibri"/>
              </a:rPr>
              <a:t>or</a:t>
            </a:r>
            <a:r>
              <a:rPr sz="2800" spc="5" dirty="0">
                <a:solidFill>
                  <a:srgbClr val="1F145D"/>
                </a:solidFill>
                <a:latin typeface="Calibri"/>
                <a:cs typeface="Calibri"/>
              </a:rPr>
              <a:t> </a:t>
            </a:r>
            <a:r>
              <a:rPr sz="2800" spc="-10" dirty="0">
                <a:solidFill>
                  <a:srgbClr val="1F145D"/>
                </a:solidFill>
                <a:latin typeface="Calibri"/>
                <a:cs typeface="Calibri"/>
              </a:rPr>
              <a:t>dual</a:t>
            </a:r>
            <a:r>
              <a:rPr sz="2800" dirty="0">
                <a:solidFill>
                  <a:srgbClr val="1F145D"/>
                </a:solidFill>
                <a:latin typeface="Calibri"/>
                <a:cs typeface="Calibri"/>
              </a:rPr>
              <a:t> </a:t>
            </a:r>
            <a:r>
              <a:rPr sz="2800" spc="-10" dirty="0">
                <a:solidFill>
                  <a:srgbClr val="1F145D"/>
                </a:solidFill>
                <a:latin typeface="Calibri"/>
                <a:cs typeface="Calibri"/>
              </a:rPr>
              <a:t>port</a:t>
            </a:r>
            <a:endParaRPr sz="2800" dirty="0">
              <a:solidFill>
                <a:srgbClr val="1F145D"/>
              </a:solidFill>
              <a:latin typeface="Calibri"/>
              <a:cs typeface="Calibri"/>
            </a:endParaRPr>
          </a:p>
          <a:p>
            <a:pPr marL="241300" marR="107950" indent="-229235">
              <a:lnSpc>
                <a:spcPts val="3030"/>
              </a:lnSpc>
              <a:spcBef>
                <a:spcPts val="1000"/>
              </a:spcBef>
              <a:buFont typeface="Arial"/>
              <a:buChar char="•"/>
              <a:tabLst>
                <a:tab pos="241935" algn="l"/>
                <a:tab pos="4522470" algn="l"/>
              </a:tabLst>
            </a:pPr>
            <a:r>
              <a:rPr sz="2800" spc="-15" dirty="0">
                <a:solidFill>
                  <a:srgbClr val="1F145D"/>
                </a:solidFill>
                <a:latin typeface="Calibri"/>
                <a:cs typeface="Calibri"/>
              </a:rPr>
              <a:t>There</a:t>
            </a:r>
            <a:r>
              <a:rPr sz="2800" spc="5" dirty="0">
                <a:solidFill>
                  <a:srgbClr val="1F145D"/>
                </a:solidFill>
                <a:latin typeface="Calibri"/>
                <a:cs typeface="Calibri"/>
              </a:rPr>
              <a:t> </a:t>
            </a:r>
            <a:r>
              <a:rPr sz="2800" spc="-15" dirty="0">
                <a:solidFill>
                  <a:srgbClr val="1F145D"/>
                </a:solidFill>
                <a:latin typeface="Calibri"/>
                <a:cs typeface="Calibri"/>
              </a:rPr>
              <a:t>are</a:t>
            </a:r>
            <a:r>
              <a:rPr sz="2800" spc="-5" dirty="0">
                <a:solidFill>
                  <a:srgbClr val="1F145D"/>
                </a:solidFill>
                <a:latin typeface="Calibri"/>
                <a:cs typeface="Calibri"/>
              </a:rPr>
              <a:t> </a:t>
            </a:r>
            <a:r>
              <a:rPr sz="2800" spc="-15" dirty="0">
                <a:solidFill>
                  <a:srgbClr val="1F145D"/>
                </a:solidFill>
                <a:latin typeface="Calibri"/>
                <a:cs typeface="Calibri"/>
              </a:rPr>
              <a:t>many</a:t>
            </a:r>
            <a:r>
              <a:rPr sz="2800" spc="10" dirty="0">
                <a:solidFill>
                  <a:srgbClr val="1F145D"/>
                </a:solidFill>
                <a:latin typeface="Calibri"/>
                <a:cs typeface="Calibri"/>
              </a:rPr>
              <a:t> </a:t>
            </a:r>
            <a:r>
              <a:rPr sz="2800" spc="-10" dirty="0">
                <a:solidFill>
                  <a:srgbClr val="1F145D"/>
                </a:solidFill>
                <a:latin typeface="Calibri"/>
                <a:cs typeface="Calibri"/>
              </a:rPr>
              <a:t>alternatives.	</a:t>
            </a:r>
            <a:r>
              <a:rPr sz="2800" spc="-15" dirty="0">
                <a:solidFill>
                  <a:srgbClr val="1F145D"/>
                </a:solidFill>
                <a:latin typeface="Calibri"/>
                <a:cs typeface="Calibri"/>
              </a:rPr>
              <a:t>Fortunately</a:t>
            </a:r>
            <a:r>
              <a:rPr sz="2800" spc="-70" dirty="0">
                <a:solidFill>
                  <a:srgbClr val="1F145D"/>
                </a:solidFill>
                <a:latin typeface="Calibri"/>
                <a:cs typeface="Calibri"/>
              </a:rPr>
              <a:t> </a:t>
            </a:r>
            <a:r>
              <a:rPr sz="2800" spc="-5" dirty="0">
                <a:solidFill>
                  <a:srgbClr val="1F145D"/>
                </a:solidFill>
                <a:latin typeface="Calibri"/>
                <a:cs typeface="Calibri"/>
              </a:rPr>
              <a:t>the </a:t>
            </a:r>
            <a:r>
              <a:rPr sz="2800" spc="-615" dirty="0">
                <a:solidFill>
                  <a:srgbClr val="1F145D"/>
                </a:solidFill>
                <a:latin typeface="Calibri"/>
                <a:cs typeface="Calibri"/>
              </a:rPr>
              <a:t> </a:t>
            </a:r>
            <a:r>
              <a:rPr sz="2800" spc="-10" dirty="0">
                <a:solidFill>
                  <a:srgbClr val="1F145D"/>
                </a:solidFill>
                <a:latin typeface="Calibri"/>
                <a:cs typeface="Calibri"/>
              </a:rPr>
              <a:t>built</a:t>
            </a:r>
            <a:r>
              <a:rPr sz="2800" spc="10" dirty="0">
                <a:solidFill>
                  <a:srgbClr val="1F145D"/>
                </a:solidFill>
                <a:latin typeface="Calibri"/>
                <a:cs typeface="Calibri"/>
              </a:rPr>
              <a:t> </a:t>
            </a:r>
            <a:r>
              <a:rPr sz="2800" spc="-5" dirty="0">
                <a:solidFill>
                  <a:srgbClr val="1F145D"/>
                </a:solidFill>
                <a:latin typeface="Calibri"/>
                <a:cs typeface="Calibri"/>
              </a:rPr>
              <a:t>in</a:t>
            </a:r>
            <a:r>
              <a:rPr sz="2800" dirty="0">
                <a:solidFill>
                  <a:srgbClr val="1F145D"/>
                </a:solidFill>
                <a:latin typeface="Calibri"/>
                <a:cs typeface="Calibri"/>
              </a:rPr>
              <a:t> </a:t>
            </a:r>
            <a:r>
              <a:rPr sz="2800" spc="-10" dirty="0">
                <a:solidFill>
                  <a:srgbClr val="1F145D"/>
                </a:solidFill>
                <a:latin typeface="Calibri"/>
                <a:cs typeface="Calibri"/>
              </a:rPr>
              <a:t>help</a:t>
            </a:r>
            <a:r>
              <a:rPr sz="2800" spc="15" dirty="0">
                <a:solidFill>
                  <a:srgbClr val="1F145D"/>
                </a:solidFill>
                <a:latin typeface="Calibri"/>
                <a:cs typeface="Calibri"/>
              </a:rPr>
              <a:t> </a:t>
            </a:r>
            <a:r>
              <a:rPr sz="2800" spc="-5" dirty="0">
                <a:solidFill>
                  <a:srgbClr val="1F145D"/>
                </a:solidFill>
                <a:latin typeface="Calibri"/>
                <a:cs typeface="Calibri"/>
              </a:rPr>
              <a:t>will </a:t>
            </a:r>
            <a:r>
              <a:rPr sz="2800" spc="-10" dirty="0">
                <a:solidFill>
                  <a:srgbClr val="1F145D"/>
                </a:solidFill>
                <a:latin typeface="Calibri"/>
                <a:cs typeface="Calibri"/>
              </a:rPr>
              <a:t>show</a:t>
            </a:r>
            <a:r>
              <a:rPr sz="2800" spc="30" dirty="0">
                <a:solidFill>
                  <a:srgbClr val="1F145D"/>
                </a:solidFill>
                <a:latin typeface="Calibri"/>
                <a:cs typeface="Calibri"/>
              </a:rPr>
              <a:t> </a:t>
            </a:r>
            <a:r>
              <a:rPr sz="2800" spc="-20" dirty="0">
                <a:solidFill>
                  <a:srgbClr val="1F145D"/>
                </a:solidFill>
                <a:latin typeface="Calibri"/>
                <a:cs typeface="Calibri"/>
              </a:rPr>
              <a:t>you</a:t>
            </a:r>
            <a:r>
              <a:rPr sz="2800" spc="5" dirty="0">
                <a:solidFill>
                  <a:srgbClr val="1F145D"/>
                </a:solidFill>
                <a:latin typeface="Calibri"/>
                <a:cs typeface="Calibri"/>
              </a:rPr>
              <a:t> </a:t>
            </a:r>
            <a:r>
              <a:rPr sz="2800" spc="-15" dirty="0">
                <a:solidFill>
                  <a:srgbClr val="1F145D"/>
                </a:solidFill>
                <a:latin typeface="Calibri"/>
                <a:cs typeface="Calibri"/>
              </a:rPr>
              <a:t>how</a:t>
            </a:r>
            <a:r>
              <a:rPr sz="2800" spc="1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do</a:t>
            </a:r>
            <a:r>
              <a:rPr sz="2800" spc="15" dirty="0">
                <a:solidFill>
                  <a:srgbClr val="1F145D"/>
                </a:solidFill>
                <a:latin typeface="Calibri"/>
                <a:cs typeface="Calibri"/>
              </a:rPr>
              <a:t> </a:t>
            </a:r>
            <a:r>
              <a:rPr sz="2800" spc="-10" dirty="0">
                <a:solidFill>
                  <a:srgbClr val="1F145D"/>
                </a:solidFill>
                <a:latin typeface="Calibri"/>
                <a:cs typeface="Calibri"/>
              </a:rPr>
              <a:t>this.</a:t>
            </a:r>
            <a:endParaRPr sz="2800" dirty="0">
              <a:solidFill>
                <a:srgbClr val="1F145D"/>
              </a:solidFill>
              <a:latin typeface="Calibri"/>
              <a:cs typeface="Calibri"/>
            </a:endParaRPr>
          </a:p>
          <a:p>
            <a:pPr marL="698500" marR="382270" lvl="1" indent="-228600">
              <a:lnSpc>
                <a:spcPts val="2590"/>
              </a:lnSpc>
              <a:spcBef>
                <a:spcPts val="520"/>
              </a:spcBef>
              <a:buFont typeface="Arial"/>
              <a:buChar char="•"/>
              <a:tabLst>
                <a:tab pos="699135" algn="l"/>
              </a:tabLst>
            </a:pPr>
            <a:r>
              <a:rPr sz="2400" spc="-15" dirty="0">
                <a:solidFill>
                  <a:srgbClr val="1F145D"/>
                </a:solidFill>
                <a:latin typeface="Calibri"/>
                <a:cs typeface="Calibri"/>
              </a:rPr>
              <a:t>From</a:t>
            </a:r>
            <a:r>
              <a:rPr sz="2400" spc="-30" dirty="0">
                <a:solidFill>
                  <a:srgbClr val="1F145D"/>
                </a:solidFill>
                <a:latin typeface="Calibri"/>
                <a:cs typeface="Calibri"/>
              </a:rPr>
              <a:t> </a:t>
            </a:r>
            <a:r>
              <a:rPr sz="2400" dirty="0">
                <a:solidFill>
                  <a:srgbClr val="1F145D"/>
                </a:solidFill>
                <a:latin typeface="Calibri"/>
                <a:cs typeface="Calibri"/>
              </a:rPr>
              <a:t>the</a:t>
            </a:r>
            <a:r>
              <a:rPr sz="2400" spc="-15" dirty="0">
                <a:solidFill>
                  <a:srgbClr val="1F145D"/>
                </a:solidFill>
                <a:latin typeface="Calibri"/>
                <a:cs typeface="Calibri"/>
              </a:rPr>
              <a:t> </a:t>
            </a:r>
            <a:r>
              <a:rPr sz="2400" spc="-5" dirty="0">
                <a:solidFill>
                  <a:srgbClr val="1F145D"/>
                </a:solidFill>
                <a:latin typeface="Calibri"/>
                <a:cs typeface="Calibri"/>
              </a:rPr>
              <a:t>editor</a:t>
            </a:r>
            <a:r>
              <a:rPr sz="2400" spc="-10" dirty="0">
                <a:solidFill>
                  <a:srgbClr val="1F145D"/>
                </a:solidFill>
                <a:latin typeface="Calibri"/>
                <a:cs typeface="Calibri"/>
              </a:rPr>
              <a:t> </a:t>
            </a:r>
            <a:r>
              <a:rPr sz="2400" spc="-5" dirty="0">
                <a:solidFill>
                  <a:srgbClr val="1F145D"/>
                </a:solidFill>
                <a:latin typeface="Calibri"/>
                <a:cs typeface="Calibri"/>
              </a:rPr>
              <a:t>window </a:t>
            </a:r>
            <a:r>
              <a:rPr sz="2400" dirty="0">
                <a:solidFill>
                  <a:srgbClr val="1F145D"/>
                </a:solidFill>
                <a:latin typeface="Calibri"/>
                <a:cs typeface="Calibri"/>
              </a:rPr>
              <a:t>click</a:t>
            </a:r>
            <a:r>
              <a:rPr sz="2400" spc="-30" dirty="0">
                <a:solidFill>
                  <a:srgbClr val="1F145D"/>
                </a:solidFill>
                <a:latin typeface="Calibri"/>
                <a:cs typeface="Calibri"/>
              </a:rPr>
              <a:t> </a:t>
            </a:r>
            <a:r>
              <a:rPr sz="2400" spc="-5" dirty="0">
                <a:solidFill>
                  <a:srgbClr val="1F145D"/>
                </a:solidFill>
                <a:latin typeface="Calibri"/>
                <a:cs typeface="Calibri"/>
              </a:rPr>
              <a:t>on</a:t>
            </a:r>
            <a:r>
              <a:rPr sz="2400" spc="-15" dirty="0">
                <a:solidFill>
                  <a:srgbClr val="1F145D"/>
                </a:solidFill>
                <a:latin typeface="Calibri"/>
                <a:cs typeface="Calibri"/>
              </a:rPr>
              <a:t> </a:t>
            </a:r>
            <a:r>
              <a:rPr sz="2400" dirty="0">
                <a:solidFill>
                  <a:srgbClr val="1F145D"/>
                </a:solidFill>
                <a:latin typeface="Calibri"/>
                <a:cs typeface="Calibri"/>
              </a:rPr>
              <a:t>the</a:t>
            </a:r>
            <a:r>
              <a:rPr sz="2400" spc="-15" dirty="0">
                <a:solidFill>
                  <a:srgbClr val="1F145D"/>
                </a:solidFill>
                <a:latin typeface="Calibri"/>
                <a:cs typeface="Calibri"/>
              </a:rPr>
              <a:t> </a:t>
            </a:r>
            <a:r>
              <a:rPr sz="2400" spc="-10" dirty="0">
                <a:solidFill>
                  <a:srgbClr val="1F145D"/>
                </a:solidFill>
                <a:latin typeface="Calibri"/>
                <a:cs typeface="Calibri"/>
              </a:rPr>
              <a:t>light</a:t>
            </a:r>
            <a:r>
              <a:rPr sz="2400" spc="-5" dirty="0">
                <a:solidFill>
                  <a:srgbClr val="1F145D"/>
                </a:solidFill>
                <a:latin typeface="Calibri"/>
                <a:cs typeface="Calibri"/>
              </a:rPr>
              <a:t> bulb, </a:t>
            </a:r>
            <a:r>
              <a:rPr sz="2400" spc="-530" dirty="0">
                <a:solidFill>
                  <a:srgbClr val="1F145D"/>
                </a:solidFill>
                <a:latin typeface="Calibri"/>
                <a:cs typeface="Calibri"/>
              </a:rPr>
              <a:t> </a:t>
            </a:r>
            <a:r>
              <a:rPr sz="2400" dirty="0">
                <a:solidFill>
                  <a:srgbClr val="1F145D"/>
                </a:solidFill>
                <a:latin typeface="Calibri"/>
                <a:cs typeface="Calibri"/>
              </a:rPr>
              <a:t>then </a:t>
            </a:r>
            <a:r>
              <a:rPr sz="2400" spc="-10" dirty="0">
                <a:solidFill>
                  <a:srgbClr val="1F145D"/>
                </a:solidFill>
                <a:latin typeface="Calibri"/>
                <a:cs typeface="Calibri"/>
              </a:rPr>
              <a:t>your </a:t>
            </a:r>
            <a:r>
              <a:rPr sz="2400" spc="-5" dirty="0">
                <a:solidFill>
                  <a:srgbClr val="1F145D"/>
                </a:solidFill>
                <a:latin typeface="Calibri"/>
                <a:cs typeface="Calibri"/>
              </a:rPr>
              <a:t>language </a:t>
            </a:r>
            <a:r>
              <a:rPr sz="2400" dirty="0">
                <a:solidFill>
                  <a:srgbClr val="1F145D"/>
                </a:solidFill>
                <a:latin typeface="Calibri"/>
                <a:cs typeface="Calibri"/>
              </a:rPr>
              <a:t>(eg </a:t>
            </a:r>
            <a:r>
              <a:rPr sz="2400" spc="-20" dirty="0">
                <a:solidFill>
                  <a:srgbClr val="1F145D"/>
                </a:solidFill>
                <a:latin typeface="Calibri"/>
                <a:cs typeface="Calibri"/>
              </a:rPr>
              <a:t>Verilog) </a:t>
            </a:r>
            <a:r>
              <a:rPr sz="2400" spc="-15" dirty="0">
                <a:solidFill>
                  <a:srgbClr val="1F145D"/>
                </a:solidFill>
                <a:latin typeface="Calibri"/>
                <a:cs typeface="Calibri"/>
              </a:rPr>
              <a:t>followed </a:t>
            </a:r>
            <a:r>
              <a:rPr sz="2400" spc="-10" dirty="0">
                <a:solidFill>
                  <a:srgbClr val="1F145D"/>
                </a:solidFill>
                <a:latin typeface="Calibri"/>
                <a:cs typeface="Calibri"/>
              </a:rPr>
              <a:t>by </a:t>
            </a:r>
            <a:r>
              <a:rPr sz="2400" spc="-5" dirty="0">
                <a:solidFill>
                  <a:srgbClr val="1F145D"/>
                </a:solidFill>
                <a:latin typeface="Calibri"/>
                <a:cs typeface="Calibri"/>
              </a:rPr>
              <a:t> Synthesis</a:t>
            </a:r>
            <a:r>
              <a:rPr sz="2400" spc="-30" dirty="0">
                <a:solidFill>
                  <a:srgbClr val="1F145D"/>
                </a:solidFill>
                <a:latin typeface="Calibri"/>
                <a:cs typeface="Calibri"/>
              </a:rPr>
              <a:t> </a:t>
            </a:r>
            <a:r>
              <a:rPr sz="2400" spc="-5" dirty="0">
                <a:solidFill>
                  <a:srgbClr val="1F145D"/>
                </a:solidFill>
                <a:latin typeface="Calibri"/>
                <a:cs typeface="Calibri"/>
              </a:rPr>
              <a:t>Constructs</a:t>
            </a:r>
            <a:r>
              <a:rPr sz="2400" spc="-35" dirty="0">
                <a:solidFill>
                  <a:srgbClr val="1F145D"/>
                </a:solidFill>
                <a:latin typeface="Calibri"/>
                <a:cs typeface="Calibri"/>
              </a:rPr>
              <a:t> </a:t>
            </a:r>
            <a:r>
              <a:rPr sz="2400" dirty="0">
                <a:solidFill>
                  <a:srgbClr val="1F145D"/>
                </a:solidFill>
                <a:latin typeface="Calibri"/>
                <a:cs typeface="Calibri"/>
              </a:rPr>
              <a:t>then</a:t>
            </a:r>
            <a:r>
              <a:rPr sz="2400" spc="-5" dirty="0">
                <a:solidFill>
                  <a:srgbClr val="1F145D"/>
                </a:solidFill>
                <a:latin typeface="Calibri"/>
                <a:cs typeface="Calibri"/>
              </a:rPr>
              <a:t> </a:t>
            </a:r>
            <a:r>
              <a:rPr sz="2400" spc="-10" dirty="0">
                <a:solidFill>
                  <a:srgbClr val="1F145D"/>
                </a:solidFill>
                <a:latin typeface="Calibri"/>
                <a:cs typeface="Calibri"/>
              </a:rPr>
              <a:t>coding examples</a:t>
            </a:r>
            <a:endParaRPr sz="2400" dirty="0">
              <a:solidFill>
                <a:srgbClr val="1F145D"/>
              </a:solidFill>
              <a:latin typeface="Calibri"/>
              <a:cs typeface="Calibri"/>
            </a:endParaRPr>
          </a:p>
          <a:p>
            <a:pPr marL="698500" marR="264160" lvl="1" indent="-228600">
              <a:lnSpc>
                <a:spcPts val="2590"/>
              </a:lnSpc>
              <a:spcBef>
                <a:spcPts val="500"/>
              </a:spcBef>
              <a:buFont typeface="Arial"/>
              <a:buChar char="•"/>
              <a:tabLst>
                <a:tab pos="699135" algn="l"/>
              </a:tabLst>
            </a:pPr>
            <a:r>
              <a:rPr sz="2400" spc="-5" dirty="0">
                <a:solidFill>
                  <a:srgbClr val="1F145D"/>
                </a:solidFill>
                <a:latin typeface="Calibri"/>
                <a:cs typeface="Calibri"/>
              </a:rPr>
              <a:t>This </a:t>
            </a:r>
            <a:r>
              <a:rPr sz="2400" spc="-10" dirty="0">
                <a:solidFill>
                  <a:srgbClr val="1F145D"/>
                </a:solidFill>
                <a:latin typeface="Calibri"/>
                <a:cs typeface="Calibri"/>
              </a:rPr>
              <a:t>gives you </a:t>
            </a:r>
            <a:r>
              <a:rPr sz="2400" dirty="0">
                <a:solidFill>
                  <a:srgbClr val="1F145D"/>
                </a:solidFill>
                <a:latin typeface="Calibri"/>
                <a:cs typeface="Calibri"/>
              </a:rPr>
              <a:t>a </a:t>
            </a:r>
            <a:r>
              <a:rPr sz="2400" spc="-5" dirty="0">
                <a:solidFill>
                  <a:srgbClr val="1F145D"/>
                </a:solidFill>
                <a:latin typeface="Calibri"/>
                <a:cs typeface="Calibri"/>
              </a:rPr>
              <a:t>language </a:t>
            </a:r>
            <a:r>
              <a:rPr sz="2400" spc="-10" dirty="0">
                <a:solidFill>
                  <a:srgbClr val="1F145D"/>
                </a:solidFill>
                <a:latin typeface="Calibri"/>
                <a:cs typeface="Calibri"/>
              </a:rPr>
              <a:t>template </a:t>
            </a:r>
            <a:r>
              <a:rPr sz="2400" spc="-15" dirty="0">
                <a:solidFill>
                  <a:srgbClr val="1F145D"/>
                </a:solidFill>
                <a:latin typeface="Calibri"/>
                <a:cs typeface="Calibri"/>
              </a:rPr>
              <a:t>to </a:t>
            </a:r>
            <a:r>
              <a:rPr sz="2400" dirty="0">
                <a:solidFill>
                  <a:srgbClr val="1F145D"/>
                </a:solidFill>
                <a:latin typeface="Calibri"/>
                <a:cs typeface="Calibri"/>
              </a:rPr>
              <a:t>modify as </a:t>
            </a:r>
            <a:r>
              <a:rPr sz="2400" spc="-530" dirty="0">
                <a:solidFill>
                  <a:srgbClr val="1F145D"/>
                </a:solidFill>
                <a:latin typeface="Calibri"/>
                <a:cs typeface="Calibri"/>
              </a:rPr>
              <a:t> </a:t>
            </a:r>
            <a:r>
              <a:rPr sz="2400" spc="-10" dirty="0">
                <a:solidFill>
                  <a:srgbClr val="1F145D"/>
                </a:solidFill>
                <a:latin typeface="Calibri"/>
                <a:cs typeface="Calibri"/>
              </a:rPr>
              <a:t>you</a:t>
            </a:r>
            <a:r>
              <a:rPr sz="2400" spc="-30" dirty="0">
                <a:solidFill>
                  <a:srgbClr val="1F145D"/>
                </a:solidFill>
                <a:latin typeface="Calibri"/>
                <a:cs typeface="Calibri"/>
              </a:rPr>
              <a:t> </a:t>
            </a:r>
            <a:r>
              <a:rPr sz="2400" spc="-5" dirty="0">
                <a:solidFill>
                  <a:srgbClr val="1F145D"/>
                </a:solidFill>
                <a:latin typeface="Calibri"/>
                <a:cs typeface="Calibri"/>
              </a:rPr>
              <a:t>need</a:t>
            </a:r>
            <a:r>
              <a:rPr sz="2400" spc="5" dirty="0">
                <a:solidFill>
                  <a:srgbClr val="1F145D"/>
                </a:solidFill>
                <a:latin typeface="Calibri"/>
                <a:cs typeface="Calibri"/>
              </a:rPr>
              <a:t> </a:t>
            </a:r>
            <a:r>
              <a:rPr sz="2400" dirty="0">
                <a:solidFill>
                  <a:srgbClr val="1F145D"/>
                </a:solidFill>
                <a:latin typeface="Calibri"/>
                <a:cs typeface="Calibri"/>
              </a:rPr>
              <a:t>and</a:t>
            </a:r>
            <a:r>
              <a:rPr sz="2400" spc="-10" dirty="0">
                <a:solidFill>
                  <a:srgbClr val="1F145D"/>
                </a:solidFill>
                <a:latin typeface="Calibri"/>
                <a:cs typeface="Calibri"/>
              </a:rPr>
              <a:t> can</a:t>
            </a:r>
            <a:r>
              <a:rPr sz="2400" spc="-15" dirty="0">
                <a:solidFill>
                  <a:srgbClr val="1F145D"/>
                </a:solidFill>
                <a:latin typeface="Calibri"/>
                <a:cs typeface="Calibri"/>
              </a:rPr>
              <a:t> </a:t>
            </a:r>
            <a:r>
              <a:rPr sz="2400" spc="-20" dirty="0">
                <a:solidFill>
                  <a:srgbClr val="1F145D"/>
                </a:solidFill>
                <a:latin typeface="Calibri"/>
                <a:cs typeface="Calibri"/>
              </a:rPr>
              <a:t>save</a:t>
            </a:r>
            <a:r>
              <a:rPr sz="2400" spc="-5" dirty="0">
                <a:solidFill>
                  <a:srgbClr val="1F145D"/>
                </a:solidFill>
                <a:latin typeface="Calibri"/>
                <a:cs typeface="Calibri"/>
              </a:rPr>
              <a:t> </a:t>
            </a:r>
            <a:r>
              <a:rPr sz="2400" spc="-10" dirty="0">
                <a:solidFill>
                  <a:srgbClr val="1F145D"/>
                </a:solidFill>
                <a:latin typeface="Calibri"/>
                <a:cs typeface="Calibri"/>
              </a:rPr>
              <a:t>you </a:t>
            </a:r>
            <a:r>
              <a:rPr sz="2400" spc="-35" dirty="0">
                <a:solidFill>
                  <a:srgbClr val="1F145D"/>
                </a:solidFill>
                <a:latin typeface="Calibri"/>
                <a:cs typeface="Calibri"/>
              </a:rPr>
              <a:t>LOTS</a:t>
            </a:r>
            <a:r>
              <a:rPr sz="2400" spc="-10" dirty="0">
                <a:solidFill>
                  <a:srgbClr val="1F145D"/>
                </a:solidFill>
                <a:latin typeface="Calibri"/>
                <a:cs typeface="Calibri"/>
              </a:rPr>
              <a:t> </a:t>
            </a:r>
            <a:r>
              <a:rPr sz="2400" spc="-5" dirty="0">
                <a:solidFill>
                  <a:srgbClr val="1F145D"/>
                </a:solidFill>
                <a:latin typeface="Calibri"/>
                <a:cs typeface="Calibri"/>
              </a:rPr>
              <a:t>OF TIME.</a:t>
            </a:r>
            <a:endParaRPr sz="2400" dirty="0">
              <a:solidFill>
                <a:srgbClr val="1F145D"/>
              </a:solidFill>
              <a:latin typeface="Calibri"/>
              <a:cs typeface="Calibri"/>
            </a:endParaRPr>
          </a:p>
        </p:txBody>
      </p:sp>
      <p:pic>
        <p:nvPicPr>
          <p:cNvPr id="4" name="object 4"/>
          <p:cNvPicPr/>
          <p:nvPr/>
        </p:nvPicPr>
        <p:blipFill>
          <a:blip r:embed="rId3" cstate="print"/>
          <a:stretch>
            <a:fillRect/>
          </a:stretch>
        </p:blipFill>
        <p:spPr>
          <a:xfrm>
            <a:off x="7903463" y="2279818"/>
            <a:ext cx="3742891" cy="4289014"/>
          </a:xfrm>
          <a:prstGeom prst="rect">
            <a:avLst/>
          </a:prstGeom>
        </p:spPr>
      </p:pic>
      <p:grpSp>
        <p:nvGrpSpPr>
          <p:cNvPr id="5" name="object 5"/>
          <p:cNvGrpSpPr/>
          <p:nvPr/>
        </p:nvGrpSpPr>
        <p:grpSpPr>
          <a:xfrm>
            <a:off x="7903464" y="328929"/>
            <a:ext cx="3630295" cy="1682750"/>
            <a:chOff x="7903464" y="328929"/>
            <a:chExt cx="3630295" cy="1682750"/>
          </a:xfrm>
        </p:grpSpPr>
        <p:pic>
          <p:nvPicPr>
            <p:cNvPr id="6" name="object 6"/>
            <p:cNvPicPr/>
            <p:nvPr/>
          </p:nvPicPr>
          <p:blipFill>
            <a:blip r:embed="rId4" cstate="print"/>
            <a:stretch>
              <a:fillRect/>
            </a:stretch>
          </p:blipFill>
          <p:spPr>
            <a:xfrm>
              <a:off x="7903464" y="801624"/>
              <a:ext cx="3630168" cy="1210055"/>
            </a:xfrm>
            <a:prstGeom prst="rect">
              <a:avLst/>
            </a:prstGeom>
          </p:spPr>
        </p:pic>
        <p:sp>
          <p:nvSpPr>
            <p:cNvPr id="7" name="object 7"/>
            <p:cNvSpPr/>
            <p:nvPr/>
          </p:nvSpPr>
          <p:spPr>
            <a:xfrm>
              <a:off x="10076688" y="335279"/>
              <a:ext cx="407034" cy="932815"/>
            </a:xfrm>
            <a:custGeom>
              <a:avLst/>
              <a:gdLst/>
              <a:ahLst/>
              <a:cxnLst/>
              <a:rect l="l" t="t" r="r" b="b"/>
              <a:pathLst>
                <a:path w="407034" h="932815">
                  <a:moveTo>
                    <a:pt x="305180" y="0"/>
                  </a:moveTo>
                  <a:lnTo>
                    <a:pt x="101726" y="0"/>
                  </a:lnTo>
                  <a:lnTo>
                    <a:pt x="101726" y="729234"/>
                  </a:lnTo>
                  <a:lnTo>
                    <a:pt x="0" y="729234"/>
                  </a:lnTo>
                  <a:lnTo>
                    <a:pt x="203453" y="932688"/>
                  </a:lnTo>
                  <a:lnTo>
                    <a:pt x="406907" y="729234"/>
                  </a:lnTo>
                  <a:lnTo>
                    <a:pt x="305180" y="729234"/>
                  </a:lnTo>
                  <a:lnTo>
                    <a:pt x="305180" y="0"/>
                  </a:lnTo>
                  <a:close/>
                </a:path>
              </a:pathLst>
            </a:custGeom>
            <a:solidFill>
              <a:srgbClr val="FFFF00"/>
            </a:solidFill>
          </p:spPr>
          <p:txBody>
            <a:bodyPr wrap="square" lIns="0" tIns="0" rIns="0" bIns="0" rtlCol="0"/>
            <a:lstStyle/>
            <a:p>
              <a:endParaRPr>
                <a:solidFill>
                  <a:srgbClr val="1F145D"/>
                </a:solidFill>
              </a:endParaRPr>
            </a:p>
          </p:txBody>
        </p:sp>
        <p:sp>
          <p:nvSpPr>
            <p:cNvPr id="8" name="object 8"/>
            <p:cNvSpPr/>
            <p:nvPr/>
          </p:nvSpPr>
          <p:spPr>
            <a:xfrm>
              <a:off x="10076688" y="335279"/>
              <a:ext cx="407034" cy="932815"/>
            </a:xfrm>
            <a:custGeom>
              <a:avLst/>
              <a:gdLst/>
              <a:ahLst/>
              <a:cxnLst/>
              <a:rect l="l" t="t" r="r" b="b"/>
              <a:pathLst>
                <a:path w="407034" h="932815">
                  <a:moveTo>
                    <a:pt x="0" y="729234"/>
                  </a:moveTo>
                  <a:lnTo>
                    <a:pt x="101726" y="729234"/>
                  </a:lnTo>
                  <a:lnTo>
                    <a:pt x="101726" y="0"/>
                  </a:lnTo>
                  <a:lnTo>
                    <a:pt x="305180" y="0"/>
                  </a:lnTo>
                  <a:lnTo>
                    <a:pt x="305180" y="729234"/>
                  </a:lnTo>
                  <a:lnTo>
                    <a:pt x="406907" y="729234"/>
                  </a:lnTo>
                  <a:lnTo>
                    <a:pt x="203453" y="932688"/>
                  </a:lnTo>
                  <a:lnTo>
                    <a:pt x="0" y="729234"/>
                  </a:lnTo>
                  <a:close/>
                </a:path>
              </a:pathLst>
            </a:custGeom>
            <a:ln w="12700">
              <a:solidFill>
                <a:srgbClr val="FFC000"/>
              </a:solidFill>
            </a:ln>
          </p:spPr>
          <p:txBody>
            <a:bodyPr wrap="square" lIns="0" tIns="0" rIns="0" bIns="0" rtlCol="0"/>
            <a:lstStyle/>
            <a:p>
              <a:endParaRPr>
                <a:solidFill>
                  <a:srgbClr val="1F145D"/>
                </a:solidFill>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04800"/>
            <a:ext cx="5971150" cy="690574"/>
          </a:xfrm>
          <a:prstGeom prst="rect">
            <a:avLst/>
          </a:prstGeom>
        </p:spPr>
        <p:txBody>
          <a:bodyPr vert="horz" wrap="square" lIns="0" tIns="13335" rIns="0" bIns="0" rtlCol="0">
            <a:spAutoFit/>
          </a:bodyPr>
          <a:lstStyle/>
          <a:p>
            <a:pPr marL="12700">
              <a:lnSpc>
                <a:spcPct val="100000"/>
              </a:lnSpc>
              <a:spcBef>
                <a:spcPts val="105"/>
              </a:spcBef>
            </a:pPr>
            <a:r>
              <a:rPr spc="-50" dirty="0"/>
              <a:t>R</a:t>
            </a:r>
            <a:r>
              <a:rPr spc="-5" dirty="0"/>
              <a:t>OM</a:t>
            </a:r>
            <a:r>
              <a:rPr lang="en-GB" spc="-5" dirty="0"/>
              <a:t>&amp;RAM using IPs</a:t>
            </a:r>
            <a:endParaRPr spc="-5" dirty="0"/>
          </a:p>
        </p:txBody>
      </p:sp>
      <p:pic>
        <p:nvPicPr>
          <p:cNvPr id="17" name="Picture 16">
            <a:extLst>
              <a:ext uri="{FF2B5EF4-FFF2-40B4-BE49-F238E27FC236}">
                <a16:creationId xmlns:a16="http://schemas.microsoft.com/office/drawing/2014/main" id="{B1153D24-FB83-4199-B201-7ACF01846B06}"/>
              </a:ext>
            </a:extLst>
          </p:cNvPr>
          <p:cNvPicPr>
            <a:picLocks noChangeAspect="1"/>
          </p:cNvPicPr>
          <p:nvPr/>
        </p:nvPicPr>
        <p:blipFill>
          <a:blip r:embed="rId2"/>
          <a:stretch>
            <a:fillRect/>
          </a:stretch>
        </p:blipFill>
        <p:spPr>
          <a:xfrm>
            <a:off x="457200" y="1600200"/>
            <a:ext cx="6973168" cy="4953000"/>
          </a:xfrm>
          <a:prstGeom prst="rect">
            <a:avLst/>
          </a:prstGeom>
        </p:spPr>
      </p:pic>
      <p:pic>
        <p:nvPicPr>
          <p:cNvPr id="19" name="Picture 18">
            <a:extLst>
              <a:ext uri="{FF2B5EF4-FFF2-40B4-BE49-F238E27FC236}">
                <a16:creationId xmlns:a16="http://schemas.microsoft.com/office/drawing/2014/main" id="{4C0B779A-AF6E-4160-B389-EAC0F02027E3}"/>
              </a:ext>
            </a:extLst>
          </p:cNvPr>
          <p:cNvPicPr>
            <a:picLocks noChangeAspect="1"/>
          </p:cNvPicPr>
          <p:nvPr/>
        </p:nvPicPr>
        <p:blipFill>
          <a:blip r:embed="rId3"/>
          <a:stretch>
            <a:fillRect/>
          </a:stretch>
        </p:blipFill>
        <p:spPr>
          <a:xfrm>
            <a:off x="7473573" y="1306906"/>
            <a:ext cx="4448856" cy="3557587"/>
          </a:xfrm>
          <a:prstGeom prst="rect">
            <a:avLst/>
          </a:prstGeom>
        </p:spPr>
      </p:pic>
    </p:spTree>
    <p:extLst>
      <p:ext uri="{BB962C8B-B14F-4D97-AF65-F5344CB8AC3E}">
        <p14:creationId xmlns:p14="http://schemas.microsoft.com/office/powerpoint/2010/main" val="497610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2004" y="293987"/>
            <a:ext cx="8077200" cy="690574"/>
          </a:xfrm>
          <a:prstGeom prst="rect">
            <a:avLst/>
          </a:prstGeom>
        </p:spPr>
        <p:txBody>
          <a:bodyPr vert="horz" wrap="square" lIns="0" tIns="13335" rIns="0" bIns="0" rtlCol="0">
            <a:spAutoFit/>
          </a:bodyPr>
          <a:lstStyle/>
          <a:p>
            <a:pPr marL="12700">
              <a:lnSpc>
                <a:spcPct val="100000"/>
              </a:lnSpc>
              <a:spcBef>
                <a:spcPts val="105"/>
              </a:spcBef>
            </a:pPr>
            <a:r>
              <a:rPr lang="en-US" altLang="zh-CN" spc="-50" dirty="0"/>
              <a:t>IP Integration – block design</a:t>
            </a:r>
            <a:endParaRPr spc="-5" dirty="0"/>
          </a:p>
        </p:txBody>
      </p:sp>
      <p:sp>
        <p:nvSpPr>
          <p:cNvPr id="7" name="object 3">
            <a:extLst>
              <a:ext uri="{FF2B5EF4-FFF2-40B4-BE49-F238E27FC236}">
                <a16:creationId xmlns:a16="http://schemas.microsoft.com/office/drawing/2014/main" id="{A775F151-FBED-4200-A6CD-53FDB020E508}"/>
              </a:ext>
            </a:extLst>
          </p:cNvPr>
          <p:cNvSpPr txBox="1"/>
          <p:nvPr/>
        </p:nvSpPr>
        <p:spPr>
          <a:xfrm>
            <a:off x="916939" y="1793493"/>
            <a:ext cx="6863715" cy="2226700"/>
          </a:xfrm>
          <a:prstGeom prst="rect">
            <a:avLst/>
          </a:prstGeom>
        </p:spPr>
        <p:txBody>
          <a:bodyPr vert="horz" wrap="square" lIns="0" tIns="60960" rIns="0" bIns="0" rtlCol="0">
            <a:spAutoFit/>
          </a:bodyPr>
          <a:lstStyle/>
          <a:p>
            <a:pPr marL="241300" marR="857250" indent="-229235">
              <a:lnSpc>
                <a:spcPts val="3020"/>
              </a:lnSpc>
              <a:spcBef>
                <a:spcPts val="480"/>
              </a:spcBef>
              <a:buFont typeface="Arial"/>
              <a:buChar char="•"/>
              <a:tabLst>
                <a:tab pos="241935" algn="l"/>
              </a:tabLst>
            </a:pPr>
            <a:r>
              <a:rPr lang="en-GB" sz="2800" spc="-130" dirty="0">
                <a:solidFill>
                  <a:srgbClr val="1F145D"/>
                </a:solidFill>
                <a:latin typeface="Calibri"/>
                <a:cs typeface="Calibri"/>
              </a:rPr>
              <a:t>Create block design in the IP INTEGRATOR</a:t>
            </a:r>
          </a:p>
          <a:p>
            <a:pPr marL="241300" marR="857250" indent="-229235">
              <a:lnSpc>
                <a:spcPts val="3020"/>
              </a:lnSpc>
              <a:spcBef>
                <a:spcPts val="480"/>
              </a:spcBef>
              <a:buFont typeface="Arial"/>
              <a:buChar char="•"/>
              <a:tabLst>
                <a:tab pos="241935" algn="l"/>
              </a:tabLst>
            </a:pPr>
            <a:r>
              <a:rPr lang="en-GB" sz="2800" spc="-130" dirty="0">
                <a:solidFill>
                  <a:srgbClr val="1F145D"/>
                </a:solidFill>
                <a:latin typeface="Calibri"/>
                <a:cs typeface="Calibri"/>
              </a:rPr>
              <a:t>Click ADD IP button</a:t>
            </a:r>
          </a:p>
          <a:p>
            <a:pPr marL="241300" marR="857250" indent="-229235">
              <a:lnSpc>
                <a:spcPts val="3020"/>
              </a:lnSpc>
              <a:spcBef>
                <a:spcPts val="480"/>
              </a:spcBef>
              <a:buFont typeface="Arial"/>
              <a:buChar char="•"/>
              <a:tabLst>
                <a:tab pos="241935" algn="l"/>
              </a:tabLst>
            </a:pPr>
            <a:r>
              <a:rPr lang="en-GB" sz="2800" spc="-130" dirty="0">
                <a:solidFill>
                  <a:srgbClr val="1F145D"/>
                </a:solidFill>
                <a:latin typeface="Calibri"/>
                <a:cs typeface="Calibri"/>
              </a:rPr>
              <a:t>Search for Clock Wizard</a:t>
            </a:r>
          </a:p>
          <a:p>
            <a:pPr marL="241300" marR="857250" indent="-229235">
              <a:lnSpc>
                <a:spcPts val="3020"/>
              </a:lnSpc>
              <a:spcBef>
                <a:spcPts val="480"/>
              </a:spcBef>
              <a:buFont typeface="Arial"/>
              <a:buChar char="•"/>
              <a:tabLst>
                <a:tab pos="241935" algn="l"/>
              </a:tabLst>
            </a:pPr>
            <a:endParaRPr lang="en-GB" sz="2800" spc="-130" dirty="0">
              <a:solidFill>
                <a:srgbClr val="1F145D"/>
              </a:solidFill>
              <a:latin typeface="Calibri"/>
              <a:cs typeface="Calibri"/>
            </a:endParaRPr>
          </a:p>
          <a:p>
            <a:pPr marL="241300" marR="857250" indent="-229235">
              <a:lnSpc>
                <a:spcPts val="3020"/>
              </a:lnSpc>
              <a:spcBef>
                <a:spcPts val="480"/>
              </a:spcBef>
              <a:buFont typeface="Arial"/>
              <a:buChar char="•"/>
              <a:tabLst>
                <a:tab pos="241935" algn="l"/>
              </a:tabLst>
            </a:pPr>
            <a:endParaRPr sz="2400" dirty="0">
              <a:solidFill>
                <a:srgbClr val="1F145D"/>
              </a:solidFill>
              <a:latin typeface="Calibri"/>
              <a:cs typeface="Calibri"/>
            </a:endParaRPr>
          </a:p>
        </p:txBody>
      </p:sp>
      <p:grpSp>
        <p:nvGrpSpPr>
          <p:cNvPr id="9" name="Group 8">
            <a:extLst>
              <a:ext uri="{FF2B5EF4-FFF2-40B4-BE49-F238E27FC236}">
                <a16:creationId xmlns:a16="http://schemas.microsoft.com/office/drawing/2014/main" id="{7EC85DF2-B001-4C17-9C46-8992A5C48E88}"/>
              </a:ext>
            </a:extLst>
          </p:cNvPr>
          <p:cNvGrpSpPr/>
          <p:nvPr/>
        </p:nvGrpSpPr>
        <p:grpSpPr>
          <a:xfrm>
            <a:off x="6599466" y="1345292"/>
            <a:ext cx="3280004" cy="1692074"/>
            <a:chOff x="685800" y="3042256"/>
            <a:chExt cx="3280004" cy="1692074"/>
          </a:xfrm>
        </p:grpSpPr>
        <p:pic>
          <p:nvPicPr>
            <p:cNvPr id="6" name="Picture 5">
              <a:extLst>
                <a:ext uri="{FF2B5EF4-FFF2-40B4-BE49-F238E27FC236}">
                  <a16:creationId xmlns:a16="http://schemas.microsoft.com/office/drawing/2014/main" id="{2F34ADCE-C537-47F2-BD63-DA83E2C0EBB8}"/>
                </a:ext>
              </a:extLst>
            </p:cNvPr>
            <p:cNvPicPr>
              <a:picLocks noChangeAspect="1"/>
            </p:cNvPicPr>
            <p:nvPr/>
          </p:nvPicPr>
          <p:blipFill>
            <a:blip r:embed="rId2"/>
            <a:stretch>
              <a:fillRect/>
            </a:stretch>
          </p:blipFill>
          <p:spPr>
            <a:xfrm>
              <a:off x="685800" y="3042256"/>
              <a:ext cx="2057400" cy="1419225"/>
            </a:xfrm>
            <a:prstGeom prst="rect">
              <a:avLst/>
            </a:prstGeom>
          </p:spPr>
        </p:pic>
        <p:sp>
          <p:nvSpPr>
            <p:cNvPr id="11" name="TextBox 10">
              <a:extLst>
                <a:ext uri="{FF2B5EF4-FFF2-40B4-BE49-F238E27FC236}">
                  <a16:creationId xmlns:a16="http://schemas.microsoft.com/office/drawing/2014/main" id="{95686834-8188-49DD-BA72-AAF14B4BBC33}"/>
                </a:ext>
              </a:extLst>
            </p:cNvPr>
            <p:cNvSpPr txBox="1"/>
            <p:nvPr/>
          </p:nvSpPr>
          <p:spPr>
            <a:xfrm>
              <a:off x="916938" y="4292542"/>
              <a:ext cx="3048866"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You will be able to see this</a:t>
              </a:r>
            </a:p>
          </p:txBody>
        </p:sp>
      </p:grpSp>
      <p:grpSp>
        <p:nvGrpSpPr>
          <p:cNvPr id="13" name="Group 12">
            <a:extLst>
              <a:ext uri="{FF2B5EF4-FFF2-40B4-BE49-F238E27FC236}">
                <a16:creationId xmlns:a16="http://schemas.microsoft.com/office/drawing/2014/main" id="{DB981DAF-9156-457D-951F-79A03A1D16CE}"/>
              </a:ext>
            </a:extLst>
          </p:cNvPr>
          <p:cNvGrpSpPr/>
          <p:nvPr/>
        </p:nvGrpSpPr>
        <p:grpSpPr>
          <a:xfrm>
            <a:off x="533400" y="3508790"/>
            <a:ext cx="3708314" cy="644729"/>
            <a:chOff x="3810000" y="3842204"/>
            <a:chExt cx="3708314" cy="644729"/>
          </a:xfrm>
        </p:grpSpPr>
        <p:pic>
          <p:nvPicPr>
            <p:cNvPr id="12" name="Picture 11">
              <a:extLst>
                <a:ext uri="{FF2B5EF4-FFF2-40B4-BE49-F238E27FC236}">
                  <a16:creationId xmlns:a16="http://schemas.microsoft.com/office/drawing/2014/main" id="{5A4DFE04-2D2B-43C1-BA09-B372FED63F91}"/>
                </a:ext>
              </a:extLst>
            </p:cNvPr>
            <p:cNvPicPr>
              <a:picLocks noChangeAspect="1"/>
            </p:cNvPicPr>
            <p:nvPr/>
          </p:nvPicPr>
          <p:blipFill>
            <a:blip r:embed="rId3"/>
            <a:stretch>
              <a:fillRect/>
            </a:stretch>
          </p:blipFill>
          <p:spPr>
            <a:xfrm>
              <a:off x="3810000" y="3842204"/>
              <a:ext cx="3581400" cy="323850"/>
            </a:xfrm>
            <a:prstGeom prst="rect">
              <a:avLst/>
            </a:prstGeom>
          </p:spPr>
        </p:pic>
        <p:sp>
          <p:nvSpPr>
            <p:cNvPr id="15" name="TextBox 14">
              <a:extLst>
                <a:ext uri="{FF2B5EF4-FFF2-40B4-BE49-F238E27FC236}">
                  <a16:creationId xmlns:a16="http://schemas.microsoft.com/office/drawing/2014/main" id="{D49B047B-3227-47B7-8A23-D7CE3BB96C8D}"/>
                </a:ext>
              </a:extLst>
            </p:cNvPr>
            <p:cNvSpPr txBox="1"/>
            <p:nvPr/>
          </p:nvSpPr>
          <p:spPr>
            <a:xfrm>
              <a:off x="3827318" y="4045145"/>
              <a:ext cx="3690996"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Click Run Connection Automation</a:t>
              </a:r>
            </a:p>
          </p:txBody>
        </p:sp>
      </p:grpSp>
      <p:grpSp>
        <p:nvGrpSpPr>
          <p:cNvPr id="21" name="Group 20">
            <a:extLst>
              <a:ext uri="{FF2B5EF4-FFF2-40B4-BE49-F238E27FC236}">
                <a16:creationId xmlns:a16="http://schemas.microsoft.com/office/drawing/2014/main" id="{B5E74935-FB86-4B75-AE0A-591A7ACB2FFE}"/>
              </a:ext>
            </a:extLst>
          </p:cNvPr>
          <p:cNvGrpSpPr/>
          <p:nvPr/>
        </p:nvGrpSpPr>
        <p:grpSpPr>
          <a:xfrm>
            <a:off x="4345938" y="2873317"/>
            <a:ext cx="4648200" cy="1640119"/>
            <a:chOff x="8153400" y="3174156"/>
            <a:chExt cx="4648200" cy="1640119"/>
          </a:xfrm>
        </p:grpSpPr>
        <p:pic>
          <p:nvPicPr>
            <p:cNvPr id="16" name="Picture 15">
              <a:extLst>
                <a:ext uri="{FF2B5EF4-FFF2-40B4-BE49-F238E27FC236}">
                  <a16:creationId xmlns:a16="http://schemas.microsoft.com/office/drawing/2014/main" id="{B64D3E41-D29E-4C8E-87FD-2EF1FE26ED82}"/>
                </a:ext>
              </a:extLst>
            </p:cNvPr>
            <p:cNvPicPr>
              <a:picLocks noChangeAspect="1"/>
            </p:cNvPicPr>
            <p:nvPr/>
          </p:nvPicPr>
          <p:blipFill>
            <a:blip r:embed="rId4"/>
            <a:stretch>
              <a:fillRect/>
            </a:stretch>
          </p:blipFill>
          <p:spPr>
            <a:xfrm>
              <a:off x="8399199" y="3174156"/>
              <a:ext cx="2905125" cy="1314450"/>
            </a:xfrm>
            <a:prstGeom prst="rect">
              <a:avLst/>
            </a:prstGeom>
          </p:spPr>
        </p:pic>
        <p:sp>
          <p:nvSpPr>
            <p:cNvPr id="20" name="TextBox 19">
              <a:extLst>
                <a:ext uri="{FF2B5EF4-FFF2-40B4-BE49-F238E27FC236}">
                  <a16:creationId xmlns:a16="http://schemas.microsoft.com/office/drawing/2014/main" id="{A126DC8B-C299-4035-BEED-97832B02AAA2}"/>
                </a:ext>
              </a:extLst>
            </p:cNvPr>
            <p:cNvSpPr txBox="1"/>
            <p:nvPr/>
          </p:nvSpPr>
          <p:spPr>
            <a:xfrm>
              <a:off x="8153400" y="4372487"/>
              <a:ext cx="4648200"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You will see that the input has been connected</a:t>
              </a:r>
            </a:p>
          </p:txBody>
        </p:sp>
      </p:grpSp>
      <p:grpSp>
        <p:nvGrpSpPr>
          <p:cNvPr id="29" name="Group 28">
            <a:extLst>
              <a:ext uri="{FF2B5EF4-FFF2-40B4-BE49-F238E27FC236}">
                <a16:creationId xmlns:a16="http://schemas.microsoft.com/office/drawing/2014/main" id="{E20C978F-25DE-4F34-92FA-05C9CB72F77D}"/>
              </a:ext>
            </a:extLst>
          </p:cNvPr>
          <p:cNvGrpSpPr/>
          <p:nvPr/>
        </p:nvGrpSpPr>
        <p:grpSpPr>
          <a:xfrm>
            <a:off x="228600" y="5016825"/>
            <a:ext cx="5314950" cy="1661995"/>
            <a:chOff x="889229" y="4997630"/>
            <a:chExt cx="5314950" cy="1661995"/>
          </a:xfrm>
        </p:grpSpPr>
        <p:pic>
          <p:nvPicPr>
            <p:cNvPr id="26" name="Picture 25">
              <a:extLst>
                <a:ext uri="{FF2B5EF4-FFF2-40B4-BE49-F238E27FC236}">
                  <a16:creationId xmlns:a16="http://schemas.microsoft.com/office/drawing/2014/main" id="{82A5C10B-4F2B-490B-BFFE-67055CAECABB}"/>
                </a:ext>
              </a:extLst>
            </p:cNvPr>
            <p:cNvPicPr>
              <a:picLocks noChangeAspect="1"/>
            </p:cNvPicPr>
            <p:nvPr/>
          </p:nvPicPr>
          <p:blipFill>
            <a:blip r:embed="rId5"/>
            <a:stretch>
              <a:fillRect/>
            </a:stretch>
          </p:blipFill>
          <p:spPr>
            <a:xfrm>
              <a:off x="889229" y="4997630"/>
              <a:ext cx="5314950" cy="1323975"/>
            </a:xfrm>
            <a:prstGeom prst="rect">
              <a:avLst/>
            </a:prstGeom>
          </p:spPr>
        </p:pic>
        <p:sp>
          <p:nvSpPr>
            <p:cNvPr id="28" name="TextBox 27">
              <a:extLst>
                <a:ext uri="{FF2B5EF4-FFF2-40B4-BE49-F238E27FC236}">
                  <a16:creationId xmlns:a16="http://schemas.microsoft.com/office/drawing/2014/main" id="{760B1125-3465-4D33-BA50-9872AD7155A4}"/>
                </a:ext>
              </a:extLst>
            </p:cNvPr>
            <p:cNvSpPr txBox="1"/>
            <p:nvPr/>
          </p:nvSpPr>
          <p:spPr>
            <a:xfrm>
              <a:off x="1427018" y="6217837"/>
              <a:ext cx="4135582"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Then we manually connect the output</a:t>
              </a:r>
            </a:p>
          </p:txBody>
        </p:sp>
      </p:grpSp>
      <p:grpSp>
        <p:nvGrpSpPr>
          <p:cNvPr id="34" name="Group 33">
            <a:extLst>
              <a:ext uri="{FF2B5EF4-FFF2-40B4-BE49-F238E27FC236}">
                <a16:creationId xmlns:a16="http://schemas.microsoft.com/office/drawing/2014/main" id="{D95CE130-097B-4597-8309-D7D2FFE21EF6}"/>
              </a:ext>
            </a:extLst>
          </p:cNvPr>
          <p:cNvGrpSpPr/>
          <p:nvPr/>
        </p:nvGrpSpPr>
        <p:grpSpPr>
          <a:xfrm>
            <a:off x="5340310" y="4952356"/>
            <a:ext cx="3319962" cy="1905644"/>
            <a:chOff x="6019800" y="4879070"/>
            <a:chExt cx="3319962" cy="1905644"/>
          </a:xfrm>
        </p:grpSpPr>
        <p:pic>
          <p:nvPicPr>
            <p:cNvPr id="31" name="Picture 30">
              <a:extLst>
                <a:ext uri="{FF2B5EF4-FFF2-40B4-BE49-F238E27FC236}">
                  <a16:creationId xmlns:a16="http://schemas.microsoft.com/office/drawing/2014/main" id="{BECFA345-80FF-438E-81E6-5126B32E38C9}"/>
                </a:ext>
              </a:extLst>
            </p:cNvPr>
            <p:cNvPicPr>
              <a:picLocks noChangeAspect="1"/>
            </p:cNvPicPr>
            <p:nvPr/>
          </p:nvPicPr>
          <p:blipFill rotWithShape="1">
            <a:blip r:embed="rId6"/>
            <a:srcRect l="56406" t="10000" r="27366" b="58933"/>
            <a:stretch/>
          </p:blipFill>
          <p:spPr>
            <a:xfrm>
              <a:off x="6440449" y="4879070"/>
              <a:ext cx="2899313" cy="1561093"/>
            </a:xfrm>
            <a:prstGeom prst="rect">
              <a:avLst/>
            </a:prstGeom>
          </p:spPr>
        </p:pic>
        <p:sp>
          <p:nvSpPr>
            <p:cNvPr id="33" name="TextBox 32">
              <a:extLst>
                <a:ext uri="{FF2B5EF4-FFF2-40B4-BE49-F238E27FC236}">
                  <a16:creationId xmlns:a16="http://schemas.microsoft.com/office/drawing/2014/main" id="{9AE6C80E-2A13-4921-9894-B7DFA510547D}"/>
                </a:ext>
              </a:extLst>
            </p:cNvPr>
            <p:cNvSpPr txBox="1"/>
            <p:nvPr/>
          </p:nvSpPr>
          <p:spPr>
            <a:xfrm>
              <a:off x="6019800" y="6342926"/>
              <a:ext cx="2899313"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Create HDL Wrapper</a:t>
              </a:r>
            </a:p>
          </p:txBody>
        </p:sp>
      </p:grpSp>
      <p:grpSp>
        <p:nvGrpSpPr>
          <p:cNvPr id="39" name="Group 38">
            <a:extLst>
              <a:ext uri="{FF2B5EF4-FFF2-40B4-BE49-F238E27FC236}">
                <a16:creationId xmlns:a16="http://schemas.microsoft.com/office/drawing/2014/main" id="{906096A1-E77E-408A-9E42-D3C0D4FBFF3B}"/>
              </a:ext>
            </a:extLst>
          </p:cNvPr>
          <p:cNvGrpSpPr/>
          <p:nvPr/>
        </p:nvGrpSpPr>
        <p:grpSpPr>
          <a:xfrm>
            <a:off x="8534400" y="3473775"/>
            <a:ext cx="4268066" cy="3260195"/>
            <a:chOff x="8534400" y="3473775"/>
            <a:chExt cx="4268066" cy="3260195"/>
          </a:xfrm>
        </p:grpSpPr>
        <p:pic>
          <p:nvPicPr>
            <p:cNvPr id="36" name="Picture 35">
              <a:extLst>
                <a:ext uri="{FF2B5EF4-FFF2-40B4-BE49-F238E27FC236}">
                  <a16:creationId xmlns:a16="http://schemas.microsoft.com/office/drawing/2014/main" id="{5C213DA4-919B-4FCB-846D-0E84B047848D}"/>
                </a:ext>
              </a:extLst>
            </p:cNvPr>
            <p:cNvPicPr>
              <a:picLocks noChangeAspect="1"/>
            </p:cNvPicPr>
            <p:nvPr/>
          </p:nvPicPr>
          <p:blipFill>
            <a:blip r:embed="rId7"/>
            <a:stretch>
              <a:fillRect/>
            </a:stretch>
          </p:blipFill>
          <p:spPr>
            <a:xfrm>
              <a:off x="9309525" y="3473775"/>
              <a:ext cx="2600325" cy="2867025"/>
            </a:xfrm>
            <a:prstGeom prst="rect">
              <a:avLst/>
            </a:prstGeom>
          </p:spPr>
        </p:pic>
        <p:sp>
          <p:nvSpPr>
            <p:cNvPr id="38" name="TextBox 37">
              <a:extLst>
                <a:ext uri="{FF2B5EF4-FFF2-40B4-BE49-F238E27FC236}">
                  <a16:creationId xmlns:a16="http://schemas.microsoft.com/office/drawing/2014/main" id="{DFA15C23-FF0B-4FA9-87FB-F30B65F76624}"/>
                </a:ext>
              </a:extLst>
            </p:cNvPr>
            <p:cNvSpPr txBox="1"/>
            <p:nvPr/>
          </p:nvSpPr>
          <p:spPr>
            <a:xfrm>
              <a:off x="8534400" y="6292182"/>
              <a:ext cx="4268066" cy="441788"/>
            </a:xfrm>
            <a:prstGeom prst="rect">
              <a:avLst/>
            </a:prstGeom>
            <a:noFill/>
          </p:spPr>
          <p:txBody>
            <a:bodyPr wrap="square">
              <a:spAutoFit/>
            </a:bodyPr>
            <a:lstStyle/>
            <a:p>
              <a:pPr marL="12065" marR="857250">
                <a:lnSpc>
                  <a:spcPts val="3020"/>
                </a:lnSpc>
                <a:spcBef>
                  <a:spcPts val="480"/>
                </a:spcBef>
                <a:tabLst>
                  <a:tab pos="241935" algn="l"/>
                </a:tabLst>
              </a:pPr>
              <a:r>
                <a:rPr lang="en-GB" sz="1800" spc="-130" dirty="0">
                  <a:solidFill>
                    <a:srgbClr val="1F145D"/>
                  </a:solidFill>
                  <a:latin typeface="Calibri"/>
                  <a:cs typeface="Calibri"/>
                </a:rPr>
                <a:t>Then you can see the generated wrapper</a:t>
              </a:r>
            </a:p>
          </p:txBody>
        </p:sp>
      </p:grpSp>
    </p:spTree>
    <p:extLst>
      <p:ext uri="{BB962C8B-B14F-4D97-AF65-F5344CB8AC3E}">
        <p14:creationId xmlns:p14="http://schemas.microsoft.com/office/powerpoint/2010/main" val="17572661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348880"/>
            <a:ext cx="10972800" cy="1828800"/>
          </a:xfrm>
        </p:spPr>
        <p:txBody>
          <a:bodyPr/>
          <a:lstStyle/>
          <a:p>
            <a:pPr algn="ctr"/>
            <a:r>
              <a:rPr lang="en-US" altLang="zh-CN" sz="4800" dirty="0"/>
              <a:t>Design Choice &amp;</a:t>
            </a:r>
            <a:r>
              <a:rPr lang="en-US" sz="4800" dirty="0">
                <a:solidFill>
                  <a:srgbClr val="1F145D"/>
                </a:solidFill>
                <a:latin typeface="Calibri"/>
                <a:cs typeface="Calibri"/>
              </a:rPr>
              <a:t> Critical Path Mitigation</a:t>
            </a:r>
            <a:endParaRPr lang="en-US" sz="4800" dirty="0"/>
          </a:p>
        </p:txBody>
      </p:sp>
      <p:sp>
        <p:nvSpPr>
          <p:cNvPr id="4" name="Subtitle 2">
            <a:extLst>
              <a:ext uri="{FF2B5EF4-FFF2-40B4-BE49-F238E27FC236}">
                <a16:creationId xmlns:a16="http://schemas.microsoft.com/office/drawing/2014/main" id="{592E71EB-9C5E-4449-B191-B5AF64FABDE9}"/>
              </a:ext>
            </a:extLst>
          </p:cNvPr>
          <p:cNvSpPr txBox="1">
            <a:spLocks/>
          </p:cNvSpPr>
          <p:nvPr/>
        </p:nvSpPr>
        <p:spPr bwMode="auto">
          <a:xfrm>
            <a:off x="640610" y="2611759"/>
            <a:ext cx="10972800" cy="65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0"/>
              </a:spcBef>
              <a:spcAft>
                <a:spcPct val="0"/>
              </a:spcAft>
              <a:buFontTx/>
              <a:buNone/>
              <a:defRPr sz="3200">
                <a:solidFill>
                  <a:srgbClr val="1F145D"/>
                </a:solidFill>
                <a:latin typeface="+mn-lt"/>
                <a:ea typeface="MS PGothic" pitchFamily="34" charset="-128"/>
                <a:cs typeface="ＭＳ Ｐゴシック" charset="0"/>
              </a:defRPr>
            </a:lvl1pPr>
            <a:lvl2pPr marL="742950" indent="-285750" algn="l" rtl="0" eaLnBrk="0" fontAlgn="base" hangingPunct="0">
              <a:spcBef>
                <a:spcPct val="30000"/>
              </a:spcBef>
              <a:spcAft>
                <a:spcPct val="0"/>
              </a:spcAft>
              <a:buFont typeface="TUOS Stephenson" panose="02070503080000020004" pitchFamily="18" charset="0"/>
              <a:buChar char="•"/>
              <a:defRPr sz="2800">
                <a:solidFill>
                  <a:srgbClr val="1F145D"/>
                </a:solidFill>
                <a:latin typeface="+mn-lt"/>
                <a:ea typeface="MS PGothic" pitchFamily="34" charset="-128"/>
              </a:defRPr>
            </a:lvl2pPr>
            <a:lvl3pPr marL="1143000" indent="-228600" algn="l" rtl="0" eaLnBrk="0" fontAlgn="base" hangingPunct="0">
              <a:spcBef>
                <a:spcPct val="20000"/>
              </a:spcBef>
              <a:spcAft>
                <a:spcPct val="0"/>
              </a:spcAft>
              <a:defRPr sz="2400">
                <a:solidFill>
                  <a:srgbClr val="1F145D"/>
                </a:solidFill>
                <a:latin typeface="+mn-lt"/>
                <a:ea typeface="MS PGothic" pitchFamily="34" charset="-128"/>
              </a:defRPr>
            </a:lvl3pPr>
            <a:lvl4pPr marL="1600200" indent="-228600" algn="l" rtl="0" eaLnBrk="0" fontAlgn="base" hangingPunct="0">
              <a:lnSpc>
                <a:spcPct val="120000"/>
              </a:lnSpc>
              <a:spcBef>
                <a:spcPct val="20000"/>
              </a:spcBef>
              <a:spcAft>
                <a:spcPct val="0"/>
              </a:spcAft>
              <a:buFont typeface="TUOS Stephenson" panose="02070503080000020004" pitchFamily="18" charset="0"/>
              <a:defRPr sz="1400">
                <a:solidFill>
                  <a:srgbClr val="1F145D"/>
                </a:solidFill>
                <a:latin typeface="+mn-lt"/>
                <a:ea typeface="MS PGothic" pitchFamily="34" charset="-128"/>
              </a:defRPr>
            </a:lvl4pPr>
            <a:lvl5pPr marL="2057400" indent="-228600" algn="l" rtl="0" eaLnBrk="0" fontAlgn="base" hangingPunct="0">
              <a:lnSpc>
                <a:spcPct val="140000"/>
              </a:lnSpc>
              <a:spcBef>
                <a:spcPct val="20000"/>
              </a:spcBef>
              <a:spcAft>
                <a:spcPct val="0"/>
              </a:spcAft>
              <a:buFont typeface="TUOS Stephenson" panose="02070503080000020004" pitchFamily="18" charset="0"/>
              <a:buChar char="•"/>
              <a:defRPr sz="900">
                <a:solidFill>
                  <a:srgbClr val="1F145D"/>
                </a:solidFill>
                <a:latin typeface="+mn-lt"/>
                <a:ea typeface="MS PGothic" pitchFamily="34" charset="-128"/>
              </a:defRPr>
            </a:lvl5pPr>
            <a:lvl6pPr marL="25146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6pPr>
            <a:lvl7pPr marL="29718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7pPr>
            <a:lvl8pPr marL="34290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8pPr>
            <a:lvl9pPr marL="38862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9pPr>
          </a:lstStyle>
          <a:p>
            <a:pPr algn="ctr"/>
            <a:endParaRPr lang="en-US" kern="0" dirty="0"/>
          </a:p>
        </p:txBody>
      </p:sp>
    </p:spTree>
    <p:extLst>
      <p:ext uri="{BB962C8B-B14F-4D97-AF65-F5344CB8AC3E}">
        <p14:creationId xmlns:p14="http://schemas.microsoft.com/office/powerpoint/2010/main" val="25120767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08" y="332656"/>
            <a:ext cx="5971149" cy="697230"/>
          </a:xfrm>
          <a:prstGeom prst="rect">
            <a:avLst/>
          </a:prstGeom>
        </p:spPr>
        <p:txBody>
          <a:bodyPr vert="horz" wrap="square" lIns="0" tIns="13335" rIns="0" bIns="0" rtlCol="0">
            <a:spAutoFit/>
          </a:bodyPr>
          <a:lstStyle/>
          <a:p>
            <a:pPr marL="12700">
              <a:lnSpc>
                <a:spcPct val="100000"/>
              </a:lnSpc>
              <a:spcBef>
                <a:spcPts val="105"/>
              </a:spcBef>
            </a:pPr>
            <a:r>
              <a:rPr spc="-10" dirty="0"/>
              <a:t>Setting</a:t>
            </a:r>
            <a:r>
              <a:rPr spc="-25" dirty="0"/>
              <a:t> </a:t>
            </a:r>
            <a:r>
              <a:rPr spc="-15" dirty="0"/>
              <a:t>tool</a:t>
            </a:r>
            <a:r>
              <a:rPr spc="5" dirty="0"/>
              <a:t> </a:t>
            </a:r>
            <a:r>
              <a:rPr spc="-25" dirty="0"/>
              <a:t>strategies</a:t>
            </a:r>
          </a:p>
        </p:txBody>
      </p:sp>
      <p:sp>
        <p:nvSpPr>
          <p:cNvPr id="3" name="object 3"/>
          <p:cNvSpPr txBox="1"/>
          <p:nvPr/>
        </p:nvSpPr>
        <p:spPr>
          <a:xfrm>
            <a:off x="916939" y="1793493"/>
            <a:ext cx="7923530" cy="4163695"/>
          </a:xfrm>
          <a:prstGeom prst="rect">
            <a:avLst/>
          </a:prstGeom>
        </p:spPr>
        <p:txBody>
          <a:bodyPr vert="horz" wrap="square" lIns="0" tIns="54610" rIns="0" bIns="0" rtlCol="0">
            <a:spAutoFit/>
          </a:bodyPr>
          <a:lstStyle/>
          <a:p>
            <a:pPr marL="241300" marR="346710" indent="-229235">
              <a:lnSpc>
                <a:spcPct val="90000"/>
              </a:lnSpc>
              <a:spcBef>
                <a:spcPts val="430"/>
              </a:spcBef>
              <a:buFont typeface="Arial"/>
              <a:buChar char="•"/>
              <a:tabLst>
                <a:tab pos="241935" algn="l"/>
                <a:tab pos="5709285" algn="l"/>
              </a:tabLst>
            </a:pPr>
            <a:r>
              <a:rPr sz="2800" spc="-5" dirty="0">
                <a:solidFill>
                  <a:srgbClr val="1F145D"/>
                </a:solidFill>
                <a:latin typeface="Calibri"/>
                <a:cs typeface="Calibri"/>
              </a:rPr>
              <a:t>Modern</a:t>
            </a:r>
            <a:r>
              <a:rPr sz="2800" spc="15" dirty="0">
                <a:solidFill>
                  <a:srgbClr val="1F145D"/>
                </a:solidFill>
                <a:latin typeface="Calibri"/>
                <a:cs typeface="Calibri"/>
              </a:rPr>
              <a:t> </a:t>
            </a:r>
            <a:r>
              <a:rPr sz="2800" spc="-15" dirty="0">
                <a:solidFill>
                  <a:srgbClr val="1F145D"/>
                </a:solidFill>
                <a:latin typeface="Calibri"/>
                <a:cs typeface="Calibri"/>
              </a:rPr>
              <a:t>tool</a:t>
            </a:r>
            <a:r>
              <a:rPr sz="2800" spc="-5" dirty="0">
                <a:solidFill>
                  <a:srgbClr val="1F145D"/>
                </a:solidFill>
                <a:latin typeface="Calibri"/>
                <a:cs typeface="Calibri"/>
              </a:rPr>
              <a:t> </a:t>
            </a:r>
            <a:r>
              <a:rPr sz="2800" spc="-25" dirty="0">
                <a:solidFill>
                  <a:srgbClr val="1F145D"/>
                </a:solidFill>
                <a:latin typeface="Calibri"/>
                <a:cs typeface="Calibri"/>
              </a:rPr>
              <a:t>offer</a:t>
            </a:r>
            <a:r>
              <a:rPr sz="2800" spc="-1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5" dirty="0">
                <a:solidFill>
                  <a:srgbClr val="1F145D"/>
                </a:solidFill>
                <a:latin typeface="Calibri"/>
                <a:cs typeface="Calibri"/>
              </a:rPr>
              <a:t>large</a:t>
            </a:r>
            <a:r>
              <a:rPr sz="2800" spc="-5" dirty="0">
                <a:solidFill>
                  <a:srgbClr val="1F145D"/>
                </a:solidFill>
                <a:latin typeface="Calibri"/>
                <a:cs typeface="Calibri"/>
              </a:rPr>
              <a:t> </a:t>
            </a:r>
            <a:r>
              <a:rPr sz="2800" spc="-10" dirty="0">
                <a:solidFill>
                  <a:srgbClr val="1F145D"/>
                </a:solidFill>
                <a:latin typeface="Calibri"/>
                <a:cs typeface="Calibri"/>
              </a:rPr>
              <a:t>number</a:t>
            </a:r>
            <a:r>
              <a:rPr sz="2800" spc="30" dirty="0">
                <a:solidFill>
                  <a:srgbClr val="1F145D"/>
                </a:solidFill>
                <a:latin typeface="Calibri"/>
                <a:cs typeface="Calibri"/>
              </a:rPr>
              <a:t> </a:t>
            </a:r>
            <a:r>
              <a:rPr sz="2800" spc="-5" dirty="0">
                <a:solidFill>
                  <a:srgbClr val="1F145D"/>
                </a:solidFill>
                <a:latin typeface="Calibri"/>
                <a:cs typeface="Calibri"/>
              </a:rPr>
              <a:t>of </a:t>
            </a:r>
            <a:r>
              <a:rPr sz="2800" spc="-10" dirty="0">
                <a:solidFill>
                  <a:srgbClr val="1F145D"/>
                </a:solidFill>
                <a:latin typeface="Calibri"/>
                <a:cs typeface="Calibri"/>
              </a:rPr>
              <a:t>options</a:t>
            </a:r>
            <a:r>
              <a:rPr sz="2800" spc="15" dirty="0">
                <a:solidFill>
                  <a:srgbClr val="1F145D"/>
                </a:solidFill>
                <a:latin typeface="Calibri"/>
                <a:cs typeface="Calibri"/>
              </a:rPr>
              <a:t> </a:t>
            </a:r>
            <a:r>
              <a:rPr sz="2800" spc="-30" dirty="0">
                <a:solidFill>
                  <a:srgbClr val="1F145D"/>
                </a:solidFill>
                <a:latin typeface="Calibri"/>
                <a:cs typeface="Calibri"/>
              </a:rPr>
              <a:t>for </a:t>
            </a:r>
            <a:r>
              <a:rPr sz="2800" spc="-25" dirty="0">
                <a:solidFill>
                  <a:srgbClr val="1F145D"/>
                </a:solidFill>
                <a:latin typeface="Calibri"/>
                <a:cs typeface="Calibri"/>
              </a:rPr>
              <a:t> </a:t>
            </a:r>
            <a:r>
              <a:rPr sz="2800" spc="-15" dirty="0">
                <a:solidFill>
                  <a:srgbClr val="1F145D"/>
                </a:solidFill>
                <a:latin typeface="Calibri"/>
                <a:cs typeface="Calibri"/>
              </a:rPr>
              <a:t>setting</a:t>
            </a:r>
            <a:r>
              <a:rPr sz="2800" spc="10" dirty="0">
                <a:solidFill>
                  <a:srgbClr val="1F145D"/>
                </a:solidFill>
                <a:latin typeface="Calibri"/>
                <a:cs typeface="Calibri"/>
              </a:rPr>
              <a:t> </a:t>
            </a:r>
            <a:r>
              <a:rPr sz="2800" spc="-10" dirty="0">
                <a:solidFill>
                  <a:srgbClr val="1F145D"/>
                </a:solidFill>
                <a:latin typeface="Calibri"/>
                <a:cs typeface="Calibri"/>
              </a:rPr>
              <a:t>optimisation</a:t>
            </a:r>
            <a:r>
              <a:rPr sz="2800" spc="25" dirty="0">
                <a:solidFill>
                  <a:srgbClr val="1F145D"/>
                </a:solidFill>
                <a:latin typeface="Calibri"/>
                <a:cs typeface="Calibri"/>
              </a:rPr>
              <a:t> </a:t>
            </a:r>
            <a:r>
              <a:rPr sz="2800" spc="-10" dirty="0">
                <a:solidFill>
                  <a:srgbClr val="1F145D"/>
                </a:solidFill>
                <a:latin typeface="Calibri"/>
                <a:cs typeface="Calibri"/>
              </a:rPr>
              <a:t>goals</a:t>
            </a:r>
            <a:r>
              <a:rPr sz="2800" spc="5" dirty="0">
                <a:solidFill>
                  <a:srgbClr val="1F145D"/>
                </a:solidFill>
                <a:latin typeface="Calibri"/>
                <a:cs typeface="Calibri"/>
              </a:rPr>
              <a:t> </a:t>
            </a:r>
            <a:r>
              <a:rPr sz="2800" spc="-5" dirty="0">
                <a:solidFill>
                  <a:srgbClr val="1F145D"/>
                </a:solidFill>
                <a:latin typeface="Calibri"/>
                <a:cs typeface="Calibri"/>
              </a:rPr>
              <a:t>and</a:t>
            </a:r>
            <a:r>
              <a:rPr sz="2800" spc="25" dirty="0">
                <a:solidFill>
                  <a:srgbClr val="1F145D"/>
                </a:solidFill>
                <a:latin typeface="Calibri"/>
                <a:cs typeface="Calibri"/>
              </a:rPr>
              <a:t> </a:t>
            </a:r>
            <a:r>
              <a:rPr sz="2800" spc="-20" dirty="0">
                <a:solidFill>
                  <a:srgbClr val="1F145D"/>
                </a:solidFill>
                <a:latin typeface="Calibri"/>
                <a:cs typeface="Calibri"/>
              </a:rPr>
              <a:t>effort.	</a:t>
            </a:r>
            <a:r>
              <a:rPr sz="2800" spc="-5" dirty="0">
                <a:solidFill>
                  <a:srgbClr val="1F145D"/>
                </a:solidFill>
                <a:latin typeface="Calibri"/>
                <a:cs typeface="Calibri"/>
              </a:rPr>
              <a:t>These</a:t>
            </a:r>
            <a:r>
              <a:rPr sz="2800" spc="-35" dirty="0">
                <a:solidFill>
                  <a:srgbClr val="1F145D"/>
                </a:solidFill>
                <a:latin typeface="Calibri"/>
                <a:cs typeface="Calibri"/>
              </a:rPr>
              <a:t> </a:t>
            </a:r>
            <a:r>
              <a:rPr sz="2800" spc="-15" dirty="0">
                <a:solidFill>
                  <a:srgbClr val="1F145D"/>
                </a:solidFill>
                <a:latin typeface="Calibri"/>
                <a:cs typeface="Calibri"/>
              </a:rPr>
              <a:t>at</a:t>
            </a:r>
            <a:r>
              <a:rPr sz="2800" spc="-40" dirty="0">
                <a:solidFill>
                  <a:srgbClr val="1F145D"/>
                </a:solidFill>
                <a:latin typeface="Calibri"/>
                <a:cs typeface="Calibri"/>
              </a:rPr>
              <a:t> </a:t>
            </a:r>
            <a:r>
              <a:rPr sz="2800" spc="-25" dirty="0">
                <a:solidFill>
                  <a:srgbClr val="1F145D"/>
                </a:solidFill>
                <a:latin typeface="Calibri"/>
                <a:cs typeface="Calibri"/>
              </a:rPr>
              <a:t>first </a:t>
            </a:r>
            <a:r>
              <a:rPr sz="2800" spc="-620" dirty="0">
                <a:solidFill>
                  <a:srgbClr val="1F145D"/>
                </a:solidFill>
                <a:latin typeface="Calibri"/>
                <a:cs typeface="Calibri"/>
              </a:rPr>
              <a:t> </a:t>
            </a:r>
            <a:r>
              <a:rPr sz="2800" spc="-15" dirty="0">
                <a:solidFill>
                  <a:srgbClr val="1F145D"/>
                </a:solidFill>
                <a:latin typeface="Calibri"/>
                <a:cs typeface="Calibri"/>
              </a:rPr>
              <a:t>order</a:t>
            </a:r>
            <a:r>
              <a:rPr sz="2800" spc="-10" dirty="0">
                <a:solidFill>
                  <a:srgbClr val="1F145D"/>
                </a:solidFill>
                <a:latin typeface="Calibri"/>
                <a:cs typeface="Calibri"/>
              </a:rPr>
              <a:t> prioritise</a:t>
            </a:r>
            <a:r>
              <a:rPr sz="2800" spc="25" dirty="0">
                <a:solidFill>
                  <a:srgbClr val="1F145D"/>
                </a:solidFill>
                <a:latin typeface="Calibri"/>
                <a:cs typeface="Calibri"/>
              </a:rPr>
              <a:t> </a:t>
            </a:r>
            <a:r>
              <a:rPr sz="2800" spc="-60" dirty="0">
                <a:solidFill>
                  <a:srgbClr val="1F145D"/>
                </a:solidFill>
                <a:latin typeface="Calibri"/>
                <a:cs typeface="Calibri"/>
              </a:rPr>
              <a:t>Power,</a:t>
            </a:r>
            <a:r>
              <a:rPr sz="2800" spc="10" dirty="0">
                <a:solidFill>
                  <a:srgbClr val="1F145D"/>
                </a:solidFill>
                <a:latin typeface="Calibri"/>
                <a:cs typeface="Calibri"/>
              </a:rPr>
              <a:t> </a:t>
            </a:r>
            <a:r>
              <a:rPr sz="2800" spc="-15" dirty="0">
                <a:solidFill>
                  <a:srgbClr val="1F145D"/>
                </a:solidFill>
                <a:latin typeface="Calibri"/>
                <a:cs typeface="Calibri"/>
              </a:rPr>
              <a:t>Area</a:t>
            </a:r>
            <a:r>
              <a:rPr sz="2800" spc="5" dirty="0">
                <a:solidFill>
                  <a:srgbClr val="1F145D"/>
                </a:solidFill>
                <a:latin typeface="Calibri"/>
                <a:cs typeface="Calibri"/>
              </a:rPr>
              <a:t> </a:t>
            </a:r>
            <a:r>
              <a:rPr sz="2800" spc="-5" dirty="0">
                <a:solidFill>
                  <a:srgbClr val="1F145D"/>
                </a:solidFill>
                <a:latin typeface="Calibri"/>
                <a:cs typeface="Calibri"/>
              </a:rPr>
              <a:t>or </a:t>
            </a:r>
            <a:r>
              <a:rPr lang="en-GB" sz="2800" spc="-5" dirty="0">
                <a:solidFill>
                  <a:srgbClr val="1F145D"/>
                </a:solidFill>
                <a:latin typeface="Calibri"/>
                <a:cs typeface="Calibri"/>
              </a:rPr>
              <a:t>Performance</a:t>
            </a:r>
            <a:r>
              <a:rPr sz="2800" spc="-5" dirty="0">
                <a:solidFill>
                  <a:srgbClr val="1F145D"/>
                </a:solidFill>
                <a:latin typeface="Calibri"/>
                <a:cs typeface="Calibri"/>
              </a:rPr>
              <a:t>.</a:t>
            </a:r>
            <a:endParaRPr sz="2800" dirty="0">
              <a:solidFill>
                <a:srgbClr val="1F145D"/>
              </a:solidFill>
              <a:latin typeface="Calibri"/>
              <a:cs typeface="Calibri"/>
            </a:endParaRPr>
          </a:p>
          <a:p>
            <a:pPr marL="241300" marR="5080" indent="-229235">
              <a:lnSpc>
                <a:spcPct val="90000"/>
              </a:lnSpc>
              <a:spcBef>
                <a:spcPts val="1010"/>
              </a:spcBef>
              <a:buFont typeface="Arial"/>
              <a:buChar char="•"/>
              <a:tabLst>
                <a:tab pos="241935" algn="l"/>
              </a:tabLst>
            </a:pPr>
            <a:r>
              <a:rPr sz="2800" spc="-10" dirty="0">
                <a:solidFill>
                  <a:srgbClr val="1F145D"/>
                </a:solidFill>
                <a:latin typeface="Calibri"/>
                <a:cs typeface="Calibri"/>
              </a:rPr>
              <a:t>The</a:t>
            </a:r>
            <a:r>
              <a:rPr sz="2800" dirty="0">
                <a:solidFill>
                  <a:srgbClr val="1F145D"/>
                </a:solidFill>
                <a:latin typeface="Calibri"/>
                <a:cs typeface="Calibri"/>
              </a:rPr>
              <a:t> </a:t>
            </a:r>
            <a:r>
              <a:rPr sz="2800" spc="-10" dirty="0">
                <a:solidFill>
                  <a:srgbClr val="1F145D"/>
                </a:solidFill>
                <a:latin typeface="Calibri"/>
                <a:cs typeface="Calibri"/>
              </a:rPr>
              <a:t>second</a:t>
            </a:r>
            <a:r>
              <a:rPr sz="2800" spc="25" dirty="0">
                <a:solidFill>
                  <a:srgbClr val="1F145D"/>
                </a:solidFill>
                <a:latin typeface="Calibri"/>
                <a:cs typeface="Calibri"/>
              </a:rPr>
              <a:t> </a:t>
            </a:r>
            <a:r>
              <a:rPr sz="2800" spc="-15" dirty="0">
                <a:solidFill>
                  <a:srgbClr val="1F145D"/>
                </a:solidFill>
                <a:latin typeface="Calibri"/>
                <a:cs typeface="Calibri"/>
              </a:rPr>
              <a:t>level</a:t>
            </a:r>
            <a:r>
              <a:rPr sz="2800" spc="10" dirty="0">
                <a:solidFill>
                  <a:srgbClr val="1F145D"/>
                </a:solidFill>
                <a:latin typeface="Calibri"/>
                <a:cs typeface="Calibri"/>
              </a:rPr>
              <a:t> </a:t>
            </a:r>
            <a:r>
              <a:rPr sz="2800" spc="-10" dirty="0">
                <a:solidFill>
                  <a:srgbClr val="1F145D"/>
                </a:solidFill>
                <a:latin typeface="Calibri"/>
                <a:cs typeface="Calibri"/>
              </a:rPr>
              <a:t>is</a:t>
            </a:r>
            <a:r>
              <a:rPr sz="2800" spc="15" dirty="0">
                <a:solidFill>
                  <a:srgbClr val="1F145D"/>
                </a:solidFill>
                <a:latin typeface="Calibri"/>
                <a:cs typeface="Calibri"/>
              </a:rPr>
              <a:t> </a:t>
            </a:r>
            <a:r>
              <a:rPr sz="2800" spc="-5" dirty="0">
                <a:solidFill>
                  <a:srgbClr val="1F145D"/>
                </a:solidFill>
                <a:latin typeface="Calibri"/>
                <a:cs typeface="Calibri"/>
              </a:rPr>
              <a:t>then</a:t>
            </a:r>
            <a:r>
              <a:rPr sz="2800" spc="1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5" dirty="0">
                <a:solidFill>
                  <a:srgbClr val="1F145D"/>
                </a:solidFill>
                <a:latin typeface="Calibri"/>
                <a:cs typeface="Calibri"/>
              </a:rPr>
              <a:t>resolve</a:t>
            </a:r>
            <a:r>
              <a:rPr sz="2800" spc="20" dirty="0">
                <a:solidFill>
                  <a:srgbClr val="1F145D"/>
                </a:solidFill>
                <a:latin typeface="Calibri"/>
                <a:cs typeface="Calibri"/>
              </a:rPr>
              <a:t> </a:t>
            </a:r>
            <a:r>
              <a:rPr sz="2800" spc="-10" dirty="0">
                <a:solidFill>
                  <a:srgbClr val="1F145D"/>
                </a:solidFill>
                <a:latin typeface="Calibri"/>
                <a:cs typeface="Calibri"/>
              </a:rPr>
              <a:t>typical</a:t>
            </a:r>
            <a:r>
              <a:rPr sz="2800" spc="20" dirty="0">
                <a:solidFill>
                  <a:srgbClr val="1F145D"/>
                </a:solidFill>
                <a:latin typeface="Calibri"/>
                <a:cs typeface="Calibri"/>
              </a:rPr>
              <a:t> </a:t>
            </a:r>
            <a:r>
              <a:rPr sz="2800" spc="-10" dirty="0">
                <a:solidFill>
                  <a:srgbClr val="1F145D"/>
                </a:solidFill>
                <a:latin typeface="Calibri"/>
                <a:cs typeface="Calibri"/>
              </a:rPr>
              <a:t>FPGA </a:t>
            </a:r>
            <a:r>
              <a:rPr sz="2800" spc="-5" dirty="0">
                <a:solidFill>
                  <a:srgbClr val="1F145D"/>
                </a:solidFill>
                <a:latin typeface="Calibri"/>
                <a:cs typeface="Calibri"/>
              </a:rPr>
              <a:t> </a:t>
            </a:r>
            <a:r>
              <a:rPr sz="2800" spc="-10" dirty="0">
                <a:solidFill>
                  <a:srgbClr val="1F145D"/>
                </a:solidFill>
                <a:latin typeface="Calibri"/>
                <a:cs typeface="Calibri"/>
              </a:rPr>
              <a:t>issues</a:t>
            </a:r>
            <a:r>
              <a:rPr sz="2800" spc="25" dirty="0">
                <a:solidFill>
                  <a:srgbClr val="1F145D"/>
                </a:solidFill>
                <a:latin typeface="Calibri"/>
                <a:cs typeface="Calibri"/>
              </a:rPr>
              <a:t> </a:t>
            </a:r>
            <a:r>
              <a:rPr sz="2800" spc="-15" dirty="0">
                <a:solidFill>
                  <a:srgbClr val="1F145D"/>
                </a:solidFill>
                <a:latin typeface="Calibri"/>
                <a:cs typeface="Calibri"/>
              </a:rPr>
              <a:t>around</a:t>
            </a:r>
            <a:r>
              <a:rPr sz="2800" spc="25" dirty="0">
                <a:solidFill>
                  <a:srgbClr val="1F145D"/>
                </a:solidFill>
                <a:latin typeface="Calibri"/>
                <a:cs typeface="Calibri"/>
              </a:rPr>
              <a:t> </a:t>
            </a:r>
            <a:r>
              <a:rPr sz="2800" spc="-15" dirty="0">
                <a:solidFill>
                  <a:srgbClr val="1F145D"/>
                </a:solidFill>
                <a:latin typeface="Calibri"/>
                <a:cs typeface="Calibri"/>
              </a:rPr>
              <a:t>routing</a:t>
            </a:r>
            <a:r>
              <a:rPr sz="2800" spc="15" dirty="0">
                <a:solidFill>
                  <a:srgbClr val="1F145D"/>
                </a:solidFill>
                <a:latin typeface="Calibri"/>
                <a:cs typeface="Calibri"/>
              </a:rPr>
              <a:t> </a:t>
            </a:r>
            <a:r>
              <a:rPr sz="2800" spc="-15" dirty="0">
                <a:solidFill>
                  <a:srgbClr val="1F145D"/>
                </a:solidFill>
                <a:latin typeface="Calibri"/>
                <a:cs typeface="Calibri"/>
              </a:rPr>
              <a:t>congestion</a:t>
            </a:r>
            <a:r>
              <a:rPr sz="2800" spc="15" dirty="0">
                <a:solidFill>
                  <a:srgbClr val="1F145D"/>
                </a:solidFill>
                <a:latin typeface="Calibri"/>
                <a:cs typeface="Calibri"/>
              </a:rPr>
              <a:t> </a:t>
            </a:r>
            <a:r>
              <a:rPr sz="2800" spc="-5" dirty="0">
                <a:solidFill>
                  <a:srgbClr val="1F145D"/>
                </a:solidFill>
                <a:latin typeface="Calibri"/>
                <a:cs typeface="Calibri"/>
              </a:rPr>
              <a:t>or </a:t>
            </a:r>
            <a:r>
              <a:rPr sz="2800" spc="-20" dirty="0">
                <a:solidFill>
                  <a:srgbClr val="1F145D"/>
                </a:solidFill>
                <a:latin typeface="Calibri"/>
                <a:cs typeface="Calibri"/>
              </a:rPr>
              <a:t>to</a:t>
            </a:r>
            <a:r>
              <a:rPr sz="2800" spc="-5" dirty="0">
                <a:solidFill>
                  <a:srgbClr val="1F145D"/>
                </a:solidFill>
                <a:latin typeface="Calibri"/>
                <a:cs typeface="Calibri"/>
              </a:rPr>
              <a:t> tweak</a:t>
            </a:r>
            <a:r>
              <a:rPr sz="2800" dirty="0">
                <a:solidFill>
                  <a:srgbClr val="1F145D"/>
                </a:solidFill>
                <a:latin typeface="Calibri"/>
                <a:cs typeface="Calibri"/>
              </a:rPr>
              <a:t> </a:t>
            </a:r>
            <a:r>
              <a:rPr sz="2800" spc="-10" dirty="0">
                <a:solidFill>
                  <a:srgbClr val="1F145D"/>
                </a:solidFill>
                <a:latin typeface="Calibri"/>
                <a:cs typeface="Calibri"/>
              </a:rPr>
              <a:t>the </a:t>
            </a:r>
            <a:r>
              <a:rPr sz="2800" spc="-5" dirty="0">
                <a:solidFill>
                  <a:srgbClr val="1F145D"/>
                </a:solidFill>
                <a:latin typeface="Calibri"/>
                <a:cs typeface="Calibri"/>
              </a:rPr>
              <a:t> </a:t>
            </a:r>
            <a:r>
              <a:rPr sz="2800" spc="-10" dirty="0">
                <a:solidFill>
                  <a:srgbClr val="1F145D"/>
                </a:solidFill>
                <a:latin typeface="Calibri"/>
                <a:cs typeface="Calibri"/>
              </a:rPr>
              <a:t>priority</a:t>
            </a:r>
            <a:r>
              <a:rPr sz="2800" spc="2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20" dirty="0">
                <a:solidFill>
                  <a:srgbClr val="1F145D"/>
                </a:solidFill>
                <a:latin typeface="Calibri"/>
                <a:cs typeface="Calibri"/>
              </a:rPr>
              <a:t>focus</a:t>
            </a:r>
            <a:r>
              <a:rPr sz="2800" spc="10" dirty="0">
                <a:solidFill>
                  <a:srgbClr val="1F145D"/>
                </a:solidFill>
                <a:latin typeface="Calibri"/>
                <a:cs typeface="Calibri"/>
              </a:rPr>
              <a:t> </a:t>
            </a:r>
            <a:r>
              <a:rPr sz="2800" spc="-5" dirty="0">
                <a:solidFill>
                  <a:srgbClr val="1F145D"/>
                </a:solidFill>
                <a:latin typeface="Calibri"/>
                <a:cs typeface="Calibri"/>
              </a:rPr>
              <a:t>on</a:t>
            </a:r>
            <a:r>
              <a:rPr sz="2800" spc="1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5" dirty="0">
                <a:solidFill>
                  <a:srgbClr val="1F145D"/>
                </a:solidFill>
                <a:latin typeface="Calibri"/>
                <a:cs typeface="Calibri"/>
              </a:rPr>
              <a:t>more</a:t>
            </a:r>
            <a:r>
              <a:rPr sz="2800" dirty="0">
                <a:solidFill>
                  <a:srgbClr val="1F145D"/>
                </a:solidFill>
                <a:latin typeface="Calibri"/>
                <a:cs typeface="Calibri"/>
              </a:rPr>
              <a:t> </a:t>
            </a:r>
            <a:r>
              <a:rPr sz="2800" spc="-10" dirty="0">
                <a:solidFill>
                  <a:srgbClr val="1F145D"/>
                </a:solidFill>
                <a:latin typeface="Calibri"/>
                <a:cs typeface="Calibri"/>
              </a:rPr>
              <a:t>specific</a:t>
            </a:r>
            <a:r>
              <a:rPr sz="2800" spc="35" dirty="0">
                <a:solidFill>
                  <a:srgbClr val="1F145D"/>
                </a:solidFill>
                <a:latin typeface="Calibri"/>
                <a:cs typeface="Calibri"/>
              </a:rPr>
              <a:t> </a:t>
            </a:r>
            <a:r>
              <a:rPr sz="2800" spc="-10" dirty="0">
                <a:solidFill>
                  <a:srgbClr val="1F145D"/>
                </a:solidFill>
                <a:latin typeface="Calibri"/>
                <a:cs typeface="Calibri"/>
              </a:rPr>
              <a:t>part</a:t>
            </a:r>
            <a:r>
              <a:rPr sz="2800" dirty="0">
                <a:solidFill>
                  <a:srgbClr val="1F145D"/>
                </a:solidFill>
                <a:latin typeface="Calibri"/>
                <a:cs typeface="Calibri"/>
              </a:rPr>
              <a:t> </a:t>
            </a:r>
            <a:r>
              <a:rPr sz="2800" spc="-5" dirty="0">
                <a:solidFill>
                  <a:srgbClr val="1F145D"/>
                </a:solidFill>
                <a:latin typeface="Calibri"/>
                <a:cs typeface="Calibri"/>
              </a:rPr>
              <a:t>of the</a:t>
            </a:r>
            <a:r>
              <a:rPr sz="2800" spc="15" dirty="0">
                <a:solidFill>
                  <a:srgbClr val="1F145D"/>
                </a:solidFill>
                <a:latin typeface="Calibri"/>
                <a:cs typeface="Calibri"/>
              </a:rPr>
              <a:t> </a:t>
            </a:r>
            <a:r>
              <a:rPr sz="2800" spc="-20" dirty="0">
                <a:solidFill>
                  <a:srgbClr val="1F145D"/>
                </a:solidFill>
                <a:latin typeface="Calibri"/>
                <a:cs typeface="Calibri"/>
              </a:rPr>
              <a:t>overall </a:t>
            </a:r>
            <a:r>
              <a:rPr sz="2800" spc="-620" dirty="0">
                <a:solidFill>
                  <a:srgbClr val="1F145D"/>
                </a:solidFill>
                <a:latin typeface="Calibri"/>
                <a:cs typeface="Calibri"/>
              </a:rPr>
              <a:t> </a:t>
            </a:r>
            <a:r>
              <a:rPr sz="2800" spc="-15" dirty="0">
                <a:solidFill>
                  <a:srgbClr val="1F145D"/>
                </a:solidFill>
                <a:latin typeface="Calibri"/>
                <a:cs typeface="Calibri"/>
              </a:rPr>
              <a:t>performance</a:t>
            </a:r>
            <a:r>
              <a:rPr sz="2800" spc="5" dirty="0">
                <a:solidFill>
                  <a:srgbClr val="1F145D"/>
                </a:solidFill>
                <a:latin typeface="Calibri"/>
                <a:cs typeface="Calibri"/>
              </a:rPr>
              <a:t> (eg</a:t>
            </a:r>
            <a:r>
              <a:rPr sz="2800" spc="-5" dirty="0">
                <a:solidFill>
                  <a:srgbClr val="1F145D"/>
                </a:solidFill>
                <a:latin typeface="Calibri"/>
                <a:cs typeface="Calibri"/>
              </a:rPr>
              <a:t> </a:t>
            </a:r>
            <a:r>
              <a:rPr sz="2800" spc="-10" dirty="0">
                <a:solidFill>
                  <a:srgbClr val="1F145D"/>
                </a:solidFill>
                <a:latin typeface="Calibri"/>
                <a:cs typeface="Calibri"/>
              </a:rPr>
              <a:t>minimise</a:t>
            </a:r>
            <a:r>
              <a:rPr sz="2800" spc="30" dirty="0">
                <a:solidFill>
                  <a:srgbClr val="1F145D"/>
                </a:solidFill>
                <a:latin typeface="Calibri"/>
                <a:cs typeface="Calibri"/>
              </a:rPr>
              <a:t> </a:t>
            </a:r>
            <a:r>
              <a:rPr sz="2800" spc="-15" dirty="0">
                <a:solidFill>
                  <a:srgbClr val="1F145D"/>
                </a:solidFill>
                <a:latin typeface="Calibri"/>
                <a:cs typeface="Calibri"/>
              </a:rPr>
              <a:t>net</a:t>
            </a:r>
            <a:r>
              <a:rPr sz="2800" spc="10" dirty="0">
                <a:solidFill>
                  <a:srgbClr val="1F145D"/>
                </a:solidFill>
                <a:latin typeface="Calibri"/>
                <a:cs typeface="Calibri"/>
              </a:rPr>
              <a:t> </a:t>
            </a:r>
            <a:r>
              <a:rPr sz="2800" spc="-20" dirty="0">
                <a:solidFill>
                  <a:srgbClr val="1F145D"/>
                </a:solidFill>
                <a:latin typeface="Calibri"/>
                <a:cs typeface="Calibri"/>
              </a:rPr>
              <a:t>delays).</a:t>
            </a:r>
            <a:endParaRPr sz="2800" dirty="0">
              <a:solidFill>
                <a:srgbClr val="1F145D"/>
              </a:solidFill>
              <a:latin typeface="Calibri"/>
              <a:cs typeface="Calibri"/>
            </a:endParaRPr>
          </a:p>
          <a:p>
            <a:pPr marL="241300" marR="118110" indent="-229235">
              <a:lnSpc>
                <a:spcPct val="90000"/>
              </a:lnSpc>
              <a:spcBef>
                <a:spcPts val="994"/>
              </a:spcBef>
              <a:buFont typeface="Arial"/>
              <a:buChar char="•"/>
              <a:tabLst>
                <a:tab pos="241935" algn="l"/>
              </a:tabLst>
            </a:pPr>
            <a:r>
              <a:rPr sz="2800" spc="-75" dirty="0">
                <a:solidFill>
                  <a:srgbClr val="1F145D"/>
                </a:solidFill>
                <a:latin typeface="Calibri"/>
                <a:cs typeface="Calibri"/>
              </a:rPr>
              <a:t>You</a:t>
            </a:r>
            <a:r>
              <a:rPr sz="2800" spc="-5" dirty="0">
                <a:solidFill>
                  <a:srgbClr val="1F145D"/>
                </a:solidFill>
                <a:latin typeface="Calibri"/>
                <a:cs typeface="Calibri"/>
              </a:rPr>
              <a:t> </a:t>
            </a:r>
            <a:r>
              <a:rPr sz="2800" spc="-10" dirty="0">
                <a:solidFill>
                  <a:srgbClr val="1F145D"/>
                </a:solidFill>
                <a:latin typeface="Calibri"/>
                <a:cs typeface="Calibri"/>
              </a:rPr>
              <a:t>only</a:t>
            </a:r>
            <a:r>
              <a:rPr sz="2800" spc="5" dirty="0">
                <a:solidFill>
                  <a:srgbClr val="1F145D"/>
                </a:solidFill>
                <a:latin typeface="Calibri"/>
                <a:cs typeface="Calibri"/>
              </a:rPr>
              <a:t> </a:t>
            </a:r>
            <a:r>
              <a:rPr sz="2800" spc="-10" dirty="0">
                <a:solidFill>
                  <a:srgbClr val="1F145D"/>
                </a:solidFill>
                <a:latin typeface="Calibri"/>
                <a:cs typeface="Calibri"/>
              </a:rPr>
              <a:t>need</a:t>
            </a:r>
            <a:r>
              <a:rPr sz="2800" spc="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be</a:t>
            </a:r>
            <a:r>
              <a:rPr sz="2800" spc="20" dirty="0">
                <a:solidFill>
                  <a:srgbClr val="1F145D"/>
                </a:solidFill>
                <a:latin typeface="Calibri"/>
                <a:cs typeface="Calibri"/>
              </a:rPr>
              <a:t> </a:t>
            </a:r>
            <a:r>
              <a:rPr sz="2800" spc="-25" dirty="0">
                <a:solidFill>
                  <a:srgbClr val="1F145D"/>
                </a:solidFill>
                <a:latin typeface="Calibri"/>
                <a:cs typeface="Calibri"/>
              </a:rPr>
              <a:t>aware</a:t>
            </a:r>
            <a:r>
              <a:rPr sz="2800" spc="5" dirty="0">
                <a:solidFill>
                  <a:srgbClr val="1F145D"/>
                </a:solidFill>
                <a:latin typeface="Calibri"/>
                <a:cs typeface="Calibri"/>
              </a:rPr>
              <a:t> </a:t>
            </a:r>
            <a:r>
              <a:rPr sz="2800" spc="-15" dirty="0">
                <a:solidFill>
                  <a:srgbClr val="1F145D"/>
                </a:solidFill>
                <a:latin typeface="Calibri"/>
                <a:cs typeface="Calibri"/>
              </a:rPr>
              <a:t>that</a:t>
            </a:r>
            <a:r>
              <a:rPr sz="2800" spc="15" dirty="0">
                <a:solidFill>
                  <a:srgbClr val="1F145D"/>
                </a:solidFill>
                <a:latin typeface="Calibri"/>
                <a:cs typeface="Calibri"/>
              </a:rPr>
              <a:t> </a:t>
            </a:r>
            <a:r>
              <a:rPr sz="2800" spc="-10" dirty="0">
                <a:solidFill>
                  <a:srgbClr val="1F145D"/>
                </a:solidFill>
                <a:latin typeface="Calibri"/>
                <a:cs typeface="Calibri"/>
              </a:rPr>
              <a:t>such</a:t>
            </a:r>
            <a:r>
              <a:rPr sz="2800" spc="30" dirty="0">
                <a:solidFill>
                  <a:srgbClr val="1F145D"/>
                </a:solidFill>
                <a:latin typeface="Calibri"/>
                <a:cs typeface="Calibri"/>
              </a:rPr>
              <a:t> </a:t>
            </a:r>
            <a:r>
              <a:rPr sz="2800" spc="-10" dirty="0">
                <a:solidFill>
                  <a:srgbClr val="1F145D"/>
                </a:solidFill>
                <a:latin typeface="Calibri"/>
                <a:cs typeface="Calibri"/>
              </a:rPr>
              <a:t>options</a:t>
            </a:r>
            <a:r>
              <a:rPr sz="2800" spc="25" dirty="0">
                <a:solidFill>
                  <a:srgbClr val="1F145D"/>
                </a:solidFill>
                <a:latin typeface="Calibri"/>
                <a:cs typeface="Calibri"/>
              </a:rPr>
              <a:t> </a:t>
            </a:r>
            <a:r>
              <a:rPr sz="2800" spc="-25" dirty="0">
                <a:solidFill>
                  <a:srgbClr val="1F145D"/>
                </a:solidFill>
                <a:latin typeface="Calibri"/>
                <a:cs typeface="Calibri"/>
              </a:rPr>
              <a:t>exist </a:t>
            </a:r>
            <a:r>
              <a:rPr sz="2800" spc="-20" dirty="0">
                <a:solidFill>
                  <a:srgbClr val="1F145D"/>
                </a:solidFill>
                <a:latin typeface="Calibri"/>
                <a:cs typeface="Calibri"/>
              </a:rPr>
              <a:t> </a:t>
            </a:r>
            <a:r>
              <a:rPr sz="2800" spc="-5" dirty="0">
                <a:solidFill>
                  <a:srgbClr val="1F145D"/>
                </a:solidFill>
                <a:latin typeface="Calibri"/>
                <a:cs typeface="Calibri"/>
              </a:rPr>
              <a:t>and</a:t>
            </a:r>
            <a:r>
              <a:rPr sz="2800" dirty="0">
                <a:solidFill>
                  <a:srgbClr val="1F145D"/>
                </a:solidFill>
                <a:latin typeface="Calibri"/>
                <a:cs typeface="Calibri"/>
              </a:rPr>
              <a:t> </a:t>
            </a:r>
            <a:r>
              <a:rPr sz="2800" spc="-10" dirty="0">
                <a:solidFill>
                  <a:srgbClr val="1F145D"/>
                </a:solidFill>
                <a:latin typeface="Calibri"/>
                <a:cs typeface="Calibri"/>
              </a:rPr>
              <a:t>tools </a:t>
            </a:r>
            <a:r>
              <a:rPr sz="2800" spc="-5" dirty="0">
                <a:solidFill>
                  <a:srgbClr val="1F145D"/>
                </a:solidFill>
                <a:latin typeface="Calibri"/>
                <a:cs typeface="Calibri"/>
              </a:rPr>
              <a:t>do</a:t>
            </a:r>
            <a:r>
              <a:rPr sz="2800" spc="5" dirty="0">
                <a:solidFill>
                  <a:srgbClr val="1F145D"/>
                </a:solidFill>
                <a:latin typeface="Calibri"/>
                <a:cs typeface="Calibri"/>
              </a:rPr>
              <a:t> </a:t>
            </a:r>
            <a:r>
              <a:rPr sz="2800" spc="-5" dirty="0">
                <a:solidFill>
                  <a:srgbClr val="1F145D"/>
                </a:solidFill>
                <a:latin typeface="Calibri"/>
                <a:cs typeface="Calibri"/>
              </a:rPr>
              <a:t>much</a:t>
            </a:r>
            <a:r>
              <a:rPr sz="2800" spc="20" dirty="0">
                <a:solidFill>
                  <a:srgbClr val="1F145D"/>
                </a:solidFill>
                <a:latin typeface="Calibri"/>
                <a:cs typeface="Calibri"/>
              </a:rPr>
              <a:t> </a:t>
            </a:r>
            <a:r>
              <a:rPr sz="2800" spc="-5" dirty="0">
                <a:solidFill>
                  <a:srgbClr val="1F145D"/>
                </a:solidFill>
                <a:latin typeface="Calibri"/>
                <a:cs typeface="Calibri"/>
              </a:rPr>
              <a:t>of</a:t>
            </a:r>
            <a:r>
              <a:rPr sz="2800" spc="-10"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10" dirty="0">
                <a:solidFill>
                  <a:srgbClr val="1F145D"/>
                </a:solidFill>
                <a:latin typeface="Calibri"/>
                <a:cs typeface="Calibri"/>
              </a:rPr>
              <a:t>optimisation</a:t>
            </a:r>
            <a:r>
              <a:rPr sz="2800" spc="30" dirty="0">
                <a:solidFill>
                  <a:srgbClr val="1F145D"/>
                </a:solidFill>
                <a:latin typeface="Calibri"/>
                <a:cs typeface="Calibri"/>
              </a:rPr>
              <a:t> </a:t>
            </a:r>
            <a:r>
              <a:rPr sz="2800" spc="-10" dirty="0">
                <a:solidFill>
                  <a:srgbClr val="1F145D"/>
                </a:solidFill>
                <a:latin typeface="Calibri"/>
                <a:cs typeface="Calibri"/>
              </a:rPr>
              <a:t>automatically </a:t>
            </a:r>
            <a:r>
              <a:rPr sz="2800" spc="-615" dirty="0">
                <a:solidFill>
                  <a:srgbClr val="1F145D"/>
                </a:solidFill>
                <a:latin typeface="Calibri"/>
                <a:cs typeface="Calibri"/>
              </a:rPr>
              <a:t> </a:t>
            </a:r>
            <a:r>
              <a:rPr sz="2800" spc="-10" dirty="0">
                <a:solidFill>
                  <a:srgbClr val="1F145D"/>
                </a:solidFill>
                <a:latin typeface="Calibri"/>
                <a:cs typeface="Calibri"/>
              </a:rPr>
              <a:t>prioritising</a:t>
            </a:r>
            <a:r>
              <a:rPr sz="2800" spc="40" dirty="0">
                <a:solidFill>
                  <a:srgbClr val="1F145D"/>
                </a:solidFill>
                <a:latin typeface="Calibri"/>
                <a:cs typeface="Calibri"/>
              </a:rPr>
              <a:t> </a:t>
            </a:r>
            <a:r>
              <a:rPr sz="2800" spc="-55" dirty="0">
                <a:solidFill>
                  <a:srgbClr val="1F145D"/>
                </a:solidFill>
                <a:latin typeface="Calibri"/>
                <a:cs typeface="Calibri"/>
              </a:rPr>
              <a:t>power,</a:t>
            </a:r>
            <a:r>
              <a:rPr sz="2800" spc="10" dirty="0">
                <a:solidFill>
                  <a:srgbClr val="1F145D"/>
                </a:solidFill>
                <a:latin typeface="Calibri"/>
                <a:cs typeface="Calibri"/>
              </a:rPr>
              <a:t> </a:t>
            </a:r>
            <a:r>
              <a:rPr sz="2800" spc="-15" dirty="0">
                <a:solidFill>
                  <a:srgbClr val="1F145D"/>
                </a:solidFill>
                <a:latin typeface="Calibri"/>
                <a:cs typeface="Calibri"/>
              </a:rPr>
              <a:t>area</a:t>
            </a:r>
            <a:r>
              <a:rPr sz="2800" dirty="0">
                <a:solidFill>
                  <a:srgbClr val="1F145D"/>
                </a:solidFill>
                <a:latin typeface="Calibri"/>
                <a:cs typeface="Calibri"/>
              </a:rPr>
              <a:t> </a:t>
            </a:r>
            <a:r>
              <a:rPr sz="2800" spc="-5" dirty="0">
                <a:solidFill>
                  <a:srgbClr val="1F145D"/>
                </a:solidFill>
                <a:latin typeface="Calibri"/>
                <a:cs typeface="Calibri"/>
              </a:rPr>
              <a:t>or time.</a:t>
            </a:r>
            <a:endParaRPr sz="2800" dirty="0">
              <a:solidFill>
                <a:srgbClr val="1F145D"/>
              </a:solidFill>
              <a:latin typeface="Calibri"/>
              <a:cs typeface="Calibri"/>
            </a:endParaRPr>
          </a:p>
        </p:txBody>
      </p:sp>
      <p:pic>
        <p:nvPicPr>
          <p:cNvPr id="4" name="object 4"/>
          <p:cNvPicPr/>
          <p:nvPr/>
        </p:nvPicPr>
        <p:blipFill>
          <a:blip r:embed="rId2" cstate="print"/>
          <a:stretch>
            <a:fillRect/>
          </a:stretch>
        </p:blipFill>
        <p:spPr>
          <a:xfrm>
            <a:off x="9066276" y="411547"/>
            <a:ext cx="2956560" cy="6101249"/>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94790"/>
            <a:ext cx="8923477" cy="697230"/>
          </a:xfrm>
          <a:prstGeom prst="rect">
            <a:avLst/>
          </a:prstGeom>
        </p:spPr>
        <p:txBody>
          <a:bodyPr vert="horz" wrap="square" lIns="0" tIns="13335" rIns="0" bIns="0" rtlCol="0">
            <a:spAutoFit/>
          </a:bodyPr>
          <a:lstStyle/>
          <a:p>
            <a:pPr marL="12700">
              <a:lnSpc>
                <a:spcPct val="100000"/>
              </a:lnSpc>
              <a:spcBef>
                <a:spcPts val="105"/>
              </a:spcBef>
            </a:pPr>
            <a:r>
              <a:rPr spc="-15" dirty="0"/>
              <a:t>Creating </a:t>
            </a:r>
            <a:r>
              <a:rPr spc="-35" dirty="0"/>
              <a:t>effective</a:t>
            </a:r>
            <a:r>
              <a:rPr spc="-15" dirty="0"/>
              <a:t> </a:t>
            </a:r>
            <a:r>
              <a:rPr spc="-20" dirty="0"/>
              <a:t>constraints</a:t>
            </a:r>
          </a:p>
        </p:txBody>
      </p:sp>
      <p:sp>
        <p:nvSpPr>
          <p:cNvPr id="3" name="object 3"/>
          <p:cNvSpPr txBox="1"/>
          <p:nvPr/>
        </p:nvSpPr>
        <p:spPr>
          <a:xfrm>
            <a:off x="916939" y="1766062"/>
            <a:ext cx="10194290" cy="3974465"/>
          </a:xfrm>
          <a:prstGeom prst="rect">
            <a:avLst/>
          </a:prstGeom>
        </p:spPr>
        <p:txBody>
          <a:bodyPr vert="horz" wrap="square" lIns="0" tIns="92075" rIns="0" bIns="0" rtlCol="0">
            <a:spAutoFit/>
          </a:bodyPr>
          <a:lstStyle/>
          <a:p>
            <a:pPr marL="241300" marR="204470" indent="-229235" algn="just">
              <a:lnSpc>
                <a:spcPct val="80000"/>
              </a:lnSpc>
              <a:spcBef>
                <a:spcPts val="725"/>
              </a:spcBef>
              <a:buFont typeface="Arial"/>
              <a:buChar char="•"/>
              <a:tabLst>
                <a:tab pos="241935" algn="l"/>
              </a:tabLst>
            </a:pPr>
            <a:r>
              <a:rPr sz="2600" spc="-5" dirty="0">
                <a:solidFill>
                  <a:srgbClr val="1F145D"/>
                </a:solidFill>
                <a:latin typeface="Calibri"/>
                <a:cs typeface="Calibri"/>
              </a:rPr>
              <a:t>The </a:t>
            </a:r>
            <a:r>
              <a:rPr sz="2600" spc="-10" dirty="0">
                <a:solidFill>
                  <a:srgbClr val="1F145D"/>
                </a:solidFill>
                <a:latin typeface="Calibri"/>
                <a:cs typeface="Calibri"/>
              </a:rPr>
              <a:t>tools </a:t>
            </a:r>
            <a:r>
              <a:rPr sz="2600" spc="-5" dirty="0">
                <a:solidFill>
                  <a:srgbClr val="1F145D"/>
                </a:solidFill>
                <a:latin typeface="Calibri"/>
                <a:cs typeface="Calibri"/>
              </a:rPr>
              <a:t>need </a:t>
            </a:r>
            <a:r>
              <a:rPr sz="2600" spc="-15" dirty="0">
                <a:solidFill>
                  <a:srgbClr val="1F145D"/>
                </a:solidFill>
                <a:latin typeface="Calibri"/>
                <a:cs typeface="Calibri"/>
              </a:rPr>
              <a:t>constraints to operate </a:t>
            </a:r>
            <a:r>
              <a:rPr sz="2600" spc="-5" dirty="0">
                <a:solidFill>
                  <a:srgbClr val="1F145D"/>
                </a:solidFill>
                <a:latin typeface="Calibri"/>
                <a:cs typeface="Calibri"/>
              </a:rPr>
              <a:t>well, </a:t>
            </a:r>
            <a:r>
              <a:rPr sz="2600" dirty="0">
                <a:solidFill>
                  <a:srgbClr val="1F145D"/>
                </a:solidFill>
                <a:latin typeface="Calibri"/>
                <a:cs typeface="Calibri"/>
              </a:rPr>
              <a:t>and </a:t>
            </a:r>
            <a:r>
              <a:rPr sz="2600" spc="-10" dirty="0">
                <a:solidFill>
                  <a:srgbClr val="1F145D"/>
                </a:solidFill>
                <a:latin typeface="Calibri"/>
                <a:cs typeface="Calibri"/>
              </a:rPr>
              <a:t>more recently Xilinx </a:t>
            </a:r>
            <a:r>
              <a:rPr sz="2600" spc="-20" dirty="0">
                <a:solidFill>
                  <a:srgbClr val="1F145D"/>
                </a:solidFill>
                <a:latin typeface="Calibri"/>
                <a:cs typeface="Calibri"/>
              </a:rPr>
              <a:t>have </a:t>
            </a:r>
            <a:r>
              <a:rPr sz="2600" spc="-575" dirty="0">
                <a:solidFill>
                  <a:srgbClr val="1F145D"/>
                </a:solidFill>
                <a:latin typeface="Calibri"/>
                <a:cs typeface="Calibri"/>
              </a:rPr>
              <a:t> </a:t>
            </a:r>
            <a:r>
              <a:rPr sz="2600" spc="-5" dirty="0">
                <a:solidFill>
                  <a:srgbClr val="1F145D"/>
                </a:solidFill>
                <a:latin typeface="Calibri"/>
                <a:cs typeface="Calibri"/>
              </a:rPr>
              <a:t>disabled outputting </a:t>
            </a:r>
            <a:r>
              <a:rPr sz="2600" spc="-10" dirty="0">
                <a:solidFill>
                  <a:srgbClr val="1F145D"/>
                </a:solidFill>
                <a:latin typeface="Calibri"/>
                <a:cs typeface="Calibri"/>
              </a:rPr>
              <a:t>performance information </a:t>
            </a:r>
            <a:r>
              <a:rPr sz="2600" spc="-5" dirty="0">
                <a:solidFill>
                  <a:srgbClr val="1F145D"/>
                </a:solidFill>
                <a:latin typeface="Calibri"/>
                <a:cs typeface="Calibri"/>
              </a:rPr>
              <a:t>unless </a:t>
            </a:r>
            <a:r>
              <a:rPr sz="2600" spc="-15" dirty="0">
                <a:solidFill>
                  <a:srgbClr val="1F145D"/>
                </a:solidFill>
                <a:latin typeface="Calibri"/>
                <a:cs typeface="Calibri"/>
              </a:rPr>
              <a:t>you </a:t>
            </a:r>
            <a:r>
              <a:rPr sz="2600" spc="-20" dirty="0">
                <a:solidFill>
                  <a:srgbClr val="1F145D"/>
                </a:solidFill>
                <a:latin typeface="Calibri"/>
                <a:cs typeface="Calibri"/>
              </a:rPr>
              <a:t>have </a:t>
            </a:r>
            <a:r>
              <a:rPr sz="2600" spc="-5" dirty="0">
                <a:solidFill>
                  <a:srgbClr val="1F145D"/>
                </a:solidFill>
                <a:latin typeface="Calibri"/>
                <a:cs typeface="Calibri"/>
              </a:rPr>
              <a:t>defined </a:t>
            </a:r>
            <a:r>
              <a:rPr sz="2600" spc="-10" dirty="0">
                <a:solidFill>
                  <a:srgbClr val="1F145D"/>
                </a:solidFill>
                <a:latin typeface="Calibri"/>
                <a:cs typeface="Calibri"/>
              </a:rPr>
              <a:t>at </a:t>
            </a:r>
            <a:r>
              <a:rPr sz="2600" spc="-575" dirty="0">
                <a:solidFill>
                  <a:srgbClr val="1F145D"/>
                </a:solidFill>
                <a:latin typeface="Calibri"/>
                <a:cs typeface="Calibri"/>
              </a:rPr>
              <a:t> </a:t>
            </a:r>
            <a:r>
              <a:rPr sz="2600" spc="-5" dirty="0">
                <a:solidFill>
                  <a:srgbClr val="1F145D"/>
                </a:solidFill>
                <a:latin typeface="Calibri"/>
                <a:cs typeface="Calibri"/>
              </a:rPr>
              <a:t>least</a:t>
            </a:r>
            <a:r>
              <a:rPr sz="2600" spc="-25" dirty="0">
                <a:solidFill>
                  <a:srgbClr val="1F145D"/>
                </a:solidFill>
                <a:latin typeface="Calibri"/>
                <a:cs typeface="Calibri"/>
              </a:rPr>
              <a:t> </a:t>
            </a:r>
            <a:r>
              <a:rPr sz="2600" dirty="0">
                <a:solidFill>
                  <a:srgbClr val="1F145D"/>
                </a:solidFill>
                <a:latin typeface="Calibri"/>
                <a:cs typeface="Calibri"/>
              </a:rPr>
              <a:t>a clock </a:t>
            </a:r>
            <a:r>
              <a:rPr sz="2600" spc="-15" dirty="0">
                <a:solidFill>
                  <a:srgbClr val="1F145D"/>
                </a:solidFill>
                <a:latin typeface="Calibri"/>
                <a:cs typeface="Calibri"/>
              </a:rPr>
              <a:t>constraint.</a:t>
            </a:r>
            <a:endParaRPr sz="2600" dirty="0">
              <a:solidFill>
                <a:srgbClr val="1F145D"/>
              </a:solidFill>
              <a:latin typeface="Calibri"/>
              <a:cs typeface="Calibri"/>
            </a:endParaRPr>
          </a:p>
          <a:p>
            <a:pPr marL="241300" marR="5080" indent="-229235">
              <a:lnSpc>
                <a:spcPct val="80000"/>
              </a:lnSpc>
              <a:spcBef>
                <a:spcPts val="1000"/>
              </a:spcBef>
              <a:buFont typeface="Arial"/>
              <a:buChar char="•"/>
              <a:tabLst>
                <a:tab pos="241935" algn="l"/>
                <a:tab pos="8883015" algn="l"/>
              </a:tabLst>
            </a:pPr>
            <a:r>
              <a:rPr sz="2600" spc="-10" dirty="0">
                <a:solidFill>
                  <a:srgbClr val="1F145D"/>
                </a:solidFill>
                <a:latin typeface="Calibri"/>
                <a:cs typeface="Calibri"/>
              </a:rPr>
              <a:t>Constraints</a:t>
            </a:r>
            <a:r>
              <a:rPr sz="2600" spc="-25" dirty="0">
                <a:solidFill>
                  <a:srgbClr val="1F145D"/>
                </a:solidFill>
                <a:latin typeface="Calibri"/>
                <a:cs typeface="Calibri"/>
              </a:rPr>
              <a:t> </a:t>
            </a:r>
            <a:r>
              <a:rPr sz="2600" spc="-10" dirty="0">
                <a:solidFill>
                  <a:srgbClr val="1F145D"/>
                </a:solidFill>
                <a:latin typeface="Calibri"/>
                <a:cs typeface="Calibri"/>
              </a:rPr>
              <a:t>are</a:t>
            </a:r>
            <a:r>
              <a:rPr sz="2600" spc="10" dirty="0">
                <a:solidFill>
                  <a:srgbClr val="1F145D"/>
                </a:solidFill>
                <a:latin typeface="Calibri"/>
                <a:cs typeface="Calibri"/>
              </a:rPr>
              <a:t> </a:t>
            </a:r>
            <a:r>
              <a:rPr sz="2600" spc="-5" dirty="0">
                <a:solidFill>
                  <a:srgbClr val="1F145D"/>
                </a:solidFill>
                <a:latin typeface="Calibri"/>
                <a:cs typeface="Calibri"/>
              </a:rPr>
              <a:t>used</a:t>
            </a:r>
            <a:r>
              <a:rPr sz="2600" spc="-30" dirty="0">
                <a:solidFill>
                  <a:srgbClr val="1F145D"/>
                </a:solidFill>
                <a:latin typeface="Calibri"/>
                <a:cs typeface="Calibri"/>
              </a:rPr>
              <a:t> </a:t>
            </a:r>
            <a:r>
              <a:rPr sz="2600" spc="-15" dirty="0">
                <a:solidFill>
                  <a:srgbClr val="1F145D"/>
                </a:solidFill>
                <a:latin typeface="Calibri"/>
                <a:cs typeface="Calibri"/>
              </a:rPr>
              <a:t>to</a:t>
            </a:r>
            <a:r>
              <a:rPr sz="2600" spc="10" dirty="0">
                <a:solidFill>
                  <a:srgbClr val="1F145D"/>
                </a:solidFill>
                <a:latin typeface="Calibri"/>
                <a:cs typeface="Calibri"/>
              </a:rPr>
              <a:t> </a:t>
            </a:r>
            <a:r>
              <a:rPr sz="2600" spc="-15" dirty="0">
                <a:solidFill>
                  <a:srgbClr val="1F145D"/>
                </a:solidFill>
                <a:latin typeface="Calibri"/>
                <a:cs typeface="Calibri"/>
              </a:rPr>
              <a:t>inform</a:t>
            </a:r>
            <a:r>
              <a:rPr sz="2600" spc="5" dirty="0">
                <a:solidFill>
                  <a:srgbClr val="1F145D"/>
                </a:solidFill>
                <a:latin typeface="Calibri"/>
                <a:cs typeface="Calibri"/>
              </a:rPr>
              <a:t> </a:t>
            </a:r>
            <a:r>
              <a:rPr sz="2600" dirty="0">
                <a:solidFill>
                  <a:srgbClr val="1F145D"/>
                </a:solidFill>
                <a:latin typeface="Calibri"/>
                <a:cs typeface="Calibri"/>
              </a:rPr>
              <a:t>the</a:t>
            </a:r>
            <a:r>
              <a:rPr sz="2600" spc="-20" dirty="0">
                <a:solidFill>
                  <a:srgbClr val="1F145D"/>
                </a:solidFill>
                <a:latin typeface="Calibri"/>
                <a:cs typeface="Calibri"/>
              </a:rPr>
              <a:t> </a:t>
            </a:r>
            <a:r>
              <a:rPr sz="2600" spc="-10" dirty="0">
                <a:solidFill>
                  <a:srgbClr val="1F145D"/>
                </a:solidFill>
                <a:latin typeface="Calibri"/>
                <a:cs typeface="Calibri"/>
              </a:rPr>
              <a:t>tools</a:t>
            </a:r>
            <a:r>
              <a:rPr sz="2600" spc="30" dirty="0">
                <a:solidFill>
                  <a:srgbClr val="1F145D"/>
                </a:solidFill>
                <a:latin typeface="Calibri"/>
                <a:cs typeface="Calibri"/>
              </a:rPr>
              <a:t> </a:t>
            </a:r>
            <a:r>
              <a:rPr sz="2600" spc="-5" dirty="0">
                <a:solidFill>
                  <a:srgbClr val="1F145D"/>
                </a:solidFill>
                <a:latin typeface="Calibri"/>
                <a:cs typeface="Calibri"/>
              </a:rPr>
              <a:t>of</a:t>
            </a:r>
            <a:r>
              <a:rPr sz="2600" spc="5" dirty="0">
                <a:solidFill>
                  <a:srgbClr val="1F145D"/>
                </a:solidFill>
                <a:latin typeface="Calibri"/>
                <a:cs typeface="Calibri"/>
              </a:rPr>
              <a:t> </a:t>
            </a:r>
            <a:r>
              <a:rPr sz="2600" dirty="0">
                <a:solidFill>
                  <a:srgbClr val="1F145D"/>
                </a:solidFill>
                <a:latin typeface="Calibri"/>
                <a:cs typeface="Calibri"/>
              </a:rPr>
              <a:t>the </a:t>
            </a:r>
            <a:r>
              <a:rPr sz="2600" spc="-10" dirty="0">
                <a:solidFill>
                  <a:srgbClr val="1F145D"/>
                </a:solidFill>
                <a:latin typeface="Calibri"/>
                <a:cs typeface="Calibri"/>
              </a:rPr>
              <a:t>designers</a:t>
            </a:r>
            <a:r>
              <a:rPr sz="2600" spc="-40" dirty="0">
                <a:solidFill>
                  <a:srgbClr val="1F145D"/>
                </a:solidFill>
                <a:latin typeface="Calibri"/>
                <a:cs typeface="Calibri"/>
              </a:rPr>
              <a:t> </a:t>
            </a:r>
            <a:r>
              <a:rPr sz="2600" spc="-10" dirty="0">
                <a:solidFill>
                  <a:srgbClr val="1F145D"/>
                </a:solidFill>
                <a:latin typeface="Calibri"/>
                <a:cs typeface="Calibri"/>
              </a:rPr>
              <a:t>intent.	</a:t>
            </a:r>
            <a:r>
              <a:rPr sz="2600" spc="-5" dirty="0">
                <a:solidFill>
                  <a:srgbClr val="1F145D"/>
                </a:solidFill>
                <a:latin typeface="Calibri"/>
                <a:cs typeface="Calibri"/>
              </a:rPr>
              <a:t>These</a:t>
            </a:r>
            <a:r>
              <a:rPr sz="2600" spc="-114" dirty="0">
                <a:solidFill>
                  <a:srgbClr val="1F145D"/>
                </a:solidFill>
                <a:latin typeface="Calibri"/>
                <a:cs typeface="Calibri"/>
              </a:rPr>
              <a:t> </a:t>
            </a:r>
            <a:r>
              <a:rPr sz="2600" spc="-10" dirty="0">
                <a:solidFill>
                  <a:srgbClr val="1F145D"/>
                </a:solidFill>
                <a:latin typeface="Calibri"/>
                <a:cs typeface="Calibri"/>
              </a:rPr>
              <a:t>are </a:t>
            </a:r>
            <a:r>
              <a:rPr sz="2600" spc="-575" dirty="0">
                <a:solidFill>
                  <a:srgbClr val="1F145D"/>
                </a:solidFill>
                <a:latin typeface="Calibri"/>
                <a:cs typeface="Calibri"/>
              </a:rPr>
              <a:t> </a:t>
            </a:r>
            <a:r>
              <a:rPr sz="2600" dirty="0">
                <a:solidFill>
                  <a:srgbClr val="1F145D"/>
                </a:solidFill>
                <a:latin typeface="Calibri"/>
                <a:cs typeface="Calibri"/>
              </a:rPr>
              <a:t>in </a:t>
            </a:r>
            <a:r>
              <a:rPr sz="2600" spc="-5" dirty="0">
                <a:solidFill>
                  <a:srgbClr val="1F145D"/>
                </a:solidFill>
                <a:latin typeface="Calibri"/>
                <a:cs typeface="Calibri"/>
              </a:rPr>
              <a:t>terms of </a:t>
            </a:r>
            <a:r>
              <a:rPr sz="2600" dirty="0">
                <a:solidFill>
                  <a:srgbClr val="1F145D"/>
                </a:solidFill>
                <a:latin typeface="Calibri"/>
                <a:cs typeface="Calibri"/>
              </a:rPr>
              <a:t>timing, </a:t>
            </a:r>
            <a:r>
              <a:rPr sz="2600" spc="-15" dirty="0">
                <a:solidFill>
                  <a:srgbClr val="1F145D"/>
                </a:solidFill>
                <a:latin typeface="Calibri"/>
                <a:cs typeface="Calibri"/>
              </a:rPr>
              <a:t>physical </a:t>
            </a:r>
            <a:r>
              <a:rPr sz="2600" spc="-10" dirty="0">
                <a:solidFill>
                  <a:srgbClr val="1F145D"/>
                </a:solidFill>
                <a:latin typeface="Calibri"/>
                <a:cs typeface="Calibri"/>
              </a:rPr>
              <a:t>area </a:t>
            </a:r>
            <a:r>
              <a:rPr sz="2600" spc="-5" dirty="0">
                <a:solidFill>
                  <a:srgbClr val="1F145D"/>
                </a:solidFill>
                <a:latin typeface="Calibri"/>
                <a:cs typeface="Calibri"/>
              </a:rPr>
              <a:t>of </a:t>
            </a:r>
            <a:r>
              <a:rPr sz="2600" dirty="0">
                <a:solidFill>
                  <a:srgbClr val="1F145D"/>
                </a:solidFill>
                <a:latin typeface="Calibri"/>
                <a:cs typeface="Calibri"/>
              </a:rPr>
              <a:t>chip </a:t>
            </a:r>
            <a:r>
              <a:rPr sz="2600" spc="-15" dirty="0">
                <a:solidFill>
                  <a:srgbClr val="1F145D"/>
                </a:solidFill>
                <a:latin typeface="Calibri"/>
                <a:cs typeface="Calibri"/>
              </a:rPr>
              <a:t>to </a:t>
            </a:r>
            <a:r>
              <a:rPr sz="2600" spc="-5" dirty="0">
                <a:solidFill>
                  <a:srgbClr val="1F145D"/>
                </a:solidFill>
                <a:latin typeface="Calibri"/>
                <a:cs typeface="Calibri"/>
              </a:rPr>
              <a:t>be used </a:t>
            </a:r>
            <a:r>
              <a:rPr sz="2600" spc="-25" dirty="0">
                <a:solidFill>
                  <a:srgbClr val="1F145D"/>
                </a:solidFill>
                <a:latin typeface="Calibri"/>
                <a:cs typeface="Calibri"/>
              </a:rPr>
              <a:t>for </a:t>
            </a:r>
            <a:r>
              <a:rPr sz="2600" spc="-5" dirty="0">
                <a:solidFill>
                  <a:srgbClr val="1F145D"/>
                </a:solidFill>
                <a:latin typeface="Calibri"/>
                <a:cs typeface="Calibri"/>
              </a:rPr>
              <a:t>some module, </a:t>
            </a:r>
            <a:r>
              <a:rPr sz="2600" dirty="0">
                <a:solidFill>
                  <a:srgbClr val="1F145D"/>
                </a:solidFill>
                <a:latin typeface="Calibri"/>
                <a:cs typeface="Calibri"/>
              </a:rPr>
              <a:t> locking the</a:t>
            </a:r>
            <a:r>
              <a:rPr sz="2600" spc="-30" dirty="0">
                <a:solidFill>
                  <a:srgbClr val="1F145D"/>
                </a:solidFill>
                <a:latin typeface="Calibri"/>
                <a:cs typeface="Calibri"/>
              </a:rPr>
              <a:t> </a:t>
            </a:r>
            <a:r>
              <a:rPr sz="2600" dirty="0">
                <a:solidFill>
                  <a:srgbClr val="1F145D"/>
                </a:solidFill>
                <a:latin typeface="Calibri"/>
                <a:cs typeface="Calibri"/>
              </a:rPr>
              <a:t>I/O </a:t>
            </a:r>
            <a:r>
              <a:rPr sz="2600" spc="-5" dirty="0">
                <a:solidFill>
                  <a:srgbClr val="1F145D"/>
                </a:solidFill>
                <a:latin typeface="Calibri"/>
                <a:cs typeface="Calibri"/>
              </a:rPr>
              <a:t>pin</a:t>
            </a:r>
            <a:r>
              <a:rPr sz="2600" spc="-20" dirty="0">
                <a:solidFill>
                  <a:srgbClr val="1F145D"/>
                </a:solidFill>
                <a:latin typeface="Calibri"/>
                <a:cs typeface="Calibri"/>
              </a:rPr>
              <a:t> </a:t>
            </a:r>
            <a:r>
              <a:rPr sz="2600" spc="-5" dirty="0">
                <a:solidFill>
                  <a:srgbClr val="1F145D"/>
                </a:solidFill>
                <a:latin typeface="Calibri"/>
                <a:cs typeface="Calibri"/>
              </a:rPr>
              <a:t>assignments,</a:t>
            </a:r>
            <a:r>
              <a:rPr sz="2600" spc="-40" dirty="0">
                <a:solidFill>
                  <a:srgbClr val="1F145D"/>
                </a:solidFill>
                <a:latin typeface="Calibri"/>
                <a:cs typeface="Calibri"/>
              </a:rPr>
              <a:t> </a:t>
            </a:r>
            <a:r>
              <a:rPr sz="2600" spc="-15" dirty="0">
                <a:solidFill>
                  <a:srgbClr val="1F145D"/>
                </a:solidFill>
                <a:latin typeface="Calibri"/>
                <a:cs typeface="Calibri"/>
              </a:rPr>
              <a:t>etc.</a:t>
            </a:r>
            <a:endParaRPr sz="2600" dirty="0">
              <a:solidFill>
                <a:srgbClr val="1F145D"/>
              </a:solidFill>
              <a:latin typeface="Calibri"/>
              <a:cs typeface="Calibri"/>
            </a:endParaRPr>
          </a:p>
          <a:p>
            <a:pPr marL="241300" marR="135890" indent="-229235">
              <a:lnSpc>
                <a:spcPts val="2500"/>
              </a:lnSpc>
              <a:spcBef>
                <a:spcPts val="985"/>
              </a:spcBef>
              <a:buFont typeface="Arial"/>
              <a:buChar char="•"/>
              <a:tabLst>
                <a:tab pos="241935" algn="l"/>
                <a:tab pos="4213860" algn="l"/>
                <a:tab pos="9139555" algn="l"/>
              </a:tabLst>
            </a:pPr>
            <a:r>
              <a:rPr sz="2600" spc="-10" dirty="0">
                <a:solidFill>
                  <a:srgbClr val="1F145D"/>
                </a:solidFill>
                <a:latin typeface="Calibri"/>
                <a:cs typeface="Calibri"/>
              </a:rPr>
              <a:t>Xilinx</a:t>
            </a:r>
            <a:r>
              <a:rPr sz="2600" spc="-5" dirty="0">
                <a:solidFill>
                  <a:srgbClr val="1F145D"/>
                </a:solidFill>
                <a:latin typeface="Calibri"/>
                <a:cs typeface="Calibri"/>
              </a:rPr>
              <a:t> pull</a:t>
            </a:r>
            <a:r>
              <a:rPr sz="2600" spc="5" dirty="0">
                <a:solidFill>
                  <a:srgbClr val="1F145D"/>
                </a:solidFill>
                <a:latin typeface="Calibri"/>
                <a:cs typeface="Calibri"/>
              </a:rPr>
              <a:t> </a:t>
            </a:r>
            <a:r>
              <a:rPr sz="2600" dirty="0">
                <a:solidFill>
                  <a:srgbClr val="1F145D"/>
                </a:solidFill>
                <a:latin typeface="Calibri"/>
                <a:cs typeface="Calibri"/>
              </a:rPr>
              <a:t>all</a:t>
            </a:r>
            <a:r>
              <a:rPr sz="2600" spc="15" dirty="0">
                <a:solidFill>
                  <a:srgbClr val="1F145D"/>
                </a:solidFill>
                <a:latin typeface="Calibri"/>
                <a:cs typeface="Calibri"/>
              </a:rPr>
              <a:t> </a:t>
            </a:r>
            <a:r>
              <a:rPr sz="2600" spc="-5" dirty="0">
                <a:solidFill>
                  <a:srgbClr val="1F145D"/>
                </a:solidFill>
                <a:latin typeface="Calibri"/>
                <a:cs typeface="Calibri"/>
              </a:rPr>
              <a:t>of</a:t>
            </a:r>
            <a:r>
              <a:rPr sz="2600" spc="10" dirty="0">
                <a:solidFill>
                  <a:srgbClr val="1F145D"/>
                </a:solidFill>
                <a:latin typeface="Calibri"/>
                <a:cs typeface="Calibri"/>
              </a:rPr>
              <a:t> </a:t>
            </a:r>
            <a:r>
              <a:rPr sz="2600" dirty="0">
                <a:solidFill>
                  <a:srgbClr val="1F145D"/>
                </a:solidFill>
                <a:latin typeface="Calibri"/>
                <a:cs typeface="Calibri"/>
              </a:rPr>
              <a:t>the </a:t>
            </a:r>
            <a:r>
              <a:rPr sz="2600" spc="-15" dirty="0">
                <a:solidFill>
                  <a:srgbClr val="1F145D"/>
                </a:solidFill>
                <a:latin typeface="Calibri"/>
                <a:cs typeface="Calibri"/>
              </a:rPr>
              <a:t>constraints</a:t>
            </a:r>
            <a:r>
              <a:rPr sz="2600" spc="-20" dirty="0">
                <a:solidFill>
                  <a:srgbClr val="1F145D"/>
                </a:solidFill>
                <a:latin typeface="Calibri"/>
                <a:cs typeface="Calibri"/>
              </a:rPr>
              <a:t> </a:t>
            </a:r>
            <a:r>
              <a:rPr sz="2600" spc="-10" dirty="0">
                <a:solidFill>
                  <a:srgbClr val="1F145D"/>
                </a:solidFill>
                <a:latin typeface="Calibri"/>
                <a:cs typeface="Calibri"/>
              </a:rPr>
              <a:t>together</a:t>
            </a:r>
            <a:r>
              <a:rPr sz="2600" spc="15" dirty="0">
                <a:solidFill>
                  <a:srgbClr val="1F145D"/>
                </a:solidFill>
                <a:latin typeface="Calibri"/>
                <a:cs typeface="Calibri"/>
              </a:rPr>
              <a:t> </a:t>
            </a:r>
            <a:r>
              <a:rPr sz="2600" dirty="0">
                <a:solidFill>
                  <a:srgbClr val="1F145D"/>
                </a:solidFill>
                <a:latin typeface="Calibri"/>
                <a:cs typeface="Calibri"/>
              </a:rPr>
              <a:t>in a</a:t>
            </a:r>
            <a:r>
              <a:rPr sz="2600" spc="15" dirty="0">
                <a:solidFill>
                  <a:srgbClr val="1F145D"/>
                </a:solidFill>
                <a:latin typeface="Calibri"/>
                <a:cs typeface="Calibri"/>
              </a:rPr>
              <a:t> </a:t>
            </a:r>
            <a:r>
              <a:rPr sz="2600" spc="-5" dirty="0">
                <a:solidFill>
                  <a:srgbClr val="1F145D"/>
                </a:solidFill>
                <a:latin typeface="Calibri"/>
                <a:cs typeface="Calibri"/>
              </a:rPr>
              <a:t>single</a:t>
            </a:r>
            <a:r>
              <a:rPr sz="2600" dirty="0">
                <a:solidFill>
                  <a:srgbClr val="1F145D"/>
                </a:solidFill>
                <a:latin typeface="Calibri"/>
                <a:cs typeface="Calibri"/>
              </a:rPr>
              <a:t> </a:t>
            </a:r>
            <a:r>
              <a:rPr sz="2600" spc="-15" dirty="0">
                <a:solidFill>
                  <a:srgbClr val="1F145D"/>
                </a:solidFill>
                <a:latin typeface="Calibri"/>
                <a:cs typeface="Calibri"/>
              </a:rPr>
              <a:t>text</a:t>
            </a:r>
            <a:r>
              <a:rPr sz="2600" spc="-20" dirty="0">
                <a:solidFill>
                  <a:srgbClr val="1F145D"/>
                </a:solidFill>
                <a:latin typeface="Calibri"/>
                <a:cs typeface="Calibri"/>
              </a:rPr>
              <a:t> </a:t>
            </a:r>
            <a:r>
              <a:rPr sz="2600" spc="-5" dirty="0">
                <a:solidFill>
                  <a:srgbClr val="1F145D"/>
                </a:solidFill>
                <a:latin typeface="Calibri"/>
                <a:cs typeface="Calibri"/>
              </a:rPr>
              <a:t>file</a:t>
            </a:r>
            <a:r>
              <a:rPr sz="2600" dirty="0">
                <a:solidFill>
                  <a:srgbClr val="1F145D"/>
                </a:solidFill>
                <a:latin typeface="Calibri"/>
                <a:cs typeface="Calibri"/>
              </a:rPr>
              <a:t> </a:t>
            </a:r>
            <a:r>
              <a:rPr sz="2600" spc="-15" dirty="0">
                <a:solidFill>
                  <a:srgbClr val="1F145D"/>
                </a:solidFill>
                <a:latin typeface="Calibri"/>
                <a:cs typeface="Calibri"/>
              </a:rPr>
              <a:t>(.X</a:t>
            </a:r>
            <a:r>
              <a:rPr lang="en-US" sz="2600" spc="-15" dirty="0">
                <a:solidFill>
                  <a:srgbClr val="1F145D"/>
                </a:solidFill>
                <a:latin typeface="Calibri"/>
                <a:cs typeface="Calibri"/>
              </a:rPr>
              <a:t>DC</a:t>
            </a:r>
            <a:r>
              <a:rPr sz="2600" spc="-15" dirty="0">
                <a:solidFill>
                  <a:srgbClr val="1F145D"/>
                </a:solidFill>
                <a:latin typeface="Calibri"/>
                <a:cs typeface="Calibri"/>
              </a:rPr>
              <a:t>).	</a:t>
            </a:r>
            <a:r>
              <a:rPr sz="2600" spc="-10" dirty="0">
                <a:solidFill>
                  <a:srgbClr val="1F145D"/>
                </a:solidFill>
                <a:latin typeface="Calibri"/>
                <a:cs typeface="Calibri"/>
              </a:rPr>
              <a:t>Xilinx </a:t>
            </a:r>
            <a:r>
              <a:rPr sz="2600" spc="-5" dirty="0">
                <a:solidFill>
                  <a:srgbClr val="1F145D"/>
                </a:solidFill>
                <a:latin typeface="Calibri"/>
                <a:cs typeface="Calibri"/>
              </a:rPr>
              <a:t> </a:t>
            </a:r>
            <a:r>
              <a:rPr sz="2600" spc="-10" dirty="0">
                <a:solidFill>
                  <a:srgbClr val="1F145D"/>
                </a:solidFill>
                <a:latin typeface="Calibri"/>
                <a:cs typeface="Calibri"/>
              </a:rPr>
              <a:t>Constraint</a:t>
            </a:r>
            <a:r>
              <a:rPr sz="2600" spc="-15" dirty="0">
                <a:solidFill>
                  <a:srgbClr val="1F145D"/>
                </a:solidFill>
                <a:latin typeface="Calibri"/>
                <a:cs typeface="Calibri"/>
              </a:rPr>
              <a:t> Format</a:t>
            </a:r>
            <a:r>
              <a:rPr sz="2600" spc="5" dirty="0">
                <a:solidFill>
                  <a:srgbClr val="1F145D"/>
                </a:solidFill>
                <a:latin typeface="Calibri"/>
                <a:cs typeface="Calibri"/>
              </a:rPr>
              <a:t> </a:t>
            </a:r>
            <a:r>
              <a:rPr sz="2600" dirty="0">
                <a:solidFill>
                  <a:srgbClr val="1F145D"/>
                </a:solidFill>
                <a:latin typeface="Calibri"/>
                <a:cs typeface="Calibri"/>
              </a:rPr>
              <a:t>is</a:t>
            </a:r>
            <a:r>
              <a:rPr sz="2600" spc="5" dirty="0">
                <a:solidFill>
                  <a:srgbClr val="1F145D"/>
                </a:solidFill>
                <a:latin typeface="Calibri"/>
                <a:cs typeface="Calibri"/>
              </a:rPr>
              <a:t> </a:t>
            </a:r>
            <a:r>
              <a:rPr sz="2600" dirty="0">
                <a:solidFill>
                  <a:srgbClr val="1F145D"/>
                </a:solidFill>
                <a:latin typeface="Calibri"/>
                <a:cs typeface="Calibri"/>
              </a:rPr>
              <a:t>a</a:t>
            </a:r>
            <a:r>
              <a:rPr sz="2600" spc="5" dirty="0">
                <a:solidFill>
                  <a:srgbClr val="1F145D"/>
                </a:solidFill>
                <a:latin typeface="Calibri"/>
                <a:cs typeface="Calibri"/>
              </a:rPr>
              <a:t> </a:t>
            </a:r>
            <a:r>
              <a:rPr sz="2600" spc="-5" dirty="0">
                <a:solidFill>
                  <a:srgbClr val="1F145D"/>
                </a:solidFill>
                <a:latin typeface="Calibri"/>
                <a:cs typeface="Calibri"/>
              </a:rPr>
              <a:t>language </a:t>
            </a:r>
            <a:r>
              <a:rPr sz="2600" spc="-15" dirty="0">
                <a:solidFill>
                  <a:srgbClr val="1F145D"/>
                </a:solidFill>
                <a:latin typeface="Calibri"/>
                <a:cs typeface="Calibri"/>
              </a:rPr>
              <a:t>to</a:t>
            </a:r>
            <a:r>
              <a:rPr sz="2600" dirty="0">
                <a:solidFill>
                  <a:srgbClr val="1F145D"/>
                </a:solidFill>
                <a:latin typeface="Calibri"/>
                <a:cs typeface="Calibri"/>
              </a:rPr>
              <a:t> </a:t>
            </a:r>
            <a:r>
              <a:rPr sz="2600" spc="-5" dirty="0">
                <a:solidFill>
                  <a:srgbClr val="1F145D"/>
                </a:solidFill>
                <a:latin typeface="Calibri"/>
                <a:cs typeface="Calibri"/>
              </a:rPr>
              <a:t>specify</a:t>
            </a:r>
            <a:r>
              <a:rPr sz="2600" spc="-25" dirty="0">
                <a:solidFill>
                  <a:srgbClr val="1F145D"/>
                </a:solidFill>
                <a:latin typeface="Calibri"/>
                <a:cs typeface="Calibri"/>
              </a:rPr>
              <a:t> </a:t>
            </a:r>
            <a:r>
              <a:rPr sz="2600" dirty="0">
                <a:solidFill>
                  <a:srgbClr val="1F145D"/>
                </a:solidFill>
                <a:latin typeface="Calibri"/>
                <a:cs typeface="Calibri"/>
              </a:rPr>
              <a:t>all</a:t>
            </a:r>
            <a:r>
              <a:rPr sz="2600" spc="10" dirty="0">
                <a:solidFill>
                  <a:srgbClr val="1F145D"/>
                </a:solidFill>
                <a:latin typeface="Calibri"/>
                <a:cs typeface="Calibri"/>
              </a:rPr>
              <a:t> </a:t>
            </a:r>
            <a:r>
              <a:rPr sz="2600" dirty="0">
                <a:solidFill>
                  <a:srgbClr val="1F145D"/>
                </a:solidFill>
                <a:latin typeface="Calibri"/>
                <a:cs typeface="Calibri"/>
              </a:rPr>
              <a:t>the</a:t>
            </a:r>
            <a:r>
              <a:rPr sz="2600" spc="5" dirty="0">
                <a:solidFill>
                  <a:srgbClr val="1F145D"/>
                </a:solidFill>
                <a:latin typeface="Calibri"/>
                <a:cs typeface="Calibri"/>
              </a:rPr>
              <a:t> </a:t>
            </a:r>
            <a:r>
              <a:rPr sz="2600" spc="-15" dirty="0">
                <a:solidFill>
                  <a:srgbClr val="1F145D"/>
                </a:solidFill>
                <a:latin typeface="Calibri"/>
                <a:cs typeface="Calibri"/>
              </a:rPr>
              <a:t>constraints</a:t>
            </a:r>
            <a:r>
              <a:rPr sz="2600" spc="-30" dirty="0">
                <a:solidFill>
                  <a:srgbClr val="1F145D"/>
                </a:solidFill>
                <a:latin typeface="Calibri"/>
                <a:cs typeface="Calibri"/>
              </a:rPr>
              <a:t> </a:t>
            </a:r>
            <a:r>
              <a:rPr sz="2600" spc="-25" dirty="0">
                <a:solidFill>
                  <a:srgbClr val="1F145D"/>
                </a:solidFill>
                <a:latin typeface="Calibri"/>
                <a:cs typeface="Calibri"/>
              </a:rPr>
              <a:t>for</a:t>
            </a:r>
            <a:r>
              <a:rPr sz="2600" spc="10" dirty="0">
                <a:solidFill>
                  <a:srgbClr val="1F145D"/>
                </a:solidFill>
                <a:latin typeface="Calibri"/>
                <a:cs typeface="Calibri"/>
              </a:rPr>
              <a:t> </a:t>
            </a:r>
            <a:r>
              <a:rPr sz="2600" dirty="0">
                <a:solidFill>
                  <a:srgbClr val="1F145D"/>
                </a:solidFill>
                <a:latin typeface="Calibri"/>
                <a:cs typeface="Calibri"/>
              </a:rPr>
              <a:t>a</a:t>
            </a:r>
            <a:r>
              <a:rPr sz="2600" spc="5" dirty="0">
                <a:solidFill>
                  <a:srgbClr val="1F145D"/>
                </a:solidFill>
                <a:latin typeface="Calibri"/>
                <a:cs typeface="Calibri"/>
              </a:rPr>
              <a:t> </a:t>
            </a:r>
            <a:r>
              <a:rPr sz="2600" spc="-5" dirty="0">
                <a:solidFill>
                  <a:srgbClr val="1F145D"/>
                </a:solidFill>
                <a:latin typeface="Calibri"/>
                <a:cs typeface="Calibri"/>
              </a:rPr>
              <a:t>design. </a:t>
            </a:r>
            <a:r>
              <a:rPr sz="2600" spc="-570" dirty="0">
                <a:solidFill>
                  <a:srgbClr val="1F145D"/>
                </a:solidFill>
                <a:latin typeface="Calibri"/>
                <a:cs typeface="Calibri"/>
              </a:rPr>
              <a:t> </a:t>
            </a:r>
            <a:r>
              <a:rPr sz="2600" dirty="0">
                <a:solidFill>
                  <a:srgbClr val="1F145D"/>
                </a:solidFill>
                <a:latin typeface="Calibri"/>
                <a:cs typeface="Calibri"/>
              </a:rPr>
              <a:t>It</a:t>
            </a:r>
            <a:r>
              <a:rPr sz="2600" spc="10" dirty="0">
                <a:solidFill>
                  <a:srgbClr val="1F145D"/>
                </a:solidFill>
                <a:latin typeface="Calibri"/>
                <a:cs typeface="Calibri"/>
              </a:rPr>
              <a:t> </a:t>
            </a:r>
            <a:r>
              <a:rPr sz="2600" dirty="0">
                <a:solidFill>
                  <a:srgbClr val="1F145D"/>
                </a:solidFill>
                <a:latin typeface="Calibri"/>
                <a:cs typeface="Calibri"/>
              </a:rPr>
              <a:t>is </a:t>
            </a:r>
            <a:r>
              <a:rPr sz="2600" spc="-5" dirty="0">
                <a:solidFill>
                  <a:srgbClr val="1F145D"/>
                </a:solidFill>
                <a:latin typeface="Calibri"/>
                <a:cs typeface="Calibri"/>
              </a:rPr>
              <a:t>described</a:t>
            </a:r>
            <a:r>
              <a:rPr sz="2600" spc="-30" dirty="0">
                <a:solidFill>
                  <a:srgbClr val="1F145D"/>
                </a:solidFill>
                <a:latin typeface="Calibri"/>
                <a:cs typeface="Calibri"/>
              </a:rPr>
              <a:t> </a:t>
            </a:r>
            <a:r>
              <a:rPr sz="2600" dirty="0">
                <a:solidFill>
                  <a:srgbClr val="1F145D"/>
                </a:solidFill>
                <a:latin typeface="Calibri"/>
                <a:cs typeface="Calibri"/>
              </a:rPr>
              <a:t>in</a:t>
            </a:r>
            <a:r>
              <a:rPr sz="2600" spc="5" dirty="0">
                <a:solidFill>
                  <a:srgbClr val="1F145D"/>
                </a:solidFill>
                <a:latin typeface="Calibri"/>
                <a:cs typeface="Calibri"/>
              </a:rPr>
              <a:t> </a:t>
            </a:r>
            <a:r>
              <a:rPr sz="2600" spc="-10" dirty="0">
                <a:solidFill>
                  <a:srgbClr val="1F145D"/>
                </a:solidFill>
                <a:latin typeface="Calibri"/>
                <a:cs typeface="Calibri"/>
              </a:rPr>
              <a:t>detail</a:t>
            </a:r>
            <a:r>
              <a:rPr sz="2600" dirty="0">
                <a:solidFill>
                  <a:srgbClr val="1F145D"/>
                </a:solidFill>
                <a:latin typeface="Calibri"/>
                <a:cs typeface="Calibri"/>
              </a:rPr>
              <a:t> </a:t>
            </a:r>
            <a:r>
              <a:rPr sz="2600" spc="-55" dirty="0">
                <a:solidFill>
                  <a:srgbClr val="1F145D"/>
                </a:solidFill>
                <a:latin typeface="Calibri"/>
                <a:cs typeface="Calibri"/>
              </a:rPr>
              <a:t>later.	</a:t>
            </a:r>
            <a:r>
              <a:rPr sz="2600" spc="-5" dirty="0">
                <a:solidFill>
                  <a:srgbClr val="1F145D"/>
                </a:solidFill>
                <a:latin typeface="Calibri"/>
                <a:cs typeface="Calibri"/>
              </a:rPr>
              <a:t>Other </a:t>
            </a:r>
            <a:r>
              <a:rPr sz="2600" spc="-10" dirty="0">
                <a:solidFill>
                  <a:srgbClr val="1F145D"/>
                </a:solidFill>
                <a:latin typeface="Calibri"/>
                <a:cs typeface="Calibri"/>
              </a:rPr>
              <a:t>vendors </a:t>
            </a:r>
            <a:r>
              <a:rPr sz="2600" spc="-5" dirty="0">
                <a:solidFill>
                  <a:srgbClr val="1F145D"/>
                </a:solidFill>
                <a:latin typeface="Calibri"/>
                <a:cs typeface="Calibri"/>
              </a:rPr>
              <a:t>use </a:t>
            </a:r>
            <a:r>
              <a:rPr sz="2600" dirty="0">
                <a:solidFill>
                  <a:srgbClr val="1F145D"/>
                </a:solidFill>
                <a:latin typeface="Calibri"/>
                <a:cs typeface="Calibri"/>
              </a:rPr>
              <a:t>a </a:t>
            </a:r>
            <a:r>
              <a:rPr sz="2600" spc="-5" dirty="0">
                <a:solidFill>
                  <a:srgbClr val="1F145D"/>
                </a:solidFill>
                <a:latin typeface="Calibri"/>
                <a:cs typeface="Calibri"/>
              </a:rPr>
              <a:t>similar approach </a:t>
            </a:r>
            <a:r>
              <a:rPr sz="2600" dirty="0">
                <a:solidFill>
                  <a:srgbClr val="1F145D"/>
                </a:solidFill>
                <a:latin typeface="Calibri"/>
                <a:cs typeface="Calibri"/>
              </a:rPr>
              <a:t>albeit </a:t>
            </a:r>
            <a:r>
              <a:rPr sz="2600" spc="-575"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a:t>
            </a:r>
            <a:r>
              <a:rPr sz="2600" spc="-25" dirty="0">
                <a:solidFill>
                  <a:srgbClr val="1F145D"/>
                </a:solidFill>
                <a:latin typeface="Calibri"/>
                <a:cs typeface="Calibri"/>
              </a:rPr>
              <a:t>syntax</a:t>
            </a:r>
            <a:r>
              <a:rPr sz="2600" spc="-15" dirty="0">
                <a:solidFill>
                  <a:srgbClr val="1F145D"/>
                </a:solidFill>
                <a:latin typeface="Calibri"/>
                <a:cs typeface="Calibri"/>
              </a:rPr>
              <a:t> </a:t>
            </a:r>
            <a:r>
              <a:rPr sz="2600" spc="-5" dirty="0">
                <a:solidFill>
                  <a:srgbClr val="1F145D"/>
                </a:solidFill>
                <a:latin typeface="Calibri"/>
                <a:cs typeface="Calibri"/>
              </a:rPr>
              <a:t>varies</a:t>
            </a:r>
            <a:r>
              <a:rPr sz="2600" spc="-25" dirty="0">
                <a:solidFill>
                  <a:srgbClr val="1F145D"/>
                </a:solidFill>
                <a:latin typeface="Calibri"/>
                <a:cs typeface="Calibri"/>
              </a:rPr>
              <a:t> </a:t>
            </a:r>
            <a:r>
              <a:rPr sz="2600" spc="-5" dirty="0">
                <a:solidFill>
                  <a:srgbClr val="1F145D"/>
                </a:solidFill>
                <a:latin typeface="Calibri"/>
                <a:cs typeface="Calibri"/>
              </a:rPr>
              <a:t>slightly</a:t>
            </a:r>
            <a:r>
              <a:rPr sz="2600" spc="-15"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a:t>
            </a:r>
            <a:r>
              <a:rPr sz="2600" spc="-30" dirty="0">
                <a:solidFill>
                  <a:srgbClr val="1F145D"/>
                </a:solidFill>
                <a:latin typeface="Calibri"/>
                <a:cs typeface="Calibri"/>
              </a:rPr>
              <a:t>key</a:t>
            </a:r>
            <a:r>
              <a:rPr sz="2600" spc="-20" dirty="0">
                <a:solidFill>
                  <a:srgbClr val="1F145D"/>
                </a:solidFill>
                <a:latin typeface="Calibri"/>
                <a:cs typeface="Calibri"/>
              </a:rPr>
              <a:t> </a:t>
            </a:r>
            <a:r>
              <a:rPr sz="2600" spc="-10" dirty="0">
                <a:solidFill>
                  <a:srgbClr val="1F145D"/>
                </a:solidFill>
                <a:latin typeface="Calibri"/>
                <a:cs typeface="Calibri"/>
              </a:rPr>
              <a:t>concepts</a:t>
            </a:r>
            <a:r>
              <a:rPr sz="2600" spc="-35" dirty="0">
                <a:solidFill>
                  <a:srgbClr val="1F145D"/>
                </a:solidFill>
                <a:latin typeface="Calibri"/>
                <a:cs typeface="Calibri"/>
              </a:rPr>
              <a:t> </a:t>
            </a:r>
            <a:r>
              <a:rPr sz="2600" spc="-10" dirty="0">
                <a:solidFill>
                  <a:srgbClr val="1F145D"/>
                </a:solidFill>
                <a:latin typeface="Calibri"/>
                <a:cs typeface="Calibri"/>
              </a:rPr>
              <a:t>are</a:t>
            </a:r>
            <a:r>
              <a:rPr sz="2600" spc="5"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a:t>
            </a:r>
            <a:r>
              <a:rPr sz="2600" spc="-5" dirty="0">
                <a:solidFill>
                  <a:srgbClr val="1F145D"/>
                </a:solidFill>
                <a:latin typeface="Calibri"/>
                <a:cs typeface="Calibri"/>
              </a:rPr>
              <a:t>same.</a:t>
            </a:r>
            <a:endParaRPr sz="2600" dirty="0">
              <a:solidFill>
                <a:srgbClr val="1F145D"/>
              </a:solidFill>
              <a:latin typeface="Calibri"/>
              <a:cs typeface="Calibri"/>
            </a:endParaRPr>
          </a:p>
          <a:p>
            <a:pPr marL="241300" indent="-229235">
              <a:lnSpc>
                <a:spcPct val="100000"/>
              </a:lnSpc>
              <a:spcBef>
                <a:spcPts val="380"/>
              </a:spcBef>
              <a:buFont typeface="Arial"/>
              <a:buChar char="•"/>
              <a:tabLst>
                <a:tab pos="241935" algn="l"/>
              </a:tabLst>
            </a:pPr>
            <a:r>
              <a:rPr sz="2600" spc="-10" dirty="0">
                <a:solidFill>
                  <a:srgbClr val="1F145D"/>
                </a:solidFill>
                <a:latin typeface="Calibri"/>
                <a:cs typeface="Calibri"/>
              </a:rPr>
              <a:t>Over</a:t>
            </a:r>
            <a:r>
              <a:rPr sz="2600" spc="-5" dirty="0">
                <a:solidFill>
                  <a:srgbClr val="1F145D"/>
                </a:solidFill>
                <a:latin typeface="Calibri"/>
                <a:cs typeface="Calibri"/>
              </a:rPr>
              <a:t> </a:t>
            </a:r>
            <a:r>
              <a:rPr sz="2600" dirty="0">
                <a:solidFill>
                  <a:srgbClr val="1F145D"/>
                </a:solidFill>
                <a:latin typeface="Calibri"/>
                <a:cs typeface="Calibri"/>
              </a:rPr>
              <a:t>the</a:t>
            </a:r>
            <a:r>
              <a:rPr sz="2600" spc="-5" dirty="0">
                <a:solidFill>
                  <a:srgbClr val="1F145D"/>
                </a:solidFill>
                <a:latin typeface="Calibri"/>
                <a:cs typeface="Calibri"/>
              </a:rPr>
              <a:t> </a:t>
            </a:r>
            <a:r>
              <a:rPr sz="2600" spc="-10" dirty="0">
                <a:solidFill>
                  <a:srgbClr val="1F145D"/>
                </a:solidFill>
                <a:latin typeface="Calibri"/>
                <a:cs typeface="Calibri"/>
              </a:rPr>
              <a:t>next</a:t>
            </a:r>
            <a:r>
              <a:rPr sz="2600" spc="-30" dirty="0">
                <a:solidFill>
                  <a:srgbClr val="1F145D"/>
                </a:solidFill>
                <a:latin typeface="Calibri"/>
                <a:cs typeface="Calibri"/>
              </a:rPr>
              <a:t> </a:t>
            </a:r>
            <a:r>
              <a:rPr sz="2600" spc="-25" dirty="0">
                <a:solidFill>
                  <a:srgbClr val="1F145D"/>
                </a:solidFill>
                <a:latin typeface="Calibri"/>
                <a:cs typeface="Calibri"/>
              </a:rPr>
              <a:t>few</a:t>
            </a:r>
            <a:r>
              <a:rPr sz="2600" spc="-10" dirty="0">
                <a:solidFill>
                  <a:srgbClr val="1F145D"/>
                </a:solidFill>
                <a:latin typeface="Calibri"/>
                <a:cs typeface="Calibri"/>
              </a:rPr>
              <a:t> </a:t>
            </a:r>
            <a:r>
              <a:rPr sz="2600" spc="-5" dirty="0">
                <a:solidFill>
                  <a:srgbClr val="1F145D"/>
                </a:solidFill>
                <a:latin typeface="Calibri"/>
                <a:cs typeface="Calibri"/>
              </a:rPr>
              <a:t>slides</a:t>
            </a:r>
            <a:r>
              <a:rPr sz="2600" spc="-15"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a:t>
            </a:r>
            <a:r>
              <a:rPr sz="2600" spc="-20" dirty="0">
                <a:solidFill>
                  <a:srgbClr val="1F145D"/>
                </a:solidFill>
                <a:latin typeface="Calibri"/>
                <a:cs typeface="Calibri"/>
              </a:rPr>
              <a:t>different</a:t>
            </a:r>
            <a:r>
              <a:rPr sz="2600" spc="-30" dirty="0">
                <a:solidFill>
                  <a:srgbClr val="1F145D"/>
                </a:solidFill>
                <a:latin typeface="Calibri"/>
                <a:cs typeface="Calibri"/>
              </a:rPr>
              <a:t> </a:t>
            </a:r>
            <a:r>
              <a:rPr sz="2600" spc="-10" dirty="0">
                <a:solidFill>
                  <a:srgbClr val="1F145D"/>
                </a:solidFill>
                <a:latin typeface="Calibri"/>
                <a:cs typeface="Calibri"/>
              </a:rPr>
              <a:t>areas</a:t>
            </a:r>
            <a:r>
              <a:rPr sz="2600" spc="-5" dirty="0">
                <a:solidFill>
                  <a:srgbClr val="1F145D"/>
                </a:solidFill>
                <a:latin typeface="Calibri"/>
                <a:cs typeface="Calibri"/>
              </a:rPr>
              <a:t> </a:t>
            </a:r>
            <a:r>
              <a:rPr sz="2600" spc="-25" dirty="0">
                <a:solidFill>
                  <a:srgbClr val="1F145D"/>
                </a:solidFill>
                <a:latin typeface="Calibri"/>
                <a:cs typeface="Calibri"/>
              </a:rPr>
              <a:t>for</a:t>
            </a:r>
            <a:r>
              <a:rPr sz="2600" spc="10" dirty="0">
                <a:solidFill>
                  <a:srgbClr val="1F145D"/>
                </a:solidFill>
                <a:latin typeface="Calibri"/>
                <a:cs typeface="Calibri"/>
              </a:rPr>
              <a:t> </a:t>
            </a:r>
            <a:r>
              <a:rPr sz="2600" spc="-20" dirty="0">
                <a:solidFill>
                  <a:srgbClr val="1F145D"/>
                </a:solidFill>
                <a:latin typeface="Calibri"/>
                <a:cs typeface="Calibri"/>
              </a:rPr>
              <a:t>‘constraints’</a:t>
            </a:r>
            <a:r>
              <a:rPr sz="2600" spc="-30" dirty="0">
                <a:solidFill>
                  <a:srgbClr val="1F145D"/>
                </a:solidFill>
                <a:latin typeface="Calibri"/>
                <a:cs typeface="Calibri"/>
              </a:rPr>
              <a:t> </a:t>
            </a:r>
            <a:r>
              <a:rPr sz="2600" spc="-10" dirty="0">
                <a:solidFill>
                  <a:srgbClr val="1F145D"/>
                </a:solidFill>
                <a:latin typeface="Calibri"/>
                <a:cs typeface="Calibri"/>
              </a:rPr>
              <a:t>are</a:t>
            </a:r>
            <a:r>
              <a:rPr sz="2600" spc="10" dirty="0">
                <a:solidFill>
                  <a:srgbClr val="1F145D"/>
                </a:solidFill>
                <a:latin typeface="Calibri"/>
                <a:cs typeface="Calibri"/>
              </a:rPr>
              <a:t> </a:t>
            </a:r>
            <a:r>
              <a:rPr sz="2600" spc="-5" dirty="0">
                <a:solidFill>
                  <a:srgbClr val="1F145D"/>
                </a:solidFill>
                <a:latin typeface="Calibri"/>
                <a:cs typeface="Calibri"/>
              </a:rPr>
              <a:t>described.</a:t>
            </a:r>
            <a:endParaRPr sz="2600" dirty="0">
              <a:solidFill>
                <a:srgbClr val="1F145D"/>
              </a:solidFill>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341495" cy="697230"/>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Bit-wise</a:t>
            </a:r>
            <a:r>
              <a:rPr b="0" spc="-75" dirty="0">
                <a:latin typeface="Calibri Light"/>
                <a:cs typeface="Calibri Light"/>
              </a:rPr>
              <a:t> </a:t>
            </a:r>
            <a:r>
              <a:rPr b="0" spc="-15" dirty="0">
                <a:latin typeface="Calibri Light"/>
                <a:cs typeface="Calibri Light"/>
              </a:rPr>
              <a:t>operations</a:t>
            </a:r>
          </a:p>
        </p:txBody>
      </p:sp>
      <p:graphicFrame>
        <p:nvGraphicFramePr>
          <p:cNvPr id="3" name="object 3"/>
          <p:cNvGraphicFramePr>
            <a:graphicFrameLocks noGrp="1"/>
          </p:cNvGraphicFramePr>
          <p:nvPr>
            <p:extLst>
              <p:ext uri="{D42A27DB-BD31-4B8C-83A1-F6EECF244321}">
                <p14:modId xmlns:p14="http://schemas.microsoft.com/office/powerpoint/2010/main" val="1321333678"/>
              </p:ext>
            </p:extLst>
          </p:nvPr>
        </p:nvGraphicFramePr>
        <p:xfrm>
          <a:off x="901700" y="1540636"/>
          <a:ext cx="9969500" cy="4918075"/>
        </p:xfrm>
        <a:graphic>
          <a:graphicData uri="http://schemas.openxmlformats.org/drawingml/2006/table">
            <a:tbl>
              <a:tblPr firstRow="1" bandRow="1">
                <a:tableStyleId>{2D5ABB26-0587-4C30-8999-92F81FD0307C}</a:tableStyleId>
              </a:tblPr>
              <a:tblGrid>
                <a:gridCol w="1616075">
                  <a:extLst>
                    <a:ext uri="{9D8B030D-6E8A-4147-A177-3AD203B41FA5}">
                      <a16:colId xmlns:a16="http://schemas.microsoft.com/office/drawing/2014/main" val="20000"/>
                    </a:ext>
                  </a:extLst>
                </a:gridCol>
                <a:gridCol w="1933575">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200275">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tblGrid>
              <a:tr h="606425">
                <a:tc>
                  <a:txBody>
                    <a:bodyPr/>
                    <a:lstStyle/>
                    <a:p>
                      <a:pPr algn="ctr">
                        <a:lnSpc>
                          <a:spcPct val="100000"/>
                        </a:lnSpc>
                        <a:spcBef>
                          <a:spcPts val="240"/>
                        </a:spcBef>
                      </a:pPr>
                      <a:r>
                        <a:rPr sz="1800" b="1" spc="-15" dirty="0">
                          <a:solidFill>
                            <a:srgbClr val="1F145D"/>
                          </a:solidFill>
                          <a:latin typeface="Calibri"/>
                          <a:cs typeface="Calibri"/>
                        </a:rPr>
                        <a:t>Operator</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40"/>
                        </a:spcBef>
                      </a:pPr>
                      <a:r>
                        <a:rPr sz="1800" b="1" spc="-20" dirty="0">
                          <a:solidFill>
                            <a:srgbClr val="1F145D"/>
                          </a:solidFill>
                          <a:latin typeface="Calibri"/>
                          <a:cs typeface="Calibri"/>
                        </a:rPr>
                        <a:t>Verilog</a:t>
                      </a:r>
                      <a:r>
                        <a:rPr sz="1800" b="1" spc="-65" dirty="0">
                          <a:solidFill>
                            <a:srgbClr val="1F145D"/>
                          </a:solidFill>
                          <a:latin typeface="Calibri"/>
                          <a:cs typeface="Calibri"/>
                        </a:rPr>
                        <a:t> </a:t>
                      </a:r>
                      <a:r>
                        <a:rPr sz="1800" b="1" dirty="0">
                          <a:solidFill>
                            <a:srgbClr val="1F145D"/>
                          </a:solidFill>
                          <a:latin typeface="Calibri"/>
                          <a:cs typeface="Calibri"/>
                        </a:rPr>
                        <a:t>assign</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40"/>
                        </a:spcBef>
                      </a:pPr>
                      <a:r>
                        <a:rPr sz="1800" b="1" spc="-5" dirty="0">
                          <a:solidFill>
                            <a:srgbClr val="1F145D"/>
                          </a:solidFill>
                          <a:latin typeface="Calibri"/>
                          <a:cs typeface="Calibri"/>
                        </a:rPr>
                        <a:t>Structural</a:t>
                      </a:r>
                      <a:r>
                        <a:rPr sz="1800" b="1" spc="-55" dirty="0">
                          <a:solidFill>
                            <a:srgbClr val="1F145D"/>
                          </a:solidFill>
                          <a:latin typeface="Calibri"/>
                          <a:cs typeface="Calibri"/>
                        </a:rPr>
                        <a:t> </a:t>
                      </a:r>
                      <a:r>
                        <a:rPr sz="1800" b="1" spc="-20"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40"/>
                        </a:spcBef>
                      </a:pPr>
                      <a:r>
                        <a:rPr sz="1800" b="1" dirty="0">
                          <a:solidFill>
                            <a:srgbClr val="1F145D"/>
                          </a:solidFill>
                          <a:latin typeface="Calibri"/>
                          <a:cs typeface="Calibri"/>
                        </a:rPr>
                        <a:t>VHDL</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10" dirty="0">
                          <a:solidFill>
                            <a:srgbClr val="1F145D"/>
                          </a:solidFill>
                          <a:latin typeface="Calibri"/>
                          <a:cs typeface="Calibri"/>
                        </a:rPr>
                        <a:t>Gate</a:t>
                      </a:r>
                      <a:r>
                        <a:rPr sz="1800" b="1" spc="-50" dirty="0">
                          <a:solidFill>
                            <a:srgbClr val="1F145D"/>
                          </a:solidFill>
                          <a:latin typeface="Calibri"/>
                          <a:cs typeface="Calibri"/>
                        </a:rPr>
                        <a:t> </a:t>
                      </a:r>
                      <a:r>
                        <a:rPr sz="1800" b="1" spc="-5" dirty="0">
                          <a:solidFill>
                            <a:srgbClr val="1F145D"/>
                          </a:solidFill>
                          <a:latin typeface="Calibri"/>
                          <a:cs typeface="Calibri"/>
                        </a:rPr>
                        <a:t>Symbol</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606425">
                <a:tc>
                  <a:txBody>
                    <a:bodyPr/>
                    <a:lstStyle/>
                    <a:p>
                      <a:pPr algn="ctr">
                        <a:lnSpc>
                          <a:spcPct val="100000"/>
                        </a:lnSpc>
                        <a:spcBef>
                          <a:spcPts val="244"/>
                        </a:spcBef>
                      </a:pPr>
                      <a:r>
                        <a:rPr sz="1800" b="1" spc="-15" dirty="0">
                          <a:solidFill>
                            <a:srgbClr val="1F145D"/>
                          </a:solidFill>
                          <a:latin typeface="Calibri"/>
                          <a:cs typeface="Calibri"/>
                        </a:rPr>
                        <a:t>NOT</a:t>
                      </a:r>
                      <a:endParaRPr sz="1800" dirty="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4"/>
                        </a:spcBef>
                      </a:pPr>
                      <a:r>
                        <a:rPr sz="1800" dirty="0">
                          <a:solidFill>
                            <a:srgbClr val="1F145D"/>
                          </a:solidFill>
                          <a:latin typeface="Calibri"/>
                          <a:cs typeface="Calibri"/>
                        </a:rPr>
                        <a:t>Z</a:t>
                      </a:r>
                      <a:r>
                        <a:rPr sz="1800" spc="-30"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t>
                      </a:r>
                      <a:r>
                        <a:rPr sz="1800" spc="-30" dirty="0">
                          <a:solidFill>
                            <a:srgbClr val="1F145D"/>
                          </a:solidFill>
                          <a:latin typeface="Calibri"/>
                          <a:cs typeface="Calibri"/>
                        </a:rPr>
                        <a:t> </a:t>
                      </a:r>
                      <a:r>
                        <a:rPr sz="1800" dirty="0">
                          <a:solidFill>
                            <a:srgbClr val="1F145D"/>
                          </a:solidFill>
                          <a:latin typeface="Calibri"/>
                          <a:cs typeface="Calibri"/>
                        </a:rPr>
                        <a:t>A</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44"/>
                        </a:spcBef>
                      </a:pPr>
                      <a:r>
                        <a:rPr sz="1800" spc="-5" dirty="0">
                          <a:solidFill>
                            <a:srgbClr val="1F145D"/>
                          </a:solidFill>
                          <a:latin typeface="Calibri"/>
                          <a:cs typeface="Calibri"/>
                        </a:rPr>
                        <a:t>not</a:t>
                      </a:r>
                      <a:r>
                        <a:rPr sz="1800" spc="-25" dirty="0">
                          <a:solidFill>
                            <a:srgbClr val="1F145D"/>
                          </a:solidFill>
                          <a:latin typeface="Calibri"/>
                          <a:cs typeface="Calibri"/>
                        </a:rPr>
                        <a:t> </a:t>
                      </a:r>
                      <a:r>
                        <a:rPr sz="1800" spc="-5" dirty="0">
                          <a:solidFill>
                            <a:srgbClr val="1F145D"/>
                          </a:solidFill>
                          <a:latin typeface="Calibri"/>
                          <a:cs typeface="Calibri"/>
                        </a:rPr>
                        <a:t>(Z,A)</a:t>
                      </a:r>
                      <a:endParaRPr sz="1800" dirty="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4"/>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a:t>
                      </a:r>
                      <a:r>
                        <a:rPr sz="1800" spc="-15" dirty="0">
                          <a:solidFill>
                            <a:srgbClr val="1F145D"/>
                          </a:solidFill>
                          <a:latin typeface="Calibri"/>
                          <a:cs typeface="Calibri"/>
                        </a:rPr>
                        <a:t> </a:t>
                      </a:r>
                      <a:r>
                        <a:rPr sz="1800" spc="-5" dirty="0">
                          <a:solidFill>
                            <a:srgbClr val="1F145D"/>
                          </a:solidFill>
                          <a:latin typeface="Calibri"/>
                          <a:cs typeface="Calibri"/>
                        </a:rPr>
                        <a:t>not</a:t>
                      </a:r>
                      <a:r>
                        <a:rPr sz="1800" spc="-25" dirty="0">
                          <a:solidFill>
                            <a:srgbClr val="1F145D"/>
                          </a:solidFill>
                          <a:latin typeface="Calibri"/>
                          <a:cs typeface="Calibri"/>
                        </a:rPr>
                        <a:t> </a:t>
                      </a:r>
                      <a:r>
                        <a:rPr sz="1800" dirty="0">
                          <a:solidFill>
                            <a:srgbClr val="1F145D"/>
                          </a:solidFill>
                          <a:latin typeface="Calibri"/>
                          <a:cs typeface="Calibri"/>
                        </a:rPr>
                        <a:t>A</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606425">
                <a:tc>
                  <a:txBody>
                    <a:bodyPr/>
                    <a:lstStyle/>
                    <a:p>
                      <a:pPr algn="ctr">
                        <a:lnSpc>
                          <a:spcPct val="100000"/>
                        </a:lnSpc>
                        <a:spcBef>
                          <a:spcPts val="240"/>
                        </a:spcBef>
                      </a:pPr>
                      <a:r>
                        <a:rPr sz="1800" b="1" spc="-5" dirty="0">
                          <a:solidFill>
                            <a:srgbClr val="1F145D"/>
                          </a:solidFill>
                          <a:latin typeface="Calibri"/>
                          <a:cs typeface="Calibri"/>
                        </a:rPr>
                        <a:t>AND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0"/>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a:t>
                      </a:r>
                      <a:r>
                        <a:rPr sz="1800" spc="-30" dirty="0">
                          <a:solidFill>
                            <a:srgbClr val="1F145D"/>
                          </a:solidFill>
                          <a:latin typeface="Calibri"/>
                          <a:cs typeface="Calibri"/>
                        </a:rPr>
                        <a:t> </a:t>
                      </a:r>
                      <a:r>
                        <a:rPr sz="1800" dirty="0">
                          <a:solidFill>
                            <a:srgbClr val="1F145D"/>
                          </a:solidFill>
                          <a:latin typeface="Calibri"/>
                          <a:cs typeface="Calibri"/>
                        </a:rPr>
                        <a:t>&amp;</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0"/>
                        </a:spcBef>
                      </a:pPr>
                      <a:r>
                        <a:rPr sz="1800" dirty="0">
                          <a:solidFill>
                            <a:srgbClr val="1F145D"/>
                          </a:solidFill>
                          <a:latin typeface="Calibri"/>
                          <a:cs typeface="Calibri"/>
                        </a:rPr>
                        <a:t>and</a:t>
                      </a:r>
                      <a:r>
                        <a:rPr sz="1800" spc="-25" dirty="0">
                          <a:solidFill>
                            <a:srgbClr val="1F145D"/>
                          </a:solidFill>
                          <a:latin typeface="Calibri"/>
                          <a:cs typeface="Calibri"/>
                        </a:rPr>
                        <a:t> </a:t>
                      </a:r>
                      <a:r>
                        <a:rPr sz="1800" spc="-5" dirty="0">
                          <a:solidFill>
                            <a:srgbClr val="1F145D"/>
                          </a:solidFill>
                          <a:latin typeface="Calibri"/>
                          <a:cs typeface="Calibri"/>
                        </a:rPr>
                        <a:t>(Z,A,B)</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0"/>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and</a:t>
                      </a:r>
                      <a:r>
                        <a:rPr sz="1800" spc="-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640080">
                <a:tc>
                  <a:txBody>
                    <a:bodyPr/>
                    <a:lstStyle/>
                    <a:p>
                      <a:pPr algn="ctr">
                        <a:lnSpc>
                          <a:spcPct val="100000"/>
                        </a:lnSpc>
                        <a:spcBef>
                          <a:spcPts val="245"/>
                        </a:spcBef>
                      </a:pPr>
                      <a:r>
                        <a:rPr sz="1800" b="1" spc="-10" dirty="0">
                          <a:solidFill>
                            <a:srgbClr val="1F145D"/>
                          </a:solidFill>
                          <a:latin typeface="Calibri"/>
                          <a:cs typeface="Calibri"/>
                        </a:rPr>
                        <a:t>OR</a:t>
                      </a:r>
                      <a:endParaRPr sz="1800">
                        <a:solidFill>
                          <a:srgbClr val="1F145D"/>
                        </a:solidFill>
                        <a:latin typeface="Calibri"/>
                        <a:cs typeface="Calibri"/>
                      </a:endParaRPr>
                    </a:p>
                    <a:p>
                      <a:pPr algn="ctr">
                        <a:lnSpc>
                          <a:spcPct val="100000"/>
                        </a:lnSpc>
                      </a:pPr>
                      <a:r>
                        <a:rPr sz="1800" b="1" spc="-5" dirty="0">
                          <a:solidFill>
                            <a:srgbClr val="1F145D"/>
                          </a:solidFill>
                          <a:latin typeface="Calibri"/>
                          <a:cs typeface="Calibri"/>
                        </a:rPr>
                        <a:t>(inclusive)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t>
                      </a:r>
                      <a:r>
                        <a:rPr sz="1800" spc="-2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or</a:t>
                      </a:r>
                      <a:r>
                        <a:rPr sz="1800" spc="-35" dirty="0">
                          <a:solidFill>
                            <a:srgbClr val="1F145D"/>
                          </a:solidFill>
                          <a:latin typeface="Calibri"/>
                          <a:cs typeface="Calibri"/>
                        </a:rPr>
                        <a:t> </a:t>
                      </a:r>
                      <a:r>
                        <a:rPr sz="1800" dirty="0">
                          <a:solidFill>
                            <a:srgbClr val="1F145D"/>
                          </a:solidFill>
                          <a:latin typeface="Calibri"/>
                          <a:cs typeface="Calibri"/>
                        </a:rPr>
                        <a:t>(Z,A,B)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5" dirty="0">
                          <a:solidFill>
                            <a:srgbClr val="1F145D"/>
                          </a:solidFill>
                          <a:latin typeface="Calibri"/>
                          <a:cs typeface="Calibri"/>
                        </a:rPr>
                        <a:t> </a:t>
                      </a:r>
                      <a:r>
                        <a:rPr sz="1800" spc="-5" dirty="0">
                          <a:solidFill>
                            <a:srgbClr val="1F145D"/>
                          </a:solidFill>
                          <a:latin typeface="Calibri"/>
                          <a:cs typeface="Calibri"/>
                        </a:rPr>
                        <a:t>or</a:t>
                      </a:r>
                      <a:r>
                        <a:rPr sz="1800" spc="-1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639445">
                <a:tc>
                  <a:txBody>
                    <a:bodyPr/>
                    <a:lstStyle/>
                    <a:p>
                      <a:pPr algn="ctr">
                        <a:lnSpc>
                          <a:spcPct val="100000"/>
                        </a:lnSpc>
                        <a:spcBef>
                          <a:spcPts val="245"/>
                        </a:spcBef>
                      </a:pPr>
                      <a:r>
                        <a:rPr sz="1800" b="1" spc="-25" dirty="0">
                          <a:solidFill>
                            <a:srgbClr val="1F145D"/>
                          </a:solidFill>
                          <a:latin typeface="Calibri"/>
                          <a:cs typeface="Calibri"/>
                        </a:rPr>
                        <a:t>XOR</a:t>
                      </a:r>
                      <a:endParaRPr sz="1800">
                        <a:solidFill>
                          <a:srgbClr val="1F145D"/>
                        </a:solidFill>
                        <a:latin typeface="Calibri"/>
                        <a:cs typeface="Calibri"/>
                      </a:endParaRPr>
                    </a:p>
                    <a:p>
                      <a:pPr algn="ctr">
                        <a:lnSpc>
                          <a:spcPct val="100000"/>
                        </a:lnSpc>
                        <a:spcBef>
                          <a:spcPts val="5"/>
                        </a:spcBef>
                      </a:pPr>
                      <a:r>
                        <a:rPr sz="1800" b="1" spc="-15" dirty="0">
                          <a:solidFill>
                            <a:srgbClr val="1F145D"/>
                          </a:solidFill>
                          <a:latin typeface="Calibri"/>
                          <a:cs typeface="Calibri"/>
                        </a:rPr>
                        <a:t>(exclusive)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a:t>
                      </a:r>
                      <a:r>
                        <a:rPr sz="1800" spc="-3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spc="-20" dirty="0">
                          <a:solidFill>
                            <a:srgbClr val="1F145D"/>
                          </a:solidFill>
                          <a:latin typeface="Calibri"/>
                          <a:cs typeface="Calibri"/>
                        </a:rPr>
                        <a:t>xor</a:t>
                      </a:r>
                      <a:r>
                        <a:rPr sz="1800" spc="-35" dirty="0">
                          <a:solidFill>
                            <a:srgbClr val="1F145D"/>
                          </a:solidFill>
                          <a:latin typeface="Calibri"/>
                          <a:cs typeface="Calibri"/>
                        </a:rPr>
                        <a:t> </a:t>
                      </a:r>
                      <a:r>
                        <a:rPr sz="1800" spc="-5" dirty="0">
                          <a:solidFill>
                            <a:srgbClr val="1F145D"/>
                          </a:solidFill>
                          <a:latin typeface="Calibri"/>
                          <a:cs typeface="Calibri"/>
                        </a:rPr>
                        <a:t>(Z,A,B)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Z</a:t>
                      </a:r>
                      <a:r>
                        <a:rPr sz="1800" spc="-20"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5" dirty="0">
                          <a:solidFill>
                            <a:srgbClr val="1F145D"/>
                          </a:solidFill>
                          <a:latin typeface="Calibri"/>
                          <a:cs typeface="Calibri"/>
                        </a:rPr>
                        <a:t> </a:t>
                      </a:r>
                      <a:r>
                        <a:rPr sz="1800" spc="-20" dirty="0">
                          <a:solidFill>
                            <a:srgbClr val="1F145D"/>
                          </a:solidFill>
                          <a:latin typeface="Calibri"/>
                          <a:cs typeface="Calibri"/>
                        </a:rPr>
                        <a:t>xor</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606425">
                <a:tc>
                  <a:txBody>
                    <a:bodyPr/>
                    <a:lstStyle/>
                    <a:p>
                      <a:pPr marL="635" algn="ctr">
                        <a:lnSpc>
                          <a:spcPct val="100000"/>
                        </a:lnSpc>
                        <a:spcBef>
                          <a:spcPts val="250"/>
                        </a:spcBef>
                      </a:pPr>
                      <a:r>
                        <a:rPr sz="1800" b="1" dirty="0">
                          <a:solidFill>
                            <a:srgbClr val="1F145D"/>
                          </a:solidFill>
                          <a:latin typeface="Calibri"/>
                          <a:cs typeface="Calibri"/>
                        </a:rPr>
                        <a:t>NAND</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dirty="0">
                          <a:solidFill>
                            <a:srgbClr val="1F145D"/>
                          </a:solidFill>
                          <a:latin typeface="Calibri"/>
                          <a:cs typeface="Calibri"/>
                        </a:rPr>
                        <a:t>&amp;</a:t>
                      </a:r>
                      <a:r>
                        <a:rPr sz="1800" spc="-2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spc="-5" dirty="0">
                          <a:solidFill>
                            <a:srgbClr val="1F145D"/>
                          </a:solidFill>
                          <a:latin typeface="Calibri"/>
                          <a:cs typeface="Calibri"/>
                        </a:rPr>
                        <a:t>nand</a:t>
                      </a:r>
                      <a:r>
                        <a:rPr sz="1800" spc="-10" dirty="0">
                          <a:solidFill>
                            <a:srgbClr val="1F145D"/>
                          </a:solidFill>
                          <a:latin typeface="Calibri"/>
                          <a:cs typeface="Calibri"/>
                        </a:rPr>
                        <a:t> </a:t>
                      </a:r>
                      <a:r>
                        <a:rPr sz="1800" spc="-5" dirty="0">
                          <a:solidFill>
                            <a:srgbClr val="1F145D"/>
                          </a:solidFill>
                          <a:latin typeface="Calibri"/>
                          <a:cs typeface="Calibri"/>
                        </a:rPr>
                        <a:t>(Z,A,B)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50"/>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0" dirty="0">
                          <a:solidFill>
                            <a:srgbClr val="1F145D"/>
                          </a:solidFill>
                          <a:latin typeface="Calibri"/>
                          <a:cs typeface="Calibri"/>
                        </a:rPr>
                        <a:t> </a:t>
                      </a:r>
                      <a:r>
                        <a:rPr sz="1800" spc="-5" dirty="0">
                          <a:solidFill>
                            <a:srgbClr val="1F145D"/>
                          </a:solidFill>
                          <a:latin typeface="Calibri"/>
                          <a:cs typeface="Calibri"/>
                        </a:rPr>
                        <a:t>nand</a:t>
                      </a:r>
                      <a:r>
                        <a:rPr sz="1800" dirty="0">
                          <a:solidFill>
                            <a:srgbClr val="1F145D"/>
                          </a:solidFill>
                          <a:latin typeface="Calibri"/>
                          <a:cs typeface="Calibri"/>
                        </a:rPr>
                        <a:t> 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606425">
                <a:tc>
                  <a:txBody>
                    <a:bodyPr/>
                    <a:lstStyle/>
                    <a:p>
                      <a:pPr marL="1905" algn="ctr">
                        <a:lnSpc>
                          <a:spcPct val="100000"/>
                        </a:lnSpc>
                        <a:spcBef>
                          <a:spcPts val="245"/>
                        </a:spcBef>
                      </a:pPr>
                      <a:r>
                        <a:rPr sz="1800" b="1" dirty="0">
                          <a:solidFill>
                            <a:srgbClr val="1F145D"/>
                          </a:solidFill>
                          <a:latin typeface="Calibri"/>
                          <a:cs typeface="Calibri"/>
                        </a:rPr>
                        <a:t>NOR</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905" algn="ctr">
                        <a:lnSpc>
                          <a:spcPct val="100000"/>
                        </a:lnSpc>
                        <a:spcBef>
                          <a:spcPts val="245"/>
                        </a:spcBef>
                      </a:pPr>
                      <a:r>
                        <a:rPr sz="1800" spc="-5" dirty="0">
                          <a:solidFill>
                            <a:srgbClr val="1F145D"/>
                          </a:solidFill>
                          <a:latin typeface="Calibri"/>
                          <a:cs typeface="Calibri"/>
                        </a:rPr>
                        <a:t>nor</a:t>
                      </a:r>
                      <a:r>
                        <a:rPr sz="1800" spc="-35" dirty="0">
                          <a:solidFill>
                            <a:srgbClr val="1F145D"/>
                          </a:solidFill>
                          <a:latin typeface="Calibri"/>
                          <a:cs typeface="Calibri"/>
                        </a:rPr>
                        <a:t> </a:t>
                      </a:r>
                      <a:r>
                        <a:rPr sz="1800" dirty="0">
                          <a:solidFill>
                            <a:srgbClr val="1F145D"/>
                          </a:solidFill>
                          <a:latin typeface="Calibri"/>
                          <a:cs typeface="Calibri"/>
                        </a:rPr>
                        <a:t>(Z,A,B)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5" dirty="0">
                          <a:solidFill>
                            <a:srgbClr val="1F145D"/>
                          </a:solidFill>
                          <a:latin typeface="Calibri"/>
                          <a:cs typeface="Calibri"/>
                        </a:rPr>
                        <a:t> </a:t>
                      </a:r>
                      <a:r>
                        <a:rPr sz="1800" spc="-5" dirty="0">
                          <a:solidFill>
                            <a:srgbClr val="1F145D"/>
                          </a:solidFill>
                          <a:latin typeface="Calibri"/>
                          <a:cs typeface="Calibri"/>
                        </a:rPr>
                        <a:t>nor</a:t>
                      </a:r>
                      <a:r>
                        <a:rPr sz="1800" spc="-1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6"/>
                  </a:ext>
                </a:extLst>
              </a:tr>
              <a:tr h="606425">
                <a:tc>
                  <a:txBody>
                    <a:bodyPr/>
                    <a:lstStyle/>
                    <a:p>
                      <a:pPr algn="ctr">
                        <a:lnSpc>
                          <a:spcPct val="100000"/>
                        </a:lnSpc>
                        <a:spcBef>
                          <a:spcPts val="250"/>
                        </a:spcBef>
                      </a:pPr>
                      <a:r>
                        <a:rPr sz="1800" b="1" spc="-5" dirty="0">
                          <a:solidFill>
                            <a:srgbClr val="1F145D"/>
                          </a:solidFill>
                          <a:latin typeface="Calibri"/>
                          <a:cs typeface="Calibri"/>
                        </a:rPr>
                        <a:t>XNOR</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50"/>
                        </a:spcBef>
                      </a:pPr>
                      <a:r>
                        <a:rPr sz="1800" spc="-5" dirty="0">
                          <a:solidFill>
                            <a:srgbClr val="1F145D"/>
                          </a:solidFill>
                          <a:latin typeface="Calibri"/>
                          <a:cs typeface="Calibri"/>
                        </a:rPr>
                        <a:t>xnor</a:t>
                      </a:r>
                      <a:r>
                        <a:rPr sz="1800" spc="-30" dirty="0">
                          <a:solidFill>
                            <a:srgbClr val="1F145D"/>
                          </a:solidFill>
                          <a:latin typeface="Calibri"/>
                          <a:cs typeface="Calibri"/>
                        </a:rPr>
                        <a:t> </a:t>
                      </a:r>
                      <a:r>
                        <a:rPr sz="1800" spc="-5" dirty="0">
                          <a:solidFill>
                            <a:srgbClr val="1F145D"/>
                          </a:solidFill>
                          <a:latin typeface="Calibri"/>
                          <a:cs typeface="Calibri"/>
                        </a:rPr>
                        <a:t>(Z,A,B)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50"/>
                        </a:spcBef>
                      </a:pPr>
                      <a:r>
                        <a:rPr sz="1800" dirty="0">
                          <a:solidFill>
                            <a:srgbClr val="1F145D"/>
                          </a:solidFill>
                          <a:latin typeface="Calibri"/>
                          <a:cs typeface="Calibri"/>
                        </a:rPr>
                        <a:t>Z</a:t>
                      </a:r>
                      <a:r>
                        <a:rPr sz="1800" spc="-25" dirty="0">
                          <a:solidFill>
                            <a:srgbClr val="1F145D"/>
                          </a:solidFill>
                          <a:latin typeface="Calibri"/>
                          <a:cs typeface="Calibri"/>
                        </a:rPr>
                        <a:t> </a:t>
                      </a:r>
                      <a:r>
                        <a:rPr sz="1800" spc="-5" dirty="0">
                          <a:solidFill>
                            <a:srgbClr val="1F145D"/>
                          </a:solidFill>
                          <a:latin typeface="Calibri"/>
                          <a:cs typeface="Calibri"/>
                        </a:rPr>
                        <a:t>&lt;= </a:t>
                      </a:r>
                      <a:r>
                        <a:rPr sz="1800" dirty="0">
                          <a:solidFill>
                            <a:srgbClr val="1F145D"/>
                          </a:solidFill>
                          <a:latin typeface="Calibri"/>
                          <a:cs typeface="Calibri"/>
                        </a:rPr>
                        <a:t>A</a:t>
                      </a:r>
                      <a:r>
                        <a:rPr sz="1800" spc="-20" dirty="0">
                          <a:solidFill>
                            <a:srgbClr val="1F145D"/>
                          </a:solidFill>
                          <a:latin typeface="Calibri"/>
                          <a:cs typeface="Calibri"/>
                        </a:rPr>
                        <a:t> </a:t>
                      </a:r>
                      <a:r>
                        <a:rPr sz="1800" spc="-5" dirty="0">
                          <a:solidFill>
                            <a:srgbClr val="1F145D"/>
                          </a:solidFill>
                          <a:latin typeface="Calibri"/>
                          <a:cs typeface="Calibri"/>
                        </a:rPr>
                        <a:t>xnor</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dirty="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7"/>
                  </a:ext>
                </a:extLst>
              </a:tr>
            </a:tbl>
          </a:graphicData>
        </a:graphic>
      </p:graphicFrame>
      <p:grpSp>
        <p:nvGrpSpPr>
          <p:cNvPr id="13" name="Group 12">
            <a:extLst>
              <a:ext uri="{FF2B5EF4-FFF2-40B4-BE49-F238E27FC236}">
                <a16:creationId xmlns:a16="http://schemas.microsoft.com/office/drawing/2014/main" id="{BA054A1D-96EE-42B9-B8F6-420C4D4FC451}"/>
              </a:ext>
            </a:extLst>
          </p:cNvPr>
          <p:cNvGrpSpPr/>
          <p:nvPr/>
        </p:nvGrpSpPr>
        <p:grpSpPr>
          <a:xfrm>
            <a:off x="9102852" y="2156460"/>
            <a:ext cx="1137285" cy="4203192"/>
            <a:chOff x="9102852" y="2156460"/>
            <a:chExt cx="1137285" cy="4203192"/>
          </a:xfrm>
        </p:grpSpPr>
        <p:pic>
          <p:nvPicPr>
            <p:cNvPr id="4" name="object 4"/>
            <p:cNvPicPr/>
            <p:nvPr/>
          </p:nvPicPr>
          <p:blipFill>
            <a:blip r:embed="rId2" cstate="print"/>
            <a:stretch>
              <a:fillRect/>
            </a:stretch>
          </p:blipFill>
          <p:spPr>
            <a:xfrm>
              <a:off x="9139428" y="2156460"/>
              <a:ext cx="1100327" cy="548639"/>
            </a:xfrm>
            <a:prstGeom prst="rect">
              <a:avLst/>
            </a:prstGeom>
          </p:spPr>
        </p:pic>
        <p:grpSp>
          <p:nvGrpSpPr>
            <p:cNvPr id="5" name="object 5"/>
            <p:cNvGrpSpPr/>
            <p:nvPr/>
          </p:nvGrpSpPr>
          <p:grpSpPr>
            <a:xfrm>
              <a:off x="9136380" y="2798064"/>
              <a:ext cx="1103630" cy="1724025"/>
              <a:chOff x="9136380" y="2798064"/>
              <a:chExt cx="1103630" cy="1724025"/>
            </a:xfrm>
          </p:grpSpPr>
          <p:pic>
            <p:nvPicPr>
              <p:cNvPr id="6" name="object 6"/>
              <p:cNvPicPr/>
              <p:nvPr/>
            </p:nvPicPr>
            <p:blipFill>
              <a:blip r:embed="rId3" cstate="print"/>
              <a:stretch>
                <a:fillRect/>
              </a:stretch>
            </p:blipFill>
            <p:spPr>
              <a:xfrm>
                <a:off x="9136380" y="2798064"/>
                <a:ext cx="1103376" cy="548639"/>
              </a:xfrm>
              <a:prstGeom prst="rect">
                <a:avLst/>
              </a:prstGeom>
            </p:spPr>
          </p:pic>
          <p:pic>
            <p:nvPicPr>
              <p:cNvPr id="7" name="object 7"/>
              <p:cNvPicPr/>
              <p:nvPr/>
            </p:nvPicPr>
            <p:blipFill>
              <a:blip r:embed="rId4" cstate="print"/>
              <a:stretch>
                <a:fillRect/>
              </a:stretch>
            </p:blipFill>
            <p:spPr>
              <a:xfrm>
                <a:off x="9136380" y="3384804"/>
                <a:ext cx="1103376" cy="550164"/>
              </a:xfrm>
              <a:prstGeom prst="rect">
                <a:avLst/>
              </a:prstGeom>
            </p:spPr>
          </p:pic>
          <p:pic>
            <p:nvPicPr>
              <p:cNvPr id="8" name="object 8"/>
              <p:cNvPicPr/>
              <p:nvPr/>
            </p:nvPicPr>
            <p:blipFill>
              <a:blip r:embed="rId5" cstate="print"/>
              <a:stretch>
                <a:fillRect/>
              </a:stretch>
            </p:blipFill>
            <p:spPr>
              <a:xfrm>
                <a:off x="9136380" y="3973068"/>
                <a:ext cx="1103376" cy="548640"/>
              </a:xfrm>
              <a:prstGeom prst="rect">
                <a:avLst/>
              </a:prstGeom>
            </p:spPr>
          </p:pic>
        </p:grpSp>
        <p:grpSp>
          <p:nvGrpSpPr>
            <p:cNvPr id="9" name="object 9"/>
            <p:cNvGrpSpPr/>
            <p:nvPr/>
          </p:nvGrpSpPr>
          <p:grpSpPr>
            <a:xfrm>
              <a:off x="9102852" y="4605528"/>
              <a:ext cx="1137285" cy="1144905"/>
              <a:chOff x="9102852" y="4605528"/>
              <a:chExt cx="1137285" cy="1144905"/>
            </a:xfrm>
          </p:grpSpPr>
          <p:pic>
            <p:nvPicPr>
              <p:cNvPr id="10" name="object 10"/>
              <p:cNvPicPr/>
              <p:nvPr/>
            </p:nvPicPr>
            <p:blipFill>
              <a:blip r:embed="rId6" cstate="print"/>
              <a:stretch>
                <a:fillRect/>
              </a:stretch>
            </p:blipFill>
            <p:spPr>
              <a:xfrm>
                <a:off x="9136380" y="4605528"/>
                <a:ext cx="1085087" cy="539495"/>
              </a:xfrm>
              <a:prstGeom prst="rect">
                <a:avLst/>
              </a:prstGeom>
            </p:spPr>
          </p:pic>
          <p:pic>
            <p:nvPicPr>
              <p:cNvPr id="11" name="object 11"/>
              <p:cNvPicPr/>
              <p:nvPr/>
            </p:nvPicPr>
            <p:blipFill>
              <a:blip r:embed="rId7" cstate="print"/>
              <a:stretch>
                <a:fillRect/>
              </a:stretch>
            </p:blipFill>
            <p:spPr>
              <a:xfrm>
                <a:off x="9102852" y="5184648"/>
                <a:ext cx="1136903" cy="565404"/>
              </a:xfrm>
              <a:prstGeom prst="rect">
                <a:avLst/>
              </a:prstGeom>
            </p:spPr>
          </p:pic>
        </p:grpSp>
        <p:pic>
          <p:nvPicPr>
            <p:cNvPr id="12" name="object 12"/>
            <p:cNvPicPr/>
            <p:nvPr/>
          </p:nvPicPr>
          <p:blipFill>
            <a:blip r:embed="rId8" cstate="print"/>
            <a:stretch>
              <a:fillRect/>
            </a:stretch>
          </p:blipFill>
          <p:spPr>
            <a:xfrm>
              <a:off x="9102852" y="5829300"/>
              <a:ext cx="1118616" cy="530352"/>
            </a:xfrm>
            <a:prstGeom prst="rect">
              <a:avLst/>
            </a:prstGeom>
          </p:spPr>
        </p:pic>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8078" y="189257"/>
            <a:ext cx="5467093" cy="690574"/>
          </a:xfrm>
          <a:prstGeom prst="rect">
            <a:avLst/>
          </a:prstGeom>
        </p:spPr>
        <p:txBody>
          <a:bodyPr vert="horz" wrap="square" lIns="0" tIns="13335" rIns="0" bIns="0" rtlCol="0">
            <a:spAutoFit/>
          </a:bodyPr>
          <a:lstStyle/>
          <a:p>
            <a:pPr marL="12700">
              <a:lnSpc>
                <a:spcPct val="100000"/>
              </a:lnSpc>
              <a:spcBef>
                <a:spcPts val="105"/>
              </a:spcBef>
            </a:pPr>
            <a:r>
              <a:rPr spc="-40" dirty="0"/>
              <a:t>X</a:t>
            </a:r>
            <a:r>
              <a:rPr lang="en-US" spc="-40" dirty="0"/>
              <a:t>DC</a:t>
            </a:r>
            <a:r>
              <a:rPr spc="-60" dirty="0"/>
              <a:t> </a:t>
            </a:r>
            <a:r>
              <a:rPr spc="-20" dirty="0"/>
              <a:t>constraints</a:t>
            </a:r>
          </a:p>
        </p:txBody>
      </p:sp>
      <p:sp>
        <p:nvSpPr>
          <p:cNvPr id="3" name="object 3"/>
          <p:cNvSpPr txBox="1"/>
          <p:nvPr/>
        </p:nvSpPr>
        <p:spPr>
          <a:xfrm>
            <a:off x="609601" y="1811782"/>
            <a:ext cx="4772024" cy="3523400"/>
          </a:xfrm>
          <a:prstGeom prst="rect">
            <a:avLst/>
          </a:prstGeom>
        </p:spPr>
        <p:txBody>
          <a:bodyPr vert="horz" wrap="square" lIns="0" tIns="47625" rIns="0" bIns="0" rtlCol="0">
            <a:spAutoFit/>
          </a:bodyPr>
          <a:lstStyle/>
          <a:p>
            <a:pPr marL="241300" marR="5080" indent="-229235" algn="just">
              <a:lnSpc>
                <a:spcPts val="2160"/>
              </a:lnSpc>
              <a:spcBef>
                <a:spcPts val="375"/>
              </a:spcBef>
              <a:buFont typeface="Arial"/>
              <a:buChar char="•"/>
              <a:tabLst>
                <a:tab pos="241935" algn="l"/>
              </a:tabLst>
            </a:pPr>
            <a:r>
              <a:rPr sz="2000" spc="-5" dirty="0">
                <a:solidFill>
                  <a:srgbClr val="1F145D"/>
                </a:solidFill>
                <a:latin typeface="Calibri"/>
                <a:cs typeface="Calibri"/>
              </a:rPr>
              <a:t>Mostly </a:t>
            </a:r>
            <a:r>
              <a:rPr sz="2000" dirty="0">
                <a:solidFill>
                  <a:srgbClr val="1F145D"/>
                </a:solidFill>
                <a:latin typeface="Calibri"/>
                <a:cs typeface="Calibri"/>
              </a:rPr>
              <a:t>the timing </a:t>
            </a:r>
            <a:r>
              <a:rPr sz="2000" spc="-15" dirty="0">
                <a:solidFill>
                  <a:srgbClr val="1F145D"/>
                </a:solidFill>
                <a:latin typeface="Calibri"/>
                <a:cs typeface="Calibri"/>
              </a:rPr>
              <a:t>wizard </a:t>
            </a:r>
            <a:r>
              <a:rPr sz="2000" dirty="0">
                <a:solidFill>
                  <a:srgbClr val="1F145D"/>
                </a:solidFill>
                <a:latin typeface="Calibri"/>
                <a:cs typeface="Calibri"/>
              </a:rPr>
              <a:t>and IO </a:t>
            </a:r>
            <a:r>
              <a:rPr sz="2000" spc="-5" dirty="0">
                <a:solidFill>
                  <a:srgbClr val="1F145D"/>
                </a:solidFill>
                <a:latin typeface="Calibri"/>
                <a:cs typeface="Calibri"/>
              </a:rPr>
              <a:t>planner </a:t>
            </a:r>
            <a:r>
              <a:rPr sz="2000" dirty="0">
                <a:solidFill>
                  <a:srgbClr val="1F145D"/>
                </a:solidFill>
                <a:latin typeface="Calibri"/>
                <a:cs typeface="Calibri"/>
              </a:rPr>
              <a:t> </a:t>
            </a:r>
            <a:r>
              <a:rPr sz="2000" spc="-5" dirty="0">
                <a:solidFill>
                  <a:srgbClr val="1F145D"/>
                </a:solidFill>
                <a:latin typeface="Calibri"/>
                <a:cs typeface="Calibri"/>
              </a:rPr>
              <a:t>can be used </a:t>
            </a:r>
            <a:r>
              <a:rPr sz="2000" dirty="0">
                <a:solidFill>
                  <a:srgbClr val="1F145D"/>
                </a:solidFill>
                <a:latin typeface="Calibri"/>
                <a:cs typeface="Calibri"/>
              </a:rPr>
              <a:t>without </a:t>
            </a:r>
            <a:r>
              <a:rPr sz="2000" spc="-5" dirty="0">
                <a:solidFill>
                  <a:srgbClr val="1F145D"/>
                </a:solidFill>
                <a:latin typeface="Calibri"/>
                <a:cs typeface="Calibri"/>
              </a:rPr>
              <a:t>needing </a:t>
            </a:r>
            <a:r>
              <a:rPr sz="2000" spc="-15" dirty="0">
                <a:solidFill>
                  <a:srgbClr val="1F145D"/>
                </a:solidFill>
                <a:latin typeface="Calibri"/>
                <a:cs typeface="Calibri"/>
              </a:rPr>
              <a:t>to </a:t>
            </a:r>
            <a:r>
              <a:rPr sz="2000" spc="-5" dirty="0">
                <a:solidFill>
                  <a:srgbClr val="1F145D"/>
                </a:solidFill>
                <a:latin typeface="Calibri"/>
                <a:cs typeface="Calibri"/>
              </a:rPr>
              <a:t>resort </a:t>
            </a:r>
            <a:r>
              <a:rPr sz="2000" spc="-15" dirty="0">
                <a:solidFill>
                  <a:srgbClr val="1F145D"/>
                </a:solidFill>
                <a:latin typeface="Calibri"/>
                <a:cs typeface="Calibri"/>
              </a:rPr>
              <a:t>to </a:t>
            </a:r>
            <a:r>
              <a:rPr sz="2000" spc="-440" dirty="0">
                <a:solidFill>
                  <a:srgbClr val="1F145D"/>
                </a:solidFill>
                <a:latin typeface="Calibri"/>
                <a:cs typeface="Calibri"/>
              </a:rPr>
              <a:t> </a:t>
            </a:r>
            <a:r>
              <a:rPr sz="2000" dirty="0">
                <a:solidFill>
                  <a:srgbClr val="1F145D"/>
                </a:solidFill>
                <a:latin typeface="Calibri"/>
                <a:cs typeface="Calibri"/>
              </a:rPr>
              <a:t>editing</a:t>
            </a:r>
            <a:r>
              <a:rPr sz="2000" spc="-15" dirty="0">
                <a:solidFill>
                  <a:srgbClr val="1F145D"/>
                </a:solidFill>
                <a:latin typeface="Calibri"/>
                <a:cs typeface="Calibri"/>
              </a:rPr>
              <a:t> </a:t>
            </a:r>
            <a:r>
              <a:rPr sz="2000" dirty="0">
                <a:solidFill>
                  <a:srgbClr val="1F145D"/>
                </a:solidFill>
                <a:latin typeface="Calibri"/>
                <a:cs typeface="Calibri"/>
              </a:rPr>
              <a:t>the </a:t>
            </a:r>
            <a:r>
              <a:rPr sz="2000" spc="-20" dirty="0">
                <a:solidFill>
                  <a:srgbClr val="1F145D"/>
                </a:solidFill>
                <a:latin typeface="Calibri"/>
                <a:cs typeface="Calibri"/>
              </a:rPr>
              <a:t>X</a:t>
            </a:r>
            <a:r>
              <a:rPr lang="en-US" sz="2000" spc="-20" dirty="0">
                <a:solidFill>
                  <a:srgbClr val="1F145D"/>
                </a:solidFill>
                <a:latin typeface="Calibri"/>
                <a:cs typeface="Calibri"/>
              </a:rPr>
              <a:t>DC</a:t>
            </a:r>
            <a:r>
              <a:rPr sz="2000" spc="-15" dirty="0">
                <a:solidFill>
                  <a:srgbClr val="1F145D"/>
                </a:solidFill>
                <a:latin typeface="Calibri"/>
                <a:cs typeface="Calibri"/>
              </a:rPr>
              <a:t> </a:t>
            </a:r>
            <a:r>
              <a:rPr sz="2000" spc="-5" dirty="0">
                <a:solidFill>
                  <a:srgbClr val="1F145D"/>
                </a:solidFill>
                <a:latin typeface="Calibri"/>
                <a:cs typeface="Calibri"/>
              </a:rPr>
              <a:t>file</a:t>
            </a:r>
            <a:r>
              <a:rPr sz="2000" spc="10" dirty="0">
                <a:solidFill>
                  <a:srgbClr val="1F145D"/>
                </a:solidFill>
                <a:latin typeface="Calibri"/>
                <a:cs typeface="Calibri"/>
              </a:rPr>
              <a:t> </a:t>
            </a:r>
            <a:r>
              <a:rPr sz="2000" spc="-20" dirty="0">
                <a:solidFill>
                  <a:srgbClr val="1F145D"/>
                </a:solidFill>
                <a:latin typeface="Calibri"/>
                <a:cs typeface="Calibri"/>
              </a:rPr>
              <a:t>directly.</a:t>
            </a:r>
            <a:r>
              <a:rPr lang="en-US" sz="2000" spc="-20" dirty="0">
                <a:solidFill>
                  <a:srgbClr val="1F145D"/>
                </a:solidFill>
                <a:latin typeface="Calibri"/>
                <a:cs typeface="Calibri"/>
              </a:rPr>
              <a:t> (Formally XCF)</a:t>
            </a:r>
            <a:endParaRPr sz="2000" dirty="0">
              <a:solidFill>
                <a:srgbClr val="1F145D"/>
              </a:solidFill>
              <a:latin typeface="Calibri"/>
              <a:cs typeface="Calibri"/>
            </a:endParaRPr>
          </a:p>
          <a:p>
            <a:pPr marL="241300" marR="300990" indent="-229235">
              <a:lnSpc>
                <a:spcPts val="2160"/>
              </a:lnSpc>
              <a:spcBef>
                <a:spcPts val="1000"/>
              </a:spcBef>
              <a:buFont typeface="Arial"/>
              <a:buChar char="•"/>
              <a:tabLst>
                <a:tab pos="241300" algn="l"/>
                <a:tab pos="241935" algn="l"/>
              </a:tabLst>
            </a:pPr>
            <a:r>
              <a:rPr sz="2000" dirty="0">
                <a:solidFill>
                  <a:srgbClr val="1F145D"/>
                </a:solidFill>
                <a:latin typeface="Calibri"/>
                <a:cs typeface="Calibri"/>
              </a:rPr>
              <a:t>But </a:t>
            </a:r>
            <a:r>
              <a:rPr sz="2000" spc="-5" dirty="0">
                <a:solidFill>
                  <a:srgbClr val="1F145D"/>
                </a:solidFill>
                <a:latin typeface="Calibri"/>
                <a:cs typeface="Calibri"/>
              </a:rPr>
              <a:t>there </a:t>
            </a:r>
            <a:r>
              <a:rPr sz="2000" spc="-10" dirty="0">
                <a:solidFill>
                  <a:srgbClr val="1F145D"/>
                </a:solidFill>
                <a:latin typeface="Calibri"/>
                <a:cs typeface="Calibri"/>
              </a:rPr>
              <a:t>are exceptions </a:t>
            </a:r>
            <a:r>
              <a:rPr sz="2000" spc="-5" dirty="0">
                <a:solidFill>
                  <a:srgbClr val="1F145D"/>
                </a:solidFill>
                <a:latin typeface="Calibri"/>
                <a:cs typeface="Calibri"/>
              </a:rPr>
              <a:t>so familiarity </a:t>
            </a:r>
            <a:r>
              <a:rPr sz="2000" spc="-440" dirty="0">
                <a:solidFill>
                  <a:srgbClr val="1F145D"/>
                </a:solidFill>
                <a:latin typeface="Calibri"/>
                <a:cs typeface="Calibri"/>
              </a:rPr>
              <a:t> </a:t>
            </a:r>
            <a:r>
              <a:rPr sz="2000" spc="-5" dirty="0">
                <a:solidFill>
                  <a:srgbClr val="1F145D"/>
                </a:solidFill>
                <a:latin typeface="Calibri"/>
                <a:cs typeface="Calibri"/>
              </a:rPr>
              <a:t>with</a:t>
            </a:r>
            <a:r>
              <a:rPr sz="2000" dirty="0">
                <a:solidFill>
                  <a:srgbClr val="1F145D"/>
                </a:solidFill>
                <a:latin typeface="Calibri"/>
                <a:cs typeface="Calibri"/>
              </a:rPr>
              <a:t> </a:t>
            </a:r>
            <a:r>
              <a:rPr sz="2000" spc="-20" dirty="0">
                <a:solidFill>
                  <a:srgbClr val="1F145D"/>
                </a:solidFill>
                <a:latin typeface="Calibri"/>
                <a:cs typeface="Calibri"/>
              </a:rPr>
              <a:t>X</a:t>
            </a:r>
            <a:r>
              <a:rPr lang="en-US" sz="2000" spc="-20" dirty="0">
                <a:solidFill>
                  <a:srgbClr val="1F145D"/>
                </a:solidFill>
                <a:latin typeface="Calibri"/>
                <a:cs typeface="Calibri"/>
              </a:rPr>
              <a:t>DC</a:t>
            </a:r>
            <a:r>
              <a:rPr sz="2000" spc="-20" dirty="0">
                <a:solidFill>
                  <a:srgbClr val="1F145D"/>
                </a:solidFill>
                <a:latin typeface="Calibri"/>
                <a:cs typeface="Calibri"/>
              </a:rPr>
              <a:t> </a:t>
            </a:r>
            <a:r>
              <a:rPr sz="2000" dirty="0">
                <a:solidFill>
                  <a:srgbClr val="1F145D"/>
                </a:solidFill>
                <a:latin typeface="Calibri"/>
                <a:cs typeface="Calibri"/>
              </a:rPr>
              <a:t>is </a:t>
            </a:r>
            <a:r>
              <a:rPr sz="2000" spc="-5" dirty="0">
                <a:solidFill>
                  <a:srgbClr val="1F145D"/>
                </a:solidFill>
                <a:latin typeface="Calibri"/>
                <a:cs typeface="Calibri"/>
              </a:rPr>
              <a:t>recommended.</a:t>
            </a:r>
            <a:endParaRPr sz="2000" dirty="0">
              <a:solidFill>
                <a:srgbClr val="1F145D"/>
              </a:solidFill>
              <a:latin typeface="Calibri"/>
              <a:cs typeface="Calibri"/>
            </a:endParaRPr>
          </a:p>
          <a:p>
            <a:pPr marL="241300" indent="-229235">
              <a:lnSpc>
                <a:spcPts val="2280"/>
              </a:lnSpc>
              <a:spcBef>
                <a:spcPts val="735"/>
              </a:spcBef>
              <a:buFont typeface="Arial"/>
              <a:buChar char="•"/>
              <a:tabLst>
                <a:tab pos="241300" algn="l"/>
                <a:tab pos="241935" algn="l"/>
              </a:tabLst>
            </a:pPr>
            <a:r>
              <a:rPr sz="2000" spc="-5" dirty="0">
                <a:solidFill>
                  <a:srgbClr val="1F145D"/>
                </a:solidFill>
                <a:latin typeface="Calibri"/>
                <a:cs typeface="Calibri"/>
              </a:rPr>
              <a:t>-dict{ </a:t>
            </a:r>
            <a:r>
              <a:rPr sz="2000" dirty="0">
                <a:solidFill>
                  <a:srgbClr val="1F145D"/>
                </a:solidFill>
                <a:latin typeface="Calibri"/>
                <a:cs typeface="Calibri"/>
              </a:rPr>
              <a:t>}</a:t>
            </a:r>
            <a:r>
              <a:rPr sz="2000" spc="-15" dirty="0">
                <a:solidFill>
                  <a:srgbClr val="1F145D"/>
                </a:solidFill>
                <a:latin typeface="Calibri"/>
                <a:cs typeface="Calibri"/>
              </a:rPr>
              <a:t> </a:t>
            </a:r>
            <a:r>
              <a:rPr sz="2000" spc="-10" dirty="0">
                <a:solidFill>
                  <a:srgbClr val="1F145D"/>
                </a:solidFill>
                <a:latin typeface="Calibri"/>
                <a:cs typeface="Calibri"/>
              </a:rPr>
              <a:t>allows</a:t>
            </a:r>
            <a:r>
              <a:rPr sz="2000" spc="10" dirty="0">
                <a:solidFill>
                  <a:srgbClr val="1F145D"/>
                </a:solidFill>
                <a:latin typeface="Calibri"/>
                <a:cs typeface="Calibri"/>
              </a:rPr>
              <a:t> </a:t>
            </a:r>
            <a:r>
              <a:rPr sz="2000" spc="-5" dirty="0">
                <a:solidFill>
                  <a:srgbClr val="1F145D"/>
                </a:solidFill>
                <a:latin typeface="Calibri"/>
                <a:cs typeface="Calibri"/>
              </a:rPr>
              <a:t>specifying</a:t>
            </a:r>
            <a:r>
              <a:rPr sz="2000" spc="-10" dirty="0">
                <a:solidFill>
                  <a:srgbClr val="1F145D"/>
                </a:solidFill>
                <a:latin typeface="Calibri"/>
                <a:cs typeface="Calibri"/>
              </a:rPr>
              <a:t> more</a:t>
            </a:r>
            <a:r>
              <a:rPr sz="2000" spc="5" dirty="0">
                <a:solidFill>
                  <a:srgbClr val="1F145D"/>
                </a:solidFill>
                <a:latin typeface="Calibri"/>
                <a:cs typeface="Calibri"/>
              </a:rPr>
              <a:t> </a:t>
            </a:r>
            <a:r>
              <a:rPr sz="2000" dirty="0">
                <a:solidFill>
                  <a:srgbClr val="1F145D"/>
                </a:solidFill>
                <a:latin typeface="Calibri"/>
                <a:cs typeface="Calibri"/>
              </a:rPr>
              <a:t>than </a:t>
            </a:r>
            <a:r>
              <a:rPr sz="2000" spc="-5" dirty="0">
                <a:solidFill>
                  <a:srgbClr val="1F145D"/>
                </a:solidFill>
                <a:latin typeface="Calibri"/>
                <a:cs typeface="Calibri"/>
              </a:rPr>
              <a:t>one</a:t>
            </a:r>
            <a:endParaRPr sz="2000" dirty="0">
              <a:solidFill>
                <a:srgbClr val="1F145D"/>
              </a:solidFill>
              <a:latin typeface="Calibri"/>
              <a:cs typeface="Calibri"/>
            </a:endParaRPr>
          </a:p>
          <a:p>
            <a:pPr marL="241300">
              <a:lnSpc>
                <a:spcPts val="2280"/>
              </a:lnSpc>
            </a:pPr>
            <a:r>
              <a:rPr sz="2000" spc="-10" dirty="0">
                <a:solidFill>
                  <a:srgbClr val="1F145D"/>
                </a:solidFill>
                <a:latin typeface="Calibri"/>
                <a:cs typeface="Calibri"/>
              </a:rPr>
              <a:t>property</a:t>
            </a:r>
            <a:r>
              <a:rPr sz="2000" spc="-15" dirty="0">
                <a:solidFill>
                  <a:srgbClr val="1F145D"/>
                </a:solidFill>
                <a:latin typeface="Calibri"/>
                <a:cs typeface="Calibri"/>
              </a:rPr>
              <a:t> for</a:t>
            </a:r>
            <a:r>
              <a:rPr sz="2000" spc="-35" dirty="0">
                <a:solidFill>
                  <a:srgbClr val="1F145D"/>
                </a:solidFill>
                <a:latin typeface="Calibri"/>
                <a:cs typeface="Calibri"/>
              </a:rPr>
              <a:t> </a:t>
            </a:r>
            <a:r>
              <a:rPr sz="2000" dirty="0">
                <a:solidFill>
                  <a:srgbClr val="1F145D"/>
                </a:solidFill>
                <a:latin typeface="Calibri"/>
                <a:cs typeface="Calibri"/>
              </a:rPr>
              <a:t>either </a:t>
            </a:r>
            <a:r>
              <a:rPr sz="2000" spc="-10" dirty="0">
                <a:solidFill>
                  <a:srgbClr val="1F145D"/>
                </a:solidFill>
                <a:latin typeface="Calibri"/>
                <a:cs typeface="Calibri"/>
              </a:rPr>
              <a:t>top</a:t>
            </a:r>
            <a:r>
              <a:rPr sz="2000" spc="-15" dirty="0">
                <a:solidFill>
                  <a:srgbClr val="1F145D"/>
                </a:solidFill>
                <a:latin typeface="Calibri"/>
                <a:cs typeface="Calibri"/>
              </a:rPr>
              <a:t> </a:t>
            </a:r>
            <a:r>
              <a:rPr sz="2000" spc="-10" dirty="0">
                <a:solidFill>
                  <a:srgbClr val="1F145D"/>
                </a:solidFill>
                <a:latin typeface="Calibri"/>
                <a:cs typeface="Calibri"/>
              </a:rPr>
              <a:t>level.</a:t>
            </a:r>
            <a:endParaRPr sz="2000" dirty="0">
              <a:solidFill>
                <a:srgbClr val="1F145D"/>
              </a:solidFill>
              <a:latin typeface="Calibri"/>
              <a:cs typeface="Calibri"/>
            </a:endParaRPr>
          </a:p>
          <a:p>
            <a:pPr marL="241300" marR="157480" indent="-229235">
              <a:lnSpc>
                <a:spcPts val="2160"/>
              </a:lnSpc>
              <a:spcBef>
                <a:spcPts val="1030"/>
              </a:spcBef>
              <a:buFont typeface="Arial"/>
              <a:buChar char="•"/>
              <a:tabLst>
                <a:tab pos="241300" algn="l"/>
                <a:tab pos="241935" algn="l"/>
              </a:tabLst>
            </a:pPr>
            <a:r>
              <a:rPr sz="2000" spc="-5" dirty="0">
                <a:solidFill>
                  <a:srgbClr val="1F145D"/>
                </a:solidFill>
                <a:latin typeface="Calibri"/>
                <a:cs typeface="Calibri"/>
              </a:rPr>
              <a:t>Searches </a:t>
            </a:r>
            <a:r>
              <a:rPr sz="2000" spc="-15" dirty="0">
                <a:solidFill>
                  <a:srgbClr val="1F145D"/>
                </a:solidFill>
                <a:latin typeface="Calibri"/>
                <a:cs typeface="Calibri"/>
              </a:rPr>
              <a:t>for </a:t>
            </a:r>
            <a:r>
              <a:rPr sz="2000" spc="-5" dirty="0">
                <a:solidFill>
                  <a:srgbClr val="1F145D"/>
                </a:solidFill>
                <a:latin typeface="Calibri"/>
                <a:cs typeface="Calibri"/>
              </a:rPr>
              <a:t>matching names </a:t>
            </a:r>
            <a:r>
              <a:rPr sz="2000" spc="-15" dirty="0">
                <a:solidFill>
                  <a:srgbClr val="1F145D"/>
                </a:solidFill>
                <a:latin typeface="Calibri"/>
                <a:cs typeface="Calibri"/>
              </a:rPr>
              <a:t>for </a:t>
            </a:r>
            <a:r>
              <a:rPr sz="2000" dirty="0">
                <a:solidFill>
                  <a:srgbClr val="1F145D"/>
                </a:solidFill>
                <a:latin typeface="Calibri"/>
                <a:cs typeface="Calibri"/>
              </a:rPr>
              <a:t>either </a:t>
            </a:r>
            <a:r>
              <a:rPr sz="2000" spc="-440" dirty="0">
                <a:solidFill>
                  <a:srgbClr val="1F145D"/>
                </a:solidFill>
                <a:latin typeface="Calibri"/>
                <a:cs typeface="Calibri"/>
              </a:rPr>
              <a:t> </a:t>
            </a:r>
            <a:r>
              <a:rPr sz="2000" u="sng" spc="-10" dirty="0">
                <a:solidFill>
                  <a:srgbClr val="1F145D"/>
                </a:solidFill>
                <a:uFill>
                  <a:solidFill>
                    <a:srgbClr val="000000"/>
                  </a:solidFill>
                </a:uFill>
                <a:latin typeface="Calibri"/>
                <a:cs typeface="Calibri"/>
              </a:rPr>
              <a:t>top level </a:t>
            </a:r>
            <a:r>
              <a:rPr sz="2000" spc="-5" dirty="0">
                <a:solidFill>
                  <a:srgbClr val="1F145D"/>
                </a:solidFill>
                <a:latin typeface="Calibri"/>
                <a:cs typeface="Calibri"/>
              </a:rPr>
              <a:t>ports </a:t>
            </a:r>
            <a:r>
              <a:rPr sz="2000" dirty="0">
                <a:solidFill>
                  <a:srgbClr val="1F145D"/>
                </a:solidFill>
                <a:latin typeface="Calibri"/>
                <a:cs typeface="Calibri"/>
              </a:rPr>
              <a:t>(get_ports) </a:t>
            </a:r>
            <a:r>
              <a:rPr sz="2000" spc="-5" dirty="0">
                <a:solidFill>
                  <a:srgbClr val="1F145D"/>
                </a:solidFill>
                <a:latin typeface="Calibri"/>
                <a:cs typeface="Calibri"/>
              </a:rPr>
              <a:t>or internal </a:t>
            </a:r>
            <a:r>
              <a:rPr sz="2000" dirty="0">
                <a:solidFill>
                  <a:srgbClr val="1F145D"/>
                </a:solidFill>
                <a:latin typeface="Calibri"/>
                <a:cs typeface="Calibri"/>
              </a:rPr>
              <a:t> nodes </a:t>
            </a:r>
            <a:r>
              <a:rPr sz="2000" spc="-5" dirty="0">
                <a:solidFill>
                  <a:srgbClr val="1F145D"/>
                </a:solidFill>
                <a:latin typeface="Calibri"/>
                <a:cs typeface="Calibri"/>
              </a:rPr>
              <a:t>(get_pins).</a:t>
            </a:r>
            <a:r>
              <a:rPr sz="2000" dirty="0">
                <a:solidFill>
                  <a:srgbClr val="1F145D"/>
                </a:solidFill>
                <a:latin typeface="Calibri"/>
                <a:cs typeface="Calibri"/>
              </a:rPr>
              <a:t> </a:t>
            </a:r>
            <a:r>
              <a:rPr sz="2000" i="1" spc="-40" dirty="0">
                <a:solidFill>
                  <a:srgbClr val="FF0000"/>
                </a:solidFill>
                <a:latin typeface="Calibri"/>
                <a:cs typeface="Calibri"/>
              </a:rPr>
              <a:t>Yes, </a:t>
            </a:r>
            <a:r>
              <a:rPr sz="2000" i="1" dirty="0">
                <a:solidFill>
                  <a:srgbClr val="FF0000"/>
                </a:solidFill>
                <a:latin typeface="Calibri"/>
                <a:cs typeface="Calibri"/>
              </a:rPr>
              <a:t>these </a:t>
            </a:r>
            <a:r>
              <a:rPr sz="2000" i="1" spc="-5" dirty="0">
                <a:solidFill>
                  <a:srgbClr val="FF0000"/>
                </a:solidFill>
                <a:latin typeface="Calibri"/>
                <a:cs typeface="Calibri"/>
              </a:rPr>
              <a:t>are </a:t>
            </a:r>
            <a:r>
              <a:rPr sz="2000" i="1" dirty="0">
                <a:solidFill>
                  <a:srgbClr val="FF0000"/>
                </a:solidFill>
                <a:latin typeface="Calibri"/>
                <a:cs typeface="Calibri"/>
              </a:rPr>
              <a:t> </a:t>
            </a:r>
            <a:r>
              <a:rPr sz="2000" i="1" spc="-5" dirty="0">
                <a:solidFill>
                  <a:srgbClr val="FF0000"/>
                </a:solidFill>
                <a:latin typeface="Calibri"/>
                <a:cs typeface="Calibri"/>
              </a:rPr>
              <a:t>confusingly</a:t>
            </a:r>
            <a:r>
              <a:rPr sz="2000" i="1" spc="-25" dirty="0">
                <a:solidFill>
                  <a:srgbClr val="FF0000"/>
                </a:solidFill>
                <a:latin typeface="Calibri"/>
                <a:cs typeface="Calibri"/>
              </a:rPr>
              <a:t> </a:t>
            </a:r>
            <a:r>
              <a:rPr sz="2000" i="1" spc="-5" dirty="0">
                <a:solidFill>
                  <a:srgbClr val="FF0000"/>
                </a:solidFill>
                <a:latin typeface="Calibri"/>
                <a:cs typeface="Calibri"/>
              </a:rPr>
              <a:t>defined</a:t>
            </a:r>
            <a:r>
              <a:rPr sz="2000" i="1" spc="-40" dirty="0">
                <a:solidFill>
                  <a:srgbClr val="FF0000"/>
                </a:solidFill>
                <a:latin typeface="Calibri"/>
                <a:cs typeface="Calibri"/>
              </a:rPr>
              <a:t> </a:t>
            </a:r>
            <a:r>
              <a:rPr sz="2000" i="1" spc="-5" dirty="0">
                <a:solidFill>
                  <a:srgbClr val="FF0000"/>
                </a:solidFill>
                <a:latin typeface="Calibri"/>
                <a:cs typeface="Calibri"/>
              </a:rPr>
              <a:t>(not </a:t>
            </a:r>
            <a:r>
              <a:rPr sz="2000" i="1" spc="-10" dirty="0">
                <a:solidFill>
                  <a:srgbClr val="FF0000"/>
                </a:solidFill>
                <a:latin typeface="Calibri"/>
                <a:cs typeface="Calibri"/>
              </a:rPr>
              <a:t>by</a:t>
            </a:r>
            <a:r>
              <a:rPr sz="2000" i="1" spc="-5" dirty="0">
                <a:solidFill>
                  <a:srgbClr val="FF0000"/>
                </a:solidFill>
                <a:latin typeface="Calibri"/>
                <a:cs typeface="Calibri"/>
              </a:rPr>
              <a:t> me!)</a:t>
            </a:r>
            <a:endParaRPr sz="2000" dirty="0">
              <a:solidFill>
                <a:srgbClr val="FF0000"/>
              </a:solidFill>
              <a:latin typeface="Calibri"/>
              <a:cs typeface="Calibri"/>
            </a:endParaRPr>
          </a:p>
        </p:txBody>
      </p:sp>
      <p:grpSp>
        <p:nvGrpSpPr>
          <p:cNvPr id="4" name="object 4"/>
          <p:cNvGrpSpPr/>
          <p:nvPr/>
        </p:nvGrpSpPr>
        <p:grpSpPr>
          <a:xfrm>
            <a:off x="5501449" y="961453"/>
            <a:ext cx="6546215" cy="4935220"/>
            <a:chOff x="5501449" y="961453"/>
            <a:chExt cx="6546215" cy="4935220"/>
          </a:xfrm>
        </p:grpSpPr>
        <p:sp>
          <p:nvSpPr>
            <p:cNvPr id="5" name="object 5"/>
            <p:cNvSpPr/>
            <p:nvPr/>
          </p:nvSpPr>
          <p:spPr>
            <a:xfrm>
              <a:off x="5506211" y="966216"/>
              <a:ext cx="6536690" cy="4925695"/>
            </a:xfrm>
            <a:custGeom>
              <a:avLst/>
              <a:gdLst/>
              <a:ahLst/>
              <a:cxnLst/>
              <a:rect l="l" t="t" r="r" b="b"/>
              <a:pathLst>
                <a:path w="6536690" h="4925695">
                  <a:moveTo>
                    <a:pt x="6536436" y="0"/>
                  </a:moveTo>
                  <a:lnTo>
                    <a:pt x="0" y="0"/>
                  </a:lnTo>
                  <a:lnTo>
                    <a:pt x="0" y="4925568"/>
                  </a:lnTo>
                  <a:lnTo>
                    <a:pt x="6536436" y="4925568"/>
                  </a:lnTo>
                  <a:lnTo>
                    <a:pt x="6536436" y="0"/>
                  </a:lnTo>
                  <a:close/>
                </a:path>
              </a:pathLst>
            </a:custGeom>
            <a:solidFill>
              <a:srgbClr val="FFFFCC"/>
            </a:solidFill>
          </p:spPr>
          <p:txBody>
            <a:bodyPr wrap="square" lIns="0" tIns="0" rIns="0" bIns="0" rtlCol="0"/>
            <a:lstStyle/>
            <a:p>
              <a:endParaRPr>
                <a:solidFill>
                  <a:srgbClr val="1F145D"/>
                </a:solidFill>
              </a:endParaRPr>
            </a:p>
          </p:txBody>
        </p:sp>
        <p:sp>
          <p:nvSpPr>
            <p:cNvPr id="6" name="object 6"/>
            <p:cNvSpPr/>
            <p:nvPr/>
          </p:nvSpPr>
          <p:spPr>
            <a:xfrm>
              <a:off x="5506211" y="966216"/>
              <a:ext cx="6536690" cy="4925695"/>
            </a:xfrm>
            <a:custGeom>
              <a:avLst/>
              <a:gdLst/>
              <a:ahLst/>
              <a:cxnLst/>
              <a:rect l="l" t="t" r="r" b="b"/>
              <a:pathLst>
                <a:path w="6536690" h="4925695">
                  <a:moveTo>
                    <a:pt x="0" y="4925568"/>
                  </a:moveTo>
                  <a:lnTo>
                    <a:pt x="6536436" y="4925568"/>
                  </a:lnTo>
                  <a:lnTo>
                    <a:pt x="6536436" y="0"/>
                  </a:lnTo>
                  <a:lnTo>
                    <a:pt x="0" y="0"/>
                  </a:lnTo>
                  <a:lnTo>
                    <a:pt x="0" y="4925568"/>
                  </a:lnTo>
                  <a:close/>
                </a:path>
              </a:pathLst>
            </a:custGeom>
            <a:ln w="9525">
              <a:solidFill>
                <a:srgbClr val="000000"/>
              </a:solidFill>
            </a:ln>
          </p:spPr>
          <p:txBody>
            <a:bodyPr wrap="square" lIns="0" tIns="0" rIns="0" bIns="0" rtlCol="0"/>
            <a:lstStyle/>
            <a:p>
              <a:endParaRPr>
                <a:solidFill>
                  <a:srgbClr val="1F145D"/>
                </a:solidFill>
              </a:endParaRPr>
            </a:p>
          </p:txBody>
        </p:sp>
      </p:grpSp>
      <p:sp>
        <p:nvSpPr>
          <p:cNvPr id="7" name="object 7"/>
          <p:cNvSpPr txBox="1"/>
          <p:nvPr/>
        </p:nvSpPr>
        <p:spPr>
          <a:xfrm>
            <a:off x="5585205" y="987932"/>
            <a:ext cx="1602105" cy="22890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1F145D"/>
                </a:solidFill>
                <a:latin typeface="Calibri"/>
                <a:cs typeface="Calibri"/>
              </a:rPr>
              <a:t>#</a:t>
            </a:r>
            <a:r>
              <a:rPr sz="1400" b="1" spc="-20" dirty="0">
                <a:solidFill>
                  <a:srgbClr val="1F145D"/>
                </a:solidFill>
                <a:latin typeface="Calibri"/>
                <a:cs typeface="Calibri"/>
              </a:rPr>
              <a:t> </a:t>
            </a:r>
            <a:r>
              <a:rPr sz="1400" b="1" dirty="0">
                <a:solidFill>
                  <a:srgbClr val="1F145D"/>
                </a:solidFill>
                <a:latin typeface="Calibri"/>
                <a:cs typeface="Calibri"/>
              </a:rPr>
              <a:t>An</a:t>
            </a:r>
            <a:r>
              <a:rPr sz="1400" b="1" spc="-10" dirty="0">
                <a:solidFill>
                  <a:srgbClr val="1F145D"/>
                </a:solidFill>
                <a:latin typeface="Calibri"/>
                <a:cs typeface="Calibri"/>
              </a:rPr>
              <a:t> example</a:t>
            </a:r>
            <a:r>
              <a:rPr sz="1400" b="1" spc="-50" dirty="0">
                <a:solidFill>
                  <a:srgbClr val="1F145D"/>
                </a:solidFill>
                <a:latin typeface="Calibri"/>
                <a:cs typeface="Calibri"/>
              </a:rPr>
              <a:t> </a:t>
            </a:r>
            <a:r>
              <a:rPr sz="1400" b="1" spc="-20" dirty="0">
                <a:solidFill>
                  <a:srgbClr val="1F145D"/>
                </a:solidFill>
                <a:latin typeface="Calibri"/>
                <a:cs typeface="Calibri"/>
              </a:rPr>
              <a:t>X</a:t>
            </a:r>
            <a:r>
              <a:rPr lang="en-US" sz="1400" b="1" spc="-20" dirty="0">
                <a:solidFill>
                  <a:srgbClr val="1F145D"/>
                </a:solidFill>
                <a:latin typeface="Calibri"/>
                <a:cs typeface="Calibri"/>
              </a:rPr>
              <a:t>DC</a:t>
            </a:r>
            <a:r>
              <a:rPr sz="1400" b="1" spc="-20" dirty="0">
                <a:solidFill>
                  <a:srgbClr val="1F145D"/>
                </a:solidFill>
                <a:latin typeface="Calibri"/>
                <a:cs typeface="Calibri"/>
              </a:rPr>
              <a:t> </a:t>
            </a:r>
            <a:r>
              <a:rPr sz="1400" b="1" spc="-5" dirty="0">
                <a:solidFill>
                  <a:srgbClr val="1F145D"/>
                </a:solidFill>
                <a:latin typeface="Calibri"/>
                <a:cs typeface="Calibri"/>
              </a:rPr>
              <a:t>file</a:t>
            </a:r>
            <a:endParaRPr sz="1400" dirty="0">
              <a:solidFill>
                <a:srgbClr val="1F145D"/>
              </a:solidFill>
              <a:latin typeface="Calibri"/>
              <a:cs typeface="Calibri"/>
            </a:endParaRPr>
          </a:p>
        </p:txBody>
      </p:sp>
      <p:sp>
        <p:nvSpPr>
          <p:cNvPr id="8" name="object 8"/>
          <p:cNvSpPr txBox="1"/>
          <p:nvPr/>
        </p:nvSpPr>
        <p:spPr>
          <a:xfrm>
            <a:off x="5585205" y="1414652"/>
            <a:ext cx="6323330" cy="880110"/>
          </a:xfrm>
          <a:prstGeom prst="rect">
            <a:avLst/>
          </a:prstGeom>
        </p:spPr>
        <p:txBody>
          <a:bodyPr vert="horz" wrap="square" lIns="0" tIns="13335" rIns="0" bIns="0" rtlCol="0">
            <a:spAutoFit/>
          </a:bodyPr>
          <a:lstStyle/>
          <a:p>
            <a:pPr marL="12700">
              <a:lnSpc>
                <a:spcPct val="100000"/>
              </a:lnSpc>
              <a:spcBef>
                <a:spcPts val="105"/>
              </a:spcBef>
            </a:pPr>
            <a:r>
              <a:rPr sz="1400" i="1"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constrain</a:t>
            </a:r>
            <a:r>
              <a:rPr sz="1400" i="1" spc="-10" dirty="0">
                <a:solidFill>
                  <a:srgbClr val="1F145D"/>
                </a:solidFill>
                <a:latin typeface="Calibri"/>
                <a:cs typeface="Calibri"/>
              </a:rPr>
              <a:t> </a:t>
            </a:r>
            <a:r>
              <a:rPr sz="1400" i="1" spc="-5" dirty="0">
                <a:solidFill>
                  <a:srgbClr val="1F145D"/>
                </a:solidFill>
                <a:latin typeface="Calibri"/>
                <a:cs typeface="Calibri"/>
              </a:rPr>
              <a:t>clock</a:t>
            </a:r>
            <a:endParaRPr sz="1400" dirty="0">
              <a:solidFill>
                <a:srgbClr val="1F145D"/>
              </a:solidFill>
              <a:latin typeface="Calibri"/>
              <a:cs typeface="Calibri"/>
            </a:endParaRPr>
          </a:p>
          <a:p>
            <a:pPr marL="12700">
              <a:lnSpc>
                <a:spcPct val="100000"/>
              </a:lnSpc>
            </a:pPr>
            <a:r>
              <a:rPr sz="1400" b="1" spc="-5" dirty="0">
                <a:solidFill>
                  <a:srgbClr val="1F145D"/>
                </a:solidFill>
                <a:latin typeface="Calibri"/>
                <a:cs typeface="Calibri"/>
              </a:rPr>
              <a:t>set_property</a:t>
            </a:r>
            <a:r>
              <a:rPr sz="1400" b="1" spc="-35" dirty="0">
                <a:solidFill>
                  <a:srgbClr val="1F145D"/>
                </a:solidFill>
                <a:latin typeface="Calibri"/>
                <a:cs typeface="Calibri"/>
              </a:rPr>
              <a:t> </a:t>
            </a:r>
            <a:r>
              <a:rPr sz="1400" b="1" dirty="0">
                <a:solidFill>
                  <a:srgbClr val="1F145D"/>
                </a:solidFill>
                <a:latin typeface="Calibri"/>
                <a:cs typeface="Calibri"/>
              </a:rPr>
              <a:t>-dict</a:t>
            </a:r>
            <a:r>
              <a:rPr sz="1400" b="1" spc="-5" dirty="0">
                <a:solidFill>
                  <a:srgbClr val="1F145D"/>
                </a:solidFill>
                <a:latin typeface="Calibri"/>
                <a:cs typeface="Calibri"/>
              </a:rPr>
              <a:t> </a:t>
            </a:r>
            <a:r>
              <a:rPr sz="1400" spc="-15" dirty="0">
                <a:solidFill>
                  <a:srgbClr val="1F145D"/>
                </a:solidFill>
                <a:latin typeface="Calibri"/>
                <a:cs typeface="Calibri"/>
              </a:rPr>
              <a:t>{PACKAGE_PIN</a:t>
            </a:r>
            <a:r>
              <a:rPr sz="1400" spc="10" dirty="0">
                <a:solidFill>
                  <a:srgbClr val="1F145D"/>
                </a:solidFill>
                <a:latin typeface="Calibri"/>
                <a:cs typeface="Calibri"/>
              </a:rPr>
              <a:t> </a:t>
            </a:r>
            <a:r>
              <a:rPr sz="1400" spc="-5" dirty="0">
                <a:solidFill>
                  <a:srgbClr val="1F145D"/>
                </a:solidFill>
                <a:latin typeface="Calibri"/>
                <a:cs typeface="Calibri"/>
              </a:rPr>
              <a:t>E3</a:t>
            </a:r>
            <a:r>
              <a:rPr sz="1400" spc="10" dirty="0">
                <a:solidFill>
                  <a:srgbClr val="1F145D"/>
                </a:solidFill>
                <a:latin typeface="Calibri"/>
                <a:cs typeface="Calibri"/>
              </a:rPr>
              <a:t> </a:t>
            </a:r>
            <a:r>
              <a:rPr sz="1400" spc="-15" dirty="0">
                <a:solidFill>
                  <a:srgbClr val="1F145D"/>
                </a:solidFill>
                <a:latin typeface="Calibri"/>
                <a:cs typeface="Calibri"/>
              </a:rPr>
              <a:t>IOSTANDARD</a:t>
            </a:r>
            <a:r>
              <a:rPr sz="1400" spc="-35" dirty="0">
                <a:solidFill>
                  <a:srgbClr val="1F145D"/>
                </a:solidFill>
                <a:latin typeface="Calibri"/>
                <a:cs typeface="Calibri"/>
              </a:rPr>
              <a:t> </a:t>
            </a:r>
            <a:r>
              <a:rPr sz="1400" spc="-15" dirty="0">
                <a:solidFill>
                  <a:srgbClr val="1F145D"/>
                </a:solidFill>
                <a:latin typeface="Calibri"/>
                <a:cs typeface="Calibri"/>
              </a:rPr>
              <a:t>LVCMOS33}</a:t>
            </a:r>
            <a:r>
              <a:rPr sz="140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get_ports</a:t>
            </a:r>
            <a:r>
              <a:rPr sz="1400" b="1" spc="-10" dirty="0">
                <a:solidFill>
                  <a:srgbClr val="1F145D"/>
                </a:solidFill>
                <a:latin typeface="Calibri"/>
                <a:cs typeface="Calibri"/>
              </a:rPr>
              <a:t> </a:t>
            </a:r>
            <a:r>
              <a:rPr sz="1400" spc="-5" dirty="0">
                <a:solidFill>
                  <a:srgbClr val="1F145D"/>
                </a:solidFill>
                <a:latin typeface="Calibri"/>
                <a:cs typeface="Calibri"/>
              </a:rPr>
              <a:t>CLK100MHZ]</a:t>
            </a:r>
            <a:endParaRPr sz="1400" dirty="0">
              <a:solidFill>
                <a:srgbClr val="1F145D"/>
              </a:solidFill>
              <a:latin typeface="Calibri"/>
              <a:cs typeface="Calibri"/>
            </a:endParaRPr>
          </a:p>
          <a:p>
            <a:pPr marL="12700">
              <a:lnSpc>
                <a:spcPct val="100000"/>
              </a:lnSpc>
            </a:pPr>
            <a:r>
              <a:rPr sz="1400" b="1" spc="-5" dirty="0">
                <a:solidFill>
                  <a:srgbClr val="1F145D"/>
                </a:solidFill>
                <a:latin typeface="Calibri"/>
                <a:cs typeface="Calibri"/>
              </a:rPr>
              <a:t>create_clock</a:t>
            </a:r>
            <a:r>
              <a:rPr sz="1400" b="1" spc="-30" dirty="0">
                <a:solidFill>
                  <a:srgbClr val="1F145D"/>
                </a:solidFill>
                <a:latin typeface="Calibri"/>
                <a:cs typeface="Calibri"/>
              </a:rPr>
              <a:t> </a:t>
            </a:r>
            <a:r>
              <a:rPr sz="1400" b="1" dirty="0">
                <a:solidFill>
                  <a:srgbClr val="1F145D"/>
                </a:solidFill>
                <a:latin typeface="Calibri"/>
                <a:cs typeface="Calibri"/>
              </a:rPr>
              <a:t>-period</a:t>
            </a:r>
            <a:r>
              <a:rPr sz="1400" b="1" spc="-40" dirty="0">
                <a:solidFill>
                  <a:srgbClr val="1F145D"/>
                </a:solidFill>
                <a:latin typeface="Calibri"/>
                <a:cs typeface="Calibri"/>
              </a:rPr>
              <a:t> </a:t>
            </a:r>
            <a:r>
              <a:rPr sz="1400" spc="-5" dirty="0">
                <a:solidFill>
                  <a:srgbClr val="1F145D"/>
                </a:solidFill>
                <a:latin typeface="Calibri"/>
                <a:cs typeface="Calibri"/>
              </a:rPr>
              <a:t>10.000</a:t>
            </a:r>
            <a:r>
              <a:rPr sz="1400" dirty="0">
                <a:solidFill>
                  <a:srgbClr val="1F145D"/>
                </a:solidFill>
                <a:latin typeface="Calibri"/>
                <a:cs typeface="Calibri"/>
              </a:rPr>
              <a:t> </a:t>
            </a:r>
            <a:r>
              <a:rPr sz="1400" b="1" dirty="0">
                <a:solidFill>
                  <a:srgbClr val="1F145D"/>
                </a:solidFill>
                <a:latin typeface="Calibri"/>
                <a:cs typeface="Calibri"/>
              </a:rPr>
              <a:t>-name</a:t>
            </a:r>
            <a:r>
              <a:rPr sz="1400" b="1" spc="-40" dirty="0">
                <a:solidFill>
                  <a:srgbClr val="1F145D"/>
                </a:solidFill>
                <a:latin typeface="Calibri"/>
                <a:cs typeface="Calibri"/>
              </a:rPr>
              <a:t> </a:t>
            </a:r>
            <a:r>
              <a:rPr sz="1400" spc="-10" dirty="0">
                <a:solidFill>
                  <a:srgbClr val="1F145D"/>
                </a:solidFill>
                <a:latin typeface="Calibri"/>
                <a:cs typeface="Calibri"/>
              </a:rPr>
              <a:t>sys_clk_pin</a:t>
            </a:r>
            <a:endParaRPr sz="1400" dirty="0">
              <a:solidFill>
                <a:srgbClr val="1F145D"/>
              </a:solidFill>
              <a:latin typeface="Calibri"/>
              <a:cs typeface="Calibri"/>
            </a:endParaRPr>
          </a:p>
          <a:p>
            <a:pPr marL="966469">
              <a:lnSpc>
                <a:spcPct val="100000"/>
              </a:lnSpc>
            </a:pPr>
            <a:r>
              <a:rPr sz="1400" b="1" spc="-10" dirty="0">
                <a:solidFill>
                  <a:srgbClr val="1F145D"/>
                </a:solidFill>
                <a:latin typeface="Calibri"/>
                <a:cs typeface="Calibri"/>
              </a:rPr>
              <a:t>-waveform</a:t>
            </a:r>
            <a:r>
              <a:rPr sz="1400" b="1" spc="-45" dirty="0">
                <a:solidFill>
                  <a:srgbClr val="1F145D"/>
                </a:solidFill>
                <a:latin typeface="Calibri"/>
                <a:cs typeface="Calibri"/>
              </a:rPr>
              <a:t> </a:t>
            </a:r>
            <a:r>
              <a:rPr sz="1400" spc="-5" dirty="0">
                <a:solidFill>
                  <a:srgbClr val="1F145D"/>
                </a:solidFill>
                <a:latin typeface="Calibri"/>
                <a:cs typeface="Calibri"/>
              </a:rPr>
              <a:t>{0.000 5.000}</a:t>
            </a:r>
            <a:r>
              <a:rPr sz="1400" spc="10" dirty="0">
                <a:solidFill>
                  <a:srgbClr val="1F145D"/>
                </a:solidFill>
                <a:latin typeface="Calibri"/>
                <a:cs typeface="Calibri"/>
              </a:rPr>
              <a:t> </a:t>
            </a:r>
            <a:r>
              <a:rPr sz="1400" b="1" dirty="0">
                <a:solidFill>
                  <a:srgbClr val="1F145D"/>
                </a:solidFill>
                <a:latin typeface="Calibri"/>
                <a:cs typeface="Calibri"/>
              </a:rPr>
              <a:t>-add</a:t>
            </a:r>
            <a:r>
              <a:rPr sz="1400" b="1" spc="-25"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get_ports</a:t>
            </a:r>
            <a:r>
              <a:rPr sz="1400" b="1" spc="-35" dirty="0">
                <a:solidFill>
                  <a:srgbClr val="1F145D"/>
                </a:solidFill>
                <a:latin typeface="Calibri"/>
                <a:cs typeface="Calibri"/>
              </a:rPr>
              <a:t> </a:t>
            </a:r>
            <a:r>
              <a:rPr sz="1400" spc="-5" dirty="0">
                <a:solidFill>
                  <a:srgbClr val="1F145D"/>
                </a:solidFill>
                <a:latin typeface="Calibri"/>
                <a:cs typeface="Calibri"/>
              </a:rPr>
              <a:t>CLK100MHZ]</a:t>
            </a:r>
            <a:endParaRPr sz="1400" dirty="0">
              <a:solidFill>
                <a:srgbClr val="1F145D"/>
              </a:solidFill>
              <a:latin typeface="Calibri"/>
              <a:cs typeface="Calibri"/>
            </a:endParaRPr>
          </a:p>
        </p:txBody>
      </p:sp>
      <p:sp>
        <p:nvSpPr>
          <p:cNvPr id="9" name="object 9"/>
          <p:cNvSpPr txBox="1"/>
          <p:nvPr/>
        </p:nvSpPr>
        <p:spPr>
          <a:xfrm>
            <a:off x="5585205" y="2481833"/>
            <a:ext cx="6165850" cy="879475"/>
          </a:xfrm>
          <a:prstGeom prst="rect">
            <a:avLst/>
          </a:prstGeom>
        </p:spPr>
        <p:txBody>
          <a:bodyPr vert="horz" wrap="square" lIns="0" tIns="13335" rIns="0" bIns="0" rtlCol="0">
            <a:spAutoFit/>
          </a:bodyPr>
          <a:lstStyle/>
          <a:p>
            <a:pPr marL="12700" algn="just">
              <a:lnSpc>
                <a:spcPct val="100000"/>
              </a:lnSpc>
              <a:spcBef>
                <a:spcPts val="105"/>
              </a:spcBef>
            </a:pPr>
            <a:r>
              <a:rPr sz="1400" i="1" dirty="0">
                <a:solidFill>
                  <a:srgbClr val="1F145D"/>
                </a:solidFill>
                <a:latin typeface="Calibri"/>
                <a:cs typeface="Calibri"/>
              </a:rPr>
              <a:t>#</a:t>
            </a:r>
            <a:r>
              <a:rPr sz="1400" i="1" spc="-10" dirty="0">
                <a:solidFill>
                  <a:srgbClr val="1F145D"/>
                </a:solidFill>
                <a:latin typeface="Calibri"/>
                <a:cs typeface="Calibri"/>
              </a:rPr>
              <a:t> </a:t>
            </a:r>
            <a:r>
              <a:rPr sz="1400" i="1" spc="-5" dirty="0">
                <a:solidFill>
                  <a:srgbClr val="1F145D"/>
                </a:solidFill>
                <a:latin typeface="Calibri"/>
                <a:cs typeface="Calibri"/>
              </a:rPr>
              <a:t>fix</a:t>
            </a:r>
            <a:r>
              <a:rPr sz="1400" i="1" dirty="0">
                <a:solidFill>
                  <a:srgbClr val="1F145D"/>
                </a:solidFill>
                <a:latin typeface="Calibri"/>
                <a:cs typeface="Calibri"/>
              </a:rPr>
              <a:t> </a:t>
            </a:r>
            <a:r>
              <a:rPr sz="1400" i="1" spc="-5" dirty="0">
                <a:solidFill>
                  <a:srgbClr val="1F145D"/>
                </a:solidFill>
                <a:latin typeface="Calibri"/>
                <a:cs typeface="Calibri"/>
              </a:rPr>
              <a:t>I/O</a:t>
            </a:r>
            <a:r>
              <a:rPr sz="1400" i="1" spc="-15" dirty="0">
                <a:solidFill>
                  <a:srgbClr val="1F145D"/>
                </a:solidFill>
                <a:latin typeface="Calibri"/>
                <a:cs typeface="Calibri"/>
              </a:rPr>
              <a:t> </a:t>
            </a:r>
            <a:r>
              <a:rPr sz="1400" i="1" spc="-10" dirty="0">
                <a:solidFill>
                  <a:srgbClr val="1F145D"/>
                </a:solidFill>
                <a:latin typeface="Calibri"/>
                <a:cs typeface="Calibri"/>
              </a:rPr>
              <a:t>to</a:t>
            </a:r>
            <a:r>
              <a:rPr sz="1400" i="1" spc="-5" dirty="0">
                <a:solidFill>
                  <a:srgbClr val="1F145D"/>
                </a:solidFill>
                <a:latin typeface="Calibri"/>
                <a:cs typeface="Calibri"/>
              </a:rPr>
              <a:t> specific</a:t>
            </a:r>
            <a:r>
              <a:rPr sz="1400" i="1" spc="-15" dirty="0">
                <a:solidFill>
                  <a:srgbClr val="1F145D"/>
                </a:solidFill>
                <a:latin typeface="Calibri"/>
                <a:cs typeface="Calibri"/>
              </a:rPr>
              <a:t> </a:t>
            </a:r>
            <a:r>
              <a:rPr sz="1400" i="1" spc="-5" dirty="0">
                <a:solidFill>
                  <a:srgbClr val="1F145D"/>
                </a:solidFill>
                <a:latin typeface="Calibri"/>
                <a:cs typeface="Calibri"/>
              </a:rPr>
              <a:t>pins</a:t>
            </a:r>
            <a:r>
              <a:rPr sz="1400" i="1" dirty="0">
                <a:solidFill>
                  <a:srgbClr val="1F145D"/>
                </a:solidFill>
                <a:latin typeface="Calibri"/>
                <a:cs typeface="Calibri"/>
              </a:rPr>
              <a:t> </a:t>
            </a:r>
            <a:r>
              <a:rPr sz="1400" i="1" spc="-5" dirty="0">
                <a:solidFill>
                  <a:srgbClr val="1F145D"/>
                </a:solidFill>
                <a:latin typeface="Calibri"/>
                <a:cs typeface="Calibri"/>
              </a:rPr>
              <a:t>and</a:t>
            </a:r>
            <a:r>
              <a:rPr sz="1400" i="1" spc="15" dirty="0">
                <a:solidFill>
                  <a:srgbClr val="1F145D"/>
                </a:solidFill>
                <a:latin typeface="Calibri"/>
                <a:cs typeface="Calibri"/>
              </a:rPr>
              <a:t> </a:t>
            </a:r>
            <a:r>
              <a:rPr sz="1400" i="1" dirty="0">
                <a:solidFill>
                  <a:srgbClr val="1F145D"/>
                </a:solidFill>
                <a:latin typeface="Calibri"/>
                <a:cs typeface="Calibri"/>
              </a:rPr>
              <a:t>signal</a:t>
            </a:r>
            <a:r>
              <a:rPr sz="1400" i="1" spc="5" dirty="0">
                <a:solidFill>
                  <a:srgbClr val="1F145D"/>
                </a:solidFill>
                <a:latin typeface="Calibri"/>
                <a:cs typeface="Calibri"/>
              </a:rPr>
              <a:t> </a:t>
            </a:r>
            <a:r>
              <a:rPr sz="1400" i="1" spc="-5" dirty="0">
                <a:solidFill>
                  <a:srgbClr val="1F145D"/>
                </a:solidFill>
                <a:latin typeface="Calibri"/>
                <a:cs typeface="Calibri"/>
              </a:rPr>
              <a:t>levels</a:t>
            </a:r>
            <a:endParaRPr sz="1400">
              <a:solidFill>
                <a:srgbClr val="1F145D"/>
              </a:solidFill>
              <a:latin typeface="Calibri"/>
              <a:cs typeface="Calibri"/>
            </a:endParaRPr>
          </a:p>
          <a:p>
            <a:pPr marL="12700" marR="5080" algn="just">
              <a:lnSpc>
                <a:spcPct val="100000"/>
              </a:lnSpc>
            </a:pPr>
            <a:r>
              <a:rPr sz="1400" b="1" spc="-5" dirty="0">
                <a:solidFill>
                  <a:srgbClr val="1F145D"/>
                </a:solidFill>
                <a:latin typeface="Calibri"/>
                <a:cs typeface="Calibri"/>
              </a:rPr>
              <a:t>set_property </a:t>
            </a:r>
            <a:r>
              <a:rPr sz="1400" b="1" dirty="0">
                <a:solidFill>
                  <a:srgbClr val="1F145D"/>
                </a:solidFill>
                <a:latin typeface="Calibri"/>
                <a:cs typeface="Calibri"/>
              </a:rPr>
              <a:t>-dict </a:t>
            </a:r>
            <a:r>
              <a:rPr sz="1400" spc="-15" dirty="0">
                <a:solidFill>
                  <a:srgbClr val="1F145D"/>
                </a:solidFill>
                <a:latin typeface="Calibri"/>
                <a:cs typeface="Calibri"/>
              </a:rPr>
              <a:t>{PACKAGE_PIN </a:t>
            </a:r>
            <a:r>
              <a:rPr sz="1400" spc="-5" dirty="0">
                <a:solidFill>
                  <a:srgbClr val="1F145D"/>
                </a:solidFill>
                <a:latin typeface="Calibri"/>
                <a:cs typeface="Calibri"/>
              </a:rPr>
              <a:t>H17 </a:t>
            </a:r>
            <a:r>
              <a:rPr sz="1400" spc="-15" dirty="0">
                <a:solidFill>
                  <a:srgbClr val="1F145D"/>
                </a:solidFill>
                <a:latin typeface="Calibri"/>
                <a:cs typeface="Calibri"/>
              </a:rPr>
              <a:t>IOSTANDARD LVCMOS33} </a:t>
            </a:r>
            <a:r>
              <a:rPr sz="1400" spc="-5" dirty="0">
                <a:solidFill>
                  <a:srgbClr val="1F145D"/>
                </a:solidFill>
                <a:latin typeface="Calibri"/>
                <a:cs typeface="Calibri"/>
              </a:rPr>
              <a:t>[</a:t>
            </a:r>
            <a:r>
              <a:rPr sz="1400" b="1" spc="-5" dirty="0">
                <a:solidFill>
                  <a:srgbClr val="1F145D"/>
                </a:solidFill>
                <a:latin typeface="Calibri"/>
                <a:cs typeface="Calibri"/>
              </a:rPr>
              <a:t>get_ports </a:t>
            </a:r>
            <a:r>
              <a:rPr sz="1400" spc="-5" dirty="0">
                <a:solidFill>
                  <a:srgbClr val="1F145D"/>
                </a:solidFill>
                <a:latin typeface="Calibri"/>
                <a:cs typeface="Calibri"/>
              </a:rPr>
              <a:t>{LED[0]}] </a:t>
            </a:r>
            <a:r>
              <a:rPr sz="1400" dirty="0">
                <a:solidFill>
                  <a:srgbClr val="1F145D"/>
                </a:solidFill>
                <a:latin typeface="Calibri"/>
                <a:cs typeface="Calibri"/>
              </a:rPr>
              <a:t> </a:t>
            </a:r>
            <a:r>
              <a:rPr sz="1400" b="1" spc="-5" dirty="0">
                <a:solidFill>
                  <a:srgbClr val="1F145D"/>
                </a:solidFill>
                <a:latin typeface="Calibri"/>
                <a:cs typeface="Calibri"/>
              </a:rPr>
              <a:t>set_property </a:t>
            </a:r>
            <a:r>
              <a:rPr sz="1400" b="1" dirty="0">
                <a:solidFill>
                  <a:srgbClr val="1F145D"/>
                </a:solidFill>
                <a:latin typeface="Calibri"/>
                <a:cs typeface="Calibri"/>
              </a:rPr>
              <a:t>-dict </a:t>
            </a:r>
            <a:r>
              <a:rPr sz="1400" spc="-15" dirty="0">
                <a:solidFill>
                  <a:srgbClr val="1F145D"/>
                </a:solidFill>
                <a:latin typeface="Calibri"/>
                <a:cs typeface="Calibri"/>
              </a:rPr>
              <a:t>{PACKAGE_PIN </a:t>
            </a:r>
            <a:r>
              <a:rPr sz="1400" dirty="0">
                <a:solidFill>
                  <a:srgbClr val="1F145D"/>
                </a:solidFill>
                <a:latin typeface="Calibri"/>
                <a:cs typeface="Calibri"/>
              </a:rPr>
              <a:t>K15</a:t>
            </a:r>
            <a:r>
              <a:rPr sz="1400" spc="5" dirty="0">
                <a:solidFill>
                  <a:srgbClr val="1F145D"/>
                </a:solidFill>
                <a:latin typeface="Calibri"/>
                <a:cs typeface="Calibri"/>
              </a:rPr>
              <a:t> </a:t>
            </a:r>
            <a:r>
              <a:rPr sz="1400" spc="-15" dirty="0">
                <a:solidFill>
                  <a:srgbClr val="1F145D"/>
                </a:solidFill>
                <a:latin typeface="Calibri"/>
                <a:cs typeface="Calibri"/>
              </a:rPr>
              <a:t>IOSTANDARD LVCMOS33} </a:t>
            </a:r>
            <a:r>
              <a:rPr sz="1400" spc="-5" dirty="0">
                <a:solidFill>
                  <a:srgbClr val="1F145D"/>
                </a:solidFill>
                <a:latin typeface="Calibri"/>
                <a:cs typeface="Calibri"/>
              </a:rPr>
              <a:t>[</a:t>
            </a:r>
            <a:r>
              <a:rPr sz="1400" b="1" spc="-5" dirty="0">
                <a:solidFill>
                  <a:srgbClr val="1F145D"/>
                </a:solidFill>
                <a:latin typeface="Calibri"/>
                <a:cs typeface="Calibri"/>
              </a:rPr>
              <a:t>get_ports </a:t>
            </a:r>
            <a:r>
              <a:rPr sz="1400" spc="-5" dirty="0">
                <a:solidFill>
                  <a:srgbClr val="1F145D"/>
                </a:solidFill>
                <a:latin typeface="Calibri"/>
                <a:cs typeface="Calibri"/>
              </a:rPr>
              <a:t>{LED[1]}] </a:t>
            </a:r>
            <a:r>
              <a:rPr sz="1400" spc="-305" dirty="0">
                <a:solidFill>
                  <a:srgbClr val="1F145D"/>
                </a:solidFill>
                <a:latin typeface="Calibri"/>
                <a:cs typeface="Calibri"/>
              </a:rPr>
              <a:t> </a:t>
            </a:r>
            <a:r>
              <a:rPr sz="1400" b="1" spc="-5" dirty="0">
                <a:solidFill>
                  <a:srgbClr val="1F145D"/>
                </a:solidFill>
                <a:latin typeface="Calibri"/>
                <a:cs typeface="Calibri"/>
              </a:rPr>
              <a:t>set_property</a:t>
            </a:r>
            <a:r>
              <a:rPr sz="1400" b="1" spc="-35" dirty="0">
                <a:solidFill>
                  <a:srgbClr val="1F145D"/>
                </a:solidFill>
                <a:latin typeface="Calibri"/>
                <a:cs typeface="Calibri"/>
              </a:rPr>
              <a:t> </a:t>
            </a:r>
            <a:r>
              <a:rPr sz="1400" b="1" dirty="0">
                <a:solidFill>
                  <a:srgbClr val="1F145D"/>
                </a:solidFill>
                <a:latin typeface="Calibri"/>
                <a:cs typeface="Calibri"/>
              </a:rPr>
              <a:t>-dict</a:t>
            </a:r>
            <a:r>
              <a:rPr sz="1400" b="1" spc="-5" dirty="0">
                <a:solidFill>
                  <a:srgbClr val="1F145D"/>
                </a:solidFill>
                <a:latin typeface="Calibri"/>
                <a:cs typeface="Calibri"/>
              </a:rPr>
              <a:t> </a:t>
            </a:r>
            <a:r>
              <a:rPr sz="1400" spc="-15" dirty="0">
                <a:solidFill>
                  <a:srgbClr val="1F145D"/>
                </a:solidFill>
                <a:latin typeface="Calibri"/>
                <a:cs typeface="Calibri"/>
              </a:rPr>
              <a:t>{PACKAGE_PIN</a:t>
            </a:r>
            <a:r>
              <a:rPr sz="1400" spc="5" dirty="0">
                <a:solidFill>
                  <a:srgbClr val="1F145D"/>
                </a:solidFill>
                <a:latin typeface="Calibri"/>
                <a:cs typeface="Calibri"/>
              </a:rPr>
              <a:t> </a:t>
            </a:r>
            <a:r>
              <a:rPr sz="1400" spc="-5" dirty="0">
                <a:solidFill>
                  <a:srgbClr val="1F145D"/>
                </a:solidFill>
                <a:latin typeface="Calibri"/>
                <a:cs typeface="Calibri"/>
              </a:rPr>
              <a:t>J13</a:t>
            </a:r>
            <a:r>
              <a:rPr sz="1400" spc="30" dirty="0">
                <a:solidFill>
                  <a:srgbClr val="1F145D"/>
                </a:solidFill>
                <a:latin typeface="Calibri"/>
                <a:cs typeface="Calibri"/>
              </a:rPr>
              <a:t> </a:t>
            </a:r>
            <a:r>
              <a:rPr sz="1400" spc="-15" dirty="0">
                <a:solidFill>
                  <a:srgbClr val="1F145D"/>
                </a:solidFill>
                <a:latin typeface="Calibri"/>
                <a:cs typeface="Calibri"/>
              </a:rPr>
              <a:t>IOSTANDARD</a:t>
            </a:r>
            <a:r>
              <a:rPr sz="1400" spc="-20" dirty="0">
                <a:solidFill>
                  <a:srgbClr val="1F145D"/>
                </a:solidFill>
                <a:latin typeface="Calibri"/>
                <a:cs typeface="Calibri"/>
              </a:rPr>
              <a:t> </a:t>
            </a:r>
            <a:r>
              <a:rPr sz="1400" spc="-15" dirty="0">
                <a:solidFill>
                  <a:srgbClr val="1F145D"/>
                </a:solidFill>
                <a:latin typeface="Calibri"/>
                <a:cs typeface="Calibri"/>
              </a:rPr>
              <a:t>LVCMOS33}</a:t>
            </a:r>
            <a:r>
              <a:rPr sz="1400" spc="-5" dirty="0">
                <a:solidFill>
                  <a:srgbClr val="1F145D"/>
                </a:solidFill>
                <a:latin typeface="Calibri"/>
                <a:cs typeface="Calibri"/>
              </a:rPr>
              <a:t> [</a:t>
            </a:r>
            <a:r>
              <a:rPr sz="1400" b="1" spc="-5" dirty="0">
                <a:solidFill>
                  <a:srgbClr val="1F145D"/>
                </a:solidFill>
                <a:latin typeface="Calibri"/>
                <a:cs typeface="Calibri"/>
              </a:rPr>
              <a:t>get_ports</a:t>
            </a:r>
            <a:r>
              <a:rPr sz="1400" b="1" spc="-30" dirty="0">
                <a:solidFill>
                  <a:srgbClr val="1F145D"/>
                </a:solidFill>
                <a:latin typeface="Calibri"/>
                <a:cs typeface="Calibri"/>
              </a:rPr>
              <a:t> </a:t>
            </a:r>
            <a:r>
              <a:rPr sz="1400" spc="-5" dirty="0">
                <a:solidFill>
                  <a:srgbClr val="1F145D"/>
                </a:solidFill>
                <a:latin typeface="Calibri"/>
                <a:cs typeface="Calibri"/>
              </a:rPr>
              <a:t>{LED[2]}]</a:t>
            </a:r>
            <a:endParaRPr sz="1400">
              <a:solidFill>
                <a:srgbClr val="1F145D"/>
              </a:solidFill>
              <a:latin typeface="Calibri"/>
              <a:cs typeface="Calibri"/>
            </a:endParaRPr>
          </a:p>
        </p:txBody>
      </p:sp>
      <p:sp>
        <p:nvSpPr>
          <p:cNvPr id="10" name="object 10"/>
          <p:cNvSpPr txBox="1"/>
          <p:nvPr/>
        </p:nvSpPr>
        <p:spPr>
          <a:xfrm>
            <a:off x="5585205" y="3548888"/>
            <a:ext cx="3288029" cy="452755"/>
          </a:xfrm>
          <a:prstGeom prst="rect">
            <a:avLst/>
          </a:prstGeom>
        </p:spPr>
        <p:txBody>
          <a:bodyPr vert="horz" wrap="square" lIns="0" tIns="13335" rIns="0" bIns="0" rtlCol="0">
            <a:spAutoFit/>
          </a:bodyPr>
          <a:lstStyle/>
          <a:p>
            <a:pPr marL="12700">
              <a:lnSpc>
                <a:spcPct val="100000"/>
              </a:lnSpc>
              <a:spcBef>
                <a:spcPts val="105"/>
              </a:spcBef>
            </a:pPr>
            <a:r>
              <a:rPr sz="1400" i="1" dirty="0">
                <a:solidFill>
                  <a:srgbClr val="1F145D"/>
                </a:solidFill>
                <a:latin typeface="Calibri"/>
                <a:cs typeface="Calibri"/>
              </a:rPr>
              <a:t>#</a:t>
            </a:r>
            <a:r>
              <a:rPr sz="1400" i="1" spc="-15" dirty="0">
                <a:solidFill>
                  <a:srgbClr val="1F145D"/>
                </a:solidFill>
                <a:latin typeface="Calibri"/>
                <a:cs typeface="Calibri"/>
              </a:rPr>
              <a:t> </a:t>
            </a:r>
            <a:r>
              <a:rPr sz="1400" i="1" spc="-5" dirty="0">
                <a:solidFill>
                  <a:srgbClr val="1F145D"/>
                </a:solidFill>
                <a:latin typeface="Calibri"/>
                <a:cs typeface="Calibri"/>
              </a:rPr>
              <a:t>set</a:t>
            </a:r>
            <a:r>
              <a:rPr sz="1400" i="1" spc="-15" dirty="0">
                <a:solidFill>
                  <a:srgbClr val="1F145D"/>
                </a:solidFill>
                <a:latin typeface="Calibri"/>
                <a:cs typeface="Calibri"/>
              </a:rPr>
              <a:t> </a:t>
            </a:r>
            <a:r>
              <a:rPr sz="1400" i="1" spc="-5" dirty="0">
                <a:solidFill>
                  <a:srgbClr val="1F145D"/>
                </a:solidFill>
                <a:latin typeface="Calibri"/>
                <a:cs typeface="Calibri"/>
              </a:rPr>
              <a:t>output</a:t>
            </a:r>
            <a:r>
              <a:rPr sz="1400" i="1" spc="10" dirty="0">
                <a:solidFill>
                  <a:srgbClr val="1F145D"/>
                </a:solidFill>
                <a:latin typeface="Calibri"/>
                <a:cs typeface="Calibri"/>
              </a:rPr>
              <a:t> </a:t>
            </a:r>
            <a:r>
              <a:rPr sz="1400" i="1" spc="-5" dirty="0">
                <a:solidFill>
                  <a:srgbClr val="1F145D"/>
                </a:solidFill>
                <a:latin typeface="Calibri"/>
                <a:cs typeface="Calibri"/>
              </a:rPr>
              <a:t>drive</a:t>
            </a:r>
            <a:r>
              <a:rPr sz="1400" i="1" spc="-10" dirty="0">
                <a:solidFill>
                  <a:srgbClr val="1F145D"/>
                </a:solidFill>
                <a:latin typeface="Calibri"/>
                <a:cs typeface="Calibri"/>
              </a:rPr>
              <a:t> </a:t>
            </a:r>
            <a:r>
              <a:rPr sz="1400" i="1" spc="-5" dirty="0">
                <a:solidFill>
                  <a:srgbClr val="1F145D"/>
                </a:solidFill>
                <a:latin typeface="Calibri"/>
                <a:cs typeface="Calibri"/>
              </a:rPr>
              <a:t>strength</a:t>
            </a:r>
            <a:r>
              <a:rPr sz="1400" i="1" spc="-15" dirty="0">
                <a:solidFill>
                  <a:srgbClr val="1F145D"/>
                </a:solidFill>
                <a:latin typeface="Calibri"/>
                <a:cs typeface="Calibri"/>
              </a:rPr>
              <a:t> </a:t>
            </a:r>
            <a:r>
              <a:rPr sz="1400" i="1" dirty="0">
                <a:solidFill>
                  <a:srgbClr val="1F145D"/>
                </a:solidFill>
                <a:latin typeface="Calibri"/>
                <a:cs typeface="Calibri"/>
              </a:rPr>
              <a:t>if</a:t>
            </a:r>
            <a:r>
              <a:rPr sz="1400" i="1" spc="-10" dirty="0">
                <a:solidFill>
                  <a:srgbClr val="1F145D"/>
                </a:solidFill>
                <a:latin typeface="Calibri"/>
                <a:cs typeface="Calibri"/>
              </a:rPr>
              <a:t> </a:t>
            </a:r>
            <a:r>
              <a:rPr sz="1400" i="1" spc="-5" dirty="0">
                <a:solidFill>
                  <a:srgbClr val="1F145D"/>
                </a:solidFill>
                <a:latin typeface="Calibri"/>
                <a:cs typeface="Calibri"/>
              </a:rPr>
              <a:t>needed</a:t>
            </a:r>
            <a:endParaRPr sz="1400">
              <a:solidFill>
                <a:srgbClr val="1F145D"/>
              </a:solidFill>
              <a:latin typeface="Calibri"/>
              <a:cs typeface="Calibri"/>
            </a:endParaRPr>
          </a:p>
          <a:p>
            <a:pPr marL="12700">
              <a:lnSpc>
                <a:spcPct val="100000"/>
              </a:lnSpc>
            </a:pPr>
            <a:r>
              <a:rPr sz="1400" b="1" spc="-5" dirty="0">
                <a:solidFill>
                  <a:srgbClr val="1F145D"/>
                </a:solidFill>
                <a:latin typeface="Calibri"/>
                <a:cs typeface="Calibri"/>
              </a:rPr>
              <a:t>set_property</a:t>
            </a:r>
            <a:r>
              <a:rPr sz="1400" b="1" spc="-45" dirty="0">
                <a:solidFill>
                  <a:srgbClr val="1F145D"/>
                </a:solidFill>
                <a:latin typeface="Calibri"/>
                <a:cs typeface="Calibri"/>
              </a:rPr>
              <a:t> </a:t>
            </a:r>
            <a:r>
              <a:rPr sz="1400" spc="-5" dirty="0">
                <a:solidFill>
                  <a:srgbClr val="1F145D"/>
                </a:solidFill>
                <a:latin typeface="Calibri"/>
                <a:cs typeface="Calibri"/>
              </a:rPr>
              <a:t>DRIVE</a:t>
            </a:r>
            <a:r>
              <a:rPr sz="1400" dirty="0">
                <a:solidFill>
                  <a:srgbClr val="1F145D"/>
                </a:solidFill>
                <a:latin typeface="Calibri"/>
                <a:cs typeface="Calibri"/>
              </a:rPr>
              <a:t> 4</a:t>
            </a:r>
            <a:r>
              <a:rPr sz="1400" spc="-15"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get_ports</a:t>
            </a:r>
            <a:r>
              <a:rPr sz="1400" b="1" spc="-35" dirty="0">
                <a:solidFill>
                  <a:srgbClr val="1F145D"/>
                </a:solidFill>
                <a:latin typeface="Calibri"/>
                <a:cs typeface="Calibri"/>
              </a:rPr>
              <a:t> </a:t>
            </a:r>
            <a:r>
              <a:rPr sz="1400" dirty="0">
                <a:solidFill>
                  <a:srgbClr val="1F145D"/>
                </a:solidFill>
                <a:latin typeface="Calibri"/>
                <a:cs typeface="Calibri"/>
              </a:rPr>
              <a:t>{</a:t>
            </a:r>
            <a:r>
              <a:rPr sz="1400" spc="-5" dirty="0">
                <a:solidFill>
                  <a:srgbClr val="1F145D"/>
                </a:solidFill>
                <a:latin typeface="Calibri"/>
                <a:cs typeface="Calibri"/>
              </a:rPr>
              <a:t> </a:t>
            </a:r>
            <a:r>
              <a:rPr sz="1400" dirty="0">
                <a:solidFill>
                  <a:srgbClr val="1F145D"/>
                </a:solidFill>
                <a:latin typeface="Calibri"/>
                <a:cs typeface="Calibri"/>
              </a:rPr>
              <a:t>PWM[*]}];</a:t>
            </a:r>
            <a:endParaRPr sz="1400">
              <a:solidFill>
                <a:srgbClr val="1F145D"/>
              </a:solidFill>
              <a:latin typeface="Calibri"/>
              <a:cs typeface="Calibri"/>
            </a:endParaRPr>
          </a:p>
        </p:txBody>
      </p:sp>
      <p:sp>
        <p:nvSpPr>
          <p:cNvPr id="11" name="object 11"/>
          <p:cNvSpPr txBox="1"/>
          <p:nvPr/>
        </p:nvSpPr>
        <p:spPr>
          <a:xfrm>
            <a:off x="5585205" y="4188967"/>
            <a:ext cx="6303010" cy="452755"/>
          </a:xfrm>
          <a:prstGeom prst="rect">
            <a:avLst/>
          </a:prstGeom>
        </p:spPr>
        <p:txBody>
          <a:bodyPr vert="horz" wrap="square" lIns="0" tIns="12700" rIns="0" bIns="0" rtlCol="0">
            <a:spAutoFit/>
          </a:bodyPr>
          <a:lstStyle/>
          <a:p>
            <a:pPr marL="12700">
              <a:lnSpc>
                <a:spcPct val="100000"/>
              </a:lnSpc>
              <a:spcBef>
                <a:spcPts val="100"/>
              </a:spcBef>
            </a:pPr>
            <a:r>
              <a:rPr sz="1400" i="1" dirty="0">
                <a:solidFill>
                  <a:srgbClr val="1F145D"/>
                </a:solidFill>
                <a:latin typeface="Calibri"/>
                <a:cs typeface="Calibri"/>
              </a:rPr>
              <a:t>#</a:t>
            </a:r>
            <a:r>
              <a:rPr sz="1400" i="1" spc="-10" dirty="0">
                <a:solidFill>
                  <a:srgbClr val="1F145D"/>
                </a:solidFill>
                <a:latin typeface="Calibri"/>
                <a:cs typeface="Calibri"/>
              </a:rPr>
              <a:t> </a:t>
            </a:r>
            <a:r>
              <a:rPr sz="1400" i="1" spc="-5" dirty="0">
                <a:solidFill>
                  <a:srgbClr val="1F145D"/>
                </a:solidFill>
                <a:latin typeface="Calibri"/>
                <a:cs typeface="Calibri"/>
              </a:rPr>
              <a:t>allow</a:t>
            </a:r>
            <a:r>
              <a:rPr sz="1400" i="1" spc="5" dirty="0">
                <a:solidFill>
                  <a:srgbClr val="1F145D"/>
                </a:solidFill>
                <a:latin typeface="Calibri"/>
                <a:cs typeface="Calibri"/>
              </a:rPr>
              <a:t> </a:t>
            </a:r>
            <a:r>
              <a:rPr sz="1400" i="1" spc="-10" dirty="0">
                <a:solidFill>
                  <a:srgbClr val="1F145D"/>
                </a:solidFill>
                <a:latin typeface="Calibri"/>
                <a:cs typeface="Calibri"/>
              </a:rPr>
              <a:t>for</a:t>
            </a:r>
            <a:r>
              <a:rPr sz="1400" i="1" spc="-30" dirty="0">
                <a:solidFill>
                  <a:srgbClr val="1F145D"/>
                </a:solidFill>
                <a:latin typeface="Calibri"/>
                <a:cs typeface="Calibri"/>
              </a:rPr>
              <a:t> </a:t>
            </a:r>
            <a:r>
              <a:rPr sz="1400" i="1" spc="-5" dirty="0">
                <a:solidFill>
                  <a:srgbClr val="1F145D"/>
                </a:solidFill>
                <a:latin typeface="Calibri"/>
                <a:cs typeface="Calibri"/>
              </a:rPr>
              <a:t>specific</a:t>
            </a:r>
            <a:r>
              <a:rPr sz="1400" i="1" spc="-10" dirty="0">
                <a:solidFill>
                  <a:srgbClr val="1F145D"/>
                </a:solidFill>
                <a:latin typeface="Calibri"/>
                <a:cs typeface="Calibri"/>
              </a:rPr>
              <a:t> </a:t>
            </a:r>
            <a:r>
              <a:rPr sz="1400" i="1" spc="-5" dirty="0">
                <a:solidFill>
                  <a:srgbClr val="1F145D"/>
                </a:solidFill>
                <a:latin typeface="Calibri"/>
                <a:cs typeface="Calibri"/>
              </a:rPr>
              <a:t>multicycle</a:t>
            </a:r>
            <a:r>
              <a:rPr sz="1400" i="1" dirty="0">
                <a:solidFill>
                  <a:srgbClr val="1F145D"/>
                </a:solidFill>
                <a:latin typeface="Calibri"/>
                <a:cs typeface="Calibri"/>
              </a:rPr>
              <a:t> </a:t>
            </a:r>
            <a:r>
              <a:rPr sz="1400" i="1" spc="-5" dirty="0">
                <a:solidFill>
                  <a:srgbClr val="1F145D"/>
                </a:solidFill>
                <a:latin typeface="Calibri"/>
                <a:cs typeface="Calibri"/>
              </a:rPr>
              <a:t>paths</a:t>
            </a:r>
            <a:r>
              <a:rPr sz="1400" i="1" spc="25" dirty="0">
                <a:solidFill>
                  <a:srgbClr val="1F145D"/>
                </a:solidFill>
                <a:latin typeface="Calibri"/>
                <a:cs typeface="Calibri"/>
              </a:rPr>
              <a:t> </a:t>
            </a:r>
            <a:r>
              <a:rPr sz="1400" i="1" dirty="0">
                <a:solidFill>
                  <a:srgbClr val="1F145D"/>
                </a:solidFill>
                <a:latin typeface="Calibri"/>
                <a:cs typeface="Calibri"/>
              </a:rPr>
              <a:t>if </a:t>
            </a:r>
            <a:r>
              <a:rPr sz="1400" i="1" spc="-5" dirty="0">
                <a:solidFill>
                  <a:srgbClr val="1F145D"/>
                </a:solidFill>
                <a:latin typeface="Calibri"/>
                <a:cs typeface="Calibri"/>
              </a:rPr>
              <a:t>needed</a:t>
            </a:r>
            <a:r>
              <a:rPr sz="1400" i="1" spc="-15" dirty="0">
                <a:solidFill>
                  <a:srgbClr val="1F145D"/>
                </a:solidFill>
                <a:latin typeface="Calibri"/>
                <a:cs typeface="Calibri"/>
              </a:rPr>
              <a:t> </a:t>
            </a:r>
            <a:r>
              <a:rPr sz="1400" i="1" spc="-5" dirty="0">
                <a:solidFill>
                  <a:srgbClr val="1F145D"/>
                </a:solidFill>
                <a:latin typeface="Calibri"/>
                <a:cs typeface="Calibri"/>
              </a:rPr>
              <a:t>(here</a:t>
            </a:r>
            <a:r>
              <a:rPr sz="1400" i="1" spc="-30" dirty="0">
                <a:solidFill>
                  <a:srgbClr val="1F145D"/>
                </a:solidFill>
                <a:latin typeface="Calibri"/>
                <a:cs typeface="Calibri"/>
              </a:rPr>
              <a:t> </a:t>
            </a:r>
            <a:r>
              <a:rPr sz="1400" i="1" dirty="0">
                <a:solidFill>
                  <a:srgbClr val="1F145D"/>
                </a:solidFill>
                <a:latin typeface="Calibri"/>
                <a:cs typeface="Calibri"/>
              </a:rPr>
              <a:t>12 cycle),</a:t>
            </a:r>
            <a:r>
              <a:rPr sz="1400" i="1" spc="-10" dirty="0">
                <a:solidFill>
                  <a:srgbClr val="1F145D"/>
                </a:solidFill>
                <a:latin typeface="Calibri"/>
                <a:cs typeface="Calibri"/>
              </a:rPr>
              <a:t> </a:t>
            </a:r>
            <a:r>
              <a:rPr sz="1400" i="1" spc="-5" dirty="0">
                <a:solidFill>
                  <a:srgbClr val="1F145D"/>
                </a:solidFill>
                <a:latin typeface="Calibri"/>
                <a:cs typeface="Calibri"/>
              </a:rPr>
              <a:t>names</a:t>
            </a:r>
            <a:r>
              <a:rPr sz="1400" i="1" spc="5" dirty="0">
                <a:solidFill>
                  <a:srgbClr val="1F145D"/>
                </a:solidFill>
                <a:latin typeface="Calibri"/>
                <a:cs typeface="Calibri"/>
              </a:rPr>
              <a:t> </a:t>
            </a:r>
            <a:r>
              <a:rPr sz="1400" i="1" spc="-5" dirty="0">
                <a:solidFill>
                  <a:srgbClr val="1F145D"/>
                </a:solidFill>
                <a:latin typeface="Calibri"/>
                <a:cs typeface="Calibri"/>
              </a:rPr>
              <a:t>from</a:t>
            </a:r>
            <a:r>
              <a:rPr sz="1400" i="1" spc="-20" dirty="0">
                <a:solidFill>
                  <a:srgbClr val="1F145D"/>
                </a:solidFill>
                <a:latin typeface="Calibri"/>
                <a:cs typeface="Calibri"/>
              </a:rPr>
              <a:t> </a:t>
            </a:r>
            <a:r>
              <a:rPr sz="1400" i="1" dirty="0">
                <a:solidFill>
                  <a:srgbClr val="1F145D"/>
                </a:solidFill>
                <a:latin typeface="Calibri"/>
                <a:cs typeface="Calibri"/>
              </a:rPr>
              <a:t>timing</a:t>
            </a:r>
            <a:r>
              <a:rPr sz="1400" i="1" spc="5" dirty="0">
                <a:solidFill>
                  <a:srgbClr val="1F145D"/>
                </a:solidFill>
                <a:latin typeface="Calibri"/>
                <a:cs typeface="Calibri"/>
              </a:rPr>
              <a:t> </a:t>
            </a:r>
            <a:r>
              <a:rPr sz="1400" i="1" dirty="0">
                <a:solidFill>
                  <a:srgbClr val="1F145D"/>
                </a:solidFill>
                <a:latin typeface="Calibri"/>
                <a:cs typeface="Calibri"/>
              </a:rPr>
              <a:t>report</a:t>
            </a:r>
            <a:endParaRPr sz="1400">
              <a:solidFill>
                <a:srgbClr val="1F145D"/>
              </a:solidFill>
              <a:latin typeface="Calibri"/>
              <a:cs typeface="Calibri"/>
            </a:endParaRPr>
          </a:p>
          <a:p>
            <a:pPr marL="12700">
              <a:lnSpc>
                <a:spcPct val="100000"/>
              </a:lnSpc>
            </a:pPr>
            <a:r>
              <a:rPr sz="1400" b="1" spc="-5" dirty="0">
                <a:solidFill>
                  <a:srgbClr val="1F145D"/>
                </a:solidFill>
                <a:latin typeface="Calibri"/>
                <a:cs typeface="Calibri"/>
              </a:rPr>
              <a:t>set_multicycle_path</a:t>
            </a:r>
            <a:r>
              <a:rPr sz="1400" b="1" spc="-30" dirty="0">
                <a:solidFill>
                  <a:srgbClr val="1F145D"/>
                </a:solidFill>
                <a:latin typeface="Calibri"/>
                <a:cs typeface="Calibri"/>
              </a:rPr>
              <a:t> </a:t>
            </a:r>
            <a:r>
              <a:rPr sz="1400" spc="-5" dirty="0">
                <a:solidFill>
                  <a:srgbClr val="1F145D"/>
                </a:solidFill>
                <a:latin typeface="Calibri"/>
                <a:cs typeface="Calibri"/>
              </a:rPr>
              <a:t>12</a:t>
            </a:r>
            <a:r>
              <a:rPr sz="1400" spc="5" dirty="0">
                <a:solidFill>
                  <a:srgbClr val="1F145D"/>
                </a:solidFill>
                <a:latin typeface="Calibri"/>
                <a:cs typeface="Calibri"/>
              </a:rPr>
              <a:t> </a:t>
            </a:r>
            <a:r>
              <a:rPr sz="1400" b="1" dirty="0">
                <a:solidFill>
                  <a:srgbClr val="1F145D"/>
                </a:solidFill>
                <a:latin typeface="Calibri"/>
                <a:cs typeface="Calibri"/>
              </a:rPr>
              <a:t>-setup</a:t>
            </a:r>
            <a:r>
              <a:rPr sz="1400" b="1" spc="-30" dirty="0">
                <a:solidFill>
                  <a:srgbClr val="1F145D"/>
                </a:solidFill>
                <a:latin typeface="Calibri"/>
                <a:cs typeface="Calibri"/>
              </a:rPr>
              <a:t> </a:t>
            </a:r>
            <a:r>
              <a:rPr sz="1400" b="1" spc="-5" dirty="0">
                <a:solidFill>
                  <a:srgbClr val="1F145D"/>
                </a:solidFill>
                <a:latin typeface="Calibri"/>
                <a:cs typeface="Calibri"/>
              </a:rPr>
              <a:t>-from</a:t>
            </a:r>
            <a:r>
              <a:rPr sz="1400" b="1" spc="-3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get_pins</a:t>
            </a:r>
            <a:r>
              <a:rPr sz="1400" b="1" spc="-15" dirty="0">
                <a:solidFill>
                  <a:srgbClr val="1F145D"/>
                </a:solidFill>
                <a:latin typeface="Calibri"/>
                <a:cs typeface="Calibri"/>
              </a:rPr>
              <a:t> </a:t>
            </a:r>
            <a:r>
              <a:rPr sz="1400" spc="-5" dirty="0">
                <a:solidFill>
                  <a:srgbClr val="1F145D"/>
                </a:solidFill>
                <a:latin typeface="Calibri"/>
                <a:cs typeface="Calibri"/>
              </a:rPr>
              <a:t>{slider/areg[*]/C}]</a:t>
            </a:r>
            <a:endParaRPr sz="1400">
              <a:solidFill>
                <a:srgbClr val="1F145D"/>
              </a:solidFill>
              <a:latin typeface="Calibri"/>
              <a:cs typeface="Calibri"/>
            </a:endParaRPr>
          </a:p>
        </p:txBody>
      </p:sp>
      <p:sp>
        <p:nvSpPr>
          <p:cNvPr id="12" name="object 12"/>
          <p:cNvSpPr txBox="1"/>
          <p:nvPr/>
        </p:nvSpPr>
        <p:spPr>
          <a:xfrm>
            <a:off x="7850251" y="4615688"/>
            <a:ext cx="2528570" cy="228268"/>
          </a:xfrm>
          <a:prstGeom prst="rect">
            <a:avLst/>
          </a:prstGeom>
        </p:spPr>
        <p:txBody>
          <a:bodyPr vert="horz" wrap="square" lIns="0" tIns="12700" rIns="0" bIns="0" rtlCol="0">
            <a:spAutoFit/>
          </a:bodyPr>
          <a:lstStyle/>
          <a:p>
            <a:pPr marL="12700">
              <a:lnSpc>
                <a:spcPct val="100000"/>
              </a:lnSpc>
              <a:spcBef>
                <a:spcPts val="100"/>
              </a:spcBef>
              <a:tabLst>
                <a:tab pos="460375" algn="l"/>
              </a:tabLst>
            </a:pPr>
            <a:r>
              <a:rPr sz="1400" b="1" spc="-5" dirty="0">
                <a:solidFill>
                  <a:srgbClr val="1F145D"/>
                </a:solidFill>
                <a:latin typeface="Calibri"/>
                <a:cs typeface="Calibri"/>
              </a:rPr>
              <a:t>-to	</a:t>
            </a:r>
            <a:r>
              <a:rPr sz="1400" spc="-5" dirty="0">
                <a:solidFill>
                  <a:srgbClr val="1F145D"/>
                </a:solidFill>
                <a:latin typeface="Calibri"/>
                <a:cs typeface="Calibri"/>
              </a:rPr>
              <a:t>[</a:t>
            </a:r>
            <a:r>
              <a:rPr sz="1400" b="1" spc="-5" dirty="0">
                <a:solidFill>
                  <a:srgbClr val="1F145D"/>
                </a:solidFill>
                <a:latin typeface="Calibri"/>
                <a:cs typeface="Calibri"/>
              </a:rPr>
              <a:t>get_pins</a:t>
            </a:r>
            <a:r>
              <a:rPr sz="1400" b="1" spc="-35" dirty="0">
                <a:solidFill>
                  <a:srgbClr val="1F145D"/>
                </a:solidFill>
                <a:latin typeface="Calibri"/>
                <a:cs typeface="Calibri"/>
              </a:rPr>
              <a:t> </a:t>
            </a:r>
            <a:r>
              <a:rPr sz="1400" spc="-5" dirty="0">
                <a:solidFill>
                  <a:srgbClr val="1F145D"/>
                </a:solidFill>
                <a:latin typeface="Calibri"/>
                <a:cs typeface="Calibri"/>
              </a:rPr>
              <a:t>{slider/breg[*]/D}]</a:t>
            </a:r>
            <a:endParaRPr sz="1400">
              <a:solidFill>
                <a:srgbClr val="1F145D"/>
              </a:solidFill>
              <a:latin typeface="Calibri"/>
              <a:cs typeface="Calibri"/>
            </a:endParaRPr>
          </a:p>
        </p:txBody>
      </p:sp>
      <p:sp>
        <p:nvSpPr>
          <p:cNvPr id="13" name="object 13"/>
          <p:cNvSpPr txBox="1"/>
          <p:nvPr/>
        </p:nvSpPr>
        <p:spPr>
          <a:xfrm>
            <a:off x="5585205" y="4828743"/>
            <a:ext cx="4759325" cy="22890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1F145D"/>
                </a:solidFill>
                <a:latin typeface="Calibri"/>
                <a:cs typeface="Calibri"/>
              </a:rPr>
              <a:t>set_multicycle_path</a:t>
            </a:r>
            <a:r>
              <a:rPr sz="1400" b="1" spc="-30" dirty="0">
                <a:solidFill>
                  <a:srgbClr val="1F145D"/>
                </a:solidFill>
                <a:latin typeface="Calibri"/>
                <a:cs typeface="Calibri"/>
              </a:rPr>
              <a:t> </a:t>
            </a:r>
            <a:r>
              <a:rPr sz="1400" dirty="0">
                <a:solidFill>
                  <a:srgbClr val="1F145D"/>
                </a:solidFill>
                <a:latin typeface="Calibri"/>
                <a:cs typeface="Calibri"/>
              </a:rPr>
              <a:t>11</a:t>
            </a:r>
            <a:r>
              <a:rPr sz="1400" spc="5" dirty="0">
                <a:solidFill>
                  <a:srgbClr val="1F145D"/>
                </a:solidFill>
                <a:latin typeface="Calibri"/>
                <a:cs typeface="Calibri"/>
              </a:rPr>
              <a:t> </a:t>
            </a:r>
            <a:r>
              <a:rPr sz="1400" b="1" dirty="0">
                <a:solidFill>
                  <a:srgbClr val="1F145D"/>
                </a:solidFill>
                <a:latin typeface="Calibri"/>
                <a:cs typeface="Calibri"/>
              </a:rPr>
              <a:t>-hold</a:t>
            </a:r>
            <a:r>
              <a:rPr sz="1400" b="1" spc="620" dirty="0">
                <a:solidFill>
                  <a:srgbClr val="1F145D"/>
                </a:solidFill>
                <a:latin typeface="Calibri"/>
                <a:cs typeface="Calibri"/>
              </a:rPr>
              <a:t> </a:t>
            </a:r>
            <a:r>
              <a:rPr sz="1400" b="1" dirty="0">
                <a:solidFill>
                  <a:srgbClr val="1F145D"/>
                </a:solidFill>
                <a:latin typeface="Calibri"/>
                <a:cs typeface="Calibri"/>
              </a:rPr>
              <a:t>-from</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get_pins</a:t>
            </a:r>
            <a:r>
              <a:rPr sz="1400" b="1" spc="-20" dirty="0">
                <a:solidFill>
                  <a:srgbClr val="1F145D"/>
                </a:solidFill>
                <a:latin typeface="Calibri"/>
                <a:cs typeface="Calibri"/>
              </a:rPr>
              <a:t> </a:t>
            </a:r>
            <a:r>
              <a:rPr sz="1400" spc="-5" dirty="0">
                <a:solidFill>
                  <a:srgbClr val="1F145D"/>
                </a:solidFill>
                <a:latin typeface="Calibri"/>
                <a:cs typeface="Calibri"/>
              </a:rPr>
              <a:t>{slider/areg[*]/C}]</a:t>
            </a:r>
            <a:endParaRPr sz="1400">
              <a:solidFill>
                <a:srgbClr val="1F145D"/>
              </a:solidFill>
              <a:latin typeface="Calibri"/>
              <a:cs typeface="Calibri"/>
            </a:endParaRPr>
          </a:p>
        </p:txBody>
      </p:sp>
      <p:sp>
        <p:nvSpPr>
          <p:cNvPr id="14" name="object 14"/>
          <p:cNvSpPr txBox="1"/>
          <p:nvPr/>
        </p:nvSpPr>
        <p:spPr>
          <a:xfrm>
            <a:off x="7850251" y="5042661"/>
            <a:ext cx="2528570" cy="228268"/>
          </a:xfrm>
          <a:prstGeom prst="rect">
            <a:avLst/>
          </a:prstGeom>
        </p:spPr>
        <p:txBody>
          <a:bodyPr vert="horz" wrap="square" lIns="0" tIns="12700" rIns="0" bIns="0" rtlCol="0">
            <a:spAutoFit/>
          </a:bodyPr>
          <a:lstStyle/>
          <a:p>
            <a:pPr marL="12700">
              <a:lnSpc>
                <a:spcPct val="100000"/>
              </a:lnSpc>
              <a:spcBef>
                <a:spcPts val="100"/>
              </a:spcBef>
              <a:tabLst>
                <a:tab pos="460375" algn="l"/>
              </a:tabLst>
            </a:pPr>
            <a:r>
              <a:rPr sz="1400" b="1" spc="-5" dirty="0">
                <a:solidFill>
                  <a:srgbClr val="1F145D"/>
                </a:solidFill>
                <a:latin typeface="Calibri"/>
                <a:cs typeface="Calibri"/>
              </a:rPr>
              <a:t>-to	</a:t>
            </a:r>
            <a:r>
              <a:rPr sz="1400" spc="-5" dirty="0">
                <a:solidFill>
                  <a:srgbClr val="1F145D"/>
                </a:solidFill>
                <a:latin typeface="Calibri"/>
                <a:cs typeface="Calibri"/>
              </a:rPr>
              <a:t>[</a:t>
            </a:r>
            <a:r>
              <a:rPr sz="1400" b="1" spc="-5" dirty="0">
                <a:solidFill>
                  <a:srgbClr val="1F145D"/>
                </a:solidFill>
                <a:latin typeface="Calibri"/>
                <a:cs typeface="Calibri"/>
              </a:rPr>
              <a:t>get_pins</a:t>
            </a:r>
            <a:r>
              <a:rPr sz="1400" b="1" spc="-35" dirty="0">
                <a:solidFill>
                  <a:srgbClr val="1F145D"/>
                </a:solidFill>
                <a:latin typeface="Calibri"/>
                <a:cs typeface="Calibri"/>
              </a:rPr>
              <a:t> </a:t>
            </a:r>
            <a:r>
              <a:rPr sz="1400" spc="-5" dirty="0">
                <a:solidFill>
                  <a:srgbClr val="1F145D"/>
                </a:solidFill>
                <a:latin typeface="Calibri"/>
                <a:cs typeface="Calibri"/>
              </a:rPr>
              <a:t>{slider/breg[*]/D}]</a:t>
            </a:r>
            <a:endParaRPr sz="1400">
              <a:solidFill>
                <a:srgbClr val="1F145D"/>
              </a:solidFill>
              <a:latin typeface="Calibri"/>
              <a:cs typeface="Calibri"/>
            </a:endParaRPr>
          </a:p>
        </p:txBody>
      </p:sp>
      <p:sp>
        <p:nvSpPr>
          <p:cNvPr id="15" name="object 15"/>
          <p:cNvSpPr txBox="1"/>
          <p:nvPr/>
        </p:nvSpPr>
        <p:spPr>
          <a:xfrm>
            <a:off x="811783" y="6068669"/>
            <a:ext cx="24218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Vivado Constraints</a:t>
            </a:r>
            <a:r>
              <a:rPr sz="1800" spc="-25" dirty="0">
                <a:solidFill>
                  <a:srgbClr val="1F145D"/>
                </a:solidFill>
                <a:latin typeface="Calibri"/>
                <a:cs typeface="Calibri"/>
              </a:rPr>
              <a:t> </a:t>
            </a:r>
            <a:r>
              <a:rPr sz="1800" spc="-5" dirty="0">
                <a:solidFill>
                  <a:srgbClr val="1F145D"/>
                </a:solidFill>
                <a:latin typeface="Calibri"/>
                <a:cs typeface="Calibri"/>
              </a:rPr>
              <a:t>Guide:</a:t>
            </a:r>
            <a:endParaRPr sz="1800">
              <a:solidFill>
                <a:srgbClr val="1F145D"/>
              </a:solidFill>
              <a:latin typeface="Calibri"/>
              <a:cs typeface="Calibri"/>
            </a:endParaRPr>
          </a:p>
        </p:txBody>
      </p:sp>
      <p:sp>
        <p:nvSpPr>
          <p:cNvPr id="16" name="object 16"/>
          <p:cNvSpPr txBox="1"/>
          <p:nvPr/>
        </p:nvSpPr>
        <p:spPr>
          <a:xfrm>
            <a:off x="3367785" y="6118961"/>
            <a:ext cx="80848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1F145D"/>
                </a:solidFill>
                <a:latin typeface="Calibri"/>
                <a:cs typeface="Calibri"/>
              </a:rPr>
              <a:t>https://</a:t>
            </a:r>
            <a:r>
              <a:rPr sz="1400" spc="-5" dirty="0">
                <a:solidFill>
                  <a:srgbClr val="1F145D"/>
                </a:solidFill>
                <a:latin typeface="Calibri"/>
                <a:cs typeface="Calibri"/>
                <a:hlinkClick r:id="rId2">
                  <a:extLst>
                    <a:ext uri="{A12FA001-AC4F-418D-AE19-62706E023703}">
                      <ahyp:hlinkClr xmlns:ahyp="http://schemas.microsoft.com/office/drawing/2018/hyperlinkcolor" val="tx"/>
                    </a:ext>
                  </a:extLst>
                </a:hlinkClick>
              </a:rPr>
              <a:t>www.xilinx.com/support/documentation/sw_manuals/xilinx2018_3/ug903-vivado-using-constraints.pdf</a:t>
            </a:r>
            <a:endParaRPr sz="1400">
              <a:solidFill>
                <a:srgbClr val="1F145D"/>
              </a:solidFill>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450723"/>
            <a:ext cx="7555325" cy="697230"/>
          </a:xfrm>
          <a:prstGeom prst="rect">
            <a:avLst/>
          </a:prstGeom>
        </p:spPr>
        <p:txBody>
          <a:bodyPr vert="horz" wrap="square" lIns="0" tIns="13335" rIns="0" bIns="0" rtlCol="0">
            <a:spAutoFit/>
          </a:bodyPr>
          <a:lstStyle/>
          <a:p>
            <a:pPr marL="12700">
              <a:lnSpc>
                <a:spcPct val="100000"/>
              </a:lnSpc>
              <a:spcBef>
                <a:spcPts val="105"/>
              </a:spcBef>
            </a:pPr>
            <a:r>
              <a:rPr spc="-10" dirty="0"/>
              <a:t>Critical path</a:t>
            </a:r>
            <a:r>
              <a:rPr spc="-5" dirty="0"/>
              <a:t> </a:t>
            </a:r>
            <a:r>
              <a:rPr spc="-15" dirty="0"/>
              <a:t>mitigation</a:t>
            </a:r>
          </a:p>
        </p:txBody>
      </p:sp>
      <p:sp>
        <p:nvSpPr>
          <p:cNvPr id="3" name="object 3"/>
          <p:cNvSpPr txBox="1"/>
          <p:nvPr/>
        </p:nvSpPr>
        <p:spPr>
          <a:xfrm>
            <a:off x="916939" y="1773682"/>
            <a:ext cx="10345420" cy="4284980"/>
          </a:xfrm>
          <a:prstGeom prst="rect">
            <a:avLst/>
          </a:prstGeom>
        </p:spPr>
        <p:txBody>
          <a:bodyPr vert="horz" wrap="square" lIns="0" tIns="85090" rIns="0" bIns="0" rtlCol="0">
            <a:spAutoFit/>
          </a:bodyPr>
          <a:lstStyle/>
          <a:p>
            <a:pPr marL="241300" marR="90805" indent="-229235">
              <a:lnSpc>
                <a:spcPct val="80100"/>
              </a:lnSpc>
              <a:spcBef>
                <a:spcPts val="670"/>
              </a:spcBef>
              <a:buFont typeface="Arial"/>
              <a:buChar char="•"/>
              <a:tabLst>
                <a:tab pos="241935" algn="l"/>
                <a:tab pos="1773555" algn="l"/>
              </a:tabLst>
            </a:pPr>
            <a:r>
              <a:rPr sz="2400" dirty="0">
                <a:solidFill>
                  <a:srgbClr val="1F145D"/>
                </a:solidFill>
                <a:latin typeface="Calibri"/>
                <a:cs typeface="Calibri"/>
              </a:rPr>
              <a:t>In </a:t>
            </a:r>
            <a:r>
              <a:rPr sz="2400" spc="-15" dirty="0">
                <a:solidFill>
                  <a:srgbClr val="1F145D"/>
                </a:solidFill>
                <a:latin typeface="Calibri"/>
                <a:cs typeface="Calibri"/>
              </a:rPr>
              <a:t>many</a:t>
            </a:r>
            <a:r>
              <a:rPr sz="2400" spc="-10" dirty="0">
                <a:solidFill>
                  <a:srgbClr val="1F145D"/>
                </a:solidFill>
                <a:latin typeface="Calibri"/>
                <a:cs typeface="Calibri"/>
              </a:rPr>
              <a:t> </a:t>
            </a:r>
            <a:r>
              <a:rPr sz="2400" spc="-5" dirty="0">
                <a:solidFill>
                  <a:srgbClr val="1F145D"/>
                </a:solidFill>
                <a:latin typeface="Calibri"/>
                <a:cs typeface="Calibri"/>
              </a:rPr>
              <a:t>designs </a:t>
            </a:r>
            <a:r>
              <a:rPr sz="2400" spc="-10" dirty="0">
                <a:solidFill>
                  <a:srgbClr val="1F145D"/>
                </a:solidFill>
                <a:latin typeface="Calibri"/>
                <a:cs typeface="Calibri"/>
              </a:rPr>
              <a:t>there</a:t>
            </a:r>
            <a:r>
              <a:rPr sz="2400" dirty="0">
                <a:solidFill>
                  <a:srgbClr val="1F145D"/>
                </a:solidFill>
                <a:latin typeface="Calibri"/>
                <a:cs typeface="Calibri"/>
              </a:rPr>
              <a:t> will</a:t>
            </a:r>
            <a:r>
              <a:rPr sz="2400" spc="-15" dirty="0">
                <a:solidFill>
                  <a:srgbClr val="1F145D"/>
                </a:solidFill>
                <a:latin typeface="Calibri"/>
                <a:cs typeface="Calibri"/>
              </a:rPr>
              <a:t> </a:t>
            </a:r>
            <a:r>
              <a:rPr sz="2400" spc="-5" dirty="0">
                <a:solidFill>
                  <a:srgbClr val="1F145D"/>
                </a:solidFill>
                <a:latin typeface="Calibri"/>
                <a:cs typeface="Calibri"/>
              </a:rPr>
              <a:t>be </a:t>
            </a:r>
            <a:r>
              <a:rPr sz="2400" dirty="0">
                <a:solidFill>
                  <a:srgbClr val="1F145D"/>
                </a:solidFill>
                <a:latin typeface="Calibri"/>
                <a:cs typeface="Calibri"/>
              </a:rPr>
              <a:t>a</a:t>
            </a:r>
            <a:r>
              <a:rPr sz="2400" spc="-5" dirty="0">
                <a:solidFill>
                  <a:srgbClr val="1F145D"/>
                </a:solidFill>
                <a:latin typeface="Calibri"/>
                <a:cs typeface="Calibri"/>
              </a:rPr>
              <a:t> very</a:t>
            </a:r>
            <a:r>
              <a:rPr sz="2400" spc="-10" dirty="0">
                <a:solidFill>
                  <a:srgbClr val="1F145D"/>
                </a:solidFill>
                <a:latin typeface="Calibri"/>
                <a:cs typeface="Calibri"/>
              </a:rPr>
              <a:t> </a:t>
            </a:r>
            <a:r>
              <a:rPr sz="2400" spc="-25" dirty="0">
                <a:solidFill>
                  <a:srgbClr val="1F145D"/>
                </a:solidFill>
                <a:latin typeface="Calibri"/>
                <a:cs typeface="Calibri"/>
              </a:rPr>
              <a:t>few</a:t>
            </a:r>
            <a:r>
              <a:rPr sz="2400" spc="-10" dirty="0">
                <a:solidFill>
                  <a:srgbClr val="1F145D"/>
                </a:solidFill>
                <a:latin typeface="Calibri"/>
                <a:cs typeface="Calibri"/>
              </a:rPr>
              <a:t> areas</a:t>
            </a:r>
            <a:r>
              <a:rPr sz="2400" spc="-5" dirty="0">
                <a:solidFill>
                  <a:srgbClr val="1F145D"/>
                </a:solidFill>
                <a:latin typeface="Calibri"/>
                <a:cs typeface="Calibri"/>
              </a:rPr>
              <a:t> </a:t>
            </a:r>
            <a:r>
              <a:rPr sz="2400" spc="-10" dirty="0">
                <a:solidFill>
                  <a:srgbClr val="1F145D"/>
                </a:solidFill>
                <a:latin typeface="Calibri"/>
                <a:cs typeface="Calibri"/>
              </a:rPr>
              <a:t>of</a:t>
            </a:r>
            <a:r>
              <a:rPr sz="2400" spc="5" dirty="0">
                <a:solidFill>
                  <a:srgbClr val="1F145D"/>
                </a:solidFill>
                <a:latin typeface="Calibri"/>
                <a:cs typeface="Calibri"/>
              </a:rPr>
              <a:t> </a:t>
            </a:r>
            <a:r>
              <a:rPr sz="2400" dirty="0">
                <a:solidFill>
                  <a:srgbClr val="1F145D"/>
                </a:solidFill>
                <a:latin typeface="Calibri"/>
                <a:cs typeface="Calibri"/>
              </a:rPr>
              <a:t>the</a:t>
            </a:r>
            <a:r>
              <a:rPr sz="2400" spc="-10" dirty="0">
                <a:solidFill>
                  <a:srgbClr val="1F145D"/>
                </a:solidFill>
                <a:latin typeface="Calibri"/>
                <a:cs typeface="Calibri"/>
              </a:rPr>
              <a:t> </a:t>
            </a:r>
            <a:r>
              <a:rPr sz="2400" spc="-5" dirty="0">
                <a:solidFill>
                  <a:srgbClr val="1F145D"/>
                </a:solidFill>
                <a:latin typeface="Calibri"/>
                <a:cs typeface="Calibri"/>
              </a:rPr>
              <a:t>design </a:t>
            </a:r>
            <a:r>
              <a:rPr sz="2400" dirty="0">
                <a:solidFill>
                  <a:srgbClr val="1F145D"/>
                </a:solidFill>
                <a:latin typeface="Calibri"/>
                <a:cs typeface="Calibri"/>
              </a:rPr>
              <a:t>which</a:t>
            </a:r>
            <a:r>
              <a:rPr sz="2400" spc="-15" dirty="0">
                <a:solidFill>
                  <a:srgbClr val="1F145D"/>
                </a:solidFill>
                <a:latin typeface="Calibri"/>
                <a:cs typeface="Calibri"/>
              </a:rPr>
              <a:t> </a:t>
            </a:r>
            <a:r>
              <a:rPr sz="2400" spc="-20" dirty="0">
                <a:solidFill>
                  <a:srgbClr val="1F145D"/>
                </a:solidFill>
                <a:latin typeface="Calibri"/>
                <a:cs typeface="Calibri"/>
              </a:rPr>
              <a:t>have</a:t>
            </a:r>
            <a:r>
              <a:rPr sz="2400" spc="10" dirty="0">
                <a:solidFill>
                  <a:srgbClr val="1F145D"/>
                </a:solidFill>
                <a:latin typeface="Calibri"/>
                <a:cs typeface="Calibri"/>
              </a:rPr>
              <a:t> </a:t>
            </a:r>
            <a:r>
              <a:rPr sz="2400" spc="-10" dirty="0">
                <a:solidFill>
                  <a:srgbClr val="1F145D"/>
                </a:solidFill>
                <a:latin typeface="Calibri"/>
                <a:cs typeface="Calibri"/>
              </a:rPr>
              <a:t>relatively </a:t>
            </a:r>
            <a:r>
              <a:rPr sz="2400" spc="-525" dirty="0">
                <a:solidFill>
                  <a:srgbClr val="1F145D"/>
                </a:solidFill>
                <a:latin typeface="Calibri"/>
                <a:cs typeface="Calibri"/>
              </a:rPr>
              <a:t> </a:t>
            </a:r>
            <a:r>
              <a:rPr sz="2400" spc="-10" dirty="0">
                <a:solidFill>
                  <a:srgbClr val="1F145D"/>
                </a:solidFill>
                <a:latin typeface="Calibri"/>
                <a:cs typeface="Calibri"/>
              </a:rPr>
              <a:t>slow</a:t>
            </a:r>
            <a:r>
              <a:rPr sz="2400" dirty="0">
                <a:solidFill>
                  <a:srgbClr val="1F145D"/>
                </a:solidFill>
                <a:latin typeface="Calibri"/>
                <a:cs typeface="Calibri"/>
              </a:rPr>
              <a:t> </a:t>
            </a:r>
            <a:r>
              <a:rPr sz="2400" spc="-5" dirty="0">
                <a:solidFill>
                  <a:srgbClr val="1F145D"/>
                </a:solidFill>
                <a:latin typeface="Calibri"/>
                <a:cs typeface="Calibri"/>
              </a:rPr>
              <a:t>paths.	If </a:t>
            </a:r>
            <a:r>
              <a:rPr sz="2400" spc="-10" dirty="0">
                <a:solidFill>
                  <a:srgbClr val="1F145D"/>
                </a:solidFill>
                <a:latin typeface="Calibri"/>
                <a:cs typeface="Calibri"/>
              </a:rPr>
              <a:t>unchecked </a:t>
            </a:r>
            <a:r>
              <a:rPr sz="2400" dirty="0">
                <a:solidFill>
                  <a:srgbClr val="1F145D"/>
                </a:solidFill>
                <a:latin typeface="Calibri"/>
                <a:cs typeface="Calibri"/>
              </a:rPr>
              <a:t>this </a:t>
            </a:r>
            <a:r>
              <a:rPr sz="2400" spc="-15" dirty="0">
                <a:solidFill>
                  <a:srgbClr val="1F145D"/>
                </a:solidFill>
                <a:latin typeface="Calibri"/>
                <a:cs typeface="Calibri"/>
              </a:rPr>
              <a:t>forms </a:t>
            </a:r>
            <a:r>
              <a:rPr sz="2400" dirty="0">
                <a:solidFill>
                  <a:srgbClr val="1F145D"/>
                </a:solidFill>
                <a:latin typeface="Calibri"/>
                <a:cs typeface="Calibri"/>
              </a:rPr>
              <a:t>the </a:t>
            </a:r>
            <a:r>
              <a:rPr sz="2400" spc="-5" dirty="0">
                <a:solidFill>
                  <a:srgbClr val="1F145D"/>
                </a:solidFill>
                <a:latin typeface="Calibri"/>
                <a:cs typeface="Calibri"/>
              </a:rPr>
              <a:t>critical </a:t>
            </a:r>
            <a:r>
              <a:rPr sz="2400" spc="-10" dirty="0">
                <a:solidFill>
                  <a:srgbClr val="1F145D"/>
                </a:solidFill>
                <a:latin typeface="Calibri"/>
                <a:cs typeface="Calibri"/>
              </a:rPr>
              <a:t>path </a:t>
            </a:r>
            <a:r>
              <a:rPr sz="2400" dirty="0">
                <a:solidFill>
                  <a:srgbClr val="1F145D"/>
                </a:solidFill>
                <a:latin typeface="Calibri"/>
                <a:cs typeface="Calibri"/>
              </a:rPr>
              <a:t>and thus </a:t>
            </a:r>
            <a:r>
              <a:rPr sz="2400" spc="-5" dirty="0">
                <a:solidFill>
                  <a:srgbClr val="1F145D"/>
                </a:solidFill>
                <a:latin typeface="Calibri"/>
                <a:cs typeface="Calibri"/>
              </a:rPr>
              <a:t>sets </a:t>
            </a:r>
            <a:r>
              <a:rPr sz="2400" dirty="0">
                <a:solidFill>
                  <a:srgbClr val="1F145D"/>
                </a:solidFill>
                <a:latin typeface="Calibri"/>
                <a:cs typeface="Calibri"/>
              </a:rPr>
              <a:t>the </a:t>
            </a:r>
            <a:r>
              <a:rPr sz="2400" spc="-10" dirty="0">
                <a:solidFill>
                  <a:srgbClr val="1F145D"/>
                </a:solidFill>
                <a:latin typeface="Calibri"/>
                <a:cs typeface="Calibri"/>
              </a:rPr>
              <a:t>maximum </a:t>
            </a:r>
            <a:r>
              <a:rPr sz="2400" spc="-5" dirty="0">
                <a:solidFill>
                  <a:srgbClr val="1F145D"/>
                </a:solidFill>
                <a:latin typeface="Calibri"/>
                <a:cs typeface="Calibri"/>
              </a:rPr>
              <a:t> possible</a:t>
            </a:r>
            <a:r>
              <a:rPr sz="2400" spc="-10" dirty="0">
                <a:solidFill>
                  <a:srgbClr val="1F145D"/>
                </a:solidFill>
                <a:latin typeface="Calibri"/>
                <a:cs typeface="Calibri"/>
              </a:rPr>
              <a:t> </a:t>
            </a:r>
            <a:r>
              <a:rPr sz="2400" dirty="0">
                <a:solidFill>
                  <a:srgbClr val="1F145D"/>
                </a:solidFill>
                <a:latin typeface="Calibri"/>
                <a:cs typeface="Calibri"/>
              </a:rPr>
              <a:t>clock</a:t>
            </a:r>
            <a:r>
              <a:rPr sz="2400" spc="-10" dirty="0">
                <a:solidFill>
                  <a:srgbClr val="1F145D"/>
                </a:solidFill>
                <a:latin typeface="Calibri"/>
                <a:cs typeface="Calibri"/>
              </a:rPr>
              <a:t> </a:t>
            </a:r>
            <a:r>
              <a:rPr sz="2400" spc="-25" dirty="0">
                <a:solidFill>
                  <a:srgbClr val="1F145D"/>
                </a:solidFill>
                <a:latin typeface="Calibri"/>
                <a:cs typeface="Calibri"/>
              </a:rPr>
              <a:t>rate</a:t>
            </a:r>
            <a:r>
              <a:rPr sz="2400" spc="-10" dirty="0">
                <a:solidFill>
                  <a:srgbClr val="1F145D"/>
                </a:solidFill>
                <a:latin typeface="Calibri"/>
                <a:cs typeface="Calibri"/>
              </a:rPr>
              <a:t> </a:t>
            </a:r>
            <a:r>
              <a:rPr sz="2400" spc="-20" dirty="0">
                <a:solidFill>
                  <a:srgbClr val="1F145D"/>
                </a:solidFill>
                <a:latin typeface="Calibri"/>
                <a:cs typeface="Calibri"/>
              </a:rPr>
              <a:t>for</a:t>
            </a:r>
            <a:r>
              <a:rPr sz="2400" spc="-5" dirty="0">
                <a:solidFill>
                  <a:srgbClr val="1F145D"/>
                </a:solidFill>
                <a:latin typeface="Calibri"/>
                <a:cs typeface="Calibri"/>
              </a:rPr>
              <a:t> </a:t>
            </a:r>
            <a:r>
              <a:rPr sz="2400" dirty="0">
                <a:solidFill>
                  <a:srgbClr val="1F145D"/>
                </a:solidFill>
                <a:latin typeface="Calibri"/>
                <a:cs typeface="Calibri"/>
              </a:rPr>
              <a:t>the</a:t>
            </a:r>
            <a:r>
              <a:rPr sz="2400" spc="-15" dirty="0">
                <a:solidFill>
                  <a:srgbClr val="1F145D"/>
                </a:solidFill>
                <a:latin typeface="Calibri"/>
                <a:cs typeface="Calibri"/>
              </a:rPr>
              <a:t> </a:t>
            </a:r>
            <a:r>
              <a:rPr sz="2400" spc="-5" dirty="0">
                <a:solidFill>
                  <a:srgbClr val="1F145D"/>
                </a:solidFill>
                <a:latin typeface="Calibri"/>
                <a:cs typeface="Calibri"/>
              </a:rPr>
              <a:t>design.</a:t>
            </a:r>
            <a:endParaRPr sz="2400" dirty="0">
              <a:solidFill>
                <a:srgbClr val="1F145D"/>
              </a:solidFill>
              <a:latin typeface="Calibri"/>
              <a:cs typeface="Calibri"/>
            </a:endParaRPr>
          </a:p>
          <a:p>
            <a:pPr marL="241300" indent="-229235">
              <a:lnSpc>
                <a:spcPct val="100000"/>
              </a:lnSpc>
              <a:spcBef>
                <a:spcPts val="420"/>
              </a:spcBef>
              <a:buFont typeface="Arial"/>
              <a:buChar char="•"/>
              <a:tabLst>
                <a:tab pos="241935" algn="l"/>
              </a:tabLst>
            </a:pPr>
            <a:r>
              <a:rPr sz="2400" spc="-10" dirty="0">
                <a:solidFill>
                  <a:srgbClr val="1F145D"/>
                </a:solidFill>
                <a:latin typeface="Calibri"/>
                <a:cs typeface="Calibri"/>
              </a:rPr>
              <a:t>There</a:t>
            </a:r>
            <a:r>
              <a:rPr sz="2400" spc="5" dirty="0">
                <a:solidFill>
                  <a:srgbClr val="1F145D"/>
                </a:solidFill>
                <a:latin typeface="Calibri"/>
                <a:cs typeface="Calibri"/>
              </a:rPr>
              <a:t> </a:t>
            </a:r>
            <a:r>
              <a:rPr sz="2400" spc="-15" dirty="0">
                <a:solidFill>
                  <a:srgbClr val="1F145D"/>
                </a:solidFill>
                <a:latin typeface="Calibri"/>
                <a:cs typeface="Calibri"/>
              </a:rPr>
              <a:t>are</a:t>
            </a:r>
            <a:r>
              <a:rPr sz="2400" dirty="0">
                <a:solidFill>
                  <a:srgbClr val="1F145D"/>
                </a:solidFill>
                <a:latin typeface="Calibri"/>
                <a:cs typeface="Calibri"/>
              </a:rPr>
              <a:t> a</a:t>
            </a:r>
            <a:r>
              <a:rPr sz="2400" spc="-15" dirty="0">
                <a:solidFill>
                  <a:srgbClr val="1F145D"/>
                </a:solidFill>
                <a:latin typeface="Calibri"/>
                <a:cs typeface="Calibri"/>
              </a:rPr>
              <a:t> </a:t>
            </a:r>
            <a:r>
              <a:rPr sz="2400" spc="-5" dirty="0">
                <a:solidFill>
                  <a:srgbClr val="1F145D"/>
                </a:solidFill>
                <a:latin typeface="Calibri"/>
                <a:cs typeface="Calibri"/>
              </a:rPr>
              <a:t>number</a:t>
            </a:r>
            <a:r>
              <a:rPr sz="2400" dirty="0">
                <a:solidFill>
                  <a:srgbClr val="1F145D"/>
                </a:solidFill>
                <a:latin typeface="Calibri"/>
                <a:cs typeface="Calibri"/>
              </a:rPr>
              <a:t> </a:t>
            </a:r>
            <a:r>
              <a:rPr sz="2400" spc="-5" dirty="0">
                <a:solidFill>
                  <a:srgbClr val="1F145D"/>
                </a:solidFill>
                <a:latin typeface="Calibri"/>
                <a:cs typeface="Calibri"/>
              </a:rPr>
              <a:t>of options</a:t>
            </a:r>
            <a:r>
              <a:rPr sz="2400" spc="-15" dirty="0">
                <a:solidFill>
                  <a:srgbClr val="1F145D"/>
                </a:solidFill>
                <a:latin typeface="Calibri"/>
                <a:cs typeface="Calibri"/>
              </a:rPr>
              <a:t> </a:t>
            </a:r>
            <a:r>
              <a:rPr sz="2400" spc="-10" dirty="0">
                <a:solidFill>
                  <a:srgbClr val="1F145D"/>
                </a:solidFill>
                <a:latin typeface="Calibri"/>
                <a:cs typeface="Calibri"/>
              </a:rPr>
              <a:t>available </a:t>
            </a:r>
            <a:r>
              <a:rPr sz="2400" spc="-15"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fix</a:t>
            </a:r>
            <a:r>
              <a:rPr sz="2400" spc="-10" dirty="0">
                <a:solidFill>
                  <a:srgbClr val="1F145D"/>
                </a:solidFill>
                <a:latin typeface="Calibri"/>
                <a:cs typeface="Calibri"/>
              </a:rPr>
              <a:t> </a:t>
            </a:r>
            <a:r>
              <a:rPr sz="2400" spc="-5" dirty="0">
                <a:solidFill>
                  <a:srgbClr val="1F145D"/>
                </a:solidFill>
                <a:latin typeface="Calibri"/>
                <a:cs typeface="Calibri"/>
              </a:rPr>
              <a:t>these</a:t>
            </a:r>
            <a:r>
              <a:rPr sz="2400" spc="-15" dirty="0">
                <a:solidFill>
                  <a:srgbClr val="1F145D"/>
                </a:solidFill>
                <a:latin typeface="Calibri"/>
                <a:cs typeface="Calibri"/>
              </a:rPr>
              <a:t> </a:t>
            </a:r>
            <a:r>
              <a:rPr sz="2400" spc="-5" dirty="0">
                <a:solidFill>
                  <a:srgbClr val="1F145D"/>
                </a:solidFill>
                <a:latin typeface="Calibri"/>
                <a:cs typeface="Calibri"/>
              </a:rPr>
              <a:t>paths:</a:t>
            </a:r>
            <a:endParaRPr sz="2400" dirty="0">
              <a:solidFill>
                <a:srgbClr val="1F145D"/>
              </a:solidFill>
              <a:latin typeface="Calibri"/>
              <a:cs typeface="Calibri"/>
            </a:endParaRPr>
          </a:p>
          <a:p>
            <a:pPr marL="241300" marR="5080" indent="-229235">
              <a:lnSpc>
                <a:spcPct val="80000"/>
              </a:lnSpc>
              <a:spcBef>
                <a:spcPts val="1010"/>
              </a:spcBef>
              <a:buFont typeface="Arial"/>
              <a:buChar char="•"/>
              <a:tabLst>
                <a:tab pos="241935" algn="l"/>
                <a:tab pos="4773295" algn="l"/>
                <a:tab pos="9398000" algn="l"/>
              </a:tabLst>
            </a:pPr>
            <a:r>
              <a:rPr sz="2400" spc="-15" dirty="0">
                <a:solidFill>
                  <a:srgbClr val="1F145D"/>
                </a:solidFill>
                <a:latin typeface="Calibri"/>
                <a:cs typeface="Calibri"/>
              </a:rPr>
              <a:t>Register</a:t>
            </a:r>
            <a:r>
              <a:rPr sz="2400" dirty="0">
                <a:solidFill>
                  <a:srgbClr val="1F145D"/>
                </a:solidFill>
                <a:latin typeface="Calibri"/>
                <a:cs typeface="Calibri"/>
              </a:rPr>
              <a:t> </a:t>
            </a:r>
            <a:r>
              <a:rPr sz="2400" spc="-5" dirty="0">
                <a:solidFill>
                  <a:srgbClr val="1F145D"/>
                </a:solidFill>
                <a:latin typeface="Calibri"/>
                <a:cs typeface="Calibri"/>
              </a:rPr>
              <a:t>balancing/duplication</a:t>
            </a:r>
            <a:r>
              <a:rPr sz="2400" spc="20" dirty="0">
                <a:solidFill>
                  <a:srgbClr val="1F145D"/>
                </a:solidFill>
                <a:latin typeface="Calibri"/>
                <a:cs typeface="Calibri"/>
              </a:rPr>
              <a:t> </a:t>
            </a:r>
            <a:r>
              <a:rPr sz="2400" spc="-5" dirty="0">
                <a:solidFill>
                  <a:srgbClr val="1F145D"/>
                </a:solidFill>
                <a:latin typeface="Calibri"/>
                <a:cs typeface="Calibri"/>
              </a:rPr>
              <a:t>(retiming)</a:t>
            </a:r>
            <a:r>
              <a:rPr sz="2400" spc="15" dirty="0">
                <a:solidFill>
                  <a:srgbClr val="1F145D"/>
                </a:solidFill>
                <a:latin typeface="Calibri"/>
                <a:cs typeface="Calibri"/>
              </a:rPr>
              <a:t> </a:t>
            </a:r>
            <a:r>
              <a:rPr sz="2400" dirty="0">
                <a:solidFill>
                  <a:srgbClr val="1F145D"/>
                </a:solidFill>
                <a:latin typeface="Calibri"/>
                <a:cs typeface="Calibri"/>
              </a:rPr>
              <a:t>–</a:t>
            </a:r>
            <a:r>
              <a:rPr sz="2400" spc="35" dirty="0">
                <a:solidFill>
                  <a:srgbClr val="1F145D"/>
                </a:solidFill>
                <a:latin typeface="Calibri"/>
                <a:cs typeface="Calibri"/>
              </a:rPr>
              <a:t> </a:t>
            </a:r>
            <a:r>
              <a:rPr sz="2400" dirty="0">
                <a:solidFill>
                  <a:srgbClr val="1F145D"/>
                </a:solidFill>
                <a:latin typeface="Calibri"/>
                <a:cs typeface="Calibri"/>
              </a:rPr>
              <a:t>if</a:t>
            </a:r>
            <a:r>
              <a:rPr sz="2400" spc="40" dirty="0">
                <a:solidFill>
                  <a:srgbClr val="1F145D"/>
                </a:solidFill>
                <a:latin typeface="Calibri"/>
                <a:cs typeface="Calibri"/>
              </a:rPr>
              <a:t> </a:t>
            </a:r>
            <a:r>
              <a:rPr sz="2400" dirty="0">
                <a:solidFill>
                  <a:srgbClr val="1F145D"/>
                </a:solidFill>
                <a:latin typeface="Calibri"/>
                <a:cs typeface="Calibri"/>
              </a:rPr>
              <a:t>enabled</a:t>
            </a:r>
            <a:r>
              <a:rPr sz="2400" spc="35" dirty="0">
                <a:solidFill>
                  <a:srgbClr val="1F145D"/>
                </a:solidFill>
                <a:latin typeface="Calibri"/>
                <a:cs typeface="Calibri"/>
              </a:rPr>
              <a:t> </a:t>
            </a:r>
            <a:r>
              <a:rPr sz="2400" dirty="0">
                <a:solidFill>
                  <a:srgbClr val="1F145D"/>
                </a:solidFill>
                <a:latin typeface="Calibri"/>
                <a:cs typeface="Calibri"/>
              </a:rPr>
              <a:t>this</a:t>
            </a:r>
            <a:r>
              <a:rPr sz="2400" spc="20" dirty="0">
                <a:solidFill>
                  <a:srgbClr val="1F145D"/>
                </a:solidFill>
                <a:latin typeface="Calibri"/>
                <a:cs typeface="Calibri"/>
              </a:rPr>
              <a:t> </a:t>
            </a:r>
            <a:r>
              <a:rPr sz="2400" dirty="0">
                <a:solidFill>
                  <a:srgbClr val="1F145D"/>
                </a:solidFill>
                <a:latin typeface="Calibri"/>
                <a:cs typeface="Calibri"/>
              </a:rPr>
              <a:t>is</a:t>
            </a:r>
            <a:r>
              <a:rPr sz="2400" spc="40" dirty="0">
                <a:solidFill>
                  <a:srgbClr val="1F145D"/>
                </a:solidFill>
                <a:latin typeface="Calibri"/>
                <a:cs typeface="Calibri"/>
              </a:rPr>
              <a:t> </a:t>
            </a:r>
            <a:r>
              <a:rPr sz="2400" spc="-10" dirty="0">
                <a:solidFill>
                  <a:srgbClr val="1F145D"/>
                </a:solidFill>
                <a:latin typeface="Calibri"/>
                <a:cs typeface="Calibri"/>
              </a:rPr>
              <a:t>done</a:t>
            </a:r>
            <a:r>
              <a:rPr sz="2400" spc="30" dirty="0">
                <a:solidFill>
                  <a:srgbClr val="1F145D"/>
                </a:solidFill>
                <a:latin typeface="Calibri"/>
                <a:cs typeface="Calibri"/>
              </a:rPr>
              <a:t> </a:t>
            </a:r>
            <a:r>
              <a:rPr sz="2400" spc="-10" dirty="0">
                <a:solidFill>
                  <a:srgbClr val="1F145D"/>
                </a:solidFill>
                <a:latin typeface="Calibri"/>
                <a:cs typeface="Calibri"/>
              </a:rPr>
              <a:t>automatically </a:t>
            </a:r>
            <a:r>
              <a:rPr sz="2400" spc="-5" dirty="0">
                <a:solidFill>
                  <a:srgbClr val="1F145D"/>
                </a:solidFill>
                <a:latin typeface="Calibri"/>
                <a:cs typeface="Calibri"/>
              </a:rPr>
              <a:t> </a:t>
            </a:r>
            <a:r>
              <a:rPr sz="2400" spc="-10" dirty="0">
                <a:solidFill>
                  <a:srgbClr val="1F145D"/>
                </a:solidFill>
                <a:latin typeface="Calibri"/>
                <a:cs typeface="Calibri"/>
              </a:rPr>
              <a:t>by </a:t>
            </a:r>
            <a:r>
              <a:rPr sz="2400" dirty="0">
                <a:solidFill>
                  <a:srgbClr val="1F145D"/>
                </a:solidFill>
                <a:latin typeface="Calibri"/>
                <a:cs typeface="Calibri"/>
              </a:rPr>
              <a:t>the </a:t>
            </a:r>
            <a:r>
              <a:rPr sz="2400" spc="-10" dirty="0">
                <a:solidFill>
                  <a:srgbClr val="1F145D"/>
                </a:solidFill>
                <a:latin typeface="Calibri"/>
                <a:cs typeface="Calibri"/>
              </a:rPr>
              <a:t>tools by </a:t>
            </a:r>
            <a:r>
              <a:rPr sz="2400" spc="-5" dirty="0">
                <a:solidFill>
                  <a:srgbClr val="1F145D"/>
                </a:solidFill>
                <a:latin typeface="Calibri"/>
                <a:cs typeface="Calibri"/>
              </a:rPr>
              <a:t>moving ‘slow’ functions </a:t>
            </a:r>
            <a:r>
              <a:rPr sz="2400" dirty="0">
                <a:solidFill>
                  <a:srgbClr val="1F145D"/>
                </a:solidFill>
                <a:latin typeface="Calibri"/>
                <a:cs typeface="Calibri"/>
              </a:rPr>
              <a:t>either </a:t>
            </a:r>
            <a:r>
              <a:rPr sz="2400" spc="-5" dirty="0">
                <a:solidFill>
                  <a:srgbClr val="1F145D"/>
                </a:solidFill>
                <a:latin typeface="Calibri"/>
                <a:cs typeface="Calibri"/>
              </a:rPr>
              <a:t>side of </a:t>
            </a:r>
            <a:r>
              <a:rPr sz="2400" spc="-15" dirty="0">
                <a:solidFill>
                  <a:srgbClr val="1F145D"/>
                </a:solidFill>
                <a:latin typeface="Calibri"/>
                <a:cs typeface="Calibri"/>
              </a:rPr>
              <a:t>registers </a:t>
            </a:r>
            <a:r>
              <a:rPr sz="2400" spc="-5" dirty="0">
                <a:solidFill>
                  <a:srgbClr val="1F145D"/>
                </a:solidFill>
                <a:latin typeface="Calibri"/>
                <a:cs typeface="Calibri"/>
              </a:rPr>
              <a:t>or </a:t>
            </a:r>
            <a:r>
              <a:rPr sz="2400" dirty="0">
                <a:solidFill>
                  <a:srgbClr val="1F145D"/>
                </a:solidFill>
                <a:latin typeface="Calibri"/>
                <a:cs typeface="Calibri"/>
              </a:rPr>
              <a:t>adding </a:t>
            </a:r>
            <a:r>
              <a:rPr sz="2400" spc="-15" dirty="0">
                <a:solidFill>
                  <a:srgbClr val="1F145D"/>
                </a:solidFill>
                <a:latin typeface="Calibri"/>
                <a:cs typeface="Calibri"/>
              </a:rPr>
              <a:t>duplicate </a:t>
            </a:r>
            <a:r>
              <a:rPr sz="2400" spc="-530" dirty="0">
                <a:solidFill>
                  <a:srgbClr val="1F145D"/>
                </a:solidFill>
                <a:latin typeface="Calibri"/>
                <a:cs typeface="Calibri"/>
              </a:rPr>
              <a:t> </a:t>
            </a:r>
            <a:r>
              <a:rPr sz="2400" spc="-15" dirty="0">
                <a:solidFill>
                  <a:srgbClr val="1F145D"/>
                </a:solidFill>
                <a:latin typeface="Calibri"/>
                <a:cs typeface="Calibri"/>
              </a:rPr>
              <a:t>registers</a:t>
            </a:r>
            <a:r>
              <a:rPr sz="2400" spc="-25" dirty="0">
                <a:solidFill>
                  <a:srgbClr val="1F145D"/>
                </a:solidFill>
                <a:latin typeface="Calibri"/>
                <a:cs typeface="Calibri"/>
              </a:rPr>
              <a:t> </a:t>
            </a:r>
            <a:r>
              <a:rPr sz="2400" spc="-15" dirty="0">
                <a:solidFill>
                  <a:srgbClr val="1F145D"/>
                </a:solidFill>
                <a:latin typeface="Calibri"/>
                <a:cs typeface="Calibri"/>
              </a:rPr>
              <a:t>to</a:t>
            </a:r>
            <a:r>
              <a:rPr sz="2400" dirty="0">
                <a:solidFill>
                  <a:srgbClr val="1F145D"/>
                </a:solidFill>
                <a:latin typeface="Calibri"/>
                <a:cs typeface="Calibri"/>
              </a:rPr>
              <a:t> </a:t>
            </a:r>
            <a:r>
              <a:rPr sz="2400" spc="-10" dirty="0">
                <a:solidFill>
                  <a:srgbClr val="1F145D"/>
                </a:solidFill>
                <a:latin typeface="Calibri"/>
                <a:cs typeface="Calibri"/>
              </a:rPr>
              <a:t>break</a:t>
            </a:r>
            <a:r>
              <a:rPr sz="2400" spc="10" dirty="0">
                <a:solidFill>
                  <a:srgbClr val="1F145D"/>
                </a:solidFill>
                <a:latin typeface="Calibri"/>
                <a:cs typeface="Calibri"/>
              </a:rPr>
              <a:t> </a:t>
            </a:r>
            <a:r>
              <a:rPr sz="2400" spc="-15" dirty="0">
                <a:solidFill>
                  <a:srgbClr val="1F145D"/>
                </a:solidFill>
                <a:latin typeface="Calibri"/>
                <a:cs typeface="Calibri"/>
              </a:rPr>
              <a:t>excessive</a:t>
            </a:r>
            <a:r>
              <a:rPr sz="2400" dirty="0">
                <a:solidFill>
                  <a:srgbClr val="1F145D"/>
                </a:solidFill>
                <a:latin typeface="Calibri"/>
                <a:cs typeface="Calibri"/>
              </a:rPr>
              <a:t> </a:t>
            </a:r>
            <a:r>
              <a:rPr sz="2400" spc="-20" dirty="0">
                <a:solidFill>
                  <a:srgbClr val="1F145D"/>
                </a:solidFill>
                <a:latin typeface="Calibri"/>
                <a:cs typeface="Calibri"/>
              </a:rPr>
              <a:t>fan</a:t>
            </a:r>
            <a:r>
              <a:rPr sz="2400" spc="5" dirty="0">
                <a:solidFill>
                  <a:srgbClr val="1F145D"/>
                </a:solidFill>
                <a:latin typeface="Calibri"/>
                <a:cs typeface="Calibri"/>
              </a:rPr>
              <a:t> </a:t>
            </a:r>
            <a:r>
              <a:rPr sz="2400" spc="-5" dirty="0">
                <a:solidFill>
                  <a:srgbClr val="1F145D"/>
                </a:solidFill>
                <a:latin typeface="Calibri"/>
                <a:cs typeface="Calibri"/>
              </a:rPr>
              <a:t>out.	</a:t>
            </a:r>
            <a:r>
              <a:rPr sz="2400" spc="-40" dirty="0">
                <a:solidFill>
                  <a:srgbClr val="1F145D"/>
                </a:solidFill>
                <a:latin typeface="Calibri"/>
                <a:cs typeface="Calibri"/>
              </a:rPr>
              <a:t>However,</a:t>
            </a:r>
            <a:r>
              <a:rPr sz="2400" dirty="0">
                <a:solidFill>
                  <a:srgbClr val="1F145D"/>
                </a:solidFill>
                <a:latin typeface="Calibri"/>
                <a:cs typeface="Calibri"/>
              </a:rPr>
              <a:t> </a:t>
            </a:r>
            <a:r>
              <a:rPr sz="2400" spc="-10" dirty="0">
                <a:solidFill>
                  <a:srgbClr val="1F145D"/>
                </a:solidFill>
                <a:latin typeface="Calibri"/>
                <a:cs typeface="Calibri"/>
              </a:rPr>
              <a:t>there</a:t>
            </a:r>
            <a:r>
              <a:rPr sz="2400" dirty="0">
                <a:solidFill>
                  <a:srgbClr val="1F145D"/>
                </a:solidFill>
                <a:latin typeface="Calibri"/>
                <a:cs typeface="Calibri"/>
              </a:rPr>
              <a:t> </a:t>
            </a:r>
            <a:r>
              <a:rPr sz="2400" spc="-5" dirty="0">
                <a:solidFill>
                  <a:srgbClr val="1F145D"/>
                </a:solidFill>
                <a:latin typeface="Calibri"/>
                <a:cs typeface="Calibri"/>
              </a:rPr>
              <a:t>needs</a:t>
            </a:r>
            <a:r>
              <a:rPr sz="2400" dirty="0">
                <a:solidFill>
                  <a:srgbClr val="1F145D"/>
                </a:solidFill>
                <a:latin typeface="Calibri"/>
                <a:cs typeface="Calibri"/>
              </a:rPr>
              <a:t> </a:t>
            </a:r>
            <a:r>
              <a:rPr sz="2400" spc="-15"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be </a:t>
            </a:r>
            <a:r>
              <a:rPr sz="2400" spc="-10" dirty="0">
                <a:solidFill>
                  <a:srgbClr val="1F145D"/>
                </a:solidFill>
                <a:latin typeface="Calibri"/>
                <a:cs typeface="Calibri"/>
              </a:rPr>
              <a:t>sufficient </a:t>
            </a:r>
            <a:r>
              <a:rPr sz="2400" spc="-5" dirty="0">
                <a:solidFill>
                  <a:srgbClr val="1F145D"/>
                </a:solidFill>
                <a:latin typeface="Calibri"/>
                <a:cs typeface="Calibri"/>
              </a:rPr>
              <a:t> </a:t>
            </a:r>
            <a:r>
              <a:rPr sz="2400" spc="-15" dirty="0">
                <a:solidFill>
                  <a:srgbClr val="1F145D"/>
                </a:solidFill>
                <a:latin typeface="Calibri"/>
                <a:cs typeface="Calibri"/>
              </a:rPr>
              <a:t>registers</a:t>
            </a:r>
            <a:r>
              <a:rPr sz="2400" spc="-25" dirty="0">
                <a:solidFill>
                  <a:srgbClr val="1F145D"/>
                </a:solidFill>
                <a:latin typeface="Calibri"/>
                <a:cs typeface="Calibri"/>
              </a:rPr>
              <a:t> </a:t>
            </a:r>
            <a:r>
              <a:rPr sz="2400" dirty="0">
                <a:solidFill>
                  <a:srgbClr val="1F145D"/>
                </a:solidFill>
                <a:latin typeface="Calibri"/>
                <a:cs typeface="Calibri"/>
              </a:rPr>
              <a:t>/ </a:t>
            </a:r>
            <a:r>
              <a:rPr sz="2400" spc="-5" dirty="0">
                <a:solidFill>
                  <a:srgbClr val="1F145D"/>
                </a:solidFill>
                <a:latin typeface="Calibri"/>
                <a:cs typeface="Calibri"/>
              </a:rPr>
              <a:t>cycles</a:t>
            </a:r>
            <a:r>
              <a:rPr sz="2400" spc="-15" dirty="0">
                <a:solidFill>
                  <a:srgbClr val="1F145D"/>
                </a:solidFill>
                <a:latin typeface="Calibri"/>
                <a:cs typeface="Calibri"/>
              </a:rPr>
              <a:t> </a:t>
            </a:r>
            <a:r>
              <a:rPr sz="2400" dirty="0">
                <a:solidFill>
                  <a:srgbClr val="1F145D"/>
                </a:solidFill>
                <a:latin typeface="Calibri"/>
                <a:cs typeface="Calibri"/>
              </a:rPr>
              <a:t>in</a:t>
            </a:r>
            <a:r>
              <a:rPr sz="2400" spc="5" dirty="0">
                <a:solidFill>
                  <a:srgbClr val="1F145D"/>
                </a:solidFill>
                <a:latin typeface="Calibri"/>
                <a:cs typeface="Calibri"/>
              </a:rPr>
              <a:t> </a:t>
            </a:r>
            <a:r>
              <a:rPr sz="2400" dirty="0">
                <a:solidFill>
                  <a:srgbClr val="1F145D"/>
                </a:solidFill>
                <a:latin typeface="Calibri"/>
                <a:cs typeface="Calibri"/>
              </a:rPr>
              <a:t>the</a:t>
            </a:r>
            <a:r>
              <a:rPr sz="2400" spc="-10" dirty="0">
                <a:solidFill>
                  <a:srgbClr val="1F145D"/>
                </a:solidFill>
                <a:latin typeface="Calibri"/>
                <a:cs typeface="Calibri"/>
              </a:rPr>
              <a:t> datapath</a:t>
            </a:r>
            <a:r>
              <a:rPr sz="2400" spc="-15" dirty="0">
                <a:solidFill>
                  <a:srgbClr val="1F145D"/>
                </a:solidFill>
                <a:latin typeface="Calibri"/>
                <a:cs typeface="Calibri"/>
              </a:rPr>
              <a:t> </a:t>
            </a:r>
            <a:r>
              <a:rPr sz="2400" spc="-20" dirty="0">
                <a:solidFill>
                  <a:srgbClr val="1F145D"/>
                </a:solidFill>
                <a:latin typeface="Calibri"/>
                <a:cs typeface="Calibri"/>
              </a:rPr>
              <a:t>for</a:t>
            </a:r>
            <a:r>
              <a:rPr sz="2400" dirty="0">
                <a:solidFill>
                  <a:srgbClr val="1F145D"/>
                </a:solidFill>
                <a:latin typeface="Calibri"/>
                <a:cs typeface="Calibri"/>
              </a:rPr>
              <a:t> the</a:t>
            </a:r>
            <a:r>
              <a:rPr sz="2400" spc="5" dirty="0">
                <a:solidFill>
                  <a:srgbClr val="1F145D"/>
                </a:solidFill>
                <a:latin typeface="Calibri"/>
                <a:cs typeface="Calibri"/>
              </a:rPr>
              <a:t> </a:t>
            </a:r>
            <a:r>
              <a:rPr sz="2400" spc="-15" dirty="0">
                <a:solidFill>
                  <a:srgbClr val="1F145D"/>
                </a:solidFill>
                <a:latin typeface="Calibri"/>
                <a:cs typeface="Calibri"/>
              </a:rPr>
              <a:t>tool</a:t>
            </a:r>
            <a:r>
              <a:rPr sz="2400" spc="5" dirty="0">
                <a:solidFill>
                  <a:srgbClr val="1F145D"/>
                </a:solidFill>
                <a:latin typeface="Calibri"/>
                <a:cs typeface="Calibri"/>
              </a:rPr>
              <a:t> </a:t>
            </a:r>
            <a:r>
              <a:rPr sz="2400" spc="-15" dirty="0">
                <a:solidFill>
                  <a:srgbClr val="1F145D"/>
                </a:solidFill>
                <a:latin typeface="Calibri"/>
                <a:cs typeface="Calibri"/>
              </a:rPr>
              <a:t>to</a:t>
            </a:r>
            <a:r>
              <a:rPr sz="2400" spc="-5" dirty="0">
                <a:solidFill>
                  <a:srgbClr val="1F145D"/>
                </a:solidFill>
                <a:latin typeface="Calibri"/>
                <a:cs typeface="Calibri"/>
              </a:rPr>
              <a:t> </a:t>
            </a:r>
            <a:r>
              <a:rPr sz="2400" spc="-20" dirty="0">
                <a:solidFill>
                  <a:srgbClr val="1F145D"/>
                </a:solidFill>
                <a:latin typeface="Calibri"/>
                <a:cs typeface="Calibri"/>
              </a:rPr>
              <a:t>have</a:t>
            </a:r>
            <a:r>
              <a:rPr sz="2400" spc="5" dirty="0">
                <a:solidFill>
                  <a:srgbClr val="1F145D"/>
                </a:solidFill>
                <a:latin typeface="Calibri"/>
                <a:cs typeface="Calibri"/>
              </a:rPr>
              <a:t> </a:t>
            </a:r>
            <a:r>
              <a:rPr sz="2400" spc="-10" dirty="0">
                <a:solidFill>
                  <a:srgbClr val="1F145D"/>
                </a:solidFill>
                <a:latin typeface="Calibri"/>
                <a:cs typeface="Calibri"/>
              </a:rPr>
              <a:t>freedom</a:t>
            </a:r>
            <a:r>
              <a:rPr sz="2400" dirty="0">
                <a:solidFill>
                  <a:srgbClr val="1F145D"/>
                </a:solidFill>
                <a:latin typeface="Calibri"/>
                <a:cs typeface="Calibri"/>
              </a:rPr>
              <a:t> </a:t>
            </a:r>
            <a:r>
              <a:rPr sz="2400" spc="-15" dirty="0">
                <a:solidFill>
                  <a:srgbClr val="1F145D"/>
                </a:solidFill>
                <a:latin typeface="Calibri"/>
                <a:cs typeface="Calibri"/>
              </a:rPr>
              <a:t>to</a:t>
            </a:r>
            <a:r>
              <a:rPr sz="2400" spc="-5" dirty="0">
                <a:solidFill>
                  <a:srgbClr val="1F145D"/>
                </a:solidFill>
                <a:latin typeface="Calibri"/>
                <a:cs typeface="Calibri"/>
              </a:rPr>
              <a:t> </a:t>
            </a:r>
            <a:r>
              <a:rPr sz="2400" spc="-15" dirty="0">
                <a:solidFill>
                  <a:srgbClr val="1F145D"/>
                </a:solidFill>
                <a:latin typeface="Calibri"/>
                <a:cs typeface="Calibri"/>
              </a:rPr>
              <a:t>operate.	</a:t>
            </a:r>
            <a:r>
              <a:rPr sz="2400" dirty="0">
                <a:solidFill>
                  <a:srgbClr val="1F145D"/>
                </a:solidFill>
                <a:latin typeface="Calibri"/>
                <a:cs typeface="Calibri"/>
              </a:rPr>
              <a:t>It </a:t>
            </a:r>
            <a:r>
              <a:rPr sz="2400" spc="-15" dirty="0">
                <a:solidFill>
                  <a:srgbClr val="1F145D"/>
                </a:solidFill>
                <a:latin typeface="Calibri"/>
                <a:cs typeface="Calibri"/>
              </a:rPr>
              <a:t>wont </a:t>
            </a:r>
            <a:r>
              <a:rPr sz="2400" spc="-525" dirty="0">
                <a:solidFill>
                  <a:srgbClr val="1F145D"/>
                </a:solidFill>
                <a:latin typeface="Calibri"/>
                <a:cs typeface="Calibri"/>
              </a:rPr>
              <a:t> </a:t>
            </a:r>
            <a:r>
              <a:rPr sz="2400" spc="-5" dirty="0">
                <a:solidFill>
                  <a:srgbClr val="1F145D"/>
                </a:solidFill>
                <a:latin typeface="Calibri"/>
                <a:cs typeface="Calibri"/>
              </a:rPr>
              <a:t>change</a:t>
            </a:r>
            <a:r>
              <a:rPr sz="2400" spc="-15" dirty="0">
                <a:solidFill>
                  <a:srgbClr val="1F145D"/>
                </a:solidFill>
                <a:latin typeface="Calibri"/>
                <a:cs typeface="Calibri"/>
              </a:rPr>
              <a:t> </a:t>
            </a:r>
            <a:r>
              <a:rPr sz="2400" dirty="0">
                <a:solidFill>
                  <a:srgbClr val="1F145D"/>
                </a:solidFill>
                <a:latin typeface="Calibri"/>
                <a:cs typeface="Calibri"/>
              </a:rPr>
              <a:t>the </a:t>
            </a:r>
            <a:r>
              <a:rPr sz="2400" spc="-15" dirty="0">
                <a:solidFill>
                  <a:srgbClr val="1F145D"/>
                </a:solidFill>
                <a:latin typeface="Calibri"/>
                <a:cs typeface="Calibri"/>
              </a:rPr>
              <a:t>overall</a:t>
            </a:r>
            <a:r>
              <a:rPr sz="2400" spc="-5" dirty="0">
                <a:solidFill>
                  <a:srgbClr val="1F145D"/>
                </a:solidFill>
                <a:latin typeface="Calibri"/>
                <a:cs typeface="Calibri"/>
              </a:rPr>
              <a:t> number</a:t>
            </a:r>
            <a:r>
              <a:rPr sz="2400" spc="5" dirty="0">
                <a:solidFill>
                  <a:srgbClr val="1F145D"/>
                </a:solidFill>
                <a:latin typeface="Calibri"/>
                <a:cs typeface="Calibri"/>
              </a:rPr>
              <a:t> </a:t>
            </a:r>
            <a:r>
              <a:rPr sz="2400" spc="-5" dirty="0">
                <a:solidFill>
                  <a:srgbClr val="1F145D"/>
                </a:solidFill>
                <a:latin typeface="Calibri"/>
                <a:cs typeface="Calibri"/>
              </a:rPr>
              <a:t>of</a:t>
            </a:r>
            <a:r>
              <a:rPr sz="2400" spc="-10" dirty="0">
                <a:solidFill>
                  <a:srgbClr val="1F145D"/>
                </a:solidFill>
                <a:latin typeface="Calibri"/>
                <a:cs typeface="Calibri"/>
              </a:rPr>
              <a:t> </a:t>
            </a:r>
            <a:r>
              <a:rPr sz="2400" spc="-5" dirty="0">
                <a:solidFill>
                  <a:srgbClr val="1F145D"/>
                </a:solidFill>
                <a:latin typeface="Calibri"/>
                <a:cs typeface="Calibri"/>
              </a:rPr>
              <a:t>cycles</a:t>
            </a:r>
            <a:r>
              <a:rPr sz="2400" spc="-20" dirty="0">
                <a:solidFill>
                  <a:srgbClr val="1F145D"/>
                </a:solidFill>
                <a:latin typeface="Calibri"/>
                <a:cs typeface="Calibri"/>
              </a:rPr>
              <a:t> </a:t>
            </a:r>
            <a:r>
              <a:rPr sz="2400" dirty="0">
                <a:solidFill>
                  <a:srgbClr val="1F145D"/>
                </a:solidFill>
                <a:latin typeface="Calibri"/>
                <a:cs typeface="Calibri"/>
              </a:rPr>
              <a:t>in the </a:t>
            </a:r>
            <a:r>
              <a:rPr sz="2400" spc="-10" dirty="0">
                <a:solidFill>
                  <a:srgbClr val="1F145D"/>
                </a:solidFill>
                <a:latin typeface="Calibri"/>
                <a:cs typeface="Calibri"/>
              </a:rPr>
              <a:t>datapath.</a:t>
            </a:r>
            <a:endParaRPr sz="2400" dirty="0">
              <a:solidFill>
                <a:srgbClr val="1F145D"/>
              </a:solidFill>
              <a:latin typeface="Calibri"/>
              <a:cs typeface="Calibri"/>
            </a:endParaRPr>
          </a:p>
          <a:p>
            <a:pPr marL="241300" marR="9525" indent="-229235">
              <a:lnSpc>
                <a:spcPct val="80000"/>
              </a:lnSpc>
              <a:spcBef>
                <a:spcPts val="994"/>
              </a:spcBef>
              <a:buFont typeface="Arial"/>
              <a:buChar char="•"/>
              <a:tabLst>
                <a:tab pos="241935" algn="l"/>
              </a:tabLst>
            </a:pPr>
            <a:r>
              <a:rPr sz="2400" spc="-5" dirty="0">
                <a:solidFill>
                  <a:srgbClr val="1F145D"/>
                </a:solidFill>
                <a:latin typeface="Calibri"/>
                <a:cs typeface="Calibri"/>
              </a:rPr>
              <a:t>Multi-cycle</a:t>
            </a:r>
            <a:r>
              <a:rPr sz="2400" spc="-20" dirty="0">
                <a:solidFill>
                  <a:srgbClr val="1F145D"/>
                </a:solidFill>
                <a:latin typeface="Calibri"/>
                <a:cs typeface="Calibri"/>
              </a:rPr>
              <a:t> </a:t>
            </a:r>
            <a:r>
              <a:rPr sz="2400" spc="-10" dirty="0">
                <a:solidFill>
                  <a:srgbClr val="1F145D"/>
                </a:solidFill>
                <a:latin typeface="Calibri"/>
                <a:cs typeface="Calibri"/>
              </a:rPr>
              <a:t>paths</a:t>
            </a:r>
            <a:r>
              <a:rPr sz="2400" dirty="0">
                <a:solidFill>
                  <a:srgbClr val="1F145D"/>
                </a:solidFill>
                <a:latin typeface="Calibri"/>
                <a:cs typeface="Calibri"/>
              </a:rPr>
              <a:t> – if</a:t>
            </a:r>
            <a:r>
              <a:rPr sz="2400" spc="5" dirty="0">
                <a:solidFill>
                  <a:srgbClr val="1F145D"/>
                </a:solidFill>
                <a:latin typeface="Calibri"/>
                <a:cs typeface="Calibri"/>
              </a:rPr>
              <a:t> </a:t>
            </a:r>
            <a:r>
              <a:rPr sz="2400" dirty="0">
                <a:solidFill>
                  <a:srgbClr val="1F145D"/>
                </a:solidFill>
                <a:latin typeface="Calibri"/>
                <a:cs typeface="Calibri"/>
              </a:rPr>
              <a:t>the </a:t>
            </a:r>
            <a:r>
              <a:rPr sz="2400" spc="-10" dirty="0">
                <a:solidFill>
                  <a:srgbClr val="1F145D"/>
                </a:solidFill>
                <a:latin typeface="Calibri"/>
                <a:cs typeface="Calibri"/>
              </a:rPr>
              <a:t>result</a:t>
            </a:r>
            <a:r>
              <a:rPr sz="2400" dirty="0">
                <a:solidFill>
                  <a:srgbClr val="1F145D"/>
                </a:solidFill>
                <a:latin typeface="Calibri"/>
                <a:cs typeface="Calibri"/>
              </a:rPr>
              <a:t> </a:t>
            </a:r>
            <a:r>
              <a:rPr sz="2400" spc="-5" dirty="0">
                <a:solidFill>
                  <a:srgbClr val="1F145D"/>
                </a:solidFill>
                <a:latin typeface="Calibri"/>
                <a:cs typeface="Calibri"/>
              </a:rPr>
              <a:t>of some</a:t>
            </a:r>
            <a:r>
              <a:rPr sz="2400" dirty="0">
                <a:solidFill>
                  <a:srgbClr val="1F145D"/>
                </a:solidFill>
                <a:latin typeface="Calibri"/>
                <a:cs typeface="Calibri"/>
              </a:rPr>
              <a:t> </a:t>
            </a:r>
            <a:r>
              <a:rPr sz="2400" spc="-10" dirty="0">
                <a:solidFill>
                  <a:srgbClr val="1F145D"/>
                </a:solidFill>
                <a:latin typeface="Calibri"/>
                <a:cs typeface="Calibri"/>
              </a:rPr>
              <a:t>combinatorial</a:t>
            </a:r>
            <a:r>
              <a:rPr sz="2400" spc="-30" dirty="0">
                <a:solidFill>
                  <a:srgbClr val="1F145D"/>
                </a:solidFill>
                <a:latin typeface="Calibri"/>
                <a:cs typeface="Calibri"/>
              </a:rPr>
              <a:t> </a:t>
            </a:r>
            <a:r>
              <a:rPr sz="2400" spc="-5" dirty="0">
                <a:solidFill>
                  <a:srgbClr val="1F145D"/>
                </a:solidFill>
                <a:latin typeface="Calibri"/>
                <a:cs typeface="Calibri"/>
              </a:rPr>
              <a:t>logic</a:t>
            </a:r>
            <a:r>
              <a:rPr sz="2400" spc="-10" dirty="0">
                <a:solidFill>
                  <a:srgbClr val="1F145D"/>
                </a:solidFill>
                <a:latin typeface="Calibri"/>
                <a:cs typeface="Calibri"/>
              </a:rPr>
              <a:t> </a:t>
            </a:r>
            <a:r>
              <a:rPr sz="2400" dirty="0">
                <a:solidFill>
                  <a:srgbClr val="1F145D"/>
                </a:solidFill>
                <a:latin typeface="Calibri"/>
                <a:cs typeface="Calibri"/>
              </a:rPr>
              <a:t>isn’t</a:t>
            </a:r>
            <a:r>
              <a:rPr sz="2400" spc="-10" dirty="0">
                <a:solidFill>
                  <a:srgbClr val="1F145D"/>
                </a:solidFill>
                <a:latin typeface="Calibri"/>
                <a:cs typeface="Calibri"/>
              </a:rPr>
              <a:t> required</a:t>
            </a:r>
            <a:r>
              <a:rPr sz="2400" spc="10" dirty="0">
                <a:solidFill>
                  <a:srgbClr val="1F145D"/>
                </a:solidFill>
                <a:latin typeface="Calibri"/>
                <a:cs typeface="Calibri"/>
              </a:rPr>
              <a:t> </a:t>
            </a:r>
            <a:r>
              <a:rPr sz="2400" dirty="0">
                <a:solidFill>
                  <a:srgbClr val="1F145D"/>
                </a:solidFill>
                <a:latin typeface="Calibri"/>
                <a:cs typeface="Calibri"/>
              </a:rPr>
              <a:t>in the </a:t>
            </a:r>
            <a:r>
              <a:rPr sz="2400" spc="5" dirty="0">
                <a:solidFill>
                  <a:srgbClr val="1F145D"/>
                </a:solidFill>
                <a:latin typeface="Calibri"/>
                <a:cs typeface="Calibri"/>
              </a:rPr>
              <a:t> </a:t>
            </a:r>
            <a:r>
              <a:rPr sz="2400" spc="-10" dirty="0">
                <a:solidFill>
                  <a:srgbClr val="1F145D"/>
                </a:solidFill>
                <a:latin typeface="Calibri"/>
                <a:cs typeface="Calibri"/>
              </a:rPr>
              <a:t>next </a:t>
            </a:r>
            <a:r>
              <a:rPr sz="2400" dirty="0">
                <a:solidFill>
                  <a:srgbClr val="1F145D"/>
                </a:solidFill>
                <a:latin typeface="Calibri"/>
                <a:cs typeface="Calibri"/>
              </a:rPr>
              <a:t>clock </a:t>
            </a:r>
            <a:r>
              <a:rPr sz="2400" spc="-5" dirty="0">
                <a:solidFill>
                  <a:srgbClr val="1F145D"/>
                </a:solidFill>
                <a:latin typeface="Calibri"/>
                <a:cs typeface="Calibri"/>
              </a:rPr>
              <a:t>cycle </a:t>
            </a:r>
            <a:r>
              <a:rPr sz="2400" spc="-10" dirty="0">
                <a:solidFill>
                  <a:srgbClr val="1F145D"/>
                </a:solidFill>
                <a:latin typeface="Calibri"/>
                <a:cs typeface="Calibri"/>
              </a:rPr>
              <a:t>after </a:t>
            </a:r>
            <a:r>
              <a:rPr sz="2400" dirty="0">
                <a:solidFill>
                  <a:srgbClr val="1F145D"/>
                </a:solidFill>
                <a:latin typeface="Calibri"/>
                <a:cs typeface="Calibri"/>
              </a:rPr>
              <a:t>its input </a:t>
            </a:r>
            <a:r>
              <a:rPr sz="2400" spc="-10" dirty="0">
                <a:solidFill>
                  <a:srgbClr val="1F145D"/>
                </a:solidFill>
                <a:latin typeface="Calibri"/>
                <a:cs typeface="Calibri"/>
              </a:rPr>
              <a:t>was defined, </a:t>
            </a:r>
            <a:r>
              <a:rPr sz="2400" dirty="0">
                <a:solidFill>
                  <a:srgbClr val="1F145D"/>
                </a:solidFill>
                <a:latin typeface="Calibri"/>
                <a:cs typeface="Calibri"/>
              </a:rPr>
              <a:t>the </a:t>
            </a:r>
            <a:r>
              <a:rPr sz="2400" spc="-5" dirty="0">
                <a:solidFill>
                  <a:srgbClr val="1F145D"/>
                </a:solidFill>
                <a:latin typeface="Calibri"/>
                <a:cs typeface="Calibri"/>
              </a:rPr>
              <a:t>designer </a:t>
            </a:r>
            <a:r>
              <a:rPr sz="2400" spc="-10" dirty="0">
                <a:solidFill>
                  <a:srgbClr val="1F145D"/>
                </a:solidFill>
                <a:latin typeface="Calibri"/>
                <a:cs typeface="Calibri"/>
              </a:rPr>
              <a:t>can tell </a:t>
            </a:r>
            <a:r>
              <a:rPr sz="2400" dirty="0">
                <a:solidFill>
                  <a:srgbClr val="1F145D"/>
                </a:solidFill>
                <a:latin typeface="Calibri"/>
                <a:cs typeface="Calibri"/>
              </a:rPr>
              <a:t>the </a:t>
            </a:r>
            <a:r>
              <a:rPr sz="2400" spc="-15" dirty="0">
                <a:solidFill>
                  <a:srgbClr val="1F145D"/>
                </a:solidFill>
                <a:latin typeface="Calibri"/>
                <a:cs typeface="Calibri"/>
              </a:rPr>
              <a:t>tool </a:t>
            </a:r>
            <a:r>
              <a:rPr sz="2400" dirty="0">
                <a:solidFill>
                  <a:srgbClr val="1F145D"/>
                </a:solidFill>
                <a:latin typeface="Calibri"/>
                <a:cs typeface="Calibri"/>
              </a:rPr>
              <a:t>which </a:t>
            </a:r>
            <a:r>
              <a:rPr sz="2400" spc="5" dirty="0">
                <a:solidFill>
                  <a:srgbClr val="1F145D"/>
                </a:solidFill>
                <a:latin typeface="Calibri"/>
                <a:cs typeface="Calibri"/>
              </a:rPr>
              <a:t> </a:t>
            </a:r>
            <a:r>
              <a:rPr sz="2400" spc="-10" dirty="0">
                <a:solidFill>
                  <a:srgbClr val="1F145D"/>
                </a:solidFill>
                <a:latin typeface="Calibri"/>
                <a:cs typeface="Calibri"/>
              </a:rPr>
              <a:t>cycle</a:t>
            </a:r>
            <a:r>
              <a:rPr sz="2400" spc="-15" dirty="0">
                <a:solidFill>
                  <a:srgbClr val="1F145D"/>
                </a:solidFill>
                <a:latin typeface="Calibri"/>
                <a:cs typeface="Calibri"/>
              </a:rPr>
              <a:t> </a:t>
            </a:r>
            <a:r>
              <a:rPr sz="2400" dirty="0">
                <a:solidFill>
                  <a:srgbClr val="1F145D"/>
                </a:solidFill>
                <a:latin typeface="Calibri"/>
                <a:cs typeface="Calibri"/>
              </a:rPr>
              <a:t>it</a:t>
            </a:r>
            <a:r>
              <a:rPr sz="2400" spc="5" dirty="0">
                <a:solidFill>
                  <a:srgbClr val="1F145D"/>
                </a:solidFill>
                <a:latin typeface="Calibri"/>
                <a:cs typeface="Calibri"/>
              </a:rPr>
              <a:t> </a:t>
            </a:r>
            <a:r>
              <a:rPr sz="2400" dirty="0">
                <a:solidFill>
                  <a:srgbClr val="1F145D"/>
                </a:solidFill>
                <a:latin typeface="Calibri"/>
                <a:cs typeface="Calibri"/>
              </a:rPr>
              <a:t>is</a:t>
            </a:r>
            <a:r>
              <a:rPr sz="2400" spc="-15" dirty="0">
                <a:solidFill>
                  <a:srgbClr val="1F145D"/>
                </a:solidFill>
                <a:latin typeface="Calibri"/>
                <a:cs typeface="Calibri"/>
              </a:rPr>
              <a:t> </a:t>
            </a:r>
            <a:r>
              <a:rPr sz="2400" spc="-10" dirty="0">
                <a:solidFill>
                  <a:srgbClr val="1F145D"/>
                </a:solidFill>
                <a:latin typeface="Calibri"/>
                <a:cs typeface="Calibri"/>
              </a:rPr>
              <a:t>required</a:t>
            </a:r>
            <a:r>
              <a:rPr sz="2400" spc="15" dirty="0">
                <a:solidFill>
                  <a:srgbClr val="1F145D"/>
                </a:solidFill>
                <a:latin typeface="Calibri"/>
                <a:cs typeface="Calibri"/>
              </a:rPr>
              <a:t> </a:t>
            </a:r>
            <a:r>
              <a:rPr sz="2400" spc="-10" dirty="0">
                <a:solidFill>
                  <a:srgbClr val="1F145D"/>
                </a:solidFill>
                <a:latin typeface="Calibri"/>
                <a:cs typeface="Calibri"/>
              </a:rPr>
              <a:t>by</a:t>
            </a:r>
            <a:r>
              <a:rPr sz="2400" spc="5" dirty="0">
                <a:solidFill>
                  <a:srgbClr val="1F145D"/>
                </a:solidFill>
                <a:latin typeface="Calibri"/>
                <a:cs typeface="Calibri"/>
              </a:rPr>
              <a:t> </a:t>
            </a:r>
            <a:r>
              <a:rPr sz="2400" dirty="0">
                <a:solidFill>
                  <a:srgbClr val="1F145D"/>
                </a:solidFill>
                <a:latin typeface="Calibri"/>
                <a:cs typeface="Calibri"/>
              </a:rPr>
              <a:t>thus</a:t>
            </a:r>
            <a:r>
              <a:rPr sz="2400" spc="5" dirty="0">
                <a:solidFill>
                  <a:srgbClr val="1F145D"/>
                </a:solidFill>
                <a:latin typeface="Calibri"/>
                <a:cs typeface="Calibri"/>
              </a:rPr>
              <a:t> </a:t>
            </a:r>
            <a:r>
              <a:rPr sz="2400" dirty="0">
                <a:solidFill>
                  <a:srgbClr val="1F145D"/>
                </a:solidFill>
                <a:latin typeface="Calibri"/>
                <a:cs typeface="Calibri"/>
              </a:rPr>
              <a:t>it</a:t>
            </a:r>
            <a:r>
              <a:rPr sz="2400" spc="-10" dirty="0">
                <a:solidFill>
                  <a:srgbClr val="1F145D"/>
                </a:solidFill>
                <a:latin typeface="Calibri"/>
                <a:cs typeface="Calibri"/>
              </a:rPr>
              <a:t> </a:t>
            </a:r>
            <a:r>
              <a:rPr sz="2400" spc="-5" dirty="0">
                <a:solidFill>
                  <a:srgbClr val="1F145D"/>
                </a:solidFill>
                <a:latin typeface="Calibri"/>
                <a:cs typeface="Calibri"/>
              </a:rPr>
              <a:t>has</a:t>
            </a:r>
            <a:r>
              <a:rPr sz="2400" dirty="0">
                <a:solidFill>
                  <a:srgbClr val="1F145D"/>
                </a:solidFill>
                <a:latin typeface="Calibri"/>
                <a:cs typeface="Calibri"/>
              </a:rPr>
              <a:t> </a:t>
            </a:r>
            <a:r>
              <a:rPr sz="2400" spc="-5" dirty="0">
                <a:solidFill>
                  <a:srgbClr val="1F145D"/>
                </a:solidFill>
                <a:latin typeface="Calibri"/>
                <a:cs typeface="Calibri"/>
              </a:rPr>
              <a:t>multiple-clock</a:t>
            </a:r>
            <a:r>
              <a:rPr sz="2400" spc="-20" dirty="0">
                <a:solidFill>
                  <a:srgbClr val="1F145D"/>
                </a:solidFill>
                <a:latin typeface="Calibri"/>
                <a:cs typeface="Calibri"/>
              </a:rPr>
              <a:t> </a:t>
            </a:r>
            <a:r>
              <a:rPr sz="2400" spc="-5" dirty="0">
                <a:solidFill>
                  <a:srgbClr val="1F145D"/>
                </a:solidFill>
                <a:latin typeface="Calibri"/>
                <a:cs typeface="Calibri"/>
              </a:rPr>
              <a:t>cycles</a:t>
            </a:r>
            <a:r>
              <a:rPr sz="2400" spc="-25" dirty="0">
                <a:solidFill>
                  <a:srgbClr val="1F145D"/>
                </a:solidFill>
                <a:latin typeface="Calibri"/>
                <a:cs typeface="Calibri"/>
              </a:rPr>
              <a:t> </a:t>
            </a:r>
            <a:r>
              <a:rPr sz="2400" spc="-15" dirty="0">
                <a:solidFill>
                  <a:srgbClr val="1F145D"/>
                </a:solidFill>
                <a:latin typeface="Calibri"/>
                <a:cs typeface="Calibri"/>
              </a:rPr>
              <a:t>to</a:t>
            </a:r>
            <a:r>
              <a:rPr sz="2400" spc="-5" dirty="0">
                <a:solidFill>
                  <a:srgbClr val="1F145D"/>
                </a:solidFill>
                <a:latin typeface="Calibri"/>
                <a:cs typeface="Calibri"/>
              </a:rPr>
              <a:t> </a:t>
            </a:r>
            <a:r>
              <a:rPr sz="2400" spc="-10" dirty="0">
                <a:solidFill>
                  <a:srgbClr val="1F145D"/>
                </a:solidFill>
                <a:latin typeface="Calibri"/>
                <a:cs typeface="Calibri"/>
              </a:rPr>
              <a:t>stabilise</a:t>
            </a:r>
            <a:r>
              <a:rPr sz="2400" spc="-20" dirty="0">
                <a:solidFill>
                  <a:srgbClr val="1F145D"/>
                </a:solidFill>
                <a:latin typeface="Calibri"/>
                <a:cs typeface="Calibri"/>
              </a:rPr>
              <a:t> </a:t>
            </a:r>
            <a:r>
              <a:rPr sz="2400" spc="-15" dirty="0">
                <a:solidFill>
                  <a:srgbClr val="1F145D"/>
                </a:solidFill>
                <a:latin typeface="Calibri"/>
                <a:cs typeface="Calibri"/>
              </a:rPr>
              <a:t>to</a:t>
            </a:r>
            <a:r>
              <a:rPr sz="2400" spc="-5" dirty="0">
                <a:solidFill>
                  <a:srgbClr val="1F145D"/>
                </a:solidFill>
                <a:latin typeface="Calibri"/>
                <a:cs typeface="Calibri"/>
              </a:rPr>
              <a:t> </a:t>
            </a:r>
            <a:r>
              <a:rPr sz="2400" dirty="0">
                <a:solidFill>
                  <a:srgbClr val="1F145D"/>
                </a:solidFill>
                <a:latin typeface="Calibri"/>
                <a:cs typeface="Calibri"/>
              </a:rPr>
              <a:t>its</a:t>
            </a:r>
            <a:r>
              <a:rPr sz="2400" spc="5" dirty="0">
                <a:solidFill>
                  <a:srgbClr val="1F145D"/>
                </a:solidFill>
                <a:latin typeface="Calibri"/>
                <a:cs typeface="Calibri"/>
              </a:rPr>
              <a:t> </a:t>
            </a:r>
            <a:r>
              <a:rPr sz="2400" spc="-5" dirty="0">
                <a:solidFill>
                  <a:srgbClr val="1F145D"/>
                </a:solidFill>
                <a:latin typeface="Calibri"/>
                <a:cs typeface="Calibri"/>
              </a:rPr>
              <a:t>final</a:t>
            </a:r>
            <a:r>
              <a:rPr sz="2400" dirty="0">
                <a:solidFill>
                  <a:srgbClr val="1F145D"/>
                </a:solidFill>
                <a:latin typeface="Calibri"/>
                <a:cs typeface="Calibri"/>
              </a:rPr>
              <a:t> </a:t>
            </a:r>
            <a:r>
              <a:rPr sz="2400" spc="-10" dirty="0">
                <a:solidFill>
                  <a:srgbClr val="1F145D"/>
                </a:solidFill>
                <a:latin typeface="Calibri"/>
                <a:cs typeface="Calibri"/>
              </a:rPr>
              <a:t>(valid) </a:t>
            </a:r>
            <a:r>
              <a:rPr sz="2400" spc="-525" dirty="0">
                <a:solidFill>
                  <a:srgbClr val="1F145D"/>
                </a:solidFill>
                <a:latin typeface="Calibri"/>
                <a:cs typeface="Calibri"/>
              </a:rPr>
              <a:t> </a:t>
            </a:r>
            <a:r>
              <a:rPr sz="2400" spc="-10" dirty="0">
                <a:solidFill>
                  <a:srgbClr val="1F145D"/>
                </a:solidFill>
                <a:latin typeface="Calibri"/>
                <a:cs typeface="Calibri"/>
              </a:rPr>
              <a:t>value </a:t>
            </a:r>
            <a:r>
              <a:rPr sz="2400" spc="-20" dirty="0">
                <a:solidFill>
                  <a:srgbClr val="1F145D"/>
                </a:solidFill>
                <a:latin typeface="Calibri"/>
                <a:cs typeface="Calibri"/>
              </a:rPr>
              <a:t>before</a:t>
            </a:r>
            <a:r>
              <a:rPr sz="2400" spc="10" dirty="0">
                <a:solidFill>
                  <a:srgbClr val="1F145D"/>
                </a:solidFill>
                <a:latin typeface="Calibri"/>
                <a:cs typeface="Calibri"/>
              </a:rPr>
              <a:t> </a:t>
            </a:r>
            <a:r>
              <a:rPr sz="2400" spc="-5" dirty="0">
                <a:solidFill>
                  <a:srgbClr val="1F145D"/>
                </a:solidFill>
                <a:latin typeface="Calibri"/>
                <a:cs typeface="Calibri"/>
              </a:rPr>
              <a:t>being </a:t>
            </a:r>
            <a:r>
              <a:rPr sz="2400" spc="-10" dirty="0">
                <a:solidFill>
                  <a:srgbClr val="1F145D"/>
                </a:solidFill>
                <a:latin typeface="Calibri"/>
                <a:cs typeface="Calibri"/>
              </a:rPr>
              <a:t>clocked</a:t>
            </a:r>
            <a:r>
              <a:rPr sz="2400" spc="-20" dirty="0">
                <a:solidFill>
                  <a:srgbClr val="1F145D"/>
                </a:solidFill>
                <a:latin typeface="Calibri"/>
                <a:cs typeface="Calibri"/>
              </a:rPr>
              <a:t> </a:t>
            </a:r>
            <a:r>
              <a:rPr sz="2400" dirty="0">
                <a:solidFill>
                  <a:srgbClr val="1F145D"/>
                </a:solidFill>
                <a:latin typeface="Calibri"/>
                <a:cs typeface="Calibri"/>
              </a:rPr>
              <a:t>in.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198" y="405415"/>
            <a:ext cx="7339301" cy="697230"/>
          </a:xfrm>
          <a:prstGeom prst="rect">
            <a:avLst/>
          </a:prstGeom>
        </p:spPr>
        <p:txBody>
          <a:bodyPr vert="horz" wrap="square" lIns="0" tIns="13335" rIns="0" bIns="0" rtlCol="0">
            <a:spAutoFit/>
          </a:bodyPr>
          <a:lstStyle/>
          <a:p>
            <a:pPr marL="12700">
              <a:lnSpc>
                <a:spcPct val="100000"/>
              </a:lnSpc>
              <a:spcBef>
                <a:spcPts val="105"/>
              </a:spcBef>
            </a:pPr>
            <a:r>
              <a:rPr spc="-25" dirty="0"/>
              <a:t>Register</a:t>
            </a:r>
            <a:r>
              <a:rPr spc="-20" dirty="0"/>
              <a:t> </a:t>
            </a:r>
            <a:r>
              <a:rPr spc="-5" dirty="0"/>
              <a:t>Balancing</a:t>
            </a:r>
            <a:r>
              <a:rPr spc="-20" dirty="0"/>
              <a:t> </a:t>
            </a:r>
            <a:r>
              <a:rPr spc="-10" dirty="0"/>
              <a:t>Example</a:t>
            </a:r>
          </a:p>
        </p:txBody>
      </p:sp>
      <p:grpSp>
        <p:nvGrpSpPr>
          <p:cNvPr id="3" name="object 3"/>
          <p:cNvGrpSpPr/>
          <p:nvPr/>
        </p:nvGrpSpPr>
        <p:grpSpPr>
          <a:xfrm>
            <a:off x="1511553" y="2018152"/>
            <a:ext cx="9890125" cy="1539240"/>
            <a:chOff x="1511553" y="2018152"/>
            <a:chExt cx="9890125" cy="1539240"/>
          </a:xfrm>
        </p:grpSpPr>
        <p:sp>
          <p:nvSpPr>
            <p:cNvPr id="4" name="object 4"/>
            <p:cNvSpPr/>
            <p:nvPr/>
          </p:nvSpPr>
          <p:spPr>
            <a:xfrm>
              <a:off x="2605808" y="2024502"/>
              <a:ext cx="3042920" cy="1030605"/>
            </a:xfrm>
            <a:custGeom>
              <a:avLst/>
              <a:gdLst/>
              <a:ahLst/>
              <a:cxnLst/>
              <a:rect l="l" t="t" r="r" b="b"/>
              <a:pathLst>
                <a:path w="3042920" h="1030605">
                  <a:moveTo>
                    <a:pt x="1836755" y="0"/>
                  </a:moveTo>
                  <a:lnTo>
                    <a:pt x="1784856" y="3679"/>
                  </a:lnTo>
                  <a:lnTo>
                    <a:pt x="1735195" y="11334"/>
                  </a:lnTo>
                  <a:lnTo>
                    <a:pt x="1688931" y="22784"/>
                  </a:lnTo>
                  <a:lnTo>
                    <a:pt x="1647228" y="37850"/>
                  </a:lnTo>
                  <a:lnTo>
                    <a:pt x="1611244" y="56352"/>
                  </a:lnTo>
                  <a:lnTo>
                    <a:pt x="1582143" y="78109"/>
                  </a:lnTo>
                  <a:lnTo>
                    <a:pt x="1562155" y="69684"/>
                  </a:lnTo>
                  <a:lnTo>
                    <a:pt x="1518510" y="54928"/>
                  </a:lnTo>
                  <a:lnTo>
                    <a:pt x="1444114" y="38277"/>
                  </a:lnTo>
                  <a:lnTo>
                    <a:pt x="1391805" y="31620"/>
                  </a:lnTo>
                  <a:lnTo>
                    <a:pt x="1338880" y="28563"/>
                  </a:lnTo>
                  <a:lnTo>
                    <a:pt x="1286123" y="28996"/>
                  </a:lnTo>
                  <a:lnTo>
                    <a:pt x="1234318" y="32807"/>
                  </a:lnTo>
                  <a:lnTo>
                    <a:pt x="1184249" y="39886"/>
                  </a:lnTo>
                  <a:lnTo>
                    <a:pt x="1136701" y="50121"/>
                  </a:lnTo>
                  <a:lnTo>
                    <a:pt x="1092458" y="63400"/>
                  </a:lnTo>
                  <a:lnTo>
                    <a:pt x="1052304" y="79614"/>
                  </a:lnTo>
                  <a:lnTo>
                    <a:pt x="1017024" y="98651"/>
                  </a:lnTo>
                  <a:lnTo>
                    <a:pt x="987402" y="120400"/>
                  </a:lnTo>
                  <a:lnTo>
                    <a:pt x="940344" y="109264"/>
                  </a:lnTo>
                  <a:lnTo>
                    <a:pt x="891183" y="100649"/>
                  </a:lnTo>
                  <a:lnTo>
                    <a:pt x="840400" y="94603"/>
                  </a:lnTo>
                  <a:lnTo>
                    <a:pt x="788473" y="91171"/>
                  </a:lnTo>
                  <a:lnTo>
                    <a:pt x="735883" y="90399"/>
                  </a:lnTo>
                  <a:lnTo>
                    <a:pt x="683110" y="92333"/>
                  </a:lnTo>
                  <a:lnTo>
                    <a:pt x="619792" y="98311"/>
                  </a:lnTo>
                  <a:lnTo>
                    <a:pt x="560206" y="107921"/>
                  </a:lnTo>
                  <a:lnTo>
                    <a:pt x="504838" y="120869"/>
                  </a:lnTo>
                  <a:lnTo>
                    <a:pt x="454172" y="136858"/>
                  </a:lnTo>
                  <a:lnTo>
                    <a:pt x="408691" y="155597"/>
                  </a:lnTo>
                  <a:lnTo>
                    <a:pt x="368881" y="176788"/>
                  </a:lnTo>
                  <a:lnTo>
                    <a:pt x="335224" y="200139"/>
                  </a:lnTo>
                  <a:lnTo>
                    <a:pt x="288311" y="252139"/>
                  </a:lnTo>
                  <a:lnTo>
                    <a:pt x="271825" y="309240"/>
                  </a:lnTo>
                  <a:lnTo>
                    <a:pt x="276202" y="338967"/>
                  </a:lnTo>
                  <a:lnTo>
                    <a:pt x="273662" y="342269"/>
                  </a:lnTo>
                  <a:lnTo>
                    <a:pt x="216999" y="347493"/>
                  </a:lnTo>
                  <a:lnTo>
                    <a:pt x="164140" y="357424"/>
                  </a:lnTo>
                  <a:lnTo>
                    <a:pt x="116358" y="371676"/>
                  </a:lnTo>
                  <a:lnTo>
                    <a:pt x="74929" y="389867"/>
                  </a:lnTo>
                  <a:lnTo>
                    <a:pt x="41125" y="411611"/>
                  </a:lnTo>
                  <a:lnTo>
                    <a:pt x="12666" y="441555"/>
                  </a:lnTo>
                  <a:lnTo>
                    <a:pt x="0" y="472696"/>
                  </a:lnTo>
                  <a:lnTo>
                    <a:pt x="2467" y="503868"/>
                  </a:lnTo>
                  <a:lnTo>
                    <a:pt x="19407" y="533904"/>
                  </a:lnTo>
                  <a:lnTo>
                    <a:pt x="50162" y="561640"/>
                  </a:lnTo>
                  <a:lnTo>
                    <a:pt x="94070" y="585907"/>
                  </a:lnTo>
                  <a:lnTo>
                    <a:pt x="150472" y="605540"/>
                  </a:lnTo>
                  <a:lnTo>
                    <a:pt x="110350" y="630182"/>
                  </a:lnTo>
                  <a:lnTo>
                    <a:pt x="83051" y="657896"/>
                  </a:lnTo>
                  <a:lnTo>
                    <a:pt x="69301" y="687658"/>
                  </a:lnTo>
                  <a:lnTo>
                    <a:pt x="69827" y="718443"/>
                  </a:lnTo>
                  <a:lnTo>
                    <a:pt x="107669" y="771740"/>
                  </a:lnTo>
                  <a:lnTo>
                    <a:pt x="141841" y="794037"/>
                  </a:lnTo>
                  <a:lnTo>
                    <a:pt x="184350" y="812772"/>
                  </a:lnTo>
                  <a:lnTo>
                    <a:pt x="233823" y="827447"/>
                  </a:lnTo>
                  <a:lnTo>
                    <a:pt x="288890" y="837565"/>
                  </a:lnTo>
                  <a:lnTo>
                    <a:pt x="348178" y="842629"/>
                  </a:lnTo>
                  <a:lnTo>
                    <a:pt x="410314" y="842141"/>
                  </a:lnTo>
                  <a:lnTo>
                    <a:pt x="416029" y="846713"/>
                  </a:lnTo>
                  <a:lnTo>
                    <a:pt x="481895" y="887506"/>
                  </a:lnTo>
                  <a:lnTo>
                    <a:pt x="520194" y="904964"/>
                  </a:lnTo>
                  <a:lnTo>
                    <a:pt x="561571" y="920405"/>
                  </a:lnTo>
                  <a:lnTo>
                    <a:pt x="605651" y="933786"/>
                  </a:lnTo>
                  <a:lnTo>
                    <a:pt x="652059" y="945065"/>
                  </a:lnTo>
                  <a:lnTo>
                    <a:pt x="700419" y="954197"/>
                  </a:lnTo>
                  <a:lnTo>
                    <a:pt x="750357" y="961140"/>
                  </a:lnTo>
                  <a:lnTo>
                    <a:pt x="801497" y="965851"/>
                  </a:lnTo>
                  <a:lnTo>
                    <a:pt x="853465" y="968286"/>
                  </a:lnTo>
                  <a:lnTo>
                    <a:pt x="905885" y="968402"/>
                  </a:lnTo>
                  <a:lnTo>
                    <a:pt x="958383" y="966157"/>
                  </a:lnTo>
                  <a:lnTo>
                    <a:pt x="1010583" y="961506"/>
                  </a:lnTo>
                  <a:lnTo>
                    <a:pt x="1062110" y="954407"/>
                  </a:lnTo>
                  <a:lnTo>
                    <a:pt x="1112590" y="944817"/>
                  </a:lnTo>
                  <a:lnTo>
                    <a:pt x="1161646" y="932692"/>
                  </a:lnTo>
                  <a:lnTo>
                    <a:pt x="1201756" y="956684"/>
                  </a:lnTo>
                  <a:lnTo>
                    <a:pt x="1248285" y="977744"/>
                  </a:lnTo>
                  <a:lnTo>
                    <a:pt x="1300489" y="995621"/>
                  </a:lnTo>
                  <a:lnTo>
                    <a:pt x="1357625" y="1010067"/>
                  </a:lnTo>
                  <a:lnTo>
                    <a:pt x="1418948" y="1020830"/>
                  </a:lnTo>
                  <a:lnTo>
                    <a:pt x="1477077" y="1027181"/>
                  </a:lnTo>
                  <a:lnTo>
                    <a:pt x="1535150" y="1030090"/>
                  </a:lnTo>
                  <a:lnTo>
                    <a:pt x="1592614" y="1029694"/>
                  </a:lnTo>
                  <a:lnTo>
                    <a:pt x="1648912" y="1026131"/>
                  </a:lnTo>
                  <a:lnTo>
                    <a:pt x="1703489" y="1019539"/>
                  </a:lnTo>
                  <a:lnTo>
                    <a:pt x="1755790" y="1010056"/>
                  </a:lnTo>
                  <a:lnTo>
                    <a:pt x="1805261" y="997818"/>
                  </a:lnTo>
                  <a:lnTo>
                    <a:pt x="1851344" y="982964"/>
                  </a:lnTo>
                  <a:lnTo>
                    <a:pt x="1893486" y="965632"/>
                  </a:lnTo>
                  <a:lnTo>
                    <a:pt x="1931131" y="945959"/>
                  </a:lnTo>
                  <a:lnTo>
                    <a:pt x="1963724" y="924083"/>
                  </a:lnTo>
                  <a:lnTo>
                    <a:pt x="2011530" y="874272"/>
                  </a:lnTo>
                  <a:lnTo>
                    <a:pt x="2061033" y="886397"/>
                  </a:lnTo>
                  <a:lnTo>
                    <a:pt x="2113416" y="895259"/>
                  </a:lnTo>
                  <a:lnTo>
                    <a:pt x="2167943" y="900740"/>
                  </a:lnTo>
                  <a:lnTo>
                    <a:pt x="2223874" y="902720"/>
                  </a:lnTo>
                  <a:lnTo>
                    <a:pt x="2289940" y="900490"/>
                  </a:lnTo>
                  <a:lnTo>
                    <a:pt x="2352698" y="893599"/>
                  </a:lnTo>
                  <a:lnTo>
                    <a:pt x="2411303" y="882427"/>
                  </a:lnTo>
                  <a:lnTo>
                    <a:pt x="2464910" y="867359"/>
                  </a:lnTo>
                  <a:lnTo>
                    <a:pt x="2512672" y="848777"/>
                  </a:lnTo>
                  <a:lnTo>
                    <a:pt x="2553744" y="827063"/>
                  </a:lnTo>
                  <a:lnTo>
                    <a:pt x="2587280" y="802599"/>
                  </a:lnTo>
                  <a:lnTo>
                    <a:pt x="2628359" y="746954"/>
                  </a:lnTo>
                  <a:lnTo>
                    <a:pt x="2634211" y="716538"/>
                  </a:lnTo>
                  <a:lnTo>
                    <a:pt x="2694149" y="710774"/>
                  </a:lnTo>
                  <a:lnTo>
                    <a:pt x="2751766" y="701568"/>
                  </a:lnTo>
                  <a:lnTo>
                    <a:pt x="2806358" y="689053"/>
                  </a:lnTo>
                  <a:lnTo>
                    <a:pt x="2857223" y="673358"/>
                  </a:lnTo>
                  <a:lnTo>
                    <a:pt x="2909939" y="651658"/>
                  </a:lnTo>
                  <a:lnTo>
                    <a:pt x="2954112" y="627260"/>
                  </a:lnTo>
                  <a:lnTo>
                    <a:pt x="2989607" y="600642"/>
                  </a:lnTo>
                  <a:lnTo>
                    <a:pt x="3016287" y="572281"/>
                  </a:lnTo>
                  <a:lnTo>
                    <a:pt x="3042662" y="512237"/>
                  </a:lnTo>
                  <a:lnTo>
                    <a:pt x="3042086" y="481508"/>
                  </a:lnTo>
                  <a:lnTo>
                    <a:pt x="3032152" y="450943"/>
                  </a:lnTo>
                  <a:lnTo>
                    <a:pt x="3012726" y="421019"/>
                  </a:lnTo>
                  <a:lnTo>
                    <a:pt x="2983672" y="392213"/>
                  </a:lnTo>
                  <a:lnTo>
                    <a:pt x="2944853" y="365002"/>
                  </a:lnTo>
                  <a:lnTo>
                    <a:pt x="2949802" y="359432"/>
                  </a:lnTo>
                  <a:lnTo>
                    <a:pt x="2954347" y="353779"/>
                  </a:lnTo>
                  <a:lnTo>
                    <a:pt x="2958462" y="348054"/>
                  </a:lnTo>
                  <a:lnTo>
                    <a:pt x="2962125" y="342269"/>
                  </a:lnTo>
                  <a:lnTo>
                    <a:pt x="2974019" y="311443"/>
                  </a:lnTo>
                  <a:lnTo>
                    <a:pt x="2973874" y="281002"/>
                  </a:lnTo>
                  <a:lnTo>
                    <a:pt x="2940464" y="223686"/>
                  </a:lnTo>
                  <a:lnTo>
                    <a:pt x="2908692" y="198014"/>
                  </a:lnTo>
                  <a:lnTo>
                    <a:pt x="2867872" y="175137"/>
                  </a:lnTo>
                  <a:lnTo>
                    <a:pt x="2818752" y="155656"/>
                  </a:lnTo>
                  <a:lnTo>
                    <a:pt x="2762079" y="140173"/>
                  </a:lnTo>
                  <a:lnTo>
                    <a:pt x="2698600" y="129290"/>
                  </a:lnTo>
                  <a:lnTo>
                    <a:pt x="2683134" y="103063"/>
                  </a:lnTo>
                  <a:lnTo>
                    <a:pt x="2624770" y="56513"/>
                  </a:lnTo>
                  <a:lnTo>
                    <a:pt x="2583157" y="37215"/>
                  </a:lnTo>
                  <a:lnTo>
                    <a:pt x="2537968" y="22297"/>
                  </a:lnTo>
                  <a:lnTo>
                    <a:pt x="2489472" y="11197"/>
                  </a:lnTo>
                  <a:lnTo>
                    <a:pt x="2438659" y="3881"/>
                  </a:lnTo>
                  <a:lnTo>
                    <a:pt x="2386521" y="310"/>
                  </a:lnTo>
                  <a:lnTo>
                    <a:pt x="2334047" y="449"/>
                  </a:lnTo>
                  <a:lnTo>
                    <a:pt x="2282228" y="4260"/>
                  </a:lnTo>
                  <a:lnTo>
                    <a:pt x="2232056" y="11708"/>
                  </a:lnTo>
                  <a:lnTo>
                    <a:pt x="2184520" y="22755"/>
                  </a:lnTo>
                  <a:lnTo>
                    <a:pt x="2140611" y="37366"/>
                  </a:lnTo>
                  <a:lnTo>
                    <a:pt x="2101319" y="55503"/>
                  </a:lnTo>
                  <a:lnTo>
                    <a:pt x="2078501" y="43184"/>
                  </a:lnTo>
                  <a:lnTo>
                    <a:pt x="2024720" y="22642"/>
                  </a:lnTo>
                  <a:lnTo>
                    <a:pt x="1942617" y="5285"/>
                  </a:lnTo>
                  <a:lnTo>
                    <a:pt x="1889729" y="475"/>
                  </a:lnTo>
                  <a:lnTo>
                    <a:pt x="1836755" y="0"/>
                  </a:lnTo>
                  <a:close/>
                </a:path>
              </a:pathLst>
            </a:custGeom>
            <a:solidFill>
              <a:srgbClr val="4471C4"/>
            </a:solidFill>
          </p:spPr>
          <p:txBody>
            <a:bodyPr wrap="square" lIns="0" tIns="0" rIns="0" bIns="0" rtlCol="0"/>
            <a:lstStyle/>
            <a:p>
              <a:endParaRPr/>
            </a:p>
          </p:txBody>
        </p:sp>
        <p:sp>
          <p:nvSpPr>
            <p:cNvPr id="5" name="object 5"/>
            <p:cNvSpPr/>
            <p:nvPr/>
          </p:nvSpPr>
          <p:spPr>
            <a:xfrm>
              <a:off x="2605808" y="2024502"/>
              <a:ext cx="3042920" cy="1030605"/>
            </a:xfrm>
            <a:custGeom>
              <a:avLst/>
              <a:gdLst/>
              <a:ahLst/>
              <a:cxnLst/>
              <a:rect l="l" t="t" r="r" b="b"/>
              <a:pathLst>
                <a:path w="3042920" h="1030605">
                  <a:moveTo>
                    <a:pt x="276202" y="338967"/>
                  </a:moveTo>
                  <a:lnTo>
                    <a:pt x="271825" y="309240"/>
                  </a:lnTo>
                  <a:lnTo>
                    <a:pt x="276022" y="280199"/>
                  </a:lnTo>
                  <a:lnTo>
                    <a:pt x="288311" y="252139"/>
                  </a:lnTo>
                  <a:lnTo>
                    <a:pt x="335224" y="200139"/>
                  </a:lnTo>
                  <a:lnTo>
                    <a:pt x="368881" y="176788"/>
                  </a:lnTo>
                  <a:lnTo>
                    <a:pt x="408691" y="155597"/>
                  </a:lnTo>
                  <a:lnTo>
                    <a:pt x="454172" y="136858"/>
                  </a:lnTo>
                  <a:lnTo>
                    <a:pt x="504838" y="120869"/>
                  </a:lnTo>
                  <a:lnTo>
                    <a:pt x="560206" y="107921"/>
                  </a:lnTo>
                  <a:lnTo>
                    <a:pt x="619792" y="98311"/>
                  </a:lnTo>
                  <a:lnTo>
                    <a:pt x="683110" y="92333"/>
                  </a:lnTo>
                  <a:lnTo>
                    <a:pt x="735883" y="90399"/>
                  </a:lnTo>
                  <a:lnTo>
                    <a:pt x="788473" y="91171"/>
                  </a:lnTo>
                  <a:lnTo>
                    <a:pt x="840400" y="94603"/>
                  </a:lnTo>
                  <a:lnTo>
                    <a:pt x="891183" y="100649"/>
                  </a:lnTo>
                  <a:lnTo>
                    <a:pt x="940344" y="109264"/>
                  </a:lnTo>
                  <a:lnTo>
                    <a:pt x="987402" y="120400"/>
                  </a:lnTo>
                  <a:lnTo>
                    <a:pt x="1017024" y="98651"/>
                  </a:lnTo>
                  <a:lnTo>
                    <a:pt x="1052304" y="79614"/>
                  </a:lnTo>
                  <a:lnTo>
                    <a:pt x="1092458" y="63400"/>
                  </a:lnTo>
                  <a:lnTo>
                    <a:pt x="1136701" y="50121"/>
                  </a:lnTo>
                  <a:lnTo>
                    <a:pt x="1184249" y="39886"/>
                  </a:lnTo>
                  <a:lnTo>
                    <a:pt x="1234318" y="32807"/>
                  </a:lnTo>
                  <a:lnTo>
                    <a:pt x="1286123" y="28996"/>
                  </a:lnTo>
                  <a:lnTo>
                    <a:pt x="1338880" y="28563"/>
                  </a:lnTo>
                  <a:lnTo>
                    <a:pt x="1391805" y="31620"/>
                  </a:lnTo>
                  <a:lnTo>
                    <a:pt x="1444114" y="38277"/>
                  </a:lnTo>
                  <a:lnTo>
                    <a:pt x="1495021" y="48645"/>
                  </a:lnTo>
                  <a:lnTo>
                    <a:pt x="1540916" y="61948"/>
                  </a:lnTo>
                  <a:lnTo>
                    <a:pt x="1582143" y="78109"/>
                  </a:lnTo>
                  <a:lnTo>
                    <a:pt x="1611244" y="56352"/>
                  </a:lnTo>
                  <a:lnTo>
                    <a:pt x="1647228" y="37850"/>
                  </a:lnTo>
                  <a:lnTo>
                    <a:pt x="1688931" y="22784"/>
                  </a:lnTo>
                  <a:lnTo>
                    <a:pt x="1735195" y="11334"/>
                  </a:lnTo>
                  <a:lnTo>
                    <a:pt x="1784856" y="3679"/>
                  </a:lnTo>
                  <a:lnTo>
                    <a:pt x="1836755" y="0"/>
                  </a:lnTo>
                  <a:lnTo>
                    <a:pt x="1889729" y="475"/>
                  </a:lnTo>
                  <a:lnTo>
                    <a:pt x="1942617" y="5285"/>
                  </a:lnTo>
                  <a:lnTo>
                    <a:pt x="1994258" y="14609"/>
                  </a:lnTo>
                  <a:lnTo>
                    <a:pt x="2052885" y="32199"/>
                  </a:lnTo>
                  <a:lnTo>
                    <a:pt x="2101319" y="55503"/>
                  </a:lnTo>
                  <a:lnTo>
                    <a:pt x="2140611" y="37366"/>
                  </a:lnTo>
                  <a:lnTo>
                    <a:pt x="2184520" y="22755"/>
                  </a:lnTo>
                  <a:lnTo>
                    <a:pt x="2232056" y="11708"/>
                  </a:lnTo>
                  <a:lnTo>
                    <a:pt x="2282228" y="4260"/>
                  </a:lnTo>
                  <a:lnTo>
                    <a:pt x="2334047" y="449"/>
                  </a:lnTo>
                  <a:lnTo>
                    <a:pt x="2386521" y="310"/>
                  </a:lnTo>
                  <a:lnTo>
                    <a:pt x="2438659" y="3881"/>
                  </a:lnTo>
                  <a:lnTo>
                    <a:pt x="2489472" y="11197"/>
                  </a:lnTo>
                  <a:lnTo>
                    <a:pt x="2537968" y="22297"/>
                  </a:lnTo>
                  <a:lnTo>
                    <a:pt x="2583157" y="37215"/>
                  </a:lnTo>
                  <a:lnTo>
                    <a:pt x="2624770" y="56513"/>
                  </a:lnTo>
                  <a:lnTo>
                    <a:pt x="2658310" y="78633"/>
                  </a:lnTo>
                  <a:lnTo>
                    <a:pt x="2698600" y="129290"/>
                  </a:lnTo>
                  <a:lnTo>
                    <a:pt x="2762079" y="140173"/>
                  </a:lnTo>
                  <a:lnTo>
                    <a:pt x="2818752" y="155656"/>
                  </a:lnTo>
                  <a:lnTo>
                    <a:pt x="2867872" y="175137"/>
                  </a:lnTo>
                  <a:lnTo>
                    <a:pt x="2908692" y="198014"/>
                  </a:lnTo>
                  <a:lnTo>
                    <a:pt x="2940464" y="223686"/>
                  </a:lnTo>
                  <a:lnTo>
                    <a:pt x="2973874" y="281002"/>
                  </a:lnTo>
                  <a:lnTo>
                    <a:pt x="2974019" y="311443"/>
                  </a:lnTo>
                  <a:lnTo>
                    <a:pt x="2962125" y="342269"/>
                  </a:lnTo>
                  <a:lnTo>
                    <a:pt x="2958462" y="348054"/>
                  </a:lnTo>
                  <a:lnTo>
                    <a:pt x="2954347" y="353779"/>
                  </a:lnTo>
                  <a:lnTo>
                    <a:pt x="2949802" y="359432"/>
                  </a:lnTo>
                  <a:lnTo>
                    <a:pt x="2944853" y="365002"/>
                  </a:lnTo>
                  <a:lnTo>
                    <a:pt x="2983672" y="392213"/>
                  </a:lnTo>
                  <a:lnTo>
                    <a:pt x="3012726" y="421019"/>
                  </a:lnTo>
                  <a:lnTo>
                    <a:pt x="3032152" y="450943"/>
                  </a:lnTo>
                  <a:lnTo>
                    <a:pt x="3042086" y="481508"/>
                  </a:lnTo>
                  <a:lnTo>
                    <a:pt x="3042662" y="512237"/>
                  </a:lnTo>
                  <a:lnTo>
                    <a:pt x="3034018" y="542654"/>
                  </a:lnTo>
                  <a:lnTo>
                    <a:pt x="2989607" y="600642"/>
                  </a:lnTo>
                  <a:lnTo>
                    <a:pt x="2954112" y="627260"/>
                  </a:lnTo>
                  <a:lnTo>
                    <a:pt x="2909939" y="651658"/>
                  </a:lnTo>
                  <a:lnTo>
                    <a:pt x="2857223" y="673358"/>
                  </a:lnTo>
                  <a:lnTo>
                    <a:pt x="2806358" y="689053"/>
                  </a:lnTo>
                  <a:lnTo>
                    <a:pt x="2751766" y="701568"/>
                  </a:lnTo>
                  <a:lnTo>
                    <a:pt x="2694149" y="710774"/>
                  </a:lnTo>
                  <a:lnTo>
                    <a:pt x="2634211" y="716538"/>
                  </a:lnTo>
                  <a:lnTo>
                    <a:pt x="2628359" y="746954"/>
                  </a:lnTo>
                  <a:lnTo>
                    <a:pt x="2587280" y="802599"/>
                  </a:lnTo>
                  <a:lnTo>
                    <a:pt x="2553744" y="827063"/>
                  </a:lnTo>
                  <a:lnTo>
                    <a:pt x="2512672" y="848777"/>
                  </a:lnTo>
                  <a:lnTo>
                    <a:pt x="2464910" y="867359"/>
                  </a:lnTo>
                  <a:lnTo>
                    <a:pt x="2411303" y="882427"/>
                  </a:lnTo>
                  <a:lnTo>
                    <a:pt x="2352698" y="893599"/>
                  </a:lnTo>
                  <a:lnTo>
                    <a:pt x="2289940" y="900490"/>
                  </a:lnTo>
                  <a:lnTo>
                    <a:pt x="2223874" y="902720"/>
                  </a:lnTo>
                  <a:lnTo>
                    <a:pt x="2167943" y="900740"/>
                  </a:lnTo>
                  <a:lnTo>
                    <a:pt x="2113416" y="895259"/>
                  </a:lnTo>
                  <a:lnTo>
                    <a:pt x="2061033" y="886397"/>
                  </a:lnTo>
                  <a:lnTo>
                    <a:pt x="2011530" y="874272"/>
                  </a:lnTo>
                  <a:lnTo>
                    <a:pt x="1990708" y="900141"/>
                  </a:lnTo>
                  <a:lnTo>
                    <a:pt x="1931131" y="945959"/>
                  </a:lnTo>
                  <a:lnTo>
                    <a:pt x="1893486" y="965632"/>
                  </a:lnTo>
                  <a:lnTo>
                    <a:pt x="1851344" y="982964"/>
                  </a:lnTo>
                  <a:lnTo>
                    <a:pt x="1805261" y="997818"/>
                  </a:lnTo>
                  <a:lnTo>
                    <a:pt x="1755790" y="1010056"/>
                  </a:lnTo>
                  <a:lnTo>
                    <a:pt x="1703489" y="1019539"/>
                  </a:lnTo>
                  <a:lnTo>
                    <a:pt x="1648912" y="1026131"/>
                  </a:lnTo>
                  <a:lnTo>
                    <a:pt x="1592614" y="1029694"/>
                  </a:lnTo>
                  <a:lnTo>
                    <a:pt x="1535150" y="1030090"/>
                  </a:lnTo>
                  <a:lnTo>
                    <a:pt x="1477077" y="1027181"/>
                  </a:lnTo>
                  <a:lnTo>
                    <a:pt x="1418948" y="1020830"/>
                  </a:lnTo>
                  <a:lnTo>
                    <a:pt x="1357625" y="1010067"/>
                  </a:lnTo>
                  <a:lnTo>
                    <a:pt x="1300489" y="995621"/>
                  </a:lnTo>
                  <a:lnTo>
                    <a:pt x="1248285" y="977744"/>
                  </a:lnTo>
                  <a:lnTo>
                    <a:pt x="1201756" y="956684"/>
                  </a:lnTo>
                  <a:lnTo>
                    <a:pt x="1161646" y="932692"/>
                  </a:lnTo>
                  <a:lnTo>
                    <a:pt x="1112590" y="944817"/>
                  </a:lnTo>
                  <a:lnTo>
                    <a:pt x="1062110" y="954407"/>
                  </a:lnTo>
                  <a:lnTo>
                    <a:pt x="1010583" y="961506"/>
                  </a:lnTo>
                  <a:lnTo>
                    <a:pt x="958383" y="966157"/>
                  </a:lnTo>
                  <a:lnTo>
                    <a:pt x="905885" y="968402"/>
                  </a:lnTo>
                  <a:lnTo>
                    <a:pt x="853465" y="968286"/>
                  </a:lnTo>
                  <a:lnTo>
                    <a:pt x="801497" y="965851"/>
                  </a:lnTo>
                  <a:lnTo>
                    <a:pt x="750357" y="961140"/>
                  </a:lnTo>
                  <a:lnTo>
                    <a:pt x="700419" y="954197"/>
                  </a:lnTo>
                  <a:lnTo>
                    <a:pt x="652059" y="945065"/>
                  </a:lnTo>
                  <a:lnTo>
                    <a:pt x="605651" y="933786"/>
                  </a:lnTo>
                  <a:lnTo>
                    <a:pt x="561571" y="920405"/>
                  </a:lnTo>
                  <a:lnTo>
                    <a:pt x="520194" y="904964"/>
                  </a:lnTo>
                  <a:lnTo>
                    <a:pt x="481895" y="887506"/>
                  </a:lnTo>
                  <a:lnTo>
                    <a:pt x="447048" y="868075"/>
                  </a:lnTo>
                  <a:lnTo>
                    <a:pt x="414124" y="845189"/>
                  </a:lnTo>
                  <a:lnTo>
                    <a:pt x="412219" y="843665"/>
                  </a:lnTo>
                  <a:lnTo>
                    <a:pt x="410314" y="842141"/>
                  </a:lnTo>
                  <a:lnTo>
                    <a:pt x="348178" y="842629"/>
                  </a:lnTo>
                  <a:lnTo>
                    <a:pt x="288890" y="837565"/>
                  </a:lnTo>
                  <a:lnTo>
                    <a:pt x="233823" y="827447"/>
                  </a:lnTo>
                  <a:lnTo>
                    <a:pt x="184350" y="812772"/>
                  </a:lnTo>
                  <a:lnTo>
                    <a:pt x="141841" y="794037"/>
                  </a:lnTo>
                  <a:lnTo>
                    <a:pt x="107669" y="771740"/>
                  </a:lnTo>
                  <a:lnTo>
                    <a:pt x="69827" y="718443"/>
                  </a:lnTo>
                  <a:lnTo>
                    <a:pt x="69301" y="687658"/>
                  </a:lnTo>
                  <a:lnTo>
                    <a:pt x="83051" y="657896"/>
                  </a:lnTo>
                  <a:lnTo>
                    <a:pt x="110350" y="630182"/>
                  </a:lnTo>
                  <a:lnTo>
                    <a:pt x="150472" y="605540"/>
                  </a:lnTo>
                  <a:lnTo>
                    <a:pt x="94070" y="585907"/>
                  </a:lnTo>
                  <a:lnTo>
                    <a:pt x="50162" y="561640"/>
                  </a:lnTo>
                  <a:lnTo>
                    <a:pt x="19407" y="533904"/>
                  </a:lnTo>
                  <a:lnTo>
                    <a:pt x="2467" y="503868"/>
                  </a:lnTo>
                  <a:lnTo>
                    <a:pt x="0" y="472696"/>
                  </a:lnTo>
                  <a:lnTo>
                    <a:pt x="12666" y="441555"/>
                  </a:lnTo>
                  <a:lnTo>
                    <a:pt x="41125" y="411611"/>
                  </a:lnTo>
                  <a:lnTo>
                    <a:pt x="74929" y="389867"/>
                  </a:lnTo>
                  <a:lnTo>
                    <a:pt x="116358" y="371676"/>
                  </a:lnTo>
                  <a:lnTo>
                    <a:pt x="164140" y="357424"/>
                  </a:lnTo>
                  <a:lnTo>
                    <a:pt x="216999" y="347493"/>
                  </a:lnTo>
                  <a:lnTo>
                    <a:pt x="273662" y="342269"/>
                  </a:lnTo>
                  <a:lnTo>
                    <a:pt x="276202" y="338967"/>
                  </a:lnTo>
                  <a:close/>
                </a:path>
                <a:path w="3042920" h="1030605">
                  <a:moveTo>
                    <a:pt x="332082" y="620526"/>
                  </a:moveTo>
                  <a:lnTo>
                    <a:pt x="285541" y="620588"/>
                  </a:lnTo>
                  <a:lnTo>
                    <a:pt x="239785" y="617399"/>
                  </a:lnTo>
                  <a:lnTo>
                    <a:pt x="195601" y="611043"/>
                  </a:lnTo>
                  <a:lnTo>
                    <a:pt x="153774" y="601603"/>
                  </a:lnTo>
                </a:path>
                <a:path w="3042920" h="1030605">
                  <a:moveTo>
                    <a:pt x="489308" y="828552"/>
                  </a:moveTo>
                  <a:lnTo>
                    <a:pt x="470338" y="831713"/>
                  </a:lnTo>
                  <a:lnTo>
                    <a:pt x="450986" y="834315"/>
                  </a:lnTo>
                  <a:lnTo>
                    <a:pt x="431301" y="836321"/>
                  </a:lnTo>
                  <a:lnTo>
                    <a:pt x="411330" y="837696"/>
                  </a:lnTo>
                </a:path>
                <a:path w="3042920" h="1030605">
                  <a:moveTo>
                    <a:pt x="1161519" y="928501"/>
                  </a:moveTo>
                  <a:lnTo>
                    <a:pt x="1147924" y="918601"/>
                  </a:lnTo>
                  <a:lnTo>
                    <a:pt x="1135532" y="908356"/>
                  </a:lnTo>
                  <a:lnTo>
                    <a:pt x="1124354" y="897801"/>
                  </a:lnTo>
                  <a:lnTo>
                    <a:pt x="1114402" y="886972"/>
                  </a:lnTo>
                </a:path>
                <a:path w="3042920" h="1030605">
                  <a:moveTo>
                    <a:pt x="2030580" y="824996"/>
                  </a:moveTo>
                  <a:lnTo>
                    <a:pt x="2027840" y="836567"/>
                  </a:lnTo>
                  <a:lnTo>
                    <a:pt x="2023802" y="848031"/>
                  </a:lnTo>
                  <a:lnTo>
                    <a:pt x="2018454" y="859376"/>
                  </a:lnTo>
                  <a:lnTo>
                    <a:pt x="2011784" y="870589"/>
                  </a:lnTo>
                </a:path>
              </a:pathLst>
            </a:custGeom>
            <a:ln w="127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003164" y="2561843"/>
              <a:ext cx="241554" cy="182879"/>
            </a:xfrm>
            <a:prstGeom prst="rect">
              <a:avLst/>
            </a:prstGeom>
          </p:spPr>
        </p:pic>
        <p:sp>
          <p:nvSpPr>
            <p:cNvPr id="7" name="object 7"/>
            <p:cNvSpPr/>
            <p:nvPr/>
          </p:nvSpPr>
          <p:spPr>
            <a:xfrm>
              <a:off x="2882011" y="2076576"/>
              <a:ext cx="2667635" cy="374650"/>
            </a:xfrm>
            <a:custGeom>
              <a:avLst/>
              <a:gdLst/>
              <a:ahLst/>
              <a:cxnLst/>
              <a:rect l="l" t="t" r="r" b="b"/>
              <a:pathLst>
                <a:path w="2667635" h="374650">
                  <a:moveTo>
                    <a:pt x="2667254" y="310388"/>
                  </a:moveTo>
                  <a:lnTo>
                    <a:pt x="2647910" y="328316"/>
                  </a:lnTo>
                  <a:lnTo>
                    <a:pt x="2624328" y="345043"/>
                  </a:lnTo>
                  <a:lnTo>
                    <a:pt x="2596745" y="360412"/>
                  </a:lnTo>
                  <a:lnTo>
                    <a:pt x="2565400" y="374269"/>
                  </a:lnTo>
                </a:path>
                <a:path w="2667635" h="374650">
                  <a:moveTo>
                    <a:pt x="2422779" y="73660"/>
                  </a:moveTo>
                  <a:lnTo>
                    <a:pt x="2425326" y="81131"/>
                  </a:lnTo>
                  <a:lnTo>
                    <a:pt x="2427065" y="88661"/>
                  </a:lnTo>
                  <a:lnTo>
                    <a:pt x="2427993" y="96216"/>
                  </a:lnTo>
                  <a:lnTo>
                    <a:pt x="2428113" y="103759"/>
                  </a:lnTo>
                </a:path>
                <a:path w="2667635" h="374650">
                  <a:moveTo>
                    <a:pt x="1772030" y="38481"/>
                  </a:moveTo>
                  <a:lnTo>
                    <a:pt x="1782812" y="28271"/>
                  </a:lnTo>
                  <a:lnTo>
                    <a:pt x="1795129" y="18430"/>
                  </a:lnTo>
                  <a:lnTo>
                    <a:pt x="1808946" y="8995"/>
                  </a:lnTo>
                  <a:lnTo>
                    <a:pt x="1824227" y="0"/>
                  </a:lnTo>
                </a:path>
                <a:path w="2667635" h="374650">
                  <a:moveTo>
                    <a:pt x="1283842" y="56769"/>
                  </a:moveTo>
                  <a:lnTo>
                    <a:pt x="1288434" y="48250"/>
                  </a:lnTo>
                  <a:lnTo>
                    <a:pt x="1294193" y="39862"/>
                  </a:lnTo>
                  <a:lnTo>
                    <a:pt x="1301095" y="31640"/>
                  </a:lnTo>
                  <a:lnTo>
                    <a:pt x="1309115" y="23622"/>
                  </a:lnTo>
                </a:path>
                <a:path w="2667635" h="374650">
                  <a:moveTo>
                    <a:pt x="710818" y="68072"/>
                  </a:moveTo>
                  <a:lnTo>
                    <a:pt x="735288" y="75164"/>
                  </a:lnTo>
                  <a:lnTo>
                    <a:pt x="758745" y="82899"/>
                  </a:lnTo>
                  <a:lnTo>
                    <a:pt x="781131" y="91253"/>
                  </a:lnTo>
                  <a:lnTo>
                    <a:pt x="802386" y="100202"/>
                  </a:lnTo>
                </a:path>
                <a:path w="2667635" h="374650">
                  <a:moveTo>
                    <a:pt x="16001" y="320801"/>
                  </a:moveTo>
                  <a:lnTo>
                    <a:pt x="10929" y="312467"/>
                  </a:lnTo>
                  <a:lnTo>
                    <a:pt x="6572" y="304038"/>
                  </a:lnTo>
                  <a:lnTo>
                    <a:pt x="2928" y="295513"/>
                  </a:lnTo>
                  <a:lnTo>
                    <a:pt x="0" y="286893"/>
                  </a:lnTo>
                </a:path>
              </a:pathLst>
            </a:custGeom>
            <a:ln w="12700">
              <a:solidFill>
                <a:srgbClr val="2E528F"/>
              </a:solidFill>
            </a:ln>
          </p:spPr>
          <p:txBody>
            <a:bodyPr wrap="square" lIns="0" tIns="0" rIns="0" bIns="0" rtlCol="0"/>
            <a:lstStyle/>
            <a:p>
              <a:endParaRPr/>
            </a:p>
          </p:txBody>
        </p:sp>
        <p:sp>
          <p:nvSpPr>
            <p:cNvPr id="8" name="object 8"/>
            <p:cNvSpPr/>
            <p:nvPr/>
          </p:nvSpPr>
          <p:spPr>
            <a:xfrm>
              <a:off x="1517903" y="2139695"/>
              <a:ext cx="535305" cy="792480"/>
            </a:xfrm>
            <a:custGeom>
              <a:avLst/>
              <a:gdLst/>
              <a:ahLst/>
              <a:cxnLst/>
              <a:rect l="l" t="t" r="r" b="b"/>
              <a:pathLst>
                <a:path w="535305" h="792480">
                  <a:moveTo>
                    <a:pt x="534923" y="0"/>
                  </a:moveTo>
                  <a:lnTo>
                    <a:pt x="0" y="0"/>
                  </a:lnTo>
                  <a:lnTo>
                    <a:pt x="0" y="792479"/>
                  </a:lnTo>
                  <a:lnTo>
                    <a:pt x="534923" y="792479"/>
                  </a:lnTo>
                  <a:lnTo>
                    <a:pt x="534923" y="0"/>
                  </a:lnTo>
                  <a:close/>
                </a:path>
              </a:pathLst>
            </a:custGeom>
            <a:solidFill>
              <a:srgbClr val="FFFF99"/>
            </a:solidFill>
          </p:spPr>
          <p:txBody>
            <a:bodyPr wrap="square" lIns="0" tIns="0" rIns="0" bIns="0" rtlCol="0"/>
            <a:lstStyle/>
            <a:p>
              <a:endParaRPr/>
            </a:p>
          </p:txBody>
        </p:sp>
        <p:sp>
          <p:nvSpPr>
            <p:cNvPr id="9" name="object 9"/>
            <p:cNvSpPr/>
            <p:nvPr/>
          </p:nvSpPr>
          <p:spPr>
            <a:xfrm>
              <a:off x="1517903" y="2139695"/>
              <a:ext cx="535305" cy="792480"/>
            </a:xfrm>
            <a:custGeom>
              <a:avLst/>
              <a:gdLst/>
              <a:ahLst/>
              <a:cxnLst/>
              <a:rect l="l" t="t" r="r" b="b"/>
              <a:pathLst>
                <a:path w="535305" h="792480">
                  <a:moveTo>
                    <a:pt x="0" y="792479"/>
                  </a:moveTo>
                  <a:lnTo>
                    <a:pt x="534923" y="792479"/>
                  </a:lnTo>
                  <a:lnTo>
                    <a:pt x="534923" y="0"/>
                  </a:lnTo>
                  <a:lnTo>
                    <a:pt x="0" y="0"/>
                  </a:lnTo>
                  <a:lnTo>
                    <a:pt x="0" y="792479"/>
                  </a:lnTo>
                  <a:close/>
                </a:path>
              </a:pathLst>
            </a:custGeom>
            <a:ln w="12700">
              <a:solidFill>
                <a:srgbClr val="000000"/>
              </a:solidFill>
            </a:ln>
          </p:spPr>
          <p:txBody>
            <a:bodyPr wrap="square" lIns="0" tIns="0" rIns="0" bIns="0" rtlCol="0"/>
            <a:lstStyle/>
            <a:p>
              <a:endParaRPr/>
            </a:p>
          </p:txBody>
        </p:sp>
        <p:sp>
          <p:nvSpPr>
            <p:cNvPr id="10" name="object 10"/>
            <p:cNvSpPr/>
            <p:nvPr/>
          </p:nvSpPr>
          <p:spPr>
            <a:xfrm>
              <a:off x="1652015" y="2747771"/>
              <a:ext cx="266700" cy="184785"/>
            </a:xfrm>
            <a:custGeom>
              <a:avLst/>
              <a:gdLst/>
              <a:ahLst/>
              <a:cxnLst/>
              <a:rect l="l" t="t" r="r" b="b"/>
              <a:pathLst>
                <a:path w="266700" h="184785">
                  <a:moveTo>
                    <a:pt x="133350" y="0"/>
                  </a:moveTo>
                  <a:lnTo>
                    <a:pt x="0" y="184403"/>
                  </a:lnTo>
                  <a:lnTo>
                    <a:pt x="266700" y="184403"/>
                  </a:lnTo>
                  <a:lnTo>
                    <a:pt x="133350" y="0"/>
                  </a:lnTo>
                  <a:close/>
                </a:path>
              </a:pathLst>
            </a:custGeom>
            <a:solidFill>
              <a:srgbClr val="FFFF99"/>
            </a:solidFill>
          </p:spPr>
          <p:txBody>
            <a:bodyPr wrap="square" lIns="0" tIns="0" rIns="0" bIns="0" rtlCol="0"/>
            <a:lstStyle/>
            <a:p>
              <a:endParaRPr/>
            </a:p>
          </p:txBody>
        </p:sp>
        <p:sp>
          <p:nvSpPr>
            <p:cNvPr id="11" name="object 11"/>
            <p:cNvSpPr/>
            <p:nvPr/>
          </p:nvSpPr>
          <p:spPr>
            <a:xfrm>
              <a:off x="1652015" y="2747771"/>
              <a:ext cx="266700" cy="184785"/>
            </a:xfrm>
            <a:custGeom>
              <a:avLst/>
              <a:gdLst/>
              <a:ahLst/>
              <a:cxnLst/>
              <a:rect l="l" t="t" r="r" b="b"/>
              <a:pathLst>
                <a:path w="266700" h="184785">
                  <a:moveTo>
                    <a:pt x="0" y="184403"/>
                  </a:moveTo>
                  <a:lnTo>
                    <a:pt x="133350" y="0"/>
                  </a:lnTo>
                  <a:lnTo>
                    <a:pt x="266700" y="184403"/>
                  </a:lnTo>
                  <a:lnTo>
                    <a:pt x="0" y="184403"/>
                  </a:lnTo>
                  <a:close/>
                </a:path>
              </a:pathLst>
            </a:custGeom>
            <a:ln w="12700">
              <a:solidFill>
                <a:srgbClr val="000000"/>
              </a:solidFill>
            </a:ln>
          </p:spPr>
          <p:txBody>
            <a:bodyPr wrap="square" lIns="0" tIns="0" rIns="0" bIns="0" rtlCol="0"/>
            <a:lstStyle/>
            <a:p>
              <a:endParaRPr/>
            </a:p>
          </p:txBody>
        </p:sp>
        <p:sp>
          <p:nvSpPr>
            <p:cNvPr id="12" name="object 12"/>
            <p:cNvSpPr/>
            <p:nvPr/>
          </p:nvSpPr>
          <p:spPr>
            <a:xfrm>
              <a:off x="2052827" y="2497835"/>
              <a:ext cx="564515" cy="76200"/>
            </a:xfrm>
            <a:custGeom>
              <a:avLst/>
              <a:gdLst/>
              <a:ahLst/>
              <a:cxnLst/>
              <a:rect l="l" t="t" r="r" b="b"/>
              <a:pathLst>
                <a:path w="564514" h="76200">
                  <a:moveTo>
                    <a:pt x="487934" y="0"/>
                  </a:moveTo>
                  <a:lnTo>
                    <a:pt x="487934" y="76200"/>
                  </a:lnTo>
                  <a:lnTo>
                    <a:pt x="551434" y="44450"/>
                  </a:lnTo>
                  <a:lnTo>
                    <a:pt x="500634" y="44450"/>
                  </a:lnTo>
                  <a:lnTo>
                    <a:pt x="500634" y="31750"/>
                  </a:lnTo>
                  <a:lnTo>
                    <a:pt x="551434" y="31750"/>
                  </a:lnTo>
                  <a:lnTo>
                    <a:pt x="487934" y="0"/>
                  </a:lnTo>
                  <a:close/>
                </a:path>
                <a:path w="564514" h="76200">
                  <a:moveTo>
                    <a:pt x="487934" y="31750"/>
                  </a:moveTo>
                  <a:lnTo>
                    <a:pt x="0" y="31750"/>
                  </a:lnTo>
                  <a:lnTo>
                    <a:pt x="0" y="44450"/>
                  </a:lnTo>
                  <a:lnTo>
                    <a:pt x="487934" y="44450"/>
                  </a:lnTo>
                  <a:lnTo>
                    <a:pt x="487934" y="31750"/>
                  </a:lnTo>
                  <a:close/>
                </a:path>
                <a:path w="564514" h="76200">
                  <a:moveTo>
                    <a:pt x="551434" y="31750"/>
                  </a:moveTo>
                  <a:lnTo>
                    <a:pt x="500634" y="31750"/>
                  </a:lnTo>
                  <a:lnTo>
                    <a:pt x="500634" y="44450"/>
                  </a:lnTo>
                  <a:lnTo>
                    <a:pt x="551434" y="44450"/>
                  </a:lnTo>
                  <a:lnTo>
                    <a:pt x="564134" y="38100"/>
                  </a:lnTo>
                  <a:lnTo>
                    <a:pt x="551434" y="31750"/>
                  </a:lnTo>
                  <a:close/>
                </a:path>
              </a:pathLst>
            </a:custGeom>
            <a:solidFill>
              <a:srgbClr val="4471C4"/>
            </a:solidFill>
          </p:spPr>
          <p:txBody>
            <a:bodyPr wrap="square" lIns="0" tIns="0" rIns="0" bIns="0" rtlCol="0"/>
            <a:lstStyle/>
            <a:p>
              <a:endParaRPr/>
            </a:p>
          </p:txBody>
        </p:sp>
        <p:sp>
          <p:nvSpPr>
            <p:cNvPr id="13" name="object 13"/>
            <p:cNvSpPr/>
            <p:nvPr/>
          </p:nvSpPr>
          <p:spPr>
            <a:xfrm>
              <a:off x="6179819" y="2139695"/>
              <a:ext cx="535305" cy="792480"/>
            </a:xfrm>
            <a:custGeom>
              <a:avLst/>
              <a:gdLst/>
              <a:ahLst/>
              <a:cxnLst/>
              <a:rect l="l" t="t" r="r" b="b"/>
              <a:pathLst>
                <a:path w="535304" h="792480">
                  <a:moveTo>
                    <a:pt x="534924" y="0"/>
                  </a:moveTo>
                  <a:lnTo>
                    <a:pt x="0" y="0"/>
                  </a:lnTo>
                  <a:lnTo>
                    <a:pt x="0" y="792479"/>
                  </a:lnTo>
                  <a:lnTo>
                    <a:pt x="534924" y="792479"/>
                  </a:lnTo>
                  <a:lnTo>
                    <a:pt x="534924" y="0"/>
                  </a:lnTo>
                  <a:close/>
                </a:path>
              </a:pathLst>
            </a:custGeom>
            <a:solidFill>
              <a:srgbClr val="FFFF99"/>
            </a:solidFill>
          </p:spPr>
          <p:txBody>
            <a:bodyPr wrap="square" lIns="0" tIns="0" rIns="0" bIns="0" rtlCol="0"/>
            <a:lstStyle/>
            <a:p>
              <a:endParaRPr/>
            </a:p>
          </p:txBody>
        </p:sp>
        <p:sp>
          <p:nvSpPr>
            <p:cNvPr id="14" name="object 14"/>
            <p:cNvSpPr/>
            <p:nvPr/>
          </p:nvSpPr>
          <p:spPr>
            <a:xfrm>
              <a:off x="6179819" y="2139695"/>
              <a:ext cx="535305" cy="792480"/>
            </a:xfrm>
            <a:custGeom>
              <a:avLst/>
              <a:gdLst/>
              <a:ahLst/>
              <a:cxnLst/>
              <a:rect l="l" t="t" r="r" b="b"/>
              <a:pathLst>
                <a:path w="535304" h="792480">
                  <a:moveTo>
                    <a:pt x="0" y="792479"/>
                  </a:moveTo>
                  <a:lnTo>
                    <a:pt x="534924" y="792479"/>
                  </a:lnTo>
                  <a:lnTo>
                    <a:pt x="534924" y="0"/>
                  </a:lnTo>
                  <a:lnTo>
                    <a:pt x="0" y="0"/>
                  </a:lnTo>
                  <a:lnTo>
                    <a:pt x="0" y="792479"/>
                  </a:lnTo>
                  <a:close/>
                </a:path>
              </a:pathLst>
            </a:custGeom>
            <a:ln w="12700">
              <a:solidFill>
                <a:srgbClr val="000000"/>
              </a:solidFill>
            </a:ln>
          </p:spPr>
          <p:txBody>
            <a:bodyPr wrap="square" lIns="0" tIns="0" rIns="0" bIns="0" rtlCol="0"/>
            <a:lstStyle/>
            <a:p>
              <a:endParaRPr/>
            </a:p>
          </p:txBody>
        </p:sp>
        <p:sp>
          <p:nvSpPr>
            <p:cNvPr id="15" name="object 15"/>
            <p:cNvSpPr/>
            <p:nvPr/>
          </p:nvSpPr>
          <p:spPr>
            <a:xfrm>
              <a:off x="6313932" y="2747771"/>
              <a:ext cx="266700" cy="184785"/>
            </a:xfrm>
            <a:custGeom>
              <a:avLst/>
              <a:gdLst/>
              <a:ahLst/>
              <a:cxnLst/>
              <a:rect l="l" t="t" r="r" b="b"/>
              <a:pathLst>
                <a:path w="266700" h="184785">
                  <a:moveTo>
                    <a:pt x="133350" y="0"/>
                  </a:moveTo>
                  <a:lnTo>
                    <a:pt x="0" y="184403"/>
                  </a:lnTo>
                  <a:lnTo>
                    <a:pt x="266699" y="184403"/>
                  </a:lnTo>
                  <a:lnTo>
                    <a:pt x="133350" y="0"/>
                  </a:lnTo>
                  <a:close/>
                </a:path>
              </a:pathLst>
            </a:custGeom>
            <a:solidFill>
              <a:srgbClr val="FFFF99"/>
            </a:solidFill>
          </p:spPr>
          <p:txBody>
            <a:bodyPr wrap="square" lIns="0" tIns="0" rIns="0" bIns="0" rtlCol="0"/>
            <a:lstStyle/>
            <a:p>
              <a:endParaRPr/>
            </a:p>
          </p:txBody>
        </p:sp>
        <p:sp>
          <p:nvSpPr>
            <p:cNvPr id="16" name="object 16"/>
            <p:cNvSpPr/>
            <p:nvPr/>
          </p:nvSpPr>
          <p:spPr>
            <a:xfrm>
              <a:off x="6313932" y="2747771"/>
              <a:ext cx="266700" cy="184785"/>
            </a:xfrm>
            <a:custGeom>
              <a:avLst/>
              <a:gdLst/>
              <a:ahLst/>
              <a:cxnLst/>
              <a:rect l="l" t="t" r="r" b="b"/>
              <a:pathLst>
                <a:path w="266700" h="184785">
                  <a:moveTo>
                    <a:pt x="0" y="184403"/>
                  </a:moveTo>
                  <a:lnTo>
                    <a:pt x="133350" y="0"/>
                  </a:lnTo>
                  <a:lnTo>
                    <a:pt x="266699" y="184403"/>
                  </a:lnTo>
                  <a:lnTo>
                    <a:pt x="0" y="184403"/>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644895" y="2497835"/>
              <a:ext cx="535305" cy="76200"/>
            </a:xfrm>
            <a:custGeom>
              <a:avLst/>
              <a:gdLst/>
              <a:ahLst/>
              <a:cxnLst/>
              <a:rect l="l" t="t" r="r" b="b"/>
              <a:pathLst>
                <a:path w="535304" h="76200">
                  <a:moveTo>
                    <a:pt x="458850" y="0"/>
                  </a:moveTo>
                  <a:lnTo>
                    <a:pt x="458850" y="76200"/>
                  </a:lnTo>
                  <a:lnTo>
                    <a:pt x="522350" y="44450"/>
                  </a:lnTo>
                  <a:lnTo>
                    <a:pt x="471550" y="44450"/>
                  </a:lnTo>
                  <a:lnTo>
                    <a:pt x="471550" y="31750"/>
                  </a:lnTo>
                  <a:lnTo>
                    <a:pt x="522350" y="31750"/>
                  </a:lnTo>
                  <a:lnTo>
                    <a:pt x="458850" y="0"/>
                  </a:lnTo>
                  <a:close/>
                </a:path>
                <a:path w="535304" h="76200">
                  <a:moveTo>
                    <a:pt x="458850" y="31750"/>
                  </a:moveTo>
                  <a:lnTo>
                    <a:pt x="0" y="31750"/>
                  </a:lnTo>
                  <a:lnTo>
                    <a:pt x="0" y="44450"/>
                  </a:lnTo>
                  <a:lnTo>
                    <a:pt x="458850" y="44450"/>
                  </a:lnTo>
                  <a:lnTo>
                    <a:pt x="458850" y="31750"/>
                  </a:lnTo>
                  <a:close/>
                </a:path>
                <a:path w="535304" h="76200">
                  <a:moveTo>
                    <a:pt x="522350" y="31750"/>
                  </a:moveTo>
                  <a:lnTo>
                    <a:pt x="471550" y="31750"/>
                  </a:lnTo>
                  <a:lnTo>
                    <a:pt x="471550" y="44450"/>
                  </a:lnTo>
                  <a:lnTo>
                    <a:pt x="522350" y="44450"/>
                  </a:lnTo>
                  <a:lnTo>
                    <a:pt x="535051" y="38100"/>
                  </a:lnTo>
                  <a:lnTo>
                    <a:pt x="522350" y="31750"/>
                  </a:lnTo>
                  <a:close/>
                </a:path>
              </a:pathLst>
            </a:custGeom>
            <a:solidFill>
              <a:srgbClr val="4471C4"/>
            </a:solidFill>
          </p:spPr>
          <p:txBody>
            <a:bodyPr wrap="square" lIns="0" tIns="0" rIns="0" bIns="0" rtlCol="0"/>
            <a:lstStyle/>
            <a:p>
              <a:endParaRPr/>
            </a:p>
          </p:txBody>
        </p:sp>
        <p:sp>
          <p:nvSpPr>
            <p:cNvPr id="18" name="object 18"/>
            <p:cNvSpPr/>
            <p:nvPr/>
          </p:nvSpPr>
          <p:spPr>
            <a:xfrm>
              <a:off x="7244582" y="2058066"/>
              <a:ext cx="1732280" cy="933450"/>
            </a:xfrm>
            <a:custGeom>
              <a:avLst/>
              <a:gdLst/>
              <a:ahLst/>
              <a:cxnLst/>
              <a:rect l="l" t="t" r="r" b="b"/>
              <a:pathLst>
                <a:path w="1732279" h="933450">
                  <a:moveTo>
                    <a:pt x="1328536" y="0"/>
                  </a:moveTo>
                  <a:lnTo>
                    <a:pt x="1279854" y="7583"/>
                  </a:lnTo>
                  <a:lnTo>
                    <a:pt x="1234834" y="24261"/>
                  </a:lnTo>
                  <a:lnTo>
                    <a:pt x="1196091" y="49879"/>
                  </a:lnTo>
                  <a:lnTo>
                    <a:pt x="1183065" y="38727"/>
                  </a:lnTo>
                  <a:lnTo>
                    <a:pt x="1168468" y="28765"/>
                  </a:lnTo>
                  <a:lnTo>
                    <a:pt x="1152442" y="20089"/>
                  </a:lnTo>
                  <a:lnTo>
                    <a:pt x="1135131" y="12795"/>
                  </a:lnTo>
                  <a:lnTo>
                    <a:pt x="1081656" y="552"/>
                  </a:lnTo>
                  <a:lnTo>
                    <a:pt x="1027591" y="1141"/>
                  </a:lnTo>
                  <a:lnTo>
                    <a:pt x="976793" y="13618"/>
                  </a:lnTo>
                  <a:lnTo>
                    <a:pt x="933121" y="37037"/>
                  </a:lnTo>
                  <a:lnTo>
                    <a:pt x="900435" y="70453"/>
                  </a:lnTo>
                  <a:lnTo>
                    <a:pt x="889032" y="62837"/>
                  </a:lnTo>
                  <a:lnTo>
                    <a:pt x="850778" y="43656"/>
                  </a:lnTo>
                  <a:lnTo>
                    <a:pt x="804841" y="30443"/>
                  </a:lnTo>
                  <a:lnTo>
                    <a:pt x="757561" y="25381"/>
                  </a:lnTo>
                  <a:lnTo>
                    <a:pt x="710672" y="28084"/>
                  </a:lnTo>
                  <a:lnTo>
                    <a:pt x="665909" y="38164"/>
                  </a:lnTo>
                  <a:lnTo>
                    <a:pt x="625006" y="55236"/>
                  </a:lnTo>
                  <a:lnTo>
                    <a:pt x="589700" y="78912"/>
                  </a:lnTo>
                  <a:lnTo>
                    <a:pt x="561726" y="108807"/>
                  </a:lnTo>
                  <a:lnTo>
                    <a:pt x="521068" y="94495"/>
                  </a:lnTo>
                  <a:lnTo>
                    <a:pt x="478017" y="85375"/>
                  </a:lnTo>
                  <a:lnTo>
                    <a:pt x="433513" y="81589"/>
                  </a:lnTo>
                  <a:lnTo>
                    <a:pt x="388498" y="83280"/>
                  </a:lnTo>
                  <a:lnTo>
                    <a:pt x="335200" y="92702"/>
                  </a:lnTo>
                  <a:lnTo>
                    <a:pt x="286991" y="109225"/>
                  </a:lnTo>
                  <a:lnTo>
                    <a:pt x="244803" y="131949"/>
                  </a:lnTo>
                  <a:lnTo>
                    <a:pt x="209570" y="159972"/>
                  </a:lnTo>
                  <a:lnTo>
                    <a:pt x="182226" y="192394"/>
                  </a:lnTo>
                  <a:lnTo>
                    <a:pt x="163702" y="228316"/>
                  </a:lnTo>
                  <a:lnTo>
                    <a:pt x="154932" y="266836"/>
                  </a:lnTo>
                  <a:lnTo>
                    <a:pt x="156850" y="307054"/>
                  </a:lnTo>
                  <a:lnTo>
                    <a:pt x="155326" y="309975"/>
                  </a:lnTo>
                  <a:lnTo>
                    <a:pt x="115325" y="316601"/>
                  </a:lnTo>
                  <a:lnTo>
                    <a:pt x="78967" y="329739"/>
                  </a:lnTo>
                  <a:lnTo>
                    <a:pt x="22992" y="372840"/>
                  </a:lnTo>
                  <a:lnTo>
                    <a:pt x="2824" y="411250"/>
                  </a:lnTo>
                  <a:lnTo>
                    <a:pt x="0" y="450940"/>
                  </a:lnTo>
                  <a:lnTo>
                    <a:pt x="13482" y="489014"/>
                  </a:lnTo>
                  <a:lnTo>
                    <a:pt x="42235" y="522578"/>
                  </a:lnTo>
                  <a:lnTo>
                    <a:pt x="85222" y="548735"/>
                  </a:lnTo>
                  <a:lnTo>
                    <a:pt x="62358" y="571105"/>
                  </a:lnTo>
                  <a:lnTo>
                    <a:pt x="46804" y="596249"/>
                  </a:lnTo>
                  <a:lnTo>
                    <a:pt x="38966" y="623226"/>
                  </a:lnTo>
                  <a:lnTo>
                    <a:pt x="39248" y="651097"/>
                  </a:lnTo>
                  <a:lnTo>
                    <a:pt x="54552" y="690534"/>
                  </a:lnTo>
                  <a:lnTo>
                    <a:pt x="84779" y="723332"/>
                  </a:lnTo>
                  <a:lnTo>
                    <a:pt x="126747" y="747639"/>
                  </a:lnTo>
                  <a:lnTo>
                    <a:pt x="177273" y="761601"/>
                  </a:lnTo>
                  <a:lnTo>
                    <a:pt x="233177" y="763365"/>
                  </a:lnTo>
                  <a:lnTo>
                    <a:pt x="236479" y="767429"/>
                  </a:lnTo>
                  <a:lnTo>
                    <a:pt x="265796" y="797596"/>
                  </a:lnTo>
                  <a:lnTo>
                    <a:pt x="300359" y="823221"/>
                  </a:lnTo>
                  <a:lnTo>
                    <a:pt x="339294" y="844143"/>
                  </a:lnTo>
                  <a:lnTo>
                    <a:pt x="381728" y="860202"/>
                  </a:lnTo>
                  <a:lnTo>
                    <a:pt x="426788" y="871235"/>
                  </a:lnTo>
                  <a:lnTo>
                    <a:pt x="473601" y="877084"/>
                  </a:lnTo>
                  <a:lnTo>
                    <a:pt x="521293" y="877586"/>
                  </a:lnTo>
                  <a:lnTo>
                    <a:pt x="568991" y="872581"/>
                  </a:lnTo>
                  <a:lnTo>
                    <a:pt x="615822" y="861908"/>
                  </a:lnTo>
                  <a:lnTo>
                    <a:pt x="660913" y="845407"/>
                  </a:lnTo>
                  <a:lnTo>
                    <a:pt x="690117" y="872196"/>
                  </a:lnTo>
                  <a:lnTo>
                    <a:pt x="724809" y="894746"/>
                  </a:lnTo>
                  <a:lnTo>
                    <a:pt x="764193" y="912629"/>
                  </a:lnTo>
                  <a:lnTo>
                    <a:pt x="807471" y="925417"/>
                  </a:lnTo>
                  <a:lnTo>
                    <a:pt x="861287" y="933173"/>
                  </a:lnTo>
                  <a:lnTo>
                    <a:pt x="914488" y="932892"/>
                  </a:lnTo>
                  <a:lnTo>
                    <a:pt x="965718" y="925106"/>
                  </a:lnTo>
                  <a:lnTo>
                    <a:pt x="1013623" y="910351"/>
                  </a:lnTo>
                  <a:lnTo>
                    <a:pt x="1056849" y="889161"/>
                  </a:lnTo>
                  <a:lnTo>
                    <a:pt x="1094042" y="862070"/>
                  </a:lnTo>
                  <a:lnTo>
                    <a:pt x="1123847" y="829611"/>
                  </a:lnTo>
                  <a:lnTo>
                    <a:pt x="1144910" y="792321"/>
                  </a:lnTo>
                  <a:lnTo>
                    <a:pt x="1173106" y="803352"/>
                  </a:lnTo>
                  <a:lnTo>
                    <a:pt x="1202933" y="811418"/>
                  </a:lnTo>
                  <a:lnTo>
                    <a:pt x="1233974" y="816413"/>
                  </a:lnTo>
                  <a:lnTo>
                    <a:pt x="1265814" y="818229"/>
                  </a:lnTo>
                  <a:lnTo>
                    <a:pt x="1319013" y="814051"/>
                  </a:lnTo>
                  <a:lnTo>
                    <a:pt x="1367947" y="801540"/>
                  </a:lnTo>
                  <a:lnTo>
                    <a:pt x="1411211" y="781709"/>
                  </a:lnTo>
                  <a:lnTo>
                    <a:pt x="1447402" y="755571"/>
                  </a:lnTo>
                  <a:lnTo>
                    <a:pt x="1475116" y="724140"/>
                  </a:lnTo>
                  <a:lnTo>
                    <a:pt x="1492947" y="688427"/>
                  </a:lnTo>
                  <a:lnTo>
                    <a:pt x="1499494" y="649446"/>
                  </a:lnTo>
                  <a:lnTo>
                    <a:pt x="1533625" y="644207"/>
                  </a:lnTo>
                  <a:lnTo>
                    <a:pt x="1597506" y="624443"/>
                  </a:lnTo>
                  <a:lnTo>
                    <a:pt x="1666513" y="582518"/>
                  </a:lnTo>
                  <a:lnTo>
                    <a:pt x="1697282" y="550505"/>
                  </a:lnTo>
                  <a:lnTo>
                    <a:pt x="1718601" y="515289"/>
                  </a:lnTo>
                  <a:lnTo>
                    <a:pt x="1730268" y="477996"/>
                  </a:lnTo>
                  <a:lnTo>
                    <a:pt x="1732083" y="439750"/>
                  </a:lnTo>
                  <a:lnTo>
                    <a:pt x="1723845" y="401677"/>
                  </a:lnTo>
                  <a:lnTo>
                    <a:pt x="1705352" y="364901"/>
                  </a:lnTo>
                  <a:lnTo>
                    <a:pt x="1676405" y="330549"/>
                  </a:lnTo>
                  <a:lnTo>
                    <a:pt x="1680342" y="323945"/>
                  </a:lnTo>
                  <a:lnTo>
                    <a:pt x="1683644" y="316960"/>
                  </a:lnTo>
                  <a:lnTo>
                    <a:pt x="1686184" y="309975"/>
                  </a:lnTo>
                  <a:lnTo>
                    <a:pt x="1693735" y="268149"/>
                  </a:lnTo>
                  <a:lnTo>
                    <a:pt x="1686353" y="227721"/>
                  </a:lnTo>
                  <a:lnTo>
                    <a:pt x="1665467" y="190531"/>
                  </a:lnTo>
                  <a:lnTo>
                    <a:pt x="1632505" y="158421"/>
                  </a:lnTo>
                  <a:lnTo>
                    <a:pt x="1588896" y="133233"/>
                  </a:lnTo>
                  <a:lnTo>
                    <a:pt x="1536070" y="116808"/>
                  </a:lnTo>
                  <a:lnTo>
                    <a:pt x="1527293" y="93055"/>
                  </a:lnTo>
                  <a:lnTo>
                    <a:pt x="1494118" y="50835"/>
                  </a:lnTo>
                  <a:lnTo>
                    <a:pt x="1426428" y="12737"/>
                  </a:lnTo>
                  <a:lnTo>
                    <a:pt x="1378265" y="1666"/>
                  </a:lnTo>
                  <a:lnTo>
                    <a:pt x="1328536" y="0"/>
                  </a:lnTo>
                  <a:close/>
                </a:path>
              </a:pathLst>
            </a:custGeom>
            <a:solidFill>
              <a:srgbClr val="00AFEF"/>
            </a:solidFill>
          </p:spPr>
          <p:txBody>
            <a:bodyPr wrap="square" lIns="0" tIns="0" rIns="0" bIns="0" rtlCol="0"/>
            <a:lstStyle/>
            <a:p>
              <a:endParaRPr/>
            </a:p>
          </p:txBody>
        </p:sp>
        <p:sp>
          <p:nvSpPr>
            <p:cNvPr id="19" name="object 19"/>
            <p:cNvSpPr/>
            <p:nvPr/>
          </p:nvSpPr>
          <p:spPr>
            <a:xfrm>
              <a:off x="7244582" y="2058066"/>
              <a:ext cx="1732280" cy="933450"/>
            </a:xfrm>
            <a:custGeom>
              <a:avLst/>
              <a:gdLst/>
              <a:ahLst/>
              <a:cxnLst/>
              <a:rect l="l" t="t" r="r" b="b"/>
              <a:pathLst>
                <a:path w="1732279" h="933450">
                  <a:moveTo>
                    <a:pt x="156850" y="307054"/>
                  </a:moveTo>
                  <a:lnTo>
                    <a:pt x="154932" y="266836"/>
                  </a:lnTo>
                  <a:lnTo>
                    <a:pt x="163702" y="228316"/>
                  </a:lnTo>
                  <a:lnTo>
                    <a:pt x="182226" y="192394"/>
                  </a:lnTo>
                  <a:lnTo>
                    <a:pt x="209570" y="159972"/>
                  </a:lnTo>
                  <a:lnTo>
                    <a:pt x="244803" y="131949"/>
                  </a:lnTo>
                  <a:lnTo>
                    <a:pt x="286991" y="109225"/>
                  </a:lnTo>
                  <a:lnTo>
                    <a:pt x="335200" y="92702"/>
                  </a:lnTo>
                  <a:lnTo>
                    <a:pt x="388498" y="83280"/>
                  </a:lnTo>
                  <a:lnTo>
                    <a:pt x="433513" y="81589"/>
                  </a:lnTo>
                  <a:lnTo>
                    <a:pt x="478017" y="85375"/>
                  </a:lnTo>
                  <a:lnTo>
                    <a:pt x="521068" y="94495"/>
                  </a:lnTo>
                  <a:lnTo>
                    <a:pt x="561726" y="108807"/>
                  </a:lnTo>
                  <a:lnTo>
                    <a:pt x="589700" y="78912"/>
                  </a:lnTo>
                  <a:lnTo>
                    <a:pt x="625006" y="55236"/>
                  </a:lnTo>
                  <a:lnTo>
                    <a:pt x="665909" y="38164"/>
                  </a:lnTo>
                  <a:lnTo>
                    <a:pt x="710672" y="28084"/>
                  </a:lnTo>
                  <a:lnTo>
                    <a:pt x="757561" y="25381"/>
                  </a:lnTo>
                  <a:lnTo>
                    <a:pt x="804841" y="30443"/>
                  </a:lnTo>
                  <a:lnTo>
                    <a:pt x="850778" y="43656"/>
                  </a:lnTo>
                  <a:lnTo>
                    <a:pt x="889032" y="62837"/>
                  </a:lnTo>
                  <a:lnTo>
                    <a:pt x="900435" y="70453"/>
                  </a:lnTo>
                  <a:lnTo>
                    <a:pt x="933121" y="37037"/>
                  </a:lnTo>
                  <a:lnTo>
                    <a:pt x="976793" y="13618"/>
                  </a:lnTo>
                  <a:lnTo>
                    <a:pt x="1027591" y="1141"/>
                  </a:lnTo>
                  <a:lnTo>
                    <a:pt x="1081656" y="552"/>
                  </a:lnTo>
                  <a:lnTo>
                    <a:pt x="1135131" y="12795"/>
                  </a:lnTo>
                  <a:lnTo>
                    <a:pt x="1152442" y="20089"/>
                  </a:lnTo>
                  <a:lnTo>
                    <a:pt x="1168468" y="28765"/>
                  </a:lnTo>
                  <a:lnTo>
                    <a:pt x="1183065" y="38727"/>
                  </a:lnTo>
                  <a:lnTo>
                    <a:pt x="1196091" y="49879"/>
                  </a:lnTo>
                  <a:lnTo>
                    <a:pt x="1234834" y="24261"/>
                  </a:lnTo>
                  <a:lnTo>
                    <a:pt x="1279854" y="7583"/>
                  </a:lnTo>
                  <a:lnTo>
                    <a:pt x="1328536" y="0"/>
                  </a:lnTo>
                  <a:lnTo>
                    <a:pt x="1378265" y="1666"/>
                  </a:lnTo>
                  <a:lnTo>
                    <a:pt x="1426428" y="12737"/>
                  </a:lnTo>
                  <a:lnTo>
                    <a:pt x="1470411" y="33369"/>
                  </a:lnTo>
                  <a:lnTo>
                    <a:pt x="1513194" y="70897"/>
                  </a:lnTo>
                  <a:lnTo>
                    <a:pt x="1536070" y="116808"/>
                  </a:lnTo>
                  <a:lnTo>
                    <a:pt x="1588896" y="133233"/>
                  </a:lnTo>
                  <a:lnTo>
                    <a:pt x="1632505" y="158421"/>
                  </a:lnTo>
                  <a:lnTo>
                    <a:pt x="1665467" y="190531"/>
                  </a:lnTo>
                  <a:lnTo>
                    <a:pt x="1686353" y="227721"/>
                  </a:lnTo>
                  <a:lnTo>
                    <a:pt x="1693735" y="268149"/>
                  </a:lnTo>
                  <a:lnTo>
                    <a:pt x="1686184" y="309975"/>
                  </a:lnTo>
                  <a:lnTo>
                    <a:pt x="1683644" y="316960"/>
                  </a:lnTo>
                  <a:lnTo>
                    <a:pt x="1680342" y="323945"/>
                  </a:lnTo>
                  <a:lnTo>
                    <a:pt x="1676405" y="330549"/>
                  </a:lnTo>
                  <a:lnTo>
                    <a:pt x="1705352" y="364901"/>
                  </a:lnTo>
                  <a:lnTo>
                    <a:pt x="1723845" y="401677"/>
                  </a:lnTo>
                  <a:lnTo>
                    <a:pt x="1732083" y="439750"/>
                  </a:lnTo>
                  <a:lnTo>
                    <a:pt x="1730268" y="477996"/>
                  </a:lnTo>
                  <a:lnTo>
                    <a:pt x="1718601" y="515289"/>
                  </a:lnTo>
                  <a:lnTo>
                    <a:pt x="1697282" y="550505"/>
                  </a:lnTo>
                  <a:lnTo>
                    <a:pt x="1666513" y="582518"/>
                  </a:lnTo>
                  <a:lnTo>
                    <a:pt x="1626494" y="610203"/>
                  </a:lnTo>
                  <a:lnTo>
                    <a:pt x="1566423" y="635825"/>
                  </a:lnTo>
                  <a:lnTo>
                    <a:pt x="1499494" y="649446"/>
                  </a:lnTo>
                  <a:lnTo>
                    <a:pt x="1492947" y="688427"/>
                  </a:lnTo>
                  <a:lnTo>
                    <a:pt x="1475116" y="724140"/>
                  </a:lnTo>
                  <a:lnTo>
                    <a:pt x="1447402" y="755571"/>
                  </a:lnTo>
                  <a:lnTo>
                    <a:pt x="1411211" y="781709"/>
                  </a:lnTo>
                  <a:lnTo>
                    <a:pt x="1367947" y="801540"/>
                  </a:lnTo>
                  <a:lnTo>
                    <a:pt x="1319013" y="814051"/>
                  </a:lnTo>
                  <a:lnTo>
                    <a:pt x="1265814" y="818229"/>
                  </a:lnTo>
                  <a:lnTo>
                    <a:pt x="1233974" y="816413"/>
                  </a:lnTo>
                  <a:lnTo>
                    <a:pt x="1202933" y="811418"/>
                  </a:lnTo>
                  <a:lnTo>
                    <a:pt x="1173106" y="803352"/>
                  </a:lnTo>
                  <a:lnTo>
                    <a:pt x="1144910" y="792321"/>
                  </a:lnTo>
                  <a:lnTo>
                    <a:pt x="1123847" y="829611"/>
                  </a:lnTo>
                  <a:lnTo>
                    <a:pt x="1094042" y="862070"/>
                  </a:lnTo>
                  <a:lnTo>
                    <a:pt x="1056849" y="889161"/>
                  </a:lnTo>
                  <a:lnTo>
                    <a:pt x="1013623" y="910351"/>
                  </a:lnTo>
                  <a:lnTo>
                    <a:pt x="965718" y="925106"/>
                  </a:lnTo>
                  <a:lnTo>
                    <a:pt x="914488" y="932892"/>
                  </a:lnTo>
                  <a:lnTo>
                    <a:pt x="861287" y="933173"/>
                  </a:lnTo>
                  <a:lnTo>
                    <a:pt x="807471" y="925417"/>
                  </a:lnTo>
                  <a:lnTo>
                    <a:pt x="764193" y="912629"/>
                  </a:lnTo>
                  <a:lnTo>
                    <a:pt x="724809" y="894746"/>
                  </a:lnTo>
                  <a:lnTo>
                    <a:pt x="690117" y="872196"/>
                  </a:lnTo>
                  <a:lnTo>
                    <a:pt x="660913" y="845407"/>
                  </a:lnTo>
                  <a:lnTo>
                    <a:pt x="615822" y="861908"/>
                  </a:lnTo>
                  <a:lnTo>
                    <a:pt x="568991" y="872581"/>
                  </a:lnTo>
                  <a:lnTo>
                    <a:pt x="521293" y="877586"/>
                  </a:lnTo>
                  <a:lnTo>
                    <a:pt x="473601" y="877084"/>
                  </a:lnTo>
                  <a:lnTo>
                    <a:pt x="426788" y="871235"/>
                  </a:lnTo>
                  <a:lnTo>
                    <a:pt x="381728" y="860202"/>
                  </a:lnTo>
                  <a:lnTo>
                    <a:pt x="339294" y="844143"/>
                  </a:lnTo>
                  <a:lnTo>
                    <a:pt x="300359" y="823221"/>
                  </a:lnTo>
                  <a:lnTo>
                    <a:pt x="265796" y="797596"/>
                  </a:lnTo>
                  <a:lnTo>
                    <a:pt x="236479" y="767429"/>
                  </a:lnTo>
                  <a:lnTo>
                    <a:pt x="235336" y="766032"/>
                  </a:lnTo>
                  <a:lnTo>
                    <a:pt x="234193" y="764762"/>
                  </a:lnTo>
                  <a:lnTo>
                    <a:pt x="233177" y="763365"/>
                  </a:lnTo>
                  <a:lnTo>
                    <a:pt x="177273" y="761601"/>
                  </a:lnTo>
                  <a:lnTo>
                    <a:pt x="126747" y="747639"/>
                  </a:lnTo>
                  <a:lnTo>
                    <a:pt x="84779" y="723332"/>
                  </a:lnTo>
                  <a:lnTo>
                    <a:pt x="54552" y="690534"/>
                  </a:lnTo>
                  <a:lnTo>
                    <a:pt x="39248" y="651097"/>
                  </a:lnTo>
                  <a:lnTo>
                    <a:pt x="38966" y="623226"/>
                  </a:lnTo>
                  <a:lnTo>
                    <a:pt x="46804" y="596249"/>
                  </a:lnTo>
                  <a:lnTo>
                    <a:pt x="62358" y="571105"/>
                  </a:lnTo>
                  <a:lnTo>
                    <a:pt x="85222" y="548735"/>
                  </a:lnTo>
                  <a:lnTo>
                    <a:pt x="42235" y="522578"/>
                  </a:lnTo>
                  <a:lnTo>
                    <a:pt x="13482" y="489014"/>
                  </a:lnTo>
                  <a:lnTo>
                    <a:pt x="0" y="450940"/>
                  </a:lnTo>
                  <a:lnTo>
                    <a:pt x="2824" y="411250"/>
                  </a:lnTo>
                  <a:lnTo>
                    <a:pt x="22992" y="372840"/>
                  </a:lnTo>
                  <a:lnTo>
                    <a:pt x="78967" y="329739"/>
                  </a:lnTo>
                  <a:lnTo>
                    <a:pt x="115325" y="316601"/>
                  </a:lnTo>
                  <a:lnTo>
                    <a:pt x="155326" y="309975"/>
                  </a:lnTo>
                  <a:lnTo>
                    <a:pt x="156850" y="307054"/>
                  </a:lnTo>
                  <a:close/>
                </a:path>
                <a:path w="1732279" h="933450">
                  <a:moveTo>
                    <a:pt x="188600" y="562324"/>
                  </a:moveTo>
                  <a:lnTo>
                    <a:pt x="162100" y="562359"/>
                  </a:lnTo>
                  <a:lnTo>
                    <a:pt x="136053" y="559466"/>
                  </a:lnTo>
                  <a:lnTo>
                    <a:pt x="110911" y="553716"/>
                  </a:lnTo>
                  <a:lnTo>
                    <a:pt x="87127" y="545179"/>
                  </a:lnTo>
                </a:path>
                <a:path w="1732279" h="933450">
                  <a:moveTo>
                    <a:pt x="278135" y="751046"/>
                  </a:moveTo>
                  <a:lnTo>
                    <a:pt x="267332" y="753852"/>
                  </a:lnTo>
                  <a:lnTo>
                    <a:pt x="256291" y="756157"/>
                  </a:lnTo>
                  <a:lnTo>
                    <a:pt x="245059" y="757939"/>
                  </a:lnTo>
                  <a:lnTo>
                    <a:pt x="233685" y="759174"/>
                  </a:lnTo>
                </a:path>
                <a:path w="1732279" h="933450">
                  <a:moveTo>
                    <a:pt x="660913" y="841597"/>
                  </a:moveTo>
                  <a:lnTo>
                    <a:pt x="653172" y="832598"/>
                  </a:lnTo>
                  <a:lnTo>
                    <a:pt x="646133" y="823325"/>
                  </a:lnTo>
                  <a:lnTo>
                    <a:pt x="639785" y="813790"/>
                  </a:lnTo>
                  <a:lnTo>
                    <a:pt x="634116" y="804005"/>
                  </a:lnTo>
                </a:path>
                <a:path w="1732279" h="933450">
                  <a:moveTo>
                    <a:pt x="1155832" y="747744"/>
                  </a:moveTo>
                  <a:lnTo>
                    <a:pt x="1154234" y="758265"/>
                  </a:lnTo>
                  <a:lnTo>
                    <a:pt x="1151910" y="768667"/>
                  </a:lnTo>
                  <a:lnTo>
                    <a:pt x="1148849" y="778926"/>
                  </a:lnTo>
                  <a:lnTo>
                    <a:pt x="1145037" y="789019"/>
                  </a:lnTo>
                </a:path>
                <a:path w="1732279" h="933450">
                  <a:moveTo>
                    <a:pt x="1368303" y="492728"/>
                  </a:moveTo>
                  <a:lnTo>
                    <a:pt x="1412736" y="513494"/>
                  </a:lnTo>
                  <a:lnTo>
                    <a:pt x="1449026" y="540533"/>
                  </a:lnTo>
                  <a:lnTo>
                    <a:pt x="1476129" y="572619"/>
                  </a:lnTo>
                  <a:lnTo>
                    <a:pt x="1493002" y="608527"/>
                  </a:lnTo>
                  <a:lnTo>
                    <a:pt x="1498605" y="647033"/>
                  </a:lnTo>
                </a:path>
                <a:path w="1732279" h="933450">
                  <a:moveTo>
                    <a:pt x="1675643" y="328263"/>
                  </a:moveTo>
                  <a:lnTo>
                    <a:pt x="1664592" y="344527"/>
                  </a:lnTo>
                  <a:lnTo>
                    <a:pt x="1651147" y="359695"/>
                  </a:lnTo>
                  <a:lnTo>
                    <a:pt x="1635441" y="373626"/>
                  </a:lnTo>
                  <a:lnTo>
                    <a:pt x="1617604" y="386175"/>
                  </a:lnTo>
                </a:path>
                <a:path w="1732279" h="933450">
                  <a:moveTo>
                    <a:pt x="1536324" y="113633"/>
                  </a:moveTo>
                  <a:lnTo>
                    <a:pt x="1537800" y="120417"/>
                  </a:lnTo>
                  <a:lnTo>
                    <a:pt x="1538800" y="127238"/>
                  </a:lnTo>
                  <a:lnTo>
                    <a:pt x="1539324" y="134082"/>
                  </a:lnTo>
                  <a:lnTo>
                    <a:pt x="1539372" y="140938"/>
                  </a:lnTo>
                </a:path>
                <a:path w="1732279" h="933450">
                  <a:moveTo>
                    <a:pt x="1165865" y="81756"/>
                  </a:moveTo>
                  <a:lnTo>
                    <a:pt x="1171955" y="72479"/>
                  </a:lnTo>
                  <a:lnTo>
                    <a:pt x="1178961" y="63547"/>
                  </a:lnTo>
                  <a:lnTo>
                    <a:pt x="1186849" y="55020"/>
                  </a:lnTo>
                  <a:lnTo>
                    <a:pt x="1195583" y="46958"/>
                  </a:lnTo>
                </a:path>
                <a:path w="1732279" h="933450">
                  <a:moveTo>
                    <a:pt x="887862" y="98393"/>
                  </a:moveTo>
                  <a:lnTo>
                    <a:pt x="890479" y="90636"/>
                  </a:lnTo>
                  <a:lnTo>
                    <a:pt x="893751" y="83010"/>
                  </a:lnTo>
                  <a:lnTo>
                    <a:pt x="897666" y="75551"/>
                  </a:lnTo>
                  <a:lnTo>
                    <a:pt x="902213" y="68294"/>
                  </a:lnTo>
                </a:path>
                <a:path w="1732279" h="933450">
                  <a:moveTo>
                    <a:pt x="561599" y="108553"/>
                  </a:moveTo>
                  <a:lnTo>
                    <a:pt x="575503" y="114956"/>
                  </a:lnTo>
                  <a:lnTo>
                    <a:pt x="588824" y="121967"/>
                  </a:lnTo>
                  <a:lnTo>
                    <a:pt x="601550" y="129573"/>
                  </a:lnTo>
                  <a:lnTo>
                    <a:pt x="613669" y="137763"/>
                  </a:lnTo>
                </a:path>
                <a:path w="1732279" h="933450">
                  <a:moveTo>
                    <a:pt x="165867" y="337788"/>
                  </a:moveTo>
                  <a:lnTo>
                    <a:pt x="163011" y="330217"/>
                  </a:lnTo>
                  <a:lnTo>
                    <a:pt x="160548" y="322564"/>
                  </a:lnTo>
                  <a:lnTo>
                    <a:pt x="158491" y="314838"/>
                  </a:lnTo>
                  <a:lnTo>
                    <a:pt x="156850" y="307054"/>
                  </a:lnTo>
                </a:path>
              </a:pathLst>
            </a:custGeom>
            <a:ln w="12700">
              <a:solidFill>
                <a:srgbClr val="2E528F"/>
              </a:solidFill>
            </a:ln>
          </p:spPr>
          <p:txBody>
            <a:bodyPr wrap="square" lIns="0" tIns="0" rIns="0" bIns="0" rtlCol="0"/>
            <a:lstStyle/>
            <a:p>
              <a:endParaRPr/>
            </a:p>
          </p:txBody>
        </p:sp>
        <p:sp>
          <p:nvSpPr>
            <p:cNvPr id="20" name="object 20"/>
            <p:cNvSpPr/>
            <p:nvPr/>
          </p:nvSpPr>
          <p:spPr>
            <a:xfrm>
              <a:off x="6710171" y="2505455"/>
              <a:ext cx="1212215" cy="76200"/>
            </a:xfrm>
            <a:custGeom>
              <a:avLst/>
              <a:gdLst/>
              <a:ahLst/>
              <a:cxnLst/>
              <a:rect l="l" t="t" r="r" b="b"/>
              <a:pathLst>
                <a:path w="1212215" h="76200">
                  <a:moveTo>
                    <a:pt x="1135760" y="0"/>
                  </a:moveTo>
                  <a:lnTo>
                    <a:pt x="1135760" y="76200"/>
                  </a:lnTo>
                  <a:lnTo>
                    <a:pt x="1199260" y="44450"/>
                  </a:lnTo>
                  <a:lnTo>
                    <a:pt x="1148460" y="44450"/>
                  </a:lnTo>
                  <a:lnTo>
                    <a:pt x="1148460" y="31750"/>
                  </a:lnTo>
                  <a:lnTo>
                    <a:pt x="1199260" y="31750"/>
                  </a:lnTo>
                  <a:lnTo>
                    <a:pt x="1135760" y="0"/>
                  </a:lnTo>
                  <a:close/>
                </a:path>
                <a:path w="1212215" h="76200">
                  <a:moveTo>
                    <a:pt x="1135760" y="31750"/>
                  </a:moveTo>
                  <a:lnTo>
                    <a:pt x="0" y="31750"/>
                  </a:lnTo>
                  <a:lnTo>
                    <a:pt x="0" y="44450"/>
                  </a:lnTo>
                  <a:lnTo>
                    <a:pt x="1135760" y="44450"/>
                  </a:lnTo>
                  <a:lnTo>
                    <a:pt x="1135760" y="31750"/>
                  </a:lnTo>
                  <a:close/>
                </a:path>
                <a:path w="1212215" h="76200">
                  <a:moveTo>
                    <a:pt x="1199260" y="31750"/>
                  </a:moveTo>
                  <a:lnTo>
                    <a:pt x="1148460" y="31750"/>
                  </a:lnTo>
                  <a:lnTo>
                    <a:pt x="1148460" y="44450"/>
                  </a:lnTo>
                  <a:lnTo>
                    <a:pt x="1199260" y="44450"/>
                  </a:lnTo>
                  <a:lnTo>
                    <a:pt x="1211960" y="38100"/>
                  </a:lnTo>
                  <a:lnTo>
                    <a:pt x="1199260" y="31750"/>
                  </a:lnTo>
                  <a:close/>
                </a:path>
              </a:pathLst>
            </a:custGeom>
            <a:solidFill>
              <a:srgbClr val="4471C4"/>
            </a:solidFill>
          </p:spPr>
          <p:txBody>
            <a:bodyPr wrap="square" lIns="0" tIns="0" rIns="0" bIns="0" rtlCol="0"/>
            <a:lstStyle/>
            <a:p>
              <a:endParaRPr/>
            </a:p>
          </p:txBody>
        </p:sp>
        <p:sp>
          <p:nvSpPr>
            <p:cNvPr id="21" name="object 21"/>
            <p:cNvSpPr/>
            <p:nvPr/>
          </p:nvSpPr>
          <p:spPr>
            <a:xfrm>
              <a:off x="10860023" y="2139695"/>
              <a:ext cx="535305" cy="792480"/>
            </a:xfrm>
            <a:custGeom>
              <a:avLst/>
              <a:gdLst/>
              <a:ahLst/>
              <a:cxnLst/>
              <a:rect l="l" t="t" r="r" b="b"/>
              <a:pathLst>
                <a:path w="535304" h="792480">
                  <a:moveTo>
                    <a:pt x="534924" y="0"/>
                  </a:moveTo>
                  <a:lnTo>
                    <a:pt x="0" y="0"/>
                  </a:lnTo>
                  <a:lnTo>
                    <a:pt x="0" y="792479"/>
                  </a:lnTo>
                  <a:lnTo>
                    <a:pt x="534924" y="792479"/>
                  </a:lnTo>
                  <a:lnTo>
                    <a:pt x="534924" y="0"/>
                  </a:lnTo>
                  <a:close/>
                </a:path>
              </a:pathLst>
            </a:custGeom>
            <a:solidFill>
              <a:srgbClr val="FFFF99"/>
            </a:solidFill>
          </p:spPr>
          <p:txBody>
            <a:bodyPr wrap="square" lIns="0" tIns="0" rIns="0" bIns="0" rtlCol="0"/>
            <a:lstStyle/>
            <a:p>
              <a:endParaRPr/>
            </a:p>
          </p:txBody>
        </p:sp>
        <p:sp>
          <p:nvSpPr>
            <p:cNvPr id="22" name="object 22"/>
            <p:cNvSpPr/>
            <p:nvPr/>
          </p:nvSpPr>
          <p:spPr>
            <a:xfrm>
              <a:off x="10860023" y="2139695"/>
              <a:ext cx="535305" cy="792480"/>
            </a:xfrm>
            <a:custGeom>
              <a:avLst/>
              <a:gdLst/>
              <a:ahLst/>
              <a:cxnLst/>
              <a:rect l="l" t="t" r="r" b="b"/>
              <a:pathLst>
                <a:path w="535304" h="792480">
                  <a:moveTo>
                    <a:pt x="0" y="792479"/>
                  </a:moveTo>
                  <a:lnTo>
                    <a:pt x="534924" y="792479"/>
                  </a:lnTo>
                  <a:lnTo>
                    <a:pt x="534924" y="0"/>
                  </a:lnTo>
                  <a:lnTo>
                    <a:pt x="0" y="0"/>
                  </a:lnTo>
                  <a:lnTo>
                    <a:pt x="0" y="792479"/>
                  </a:lnTo>
                  <a:close/>
                </a:path>
              </a:pathLst>
            </a:custGeom>
            <a:ln w="12700">
              <a:solidFill>
                <a:srgbClr val="000000"/>
              </a:solidFill>
            </a:ln>
          </p:spPr>
          <p:txBody>
            <a:bodyPr wrap="square" lIns="0" tIns="0" rIns="0" bIns="0" rtlCol="0"/>
            <a:lstStyle/>
            <a:p>
              <a:endParaRPr/>
            </a:p>
          </p:txBody>
        </p:sp>
        <p:sp>
          <p:nvSpPr>
            <p:cNvPr id="23" name="object 23"/>
            <p:cNvSpPr/>
            <p:nvPr/>
          </p:nvSpPr>
          <p:spPr>
            <a:xfrm>
              <a:off x="10992611" y="2747771"/>
              <a:ext cx="268605" cy="184785"/>
            </a:xfrm>
            <a:custGeom>
              <a:avLst/>
              <a:gdLst/>
              <a:ahLst/>
              <a:cxnLst/>
              <a:rect l="l" t="t" r="r" b="b"/>
              <a:pathLst>
                <a:path w="268604" h="184785">
                  <a:moveTo>
                    <a:pt x="134112" y="0"/>
                  </a:moveTo>
                  <a:lnTo>
                    <a:pt x="0" y="184403"/>
                  </a:lnTo>
                  <a:lnTo>
                    <a:pt x="268224" y="184403"/>
                  </a:lnTo>
                  <a:lnTo>
                    <a:pt x="134112" y="0"/>
                  </a:lnTo>
                  <a:close/>
                </a:path>
              </a:pathLst>
            </a:custGeom>
            <a:solidFill>
              <a:srgbClr val="FFFF99"/>
            </a:solidFill>
          </p:spPr>
          <p:txBody>
            <a:bodyPr wrap="square" lIns="0" tIns="0" rIns="0" bIns="0" rtlCol="0"/>
            <a:lstStyle/>
            <a:p>
              <a:endParaRPr/>
            </a:p>
          </p:txBody>
        </p:sp>
        <p:sp>
          <p:nvSpPr>
            <p:cNvPr id="24" name="object 24"/>
            <p:cNvSpPr/>
            <p:nvPr/>
          </p:nvSpPr>
          <p:spPr>
            <a:xfrm>
              <a:off x="10992611" y="2747771"/>
              <a:ext cx="268605" cy="184785"/>
            </a:xfrm>
            <a:custGeom>
              <a:avLst/>
              <a:gdLst/>
              <a:ahLst/>
              <a:cxnLst/>
              <a:rect l="l" t="t" r="r" b="b"/>
              <a:pathLst>
                <a:path w="268604" h="184785">
                  <a:moveTo>
                    <a:pt x="0" y="184403"/>
                  </a:moveTo>
                  <a:lnTo>
                    <a:pt x="134112" y="0"/>
                  </a:lnTo>
                  <a:lnTo>
                    <a:pt x="268224" y="184403"/>
                  </a:lnTo>
                  <a:lnTo>
                    <a:pt x="0" y="184403"/>
                  </a:lnTo>
                  <a:close/>
                </a:path>
              </a:pathLst>
            </a:custGeom>
            <a:ln w="12700">
              <a:solidFill>
                <a:srgbClr val="000000"/>
              </a:solidFill>
            </a:ln>
          </p:spPr>
          <p:txBody>
            <a:bodyPr wrap="square" lIns="0" tIns="0" rIns="0" bIns="0" rtlCol="0"/>
            <a:lstStyle/>
            <a:p>
              <a:endParaRPr/>
            </a:p>
          </p:txBody>
        </p:sp>
        <p:sp>
          <p:nvSpPr>
            <p:cNvPr id="25" name="object 25"/>
            <p:cNvSpPr/>
            <p:nvPr/>
          </p:nvSpPr>
          <p:spPr>
            <a:xfrm>
              <a:off x="8974835" y="2497581"/>
              <a:ext cx="1885314" cy="76200"/>
            </a:xfrm>
            <a:custGeom>
              <a:avLst/>
              <a:gdLst/>
              <a:ahLst/>
              <a:cxnLst/>
              <a:rect l="l" t="t" r="r" b="b"/>
              <a:pathLst>
                <a:path w="1885315" h="76200">
                  <a:moveTo>
                    <a:pt x="1808988" y="0"/>
                  </a:moveTo>
                  <a:lnTo>
                    <a:pt x="1808723" y="31782"/>
                  </a:lnTo>
                  <a:lnTo>
                    <a:pt x="1821434" y="31876"/>
                  </a:lnTo>
                  <a:lnTo>
                    <a:pt x="1821307" y="44576"/>
                  </a:lnTo>
                  <a:lnTo>
                    <a:pt x="1808616" y="44576"/>
                  </a:lnTo>
                  <a:lnTo>
                    <a:pt x="1808353" y="76200"/>
                  </a:lnTo>
                  <a:lnTo>
                    <a:pt x="1872885" y="44576"/>
                  </a:lnTo>
                  <a:lnTo>
                    <a:pt x="1821307" y="44576"/>
                  </a:lnTo>
                  <a:lnTo>
                    <a:pt x="1873078" y="44482"/>
                  </a:lnTo>
                  <a:lnTo>
                    <a:pt x="1884807" y="38734"/>
                  </a:lnTo>
                  <a:lnTo>
                    <a:pt x="1808988" y="0"/>
                  </a:lnTo>
                  <a:close/>
                </a:path>
                <a:path w="1885315" h="76200">
                  <a:moveTo>
                    <a:pt x="1808723" y="31782"/>
                  </a:moveTo>
                  <a:lnTo>
                    <a:pt x="1808617" y="44482"/>
                  </a:lnTo>
                  <a:lnTo>
                    <a:pt x="1821307" y="44576"/>
                  </a:lnTo>
                  <a:lnTo>
                    <a:pt x="1821434" y="31876"/>
                  </a:lnTo>
                  <a:lnTo>
                    <a:pt x="1808723" y="31782"/>
                  </a:lnTo>
                  <a:close/>
                </a:path>
                <a:path w="1885315" h="76200">
                  <a:moveTo>
                    <a:pt x="0" y="18287"/>
                  </a:moveTo>
                  <a:lnTo>
                    <a:pt x="0" y="30987"/>
                  </a:lnTo>
                  <a:lnTo>
                    <a:pt x="1808617" y="44482"/>
                  </a:lnTo>
                  <a:lnTo>
                    <a:pt x="1808723" y="31782"/>
                  </a:lnTo>
                  <a:lnTo>
                    <a:pt x="0" y="18287"/>
                  </a:lnTo>
                  <a:close/>
                </a:path>
              </a:pathLst>
            </a:custGeom>
            <a:solidFill>
              <a:srgbClr val="4471C4"/>
            </a:solidFill>
          </p:spPr>
          <p:txBody>
            <a:bodyPr wrap="square" lIns="0" tIns="0" rIns="0" bIns="0" rtlCol="0"/>
            <a:lstStyle/>
            <a:p>
              <a:endParaRPr/>
            </a:p>
          </p:txBody>
        </p:sp>
        <p:sp>
          <p:nvSpPr>
            <p:cNvPr id="26" name="object 26"/>
            <p:cNvSpPr/>
            <p:nvPr/>
          </p:nvSpPr>
          <p:spPr>
            <a:xfrm>
              <a:off x="2049779" y="3171443"/>
              <a:ext cx="4130040" cy="379730"/>
            </a:xfrm>
            <a:custGeom>
              <a:avLst/>
              <a:gdLst/>
              <a:ahLst/>
              <a:cxnLst/>
              <a:rect l="l" t="t" r="r" b="b"/>
              <a:pathLst>
                <a:path w="4130040" h="379729">
                  <a:moveTo>
                    <a:pt x="3940302" y="0"/>
                  </a:moveTo>
                  <a:lnTo>
                    <a:pt x="3940302" y="94868"/>
                  </a:lnTo>
                  <a:lnTo>
                    <a:pt x="189737" y="94868"/>
                  </a:lnTo>
                  <a:lnTo>
                    <a:pt x="189737" y="0"/>
                  </a:lnTo>
                  <a:lnTo>
                    <a:pt x="0" y="189737"/>
                  </a:lnTo>
                  <a:lnTo>
                    <a:pt x="189737" y="379475"/>
                  </a:lnTo>
                  <a:lnTo>
                    <a:pt x="189737" y="284606"/>
                  </a:lnTo>
                  <a:lnTo>
                    <a:pt x="3940302" y="284606"/>
                  </a:lnTo>
                  <a:lnTo>
                    <a:pt x="3940302" y="379475"/>
                  </a:lnTo>
                  <a:lnTo>
                    <a:pt x="4130040" y="189737"/>
                  </a:lnTo>
                  <a:lnTo>
                    <a:pt x="3940302" y="0"/>
                  </a:lnTo>
                  <a:close/>
                </a:path>
              </a:pathLst>
            </a:custGeom>
            <a:solidFill>
              <a:srgbClr val="A9D18E"/>
            </a:solidFill>
          </p:spPr>
          <p:txBody>
            <a:bodyPr wrap="square" lIns="0" tIns="0" rIns="0" bIns="0" rtlCol="0"/>
            <a:lstStyle/>
            <a:p>
              <a:endParaRPr/>
            </a:p>
          </p:txBody>
        </p:sp>
        <p:sp>
          <p:nvSpPr>
            <p:cNvPr id="27" name="object 27"/>
            <p:cNvSpPr/>
            <p:nvPr/>
          </p:nvSpPr>
          <p:spPr>
            <a:xfrm>
              <a:off x="2049779" y="3171443"/>
              <a:ext cx="4130040" cy="379730"/>
            </a:xfrm>
            <a:custGeom>
              <a:avLst/>
              <a:gdLst/>
              <a:ahLst/>
              <a:cxnLst/>
              <a:rect l="l" t="t" r="r" b="b"/>
              <a:pathLst>
                <a:path w="4130040" h="379729">
                  <a:moveTo>
                    <a:pt x="0" y="189737"/>
                  </a:moveTo>
                  <a:lnTo>
                    <a:pt x="189737" y="0"/>
                  </a:lnTo>
                  <a:lnTo>
                    <a:pt x="189737" y="94868"/>
                  </a:lnTo>
                  <a:lnTo>
                    <a:pt x="3940302" y="94868"/>
                  </a:lnTo>
                  <a:lnTo>
                    <a:pt x="3940302" y="0"/>
                  </a:lnTo>
                  <a:lnTo>
                    <a:pt x="4130040" y="189737"/>
                  </a:lnTo>
                  <a:lnTo>
                    <a:pt x="3940302" y="379475"/>
                  </a:lnTo>
                  <a:lnTo>
                    <a:pt x="3940302" y="284606"/>
                  </a:lnTo>
                  <a:lnTo>
                    <a:pt x="189737" y="284606"/>
                  </a:lnTo>
                  <a:lnTo>
                    <a:pt x="189737" y="379475"/>
                  </a:lnTo>
                  <a:lnTo>
                    <a:pt x="0" y="189737"/>
                  </a:lnTo>
                  <a:close/>
                </a:path>
              </a:pathLst>
            </a:custGeom>
            <a:ln w="12700">
              <a:solidFill>
                <a:srgbClr val="2E528F"/>
              </a:solidFill>
            </a:ln>
          </p:spPr>
          <p:txBody>
            <a:bodyPr wrap="square" lIns="0" tIns="0" rIns="0" bIns="0" rtlCol="0"/>
            <a:lstStyle/>
            <a:p>
              <a:endParaRPr/>
            </a:p>
          </p:txBody>
        </p:sp>
      </p:grpSp>
      <p:grpSp>
        <p:nvGrpSpPr>
          <p:cNvPr id="28" name="object 28"/>
          <p:cNvGrpSpPr/>
          <p:nvPr/>
        </p:nvGrpSpPr>
        <p:grpSpPr>
          <a:xfrm>
            <a:off x="1499361" y="4687570"/>
            <a:ext cx="8416290" cy="1811020"/>
            <a:chOff x="1499361" y="4687570"/>
            <a:chExt cx="8416290" cy="1811020"/>
          </a:xfrm>
        </p:grpSpPr>
        <p:pic>
          <p:nvPicPr>
            <p:cNvPr id="29" name="object 29"/>
            <p:cNvPicPr/>
            <p:nvPr/>
          </p:nvPicPr>
          <p:blipFill>
            <a:blip r:embed="rId3" cstate="print"/>
            <a:stretch>
              <a:fillRect/>
            </a:stretch>
          </p:blipFill>
          <p:spPr>
            <a:xfrm>
              <a:off x="1499361" y="4687570"/>
              <a:ext cx="8416036" cy="1715008"/>
            </a:xfrm>
            <a:prstGeom prst="rect">
              <a:avLst/>
            </a:prstGeom>
          </p:spPr>
        </p:pic>
        <p:sp>
          <p:nvSpPr>
            <p:cNvPr id="30" name="object 30"/>
            <p:cNvSpPr/>
            <p:nvPr/>
          </p:nvSpPr>
          <p:spPr>
            <a:xfrm>
              <a:off x="2040635" y="6114288"/>
              <a:ext cx="3337560" cy="378460"/>
            </a:xfrm>
            <a:custGeom>
              <a:avLst/>
              <a:gdLst/>
              <a:ahLst/>
              <a:cxnLst/>
              <a:rect l="l" t="t" r="r" b="b"/>
              <a:pathLst>
                <a:path w="3337560" h="378460">
                  <a:moveTo>
                    <a:pt x="3148584" y="0"/>
                  </a:moveTo>
                  <a:lnTo>
                    <a:pt x="3148584" y="94488"/>
                  </a:lnTo>
                  <a:lnTo>
                    <a:pt x="188975" y="94488"/>
                  </a:lnTo>
                  <a:lnTo>
                    <a:pt x="188975" y="0"/>
                  </a:lnTo>
                  <a:lnTo>
                    <a:pt x="0" y="188976"/>
                  </a:lnTo>
                  <a:lnTo>
                    <a:pt x="188975" y="377952"/>
                  </a:lnTo>
                  <a:lnTo>
                    <a:pt x="188975" y="283464"/>
                  </a:lnTo>
                  <a:lnTo>
                    <a:pt x="3148584" y="283464"/>
                  </a:lnTo>
                  <a:lnTo>
                    <a:pt x="3148584" y="377952"/>
                  </a:lnTo>
                  <a:lnTo>
                    <a:pt x="3337560" y="188976"/>
                  </a:lnTo>
                  <a:lnTo>
                    <a:pt x="3148584" y="0"/>
                  </a:lnTo>
                  <a:close/>
                </a:path>
              </a:pathLst>
            </a:custGeom>
            <a:solidFill>
              <a:srgbClr val="A9D18E"/>
            </a:solidFill>
          </p:spPr>
          <p:txBody>
            <a:bodyPr wrap="square" lIns="0" tIns="0" rIns="0" bIns="0" rtlCol="0"/>
            <a:lstStyle/>
            <a:p>
              <a:endParaRPr/>
            </a:p>
          </p:txBody>
        </p:sp>
        <p:sp>
          <p:nvSpPr>
            <p:cNvPr id="31" name="object 31"/>
            <p:cNvSpPr/>
            <p:nvPr/>
          </p:nvSpPr>
          <p:spPr>
            <a:xfrm>
              <a:off x="2040635" y="6114288"/>
              <a:ext cx="3337560" cy="378460"/>
            </a:xfrm>
            <a:custGeom>
              <a:avLst/>
              <a:gdLst/>
              <a:ahLst/>
              <a:cxnLst/>
              <a:rect l="l" t="t" r="r" b="b"/>
              <a:pathLst>
                <a:path w="3337560" h="378460">
                  <a:moveTo>
                    <a:pt x="0" y="188976"/>
                  </a:moveTo>
                  <a:lnTo>
                    <a:pt x="188975" y="0"/>
                  </a:lnTo>
                  <a:lnTo>
                    <a:pt x="188975" y="94488"/>
                  </a:lnTo>
                  <a:lnTo>
                    <a:pt x="3148584" y="94488"/>
                  </a:lnTo>
                  <a:lnTo>
                    <a:pt x="3148584" y="0"/>
                  </a:lnTo>
                  <a:lnTo>
                    <a:pt x="3337560" y="188976"/>
                  </a:lnTo>
                  <a:lnTo>
                    <a:pt x="3148584" y="377952"/>
                  </a:lnTo>
                  <a:lnTo>
                    <a:pt x="3148584" y="283464"/>
                  </a:lnTo>
                  <a:lnTo>
                    <a:pt x="188975" y="283464"/>
                  </a:lnTo>
                  <a:lnTo>
                    <a:pt x="188975" y="377952"/>
                  </a:lnTo>
                  <a:lnTo>
                    <a:pt x="0" y="188976"/>
                  </a:lnTo>
                  <a:close/>
                </a:path>
              </a:pathLst>
            </a:custGeom>
            <a:ln w="12699">
              <a:solidFill>
                <a:srgbClr val="2E528F"/>
              </a:solidFill>
            </a:ln>
          </p:spPr>
          <p:txBody>
            <a:bodyPr wrap="square" lIns="0" tIns="0" rIns="0" bIns="0" rtlCol="0"/>
            <a:lstStyle/>
            <a:p>
              <a:endParaRPr/>
            </a:p>
          </p:txBody>
        </p:sp>
      </p:grpSp>
      <p:sp>
        <p:nvSpPr>
          <p:cNvPr id="32" name="object 32"/>
          <p:cNvSpPr txBox="1"/>
          <p:nvPr/>
        </p:nvSpPr>
        <p:spPr>
          <a:xfrm>
            <a:off x="3258058" y="3214192"/>
            <a:ext cx="17145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Original</a:t>
            </a:r>
            <a:r>
              <a:rPr sz="1600" spc="-55" dirty="0">
                <a:latin typeface="Calibri"/>
                <a:cs typeface="Calibri"/>
              </a:rPr>
              <a:t> </a:t>
            </a:r>
            <a:r>
              <a:rPr sz="1600" spc="-5" dirty="0">
                <a:latin typeface="Calibri"/>
                <a:cs typeface="Calibri"/>
              </a:rPr>
              <a:t>clock</a:t>
            </a:r>
            <a:r>
              <a:rPr sz="1600" spc="-25" dirty="0">
                <a:latin typeface="Calibri"/>
                <a:cs typeface="Calibri"/>
              </a:rPr>
              <a:t> </a:t>
            </a:r>
            <a:r>
              <a:rPr sz="1600" spc="-5" dirty="0">
                <a:latin typeface="Calibri"/>
                <a:cs typeface="Calibri"/>
              </a:rPr>
              <a:t>period</a:t>
            </a:r>
            <a:endParaRPr sz="1600">
              <a:latin typeface="Calibri"/>
              <a:cs typeface="Calibri"/>
            </a:endParaRPr>
          </a:p>
        </p:txBody>
      </p:sp>
      <p:grpSp>
        <p:nvGrpSpPr>
          <p:cNvPr id="33" name="object 33"/>
          <p:cNvGrpSpPr/>
          <p:nvPr/>
        </p:nvGrpSpPr>
        <p:grpSpPr>
          <a:xfrm>
            <a:off x="6703821" y="3172714"/>
            <a:ext cx="4142740" cy="392430"/>
            <a:chOff x="6703821" y="3172714"/>
            <a:chExt cx="4142740" cy="392430"/>
          </a:xfrm>
        </p:grpSpPr>
        <p:sp>
          <p:nvSpPr>
            <p:cNvPr id="34" name="object 34"/>
            <p:cNvSpPr/>
            <p:nvPr/>
          </p:nvSpPr>
          <p:spPr>
            <a:xfrm>
              <a:off x="6710171" y="3179064"/>
              <a:ext cx="4130040" cy="379730"/>
            </a:xfrm>
            <a:custGeom>
              <a:avLst/>
              <a:gdLst/>
              <a:ahLst/>
              <a:cxnLst/>
              <a:rect l="l" t="t" r="r" b="b"/>
              <a:pathLst>
                <a:path w="4130040" h="379729">
                  <a:moveTo>
                    <a:pt x="3940302" y="0"/>
                  </a:moveTo>
                  <a:lnTo>
                    <a:pt x="3940302" y="94869"/>
                  </a:lnTo>
                  <a:lnTo>
                    <a:pt x="189737" y="94869"/>
                  </a:lnTo>
                  <a:lnTo>
                    <a:pt x="189737" y="0"/>
                  </a:lnTo>
                  <a:lnTo>
                    <a:pt x="0" y="189737"/>
                  </a:lnTo>
                  <a:lnTo>
                    <a:pt x="189737" y="379475"/>
                  </a:lnTo>
                  <a:lnTo>
                    <a:pt x="189737" y="284607"/>
                  </a:lnTo>
                  <a:lnTo>
                    <a:pt x="3940302" y="284607"/>
                  </a:lnTo>
                  <a:lnTo>
                    <a:pt x="3940302" y="379475"/>
                  </a:lnTo>
                  <a:lnTo>
                    <a:pt x="4130039" y="189737"/>
                  </a:lnTo>
                  <a:lnTo>
                    <a:pt x="3940302" y="0"/>
                  </a:lnTo>
                  <a:close/>
                </a:path>
              </a:pathLst>
            </a:custGeom>
            <a:solidFill>
              <a:srgbClr val="A9D18E"/>
            </a:solidFill>
          </p:spPr>
          <p:txBody>
            <a:bodyPr wrap="square" lIns="0" tIns="0" rIns="0" bIns="0" rtlCol="0"/>
            <a:lstStyle/>
            <a:p>
              <a:endParaRPr/>
            </a:p>
          </p:txBody>
        </p:sp>
        <p:sp>
          <p:nvSpPr>
            <p:cNvPr id="35" name="object 35"/>
            <p:cNvSpPr/>
            <p:nvPr/>
          </p:nvSpPr>
          <p:spPr>
            <a:xfrm>
              <a:off x="6710171" y="3179064"/>
              <a:ext cx="4130040" cy="379730"/>
            </a:xfrm>
            <a:custGeom>
              <a:avLst/>
              <a:gdLst/>
              <a:ahLst/>
              <a:cxnLst/>
              <a:rect l="l" t="t" r="r" b="b"/>
              <a:pathLst>
                <a:path w="4130040" h="379729">
                  <a:moveTo>
                    <a:pt x="0" y="189737"/>
                  </a:moveTo>
                  <a:lnTo>
                    <a:pt x="189737" y="0"/>
                  </a:lnTo>
                  <a:lnTo>
                    <a:pt x="189737" y="94869"/>
                  </a:lnTo>
                  <a:lnTo>
                    <a:pt x="3940302" y="94869"/>
                  </a:lnTo>
                  <a:lnTo>
                    <a:pt x="3940302" y="0"/>
                  </a:lnTo>
                  <a:lnTo>
                    <a:pt x="4130039" y="189737"/>
                  </a:lnTo>
                  <a:lnTo>
                    <a:pt x="3940302" y="379475"/>
                  </a:lnTo>
                  <a:lnTo>
                    <a:pt x="3940302" y="284607"/>
                  </a:lnTo>
                  <a:lnTo>
                    <a:pt x="189737" y="284607"/>
                  </a:lnTo>
                  <a:lnTo>
                    <a:pt x="189737" y="379475"/>
                  </a:lnTo>
                  <a:lnTo>
                    <a:pt x="0" y="189737"/>
                  </a:lnTo>
                  <a:close/>
                </a:path>
              </a:pathLst>
            </a:custGeom>
            <a:ln w="12700">
              <a:solidFill>
                <a:srgbClr val="2E528F"/>
              </a:solidFill>
            </a:ln>
          </p:spPr>
          <p:txBody>
            <a:bodyPr wrap="square" lIns="0" tIns="0" rIns="0" bIns="0" rtlCol="0"/>
            <a:lstStyle/>
            <a:p>
              <a:endParaRPr/>
            </a:p>
          </p:txBody>
        </p:sp>
      </p:grpSp>
      <p:sp>
        <p:nvSpPr>
          <p:cNvPr id="36" name="object 36"/>
          <p:cNvSpPr txBox="1"/>
          <p:nvPr/>
        </p:nvSpPr>
        <p:spPr>
          <a:xfrm>
            <a:off x="7918195" y="3222193"/>
            <a:ext cx="17145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Original</a:t>
            </a:r>
            <a:r>
              <a:rPr sz="1600" spc="-55" dirty="0">
                <a:latin typeface="Calibri"/>
                <a:cs typeface="Calibri"/>
              </a:rPr>
              <a:t> </a:t>
            </a:r>
            <a:r>
              <a:rPr sz="1600" spc="-5" dirty="0">
                <a:latin typeface="Calibri"/>
                <a:cs typeface="Calibri"/>
              </a:rPr>
              <a:t>clock</a:t>
            </a:r>
            <a:r>
              <a:rPr sz="1600" spc="-25" dirty="0">
                <a:latin typeface="Calibri"/>
                <a:cs typeface="Calibri"/>
              </a:rPr>
              <a:t> </a:t>
            </a:r>
            <a:r>
              <a:rPr sz="1600" spc="-5" dirty="0">
                <a:latin typeface="Calibri"/>
                <a:cs typeface="Calibri"/>
              </a:rPr>
              <a:t>period</a:t>
            </a:r>
            <a:endParaRPr sz="1600">
              <a:latin typeface="Calibri"/>
              <a:cs typeface="Calibri"/>
            </a:endParaRPr>
          </a:p>
        </p:txBody>
      </p:sp>
      <p:sp>
        <p:nvSpPr>
          <p:cNvPr id="37" name="object 37"/>
          <p:cNvSpPr/>
          <p:nvPr/>
        </p:nvSpPr>
        <p:spPr>
          <a:xfrm>
            <a:off x="4793741" y="1690877"/>
            <a:ext cx="0" cy="1480820"/>
          </a:xfrm>
          <a:custGeom>
            <a:avLst/>
            <a:gdLst/>
            <a:ahLst/>
            <a:cxnLst/>
            <a:rect l="l" t="t" r="r" b="b"/>
            <a:pathLst>
              <a:path h="1480820">
                <a:moveTo>
                  <a:pt x="0" y="0"/>
                </a:moveTo>
                <a:lnTo>
                  <a:pt x="0" y="1480566"/>
                </a:lnTo>
              </a:path>
            </a:pathLst>
          </a:custGeom>
          <a:ln w="38100">
            <a:solidFill>
              <a:srgbClr val="000000"/>
            </a:solidFill>
            <a:prstDash val="lgDash"/>
          </a:ln>
        </p:spPr>
        <p:txBody>
          <a:bodyPr wrap="square" lIns="0" tIns="0" rIns="0" bIns="0" rtlCol="0"/>
          <a:lstStyle/>
          <a:p>
            <a:endParaRPr/>
          </a:p>
        </p:txBody>
      </p:sp>
      <p:sp>
        <p:nvSpPr>
          <p:cNvPr id="38" name="object 38"/>
          <p:cNvSpPr txBox="1"/>
          <p:nvPr/>
        </p:nvSpPr>
        <p:spPr>
          <a:xfrm>
            <a:off x="2493391" y="6157976"/>
            <a:ext cx="242824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Shorter</a:t>
            </a:r>
            <a:r>
              <a:rPr sz="1600" spc="10" dirty="0">
                <a:latin typeface="Calibri"/>
                <a:cs typeface="Calibri"/>
              </a:rPr>
              <a:t> </a:t>
            </a:r>
            <a:r>
              <a:rPr sz="1600" spc="-10" dirty="0">
                <a:latin typeface="Calibri"/>
                <a:cs typeface="Calibri"/>
              </a:rPr>
              <a:t>Retimed</a:t>
            </a:r>
            <a:r>
              <a:rPr sz="1600" spc="10" dirty="0">
                <a:latin typeface="Calibri"/>
                <a:cs typeface="Calibri"/>
              </a:rPr>
              <a:t> </a:t>
            </a:r>
            <a:r>
              <a:rPr sz="1600" spc="-5" dirty="0">
                <a:latin typeface="Calibri"/>
                <a:cs typeface="Calibri"/>
              </a:rPr>
              <a:t>clock</a:t>
            </a:r>
            <a:r>
              <a:rPr sz="1600" spc="-10" dirty="0">
                <a:latin typeface="Calibri"/>
                <a:cs typeface="Calibri"/>
              </a:rPr>
              <a:t> period</a:t>
            </a:r>
            <a:endParaRPr sz="1600">
              <a:latin typeface="Calibri"/>
              <a:cs typeface="Calibri"/>
            </a:endParaRPr>
          </a:p>
        </p:txBody>
      </p:sp>
      <p:grpSp>
        <p:nvGrpSpPr>
          <p:cNvPr id="39" name="object 39"/>
          <p:cNvGrpSpPr/>
          <p:nvPr/>
        </p:nvGrpSpPr>
        <p:grpSpPr>
          <a:xfrm>
            <a:off x="6007353" y="6091173"/>
            <a:ext cx="3350260" cy="392430"/>
            <a:chOff x="6007353" y="6091173"/>
            <a:chExt cx="3350260" cy="392430"/>
          </a:xfrm>
        </p:grpSpPr>
        <p:sp>
          <p:nvSpPr>
            <p:cNvPr id="40" name="object 40"/>
            <p:cNvSpPr/>
            <p:nvPr/>
          </p:nvSpPr>
          <p:spPr>
            <a:xfrm>
              <a:off x="6013703" y="6097523"/>
              <a:ext cx="3337560" cy="379730"/>
            </a:xfrm>
            <a:custGeom>
              <a:avLst/>
              <a:gdLst/>
              <a:ahLst/>
              <a:cxnLst/>
              <a:rect l="l" t="t" r="r" b="b"/>
              <a:pathLst>
                <a:path w="3337559" h="379729">
                  <a:moveTo>
                    <a:pt x="3147822" y="0"/>
                  </a:moveTo>
                  <a:lnTo>
                    <a:pt x="3147822" y="94868"/>
                  </a:lnTo>
                  <a:lnTo>
                    <a:pt x="189737" y="94868"/>
                  </a:lnTo>
                  <a:lnTo>
                    <a:pt x="189737" y="0"/>
                  </a:lnTo>
                  <a:lnTo>
                    <a:pt x="0" y="189737"/>
                  </a:lnTo>
                  <a:lnTo>
                    <a:pt x="189737" y="379475"/>
                  </a:lnTo>
                  <a:lnTo>
                    <a:pt x="189737" y="284606"/>
                  </a:lnTo>
                  <a:lnTo>
                    <a:pt x="3147822" y="284606"/>
                  </a:lnTo>
                  <a:lnTo>
                    <a:pt x="3147822" y="379475"/>
                  </a:lnTo>
                  <a:lnTo>
                    <a:pt x="3337560" y="189737"/>
                  </a:lnTo>
                  <a:lnTo>
                    <a:pt x="3147822" y="0"/>
                  </a:lnTo>
                  <a:close/>
                </a:path>
              </a:pathLst>
            </a:custGeom>
            <a:solidFill>
              <a:srgbClr val="A9D18E"/>
            </a:solidFill>
          </p:spPr>
          <p:txBody>
            <a:bodyPr wrap="square" lIns="0" tIns="0" rIns="0" bIns="0" rtlCol="0"/>
            <a:lstStyle/>
            <a:p>
              <a:endParaRPr/>
            </a:p>
          </p:txBody>
        </p:sp>
        <p:sp>
          <p:nvSpPr>
            <p:cNvPr id="41" name="object 41"/>
            <p:cNvSpPr/>
            <p:nvPr/>
          </p:nvSpPr>
          <p:spPr>
            <a:xfrm>
              <a:off x="6013703" y="6097523"/>
              <a:ext cx="3337560" cy="379730"/>
            </a:xfrm>
            <a:custGeom>
              <a:avLst/>
              <a:gdLst/>
              <a:ahLst/>
              <a:cxnLst/>
              <a:rect l="l" t="t" r="r" b="b"/>
              <a:pathLst>
                <a:path w="3337559" h="379729">
                  <a:moveTo>
                    <a:pt x="0" y="189737"/>
                  </a:moveTo>
                  <a:lnTo>
                    <a:pt x="189737" y="0"/>
                  </a:lnTo>
                  <a:lnTo>
                    <a:pt x="189737" y="94868"/>
                  </a:lnTo>
                  <a:lnTo>
                    <a:pt x="3147822" y="94868"/>
                  </a:lnTo>
                  <a:lnTo>
                    <a:pt x="3147822" y="0"/>
                  </a:lnTo>
                  <a:lnTo>
                    <a:pt x="3337560" y="189737"/>
                  </a:lnTo>
                  <a:lnTo>
                    <a:pt x="3147822" y="379475"/>
                  </a:lnTo>
                  <a:lnTo>
                    <a:pt x="3147822" y="284606"/>
                  </a:lnTo>
                  <a:lnTo>
                    <a:pt x="189737" y="284606"/>
                  </a:lnTo>
                  <a:lnTo>
                    <a:pt x="189737" y="379475"/>
                  </a:lnTo>
                  <a:lnTo>
                    <a:pt x="0" y="189737"/>
                  </a:lnTo>
                  <a:close/>
                </a:path>
              </a:pathLst>
            </a:custGeom>
            <a:ln w="12699">
              <a:solidFill>
                <a:srgbClr val="2E528F"/>
              </a:solidFill>
            </a:ln>
          </p:spPr>
          <p:txBody>
            <a:bodyPr wrap="square" lIns="0" tIns="0" rIns="0" bIns="0" rtlCol="0"/>
            <a:lstStyle/>
            <a:p>
              <a:endParaRPr/>
            </a:p>
          </p:txBody>
        </p:sp>
      </p:grpSp>
      <p:sp>
        <p:nvSpPr>
          <p:cNvPr id="42" name="object 42"/>
          <p:cNvSpPr txBox="1"/>
          <p:nvPr/>
        </p:nvSpPr>
        <p:spPr>
          <a:xfrm>
            <a:off x="6487414" y="6142431"/>
            <a:ext cx="238887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Shorter</a:t>
            </a:r>
            <a:r>
              <a:rPr sz="1600" spc="10" dirty="0">
                <a:latin typeface="Calibri"/>
                <a:cs typeface="Calibri"/>
              </a:rPr>
              <a:t> </a:t>
            </a:r>
            <a:r>
              <a:rPr sz="1600" spc="-10" dirty="0">
                <a:latin typeface="Calibri"/>
                <a:cs typeface="Calibri"/>
              </a:rPr>
              <a:t>retimed</a:t>
            </a:r>
            <a:r>
              <a:rPr sz="1600" spc="10" dirty="0">
                <a:latin typeface="Calibri"/>
                <a:cs typeface="Calibri"/>
              </a:rPr>
              <a:t> </a:t>
            </a:r>
            <a:r>
              <a:rPr sz="1600" spc="-5" dirty="0">
                <a:latin typeface="Calibri"/>
                <a:cs typeface="Calibri"/>
              </a:rPr>
              <a:t>clock</a:t>
            </a:r>
            <a:r>
              <a:rPr sz="1600" spc="-10" dirty="0">
                <a:latin typeface="Calibri"/>
                <a:cs typeface="Calibri"/>
              </a:rPr>
              <a:t> period</a:t>
            </a:r>
            <a:endParaRPr sz="1600">
              <a:latin typeface="Calibri"/>
              <a:cs typeface="Calibri"/>
            </a:endParaRPr>
          </a:p>
        </p:txBody>
      </p:sp>
      <p:grpSp>
        <p:nvGrpSpPr>
          <p:cNvPr id="43" name="object 43"/>
          <p:cNvGrpSpPr/>
          <p:nvPr/>
        </p:nvGrpSpPr>
        <p:grpSpPr>
          <a:xfrm>
            <a:off x="-3175" y="3602609"/>
            <a:ext cx="12198350" cy="1147445"/>
            <a:chOff x="-3175" y="3602609"/>
            <a:chExt cx="12198350" cy="1147445"/>
          </a:xfrm>
        </p:grpSpPr>
        <p:sp>
          <p:nvSpPr>
            <p:cNvPr id="44" name="object 44"/>
            <p:cNvSpPr/>
            <p:nvPr/>
          </p:nvSpPr>
          <p:spPr>
            <a:xfrm>
              <a:off x="0" y="4006596"/>
              <a:ext cx="12192000" cy="82550"/>
            </a:xfrm>
            <a:custGeom>
              <a:avLst/>
              <a:gdLst/>
              <a:ahLst/>
              <a:cxnLst/>
              <a:rect l="l" t="t" r="r" b="b"/>
              <a:pathLst>
                <a:path w="12192000" h="82550">
                  <a:moveTo>
                    <a:pt x="0" y="0"/>
                  </a:moveTo>
                  <a:lnTo>
                    <a:pt x="12192000" y="82168"/>
                  </a:lnTo>
                </a:path>
              </a:pathLst>
            </a:custGeom>
            <a:ln w="6350">
              <a:solidFill>
                <a:srgbClr val="4471C4"/>
              </a:solidFill>
            </a:ln>
          </p:spPr>
          <p:txBody>
            <a:bodyPr wrap="square" lIns="0" tIns="0" rIns="0" bIns="0" rtlCol="0"/>
            <a:lstStyle/>
            <a:p>
              <a:endParaRPr/>
            </a:p>
          </p:txBody>
        </p:sp>
        <p:pic>
          <p:nvPicPr>
            <p:cNvPr id="45" name="object 45"/>
            <p:cNvPicPr/>
            <p:nvPr/>
          </p:nvPicPr>
          <p:blipFill>
            <a:blip r:embed="rId4" cstate="print"/>
            <a:stretch>
              <a:fillRect/>
            </a:stretch>
          </p:blipFill>
          <p:spPr>
            <a:xfrm>
              <a:off x="5432678" y="3602609"/>
              <a:ext cx="1164336" cy="1147318"/>
            </a:xfrm>
            <a:prstGeom prst="rect">
              <a:avLst/>
            </a:prstGeom>
          </p:spPr>
        </p:pic>
      </p:grpSp>
      <p:sp>
        <p:nvSpPr>
          <p:cNvPr id="46" name="object 46"/>
          <p:cNvSpPr txBox="1"/>
          <p:nvPr/>
        </p:nvSpPr>
        <p:spPr>
          <a:xfrm>
            <a:off x="10274300" y="5089016"/>
            <a:ext cx="1623060" cy="848994"/>
          </a:xfrm>
          <a:prstGeom prst="rect">
            <a:avLst/>
          </a:prstGeom>
        </p:spPr>
        <p:txBody>
          <a:bodyPr vert="horz" wrap="square" lIns="0" tIns="12700" rIns="0" bIns="0" rtlCol="0">
            <a:spAutoFit/>
          </a:bodyPr>
          <a:lstStyle/>
          <a:p>
            <a:pPr marL="12700">
              <a:lnSpc>
                <a:spcPct val="100000"/>
              </a:lnSpc>
              <a:spcBef>
                <a:spcPts val="100"/>
              </a:spcBef>
            </a:pPr>
            <a:r>
              <a:rPr sz="1800" spc="-160" dirty="0">
                <a:solidFill>
                  <a:srgbClr val="1F145D"/>
                </a:solidFill>
                <a:latin typeface="Calibri"/>
                <a:cs typeface="Calibri"/>
              </a:rPr>
              <a:t>T</a:t>
            </a:r>
            <a:r>
              <a:rPr sz="1800" dirty="0">
                <a:solidFill>
                  <a:srgbClr val="1F145D"/>
                </a:solidFill>
                <a:latin typeface="Calibri"/>
                <a:cs typeface="Calibri"/>
              </a:rPr>
              <a:t>o</a:t>
            </a:r>
            <a:r>
              <a:rPr sz="1800" spc="-5" dirty="0">
                <a:solidFill>
                  <a:srgbClr val="1F145D"/>
                </a:solidFill>
                <a:latin typeface="Calibri"/>
                <a:cs typeface="Calibri"/>
              </a:rPr>
              <a:t> d</a:t>
            </a:r>
            <a:r>
              <a:rPr sz="1800" dirty="0">
                <a:solidFill>
                  <a:srgbClr val="1F145D"/>
                </a:solidFill>
                <a:latin typeface="Calibri"/>
                <a:cs typeface="Calibri"/>
              </a:rPr>
              <a:t>o</a:t>
            </a:r>
            <a:r>
              <a:rPr sz="1800" spc="10" dirty="0">
                <a:solidFill>
                  <a:srgbClr val="1F145D"/>
                </a:solidFill>
                <a:latin typeface="Calibri"/>
                <a:cs typeface="Calibri"/>
              </a:rPr>
              <a:t> </a:t>
            </a:r>
            <a:r>
              <a:rPr sz="1800" dirty="0">
                <a:solidFill>
                  <a:srgbClr val="1F145D"/>
                </a:solidFill>
                <a:latin typeface="Calibri"/>
                <a:cs typeface="Calibri"/>
              </a:rPr>
              <a:t>th</a:t>
            </a:r>
            <a:r>
              <a:rPr sz="1800" spc="-10" dirty="0">
                <a:solidFill>
                  <a:srgbClr val="1F145D"/>
                </a:solidFill>
                <a:latin typeface="Calibri"/>
                <a:cs typeface="Calibri"/>
              </a:rPr>
              <a:t>i</a:t>
            </a:r>
            <a:r>
              <a:rPr sz="1800" dirty="0">
                <a:solidFill>
                  <a:srgbClr val="1F145D"/>
                </a:solidFill>
                <a:latin typeface="Calibri"/>
                <a:cs typeface="Calibri"/>
              </a:rPr>
              <a:t>s e</a:t>
            </a:r>
            <a:r>
              <a:rPr sz="1800" spc="5" dirty="0">
                <a:solidFill>
                  <a:srgbClr val="1F145D"/>
                </a:solidFill>
                <a:latin typeface="Calibri"/>
                <a:cs typeface="Calibri"/>
              </a:rPr>
              <a:t>n</a:t>
            </a:r>
            <a:r>
              <a:rPr sz="1800" dirty="0">
                <a:solidFill>
                  <a:srgbClr val="1F145D"/>
                </a:solidFill>
                <a:latin typeface="Calibri"/>
                <a:cs typeface="Calibri"/>
              </a:rPr>
              <a:t>able</a:t>
            </a:r>
          </a:p>
          <a:p>
            <a:pPr marL="12700" marR="5080">
              <a:lnSpc>
                <a:spcPct val="100000"/>
              </a:lnSpc>
            </a:pPr>
            <a:r>
              <a:rPr sz="1800" b="1" spc="-5" dirty="0">
                <a:solidFill>
                  <a:srgbClr val="1F145D"/>
                </a:solidFill>
                <a:latin typeface="Calibri"/>
                <a:cs typeface="Calibri"/>
              </a:rPr>
              <a:t>–retiming </a:t>
            </a:r>
            <a:r>
              <a:rPr sz="1800" spc="-5" dirty="0">
                <a:solidFill>
                  <a:srgbClr val="1F145D"/>
                </a:solidFill>
                <a:latin typeface="Calibri"/>
                <a:cs typeface="Calibri"/>
              </a:rPr>
              <a:t>in </a:t>
            </a:r>
            <a:r>
              <a:rPr sz="1800" dirty="0">
                <a:solidFill>
                  <a:srgbClr val="1F145D"/>
                </a:solidFill>
                <a:latin typeface="Calibri"/>
                <a:cs typeface="Calibri"/>
              </a:rPr>
              <a:t>the </a:t>
            </a:r>
            <a:r>
              <a:rPr sz="1800" spc="5" dirty="0">
                <a:solidFill>
                  <a:srgbClr val="1F145D"/>
                </a:solidFill>
                <a:latin typeface="Calibri"/>
                <a:cs typeface="Calibri"/>
              </a:rPr>
              <a:t> </a:t>
            </a:r>
            <a:r>
              <a:rPr sz="1800" spc="-5" dirty="0">
                <a:solidFill>
                  <a:srgbClr val="1F145D"/>
                </a:solidFill>
                <a:latin typeface="Calibri"/>
                <a:cs typeface="Calibri"/>
              </a:rPr>
              <a:t>synthesis</a:t>
            </a:r>
            <a:r>
              <a:rPr sz="1800" spc="-80" dirty="0">
                <a:solidFill>
                  <a:srgbClr val="1F145D"/>
                </a:solidFill>
                <a:latin typeface="Calibri"/>
                <a:cs typeface="Calibri"/>
              </a:rPr>
              <a:t> </a:t>
            </a:r>
            <a:r>
              <a:rPr sz="1800" spc="-10" dirty="0">
                <a:solidFill>
                  <a:srgbClr val="1F145D"/>
                </a:solidFill>
                <a:latin typeface="Calibri"/>
                <a:cs typeface="Calibri"/>
              </a:rPr>
              <a:t>options</a:t>
            </a:r>
            <a:endParaRPr sz="1800" dirty="0">
              <a:solidFill>
                <a:srgbClr val="1F145D"/>
              </a:solidFill>
              <a:latin typeface="Calibri"/>
              <a:cs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181" y="276607"/>
            <a:ext cx="8635445" cy="690574"/>
          </a:xfrm>
          <a:prstGeom prst="rect">
            <a:avLst/>
          </a:prstGeom>
        </p:spPr>
        <p:txBody>
          <a:bodyPr vert="horz" wrap="square" lIns="0" tIns="13335" rIns="0" bIns="0" rtlCol="0">
            <a:spAutoFit/>
          </a:bodyPr>
          <a:lstStyle/>
          <a:p>
            <a:pPr marL="12700">
              <a:lnSpc>
                <a:spcPct val="100000"/>
              </a:lnSpc>
              <a:spcBef>
                <a:spcPts val="105"/>
              </a:spcBef>
            </a:pPr>
            <a:r>
              <a:rPr spc="-25" dirty="0"/>
              <a:t>Register</a:t>
            </a:r>
            <a:r>
              <a:rPr spc="-15" dirty="0"/>
              <a:t> </a:t>
            </a:r>
            <a:r>
              <a:rPr spc="-10" dirty="0"/>
              <a:t>Duplication</a:t>
            </a:r>
            <a:r>
              <a:rPr spc="15" dirty="0"/>
              <a:t> </a:t>
            </a:r>
            <a:r>
              <a:rPr spc="-10" dirty="0"/>
              <a:t>Example</a:t>
            </a:r>
          </a:p>
        </p:txBody>
      </p:sp>
      <p:grpSp>
        <p:nvGrpSpPr>
          <p:cNvPr id="3" name="object 3"/>
          <p:cNvGrpSpPr/>
          <p:nvPr/>
        </p:nvGrpSpPr>
        <p:grpSpPr>
          <a:xfrm>
            <a:off x="933958" y="2048001"/>
            <a:ext cx="4019550" cy="3903979"/>
            <a:chOff x="933958" y="2048001"/>
            <a:chExt cx="4019550" cy="3903979"/>
          </a:xfrm>
        </p:grpSpPr>
        <p:sp>
          <p:nvSpPr>
            <p:cNvPr id="4" name="object 4"/>
            <p:cNvSpPr/>
            <p:nvPr/>
          </p:nvSpPr>
          <p:spPr>
            <a:xfrm>
              <a:off x="3064763" y="4044920"/>
              <a:ext cx="958215" cy="501650"/>
            </a:xfrm>
            <a:custGeom>
              <a:avLst/>
              <a:gdLst/>
              <a:ahLst/>
              <a:cxnLst/>
              <a:rect l="l" t="t" r="r" b="b"/>
              <a:pathLst>
                <a:path w="958214" h="501650">
                  <a:moveTo>
                    <a:pt x="591073" y="0"/>
                  </a:moveTo>
                  <a:lnTo>
                    <a:pt x="554291" y="3442"/>
                  </a:lnTo>
                  <a:lnTo>
                    <a:pt x="521985" y="16482"/>
                  </a:lnTo>
                  <a:lnTo>
                    <a:pt x="498348" y="38129"/>
                  </a:lnTo>
                  <a:lnTo>
                    <a:pt x="491970" y="34010"/>
                  </a:lnTo>
                  <a:lnTo>
                    <a:pt x="485235" y="30224"/>
                  </a:lnTo>
                  <a:lnTo>
                    <a:pt x="478166" y="26771"/>
                  </a:lnTo>
                  <a:lnTo>
                    <a:pt x="470788" y="23651"/>
                  </a:lnTo>
                  <a:lnTo>
                    <a:pt x="425765" y="14106"/>
                  </a:lnTo>
                  <a:lnTo>
                    <a:pt x="380634" y="17492"/>
                  </a:lnTo>
                  <a:lnTo>
                    <a:pt x="340576" y="32688"/>
                  </a:lnTo>
                  <a:lnTo>
                    <a:pt x="310769" y="58576"/>
                  </a:lnTo>
                  <a:lnTo>
                    <a:pt x="288232" y="50917"/>
                  </a:lnTo>
                  <a:lnTo>
                    <a:pt x="264398" y="46067"/>
                  </a:lnTo>
                  <a:lnTo>
                    <a:pt x="239777" y="44074"/>
                  </a:lnTo>
                  <a:lnTo>
                    <a:pt x="214884" y="44987"/>
                  </a:lnTo>
                  <a:lnTo>
                    <a:pt x="158656" y="58864"/>
                  </a:lnTo>
                  <a:lnTo>
                    <a:pt x="115776" y="86088"/>
                  </a:lnTo>
                  <a:lnTo>
                    <a:pt x="90350" y="122765"/>
                  </a:lnTo>
                  <a:lnTo>
                    <a:pt x="86487" y="165002"/>
                  </a:lnTo>
                  <a:lnTo>
                    <a:pt x="85725" y="166653"/>
                  </a:lnTo>
                  <a:lnTo>
                    <a:pt x="43418" y="177194"/>
                  </a:lnTo>
                  <a:lnTo>
                    <a:pt x="12446" y="200308"/>
                  </a:lnTo>
                  <a:lnTo>
                    <a:pt x="0" y="226234"/>
                  </a:lnTo>
                  <a:lnTo>
                    <a:pt x="2317" y="252648"/>
                  </a:lnTo>
                  <a:lnTo>
                    <a:pt x="18303" y="276514"/>
                  </a:lnTo>
                  <a:lnTo>
                    <a:pt x="46862" y="294796"/>
                  </a:lnTo>
                  <a:lnTo>
                    <a:pt x="34232" y="306762"/>
                  </a:lnTo>
                  <a:lnTo>
                    <a:pt x="25638" y="320228"/>
                  </a:lnTo>
                  <a:lnTo>
                    <a:pt x="21306" y="334694"/>
                  </a:lnTo>
                  <a:lnTo>
                    <a:pt x="21462" y="349660"/>
                  </a:lnTo>
                  <a:lnTo>
                    <a:pt x="33391" y="375606"/>
                  </a:lnTo>
                  <a:lnTo>
                    <a:pt x="57546" y="395587"/>
                  </a:lnTo>
                  <a:lnTo>
                    <a:pt x="90489" y="407685"/>
                  </a:lnTo>
                  <a:lnTo>
                    <a:pt x="128778" y="409985"/>
                  </a:lnTo>
                  <a:lnTo>
                    <a:pt x="130683" y="412144"/>
                  </a:lnTo>
                  <a:lnTo>
                    <a:pt x="166018" y="442069"/>
                  </a:lnTo>
                  <a:lnTo>
                    <a:pt x="211070" y="461892"/>
                  </a:lnTo>
                  <a:lnTo>
                    <a:pt x="261963" y="470931"/>
                  </a:lnTo>
                  <a:lnTo>
                    <a:pt x="314818" y="468504"/>
                  </a:lnTo>
                  <a:lnTo>
                    <a:pt x="365760" y="453927"/>
                  </a:lnTo>
                  <a:lnTo>
                    <a:pt x="381849" y="468314"/>
                  </a:lnTo>
                  <a:lnTo>
                    <a:pt x="401034" y="480439"/>
                  </a:lnTo>
                  <a:lnTo>
                    <a:pt x="422838" y="490039"/>
                  </a:lnTo>
                  <a:lnTo>
                    <a:pt x="446786" y="496853"/>
                  </a:lnTo>
                  <a:lnTo>
                    <a:pt x="494354" y="501439"/>
                  </a:lnTo>
                  <a:lnTo>
                    <a:pt x="539904" y="495413"/>
                  </a:lnTo>
                  <a:lnTo>
                    <a:pt x="580352" y="479955"/>
                  </a:lnTo>
                  <a:lnTo>
                    <a:pt x="612613" y="456250"/>
                  </a:lnTo>
                  <a:lnTo>
                    <a:pt x="633602" y="425479"/>
                  </a:lnTo>
                  <a:lnTo>
                    <a:pt x="649259" y="431428"/>
                  </a:lnTo>
                  <a:lnTo>
                    <a:pt x="665797" y="435735"/>
                  </a:lnTo>
                  <a:lnTo>
                    <a:pt x="683002" y="438374"/>
                  </a:lnTo>
                  <a:lnTo>
                    <a:pt x="700659" y="439322"/>
                  </a:lnTo>
                  <a:lnTo>
                    <a:pt x="750685" y="432478"/>
                  </a:lnTo>
                  <a:lnTo>
                    <a:pt x="791686" y="413144"/>
                  </a:lnTo>
                  <a:lnTo>
                    <a:pt x="819495" y="384262"/>
                  </a:lnTo>
                  <a:lnTo>
                    <a:pt x="829945" y="348771"/>
                  </a:lnTo>
                  <a:lnTo>
                    <a:pt x="848867" y="345995"/>
                  </a:lnTo>
                  <a:lnTo>
                    <a:pt x="900302" y="327689"/>
                  </a:lnTo>
                  <a:lnTo>
                    <a:pt x="939490" y="295681"/>
                  </a:lnTo>
                  <a:lnTo>
                    <a:pt x="957770" y="256792"/>
                  </a:lnTo>
                  <a:lnTo>
                    <a:pt x="954238" y="215854"/>
                  </a:lnTo>
                  <a:lnTo>
                    <a:pt x="927988" y="177702"/>
                  </a:lnTo>
                  <a:lnTo>
                    <a:pt x="930148" y="174019"/>
                  </a:lnTo>
                  <a:lnTo>
                    <a:pt x="931926" y="170336"/>
                  </a:lnTo>
                  <a:lnTo>
                    <a:pt x="933323" y="166653"/>
                  </a:lnTo>
                  <a:lnTo>
                    <a:pt x="936454" y="133155"/>
                  </a:lnTo>
                  <a:lnTo>
                    <a:pt x="921893" y="102502"/>
                  </a:lnTo>
                  <a:lnTo>
                    <a:pt x="892282" y="78017"/>
                  </a:lnTo>
                  <a:lnTo>
                    <a:pt x="850264" y="63021"/>
                  </a:lnTo>
                  <a:lnTo>
                    <a:pt x="845393" y="50230"/>
                  </a:lnTo>
                  <a:lnTo>
                    <a:pt x="813943" y="18190"/>
                  </a:lnTo>
                  <a:lnTo>
                    <a:pt x="776438" y="3470"/>
                  </a:lnTo>
                  <a:lnTo>
                    <a:pt x="735361" y="252"/>
                  </a:lnTo>
                  <a:lnTo>
                    <a:pt x="695571" y="8225"/>
                  </a:lnTo>
                  <a:lnTo>
                    <a:pt x="661924" y="27080"/>
                  </a:lnTo>
                  <a:lnTo>
                    <a:pt x="654770" y="21089"/>
                  </a:lnTo>
                  <a:lnTo>
                    <a:pt x="646699" y="15730"/>
                  </a:lnTo>
                  <a:lnTo>
                    <a:pt x="637795" y="11060"/>
                  </a:lnTo>
                  <a:lnTo>
                    <a:pt x="628141" y="7141"/>
                  </a:lnTo>
                  <a:lnTo>
                    <a:pt x="591073" y="0"/>
                  </a:lnTo>
                  <a:close/>
                </a:path>
              </a:pathLst>
            </a:custGeom>
            <a:solidFill>
              <a:srgbClr val="4471C4"/>
            </a:solidFill>
          </p:spPr>
          <p:txBody>
            <a:bodyPr wrap="square" lIns="0" tIns="0" rIns="0" bIns="0" rtlCol="0"/>
            <a:lstStyle/>
            <a:p>
              <a:endParaRPr/>
            </a:p>
          </p:txBody>
        </p:sp>
        <p:sp>
          <p:nvSpPr>
            <p:cNvPr id="5" name="object 5"/>
            <p:cNvSpPr/>
            <p:nvPr/>
          </p:nvSpPr>
          <p:spPr>
            <a:xfrm>
              <a:off x="3064763" y="4044920"/>
              <a:ext cx="958215" cy="501650"/>
            </a:xfrm>
            <a:custGeom>
              <a:avLst/>
              <a:gdLst/>
              <a:ahLst/>
              <a:cxnLst/>
              <a:rect l="l" t="t" r="r" b="b"/>
              <a:pathLst>
                <a:path w="958214" h="501650">
                  <a:moveTo>
                    <a:pt x="86487" y="165002"/>
                  </a:moveTo>
                  <a:lnTo>
                    <a:pt x="90350" y="122765"/>
                  </a:lnTo>
                  <a:lnTo>
                    <a:pt x="115776" y="86088"/>
                  </a:lnTo>
                  <a:lnTo>
                    <a:pt x="158656" y="58864"/>
                  </a:lnTo>
                  <a:lnTo>
                    <a:pt x="214884" y="44987"/>
                  </a:lnTo>
                  <a:lnTo>
                    <a:pt x="239777" y="44074"/>
                  </a:lnTo>
                  <a:lnTo>
                    <a:pt x="264398" y="46067"/>
                  </a:lnTo>
                  <a:lnTo>
                    <a:pt x="288232" y="50917"/>
                  </a:lnTo>
                  <a:lnTo>
                    <a:pt x="310769" y="58576"/>
                  </a:lnTo>
                  <a:lnTo>
                    <a:pt x="340576" y="32688"/>
                  </a:lnTo>
                  <a:lnTo>
                    <a:pt x="380634" y="17492"/>
                  </a:lnTo>
                  <a:lnTo>
                    <a:pt x="425765" y="14106"/>
                  </a:lnTo>
                  <a:lnTo>
                    <a:pt x="470788" y="23651"/>
                  </a:lnTo>
                  <a:lnTo>
                    <a:pt x="478166" y="26771"/>
                  </a:lnTo>
                  <a:lnTo>
                    <a:pt x="485235" y="30224"/>
                  </a:lnTo>
                  <a:lnTo>
                    <a:pt x="491970" y="34010"/>
                  </a:lnTo>
                  <a:lnTo>
                    <a:pt x="498348" y="38129"/>
                  </a:lnTo>
                  <a:lnTo>
                    <a:pt x="521985" y="16482"/>
                  </a:lnTo>
                  <a:lnTo>
                    <a:pt x="554291" y="3442"/>
                  </a:lnTo>
                  <a:lnTo>
                    <a:pt x="591073" y="0"/>
                  </a:lnTo>
                  <a:lnTo>
                    <a:pt x="628141" y="7141"/>
                  </a:lnTo>
                  <a:lnTo>
                    <a:pt x="637795" y="11060"/>
                  </a:lnTo>
                  <a:lnTo>
                    <a:pt x="646699" y="15730"/>
                  </a:lnTo>
                  <a:lnTo>
                    <a:pt x="654770" y="21089"/>
                  </a:lnTo>
                  <a:lnTo>
                    <a:pt x="661924" y="27080"/>
                  </a:lnTo>
                  <a:lnTo>
                    <a:pt x="695571" y="8225"/>
                  </a:lnTo>
                  <a:lnTo>
                    <a:pt x="735361" y="252"/>
                  </a:lnTo>
                  <a:lnTo>
                    <a:pt x="776438" y="3470"/>
                  </a:lnTo>
                  <a:lnTo>
                    <a:pt x="813943" y="18190"/>
                  </a:lnTo>
                  <a:lnTo>
                    <a:pt x="827029" y="27553"/>
                  </a:lnTo>
                  <a:lnTo>
                    <a:pt x="837580" y="38320"/>
                  </a:lnTo>
                  <a:lnTo>
                    <a:pt x="845393" y="50230"/>
                  </a:lnTo>
                  <a:lnTo>
                    <a:pt x="850264" y="63021"/>
                  </a:lnTo>
                  <a:lnTo>
                    <a:pt x="892282" y="78017"/>
                  </a:lnTo>
                  <a:lnTo>
                    <a:pt x="921893" y="102502"/>
                  </a:lnTo>
                  <a:lnTo>
                    <a:pt x="936454" y="133155"/>
                  </a:lnTo>
                  <a:lnTo>
                    <a:pt x="933323" y="166653"/>
                  </a:lnTo>
                  <a:lnTo>
                    <a:pt x="931926" y="170336"/>
                  </a:lnTo>
                  <a:lnTo>
                    <a:pt x="930148" y="174019"/>
                  </a:lnTo>
                  <a:lnTo>
                    <a:pt x="927988" y="177702"/>
                  </a:lnTo>
                  <a:lnTo>
                    <a:pt x="954238" y="215854"/>
                  </a:lnTo>
                  <a:lnTo>
                    <a:pt x="957770" y="256792"/>
                  </a:lnTo>
                  <a:lnTo>
                    <a:pt x="939490" y="295681"/>
                  </a:lnTo>
                  <a:lnTo>
                    <a:pt x="900302" y="327689"/>
                  </a:lnTo>
                  <a:lnTo>
                    <a:pt x="848867" y="345995"/>
                  </a:lnTo>
                  <a:lnTo>
                    <a:pt x="829945" y="348771"/>
                  </a:lnTo>
                  <a:lnTo>
                    <a:pt x="819495" y="384262"/>
                  </a:lnTo>
                  <a:lnTo>
                    <a:pt x="791686" y="413144"/>
                  </a:lnTo>
                  <a:lnTo>
                    <a:pt x="750685" y="432478"/>
                  </a:lnTo>
                  <a:lnTo>
                    <a:pt x="700659" y="439322"/>
                  </a:lnTo>
                  <a:lnTo>
                    <a:pt x="683002" y="438374"/>
                  </a:lnTo>
                  <a:lnTo>
                    <a:pt x="665797" y="435735"/>
                  </a:lnTo>
                  <a:lnTo>
                    <a:pt x="649259" y="431428"/>
                  </a:lnTo>
                  <a:lnTo>
                    <a:pt x="633602" y="425479"/>
                  </a:lnTo>
                  <a:lnTo>
                    <a:pt x="612613" y="456250"/>
                  </a:lnTo>
                  <a:lnTo>
                    <a:pt x="580352" y="479955"/>
                  </a:lnTo>
                  <a:lnTo>
                    <a:pt x="539904" y="495413"/>
                  </a:lnTo>
                  <a:lnTo>
                    <a:pt x="494354" y="501439"/>
                  </a:lnTo>
                  <a:lnTo>
                    <a:pt x="446786" y="496853"/>
                  </a:lnTo>
                  <a:lnTo>
                    <a:pt x="422838" y="490039"/>
                  </a:lnTo>
                  <a:lnTo>
                    <a:pt x="401034" y="480439"/>
                  </a:lnTo>
                  <a:lnTo>
                    <a:pt x="381849" y="468314"/>
                  </a:lnTo>
                  <a:lnTo>
                    <a:pt x="365760" y="453927"/>
                  </a:lnTo>
                  <a:lnTo>
                    <a:pt x="314818" y="468504"/>
                  </a:lnTo>
                  <a:lnTo>
                    <a:pt x="261963" y="470931"/>
                  </a:lnTo>
                  <a:lnTo>
                    <a:pt x="211070" y="461892"/>
                  </a:lnTo>
                  <a:lnTo>
                    <a:pt x="166018" y="442069"/>
                  </a:lnTo>
                  <a:lnTo>
                    <a:pt x="130683" y="412144"/>
                  </a:lnTo>
                  <a:lnTo>
                    <a:pt x="130048" y="411382"/>
                  </a:lnTo>
                  <a:lnTo>
                    <a:pt x="129412" y="410620"/>
                  </a:lnTo>
                  <a:lnTo>
                    <a:pt x="128778" y="409985"/>
                  </a:lnTo>
                  <a:lnTo>
                    <a:pt x="90489" y="407685"/>
                  </a:lnTo>
                  <a:lnTo>
                    <a:pt x="57546" y="395587"/>
                  </a:lnTo>
                  <a:lnTo>
                    <a:pt x="33391" y="375606"/>
                  </a:lnTo>
                  <a:lnTo>
                    <a:pt x="21462" y="349660"/>
                  </a:lnTo>
                  <a:lnTo>
                    <a:pt x="21306" y="334694"/>
                  </a:lnTo>
                  <a:lnTo>
                    <a:pt x="25638" y="320228"/>
                  </a:lnTo>
                  <a:lnTo>
                    <a:pt x="34232" y="306762"/>
                  </a:lnTo>
                  <a:lnTo>
                    <a:pt x="46862" y="294796"/>
                  </a:lnTo>
                  <a:lnTo>
                    <a:pt x="18303" y="276514"/>
                  </a:lnTo>
                  <a:lnTo>
                    <a:pt x="2317" y="252648"/>
                  </a:lnTo>
                  <a:lnTo>
                    <a:pt x="0" y="226234"/>
                  </a:lnTo>
                  <a:lnTo>
                    <a:pt x="12446" y="200308"/>
                  </a:lnTo>
                  <a:lnTo>
                    <a:pt x="26128" y="187370"/>
                  </a:lnTo>
                  <a:lnTo>
                    <a:pt x="43418" y="177194"/>
                  </a:lnTo>
                  <a:lnTo>
                    <a:pt x="63541" y="170162"/>
                  </a:lnTo>
                  <a:lnTo>
                    <a:pt x="85725" y="166653"/>
                  </a:lnTo>
                  <a:lnTo>
                    <a:pt x="86487" y="165002"/>
                  </a:lnTo>
                  <a:close/>
                </a:path>
                <a:path w="958214" h="501650">
                  <a:moveTo>
                    <a:pt x="104140" y="302035"/>
                  </a:moveTo>
                  <a:lnTo>
                    <a:pt x="89491" y="302069"/>
                  </a:lnTo>
                  <a:lnTo>
                    <a:pt x="75057" y="300495"/>
                  </a:lnTo>
                  <a:lnTo>
                    <a:pt x="61098" y="297374"/>
                  </a:lnTo>
                  <a:lnTo>
                    <a:pt x="47879" y="292764"/>
                  </a:lnTo>
                </a:path>
                <a:path w="958214" h="501650">
                  <a:moveTo>
                    <a:pt x="153669" y="403254"/>
                  </a:moveTo>
                  <a:lnTo>
                    <a:pt x="145796" y="405540"/>
                  </a:lnTo>
                  <a:lnTo>
                    <a:pt x="137541" y="407064"/>
                  </a:lnTo>
                  <a:lnTo>
                    <a:pt x="129159" y="407699"/>
                  </a:lnTo>
                </a:path>
                <a:path w="958214" h="501650">
                  <a:moveTo>
                    <a:pt x="365633" y="451895"/>
                  </a:moveTo>
                  <a:lnTo>
                    <a:pt x="359663" y="445672"/>
                  </a:lnTo>
                  <a:lnTo>
                    <a:pt x="354711" y="438814"/>
                  </a:lnTo>
                  <a:lnTo>
                    <a:pt x="350774" y="431702"/>
                  </a:lnTo>
                </a:path>
                <a:path w="958214" h="501650">
                  <a:moveTo>
                    <a:pt x="639699" y="401603"/>
                  </a:moveTo>
                  <a:lnTo>
                    <a:pt x="638810" y="409096"/>
                  </a:lnTo>
                  <a:lnTo>
                    <a:pt x="636777" y="416589"/>
                  </a:lnTo>
                  <a:lnTo>
                    <a:pt x="633730" y="423701"/>
                  </a:lnTo>
                </a:path>
                <a:path w="958214" h="501650">
                  <a:moveTo>
                    <a:pt x="757301" y="264697"/>
                  </a:moveTo>
                  <a:lnTo>
                    <a:pt x="787378" y="279171"/>
                  </a:lnTo>
                  <a:lnTo>
                    <a:pt x="810180" y="298670"/>
                  </a:lnTo>
                  <a:lnTo>
                    <a:pt x="824577" y="321883"/>
                  </a:lnTo>
                  <a:lnTo>
                    <a:pt x="829437" y="347501"/>
                  </a:lnTo>
                </a:path>
                <a:path w="958214" h="501650">
                  <a:moveTo>
                    <a:pt x="927481" y="176432"/>
                  </a:moveTo>
                  <a:lnTo>
                    <a:pt x="921371" y="185187"/>
                  </a:lnTo>
                  <a:lnTo>
                    <a:pt x="913939" y="193323"/>
                  </a:lnTo>
                  <a:lnTo>
                    <a:pt x="905246" y="200792"/>
                  </a:lnTo>
                  <a:lnTo>
                    <a:pt x="895350" y="207547"/>
                  </a:lnTo>
                </a:path>
                <a:path w="958214" h="501650">
                  <a:moveTo>
                    <a:pt x="850391" y="61243"/>
                  </a:moveTo>
                  <a:lnTo>
                    <a:pt x="851662" y="66069"/>
                  </a:lnTo>
                  <a:lnTo>
                    <a:pt x="852170" y="71022"/>
                  </a:lnTo>
                  <a:lnTo>
                    <a:pt x="852043" y="75848"/>
                  </a:lnTo>
                </a:path>
                <a:path w="958214" h="501650">
                  <a:moveTo>
                    <a:pt x="645287" y="44098"/>
                  </a:moveTo>
                  <a:lnTo>
                    <a:pt x="649477" y="37367"/>
                  </a:lnTo>
                  <a:lnTo>
                    <a:pt x="654938" y="31017"/>
                  </a:lnTo>
                  <a:lnTo>
                    <a:pt x="661670" y="25429"/>
                  </a:lnTo>
                </a:path>
                <a:path w="958214" h="501650">
                  <a:moveTo>
                    <a:pt x="491363" y="52988"/>
                  </a:moveTo>
                  <a:lnTo>
                    <a:pt x="493013" y="47400"/>
                  </a:lnTo>
                  <a:lnTo>
                    <a:pt x="495681" y="42066"/>
                  </a:lnTo>
                  <a:lnTo>
                    <a:pt x="499237" y="36859"/>
                  </a:lnTo>
                </a:path>
                <a:path w="958214" h="501650">
                  <a:moveTo>
                    <a:pt x="310641" y="58449"/>
                  </a:moveTo>
                  <a:lnTo>
                    <a:pt x="318379" y="61928"/>
                  </a:lnTo>
                  <a:lnTo>
                    <a:pt x="325770" y="65704"/>
                  </a:lnTo>
                  <a:lnTo>
                    <a:pt x="332805" y="69790"/>
                  </a:lnTo>
                  <a:lnTo>
                    <a:pt x="339471" y="74197"/>
                  </a:lnTo>
                </a:path>
                <a:path w="958214" h="501650">
                  <a:moveTo>
                    <a:pt x="91567" y="181512"/>
                  </a:moveTo>
                  <a:lnTo>
                    <a:pt x="89281" y="176178"/>
                  </a:lnTo>
                  <a:lnTo>
                    <a:pt x="87630" y="170590"/>
                  </a:lnTo>
                  <a:lnTo>
                    <a:pt x="86487" y="165002"/>
                  </a:lnTo>
                </a:path>
              </a:pathLst>
            </a:custGeom>
            <a:ln w="12700">
              <a:solidFill>
                <a:srgbClr val="2E528F"/>
              </a:solidFill>
            </a:ln>
          </p:spPr>
          <p:txBody>
            <a:bodyPr wrap="square" lIns="0" tIns="0" rIns="0" bIns="0" rtlCol="0"/>
            <a:lstStyle/>
            <a:p>
              <a:endParaRPr/>
            </a:p>
          </p:txBody>
        </p:sp>
        <p:sp>
          <p:nvSpPr>
            <p:cNvPr id="6" name="object 6"/>
            <p:cNvSpPr/>
            <p:nvPr/>
          </p:nvSpPr>
          <p:spPr>
            <a:xfrm>
              <a:off x="940308" y="3674363"/>
              <a:ext cx="535305" cy="792480"/>
            </a:xfrm>
            <a:custGeom>
              <a:avLst/>
              <a:gdLst/>
              <a:ahLst/>
              <a:cxnLst/>
              <a:rect l="l" t="t" r="r" b="b"/>
              <a:pathLst>
                <a:path w="535305" h="792479">
                  <a:moveTo>
                    <a:pt x="534923" y="0"/>
                  </a:moveTo>
                  <a:lnTo>
                    <a:pt x="0" y="0"/>
                  </a:lnTo>
                  <a:lnTo>
                    <a:pt x="0" y="792480"/>
                  </a:lnTo>
                  <a:lnTo>
                    <a:pt x="534923" y="792480"/>
                  </a:lnTo>
                  <a:lnTo>
                    <a:pt x="534923" y="0"/>
                  </a:lnTo>
                  <a:close/>
                </a:path>
              </a:pathLst>
            </a:custGeom>
            <a:solidFill>
              <a:srgbClr val="FFFF99"/>
            </a:solidFill>
          </p:spPr>
          <p:txBody>
            <a:bodyPr wrap="square" lIns="0" tIns="0" rIns="0" bIns="0" rtlCol="0"/>
            <a:lstStyle/>
            <a:p>
              <a:endParaRPr/>
            </a:p>
          </p:txBody>
        </p:sp>
        <p:sp>
          <p:nvSpPr>
            <p:cNvPr id="7" name="object 7"/>
            <p:cNvSpPr/>
            <p:nvPr/>
          </p:nvSpPr>
          <p:spPr>
            <a:xfrm>
              <a:off x="940308" y="3674363"/>
              <a:ext cx="535305" cy="792480"/>
            </a:xfrm>
            <a:custGeom>
              <a:avLst/>
              <a:gdLst/>
              <a:ahLst/>
              <a:cxnLst/>
              <a:rect l="l" t="t" r="r" b="b"/>
              <a:pathLst>
                <a:path w="535305" h="792479">
                  <a:moveTo>
                    <a:pt x="0" y="792480"/>
                  </a:moveTo>
                  <a:lnTo>
                    <a:pt x="534923" y="792480"/>
                  </a:lnTo>
                  <a:lnTo>
                    <a:pt x="534923" y="0"/>
                  </a:lnTo>
                  <a:lnTo>
                    <a:pt x="0" y="0"/>
                  </a:lnTo>
                  <a:lnTo>
                    <a:pt x="0" y="792480"/>
                  </a:lnTo>
                  <a:close/>
                </a:path>
              </a:pathLst>
            </a:custGeom>
            <a:ln w="12700">
              <a:solidFill>
                <a:srgbClr val="000000"/>
              </a:solidFill>
            </a:ln>
          </p:spPr>
          <p:txBody>
            <a:bodyPr wrap="square" lIns="0" tIns="0" rIns="0" bIns="0" rtlCol="0"/>
            <a:lstStyle/>
            <a:p>
              <a:endParaRPr/>
            </a:p>
          </p:txBody>
        </p:sp>
        <p:sp>
          <p:nvSpPr>
            <p:cNvPr id="8" name="object 8"/>
            <p:cNvSpPr/>
            <p:nvPr/>
          </p:nvSpPr>
          <p:spPr>
            <a:xfrm>
              <a:off x="1074420" y="4282439"/>
              <a:ext cx="268605" cy="184785"/>
            </a:xfrm>
            <a:custGeom>
              <a:avLst/>
              <a:gdLst/>
              <a:ahLst/>
              <a:cxnLst/>
              <a:rect l="l" t="t" r="r" b="b"/>
              <a:pathLst>
                <a:path w="268605" h="184785">
                  <a:moveTo>
                    <a:pt x="134112" y="0"/>
                  </a:moveTo>
                  <a:lnTo>
                    <a:pt x="0" y="184404"/>
                  </a:lnTo>
                  <a:lnTo>
                    <a:pt x="268224" y="184404"/>
                  </a:lnTo>
                  <a:lnTo>
                    <a:pt x="134112" y="0"/>
                  </a:lnTo>
                  <a:close/>
                </a:path>
              </a:pathLst>
            </a:custGeom>
            <a:solidFill>
              <a:srgbClr val="FFFF99"/>
            </a:solidFill>
          </p:spPr>
          <p:txBody>
            <a:bodyPr wrap="square" lIns="0" tIns="0" rIns="0" bIns="0" rtlCol="0"/>
            <a:lstStyle/>
            <a:p>
              <a:endParaRPr/>
            </a:p>
          </p:txBody>
        </p:sp>
        <p:sp>
          <p:nvSpPr>
            <p:cNvPr id="9" name="object 9"/>
            <p:cNvSpPr/>
            <p:nvPr/>
          </p:nvSpPr>
          <p:spPr>
            <a:xfrm>
              <a:off x="1074420" y="4282439"/>
              <a:ext cx="268605" cy="184785"/>
            </a:xfrm>
            <a:custGeom>
              <a:avLst/>
              <a:gdLst/>
              <a:ahLst/>
              <a:cxnLst/>
              <a:rect l="l" t="t" r="r" b="b"/>
              <a:pathLst>
                <a:path w="268605" h="184785">
                  <a:moveTo>
                    <a:pt x="0" y="184404"/>
                  </a:moveTo>
                  <a:lnTo>
                    <a:pt x="134112" y="0"/>
                  </a:lnTo>
                  <a:lnTo>
                    <a:pt x="268224" y="184404"/>
                  </a:lnTo>
                  <a:lnTo>
                    <a:pt x="0" y="184404"/>
                  </a:lnTo>
                  <a:close/>
                </a:path>
              </a:pathLst>
            </a:custGeom>
            <a:ln w="12700">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470533" y="2048001"/>
              <a:ext cx="3482721" cy="3903472"/>
            </a:xfrm>
            <a:prstGeom prst="rect">
              <a:avLst/>
            </a:prstGeom>
          </p:spPr>
        </p:pic>
        <p:sp>
          <p:nvSpPr>
            <p:cNvPr id="11" name="object 11"/>
            <p:cNvSpPr/>
            <p:nvPr/>
          </p:nvSpPr>
          <p:spPr>
            <a:xfrm>
              <a:off x="4555236" y="4046219"/>
              <a:ext cx="368935" cy="501650"/>
            </a:xfrm>
            <a:custGeom>
              <a:avLst/>
              <a:gdLst/>
              <a:ahLst/>
              <a:cxnLst/>
              <a:rect l="l" t="t" r="r" b="b"/>
              <a:pathLst>
                <a:path w="368935" h="501650">
                  <a:moveTo>
                    <a:pt x="368808" y="0"/>
                  </a:moveTo>
                  <a:lnTo>
                    <a:pt x="0" y="0"/>
                  </a:lnTo>
                  <a:lnTo>
                    <a:pt x="0" y="501395"/>
                  </a:lnTo>
                  <a:lnTo>
                    <a:pt x="368808" y="501395"/>
                  </a:lnTo>
                  <a:lnTo>
                    <a:pt x="368808" y="0"/>
                  </a:lnTo>
                  <a:close/>
                </a:path>
              </a:pathLst>
            </a:custGeom>
            <a:solidFill>
              <a:srgbClr val="FFFF99"/>
            </a:solidFill>
          </p:spPr>
          <p:txBody>
            <a:bodyPr wrap="square" lIns="0" tIns="0" rIns="0" bIns="0" rtlCol="0"/>
            <a:lstStyle/>
            <a:p>
              <a:endParaRPr/>
            </a:p>
          </p:txBody>
        </p:sp>
        <p:sp>
          <p:nvSpPr>
            <p:cNvPr id="12" name="object 12"/>
            <p:cNvSpPr/>
            <p:nvPr/>
          </p:nvSpPr>
          <p:spPr>
            <a:xfrm>
              <a:off x="4555236" y="4046219"/>
              <a:ext cx="368935" cy="501650"/>
            </a:xfrm>
            <a:custGeom>
              <a:avLst/>
              <a:gdLst/>
              <a:ahLst/>
              <a:cxnLst/>
              <a:rect l="l" t="t" r="r" b="b"/>
              <a:pathLst>
                <a:path w="368935" h="501650">
                  <a:moveTo>
                    <a:pt x="0" y="501395"/>
                  </a:moveTo>
                  <a:lnTo>
                    <a:pt x="368808" y="501395"/>
                  </a:lnTo>
                  <a:lnTo>
                    <a:pt x="368808" y="0"/>
                  </a:lnTo>
                  <a:lnTo>
                    <a:pt x="0" y="0"/>
                  </a:lnTo>
                  <a:lnTo>
                    <a:pt x="0" y="501395"/>
                  </a:lnTo>
                  <a:close/>
                </a:path>
              </a:pathLst>
            </a:custGeom>
            <a:ln w="12699">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4641849" y="4423917"/>
              <a:ext cx="197103" cy="130048"/>
            </a:xfrm>
            <a:prstGeom prst="rect">
              <a:avLst/>
            </a:prstGeom>
          </p:spPr>
        </p:pic>
        <p:sp>
          <p:nvSpPr>
            <p:cNvPr id="14" name="object 14"/>
            <p:cNvSpPr/>
            <p:nvPr/>
          </p:nvSpPr>
          <p:spPr>
            <a:xfrm>
              <a:off x="4021836" y="4257675"/>
              <a:ext cx="532765" cy="76200"/>
            </a:xfrm>
            <a:custGeom>
              <a:avLst/>
              <a:gdLst/>
              <a:ahLst/>
              <a:cxnLst/>
              <a:rect l="l" t="t" r="r" b="b"/>
              <a:pathLst>
                <a:path w="532764" h="76200">
                  <a:moveTo>
                    <a:pt x="456691" y="0"/>
                  </a:moveTo>
                  <a:lnTo>
                    <a:pt x="456479" y="31801"/>
                  </a:lnTo>
                  <a:lnTo>
                    <a:pt x="469138" y="31876"/>
                  </a:lnTo>
                  <a:lnTo>
                    <a:pt x="469138" y="44576"/>
                  </a:lnTo>
                  <a:lnTo>
                    <a:pt x="456394" y="44576"/>
                  </a:lnTo>
                  <a:lnTo>
                    <a:pt x="456184" y="76200"/>
                  </a:lnTo>
                  <a:lnTo>
                    <a:pt x="520498" y="44576"/>
                  </a:lnTo>
                  <a:lnTo>
                    <a:pt x="469138" y="44576"/>
                  </a:lnTo>
                  <a:lnTo>
                    <a:pt x="520652" y="44501"/>
                  </a:lnTo>
                  <a:lnTo>
                    <a:pt x="532638" y="38607"/>
                  </a:lnTo>
                  <a:lnTo>
                    <a:pt x="456691" y="0"/>
                  </a:lnTo>
                  <a:close/>
                </a:path>
                <a:path w="532764" h="76200">
                  <a:moveTo>
                    <a:pt x="456479" y="31801"/>
                  </a:moveTo>
                  <a:lnTo>
                    <a:pt x="456395" y="44501"/>
                  </a:lnTo>
                  <a:lnTo>
                    <a:pt x="469138" y="44576"/>
                  </a:lnTo>
                  <a:lnTo>
                    <a:pt x="469138" y="31876"/>
                  </a:lnTo>
                  <a:lnTo>
                    <a:pt x="456479" y="31801"/>
                  </a:lnTo>
                  <a:close/>
                </a:path>
                <a:path w="532764" h="76200">
                  <a:moveTo>
                    <a:pt x="0" y="29082"/>
                  </a:moveTo>
                  <a:lnTo>
                    <a:pt x="0" y="41782"/>
                  </a:lnTo>
                  <a:lnTo>
                    <a:pt x="456395" y="44501"/>
                  </a:lnTo>
                  <a:lnTo>
                    <a:pt x="456479" y="31801"/>
                  </a:lnTo>
                  <a:lnTo>
                    <a:pt x="0" y="29082"/>
                  </a:lnTo>
                  <a:close/>
                </a:path>
              </a:pathLst>
            </a:custGeom>
            <a:solidFill>
              <a:srgbClr val="4471C4"/>
            </a:solidFill>
          </p:spPr>
          <p:txBody>
            <a:bodyPr wrap="square" lIns="0" tIns="0" rIns="0" bIns="0" rtlCol="0"/>
            <a:lstStyle/>
            <a:p>
              <a:endParaRPr/>
            </a:p>
          </p:txBody>
        </p:sp>
      </p:grpSp>
      <p:grpSp>
        <p:nvGrpSpPr>
          <p:cNvPr id="15" name="object 15"/>
          <p:cNvGrpSpPr/>
          <p:nvPr/>
        </p:nvGrpSpPr>
        <p:grpSpPr>
          <a:xfrm>
            <a:off x="8627109" y="5324602"/>
            <a:ext cx="1965325" cy="1122680"/>
            <a:chOff x="8627109" y="5324602"/>
            <a:chExt cx="1965325" cy="1122680"/>
          </a:xfrm>
        </p:grpSpPr>
        <p:sp>
          <p:nvSpPr>
            <p:cNvPr id="16" name="object 16"/>
            <p:cNvSpPr/>
            <p:nvPr/>
          </p:nvSpPr>
          <p:spPr>
            <a:xfrm>
              <a:off x="8657843" y="5804916"/>
              <a:ext cx="1927860" cy="635635"/>
            </a:xfrm>
            <a:custGeom>
              <a:avLst/>
              <a:gdLst/>
              <a:ahLst/>
              <a:cxnLst/>
              <a:rect l="l" t="t" r="r" b="b"/>
              <a:pathLst>
                <a:path w="1927859" h="635635">
                  <a:moveTo>
                    <a:pt x="1610105" y="0"/>
                  </a:moveTo>
                  <a:lnTo>
                    <a:pt x="1610105" y="82499"/>
                  </a:lnTo>
                  <a:lnTo>
                    <a:pt x="317753" y="82499"/>
                  </a:lnTo>
                  <a:lnTo>
                    <a:pt x="317753" y="0"/>
                  </a:lnTo>
                  <a:lnTo>
                    <a:pt x="0" y="317754"/>
                  </a:lnTo>
                  <a:lnTo>
                    <a:pt x="317753" y="635508"/>
                  </a:lnTo>
                  <a:lnTo>
                    <a:pt x="317753" y="553008"/>
                  </a:lnTo>
                  <a:lnTo>
                    <a:pt x="1610105" y="553008"/>
                  </a:lnTo>
                  <a:lnTo>
                    <a:pt x="1610105" y="635508"/>
                  </a:lnTo>
                  <a:lnTo>
                    <a:pt x="1927859" y="317754"/>
                  </a:lnTo>
                  <a:lnTo>
                    <a:pt x="1610105" y="0"/>
                  </a:lnTo>
                  <a:close/>
                </a:path>
              </a:pathLst>
            </a:custGeom>
            <a:solidFill>
              <a:srgbClr val="A9D18E"/>
            </a:solidFill>
          </p:spPr>
          <p:txBody>
            <a:bodyPr wrap="square" lIns="0" tIns="0" rIns="0" bIns="0" rtlCol="0"/>
            <a:lstStyle/>
            <a:p>
              <a:endParaRPr/>
            </a:p>
          </p:txBody>
        </p:sp>
        <p:sp>
          <p:nvSpPr>
            <p:cNvPr id="17" name="object 17"/>
            <p:cNvSpPr/>
            <p:nvPr/>
          </p:nvSpPr>
          <p:spPr>
            <a:xfrm>
              <a:off x="8657843" y="5804916"/>
              <a:ext cx="1927860" cy="635635"/>
            </a:xfrm>
            <a:custGeom>
              <a:avLst/>
              <a:gdLst/>
              <a:ahLst/>
              <a:cxnLst/>
              <a:rect l="l" t="t" r="r" b="b"/>
              <a:pathLst>
                <a:path w="1927859" h="635635">
                  <a:moveTo>
                    <a:pt x="0" y="317754"/>
                  </a:moveTo>
                  <a:lnTo>
                    <a:pt x="317753" y="0"/>
                  </a:lnTo>
                  <a:lnTo>
                    <a:pt x="317753" y="82499"/>
                  </a:lnTo>
                  <a:lnTo>
                    <a:pt x="1610105" y="82499"/>
                  </a:lnTo>
                  <a:lnTo>
                    <a:pt x="1610105" y="0"/>
                  </a:lnTo>
                  <a:lnTo>
                    <a:pt x="1927859" y="317754"/>
                  </a:lnTo>
                  <a:lnTo>
                    <a:pt x="1610105" y="635508"/>
                  </a:lnTo>
                  <a:lnTo>
                    <a:pt x="1610105" y="553008"/>
                  </a:lnTo>
                  <a:lnTo>
                    <a:pt x="317753" y="553008"/>
                  </a:lnTo>
                  <a:lnTo>
                    <a:pt x="317753" y="635508"/>
                  </a:lnTo>
                  <a:lnTo>
                    <a:pt x="0" y="317754"/>
                  </a:lnTo>
                  <a:close/>
                </a:path>
              </a:pathLst>
            </a:custGeom>
            <a:ln w="12700">
              <a:solidFill>
                <a:srgbClr val="2E528F"/>
              </a:solidFill>
            </a:ln>
          </p:spPr>
          <p:txBody>
            <a:bodyPr wrap="square" lIns="0" tIns="0" rIns="0" bIns="0" rtlCol="0"/>
            <a:lstStyle/>
            <a:p>
              <a:endParaRPr/>
            </a:p>
          </p:txBody>
        </p:sp>
        <p:sp>
          <p:nvSpPr>
            <p:cNvPr id="18" name="object 18"/>
            <p:cNvSpPr/>
            <p:nvPr/>
          </p:nvSpPr>
          <p:spPr>
            <a:xfrm>
              <a:off x="8633459" y="5341620"/>
              <a:ext cx="658495" cy="428625"/>
            </a:xfrm>
            <a:custGeom>
              <a:avLst/>
              <a:gdLst/>
              <a:ahLst/>
              <a:cxnLst/>
              <a:rect l="l" t="t" r="r" b="b"/>
              <a:pathLst>
                <a:path w="658495" h="428625">
                  <a:moveTo>
                    <a:pt x="558546" y="0"/>
                  </a:moveTo>
                  <a:lnTo>
                    <a:pt x="558546" y="107060"/>
                  </a:lnTo>
                  <a:lnTo>
                    <a:pt x="99822" y="107060"/>
                  </a:lnTo>
                  <a:lnTo>
                    <a:pt x="99822" y="0"/>
                  </a:lnTo>
                  <a:lnTo>
                    <a:pt x="0" y="214121"/>
                  </a:lnTo>
                  <a:lnTo>
                    <a:pt x="99822" y="428243"/>
                  </a:lnTo>
                  <a:lnTo>
                    <a:pt x="99822" y="321182"/>
                  </a:lnTo>
                  <a:lnTo>
                    <a:pt x="558546" y="321182"/>
                  </a:lnTo>
                  <a:lnTo>
                    <a:pt x="558546" y="428243"/>
                  </a:lnTo>
                  <a:lnTo>
                    <a:pt x="658368" y="214121"/>
                  </a:lnTo>
                  <a:lnTo>
                    <a:pt x="558546" y="0"/>
                  </a:lnTo>
                  <a:close/>
                </a:path>
              </a:pathLst>
            </a:custGeom>
            <a:solidFill>
              <a:srgbClr val="4471C4"/>
            </a:solidFill>
          </p:spPr>
          <p:txBody>
            <a:bodyPr wrap="square" lIns="0" tIns="0" rIns="0" bIns="0" rtlCol="0"/>
            <a:lstStyle/>
            <a:p>
              <a:endParaRPr/>
            </a:p>
          </p:txBody>
        </p:sp>
        <p:sp>
          <p:nvSpPr>
            <p:cNvPr id="19" name="object 19"/>
            <p:cNvSpPr/>
            <p:nvPr/>
          </p:nvSpPr>
          <p:spPr>
            <a:xfrm>
              <a:off x="8633459" y="5341620"/>
              <a:ext cx="658495" cy="428625"/>
            </a:xfrm>
            <a:custGeom>
              <a:avLst/>
              <a:gdLst/>
              <a:ahLst/>
              <a:cxnLst/>
              <a:rect l="l" t="t" r="r" b="b"/>
              <a:pathLst>
                <a:path w="658495" h="428625">
                  <a:moveTo>
                    <a:pt x="0" y="214121"/>
                  </a:moveTo>
                  <a:lnTo>
                    <a:pt x="99822" y="0"/>
                  </a:lnTo>
                  <a:lnTo>
                    <a:pt x="99822" y="107060"/>
                  </a:lnTo>
                  <a:lnTo>
                    <a:pt x="558546" y="107060"/>
                  </a:lnTo>
                  <a:lnTo>
                    <a:pt x="558546" y="0"/>
                  </a:lnTo>
                  <a:lnTo>
                    <a:pt x="658368" y="214121"/>
                  </a:lnTo>
                  <a:lnTo>
                    <a:pt x="558546" y="428243"/>
                  </a:lnTo>
                  <a:lnTo>
                    <a:pt x="558546" y="321182"/>
                  </a:lnTo>
                  <a:lnTo>
                    <a:pt x="99822" y="321182"/>
                  </a:lnTo>
                  <a:lnTo>
                    <a:pt x="99822" y="428243"/>
                  </a:lnTo>
                  <a:lnTo>
                    <a:pt x="0" y="214121"/>
                  </a:lnTo>
                  <a:close/>
                </a:path>
              </a:pathLst>
            </a:custGeom>
            <a:ln w="12700">
              <a:solidFill>
                <a:srgbClr val="2E528F"/>
              </a:solidFill>
            </a:ln>
          </p:spPr>
          <p:txBody>
            <a:bodyPr wrap="square" lIns="0" tIns="0" rIns="0" bIns="0" rtlCol="0"/>
            <a:lstStyle/>
            <a:p>
              <a:endParaRPr/>
            </a:p>
          </p:txBody>
        </p:sp>
        <p:sp>
          <p:nvSpPr>
            <p:cNvPr id="20" name="object 20"/>
            <p:cNvSpPr/>
            <p:nvPr/>
          </p:nvSpPr>
          <p:spPr>
            <a:xfrm>
              <a:off x="9340595" y="5330952"/>
              <a:ext cx="1245235" cy="428625"/>
            </a:xfrm>
            <a:custGeom>
              <a:avLst/>
              <a:gdLst/>
              <a:ahLst/>
              <a:cxnLst/>
              <a:rect l="l" t="t" r="r" b="b"/>
              <a:pathLst>
                <a:path w="1245234" h="428625">
                  <a:moveTo>
                    <a:pt x="1157985" y="0"/>
                  </a:moveTo>
                  <a:lnTo>
                    <a:pt x="1157985" y="107061"/>
                  </a:lnTo>
                  <a:lnTo>
                    <a:pt x="87122" y="107061"/>
                  </a:lnTo>
                  <a:lnTo>
                    <a:pt x="87122" y="0"/>
                  </a:lnTo>
                  <a:lnTo>
                    <a:pt x="0" y="214122"/>
                  </a:lnTo>
                  <a:lnTo>
                    <a:pt x="87122" y="428244"/>
                  </a:lnTo>
                  <a:lnTo>
                    <a:pt x="87122" y="321183"/>
                  </a:lnTo>
                  <a:lnTo>
                    <a:pt x="1157985" y="321183"/>
                  </a:lnTo>
                  <a:lnTo>
                    <a:pt x="1157985" y="428244"/>
                  </a:lnTo>
                  <a:lnTo>
                    <a:pt x="1245107" y="214122"/>
                  </a:lnTo>
                  <a:lnTo>
                    <a:pt x="1157985" y="0"/>
                  </a:lnTo>
                  <a:close/>
                </a:path>
              </a:pathLst>
            </a:custGeom>
            <a:solidFill>
              <a:srgbClr val="4471C4"/>
            </a:solidFill>
          </p:spPr>
          <p:txBody>
            <a:bodyPr wrap="square" lIns="0" tIns="0" rIns="0" bIns="0" rtlCol="0"/>
            <a:lstStyle/>
            <a:p>
              <a:endParaRPr/>
            </a:p>
          </p:txBody>
        </p:sp>
        <p:sp>
          <p:nvSpPr>
            <p:cNvPr id="21" name="object 21"/>
            <p:cNvSpPr/>
            <p:nvPr/>
          </p:nvSpPr>
          <p:spPr>
            <a:xfrm>
              <a:off x="9340595" y="5330952"/>
              <a:ext cx="1245235" cy="428625"/>
            </a:xfrm>
            <a:custGeom>
              <a:avLst/>
              <a:gdLst/>
              <a:ahLst/>
              <a:cxnLst/>
              <a:rect l="l" t="t" r="r" b="b"/>
              <a:pathLst>
                <a:path w="1245234" h="428625">
                  <a:moveTo>
                    <a:pt x="0" y="214122"/>
                  </a:moveTo>
                  <a:lnTo>
                    <a:pt x="87122" y="0"/>
                  </a:lnTo>
                  <a:lnTo>
                    <a:pt x="87122" y="107061"/>
                  </a:lnTo>
                  <a:lnTo>
                    <a:pt x="1157985" y="107061"/>
                  </a:lnTo>
                  <a:lnTo>
                    <a:pt x="1157985" y="0"/>
                  </a:lnTo>
                  <a:lnTo>
                    <a:pt x="1245107" y="214122"/>
                  </a:lnTo>
                  <a:lnTo>
                    <a:pt x="1157985" y="428244"/>
                  </a:lnTo>
                  <a:lnTo>
                    <a:pt x="1157985" y="321183"/>
                  </a:lnTo>
                  <a:lnTo>
                    <a:pt x="87122" y="321183"/>
                  </a:lnTo>
                  <a:lnTo>
                    <a:pt x="87122" y="428244"/>
                  </a:lnTo>
                  <a:lnTo>
                    <a:pt x="0" y="214122"/>
                  </a:lnTo>
                  <a:close/>
                </a:path>
              </a:pathLst>
            </a:custGeom>
            <a:ln w="12700">
              <a:solidFill>
                <a:srgbClr val="2E528F"/>
              </a:solidFill>
            </a:ln>
          </p:spPr>
          <p:txBody>
            <a:bodyPr wrap="square" lIns="0" tIns="0" rIns="0" bIns="0" rtlCol="0"/>
            <a:lstStyle/>
            <a:p>
              <a:endParaRPr/>
            </a:p>
          </p:txBody>
        </p:sp>
      </p:grpSp>
      <p:sp>
        <p:nvSpPr>
          <p:cNvPr id="22" name="object 22"/>
          <p:cNvSpPr txBox="1"/>
          <p:nvPr/>
        </p:nvSpPr>
        <p:spPr>
          <a:xfrm>
            <a:off x="8767698" y="5424322"/>
            <a:ext cx="1673225" cy="913765"/>
          </a:xfrm>
          <a:prstGeom prst="rect">
            <a:avLst/>
          </a:prstGeom>
        </p:spPr>
        <p:txBody>
          <a:bodyPr vert="horz" wrap="square" lIns="0" tIns="13335" rIns="0" bIns="0" rtlCol="0">
            <a:spAutoFit/>
          </a:bodyPr>
          <a:lstStyle/>
          <a:p>
            <a:pPr algn="ctr">
              <a:lnSpc>
                <a:spcPct val="100000"/>
              </a:lnSpc>
              <a:spcBef>
                <a:spcPts val="105"/>
              </a:spcBef>
              <a:tabLst>
                <a:tab pos="719455" algn="l"/>
              </a:tabLst>
            </a:pPr>
            <a:r>
              <a:rPr sz="1400" spc="-55" dirty="0">
                <a:solidFill>
                  <a:srgbClr val="FFFFFF"/>
                </a:solidFill>
                <a:latin typeface="Calibri"/>
                <a:cs typeface="Calibri"/>
              </a:rPr>
              <a:t>PATH	</a:t>
            </a:r>
            <a:r>
              <a:rPr sz="2100" spc="-15" baseline="3968" dirty="0">
                <a:solidFill>
                  <a:srgbClr val="FFFFFF"/>
                </a:solidFill>
                <a:latin typeface="Calibri"/>
                <a:cs typeface="Calibri"/>
              </a:rPr>
              <a:t>LOGIC</a:t>
            </a:r>
            <a:r>
              <a:rPr sz="2100" spc="-82" baseline="3968" dirty="0">
                <a:solidFill>
                  <a:srgbClr val="FFFFFF"/>
                </a:solidFill>
                <a:latin typeface="Calibri"/>
                <a:cs typeface="Calibri"/>
              </a:rPr>
              <a:t> </a:t>
            </a:r>
            <a:r>
              <a:rPr sz="2100" spc="-37" baseline="3968" dirty="0">
                <a:solidFill>
                  <a:srgbClr val="FFFFFF"/>
                </a:solidFill>
                <a:latin typeface="Calibri"/>
                <a:cs typeface="Calibri"/>
              </a:rPr>
              <a:t>DELAY</a:t>
            </a:r>
            <a:endParaRPr sz="2100" baseline="3968">
              <a:latin typeface="Calibri"/>
              <a:cs typeface="Calibri"/>
            </a:endParaRPr>
          </a:p>
          <a:p>
            <a:pPr>
              <a:lnSpc>
                <a:spcPct val="100000"/>
              </a:lnSpc>
              <a:spcBef>
                <a:spcPts val="55"/>
              </a:spcBef>
            </a:pPr>
            <a:endParaRPr sz="1550">
              <a:latin typeface="Calibri"/>
              <a:cs typeface="Calibri"/>
            </a:endParaRPr>
          </a:p>
          <a:p>
            <a:pPr marL="280035" marR="234950" algn="ctr">
              <a:lnSpc>
                <a:spcPct val="100000"/>
              </a:lnSpc>
            </a:pPr>
            <a:r>
              <a:rPr sz="1400" spc="-5" dirty="0">
                <a:latin typeface="Calibri"/>
                <a:cs typeface="Calibri"/>
              </a:rPr>
              <a:t>Shorter</a:t>
            </a:r>
            <a:r>
              <a:rPr sz="1400" spc="-65" dirty="0">
                <a:latin typeface="Calibri"/>
                <a:cs typeface="Calibri"/>
              </a:rPr>
              <a:t> </a:t>
            </a:r>
            <a:r>
              <a:rPr sz="1400" spc="-10" dirty="0">
                <a:latin typeface="Calibri"/>
                <a:cs typeface="Calibri"/>
              </a:rPr>
              <a:t>retimed </a:t>
            </a:r>
            <a:r>
              <a:rPr sz="1400" spc="-300" dirty="0">
                <a:latin typeface="Calibri"/>
                <a:cs typeface="Calibri"/>
              </a:rPr>
              <a:t> </a:t>
            </a:r>
            <a:r>
              <a:rPr sz="1400" spc="-5" dirty="0">
                <a:latin typeface="Calibri"/>
                <a:cs typeface="Calibri"/>
              </a:rPr>
              <a:t>clock</a:t>
            </a:r>
            <a:r>
              <a:rPr sz="1400" spc="-25" dirty="0">
                <a:latin typeface="Calibri"/>
                <a:cs typeface="Calibri"/>
              </a:rPr>
              <a:t> </a:t>
            </a:r>
            <a:r>
              <a:rPr sz="1400" dirty="0">
                <a:latin typeface="Calibri"/>
                <a:cs typeface="Calibri"/>
              </a:rPr>
              <a:t>period</a:t>
            </a:r>
            <a:endParaRPr sz="1400">
              <a:latin typeface="Calibri"/>
              <a:cs typeface="Calibri"/>
            </a:endParaRPr>
          </a:p>
        </p:txBody>
      </p:sp>
      <p:sp>
        <p:nvSpPr>
          <p:cNvPr id="23" name="object 23"/>
          <p:cNvSpPr txBox="1"/>
          <p:nvPr/>
        </p:nvSpPr>
        <p:spPr>
          <a:xfrm>
            <a:off x="2732658" y="1466215"/>
            <a:ext cx="1635125"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1F145D"/>
                </a:solidFill>
                <a:latin typeface="Calibri"/>
                <a:cs typeface="Calibri"/>
              </a:rPr>
              <a:t>Each</a:t>
            </a:r>
            <a:r>
              <a:rPr sz="1800" spc="-45" dirty="0">
                <a:solidFill>
                  <a:srgbClr val="1F145D"/>
                </a:solidFill>
                <a:latin typeface="Calibri"/>
                <a:cs typeface="Calibri"/>
              </a:rPr>
              <a:t> </a:t>
            </a:r>
            <a:r>
              <a:rPr sz="1800" spc="-5" dirty="0">
                <a:solidFill>
                  <a:srgbClr val="1F145D"/>
                </a:solidFill>
                <a:latin typeface="Calibri"/>
                <a:cs typeface="Calibri"/>
              </a:rPr>
              <a:t>Combi</a:t>
            </a:r>
            <a:r>
              <a:rPr sz="1800" spc="-30" dirty="0">
                <a:solidFill>
                  <a:srgbClr val="1F145D"/>
                </a:solidFill>
                <a:latin typeface="Calibri"/>
                <a:cs typeface="Calibri"/>
              </a:rPr>
              <a:t> </a:t>
            </a:r>
            <a:r>
              <a:rPr sz="1800" spc="-5" dirty="0">
                <a:solidFill>
                  <a:srgbClr val="1F145D"/>
                </a:solidFill>
                <a:latin typeface="Calibri"/>
                <a:cs typeface="Calibri"/>
              </a:rPr>
              <a:t>Logic </a:t>
            </a:r>
            <a:r>
              <a:rPr sz="1800" spc="-395" dirty="0">
                <a:solidFill>
                  <a:srgbClr val="1F145D"/>
                </a:solidFill>
                <a:latin typeface="Calibri"/>
                <a:cs typeface="Calibri"/>
              </a:rPr>
              <a:t> </a:t>
            </a:r>
            <a:r>
              <a:rPr sz="1800" spc="-5" dirty="0">
                <a:solidFill>
                  <a:srgbClr val="1F145D"/>
                </a:solidFill>
                <a:latin typeface="Calibri"/>
                <a:cs typeface="Calibri"/>
              </a:rPr>
              <a:t>is</a:t>
            </a:r>
            <a:r>
              <a:rPr sz="1800" spc="-15" dirty="0">
                <a:solidFill>
                  <a:srgbClr val="1F145D"/>
                </a:solidFill>
                <a:latin typeface="Calibri"/>
                <a:cs typeface="Calibri"/>
              </a:rPr>
              <a:t> say </a:t>
            </a:r>
            <a:r>
              <a:rPr sz="1800" dirty="0">
                <a:solidFill>
                  <a:srgbClr val="1F145D"/>
                </a:solidFill>
                <a:latin typeface="Calibri"/>
                <a:cs typeface="Calibri"/>
              </a:rPr>
              <a:t>20fF</a:t>
            </a:r>
            <a:r>
              <a:rPr sz="1800" spc="-5" dirty="0">
                <a:solidFill>
                  <a:srgbClr val="1F145D"/>
                </a:solidFill>
                <a:latin typeface="Calibri"/>
                <a:cs typeface="Calibri"/>
              </a:rPr>
              <a:t> load</a:t>
            </a:r>
            <a:endParaRPr sz="1800" dirty="0">
              <a:solidFill>
                <a:srgbClr val="1F145D"/>
              </a:solidFill>
              <a:latin typeface="Calibri"/>
              <a:cs typeface="Calibri"/>
            </a:endParaRPr>
          </a:p>
        </p:txBody>
      </p:sp>
      <p:sp>
        <p:nvSpPr>
          <p:cNvPr id="24" name="object 24"/>
          <p:cNvSpPr txBox="1"/>
          <p:nvPr/>
        </p:nvSpPr>
        <p:spPr>
          <a:xfrm>
            <a:off x="1857248" y="3857370"/>
            <a:ext cx="104965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1F145D"/>
                </a:solidFill>
                <a:latin typeface="Calibri"/>
                <a:cs typeface="Calibri"/>
              </a:rPr>
              <a:t>Total</a:t>
            </a:r>
            <a:r>
              <a:rPr sz="1800" spc="-65" dirty="0">
                <a:solidFill>
                  <a:srgbClr val="1F145D"/>
                </a:solidFill>
                <a:latin typeface="Calibri"/>
                <a:cs typeface="Calibri"/>
              </a:rPr>
              <a:t> </a:t>
            </a:r>
            <a:r>
              <a:rPr sz="1800" dirty="0">
                <a:solidFill>
                  <a:srgbClr val="1F145D"/>
                </a:solidFill>
                <a:latin typeface="Calibri"/>
                <a:cs typeface="Calibri"/>
              </a:rPr>
              <a:t>120fF</a:t>
            </a:r>
            <a:endParaRPr sz="1800">
              <a:solidFill>
                <a:srgbClr val="1F145D"/>
              </a:solidFill>
              <a:latin typeface="Calibri"/>
              <a:cs typeface="Calibri"/>
            </a:endParaRPr>
          </a:p>
        </p:txBody>
      </p:sp>
      <p:grpSp>
        <p:nvGrpSpPr>
          <p:cNvPr id="25" name="object 25"/>
          <p:cNvGrpSpPr/>
          <p:nvPr/>
        </p:nvGrpSpPr>
        <p:grpSpPr>
          <a:xfrm>
            <a:off x="1385061" y="5993638"/>
            <a:ext cx="1506220" cy="441325"/>
            <a:chOff x="1385061" y="5993638"/>
            <a:chExt cx="1506220" cy="441325"/>
          </a:xfrm>
        </p:grpSpPr>
        <p:sp>
          <p:nvSpPr>
            <p:cNvPr id="26" name="object 26"/>
            <p:cNvSpPr/>
            <p:nvPr/>
          </p:nvSpPr>
          <p:spPr>
            <a:xfrm>
              <a:off x="1391411" y="5999988"/>
              <a:ext cx="1493520" cy="428625"/>
            </a:xfrm>
            <a:custGeom>
              <a:avLst/>
              <a:gdLst/>
              <a:ahLst/>
              <a:cxnLst/>
              <a:rect l="l" t="t" r="r" b="b"/>
              <a:pathLst>
                <a:path w="1493520" h="428625">
                  <a:moveTo>
                    <a:pt x="1342898" y="0"/>
                  </a:moveTo>
                  <a:lnTo>
                    <a:pt x="1342898" y="107061"/>
                  </a:lnTo>
                  <a:lnTo>
                    <a:pt x="150622" y="107061"/>
                  </a:lnTo>
                  <a:lnTo>
                    <a:pt x="150622" y="0"/>
                  </a:lnTo>
                  <a:lnTo>
                    <a:pt x="0" y="214122"/>
                  </a:lnTo>
                  <a:lnTo>
                    <a:pt x="150622" y="428244"/>
                  </a:lnTo>
                  <a:lnTo>
                    <a:pt x="150622" y="321183"/>
                  </a:lnTo>
                  <a:lnTo>
                    <a:pt x="1342898" y="321183"/>
                  </a:lnTo>
                  <a:lnTo>
                    <a:pt x="1342898" y="428244"/>
                  </a:lnTo>
                  <a:lnTo>
                    <a:pt x="1493520" y="214122"/>
                  </a:lnTo>
                  <a:lnTo>
                    <a:pt x="1342898" y="0"/>
                  </a:lnTo>
                  <a:close/>
                </a:path>
              </a:pathLst>
            </a:custGeom>
            <a:solidFill>
              <a:srgbClr val="4471C4"/>
            </a:solidFill>
          </p:spPr>
          <p:txBody>
            <a:bodyPr wrap="square" lIns="0" tIns="0" rIns="0" bIns="0" rtlCol="0"/>
            <a:lstStyle/>
            <a:p>
              <a:endParaRPr/>
            </a:p>
          </p:txBody>
        </p:sp>
        <p:sp>
          <p:nvSpPr>
            <p:cNvPr id="27" name="object 27"/>
            <p:cNvSpPr/>
            <p:nvPr/>
          </p:nvSpPr>
          <p:spPr>
            <a:xfrm>
              <a:off x="1391411" y="5999988"/>
              <a:ext cx="1493520" cy="428625"/>
            </a:xfrm>
            <a:custGeom>
              <a:avLst/>
              <a:gdLst/>
              <a:ahLst/>
              <a:cxnLst/>
              <a:rect l="l" t="t" r="r" b="b"/>
              <a:pathLst>
                <a:path w="1493520" h="428625">
                  <a:moveTo>
                    <a:pt x="0" y="214122"/>
                  </a:moveTo>
                  <a:lnTo>
                    <a:pt x="150622" y="0"/>
                  </a:lnTo>
                  <a:lnTo>
                    <a:pt x="150622" y="107061"/>
                  </a:lnTo>
                  <a:lnTo>
                    <a:pt x="1342898" y="107061"/>
                  </a:lnTo>
                  <a:lnTo>
                    <a:pt x="1342898" y="0"/>
                  </a:lnTo>
                  <a:lnTo>
                    <a:pt x="1493520" y="214122"/>
                  </a:lnTo>
                  <a:lnTo>
                    <a:pt x="1342898" y="428244"/>
                  </a:lnTo>
                  <a:lnTo>
                    <a:pt x="1342898" y="321183"/>
                  </a:lnTo>
                  <a:lnTo>
                    <a:pt x="150622" y="321183"/>
                  </a:lnTo>
                  <a:lnTo>
                    <a:pt x="150622" y="428244"/>
                  </a:lnTo>
                  <a:lnTo>
                    <a:pt x="0" y="214122"/>
                  </a:lnTo>
                  <a:close/>
                </a:path>
              </a:pathLst>
            </a:custGeom>
            <a:ln w="12700">
              <a:solidFill>
                <a:srgbClr val="2E528F"/>
              </a:solidFill>
            </a:ln>
          </p:spPr>
          <p:txBody>
            <a:bodyPr wrap="square" lIns="0" tIns="0" rIns="0" bIns="0" rtlCol="0"/>
            <a:lstStyle/>
            <a:p>
              <a:endParaRPr/>
            </a:p>
          </p:txBody>
        </p:sp>
      </p:grpSp>
      <p:sp>
        <p:nvSpPr>
          <p:cNvPr id="28" name="object 28"/>
          <p:cNvSpPr txBox="1"/>
          <p:nvPr/>
        </p:nvSpPr>
        <p:spPr>
          <a:xfrm>
            <a:off x="1696592" y="6083604"/>
            <a:ext cx="880744" cy="240029"/>
          </a:xfrm>
          <a:prstGeom prst="rect">
            <a:avLst/>
          </a:prstGeom>
        </p:spPr>
        <p:txBody>
          <a:bodyPr vert="horz" wrap="square" lIns="0" tIns="13335" rIns="0" bIns="0" rtlCol="0">
            <a:spAutoFit/>
          </a:bodyPr>
          <a:lstStyle/>
          <a:p>
            <a:pPr marL="12700">
              <a:lnSpc>
                <a:spcPct val="100000"/>
              </a:lnSpc>
              <a:spcBef>
                <a:spcPts val="105"/>
              </a:spcBef>
            </a:pPr>
            <a:r>
              <a:rPr sz="1400" spc="-114" dirty="0">
                <a:solidFill>
                  <a:srgbClr val="FFFFFF"/>
                </a:solidFill>
                <a:latin typeface="Calibri"/>
                <a:cs typeface="Calibri"/>
              </a:rPr>
              <a:t>P</a:t>
            </a:r>
            <a:r>
              <a:rPr sz="1400" spc="-110" dirty="0">
                <a:solidFill>
                  <a:srgbClr val="FFFFFF"/>
                </a:solidFill>
                <a:latin typeface="Calibri"/>
                <a:cs typeface="Calibri"/>
              </a:rPr>
              <a:t>A</a:t>
            </a:r>
            <a:r>
              <a:rPr sz="1400" spc="-5" dirty="0">
                <a:solidFill>
                  <a:srgbClr val="FFFFFF"/>
                </a:solidFill>
                <a:latin typeface="Calibri"/>
                <a:cs typeface="Calibri"/>
              </a:rPr>
              <a:t>T</a:t>
            </a:r>
            <a:r>
              <a:rPr sz="1400" dirty="0">
                <a:solidFill>
                  <a:srgbClr val="FFFFFF"/>
                </a:solidFill>
                <a:latin typeface="Calibri"/>
                <a:cs typeface="Calibri"/>
              </a:rPr>
              <a:t>H </a:t>
            </a:r>
            <a:r>
              <a:rPr sz="1400" spc="-5" dirty="0">
                <a:solidFill>
                  <a:srgbClr val="FFFFFF"/>
                </a:solidFill>
                <a:latin typeface="Calibri"/>
                <a:cs typeface="Calibri"/>
              </a:rPr>
              <a:t>DE</a:t>
            </a:r>
            <a:r>
              <a:rPr sz="1400" spc="-10" dirty="0">
                <a:solidFill>
                  <a:srgbClr val="FFFFFF"/>
                </a:solidFill>
                <a:latin typeface="Calibri"/>
                <a:cs typeface="Calibri"/>
              </a:rPr>
              <a:t>L</a:t>
            </a:r>
            <a:r>
              <a:rPr sz="1400" spc="-110" dirty="0">
                <a:solidFill>
                  <a:srgbClr val="FFFFFF"/>
                </a:solidFill>
                <a:latin typeface="Calibri"/>
                <a:cs typeface="Calibri"/>
              </a:rPr>
              <a:t>A</a:t>
            </a:r>
            <a:r>
              <a:rPr sz="1400" dirty="0">
                <a:solidFill>
                  <a:srgbClr val="FFFFFF"/>
                </a:solidFill>
                <a:latin typeface="Calibri"/>
                <a:cs typeface="Calibri"/>
              </a:rPr>
              <a:t>Y</a:t>
            </a:r>
            <a:endParaRPr sz="1400">
              <a:latin typeface="Calibri"/>
              <a:cs typeface="Calibri"/>
            </a:endParaRPr>
          </a:p>
        </p:txBody>
      </p:sp>
      <p:grpSp>
        <p:nvGrpSpPr>
          <p:cNvPr id="29" name="object 29"/>
          <p:cNvGrpSpPr/>
          <p:nvPr/>
        </p:nvGrpSpPr>
        <p:grpSpPr>
          <a:xfrm>
            <a:off x="2925826" y="6005829"/>
            <a:ext cx="1348105" cy="441325"/>
            <a:chOff x="2925826" y="6005829"/>
            <a:chExt cx="1348105" cy="441325"/>
          </a:xfrm>
        </p:grpSpPr>
        <p:sp>
          <p:nvSpPr>
            <p:cNvPr id="30" name="object 30"/>
            <p:cNvSpPr/>
            <p:nvPr/>
          </p:nvSpPr>
          <p:spPr>
            <a:xfrm>
              <a:off x="2932176" y="6012179"/>
              <a:ext cx="1335405" cy="428625"/>
            </a:xfrm>
            <a:custGeom>
              <a:avLst/>
              <a:gdLst/>
              <a:ahLst/>
              <a:cxnLst/>
              <a:rect l="l" t="t" r="r" b="b"/>
              <a:pathLst>
                <a:path w="1335404" h="428625">
                  <a:moveTo>
                    <a:pt x="1209802" y="0"/>
                  </a:moveTo>
                  <a:lnTo>
                    <a:pt x="1209802" y="107061"/>
                  </a:lnTo>
                  <a:lnTo>
                    <a:pt x="125222" y="107061"/>
                  </a:lnTo>
                  <a:lnTo>
                    <a:pt x="125222" y="0"/>
                  </a:lnTo>
                  <a:lnTo>
                    <a:pt x="0" y="214122"/>
                  </a:lnTo>
                  <a:lnTo>
                    <a:pt x="125222" y="428244"/>
                  </a:lnTo>
                  <a:lnTo>
                    <a:pt x="125222" y="321183"/>
                  </a:lnTo>
                  <a:lnTo>
                    <a:pt x="1209802" y="321183"/>
                  </a:lnTo>
                  <a:lnTo>
                    <a:pt x="1209802" y="428244"/>
                  </a:lnTo>
                  <a:lnTo>
                    <a:pt x="1335024" y="214122"/>
                  </a:lnTo>
                  <a:lnTo>
                    <a:pt x="1209802" y="0"/>
                  </a:lnTo>
                  <a:close/>
                </a:path>
              </a:pathLst>
            </a:custGeom>
            <a:solidFill>
              <a:srgbClr val="4471C4"/>
            </a:solidFill>
          </p:spPr>
          <p:txBody>
            <a:bodyPr wrap="square" lIns="0" tIns="0" rIns="0" bIns="0" rtlCol="0"/>
            <a:lstStyle/>
            <a:p>
              <a:endParaRPr/>
            </a:p>
          </p:txBody>
        </p:sp>
        <p:sp>
          <p:nvSpPr>
            <p:cNvPr id="31" name="object 31"/>
            <p:cNvSpPr/>
            <p:nvPr/>
          </p:nvSpPr>
          <p:spPr>
            <a:xfrm>
              <a:off x="2932176" y="6012179"/>
              <a:ext cx="1335405" cy="428625"/>
            </a:xfrm>
            <a:custGeom>
              <a:avLst/>
              <a:gdLst/>
              <a:ahLst/>
              <a:cxnLst/>
              <a:rect l="l" t="t" r="r" b="b"/>
              <a:pathLst>
                <a:path w="1335404" h="428625">
                  <a:moveTo>
                    <a:pt x="0" y="214122"/>
                  </a:moveTo>
                  <a:lnTo>
                    <a:pt x="125222" y="0"/>
                  </a:lnTo>
                  <a:lnTo>
                    <a:pt x="125222" y="107061"/>
                  </a:lnTo>
                  <a:lnTo>
                    <a:pt x="1209802" y="107061"/>
                  </a:lnTo>
                  <a:lnTo>
                    <a:pt x="1209802" y="0"/>
                  </a:lnTo>
                  <a:lnTo>
                    <a:pt x="1335024" y="214122"/>
                  </a:lnTo>
                  <a:lnTo>
                    <a:pt x="1209802" y="428244"/>
                  </a:lnTo>
                  <a:lnTo>
                    <a:pt x="1209802" y="321183"/>
                  </a:lnTo>
                  <a:lnTo>
                    <a:pt x="125222" y="321183"/>
                  </a:lnTo>
                  <a:lnTo>
                    <a:pt x="125222" y="428244"/>
                  </a:lnTo>
                  <a:lnTo>
                    <a:pt x="0" y="214122"/>
                  </a:lnTo>
                  <a:close/>
                </a:path>
              </a:pathLst>
            </a:custGeom>
            <a:ln w="12700">
              <a:solidFill>
                <a:srgbClr val="2E528F"/>
              </a:solidFill>
            </a:ln>
          </p:spPr>
          <p:txBody>
            <a:bodyPr wrap="square" lIns="0" tIns="0" rIns="0" bIns="0" rtlCol="0"/>
            <a:lstStyle/>
            <a:p>
              <a:endParaRPr/>
            </a:p>
          </p:txBody>
        </p:sp>
      </p:grpSp>
      <p:sp>
        <p:nvSpPr>
          <p:cNvPr id="32" name="object 32"/>
          <p:cNvSpPr txBox="1"/>
          <p:nvPr/>
        </p:nvSpPr>
        <p:spPr>
          <a:xfrm>
            <a:off x="3123692" y="6095491"/>
            <a:ext cx="953769"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Calibri"/>
                <a:cs typeface="Calibri"/>
              </a:rPr>
              <a:t>LOGIC</a:t>
            </a:r>
            <a:r>
              <a:rPr sz="1400" spc="-65" dirty="0">
                <a:solidFill>
                  <a:srgbClr val="FFFFFF"/>
                </a:solidFill>
                <a:latin typeface="Calibri"/>
                <a:cs typeface="Calibri"/>
              </a:rPr>
              <a:t> </a:t>
            </a:r>
            <a:r>
              <a:rPr sz="1400" spc="-25" dirty="0">
                <a:solidFill>
                  <a:srgbClr val="FFFFFF"/>
                </a:solidFill>
                <a:latin typeface="Calibri"/>
                <a:cs typeface="Calibri"/>
              </a:rPr>
              <a:t>DELAY</a:t>
            </a:r>
            <a:endParaRPr sz="1400">
              <a:latin typeface="Calibri"/>
              <a:cs typeface="Calibri"/>
            </a:endParaRPr>
          </a:p>
        </p:txBody>
      </p:sp>
      <p:sp>
        <p:nvSpPr>
          <p:cNvPr id="33" name="object 33"/>
          <p:cNvSpPr/>
          <p:nvPr/>
        </p:nvSpPr>
        <p:spPr>
          <a:xfrm>
            <a:off x="6120384" y="1467611"/>
            <a:ext cx="0" cy="5391150"/>
          </a:xfrm>
          <a:custGeom>
            <a:avLst/>
            <a:gdLst/>
            <a:ahLst/>
            <a:cxnLst/>
            <a:rect l="l" t="t" r="r" b="b"/>
            <a:pathLst>
              <a:path h="5391150">
                <a:moveTo>
                  <a:pt x="0" y="0"/>
                </a:moveTo>
                <a:lnTo>
                  <a:pt x="0" y="5390796"/>
                </a:lnTo>
              </a:path>
            </a:pathLst>
          </a:custGeom>
          <a:ln w="6350">
            <a:solidFill>
              <a:srgbClr val="4471C4"/>
            </a:solidFill>
          </a:ln>
        </p:spPr>
        <p:txBody>
          <a:bodyPr wrap="square" lIns="0" tIns="0" rIns="0" bIns="0" rtlCol="0"/>
          <a:lstStyle/>
          <a:p>
            <a:endParaRPr/>
          </a:p>
        </p:txBody>
      </p:sp>
      <p:pic>
        <p:nvPicPr>
          <p:cNvPr id="34" name="object 34"/>
          <p:cNvPicPr/>
          <p:nvPr/>
        </p:nvPicPr>
        <p:blipFill>
          <a:blip r:embed="rId4" cstate="print"/>
          <a:stretch>
            <a:fillRect/>
          </a:stretch>
        </p:blipFill>
        <p:spPr>
          <a:xfrm>
            <a:off x="7234301" y="1359153"/>
            <a:ext cx="3886580" cy="3901948"/>
          </a:xfrm>
          <a:prstGeom prst="rect">
            <a:avLst/>
          </a:prstGeom>
        </p:spPr>
      </p:pic>
      <p:sp>
        <p:nvSpPr>
          <p:cNvPr id="35" name="object 35"/>
          <p:cNvSpPr txBox="1"/>
          <p:nvPr/>
        </p:nvSpPr>
        <p:spPr>
          <a:xfrm>
            <a:off x="8305927" y="3107563"/>
            <a:ext cx="932180" cy="574675"/>
          </a:xfrm>
          <a:prstGeom prst="rect">
            <a:avLst/>
          </a:prstGeom>
        </p:spPr>
        <p:txBody>
          <a:bodyPr vert="horz" wrap="square" lIns="0" tIns="12700" rIns="0" bIns="0" rtlCol="0">
            <a:spAutoFit/>
          </a:bodyPr>
          <a:lstStyle/>
          <a:p>
            <a:pPr marL="12700">
              <a:lnSpc>
                <a:spcPct val="100000"/>
              </a:lnSpc>
              <a:spcBef>
                <a:spcPts val="100"/>
              </a:spcBef>
            </a:pPr>
            <a:r>
              <a:rPr sz="1800" spc="-160" dirty="0">
                <a:solidFill>
                  <a:srgbClr val="1F145D"/>
                </a:solidFill>
                <a:latin typeface="Calibri"/>
                <a:cs typeface="Calibri"/>
              </a:rPr>
              <a:t>T</a:t>
            </a:r>
            <a:r>
              <a:rPr sz="1800" spc="-5" dirty="0">
                <a:solidFill>
                  <a:srgbClr val="1F145D"/>
                </a:solidFill>
                <a:latin typeface="Calibri"/>
                <a:cs typeface="Calibri"/>
              </a:rPr>
              <a:t>o</a:t>
            </a:r>
            <a:r>
              <a:rPr sz="1800" spc="-30" dirty="0">
                <a:solidFill>
                  <a:srgbClr val="1F145D"/>
                </a:solidFill>
                <a:latin typeface="Calibri"/>
                <a:cs typeface="Calibri"/>
              </a:rPr>
              <a:t>t</a:t>
            </a:r>
            <a:r>
              <a:rPr sz="1800" dirty="0">
                <a:solidFill>
                  <a:srgbClr val="1F145D"/>
                </a:solidFill>
                <a:latin typeface="Calibri"/>
                <a:cs typeface="Calibri"/>
              </a:rPr>
              <a:t>al</a:t>
            </a:r>
            <a:r>
              <a:rPr sz="1800" spc="5" dirty="0">
                <a:solidFill>
                  <a:srgbClr val="1F145D"/>
                </a:solidFill>
                <a:latin typeface="Calibri"/>
                <a:cs typeface="Calibri"/>
              </a:rPr>
              <a:t> </a:t>
            </a:r>
            <a:r>
              <a:rPr sz="1800" dirty="0">
                <a:solidFill>
                  <a:srgbClr val="1F145D"/>
                </a:solidFill>
                <a:latin typeface="Calibri"/>
                <a:cs typeface="Calibri"/>
              </a:rPr>
              <a:t>60fF</a:t>
            </a:r>
            <a:endParaRPr sz="1800">
              <a:solidFill>
                <a:srgbClr val="1F145D"/>
              </a:solidFill>
              <a:latin typeface="Calibri"/>
              <a:cs typeface="Calibri"/>
            </a:endParaRPr>
          </a:p>
          <a:p>
            <a:pPr marL="12700">
              <a:lnSpc>
                <a:spcPct val="100000"/>
              </a:lnSpc>
            </a:pPr>
            <a:r>
              <a:rPr sz="1800" spc="-10" dirty="0">
                <a:solidFill>
                  <a:srgbClr val="1F145D"/>
                </a:solidFill>
                <a:latin typeface="Calibri"/>
                <a:cs typeface="Calibri"/>
              </a:rPr>
              <a:t>Each</a:t>
            </a:r>
            <a:r>
              <a:rPr sz="1800" spc="-45" dirty="0">
                <a:solidFill>
                  <a:srgbClr val="1F145D"/>
                </a:solidFill>
                <a:latin typeface="Calibri"/>
                <a:cs typeface="Calibri"/>
              </a:rPr>
              <a:t> </a:t>
            </a:r>
            <a:r>
              <a:rPr sz="1800" spc="-5" dirty="0">
                <a:solidFill>
                  <a:srgbClr val="1F145D"/>
                </a:solidFill>
                <a:latin typeface="Calibri"/>
                <a:cs typeface="Calibri"/>
              </a:rPr>
              <a:t>DFF</a:t>
            </a:r>
            <a:endParaRPr sz="1800">
              <a:solidFill>
                <a:srgbClr val="1F145D"/>
              </a:solidFill>
              <a:latin typeface="Calibri"/>
              <a:cs typeface="Calibri"/>
            </a:endParaRPr>
          </a:p>
        </p:txBody>
      </p:sp>
      <p:sp>
        <p:nvSpPr>
          <p:cNvPr id="36" name="object 36"/>
          <p:cNvSpPr txBox="1"/>
          <p:nvPr/>
        </p:nvSpPr>
        <p:spPr>
          <a:xfrm>
            <a:off x="6391402" y="5462422"/>
            <a:ext cx="1623695" cy="848994"/>
          </a:xfrm>
          <a:prstGeom prst="rect">
            <a:avLst/>
          </a:prstGeom>
        </p:spPr>
        <p:txBody>
          <a:bodyPr vert="horz" wrap="square" lIns="0" tIns="12700" rIns="0" bIns="0" rtlCol="0">
            <a:spAutoFit/>
          </a:bodyPr>
          <a:lstStyle/>
          <a:p>
            <a:pPr marL="12700">
              <a:lnSpc>
                <a:spcPct val="100000"/>
              </a:lnSpc>
              <a:spcBef>
                <a:spcPts val="100"/>
              </a:spcBef>
            </a:pPr>
            <a:r>
              <a:rPr sz="1800" spc="-160" dirty="0">
                <a:solidFill>
                  <a:srgbClr val="1F145D"/>
                </a:solidFill>
                <a:latin typeface="Calibri"/>
                <a:cs typeface="Calibri"/>
              </a:rPr>
              <a:t>T</a:t>
            </a:r>
            <a:r>
              <a:rPr sz="1800" dirty="0">
                <a:solidFill>
                  <a:srgbClr val="1F145D"/>
                </a:solidFill>
                <a:latin typeface="Calibri"/>
                <a:cs typeface="Calibri"/>
              </a:rPr>
              <a:t>o</a:t>
            </a:r>
            <a:r>
              <a:rPr sz="1800" spc="-5" dirty="0">
                <a:solidFill>
                  <a:srgbClr val="1F145D"/>
                </a:solidFill>
                <a:latin typeface="Calibri"/>
                <a:cs typeface="Calibri"/>
              </a:rPr>
              <a:t> d</a:t>
            </a:r>
            <a:r>
              <a:rPr sz="1800" dirty="0">
                <a:solidFill>
                  <a:srgbClr val="1F145D"/>
                </a:solidFill>
                <a:latin typeface="Calibri"/>
                <a:cs typeface="Calibri"/>
              </a:rPr>
              <a:t>o</a:t>
            </a:r>
            <a:r>
              <a:rPr sz="1800" spc="10" dirty="0">
                <a:solidFill>
                  <a:srgbClr val="1F145D"/>
                </a:solidFill>
                <a:latin typeface="Calibri"/>
                <a:cs typeface="Calibri"/>
              </a:rPr>
              <a:t> </a:t>
            </a:r>
            <a:r>
              <a:rPr sz="1800" dirty="0">
                <a:solidFill>
                  <a:srgbClr val="1F145D"/>
                </a:solidFill>
                <a:latin typeface="Calibri"/>
                <a:cs typeface="Calibri"/>
              </a:rPr>
              <a:t>th</a:t>
            </a:r>
            <a:r>
              <a:rPr sz="1800" spc="-10" dirty="0">
                <a:solidFill>
                  <a:srgbClr val="1F145D"/>
                </a:solidFill>
                <a:latin typeface="Calibri"/>
                <a:cs typeface="Calibri"/>
              </a:rPr>
              <a:t>i</a:t>
            </a:r>
            <a:r>
              <a:rPr sz="1800" dirty="0">
                <a:solidFill>
                  <a:srgbClr val="1F145D"/>
                </a:solidFill>
                <a:latin typeface="Calibri"/>
                <a:cs typeface="Calibri"/>
              </a:rPr>
              <a:t>s e</a:t>
            </a:r>
            <a:r>
              <a:rPr sz="1800" spc="5" dirty="0">
                <a:solidFill>
                  <a:srgbClr val="1F145D"/>
                </a:solidFill>
                <a:latin typeface="Calibri"/>
                <a:cs typeface="Calibri"/>
              </a:rPr>
              <a:t>n</a:t>
            </a:r>
            <a:r>
              <a:rPr sz="1800" dirty="0">
                <a:solidFill>
                  <a:srgbClr val="1F145D"/>
                </a:solidFill>
                <a:latin typeface="Calibri"/>
                <a:cs typeface="Calibri"/>
              </a:rPr>
              <a:t>able</a:t>
            </a:r>
            <a:endParaRPr sz="1800">
              <a:solidFill>
                <a:srgbClr val="1F145D"/>
              </a:solidFill>
              <a:latin typeface="Calibri"/>
              <a:cs typeface="Calibri"/>
            </a:endParaRPr>
          </a:p>
          <a:p>
            <a:pPr marL="12700">
              <a:lnSpc>
                <a:spcPct val="100000"/>
              </a:lnSpc>
            </a:pPr>
            <a:r>
              <a:rPr sz="1800" b="1" spc="-5" dirty="0">
                <a:solidFill>
                  <a:srgbClr val="1F145D"/>
                </a:solidFill>
                <a:latin typeface="Calibri"/>
                <a:cs typeface="Calibri"/>
              </a:rPr>
              <a:t>–retiming</a:t>
            </a:r>
            <a:r>
              <a:rPr sz="1800" b="1" spc="-50" dirty="0">
                <a:solidFill>
                  <a:srgbClr val="1F145D"/>
                </a:solidFill>
                <a:latin typeface="Calibri"/>
                <a:cs typeface="Calibri"/>
              </a:rPr>
              <a:t> </a:t>
            </a:r>
            <a:r>
              <a:rPr sz="1800" spc="-5" dirty="0">
                <a:solidFill>
                  <a:srgbClr val="1F145D"/>
                </a:solidFill>
                <a:latin typeface="Calibri"/>
                <a:cs typeface="Calibri"/>
              </a:rPr>
              <a:t>in</a:t>
            </a:r>
            <a:r>
              <a:rPr sz="1800" spc="-15" dirty="0">
                <a:solidFill>
                  <a:srgbClr val="1F145D"/>
                </a:solidFill>
                <a:latin typeface="Calibri"/>
                <a:cs typeface="Calibri"/>
              </a:rPr>
              <a:t> </a:t>
            </a:r>
            <a:r>
              <a:rPr sz="1800" dirty="0">
                <a:solidFill>
                  <a:srgbClr val="1F145D"/>
                </a:solidFill>
                <a:latin typeface="Calibri"/>
                <a:cs typeface="Calibri"/>
              </a:rPr>
              <a:t>the</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synthesis</a:t>
            </a:r>
            <a:r>
              <a:rPr sz="1800" spc="-70" dirty="0">
                <a:solidFill>
                  <a:srgbClr val="1F145D"/>
                </a:solidFill>
                <a:latin typeface="Calibri"/>
                <a:cs typeface="Calibri"/>
              </a:rPr>
              <a:t> </a:t>
            </a:r>
            <a:r>
              <a:rPr sz="1800" spc="-10" dirty="0">
                <a:solidFill>
                  <a:srgbClr val="1F145D"/>
                </a:solidFill>
                <a:latin typeface="Calibri"/>
                <a:cs typeface="Calibri"/>
              </a:rPr>
              <a:t>options</a:t>
            </a:r>
            <a:endParaRPr sz="1800">
              <a:solidFill>
                <a:srgbClr val="1F145D"/>
              </a:solidFill>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251" y="330089"/>
            <a:ext cx="7771349" cy="697230"/>
          </a:xfrm>
          <a:prstGeom prst="rect">
            <a:avLst/>
          </a:prstGeom>
        </p:spPr>
        <p:txBody>
          <a:bodyPr vert="horz" wrap="square" lIns="0" tIns="13335" rIns="0" bIns="0" rtlCol="0">
            <a:spAutoFit/>
          </a:bodyPr>
          <a:lstStyle/>
          <a:p>
            <a:pPr marL="12700">
              <a:lnSpc>
                <a:spcPct val="100000"/>
              </a:lnSpc>
              <a:spcBef>
                <a:spcPts val="105"/>
              </a:spcBef>
            </a:pPr>
            <a:r>
              <a:rPr dirty="0"/>
              <a:t>Multi</a:t>
            </a:r>
            <a:r>
              <a:rPr spc="-20" dirty="0"/>
              <a:t> </a:t>
            </a:r>
            <a:r>
              <a:rPr spc="-10" dirty="0"/>
              <a:t>Cycle</a:t>
            </a:r>
            <a:r>
              <a:rPr spc="-20" dirty="0"/>
              <a:t> </a:t>
            </a:r>
            <a:r>
              <a:rPr spc="-35" dirty="0"/>
              <a:t>Path</a:t>
            </a:r>
            <a:r>
              <a:rPr spc="-15" dirty="0"/>
              <a:t> </a:t>
            </a:r>
            <a:r>
              <a:rPr spc="-10" dirty="0"/>
              <a:t>Example</a:t>
            </a:r>
          </a:p>
        </p:txBody>
      </p:sp>
      <p:grpSp>
        <p:nvGrpSpPr>
          <p:cNvPr id="3" name="object 3"/>
          <p:cNvGrpSpPr/>
          <p:nvPr/>
        </p:nvGrpSpPr>
        <p:grpSpPr>
          <a:xfrm>
            <a:off x="-3175" y="1415865"/>
            <a:ext cx="12198350" cy="2740660"/>
            <a:chOff x="-3175" y="1415865"/>
            <a:chExt cx="12198350" cy="2740660"/>
          </a:xfrm>
        </p:grpSpPr>
        <p:sp>
          <p:nvSpPr>
            <p:cNvPr id="4" name="object 4"/>
            <p:cNvSpPr/>
            <p:nvPr/>
          </p:nvSpPr>
          <p:spPr>
            <a:xfrm>
              <a:off x="981922" y="1983719"/>
              <a:ext cx="3068955" cy="1710689"/>
            </a:xfrm>
            <a:custGeom>
              <a:avLst/>
              <a:gdLst/>
              <a:ahLst/>
              <a:cxnLst/>
              <a:rect l="l" t="t" r="r" b="b"/>
              <a:pathLst>
                <a:path w="3068954" h="1710689">
                  <a:moveTo>
                    <a:pt x="1868237" y="0"/>
                  </a:moveTo>
                  <a:lnTo>
                    <a:pt x="1820675" y="3358"/>
                  </a:lnTo>
                  <a:lnTo>
                    <a:pt x="1774564" y="12165"/>
                  </a:lnTo>
                  <a:lnTo>
                    <a:pt x="1730758" y="26203"/>
                  </a:lnTo>
                  <a:lnTo>
                    <a:pt x="1690112" y="45255"/>
                  </a:lnTo>
                  <a:lnTo>
                    <a:pt x="1653478" y="69103"/>
                  </a:lnTo>
                  <a:lnTo>
                    <a:pt x="1621713" y="97532"/>
                  </a:lnTo>
                  <a:lnTo>
                    <a:pt x="1595669" y="130322"/>
                  </a:lnTo>
                  <a:lnTo>
                    <a:pt x="1575490" y="116233"/>
                  </a:lnTo>
                  <a:lnTo>
                    <a:pt x="1531464" y="91675"/>
                  </a:lnTo>
                  <a:lnTo>
                    <a:pt x="1460825" y="65304"/>
                  </a:lnTo>
                  <a:lnTo>
                    <a:pt x="1412618" y="54493"/>
                  </a:lnTo>
                  <a:lnTo>
                    <a:pt x="1363773" y="48727"/>
                  </a:lnTo>
                  <a:lnTo>
                    <a:pt x="1314900" y="47862"/>
                  </a:lnTo>
                  <a:lnTo>
                    <a:pt x="1266609" y="51756"/>
                  </a:lnTo>
                  <a:lnTo>
                    <a:pt x="1219511" y="60266"/>
                  </a:lnTo>
                  <a:lnTo>
                    <a:pt x="1174214" y="73251"/>
                  </a:lnTo>
                  <a:lnTo>
                    <a:pt x="1131329" y="90567"/>
                  </a:lnTo>
                  <a:lnTo>
                    <a:pt x="1091465" y="112072"/>
                  </a:lnTo>
                  <a:lnTo>
                    <a:pt x="1055233" y="137624"/>
                  </a:lnTo>
                  <a:lnTo>
                    <a:pt x="1023242" y="167081"/>
                  </a:lnTo>
                  <a:lnTo>
                    <a:pt x="996102" y="200299"/>
                  </a:lnTo>
                  <a:lnTo>
                    <a:pt x="948662" y="181802"/>
                  </a:lnTo>
                  <a:lnTo>
                    <a:pt x="899116" y="167505"/>
                  </a:lnTo>
                  <a:lnTo>
                    <a:pt x="847941" y="157485"/>
                  </a:lnTo>
                  <a:lnTo>
                    <a:pt x="795611" y="151814"/>
                  </a:lnTo>
                  <a:lnTo>
                    <a:pt x="742605" y="150567"/>
                  </a:lnTo>
                  <a:lnTo>
                    <a:pt x="689397" y="153817"/>
                  </a:lnTo>
                  <a:lnTo>
                    <a:pt x="634479" y="161954"/>
                  </a:lnTo>
                  <a:lnTo>
                    <a:pt x="582271" y="174565"/>
                  </a:lnTo>
                  <a:lnTo>
                    <a:pt x="533080" y="191345"/>
                  </a:lnTo>
                  <a:lnTo>
                    <a:pt x="487216" y="211986"/>
                  </a:lnTo>
                  <a:lnTo>
                    <a:pt x="444986" y="236182"/>
                  </a:lnTo>
                  <a:lnTo>
                    <a:pt x="406697" y="263625"/>
                  </a:lnTo>
                  <a:lnTo>
                    <a:pt x="372659" y="294010"/>
                  </a:lnTo>
                  <a:lnTo>
                    <a:pt x="343178" y="327028"/>
                  </a:lnTo>
                  <a:lnTo>
                    <a:pt x="318564" y="362373"/>
                  </a:lnTo>
                  <a:lnTo>
                    <a:pt x="299124" y="399738"/>
                  </a:lnTo>
                  <a:lnTo>
                    <a:pt x="285165" y="438817"/>
                  </a:lnTo>
                  <a:lnTo>
                    <a:pt x="276997" y="479303"/>
                  </a:lnTo>
                  <a:lnTo>
                    <a:pt x="274927" y="520888"/>
                  </a:lnTo>
                  <a:lnTo>
                    <a:pt x="279263" y="563265"/>
                  </a:lnTo>
                  <a:lnTo>
                    <a:pt x="276685" y="568599"/>
                  </a:lnTo>
                  <a:lnTo>
                    <a:pt x="219557" y="577286"/>
                  </a:lnTo>
                  <a:lnTo>
                    <a:pt x="166271" y="593776"/>
                  </a:lnTo>
                  <a:lnTo>
                    <a:pt x="118111" y="617428"/>
                  </a:lnTo>
                  <a:lnTo>
                    <a:pt x="76361" y="647604"/>
                  </a:lnTo>
                  <a:lnTo>
                    <a:pt x="42306" y="683661"/>
                  </a:lnTo>
                  <a:lnTo>
                    <a:pt x="18592" y="722076"/>
                  </a:lnTo>
                  <a:lnTo>
                    <a:pt x="4593" y="761952"/>
                  </a:lnTo>
                  <a:lnTo>
                    <a:pt x="0" y="802383"/>
                  </a:lnTo>
                  <a:lnTo>
                    <a:pt x="4500" y="842459"/>
                  </a:lnTo>
                  <a:lnTo>
                    <a:pt x="17783" y="881273"/>
                  </a:lnTo>
                  <a:lnTo>
                    <a:pt x="39537" y="917915"/>
                  </a:lnTo>
                  <a:lnTo>
                    <a:pt x="69452" y="951478"/>
                  </a:lnTo>
                  <a:lnTo>
                    <a:pt x="107215" y="981054"/>
                  </a:lnTo>
                  <a:lnTo>
                    <a:pt x="152517" y="1005733"/>
                  </a:lnTo>
                  <a:lnTo>
                    <a:pt x="112062" y="1046594"/>
                  </a:lnTo>
                  <a:lnTo>
                    <a:pt x="84520" y="1092586"/>
                  </a:lnTo>
                  <a:lnTo>
                    <a:pt x="70634" y="1141983"/>
                  </a:lnTo>
                  <a:lnTo>
                    <a:pt x="71148" y="1193058"/>
                  </a:lnTo>
                  <a:lnTo>
                    <a:pt x="82579" y="1234448"/>
                  </a:lnTo>
                  <a:lnTo>
                    <a:pt x="102949" y="1272549"/>
                  </a:lnTo>
                  <a:lnTo>
                    <a:pt x="131290" y="1306780"/>
                  </a:lnTo>
                  <a:lnTo>
                    <a:pt x="166632" y="1336561"/>
                  </a:lnTo>
                  <a:lnTo>
                    <a:pt x="208007" y="1361313"/>
                  </a:lnTo>
                  <a:lnTo>
                    <a:pt x="254444" y="1380454"/>
                  </a:lnTo>
                  <a:lnTo>
                    <a:pt x="304975" y="1393405"/>
                  </a:lnTo>
                  <a:lnTo>
                    <a:pt x="358631" y="1399587"/>
                  </a:lnTo>
                  <a:lnTo>
                    <a:pt x="414442" y="1398417"/>
                  </a:lnTo>
                  <a:lnTo>
                    <a:pt x="420157" y="1405910"/>
                  </a:lnTo>
                  <a:lnTo>
                    <a:pt x="449480" y="1439364"/>
                  </a:lnTo>
                  <a:lnTo>
                    <a:pt x="482239" y="1469984"/>
                  </a:lnTo>
                  <a:lnTo>
                    <a:pt x="518120" y="1497710"/>
                  </a:lnTo>
                  <a:lnTo>
                    <a:pt x="556808" y="1522483"/>
                  </a:lnTo>
                  <a:lnTo>
                    <a:pt x="597987" y="1544242"/>
                  </a:lnTo>
                  <a:lnTo>
                    <a:pt x="641342" y="1562929"/>
                  </a:lnTo>
                  <a:lnTo>
                    <a:pt x="686559" y="1578482"/>
                  </a:lnTo>
                  <a:lnTo>
                    <a:pt x="733321" y="1590843"/>
                  </a:lnTo>
                  <a:lnTo>
                    <a:pt x="781314" y="1599951"/>
                  </a:lnTo>
                  <a:lnTo>
                    <a:pt x="830222" y="1605746"/>
                  </a:lnTo>
                  <a:lnTo>
                    <a:pt x="879731" y="1608169"/>
                  </a:lnTo>
                  <a:lnTo>
                    <a:pt x="929525" y="1607159"/>
                  </a:lnTo>
                  <a:lnTo>
                    <a:pt x="979289" y="1602658"/>
                  </a:lnTo>
                  <a:lnTo>
                    <a:pt x="1028708" y="1594604"/>
                  </a:lnTo>
                  <a:lnTo>
                    <a:pt x="1077467" y="1582938"/>
                  </a:lnTo>
                  <a:lnTo>
                    <a:pt x="1125250" y="1567601"/>
                  </a:lnTo>
                  <a:lnTo>
                    <a:pt x="1171743" y="1548531"/>
                  </a:lnTo>
                  <a:lnTo>
                    <a:pt x="1204976" y="1582062"/>
                  </a:lnTo>
                  <a:lnTo>
                    <a:pt x="1242792" y="1612262"/>
                  </a:lnTo>
                  <a:lnTo>
                    <a:pt x="1284757" y="1638892"/>
                  </a:lnTo>
                  <a:lnTo>
                    <a:pt x="1330436" y="1661712"/>
                  </a:lnTo>
                  <a:lnTo>
                    <a:pt x="1379397" y="1680482"/>
                  </a:lnTo>
                  <a:lnTo>
                    <a:pt x="1431204" y="1694962"/>
                  </a:lnTo>
                  <a:lnTo>
                    <a:pt x="1481957" y="1704439"/>
                  </a:lnTo>
                  <a:lnTo>
                    <a:pt x="1532728" y="1709601"/>
                  </a:lnTo>
                  <a:lnTo>
                    <a:pt x="1583152" y="1710596"/>
                  </a:lnTo>
                  <a:lnTo>
                    <a:pt x="1632865" y="1707572"/>
                  </a:lnTo>
                  <a:lnTo>
                    <a:pt x="1681502" y="1700677"/>
                  </a:lnTo>
                  <a:lnTo>
                    <a:pt x="1728699" y="1690061"/>
                  </a:lnTo>
                  <a:lnTo>
                    <a:pt x="1774091" y="1675871"/>
                  </a:lnTo>
                  <a:lnTo>
                    <a:pt x="1817312" y="1658256"/>
                  </a:lnTo>
                  <a:lnTo>
                    <a:pt x="1858000" y="1637364"/>
                  </a:lnTo>
                  <a:lnTo>
                    <a:pt x="1895789" y="1613344"/>
                  </a:lnTo>
                  <a:lnTo>
                    <a:pt x="1930314" y="1586343"/>
                  </a:lnTo>
                  <a:lnTo>
                    <a:pt x="1961210" y="1556510"/>
                  </a:lnTo>
                  <a:lnTo>
                    <a:pt x="1988114" y="1523994"/>
                  </a:lnTo>
                  <a:lnTo>
                    <a:pt x="2010661" y="1488942"/>
                  </a:lnTo>
                  <a:lnTo>
                    <a:pt x="2028485" y="1451503"/>
                  </a:lnTo>
                  <a:lnTo>
                    <a:pt x="2078388" y="1471691"/>
                  </a:lnTo>
                  <a:lnTo>
                    <a:pt x="2131196" y="1486413"/>
                  </a:lnTo>
                  <a:lnTo>
                    <a:pt x="2186147" y="1495491"/>
                  </a:lnTo>
                  <a:lnTo>
                    <a:pt x="2242480" y="1498747"/>
                  </a:lnTo>
                  <a:lnTo>
                    <a:pt x="2298206" y="1496248"/>
                  </a:lnTo>
                  <a:lnTo>
                    <a:pt x="2351710" y="1488295"/>
                  </a:lnTo>
                  <a:lnTo>
                    <a:pt x="2402498" y="1475258"/>
                  </a:lnTo>
                  <a:lnTo>
                    <a:pt x="2450078" y="1457505"/>
                  </a:lnTo>
                  <a:lnTo>
                    <a:pt x="2493957" y="1435404"/>
                  </a:lnTo>
                  <a:lnTo>
                    <a:pt x="2533643" y="1409324"/>
                  </a:lnTo>
                  <a:lnTo>
                    <a:pt x="2568644" y="1379631"/>
                  </a:lnTo>
                  <a:lnTo>
                    <a:pt x="2598466" y="1346696"/>
                  </a:lnTo>
                  <a:lnTo>
                    <a:pt x="2622617" y="1310885"/>
                  </a:lnTo>
                  <a:lnTo>
                    <a:pt x="2640604" y="1272567"/>
                  </a:lnTo>
                  <a:lnTo>
                    <a:pt x="2651936" y="1232110"/>
                  </a:lnTo>
                  <a:lnTo>
                    <a:pt x="2656119" y="1189883"/>
                  </a:lnTo>
                  <a:lnTo>
                    <a:pt x="2704661" y="1182677"/>
                  </a:lnTo>
                  <a:lnTo>
                    <a:pt x="2751759" y="1171795"/>
                  </a:lnTo>
                  <a:lnTo>
                    <a:pt x="2797065" y="1157340"/>
                  </a:lnTo>
                  <a:lnTo>
                    <a:pt x="2840230" y="1139417"/>
                  </a:lnTo>
                  <a:lnTo>
                    <a:pt x="2880909" y="1118128"/>
                  </a:lnTo>
                  <a:lnTo>
                    <a:pt x="2923401" y="1090249"/>
                  </a:lnTo>
                  <a:lnTo>
                    <a:pt x="2960590" y="1059500"/>
                  </a:lnTo>
                  <a:lnTo>
                    <a:pt x="2992411" y="1026264"/>
                  </a:lnTo>
                  <a:lnTo>
                    <a:pt x="3018798" y="990925"/>
                  </a:lnTo>
                  <a:lnTo>
                    <a:pt x="3039684" y="953867"/>
                  </a:lnTo>
                  <a:lnTo>
                    <a:pt x="3055005" y="915474"/>
                  </a:lnTo>
                  <a:lnTo>
                    <a:pt x="3064694" y="876130"/>
                  </a:lnTo>
                  <a:lnTo>
                    <a:pt x="3068685" y="836218"/>
                  </a:lnTo>
                  <a:lnTo>
                    <a:pt x="3066913" y="796122"/>
                  </a:lnTo>
                  <a:lnTo>
                    <a:pt x="3059312" y="756227"/>
                  </a:lnTo>
                  <a:lnTo>
                    <a:pt x="3045816" y="716915"/>
                  </a:lnTo>
                  <a:lnTo>
                    <a:pt x="3026360" y="678570"/>
                  </a:lnTo>
                  <a:lnTo>
                    <a:pt x="3000877" y="641577"/>
                  </a:lnTo>
                  <a:lnTo>
                    <a:pt x="2969301" y="606318"/>
                  </a:lnTo>
                  <a:lnTo>
                    <a:pt x="2974305" y="597085"/>
                  </a:lnTo>
                  <a:lnTo>
                    <a:pt x="2997421" y="526730"/>
                  </a:lnTo>
                  <a:lnTo>
                    <a:pt x="2999932" y="485168"/>
                  </a:lnTo>
                  <a:lnTo>
                    <a:pt x="2994645" y="444461"/>
                  </a:lnTo>
                  <a:lnTo>
                    <a:pt x="2981972" y="405154"/>
                  </a:lnTo>
                  <a:lnTo>
                    <a:pt x="2962324" y="367795"/>
                  </a:lnTo>
                  <a:lnTo>
                    <a:pt x="2936112" y="332930"/>
                  </a:lnTo>
                  <a:lnTo>
                    <a:pt x="2903750" y="301107"/>
                  </a:lnTo>
                  <a:lnTo>
                    <a:pt x="2865647" y="272871"/>
                  </a:lnTo>
                  <a:lnTo>
                    <a:pt x="2822216" y="248770"/>
                  </a:lnTo>
                  <a:lnTo>
                    <a:pt x="2773869" y="229350"/>
                  </a:lnTo>
                  <a:lnTo>
                    <a:pt x="2721016" y="215158"/>
                  </a:lnTo>
                  <a:lnTo>
                    <a:pt x="2705411" y="171603"/>
                  </a:lnTo>
                  <a:lnTo>
                    <a:pt x="2680376" y="131037"/>
                  </a:lnTo>
                  <a:lnTo>
                    <a:pt x="2646578" y="94304"/>
                  </a:lnTo>
                  <a:lnTo>
                    <a:pt x="2604684" y="62250"/>
                  </a:lnTo>
                  <a:lnTo>
                    <a:pt x="2563428" y="39468"/>
                  </a:lnTo>
                  <a:lnTo>
                    <a:pt x="2519340" y="21934"/>
                  </a:lnTo>
                  <a:lnTo>
                    <a:pt x="2473171" y="9603"/>
                  </a:lnTo>
                  <a:lnTo>
                    <a:pt x="2425672" y="2427"/>
                  </a:lnTo>
                  <a:lnTo>
                    <a:pt x="2377594" y="360"/>
                  </a:lnTo>
                  <a:lnTo>
                    <a:pt x="2329689" y="3354"/>
                  </a:lnTo>
                  <a:lnTo>
                    <a:pt x="2282707" y="11362"/>
                  </a:lnTo>
                  <a:lnTo>
                    <a:pt x="2237400" y="24339"/>
                  </a:lnTo>
                  <a:lnTo>
                    <a:pt x="2194518" y="42236"/>
                  </a:lnTo>
                  <a:lnTo>
                    <a:pt x="2154813" y="65006"/>
                  </a:lnTo>
                  <a:lnTo>
                    <a:pt x="2119036" y="92603"/>
                  </a:lnTo>
                  <a:lnTo>
                    <a:pt x="2096007" y="72202"/>
                  </a:lnTo>
                  <a:lnTo>
                    <a:pt x="2041758" y="38115"/>
                  </a:lnTo>
                  <a:lnTo>
                    <a:pt x="1964297" y="10496"/>
                  </a:lnTo>
                  <a:lnTo>
                    <a:pt x="1916396" y="2306"/>
                  </a:lnTo>
                  <a:lnTo>
                    <a:pt x="1868237" y="0"/>
                  </a:lnTo>
                  <a:close/>
                </a:path>
              </a:pathLst>
            </a:custGeom>
            <a:solidFill>
              <a:srgbClr val="4471C4"/>
            </a:solidFill>
          </p:spPr>
          <p:txBody>
            <a:bodyPr wrap="square" lIns="0" tIns="0" rIns="0" bIns="0" rtlCol="0"/>
            <a:lstStyle/>
            <a:p>
              <a:endParaRPr/>
            </a:p>
          </p:txBody>
        </p:sp>
        <p:sp>
          <p:nvSpPr>
            <p:cNvPr id="5" name="object 5"/>
            <p:cNvSpPr/>
            <p:nvPr/>
          </p:nvSpPr>
          <p:spPr>
            <a:xfrm>
              <a:off x="981922" y="1983719"/>
              <a:ext cx="3068955" cy="1710689"/>
            </a:xfrm>
            <a:custGeom>
              <a:avLst/>
              <a:gdLst/>
              <a:ahLst/>
              <a:cxnLst/>
              <a:rect l="l" t="t" r="r" b="b"/>
              <a:pathLst>
                <a:path w="3068954" h="1710689">
                  <a:moveTo>
                    <a:pt x="279263" y="563265"/>
                  </a:moveTo>
                  <a:lnTo>
                    <a:pt x="274927" y="520888"/>
                  </a:lnTo>
                  <a:lnTo>
                    <a:pt x="276997" y="479303"/>
                  </a:lnTo>
                  <a:lnTo>
                    <a:pt x="285165" y="438817"/>
                  </a:lnTo>
                  <a:lnTo>
                    <a:pt x="299124" y="399738"/>
                  </a:lnTo>
                  <a:lnTo>
                    <a:pt x="318564" y="362373"/>
                  </a:lnTo>
                  <a:lnTo>
                    <a:pt x="343178" y="327028"/>
                  </a:lnTo>
                  <a:lnTo>
                    <a:pt x="372659" y="294010"/>
                  </a:lnTo>
                  <a:lnTo>
                    <a:pt x="406697" y="263625"/>
                  </a:lnTo>
                  <a:lnTo>
                    <a:pt x="444986" y="236182"/>
                  </a:lnTo>
                  <a:lnTo>
                    <a:pt x="487216" y="211986"/>
                  </a:lnTo>
                  <a:lnTo>
                    <a:pt x="533080" y="191345"/>
                  </a:lnTo>
                  <a:lnTo>
                    <a:pt x="582271" y="174565"/>
                  </a:lnTo>
                  <a:lnTo>
                    <a:pt x="634479" y="161954"/>
                  </a:lnTo>
                  <a:lnTo>
                    <a:pt x="689397" y="153817"/>
                  </a:lnTo>
                  <a:lnTo>
                    <a:pt x="742605" y="150567"/>
                  </a:lnTo>
                  <a:lnTo>
                    <a:pt x="795611" y="151814"/>
                  </a:lnTo>
                  <a:lnTo>
                    <a:pt x="847941" y="157485"/>
                  </a:lnTo>
                  <a:lnTo>
                    <a:pt x="899116" y="167505"/>
                  </a:lnTo>
                  <a:lnTo>
                    <a:pt x="948662" y="181802"/>
                  </a:lnTo>
                  <a:lnTo>
                    <a:pt x="996102" y="200299"/>
                  </a:lnTo>
                  <a:lnTo>
                    <a:pt x="1023242" y="167081"/>
                  </a:lnTo>
                  <a:lnTo>
                    <a:pt x="1055233" y="137624"/>
                  </a:lnTo>
                  <a:lnTo>
                    <a:pt x="1091465" y="112072"/>
                  </a:lnTo>
                  <a:lnTo>
                    <a:pt x="1131329" y="90567"/>
                  </a:lnTo>
                  <a:lnTo>
                    <a:pt x="1174214" y="73251"/>
                  </a:lnTo>
                  <a:lnTo>
                    <a:pt x="1219511" y="60266"/>
                  </a:lnTo>
                  <a:lnTo>
                    <a:pt x="1266609" y="51756"/>
                  </a:lnTo>
                  <a:lnTo>
                    <a:pt x="1314900" y="47862"/>
                  </a:lnTo>
                  <a:lnTo>
                    <a:pt x="1363773" y="48727"/>
                  </a:lnTo>
                  <a:lnTo>
                    <a:pt x="1412618" y="54493"/>
                  </a:lnTo>
                  <a:lnTo>
                    <a:pt x="1460825" y="65304"/>
                  </a:lnTo>
                  <a:lnTo>
                    <a:pt x="1507785" y="81300"/>
                  </a:lnTo>
                  <a:lnTo>
                    <a:pt x="1554061" y="103335"/>
                  </a:lnTo>
                  <a:lnTo>
                    <a:pt x="1595669" y="130322"/>
                  </a:lnTo>
                  <a:lnTo>
                    <a:pt x="1621713" y="97532"/>
                  </a:lnTo>
                  <a:lnTo>
                    <a:pt x="1653478" y="69103"/>
                  </a:lnTo>
                  <a:lnTo>
                    <a:pt x="1690112" y="45255"/>
                  </a:lnTo>
                  <a:lnTo>
                    <a:pt x="1730758" y="26203"/>
                  </a:lnTo>
                  <a:lnTo>
                    <a:pt x="1774564" y="12165"/>
                  </a:lnTo>
                  <a:lnTo>
                    <a:pt x="1820675" y="3358"/>
                  </a:lnTo>
                  <a:lnTo>
                    <a:pt x="1868237" y="0"/>
                  </a:lnTo>
                  <a:lnTo>
                    <a:pt x="1916396" y="2306"/>
                  </a:lnTo>
                  <a:lnTo>
                    <a:pt x="1964297" y="10496"/>
                  </a:lnTo>
                  <a:lnTo>
                    <a:pt x="2011086" y="24785"/>
                  </a:lnTo>
                  <a:lnTo>
                    <a:pt x="2070157" y="53980"/>
                  </a:lnTo>
                  <a:lnTo>
                    <a:pt x="2119036" y="92603"/>
                  </a:lnTo>
                  <a:lnTo>
                    <a:pt x="2154813" y="65006"/>
                  </a:lnTo>
                  <a:lnTo>
                    <a:pt x="2194518" y="42236"/>
                  </a:lnTo>
                  <a:lnTo>
                    <a:pt x="2237400" y="24339"/>
                  </a:lnTo>
                  <a:lnTo>
                    <a:pt x="2282707" y="11362"/>
                  </a:lnTo>
                  <a:lnTo>
                    <a:pt x="2329689" y="3354"/>
                  </a:lnTo>
                  <a:lnTo>
                    <a:pt x="2377594" y="360"/>
                  </a:lnTo>
                  <a:lnTo>
                    <a:pt x="2425672" y="2427"/>
                  </a:lnTo>
                  <a:lnTo>
                    <a:pt x="2473171" y="9603"/>
                  </a:lnTo>
                  <a:lnTo>
                    <a:pt x="2519340" y="21934"/>
                  </a:lnTo>
                  <a:lnTo>
                    <a:pt x="2563428" y="39468"/>
                  </a:lnTo>
                  <a:lnTo>
                    <a:pt x="2604684" y="62250"/>
                  </a:lnTo>
                  <a:lnTo>
                    <a:pt x="2646578" y="94304"/>
                  </a:lnTo>
                  <a:lnTo>
                    <a:pt x="2680376" y="131037"/>
                  </a:lnTo>
                  <a:lnTo>
                    <a:pt x="2705411" y="171603"/>
                  </a:lnTo>
                  <a:lnTo>
                    <a:pt x="2721016" y="215158"/>
                  </a:lnTo>
                  <a:lnTo>
                    <a:pt x="2773869" y="229350"/>
                  </a:lnTo>
                  <a:lnTo>
                    <a:pt x="2822216" y="248770"/>
                  </a:lnTo>
                  <a:lnTo>
                    <a:pt x="2865647" y="272871"/>
                  </a:lnTo>
                  <a:lnTo>
                    <a:pt x="2903750" y="301107"/>
                  </a:lnTo>
                  <a:lnTo>
                    <a:pt x="2936112" y="332930"/>
                  </a:lnTo>
                  <a:lnTo>
                    <a:pt x="2962324" y="367795"/>
                  </a:lnTo>
                  <a:lnTo>
                    <a:pt x="2981972" y="405154"/>
                  </a:lnTo>
                  <a:lnTo>
                    <a:pt x="2994645" y="444461"/>
                  </a:lnTo>
                  <a:lnTo>
                    <a:pt x="2999932" y="485168"/>
                  </a:lnTo>
                  <a:lnTo>
                    <a:pt x="2997421" y="526730"/>
                  </a:lnTo>
                  <a:lnTo>
                    <a:pt x="2986700" y="568599"/>
                  </a:lnTo>
                  <a:lnTo>
                    <a:pt x="2969301" y="606318"/>
                  </a:lnTo>
                  <a:lnTo>
                    <a:pt x="3000877" y="641577"/>
                  </a:lnTo>
                  <a:lnTo>
                    <a:pt x="3026360" y="678570"/>
                  </a:lnTo>
                  <a:lnTo>
                    <a:pt x="3045816" y="716915"/>
                  </a:lnTo>
                  <a:lnTo>
                    <a:pt x="3059312" y="756227"/>
                  </a:lnTo>
                  <a:lnTo>
                    <a:pt x="3066913" y="796122"/>
                  </a:lnTo>
                  <a:lnTo>
                    <a:pt x="3068685" y="836218"/>
                  </a:lnTo>
                  <a:lnTo>
                    <a:pt x="3064694" y="876130"/>
                  </a:lnTo>
                  <a:lnTo>
                    <a:pt x="3055005" y="915474"/>
                  </a:lnTo>
                  <a:lnTo>
                    <a:pt x="3039684" y="953867"/>
                  </a:lnTo>
                  <a:lnTo>
                    <a:pt x="3018798" y="990925"/>
                  </a:lnTo>
                  <a:lnTo>
                    <a:pt x="2992411" y="1026264"/>
                  </a:lnTo>
                  <a:lnTo>
                    <a:pt x="2960590" y="1059500"/>
                  </a:lnTo>
                  <a:lnTo>
                    <a:pt x="2923401" y="1090249"/>
                  </a:lnTo>
                  <a:lnTo>
                    <a:pt x="2880909" y="1118128"/>
                  </a:lnTo>
                  <a:lnTo>
                    <a:pt x="2840230" y="1139417"/>
                  </a:lnTo>
                  <a:lnTo>
                    <a:pt x="2797065" y="1157340"/>
                  </a:lnTo>
                  <a:lnTo>
                    <a:pt x="2751759" y="1171795"/>
                  </a:lnTo>
                  <a:lnTo>
                    <a:pt x="2704661" y="1182677"/>
                  </a:lnTo>
                  <a:lnTo>
                    <a:pt x="2656119" y="1189883"/>
                  </a:lnTo>
                  <a:lnTo>
                    <a:pt x="2651936" y="1232110"/>
                  </a:lnTo>
                  <a:lnTo>
                    <a:pt x="2640604" y="1272567"/>
                  </a:lnTo>
                  <a:lnTo>
                    <a:pt x="2622617" y="1310885"/>
                  </a:lnTo>
                  <a:lnTo>
                    <a:pt x="2598466" y="1346696"/>
                  </a:lnTo>
                  <a:lnTo>
                    <a:pt x="2568644" y="1379631"/>
                  </a:lnTo>
                  <a:lnTo>
                    <a:pt x="2533643" y="1409324"/>
                  </a:lnTo>
                  <a:lnTo>
                    <a:pt x="2493957" y="1435404"/>
                  </a:lnTo>
                  <a:lnTo>
                    <a:pt x="2450078" y="1457505"/>
                  </a:lnTo>
                  <a:lnTo>
                    <a:pt x="2402498" y="1475258"/>
                  </a:lnTo>
                  <a:lnTo>
                    <a:pt x="2351710" y="1488295"/>
                  </a:lnTo>
                  <a:lnTo>
                    <a:pt x="2298206" y="1496248"/>
                  </a:lnTo>
                  <a:lnTo>
                    <a:pt x="2242480" y="1498747"/>
                  </a:lnTo>
                  <a:lnTo>
                    <a:pt x="2186147" y="1495491"/>
                  </a:lnTo>
                  <a:lnTo>
                    <a:pt x="2131196" y="1486413"/>
                  </a:lnTo>
                  <a:lnTo>
                    <a:pt x="2078388" y="1471691"/>
                  </a:lnTo>
                  <a:lnTo>
                    <a:pt x="2028485" y="1451503"/>
                  </a:lnTo>
                  <a:lnTo>
                    <a:pt x="2010661" y="1488942"/>
                  </a:lnTo>
                  <a:lnTo>
                    <a:pt x="1988114" y="1523994"/>
                  </a:lnTo>
                  <a:lnTo>
                    <a:pt x="1961210" y="1556510"/>
                  </a:lnTo>
                  <a:lnTo>
                    <a:pt x="1930314" y="1586343"/>
                  </a:lnTo>
                  <a:lnTo>
                    <a:pt x="1895789" y="1613344"/>
                  </a:lnTo>
                  <a:lnTo>
                    <a:pt x="1858000" y="1637364"/>
                  </a:lnTo>
                  <a:lnTo>
                    <a:pt x="1817312" y="1658256"/>
                  </a:lnTo>
                  <a:lnTo>
                    <a:pt x="1774091" y="1675871"/>
                  </a:lnTo>
                  <a:lnTo>
                    <a:pt x="1728699" y="1690061"/>
                  </a:lnTo>
                  <a:lnTo>
                    <a:pt x="1681502" y="1700677"/>
                  </a:lnTo>
                  <a:lnTo>
                    <a:pt x="1632865" y="1707572"/>
                  </a:lnTo>
                  <a:lnTo>
                    <a:pt x="1583152" y="1710596"/>
                  </a:lnTo>
                  <a:lnTo>
                    <a:pt x="1532728" y="1709601"/>
                  </a:lnTo>
                  <a:lnTo>
                    <a:pt x="1481957" y="1704439"/>
                  </a:lnTo>
                  <a:lnTo>
                    <a:pt x="1431204" y="1694962"/>
                  </a:lnTo>
                  <a:lnTo>
                    <a:pt x="1379397" y="1680482"/>
                  </a:lnTo>
                  <a:lnTo>
                    <a:pt x="1330436" y="1661712"/>
                  </a:lnTo>
                  <a:lnTo>
                    <a:pt x="1284757" y="1638892"/>
                  </a:lnTo>
                  <a:lnTo>
                    <a:pt x="1242792" y="1612262"/>
                  </a:lnTo>
                  <a:lnTo>
                    <a:pt x="1204976" y="1582062"/>
                  </a:lnTo>
                  <a:lnTo>
                    <a:pt x="1171743" y="1548531"/>
                  </a:lnTo>
                  <a:lnTo>
                    <a:pt x="1125250" y="1567601"/>
                  </a:lnTo>
                  <a:lnTo>
                    <a:pt x="1077467" y="1582938"/>
                  </a:lnTo>
                  <a:lnTo>
                    <a:pt x="1028708" y="1594604"/>
                  </a:lnTo>
                  <a:lnTo>
                    <a:pt x="979289" y="1602658"/>
                  </a:lnTo>
                  <a:lnTo>
                    <a:pt x="929525" y="1607159"/>
                  </a:lnTo>
                  <a:lnTo>
                    <a:pt x="879731" y="1608169"/>
                  </a:lnTo>
                  <a:lnTo>
                    <a:pt x="830222" y="1605746"/>
                  </a:lnTo>
                  <a:lnTo>
                    <a:pt x="781314" y="1599951"/>
                  </a:lnTo>
                  <a:lnTo>
                    <a:pt x="733321" y="1590843"/>
                  </a:lnTo>
                  <a:lnTo>
                    <a:pt x="686559" y="1578482"/>
                  </a:lnTo>
                  <a:lnTo>
                    <a:pt x="641342" y="1562929"/>
                  </a:lnTo>
                  <a:lnTo>
                    <a:pt x="597987" y="1544242"/>
                  </a:lnTo>
                  <a:lnTo>
                    <a:pt x="556808" y="1522483"/>
                  </a:lnTo>
                  <a:lnTo>
                    <a:pt x="518120" y="1497710"/>
                  </a:lnTo>
                  <a:lnTo>
                    <a:pt x="482239" y="1469984"/>
                  </a:lnTo>
                  <a:lnTo>
                    <a:pt x="449480" y="1439364"/>
                  </a:lnTo>
                  <a:lnTo>
                    <a:pt x="420157" y="1405910"/>
                  </a:lnTo>
                  <a:lnTo>
                    <a:pt x="418252" y="1403370"/>
                  </a:lnTo>
                  <a:lnTo>
                    <a:pt x="416347" y="1400957"/>
                  </a:lnTo>
                  <a:lnTo>
                    <a:pt x="414442" y="1398417"/>
                  </a:lnTo>
                  <a:lnTo>
                    <a:pt x="358631" y="1399587"/>
                  </a:lnTo>
                  <a:lnTo>
                    <a:pt x="304975" y="1393405"/>
                  </a:lnTo>
                  <a:lnTo>
                    <a:pt x="254444" y="1380454"/>
                  </a:lnTo>
                  <a:lnTo>
                    <a:pt x="208007" y="1361313"/>
                  </a:lnTo>
                  <a:lnTo>
                    <a:pt x="166632" y="1336561"/>
                  </a:lnTo>
                  <a:lnTo>
                    <a:pt x="131290" y="1306780"/>
                  </a:lnTo>
                  <a:lnTo>
                    <a:pt x="102949" y="1272549"/>
                  </a:lnTo>
                  <a:lnTo>
                    <a:pt x="82579" y="1234448"/>
                  </a:lnTo>
                  <a:lnTo>
                    <a:pt x="71148" y="1193058"/>
                  </a:lnTo>
                  <a:lnTo>
                    <a:pt x="70634" y="1141983"/>
                  </a:lnTo>
                  <a:lnTo>
                    <a:pt x="84520" y="1092586"/>
                  </a:lnTo>
                  <a:lnTo>
                    <a:pt x="112062" y="1046594"/>
                  </a:lnTo>
                  <a:lnTo>
                    <a:pt x="152517" y="1005733"/>
                  </a:lnTo>
                  <a:lnTo>
                    <a:pt x="107215" y="981054"/>
                  </a:lnTo>
                  <a:lnTo>
                    <a:pt x="69452" y="951478"/>
                  </a:lnTo>
                  <a:lnTo>
                    <a:pt x="39537" y="917915"/>
                  </a:lnTo>
                  <a:lnTo>
                    <a:pt x="17783" y="881273"/>
                  </a:lnTo>
                  <a:lnTo>
                    <a:pt x="4500" y="842459"/>
                  </a:lnTo>
                  <a:lnTo>
                    <a:pt x="0" y="802383"/>
                  </a:lnTo>
                  <a:lnTo>
                    <a:pt x="4593" y="761952"/>
                  </a:lnTo>
                  <a:lnTo>
                    <a:pt x="18592" y="722076"/>
                  </a:lnTo>
                  <a:lnTo>
                    <a:pt x="42306" y="683661"/>
                  </a:lnTo>
                  <a:lnTo>
                    <a:pt x="76361" y="647604"/>
                  </a:lnTo>
                  <a:lnTo>
                    <a:pt x="118111" y="617428"/>
                  </a:lnTo>
                  <a:lnTo>
                    <a:pt x="166271" y="593776"/>
                  </a:lnTo>
                  <a:lnTo>
                    <a:pt x="219557" y="577286"/>
                  </a:lnTo>
                  <a:lnTo>
                    <a:pt x="276685" y="568599"/>
                  </a:lnTo>
                  <a:lnTo>
                    <a:pt x="279263" y="563265"/>
                  </a:lnTo>
                  <a:close/>
                </a:path>
                <a:path w="3068954" h="1710689">
                  <a:moveTo>
                    <a:pt x="335575" y="1030498"/>
                  </a:moveTo>
                  <a:lnTo>
                    <a:pt x="288637" y="1030596"/>
                  </a:lnTo>
                  <a:lnTo>
                    <a:pt x="242509" y="1025276"/>
                  </a:lnTo>
                  <a:lnTo>
                    <a:pt x="197972" y="1014693"/>
                  </a:lnTo>
                  <a:lnTo>
                    <a:pt x="155806" y="999002"/>
                  </a:lnTo>
                </a:path>
                <a:path w="3068954" h="1710689">
                  <a:moveTo>
                    <a:pt x="494071" y="1375811"/>
                  </a:moveTo>
                  <a:lnTo>
                    <a:pt x="474912" y="1381048"/>
                  </a:lnTo>
                  <a:lnTo>
                    <a:pt x="455384" y="1385321"/>
                  </a:lnTo>
                  <a:lnTo>
                    <a:pt x="435546" y="1388617"/>
                  </a:lnTo>
                  <a:lnTo>
                    <a:pt x="415458" y="1390924"/>
                  </a:lnTo>
                </a:path>
                <a:path w="3068954" h="1710689">
                  <a:moveTo>
                    <a:pt x="1171616" y="1541673"/>
                  </a:moveTo>
                  <a:lnTo>
                    <a:pt x="1157928" y="1525203"/>
                  </a:lnTo>
                  <a:lnTo>
                    <a:pt x="1145454" y="1508209"/>
                  </a:lnTo>
                  <a:lnTo>
                    <a:pt x="1134218" y="1490739"/>
                  </a:lnTo>
                  <a:lnTo>
                    <a:pt x="1124245" y="1472839"/>
                  </a:lnTo>
                </a:path>
                <a:path w="3068954" h="1710689">
                  <a:moveTo>
                    <a:pt x="2047662" y="1369969"/>
                  </a:moveTo>
                  <a:lnTo>
                    <a:pt x="2044902" y="1389135"/>
                  </a:lnTo>
                  <a:lnTo>
                    <a:pt x="2040820" y="1408133"/>
                  </a:lnTo>
                  <a:lnTo>
                    <a:pt x="2035428" y="1426941"/>
                  </a:lnTo>
                  <a:lnTo>
                    <a:pt x="2028739" y="1445534"/>
                  </a:lnTo>
                </a:path>
                <a:path w="3068954" h="1710689">
                  <a:moveTo>
                    <a:pt x="2423836" y="902990"/>
                  </a:moveTo>
                  <a:lnTo>
                    <a:pt x="2474636" y="925300"/>
                  </a:lnTo>
                  <a:lnTo>
                    <a:pt x="2520058" y="952427"/>
                  </a:lnTo>
                  <a:lnTo>
                    <a:pt x="2559652" y="983820"/>
                  </a:lnTo>
                  <a:lnTo>
                    <a:pt x="2592968" y="1018926"/>
                  </a:lnTo>
                  <a:lnTo>
                    <a:pt x="2619557" y="1057193"/>
                  </a:lnTo>
                  <a:lnTo>
                    <a:pt x="2638970" y="1098068"/>
                  </a:lnTo>
                  <a:lnTo>
                    <a:pt x="2650757" y="1141001"/>
                  </a:lnTo>
                  <a:lnTo>
                    <a:pt x="2654468" y="1185438"/>
                  </a:lnTo>
                </a:path>
                <a:path w="3068954" h="1710689">
                  <a:moveTo>
                    <a:pt x="2967904" y="602127"/>
                  </a:moveTo>
                  <a:lnTo>
                    <a:pt x="2948368" y="631893"/>
                  </a:lnTo>
                  <a:lnTo>
                    <a:pt x="2924581" y="659658"/>
                  </a:lnTo>
                  <a:lnTo>
                    <a:pt x="2896770" y="685138"/>
                  </a:lnTo>
                  <a:lnTo>
                    <a:pt x="2865161" y="708045"/>
                  </a:lnTo>
                </a:path>
                <a:path w="3068954" h="1710689">
                  <a:moveTo>
                    <a:pt x="2721397" y="209189"/>
                  </a:moveTo>
                  <a:lnTo>
                    <a:pt x="2723947" y="221616"/>
                  </a:lnTo>
                  <a:lnTo>
                    <a:pt x="2725699" y="234113"/>
                  </a:lnTo>
                  <a:lnTo>
                    <a:pt x="2726665" y="246658"/>
                  </a:lnTo>
                  <a:lnTo>
                    <a:pt x="2726858" y="259227"/>
                  </a:lnTo>
                </a:path>
                <a:path w="3068954" h="1710689">
                  <a:moveTo>
                    <a:pt x="2065442" y="150896"/>
                  </a:moveTo>
                  <a:lnTo>
                    <a:pt x="2076320" y="133878"/>
                  </a:lnTo>
                  <a:lnTo>
                    <a:pt x="2088746" y="117527"/>
                  </a:lnTo>
                  <a:lnTo>
                    <a:pt x="2102697" y="101890"/>
                  </a:lnTo>
                  <a:lnTo>
                    <a:pt x="2118147" y="87015"/>
                  </a:lnTo>
                </a:path>
                <a:path w="3068954" h="1710689">
                  <a:moveTo>
                    <a:pt x="1573317" y="181249"/>
                  </a:moveTo>
                  <a:lnTo>
                    <a:pt x="1578002" y="167067"/>
                  </a:lnTo>
                  <a:lnTo>
                    <a:pt x="1583842" y="153135"/>
                  </a:lnTo>
                  <a:lnTo>
                    <a:pt x="1590801" y="139512"/>
                  </a:lnTo>
                  <a:lnTo>
                    <a:pt x="1598844" y="126258"/>
                  </a:lnTo>
                </a:path>
                <a:path w="3068954" h="1710689">
                  <a:moveTo>
                    <a:pt x="995848" y="199918"/>
                  </a:moveTo>
                  <a:lnTo>
                    <a:pt x="1020434" y="211646"/>
                  </a:lnTo>
                  <a:lnTo>
                    <a:pt x="1044044" y="224493"/>
                  </a:lnTo>
                  <a:lnTo>
                    <a:pt x="1066607" y="238388"/>
                  </a:lnTo>
                  <a:lnTo>
                    <a:pt x="1088050" y="253258"/>
                  </a:lnTo>
                </a:path>
                <a:path w="3068954" h="1710689">
                  <a:moveTo>
                    <a:pt x="295316" y="619399"/>
                  </a:moveTo>
                  <a:lnTo>
                    <a:pt x="290229" y="605521"/>
                  </a:lnTo>
                  <a:lnTo>
                    <a:pt x="285853" y="591523"/>
                  </a:lnTo>
                  <a:lnTo>
                    <a:pt x="282198" y="577430"/>
                  </a:lnTo>
                  <a:lnTo>
                    <a:pt x="279276" y="563265"/>
                  </a:lnTo>
                </a:path>
              </a:pathLst>
            </a:custGeom>
            <a:ln w="12700">
              <a:solidFill>
                <a:srgbClr val="2E528F"/>
              </a:solidFill>
            </a:ln>
          </p:spPr>
          <p:txBody>
            <a:bodyPr wrap="square" lIns="0" tIns="0" rIns="0" bIns="0" rtlCol="0"/>
            <a:lstStyle/>
            <a:p>
              <a:endParaRPr/>
            </a:p>
          </p:txBody>
        </p:sp>
        <p:sp>
          <p:nvSpPr>
            <p:cNvPr id="6" name="object 6"/>
            <p:cNvSpPr/>
            <p:nvPr/>
          </p:nvSpPr>
          <p:spPr>
            <a:xfrm>
              <a:off x="547116" y="2535936"/>
              <a:ext cx="388620" cy="711835"/>
            </a:xfrm>
            <a:custGeom>
              <a:avLst/>
              <a:gdLst/>
              <a:ahLst/>
              <a:cxnLst/>
              <a:rect l="l" t="t" r="r" b="b"/>
              <a:pathLst>
                <a:path w="388619" h="711835">
                  <a:moveTo>
                    <a:pt x="388620" y="0"/>
                  </a:moveTo>
                  <a:lnTo>
                    <a:pt x="0" y="0"/>
                  </a:lnTo>
                  <a:lnTo>
                    <a:pt x="0" y="711708"/>
                  </a:lnTo>
                  <a:lnTo>
                    <a:pt x="388620" y="711708"/>
                  </a:lnTo>
                  <a:lnTo>
                    <a:pt x="388620" y="0"/>
                  </a:lnTo>
                  <a:close/>
                </a:path>
              </a:pathLst>
            </a:custGeom>
            <a:solidFill>
              <a:srgbClr val="FFFF99"/>
            </a:solidFill>
          </p:spPr>
          <p:txBody>
            <a:bodyPr wrap="square" lIns="0" tIns="0" rIns="0" bIns="0" rtlCol="0"/>
            <a:lstStyle/>
            <a:p>
              <a:endParaRPr/>
            </a:p>
          </p:txBody>
        </p:sp>
        <p:sp>
          <p:nvSpPr>
            <p:cNvPr id="7" name="object 7"/>
            <p:cNvSpPr/>
            <p:nvPr/>
          </p:nvSpPr>
          <p:spPr>
            <a:xfrm>
              <a:off x="547116" y="2535936"/>
              <a:ext cx="388620" cy="711835"/>
            </a:xfrm>
            <a:custGeom>
              <a:avLst/>
              <a:gdLst/>
              <a:ahLst/>
              <a:cxnLst/>
              <a:rect l="l" t="t" r="r" b="b"/>
              <a:pathLst>
                <a:path w="388619" h="711835">
                  <a:moveTo>
                    <a:pt x="0" y="711708"/>
                  </a:moveTo>
                  <a:lnTo>
                    <a:pt x="388620" y="711708"/>
                  </a:lnTo>
                  <a:lnTo>
                    <a:pt x="388620" y="0"/>
                  </a:lnTo>
                  <a:lnTo>
                    <a:pt x="0" y="0"/>
                  </a:lnTo>
                  <a:lnTo>
                    <a:pt x="0" y="711708"/>
                  </a:lnTo>
                  <a:close/>
                </a:path>
              </a:pathLst>
            </a:custGeom>
            <a:ln w="12700">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636777" y="3075177"/>
              <a:ext cx="207772" cy="178816"/>
            </a:xfrm>
            <a:prstGeom prst="rect">
              <a:avLst/>
            </a:prstGeom>
          </p:spPr>
        </p:pic>
        <p:pic>
          <p:nvPicPr>
            <p:cNvPr id="9" name="object 9"/>
            <p:cNvPicPr/>
            <p:nvPr/>
          </p:nvPicPr>
          <p:blipFill>
            <a:blip r:embed="rId3" cstate="print"/>
            <a:stretch>
              <a:fillRect/>
            </a:stretch>
          </p:blipFill>
          <p:spPr>
            <a:xfrm>
              <a:off x="912926" y="2833115"/>
              <a:ext cx="80644" cy="81025"/>
            </a:xfrm>
            <a:prstGeom prst="rect">
              <a:avLst/>
            </a:prstGeom>
          </p:spPr>
        </p:pic>
        <p:sp>
          <p:nvSpPr>
            <p:cNvPr id="10" name="object 10"/>
            <p:cNvSpPr/>
            <p:nvPr/>
          </p:nvSpPr>
          <p:spPr>
            <a:xfrm>
              <a:off x="1242052" y="1448123"/>
              <a:ext cx="1310005" cy="538480"/>
            </a:xfrm>
            <a:custGeom>
              <a:avLst/>
              <a:gdLst/>
              <a:ahLst/>
              <a:cxnLst/>
              <a:rect l="l" t="t" r="r" b="b"/>
              <a:pathLst>
                <a:path w="1310005" h="538480">
                  <a:moveTo>
                    <a:pt x="807167" y="0"/>
                  </a:moveTo>
                  <a:lnTo>
                    <a:pt x="756895" y="3692"/>
                  </a:lnTo>
                  <a:lnTo>
                    <a:pt x="712766" y="17696"/>
                  </a:lnTo>
                  <a:lnTo>
                    <a:pt x="680473" y="40951"/>
                  </a:lnTo>
                  <a:lnTo>
                    <a:pt x="671886" y="36476"/>
                  </a:lnTo>
                  <a:lnTo>
                    <a:pt x="594003" y="16101"/>
                  </a:lnTo>
                  <a:lnTo>
                    <a:pt x="544035" y="15803"/>
                  </a:lnTo>
                  <a:lnTo>
                    <a:pt x="496713" y="23930"/>
                  </a:lnTo>
                  <a:lnTo>
                    <a:pt x="455645" y="39848"/>
                  </a:lnTo>
                  <a:lnTo>
                    <a:pt x="424441" y="62922"/>
                  </a:lnTo>
                  <a:lnTo>
                    <a:pt x="393675" y="54693"/>
                  </a:lnTo>
                  <a:lnTo>
                    <a:pt x="361099" y="49476"/>
                  </a:lnTo>
                  <a:lnTo>
                    <a:pt x="327429" y="47331"/>
                  </a:lnTo>
                  <a:lnTo>
                    <a:pt x="293377" y="48317"/>
                  </a:lnTo>
                  <a:lnTo>
                    <a:pt x="230686" y="58967"/>
                  </a:lnTo>
                  <a:lnTo>
                    <a:pt x="178951" y="79291"/>
                  </a:lnTo>
                  <a:lnTo>
                    <a:pt x="141047" y="107168"/>
                  </a:lnTo>
                  <a:lnTo>
                    <a:pt x="119852" y="140476"/>
                  </a:lnTo>
                  <a:lnTo>
                    <a:pt x="118244" y="177095"/>
                  </a:lnTo>
                  <a:lnTo>
                    <a:pt x="117101" y="178746"/>
                  </a:lnTo>
                  <a:lnTo>
                    <a:pt x="59341" y="190144"/>
                  </a:lnTo>
                  <a:lnTo>
                    <a:pt x="16974" y="215068"/>
                  </a:lnTo>
                  <a:lnTo>
                    <a:pt x="0" y="242814"/>
                  </a:lnTo>
                  <a:lnTo>
                    <a:pt x="3194" y="271107"/>
                  </a:lnTo>
                  <a:lnTo>
                    <a:pt x="25039" y="296685"/>
                  </a:lnTo>
                  <a:lnTo>
                    <a:pt x="64015" y="316287"/>
                  </a:lnTo>
                  <a:lnTo>
                    <a:pt x="46755" y="329174"/>
                  </a:lnTo>
                  <a:lnTo>
                    <a:pt x="35006" y="343656"/>
                  </a:lnTo>
                  <a:lnTo>
                    <a:pt x="29094" y="359185"/>
                  </a:lnTo>
                  <a:lnTo>
                    <a:pt x="29344" y="375215"/>
                  </a:lnTo>
                  <a:lnTo>
                    <a:pt x="45635" y="403068"/>
                  </a:lnTo>
                  <a:lnTo>
                    <a:pt x="78620" y="424491"/>
                  </a:lnTo>
                  <a:lnTo>
                    <a:pt x="123605" y="437437"/>
                  </a:lnTo>
                  <a:lnTo>
                    <a:pt x="175902" y="439858"/>
                  </a:lnTo>
                  <a:lnTo>
                    <a:pt x="178442" y="442271"/>
                  </a:lnTo>
                  <a:lnTo>
                    <a:pt x="211361" y="466268"/>
                  </a:lnTo>
                  <a:lnTo>
                    <a:pt x="251797" y="484849"/>
                  </a:lnTo>
                  <a:lnTo>
                    <a:pt x="297823" y="497745"/>
                  </a:lnTo>
                  <a:lnTo>
                    <a:pt x="347518" y="504687"/>
                  </a:lnTo>
                  <a:lnTo>
                    <a:pt x="398957" y="505406"/>
                  </a:lnTo>
                  <a:lnTo>
                    <a:pt x="450216" y="499634"/>
                  </a:lnTo>
                  <a:lnTo>
                    <a:pt x="499371" y="487102"/>
                  </a:lnTo>
                  <a:lnTo>
                    <a:pt x="521463" y="502538"/>
                  </a:lnTo>
                  <a:lnTo>
                    <a:pt x="547710" y="515534"/>
                  </a:lnTo>
                  <a:lnTo>
                    <a:pt x="577505" y="525839"/>
                  </a:lnTo>
                  <a:lnTo>
                    <a:pt x="610242" y="533203"/>
                  </a:lnTo>
                  <a:lnTo>
                    <a:pt x="664437" y="538087"/>
                  </a:lnTo>
                  <a:lnTo>
                    <a:pt x="717199" y="534939"/>
                  </a:lnTo>
                  <a:lnTo>
                    <a:pt x="766102" y="524488"/>
                  </a:lnTo>
                  <a:lnTo>
                    <a:pt x="808719" y="507464"/>
                  </a:lnTo>
                  <a:lnTo>
                    <a:pt x="842622" y="484599"/>
                  </a:lnTo>
                  <a:lnTo>
                    <a:pt x="865385" y="456622"/>
                  </a:lnTo>
                  <a:lnTo>
                    <a:pt x="886691" y="462944"/>
                  </a:lnTo>
                  <a:lnTo>
                    <a:pt x="909247" y="467576"/>
                  </a:lnTo>
                  <a:lnTo>
                    <a:pt x="932732" y="470445"/>
                  </a:lnTo>
                  <a:lnTo>
                    <a:pt x="956825" y="471481"/>
                  </a:lnTo>
                  <a:lnTo>
                    <a:pt x="1012285" y="466717"/>
                  </a:lnTo>
                  <a:lnTo>
                    <a:pt x="1060595" y="453028"/>
                  </a:lnTo>
                  <a:lnTo>
                    <a:pt x="1098840" y="432006"/>
                  </a:lnTo>
                  <a:lnTo>
                    <a:pt x="1124107" y="405242"/>
                  </a:lnTo>
                  <a:lnTo>
                    <a:pt x="1133482" y="374326"/>
                  </a:lnTo>
                  <a:lnTo>
                    <a:pt x="1159288" y="371294"/>
                  </a:lnTo>
                  <a:lnTo>
                    <a:pt x="1207616" y="359896"/>
                  </a:lnTo>
                  <a:lnTo>
                    <a:pt x="1274577" y="324926"/>
                  </a:lnTo>
                  <a:lnTo>
                    <a:pt x="1301512" y="292786"/>
                  </a:lnTo>
                  <a:lnTo>
                    <a:pt x="1309677" y="257939"/>
                  </a:lnTo>
                  <a:lnTo>
                    <a:pt x="1298452" y="223025"/>
                  </a:lnTo>
                  <a:lnTo>
                    <a:pt x="1267213" y="190684"/>
                  </a:lnTo>
                  <a:lnTo>
                    <a:pt x="1270261" y="186747"/>
                  </a:lnTo>
                  <a:lnTo>
                    <a:pt x="1272674" y="182810"/>
                  </a:lnTo>
                  <a:lnTo>
                    <a:pt x="1274706" y="178746"/>
                  </a:lnTo>
                  <a:lnTo>
                    <a:pt x="1278932" y="142863"/>
                  </a:lnTo>
                  <a:lnTo>
                    <a:pt x="1258989" y="109991"/>
                  </a:lnTo>
                  <a:lnTo>
                    <a:pt x="1218520" y="83716"/>
                  </a:lnTo>
                  <a:lnTo>
                    <a:pt x="1161168" y="67621"/>
                  </a:lnTo>
                  <a:lnTo>
                    <a:pt x="1154498" y="53903"/>
                  </a:lnTo>
                  <a:lnTo>
                    <a:pt x="1111511" y="19488"/>
                  </a:lnTo>
                  <a:lnTo>
                    <a:pt x="1060334" y="3742"/>
                  </a:lnTo>
                  <a:lnTo>
                    <a:pt x="1004227" y="295"/>
                  </a:lnTo>
                  <a:lnTo>
                    <a:pt x="949883" y="8826"/>
                  </a:lnTo>
                  <a:lnTo>
                    <a:pt x="903993" y="29013"/>
                  </a:lnTo>
                  <a:lnTo>
                    <a:pt x="894200" y="22590"/>
                  </a:lnTo>
                  <a:lnTo>
                    <a:pt x="883181" y="16869"/>
                  </a:lnTo>
                  <a:lnTo>
                    <a:pt x="871042" y="11886"/>
                  </a:lnTo>
                  <a:lnTo>
                    <a:pt x="857892" y="7677"/>
                  </a:lnTo>
                  <a:lnTo>
                    <a:pt x="807167" y="0"/>
                  </a:lnTo>
                  <a:close/>
                </a:path>
              </a:pathLst>
            </a:custGeom>
            <a:solidFill>
              <a:srgbClr val="00AFEF"/>
            </a:solidFill>
          </p:spPr>
          <p:txBody>
            <a:bodyPr wrap="square" lIns="0" tIns="0" rIns="0" bIns="0" rtlCol="0"/>
            <a:lstStyle/>
            <a:p>
              <a:endParaRPr/>
            </a:p>
          </p:txBody>
        </p:sp>
        <p:sp>
          <p:nvSpPr>
            <p:cNvPr id="11" name="object 11"/>
            <p:cNvSpPr/>
            <p:nvPr/>
          </p:nvSpPr>
          <p:spPr>
            <a:xfrm>
              <a:off x="1242052" y="1448123"/>
              <a:ext cx="1310005" cy="538480"/>
            </a:xfrm>
            <a:custGeom>
              <a:avLst/>
              <a:gdLst/>
              <a:ahLst/>
              <a:cxnLst/>
              <a:rect l="l" t="t" r="r" b="b"/>
              <a:pathLst>
                <a:path w="1310005" h="538480">
                  <a:moveTo>
                    <a:pt x="118244" y="177095"/>
                  </a:moveTo>
                  <a:lnTo>
                    <a:pt x="141047" y="107168"/>
                  </a:lnTo>
                  <a:lnTo>
                    <a:pt x="178951" y="79291"/>
                  </a:lnTo>
                  <a:lnTo>
                    <a:pt x="230686" y="58967"/>
                  </a:lnTo>
                  <a:lnTo>
                    <a:pt x="293377" y="48317"/>
                  </a:lnTo>
                  <a:lnTo>
                    <a:pt x="327429" y="47331"/>
                  </a:lnTo>
                  <a:lnTo>
                    <a:pt x="361099" y="49476"/>
                  </a:lnTo>
                  <a:lnTo>
                    <a:pt x="393675" y="54693"/>
                  </a:lnTo>
                  <a:lnTo>
                    <a:pt x="424441" y="62922"/>
                  </a:lnTo>
                  <a:lnTo>
                    <a:pt x="455645" y="39848"/>
                  </a:lnTo>
                  <a:lnTo>
                    <a:pt x="496713" y="23930"/>
                  </a:lnTo>
                  <a:lnTo>
                    <a:pt x="544035" y="15803"/>
                  </a:lnTo>
                  <a:lnTo>
                    <a:pt x="594003" y="16101"/>
                  </a:lnTo>
                  <a:lnTo>
                    <a:pt x="643008" y="25457"/>
                  </a:lnTo>
                  <a:lnTo>
                    <a:pt x="680473" y="40951"/>
                  </a:lnTo>
                  <a:lnTo>
                    <a:pt x="712766" y="17696"/>
                  </a:lnTo>
                  <a:lnTo>
                    <a:pt x="756895" y="3692"/>
                  </a:lnTo>
                  <a:lnTo>
                    <a:pt x="807167" y="0"/>
                  </a:lnTo>
                  <a:lnTo>
                    <a:pt x="857892" y="7677"/>
                  </a:lnTo>
                  <a:lnTo>
                    <a:pt x="871042" y="11886"/>
                  </a:lnTo>
                  <a:lnTo>
                    <a:pt x="883181" y="16869"/>
                  </a:lnTo>
                  <a:lnTo>
                    <a:pt x="894200" y="22590"/>
                  </a:lnTo>
                  <a:lnTo>
                    <a:pt x="903993" y="29013"/>
                  </a:lnTo>
                  <a:lnTo>
                    <a:pt x="949883" y="8826"/>
                  </a:lnTo>
                  <a:lnTo>
                    <a:pt x="1004227" y="295"/>
                  </a:lnTo>
                  <a:lnTo>
                    <a:pt x="1060334" y="3742"/>
                  </a:lnTo>
                  <a:lnTo>
                    <a:pt x="1111511" y="19488"/>
                  </a:lnTo>
                  <a:lnTo>
                    <a:pt x="1129396" y="29563"/>
                  </a:lnTo>
                  <a:lnTo>
                    <a:pt x="1143816" y="41126"/>
                  </a:lnTo>
                  <a:lnTo>
                    <a:pt x="1154498" y="53903"/>
                  </a:lnTo>
                  <a:lnTo>
                    <a:pt x="1161168" y="67621"/>
                  </a:lnTo>
                  <a:lnTo>
                    <a:pt x="1218520" y="83716"/>
                  </a:lnTo>
                  <a:lnTo>
                    <a:pt x="1258989" y="109991"/>
                  </a:lnTo>
                  <a:lnTo>
                    <a:pt x="1278932" y="142863"/>
                  </a:lnTo>
                  <a:lnTo>
                    <a:pt x="1274706" y="178746"/>
                  </a:lnTo>
                  <a:lnTo>
                    <a:pt x="1272674" y="182810"/>
                  </a:lnTo>
                  <a:lnTo>
                    <a:pt x="1270261" y="186747"/>
                  </a:lnTo>
                  <a:lnTo>
                    <a:pt x="1267213" y="190684"/>
                  </a:lnTo>
                  <a:lnTo>
                    <a:pt x="1298452" y="223025"/>
                  </a:lnTo>
                  <a:lnTo>
                    <a:pt x="1309677" y="257939"/>
                  </a:lnTo>
                  <a:lnTo>
                    <a:pt x="1301512" y="292786"/>
                  </a:lnTo>
                  <a:lnTo>
                    <a:pt x="1274577" y="324926"/>
                  </a:lnTo>
                  <a:lnTo>
                    <a:pt x="1229494" y="351720"/>
                  </a:lnTo>
                  <a:lnTo>
                    <a:pt x="1184107" y="366452"/>
                  </a:lnTo>
                  <a:lnTo>
                    <a:pt x="1133482" y="374326"/>
                  </a:lnTo>
                  <a:lnTo>
                    <a:pt x="1124107" y="405242"/>
                  </a:lnTo>
                  <a:lnTo>
                    <a:pt x="1098840" y="432006"/>
                  </a:lnTo>
                  <a:lnTo>
                    <a:pt x="1060595" y="453028"/>
                  </a:lnTo>
                  <a:lnTo>
                    <a:pt x="1012285" y="466717"/>
                  </a:lnTo>
                  <a:lnTo>
                    <a:pt x="956825" y="471481"/>
                  </a:lnTo>
                  <a:lnTo>
                    <a:pt x="932732" y="470445"/>
                  </a:lnTo>
                  <a:lnTo>
                    <a:pt x="909247" y="467576"/>
                  </a:lnTo>
                  <a:lnTo>
                    <a:pt x="886691" y="462944"/>
                  </a:lnTo>
                  <a:lnTo>
                    <a:pt x="865385" y="456622"/>
                  </a:lnTo>
                  <a:lnTo>
                    <a:pt x="842622" y="484599"/>
                  </a:lnTo>
                  <a:lnTo>
                    <a:pt x="808719" y="507464"/>
                  </a:lnTo>
                  <a:lnTo>
                    <a:pt x="766102" y="524488"/>
                  </a:lnTo>
                  <a:lnTo>
                    <a:pt x="717199" y="534939"/>
                  </a:lnTo>
                  <a:lnTo>
                    <a:pt x="664437" y="538087"/>
                  </a:lnTo>
                  <a:lnTo>
                    <a:pt x="610242" y="533203"/>
                  </a:lnTo>
                  <a:lnTo>
                    <a:pt x="577505" y="525839"/>
                  </a:lnTo>
                  <a:lnTo>
                    <a:pt x="547710" y="515534"/>
                  </a:lnTo>
                  <a:lnTo>
                    <a:pt x="521463" y="502538"/>
                  </a:lnTo>
                  <a:lnTo>
                    <a:pt x="499371" y="487102"/>
                  </a:lnTo>
                  <a:lnTo>
                    <a:pt x="450216" y="499634"/>
                  </a:lnTo>
                  <a:lnTo>
                    <a:pt x="398957" y="505406"/>
                  </a:lnTo>
                  <a:lnTo>
                    <a:pt x="347518" y="504687"/>
                  </a:lnTo>
                  <a:lnTo>
                    <a:pt x="297823" y="497745"/>
                  </a:lnTo>
                  <a:lnTo>
                    <a:pt x="251797" y="484849"/>
                  </a:lnTo>
                  <a:lnTo>
                    <a:pt x="211361" y="466268"/>
                  </a:lnTo>
                  <a:lnTo>
                    <a:pt x="178442" y="442271"/>
                  </a:lnTo>
                  <a:lnTo>
                    <a:pt x="177553" y="441382"/>
                  </a:lnTo>
                  <a:lnTo>
                    <a:pt x="176664" y="440620"/>
                  </a:lnTo>
                  <a:lnTo>
                    <a:pt x="175902" y="439858"/>
                  </a:lnTo>
                  <a:lnTo>
                    <a:pt x="123605" y="437437"/>
                  </a:lnTo>
                  <a:lnTo>
                    <a:pt x="78620" y="424491"/>
                  </a:lnTo>
                  <a:lnTo>
                    <a:pt x="45635" y="403068"/>
                  </a:lnTo>
                  <a:lnTo>
                    <a:pt x="29344" y="375215"/>
                  </a:lnTo>
                  <a:lnTo>
                    <a:pt x="29094" y="359185"/>
                  </a:lnTo>
                  <a:lnTo>
                    <a:pt x="35006" y="343656"/>
                  </a:lnTo>
                  <a:lnTo>
                    <a:pt x="46755" y="329174"/>
                  </a:lnTo>
                  <a:lnTo>
                    <a:pt x="64015" y="316287"/>
                  </a:lnTo>
                  <a:lnTo>
                    <a:pt x="25039" y="296685"/>
                  </a:lnTo>
                  <a:lnTo>
                    <a:pt x="3194" y="271107"/>
                  </a:lnTo>
                  <a:lnTo>
                    <a:pt x="0" y="242814"/>
                  </a:lnTo>
                  <a:lnTo>
                    <a:pt x="16974" y="215068"/>
                  </a:lnTo>
                  <a:lnTo>
                    <a:pt x="35712" y="201106"/>
                  </a:lnTo>
                  <a:lnTo>
                    <a:pt x="59341" y="190144"/>
                  </a:lnTo>
                  <a:lnTo>
                    <a:pt x="86818" y="182564"/>
                  </a:lnTo>
                  <a:lnTo>
                    <a:pt x="117101" y="178746"/>
                  </a:lnTo>
                  <a:lnTo>
                    <a:pt x="118244" y="177095"/>
                  </a:lnTo>
                  <a:close/>
                </a:path>
                <a:path w="1310005" h="538480">
                  <a:moveTo>
                    <a:pt x="142247" y="324161"/>
                  </a:moveTo>
                  <a:lnTo>
                    <a:pt x="122204" y="324167"/>
                  </a:lnTo>
                  <a:lnTo>
                    <a:pt x="102496" y="322494"/>
                  </a:lnTo>
                  <a:lnTo>
                    <a:pt x="83454" y="319178"/>
                  </a:lnTo>
                  <a:lnTo>
                    <a:pt x="65412" y="314255"/>
                  </a:lnTo>
                </a:path>
                <a:path w="1310005" h="538480">
                  <a:moveTo>
                    <a:pt x="209938" y="432746"/>
                  </a:moveTo>
                  <a:lnTo>
                    <a:pt x="201752" y="434409"/>
                  </a:lnTo>
                  <a:lnTo>
                    <a:pt x="193412" y="435762"/>
                  </a:lnTo>
                  <a:lnTo>
                    <a:pt x="184952" y="436782"/>
                  </a:lnTo>
                  <a:lnTo>
                    <a:pt x="176410" y="437445"/>
                  </a:lnTo>
                </a:path>
                <a:path w="1310005" h="538480">
                  <a:moveTo>
                    <a:pt x="499371" y="484943"/>
                  </a:moveTo>
                  <a:lnTo>
                    <a:pt x="493535" y="479728"/>
                  </a:lnTo>
                  <a:lnTo>
                    <a:pt x="488211" y="474370"/>
                  </a:lnTo>
                  <a:lnTo>
                    <a:pt x="483387" y="468870"/>
                  </a:lnTo>
                  <a:lnTo>
                    <a:pt x="479051" y="463226"/>
                  </a:lnTo>
                </a:path>
                <a:path w="1310005" h="538480">
                  <a:moveTo>
                    <a:pt x="873513" y="430968"/>
                  </a:moveTo>
                  <a:lnTo>
                    <a:pt x="872370" y="438969"/>
                  </a:lnTo>
                  <a:lnTo>
                    <a:pt x="869703" y="446970"/>
                  </a:lnTo>
                  <a:lnTo>
                    <a:pt x="865512" y="454717"/>
                  </a:lnTo>
                </a:path>
                <a:path w="1310005" h="538480">
                  <a:moveTo>
                    <a:pt x="1034295" y="284029"/>
                  </a:moveTo>
                  <a:lnTo>
                    <a:pt x="1075373" y="299561"/>
                  </a:lnTo>
                  <a:lnTo>
                    <a:pt x="1106510" y="320462"/>
                  </a:lnTo>
                  <a:lnTo>
                    <a:pt x="1126145" y="345340"/>
                  </a:lnTo>
                  <a:lnTo>
                    <a:pt x="1132720" y="372802"/>
                  </a:lnTo>
                </a:path>
                <a:path w="1310005" h="538480">
                  <a:moveTo>
                    <a:pt x="1266578" y="189414"/>
                  </a:moveTo>
                  <a:lnTo>
                    <a:pt x="1258285" y="198756"/>
                  </a:lnTo>
                  <a:lnTo>
                    <a:pt x="1248147" y="207480"/>
                  </a:lnTo>
                  <a:lnTo>
                    <a:pt x="1236270" y="215489"/>
                  </a:lnTo>
                  <a:lnTo>
                    <a:pt x="1222763" y="222688"/>
                  </a:lnTo>
                </a:path>
                <a:path w="1310005" h="538480">
                  <a:moveTo>
                    <a:pt x="1161422" y="65716"/>
                  </a:moveTo>
                  <a:lnTo>
                    <a:pt x="1163073" y="70923"/>
                  </a:lnTo>
                  <a:lnTo>
                    <a:pt x="1163835" y="76130"/>
                  </a:lnTo>
                  <a:lnTo>
                    <a:pt x="1163708" y="81464"/>
                  </a:lnTo>
                </a:path>
                <a:path w="1310005" h="538480">
                  <a:moveTo>
                    <a:pt x="881133" y="47428"/>
                  </a:moveTo>
                  <a:lnTo>
                    <a:pt x="885770" y="42023"/>
                  </a:lnTo>
                  <a:lnTo>
                    <a:pt x="891086" y="36855"/>
                  </a:lnTo>
                  <a:lnTo>
                    <a:pt x="897045" y="31926"/>
                  </a:lnTo>
                  <a:lnTo>
                    <a:pt x="903612" y="27235"/>
                  </a:lnTo>
                </a:path>
                <a:path w="1310005" h="538480">
                  <a:moveTo>
                    <a:pt x="670948" y="56953"/>
                  </a:moveTo>
                  <a:lnTo>
                    <a:pt x="673234" y="50984"/>
                  </a:lnTo>
                  <a:lnTo>
                    <a:pt x="676917" y="45142"/>
                  </a:lnTo>
                  <a:lnTo>
                    <a:pt x="681870" y="39681"/>
                  </a:lnTo>
                </a:path>
                <a:path w="1310005" h="538480">
                  <a:moveTo>
                    <a:pt x="424314" y="62795"/>
                  </a:moveTo>
                  <a:lnTo>
                    <a:pt x="434787" y="66486"/>
                  </a:lnTo>
                  <a:lnTo>
                    <a:pt x="444856" y="70510"/>
                  </a:lnTo>
                  <a:lnTo>
                    <a:pt x="454496" y="74868"/>
                  </a:lnTo>
                  <a:lnTo>
                    <a:pt x="463684" y="79559"/>
                  </a:lnTo>
                </a:path>
                <a:path w="1310005" h="538480">
                  <a:moveTo>
                    <a:pt x="125102" y="194748"/>
                  </a:moveTo>
                  <a:lnTo>
                    <a:pt x="121927" y="189033"/>
                  </a:lnTo>
                  <a:lnTo>
                    <a:pt x="119641" y="183064"/>
                  </a:lnTo>
                  <a:lnTo>
                    <a:pt x="118244" y="177095"/>
                  </a:lnTo>
                </a:path>
              </a:pathLst>
            </a:custGeom>
            <a:ln w="12700">
              <a:solidFill>
                <a:srgbClr val="2E528F"/>
              </a:solidFill>
            </a:ln>
          </p:spPr>
          <p:txBody>
            <a:bodyPr wrap="square" lIns="0" tIns="0" rIns="0" bIns="0" rtlCol="0"/>
            <a:lstStyle/>
            <a:p>
              <a:endParaRPr/>
            </a:p>
          </p:txBody>
        </p:sp>
        <p:sp>
          <p:nvSpPr>
            <p:cNvPr id="12" name="object 12"/>
            <p:cNvSpPr/>
            <p:nvPr/>
          </p:nvSpPr>
          <p:spPr>
            <a:xfrm>
              <a:off x="8494337" y="1710694"/>
              <a:ext cx="1449070" cy="991235"/>
            </a:xfrm>
            <a:custGeom>
              <a:avLst/>
              <a:gdLst/>
              <a:ahLst/>
              <a:cxnLst/>
              <a:rect l="l" t="t" r="r" b="b"/>
              <a:pathLst>
                <a:path w="1449070" h="991235">
                  <a:moveTo>
                    <a:pt x="1136025" y="0"/>
                  </a:moveTo>
                  <a:lnTo>
                    <a:pt x="1086367" y="3817"/>
                  </a:lnTo>
                  <a:lnTo>
                    <a:pt x="1039866" y="21648"/>
                  </a:lnTo>
                  <a:lnTo>
                    <a:pt x="1000309" y="53208"/>
                  </a:lnTo>
                  <a:lnTo>
                    <a:pt x="989403" y="41342"/>
                  </a:lnTo>
                  <a:lnTo>
                    <a:pt x="977164" y="30761"/>
                  </a:lnTo>
                  <a:lnTo>
                    <a:pt x="963733" y="21562"/>
                  </a:lnTo>
                  <a:lnTo>
                    <a:pt x="949255" y="13838"/>
                  </a:lnTo>
                  <a:lnTo>
                    <a:pt x="904563" y="746"/>
                  </a:lnTo>
                  <a:lnTo>
                    <a:pt x="859358" y="1334"/>
                  </a:lnTo>
                  <a:lnTo>
                    <a:pt x="816878" y="14588"/>
                  </a:lnTo>
                  <a:lnTo>
                    <a:pt x="780360" y="39499"/>
                  </a:lnTo>
                  <a:lnTo>
                    <a:pt x="753040" y="75052"/>
                  </a:lnTo>
                  <a:lnTo>
                    <a:pt x="743498" y="66893"/>
                  </a:lnTo>
                  <a:lnTo>
                    <a:pt x="666525" y="31032"/>
                  </a:lnTo>
                  <a:lnTo>
                    <a:pt x="620349" y="27178"/>
                  </a:lnTo>
                  <a:lnTo>
                    <a:pt x="575288" y="34381"/>
                  </a:lnTo>
                  <a:lnTo>
                    <a:pt x="533646" y="51976"/>
                  </a:lnTo>
                  <a:lnTo>
                    <a:pt x="497725" y="79301"/>
                  </a:lnTo>
                  <a:lnTo>
                    <a:pt x="469830" y="115692"/>
                  </a:lnTo>
                  <a:lnTo>
                    <a:pt x="435812" y="100500"/>
                  </a:lnTo>
                  <a:lnTo>
                    <a:pt x="399806" y="90832"/>
                  </a:lnTo>
                  <a:lnTo>
                    <a:pt x="362585" y="86832"/>
                  </a:lnTo>
                  <a:lnTo>
                    <a:pt x="324923" y="88641"/>
                  </a:lnTo>
                  <a:lnTo>
                    <a:pt x="274320" y="100698"/>
                  </a:lnTo>
                  <a:lnTo>
                    <a:pt x="229419" y="122420"/>
                  </a:lnTo>
                  <a:lnTo>
                    <a:pt x="191382" y="152386"/>
                  </a:lnTo>
                  <a:lnTo>
                    <a:pt x="161373" y="189175"/>
                  </a:lnTo>
                  <a:lnTo>
                    <a:pt x="140551" y="231365"/>
                  </a:lnTo>
                  <a:lnTo>
                    <a:pt x="130080" y="277533"/>
                  </a:lnTo>
                  <a:lnTo>
                    <a:pt x="131121" y="326258"/>
                  </a:lnTo>
                  <a:lnTo>
                    <a:pt x="129978" y="329306"/>
                  </a:lnTo>
                  <a:lnTo>
                    <a:pt x="66034" y="350277"/>
                  </a:lnTo>
                  <a:lnTo>
                    <a:pt x="19234" y="396108"/>
                  </a:lnTo>
                  <a:lnTo>
                    <a:pt x="2375" y="436849"/>
                  </a:lnTo>
                  <a:lnTo>
                    <a:pt x="0" y="478986"/>
                  </a:lnTo>
                  <a:lnTo>
                    <a:pt x="11261" y="519434"/>
                  </a:lnTo>
                  <a:lnTo>
                    <a:pt x="35312" y="555108"/>
                  </a:lnTo>
                  <a:lnTo>
                    <a:pt x="71304" y="582925"/>
                  </a:lnTo>
                  <a:lnTo>
                    <a:pt x="52165" y="606645"/>
                  </a:lnTo>
                  <a:lnTo>
                    <a:pt x="39158" y="633329"/>
                  </a:lnTo>
                  <a:lnTo>
                    <a:pt x="32603" y="661989"/>
                  </a:lnTo>
                  <a:lnTo>
                    <a:pt x="32823" y="691637"/>
                  </a:lnTo>
                  <a:lnTo>
                    <a:pt x="45606" y="733495"/>
                  </a:lnTo>
                  <a:lnTo>
                    <a:pt x="70891" y="768299"/>
                  </a:lnTo>
                  <a:lnTo>
                    <a:pt x="106003" y="794087"/>
                  </a:lnTo>
                  <a:lnTo>
                    <a:pt x="148265" y="808896"/>
                  </a:lnTo>
                  <a:lnTo>
                    <a:pt x="195002" y="810763"/>
                  </a:lnTo>
                  <a:lnTo>
                    <a:pt x="197669" y="815081"/>
                  </a:lnTo>
                  <a:lnTo>
                    <a:pt x="225216" y="850395"/>
                  </a:lnTo>
                  <a:lnTo>
                    <a:pt x="258082" y="879727"/>
                  </a:lnTo>
                  <a:lnTo>
                    <a:pt x="295262" y="902843"/>
                  </a:lnTo>
                  <a:lnTo>
                    <a:pt x="335753" y="919509"/>
                  </a:lnTo>
                  <a:lnTo>
                    <a:pt x="378553" y="929489"/>
                  </a:lnTo>
                  <a:lnTo>
                    <a:pt x="422657" y="932552"/>
                  </a:lnTo>
                  <a:lnTo>
                    <a:pt x="467062" y="928461"/>
                  </a:lnTo>
                  <a:lnTo>
                    <a:pt x="510765" y="916984"/>
                  </a:lnTo>
                  <a:lnTo>
                    <a:pt x="552761" y="897885"/>
                  </a:lnTo>
                  <a:lnTo>
                    <a:pt x="577126" y="926359"/>
                  </a:lnTo>
                  <a:lnTo>
                    <a:pt x="606133" y="950321"/>
                  </a:lnTo>
                  <a:lnTo>
                    <a:pt x="639094" y="969305"/>
                  </a:lnTo>
                  <a:lnTo>
                    <a:pt x="675316" y="982848"/>
                  </a:lnTo>
                  <a:lnTo>
                    <a:pt x="720300" y="991105"/>
                  </a:lnTo>
                  <a:lnTo>
                    <a:pt x="764772" y="990822"/>
                  </a:lnTo>
                  <a:lnTo>
                    <a:pt x="807601" y="982567"/>
                  </a:lnTo>
                  <a:lnTo>
                    <a:pt x="847655" y="966910"/>
                  </a:lnTo>
                  <a:lnTo>
                    <a:pt x="883805" y="944419"/>
                  </a:lnTo>
                  <a:lnTo>
                    <a:pt x="914918" y="915661"/>
                  </a:lnTo>
                  <a:lnTo>
                    <a:pt x="939863" y="881207"/>
                  </a:lnTo>
                  <a:lnTo>
                    <a:pt x="957510" y="841624"/>
                  </a:lnTo>
                  <a:lnTo>
                    <a:pt x="981075" y="853322"/>
                  </a:lnTo>
                  <a:lnTo>
                    <a:pt x="1006009" y="861865"/>
                  </a:lnTo>
                  <a:lnTo>
                    <a:pt x="1031966" y="867145"/>
                  </a:lnTo>
                  <a:lnTo>
                    <a:pt x="1058602" y="869056"/>
                  </a:lnTo>
                  <a:lnTo>
                    <a:pt x="1110193" y="862970"/>
                  </a:lnTo>
                  <a:lnTo>
                    <a:pt x="1156661" y="845091"/>
                  </a:lnTo>
                  <a:lnTo>
                    <a:pt x="1196143" y="817129"/>
                  </a:lnTo>
                  <a:lnTo>
                    <a:pt x="1226779" y="780796"/>
                  </a:lnTo>
                  <a:lnTo>
                    <a:pt x="1246704" y="737803"/>
                  </a:lnTo>
                  <a:lnTo>
                    <a:pt x="1254055" y="689859"/>
                  </a:lnTo>
                  <a:lnTo>
                    <a:pt x="1282575" y="684260"/>
                  </a:lnTo>
                  <a:lnTo>
                    <a:pt x="1335994" y="663249"/>
                  </a:lnTo>
                  <a:lnTo>
                    <a:pt x="1397858" y="614107"/>
                  </a:lnTo>
                  <a:lnTo>
                    <a:pt x="1425347" y="574351"/>
                  </a:lnTo>
                  <a:lnTo>
                    <a:pt x="1442443" y="530594"/>
                  </a:lnTo>
                  <a:lnTo>
                    <a:pt x="1448896" y="484622"/>
                  </a:lnTo>
                  <a:lnTo>
                    <a:pt x="1444455" y="438221"/>
                  </a:lnTo>
                  <a:lnTo>
                    <a:pt x="1428867" y="393177"/>
                  </a:lnTo>
                  <a:lnTo>
                    <a:pt x="1401883" y="351277"/>
                  </a:lnTo>
                  <a:lnTo>
                    <a:pt x="1405185" y="344165"/>
                  </a:lnTo>
                  <a:lnTo>
                    <a:pt x="1407979" y="336799"/>
                  </a:lnTo>
                  <a:lnTo>
                    <a:pt x="1410138" y="329306"/>
                  </a:lnTo>
                  <a:lnTo>
                    <a:pt x="1416454" y="284886"/>
                  </a:lnTo>
                  <a:lnTo>
                    <a:pt x="1410289" y="241954"/>
                  </a:lnTo>
                  <a:lnTo>
                    <a:pt x="1392835" y="202465"/>
                  </a:lnTo>
                  <a:lnTo>
                    <a:pt x="1365284" y="168374"/>
                  </a:lnTo>
                  <a:lnTo>
                    <a:pt x="1328829" y="141635"/>
                  </a:lnTo>
                  <a:lnTo>
                    <a:pt x="1284662" y="124201"/>
                  </a:lnTo>
                  <a:lnTo>
                    <a:pt x="1277285" y="98974"/>
                  </a:lnTo>
                  <a:lnTo>
                    <a:pt x="1265454" y="75449"/>
                  </a:lnTo>
                  <a:lnTo>
                    <a:pt x="1249479" y="54139"/>
                  </a:lnTo>
                  <a:lnTo>
                    <a:pt x="1229671" y="35555"/>
                  </a:lnTo>
                  <a:lnTo>
                    <a:pt x="1185055" y="10484"/>
                  </a:lnTo>
                  <a:lnTo>
                    <a:pt x="1136025" y="0"/>
                  </a:lnTo>
                  <a:close/>
                </a:path>
              </a:pathLst>
            </a:custGeom>
            <a:solidFill>
              <a:srgbClr val="92D050"/>
            </a:solidFill>
          </p:spPr>
          <p:txBody>
            <a:bodyPr wrap="square" lIns="0" tIns="0" rIns="0" bIns="0" rtlCol="0"/>
            <a:lstStyle/>
            <a:p>
              <a:endParaRPr/>
            </a:p>
          </p:txBody>
        </p:sp>
        <p:sp>
          <p:nvSpPr>
            <p:cNvPr id="13" name="object 13"/>
            <p:cNvSpPr/>
            <p:nvPr/>
          </p:nvSpPr>
          <p:spPr>
            <a:xfrm>
              <a:off x="8494337" y="1710694"/>
              <a:ext cx="1449070" cy="991235"/>
            </a:xfrm>
            <a:custGeom>
              <a:avLst/>
              <a:gdLst/>
              <a:ahLst/>
              <a:cxnLst/>
              <a:rect l="l" t="t" r="r" b="b"/>
              <a:pathLst>
                <a:path w="1449070" h="991235">
                  <a:moveTo>
                    <a:pt x="131121" y="326258"/>
                  </a:moveTo>
                  <a:lnTo>
                    <a:pt x="130080" y="277533"/>
                  </a:lnTo>
                  <a:lnTo>
                    <a:pt x="140551" y="231365"/>
                  </a:lnTo>
                  <a:lnTo>
                    <a:pt x="161373" y="189175"/>
                  </a:lnTo>
                  <a:lnTo>
                    <a:pt x="191382" y="152386"/>
                  </a:lnTo>
                  <a:lnTo>
                    <a:pt x="229419" y="122420"/>
                  </a:lnTo>
                  <a:lnTo>
                    <a:pt x="274320" y="100698"/>
                  </a:lnTo>
                  <a:lnTo>
                    <a:pt x="324923" y="88641"/>
                  </a:lnTo>
                  <a:lnTo>
                    <a:pt x="362585" y="86832"/>
                  </a:lnTo>
                  <a:lnTo>
                    <a:pt x="399806" y="90832"/>
                  </a:lnTo>
                  <a:lnTo>
                    <a:pt x="435812" y="100500"/>
                  </a:lnTo>
                  <a:lnTo>
                    <a:pt x="469830" y="115692"/>
                  </a:lnTo>
                  <a:lnTo>
                    <a:pt x="497725" y="79301"/>
                  </a:lnTo>
                  <a:lnTo>
                    <a:pt x="533646" y="51976"/>
                  </a:lnTo>
                  <a:lnTo>
                    <a:pt x="575288" y="34381"/>
                  </a:lnTo>
                  <a:lnTo>
                    <a:pt x="620349" y="27178"/>
                  </a:lnTo>
                  <a:lnTo>
                    <a:pt x="666525" y="31032"/>
                  </a:lnTo>
                  <a:lnTo>
                    <a:pt x="711511" y="46604"/>
                  </a:lnTo>
                  <a:lnTo>
                    <a:pt x="753040" y="75052"/>
                  </a:lnTo>
                  <a:lnTo>
                    <a:pt x="780360" y="39499"/>
                  </a:lnTo>
                  <a:lnTo>
                    <a:pt x="816878" y="14588"/>
                  </a:lnTo>
                  <a:lnTo>
                    <a:pt x="859358" y="1334"/>
                  </a:lnTo>
                  <a:lnTo>
                    <a:pt x="904563" y="746"/>
                  </a:lnTo>
                  <a:lnTo>
                    <a:pt x="949255" y="13838"/>
                  </a:lnTo>
                  <a:lnTo>
                    <a:pt x="963733" y="21562"/>
                  </a:lnTo>
                  <a:lnTo>
                    <a:pt x="977164" y="30761"/>
                  </a:lnTo>
                  <a:lnTo>
                    <a:pt x="989403" y="41342"/>
                  </a:lnTo>
                  <a:lnTo>
                    <a:pt x="1000309" y="53208"/>
                  </a:lnTo>
                  <a:lnTo>
                    <a:pt x="1039866" y="21648"/>
                  </a:lnTo>
                  <a:lnTo>
                    <a:pt x="1086367" y="3817"/>
                  </a:lnTo>
                  <a:lnTo>
                    <a:pt x="1136025" y="0"/>
                  </a:lnTo>
                  <a:lnTo>
                    <a:pt x="1185055" y="10484"/>
                  </a:lnTo>
                  <a:lnTo>
                    <a:pt x="1229671" y="35555"/>
                  </a:lnTo>
                  <a:lnTo>
                    <a:pt x="1265454" y="75449"/>
                  </a:lnTo>
                  <a:lnTo>
                    <a:pt x="1284662" y="124201"/>
                  </a:lnTo>
                  <a:lnTo>
                    <a:pt x="1328829" y="141635"/>
                  </a:lnTo>
                  <a:lnTo>
                    <a:pt x="1365284" y="168374"/>
                  </a:lnTo>
                  <a:lnTo>
                    <a:pt x="1392835" y="202465"/>
                  </a:lnTo>
                  <a:lnTo>
                    <a:pt x="1410289" y="241954"/>
                  </a:lnTo>
                  <a:lnTo>
                    <a:pt x="1416454" y="284886"/>
                  </a:lnTo>
                  <a:lnTo>
                    <a:pt x="1410138" y="329306"/>
                  </a:lnTo>
                  <a:lnTo>
                    <a:pt x="1407979" y="336799"/>
                  </a:lnTo>
                  <a:lnTo>
                    <a:pt x="1405185" y="344165"/>
                  </a:lnTo>
                  <a:lnTo>
                    <a:pt x="1401883" y="351277"/>
                  </a:lnTo>
                  <a:lnTo>
                    <a:pt x="1428867" y="393177"/>
                  </a:lnTo>
                  <a:lnTo>
                    <a:pt x="1444455" y="438221"/>
                  </a:lnTo>
                  <a:lnTo>
                    <a:pt x="1448896" y="484622"/>
                  </a:lnTo>
                  <a:lnTo>
                    <a:pt x="1442443" y="530594"/>
                  </a:lnTo>
                  <a:lnTo>
                    <a:pt x="1425347" y="574351"/>
                  </a:lnTo>
                  <a:lnTo>
                    <a:pt x="1397858" y="614107"/>
                  </a:lnTo>
                  <a:lnTo>
                    <a:pt x="1360227" y="648076"/>
                  </a:lnTo>
                  <a:lnTo>
                    <a:pt x="1309999" y="675350"/>
                  </a:lnTo>
                  <a:lnTo>
                    <a:pt x="1254055" y="689859"/>
                  </a:lnTo>
                  <a:lnTo>
                    <a:pt x="1246704" y="737803"/>
                  </a:lnTo>
                  <a:lnTo>
                    <a:pt x="1226779" y="780796"/>
                  </a:lnTo>
                  <a:lnTo>
                    <a:pt x="1196143" y="817129"/>
                  </a:lnTo>
                  <a:lnTo>
                    <a:pt x="1156661" y="845091"/>
                  </a:lnTo>
                  <a:lnTo>
                    <a:pt x="1110193" y="862970"/>
                  </a:lnTo>
                  <a:lnTo>
                    <a:pt x="1058602" y="869056"/>
                  </a:lnTo>
                  <a:lnTo>
                    <a:pt x="1031966" y="867145"/>
                  </a:lnTo>
                  <a:lnTo>
                    <a:pt x="1006009" y="861865"/>
                  </a:lnTo>
                  <a:lnTo>
                    <a:pt x="981075" y="853322"/>
                  </a:lnTo>
                  <a:lnTo>
                    <a:pt x="957510" y="841624"/>
                  </a:lnTo>
                  <a:lnTo>
                    <a:pt x="939863" y="881207"/>
                  </a:lnTo>
                  <a:lnTo>
                    <a:pt x="914918" y="915661"/>
                  </a:lnTo>
                  <a:lnTo>
                    <a:pt x="883805" y="944419"/>
                  </a:lnTo>
                  <a:lnTo>
                    <a:pt x="847655" y="966910"/>
                  </a:lnTo>
                  <a:lnTo>
                    <a:pt x="807601" y="982567"/>
                  </a:lnTo>
                  <a:lnTo>
                    <a:pt x="764772" y="990822"/>
                  </a:lnTo>
                  <a:lnTo>
                    <a:pt x="720300" y="991105"/>
                  </a:lnTo>
                  <a:lnTo>
                    <a:pt x="675316" y="982848"/>
                  </a:lnTo>
                  <a:lnTo>
                    <a:pt x="639094" y="969305"/>
                  </a:lnTo>
                  <a:lnTo>
                    <a:pt x="606133" y="950321"/>
                  </a:lnTo>
                  <a:lnTo>
                    <a:pt x="577126" y="926359"/>
                  </a:lnTo>
                  <a:lnTo>
                    <a:pt x="552761" y="897885"/>
                  </a:lnTo>
                  <a:lnTo>
                    <a:pt x="510765" y="916984"/>
                  </a:lnTo>
                  <a:lnTo>
                    <a:pt x="467062" y="928461"/>
                  </a:lnTo>
                  <a:lnTo>
                    <a:pt x="422657" y="932552"/>
                  </a:lnTo>
                  <a:lnTo>
                    <a:pt x="378553" y="929489"/>
                  </a:lnTo>
                  <a:lnTo>
                    <a:pt x="335753" y="919509"/>
                  </a:lnTo>
                  <a:lnTo>
                    <a:pt x="295262" y="902843"/>
                  </a:lnTo>
                  <a:lnTo>
                    <a:pt x="258082" y="879727"/>
                  </a:lnTo>
                  <a:lnTo>
                    <a:pt x="225216" y="850395"/>
                  </a:lnTo>
                  <a:lnTo>
                    <a:pt x="197669" y="815081"/>
                  </a:lnTo>
                  <a:lnTo>
                    <a:pt x="196780" y="813684"/>
                  </a:lnTo>
                  <a:lnTo>
                    <a:pt x="195891" y="812287"/>
                  </a:lnTo>
                  <a:lnTo>
                    <a:pt x="195002" y="810763"/>
                  </a:lnTo>
                  <a:lnTo>
                    <a:pt x="148265" y="808896"/>
                  </a:lnTo>
                  <a:lnTo>
                    <a:pt x="106003" y="794087"/>
                  </a:lnTo>
                  <a:lnTo>
                    <a:pt x="70891" y="768299"/>
                  </a:lnTo>
                  <a:lnTo>
                    <a:pt x="45606" y="733495"/>
                  </a:lnTo>
                  <a:lnTo>
                    <a:pt x="32823" y="691637"/>
                  </a:lnTo>
                  <a:lnTo>
                    <a:pt x="32603" y="661989"/>
                  </a:lnTo>
                  <a:lnTo>
                    <a:pt x="39158" y="633329"/>
                  </a:lnTo>
                  <a:lnTo>
                    <a:pt x="52165" y="606645"/>
                  </a:lnTo>
                  <a:lnTo>
                    <a:pt x="71304" y="582925"/>
                  </a:lnTo>
                  <a:lnTo>
                    <a:pt x="35312" y="555108"/>
                  </a:lnTo>
                  <a:lnTo>
                    <a:pt x="11261" y="519434"/>
                  </a:lnTo>
                  <a:lnTo>
                    <a:pt x="0" y="478986"/>
                  </a:lnTo>
                  <a:lnTo>
                    <a:pt x="2375" y="436849"/>
                  </a:lnTo>
                  <a:lnTo>
                    <a:pt x="19234" y="396108"/>
                  </a:lnTo>
                  <a:lnTo>
                    <a:pt x="66034" y="350277"/>
                  </a:lnTo>
                  <a:lnTo>
                    <a:pt x="129978" y="329306"/>
                  </a:lnTo>
                  <a:lnTo>
                    <a:pt x="131121" y="326258"/>
                  </a:lnTo>
                  <a:close/>
                </a:path>
                <a:path w="1449070" h="991235">
                  <a:moveTo>
                    <a:pt x="157664" y="597403"/>
                  </a:moveTo>
                  <a:lnTo>
                    <a:pt x="135533" y="597421"/>
                  </a:lnTo>
                  <a:lnTo>
                    <a:pt x="113770" y="594308"/>
                  </a:lnTo>
                  <a:lnTo>
                    <a:pt x="92746" y="588170"/>
                  </a:lnTo>
                  <a:lnTo>
                    <a:pt x="72828" y="579115"/>
                  </a:lnTo>
                </a:path>
                <a:path w="1449070" h="991235">
                  <a:moveTo>
                    <a:pt x="232594" y="797682"/>
                  </a:moveTo>
                  <a:lnTo>
                    <a:pt x="223550" y="800730"/>
                  </a:lnTo>
                  <a:lnTo>
                    <a:pt x="214338" y="803207"/>
                  </a:lnTo>
                  <a:lnTo>
                    <a:pt x="204984" y="805112"/>
                  </a:lnTo>
                  <a:lnTo>
                    <a:pt x="195510" y="806445"/>
                  </a:lnTo>
                </a:path>
                <a:path w="1449070" h="991235">
                  <a:moveTo>
                    <a:pt x="552634" y="893948"/>
                  </a:moveTo>
                  <a:lnTo>
                    <a:pt x="546231" y="884376"/>
                  </a:lnTo>
                  <a:lnTo>
                    <a:pt x="540363" y="874517"/>
                  </a:lnTo>
                  <a:lnTo>
                    <a:pt x="535043" y="864373"/>
                  </a:lnTo>
                  <a:lnTo>
                    <a:pt x="530282" y="853943"/>
                  </a:lnTo>
                </a:path>
                <a:path w="1449070" h="991235">
                  <a:moveTo>
                    <a:pt x="966527" y="794253"/>
                  </a:moveTo>
                  <a:lnTo>
                    <a:pt x="965246" y="805368"/>
                  </a:lnTo>
                  <a:lnTo>
                    <a:pt x="963321" y="816399"/>
                  </a:lnTo>
                  <a:lnTo>
                    <a:pt x="960777" y="827311"/>
                  </a:lnTo>
                  <a:lnTo>
                    <a:pt x="957637" y="838068"/>
                  </a:lnTo>
                </a:path>
                <a:path w="1449070" h="991235">
                  <a:moveTo>
                    <a:pt x="1144200" y="523362"/>
                  </a:moveTo>
                  <a:lnTo>
                    <a:pt x="1189658" y="552033"/>
                  </a:lnTo>
                  <a:lnTo>
                    <a:pt x="1224115" y="590609"/>
                  </a:lnTo>
                  <a:lnTo>
                    <a:pt x="1245856" y="636519"/>
                  </a:lnTo>
                  <a:lnTo>
                    <a:pt x="1253166" y="687192"/>
                  </a:lnTo>
                </a:path>
                <a:path w="1449070" h="991235">
                  <a:moveTo>
                    <a:pt x="1401248" y="348864"/>
                  </a:moveTo>
                  <a:lnTo>
                    <a:pt x="1392025" y="366075"/>
                  </a:lnTo>
                  <a:lnTo>
                    <a:pt x="1380801" y="382154"/>
                  </a:lnTo>
                  <a:lnTo>
                    <a:pt x="1367673" y="396924"/>
                  </a:lnTo>
                  <a:lnTo>
                    <a:pt x="1352734" y="410205"/>
                  </a:lnTo>
                </a:path>
                <a:path w="1449070" h="991235">
                  <a:moveTo>
                    <a:pt x="1284789" y="120772"/>
                  </a:moveTo>
                  <a:lnTo>
                    <a:pt x="1286026" y="128013"/>
                  </a:lnTo>
                  <a:lnTo>
                    <a:pt x="1286869" y="135266"/>
                  </a:lnTo>
                  <a:lnTo>
                    <a:pt x="1287308" y="142543"/>
                  </a:lnTo>
                  <a:lnTo>
                    <a:pt x="1287329" y="149855"/>
                  </a:lnTo>
                </a:path>
                <a:path w="1449070" h="991235">
                  <a:moveTo>
                    <a:pt x="974909" y="86990"/>
                  </a:moveTo>
                  <a:lnTo>
                    <a:pt x="980049" y="77088"/>
                  </a:lnTo>
                  <a:lnTo>
                    <a:pt x="985927" y="67591"/>
                  </a:lnTo>
                  <a:lnTo>
                    <a:pt x="992519" y="58523"/>
                  </a:lnTo>
                  <a:lnTo>
                    <a:pt x="999801" y="49906"/>
                  </a:lnTo>
                </a:path>
                <a:path w="1449070" h="991235">
                  <a:moveTo>
                    <a:pt x="742499" y="104643"/>
                  </a:moveTo>
                  <a:lnTo>
                    <a:pt x="744688" y="96357"/>
                  </a:lnTo>
                  <a:lnTo>
                    <a:pt x="747437" y="88260"/>
                  </a:lnTo>
                  <a:lnTo>
                    <a:pt x="750733" y="80355"/>
                  </a:lnTo>
                  <a:lnTo>
                    <a:pt x="754564" y="72639"/>
                  </a:lnTo>
                </a:path>
                <a:path w="1449070" h="991235">
                  <a:moveTo>
                    <a:pt x="469576" y="115438"/>
                  </a:moveTo>
                  <a:lnTo>
                    <a:pt x="481241" y="122245"/>
                  </a:lnTo>
                  <a:lnTo>
                    <a:pt x="492405" y="129694"/>
                  </a:lnTo>
                  <a:lnTo>
                    <a:pt x="503045" y="137763"/>
                  </a:lnTo>
                  <a:lnTo>
                    <a:pt x="513137" y="146426"/>
                  </a:lnTo>
                </a:path>
                <a:path w="1449070" h="991235">
                  <a:moveTo>
                    <a:pt x="138741" y="358770"/>
                  </a:moveTo>
                  <a:lnTo>
                    <a:pt x="136336" y="350726"/>
                  </a:lnTo>
                  <a:lnTo>
                    <a:pt x="134265" y="342610"/>
                  </a:lnTo>
                  <a:lnTo>
                    <a:pt x="132526" y="334446"/>
                  </a:lnTo>
                  <a:lnTo>
                    <a:pt x="131121" y="326258"/>
                  </a:lnTo>
                </a:path>
              </a:pathLst>
            </a:custGeom>
            <a:ln w="12700">
              <a:solidFill>
                <a:srgbClr val="2E528F"/>
              </a:solidFill>
            </a:ln>
          </p:spPr>
          <p:txBody>
            <a:bodyPr wrap="square" lIns="0" tIns="0" rIns="0" bIns="0" rtlCol="0"/>
            <a:lstStyle/>
            <a:p>
              <a:endParaRPr/>
            </a:p>
          </p:txBody>
        </p:sp>
        <p:sp>
          <p:nvSpPr>
            <p:cNvPr id="14" name="object 14"/>
            <p:cNvSpPr/>
            <p:nvPr/>
          </p:nvSpPr>
          <p:spPr>
            <a:xfrm>
              <a:off x="4908799" y="1422215"/>
              <a:ext cx="1188085" cy="538480"/>
            </a:xfrm>
            <a:custGeom>
              <a:avLst/>
              <a:gdLst/>
              <a:ahLst/>
              <a:cxnLst/>
              <a:rect l="l" t="t" r="r" b="b"/>
              <a:pathLst>
                <a:path w="1188085" h="538480">
                  <a:moveTo>
                    <a:pt x="732004" y="0"/>
                  </a:moveTo>
                  <a:lnTo>
                    <a:pt x="686407" y="3692"/>
                  </a:lnTo>
                  <a:lnTo>
                    <a:pt x="646382" y="17696"/>
                  </a:lnTo>
                  <a:lnTo>
                    <a:pt x="617096" y="40951"/>
                  </a:lnTo>
                  <a:lnTo>
                    <a:pt x="609296" y="36476"/>
                  </a:lnTo>
                  <a:lnTo>
                    <a:pt x="600983" y="32394"/>
                  </a:lnTo>
                  <a:lnTo>
                    <a:pt x="592218" y="28717"/>
                  </a:lnTo>
                  <a:lnTo>
                    <a:pt x="583060" y="25457"/>
                  </a:lnTo>
                  <a:lnTo>
                    <a:pt x="527280" y="15202"/>
                  </a:lnTo>
                  <a:lnTo>
                    <a:pt x="471427" y="18853"/>
                  </a:lnTo>
                  <a:lnTo>
                    <a:pt x="421862" y="35173"/>
                  </a:lnTo>
                  <a:lnTo>
                    <a:pt x="384940" y="62922"/>
                  </a:lnTo>
                  <a:lnTo>
                    <a:pt x="356991" y="54693"/>
                  </a:lnTo>
                  <a:lnTo>
                    <a:pt x="327457" y="49476"/>
                  </a:lnTo>
                  <a:lnTo>
                    <a:pt x="296947" y="47331"/>
                  </a:lnTo>
                  <a:lnTo>
                    <a:pt x="266068" y="48317"/>
                  </a:lnTo>
                  <a:lnTo>
                    <a:pt x="209202" y="58967"/>
                  </a:lnTo>
                  <a:lnTo>
                    <a:pt x="162266" y="79291"/>
                  </a:lnTo>
                  <a:lnTo>
                    <a:pt x="127875" y="107168"/>
                  </a:lnTo>
                  <a:lnTo>
                    <a:pt x="108645" y="140476"/>
                  </a:lnTo>
                  <a:lnTo>
                    <a:pt x="107191" y="177095"/>
                  </a:lnTo>
                  <a:lnTo>
                    <a:pt x="106175" y="178746"/>
                  </a:lnTo>
                  <a:lnTo>
                    <a:pt x="53820" y="190144"/>
                  </a:lnTo>
                  <a:lnTo>
                    <a:pt x="15370" y="215068"/>
                  </a:lnTo>
                  <a:lnTo>
                    <a:pt x="0" y="242814"/>
                  </a:lnTo>
                  <a:lnTo>
                    <a:pt x="2893" y="271107"/>
                  </a:lnTo>
                  <a:lnTo>
                    <a:pt x="22693" y="296685"/>
                  </a:lnTo>
                  <a:lnTo>
                    <a:pt x="58042" y="316287"/>
                  </a:lnTo>
                  <a:lnTo>
                    <a:pt x="42423" y="329174"/>
                  </a:lnTo>
                  <a:lnTo>
                    <a:pt x="31769" y="343656"/>
                  </a:lnTo>
                  <a:lnTo>
                    <a:pt x="26378" y="359185"/>
                  </a:lnTo>
                  <a:lnTo>
                    <a:pt x="26546" y="375215"/>
                  </a:lnTo>
                  <a:lnTo>
                    <a:pt x="41358" y="403068"/>
                  </a:lnTo>
                  <a:lnTo>
                    <a:pt x="71314" y="424491"/>
                  </a:lnTo>
                  <a:lnTo>
                    <a:pt x="112129" y="437437"/>
                  </a:lnTo>
                  <a:lnTo>
                    <a:pt x="159515" y="439858"/>
                  </a:lnTo>
                  <a:lnTo>
                    <a:pt x="161801" y="442271"/>
                  </a:lnTo>
                  <a:lnTo>
                    <a:pt x="197333" y="469748"/>
                  </a:lnTo>
                  <a:lnTo>
                    <a:pt x="241755" y="489793"/>
                  </a:lnTo>
                  <a:lnTo>
                    <a:pt x="292294" y="501977"/>
                  </a:lnTo>
                  <a:lnTo>
                    <a:pt x="346177" y="505875"/>
                  </a:lnTo>
                  <a:lnTo>
                    <a:pt x="400632" y="501059"/>
                  </a:lnTo>
                  <a:lnTo>
                    <a:pt x="452885" y="487102"/>
                  </a:lnTo>
                  <a:lnTo>
                    <a:pt x="472886" y="502538"/>
                  </a:lnTo>
                  <a:lnTo>
                    <a:pt x="496685" y="515534"/>
                  </a:lnTo>
                  <a:lnTo>
                    <a:pt x="523698" y="525839"/>
                  </a:lnTo>
                  <a:lnTo>
                    <a:pt x="553342" y="533203"/>
                  </a:lnTo>
                  <a:lnTo>
                    <a:pt x="612252" y="538077"/>
                  </a:lnTo>
                  <a:lnTo>
                    <a:pt x="668644" y="531594"/>
                  </a:lnTo>
                  <a:lnTo>
                    <a:pt x="718721" y="515016"/>
                  </a:lnTo>
                  <a:lnTo>
                    <a:pt x="758684" y="489604"/>
                  </a:lnTo>
                  <a:lnTo>
                    <a:pt x="784736" y="456622"/>
                  </a:lnTo>
                  <a:lnTo>
                    <a:pt x="804070" y="462944"/>
                  </a:lnTo>
                  <a:lnTo>
                    <a:pt x="824535" y="467576"/>
                  </a:lnTo>
                  <a:lnTo>
                    <a:pt x="845833" y="470445"/>
                  </a:lnTo>
                  <a:lnTo>
                    <a:pt x="867667" y="471481"/>
                  </a:lnTo>
                  <a:lnTo>
                    <a:pt x="929626" y="464069"/>
                  </a:lnTo>
                  <a:lnTo>
                    <a:pt x="980428" y="443335"/>
                  </a:lnTo>
                  <a:lnTo>
                    <a:pt x="1014918" y="412384"/>
                  </a:lnTo>
                  <a:lnTo>
                    <a:pt x="1027941" y="374326"/>
                  </a:lnTo>
                  <a:lnTo>
                    <a:pt x="1051304" y="371294"/>
                  </a:lnTo>
                  <a:lnTo>
                    <a:pt x="1095075" y="359896"/>
                  </a:lnTo>
                  <a:lnTo>
                    <a:pt x="1155822" y="324926"/>
                  </a:lnTo>
                  <a:lnTo>
                    <a:pt x="1180261" y="292786"/>
                  </a:lnTo>
                  <a:lnTo>
                    <a:pt x="1187686" y="257939"/>
                  </a:lnTo>
                  <a:lnTo>
                    <a:pt x="1177530" y="223025"/>
                  </a:lnTo>
                  <a:lnTo>
                    <a:pt x="1149226" y="190684"/>
                  </a:lnTo>
                  <a:lnTo>
                    <a:pt x="1151893" y="186747"/>
                  </a:lnTo>
                  <a:lnTo>
                    <a:pt x="1154179" y="182810"/>
                  </a:lnTo>
                  <a:lnTo>
                    <a:pt x="1155957" y="178746"/>
                  </a:lnTo>
                  <a:lnTo>
                    <a:pt x="1159815" y="142863"/>
                  </a:lnTo>
                  <a:lnTo>
                    <a:pt x="1141765" y="109991"/>
                  </a:lnTo>
                  <a:lnTo>
                    <a:pt x="1105094" y="83716"/>
                  </a:lnTo>
                  <a:lnTo>
                    <a:pt x="1053087" y="67621"/>
                  </a:lnTo>
                  <a:lnTo>
                    <a:pt x="1047007" y="53903"/>
                  </a:lnTo>
                  <a:lnTo>
                    <a:pt x="1008002" y="19488"/>
                  </a:lnTo>
                  <a:lnTo>
                    <a:pt x="961576" y="3742"/>
                  </a:lnTo>
                  <a:lnTo>
                    <a:pt x="910720" y="295"/>
                  </a:lnTo>
                  <a:lnTo>
                    <a:pt x="861484" y="8826"/>
                  </a:lnTo>
                  <a:lnTo>
                    <a:pt x="819915" y="29013"/>
                  </a:lnTo>
                  <a:lnTo>
                    <a:pt x="810956" y="22590"/>
                  </a:lnTo>
                  <a:lnTo>
                    <a:pt x="800913" y="16869"/>
                  </a:lnTo>
                  <a:lnTo>
                    <a:pt x="789894" y="11886"/>
                  </a:lnTo>
                  <a:lnTo>
                    <a:pt x="778005" y="7677"/>
                  </a:lnTo>
                  <a:lnTo>
                    <a:pt x="732004" y="0"/>
                  </a:lnTo>
                  <a:close/>
                </a:path>
              </a:pathLst>
            </a:custGeom>
            <a:solidFill>
              <a:srgbClr val="00AFEF"/>
            </a:solidFill>
          </p:spPr>
          <p:txBody>
            <a:bodyPr wrap="square" lIns="0" tIns="0" rIns="0" bIns="0" rtlCol="0"/>
            <a:lstStyle/>
            <a:p>
              <a:endParaRPr/>
            </a:p>
          </p:txBody>
        </p:sp>
        <p:sp>
          <p:nvSpPr>
            <p:cNvPr id="15" name="object 15"/>
            <p:cNvSpPr/>
            <p:nvPr/>
          </p:nvSpPr>
          <p:spPr>
            <a:xfrm>
              <a:off x="4908799" y="1422215"/>
              <a:ext cx="1188085" cy="538480"/>
            </a:xfrm>
            <a:custGeom>
              <a:avLst/>
              <a:gdLst/>
              <a:ahLst/>
              <a:cxnLst/>
              <a:rect l="l" t="t" r="r" b="b"/>
              <a:pathLst>
                <a:path w="1188085" h="538480">
                  <a:moveTo>
                    <a:pt x="107191" y="177095"/>
                  </a:moveTo>
                  <a:lnTo>
                    <a:pt x="127875" y="107168"/>
                  </a:lnTo>
                  <a:lnTo>
                    <a:pt x="162266" y="79291"/>
                  </a:lnTo>
                  <a:lnTo>
                    <a:pt x="209202" y="58967"/>
                  </a:lnTo>
                  <a:lnTo>
                    <a:pt x="266068" y="48317"/>
                  </a:lnTo>
                  <a:lnTo>
                    <a:pt x="296947" y="47331"/>
                  </a:lnTo>
                  <a:lnTo>
                    <a:pt x="327457" y="49476"/>
                  </a:lnTo>
                  <a:lnTo>
                    <a:pt x="356991" y="54693"/>
                  </a:lnTo>
                  <a:lnTo>
                    <a:pt x="384940" y="62922"/>
                  </a:lnTo>
                  <a:lnTo>
                    <a:pt x="421862" y="35173"/>
                  </a:lnTo>
                  <a:lnTo>
                    <a:pt x="471427" y="18853"/>
                  </a:lnTo>
                  <a:lnTo>
                    <a:pt x="527280" y="15202"/>
                  </a:lnTo>
                  <a:lnTo>
                    <a:pt x="583060" y="25457"/>
                  </a:lnTo>
                  <a:lnTo>
                    <a:pt x="592218" y="28717"/>
                  </a:lnTo>
                  <a:lnTo>
                    <a:pt x="600983" y="32394"/>
                  </a:lnTo>
                  <a:lnTo>
                    <a:pt x="609296" y="36476"/>
                  </a:lnTo>
                  <a:lnTo>
                    <a:pt x="617096" y="40951"/>
                  </a:lnTo>
                  <a:lnTo>
                    <a:pt x="646382" y="17696"/>
                  </a:lnTo>
                  <a:lnTo>
                    <a:pt x="686407" y="3692"/>
                  </a:lnTo>
                  <a:lnTo>
                    <a:pt x="732004" y="0"/>
                  </a:lnTo>
                  <a:lnTo>
                    <a:pt x="778005" y="7677"/>
                  </a:lnTo>
                  <a:lnTo>
                    <a:pt x="789894" y="11886"/>
                  </a:lnTo>
                  <a:lnTo>
                    <a:pt x="800913" y="16869"/>
                  </a:lnTo>
                  <a:lnTo>
                    <a:pt x="810956" y="22590"/>
                  </a:lnTo>
                  <a:lnTo>
                    <a:pt x="819915" y="29013"/>
                  </a:lnTo>
                  <a:lnTo>
                    <a:pt x="861484" y="8826"/>
                  </a:lnTo>
                  <a:lnTo>
                    <a:pt x="910720" y="295"/>
                  </a:lnTo>
                  <a:lnTo>
                    <a:pt x="961576" y="3742"/>
                  </a:lnTo>
                  <a:lnTo>
                    <a:pt x="1008002" y="19488"/>
                  </a:lnTo>
                  <a:lnTo>
                    <a:pt x="1024227" y="29563"/>
                  </a:lnTo>
                  <a:lnTo>
                    <a:pt x="1037308" y="41126"/>
                  </a:lnTo>
                  <a:lnTo>
                    <a:pt x="1047007" y="53903"/>
                  </a:lnTo>
                  <a:lnTo>
                    <a:pt x="1053087" y="67621"/>
                  </a:lnTo>
                  <a:lnTo>
                    <a:pt x="1105094" y="83716"/>
                  </a:lnTo>
                  <a:lnTo>
                    <a:pt x="1141765" y="109991"/>
                  </a:lnTo>
                  <a:lnTo>
                    <a:pt x="1159815" y="142863"/>
                  </a:lnTo>
                  <a:lnTo>
                    <a:pt x="1155957" y="178746"/>
                  </a:lnTo>
                  <a:lnTo>
                    <a:pt x="1154179" y="182810"/>
                  </a:lnTo>
                  <a:lnTo>
                    <a:pt x="1151893" y="186747"/>
                  </a:lnTo>
                  <a:lnTo>
                    <a:pt x="1149226" y="190684"/>
                  </a:lnTo>
                  <a:lnTo>
                    <a:pt x="1177530" y="223025"/>
                  </a:lnTo>
                  <a:lnTo>
                    <a:pt x="1187686" y="257939"/>
                  </a:lnTo>
                  <a:lnTo>
                    <a:pt x="1180261" y="292786"/>
                  </a:lnTo>
                  <a:lnTo>
                    <a:pt x="1155822" y="324926"/>
                  </a:lnTo>
                  <a:lnTo>
                    <a:pt x="1114936" y="351720"/>
                  </a:lnTo>
                  <a:lnTo>
                    <a:pt x="1073773" y="366452"/>
                  </a:lnTo>
                  <a:lnTo>
                    <a:pt x="1027941" y="374326"/>
                  </a:lnTo>
                  <a:lnTo>
                    <a:pt x="1014918" y="412384"/>
                  </a:lnTo>
                  <a:lnTo>
                    <a:pt x="980428" y="443335"/>
                  </a:lnTo>
                  <a:lnTo>
                    <a:pt x="929626" y="464069"/>
                  </a:lnTo>
                  <a:lnTo>
                    <a:pt x="867667" y="471481"/>
                  </a:lnTo>
                  <a:lnTo>
                    <a:pt x="845833" y="470445"/>
                  </a:lnTo>
                  <a:lnTo>
                    <a:pt x="824535" y="467576"/>
                  </a:lnTo>
                  <a:lnTo>
                    <a:pt x="804070" y="462944"/>
                  </a:lnTo>
                  <a:lnTo>
                    <a:pt x="784736" y="456622"/>
                  </a:lnTo>
                  <a:lnTo>
                    <a:pt x="758684" y="489604"/>
                  </a:lnTo>
                  <a:lnTo>
                    <a:pt x="718721" y="515016"/>
                  </a:lnTo>
                  <a:lnTo>
                    <a:pt x="668644" y="531594"/>
                  </a:lnTo>
                  <a:lnTo>
                    <a:pt x="612252" y="538077"/>
                  </a:lnTo>
                  <a:lnTo>
                    <a:pt x="553342" y="533203"/>
                  </a:lnTo>
                  <a:lnTo>
                    <a:pt x="523698" y="525839"/>
                  </a:lnTo>
                  <a:lnTo>
                    <a:pt x="496685" y="515534"/>
                  </a:lnTo>
                  <a:lnTo>
                    <a:pt x="472886" y="502538"/>
                  </a:lnTo>
                  <a:lnTo>
                    <a:pt x="452885" y="487102"/>
                  </a:lnTo>
                  <a:lnTo>
                    <a:pt x="400632" y="501059"/>
                  </a:lnTo>
                  <a:lnTo>
                    <a:pt x="346177" y="505875"/>
                  </a:lnTo>
                  <a:lnTo>
                    <a:pt x="292294" y="501977"/>
                  </a:lnTo>
                  <a:lnTo>
                    <a:pt x="241755" y="489793"/>
                  </a:lnTo>
                  <a:lnTo>
                    <a:pt x="197333" y="469748"/>
                  </a:lnTo>
                  <a:lnTo>
                    <a:pt x="161801" y="442271"/>
                  </a:lnTo>
                  <a:lnTo>
                    <a:pt x="161039" y="441382"/>
                  </a:lnTo>
                  <a:lnTo>
                    <a:pt x="160277" y="440620"/>
                  </a:lnTo>
                  <a:lnTo>
                    <a:pt x="159515" y="439858"/>
                  </a:lnTo>
                  <a:lnTo>
                    <a:pt x="112129" y="437437"/>
                  </a:lnTo>
                  <a:lnTo>
                    <a:pt x="71314" y="424491"/>
                  </a:lnTo>
                  <a:lnTo>
                    <a:pt x="41358" y="403068"/>
                  </a:lnTo>
                  <a:lnTo>
                    <a:pt x="26546" y="375215"/>
                  </a:lnTo>
                  <a:lnTo>
                    <a:pt x="26378" y="359185"/>
                  </a:lnTo>
                  <a:lnTo>
                    <a:pt x="31769" y="343656"/>
                  </a:lnTo>
                  <a:lnTo>
                    <a:pt x="42423" y="329174"/>
                  </a:lnTo>
                  <a:lnTo>
                    <a:pt x="58042" y="316287"/>
                  </a:lnTo>
                  <a:lnTo>
                    <a:pt x="22693" y="296685"/>
                  </a:lnTo>
                  <a:lnTo>
                    <a:pt x="2893" y="271107"/>
                  </a:lnTo>
                  <a:lnTo>
                    <a:pt x="0" y="242814"/>
                  </a:lnTo>
                  <a:lnTo>
                    <a:pt x="15370" y="215068"/>
                  </a:lnTo>
                  <a:lnTo>
                    <a:pt x="32381" y="201106"/>
                  </a:lnTo>
                  <a:lnTo>
                    <a:pt x="53820" y="190144"/>
                  </a:lnTo>
                  <a:lnTo>
                    <a:pt x="78736" y="182564"/>
                  </a:lnTo>
                  <a:lnTo>
                    <a:pt x="106175" y="178746"/>
                  </a:lnTo>
                  <a:lnTo>
                    <a:pt x="107191" y="177095"/>
                  </a:lnTo>
                  <a:close/>
                </a:path>
                <a:path w="1188085" h="538480">
                  <a:moveTo>
                    <a:pt x="129035" y="324161"/>
                  </a:moveTo>
                  <a:lnTo>
                    <a:pt x="110819" y="324167"/>
                  </a:lnTo>
                  <a:lnTo>
                    <a:pt x="92936" y="322494"/>
                  </a:lnTo>
                  <a:lnTo>
                    <a:pt x="75672" y="319178"/>
                  </a:lnTo>
                  <a:lnTo>
                    <a:pt x="59312" y="314255"/>
                  </a:lnTo>
                </a:path>
                <a:path w="1188085" h="538480">
                  <a:moveTo>
                    <a:pt x="190376" y="432746"/>
                  </a:moveTo>
                  <a:lnTo>
                    <a:pt x="182971" y="434409"/>
                  </a:lnTo>
                  <a:lnTo>
                    <a:pt x="175422" y="435762"/>
                  </a:lnTo>
                  <a:lnTo>
                    <a:pt x="167731" y="436782"/>
                  </a:lnTo>
                  <a:lnTo>
                    <a:pt x="159896" y="437445"/>
                  </a:lnTo>
                </a:path>
                <a:path w="1188085" h="538480">
                  <a:moveTo>
                    <a:pt x="452885" y="484943"/>
                  </a:moveTo>
                  <a:lnTo>
                    <a:pt x="447579" y="479728"/>
                  </a:lnTo>
                  <a:lnTo>
                    <a:pt x="442725" y="474370"/>
                  </a:lnTo>
                  <a:lnTo>
                    <a:pt x="438348" y="468870"/>
                  </a:lnTo>
                  <a:lnTo>
                    <a:pt x="434470" y="463226"/>
                  </a:lnTo>
                </a:path>
                <a:path w="1188085" h="538480">
                  <a:moveTo>
                    <a:pt x="792229" y="430968"/>
                  </a:moveTo>
                  <a:lnTo>
                    <a:pt x="791086" y="438969"/>
                  </a:lnTo>
                  <a:lnTo>
                    <a:pt x="788673" y="446970"/>
                  </a:lnTo>
                  <a:lnTo>
                    <a:pt x="784863" y="454717"/>
                  </a:lnTo>
                </a:path>
                <a:path w="1188085" h="538480">
                  <a:moveTo>
                    <a:pt x="937898" y="284029"/>
                  </a:moveTo>
                  <a:lnTo>
                    <a:pt x="975193" y="299561"/>
                  </a:lnTo>
                  <a:lnTo>
                    <a:pt x="1003462" y="320462"/>
                  </a:lnTo>
                  <a:lnTo>
                    <a:pt x="1021302" y="345340"/>
                  </a:lnTo>
                  <a:lnTo>
                    <a:pt x="1027306" y="372802"/>
                  </a:lnTo>
                </a:path>
                <a:path w="1188085" h="538480">
                  <a:moveTo>
                    <a:pt x="1148718" y="189414"/>
                  </a:moveTo>
                  <a:lnTo>
                    <a:pt x="1141112" y="198756"/>
                  </a:lnTo>
                  <a:lnTo>
                    <a:pt x="1131875" y="207480"/>
                  </a:lnTo>
                  <a:lnTo>
                    <a:pt x="1121090" y="215489"/>
                  </a:lnTo>
                  <a:lnTo>
                    <a:pt x="1108840" y="222688"/>
                  </a:lnTo>
                </a:path>
                <a:path w="1188085" h="538480">
                  <a:moveTo>
                    <a:pt x="1053214" y="65716"/>
                  </a:moveTo>
                  <a:lnTo>
                    <a:pt x="1054738" y="70923"/>
                  </a:lnTo>
                  <a:lnTo>
                    <a:pt x="1055373" y="76130"/>
                  </a:lnTo>
                  <a:lnTo>
                    <a:pt x="1055246" y="81464"/>
                  </a:lnTo>
                </a:path>
                <a:path w="1188085" h="538480">
                  <a:moveTo>
                    <a:pt x="799087" y="47428"/>
                  </a:moveTo>
                  <a:lnTo>
                    <a:pt x="803300" y="42023"/>
                  </a:lnTo>
                  <a:lnTo>
                    <a:pt x="808120" y="36855"/>
                  </a:lnTo>
                  <a:lnTo>
                    <a:pt x="813536" y="31926"/>
                  </a:lnTo>
                  <a:lnTo>
                    <a:pt x="819534" y="27235"/>
                  </a:lnTo>
                </a:path>
                <a:path w="1188085" h="538480">
                  <a:moveTo>
                    <a:pt x="608460" y="56953"/>
                  </a:moveTo>
                  <a:lnTo>
                    <a:pt x="610619" y="50984"/>
                  </a:lnTo>
                  <a:lnTo>
                    <a:pt x="613921" y="45142"/>
                  </a:lnTo>
                  <a:lnTo>
                    <a:pt x="618366" y="39681"/>
                  </a:lnTo>
                </a:path>
                <a:path w="1188085" h="538480">
                  <a:moveTo>
                    <a:pt x="384686" y="62795"/>
                  </a:moveTo>
                  <a:lnTo>
                    <a:pt x="394283" y="66486"/>
                  </a:lnTo>
                  <a:lnTo>
                    <a:pt x="403451" y="70510"/>
                  </a:lnTo>
                  <a:lnTo>
                    <a:pt x="412190" y="74868"/>
                  </a:lnTo>
                  <a:lnTo>
                    <a:pt x="420500" y="79559"/>
                  </a:lnTo>
                </a:path>
                <a:path w="1188085" h="538480">
                  <a:moveTo>
                    <a:pt x="113414" y="194748"/>
                  </a:moveTo>
                  <a:lnTo>
                    <a:pt x="110620" y="189033"/>
                  </a:lnTo>
                  <a:lnTo>
                    <a:pt x="108461" y="183064"/>
                  </a:lnTo>
                  <a:lnTo>
                    <a:pt x="107191" y="177095"/>
                  </a:lnTo>
                </a:path>
              </a:pathLst>
            </a:custGeom>
            <a:ln w="12700">
              <a:solidFill>
                <a:srgbClr val="2E528F"/>
              </a:solidFill>
            </a:ln>
          </p:spPr>
          <p:txBody>
            <a:bodyPr wrap="square" lIns="0" tIns="0" rIns="0" bIns="0" rtlCol="0"/>
            <a:lstStyle/>
            <a:p>
              <a:endParaRPr/>
            </a:p>
          </p:txBody>
        </p:sp>
        <p:sp>
          <p:nvSpPr>
            <p:cNvPr id="16" name="object 16"/>
            <p:cNvSpPr/>
            <p:nvPr/>
          </p:nvSpPr>
          <p:spPr>
            <a:xfrm>
              <a:off x="0" y="4070603"/>
              <a:ext cx="12192000" cy="82550"/>
            </a:xfrm>
            <a:custGeom>
              <a:avLst/>
              <a:gdLst/>
              <a:ahLst/>
              <a:cxnLst/>
              <a:rect l="l" t="t" r="r" b="b"/>
              <a:pathLst>
                <a:path w="12192000" h="82550">
                  <a:moveTo>
                    <a:pt x="0" y="0"/>
                  </a:moveTo>
                  <a:lnTo>
                    <a:pt x="12192000" y="82169"/>
                  </a:lnTo>
                </a:path>
              </a:pathLst>
            </a:custGeom>
            <a:ln w="6350">
              <a:solidFill>
                <a:srgbClr val="4471C4"/>
              </a:solidFill>
            </a:ln>
          </p:spPr>
          <p:txBody>
            <a:bodyPr wrap="square" lIns="0" tIns="0" rIns="0" bIns="0" rtlCol="0"/>
            <a:lstStyle/>
            <a:p>
              <a:endParaRPr/>
            </a:p>
          </p:txBody>
        </p:sp>
      </p:grpSp>
      <p:sp>
        <p:nvSpPr>
          <p:cNvPr id="17" name="object 17"/>
          <p:cNvSpPr txBox="1"/>
          <p:nvPr/>
        </p:nvSpPr>
        <p:spPr>
          <a:xfrm>
            <a:off x="8891396" y="1877644"/>
            <a:ext cx="554990" cy="57531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result</a:t>
            </a:r>
            <a:endParaRPr sz="1800">
              <a:latin typeface="Calibri"/>
              <a:cs typeface="Calibri"/>
            </a:endParaRPr>
          </a:p>
          <a:p>
            <a:pPr marL="53340">
              <a:lnSpc>
                <a:spcPct val="100000"/>
              </a:lnSpc>
              <a:spcBef>
                <a:spcPts val="5"/>
              </a:spcBef>
            </a:pPr>
            <a:r>
              <a:rPr sz="1800" spc="-5" dirty="0">
                <a:latin typeface="Calibri"/>
                <a:cs typeface="Calibri"/>
              </a:rPr>
              <a:t>used</a:t>
            </a:r>
            <a:endParaRPr sz="1800">
              <a:latin typeface="Calibri"/>
              <a:cs typeface="Calibri"/>
            </a:endParaRPr>
          </a:p>
        </p:txBody>
      </p:sp>
      <p:grpSp>
        <p:nvGrpSpPr>
          <p:cNvPr id="18" name="object 18"/>
          <p:cNvGrpSpPr/>
          <p:nvPr/>
        </p:nvGrpSpPr>
        <p:grpSpPr>
          <a:xfrm>
            <a:off x="540766" y="1324102"/>
            <a:ext cx="11109325" cy="2672080"/>
            <a:chOff x="540766" y="1324102"/>
            <a:chExt cx="11109325" cy="2672080"/>
          </a:xfrm>
        </p:grpSpPr>
        <p:sp>
          <p:nvSpPr>
            <p:cNvPr id="19" name="object 19"/>
            <p:cNvSpPr/>
            <p:nvPr/>
          </p:nvSpPr>
          <p:spPr>
            <a:xfrm>
              <a:off x="547116" y="1354836"/>
              <a:ext cx="388620" cy="711835"/>
            </a:xfrm>
            <a:custGeom>
              <a:avLst/>
              <a:gdLst/>
              <a:ahLst/>
              <a:cxnLst/>
              <a:rect l="l" t="t" r="r" b="b"/>
              <a:pathLst>
                <a:path w="388619" h="711835">
                  <a:moveTo>
                    <a:pt x="388620" y="0"/>
                  </a:moveTo>
                  <a:lnTo>
                    <a:pt x="0" y="0"/>
                  </a:lnTo>
                  <a:lnTo>
                    <a:pt x="0" y="711708"/>
                  </a:lnTo>
                  <a:lnTo>
                    <a:pt x="388620" y="711708"/>
                  </a:lnTo>
                  <a:lnTo>
                    <a:pt x="388620" y="0"/>
                  </a:lnTo>
                  <a:close/>
                </a:path>
              </a:pathLst>
            </a:custGeom>
            <a:solidFill>
              <a:srgbClr val="FFFF99"/>
            </a:solidFill>
          </p:spPr>
          <p:txBody>
            <a:bodyPr wrap="square" lIns="0" tIns="0" rIns="0" bIns="0" rtlCol="0"/>
            <a:lstStyle/>
            <a:p>
              <a:endParaRPr/>
            </a:p>
          </p:txBody>
        </p:sp>
        <p:sp>
          <p:nvSpPr>
            <p:cNvPr id="20" name="object 20"/>
            <p:cNvSpPr/>
            <p:nvPr/>
          </p:nvSpPr>
          <p:spPr>
            <a:xfrm>
              <a:off x="547116" y="1354836"/>
              <a:ext cx="388620" cy="711835"/>
            </a:xfrm>
            <a:custGeom>
              <a:avLst/>
              <a:gdLst/>
              <a:ahLst/>
              <a:cxnLst/>
              <a:rect l="l" t="t" r="r" b="b"/>
              <a:pathLst>
                <a:path w="388619" h="711835">
                  <a:moveTo>
                    <a:pt x="0" y="711708"/>
                  </a:moveTo>
                  <a:lnTo>
                    <a:pt x="388620" y="711708"/>
                  </a:lnTo>
                  <a:lnTo>
                    <a:pt x="388620" y="0"/>
                  </a:lnTo>
                  <a:lnTo>
                    <a:pt x="0" y="0"/>
                  </a:lnTo>
                  <a:lnTo>
                    <a:pt x="0" y="711708"/>
                  </a:lnTo>
                  <a:close/>
                </a:path>
              </a:pathLst>
            </a:custGeom>
            <a:ln w="12700">
              <a:solidFill>
                <a:srgbClr val="000000"/>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636778" y="1894078"/>
              <a:ext cx="207772" cy="178816"/>
            </a:xfrm>
            <a:prstGeom prst="rect">
              <a:avLst/>
            </a:prstGeom>
          </p:spPr>
        </p:pic>
        <p:sp>
          <p:nvSpPr>
            <p:cNvPr id="22" name="object 22"/>
            <p:cNvSpPr/>
            <p:nvPr/>
          </p:nvSpPr>
          <p:spPr>
            <a:xfrm>
              <a:off x="4058412" y="1330452"/>
              <a:ext cx="388620" cy="710565"/>
            </a:xfrm>
            <a:custGeom>
              <a:avLst/>
              <a:gdLst/>
              <a:ahLst/>
              <a:cxnLst/>
              <a:rect l="l" t="t" r="r" b="b"/>
              <a:pathLst>
                <a:path w="388620" h="710564">
                  <a:moveTo>
                    <a:pt x="388620" y="0"/>
                  </a:moveTo>
                  <a:lnTo>
                    <a:pt x="0" y="0"/>
                  </a:lnTo>
                  <a:lnTo>
                    <a:pt x="0" y="710184"/>
                  </a:lnTo>
                  <a:lnTo>
                    <a:pt x="388620" y="710184"/>
                  </a:lnTo>
                  <a:lnTo>
                    <a:pt x="388620" y="0"/>
                  </a:lnTo>
                  <a:close/>
                </a:path>
              </a:pathLst>
            </a:custGeom>
            <a:solidFill>
              <a:srgbClr val="FFFF99"/>
            </a:solidFill>
          </p:spPr>
          <p:txBody>
            <a:bodyPr wrap="square" lIns="0" tIns="0" rIns="0" bIns="0" rtlCol="0"/>
            <a:lstStyle/>
            <a:p>
              <a:endParaRPr/>
            </a:p>
          </p:txBody>
        </p:sp>
        <p:sp>
          <p:nvSpPr>
            <p:cNvPr id="23" name="object 23"/>
            <p:cNvSpPr/>
            <p:nvPr/>
          </p:nvSpPr>
          <p:spPr>
            <a:xfrm>
              <a:off x="4058412" y="1330452"/>
              <a:ext cx="388620" cy="710565"/>
            </a:xfrm>
            <a:custGeom>
              <a:avLst/>
              <a:gdLst/>
              <a:ahLst/>
              <a:cxnLst/>
              <a:rect l="l" t="t" r="r" b="b"/>
              <a:pathLst>
                <a:path w="388620" h="710564">
                  <a:moveTo>
                    <a:pt x="0" y="710184"/>
                  </a:moveTo>
                  <a:lnTo>
                    <a:pt x="388620" y="710184"/>
                  </a:lnTo>
                  <a:lnTo>
                    <a:pt x="388620" y="0"/>
                  </a:lnTo>
                  <a:lnTo>
                    <a:pt x="0" y="0"/>
                  </a:lnTo>
                  <a:lnTo>
                    <a:pt x="0" y="710184"/>
                  </a:lnTo>
                  <a:close/>
                </a:path>
              </a:pathLst>
            </a:custGeom>
            <a:ln w="12700">
              <a:solidFill>
                <a:srgbClr val="000000"/>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4149598" y="1869694"/>
              <a:ext cx="206248" cy="177291"/>
            </a:xfrm>
            <a:prstGeom prst="rect">
              <a:avLst/>
            </a:prstGeom>
          </p:spPr>
        </p:pic>
        <p:sp>
          <p:nvSpPr>
            <p:cNvPr id="25" name="object 25"/>
            <p:cNvSpPr/>
            <p:nvPr/>
          </p:nvSpPr>
          <p:spPr>
            <a:xfrm>
              <a:off x="4058412" y="2398776"/>
              <a:ext cx="388620" cy="711835"/>
            </a:xfrm>
            <a:custGeom>
              <a:avLst/>
              <a:gdLst/>
              <a:ahLst/>
              <a:cxnLst/>
              <a:rect l="l" t="t" r="r" b="b"/>
              <a:pathLst>
                <a:path w="388620" h="711835">
                  <a:moveTo>
                    <a:pt x="388620" y="0"/>
                  </a:moveTo>
                  <a:lnTo>
                    <a:pt x="0" y="0"/>
                  </a:lnTo>
                  <a:lnTo>
                    <a:pt x="0" y="711708"/>
                  </a:lnTo>
                  <a:lnTo>
                    <a:pt x="388620" y="711708"/>
                  </a:lnTo>
                  <a:lnTo>
                    <a:pt x="388620" y="0"/>
                  </a:lnTo>
                  <a:close/>
                </a:path>
              </a:pathLst>
            </a:custGeom>
            <a:solidFill>
              <a:srgbClr val="FFFF99"/>
            </a:solidFill>
          </p:spPr>
          <p:txBody>
            <a:bodyPr wrap="square" lIns="0" tIns="0" rIns="0" bIns="0" rtlCol="0"/>
            <a:lstStyle/>
            <a:p>
              <a:endParaRPr/>
            </a:p>
          </p:txBody>
        </p:sp>
        <p:sp>
          <p:nvSpPr>
            <p:cNvPr id="26" name="object 26"/>
            <p:cNvSpPr/>
            <p:nvPr/>
          </p:nvSpPr>
          <p:spPr>
            <a:xfrm>
              <a:off x="4058412" y="2398776"/>
              <a:ext cx="388620" cy="711835"/>
            </a:xfrm>
            <a:custGeom>
              <a:avLst/>
              <a:gdLst/>
              <a:ahLst/>
              <a:cxnLst/>
              <a:rect l="l" t="t" r="r" b="b"/>
              <a:pathLst>
                <a:path w="388620" h="711835">
                  <a:moveTo>
                    <a:pt x="0" y="711708"/>
                  </a:moveTo>
                  <a:lnTo>
                    <a:pt x="388620" y="711708"/>
                  </a:lnTo>
                  <a:lnTo>
                    <a:pt x="388620" y="0"/>
                  </a:lnTo>
                  <a:lnTo>
                    <a:pt x="0" y="0"/>
                  </a:lnTo>
                  <a:lnTo>
                    <a:pt x="0" y="711708"/>
                  </a:lnTo>
                  <a:close/>
                </a:path>
              </a:pathLst>
            </a:custGeom>
            <a:ln w="12700">
              <a:solidFill>
                <a:srgbClr val="000000"/>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4149598" y="2938018"/>
              <a:ext cx="206248" cy="178816"/>
            </a:xfrm>
            <a:prstGeom prst="rect">
              <a:avLst/>
            </a:prstGeom>
          </p:spPr>
        </p:pic>
        <p:sp>
          <p:nvSpPr>
            <p:cNvPr id="28" name="object 28"/>
            <p:cNvSpPr/>
            <p:nvPr/>
          </p:nvSpPr>
          <p:spPr>
            <a:xfrm>
              <a:off x="11254739" y="1857756"/>
              <a:ext cx="388620" cy="710565"/>
            </a:xfrm>
            <a:custGeom>
              <a:avLst/>
              <a:gdLst/>
              <a:ahLst/>
              <a:cxnLst/>
              <a:rect l="l" t="t" r="r" b="b"/>
              <a:pathLst>
                <a:path w="388620" h="710564">
                  <a:moveTo>
                    <a:pt x="388620" y="0"/>
                  </a:moveTo>
                  <a:lnTo>
                    <a:pt x="0" y="0"/>
                  </a:lnTo>
                  <a:lnTo>
                    <a:pt x="0" y="710184"/>
                  </a:lnTo>
                  <a:lnTo>
                    <a:pt x="388620" y="710184"/>
                  </a:lnTo>
                  <a:lnTo>
                    <a:pt x="388620" y="0"/>
                  </a:lnTo>
                  <a:close/>
                </a:path>
              </a:pathLst>
            </a:custGeom>
            <a:solidFill>
              <a:srgbClr val="FFFF99"/>
            </a:solidFill>
          </p:spPr>
          <p:txBody>
            <a:bodyPr wrap="square" lIns="0" tIns="0" rIns="0" bIns="0" rtlCol="0"/>
            <a:lstStyle/>
            <a:p>
              <a:endParaRPr/>
            </a:p>
          </p:txBody>
        </p:sp>
        <p:sp>
          <p:nvSpPr>
            <p:cNvPr id="29" name="object 29"/>
            <p:cNvSpPr/>
            <p:nvPr/>
          </p:nvSpPr>
          <p:spPr>
            <a:xfrm>
              <a:off x="11254739" y="1857756"/>
              <a:ext cx="388620" cy="710565"/>
            </a:xfrm>
            <a:custGeom>
              <a:avLst/>
              <a:gdLst/>
              <a:ahLst/>
              <a:cxnLst/>
              <a:rect l="l" t="t" r="r" b="b"/>
              <a:pathLst>
                <a:path w="388620" h="710564">
                  <a:moveTo>
                    <a:pt x="0" y="710184"/>
                  </a:moveTo>
                  <a:lnTo>
                    <a:pt x="388620" y="710184"/>
                  </a:lnTo>
                  <a:lnTo>
                    <a:pt x="388620" y="0"/>
                  </a:lnTo>
                  <a:lnTo>
                    <a:pt x="0" y="0"/>
                  </a:lnTo>
                  <a:lnTo>
                    <a:pt x="0" y="710184"/>
                  </a:lnTo>
                  <a:close/>
                </a:path>
              </a:pathLst>
            </a:custGeom>
            <a:ln w="12700">
              <a:solidFill>
                <a:srgbClr val="000000"/>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11345925" y="2395474"/>
              <a:ext cx="207772" cy="178815"/>
            </a:xfrm>
            <a:prstGeom prst="rect">
              <a:avLst/>
            </a:prstGeom>
          </p:spPr>
        </p:pic>
        <p:sp>
          <p:nvSpPr>
            <p:cNvPr id="31" name="object 31"/>
            <p:cNvSpPr/>
            <p:nvPr/>
          </p:nvSpPr>
          <p:spPr>
            <a:xfrm>
              <a:off x="9942575" y="2173605"/>
              <a:ext cx="1313180" cy="76200"/>
            </a:xfrm>
            <a:custGeom>
              <a:avLst/>
              <a:gdLst/>
              <a:ahLst/>
              <a:cxnLst/>
              <a:rect l="l" t="t" r="r" b="b"/>
              <a:pathLst>
                <a:path w="1313179" h="76200">
                  <a:moveTo>
                    <a:pt x="1237233" y="0"/>
                  </a:moveTo>
                  <a:lnTo>
                    <a:pt x="1236969" y="31778"/>
                  </a:lnTo>
                  <a:lnTo>
                    <a:pt x="1249679" y="31877"/>
                  </a:lnTo>
                  <a:lnTo>
                    <a:pt x="1249552" y="44577"/>
                  </a:lnTo>
                  <a:lnTo>
                    <a:pt x="1236862" y="44577"/>
                  </a:lnTo>
                  <a:lnTo>
                    <a:pt x="1236599" y="76200"/>
                  </a:lnTo>
                  <a:lnTo>
                    <a:pt x="1301131" y="44577"/>
                  </a:lnTo>
                  <a:lnTo>
                    <a:pt x="1249552" y="44577"/>
                  </a:lnTo>
                  <a:lnTo>
                    <a:pt x="1301331" y="44478"/>
                  </a:lnTo>
                  <a:lnTo>
                    <a:pt x="1313052" y="38735"/>
                  </a:lnTo>
                  <a:lnTo>
                    <a:pt x="1237233" y="0"/>
                  </a:lnTo>
                  <a:close/>
                </a:path>
                <a:path w="1313179" h="76200">
                  <a:moveTo>
                    <a:pt x="1236969" y="31778"/>
                  </a:moveTo>
                  <a:lnTo>
                    <a:pt x="1236863" y="44478"/>
                  </a:lnTo>
                  <a:lnTo>
                    <a:pt x="1249552" y="44577"/>
                  </a:lnTo>
                  <a:lnTo>
                    <a:pt x="1249679" y="31877"/>
                  </a:lnTo>
                  <a:lnTo>
                    <a:pt x="1236969" y="31778"/>
                  </a:lnTo>
                  <a:close/>
                </a:path>
                <a:path w="1313179" h="76200">
                  <a:moveTo>
                    <a:pt x="0" y="22225"/>
                  </a:moveTo>
                  <a:lnTo>
                    <a:pt x="0" y="34925"/>
                  </a:lnTo>
                  <a:lnTo>
                    <a:pt x="1236863" y="44478"/>
                  </a:lnTo>
                  <a:lnTo>
                    <a:pt x="1236969" y="31778"/>
                  </a:lnTo>
                  <a:lnTo>
                    <a:pt x="0" y="22225"/>
                  </a:lnTo>
                  <a:close/>
                </a:path>
              </a:pathLst>
            </a:custGeom>
            <a:solidFill>
              <a:srgbClr val="4471C4"/>
            </a:solidFill>
          </p:spPr>
          <p:txBody>
            <a:bodyPr wrap="square" lIns="0" tIns="0" rIns="0" bIns="0" rtlCol="0"/>
            <a:lstStyle/>
            <a:p>
              <a:endParaRPr/>
            </a:p>
          </p:txBody>
        </p:sp>
        <p:sp>
          <p:nvSpPr>
            <p:cNvPr id="32" name="object 32"/>
            <p:cNvSpPr/>
            <p:nvPr/>
          </p:nvSpPr>
          <p:spPr>
            <a:xfrm>
              <a:off x="7656575" y="1330452"/>
              <a:ext cx="388620" cy="710565"/>
            </a:xfrm>
            <a:custGeom>
              <a:avLst/>
              <a:gdLst/>
              <a:ahLst/>
              <a:cxnLst/>
              <a:rect l="l" t="t" r="r" b="b"/>
              <a:pathLst>
                <a:path w="388620" h="710564">
                  <a:moveTo>
                    <a:pt x="388620" y="0"/>
                  </a:moveTo>
                  <a:lnTo>
                    <a:pt x="0" y="0"/>
                  </a:lnTo>
                  <a:lnTo>
                    <a:pt x="0" y="710184"/>
                  </a:lnTo>
                  <a:lnTo>
                    <a:pt x="388620" y="710184"/>
                  </a:lnTo>
                  <a:lnTo>
                    <a:pt x="388620" y="0"/>
                  </a:lnTo>
                  <a:close/>
                </a:path>
              </a:pathLst>
            </a:custGeom>
            <a:solidFill>
              <a:srgbClr val="FFFF99"/>
            </a:solidFill>
          </p:spPr>
          <p:txBody>
            <a:bodyPr wrap="square" lIns="0" tIns="0" rIns="0" bIns="0" rtlCol="0"/>
            <a:lstStyle/>
            <a:p>
              <a:endParaRPr/>
            </a:p>
          </p:txBody>
        </p:sp>
        <p:sp>
          <p:nvSpPr>
            <p:cNvPr id="33" name="object 33"/>
            <p:cNvSpPr/>
            <p:nvPr/>
          </p:nvSpPr>
          <p:spPr>
            <a:xfrm>
              <a:off x="7656575" y="1330452"/>
              <a:ext cx="388620" cy="710565"/>
            </a:xfrm>
            <a:custGeom>
              <a:avLst/>
              <a:gdLst/>
              <a:ahLst/>
              <a:cxnLst/>
              <a:rect l="l" t="t" r="r" b="b"/>
              <a:pathLst>
                <a:path w="388620" h="710564">
                  <a:moveTo>
                    <a:pt x="0" y="710184"/>
                  </a:moveTo>
                  <a:lnTo>
                    <a:pt x="388620" y="710184"/>
                  </a:lnTo>
                  <a:lnTo>
                    <a:pt x="388620" y="0"/>
                  </a:lnTo>
                  <a:lnTo>
                    <a:pt x="0" y="0"/>
                  </a:lnTo>
                  <a:lnTo>
                    <a:pt x="0" y="710184"/>
                  </a:lnTo>
                  <a:close/>
                </a:path>
              </a:pathLst>
            </a:custGeom>
            <a:ln w="12700">
              <a:solidFill>
                <a:srgbClr val="000000"/>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7747761" y="1869694"/>
              <a:ext cx="207772" cy="177291"/>
            </a:xfrm>
            <a:prstGeom prst="rect">
              <a:avLst/>
            </a:prstGeom>
          </p:spPr>
        </p:pic>
        <p:sp>
          <p:nvSpPr>
            <p:cNvPr id="35" name="object 35"/>
            <p:cNvSpPr/>
            <p:nvPr/>
          </p:nvSpPr>
          <p:spPr>
            <a:xfrm>
              <a:off x="935647" y="1647570"/>
              <a:ext cx="7655559" cy="1113155"/>
            </a:xfrm>
            <a:custGeom>
              <a:avLst/>
              <a:gdLst/>
              <a:ahLst/>
              <a:cxnLst/>
              <a:rect l="l" t="t" r="r" b="b"/>
              <a:pathLst>
                <a:path w="7655559" h="1113155">
                  <a:moveTo>
                    <a:pt x="299427" y="73787"/>
                  </a:moveTo>
                  <a:lnTo>
                    <a:pt x="246938" y="73787"/>
                  </a:lnTo>
                  <a:lnTo>
                    <a:pt x="234226" y="73787"/>
                  </a:lnTo>
                  <a:lnTo>
                    <a:pt x="233768" y="105410"/>
                  </a:lnTo>
                  <a:lnTo>
                    <a:pt x="299427" y="73787"/>
                  </a:lnTo>
                  <a:close/>
                </a:path>
                <a:path w="7655559" h="1113155">
                  <a:moveTo>
                    <a:pt x="310515" y="68453"/>
                  </a:moveTo>
                  <a:lnTo>
                    <a:pt x="234886" y="29210"/>
                  </a:lnTo>
                  <a:lnTo>
                    <a:pt x="234416" y="60909"/>
                  </a:lnTo>
                  <a:lnTo>
                    <a:pt x="177" y="57531"/>
                  </a:lnTo>
                  <a:lnTo>
                    <a:pt x="0" y="70231"/>
                  </a:lnTo>
                  <a:lnTo>
                    <a:pt x="234226" y="73609"/>
                  </a:lnTo>
                  <a:lnTo>
                    <a:pt x="246938" y="73609"/>
                  </a:lnTo>
                  <a:lnTo>
                    <a:pt x="299808" y="73609"/>
                  </a:lnTo>
                  <a:lnTo>
                    <a:pt x="310515" y="68453"/>
                  </a:lnTo>
                  <a:close/>
                </a:path>
                <a:path w="7655559" h="1113155">
                  <a:moveTo>
                    <a:pt x="3122384" y="37973"/>
                  </a:moveTo>
                  <a:lnTo>
                    <a:pt x="3111703" y="32893"/>
                  </a:lnTo>
                  <a:lnTo>
                    <a:pt x="3045549" y="1397"/>
                  </a:lnTo>
                  <a:lnTo>
                    <a:pt x="3046120" y="33147"/>
                  </a:lnTo>
                  <a:lnTo>
                    <a:pt x="1613877" y="61214"/>
                  </a:lnTo>
                  <a:lnTo>
                    <a:pt x="1614131" y="73914"/>
                  </a:lnTo>
                  <a:lnTo>
                    <a:pt x="3046361" y="45847"/>
                  </a:lnTo>
                  <a:lnTo>
                    <a:pt x="3046946" y="77597"/>
                  </a:lnTo>
                  <a:lnTo>
                    <a:pt x="3122384" y="37973"/>
                  </a:lnTo>
                  <a:close/>
                </a:path>
                <a:path w="7655559" h="1113155">
                  <a:moveTo>
                    <a:pt x="3964152" y="47371"/>
                  </a:moveTo>
                  <a:lnTo>
                    <a:pt x="3912578" y="47371"/>
                  </a:lnTo>
                  <a:lnTo>
                    <a:pt x="3899827" y="47371"/>
                  </a:lnTo>
                  <a:lnTo>
                    <a:pt x="3899624" y="78994"/>
                  </a:lnTo>
                  <a:lnTo>
                    <a:pt x="3964152" y="47371"/>
                  </a:lnTo>
                  <a:close/>
                </a:path>
                <a:path w="7655559" h="1113155">
                  <a:moveTo>
                    <a:pt x="3976078" y="41529"/>
                  </a:moveTo>
                  <a:lnTo>
                    <a:pt x="3900132" y="2794"/>
                  </a:lnTo>
                  <a:lnTo>
                    <a:pt x="3899916" y="34582"/>
                  </a:lnTo>
                  <a:lnTo>
                    <a:pt x="3511385" y="31623"/>
                  </a:lnTo>
                  <a:lnTo>
                    <a:pt x="3511385" y="44323"/>
                  </a:lnTo>
                  <a:lnTo>
                    <a:pt x="3899827" y="47282"/>
                  </a:lnTo>
                  <a:lnTo>
                    <a:pt x="3912578" y="47371"/>
                  </a:lnTo>
                  <a:lnTo>
                    <a:pt x="3964343" y="47282"/>
                  </a:lnTo>
                  <a:lnTo>
                    <a:pt x="3976078" y="41529"/>
                  </a:lnTo>
                  <a:close/>
                </a:path>
                <a:path w="7655559" h="1113155">
                  <a:moveTo>
                    <a:pt x="6720548" y="37973"/>
                  </a:moveTo>
                  <a:lnTo>
                    <a:pt x="6708051" y="31750"/>
                  </a:lnTo>
                  <a:lnTo>
                    <a:pt x="6644348" y="0"/>
                  </a:lnTo>
                  <a:lnTo>
                    <a:pt x="6644399" y="31788"/>
                  </a:lnTo>
                  <a:lnTo>
                    <a:pt x="5158829" y="35179"/>
                  </a:lnTo>
                  <a:lnTo>
                    <a:pt x="5158829" y="47879"/>
                  </a:lnTo>
                  <a:lnTo>
                    <a:pt x="6644411" y="44488"/>
                  </a:lnTo>
                  <a:lnTo>
                    <a:pt x="6644475" y="76200"/>
                  </a:lnTo>
                  <a:lnTo>
                    <a:pt x="6720548" y="37973"/>
                  </a:lnTo>
                  <a:close/>
                </a:path>
                <a:path w="7655559" h="1113155">
                  <a:moveTo>
                    <a:pt x="7558367" y="786257"/>
                  </a:moveTo>
                  <a:lnTo>
                    <a:pt x="7555230" y="784987"/>
                  </a:lnTo>
                  <a:lnTo>
                    <a:pt x="7479500" y="754253"/>
                  </a:lnTo>
                  <a:lnTo>
                    <a:pt x="7481989" y="785990"/>
                  </a:lnTo>
                  <a:lnTo>
                    <a:pt x="3510877" y="1100201"/>
                  </a:lnTo>
                  <a:lnTo>
                    <a:pt x="3511893" y="1112901"/>
                  </a:lnTo>
                  <a:lnTo>
                    <a:pt x="7482980" y="798563"/>
                  </a:lnTo>
                  <a:lnTo>
                    <a:pt x="7485469" y="830199"/>
                  </a:lnTo>
                  <a:lnTo>
                    <a:pt x="7558367" y="786257"/>
                  </a:lnTo>
                  <a:close/>
                </a:path>
                <a:path w="7655559" h="1113155">
                  <a:moveTo>
                    <a:pt x="7655522" y="346075"/>
                  </a:moveTo>
                  <a:lnTo>
                    <a:pt x="7638212" y="320421"/>
                  </a:lnTo>
                  <a:lnTo>
                    <a:pt x="7607897" y="275463"/>
                  </a:lnTo>
                  <a:lnTo>
                    <a:pt x="7592250" y="303136"/>
                  </a:lnTo>
                  <a:lnTo>
                    <a:pt x="7112724" y="32385"/>
                  </a:lnTo>
                  <a:lnTo>
                    <a:pt x="7106374" y="43561"/>
                  </a:lnTo>
                  <a:lnTo>
                    <a:pt x="7586015" y="314172"/>
                  </a:lnTo>
                  <a:lnTo>
                    <a:pt x="7570432" y="341757"/>
                  </a:lnTo>
                  <a:lnTo>
                    <a:pt x="7655522" y="346075"/>
                  </a:lnTo>
                  <a:close/>
                </a:path>
              </a:pathLst>
            </a:custGeom>
            <a:solidFill>
              <a:srgbClr val="4471C4"/>
            </a:solidFill>
          </p:spPr>
          <p:txBody>
            <a:bodyPr wrap="square" lIns="0" tIns="0" rIns="0" bIns="0" rtlCol="0"/>
            <a:lstStyle/>
            <a:p>
              <a:endParaRPr/>
            </a:p>
          </p:txBody>
        </p:sp>
        <p:sp>
          <p:nvSpPr>
            <p:cNvPr id="36" name="object 36"/>
            <p:cNvSpPr/>
            <p:nvPr/>
          </p:nvSpPr>
          <p:spPr>
            <a:xfrm>
              <a:off x="966216" y="3209544"/>
              <a:ext cx="3086100" cy="780415"/>
            </a:xfrm>
            <a:custGeom>
              <a:avLst/>
              <a:gdLst/>
              <a:ahLst/>
              <a:cxnLst/>
              <a:rect l="l" t="t" r="r" b="b"/>
              <a:pathLst>
                <a:path w="3086100" h="780414">
                  <a:moveTo>
                    <a:pt x="2695956" y="0"/>
                  </a:moveTo>
                  <a:lnTo>
                    <a:pt x="2695956" y="118871"/>
                  </a:lnTo>
                  <a:lnTo>
                    <a:pt x="390144" y="118871"/>
                  </a:lnTo>
                  <a:lnTo>
                    <a:pt x="390144" y="0"/>
                  </a:lnTo>
                  <a:lnTo>
                    <a:pt x="0" y="390143"/>
                  </a:lnTo>
                  <a:lnTo>
                    <a:pt x="390144" y="780287"/>
                  </a:lnTo>
                  <a:lnTo>
                    <a:pt x="390144" y="661415"/>
                  </a:lnTo>
                  <a:lnTo>
                    <a:pt x="2695956" y="661415"/>
                  </a:lnTo>
                  <a:lnTo>
                    <a:pt x="2695956" y="780287"/>
                  </a:lnTo>
                  <a:lnTo>
                    <a:pt x="3086100" y="390143"/>
                  </a:lnTo>
                  <a:lnTo>
                    <a:pt x="2695956" y="0"/>
                  </a:lnTo>
                  <a:close/>
                </a:path>
              </a:pathLst>
            </a:custGeom>
            <a:solidFill>
              <a:srgbClr val="C5DFB4"/>
            </a:solidFill>
          </p:spPr>
          <p:txBody>
            <a:bodyPr wrap="square" lIns="0" tIns="0" rIns="0" bIns="0" rtlCol="0"/>
            <a:lstStyle/>
            <a:p>
              <a:endParaRPr/>
            </a:p>
          </p:txBody>
        </p:sp>
        <p:sp>
          <p:nvSpPr>
            <p:cNvPr id="37" name="object 37"/>
            <p:cNvSpPr/>
            <p:nvPr/>
          </p:nvSpPr>
          <p:spPr>
            <a:xfrm>
              <a:off x="966216" y="3209544"/>
              <a:ext cx="3086100" cy="780415"/>
            </a:xfrm>
            <a:custGeom>
              <a:avLst/>
              <a:gdLst/>
              <a:ahLst/>
              <a:cxnLst/>
              <a:rect l="l" t="t" r="r" b="b"/>
              <a:pathLst>
                <a:path w="3086100" h="780414">
                  <a:moveTo>
                    <a:pt x="0" y="390143"/>
                  </a:moveTo>
                  <a:lnTo>
                    <a:pt x="390144" y="0"/>
                  </a:lnTo>
                  <a:lnTo>
                    <a:pt x="390144" y="118871"/>
                  </a:lnTo>
                  <a:lnTo>
                    <a:pt x="2695956" y="118871"/>
                  </a:lnTo>
                  <a:lnTo>
                    <a:pt x="2695956" y="0"/>
                  </a:lnTo>
                  <a:lnTo>
                    <a:pt x="3086100" y="390143"/>
                  </a:lnTo>
                  <a:lnTo>
                    <a:pt x="2695956" y="780287"/>
                  </a:lnTo>
                  <a:lnTo>
                    <a:pt x="2695956" y="661415"/>
                  </a:lnTo>
                  <a:lnTo>
                    <a:pt x="390144" y="661415"/>
                  </a:lnTo>
                  <a:lnTo>
                    <a:pt x="390144" y="780287"/>
                  </a:lnTo>
                  <a:lnTo>
                    <a:pt x="0" y="390143"/>
                  </a:lnTo>
                  <a:close/>
                </a:path>
              </a:pathLst>
            </a:custGeom>
            <a:ln w="12700">
              <a:solidFill>
                <a:srgbClr val="2E528F"/>
              </a:solidFill>
            </a:ln>
          </p:spPr>
          <p:txBody>
            <a:bodyPr wrap="square" lIns="0" tIns="0" rIns="0" bIns="0" rtlCol="0"/>
            <a:lstStyle/>
            <a:p>
              <a:endParaRPr/>
            </a:p>
          </p:txBody>
        </p:sp>
      </p:grpSp>
      <p:sp>
        <p:nvSpPr>
          <p:cNvPr id="38" name="object 38"/>
          <p:cNvSpPr txBox="1"/>
          <p:nvPr/>
        </p:nvSpPr>
        <p:spPr>
          <a:xfrm>
            <a:off x="1563750" y="2354326"/>
            <a:ext cx="1814195" cy="1518920"/>
          </a:xfrm>
          <a:prstGeom prst="rect">
            <a:avLst/>
          </a:prstGeom>
        </p:spPr>
        <p:txBody>
          <a:bodyPr vert="horz" wrap="square" lIns="0" tIns="12700" rIns="0" bIns="0" rtlCol="0">
            <a:spAutoFit/>
          </a:bodyPr>
          <a:lstStyle/>
          <a:p>
            <a:pPr marL="12700" marR="130175" indent="-3810" algn="ctr">
              <a:lnSpc>
                <a:spcPct val="100000"/>
              </a:lnSpc>
              <a:spcBef>
                <a:spcPts val="100"/>
              </a:spcBef>
            </a:pPr>
            <a:r>
              <a:rPr sz="1800" spc="-10" dirty="0">
                <a:solidFill>
                  <a:srgbClr val="FFFFFF"/>
                </a:solidFill>
                <a:latin typeface="Calibri"/>
                <a:cs typeface="Calibri"/>
              </a:rPr>
              <a:t>Slow </a:t>
            </a:r>
            <a:r>
              <a:rPr sz="1800" spc="-15" dirty="0">
                <a:solidFill>
                  <a:srgbClr val="FFFFFF"/>
                </a:solidFill>
                <a:latin typeface="Calibri"/>
                <a:cs typeface="Calibri"/>
              </a:rPr>
              <a:t>complicated </a:t>
            </a:r>
            <a:r>
              <a:rPr sz="1800" spc="-395" dirty="0">
                <a:solidFill>
                  <a:srgbClr val="FFFFFF"/>
                </a:solidFill>
                <a:latin typeface="Calibri"/>
                <a:cs typeface="Calibri"/>
              </a:rPr>
              <a:t> </a:t>
            </a:r>
            <a:r>
              <a:rPr sz="1800" spc="-5" dirty="0">
                <a:solidFill>
                  <a:srgbClr val="FFFFFF"/>
                </a:solidFill>
                <a:latin typeface="Calibri"/>
                <a:cs typeface="Calibri"/>
              </a:rPr>
              <a:t>function</a:t>
            </a:r>
            <a:r>
              <a:rPr sz="1800" spc="-20" dirty="0">
                <a:solidFill>
                  <a:srgbClr val="FFFFFF"/>
                </a:solidFill>
                <a:latin typeface="Calibri"/>
                <a:cs typeface="Calibri"/>
              </a:rPr>
              <a:t> </a:t>
            </a:r>
            <a:r>
              <a:rPr sz="1800" spc="-5" dirty="0">
                <a:solidFill>
                  <a:srgbClr val="FFFFFF"/>
                </a:solidFill>
                <a:latin typeface="Calibri"/>
                <a:cs typeface="Calibri"/>
              </a:rPr>
              <a:t>that</a:t>
            </a:r>
            <a:r>
              <a:rPr sz="1800" spc="-30" dirty="0">
                <a:solidFill>
                  <a:srgbClr val="FFFFFF"/>
                </a:solidFill>
                <a:latin typeface="Calibri"/>
                <a:cs typeface="Calibri"/>
              </a:rPr>
              <a:t> </a:t>
            </a:r>
            <a:r>
              <a:rPr sz="1800" spc="-10" dirty="0">
                <a:solidFill>
                  <a:srgbClr val="FFFFFF"/>
                </a:solidFill>
                <a:latin typeface="Calibri"/>
                <a:cs typeface="Calibri"/>
              </a:rPr>
              <a:t>cant </a:t>
            </a:r>
            <a:r>
              <a:rPr sz="1800" spc="-395" dirty="0">
                <a:solidFill>
                  <a:srgbClr val="FFFFFF"/>
                </a:solidFill>
                <a:latin typeface="Calibri"/>
                <a:cs typeface="Calibri"/>
              </a:rPr>
              <a:t> </a:t>
            </a:r>
            <a:r>
              <a:rPr sz="1800" spc="-5" dirty="0">
                <a:solidFill>
                  <a:srgbClr val="FFFFFF"/>
                </a:solidFill>
                <a:latin typeface="Calibri"/>
                <a:cs typeface="Calibri"/>
              </a:rPr>
              <a:t>be</a:t>
            </a:r>
            <a:r>
              <a:rPr sz="1800" spc="5" dirty="0">
                <a:solidFill>
                  <a:srgbClr val="FFFFFF"/>
                </a:solidFill>
                <a:latin typeface="Calibri"/>
                <a:cs typeface="Calibri"/>
              </a:rPr>
              <a:t> </a:t>
            </a:r>
            <a:r>
              <a:rPr sz="1800" spc="-5" dirty="0">
                <a:solidFill>
                  <a:srgbClr val="FFFFFF"/>
                </a:solidFill>
                <a:latin typeface="Calibri"/>
                <a:cs typeface="Calibri"/>
              </a:rPr>
              <a:t>split easily</a:t>
            </a:r>
            <a:endParaRPr sz="1800">
              <a:latin typeface="Calibri"/>
              <a:cs typeface="Calibri"/>
            </a:endParaRPr>
          </a:p>
          <a:p>
            <a:pPr marL="76835" algn="ctr">
              <a:lnSpc>
                <a:spcPct val="100000"/>
              </a:lnSpc>
              <a:spcBef>
                <a:spcPts val="955"/>
              </a:spcBef>
            </a:pPr>
            <a:r>
              <a:rPr sz="1800" spc="-5" dirty="0">
                <a:latin typeface="Calibri"/>
                <a:cs typeface="Calibri"/>
              </a:rPr>
              <a:t>Original</a:t>
            </a:r>
            <a:r>
              <a:rPr sz="1800" spc="-40" dirty="0">
                <a:latin typeface="Calibri"/>
                <a:cs typeface="Calibri"/>
              </a:rPr>
              <a:t> </a:t>
            </a:r>
            <a:r>
              <a:rPr sz="1800" spc="-10" dirty="0">
                <a:latin typeface="Calibri"/>
                <a:cs typeface="Calibri"/>
              </a:rPr>
              <a:t>Period</a:t>
            </a:r>
            <a:r>
              <a:rPr sz="1800" spc="-15" dirty="0">
                <a:latin typeface="Calibri"/>
                <a:cs typeface="Calibri"/>
              </a:rPr>
              <a:t> </a:t>
            </a:r>
            <a:r>
              <a:rPr sz="1800" spc="-5" dirty="0">
                <a:latin typeface="Calibri"/>
                <a:cs typeface="Calibri"/>
              </a:rPr>
              <a:t>set</a:t>
            </a:r>
            <a:endParaRPr sz="1800">
              <a:latin typeface="Calibri"/>
              <a:cs typeface="Calibri"/>
            </a:endParaRPr>
          </a:p>
          <a:p>
            <a:pPr marL="129539" algn="ctr">
              <a:lnSpc>
                <a:spcPct val="100000"/>
              </a:lnSpc>
            </a:pPr>
            <a:r>
              <a:rPr sz="1800" spc="-5" dirty="0">
                <a:latin typeface="Calibri"/>
                <a:cs typeface="Calibri"/>
              </a:rPr>
              <a:t>by</a:t>
            </a:r>
            <a:r>
              <a:rPr sz="1800" spc="-35" dirty="0">
                <a:latin typeface="Calibri"/>
                <a:cs typeface="Calibri"/>
              </a:rPr>
              <a:t> </a:t>
            </a:r>
            <a:r>
              <a:rPr sz="1800" spc="-10" dirty="0">
                <a:latin typeface="Calibri"/>
                <a:cs typeface="Calibri"/>
              </a:rPr>
              <a:t>slow</a:t>
            </a:r>
            <a:r>
              <a:rPr sz="1800" spc="-30" dirty="0">
                <a:latin typeface="Calibri"/>
                <a:cs typeface="Calibri"/>
              </a:rPr>
              <a:t> </a:t>
            </a:r>
            <a:r>
              <a:rPr sz="1800" spc="-10" dirty="0">
                <a:latin typeface="Calibri"/>
                <a:cs typeface="Calibri"/>
              </a:rPr>
              <a:t>operation</a:t>
            </a:r>
            <a:endParaRPr sz="1800">
              <a:latin typeface="Calibri"/>
              <a:cs typeface="Calibri"/>
            </a:endParaRPr>
          </a:p>
        </p:txBody>
      </p:sp>
      <p:pic>
        <p:nvPicPr>
          <p:cNvPr id="39" name="object 39"/>
          <p:cNvPicPr/>
          <p:nvPr/>
        </p:nvPicPr>
        <p:blipFill>
          <a:blip r:embed="rId8" cstate="print"/>
          <a:stretch>
            <a:fillRect/>
          </a:stretch>
        </p:blipFill>
        <p:spPr>
          <a:xfrm>
            <a:off x="443230" y="4323334"/>
            <a:ext cx="7666228" cy="2270085"/>
          </a:xfrm>
          <a:prstGeom prst="rect">
            <a:avLst/>
          </a:prstGeom>
        </p:spPr>
      </p:pic>
      <p:sp>
        <p:nvSpPr>
          <p:cNvPr id="40" name="object 40"/>
          <p:cNvSpPr txBox="1"/>
          <p:nvPr/>
        </p:nvSpPr>
        <p:spPr>
          <a:xfrm>
            <a:off x="2036826" y="5398109"/>
            <a:ext cx="1735455" cy="848994"/>
          </a:xfrm>
          <a:prstGeom prst="rect">
            <a:avLst/>
          </a:prstGeom>
        </p:spPr>
        <p:txBody>
          <a:bodyPr vert="horz" wrap="square" lIns="0" tIns="12700" rIns="0" bIns="0" rtlCol="0">
            <a:spAutoFit/>
          </a:bodyPr>
          <a:lstStyle/>
          <a:p>
            <a:pPr marL="12700" marR="5080" indent="-1905" algn="ctr">
              <a:lnSpc>
                <a:spcPct val="100000"/>
              </a:lnSpc>
              <a:spcBef>
                <a:spcPts val="100"/>
              </a:spcBef>
            </a:pPr>
            <a:r>
              <a:rPr sz="1800" spc="-10" dirty="0">
                <a:solidFill>
                  <a:srgbClr val="FFFFFF"/>
                </a:solidFill>
                <a:latin typeface="Calibri"/>
                <a:cs typeface="Calibri"/>
              </a:rPr>
              <a:t>Slow </a:t>
            </a:r>
            <a:r>
              <a:rPr sz="1800" spc="-15" dirty="0">
                <a:solidFill>
                  <a:srgbClr val="FFFFFF"/>
                </a:solidFill>
                <a:latin typeface="Calibri"/>
                <a:cs typeface="Calibri"/>
              </a:rPr>
              <a:t>complicated </a:t>
            </a:r>
            <a:r>
              <a:rPr sz="1800" spc="-10" dirty="0">
                <a:solidFill>
                  <a:srgbClr val="FFFFFF"/>
                </a:solidFill>
                <a:latin typeface="Calibri"/>
                <a:cs typeface="Calibri"/>
              </a:rPr>
              <a:t> </a:t>
            </a:r>
            <a:r>
              <a:rPr sz="1800" spc="-5" dirty="0">
                <a:solidFill>
                  <a:srgbClr val="FFFFFF"/>
                </a:solidFill>
                <a:latin typeface="Calibri"/>
                <a:cs typeface="Calibri"/>
              </a:rPr>
              <a:t>function</a:t>
            </a:r>
            <a:r>
              <a:rPr sz="1800" spc="-60" dirty="0">
                <a:solidFill>
                  <a:srgbClr val="FFFFFF"/>
                </a:solidFill>
                <a:latin typeface="Calibri"/>
                <a:cs typeface="Calibri"/>
              </a:rPr>
              <a:t> </a:t>
            </a:r>
            <a:r>
              <a:rPr sz="1800" spc="-10" dirty="0">
                <a:solidFill>
                  <a:srgbClr val="FFFFFF"/>
                </a:solidFill>
                <a:latin typeface="Calibri"/>
                <a:cs typeface="Calibri"/>
              </a:rPr>
              <a:t>evaluates </a:t>
            </a:r>
            <a:r>
              <a:rPr sz="1800" spc="-390" dirty="0">
                <a:solidFill>
                  <a:srgbClr val="FFFFFF"/>
                </a:solidFill>
                <a:latin typeface="Calibri"/>
                <a:cs typeface="Calibri"/>
              </a:rPr>
              <a:t> </a:t>
            </a:r>
            <a:r>
              <a:rPr sz="1800" spc="-10" dirty="0">
                <a:solidFill>
                  <a:srgbClr val="FFFFFF"/>
                </a:solidFill>
                <a:latin typeface="Calibri"/>
                <a:cs typeface="Calibri"/>
              </a:rPr>
              <a:t>over two</a:t>
            </a:r>
            <a:r>
              <a:rPr sz="1800" spc="-5" dirty="0">
                <a:solidFill>
                  <a:srgbClr val="FFFFFF"/>
                </a:solidFill>
                <a:latin typeface="Calibri"/>
                <a:cs typeface="Calibri"/>
              </a:rPr>
              <a:t> </a:t>
            </a:r>
            <a:r>
              <a:rPr sz="1800" spc="-10" dirty="0">
                <a:solidFill>
                  <a:srgbClr val="FFFFFF"/>
                </a:solidFill>
                <a:latin typeface="Calibri"/>
                <a:cs typeface="Calibri"/>
              </a:rPr>
              <a:t>cycles</a:t>
            </a:r>
            <a:endParaRPr sz="1800">
              <a:latin typeface="Calibri"/>
              <a:cs typeface="Calibri"/>
            </a:endParaRPr>
          </a:p>
        </p:txBody>
      </p:sp>
      <p:sp>
        <p:nvSpPr>
          <p:cNvPr id="41" name="object 41"/>
          <p:cNvSpPr txBox="1"/>
          <p:nvPr/>
        </p:nvSpPr>
        <p:spPr>
          <a:xfrm>
            <a:off x="6250685" y="4853432"/>
            <a:ext cx="554990" cy="574675"/>
          </a:xfrm>
          <a:prstGeom prst="rect">
            <a:avLst/>
          </a:prstGeom>
        </p:spPr>
        <p:txBody>
          <a:bodyPr vert="horz" wrap="square" lIns="0" tIns="12700" rIns="0" bIns="0" rtlCol="0">
            <a:spAutoFit/>
          </a:bodyPr>
          <a:lstStyle/>
          <a:p>
            <a:pPr marL="53340" marR="5080" indent="-41275">
              <a:lnSpc>
                <a:spcPct val="100000"/>
              </a:lnSpc>
              <a:spcBef>
                <a:spcPts val="100"/>
              </a:spcBef>
            </a:pPr>
            <a:r>
              <a:rPr sz="1800" spc="-30" dirty="0">
                <a:latin typeface="Calibri"/>
                <a:cs typeface="Calibri"/>
              </a:rPr>
              <a:t>r</a:t>
            </a:r>
            <a:r>
              <a:rPr sz="1800" dirty="0">
                <a:latin typeface="Calibri"/>
                <a:cs typeface="Calibri"/>
              </a:rPr>
              <a:t>e</a:t>
            </a:r>
            <a:r>
              <a:rPr sz="1800" spc="5" dirty="0">
                <a:latin typeface="Calibri"/>
                <a:cs typeface="Calibri"/>
              </a:rPr>
              <a:t>s</a:t>
            </a:r>
            <a:r>
              <a:rPr sz="1800" spc="-5" dirty="0">
                <a:latin typeface="Calibri"/>
                <a:cs typeface="Calibri"/>
              </a:rPr>
              <a:t>ult  used</a:t>
            </a:r>
            <a:endParaRPr sz="1800">
              <a:latin typeface="Calibri"/>
              <a:cs typeface="Calibri"/>
            </a:endParaRPr>
          </a:p>
        </p:txBody>
      </p:sp>
      <p:grpSp>
        <p:nvGrpSpPr>
          <p:cNvPr id="42" name="object 42"/>
          <p:cNvGrpSpPr/>
          <p:nvPr/>
        </p:nvGrpSpPr>
        <p:grpSpPr>
          <a:xfrm>
            <a:off x="859282" y="6485890"/>
            <a:ext cx="4500880" cy="353060"/>
            <a:chOff x="859282" y="6485890"/>
            <a:chExt cx="4500880" cy="353060"/>
          </a:xfrm>
        </p:grpSpPr>
        <p:sp>
          <p:nvSpPr>
            <p:cNvPr id="43" name="object 43"/>
            <p:cNvSpPr/>
            <p:nvPr/>
          </p:nvSpPr>
          <p:spPr>
            <a:xfrm>
              <a:off x="865632" y="6492240"/>
              <a:ext cx="4488180" cy="340360"/>
            </a:xfrm>
            <a:custGeom>
              <a:avLst/>
              <a:gdLst/>
              <a:ahLst/>
              <a:cxnLst/>
              <a:rect l="l" t="t" r="r" b="b"/>
              <a:pathLst>
                <a:path w="4488180" h="340359">
                  <a:moveTo>
                    <a:pt x="4318254" y="0"/>
                  </a:moveTo>
                  <a:lnTo>
                    <a:pt x="4318254" y="84963"/>
                  </a:lnTo>
                  <a:lnTo>
                    <a:pt x="169926" y="84963"/>
                  </a:lnTo>
                  <a:lnTo>
                    <a:pt x="169926" y="0"/>
                  </a:lnTo>
                  <a:lnTo>
                    <a:pt x="0" y="169926"/>
                  </a:lnTo>
                  <a:lnTo>
                    <a:pt x="169926" y="339852"/>
                  </a:lnTo>
                  <a:lnTo>
                    <a:pt x="169926" y="254887"/>
                  </a:lnTo>
                  <a:lnTo>
                    <a:pt x="4318254" y="254887"/>
                  </a:lnTo>
                  <a:lnTo>
                    <a:pt x="4318254" y="339852"/>
                  </a:lnTo>
                  <a:lnTo>
                    <a:pt x="4488180" y="169926"/>
                  </a:lnTo>
                  <a:lnTo>
                    <a:pt x="4318254" y="0"/>
                  </a:lnTo>
                  <a:close/>
                </a:path>
              </a:pathLst>
            </a:custGeom>
            <a:solidFill>
              <a:srgbClr val="C5DFB4"/>
            </a:solidFill>
          </p:spPr>
          <p:txBody>
            <a:bodyPr wrap="square" lIns="0" tIns="0" rIns="0" bIns="0" rtlCol="0"/>
            <a:lstStyle/>
            <a:p>
              <a:endParaRPr/>
            </a:p>
          </p:txBody>
        </p:sp>
        <p:sp>
          <p:nvSpPr>
            <p:cNvPr id="44" name="object 44"/>
            <p:cNvSpPr/>
            <p:nvPr/>
          </p:nvSpPr>
          <p:spPr>
            <a:xfrm>
              <a:off x="865632" y="6492240"/>
              <a:ext cx="4488180" cy="340360"/>
            </a:xfrm>
            <a:custGeom>
              <a:avLst/>
              <a:gdLst/>
              <a:ahLst/>
              <a:cxnLst/>
              <a:rect l="l" t="t" r="r" b="b"/>
              <a:pathLst>
                <a:path w="4488180" h="340359">
                  <a:moveTo>
                    <a:pt x="0" y="169926"/>
                  </a:moveTo>
                  <a:lnTo>
                    <a:pt x="169926" y="0"/>
                  </a:lnTo>
                  <a:lnTo>
                    <a:pt x="169926" y="84963"/>
                  </a:lnTo>
                  <a:lnTo>
                    <a:pt x="4318254" y="84963"/>
                  </a:lnTo>
                  <a:lnTo>
                    <a:pt x="4318254" y="0"/>
                  </a:lnTo>
                  <a:lnTo>
                    <a:pt x="4488180" y="169926"/>
                  </a:lnTo>
                  <a:lnTo>
                    <a:pt x="4318254" y="339852"/>
                  </a:lnTo>
                  <a:lnTo>
                    <a:pt x="4318254" y="254887"/>
                  </a:lnTo>
                  <a:lnTo>
                    <a:pt x="169926" y="254887"/>
                  </a:lnTo>
                  <a:lnTo>
                    <a:pt x="169926" y="339852"/>
                  </a:lnTo>
                  <a:lnTo>
                    <a:pt x="0" y="169926"/>
                  </a:lnTo>
                  <a:close/>
                </a:path>
              </a:pathLst>
            </a:custGeom>
            <a:ln w="12700">
              <a:solidFill>
                <a:srgbClr val="2E528F"/>
              </a:solidFill>
            </a:ln>
          </p:spPr>
          <p:txBody>
            <a:bodyPr wrap="square" lIns="0" tIns="0" rIns="0" bIns="0" rtlCol="0"/>
            <a:lstStyle/>
            <a:p>
              <a:endParaRPr/>
            </a:p>
          </p:txBody>
        </p:sp>
      </p:grpSp>
      <p:sp>
        <p:nvSpPr>
          <p:cNvPr id="45" name="object 45"/>
          <p:cNvSpPr txBox="1"/>
          <p:nvPr/>
        </p:nvSpPr>
        <p:spPr>
          <a:xfrm>
            <a:off x="1305813" y="6516725"/>
            <a:ext cx="3606165" cy="269240"/>
          </a:xfrm>
          <a:prstGeom prst="rect">
            <a:avLst/>
          </a:prstGeom>
        </p:spPr>
        <p:txBody>
          <a:bodyPr vert="horz" wrap="square" lIns="0" tIns="12065" rIns="0" bIns="0" rtlCol="0">
            <a:spAutoFit/>
          </a:bodyPr>
          <a:lstStyle/>
          <a:p>
            <a:pPr marL="12700">
              <a:lnSpc>
                <a:spcPct val="100000"/>
              </a:lnSpc>
              <a:spcBef>
                <a:spcPts val="95"/>
              </a:spcBef>
            </a:pPr>
            <a:r>
              <a:rPr sz="1600" spc="-65" dirty="0">
                <a:latin typeface="Calibri"/>
                <a:cs typeface="Calibri"/>
              </a:rPr>
              <a:t>PATH</a:t>
            </a:r>
            <a:r>
              <a:rPr sz="1600" spc="-20" dirty="0">
                <a:latin typeface="Calibri"/>
                <a:cs typeface="Calibri"/>
              </a:rPr>
              <a:t> </a:t>
            </a:r>
            <a:r>
              <a:rPr sz="1600" spc="-10" dirty="0">
                <a:latin typeface="Calibri"/>
                <a:cs typeface="Calibri"/>
              </a:rPr>
              <a:t>CONSTRAINT</a:t>
            </a:r>
            <a:r>
              <a:rPr sz="1600" spc="-5" dirty="0">
                <a:latin typeface="Calibri"/>
                <a:cs typeface="Calibri"/>
              </a:rPr>
              <a:t> </a:t>
            </a:r>
            <a:r>
              <a:rPr sz="1600" spc="-10" dirty="0">
                <a:latin typeface="Calibri"/>
                <a:cs typeface="Calibri"/>
              </a:rPr>
              <a:t>ALLOWING</a:t>
            </a:r>
            <a:r>
              <a:rPr sz="1600" spc="5" dirty="0">
                <a:latin typeface="Calibri"/>
                <a:cs typeface="Calibri"/>
              </a:rPr>
              <a:t> </a:t>
            </a:r>
            <a:r>
              <a:rPr sz="1600" spc="-10" dirty="0">
                <a:latin typeface="Calibri"/>
                <a:cs typeface="Calibri"/>
              </a:rPr>
              <a:t>TWO </a:t>
            </a:r>
            <a:r>
              <a:rPr sz="1600" spc="-15" dirty="0">
                <a:latin typeface="Calibri"/>
                <a:cs typeface="Calibri"/>
              </a:rPr>
              <a:t>CYCLES</a:t>
            </a:r>
            <a:endParaRPr sz="1600">
              <a:latin typeface="Calibri"/>
              <a:cs typeface="Calibri"/>
            </a:endParaRPr>
          </a:p>
        </p:txBody>
      </p:sp>
      <p:grpSp>
        <p:nvGrpSpPr>
          <p:cNvPr id="46" name="object 46"/>
          <p:cNvGrpSpPr/>
          <p:nvPr/>
        </p:nvGrpSpPr>
        <p:grpSpPr>
          <a:xfrm>
            <a:off x="5688838" y="5929629"/>
            <a:ext cx="1911985" cy="424180"/>
            <a:chOff x="5688838" y="5929629"/>
            <a:chExt cx="1911985" cy="424180"/>
          </a:xfrm>
        </p:grpSpPr>
        <p:sp>
          <p:nvSpPr>
            <p:cNvPr id="47" name="object 47"/>
            <p:cNvSpPr/>
            <p:nvPr/>
          </p:nvSpPr>
          <p:spPr>
            <a:xfrm>
              <a:off x="5695188" y="5935979"/>
              <a:ext cx="1899285" cy="411480"/>
            </a:xfrm>
            <a:custGeom>
              <a:avLst/>
              <a:gdLst/>
              <a:ahLst/>
              <a:cxnLst/>
              <a:rect l="l" t="t" r="r" b="b"/>
              <a:pathLst>
                <a:path w="1899284" h="411479">
                  <a:moveTo>
                    <a:pt x="1693164" y="0"/>
                  </a:moveTo>
                  <a:lnTo>
                    <a:pt x="1693164" y="102870"/>
                  </a:lnTo>
                  <a:lnTo>
                    <a:pt x="205739" y="102870"/>
                  </a:lnTo>
                  <a:lnTo>
                    <a:pt x="205739" y="0"/>
                  </a:lnTo>
                  <a:lnTo>
                    <a:pt x="0" y="205740"/>
                  </a:lnTo>
                  <a:lnTo>
                    <a:pt x="205739" y="411480"/>
                  </a:lnTo>
                  <a:lnTo>
                    <a:pt x="205739" y="308610"/>
                  </a:lnTo>
                  <a:lnTo>
                    <a:pt x="1693164" y="308610"/>
                  </a:lnTo>
                  <a:lnTo>
                    <a:pt x="1693164" y="411480"/>
                  </a:lnTo>
                  <a:lnTo>
                    <a:pt x="1898904" y="205740"/>
                  </a:lnTo>
                  <a:lnTo>
                    <a:pt x="1693164" y="0"/>
                  </a:lnTo>
                  <a:close/>
                </a:path>
              </a:pathLst>
            </a:custGeom>
            <a:solidFill>
              <a:srgbClr val="C5DFB4"/>
            </a:solidFill>
          </p:spPr>
          <p:txBody>
            <a:bodyPr wrap="square" lIns="0" tIns="0" rIns="0" bIns="0" rtlCol="0"/>
            <a:lstStyle/>
            <a:p>
              <a:endParaRPr/>
            </a:p>
          </p:txBody>
        </p:sp>
        <p:sp>
          <p:nvSpPr>
            <p:cNvPr id="48" name="object 48"/>
            <p:cNvSpPr/>
            <p:nvPr/>
          </p:nvSpPr>
          <p:spPr>
            <a:xfrm>
              <a:off x="5695188" y="5935979"/>
              <a:ext cx="1899285" cy="411480"/>
            </a:xfrm>
            <a:custGeom>
              <a:avLst/>
              <a:gdLst/>
              <a:ahLst/>
              <a:cxnLst/>
              <a:rect l="l" t="t" r="r" b="b"/>
              <a:pathLst>
                <a:path w="1899284" h="411479">
                  <a:moveTo>
                    <a:pt x="0" y="205740"/>
                  </a:moveTo>
                  <a:lnTo>
                    <a:pt x="205739" y="0"/>
                  </a:lnTo>
                  <a:lnTo>
                    <a:pt x="205739" y="102870"/>
                  </a:lnTo>
                  <a:lnTo>
                    <a:pt x="1693164" y="102870"/>
                  </a:lnTo>
                  <a:lnTo>
                    <a:pt x="1693164" y="0"/>
                  </a:lnTo>
                  <a:lnTo>
                    <a:pt x="1898904" y="205740"/>
                  </a:lnTo>
                  <a:lnTo>
                    <a:pt x="1693164" y="411480"/>
                  </a:lnTo>
                  <a:lnTo>
                    <a:pt x="1693164" y="308610"/>
                  </a:lnTo>
                  <a:lnTo>
                    <a:pt x="205739" y="308610"/>
                  </a:lnTo>
                  <a:lnTo>
                    <a:pt x="205739" y="411480"/>
                  </a:lnTo>
                  <a:lnTo>
                    <a:pt x="0" y="205740"/>
                  </a:lnTo>
                  <a:close/>
                </a:path>
              </a:pathLst>
            </a:custGeom>
            <a:ln w="12700">
              <a:solidFill>
                <a:srgbClr val="2E528F"/>
              </a:solidFill>
            </a:ln>
          </p:spPr>
          <p:txBody>
            <a:bodyPr wrap="square" lIns="0" tIns="0" rIns="0" bIns="0" rtlCol="0"/>
            <a:lstStyle/>
            <a:p>
              <a:endParaRPr/>
            </a:p>
          </p:txBody>
        </p:sp>
      </p:grpSp>
      <p:sp>
        <p:nvSpPr>
          <p:cNvPr id="49" name="object 49"/>
          <p:cNvSpPr txBox="1"/>
          <p:nvPr/>
        </p:nvSpPr>
        <p:spPr>
          <a:xfrm>
            <a:off x="5917184" y="5977534"/>
            <a:ext cx="145669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Retimed</a:t>
            </a:r>
            <a:r>
              <a:rPr sz="1800" spc="-45" dirty="0">
                <a:latin typeface="Calibri"/>
                <a:cs typeface="Calibri"/>
              </a:rPr>
              <a:t> </a:t>
            </a:r>
            <a:r>
              <a:rPr sz="1800" spc="-10" dirty="0">
                <a:latin typeface="Calibri"/>
                <a:cs typeface="Calibri"/>
              </a:rPr>
              <a:t>Period</a:t>
            </a:r>
            <a:endParaRPr sz="1800">
              <a:latin typeface="Calibri"/>
              <a:cs typeface="Calibri"/>
            </a:endParaRPr>
          </a:p>
        </p:txBody>
      </p:sp>
      <p:grpSp>
        <p:nvGrpSpPr>
          <p:cNvPr id="50" name="object 50"/>
          <p:cNvGrpSpPr/>
          <p:nvPr/>
        </p:nvGrpSpPr>
        <p:grpSpPr>
          <a:xfrm>
            <a:off x="4536694" y="3255009"/>
            <a:ext cx="3002915" cy="791845"/>
            <a:chOff x="4536694" y="3255009"/>
            <a:chExt cx="3002915" cy="791845"/>
          </a:xfrm>
        </p:grpSpPr>
        <p:sp>
          <p:nvSpPr>
            <p:cNvPr id="51" name="object 51"/>
            <p:cNvSpPr/>
            <p:nvPr/>
          </p:nvSpPr>
          <p:spPr>
            <a:xfrm>
              <a:off x="4543044" y="3261359"/>
              <a:ext cx="2990215" cy="779145"/>
            </a:xfrm>
            <a:custGeom>
              <a:avLst/>
              <a:gdLst/>
              <a:ahLst/>
              <a:cxnLst/>
              <a:rect l="l" t="t" r="r" b="b"/>
              <a:pathLst>
                <a:path w="2990215" h="779145">
                  <a:moveTo>
                    <a:pt x="2600705" y="0"/>
                  </a:moveTo>
                  <a:lnTo>
                    <a:pt x="2600705" y="118617"/>
                  </a:lnTo>
                  <a:lnTo>
                    <a:pt x="389381" y="118617"/>
                  </a:lnTo>
                  <a:lnTo>
                    <a:pt x="389381" y="0"/>
                  </a:lnTo>
                  <a:lnTo>
                    <a:pt x="0" y="389381"/>
                  </a:lnTo>
                  <a:lnTo>
                    <a:pt x="389381" y="778763"/>
                  </a:lnTo>
                  <a:lnTo>
                    <a:pt x="389381" y="660145"/>
                  </a:lnTo>
                  <a:lnTo>
                    <a:pt x="2600705" y="660145"/>
                  </a:lnTo>
                  <a:lnTo>
                    <a:pt x="2600705" y="778763"/>
                  </a:lnTo>
                  <a:lnTo>
                    <a:pt x="2990087" y="389381"/>
                  </a:lnTo>
                  <a:lnTo>
                    <a:pt x="2600705" y="0"/>
                  </a:lnTo>
                  <a:close/>
                </a:path>
              </a:pathLst>
            </a:custGeom>
            <a:solidFill>
              <a:srgbClr val="C5DFB4"/>
            </a:solidFill>
          </p:spPr>
          <p:txBody>
            <a:bodyPr wrap="square" lIns="0" tIns="0" rIns="0" bIns="0" rtlCol="0"/>
            <a:lstStyle/>
            <a:p>
              <a:endParaRPr/>
            </a:p>
          </p:txBody>
        </p:sp>
        <p:sp>
          <p:nvSpPr>
            <p:cNvPr id="52" name="object 52"/>
            <p:cNvSpPr/>
            <p:nvPr/>
          </p:nvSpPr>
          <p:spPr>
            <a:xfrm>
              <a:off x="4543044" y="3261359"/>
              <a:ext cx="2990215" cy="779145"/>
            </a:xfrm>
            <a:custGeom>
              <a:avLst/>
              <a:gdLst/>
              <a:ahLst/>
              <a:cxnLst/>
              <a:rect l="l" t="t" r="r" b="b"/>
              <a:pathLst>
                <a:path w="2990215" h="779145">
                  <a:moveTo>
                    <a:pt x="0" y="389381"/>
                  </a:moveTo>
                  <a:lnTo>
                    <a:pt x="389381" y="0"/>
                  </a:lnTo>
                  <a:lnTo>
                    <a:pt x="389381" y="118617"/>
                  </a:lnTo>
                  <a:lnTo>
                    <a:pt x="2600705" y="118617"/>
                  </a:lnTo>
                  <a:lnTo>
                    <a:pt x="2600705" y="0"/>
                  </a:lnTo>
                  <a:lnTo>
                    <a:pt x="2990087" y="389381"/>
                  </a:lnTo>
                  <a:lnTo>
                    <a:pt x="2600705" y="778763"/>
                  </a:lnTo>
                  <a:lnTo>
                    <a:pt x="2600705" y="660145"/>
                  </a:lnTo>
                  <a:lnTo>
                    <a:pt x="389381" y="660145"/>
                  </a:lnTo>
                  <a:lnTo>
                    <a:pt x="389381" y="778763"/>
                  </a:lnTo>
                  <a:lnTo>
                    <a:pt x="0" y="389381"/>
                  </a:lnTo>
                  <a:close/>
                </a:path>
              </a:pathLst>
            </a:custGeom>
            <a:ln w="12700">
              <a:solidFill>
                <a:srgbClr val="2E528F"/>
              </a:solidFill>
            </a:ln>
          </p:spPr>
          <p:txBody>
            <a:bodyPr wrap="square" lIns="0" tIns="0" rIns="0" bIns="0" rtlCol="0"/>
            <a:lstStyle/>
            <a:p>
              <a:endParaRPr/>
            </a:p>
          </p:txBody>
        </p:sp>
      </p:grpSp>
      <p:sp>
        <p:nvSpPr>
          <p:cNvPr id="53" name="object 53"/>
          <p:cNvSpPr txBox="1"/>
          <p:nvPr/>
        </p:nvSpPr>
        <p:spPr>
          <a:xfrm>
            <a:off x="5170678" y="3349244"/>
            <a:ext cx="1736089" cy="574675"/>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libri"/>
                <a:cs typeface="Calibri"/>
              </a:rPr>
              <a:t>Original </a:t>
            </a:r>
            <a:r>
              <a:rPr sz="1800" spc="-10" dirty="0">
                <a:latin typeface="Calibri"/>
                <a:cs typeface="Calibri"/>
              </a:rPr>
              <a:t>Period </a:t>
            </a:r>
            <a:r>
              <a:rPr sz="1800" spc="-5" dirty="0">
                <a:latin typeface="Calibri"/>
                <a:cs typeface="Calibri"/>
              </a:rPr>
              <a:t>set </a:t>
            </a:r>
            <a:r>
              <a:rPr sz="1800" spc="-395" dirty="0">
                <a:latin typeface="Calibri"/>
                <a:cs typeface="Calibri"/>
              </a:rPr>
              <a:t> </a:t>
            </a:r>
            <a:r>
              <a:rPr sz="1800" spc="-5" dirty="0">
                <a:latin typeface="Calibri"/>
                <a:cs typeface="Calibri"/>
              </a:rPr>
              <a:t>by</a:t>
            </a:r>
            <a:r>
              <a:rPr sz="1800" spc="-40" dirty="0">
                <a:latin typeface="Calibri"/>
                <a:cs typeface="Calibri"/>
              </a:rPr>
              <a:t> </a:t>
            </a:r>
            <a:r>
              <a:rPr sz="1800" spc="-5" dirty="0">
                <a:latin typeface="Calibri"/>
                <a:cs typeface="Calibri"/>
              </a:rPr>
              <a:t>slow</a:t>
            </a:r>
            <a:r>
              <a:rPr sz="1800" spc="-30" dirty="0">
                <a:latin typeface="Calibri"/>
                <a:cs typeface="Calibri"/>
              </a:rPr>
              <a:t> </a:t>
            </a:r>
            <a:r>
              <a:rPr sz="1800" spc="-10" dirty="0">
                <a:latin typeface="Calibri"/>
                <a:cs typeface="Calibri"/>
              </a:rPr>
              <a:t>operation</a:t>
            </a:r>
            <a:endParaRPr sz="1800">
              <a:latin typeface="Calibri"/>
              <a:cs typeface="Calibri"/>
            </a:endParaRPr>
          </a:p>
        </p:txBody>
      </p:sp>
      <p:grpSp>
        <p:nvGrpSpPr>
          <p:cNvPr id="54" name="object 54"/>
          <p:cNvGrpSpPr/>
          <p:nvPr/>
        </p:nvGrpSpPr>
        <p:grpSpPr>
          <a:xfrm>
            <a:off x="8162290" y="3255009"/>
            <a:ext cx="3098800" cy="791845"/>
            <a:chOff x="8162290" y="3255009"/>
            <a:chExt cx="3098800" cy="791845"/>
          </a:xfrm>
        </p:grpSpPr>
        <p:sp>
          <p:nvSpPr>
            <p:cNvPr id="55" name="object 55"/>
            <p:cNvSpPr/>
            <p:nvPr/>
          </p:nvSpPr>
          <p:spPr>
            <a:xfrm>
              <a:off x="8168640" y="3261359"/>
              <a:ext cx="3086100" cy="779145"/>
            </a:xfrm>
            <a:custGeom>
              <a:avLst/>
              <a:gdLst/>
              <a:ahLst/>
              <a:cxnLst/>
              <a:rect l="l" t="t" r="r" b="b"/>
              <a:pathLst>
                <a:path w="3086100" h="779145">
                  <a:moveTo>
                    <a:pt x="2696717" y="0"/>
                  </a:moveTo>
                  <a:lnTo>
                    <a:pt x="2696717" y="118617"/>
                  </a:lnTo>
                  <a:lnTo>
                    <a:pt x="389381" y="118617"/>
                  </a:lnTo>
                  <a:lnTo>
                    <a:pt x="389381" y="0"/>
                  </a:lnTo>
                  <a:lnTo>
                    <a:pt x="0" y="389381"/>
                  </a:lnTo>
                  <a:lnTo>
                    <a:pt x="389381" y="778763"/>
                  </a:lnTo>
                  <a:lnTo>
                    <a:pt x="389381" y="660145"/>
                  </a:lnTo>
                  <a:lnTo>
                    <a:pt x="2696717" y="660145"/>
                  </a:lnTo>
                  <a:lnTo>
                    <a:pt x="2696717" y="778763"/>
                  </a:lnTo>
                  <a:lnTo>
                    <a:pt x="3086100" y="389381"/>
                  </a:lnTo>
                  <a:lnTo>
                    <a:pt x="2696717" y="0"/>
                  </a:lnTo>
                  <a:close/>
                </a:path>
              </a:pathLst>
            </a:custGeom>
            <a:solidFill>
              <a:srgbClr val="C5DFB4"/>
            </a:solidFill>
          </p:spPr>
          <p:txBody>
            <a:bodyPr wrap="square" lIns="0" tIns="0" rIns="0" bIns="0" rtlCol="0"/>
            <a:lstStyle/>
            <a:p>
              <a:endParaRPr/>
            </a:p>
          </p:txBody>
        </p:sp>
        <p:sp>
          <p:nvSpPr>
            <p:cNvPr id="56" name="object 56"/>
            <p:cNvSpPr/>
            <p:nvPr/>
          </p:nvSpPr>
          <p:spPr>
            <a:xfrm>
              <a:off x="8168640" y="3261359"/>
              <a:ext cx="3086100" cy="779145"/>
            </a:xfrm>
            <a:custGeom>
              <a:avLst/>
              <a:gdLst/>
              <a:ahLst/>
              <a:cxnLst/>
              <a:rect l="l" t="t" r="r" b="b"/>
              <a:pathLst>
                <a:path w="3086100" h="779145">
                  <a:moveTo>
                    <a:pt x="0" y="389381"/>
                  </a:moveTo>
                  <a:lnTo>
                    <a:pt x="389381" y="0"/>
                  </a:lnTo>
                  <a:lnTo>
                    <a:pt x="389381" y="118617"/>
                  </a:lnTo>
                  <a:lnTo>
                    <a:pt x="2696717" y="118617"/>
                  </a:lnTo>
                  <a:lnTo>
                    <a:pt x="2696717" y="0"/>
                  </a:lnTo>
                  <a:lnTo>
                    <a:pt x="3086100" y="389381"/>
                  </a:lnTo>
                  <a:lnTo>
                    <a:pt x="2696717" y="778763"/>
                  </a:lnTo>
                  <a:lnTo>
                    <a:pt x="2696717" y="660145"/>
                  </a:lnTo>
                  <a:lnTo>
                    <a:pt x="389381" y="660145"/>
                  </a:lnTo>
                  <a:lnTo>
                    <a:pt x="389381" y="778763"/>
                  </a:lnTo>
                  <a:lnTo>
                    <a:pt x="0" y="389381"/>
                  </a:lnTo>
                  <a:close/>
                </a:path>
              </a:pathLst>
            </a:custGeom>
            <a:ln w="12700">
              <a:solidFill>
                <a:srgbClr val="2E528F"/>
              </a:solidFill>
            </a:ln>
          </p:spPr>
          <p:txBody>
            <a:bodyPr wrap="square" lIns="0" tIns="0" rIns="0" bIns="0" rtlCol="0"/>
            <a:lstStyle/>
            <a:p>
              <a:endParaRPr/>
            </a:p>
          </p:txBody>
        </p:sp>
      </p:grpSp>
      <p:sp>
        <p:nvSpPr>
          <p:cNvPr id="57" name="object 57"/>
          <p:cNvSpPr txBox="1"/>
          <p:nvPr/>
        </p:nvSpPr>
        <p:spPr>
          <a:xfrm>
            <a:off x="8844788" y="3349244"/>
            <a:ext cx="1736089" cy="574675"/>
          </a:xfrm>
          <a:prstGeom prst="rect">
            <a:avLst/>
          </a:prstGeom>
        </p:spPr>
        <p:txBody>
          <a:bodyPr vert="horz" wrap="square" lIns="0" tIns="12700" rIns="0" bIns="0" rtlCol="0">
            <a:spAutoFit/>
          </a:bodyPr>
          <a:lstStyle/>
          <a:p>
            <a:pPr marL="64135" marR="5080" indent="-52069">
              <a:lnSpc>
                <a:spcPct val="100000"/>
              </a:lnSpc>
              <a:spcBef>
                <a:spcPts val="100"/>
              </a:spcBef>
            </a:pPr>
            <a:r>
              <a:rPr sz="1800" spc="-5" dirty="0">
                <a:latin typeface="Calibri"/>
                <a:cs typeface="Calibri"/>
              </a:rPr>
              <a:t>Original </a:t>
            </a:r>
            <a:r>
              <a:rPr sz="1800" spc="-10" dirty="0">
                <a:latin typeface="Calibri"/>
                <a:cs typeface="Calibri"/>
              </a:rPr>
              <a:t>Period </a:t>
            </a:r>
            <a:r>
              <a:rPr sz="1800" spc="-5" dirty="0">
                <a:latin typeface="Calibri"/>
                <a:cs typeface="Calibri"/>
              </a:rPr>
              <a:t>set </a:t>
            </a:r>
            <a:r>
              <a:rPr sz="1800" spc="-395" dirty="0">
                <a:latin typeface="Calibri"/>
                <a:cs typeface="Calibri"/>
              </a:rPr>
              <a:t> </a:t>
            </a:r>
            <a:r>
              <a:rPr sz="1800" spc="-5" dirty="0">
                <a:latin typeface="Calibri"/>
                <a:cs typeface="Calibri"/>
              </a:rPr>
              <a:t>by</a:t>
            </a:r>
            <a:r>
              <a:rPr sz="1800" spc="-30" dirty="0">
                <a:latin typeface="Calibri"/>
                <a:cs typeface="Calibri"/>
              </a:rPr>
              <a:t> </a:t>
            </a:r>
            <a:r>
              <a:rPr sz="1800" spc="-10" dirty="0">
                <a:latin typeface="Calibri"/>
                <a:cs typeface="Calibri"/>
              </a:rPr>
              <a:t>slow</a:t>
            </a:r>
            <a:r>
              <a:rPr sz="1800" spc="-30" dirty="0">
                <a:latin typeface="Calibri"/>
                <a:cs typeface="Calibri"/>
              </a:rPr>
              <a:t> </a:t>
            </a:r>
            <a:r>
              <a:rPr sz="1800" spc="-10" dirty="0">
                <a:latin typeface="Calibri"/>
                <a:cs typeface="Calibri"/>
              </a:rPr>
              <a:t>operation</a:t>
            </a:r>
            <a:endParaRPr sz="1800">
              <a:latin typeface="Calibri"/>
              <a:cs typeface="Calibri"/>
            </a:endParaRPr>
          </a:p>
        </p:txBody>
      </p:sp>
      <p:grpSp>
        <p:nvGrpSpPr>
          <p:cNvPr id="58" name="object 58"/>
          <p:cNvGrpSpPr/>
          <p:nvPr/>
        </p:nvGrpSpPr>
        <p:grpSpPr>
          <a:xfrm>
            <a:off x="3297682" y="4926838"/>
            <a:ext cx="1913255" cy="351155"/>
            <a:chOff x="3297682" y="4926838"/>
            <a:chExt cx="1913255" cy="351155"/>
          </a:xfrm>
        </p:grpSpPr>
        <p:sp>
          <p:nvSpPr>
            <p:cNvPr id="59" name="object 59"/>
            <p:cNvSpPr/>
            <p:nvPr/>
          </p:nvSpPr>
          <p:spPr>
            <a:xfrm>
              <a:off x="3304032" y="4933188"/>
              <a:ext cx="1900555" cy="338455"/>
            </a:xfrm>
            <a:custGeom>
              <a:avLst/>
              <a:gdLst/>
              <a:ahLst/>
              <a:cxnLst/>
              <a:rect l="l" t="t" r="r" b="b"/>
              <a:pathLst>
                <a:path w="1900554" h="338454">
                  <a:moveTo>
                    <a:pt x="1731264" y="0"/>
                  </a:moveTo>
                  <a:lnTo>
                    <a:pt x="1731264" y="84581"/>
                  </a:lnTo>
                  <a:lnTo>
                    <a:pt x="169163" y="84581"/>
                  </a:lnTo>
                  <a:lnTo>
                    <a:pt x="169163" y="0"/>
                  </a:lnTo>
                  <a:lnTo>
                    <a:pt x="0" y="169163"/>
                  </a:lnTo>
                  <a:lnTo>
                    <a:pt x="169163" y="338328"/>
                  </a:lnTo>
                  <a:lnTo>
                    <a:pt x="169163" y="253745"/>
                  </a:lnTo>
                  <a:lnTo>
                    <a:pt x="1731264" y="253745"/>
                  </a:lnTo>
                  <a:lnTo>
                    <a:pt x="1731264" y="338328"/>
                  </a:lnTo>
                  <a:lnTo>
                    <a:pt x="1900427" y="169163"/>
                  </a:lnTo>
                  <a:lnTo>
                    <a:pt x="1731264" y="0"/>
                  </a:lnTo>
                  <a:close/>
                </a:path>
              </a:pathLst>
            </a:custGeom>
            <a:solidFill>
              <a:srgbClr val="C5DFB4"/>
            </a:solidFill>
          </p:spPr>
          <p:txBody>
            <a:bodyPr wrap="square" lIns="0" tIns="0" rIns="0" bIns="0" rtlCol="0"/>
            <a:lstStyle/>
            <a:p>
              <a:endParaRPr/>
            </a:p>
          </p:txBody>
        </p:sp>
        <p:sp>
          <p:nvSpPr>
            <p:cNvPr id="60" name="object 60"/>
            <p:cNvSpPr/>
            <p:nvPr/>
          </p:nvSpPr>
          <p:spPr>
            <a:xfrm>
              <a:off x="3304032" y="4933188"/>
              <a:ext cx="1900555" cy="338455"/>
            </a:xfrm>
            <a:custGeom>
              <a:avLst/>
              <a:gdLst/>
              <a:ahLst/>
              <a:cxnLst/>
              <a:rect l="l" t="t" r="r" b="b"/>
              <a:pathLst>
                <a:path w="1900554" h="338454">
                  <a:moveTo>
                    <a:pt x="0" y="169163"/>
                  </a:moveTo>
                  <a:lnTo>
                    <a:pt x="169163" y="0"/>
                  </a:lnTo>
                  <a:lnTo>
                    <a:pt x="169163" y="84581"/>
                  </a:lnTo>
                  <a:lnTo>
                    <a:pt x="1731264" y="84581"/>
                  </a:lnTo>
                  <a:lnTo>
                    <a:pt x="1731264" y="0"/>
                  </a:lnTo>
                  <a:lnTo>
                    <a:pt x="1900427" y="169163"/>
                  </a:lnTo>
                  <a:lnTo>
                    <a:pt x="1731264" y="338328"/>
                  </a:lnTo>
                  <a:lnTo>
                    <a:pt x="1731264" y="253745"/>
                  </a:lnTo>
                  <a:lnTo>
                    <a:pt x="169163" y="253745"/>
                  </a:lnTo>
                  <a:lnTo>
                    <a:pt x="169163" y="338328"/>
                  </a:lnTo>
                  <a:lnTo>
                    <a:pt x="0" y="169163"/>
                  </a:lnTo>
                  <a:close/>
                </a:path>
              </a:pathLst>
            </a:custGeom>
            <a:ln w="12700">
              <a:solidFill>
                <a:srgbClr val="2E528F"/>
              </a:solidFill>
            </a:ln>
          </p:spPr>
          <p:txBody>
            <a:bodyPr wrap="square" lIns="0" tIns="0" rIns="0" bIns="0" rtlCol="0"/>
            <a:lstStyle/>
            <a:p>
              <a:endParaRPr/>
            </a:p>
          </p:txBody>
        </p:sp>
      </p:grpSp>
      <p:sp>
        <p:nvSpPr>
          <p:cNvPr id="61" name="object 61"/>
          <p:cNvSpPr txBox="1"/>
          <p:nvPr/>
        </p:nvSpPr>
        <p:spPr>
          <a:xfrm>
            <a:off x="3526663" y="4938776"/>
            <a:ext cx="14560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Retimed</a:t>
            </a:r>
            <a:r>
              <a:rPr sz="1800" spc="-25" dirty="0">
                <a:latin typeface="Calibri"/>
                <a:cs typeface="Calibri"/>
              </a:rPr>
              <a:t> </a:t>
            </a:r>
            <a:r>
              <a:rPr sz="1800" spc="-15" dirty="0">
                <a:latin typeface="Calibri"/>
                <a:cs typeface="Calibri"/>
              </a:rPr>
              <a:t>Period</a:t>
            </a:r>
            <a:endParaRPr sz="1800">
              <a:latin typeface="Calibri"/>
              <a:cs typeface="Calibri"/>
            </a:endParaRPr>
          </a:p>
        </p:txBody>
      </p:sp>
      <p:grpSp>
        <p:nvGrpSpPr>
          <p:cNvPr id="62" name="object 62"/>
          <p:cNvGrpSpPr/>
          <p:nvPr/>
        </p:nvGrpSpPr>
        <p:grpSpPr>
          <a:xfrm>
            <a:off x="880617" y="4963414"/>
            <a:ext cx="1911985" cy="353060"/>
            <a:chOff x="880617" y="4963414"/>
            <a:chExt cx="1911985" cy="353060"/>
          </a:xfrm>
        </p:grpSpPr>
        <p:sp>
          <p:nvSpPr>
            <p:cNvPr id="63" name="object 63"/>
            <p:cNvSpPr/>
            <p:nvPr/>
          </p:nvSpPr>
          <p:spPr>
            <a:xfrm>
              <a:off x="886967" y="4969764"/>
              <a:ext cx="1899285" cy="340360"/>
            </a:xfrm>
            <a:custGeom>
              <a:avLst/>
              <a:gdLst/>
              <a:ahLst/>
              <a:cxnLst/>
              <a:rect l="l" t="t" r="r" b="b"/>
              <a:pathLst>
                <a:path w="1899285" h="340360">
                  <a:moveTo>
                    <a:pt x="1728977" y="0"/>
                  </a:moveTo>
                  <a:lnTo>
                    <a:pt x="1728977" y="84962"/>
                  </a:lnTo>
                  <a:lnTo>
                    <a:pt x="169925" y="84962"/>
                  </a:lnTo>
                  <a:lnTo>
                    <a:pt x="169925" y="0"/>
                  </a:lnTo>
                  <a:lnTo>
                    <a:pt x="0" y="169925"/>
                  </a:lnTo>
                  <a:lnTo>
                    <a:pt x="169925" y="339852"/>
                  </a:lnTo>
                  <a:lnTo>
                    <a:pt x="169925" y="254888"/>
                  </a:lnTo>
                  <a:lnTo>
                    <a:pt x="1728977" y="254888"/>
                  </a:lnTo>
                  <a:lnTo>
                    <a:pt x="1728977" y="339852"/>
                  </a:lnTo>
                  <a:lnTo>
                    <a:pt x="1898904" y="169925"/>
                  </a:lnTo>
                  <a:lnTo>
                    <a:pt x="1728977" y="0"/>
                  </a:lnTo>
                  <a:close/>
                </a:path>
              </a:pathLst>
            </a:custGeom>
            <a:solidFill>
              <a:srgbClr val="C5DFB4"/>
            </a:solidFill>
          </p:spPr>
          <p:txBody>
            <a:bodyPr wrap="square" lIns="0" tIns="0" rIns="0" bIns="0" rtlCol="0"/>
            <a:lstStyle/>
            <a:p>
              <a:endParaRPr/>
            </a:p>
          </p:txBody>
        </p:sp>
        <p:sp>
          <p:nvSpPr>
            <p:cNvPr id="64" name="object 64"/>
            <p:cNvSpPr/>
            <p:nvPr/>
          </p:nvSpPr>
          <p:spPr>
            <a:xfrm>
              <a:off x="886967" y="4969764"/>
              <a:ext cx="1899285" cy="340360"/>
            </a:xfrm>
            <a:custGeom>
              <a:avLst/>
              <a:gdLst/>
              <a:ahLst/>
              <a:cxnLst/>
              <a:rect l="l" t="t" r="r" b="b"/>
              <a:pathLst>
                <a:path w="1899285" h="340360">
                  <a:moveTo>
                    <a:pt x="0" y="169925"/>
                  </a:moveTo>
                  <a:lnTo>
                    <a:pt x="169925" y="0"/>
                  </a:lnTo>
                  <a:lnTo>
                    <a:pt x="169925" y="84962"/>
                  </a:lnTo>
                  <a:lnTo>
                    <a:pt x="1728977" y="84962"/>
                  </a:lnTo>
                  <a:lnTo>
                    <a:pt x="1728977" y="0"/>
                  </a:lnTo>
                  <a:lnTo>
                    <a:pt x="1898904" y="169925"/>
                  </a:lnTo>
                  <a:lnTo>
                    <a:pt x="1728977" y="339852"/>
                  </a:lnTo>
                  <a:lnTo>
                    <a:pt x="1728977" y="254888"/>
                  </a:lnTo>
                  <a:lnTo>
                    <a:pt x="169925" y="254888"/>
                  </a:lnTo>
                  <a:lnTo>
                    <a:pt x="169925" y="339852"/>
                  </a:lnTo>
                  <a:lnTo>
                    <a:pt x="0" y="169925"/>
                  </a:lnTo>
                  <a:close/>
                </a:path>
              </a:pathLst>
            </a:custGeom>
            <a:ln w="12700">
              <a:solidFill>
                <a:srgbClr val="2E528F"/>
              </a:solidFill>
            </a:ln>
          </p:spPr>
          <p:txBody>
            <a:bodyPr wrap="square" lIns="0" tIns="0" rIns="0" bIns="0" rtlCol="0"/>
            <a:lstStyle/>
            <a:p>
              <a:endParaRPr/>
            </a:p>
          </p:txBody>
        </p:sp>
      </p:grpSp>
      <p:sp>
        <p:nvSpPr>
          <p:cNvPr id="65" name="object 65"/>
          <p:cNvSpPr txBox="1"/>
          <p:nvPr/>
        </p:nvSpPr>
        <p:spPr>
          <a:xfrm>
            <a:off x="1108963" y="4975352"/>
            <a:ext cx="14560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Retimed</a:t>
            </a:r>
            <a:r>
              <a:rPr sz="1800" spc="-25" dirty="0">
                <a:latin typeface="Calibri"/>
                <a:cs typeface="Calibri"/>
              </a:rPr>
              <a:t> </a:t>
            </a:r>
            <a:r>
              <a:rPr sz="1800" spc="-15" dirty="0">
                <a:latin typeface="Calibri"/>
                <a:cs typeface="Calibri"/>
              </a:rPr>
              <a:t>Period</a:t>
            </a:r>
            <a:endParaRPr sz="1800">
              <a:latin typeface="Calibri"/>
              <a:cs typeface="Calibri"/>
            </a:endParaRPr>
          </a:p>
        </p:txBody>
      </p:sp>
      <p:sp>
        <p:nvSpPr>
          <p:cNvPr id="66" name="object 66"/>
          <p:cNvSpPr txBox="1"/>
          <p:nvPr/>
        </p:nvSpPr>
        <p:spPr>
          <a:xfrm>
            <a:off x="8910572" y="5054853"/>
            <a:ext cx="2519427"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F145D"/>
                </a:solidFill>
                <a:latin typeface="Calibri"/>
                <a:cs typeface="Calibri"/>
              </a:rPr>
              <a:t>This</a:t>
            </a:r>
            <a:r>
              <a:rPr sz="1800" spc="-15" dirty="0">
                <a:solidFill>
                  <a:srgbClr val="1F145D"/>
                </a:solidFill>
                <a:latin typeface="Calibri"/>
                <a:cs typeface="Calibri"/>
              </a:rPr>
              <a:t> </a:t>
            </a:r>
            <a:r>
              <a:rPr sz="1800" dirty="0">
                <a:solidFill>
                  <a:srgbClr val="1F145D"/>
                </a:solidFill>
                <a:latin typeface="Calibri"/>
                <a:cs typeface="Calibri"/>
              </a:rPr>
              <a:t>is</a:t>
            </a:r>
            <a:r>
              <a:rPr sz="1800" spc="-10" dirty="0">
                <a:solidFill>
                  <a:srgbClr val="1F145D"/>
                </a:solidFill>
                <a:latin typeface="Calibri"/>
                <a:cs typeface="Calibri"/>
              </a:rPr>
              <a:t> </a:t>
            </a:r>
            <a:r>
              <a:rPr sz="1800" spc="-5" dirty="0">
                <a:solidFill>
                  <a:srgbClr val="1F145D"/>
                </a:solidFill>
                <a:latin typeface="Calibri"/>
                <a:cs typeface="Calibri"/>
              </a:rPr>
              <a:t>done</a:t>
            </a:r>
            <a:r>
              <a:rPr sz="1800" spc="5" dirty="0">
                <a:solidFill>
                  <a:srgbClr val="1F145D"/>
                </a:solidFill>
                <a:latin typeface="Calibri"/>
                <a:cs typeface="Calibri"/>
              </a:rPr>
              <a:t> </a:t>
            </a:r>
            <a:r>
              <a:rPr sz="1800" spc="-5" dirty="0">
                <a:solidFill>
                  <a:srgbClr val="1F145D"/>
                </a:solidFill>
                <a:latin typeface="Calibri"/>
                <a:cs typeface="Calibri"/>
              </a:rPr>
              <a:t>by</a:t>
            </a:r>
            <a:r>
              <a:rPr sz="1800" dirty="0">
                <a:solidFill>
                  <a:srgbClr val="1F145D"/>
                </a:solidFill>
                <a:latin typeface="Calibri"/>
                <a:cs typeface="Calibri"/>
              </a:rPr>
              <a:t> </a:t>
            </a:r>
            <a:r>
              <a:rPr sz="1800" spc="-5" dirty="0">
                <a:solidFill>
                  <a:srgbClr val="1F145D"/>
                </a:solidFill>
                <a:latin typeface="Calibri"/>
                <a:cs typeface="Calibri"/>
              </a:rPr>
              <a:t>adding</a:t>
            </a:r>
            <a:r>
              <a:rPr sz="1800" spc="5" dirty="0">
                <a:solidFill>
                  <a:srgbClr val="1F145D"/>
                </a:solidFill>
                <a:latin typeface="Calibri"/>
                <a:cs typeface="Calibri"/>
              </a:rPr>
              <a:t> </a:t>
            </a:r>
            <a:r>
              <a:rPr sz="1800" dirty="0">
                <a:solidFill>
                  <a:srgbClr val="1F145D"/>
                </a:solidFill>
                <a:latin typeface="Calibri"/>
                <a:cs typeface="Calibri"/>
              </a:rPr>
              <a:t>a </a:t>
            </a:r>
            <a:r>
              <a:rPr sz="1800" spc="5" dirty="0">
                <a:solidFill>
                  <a:srgbClr val="1F145D"/>
                </a:solidFill>
                <a:latin typeface="Calibri"/>
                <a:cs typeface="Calibri"/>
              </a:rPr>
              <a:t> </a:t>
            </a:r>
            <a:r>
              <a:rPr sz="1800" b="1" spc="-5" dirty="0">
                <a:solidFill>
                  <a:srgbClr val="1F145D"/>
                </a:solidFill>
                <a:latin typeface="Calibri"/>
                <a:cs typeface="Calibri"/>
              </a:rPr>
              <a:t>set_multicycle_path </a:t>
            </a:r>
            <a:r>
              <a:rPr sz="1800" b="1" dirty="0">
                <a:solidFill>
                  <a:srgbClr val="1F145D"/>
                </a:solidFill>
                <a:latin typeface="Calibri"/>
                <a:cs typeface="Calibri"/>
              </a:rPr>
              <a:t> </a:t>
            </a:r>
            <a:r>
              <a:rPr sz="1800" spc="-15" dirty="0">
                <a:solidFill>
                  <a:srgbClr val="1F145D"/>
                </a:solidFill>
                <a:latin typeface="Calibri"/>
                <a:cs typeface="Calibri"/>
              </a:rPr>
              <a:t>statement</a:t>
            </a:r>
            <a:r>
              <a:rPr sz="1800" spc="-10" dirty="0">
                <a:solidFill>
                  <a:srgbClr val="1F145D"/>
                </a:solidFill>
                <a:latin typeface="Calibri"/>
                <a:cs typeface="Calibri"/>
              </a:rPr>
              <a:t> </a:t>
            </a:r>
            <a:r>
              <a:rPr sz="1800" spc="-5" dirty="0">
                <a:solidFill>
                  <a:srgbClr val="1F145D"/>
                </a:solidFill>
                <a:latin typeface="Calibri"/>
                <a:cs typeface="Calibri"/>
              </a:rPr>
              <a:t>in</a:t>
            </a:r>
            <a:r>
              <a:rPr sz="1800" dirty="0">
                <a:solidFill>
                  <a:srgbClr val="1F145D"/>
                </a:solidFill>
                <a:latin typeface="Calibri"/>
                <a:cs typeface="Calibri"/>
              </a:rPr>
              <a:t> the</a:t>
            </a:r>
            <a:r>
              <a:rPr sz="1800" spc="-10" dirty="0">
                <a:solidFill>
                  <a:srgbClr val="1F145D"/>
                </a:solidFill>
                <a:latin typeface="Calibri"/>
                <a:cs typeface="Calibri"/>
              </a:rPr>
              <a:t> </a:t>
            </a:r>
            <a:r>
              <a:rPr sz="1800" spc="-20" dirty="0">
                <a:solidFill>
                  <a:srgbClr val="1F145D"/>
                </a:solidFill>
                <a:latin typeface="Calibri"/>
                <a:cs typeface="Calibri"/>
              </a:rPr>
              <a:t>X</a:t>
            </a:r>
            <a:r>
              <a:rPr lang="en-US" sz="1800" spc="-20" dirty="0">
                <a:solidFill>
                  <a:srgbClr val="1F145D"/>
                </a:solidFill>
                <a:latin typeface="Calibri"/>
                <a:cs typeface="Calibri"/>
              </a:rPr>
              <a:t>DC</a:t>
            </a:r>
            <a:r>
              <a:rPr sz="1800" spc="-15" dirty="0">
                <a:solidFill>
                  <a:srgbClr val="1F145D"/>
                </a:solidFill>
                <a:latin typeface="Calibri"/>
                <a:cs typeface="Calibri"/>
              </a:rPr>
              <a:t> </a:t>
            </a:r>
            <a:r>
              <a:rPr sz="1800" spc="-5" dirty="0">
                <a:solidFill>
                  <a:srgbClr val="1F145D"/>
                </a:solidFill>
                <a:latin typeface="Calibri"/>
                <a:cs typeface="Calibri"/>
              </a:rPr>
              <a:t>file</a:t>
            </a:r>
            <a:endParaRPr sz="1800" dirty="0">
              <a:solidFill>
                <a:srgbClr val="1F145D"/>
              </a:solidFill>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257935"/>
            <a:ext cx="4602997" cy="697230"/>
          </a:xfrm>
          <a:prstGeom prst="rect">
            <a:avLst/>
          </a:prstGeom>
        </p:spPr>
        <p:txBody>
          <a:bodyPr vert="horz" wrap="square" lIns="0" tIns="13335" rIns="0" bIns="0" rtlCol="0">
            <a:spAutoFit/>
          </a:bodyPr>
          <a:lstStyle/>
          <a:p>
            <a:pPr marL="12700">
              <a:lnSpc>
                <a:spcPct val="100000"/>
              </a:lnSpc>
              <a:spcBef>
                <a:spcPts val="105"/>
              </a:spcBef>
            </a:pPr>
            <a:r>
              <a:rPr dirty="0"/>
              <a:t>Floor</a:t>
            </a:r>
            <a:r>
              <a:rPr spc="-35" dirty="0"/>
              <a:t> </a:t>
            </a:r>
            <a:r>
              <a:rPr dirty="0"/>
              <a:t>planning</a:t>
            </a:r>
          </a:p>
        </p:txBody>
      </p:sp>
      <p:pic>
        <p:nvPicPr>
          <p:cNvPr id="3" name="object 3"/>
          <p:cNvPicPr/>
          <p:nvPr/>
        </p:nvPicPr>
        <p:blipFill>
          <a:blip r:embed="rId2" cstate="print"/>
          <a:stretch>
            <a:fillRect/>
          </a:stretch>
        </p:blipFill>
        <p:spPr>
          <a:xfrm>
            <a:off x="7696200" y="247820"/>
            <a:ext cx="4215384" cy="2606040"/>
          </a:xfrm>
          <a:prstGeom prst="rect">
            <a:avLst/>
          </a:prstGeom>
        </p:spPr>
      </p:pic>
      <p:sp>
        <p:nvSpPr>
          <p:cNvPr id="4" name="object 4"/>
          <p:cNvSpPr txBox="1"/>
          <p:nvPr/>
        </p:nvSpPr>
        <p:spPr>
          <a:xfrm>
            <a:off x="839416" y="2233592"/>
            <a:ext cx="10297160" cy="3541098"/>
          </a:xfrm>
          <a:prstGeom prst="rect">
            <a:avLst/>
          </a:prstGeom>
        </p:spPr>
        <p:txBody>
          <a:bodyPr vert="horz" wrap="square" lIns="0" tIns="92075" rIns="0" bIns="0" rtlCol="0">
            <a:spAutoFit/>
          </a:bodyPr>
          <a:lstStyle/>
          <a:p>
            <a:pPr marL="266700" marR="3705860" indent="-229235">
              <a:lnSpc>
                <a:spcPct val="80000"/>
              </a:lnSpc>
              <a:spcBef>
                <a:spcPts val="725"/>
              </a:spcBef>
              <a:buFont typeface="Arial"/>
              <a:buChar char="•"/>
              <a:tabLst>
                <a:tab pos="267335" algn="l"/>
              </a:tabLst>
            </a:pPr>
            <a:r>
              <a:rPr sz="2600" dirty="0">
                <a:solidFill>
                  <a:srgbClr val="1F145D"/>
                </a:solidFill>
                <a:latin typeface="Calibri"/>
                <a:cs typeface="Calibri"/>
              </a:rPr>
              <a:t>With </a:t>
            </a:r>
            <a:r>
              <a:rPr sz="2600" spc="-15" dirty="0">
                <a:solidFill>
                  <a:srgbClr val="1F145D"/>
                </a:solidFill>
                <a:latin typeface="Calibri"/>
                <a:cs typeface="Calibri"/>
              </a:rPr>
              <a:t>large </a:t>
            </a:r>
            <a:r>
              <a:rPr sz="2600" spc="-5" dirty="0">
                <a:solidFill>
                  <a:srgbClr val="1F145D"/>
                </a:solidFill>
                <a:latin typeface="Calibri"/>
                <a:cs typeface="Calibri"/>
              </a:rPr>
              <a:t>designs </a:t>
            </a:r>
            <a:r>
              <a:rPr sz="2600" dirty="0">
                <a:solidFill>
                  <a:srgbClr val="1F145D"/>
                </a:solidFill>
                <a:latin typeface="Calibri"/>
                <a:cs typeface="Calibri"/>
              </a:rPr>
              <a:t>the </a:t>
            </a:r>
            <a:r>
              <a:rPr sz="2600" spc="-15" dirty="0">
                <a:solidFill>
                  <a:srgbClr val="1F145D"/>
                </a:solidFill>
                <a:latin typeface="Calibri"/>
                <a:cs typeface="Calibri"/>
              </a:rPr>
              <a:t>execution </a:t>
            </a:r>
            <a:r>
              <a:rPr sz="2600" dirty="0">
                <a:solidFill>
                  <a:srgbClr val="1F145D"/>
                </a:solidFill>
                <a:latin typeface="Calibri"/>
                <a:cs typeface="Calibri"/>
              </a:rPr>
              <a:t>time </a:t>
            </a:r>
            <a:r>
              <a:rPr sz="2600" spc="-25" dirty="0">
                <a:solidFill>
                  <a:srgbClr val="1F145D"/>
                </a:solidFill>
                <a:latin typeface="Calibri"/>
                <a:cs typeface="Calibri"/>
              </a:rPr>
              <a:t>for </a:t>
            </a:r>
            <a:r>
              <a:rPr sz="2600" dirty="0">
                <a:solidFill>
                  <a:srgbClr val="1F145D"/>
                </a:solidFill>
                <a:latin typeface="Calibri"/>
                <a:cs typeface="Calibri"/>
              </a:rPr>
              <a:t>the </a:t>
            </a:r>
            <a:r>
              <a:rPr sz="2600" spc="5" dirty="0">
                <a:solidFill>
                  <a:srgbClr val="1F145D"/>
                </a:solidFill>
                <a:latin typeface="Calibri"/>
                <a:cs typeface="Calibri"/>
              </a:rPr>
              <a:t> </a:t>
            </a:r>
            <a:r>
              <a:rPr sz="2600" spc="-10" dirty="0">
                <a:solidFill>
                  <a:srgbClr val="1F145D"/>
                </a:solidFill>
                <a:latin typeface="Calibri"/>
                <a:cs typeface="Calibri"/>
              </a:rPr>
              <a:t>tool to </a:t>
            </a:r>
            <a:r>
              <a:rPr sz="2600" spc="-5" dirty="0">
                <a:solidFill>
                  <a:srgbClr val="1F145D"/>
                </a:solidFill>
                <a:latin typeface="Calibri"/>
                <a:cs typeface="Calibri"/>
              </a:rPr>
              <a:t>carry out </a:t>
            </a:r>
            <a:r>
              <a:rPr sz="2600" dirty="0">
                <a:solidFill>
                  <a:srgbClr val="1F145D"/>
                </a:solidFill>
                <a:latin typeface="Calibri"/>
                <a:cs typeface="Calibri"/>
              </a:rPr>
              <a:t>the </a:t>
            </a:r>
            <a:r>
              <a:rPr sz="2600" spc="-5" dirty="0">
                <a:solidFill>
                  <a:srgbClr val="1F145D"/>
                </a:solidFill>
                <a:latin typeface="Calibri"/>
                <a:cs typeface="Calibri"/>
              </a:rPr>
              <a:t>placement </a:t>
            </a:r>
            <a:r>
              <a:rPr sz="2600" dirty="0">
                <a:solidFill>
                  <a:srgbClr val="1F145D"/>
                </a:solidFill>
                <a:latin typeface="Calibri"/>
                <a:cs typeface="Calibri"/>
              </a:rPr>
              <a:t>and </a:t>
            </a:r>
            <a:r>
              <a:rPr sz="2600" spc="-10" dirty="0">
                <a:solidFill>
                  <a:srgbClr val="1F145D"/>
                </a:solidFill>
                <a:latin typeface="Calibri"/>
                <a:cs typeface="Calibri"/>
              </a:rPr>
              <a:t>routing </a:t>
            </a:r>
            <a:r>
              <a:rPr sz="2600" spc="-5" dirty="0">
                <a:solidFill>
                  <a:srgbClr val="1F145D"/>
                </a:solidFill>
                <a:latin typeface="Calibri"/>
                <a:cs typeface="Calibri"/>
              </a:rPr>
              <a:t> </a:t>
            </a:r>
            <a:r>
              <a:rPr sz="2600" spc="-10" dirty="0">
                <a:solidFill>
                  <a:srgbClr val="1F145D"/>
                </a:solidFill>
                <a:latin typeface="Calibri"/>
                <a:cs typeface="Calibri"/>
              </a:rPr>
              <a:t>would </a:t>
            </a:r>
            <a:r>
              <a:rPr sz="2600" spc="-5" dirty="0">
                <a:solidFill>
                  <a:srgbClr val="1F145D"/>
                </a:solidFill>
                <a:latin typeface="Calibri"/>
                <a:cs typeface="Calibri"/>
              </a:rPr>
              <a:t>be </a:t>
            </a:r>
            <a:r>
              <a:rPr sz="2600" spc="-15" dirty="0">
                <a:solidFill>
                  <a:srgbClr val="1F145D"/>
                </a:solidFill>
                <a:latin typeface="Calibri"/>
                <a:cs typeface="Calibri"/>
              </a:rPr>
              <a:t>excessive </a:t>
            </a:r>
            <a:r>
              <a:rPr sz="2600" dirty="0">
                <a:solidFill>
                  <a:srgbClr val="1F145D"/>
                </a:solidFill>
                <a:latin typeface="Calibri"/>
                <a:cs typeface="Calibri"/>
              </a:rPr>
              <a:t>as it is a </a:t>
            </a:r>
            <a:r>
              <a:rPr lang="en-US" sz="2600" spc="-5" dirty="0">
                <a:solidFill>
                  <a:srgbClr val="1F145D"/>
                </a:solidFill>
                <a:latin typeface="Calibri"/>
                <a:cs typeface="Calibri"/>
              </a:rPr>
              <a:t>NP</a:t>
            </a:r>
            <a:r>
              <a:rPr sz="2600" spc="-5" dirty="0">
                <a:solidFill>
                  <a:srgbClr val="1F145D"/>
                </a:solidFill>
                <a:latin typeface="Calibri"/>
                <a:cs typeface="Calibri"/>
              </a:rPr>
              <a:t> </a:t>
            </a:r>
            <a:r>
              <a:rPr sz="2600" spc="-10" dirty="0">
                <a:solidFill>
                  <a:srgbClr val="1F145D"/>
                </a:solidFill>
                <a:latin typeface="Calibri"/>
                <a:cs typeface="Calibri"/>
              </a:rPr>
              <a:t>hard </a:t>
            </a:r>
            <a:r>
              <a:rPr sz="2600" spc="-5" dirty="0">
                <a:solidFill>
                  <a:srgbClr val="1F145D"/>
                </a:solidFill>
                <a:latin typeface="Calibri"/>
                <a:cs typeface="Calibri"/>
              </a:rPr>
              <a:t> </a:t>
            </a:r>
            <a:r>
              <a:rPr sz="2600" spc="-10" dirty="0">
                <a:solidFill>
                  <a:srgbClr val="1F145D"/>
                </a:solidFill>
                <a:latin typeface="Calibri"/>
                <a:cs typeface="Calibri"/>
              </a:rPr>
              <a:t>problem</a:t>
            </a:r>
            <a:r>
              <a:rPr lang="en-US" sz="2600" spc="-10" dirty="0">
                <a:solidFill>
                  <a:srgbClr val="1F145D"/>
                </a:solidFill>
                <a:latin typeface="Calibri"/>
                <a:cs typeface="Calibri"/>
              </a:rPr>
              <a:t>.</a:t>
            </a:r>
            <a:endParaRPr sz="2600" dirty="0">
              <a:solidFill>
                <a:srgbClr val="1F145D"/>
              </a:solidFill>
              <a:latin typeface="Calibri"/>
              <a:cs typeface="Calibri"/>
            </a:endParaRPr>
          </a:p>
          <a:p>
            <a:pPr marL="266700" marR="144145" indent="-229235" algn="just">
              <a:lnSpc>
                <a:spcPts val="2810"/>
              </a:lnSpc>
              <a:spcBef>
                <a:spcPts val="1580"/>
              </a:spcBef>
              <a:buFont typeface="Arial"/>
              <a:buChar char="•"/>
              <a:tabLst>
                <a:tab pos="267335" algn="l"/>
              </a:tabLst>
            </a:pPr>
            <a:r>
              <a:rPr sz="2600" spc="-50" dirty="0">
                <a:solidFill>
                  <a:srgbClr val="1F145D"/>
                </a:solidFill>
                <a:latin typeface="Calibri"/>
                <a:cs typeface="Calibri"/>
              </a:rPr>
              <a:t>We </a:t>
            </a:r>
            <a:r>
              <a:rPr sz="2600" spc="-5" dirty="0">
                <a:solidFill>
                  <a:srgbClr val="1F145D"/>
                </a:solidFill>
                <a:latin typeface="Calibri"/>
                <a:cs typeface="Calibri"/>
              </a:rPr>
              <a:t>simply </a:t>
            </a:r>
            <a:r>
              <a:rPr sz="2600" dirty="0">
                <a:solidFill>
                  <a:srgbClr val="1F145D"/>
                </a:solidFill>
                <a:latin typeface="Calibri"/>
                <a:cs typeface="Calibri"/>
              </a:rPr>
              <a:t>this </a:t>
            </a:r>
            <a:r>
              <a:rPr sz="2600" spc="-10" dirty="0">
                <a:solidFill>
                  <a:srgbClr val="1F145D"/>
                </a:solidFill>
                <a:latin typeface="Calibri"/>
                <a:cs typeface="Calibri"/>
              </a:rPr>
              <a:t>by </a:t>
            </a:r>
            <a:r>
              <a:rPr sz="2600" spc="-5" dirty="0">
                <a:solidFill>
                  <a:srgbClr val="1F145D"/>
                </a:solidFill>
                <a:latin typeface="Calibri"/>
                <a:cs typeface="Calibri"/>
              </a:rPr>
              <a:t>breaking down our design </a:t>
            </a:r>
            <a:r>
              <a:rPr sz="2600" dirty="0">
                <a:solidFill>
                  <a:srgbClr val="1F145D"/>
                </a:solidFill>
                <a:latin typeface="Calibri"/>
                <a:cs typeface="Calibri"/>
              </a:rPr>
              <a:t>along its </a:t>
            </a:r>
            <a:r>
              <a:rPr sz="2600" spc="-15" dirty="0">
                <a:solidFill>
                  <a:srgbClr val="1F145D"/>
                </a:solidFill>
                <a:latin typeface="Calibri"/>
                <a:cs typeface="Calibri"/>
              </a:rPr>
              <a:t>hierarchy </a:t>
            </a:r>
            <a:r>
              <a:rPr sz="2600" spc="-10" dirty="0">
                <a:solidFill>
                  <a:srgbClr val="1F145D"/>
                </a:solidFill>
                <a:latin typeface="Calibri"/>
                <a:cs typeface="Calibri"/>
              </a:rPr>
              <a:t>by setting </a:t>
            </a:r>
            <a:r>
              <a:rPr sz="2600" spc="-5" dirty="0">
                <a:solidFill>
                  <a:srgbClr val="1F145D"/>
                </a:solidFill>
                <a:latin typeface="Calibri"/>
                <a:cs typeface="Calibri"/>
              </a:rPr>
              <a:t> </a:t>
            </a:r>
            <a:r>
              <a:rPr sz="2600" spc="-10" dirty="0">
                <a:solidFill>
                  <a:srgbClr val="1F145D"/>
                </a:solidFill>
                <a:latin typeface="Calibri"/>
                <a:cs typeface="Calibri"/>
              </a:rPr>
              <a:t>area </a:t>
            </a:r>
            <a:r>
              <a:rPr sz="2600" spc="-15" dirty="0">
                <a:solidFill>
                  <a:srgbClr val="1F145D"/>
                </a:solidFill>
                <a:latin typeface="Calibri"/>
                <a:cs typeface="Calibri"/>
              </a:rPr>
              <a:t>constraints </a:t>
            </a:r>
            <a:r>
              <a:rPr sz="2600" spc="-5" dirty="0">
                <a:solidFill>
                  <a:srgbClr val="1F145D"/>
                </a:solidFill>
                <a:latin typeface="Calibri"/>
                <a:cs typeface="Calibri"/>
              </a:rPr>
              <a:t>on various </a:t>
            </a:r>
            <a:r>
              <a:rPr sz="2600" dirty="0">
                <a:solidFill>
                  <a:srgbClr val="1F145D"/>
                </a:solidFill>
                <a:latin typeface="Calibri"/>
                <a:cs typeface="Calibri"/>
              </a:rPr>
              <a:t>modules </a:t>
            </a:r>
            <a:r>
              <a:rPr sz="2600" spc="-5" dirty="0">
                <a:solidFill>
                  <a:srgbClr val="1F145D"/>
                </a:solidFill>
                <a:latin typeface="Calibri"/>
                <a:cs typeface="Calibri"/>
              </a:rPr>
              <a:t>so </a:t>
            </a:r>
            <a:r>
              <a:rPr sz="2600" dirty="0">
                <a:solidFill>
                  <a:srgbClr val="1F145D"/>
                </a:solidFill>
                <a:latin typeface="Calibri"/>
                <a:cs typeface="Calibri"/>
              </a:rPr>
              <a:t>the P&amp;R </a:t>
            </a:r>
            <a:r>
              <a:rPr sz="2600" spc="-5" dirty="0">
                <a:solidFill>
                  <a:srgbClr val="1F145D"/>
                </a:solidFill>
                <a:latin typeface="Calibri"/>
                <a:cs typeface="Calibri"/>
              </a:rPr>
              <a:t>has </a:t>
            </a:r>
            <a:r>
              <a:rPr sz="2600" dirty="0">
                <a:solidFill>
                  <a:srgbClr val="1F145D"/>
                </a:solidFill>
                <a:latin typeface="Calibri"/>
                <a:cs typeface="Calibri"/>
              </a:rPr>
              <a:t>a </a:t>
            </a:r>
            <a:r>
              <a:rPr sz="2600" spc="-5" dirty="0">
                <a:solidFill>
                  <a:srgbClr val="1F145D"/>
                </a:solidFill>
                <a:latin typeface="Calibri"/>
                <a:cs typeface="Calibri"/>
              </a:rPr>
              <a:t>set of much simpler </a:t>
            </a:r>
            <a:r>
              <a:rPr sz="2600" spc="-575" dirty="0">
                <a:solidFill>
                  <a:srgbClr val="1F145D"/>
                </a:solidFill>
                <a:latin typeface="Calibri"/>
                <a:cs typeface="Calibri"/>
              </a:rPr>
              <a:t> </a:t>
            </a:r>
            <a:r>
              <a:rPr sz="2600" spc="-10" dirty="0">
                <a:solidFill>
                  <a:srgbClr val="1F145D"/>
                </a:solidFill>
                <a:latin typeface="Calibri"/>
                <a:cs typeface="Calibri"/>
              </a:rPr>
              <a:t>problems</a:t>
            </a:r>
            <a:r>
              <a:rPr sz="2600" spc="-40" dirty="0">
                <a:solidFill>
                  <a:srgbClr val="1F145D"/>
                </a:solidFill>
                <a:latin typeface="Calibri"/>
                <a:cs typeface="Calibri"/>
              </a:rPr>
              <a:t> </a:t>
            </a:r>
            <a:r>
              <a:rPr sz="2600" spc="-15" dirty="0">
                <a:solidFill>
                  <a:srgbClr val="1F145D"/>
                </a:solidFill>
                <a:latin typeface="Calibri"/>
                <a:cs typeface="Calibri"/>
              </a:rPr>
              <a:t>to</a:t>
            </a:r>
            <a:r>
              <a:rPr sz="2600" spc="-5" dirty="0">
                <a:solidFill>
                  <a:srgbClr val="1F145D"/>
                </a:solidFill>
                <a:latin typeface="Calibri"/>
                <a:cs typeface="Calibri"/>
              </a:rPr>
              <a:t> </a:t>
            </a:r>
            <a:r>
              <a:rPr sz="2600" spc="-10" dirty="0">
                <a:solidFill>
                  <a:srgbClr val="1F145D"/>
                </a:solidFill>
                <a:latin typeface="Calibri"/>
                <a:cs typeface="Calibri"/>
              </a:rPr>
              <a:t>solve.</a:t>
            </a:r>
            <a:endParaRPr sz="2600" dirty="0">
              <a:solidFill>
                <a:srgbClr val="1F145D"/>
              </a:solidFill>
              <a:latin typeface="Calibri"/>
              <a:cs typeface="Calibri"/>
            </a:endParaRPr>
          </a:p>
          <a:p>
            <a:pPr marL="266700" indent="-229235" algn="just">
              <a:lnSpc>
                <a:spcPts val="2965"/>
              </a:lnSpc>
              <a:spcBef>
                <a:spcPts val="635"/>
              </a:spcBef>
              <a:buFont typeface="Arial"/>
              <a:buChar char="•"/>
              <a:tabLst>
                <a:tab pos="267335" algn="l"/>
              </a:tabLst>
            </a:pPr>
            <a:r>
              <a:rPr sz="2600" dirty="0">
                <a:solidFill>
                  <a:srgbClr val="1F145D"/>
                </a:solidFill>
                <a:latin typeface="Calibri"/>
                <a:cs typeface="Calibri"/>
              </a:rPr>
              <a:t>In</a:t>
            </a:r>
            <a:r>
              <a:rPr sz="2600" spc="-15" dirty="0">
                <a:solidFill>
                  <a:srgbClr val="1F145D"/>
                </a:solidFill>
                <a:latin typeface="Calibri"/>
                <a:cs typeface="Calibri"/>
              </a:rPr>
              <a:t> </a:t>
            </a:r>
            <a:r>
              <a:rPr sz="2600" spc="-10" dirty="0">
                <a:solidFill>
                  <a:srgbClr val="1F145D"/>
                </a:solidFill>
                <a:latin typeface="Calibri"/>
                <a:cs typeface="Calibri"/>
              </a:rPr>
              <a:t>Vivado</a:t>
            </a:r>
            <a:r>
              <a:rPr sz="2600" dirty="0">
                <a:solidFill>
                  <a:srgbClr val="1F145D"/>
                </a:solidFill>
                <a:latin typeface="Calibri"/>
                <a:cs typeface="Calibri"/>
              </a:rPr>
              <a:t> </a:t>
            </a:r>
            <a:r>
              <a:rPr sz="2600" spc="-5" dirty="0">
                <a:solidFill>
                  <a:srgbClr val="1F145D"/>
                </a:solidFill>
                <a:latin typeface="Calibri"/>
                <a:cs typeface="Calibri"/>
              </a:rPr>
              <a:t>open</a:t>
            </a:r>
            <a:r>
              <a:rPr sz="2600" spc="-10" dirty="0">
                <a:solidFill>
                  <a:srgbClr val="1F145D"/>
                </a:solidFill>
                <a:latin typeface="Calibri"/>
                <a:cs typeface="Calibri"/>
              </a:rPr>
              <a:t> </a:t>
            </a:r>
            <a:r>
              <a:rPr sz="2600" dirty="0">
                <a:solidFill>
                  <a:srgbClr val="1F145D"/>
                </a:solidFill>
                <a:latin typeface="Calibri"/>
                <a:cs typeface="Calibri"/>
              </a:rPr>
              <a:t>the</a:t>
            </a:r>
            <a:r>
              <a:rPr sz="2600" spc="-20" dirty="0">
                <a:solidFill>
                  <a:srgbClr val="1F145D"/>
                </a:solidFill>
                <a:latin typeface="Calibri"/>
                <a:cs typeface="Calibri"/>
              </a:rPr>
              <a:t> </a:t>
            </a:r>
            <a:r>
              <a:rPr sz="2600" spc="-5" dirty="0">
                <a:solidFill>
                  <a:srgbClr val="1F145D"/>
                </a:solidFill>
                <a:latin typeface="Calibri"/>
                <a:cs typeface="Calibri"/>
              </a:rPr>
              <a:t>implemented</a:t>
            </a:r>
            <a:r>
              <a:rPr sz="2600" spc="-45" dirty="0">
                <a:solidFill>
                  <a:srgbClr val="1F145D"/>
                </a:solidFill>
                <a:latin typeface="Calibri"/>
                <a:cs typeface="Calibri"/>
              </a:rPr>
              <a:t> </a:t>
            </a:r>
            <a:r>
              <a:rPr sz="2600" spc="-5" dirty="0">
                <a:solidFill>
                  <a:srgbClr val="1F145D"/>
                </a:solidFill>
                <a:latin typeface="Calibri"/>
                <a:cs typeface="Calibri"/>
              </a:rPr>
              <a:t>design,</a:t>
            </a:r>
            <a:r>
              <a:rPr sz="2600" spc="-30" dirty="0">
                <a:solidFill>
                  <a:srgbClr val="1F145D"/>
                </a:solidFill>
                <a:latin typeface="Calibri"/>
                <a:cs typeface="Calibri"/>
              </a:rPr>
              <a:t> </a:t>
            </a:r>
            <a:r>
              <a:rPr sz="2600" dirty="0">
                <a:solidFill>
                  <a:srgbClr val="1F145D"/>
                </a:solidFill>
                <a:latin typeface="Calibri"/>
                <a:cs typeface="Calibri"/>
              </a:rPr>
              <a:t>then</a:t>
            </a:r>
            <a:r>
              <a:rPr sz="2600" spc="-20" dirty="0">
                <a:solidFill>
                  <a:srgbClr val="1F145D"/>
                </a:solidFill>
                <a:latin typeface="Calibri"/>
                <a:cs typeface="Calibri"/>
              </a:rPr>
              <a:t> </a:t>
            </a:r>
            <a:r>
              <a:rPr sz="2600" spc="-10" dirty="0">
                <a:solidFill>
                  <a:srgbClr val="1F145D"/>
                </a:solidFill>
                <a:latin typeface="Calibri"/>
                <a:cs typeface="Calibri"/>
              </a:rPr>
              <a:t>from </a:t>
            </a:r>
            <a:r>
              <a:rPr sz="2600" dirty="0">
                <a:solidFill>
                  <a:srgbClr val="1F145D"/>
                </a:solidFill>
                <a:latin typeface="Calibri"/>
                <a:cs typeface="Calibri"/>
              </a:rPr>
              <a:t>the</a:t>
            </a:r>
            <a:r>
              <a:rPr sz="2600" spc="-10" dirty="0">
                <a:solidFill>
                  <a:srgbClr val="1F145D"/>
                </a:solidFill>
                <a:latin typeface="Calibri"/>
                <a:cs typeface="Calibri"/>
              </a:rPr>
              <a:t> </a:t>
            </a:r>
            <a:r>
              <a:rPr sz="2600" spc="-5" dirty="0">
                <a:solidFill>
                  <a:srgbClr val="1F145D"/>
                </a:solidFill>
                <a:latin typeface="Calibri"/>
                <a:cs typeface="Calibri"/>
              </a:rPr>
              <a:t>netlist</a:t>
            </a:r>
            <a:r>
              <a:rPr sz="2600" spc="-30" dirty="0">
                <a:solidFill>
                  <a:srgbClr val="1F145D"/>
                </a:solidFill>
                <a:latin typeface="Calibri"/>
                <a:cs typeface="Calibri"/>
              </a:rPr>
              <a:t> </a:t>
            </a:r>
            <a:r>
              <a:rPr sz="2600" spc="-5" dirty="0">
                <a:solidFill>
                  <a:srgbClr val="1F145D"/>
                </a:solidFill>
                <a:latin typeface="Calibri"/>
                <a:cs typeface="Calibri"/>
              </a:rPr>
              <a:t>window</a:t>
            </a:r>
            <a:endParaRPr sz="2600" dirty="0">
              <a:solidFill>
                <a:srgbClr val="1F145D"/>
              </a:solidFill>
              <a:latin typeface="Calibri"/>
              <a:cs typeface="Calibri"/>
            </a:endParaRPr>
          </a:p>
          <a:p>
            <a:pPr marL="266700" algn="just">
              <a:lnSpc>
                <a:spcPts val="2810"/>
              </a:lnSpc>
            </a:pPr>
            <a:r>
              <a:rPr sz="2600" dirty="0">
                <a:solidFill>
                  <a:srgbClr val="1F145D"/>
                </a:solidFill>
                <a:latin typeface="Calibri"/>
                <a:cs typeface="Calibri"/>
              </a:rPr>
              <a:t>choose</a:t>
            </a:r>
            <a:r>
              <a:rPr sz="2600" spc="-15" dirty="0">
                <a:solidFill>
                  <a:srgbClr val="1F145D"/>
                </a:solidFill>
                <a:latin typeface="Calibri"/>
                <a:cs typeface="Calibri"/>
              </a:rPr>
              <a:t> </a:t>
            </a:r>
            <a:r>
              <a:rPr sz="2600" dirty="0">
                <a:solidFill>
                  <a:srgbClr val="1F145D"/>
                </a:solidFill>
                <a:latin typeface="Calibri"/>
                <a:cs typeface="Calibri"/>
              </a:rPr>
              <a:t>a</a:t>
            </a:r>
            <a:r>
              <a:rPr sz="2600" spc="5" dirty="0">
                <a:solidFill>
                  <a:srgbClr val="1F145D"/>
                </a:solidFill>
                <a:latin typeface="Calibri"/>
                <a:cs typeface="Calibri"/>
              </a:rPr>
              <a:t> </a:t>
            </a:r>
            <a:r>
              <a:rPr sz="2600" spc="-5" dirty="0">
                <a:solidFill>
                  <a:srgbClr val="1F145D"/>
                </a:solidFill>
                <a:latin typeface="Calibri"/>
                <a:cs typeface="Calibri"/>
              </a:rPr>
              <a:t>module</a:t>
            </a:r>
            <a:r>
              <a:rPr sz="2600" spc="-10" dirty="0">
                <a:solidFill>
                  <a:srgbClr val="1F145D"/>
                </a:solidFill>
                <a:latin typeface="Calibri"/>
                <a:cs typeface="Calibri"/>
              </a:rPr>
              <a:t> </a:t>
            </a:r>
            <a:r>
              <a:rPr sz="2600" dirty="0">
                <a:solidFill>
                  <a:srgbClr val="1F145D"/>
                </a:solidFill>
                <a:latin typeface="Calibri"/>
                <a:cs typeface="Calibri"/>
              </a:rPr>
              <a:t>within</a:t>
            </a:r>
            <a:r>
              <a:rPr sz="2600" spc="5" dirty="0">
                <a:solidFill>
                  <a:srgbClr val="1F145D"/>
                </a:solidFill>
                <a:latin typeface="Calibri"/>
                <a:cs typeface="Calibri"/>
              </a:rPr>
              <a:t> </a:t>
            </a:r>
            <a:r>
              <a:rPr sz="2600" spc="-15" dirty="0">
                <a:solidFill>
                  <a:srgbClr val="1F145D"/>
                </a:solidFill>
                <a:latin typeface="Calibri"/>
                <a:cs typeface="Calibri"/>
              </a:rPr>
              <a:t>your</a:t>
            </a:r>
            <a:r>
              <a:rPr sz="2600" spc="10" dirty="0">
                <a:solidFill>
                  <a:srgbClr val="1F145D"/>
                </a:solidFill>
                <a:latin typeface="Calibri"/>
                <a:cs typeface="Calibri"/>
              </a:rPr>
              <a:t> </a:t>
            </a:r>
            <a:r>
              <a:rPr sz="2600" spc="-5" dirty="0">
                <a:solidFill>
                  <a:srgbClr val="1F145D"/>
                </a:solidFill>
                <a:latin typeface="Calibri"/>
                <a:cs typeface="Calibri"/>
              </a:rPr>
              <a:t>design</a:t>
            </a:r>
            <a:r>
              <a:rPr sz="2600" spc="-40" dirty="0">
                <a:solidFill>
                  <a:srgbClr val="1F145D"/>
                </a:solidFill>
                <a:latin typeface="Calibri"/>
                <a:cs typeface="Calibri"/>
              </a:rPr>
              <a:t> </a:t>
            </a:r>
            <a:r>
              <a:rPr sz="2600" dirty="0">
                <a:solidFill>
                  <a:srgbClr val="1F145D"/>
                </a:solidFill>
                <a:latin typeface="Calibri"/>
                <a:cs typeface="Calibri"/>
              </a:rPr>
              <a:t>and</a:t>
            </a:r>
            <a:r>
              <a:rPr sz="2600" spc="5" dirty="0">
                <a:solidFill>
                  <a:srgbClr val="1F145D"/>
                </a:solidFill>
                <a:latin typeface="Calibri"/>
                <a:cs typeface="Calibri"/>
              </a:rPr>
              <a:t> </a:t>
            </a:r>
            <a:r>
              <a:rPr sz="2600" spc="-5" dirty="0">
                <a:solidFill>
                  <a:srgbClr val="1F145D"/>
                </a:solidFill>
                <a:latin typeface="Calibri"/>
                <a:cs typeface="Calibri"/>
              </a:rPr>
              <a:t>“floorplan”</a:t>
            </a:r>
            <a:r>
              <a:rPr sz="2600" dirty="0">
                <a:solidFill>
                  <a:srgbClr val="1F145D"/>
                </a:solidFill>
                <a:latin typeface="Calibri"/>
                <a:cs typeface="Calibri"/>
              </a:rPr>
              <a:t> then</a:t>
            </a:r>
            <a:r>
              <a:rPr sz="2600" spc="-25" dirty="0">
                <a:solidFill>
                  <a:srgbClr val="1F145D"/>
                </a:solidFill>
                <a:latin typeface="Calibri"/>
                <a:cs typeface="Calibri"/>
              </a:rPr>
              <a:t> </a:t>
            </a:r>
            <a:r>
              <a:rPr sz="2600" spc="-15" dirty="0">
                <a:solidFill>
                  <a:srgbClr val="1F145D"/>
                </a:solidFill>
                <a:latin typeface="Calibri"/>
                <a:cs typeface="Calibri"/>
              </a:rPr>
              <a:t>“Create</a:t>
            </a:r>
            <a:r>
              <a:rPr sz="2600" spc="-25" dirty="0">
                <a:solidFill>
                  <a:srgbClr val="1F145D"/>
                </a:solidFill>
                <a:latin typeface="Calibri"/>
                <a:cs typeface="Calibri"/>
              </a:rPr>
              <a:t> </a:t>
            </a:r>
            <a:r>
              <a:rPr sz="2600" dirty="0">
                <a:solidFill>
                  <a:srgbClr val="1F145D"/>
                </a:solidFill>
                <a:latin typeface="Calibri"/>
                <a:cs typeface="Calibri"/>
              </a:rPr>
              <a:t>P</a:t>
            </a:r>
            <a:r>
              <a:rPr sz="2600" spc="-10" dirty="0">
                <a:solidFill>
                  <a:srgbClr val="1F145D"/>
                </a:solidFill>
                <a:latin typeface="Calibri"/>
                <a:cs typeface="Calibri"/>
              </a:rPr>
              <a:t> </a:t>
            </a:r>
            <a:r>
              <a:rPr sz="2600" spc="-40" dirty="0">
                <a:solidFill>
                  <a:srgbClr val="1F145D"/>
                </a:solidFill>
                <a:latin typeface="Calibri"/>
                <a:cs typeface="Calibri"/>
              </a:rPr>
              <a:t>block”.</a:t>
            </a:r>
            <a:endParaRPr sz="2600" dirty="0">
              <a:solidFill>
                <a:srgbClr val="1F145D"/>
              </a:solidFill>
              <a:latin typeface="Calibri"/>
              <a:cs typeface="Calibri"/>
            </a:endParaRPr>
          </a:p>
          <a:p>
            <a:pPr marL="266700" algn="just">
              <a:lnSpc>
                <a:spcPts val="2965"/>
              </a:lnSpc>
            </a:pPr>
            <a:r>
              <a:rPr sz="2600" spc="-65" dirty="0">
                <a:solidFill>
                  <a:srgbClr val="1F145D"/>
                </a:solidFill>
                <a:latin typeface="Calibri"/>
                <a:cs typeface="Calibri"/>
              </a:rPr>
              <a:t>You</a:t>
            </a:r>
            <a:r>
              <a:rPr sz="2600" spc="-20" dirty="0">
                <a:solidFill>
                  <a:srgbClr val="1F145D"/>
                </a:solidFill>
                <a:latin typeface="Calibri"/>
                <a:cs typeface="Calibri"/>
              </a:rPr>
              <a:t> </a:t>
            </a:r>
            <a:r>
              <a:rPr sz="2600" spc="-10" dirty="0">
                <a:solidFill>
                  <a:srgbClr val="1F145D"/>
                </a:solidFill>
                <a:latin typeface="Calibri"/>
                <a:cs typeface="Calibri"/>
              </a:rPr>
              <a:t>can</a:t>
            </a:r>
            <a:r>
              <a:rPr sz="2600" dirty="0">
                <a:solidFill>
                  <a:srgbClr val="1F145D"/>
                </a:solidFill>
                <a:latin typeface="Calibri"/>
                <a:cs typeface="Calibri"/>
              </a:rPr>
              <a:t> then</a:t>
            </a:r>
            <a:r>
              <a:rPr sz="2600" spc="-15" dirty="0">
                <a:solidFill>
                  <a:srgbClr val="1F145D"/>
                </a:solidFill>
                <a:latin typeface="Calibri"/>
                <a:cs typeface="Calibri"/>
              </a:rPr>
              <a:t> </a:t>
            </a:r>
            <a:r>
              <a:rPr sz="2600" spc="-20" dirty="0">
                <a:solidFill>
                  <a:srgbClr val="1F145D"/>
                </a:solidFill>
                <a:latin typeface="Calibri"/>
                <a:cs typeface="Calibri"/>
              </a:rPr>
              <a:t>draw</a:t>
            </a:r>
            <a:r>
              <a:rPr sz="2600" spc="-15" dirty="0">
                <a:solidFill>
                  <a:srgbClr val="1F145D"/>
                </a:solidFill>
                <a:latin typeface="Calibri"/>
                <a:cs typeface="Calibri"/>
              </a:rPr>
              <a:t> </a:t>
            </a:r>
            <a:r>
              <a:rPr sz="2600" dirty="0">
                <a:solidFill>
                  <a:srgbClr val="1F145D"/>
                </a:solidFill>
                <a:latin typeface="Calibri"/>
                <a:cs typeface="Calibri"/>
              </a:rPr>
              <a:t>a</a:t>
            </a:r>
            <a:r>
              <a:rPr sz="2600" spc="5" dirty="0">
                <a:solidFill>
                  <a:srgbClr val="1F145D"/>
                </a:solidFill>
                <a:latin typeface="Calibri"/>
                <a:cs typeface="Calibri"/>
              </a:rPr>
              <a:t> </a:t>
            </a:r>
            <a:r>
              <a:rPr sz="2600" spc="-10" dirty="0">
                <a:solidFill>
                  <a:srgbClr val="1F145D"/>
                </a:solidFill>
                <a:latin typeface="Calibri"/>
                <a:cs typeface="Calibri"/>
              </a:rPr>
              <a:t>rectangle</a:t>
            </a:r>
            <a:r>
              <a:rPr sz="2600" spc="-30" dirty="0">
                <a:solidFill>
                  <a:srgbClr val="1F145D"/>
                </a:solidFill>
                <a:latin typeface="Calibri"/>
                <a:cs typeface="Calibri"/>
              </a:rPr>
              <a:t> </a:t>
            </a:r>
            <a:r>
              <a:rPr sz="2600" spc="-15" dirty="0">
                <a:solidFill>
                  <a:srgbClr val="1F145D"/>
                </a:solidFill>
                <a:latin typeface="Calibri"/>
                <a:cs typeface="Calibri"/>
              </a:rPr>
              <a:t>to</a:t>
            </a:r>
            <a:r>
              <a:rPr sz="2600" dirty="0">
                <a:solidFill>
                  <a:srgbClr val="1F145D"/>
                </a:solidFill>
                <a:latin typeface="Calibri"/>
                <a:cs typeface="Calibri"/>
              </a:rPr>
              <a:t> </a:t>
            </a:r>
            <a:r>
              <a:rPr sz="2600" spc="-10" dirty="0">
                <a:solidFill>
                  <a:srgbClr val="1F145D"/>
                </a:solidFill>
                <a:latin typeface="Calibri"/>
                <a:cs typeface="Calibri"/>
              </a:rPr>
              <a:t>constrain</a:t>
            </a:r>
            <a:r>
              <a:rPr sz="2600" spc="-25" dirty="0">
                <a:solidFill>
                  <a:srgbClr val="1F145D"/>
                </a:solidFill>
                <a:latin typeface="Calibri"/>
                <a:cs typeface="Calibri"/>
              </a:rPr>
              <a:t> </a:t>
            </a:r>
            <a:r>
              <a:rPr sz="2600" dirty="0">
                <a:solidFill>
                  <a:srgbClr val="1F145D"/>
                </a:solidFill>
                <a:latin typeface="Calibri"/>
                <a:cs typeface="Calibri"/>
              </a:rPr>
              <a:t>the</a:t>
            </a:r>
            <a:r>
              <a:rPr sz="2600" spc="-5" dirty="0">
                <a:solidFill>
                  <a:srgbClr val="1F145D"/>
                </a:solidFill>
                <a:latin typeface="Calibri"/>
                <a:cs typeface="Calibri"/>
              </a:rPr>
              <a:t> locations</a:t>
            </a:r>
            <a:r>
              <a:rPr sz="2600" dirty="0">
                <a:solidFill>
                  <a:srgbClr val="1F145D"/>
                </a:solidFill>
                <a:latin typeface="Calibri"/>
                <a:cs typeface="Calibri"/>
              </a:rPr>
              <a:t> </a:t>
            </a:r>
            <a:r>
              <a:rPr sz="2600" spc="-25" dirty="0">
                <a:solidFill>
                  <a:srgbClr val="1F145D"/>
                </a:solidFill>
                <a:latin typeface="Calibri"/>
                <a:cs typeface="Calibri"/>
              </a:rPr>
              <a:t>for</a:t>
            </a:r>
            <a:r>
              <a:rPr sz="2600" dirty="0">
                <a:solidFill>
                  <a:srgbClr val="1F145D"/>
                </a:solidFill>
                <a:latin typeface="Calibri"/>
                <a:cs typeface="Calibri"/>
              </a:rPr>
              <a:t> this </a:t>
            </a:r>
            <a:r>
              <a:rPr sz="2600" spc="-5" dirty="0">
                <a:solidFill>
                  <a:srgbClr val="1F145D"/>
                </a:solidFill>
                <a:latin typeface="Calibri"/>
                <a:cs typeface="Calibri"/>
              </a:rPr>
              <a:t>module.</a:t>
            </a:r>
            <a:endParaRPr sz="2600" dirty="0">
              <a:solidFill>
                <a:srgbClr val="1F145D"/>
              </a:solidFill>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32656"/>
            <a:ext cx="7267293" cy="697230"/>
          </a:xfrm>
          <a:prstGeom prst="rect">
            <a:avLst/>
          </a:prstGeom>
        </p:spPr>
        <p:txBody>
          <a:bodyPr vert="horz" wrap="square" lIns="0" tIns="13335" rIns="0" bIns="0" rtlCol="0">
            <a:spAutoFit/>
          </a:bodyPr>
          <a:lstStyle/>
          <a:p>
            <a:pPr marL="12700">
              <a:lnSpc>
                <a:spcPct val="100000"/>
              </a:lnSpc>
              <a:spcBef>
                <a:spcPts val="105"/>
              </a:spcBef>
            </a:pPr>
            <a:r>
              <a:rPr spc="-15" dirty="0"/>
              <a:t>Vivado</a:t>
            </a:r>
            <a:r>
              <a:rPr spc="-10" dirty="0"/>
              <a:t> </a:t>
            </a:r>
            <a:r>
              <a:rPr spc="-20" dirty="0"/>
              <a:t>Constraints</a:t>
            </a:r>
            <a:r>
              <a:rPr spc="-30" dirty="0"/>
              <a:t> </a:t>
            </a:r>
            <a:r>
              <a:rPr spc="-25" dirty="0"/>
              <a:t>Wizard</a:t>
            </a:r>
          </a:p>
        </p:txBody>
      </p:sp>
      <p:sp>
        <p:nvSpPr>
          <p:cNvPr id="3" name="object 3"/>
          <p:cNvSpPr txBox="1"/>
          <p:nvPr/>
        </p:nvSpPr>
        <p:spPr>
          <a:xfrm>
            <a:off x="916939" y="1793493"/>
            <a:ext cx="10970261" cy="3794244"/>
          </a:xfrm>
          <a:prstGeom prst="rect">
            <a:avLst/>
          </a:prstGeom>
        </p:spPr>
        <p:txBody>
          <a:bodyPr vert="horz" wrap="square" lIns="0" tIns="52705" rIns="0" bIns="0" rtlCol="0">
            <a:spAutoFit/>
          </a:bodyPr>
          <a:lstStyle/>
          <a:p>
            <a:pPr marL="241300" marR="49530" indent="-229235">
              <a:lnSpc>
                <a:spcPct val="90400"/>
              </a:lnSpc>
              <a:spcBef>
                <a:spcPts val="415"/>
              </a:spcBef>
              <a:buFont typeface="Arial"/>
              <a:buChar char="•"/>
              <a:tabLst>
                <a:tab pos="241935" algn="l"/>
                <a:tab pos="3061335" algn="l"/>
              </a:tabLst>
            </a:pPr>
            <a:r>
              <a:rPr sz="2800" spc="-10" dirty="0">
                <a:solidFill>
                  <a:srgbClr val="1F145D"/>
                </a:solidFill>
                <a:latin typeface="Calibri"/>
                <a:cs typeface="Calibri"/>
              </a:rPr>
              <a:t>This</a:t>
            </a:r>
            <a:r>
              <a:rPr sz="2800" spc="10" dirty="0">
                <a:solidFill>
                  <a:srgbClr val="1F145D"/>
                </a:solidFill>
                <a:latin typeface="Calibri"/>
                <a:cs typeface="Calibri"/>
              </a:rPr>
              <a:t> </a:t>
            </a:r>
            <a:r>
              <a:rPr sz="2800" spc="-15" dirty="0">
                <a:solidFill>
                  <a:srgbClr val="1F145D"/>
                </a:solidFill>
                <a:latin typeface="Calibri"/>
                <a:cs typeface="Calibri"/>
              </a:rPr>
              <a:t>tool</a:t>
            </a:r>
            <a:r>
              <a:rPr sz="2800" spc="5" dirty="0">
                <a:solidFill>
                  <a:srgbClr val="1F145D"/>
                </a:solidFill>
                <a:latin typeface="Calibri"/>
                <a:cs typeface="Calibri"/>
              </a:rPr>
              <a:t> </a:t>
            </a:r>
            <a:r>
              <a:rPr sz="2800" spc="-10" dirty="0">
                <a:solidFill>
                  <a:srgbClr val="1F145D"/>
                </a:solidFill>
                <a:latin typeface="Calibri"/>
                <a:cs typeface="Calibri"/>
              </a:rPr>
              <a:t>(under</a:t>
            </a:r>
            <a:r>
              <a:rPr sz="2800" spc="30" dirty="0">
                <a:solidFill>
                  <a:srgbClr val="1F145D"/>
                </a:solidFill>
                <a:latin typeface="Calibri"/>
                <a:cs typeface="Calibri"/>
              </a:rPr>
              <a:t> </a:t>
            </a:r>
            <a:r>
              <a:rPr sz="2800" spc="-15" dirty="0">
                <a:solidFill>
                  <a:srgbClr val="1F145D"/>
                </a:solidFill>
                <a:latin typeface="Calibri"/>
                <a:cs typeface="Calibri"/>
              </a:rPr>
              <a:t>synthesis</a:t>
            </a:r>
            <a:r>
              <a:rPr sz="2800" spc="55" dirty="0">
                <a:solidFill>
                  <a:srgbClr val="1F145D"/>
                </a:solidFill>
                <a:latin typeface="Calibri"/>
                <a:cs typeface="Calibri"/>
              </a:rPr>
              <a:t> </a:t>
            </a:r>
            <a:r>
              <a:rPr sz="2800" spc="-10" dirty="0">
                <a:solidFill>
                  <a:srgbClr val="1F145D"/>
                </a:solidFill>
                <a:latin typeface="Calibri"/>
                <a:cs typeface="Calibri"/>
              </a:rPr>
              <a:t>menu)</a:t>
            </a:r>
            <a:r>
              <a:rPr sz="2800" spc="15" dirty="0">
                <a:solidFill>
                  <a:srgbClr val="1F145D"/>
                </a:solidFill>
                <a:latin typeface="Calibri"/>
                <a:cs typeface="Calibri"/>
              </a:rPr>
              <a:t> </a:t>
            </a:r>
            <a:r>
              <a:rPr sz="2800" spc="-5" dirty="0">
                <a:solidFill>
                  <a:srgbClr val="1F145D"/>
                </a:solidFill>
                <a:latin typeface="Calibri"/>
                <a:cs typeface="Calibri"/>
              </a:rPr>
              <a:t>will</a:t>
            </a:r>
            <a:r>
              <a:rPr sz="2800" spc="15" dirty="0">
                <a:solidFill>
                  <a:srgbClr val="1F145D"/>
                </a:solidFill>
                <a:latin typeface="Calibri"/>
                <a:cs typeface="Calibri"/>
              </a:rPr>
              <a:t> </a:t>
            </a:r>
            <a:r>
              <a:rPr sz="2800" spc="-10" dirty="0">
                <a:solidFill>
                  <a:srgbClr val="1F145D"/>
                </a:solidFill>
                <a:latin typeface="Calibri"/>
                <a:cs typeface="Calibri"/>
              </a:rPr>
              <a:t>help</a:t>
            </a:r>
            <a:r>
              <a:rPr sz="2800" spc="10"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10" dirty="0">
                <a:solidFill>
                  <a:srgbClr val="1F145D"/>
                </a:solidFill>
                <a:latin typeface="Calibri"/>
                <a:cs typeface="Calibri"/>
              </a:rPr>
              <a:t>designer</a:t>
            </a:r>
            <a:r>
              <a:rPr sz="2800" spc="25" dirty="0">
                <a:solidFill>
                  <a:srgbClr val="1F145D"/>
                </a:solidFill>
                <a:latin typeface="Calibri"/>
                <a:cs typeface="Calibri"/>
              </a:rPr>
              <a:t> </a:t>
            </a:r>
            <a:r>
              <a:rPr sz="2800" spc="-10" dirty="0">
                <a:solidFill>
                  <a:srgbClr val="1F145D"/>
                </a:solidFill>
                <a:latin typeface="Calibri"/>
                <a:cs typeface="Calibri"/>
              </a:rPr>
              <a:t>describe</a:t>
            </a:r>
            <a:r>
              <a:rPr sz="2800" spc="25" dirty="0">
                <a:solidFill>
                  <a:srgbClr val="1F145D"/>
                </a:solidFill>
                <a:latin typeface="Calibri"/>
                <a:cs typeface="Calibri"/>
              </a:rPr>
              <a:t> </a:t>
            </a:r>
            <a:r>
              <a:rPr sz="2800" spc="-5" dirty="0">
                <a:solidFill>
                  <a:srgbClr val="1F145D"/>
                </a:solidFill>
                <a:latin typeface="Calibri"/>
                <a:cs typeface="Calibri"/>
              </a:rPr>
              <a:t>the </a:t>
            </a:r>
            <a:r>
              <a:rPr sz="2800" spc="-620" dirty="0">
                <a:solidFill>
                  <a:srgbClr val="1F145D"/>
                </a:solidFill>
                <a:latin typeface="Calibri"/>
                <a:cs typeface="Calibri"/>
              </a:rPr>
              <a:t> </a:t>
            </a:r>
            <a:r>
              <a:rPr sz="2800" spc="-15" dirty="0">
                <a:solidFill>
                  <a:srgbClr val="1F145D"/>
                </a:solidFill>
                <a:latin typeface="Calibri"/>
                <a:cs typeface="Calibri"/>
              </a:rPr>
              <a:t>complete</a:t>
            </a:r>
            <a:r>
              <a:rPr sz="2800" spc="-5" dirty="0">
                <a:solidFill>
                  <a:srgbClr val="1F145D"/>
                </a:solidFill>
                <a:latin typeface="Calibri"/>
                <a:cs typeface="Calibri"/>
              </a:rPr>
              <a:t> </a:t>
            </a:r>
            <a:r>
              <a:rPr sz="2800" spc="-10" dirty="0">
                <a:solidFill>
                  <a:srgbClr val="1F145D"/>
                </a:solidFill>
                <a:latin typeface="Calibri"/>
                <a:cs typeface="Calibri"/>
              </a:rPr>
              <a:t>set</a:t>
            </a:r>
            <a:r>
              <a:rPr sz="2800" spc="1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b="1" spc="-5" dirty="0">
                <a:solidFill>
                  <a:srgbClr val="1F145D"/>
                </a:solidFill>
                <a:latin typeface="Calibri"/>
                <a:cs typeface="Calibri"/>
              </a:rPr>
              <a:t>timing</a:t>
            </a:r>
            <a:r>
              <a:rPr sz="2800" b="1" dirty="0">
                <a:solidFill>
                  <a:srgbClr val="1F145D"/>
                </a:solidFill>
                <a:latin typeface="Calibri"/>
                <a:cs typeface="Calibri"/>
              </a:rPr>
              <a:t> </a:t>
            </a:r>
            <a:r>
              <a:rPr sz="2800" b="1" spc="-15" dirty="0">
                <a:solidFill>
                  <a:srgbClr val="1F145D"/>
                </a:solidFill>
                <a:latin typeface="Calibri"/>
                <a:cs typeface="Calibri"/>
              </a:rPr>
              <a:t>constraints</a:t>
            </a:r>
            <a:r>
              <a:rPr sz="2800" b="1" spc="2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their</a:t>
            </a:r>
            <a:r>
              <a:rPr sz="2800" spc="5" dirty="0">
                <a:solidFill>
                  <a:srgbClr val="1F145D"/>
                </a:solidFill>
                <a:latin typeface="Calibri"/>
                <a:cs typeface="Calibri"/>
              </a:rPr>
              <a:t> </a:t>
            </a:r>
            <a:r>
              <a:rPr sz="2800" spc="-5" dirty="0">
                <a:solidFill>
                  <a:srgbClr val="1F145D"/>
                </a:solidFill>
                <a:latin typeface="Calibri"/>
                <a:cs typeface="Calibri"/>
              </a:rPr>
              <a:t>design</a:t>
            </a:r>
            <a:r>
              <a:rPr sz="2800" spc="10" dirty="0">
                <a:solidFill>
                  <a:srgbClr val="1F145D"/>
                </a:solidFill>
                <a:latin typeface="Calibri"/>
                <a:cs typeface="Calibri"/>
              </a:rPr>
              <a:t> </a:t>
            </a:r>
            <a:r>
              <a:rPr sz="2800" spc="-5" dirty="0">
                <a:solidFill>
                  <a:srgbClr val="1F145D"/>
                </a:solidFill>
                <a:latin typeface="Calibri"/>
                <a:cs typeface="Calibri"/>
              </a:rPr>
              <a:t>and</a:t>
            </a:r>
            <a:r>
              <a:rPr sz="2800" spc="5" dirty="0">
                <a:solidFill>
                  <a:srgbClr val="1F145D"/>
                </a:solidFill>
                <a:latin typeface="Calibri"/>
                <a:cs typeface="Calibri"/>
              </a:rPr>
              <a:t> </a:t>
            </a:r>
            <a:r>
              <a:rPr sz="2800" spc="-10" dirty="0">
                <a:solidFill>
                  <a:srgbClr val="1F145D"/>
                </a:solidFill>
                <a:latin typeface="Calibri"/>
                <a:cs typeface="Calibri"/>
              </a:rPr>
              <a:t>pick</a:t>
            </a:r>
            <a:r>
              <a:rPr sz="2800" spc="15" dirty="0">
                <a:solidFill>
                  <a:srgbClr val="1F145D"/>
                </a:solidFill>
                <a:latin typeface="Calibri"/>
                <a:cs typeface="Calibri"/>
              </a:rPr>
              <a:t> </a:t>
            </a:r>
            <a:r>
              <a:rPr sz="2800" spc="-5" dirty="0">
                <a:solidFill>
                  <a:srgbClr val="1F145D"/>
                </a:solidFill>
                <a:latin typeface="Calibri"/>
                <a:cs typeface="Calibri"/>
              </a:rPr>
              <a:t>up</a:t>
            </a:r>
            <a:r>
              <a:rPr sz="2800" spc="10" dirty="0">
                <a:solidFill>
                  <a:srgbClr val="1F145D"/>
                </a:solidFill>
                <a:latin typeface="Calibri"/>
                <a:cs typeface="Calibri"/>
              </a:rPr>
              <a:t> </a:t>
            </a:r>
            <a:r>
              <a:rPr sz="2800" spc="-20" dirty="0">
                <a:solidFill>
                  <a:srgbClr val="1F145D"/>
                </a:solidFill>
                <a:latin typeface="Calibri"/>
                <a:cs typeface="Calibri"/>
              </a:rPr>
              <a:t>any </a:t>
            </a:r>
            <a:r>
              <a:rPr sz="2800" spc="-15" dirty="0">
                <a:solidFill>
                  <a:srgbClr val="1F145D"/>
                </a:solidFill>
                <a:latin typeface="Calibri"/>
                <a:cs typeface="Calibri"/>
              </a:rPr>
              <a:t> </a:t>
            </a:r>
            <a:r>
              <a:rPr sz="2800" spc="-5" dirty="0">
                <a:solidFill>
                  <a:srgbClr val="1F145D"/>
                </a:solidFill>
                <a:latin typeface="Calibri"/>
                <a:cs typeface="Calibri"/>
              </a:rPr>
              <a:t>which</a:t>
            </a:r>
            <a:r>
              <a:rPr sz="2800" spc="40" dirty="0">
                <a:solidFill>
                  <a:srgbClr val="1F145D"/>
                </a:solidFill>
                <a:latin typeface="Calibri"/>
                <a:cs typeface="Calibri"/>
              </a:rPr>
              <a:t> </a:t>
            </a:r>
            <a:r>
              <a:rPr sz="2800" spc="-20" dirty="0">
                <a:solidFill>
                  <a:srgbClr val="1F145D"/>
                </a:solidFill>
                <a:latin typeface="Calibri"/>
                <a:cs typeface="Calibri"/>
              </a:rPr>
              <a:t>are</a:t>
            </a:r>
            <a:r>
              <a:rPr sz="2800" spc="30" dirty="0">
                <a:solidFill>
                  <a:srgbClr val="1F145D"/>
                </a:solidFill>
                <a:latin typeface="Calibri"/>
                <a:cs typeface="Calibri"/>
              </a:rPr>
              <a:t> </a:t>
            </a:r>
            <a:r>
              <a:rPr sz="2800" spc="-10" dirty="0">
                <a:solidFill>
                  <a:srgbClr val="1F145D"/>
                </a:solidFill>
                <a:latin typeface="Calibri"/>
                <a:cs typeface="Calibri"/>
              </a:rPr>
              <a:t>missing.	</a:t>
            </a:r>
            <a:r>
              <a:rPr sz="2800" spc="-5" dirty="0">
                <a:solidFill>
                  <a:srgbClr val="1F145D"/>
                </a:solidFill>
                <a:latin typeface="Calibri"/>
                <a:cs typeface="Calibri"/>
              </a:rPr>
              <a:t>It</a:t>
            </a:r>
            <a:r>
              <a:rPr sz="2800" spc="5" dirty="0">
                <a:solidFill>
                  <a:srgbClr val="1F145D"/>
                </a:solidFill>
                <a:latin typeface="Calibri"/>
                <a:cs typeface="Calibri"/>
              </a:rPr>
              <a:t> </a:t>
            </a:r>
            <a:r>
              <a:rPr sz="2800" spc="-5" dirty="0">
                <a:solidFill>
                  <a:srgbClr val="1F145D"/>
                </a:solidFill>
                <a:latin typeface="Calibri"/>
                <a:cs typeface="Calibri"/>
              </a:rPr>
              <a:t>will</a:t>
            </a:r>
            <a:r>
              <a:rPr sz="2800" dirty="0">
                <a:solidFill>
                  <a:srgbClr val="1F145D"/>
                </a:solidFill>
                <a:latin typeface="Calibri"/>
                <a:cs typeface="Calibri"/>
              </a:rPr>
              <a:t> </a:t>
            </a:r>
            <a:r>
              <a:rPr sz="2800" spc="-20" dirty="0">
                <a:solidFill>
                  <a:srgbClr val="1F145D"/>
                </a:solidFill>
                <a:latin typeface="Calibri"/>
                <a:cs typeface="Calibri"/>
              </a:rPr>
              <a:t>create</a:t>
            </a:r>
            <a:r>
              <a:rPr sz="2800" spc="-25"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30" dirty="0">
                <a:solidFill>
                  <a:srgbClr val="1F145D"/>
                </a:solidFill>
                <a:latin typeface="Calibri"/>
                <a:cs typeface="Calibri"/>
              </a:rPr>
              <a:t>X</a:t>
            </a:r>
            <a:r>
              <a:rPr lang="en-US" sz="2800" spc="-30" dirty="0">
                <a:solidFill>
                  <a:srgbClr val="1F145D"/>
                </a:solidFill>
                <a:latin typeface="Calibri"/>
                <a:cs typeface="Calibri"/>
              </a:rPr>
              <a:t>DC</a:t>
            </a:r>
            <a:r>
              <a:rPr sz="2800" spc="-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20" dirty="0">
                <a:solidFill>
                  <a:srgbClr val="1F145D"/>
                </a:solidFill>
                <a:latin typeface="Calibri"/>
                <a:cs typeface="Calibri"/>
              </a:rPr>
              <a:t>you</a:t>
            </a:r>
            <a:r>
              <a:rPr sz="2800" spc="15" dirty="0">
                <a:solidFill>
                  <a:srgbClr val="1F145D"/>
                </a:solidFill>
                <a:latin typeface="Calibri"/>
                <a:cs typeface="Calibri"/>
              </a:rPr>
              <a:t> </a:t>
            </a:r>
            <a:r>
              <a:rPr sz="2800" spc="-5" dirty="0">
                <a:solidFill>
                  <a:srgbClr val="1F145D"/>
                </a:solidFill>
                <a:latin typeface="Wingdings"/>
                <a:cs typeface="Wingdings"/>
              </a:rPr>
              <a:t></a:t>
            </a:r>
            <a:endParaRPr sz="2800" dirty="0">
              <a:solidFill>
                <a:srgbClr val="1F145D"/>
              </a:solidFill>
              <a:latin typeface="Wingdings"/>
              <a:cs typeface="Wingdings"/>
            </a:endParaRPr>
          </a:p>
          <a:p>
            <a:pPr marL="241300" indent="-229235">
              <a:lnSpc>
                <a:spcPts val="3190"/>
              </a:lnSpc>
              <a:spcBef>
                <a:spcPts val="650"/>
              </a:spcBef>
              <a:buFont typeface="Arial"/>
              <a:buChar char="•"/>
              <a:tabLst>
                <a:tab pos="241935" algn="l"/>
              </a:tabLst>
            </a:pPr>
            <a:r>
              <a:rPr sz="2800" spc="-10" dirty="0">
                <a:solidFill>
                  <a:srgbClr val="1F145D"/>
                </a:solidFill>
                <a:latin typeface="Calibri"/>
                <a:cs typeface="Calibri"/>
              </a:rPr>
              <a:t>Although,</a:t>
            </a:r>
            <a:r>
              <a:rPr sz="2800" spc="30" dirty="0">
                <a:solidFill>
                  <a:srgbClr val="1F145D"/>
                </a:solidFill>
                <a:latin typeface="Calibri"/>
                <a:cs typeface="Calibri"/>
              </a:rPr>
              <a:t> </a:t>
            </a:r>
            <a:r>
              <a:rPr sz="2800" spc="-5" dirty="0">
                <a:solidFill>
                  <a:srgbClr val="1F145D"/>
                </a:solidFill>
                <a:latin typeface="Calibri"/>
                <a:cs typeface="Calibri"/>
              </a:rPr>
              <a:t>it</a:t>
            </a:r>
            <a:r>
              <a:rPr sz="2800" spc="5"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15" dirty="0">
                <a:solidFill>
                  <a:srgbClr val="1F145D"/>
                </a:solidFill>
                <a:latin typeface="Calibri"/>
                <a:cs typeface="Calibri"/>
              </a:rPr>
              <a:t>still</a:t>
            </a:r>
            <a:r>
              <a:rPr sz="2800" spc="25" dirty="0">
                <a:solidFill>
                  <a:srgbClr val="1F145D"/>
                </a:solidFill>
                <a:latin typeface="Calibri"/>
                <a:cs typeface="Calibri"/>
              </a:rPr>
              <a:t> </a:t>
            </a:r>
            <a:r>
              <a:rPr sz="2800" spc="-5" dirty="0">
                <a:solidFill>
                  <a:srgbClr val="1F145D"/>
                </a:solidFill>
                <a:latin typeface="Calibri"/>
                <a:cs typeface="Calibri"/>
              </a:rPr>
              <a:t>up</a:t>
            </a:r>
            <a:r>
              <a:rPr sz="2800" spc="2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10" dirty="0">
                <a:solidFill>
                  <a:srgbClr val="1F145D"/>
                </a:solidFill>
                <a:latin typeface="Calibri"/>
                <a:cs typeface="Calibri"/>
              </a:rPr>
              <a:t>designer</a:t>
            </a:r>
            <a:r>
              <a:rPr sz="2800" spc="1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put</a:t>
            </a:r>
            <a:r>
              <a:rPr sz="2800" spc="20" dirty="0">
                <a:solidFill>
                  <a:srgbClr val="1F145D"/>
                </a:solidFill>
                <a:latin typeface="Calibri"/>
                <a:cs typeface="Calibri"/>
              </a:rPr>
              <a:t> </a:t>
            </a:r>
            <a:r>
              <a:rPr sz="2800" spc="-5" dirty="0">
                <a:solidFill>
                  <a:srgbClr val="1F145D"/>
                </a:solidFill>
                <a:latin typeface="Calibri"/>
                <a:cs typeface="Calibri"/>
              </a:rPr>
              <a:t>in</a:t>
            </a:r>
            <a:r>
              <a:rPr sz="2800" spc="15" dirty="0">
                <a:solidFill>
                  <a:srgbClr val="1F145D"/>
                </a:solidFill>
                <a:latin typeface="Calibri"/>
                <a:cs typeface="Calibri"/>
              </a:rPr>
              <a:t> </a:t>
            </a:r>
            <a:r>
              <a:rPr sz="2800" spc="-15" dirty="0">
                <a:solidFill>
                  <a:srgbClr val="1F145D"/>
                </a:solidFill>
                <a:latin typeface="Calibri"/>
                <a:cs typeface="Calibri"/>
              </a:rPr>
              <a:t>correct</a:t>
            </a:r>
            <a:r>
              <a:rPr sz="2800" spc="5" dirty="0">
                <a:solidFill>
                  <a:srgbClr val="1F145D"/>
                </a:solidFill>
                <a:latin typeface="Calibri"/>
                <a:cs typeface="Calibri"/>
              </a:rPr>
              <a:t> </a:t>
            </a:r>
            <a:r>
              <a:rPr sz="2800" spc="-5" dirty="0">
                <a:solidFill>
                  <a:srgbClr val="1F145D"/>
                </a:solidFill>
                <a:latin typeface="Calibri"/>
                <a:cs typeface="Calibri"/>
              </a:rPr>
              <a:t>/</a:t>
            </a:r>
            <a:r>
              <a:rPr sz="2800" spc="5" dirty="0">
                <a:solidFill>
                  <a:srgbClr val="1F145D"/>
                </a:solidFill>
                <a:latin typeface="Calibri"/>
                <a:cs typeface="Calibri"/>
              </a:rPr>
              <a:t> </a:t>
            </a:r>
            <a:r>
              <a:rPr sz="2800" spc="-15" dirty="0">
                <a:solidFill>
                  <a:srgbClr val="1F145D"/>
                </a:solidFill>
                <a:latin typeface="Calibri"/>
                <a:cs typeface="Calibri"/>
              </a:rPr>
              <a:t>valid</a:t>
            </a:r>
            <a:endParaRPr sz="2800" dirty="0">
              <a:solidFill>
                <a:srgbClr val="1F145D"/>
              </a:solidFill>
              <a:latin typeface="Calibri"/>
              <a:cs typeface="Calibri"/>
            </a:endParaRPr>
          </a:p>
          <a:p>
            <a:pPr marL="241300">
              <a:lnSpc>
                <a:spcPts val="3025"/>
              </a:lnSpc>
              <a:tabLst>
                <a:tab pos="2194560" algn="l"/>
              </a:tabLst>
            </a:pPr>
            <a:r>
              <a:rPr sz="2800" spc="-15" dirty="0">
                <a:solidFill>
                  <a:srgbClr val="1F145D"/>
                </a:solidFill>
                <a:latin typeface="Calibri"/>
                <a:cs typeface="Calibri"/>
              </a:rPr>
              <a:t>information.	</a:t>
            </a:r>
            <a:r>
              <a:rPr sz="2800" spc="-10" dirty="0">
                <a:solidFill>
                  <a:srgbClr val="1F145D"/>
                </a:solidFill>
                <a:latin typeface="Calibri"/>
                <a:cs typeface="Calibri"/>
              </a:rPr>
              <a:t>Don’t</a:t>
            </a:r>
            <a:r>
              <a:rPr sz="2800" spc="25" dirty="0">
                <a:solidFill>
                  <a:srgbClr val="1F145D"/>
                </a:solidFill>
                <a:latin typeface="Calibri"/>
                <a:cs typeface="Calibri"/>
              </a:rPr>
              <a:t> </a:t>
            </a:r>
            <a:r>
              <a:rPr sz="2800" spc="-5" dirty="0">
                <a:solidFill>
                  <a:srgbClr val="1F145D"/>
                </a:solidFill>
                <a:latin typeface="Calibri"/>
                <a:cs typeface="Calibri"/>
              </a:rPr>
              <a:t>guess</a:t>
            </a:r>
            <a:r>
              <a:rPr lang="en-US" sz="2800" spc="-5" dirty="0">
                <a:solidFill>
                  <a:srgbClr val="1F145D"/>
                </a:solidFill>
                <a:latin typeface="Calibri"/>
                <a:cs typeface="Calibri"/>
              </a:rPr>
              <a:t>,</a:t>
            </a:r>
            <a:r>
              <a:rPr sz="2800" spc="25" dirty="0">
                <a:solidFill>
                  <a:srgbClr val="1F145D"/>
                </a:solidFill>
                <a:latin typeface="Calibri"/>
                <a:cs typeface="Calibri"/>
              </a:rPr>
              <a:t> </a:t>
            </a:r>
            <a:r>
              <a:rPr lang="en-US" sz="2800" spc="25" dirty="0">
                <a:solidFill>
                  <a:srgbClr val="1F145D"/>
                </a:solidFill>
                <a:latin typeface="Calibri"/>
                <a:cs typeface="Calibri"/>
              </a:rPr>
              <a:t>please </a:t>
            </a:r>
            <a:r>
              <a:rPr sz="2800" spc="-30" dirty="0">
                <a:solidFill>
                  <a:srgbClr val="1F145D"/>
                </a:solidFill>
                <a:latin typeface="Calibri"/>
                <a:cs typeface="Calibri"/>
              </a:rPr>
              <a:t>refer</a:t>
            </a:r>
            <a:r>
              <a:rPr sz="2800" spc="1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5" dirty="0">
                <a:solidFill>
                  <a:srgbClr val="1F145D"/>
                </a:solidFill>
                <a:latin typeface="Calibri"/>
                <a:cs typeface="Calibri"/>
              </a:rPr>
              <a:t>external</a:t>
            </a:r>
            <a:r>
              <a:rPr sz="2800" spc="5" dirty="0">
                <a:solidFill>
                  <a:srgbClr val="1F145D"/>
                </a:solidFill>
                <a:latin typeface="Calibri"/>
                <a:cs typeface="Calibri"/>
              </a:rPr>
              <a:t> </a:t>
            </a:r>
            <a:r>
              <a:rPr sz="2800" spc="-15" dirty="0">
                <a:solidFill>
                  <a:srgbClr val="1F145D"/>
                </a:solidFill>
                <a:latin typeface="Calibri"/>
                <a:cs typeface="Calibri"/>
              </a:rPr>
              <a:t>component</a:t>
            </a:r>
            <a:r>
              <a:rPr sz="2800" spc="45" dirty="0">
                <a:solidFill>
                  <a:srgbClr val="1F145D"/>
                </a:solidFill>
                <a:latin typeface="Calibri"/>
                <a:cs typeface="Calibri"/>
              </a:rPr>
              <a:t> </a:t>
            </a:r>
            <a:r>
              <a:rPr sz="2800" spc="-15" dirty="0">
                <a:solidFill>
                  <a:srgbClr val="1F145D"/>
                </a:solidFill>
                <a:latin typeface="Calibri"/>
                <a:cs typeface="Calibri"/>
              </a:rPr>
              <a:t>datasheets</a:t>
            </a:r>
            <a:endParaRPr sz="2800" dirty="0">
              <a:solidFill>
                <a:srgbClr val="1F145D"/>
              </a:solidFill>
              <a:latin typeface="Calibri"/>
              <a:cs typeface="Calibri"/>
            </a:endParaRPr>
          </a:p>
          <a:p>
            <a:pPr marL="241300">
              <a:lnSpc>
                <a:spcPts val="3195"/>
              </a:lnSpc>
            </a:pPr>
            <a:r>
              <a:rPr sz="2800" spc="-15" dirty="0">
                <a:solidFill>
                  <a:srgbClr val="1F145D"/>
                </a:solidFill>
                <a:latin typeface="Calibri"/>
                <a:cs typeface="Calibri"/>
              </a:rPr>
              <a:t>where</a:t>
            </a:r>
            <a:r>
              <a:rPr sz="2800" spc="-25" dirty="0">
                <a:solidFill>
                  <a:srgbClr val="1F145D"/>
                </a:solidFill>
                <a:latin typeface="Calibri"/>
                <a:cs typeface="Calibri"/>
              </a:rPr>
              <a:t> </a:t>
            </a:r>
            <a:r>
              <a:rPr sz="2800" spc="-10" dirty="0">
                <a:solidFill>
                  <a:srgbClr val="1F145D"/>
                </a:solidFill>
                <a:latin typeface="Calibri"/>
                <a:cs typeface="Calibri"/>
              </a:rPr>
              <a:t>needed.</a:t>
            </a:r>
            <a:endParaRPr sz="2800" dirty="0">
              <a:solidFill>
                <a:srgbClr val="1F145D"/>
              </a:solidFill>
              <a:latin typeface="Calibri"/>
              <a:cs typeface="Calibri"/>
            </a:endParaRPr>
          </a:p>
          <a:p>
            <a:pPr marL="241300" marR="5080" indent="-229235">
              <a:lnSpc>
                <a:spcPts val="3020"/>
              </a:lnSpc>
              <a:spcBef>
                <a:spcPts val="1045"/>
              </a:spcBef>
              <a:buFont typeface="Arial"/>
              <a:buChar char="•"/>
              <a:tabLst>
                <a:tab pos="24193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particularly</a:t>
            </a:r>
            <a:r>
              <a:rPr sz="2800" spc="20" dirty="0">
                <a:solidFill>
                  <a:srgbClr val="1F145D"/>
                </a:solidFill>
                <a:latin typeface="Calibri"/>
                <a:cs typeface="Calibri"/>
              </a:rPr>
              <a:t> </a:t>
            </a:r>
            <a:r>
              <a:rPr sz="2800" spc="-15" dirty="0">
                <a:solidFill>
                  <a:srgbClr val="1F145D"/>
                </a:solidFill>
                <a:latin typeface="Calibri"/>
                <a:cs typeface="Calibri"/>
              </a:rPr>
              <a:t>important</a:t>
            </a:r>
            <a:r>
              <a:rPr sz="2800" spc="35" dirty="0">
                <a:solidFill>
                  <a:srgbClr val="1F145D"/>
                </a:solidFill>
                <a:latin typeface="Calibri"/>
                <a:cs typeface="Calibri"/>
              </a:rPr>
              <a:t> </a:t>
            </a:r>
            <a:r>
              <a:rPr sz="2800" spc="-5" dirty="0">
                <a:solidFill>
                  <a:srgbClr val="1F145D"/>
                </a:solidFill>
                <a:latin typeface="Calibri"/>
                <a:cs typeface="Calibri"/>
              </a:rPr>
              <a:t>when</a:t>
            </a:r>
            <a:r>
              <a:rPr sz="2800" spc="15" dirty="0">
                <a:solidFill>
                  <a:srgbClr val="1F145D"/>
                </a:solidFill>
                <a:latin typeface="Calibri"/>
                <a:cs typeface="Calibri"/>
              </a:rPr>
              <a:t> </a:t>
            </a:r>
            <a:r>
              <a:rPr sz="2800" spc="-10" dirty="0">
                <a:solidFill>
                  <a:srgbClr val="1F145D"/>
                </a:solidFill>
                <a:latin typeface="Calibri"/>
                <a:cs typeface="Calibri"/>
              </a:rPr>
              <a:t>internally</a:t>
            </a:r>
            <a:r>
              <a:rPr sz="2800" dirty="0">
                <a:solidFill>
                  <a:srgbClr val="1F145D"/>
                </a:solidFill>
                <a:latin typeface="Calibri"/>
                <a:cs typeface="Calibri"/>
              </a:rPr>
              <a:t> </a:t>
            </a:r>
            <a:r>
              <a:rPr sz="2800" spc="-10" dirty="0">
                <a:solidFill>
                  <a:srgbClr val="1F145D"/>
                </a:solidFill>
                <a:latin typeface="Calibri"/>
                <a:cs typeface="Calibri"/>
              </a:rPr>
              <a:t>multiplying</a:t>
            </a:r>
            <a:r>
              <a:rPr sz="2800" spc="50" dirty="0">
                <a:solidFill>
                  <a:srgbClr val="1F145D"/>
                </a:solidFill>
                <a:latin typeface="Calibri"/>
                <a:cs typeface="Calibri"/>
              </a:rPr>
              <a:t> </a:t>
            </a:r>
            <a:r>
              <a:rPr sz="2800" spc="-5" dirty="0">
                <a:solidFill>
                  <a:srgbClr val="1F145D"/>
                </a:solidFill>
                <a:latin typeface="Calibri"/>
                <a:cs typeface="Calibri"/>
              </a:rPr>
              <a:t>up</a:t>
            </a:r>
            <a:r>
              <a:rPr sz="2800" spc="10" dirty="0">
                <a:solidFill>
                  <a:srgbClr val="1F145D"/>
                </a:solidFill>
                <a:latin typeface="Calibri"/>
                <a:cs typeface="Calibri"/>
              </a:rPr>
              <a:t> </a:t>
            </a:r>
            <a:r>
              <a:rPr sz="2800" spc="-5" dirty="0">
                <a:solidFill>
                  <a:srgbClr val="1F145D"/>
                </a:solidFill>
                <a:latin typeface="Calibri"/>
                <a:cs typeface="Calibri"/>
              </a:rPr>
              <a:t>an </a:t>
            </a:r>
            <a:r>
              <a:rPr sz="2800" spc="-15" dirty="0">
                <a:solidFill>
                  <a:srgbClr val="1F145D"/>
                </a:solidFill>
                <a:latin typeface="Calibri"/>
                <a:cs typeface="Calibri"/>
              </a:rPr>
              <a:t>external</a:t>
            </a:r>
            <a:r>
              <a:rPr sz="2800" spc="-10" dirty="0">
                <a:solidFill>
                  <a:srgbClr val="1F145D"/>
                </a:solidFill>
                <a:latin typeface="Calibri"/>
                <a:cs typeface="Calibri"/>
              </a:rPr>
              <a:t> </a:t>
            </a:r>
            <a:r>
              <a:rPr sz="2800" spc="-20" dirty="0">
                <a:solidFill>
                  <a:srgbClr val="1F145D"/>
                </a:solidFill>
                <a:latin typeface="Calibri"/>
                <a:cs typeface="Calibri"/>
              </a:rPr>
              <a:t>crystal</a:t>
            </a:r>
            <a:r>
              <a:rPr sz="2800" spc="20" dirty="0">
                <a:solidFill>
                  <a:srgbClr val="1F145D"/>
                </a:solidFill>
                <a:latin typeface="Calibri"/>
                <a:cs typeface="Calibri"/>
              </a:rPr>
              <a:t> </a:t>
            </a:r>
            <a:r>
              <a:rPr sz="2800" spc="-30" dirty="0">
                <a:solidFill>
                  <a:srgbClr val="1F145D"/>
                </a:solidFill>
                <a:latin typeface="Calibri"/>
                <a:cs typeface="Calibri"/>
              </a:rPr>
              <a:t>fed</a:t>
            </a:r>
            <a:r>
              <a:rPr sz="2800" spc="15" dirty="0">
                <a:solidFill>
                  <a:srgbClr val="1F145D"/>
                </a:solidFill>
                <a:latin typeface="Calibri"/>
                <a:cs typeface="Calibri"/>
              </a:rPr>
              <a:t> </a:t>
            </a:r>
            <a:r>
              <a:rPr sz="2800" spc="-5" dirty="0">
                <a:solidFill>
                  <a:srgbClr val="1F145D"/>
                </a:solidFill>
                <a:latin typeface="Calibri"/>
                <a:cs typeface="Calibri"/>
              </a:rPr>
              <a:t>clock</a:t>
            </a:r>
            <a:r>
              <a:rPr sz="2800" spc="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5" dirty="0">
                <a:solidFill>
                  <a:srgbClr val="1F145D"/>
                </a:solidFill>
                <a:latin typeface="Calibri"/>
                <a:cs typeface="Calibri"/>
              </a:rPr>
              <a:t>a</a:t>
            </a:r>
            <a:r>
              <a:rPr sz="2800" spc="15" dirty="0">
                <a:solidFill>
                  <a:srgbClr val="1F145D"/>
                </a:solidFill>
                <a:latin typeface="Calibri"/>
                <a:cs typeface="Calibri"/>
              </a:rPr>
              <a:t> </a:t>
            </a:r>
            <a:r>
              <a:rPr sz="2800" spc="-10" dirty="0">
                <a:solidFill>
                  <a:srgbClr val="1F145D"/>
                </a:solidFill>
                <a:latin typeface="Calibri"/>
                <a:cs typeface="Calibri"/>
              </a:rPr>
              <a:t>higher</a:t>
            </a:r>
            <a:r>
              <a:rPr sz="2800" spc="10" dirty="0">
                <a:solidFill>
                  <a:srgbClr val="1F145D"/>
                </a:solidFill>
                <a:latin typeface="Calibri"/>
                <a:cs typeface="Calibri"/>
              </a:rPr>
              <a:t> </a:t>
            </a:r>
            <a:r>
              <a:rPr sz="2800" spc="-35" dirty="0">
                <a:solidFill>
                  <a:srgbClr val="1F145D"/>
                </a:solidFill>
                <a:latin typeface="Calibri"/>
                <a:cs typeface="Calibri"/>
              </a:rPr>
              <a:t>frequency,</a:t>
            </a:r>
            <a:r>
              <a:rPr sz="2800" spc="45" dirty="0">
                <a:solidFill>
                  <a:srgbClr val="1F145D"/>
                </a:solidFill>
                <a:latin typeface="Calibri"/>
                <a:cs typeface="Calibri"/>
              </a:rPr>
              <a:t> </a:t>
            </a:r>
            <a:r>
              <a:rPr sz="2800" spc="-5" dirty="0">
                <a:solidFill>
                  <a:srgbClr val="1F145D"/>
                </a:solidFill>
                <a:latin typeface="Calibri"/>
                <a:cs typeface="Calibri"/>
              </a:rPr>
              <a:t>otherwise</a:t>
            </a:r>
            <a:r>
              <a:rPr sz="2800" spc="15"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5" dirty="0">
                <a:solidFill>
                  <a:srgbClr val="1F145D"/>
                </a:solidFill>
                <a:latin typeface="Calibri"/>
                <a:cs typeface="Calibri"/>
              </a:rPr>
              <a:t>PLL</a:t>
            </a:r>
            <a:r>
              <a:rPr sz="2800" spc="20" dirty="0">
                <a:solidFill>
                  <a:srgbClr val="1F145D"/>
                </a:solidFill>
                <a:latin typeface="Calibri"/>
                <a:cs typeface="Calibri"/>
              </a:rPr>
              <a:t> </a:t>
            </a:r>
            <a:r>
              <a:rPr sz="2800" spc="-5" dirty="0">
                <a:solidFill>
                  <a:srgbClr val="1F145D"/>
                </a:solidFill>
                <a:latin typeface="Calibri"/>
                <a:cs typeface="Calibri"/>
              </a:rPr>
              <a:t>in </a:t>
            </a:r>
            <a:r>
              <a:rPr sz="2800" spc="-620" dirty="0">
                <a:solidFill>
                  <a:srgbClr val="1F145D"/>
                </a:solidFill>
                <a:latin typeface="Calibri"/>
                <a:cs typeface="Calibri"/>
              </a:rPr>
              <a:t> </a:t>
            </a:r>
            <a:r>
              <a:rPr sz="2800" spc="-5" dirty="0">
                <a:solidFill>
                  <a:srgbClr val="1F145D"/>
                </a:solidFill>
                <a:latin typeface="Calibri"/>
                <a:cs typeface="Calibri"/>
              </a:rPr>
              <a:t>the FPGA</a:t>
            </a:r>
            <a:r>
              <a:rPr sz="2800" spc="5" dirty="0">
                <a:solidFill>
                  <a:srgbClr val="1F145D"/>
                </a:solidFill>
                <a:latin typeface="Calibri"/>
                <a:cs typeface="Calibri"/>
              </a:rPr>
              <a:t> </a:t>
            </a:r>
            <a:r>
              <a:rPr sz="2800" spc="-10" dirty="0">
                <a:solidFill>
                  <a:srgbClr val="1F145D"/>
                </a:solidFill>
                <a:latin typeface="Calibri"/>
                <a:cs typeface="Calibri"/>
              </a:rPr>
              <a:t>can</a:t>
            </a:r>
            <a:r>
              <a:rPr sz="2800" spc="10" dirty="0">
                <a:solidFill>
                  <a:srgbClr val="1F145D"/>
                </a:solidFill>
                <a:latin typeface="Calibri"/>
                <a:cs typeface="Calibri"/>
              </a:rPr>
              <a:t> </a:t>
            </a:r>
            <a:r>
              <a:rPr sz="2800" spc="-15" dirty="0">
                <a:solidFill>
                  <a:srgbClr val="1F145D"/>
                </a:solidFill>
                <a:latin typeface="Calibri"/>
                <a:cs typeface="Calibri"/>
              </a:rPr>
              <a:t>go</a:t>
            </a:r>
            <a:r>
              <a:rPr sz="2800" spc="-5" dirty="0">
                <a:solidFill>
                  <a:srgbClr val="1F145D"/>
                </a:solidFill>
                <a:latin typeface="Calibri"/>
                <a:cs typeface="Calibri"/>
              </a:rPr>
              <a:t> </a:t>
            </a:r>
            <a:r>
              <a:rPr sz="2800" spc="-15" dirty="0">
                <a:solidFill>
                  <a:srgbClr val="1F145D"/>
                </a:solidFill>
                <a:latin typeface="Calibri"/>
                <a:cs typeface="Calibri"/>
              </a:rPr>
              <a:t>unstable</a:t>
            </a:r>
            <a:r>
              <a:rPr sz="2800" spc="35" dirty="0">
                <a:solidFill>
                  <a:srgbClr val="1F145D"/>
                </a:solidFill>
                <a:latin typeface="Calibri"/>
                <a:cs typeface="Calibri"/>
              </a:rPr>
              <a:t> </a:t>
            </a:r>
            <a:r>
              <a:rPr sz="2800" spc="-5" dirty="0">
                <a:solidFill>
                  <a:srgbClr val="1F145D"/>
                </a:solidFill>
                <a:latin typeface="Calibri"/>
                <a:cs typeface="Calibri"/>
              </a:rPr>
              <a:t>with</a:t>
            </a:r>
            <a:r>
              <a:rPr sz="2800" dirty="0">
                <a:solidFill>
                  <a:srgbClr val="1F145D"/>
                </a:solidFill>
                <a:latin typeface="Calibri"/>
                <a:cs typeface="Calibri"/>
              </a:rPr>
              <a:t> </a:t>
            </a:r>
            <a:r>
              <a:rPr sz="2800" spc="-15" dirty="0">
                <a:solidFill>
                  <a:srgbClr val="1F145D"/>
                </a:solidFill>
                <a:latin typeface="Calibri"/>
                <a:cs typeface="Calibri"/>
              </a:rPr>
              <a:t>unexpected</a:t>
            </a:r>
            <a:r>
              <a:rPr sz="2800" spc="30" dirty="0">
                <a:solidFill>
                  <a:srgbClr val="1F145D"/>
                </a:solidFill>
                <a:latin typeface="Calibri"/>
                <a:cs typeface="Calibri"/>
              </a:rPr>
              <a:t> </a:t>
            </a:r>
            <a:r>
              <a:rPr sz="2800" spc="-5" dirty="0">
                <a:solidFill>
                  <a:srgbClr val="1F145D"/>
                </a:solidFill>
                <a:latin typeface="Calibri"/>
                <a:cs typeface="Calibri"/>
              </a:rPr>
              <a:t>clock</a:t>
            </a:r>
            <a:r>
              <a:rPr sz="2800" dirty="0">
                <a:solidFill>
                  <a:srgbClr val="1F145D"/>
                </a:solidFill>
                <a:latin typeface="Calibri"/>
                <a:cs typeface="Calibri"/>
              </a:rPr>
              <a:t> </a:t>
            </a:r>
            <a:r>
              <a:rPr sz="2800" spc="-55" dirty="0">
                <a:solidFill>
                  <a:srgbClr val="1F145D"/>
                </a:solidFill>
                <a:latin typeface="Calibri"/>
                <a:cs typeface="Calibri"/>
              </a:rPr>
              <a:t>jitter.</a:t>
            </a:r>
            <a:endParaRPr sz="2800" dirty="0">
              <a:solidFill>
                <a:srgbClr val="1F145D"/>
              </a:solidFill>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348880"/>
            <a:ext cx="10972800" cy="1828800"/>
          </a:xfrm>
        </p:spPr>
        <p:txBody>
          <a:bodyPr/>
          <a:lstStyle/>
          <a:p>
            <a:pPr algn="ctr"/>
            <a:r>
              <a:rPr lang="en-US" altLang="zh-CN" sz="4800" dirty="0"/>
              <a:t>Evaluate your Design</a:t>
            </a:r>
            <a:endParaRPr lang="en-US" sz="4800" dirty="0"/>
          </a:p>
        </p:txBody>
      </p:sp>
      <p:sp>
        <p:nvSpPr>
          <p:cNvPr id="4" name="Subtitle 2">
            <a:extLst>
              <a:ext uri="{FF2B5EF4-FFF2-40B4-BE49-F238E27FC236}">
                <a16:creationId xmlns:a16="http://schemas.microsoft.com/office/drawing/2014/main" id="{592E71EB-9C5E-4449-B191-B5AF64FABDE9}"/>
              </a:ext>
            </a:extLst>
          </p:cNvPr>
          <p:cNvSpPr txBox="1">
            <a:spLocks/>
          </p:cNvSpPr>
          <p:nvPr/>
        </p:nvSpPr>
        <p:spPr bwMode="auto">
          <a:xfrm>
            <a:off x="640610" y="2611759"/>
            <a:ext cx="10972800" cy="65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0"/>
              </a:spcBef>
              <a:spcAft>
                <a:spcPct val="0"/>
              </a:spcAft>
              <a:buFontTx/>
              <a:buNone/>
              <a:defRPr sz="3200">
                <a:solidFill>
                  <a:srgbClr val="1F145D"/>
                </a:solidFill>
                <a:latin typeface="+mn-lt"/>
                <a:ea typeface="MS PGothic" pitchFamily="34" charset="-128"/>
                <a:cs typeface="ＭＳ Ｐゴシック" charset="0"/>
              </a:defRPr>
            </a:lvl1pPr>
            <a:lvl2pPr marL="742950" indent="-285750" algn="l" rtl="0" eaLnBrk="0" fontAlgn="base" hangingPunct="0">
              <a:spcBef>
                <a:spcPct val="30000"/>
              </a:spcBef>
              <a:spcAft>
                <a:spcPct val="0"/>
              </a:spcAft>
              <a:buFont typeface="TUOS Stephenson" panose="02070503080000020004" pitchFamily="18" charset="0"/>
              <a:buChar char="•"/>
              <a:defRPr sz="2800">
                <a:solidFill>
                  <a:srgbClr val="1F145D"/>
                </a:solidFill>
                <a:latin typeface="+mn-lt"/>
                <a:ea typeface="MS PGothic" pitchFamily="34" charset="-128"/>
              </a:defRPr>
            </a:lvl2pPr>
            <a:lvl3pPr marL="1143000" indent="-228600" algn="l" rtl="0" eaLnBrk="0" fontAlgn="base" hangingPunct="0">
              <a:spcBef>
                <a:spcPct val="20000"/>
              </a:spcBef>
              <a:spcAft>
                <a:spcPct val="0"/>
              </a:spcAft>
              <a:defRPr sz="2400">
                <a:solidFill>
                  <a:srgbClr val="1F145D"/>
                </a:solidFill>
                <a:latin typeface="+mn-lt"/>
                <a:ea typeface="MS PGothic" pitchFamily="34" charset="-128"/>
              </a:defRPr>
            </a:lvl3pPr>
            <a:lvl4pPr marL="1600200" indent="-228600" algn="l" rtl="0" eaLnBrk="0" fontAlgn="base" hangingPunct="0">
              <a:lnSpc>
                <a:spcPct val="120000"/>
              </a:lnSpc>
              <a:spcBef>
                <a:spcPct val="20000"/>
              </a:spcBef>
              <a:spcAft>
                <a:spcPct val="0"/>
              </a:spcAft>
              <a:buFont typeface="TUOS Stephenson" panose="02070503080000020004" pitchFamily="18" charset="0"/>
              <a:defRPr sz="1400">
                <a:solidFill>
                  <a:srgbClr val="1F145D"/>
                </a:solidFill>
                <a:latin typeface="+mn-lt"/>
                <a:ea typeface="MS PGothic" pitchFamily="34" charset="-128"/>
              </a:defRPr>
            </a:lvl4pPr>
            <a:lvl5pPr marL="2057400" indent="-228600" algn="l" rtl="0" eaLnBrk="0" fontAlgn="base" hangingPunct="0">
              <a:lnSpc>
                <a:spcPct val="140000"/>
              </a:lnSpc>
              <a:spcBef>
                <a:spcPct val="20000"/>
              </a:spcBef>
              <a:spcAft>
                <a:spcPct val="0"/>
              </a:spcAft>
              <a:buFont typeface="TUOS Stephenson" panose="02070503080000020004" pitchFamily="18" charset="0"/>
              <a:buChar char="•"/>
              <a:defRPr sz="900">
                <a:solidFill>
                  <a:srgbClr val="1F145D"/>
                </a:solidFill>
                <a:latin typeface="+mn-lt"/>
                <a:ea typeface="MS PGothic" pitchFamily="34" charset="-128"/>
              </a:defRPr>
            </a:lvl5pPr>
            <a:lvl6pPr marL="25146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6pPr>
            <a:lvl7pPr marL="29718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7pPr>
            <a:lvl8pPr marL="34290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8pPr>
            <a:lvl9pPr marL="3886200" indent="-228600" algn="l" rtl="0" eaLnBrk="1" fontAlgn="base" hangingPunct="1">
              <a:lnSpc>
                <a:spcPct val="140000"/>
              </a:lnSpc>
              <a:spcBef>
                <a:spcPct val="20000"/>
              </a:spcBef>
              <a:spcAft>
                <a:spcPct val="0"/>
              </a:spcAft>
              <a:buFont typeface="TUOS Stephenson" pitchFamily="-128" charset="0"/>
              <a:buChar char="•"/>
              <a:defRPr sz="900">
                <a:solidFill>
                  <a:schemeClr val="bg2"/>
                </a:solidFill>
                <a:latin typeface="+mn-lt"/>
              </a:defRPr>
            </a:lvl9pPr>
          </a:lstStyle>
          <a:p>
            <a:pPr algn="ctr"/>
            <a:endParaRPr lang="en-US" kern="0" dirty="0"/>
          </a:p>
        </p:txBody>
      </p:sp>
    </p:spTree>
    <p:extLst>
      <p:ext uri="{BB962C8B-B14F-4D97-AF65-F5344CB8AC3E}">
        <p14:creationId xmlns:p14="http://schemas.microsoft.com/office/powerpoint/2010/main" val="27762647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9376" y="1059687"/>
            <a:ext cx="8995485" cy="697230"/>
          </a:xfrm>
          <a:prstGeom prst="rect">
            <a:avLst/>
          </a:prstGeom>
        </p:spPr>
        <p:txBody>
          <a:bodyPr vert="horz" wrap="square" lIns="0" tIns="13335" rIns="0" bIns="0" rtlCol="0">
            <a:spAutoFit/>
          </a:bodyPr>
          <a:lstStyle/>
          <a:p>
            <a:pPr marL="12700">
              <a:lnSpc>
                <a:spcPct val="100000"/>
              </a:lnSpc>
              <a:spcBef>
                <a:spcPts val="105"/>
              </a:spcBef>
            </a:pPr>
            <a:r>
              <a:rPr lang="en-GB" spc="-5" dirty="0"/>
              <a:t>Power Performance Area (PPA)</a:t>
            </a:r>
            <a:endParaRPr spc="-10" dirty="0"/>
          </a:p>
        </p:txBody>
      </p:sp>
      <p:sp>
        <p:nvSpPr>
          <p:cNvPr id="3" name="object 3"/>
          <p:cNvSpPr txBox="1"/>
          <p:nvPr/>
        </p:nvSpPr>
        <p:spPr>
          <a:xfrm>
            <a:off x="798824" y="1988840"/>
            <a:ext cx="9329623" cy="4606902"/>
          </a:xfrm>
          <a:prstGeom prst="rect">
            <a:avLst/>
          </a:prstGeom>
        </p:spPr>
        <p:txBody>
          <a:bodyPr vert="horz" wrap="square" lIns="0" tIns="112395" rIns="0" bIns="0" rtlCol="0">
            <a:spAutoFit/>
          </a:bodyPr>
          <a:lstStyle/>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When evaluate a piece of hardware, we usually see if we have a good PPA trade-off. </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Power – Can be found in Open Implemented Design -&gt; Report Power</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Area – Can be found in Open Implemented Design -&gt; Report </a:t>
            </a:r>
            <a:r>
              <a:rPr lang="en-GB" sz="2200" spc="-15" dirty="0" err="1">
                <a:solidFill>
                  <a:srgbClr val="1F145D"/>
                </a:solidFill>
                <a:latin typeface="Calibri"/>
                <a:cs typeface="Calibri"/>
              </a:rPr>
              <a:t>Ultilization</a:t>
            </a:r>
            <a:endParaRPr lang="en-GB" sz="2200" spc="-15" dirty="0">
              <a:solidFill>
                <a:srgbClr val="1F145D"/>
              </a:solidFill>
              <a:latin typeface="Calibri"/>
              <a:cs typeface="Calibri"/>
            </a:endParaRP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Performance – This is bit tricky</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Throughput &amp; Latency</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You need to find out the max clock frequency you can have by finding out the time of covering the critical path. For example, if the critical path takes at least 20ns, you obviously cannot use  10ns (100MHz) clock frequency but have to use 50MHz</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To find out this, a post Simulation is always recommended as it takes all the physical conditions into the simulation. </a:t>
            </a:r>
          </a:p>
          <a:p>
            <a:pPr marL="241300" marR="284480" indent="-229235">
              <a:lnSpc>
                <a:spcPct val="70000"/>
              </a:lnSpc>
              <a:spcBef>
                <a:spcPts val="885"/>
              </a:spcBef>
              <a:buFont typeface="Arial"/>
              <a:buChar char="•"/>
              <a:tabLst>
                <a:tab pos="241300" algn="l"/>
                <a:tab pos="241935" algn="l"/>
                <a:tab pos="7268209" algn="l"/>
              </a:tabLst>
            </a:pPr>
            <a:r>
              <a:rPr lang="en-US" altLang="zh-CN" sz="2200" spc="-15" dirty="0">
                <a:solidFill>
                  <a:srgbClr val="1F145D"/>
                </a:solidFill>
                <a:latin typeface="Calibri"/>
                <a:cs typeface="Calibri"/>
              </a:rPr>
              <a:t>Then you will be able to know how many outputs you have within 1 second if you keep feeding inputs. This is called the </a:t>
            </a:r>
            <a:r>
              <a:rPr lang="en-US" altLang="zh-CN" sz="2200" b="1" spc="-15" dirty="0">
                <a:solidFill>
                  <a:srgbClr val="1F145D"/>
                </a:solidFill>
                <a:latin typeface="Calibri"/>
                <a:cs typeface="Calibri"/>
              </a:rPr>
              <a:t>throughput.</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The time you wait from your first input to the first output, is called the latency</a:t>
            </a:r>
          </a:p>
        </p:txBody>
      </p:sp>
      <p:pic>
        <p:nvPicPr>
          <p:cNvPr id="4" name="object 4"/>
          <p:cNvPicPr/>
          <p:nvPr/>
        </p:nvPicPr>
        <p:blipFill>
          <a:blip r:embed="rId2" cstate="print"/>
          <a:stretch>
            <a:fillRect/>
          </a:stretch>
        </p:blipFill>
        <p:spPr>
          <a:xfrm>
            <a:off x="9828276" y="222504"/>
            <a:ext cx="1969007" cy="3228294"/>
          </a:xfrm>
          <a:prstGeom prst="rect">
            <a:avLst/>
          </a:prstGeom>
        </p:spPr>
      </p:pic>
      <p:pic>
        <p:nvPicPr>
          <p:cNvPr id="5" name="object 5"/>
          <p:cNvPicPr/>
          <p:nvPr/>
        </p:nvPicPr>
        <p:blipFill>
          <a:blip r:embed="rId3" cstate="print"/>
          <a:stretch>
            <a:fillRect/>
          </a:stretch>
        </p:blipFill>
        <p:spPr>
          <a:xfrm>
            <a:off x="9828276" y="3696377"/>
            <a:ext cx="2244852" cy="2608918"/>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9376" y="1059687"/>
            <a:ext cx="8995485" cy="697230"/>
          </a:xfrm>
          <a:prstGeom prst="rect">
            <a:avLst/>
          </a:prstGeom>
        </p:spPr>
        <p:txBody>
          <a:bodyPr vert="horz" wrap="square" lIns="0" tIns="13335" rIns="0" bIns="0" rtlCol="0">
            <a:spAutoFit/>
          </a:bodyPr>
          <a:lstStyle/>
          <a:p>
            <a:pPr marL="12700">
              <a:lnSpc>
                <a:spcPct val="100000"/>
              </a:lnSpc>
              <a:spcBef>
                <a:spcPts val="105"/>
              </a:spcBef>
            </a:pPr>
            <a:r>
              <a:rPr lang="en-GB" spc="-5" dirty="0"/>
              <a:t>Power Performance Area (PPA)</a:t>
            </a:r>
            <a:endParaRPr spc="-10" dirty="0"/>
          </a:p>
        </p:txBody>
      </p:sp>
      <p:sp>
        <p:nvSpPr>
          <p:cNvPr id="3" name="object 3"/>
          <p:cNvSpPr txBox="1"/>
          <p:nvPr/>
        </p:nvSpPr>
        <p:spPr>
          <a:xfrm>
            <a:off x="798825" y="1988840"/>
            <a:ext cx="8995486" cy="4363759"/>
          </a:xfrm>
          <a:prstGeom prst="rect">
            <a:avLst/>
          </a:prstGeom>
        </p:spPr>
        <p:txBody>
          <a:bodyPr vert="horz" wrap="square" lIns="0" tIns="112395" rIns="0" bIns="0" rtlCol="0">
            <a:spAutoFit/>
          </a:bodyPr>
          <a:lstStyle/>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Based on the requirements of the application or your design goal, it’s always good to know if the following 2 factors meets the design specs.</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Performance/Area Efficiency – How much speed you have within 1 LUT</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Performance/Power Efficiency – How much speed you have within 1 W</a:t>
            </a:r>
          </a:p>
          <a:p>
            <a:pPr marL="241300" marR="284480"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If we look at a publication in the top journal, you will know the commonly used evaluation points</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Latency</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Area</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Power</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Throughput</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Energy Efficiency</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Area Efficiency</a:t>
            </a:r>
          </a:p>
          <a:p>
            <a:pPr marL="698500" marR="284480" lvl="1" indent="-229235">
              <a:lnSpc>
                <a:spcPct val="70000"/>
              </a:lnSpc>
              <a:spcBef>
                <a:spcPts val="885"/>
              </a:spcBef>
              <a:buFont typeface="Arial"/>
              <a:buChar char="•"/>
              <a:tabLst>
                <a:tab pos="241300" algn="l"/>
                <a:tab pos="241935" algn="l"/>
                <a:tab pos="7268209" algn="l"/>
              </a:tabLst>
            </a:pPr>
            <a:r>
              <a:rPr lang="en-GB" sz="2200" spc="-15" dirty="0">
                <a:solidFill>
                  <a:srgbClr val="1F145D"/>
                </a:solidFill>
                <a:latin typeface="Calibri"/>
                <a:cs typeface="Calibri"/>
              </a:rPr>
              <a:t>Max Frequency</a:t>
            </a:r>
          </a:p>
        </p:txBody>
      </p:sp>
      <p:pic>
        <p:nvPicPr>
          <p:cNvPr id="7" name="Picture 6">
            <a:extLst>
              <a:ext uri="{FF2B5EF4-FFF2-40B4-BE49-F238E27FC236}">
                <a16:creationId xmlns:a16="http://schemas.microsoft.com/office/drawing/2014/main" id="{90C0DF76-71A7-F1E9-6282-684DCF4AFCBC}"/>
              </a:ext>
            </a:extLst>
          </p:cNvPr>
          <p:cNvPicPr>
            <a:picLocks noChangeAspect="1"/>
          </p:cNvPicPr>
          <p:nvPr/>
        </p:nvPicPr>
        <p:blipFill>
          <a:blip r:embed="rId2"/>
          <a:stretch>
            <a:fillRect/>
          </a:stretch>
        </p:blipFill>
        <p:spPr>
          <a:xfrm>
            <a:off x="4223792" y="3717032"/>
            <a:ext cx="7848872" cy="2663011"/>
          </a:xfrm>
          <a:prstGeom prst="rect">
            <a:avLst/>
          </a:prstGeom>
        </p:spPr>
      </p:pic>
    </p:spTree>
    <p:extLst>
      <p:ext uri="{BB962C8B-B14F-4D97-AF65-F5344CB8AC3E}">
        <p14:creationId xmlns:p14="http://schemas.microsoft.com/office/powerpoint/2010/main" val="198784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8038" y="448043"/>
            <a:ext cx="7428230" cy="697230"/>
          </a:xfrm>
          <a:prstGeom prst="rect">
            <a:avLst/>
          </a:prstGeom>
        </p:spPr>
        <p:txBody>
          <a:bodyPr vert="horz" wrap="square" lIns="0" tIns="13335" rIns="0" bIns="0" rtlCol="0">
            <a:spAutoFit/>
          </a:bodyPr>
          <a:lstStyle/>
          <a:p>
            <a:pPr marL="12700">
              <a:lnSpc>
                <a:spcPct val="100000"/>
              </a:lnSpc>
              <a:spcBef>
                <a:spcPts val="105"/>
              </a:spcBef>
            </a:pPr>
            <a:r>
              <a:rPr b="0" dirty="0">
                <a:solidFill>
                  <a:srgbClr val="1F145D"/>
                </a:solidFill>
                <a:latin typeface="Calibri Light"/>
                <a:cs typeface="Calibri Light"/>
              </a:rPr>
              <a:t>Modelling</a:t>
            </a:r>
            <a:r>
              <a:rPr b="0" spc="10" dirty="0">
                <a:solidFill>
                  <a:srgbClr val="1F145D"/>
                </a:solidFill>
                <a:latin typeface="Calibri Light"/>
                <a:cs typeface="Calibri Light"/>
              </a:rPr>
              <a:t> </a:t>
            </a:r>
            <a:r>
              <a:rPr b="0" spc="-10" dirty="0">
                <a:solidFill>
                  <a:srgbClr val="1F145D"/>
                </a:solidFill>
                <a:latin typeface="Calibri Light"/>
                <a:cs typeface="Calibri Light"/>
              </a:rPr>
              <a:t>electrical</a:t>
            </a:r>
            <a:r>
              <a:rPr b="0" spc="15" dirty="0">
                <a:solidFill>
                  <a:srgbClr val="1F145D"/>
                </a:solidFill>
                <a:latin typeface="Calibri Light"/>
                <a:cs typeface="Calibri Light"/>
              </a:rPr>
              <a:t> </a:t>
            </a:r>
            <a:r>
              <a:rPr b="0" dirty="0">
                <a:solidFill>
                  <a:srgbClr val="1F145D"/>
                </a:solidFill>
                <a:latin typeface="Calibri Light"/>
                <a:cs typeface="Calibri Light"/>
              </a:rPr>
              <a:t>rules of</a:t>
            </a:r>
            <a:r>
              <a:rPr b="0" spc="-5" dirty="0">
                <a:solidFill>
                  <a:srgbClr val="1F145D"/>
                </a:solidFill>
                <a:latin typeface="Calibri Light"/>
                <a:cs typeface="Calibri Light"/>
              </a:rPr>
              <a:t> </a:t>
            </a:r>
            <a:r>
              <a:rPr b="0" dirty="0">
                <a:solidFill>
                  <a:srgbClr val="1F145D"/>
                </a:solidFill>
                <a:latin typeface="Calibri Light"/>
                <a:cs typeface="Calibri Light"/>
              </a:rPr>
              <a:t>logic</a:t>
            </a:r>
          </a:p>
        </p:txBody>
      </p:sp>
      <p:sp>
        <p:nvSpPr>
          <p:cNvPr id="7" name="object 7"/>
          <p:cNvSpPr txBox="1">
            <a:spLocks noGrp="1"/>
          </p:cNvSpPr>
          <p:nvPr>
            <p:ph sz="half" idx="2"/>
          </p:nvPr>
        </p:nvSpPr>
        <p:spPr>
          <a:xfrm>
            <a:off x="6299453" y="1737106"/>
            <a:ext cx="3764915" cy="4342471"/>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 pos="1216660" algn="l"/>
              </a:tabLst>
            </a:pPr>
            <a:r>
              <a:rPr b="1" spc="-5" dirty="0">
                <a:solidFill>
                  <a:srgbClr val="1F145D"/>
                </a:solidFill>
                <a:latin typeface="Calibri"/>
                <a:cs typeface="Calibri"/>
              </a:rPr>
              <a:t>VHDL	</a:t>
            </a:r>
            <a:r>
              <a:rPr spc="-15" dirty="0">
                <a:solidFill>
                  <a:srgbClr val="1F145D"/>
                </a:solidFill>
              </a:rPr>
              <a:t>“std_logic”</a:t>
            </a:r>
          </a:p>
          <a:p>
            <a:pPr>
              <a:lnSpc>
                <a:spcPct val="100000"/>
              </a:lnSpc>
              <a:spcBef>
                <a:spcPts val="5"/>
              </a:spcBef>
            </a:pPr>
            <a:endParaRPr sz="2650">
              <a:solidFill>
                <a:srgbClr val="1F145D"/>
              </a:solidFill>
            </a:endParaRPr>
          </a:p>
          <a:p>
            <a:pPr marL="927100">
              <a:lnSpc>
                <a:spcPct val="100000"/>
              </a:lnSpc>
            </a:pPr>
            <a:r>
              <a:rPr dirty="0">
                <a:solidFill>
                  <a:srgbClr val="1F145D"/>
                </a:solidFill>
              </a:rPr>
              <a:t>logic</a:t>
            </a:r>
            <a:r>
              <a:rPr spc="-20" dirty="0">
                <a:solidFill>
                  <a:srgbClr val="1F145D"/>
                </a:solidFill>
              </a:rPr>
              <a:t> </a:t>
            </a:r>
            <a:r>
              <a:rPr dirty="0">
                <a:solidFill>
                  <a:srgbClr val="1F145D"/>
                </a:solidFill>
              </a:rPr>
              <a:t>0</a:t>
            </a:r>
            <a:r>
              <a:rPr spc="-25" dirty="0">
                <a:solidFill>
                  <a:srgbClr val="1F145D"/>
                </a:solidFill>
              </a:rPr>
              <a:t> </a:t>
            </a:r>
            <a:r>
              <a:rPr spc="-5" dirty="0">
                <a:solidFill>
                  <a:srgbClr val="1F145D"/>
                </a:solidFill>
              </a:rPr>
              <a:t>(low)</a:t>
            </a:r>
          </a:p>
          <a:p>
            <a:pPr marL="927100" marR="685800">
              <a:lnSpc>
                <a:spcPct val="102099"/>
              </a:lnSpc>
            </a:pPr>
            <a:r>
              <a:rPr spc="-5" dirty="0">
                <a:solidFill>
                  <a:srgbClr val="1F145D"/>
                </a:solidFill>
              </a:rPr>
              <a:t>logic </a:t>
            </a:r>
            <a:r>
              <a:rPr dirty="0">
                <a:solidFill>
                  <a:srgbClr val="1F145D"/>
                </a:solidFill>
              </a:rPr>
              <a:t>1 </a:t>
            </a:r>
            <a:r>
              <a:rPr spc="-5" dirty="0">
                <a:solidFill>
                  <a:srgbClr val="1F145D"/>
                </a:solidFill>
              </a:rPr>
              <a:t>(high) </a:t>
            </a:r>
            <a:r>
              <a:rPr dirty="0">
                <a:solidFill>
                  <a:srgbClr val="1F145D"/>
                </a:solidFill>
              </a:rPr>
              <a:t> </a:t>
            </a:r>
            <a:r>
              <a:rPr spc="-5" dirty="0">
                <a:solidFill>
                  <a:srgbClr val="1F145D"/>
                </a:solidFill>
              </a:rPr>
              <a:t>high</a:t>
            </a:r>
            <a:r>
              <a:rPr spc="-65" dirty="0">
                <a:solidFill>
                  <a:srgbClr val="1F145D"/>
                </a:solidFill>
              </a:rPr>
              <a:t> </a:t>
            </a:r>
            <a:r>
              <a:rPr dirty="0">
                <a:solidFill>
                  <a:srgbClr val="1F145D"/>
                </a:solidFill>
              </a:rPr>
              <a:t>impedance</a:t>
            </a:r>
          </a:p>
          <a:p>
            <a:pPr marL="927100">
              <a:lnSpc>
                <a:spcPct val="100000"/>
              </a:lnSpc>
              <a:spcBef>
                <a:spcPts val="65"/>
              </a:spcBef>
            </a:pPr>
            <a:r>
              <a:rPr dirty="0">
                <a:solidFill>
                  <a:srgbClr val="1F145D"/>
                </a:solidFill>
              </a:rPr>
              <a:t>unknown/impossible</a:t>
            </a:r>
          </a:p>
          <a:p>
            <a:pPr marL="12700">
              <a:lnSpc>
                <a:spcPct val="100000"/>
              </a:lnSpc>
              <a:spcBef>
                <a:spcPts val="70"/>
              </a:spcBef>
              <a:tabLst>
                <a:tab pos="926465" algn="l"/>
              </a:tabLst>
            </a:pPr>
            <a:r>
              <a:rPr dirty="0">
                <a:solidFill>
                  <a:srgbClr val="1F145D"/>
                </a:solidFill>
              </a:rPr>
              <a:t>–	</a:t>
            </a:r>
            <a:r>
              <a:rPr spc="-5" dirty="0">
                <a:solidFill>
                  <a:srgbClr val="1F145D"/>
                </a:solidFill>
              </a:rPr>
              <a:t>don’t</a:t>
            </a:r>
            <a:r>
              <a:rPr spc="-25" dirty="0">
                <a:solidFill>
                  <a:srgbClr val="1F145D"/>
                </a:solidFill>
              </a:rPr>
              <a:t> </a:t>
            </a:r>
            <a:r>
              <a:rPr spc="-15" dirty="0">
                <a:solidFill>
                  <a:srgbClr val="1F145D"/>
                </a:solidFill>
              </a:rPr>
              <a:t>care</a:t>
            </a:r>
          </a:p>
          <a:p>
            <a:pPr marL="12700">
              <a:lnSpc>
                <a:spcPct val="100000"/>
              </a:lnSpc>
              <a:spcBef>
                <a:spcPts val="60"/>
              </a:spcBef>
              <a:tabLst>
                <a:tab pos="926465" algn="l"/>
              </a:tabLst>
            </a:pPr>
            <a:r>
              <a:rPr dirty="0">
                <a:solidFill>
                  <a:srgbClr val="1F145D"/>
                </a:solidFill>
              </a:rPr>
              <a:t>U	un-initialised</a:t>
            </a:r>
          </a:p>
          <a:p>
            <a:pPr marL="12700">
              <a:lnSpc>
                <a:spcPct val="100000"/>
              </a:lnSpc>
              <a:spcBef>
                <a:spcPts val="60"/>
              </a:spcBef>
              <a:tabLst>
                <a:tab pos="926465" algn="l"/>
              </a:tabLst>
            </a:pPr>
            <a:r>
              <a:rPr dirty="0">
                <a:solidFill>
                  <a:srgbClr val="1F145D"/>
                </a:solidFill>
              </a:rPr>
              <a:t>L</a:t>
            </a:r>
            <a:r>
              <a:rPr spc="-5" dirty="0">
                <a:solidFill>
                  <a:srgbClr val="1F145D"/>
                </a:solidFill>
              </a:rPr>
              <a:t> </a:t>
            </a:r>
            <a:r>
              <a:rPr dirty="0">
                <a:solidFill>
                  <a:srgbClr val="1F145D"/>
                </a:solidFill>
              </a:rPr>
              <a:t>H	</a:t>
            </a:r>
            <a:r>
              <a:rPr spc="-5" dirty="0">
                <a:solidFill>
                  <a:srgbClr val="1F145D"/>
                </a:solidFill>
              </a:rPr>
              <a:t>weak</a:t>
            </a:r>
            <a:r>
              <a:rPr spc="-15" dirty="0">
                <a:solidFill>
                  <a:srgbClr val="1F145D"/>
                </a:solidFill>
              </a:rPr>
              <a:t> </a:t>
            </a:r>
            <a:r>
              <a:rPr spc="-5" dirty="0">
                <a:solidFill>
                  <a:srgbClr val="1F145D"/>
                </a:solidFill>
              </a:rPr>
              <a:t>low </a:t>
            </a:r>
            <a:r>
              <a:rPr dirty="0">
                <a:solidFill>
                  <a:srgbClr val="1F145D"/>
                </a:solidFill>
              </a:rPr>
              <a:t>or</a:t>
            </a:r>
            <a:r>
              <a:rPr spc="-25" dirty="0">
                <a:solidFill>
                  <a:srgbClr val="1F145D"/>
                </a:solidFill>
              </a:rPr>
              <a:t> </a:t>
            </a:r>
            <a:r>
              <a:rPr dirty="0">
                <a:solidFill>
                  <a:srgbClr val="1F145D"/>
                </a:solidFill>
              </a:rPr>
              <a:t>high</a:t>
            </a:r>
          </a:p>
          <a:p>
            <a:pPr marL="12700">
              <a:lnSpc>
                <a:spcPct val="100000"/>
              </a:lnSpc>
              <a:spcBef>
                <a:spcPts val="75"/>
              </a:spcBef>
              <a:tabLst>
                <a:tab pos="926465" algn="l"/>
              </a:tabLst>
            </a:pPr>
            <a:r>
              <a:rPr dirty="0">
                <a:solidFill>
                  <a:srgbClr val="1F145D"/>
                </a:solidFill>
              </a:rPr>
              <a:t>W	</a:t>
            </a:r>
            <a:r>
              <a:rPr spc="-5" dirty="0">
                <a:solidFill>
                  <a:srgbClr val="1F145D"/>
                </a:solidFill>
              </a:rPr>
              <a:t>weak</a:t>
            </a:r>
            <a:r>
              <a:rPr spc="-35" dirty="0">
                <a:solidFill>
                  <a:srgbClr val="1F145D"/>
                </a:solidFill>
              </a:rPr>
              <a:t> </a:t>
            </a:r>
            <a:r>
              <a:rPr spc="-5" dirty="0">
                <a:solidFill>
                  <a:srgbClr val="1F145D"/>
                </a:solidFill>
              </a:rPr>
              <a:t>indeterminate</a:t>
            </a:r>
          </a:p>
        </p:txBody>
      </p:sp>
      <p:sp>
        <p:nvSpPr>
          <p:cNvPr id="3" name="object 3"/>
          <p:cNvSpPr txBox="1"/>
          <p:nvPr/>
        </p:nvSpPr>
        <p:spPr>
          <a:xfrm>
            <a:off x="916939" y="1793493"/>
            <a:ext cx="253746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 pos="1595755" algn="l"/>
              </a:tabLst>
            </a:pPr>
            <a:r>
              <a:rPr sz="2800" b="1" spc="-30" dirty="0">
                <a:solidFill>
                  <a:srgbClr val="1F145D"/>
                </a:solidFill>
                <a:latin typeface="Calibri"/>
                <a:cs typeface="Calibri"/>
              </a:rPr>
              <a:t>Verilog	</a:t>
            </a:r>
            <a:r>
              <a:rPr sz="2800" spc="-15" dirty="0">
                <a:solidFill>
                  <a:srgbClr val="1F145D"/>
                </a:solidFill>
                <a:latin typeface="Calibri"/>
                <a:cs typeface="Calibri"/>
              </a:rPr>
              <a:t>“wire”</a:t>
            </a:r>
            <a:endParaRPr sz="2800">
              <a:solidFill>
                <a:srgbClr val="1F145D"/>
              </a:solidFill>
              <a:latin typeface="Calibri"/>
              <a:cs typeface="Calibri"/>
            </a:endParaRPr>
          </a:p>
        </p:txBody>
      </p:sp>
      <p:sp>
        <p:nvSpPr>
          <p:cNvPr id="4" name="object 4"/>
          <p:cNvSpPr txBox="1"/>
          <p:nvPr/>
        </p:nvSpPr>
        <p:spPr>
          <a:xfrm>
            <a:off x="916939" y="2732049"/>
            <a:ext cx="210185" cy="2069464"/>
          </a:xfrm>
          <a:prstGeom prst="rect">
            <a:avLst/>
          </a:prstGeom>
        </p:spPr>
        <p:txBody>
          <a:bodyPr vert="horz" wrap="square" lIns="0" tIns="96520" rIns="0" bIns="0" rtlCol="0">
            <a:spAutoFit/>
          </a:bodyPr>
          <a:lstStyle/>
          <a:p>
            <a:pPr marL="12700">
              <a:lnSpc>
                <a:spcPct val="100000"/>
              </a:lnSpc>
              <a:spcBef>
                <a:spcPts val="760"/>
              </a:spcBef>
            </a:pPr>
            <a:r>
              <a:rPr sz="2800" spc="-5" dirty="0">
                <a:solidFill>
                  <a:srgbClr val="1F145D"/>
                </a:solidFill>
                <a:latin typeface="Calibri"/>
                <a:cs typeface="Calibri"/>
              </a:rPr>
              <a:t>0</a:t>
            </a:r>
            <a:endParaRPr sz="2800">
              <a:solidFill>
                <a:srgbClr val="1F145D"/>
              </a:solidFill>
              <a:latin typeface="Calibri"/>
              <a:cs typeface="Calibri"/>
            </a:endParaRPr>
          </a:p>
          <a:p>
            <a:pPr marL="12700">
              <a:lnSpc>
                <a:spcPct val="100000"/>
              </a:lnSpc>
              <a:spcBef>
                <a:spcPts val="660"/>
              </a:spcBef>
            </a:pPr>
            <a:r>
              <a:rPr sz="2800" spc="-5" dirty="0">
                <a:solidFill>
                  <a:srgbClr val="1F145D"/>
                </a:solidFill>
                <a:latin typeface="Calibri"/>
                <a:cs typeface="Calibri"/>
              </a:rPr>
              <a:t>1</a:t>
            </a:r>
            <a:endParaRPr sz="2800">
              <a:solidFill>
                <a:srgbClr val="1F145D"/>
              </a:solidFill>
              <a:latin typeface="Calibri"/>
              <a:cs typeface="Calibri"/>
            </a:endParaRPr>
          </a:p>
          <a:p>
            <a:pPr marL="12700" marR="5080">
              <a:lnSpc>
                <a:spcPct val="119600"/>
              </a:lnSpc>
              <a:spcBef>
                <a:spcPts val="15"/>
              </a:spcBef>
            </a:pPr>
            <a:r>
              <a:rPr sz="2800" spc="-5" dirty="0">
                <a:solidFill>
                  <a:srgbClr val="1F145D"/>
                </a:solidFill>
                <a:latin typeface="Calibri"/>
                <a:cs typeface="Calibri"/>
              </a:rPr>
              <a:t>Z </a:t>
            </a:r>
            <a:r>
              <a:rPr sz="2800" spc="-620" dirty="0">
                <a:solidFill>
                  <a:srgbClr val="1F145D"/>
                </a:solidFill>
                <a:latin typeface="Calibri"/>
                <a:cs typeface="Calibri"/>
              </a:rPr>
              <a:t> </a:t>
            </a:r>
            <a:r>
              <a:rPr sz="2800" spc="-5" dirty="0">
                <a:solidFill>
                  <a:srgbClr val="1F145D"/>
                </a:solidFill>
                <a:latin typeface="Calibri"/>
                <a:cs typeface="Calibri"/>
              </a:rPr>
              <a:t>X</a:t>
            </a:r>
            <a:endParaRPr sz="2800">
              <a:solidFill>
                <a:srgbClr val="1F145D"/>
              </a:solidFill>
              <a:latin typeface="Calibri"/>
              <a:cs typeface="Calibri"/>
            </a:endParaRPr>
          </a:p>
        </p:txBody>
      </p:sp>
      <p:sp>
        <p:nvSpPr>
          <p:cNvPr id="5" name="object 5"/>
          <p:cNvSpPr txBox="1"/>
          <p:nvPr/>
        </p:nvSpPr>
        <p:spPr>
          <a:xfrm>
            <a:off x="1831594" y="2732049"/>
            <a:ext cx="3053080" cy="2069464"/>
          </a:xfrm>
          <a:prstGeom prst="rect">
            <a:avLst/>
          </a:prstGeom>
        </p:spPr>
        <p:txBody>
          <a:bodyPr vert="horz" wrap="square" lIns="0" tIns="96520" rIns="0" bIns="0" rtlCol="0">
            <a:spAutoFit/>
          </a:bodyPr>
          <a:lstStyle/>
          <a:p>
            <a:pPr marL="12700">
              <a:lnSpc>
                <a:spcPct val="100000"/>
              </a:lnSpc>
              <a:spcBef>
                <a:spcPts val="760"/>
              </a:spcBef>
            </a:pPr>
            <a:r>
              <a:rPr sz="2800" spc="-5" dirty="0">
                <a:solidFill>
                  <a:srgbClr val="1F145D"/>
                </a:solidFill>
                <a:latin typeface="Calibri"/>
                <a:cs typeface="Calibri"/>
              </a:rPr>
              <a:t>logic</a:t>
            </a:r>
            <a:r>
              <a:rPr sz="2800" spc="-15" dirty="0">
                <a:solidFill>
                  <a:srgbClr val="1F145D"/>
                </a:solidFill>
                <a:latin typeface="Calibri"/>
                <a:cs typeface="Calibri"/>
              </a:rPr>
              <a:t> </a:t>
            </a:r>
            <a:r>
              <a:rPr sz="2800" spc="-5" dirty="0">
                <a:solidFill>
                  <a:srgbClr val="1F145D"/>
                </a:solidFill>
                <a:latin typeface="Calibri"/>
                <a:cs typeface="Calibri"/>
              </a:rPr>
              <a:t>0</a:t>
            </a:r>
            <a:r>
              <a:rPr sz="2800" spc="-25" dirty="0">
                <a:solidFill>
                  <a:srgbClr val="1F145D"/>
                </a:solidFill>
                <a:latin typeface="Calibri"/>
                <a:cs typeface="Calibri"/>
              </a:rPr>
              <a:t> </a:t>
            </a:r>
            <a:r>
              <a:rPr sz="2800" spc="-10" dirty="0">
                <a:solidFill>
                  <a:srgbClr val="1F145D"/>
                </a:solidFill>
                <a:latin typeface="Calibri"/>
                <a:cs typeface="Calibri"/>
              </a:rPr>
              <a:t>(low)</a:t>
            </a:r>
            <a:endParaRPr sz="2800" dirty="0">
              <a:solidFill>
                <a:srgbClr val="1F145D"/>
              </a:solidFill>
              <a:latin typeface="Calibri"/>
              <a:cs typeface="Calibri"/>
            </a:endParaRPr>
          </a:p>
          <a:p>
            <a:pPr marL="12700" marR="733425">
              <a:lnSpc>
                <a:spcPts val="4029"/>
              </a:lnSpc>
              <a:spcBef>
                <a:spcPts val="235"/>
              </a:spcBef>
            </a:pPr>
            <a:r>
              <a:rPr sz="2800" spc="-5" dirty="0">
                <a:solidFill>
                  <a:srgbClr val="1F145D"/>
                </a:solidFill>
                <a:latin typeface="Calibri"/>
                <a:cs typeface="Calibri"/>
              </a:rPr>
              <a:t>logic 1 </a:t>
            </a:r>
            <a:r>
              <a:rPr sz="2800" spc="-10" dirty="0">
                <a:solidFill>
                  <a:srgbClr val="1F145D"/>
                </a:solidFill>
                <a:latin typeface="Calibri"/>
                <a:cs typeface="Calibri"/>
              </a:rPr>
              <a:t>(high) </a:t>
            </a:r>
            <a:r>
              <a:rPr sz="2800" spc="-5" dirty="0">
                <a:solidFill>
                  <a:srgbClr val="1F145D"/>
                </a:solidFill>
                <a:latin typeface="Calibri"/>
                <a:cs typeface="Calibri"/>
              </a:rPr>
              <a:t> </a:t>
            </a:r>
            <a:r>
              <a:rPr sz="2800" spc="-10" dirty="0">
                <a:solidFill>
                  <a:srgbClr val="1F145D"/>
                </a:solidFill>
                <a:latin typeface="Calibri"/>
                <a:cs typeface="Calibri"/>
              </a:rPr>
              <a:t>high</a:t>
            </a:r>
            <a:r>
              <a:rPr sz="2800" spc="-50" dirty="0">
                <a:solidFill>
                  <a:srgbClr val="1F145D"/>
                </a:solidFill>
                <a:latin typeface="Calibri"/>
                <a:cs typeface="Calibri"/>
              </a:rPr>
              <a:t> </a:t>
            </a:r>
            <a:r>
              <a:rPr sz="2800" spc="-10" dirty="0">
                <a:solidFill>
                  <a:srgbClr val="1F145D"/>
                </a:solidFill>
                <a:latin typeface="Calibri"/>
                <a:cs typeface="Calibri"/>
              </a:rPr>
              <a:t>impedance</a:t>
            </a:r>
            <a:endParaRPr sz="2800" dirty="0">
              <a:solidFill>
                <a:srgbClr val="1F145D"/>
              </a:solidFill>
              <a:latin typeface="Calibri"/>
              <a:cs typeface="Calibri"/>
            </a:endParaRPr>
          </a:p>
          <a:p>
            <a:pPr marL="12700">
              <a:lnSpc>
                <a:spcPct val="100000"/>
              </a:lnSpc>
              <a:spcBef>
                <a:spcPts val="420"/>
              </a:spcBef>
            </a:pPr>
            <a:r>
              <a:rPr sz="2800" spc="-10" dirty="0">
                <a:solidFill>
                  <a:srgbClr val="1F145D"/>
                </a:solidFill>
                <a:latin typeface="Calibri"/>
                <a:cs typeface="Calibri"/>
              </a:rPr>
              <a:t>unk</a:t>
            </a:r>
            <a:r>
              <a:rPr sz="2800" spc="-20" dirty="0">
                <a:solidFill>
                  <a:srgbClr val="1F145D"/>
                </a:solidFill>
                <a:latin typeface="Calibri"/>
                <a:cs typeface="Calibri"/>
              </a:rPr>
              <a:t>n</a:t>
            </a:r>
            <a:r>
              <a:rPr sz="2800" spc="-15" dirty="0">
                <a:solidFill>
                  <a:srgbClr val="1F145D"/>
                </a:solidFill>
                <a:latin typeface="Calibri"/>
                <a:cs typeface="Calibri"/>
              </a:rPr>
              <a:t>o</a:t>
            </a:r>
            <a:r>
              <a:rPr sz="2800" spc="-5" dirty="0">
                <a:solidFill>
                  <a:srgbClr val="1F145D"/>
                </a:solidFill>
                <a:latin typeface="Calibri"/>
                <a:cs typeface="Calibri"/>
              </a:rPr>
              <a:t>wn/impo</a:t>
            </a:r>
            <a:r>
              <a:rPr sz="2800" spc="5" dirty="0">
                <a:solidFill>
                  <a:srgbClr val="1F145D"/>
                </a:solidFill>
                <a:latin typeface="Calibri"/>
                <a:cs typeface="Calibri"/>
              </a:rPr>
              <a:t>s</a:t>
            </a:r>
            <a:r>
              <a:rPr sz="2800" spc="-10" dirty="0">
                <a:solidFill>
                  <a:srgbClr val="1F145D"/>
                </a:solidFill>
                <a:latin typeface="Calibri"/>
                <a:cs typeface="Calibri"/>
              </a:rPr>
              <a:t>sible</a:t>
            </a:r>
            <a:endParaRPr sz="2800" dirty="0">
              <a:solidFill>
                <a:srgbClr val="1F145D"/>
              </a:solidFill>
              <a:latin typeface="Calibri"/>
              <a:cs typeface="Calibri"/>
            </a:endParaRPr>
          </a:p>
        </p:txBody>
      </p:sp>
      <p:sp>
        <p:nvSpPr>
          <p:cNvPr id="6" name="object 6"/>
          <p:cNvSpPr txBox="1"/>
          <p:nvPr/>
        </p:nvSpPr>
        <p:spPr>
          <a:xfrm>
            <a:off x="6312153" y="2545207"/>
            <a:ext cx="172085" cy="1635760"/>
          </a:xfrm>
          <a:prstGeom prst="rect">
            <a:avLst/>
          </a:prstGeom>
        </p:spPr>
        <p:txBody>
          <a:bodyPr vert="horz" wrap="square" lIns="0" tIns="13335" rIns="0" bIns="0" rtlCol="0">
            <a:spAutoFit/>
          </a:bodyPr>
          <a:lstStyle/>
          <a:p>
            <a:pPr>
              <a:lnSpc>
                <a:spcPct val="100000"/>
              </a:lnSpc>
              <a:spcBef>
                <a:spcPts val="105"/>
              </a:spcBef>
            </a:pPr>
            <a:r>
              <a:rPr sz="2600" dirty="0">
                <a:solidFill>
                  <a:srgbClr val="1F145D"/>
                </a:solidFill>
                <a:latin typeface="Calibri"/>
                <a:cs typeface="Calibri"/>
              </a:rPr>
              <a:t>0</a:t>
            </a:r>
            <a:endParaRPr sz="2600">
              <a:solidFill>
                <a:srgbClr val="1F145D"/>
              </a:solidFill>
              <a:latin typeface="Calibri"/>
              <a:cs typeface="Calibri"/>
            </a:endParaRPr>
          </a:p>
          <a:p>
            <a:pPr>
              <a:lnSpc>
                <a:spcPct val="100000"/>
              </a:lnSpc>
              <a:spcBef>
                <a:spcPts val="70"/>
              </a:spcBef>
            </a:pPr>
            <a:r>
              <a:rPr sz="2600" dirty="0">
                <a:solidFill>
                  <a:srgbClr val="1F145D"/>
                </a:solidFill>
                <a:latin typeface="Calibri"/>
                <a:cs typeface="Calibri"/>
              </a:rPr>
              <a:t>1</a:t>
            </a:r>
            <a:endParaRPr sz="2600">
              <a:solidFill>
                <a:srgbClr val="1F145D"/>
              </a:solidFill>
              <a:latin typeface="Calibri"/>
              <a:cs typeface="Calibri"/>
            </a:endParaRPr>
          </a:p>
          <a:p>
            <a:pPr>
              <a:lnSpc>
                <a:spcPts val="3180"/>
              </a:lnSpc>
              <a:spcBef>
                <a:spcPts val="100"/>
              </a:spcBef>
            </a:pPr>
            <a:r>
              <a:rPr sz="2600" dirty="0">
                <a:solidFill>
                  <a:srgbClr val="1F145D"/>
                </a:solidFill>
                <a:latin typeface="Calibri"/>
                <a:cs typeface="Calibri"/>
              </a:rPr>
              <a:t>Z  X</a:t>
            </a:r>
            <a:endParaRPr sz="2600">
              <a:solidFill>
                <a:srgbClr val="1F145D"/>
              </a:solidFill>
              <a:latin typeface="Calibri"/>
              <a:cs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1123" y="374575"/>
            <a:ext cx="8059381" cy="690574"/>
          </a:xfrm>
          <a:prstGeom prst="rect">
            <a:avLst/>
          </a:prstGeom>
        </p:spPr>
        <p:txBody>
          <a:bodyPr vert="horz" wrap="square" lIns="0" tIns="13335" rIns="0" bIns="0" rtlCol="0">
            <a:spAutoFit/>
          </a:bodyPr>
          <a:lstStyle/>
          <a:p>
            <a:pPr marL="12700">
              <a:lnSpc>
                <a:spcPct val="100000"/>
              </a:lnSpc>
              <a:spcBef>
                <a:spcPts val="105"/>
              </a:spcBef>
            </a:pPr>
            <a:r>
              <a:rPr spc="-5" dirty="0"/>
              <a:t>Algorithmic</a:t>
            </a:r>
            <a:r>
              <a:rPr spc="-35" dirty="0"/>
              <a:t> </a:t>
            </a:r>
            <a:r>
              <a:rPr spc="-20" dirty="0"/>
              <a:t>improvements</a:t>
            </a:r>
          </a:p>
        </p:txBody>
      </p:sp>
      <p:sp>
        <p:nvSpPr>
          <p:cNvPr id="3" name="object 3"/>
          <p:cNvSpPr txBox="1"/>
          <p:nvPr/>
        </p:nvSpPr>
        <p:spPr>
          <a:xfrm>
            <a:off x="916939" y="1759966"/>
            <a:ext cx="9969500" cy="4032885"/>
          </a:xfrm>
          <a:prstGeom prst="rect">
            <a:avLst/>
          </a:prstGeom>
        </p:spPr>
        <p:txBody>
          <a:bodyPr vert="horz" wrap="square" lIns="0" tIns="93980" rIns="0" bIns="0" rtlCol="0">
            <a:spAutoFit/>
          </a:bodyPr>
          <a:lstStyle/>
          <a:p>
            <a:pPr marL="241300" marR="774700" indent="-229235">
              <a:lnSpc>
                <a:spcPts val="2690"/>
              </a:lnSpc>
              <a:spcBef>
                <a:spcPts val="740"/>
              </a:spcBef>
              <a:buFont typeface="Arial"/>
              <a:buChar char="•"/>
              <a:tabLst>
                <a:tab pos="241935" algn="l"/>
              </a:tabLst>
            </a:pPr>
            <a:r>
              <a:rPr sz="2800" spc="-10" dirty="0">
                <a:solidFill>
                  <a:srgbClr val="1F145D"/>
                </a:solidFill>
                <a:latin typeface="Calibri"/>
                <a:cs typeface="Calibri"/>
              </a:rPr>
              <a:t>The</a:t>
            </a:r>
            <a:r>
              <a:rPr sz="2800" spc="-5" dirty="0">
                <a:solidFill>
                  <a:srgbClr val="1F145D"/>
                </a:solidFill>
                <a:latin typeface="Calibri"/>
                <a:cs typeface="Calibri"/>
              </a:rPr>
              <a:t> </a:t>
            </a:r>
            <a:r>
              <a:rPr sz="2800" spc="-10" dirty="0">
                <a:solidFill>
                  <a:srgbClr val="1F145D"/>
                </a:solidFill>
                <a:latin typeface="Calibri"/>
                <a:cs typeface="Calibri"/>
              </a:rPr>
              <a:t>tools</a:t>
            </a:r>
            <a:r>
              <a:rPr sz="2800" spc="10" dirty="0">
                <a:solidFill>
                  <a:srgbClr val="1F145D"/>
                </a:solidFill>
                <a:latin typeface="Calibri"/>
                <a:cs typeface="Calibri"/>
              </a:rPr>
              <a:t> </a:t>
            </a:r>
            <a:r>
              <a:rPr sz="2800" spc="-10" dirty="0">
                <a:solidFill>
                  <a:srgbClr val="1F145D"/>
                </a:solidFill>
                <a:latin typeface="Calibri"/>
                <a:cs typeface="Calibri"/>
              </a:rPr>
              <a:t>don’t</a:t>
            </a:r>
            <a:r>
              <a:rPr sz="2800" spc="15" dirty="0">
                <a:solidFill>
                  <a:srgbClr val="1F145D"/>
                </a:solidFill>
                <a:latin typeface="Calibri"/>
                <a:cs typeface="Calibri"/>
              </a:rPr>
              <a:t> </a:t>
            </a:r>
            <a:r>
              <a:rPr sz="2800" spc="-5" dirty="0">
                <a:solidFill>
                  <a:srgbClr val="1F145D"/>
                </a:solidFill>
                <a:latin typeface="Calibri"/>
                <a:cs typeface="Calibri"/>
              </a:rPr>
              <a:t>do</a:t>
            </a:r>
            <a:r>
              <a:rPr sz="2800" spc="5" dirty="0">
                <a:solidFill>
                  <a:srgbClr val="1F145D"/>
                </a:solidFill>
                <a:latin typeface="Calibri"/>
                <a:cs typeface="Calibri"/>
              </a:rPr>
              <a:t> </a:t>
            </a:r>
            <a:r>
              <a:rPr sz="2800" spc="-10" dirty="0">
                <a:solidFill>
                  <a:srgbClr val="1F145D"/>
                </a:solidFill>
                <a:latin typeface="Calibri"/>
                <a:cs typeface="Calibri"/>
              </a:rPr>
              <a:t>this</a:t>
            </a:r>
            <a:r>
              <a:rPr sz="2800" spc="55"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20" dirty="0">
                <a:solidFill>
                  <a:srgbClr val="1F145D"/>
                </a:solidFill>
                <a:latin typeface="Calibri"/>
                <a:cs typeface="Calibri"/>
              </a:rPr>
              <a:t>yet</a:t>
            </a:r>
            <a:r>
              <a:rPr sz="2800"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5" dirty="0">
                <a:solidFill>
                  <a:srgbClr val="1F145D"/>
                </a:solidFill>
                <a:latin typeface="Calibri"/>
                <a:cs typeface="Calibri"/>
              </a:rPr>
              <a:t>or</a:t>
            </a:r>
            <a:r>
              <a:rPr sz="2800" spc="10" dirty="0">
                <a:solidFill>
                  <a:srgbClr val="1F145D"/>
                </a:solidFill>
                <a:latin typeface="Calibri"/>
                <a:cs typeface="Calibri"/>
              </a:rPr>
              <a:t> </a:t>
            </a:r>
            <a:r>
              <a:rPr sz="2800" spc="-20" dirty="0">
                <a:solidFill>
                  <a:srgbClr val="1F145D"/>
                </a:solidFill>
                <a:latin typeface="Calibri"/>
                <a:cs typeface="Calibri"/>
              </a:rPr>
              <a:t>likely</a:t>
            </a:r>
            <a:r>
              <a:rPr sz="2800" dirty="0">
                <a:solidFill>
                  <a:srgbClr val="1F145D"/>
                </a:solidFill>
                <a:latin typeface="Calibri"/>
                <a:cs typeface="Calibri"/>
              </a:rPr>
              <a:t> </a:t>
            </a:r>
            <a:r>
              <a:rPr sz="2800" spc="-5" dirty="0">
                <a:solidFill>
                  <a:srgbClr val="1F145D"/>
                </a:solidFill>
                <a:latin typeface="Calibri"/>
                <a:cs typeface="Calibri"/>
              </a:rPr>
              <a:t>in</a:t>
            </a:r>
            <a:r>
              <a:rPr sz="2800" spc="15" dirty="0">
                <a:solidFill>
                  <a:srgbClr val="1F145D"/>
                </a:solidFill>
                <a:latin typeface="Calibri"/>
                <a:cs typeface="Calibri"/>
              </a:rPr>
              <a:t> </a:t>
            </a:r>
            <a:r>
              <a:rPr sz="2800" spc="-5" dirty="0">
                <a:solidFill>
                  <a:srgbClr val="1F145D"/>
                </a:solidFill>
                <a:latin typeface="Calibri"/>
                <a:cs typeface="Calibri"/>
              </a:rPr>
              <a:t>the</a:t>
            </a:r>
            <a:r>
              <a:rPr sz="2800" spc="20" dirty="0">
                <a:solidFill>
                  <a:srgbClr val="1F145D"/>
                </a:solidFill>
                <a:latin typeface="Calibri"/>
                <a:cs typeface="Calibri"/>
              </a:rPr>
              <a:t> </a:t>
            </a:r>
            <a:r>
              <a:rPr sz="2800" spc="-10" dirty="0">
                <a:solidFill>
                  <a:srgbClr val="1F145D"/>
                </a:solidFill>
                <a:latin typeface="Calibri"/>
                <a:cs typeface="Calibri"/>
              </a:rPr>
              <a:t>near</a:t>
            </a:r>
            <a:r>
              <a:rPr sz="2800" spc="5" dirty="0">
                <a:solidFill>
                  <a:srgbClr val="1F145D"/>
                </a:solidFill>
                <a:latin typeface="Calibri"/>
                <a:cs typeface="Calibri"/>
              </a:rPr>
              <a:t> </a:t>
            </a:r>
            <a:r>
              <a:rPr sz="2800" spc="-15" dirty="0">
                <a:solidFill>
                  <a:srgbClr val="1F145D"/>
                </a:solidFill>
                <a:latin typeface="Calibri"/>
                <a:cs typeface="Calibri"/>
              </a:rPr>
              <a:t>future</a:t>
            </a:r>
            <a:r>
              <a:rPr sz="2800" spc="35" dirty="0">
                <a:solidFill>
                  <a:srgbClr val="1F145D"/>
                </a:solidFill>
                <a:latin typeface="Calibri"/>
                <a:cs typeface="Calibri"/>
              </a:rPr>
              <a:t> </a:t>
            </a:r>
            <a:r>
              <a:rPr sz="2800" spc="-5" dirty="0">
                <a:solidFill>
                  <a:srgbClr val="1F145D"/>
                </a:solidFill>
                <a:latin typeface="Calibri"/>
                <a:cs typeface="Calibri"/>
              </a:rPr>
              <a:t>so</a:t>
            </a:r>
            <a:r>
              <a:rPr sz="2800" spc="25" dirty="0">
                <a:solidFill>
                  <a:srgbClr val="1F145D"/>
                </a:solidFill>
                <a:latin typeface="Calibri"/>
                <a:cs typeface="Calibri"/>
              </a:rPr>
              <a:t> </a:t>
            </a:r>
            <a:r>
              <a:rPr sz="2800" spc="-10" dirty="0">
                <a:solidFill>
                  <a:srgbClr val="1F145D"/>
                </a:solidFill>
                <a:latin typeface="Calibri"/>
                <a:cs typeface="Calibri"/>
              </a:rPr>
              <a:t>us </a:t>
            </a:r>
            <a:r>
              <a:rPr sz="2800" spc="-620" dirty="0">
                <a:solidFill>
                  <a:srgbClr val="1F145D"/>
                </a:solidFill>
                <a:latin typeface="Calibri"/>
                <a:cs typeface="Calibri"/>
              </a:rPr>
              <a:t> </a:t>
            </a:r>
            <a:r>
              <a:rPr sz="2800" spc="-15" dirty="0">
                <a:solidFill>
                  <a:srgbClr val="1F145D"/>
                </a:solidFill>
                <a:latin typeface="Calibri"/>
                <a:cs typeface="Calibri"/>
              </a:rPr>
              <a:t>engineers</a:t>
            </a:r>
            <a:r>
              <a:rPr sz="2800" spc="10" dirty="0">
                <a:solidFill>
                  <a:srgbClr val="1F145D"/>
                </a:solidFill>
                <a:latin typeface="Calibri"/>
                <a:cs typeface="Calibri"/>
              </a:rPr>
              <a:t> </a:t>
            </a:r>
            <a:r>
              <a:rPr sz="2800" spc="-15" dirty="0">
                <a:solidFill>
                  <a:srgbClr val="1F145D"/>
                </a:solidFill>
                <a:latin typeface="Calibri"/>
                <a:cs typeface="Calibri"/>
              </a:rPr>
              <a:t>are</a:t>
            </a:r>
            <a:r>
              <a:rPr sz="2800" dirty="0">
                <a:solidFill>
                  <a:srgbClr val="1F145D"/>
                </a:solidFill>
                <a:latin typeface="Calibri"/>
                <a:cs typeface="Calibri"/>
              </a:rPr>
              <a:t> </a:t>
            </a:r>
            <a:r>
              <a:rPr sz="2800" spc="-15" dirty="0">
                <a:solidFill>
                  <a:srgbClr val="1F145D"/>
                </a:solidFill>
                <a:latin typeface="Calibri"/>
                <a:cs typeface="Calibri"/>
              </a:rPr>
              <a:t>still</a:t>
            </a:r>
            <a:r>
              <a:rPr sz="2800" dirty="0">
                <a:solidFill>
                  <a:srgbClr val="1F145D"/>
                </a:solidFill>
                <a:latin typeface="Calibri"/>
                <a:cs typeface="Calibri"/>
              </a:rPr>
              <a:t> </a:t>
            </a:r>
            <a:r>
              <a:rPr sz="2800" spc="-5" dirty="0">
                <a:solidFill>
                  <a:srgbClr val="1F145D"/>
                </a:solidFill>
                <a:latin typeface="Calibri"/>
                <a:cs typeface="Calibri"/>
              </a:rPr>
              <a:t>in</a:t>
            </a:r>
            <a:r>
              <a:rPr sz="2800" dirty="0">
                <a:solidFill>
                  <a:srgbClr val="1F145D"/>
                </a:solidFill>
                <a:latin typeface="Calibri"/>
                <a:cs typeface="Calibri"/>
              </a:rPr>
              <a:t> </a:t>
            </a:r>
            <a:r>
              <a:rPr sz="2800" spc="-5" dirty="0">
                <a:solidFill>
                  <a:srgbClr val="1F145D"/>
                </a:solidFill>
                <a:latin typeface="Calibri"/>
                <a:cs typeface="Calibri"/>
              </a:rPr>
              <a:t>a job</a:t>
            </a:r>
            <a:r>
              <a:rPr sz="2800" spc="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 while</a:t>
            </a:r>
            <a:r>
              <a:rPr sz="2800" spc="5" dirty="0">
                <a:solidFill>
                  <a:srgbClr val="1F145D"/>
                </a:solidFill>
                <a:latin typeface="Calibri"/>
                <a:cs typeface="Calibri"/>
              </a:rPr>
              <a:t> </a:t>
            </a:r>
            <a:r>
              <a:rPr sz="2800" dirty="0">
                <a:solidFill>
                  <a:srgbClr val="1F145D"/>
                </a:solidFill>
                <a:latin typeface="Calibri"/>
                <a:cs typeface="Calibri"/>
              </a:rPr>
              <a:t>;-)</a:t>
            </a:r>
          </a:p>
          <a:p>
            <a:pPr marL="241300" indent="-229235">
              <a:lnSpc>
                <a:spcPts val="3025"/>
              </a:lnSpc>
              <a:spcBef>
                <a:spcPts val="350"/>
              </a:spcBef>
              <a:buFont typeface="Arial"/>
              <a:buChar char="•"/>
              <a:tabLst>
                <a:tab pos="241935" algn="l"/>
              </a:tabLst>
            </a:pPr>
            <a:r>
              <a:rPr sz="2800" spc="-5" dirty="0">
                <a:solidFill>
                  <a:srgbClr val="1F145D"/>
                </a:solidFill>
                <a:latin typeface="Calibri"/>
                <a:cs typeface="Calibri"/>
              </a:rPr>
              <a:t>Need</a:t>
            </a:r>
            <a:r>
              <a:rPr sz="280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quickly</a:t>
            </a:r>
            <a:r>
              <a:rPr sz="2800" spc="35" dirty="0">
                <a:solidFill>
                  <a:srgbClr val="1F145D"/>
                </a:solidFill>
                <a:latin typeface="Calibri"/>
                <a:cs typeface="Calibri"/>
              </a:rPr>
              <a:t> </a:t>
            </a:r>
            <a:r>
              <a:rPr sz="2800" spc="-5" dirty="0">
                <a:solidFill>
                  <a:srgbClr val="1F145D"/>
                </a:solidFill>
                <a:latin typeface="Calibri"/>
                <a:cs typeface="Calibri"/>
              </a:rPr>
              <a:t>assess</a:t>
            </a:r>
            <a:r>
              <a:rPr sz="2800" spc="20" dirty="0">
                <a:solidFill>
                  <a:srgbClr val="1F145D"/>
                </a:solidFill>
                <a:latin typeface="Calibri"/>
                <a:cs typeface="Calibri"/>
              </a:rPr>
              <a:t> </a:t>
            </a:r>
            <a:r>
              <a:rPr sz="2800" spc="-15" dirty="0">
                <a:solidFill>
                  <a:srgbClr val="1F145D"/>
                </a:solidFill>
                <a:latin typeface="Calibri"/>
                <a:cs typeface="Calibri"/>
              </a:rPr>
              <a:t>how</a:t>
            </a:r>
            <a:r>
              <a:rPr sz="2800" spc="1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5" dirty="0">
                <a:solidFill>
                  <a:srgbClr val="1F145D"/>
                </a:solidFill>
                <a:latin typeface="Calibri"/>
                <a:cs typeface="Calibri"/>
              </a:rPr>
              <a:t>candidate</a:t>
            </a:r>
            <a:r>
              <a:rPr sz="2800" spc="20" dirty="0">
                <a:solidFill>
                  <a:srgbClr val="1F145D"/>
                </a:solidFill>
                <a:latin typeface="Calibri"/>
                <a:cs typeface="Calibri"/>
              </a:rPr>
              <a:t> </a:t>
            </a:r>
            <a:r>
              <a:rPr sz="2800" spc="-10" dirty="0">
                <a:solidFill>
                  <a:srgbClr val="1F145D"/>
                </a:solidFill>
                <a:latin typeface="Calibri"/>
                <a:cs typeface="Calibri"/>
              </a:rPr>
              <a:t>design</a:t>
            </a:r>
            <a:r>
              <a:rPr sz="2800" spc="25" dirty="0">
                <a:solidFill>
                  <a:srgbClr val="1F145D"/>
                </a:solidFill>
                <a:latin typeface="Calibri"/>
                <a:cs typeface="Calibri"/>
              </a:rPr>
              <a:t> </a:t>
            </a:r>
            <a:r>
              <a:rPr sz="2800" spc="-15" dirty="0">
                <a:solidFill>
                  <a:srgbClr val="1F145D"/>
                </a:solidFill>
                <a:latin typeface="Calibri"/>
                <a:cs typeface="Calibri"/>
              </a:rPr>
              <a:t>performs</a:t>
            </a:r>
            <a:r>
              <a:rPr sz="2800" spc="20" dirty="0">
                <a:solidFill>
                  <a:srgbClr val="1F145D"/>
                </a:solidFill>
                <a:latin typeface="Calibri"/>
                <a:cs typeface="Calibri"/>
              </a:rPr>
              <a:t> </a:t>
            </a:r>
            <a:r>
              <a:rPr sz="2800" spc="-15" dirty="0">
                <a:solidFill>
                  <a:srgbClr val="1F145D"/>
                </a:solidFill>
                <a:latin typeface="Calibri"/>
                <a:cs typeface="Calibri"/>
              </a:rPr>
              <a:t>vs</a:t>
            </a:r>
            <a:r>
              <a:rPr sz="2800" spc="5" dirty="0">
                <a:solidFill>
                  <a:srgbClr val="1F145D"/>
                </a:solidFill>
                <a:latin typeface="Calibri"/>
                <a:cs typeface="Calibri"/>
              </a:rPr>
              <a:t> </a:t>
            </a:r>
            <a:r>
              <a:rPr sz="2800" spc="-10" dirty="0">
                <a:solidFill>
                  <a:srgbClr val="1F145D"/>
                </a:solidFill>
                <a:latin typeface="Calibri"/>
                <a:cs typeface="Calibri"/>
              </a:rPr>
              <a:t>our</a:t>
            </a:r>
            <a:endParaRPr sz="2800" dirty="0">
              <a:solidFill>
                <a:srgbClr val="1F145D"/>
              </a:solidFill>
              <a:latin typeface="Calibri"/>
              <a:cs typeface="Calibri"/>
            </a:endParaRPr>
          </a:p>
          <a:p>
            <a:pPr marL="241300">
              <a:lnSpc>
                <a:spcPts val="3025"/>
              </a:lnSpc>
            </a:pPr>
            <a:r>
              <a:rPr sz="2800" spc="-20" dirty="0">
                <a:solidFill>
                  <a:srgbClr val="1F145D"/>
                </a:solidFill>
                <a:latin typeface="Calibri"/>
                <a:cs typeface="Calibri"/>
              </a:rPr>
              <a:t>customer’s</a:t>
            </a:r>
            <a:r>
              <a:rPr sz="2800" spc="20" dirty="0">
                <a:solidFill>
                  <a:srgbClr val="1F145D"/>
                </a:solidFill>
                <a:latin typeface="Calibri"/>
                <a:cs typeface="Calibri"/>
              </a:rPr>
              <a:t> </a:t>
            </a:r>
            <a:r>
              <a:rPr sz="2800" spc="-10" dirty="0">
                <a:solidFill>
                  <a:srgbClr val="1F145D"/>
                </a:solidFill>
                <a:latin typeface="Calibri"/>
                <a:cs typeface="Calibri"/>
              </a:rPr>
              <a:t>design</a:t>
            </a:r>
            <a:r>
              <a:rPr sz="2800" spc="20" dirty="0">
                <a:solidFill>
                  <a:srgbClr val="1F145D"/>
                </a:solidFill>
                <a:latin typeface="Calibri"/>
                <a:cs typeface="Calibri"/>
              </a:rPr>
              <a:t> </a:t>
            </a:r>
            <a:r>
              <a:rPr sz="2800" spc="-20" dirty="0">
                <a:solidFill>
                  <a:srgbClr val="1F145D"/>
                </a:solidFill>
                <a:latin typeface="Calibri"/>
                <a:cs typeface="Calibri"/>
              </a:rPr>
              <a:t>constraints</a:t>
            </a:r>
            <a:endParaRPr sz="2800" dirty="0">
              <a:solidFill>
                <a:srgbClr val="1F145D"/>
              </a:solidFill>
              <a:latin typeface="Calibri"/>
              <a:cs typeface="Calibri"/>
            </a:endParaRPr>
          </a:p>
          <a:p>
            <a:pPr marL="241300" indent="-229235">
              <a:lnSpc>
                <a:spcPct val="100000"/>
              </a:lnSpc>
              <a:spcBef>
                <a:spcPts val="335"/>
              </a:spcBef>
              <a:buFont typeface="Arial"/>
              <a:buChar char="•"/>
              <a:tabLst>
                <a:tab pos="241935" algn="l"/>
              </a:tabLst>
            </a:pPr>
            <a:r>
              <a:rPr sz="2800" spc="-5" dirty="0">
                <a:solidFill>
                  <a:srgbClr val="1F145D"/>
                </a:solidFill>
                <a:latin typeface="Calibri"/>
                <a:cs typeface="Calibri"/>
              </a:rPr>
              <a:t>Assess</a:t>
            </a:r>
            <a:r>
              <a:rPr sz="2800" spc="25" dirty="0">
                <a:solidFill>
                  <a:srgbClr val="1F145D"/>
                </a:solidFill>
                <a:latin typeface="Calibri"/>
                <a:cs typeface="Calibri"/>
              </a:rPr>
              <a:t> </a:t>
            </a:r>
            <a:r>
              <a:rPr sz="2800" spc="-25" dirty="0">
                <a:solidFill>
                  <a:srgbClr val="1F145D"/>
                </a:solidFill>
                <a:latin typeface="Calibri"/>
                <a:cs typeface="Calibri"/>
              </a:rPr>
              <a:t>different</a:t>
            </a:r>
            <a:r>
              <a:rPr sz="2800" spc="10" dirty="0">
                <a:solidFill>
                  <a:srgbClr val="1F145D"/>
                </a:solidFill>
                <a:latin typeface="Calibri"/>
                <a:cs typeface="Calibri"/>
              </a:rPr>
              <a:t> </a:t>
            </a:r>
            <a:r>
              <a:rPr sz="2800" spc="-10" dirty="0">
                <a:solidFill>
                  <a:srgbClr val="1F145D"/>
                </a:solidFill>
                <a:latin typeface="Calibri"/>
                <a:cs typeface="Calibri"/>
              </a:rPr>
              <a:t>alternatives</a:t>
            </a:r>
            <a:r>
              <a:rPr sz="2800" dirty="0">
                <a:solidFill>
                  <a:srgbClr val="1F145D"/>
                </a:solidFill>
                <a:latin typeface="Calibri"/>
                <a:cs typeface="Calibri"/>
              </a:rPr>
              <a:t> </a:t>
            </a:r>
            <a:r>
              <a:rPr sz="2800" spc="-5" dirty="0">
                <a:solidFill>
                  <a:srgbClr val="1F145D"/>
                </a:solidFill>
                <a:latin typeface="Calibri"/>
                <a:cs typeface="Calibri"/>
              </a:rPr>
              <a:t>and</a:t>
            </a:r>
            <a:r>
              <a:rPr sz="2800" dirty="0">
                <a:solidFill>
                  <a:srgbClr val="1F145D"/>
                </a:solidFill>
                <a:latin typeface="Calibri"/>
                <a:cs typeface="Calibri"/>
              </a:rPr>
              <a:t> </a:t>
            </a:r>
            <a:r>
              <a:rPr sz="2800" spc="-10" dirty="0">
                <a:solidFill>
                  <a:srgbClr val="1F145D"/>
                </a:solidFill>
                <a:latin typeface="Calibri"/>
                <a:cs typeface="Calibri"/>
              </a:rPr>
              <a:t>supply</a:t>
            </a:r>
            <a:r>
              <a:rPr sz="2800" spc="40" dirty="0">
                <a:solidFill>
                  <a:srgbClr val="1F145D"/>
                </a:solidFill>
                <a:latin typeface="Calibri"/>
                <a:cs typeface="Calibri"/>
              </a:rPr>
              <a:t> </a:t>
            </a:r>
            <a:r>
              <a:rPr sz="2800" spc="-5" dirty="0">
                <a:solidFill>
                  <a:srgbClr val="1F145D"/>
                </a:solidFill>
                <a:latin typeface="Calibri"/>
                <a:cs typeface="Calibri"/>
              </a:rPr>
              <a:t>the </a:t>
            </a:r>
            <a:r>
              <a:rPr sz="2800" spc="-15" dirty="0">
                <a:solidFill>
                  <a:srgbClr val="1F145D"/>
                </a:solidFill>
                <a:latin typeface="Calibri"/>
                <a:cs typeface="Calibri"/>
              </a:rPr>
              <a:t>best</a:t>
            </a:r>
            <a:r>
              <a:rPr sz="2800" spc="20" dirty="0">
                <a:solidFill>
                  <a:srgbClr val="1F145D"/>
                </a:solidFill>
                <a:latin typeface="Calibri"/>
                <a:cs typeface="Calibri"/>
              </a:rPr>
              <a:t> </a:t>
            </a:r>
            <a:r>
              <a:rPr sz="2800" spc="-10" dirty="0">
                <a:solidFill>
                  <a:srgbClr val="1F145D"/>
                </a:solidFill>
                <a:latin typeface="Calibri"/>
                <a:cs typeface="Calibri"/>
              </a:rPr>
              <a:t>one</a:t>
            </a:r>
            <a:endParaRPr sz="2800" dirty="0">
              <a:solidFill>
                <a:srgbClr val="1F145D"/>
              </a:solidFill>
              <a:latin typeface="Calibri"/>
              <a:cs typeface="Calibri"/>
            </a:endParaRPr>
          </a:p>
          <a:p>
            <a:pPr marL="241300" indent="-229235">
              <a:lnSpc>
                <a:spcPts val="3025"/>
              </a:lnSpc>
              <a:spcBef>
                <a:spcPts val="325"/>
              </a:spcBef>
              <a:buFont typeface="Arial"/>
              <a:buChar char="•"/>
              <a:tabLst>
                <a:tab pos="241935" algn="l"/>
                <a:tab pos="6675755" algn="l"/>
              </a:tabLst>
            </a:pPr>
            <a:r>
              <a:rPr sz="2800" spc="-10" dirty="0">
                <a:solidFill>
                  <a:srgbClr val="1F145D"/>
                </a:solidFill>
                <a:latin typeface="Calibri"/>
                <a:cs typeface="Calibri"/>
              </a:rPr>
              <a:t>Ultimately</a:t>
            </a:r>
            <a:r>
              <a:rPr sz="2800" spc="-5" dirty="0">
                <a:solidFill>
                  <a:srgbClr val="1F145D"/>
                </a:solidFill>
                <a:latin typeface="Calibri"/>
                <a:cs typeface="Calibri"/>
              </a:rPr>
              <a:t> the</a:t>
            </a:r>
            <a:r>
              <a:rPr sz="2800" spc="20" dirty="0">
                <a:solidFill>
                  <a:srgbClr val="1F145D"/>
                </a:solidFill>
                <a:latin typeface="Calibri"/>
                <a:cs typeface="Calibri"/>
              </a:rPr>
              <a:t> </a:t>
            </a:r>
            <a:r>
              <a:rPr sz="2800" spc="-10" dirty="0">
                <a:solidFill>
                  <a:srgbClr val="1F145D"/>
                </a:solidFill>
                <a:latin typeface="Calibri"/>
                <a:cs typeface="Calibri"/>
              </a:rPr>
              <a:t>decision</a:t>
            </a:r>
            <a:r>
              <a:rPr sz="2800" spc="30" dirty="0">
                <a:solidFill>
                  <a:srgbClr val="1F145D"/>
                </a:solidFill>
                <a:latin typeface="Calibri"/>
                <a:cs typeface="Calibri"/>
              </a:rPr>
              <a:t> </a:t>
            </a:r>
            <a:r>
              <a:rPr sz="2800" spc="-5" dirty="0">
                <a:solidFill>
                  <a:srgbClr val="1F145D"/>
                </a:solidFill>
                <a:latin typeface="Calibri"/>
                <a:cs typeface="Calibri"/>
              </a:rPr>
              <a:t>is</a:t>
            </a:r>
            <a:r>
              <a:rPr sz="2800" spc="10" dirty="0">
                <a:solidFill>
                  <a:srgbClr val="1F145D"/>
                </a:solidFill>
                <a:latin typeface="Calibri"/>
                <a:cs typeface="Calibri"/>
              </a:rPr>
              <a:t> </a:t>
            </a:r>
            <a:r>
              <a:rPr sz="2800" dirty="0">
                <a:solidFill>
                  <a:srgbClr val="1F145D"/>
                </a:solidFill>
                <a:latin typeface="Calibri"/>
                <a:cs typeface="Calibri"/>
              </a:rPr>
              <a:t>an</a:t>
            </a:r>
            <a:r>
              <a:rPr sz="2800" spc="5" dirty="0">
                <a:solidFill>
                  <a:srgbClr val="1F145D"/>
                </a:solidFill>
                <a:latin typeface="Calibri"/>
                <a:cs typeface="Calibri"/>
              </a:rPr>
              <a:t> </a:t>
            </a:r>
            <a:r>
              <a:rPr sz="2800" spc="-10" dirty="0">
                <a:solidFill>
                  <a:srgbClr val="1F145D"/>
                </a:solidFill>
                <a:latin typeface="Calibri"/>
                <a:cs typeface="Calibri"/>
              </a:rPr>
              <a:t>economic</a:t>
            </a:r>
            <a:r>
              <a:rPr sz="2800" spc="25" dirty="0">
                <a:solidFill>
                  <a:srgbClr val="1F145D"/>
                </a:solidFill>
                <a:latin typeface="Calibri"/>
                <a:cs typeface="Calibri"/>
              </a:rPr>
              <a:t> </a:t>
            </a:r>
            <a:r>
              <a:rPr sz="2800" spc="-10" dirty="0">
                <a:solidFill>
                  <a:srgbClr val="1F145D"/>
                </a:solidFill>
                <a:latin typeface="Calibri"/>
                <a:cs typeface="Calibri"/>
              </a:rPr>
              <a:t>one:	</a:t>
            </a:r>
            <a:r>
              <a:rPr sz="2800" spc="-5" dirty="0">
                <a:solidFill>
                  <a:srgbClr val="1F145D"/>
                </a:solidFill>
                <a:latin typeface="Calibri"/>
                <a:cs typeface="Calibri"/>
              </a:rPr>
              <a:t>time</a:t>
            </a:r>
            <a:r>
              <a:rPr sz="2800" spc="-20" dirty="0">
                <a:solidFill>
                  <a:srgbClr val="1F145D"/>
                </a:solidFill>
                <a:latin typeface="Calibri"/>
                <a:cs typeface="Calibri"/>
              </a:rPr>
              <a:t> to market,</a:t>
            </a:r>
            <a:endParaRPr sz="2800" dirty="0">
              <a:solidFill>
                <a:srgbClr val="1F145D"/>
              </a:solidFill>
              <a:latin typeface="Calibri"/>
              <a:cs typeface="Calibri"/>
            </a:endParaRPr>
          </a:p>
          <a:p>
            <a:pPr marL="241300">
              <a:lnSpc>
                <a:spcPts val="3025"/>
              </a:lnSpc>
            </a:pPr>
            <a:r>
              <a:rPr sz="2800" spc="-15" dirty="0">
                <a:solidFill>
                  <a:srgbClr val="1F145D"/>
                </a:solidFill>
                <a:latin typeface="Calibri"/>
                <a:cs typeface="Calibri"/>
              </a:rPr>
              <a:t>customer</a:t>
            </a:r>
            <a:r>
              <a:rPr sz="2800" spc="15" dirty="0">
                <a:solidFill>
                  <a:srgbClr val="1F145D"/>
                </a:solidFill>
                <a:latin typeface="Calibri"/>
                <a:cs typeface="Calibri"/>
              </a:rPr>
              <a:t> </a:t>
            </a:r>
            <a:r>
              <a:rPr sz="2800" spc="-10" dirty="0">
                <a:solidFill>
                  <a:srgbClr val="1F145D"/>
                </a:solidFill>
                <a:latin typeface="Calibri"/>
                <a:cs typeface="Calibri"/>
              </a:rPr>
              <a:t>needs,</a:t>
            </a:r>
            <a:r>
              <a:rPr sz="2800" spc="20" dirty="0">
                <a:solidFill>
                  <a:srgbClr val="1F145D"/>
                </a:solidFill>
                <a:latin typeface="Calibri"/>
                <a:cs typeface="Calibri"/>
              </a:rPr>
              <a:t> </a:t>
            </a:r>
            <a:r>
              <a:rPr sz="2800" spc="-10" dirty="0">
                <a:solidFill>
                  <a:srgbClr val="1F145D"/>
                </a:solidFill>
                <a:latin typeface="Calibri"/>
                <a:cs typeface="Calibri"/>
              </a:rPr>
              <a:t>design</a:t>
            </a:r>
            <a:r>
              <a:rPr sz="2800" spc="25" dirty="0">
                <a:solidFill>
                  <a:srgbClr val="1F145D"/>
                </a:solidFill>
                <a:latin typeface="Calibri"/>
                <a:cs typeface="Calibri"/>
              </a:rPr>
              <a:t> </a:t>
            </a:r>
            <a:r>
              <a:rPr sz="2800" spc="-10" dirty="0">
                <a:solidFill>
                  <a:srgbClr val="1F145D"/>
                </a:solidFill>
                <a:latin typeface="Calibri"/>
                <a:cs typeface="Calibri"/>
              </a:rPr>
              <a:t>team</a:t>
            </a:r>
            <a:r>
              <a:rPr sz="2800" dirty="0">
                <a:solidFill>
                  <a:srgbClr val="1F145D"/>
                </a:solidFill>
                <a:latin typeface="Calibri"/>
                <a:cs typeface="Calibri"/>
              </a:rPr>
              <a:t> </a:t>
            </a:r>
            <a:r>
              <a:rPr sz="2800" spc="-15" dirty="0">
                <a:solidFill>
                  <a:srgbClr val="1F145D"/>
                </a:solidFill>
                <a:latin typeface="Calibri"/>
                <a:cs typeface="Calibri"/>
              </a:rPr>
              <a:t>costs,</a:t>
            </a:r>
            <a:r>
              <a:rPr sz="2800" spc="30" dirty="0">
                <a:solidFill>
                  <a:srgbClr val="1F145D"/>
                </a:solidFill>
                <a:latin typeface="Calibri"/>
                <a:cs typeface="Calibri"/>
              </a:rPr>
              <a:t> </a:t>
            </a:r>
            <a:r>
              <a:rPr sz="2800" spc="-5" dirty="0">
                <a:solidFill>
                  <a:srgbClr val="1F145D"/>
                </a:solidFill>
                <a:latin typeface="Calibri"/>
                <a:cs typeface="Calibri"/>
              </a:rPr>
              <a:t>managing risk,</a:t>
            </a:r>
            <a:r>
              <a:rPr sz="2800" spc="20" dirty="0">
                <a:solidFill>
                  <a:srgbClr val="1F145D"/>
                </a:solidFill>
                <a:latin typeface="Calibri"/>
                <a:cs typeface="Calibri"/>
              </a:rPr>
              <a:t> </a:t>
            </a:r>
            <a:r>
              <a:rPr sz="2800" spc="-15" dirty="0">
                <a:solidFill>
                  <a:srgbClr val="1F145D"/>
                </a:solidFill>
                <a:latin typeface="Calibri"/>
                <a:cs typeface="Calibri"/>
              </a:rPr>
              <a:t>etc…</a:t>
            </a:r>
            <a:endParaRPr sz="2800" dirty="0">
              <a:solidFill>
                <a:srgbClr val="1F145D"/>
              </a:solidFill>
              <a:latin typeface="Calibri"/>
              <a:cs typeface="Calibri"/>
            </a:endParaRPr>
          </a:p>
          <a:p>
            <a:pPr marL="241300" marR="5080" indent="-229235">
              <a:lnSpc>
                <a:spcPct val="80000"/>
              </a:lnSpc>
              <a:spcBef>
                <a:spcPts val="1000"/>
              </a:spcBef>
              <a:buFont typeface="Arial"/>
              <a:buChar char="•"/>
              <a:tabLst>
                <a:tab pos="241935" algn="l"/>
              </a:tabLst>
            </a:pPr>
            <a:r>
              <a:rPr sz="2800" spc="-25" dirty="0">
                <a:solidFill>
                  <a:srgbClr val="1F145D"/>
                </a:solidFill>
                <a:latin typeface="Calibri"/>
                <a:cs typeface="Calibri"/>
              </a:rPr>
              <a:t>Typically</a:t>
            </a:r>
            <a:r>
              <a:rPr sz="2800" spc="5"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10" dirty="0">
                <a:solidFill>
                  <a:srgbClr val="1F145D"/>
                </a:solidFill>
                <a:latin typeface="Calibri"/>
                <a:cs typeface="Calibri"/>
              </a:rPr>
              <a:t>designer</a:t>
            </a:r>
            <a:r>
              <a:rPr sz="2800" spc="20"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10" dirty="0">
                <a:solidFill>
                  <a:srgbClr val="1F145D"/>
                </a:solidFill>
                <a:latin typeface="Calibri"/>
                <a:cs typeface="Calibri"/>
              </a:rPr>
              <a:t>comparing</a:t>
            </a:r>
            <a:r>
              <a:rPr sz="2800" spc="10" dirty="0">
                <a:solidFill>
                  <a:srgbClr val="1F145D"/>
                </a:solidFill>
                <a:latin typeface="Calibri"/>
                <a:cs typeface="Calibri"/>
              </a:rPr>
              <a:t> </a:t>
            </a:r>
            <a:r>
              <a:rPr sz="2800" spc="-15" dirty="0">
                <a:solidFill>
                  <a:srgbClr val="1F145D"/>
                </a:solidFill>
                <a:latin typeface="Calibri"/>
                <a:cs typeface="Calibri"/>
              </a:rPr>
              <a:t>performing</a:t>
            </a:r>
            <a:r>
              <a:rPr sz="2800" spc="2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15" dirty="0">
                <a:solidFill>
                  <a:srgbClr val="1F145D"/>
                </a:solidFill>
                <a:latin typeface="Calibri"/>
                <a:cs typeface="Calibri"/>
              </a:rPr>
              <a:t>required </a:t>
            </a:r>
            <a:r>
              <a:rPr sz="2800" spc="-10" dirty="0">
                <a:solidFill>
                  <a:srgbClr val="1F145D"/>
                </a:solidFill>
                <a:latin typeface="Calibri"/>
                <a:cs typeface="Calibri"/>
              </a:rPr>
              <a:t> </a:t>
            </a:r>
            <a:r>
              <a:rPr sz="2800" spc="-15" dirty="0">
                <a:solidFill>
                  <a:srgbClr val="1F145D"/>
                </a:solidFill>
                <a:latin typeface="Calibri"/>
                <a:cs typeface="Calibri"/>
              </a:rPr>
              <a:t>operations</a:t>
            </a:r>
            <a:r>
              <a:rPr sz="2800" spc="15" dirty="0">
                <a:solidFill>
                  <a:srgbClr val="1F145D"/>
                </a:solidFill>
                <a:latin typeface="Calibri"/>
                <a:cs typeface="Calibri"/>
              </a:rPr>
              <a:t> </a:t>
            </a:r>
            <a:r>
              <a:rPr sz="2800" spc="-10" dirty="0">
                <a:solidFill>
                  <a:srgbClr val="1F145D"/>
                </a:solidFill>
                <a:latin typeface="Calibri"/>
                <a:cs typeface="Calibri"/>
              </a:rPr>
              <a:t>sequentially</a:t>
            </a:r>
            <a:r>
              <a:rPr sz="2800" spc="25" dirty="0">
                <a:solidFill>
                  <a:srgbClr val="1F145D"/>
                </a:solidFill>
                <a:latin typeface="Calibri"/>
                <a:cs typeface="Calibri"/>
              </a:rPr>
              <a:t> </a:t>
            </a:r>
            <a:r>
              <a:rPr sz="2800" spc="-15" dirty="0">
                <a:solidFill>
                  <a:srgbClr val="1F145D"/>
                </a:solidFill>
                <a:latin typeface="Calibri"/>
                <a:cs typeface="Calibri"/>
              </a:rPr>
              <a:t>over</a:t>
            </a:r>
            <a:r>
              <a:rPr sz="280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number</a:t>
            </a:r>
            <a:r>
              <a:rPr sz="2800" spc="20" dirty="0">
                <a:solidFill>
                  <a:srgbClr val="1F145D"/>
                </a:solidFill>
                <a:latin typeface="Calibri"/>
                <a:cs typeface="Calibri"/>
              </a:rPr>
              <a:t> </a:t>
            </a:r>
            <a:r>
              <a:rPr sz="2800" spc="-5" dirty="0">
                <a:solidFill>
                  <a:srgbClr val="1F145D"/>
                </a:solidFill>
                <a:latin typeface="Calibri"/>
                <a:cs typeface="Calibri"/>
              </a:rPr>
              <a:t>of </a:t>
            </a:r>
            <a:r>
              <a:rPr sz="2800" spc="-10" dirty="0">
                <a:solidFill>
                  <a:srgbClr val="1F145D"/>
                </a:solidFill>
                <a:latin typeface="Calibri"/>
                <a:cs typeface="Calibri"/>
              </a:rPr>
              <a:t>cycles</a:t>
            </a:r>
            <a:r>
              <a:rPr sz="2800" spc="10" dirty="0">
                <a:solidFill>
                  <a:srgbClr val="1F145D"/>
                </a:solidFill>
                <a:latin typeface="Calibri"/>
                <a:cs typeface="Calibri"/>
              </a:rPr>
              <a:t> </a:t>
            </a:r>
            <a:r>
              <a:rPr sz="2800" spc="-5" dirty="0">
                <a:solidFill>
                  <a:srgbClr val="1F145D"/>
                </a:solidFill>
                <a:latin typeface="Calibri"/>
                <a:cs typeface="Calibri"/>
              </a:rPr>
              <a:t>with</a:t>
            </a:r>
            <a:r>
              <a:rPr sz="2800" dirty="0">
                <a:solidFill>
                  <a:srgbClr val="1F145D"/>
                </a:solidFill>
                <a:latin typeface="Calibri"/>
                <a:cs typeface="Calibri"/>
              </a:rPr>
              <a:t> </a:t>
            </a:r>
            <a:r>
              <a:rPr sz="2800" spc="-5" dirty="0">
                <a:solidFill>
                  <a:srgbClr val="1F145D"/>
                </a:solidFill>
                <a:latin typeface="Calibri"/>
                <a:cs typeface="Calibri"/>
              </a:rPr>
              <a:t>a</a:t>
            </a:r>
            <a:r>
              <a:rPr sz="2800" spc="40" dirty="0">
                <a:solidFill>
                  <a:srgbClr val="1F145D"/>
                </a:solidFill>
                <a:latin typeface="Calibri"/>
                <a:cs typeface="Calibri"/>
              </a:rPr>
              <a:t> </a:t>
            </a:r>
            <a:r>
              <a:rPr sz="2800" spc="-15" dirty="0">
                <a:solidFill>
                  <a:srgbClr val="1F145D"/>
                </a:solidFill>
                <a:latin typeface="Calibri"/>
                <a:cs typeface="Calibri"/>
              </a:rPr>
              <a:t>datapath </a:t>
            </a:r>
            <a:r>
              <a:rPr sz="2800" spc="-10" dirty="0">
                <a:solidFill>
                  <a:srgbClr val="1F145D"/>
                </a:solidFill>
                <a:latin typeface="Calibri"/>
                <a:cs typeface="Calibri"/>
              </a:rPr>
              <a:t> </a:t>
            </a:r>
            <a:r>
              <a:rPr sz="2800" spc="-20" dirty="0">
                <a:solidFill>
                  <a:srgbClr val="1F145D"/>
                </a:solidFill>
                <a:latin typeface="Calibri"/>
                <a:cs typeface="Calibri"/>
              </a:rPr>
              <a:t>versus</a:t>
            </a:r>
            <a:r>
              <a:rPr sz="2800" spc="15" dirty="0">
                <a:solidFill>
                  <a:srgbClr val="1F145D"/>
                </a:solidFill>
                <a:latin typeface="Calibri"/>
                <a:cs typeface="Calibri"/>
              </a:rPr>
              <a:t> </a:t>
            </a:r>
            <a:r>
              <a:rPr sz="2800" spc="-15" dirty="0">
                <a:solidFill>
                  <a:srgbClr val="1F145D"/>
                </a:solidFill>
                <a:latin typeface="Calibri"/>
                <a:cs typeface="Calibri"/>
              </a:rPr>
              <a:t>performance</a:t>
            </a:r>
            <a:r>
              <a:rPr sz="2800" spc="25" dirty="0">
                <a:solidFill>
                  <a:srgbClr val="1F145D"/>
                </a:solidFill>
                <a:latin typeface="Calibri"/>
                <a:cs typeface="Calibri"/>
              </a:rPr>
              <a:t> </a:t>
            </a:r>
            <a:r>
              <a:rPr sz="2800" spc="-15" dirty="0">
                <a:solidFill>
                  <a:srgbClr val="1F145D"/>
                </a:solidFill>
                <a:latin typeface="Calibri"/>
                <a:cs typeface="Calibri"/>
              </a:rPr>
              <a:t>gains</a:t>
            </a:r>
            <a:r>
              <a:rPr sz="2800" dirty="0">
                <a:solidFill>
                  <a:srgbClr val="1F145D"/>
                </a:solidFill>
                <a:latin typeface="Calibri"/>
                <a:cs typeface="Calibri"/>
              </a:rPr>
              <a:t> </a:t>
            </a:r>
            <a:r>
              <a:rPr sz="2800" spc="-20" dirty="0">
                <a:solidFill>
                  <a:srgbClr val="1F145D"/>
                </a:solidFill>
                <a:latin typeface="Calibri"/>
                <a:cs typeface="Calibri"/>
              </a:rPr>
              <a:t>from</a:t>
            </a:r>
            <a:r>
              <a:rPr sz="2800" spc="10" dirty="0">
                <a:solidFill>
                  <a:srgbClr val="1F145D"/>
                </a:solidFill>
                <a:latin typeface="Calibri"/>
                <a:cs typeface="Calibri"/>
              </a:rPr>
              <a:t> </a:t>
            </a:r>
            <a:r>
              <a:rPr sz="2800" spc="-10" dirty="0">
                <a:solidFill>
                  <a:srgbClr val="1F145D"/>
                </a:solidFill>
                <a:latin typeface="Calibri"/>
                <a:cs typeface="Calibri"/>
              </a:rPr>
              <a:t>using</a:t>
            </a:r>
            <a:r>
              <a:rPr sz="2800" spc="25" dirty="0">
                <a:solidFill>
                  <a:srgbClr val="1F145D"/>
                </a:solidFill>
                <a:latin typeface="Calibri"/>
                <a:cs typeface="Calibri"/>
              </a:rPr>
              <a:t> </a:t>
            </a:r>
            <a:r>
              <a:rPr sz="2800" spc="-15" dirty="0">
                <a:solidFill>
                  <a:srgbClr val="1F145D"/>
                </a:solidFill>
                <a:latin typeface="Calibri"/>
                <a:cs typeface="Calibri"/>
              </a:rPr>
              <a:t>more</a:t>
            </a:r>
            <a:r>
              <a:rPr sz="2800" spc="5" dirty="0">
                <a:solidFill>
                  <a:srgbClr val="1F145D"/>
                </a:solidFill>
                <a:latin typeface="Calibri"/>
                <a:cs typeface="Calibri"/>
              </a:rPr>
              <a:t> </a:t>
            </a:r>
            <a:r>
              <a:rPr sz="2800" spc="-15" dirty="0">
                <a:solidFill>
                  <a:srgbClr val="1F145D"/>
                </a:solidFill>
                <a:latin typeface="Calibri"/>
                <a:cs typeface="Calibri"/>
              </a:rPr>
              <a:t>area</a:t>
            </a:r>
            <a:r>
              <a:rPr sz="2800" spc="5" dirty="0">
                <a:solidFill>
                  <a:srgbClr val="1F145D"/>
                </a:solidFill>
                <a:latin typeface="Calibri"/>
                <a:cs typeface="Calibri"/>
              </a:rPr>
              <a:t> </a:t>
            </a:r>
            <a:r>
              <a:rPr sz="2800" spc="-5" dirty="0">
                <a:solidFill>
                  <a:srgbClr val="1F145D"/>
                </a:solidFill>
                <a:latin typeface="Calibri"/>
                <a:cs typeface="Calibri"/>
              </a:rPr>
              <a:t>/</a:t>
            </a:r>
            <a:r>
              <a:rPr sz="2800" spc="5" dirty="0">
                <a:solidFill>
                  <a:srgbClr val="1F145D"/>
                </a:solidFill>
                <a:latin typeface="Calibri"/>
                <a:cs typeface="Calibri"/>
              </a:rPr>
              <a:t> </a:t>
            </a:r>
            <a:r>
              <a:rPr sz="2800" spc="-15" dirty="0">
                <a:solidFill>
                  <a:srgbClr val="1F145D"/>
                </a:solidFill>
                <a:latin typeface="Calibri"/>
                <a:cs typeface="Calibri"/>
              </a:rPr>
              <a:t>parallel</a:t>
            </a:r>
            <a:r>
              <a:rPr sz="2800" spc="5" dirty="0">
                <a:solidFill>
                  <a:srgbClr val="1F145D"/>
                </a:solidFill>
                <a:latin typeface="Calibri"/>
                <a:cs typeface="Calibri"/>
              </a:rPr>
              <a:t> </a:t>
            </a:r>
            <a:r>
              <a:rPr sz="2800" spc="-15" dirty="0">
                <a:solidFill>
                  <a:srgbClr val="1F145D"/>
                </a:solidFill>
                <a:latin typeface="Calibri"/>
                <a:cs typeface="Calibri"/>
              </a:rPr>
              <a:t>operation</a:t>
            </a:r>
            <a:endParaRPr sz="2800" dirty="0">
              <a:solidFill>
                <a:srgbClr val="1F145D"/>
              </a:solidFill>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04234" y="2511298"/>
            <a:ext cx="979169" cy="320675"/>
            <a:chOff x="3904234" y="2511298"/>
            <a:chExt cx="979169" cy="320675"/>
          </a:xfrm>
        </p:grpSpPr>
        <p:sp>
          <p:nvSpPr>
            <p:cNvPr id="3" name="object 3"/>
            <p:cNvSpPr/>
            <p:nvPr/>
          </p:nvSpPr>
          <p:spPr>
            <a:xfrm>
              <a:off x="3910584" y="2517648"/>
              <a:ext cx="966469" cy="307975"/>
            </a:xfrm>
            <a:custGeom>
              <a:avLst/>
              <a:gdLst/>
              <a:ahLst/>
              <a:cxnLst/>
              <a:rect l="l" t="t" r="r" b="b"/>
              <a:pathLst>
                <a:path w="966470" h="307975">
                  <a:moveTo>
                    <a:pt x="914907" y="0"/>
                  </a:moveTo>
                  <a:lnTo>
                    <a:pt x="51307" y="0"/>
                  </a:lnTo>
                  <a:lnTo>
                    <a:pt x="31343" y="4034"/>
                  </a:lnTo>
                  <a:lnTo>
                    <a:pt x="15033" y="15033"/>
                  </a:lnTo>
                  <a:lnTo>
                    <a:pt x="4034" y="31343"/>
                  </a:lnTo>
                  <a:lnTo>
                    <a:pt x="0" y="51307"/>
                  </a:lnTo>
                  <a:lnTo>
                    <a:pt x="0" y="256539"/>
                  </a:lnTo>
                  <a:lnTo>
                    <a:pt x="4034" y="276504"/>
                  </a:lnTo>
                  <a:lnTo>
                    <a:pt x="15033" y="292814"/>
                  </a:lnTo>
                  <a:lnTo>
                    <a:pt x="31343" y="303813"/>
                  </a:lnTo>
                  <a:lnTo>
                    <a:pt x="51307" y="307848"/>
                  </a:lnTo>
                  <a:lnTo>
                    <a:pt x="914907" y="307848"/>
                  </a:lnTo>
                  <a:lnTo>
                    <a:pt x="934872" y="303813"/>
                  </a:lnTo>
                  <a:lnTo>
                    <a:pt x="951182" y="292814"/>
                  </a:lnTo>
                  <a:lnTo>
                    <a:pt x="962181" y="276504"/>
                  </a:lnTo>
                  <a:lnTo>
                    <a:pt x="966215" y="256539"/>
                  </a:lnTo>
                  <a:lnTo>
                    <a:pt x="966215" y="51307"/>
                  </a:lnTo>
                  <a:lnTo>
                    <a:pt x="962181" y="31343"/>
                  </a:lnTo>
                  <a:lnTo>
                    <a:pt x="951182" y="15033"/>
                  </a:lnTo>
                  <a:lnTo>
                    <a:pt x="934872" y="4034"/>
                  </a:lnTo>
                  <a:lnTo>
                    <a:pt x="914907" y="0"/>
                  </a:lnTo>
                  <a:close/>
                </a:path>
              </a:pathLst>
            </a:custGeom>
            <a:solidFill>
              <a:srgbClr val="FFFF99"/>
            </a:solidFill>
          </p:spPr>
          <p:txBody>
            <a:bodyPr wrap="square" lIns="0" tIns="0" rIns="0" bIns="0" rtlCol="0"/>
            <a:lstStyle/>
            <a:p>
              <a:endParaRPr>
                <a:solidFill>
                  <a:srgbClr val="1F145D"/>
                </a:solidFill>
              </a:endParaRPr>
            </a:p>
          </p:txBody>
        </p:sp>
        <p:sp>
          <p:nvSpPr>
            <p:cNvPr id="4" name="object 4"/>
            <p:cNvSpPr/>
            <p:nvPr/>
          </p:nvSpPr>
          <p:spPr>
            <a:xfrm>
              <a:off x="3910584" y="2517648"/>
              <a:ext cx="966469" cy="307975"/>
            </a:xfrm>
            <a:custGeom>
              <a:avLst/>
              <a:gdLst/>
              <a:ahLst/>
              <a:cxnLst/>
              <a:rect l="l" t="t" r="r" b="b"/>
              <a:pathLst>
                <a:path w="966470" h="307975">
                  <a:moveTo>
                    <a:pt x="0" y="51307"/>
                  </a:moveTo>
                  <a:lnTo>
                    <a:pt x="4034" y="31343"/>
                  </a:lnTo>
                  <a:lnTo>
                    <a:pt x="15033" y="15033"/>
                  </a:lnTo>
                  <a:lnTo>
                    <a:pt x="31343" y="4034"/>
                  </a:lnTo>
                  <a:lnTo>
                    <a:pt x="51307" y="0"/>
                  </a:lnTo>
                  <a:lnTo>
                    <a:pt x="914907" y="0"/>
                  </a:lnTo>
                  <a:lnTo>
                    <a:pt x="934872" y="4034"/>
                  </a:lnTo>
                  <a:lnTo>
                    <a:pt x="951182" y="15033"/>
                  </a:lnTo>
                  <a:lnTo>
                    <a:pt x="962181" y="31343"/>
                  </a:lnTo>
                  <a:lnTo>
                    <a:pt x="966215" y="51307"/>
                  </a:lnTo>
                  <a:lnTo>
                    <a:pt x="966215" y="256539"/>
                  </a:lnTo>
                  <a:lnTo>
                    <a:pt x="962181" y="276504"/>
                  </a:lnTo>
                  <a:lnTo>
                    <a:pt x="951182" y="292814"/>
                  </a:lnTo>
                  <a:lnTo>
                    <a:pt x="934872" y="303813"/>
                  </a:lnTo>
                  <a:lnTo>
                    <a:pt x="914907" y="307848"/>
                  </a:lnTo>
                  <a:lnTo>
                    <a:pt x="51307" y="307848"/>
                  </a:lnTo>
                  <a:lnTo>
                    <a:pt x="31343" y="303813"/>
                  </a:lnTo>
                  <a:lnTo>
                    <a:pt x="15033" y="292814"/>
                  </a:lnTo>
                  <a:lnTo>
                    <a:pt x="4034" y="276504"/>
                  </a:lnTo>
                  <a:lnTo>
                    <a:pt x="0" y="256539"/>
                  </a:lnTo>
                  <a:lnTo>
                    <a:pt x="0" y="51307"/>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5" name="object 5"/>
          <p:cNvSpPr txBox="1"/>
          <p:nvPr/>
        </p:nvSpPr>
        <p:spPr>
          <a:xfrm>
            <a:off x="4053078" y="2507107"/>
            <a:ext cx="6845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145D"/>
                </a:solidFill>
                <a:latin typeface="Calibri"/>
                <a:cs typeface="Calibri"/>
              </a:rPr>
              <a:t>control</a:t>
            </a:r>
            <a:endParaRPr sz="1800">
              <a:solidFill>
                <a:srgbClr val="1F145D"/>
              </a:solidFill>
              <a:latin typeface="Calibri"/>
              <a:cs typeface="Calibri"/>
            </a:endParaRPr>
          </a:p>
        </p:txBody>
      </p:sp>
      <p:sp>
        <p:nvSpPr>
          <p:cNvPr id="6" name="object 6"/>
          <p:cNvSpPr txBox="1">
            <a:spLocks noGrp="1"/>
          </p:cNvSpPr>
          <p:nvPr>
            <p:ph type="title"/>
          </p:nvPr>
        </p:nvSpPr>
        <p:spPr>
          <a:xfrm>
            <a:off x="2473197" y="288798"/>
            <a:ext cx="6838326" cy="696595"/>
          </a:xfrm>
          <a:prstGeom prst="rect">
            <a:avLst/>
          </a:prstGeom>
        </p:spPr>
        <p:txBody>
          <a:bodyPr vert="horz" wrap="square" lIns="0" tIns="13335" rIns="0" bIns="0" rtlCol="0">
            <a:spAutoFit/>
          </a:bodyPr>
          <a:lstStyle/>
          <a:p>
            <a:pPr marL="12700">
              <a:lnSpc>
                <a:spcPct val="100000"/>
              </a:lnSpc>
              <a:spcBef>
                <a:spcPts val="105"/>
              </a:spcBef>
            </a:pPr>
            <a:r>
              <a:rPr spc="-5" dirty="0"/>
              <a:t>Algorithmic</a:t>
            </a:r>
            <a:r>
              <a:rPr spc="-20" dirty="0"/>
              <a:t> </a:t>
            </a:r>
            <a:r>
              <a:rPr spc="-80" dirty="0"/>
              <a:t>Trade</a:t>
            </a:r>
            <a:r>
              <a:rPr spc="-15" dirty="0"/>
              <a:t> </a:t>
            </a:r>
            <a:r>
              <a:rPr spc="-30" dirty="0"/>
              <a:t>offs</a:t>
            </a:r>
          </a:p>
        </p:txBody>
      </p:sp>
      <p:grpSp>
        <p:nvGrpSpPr>
          <p:cNvPr id="7" name="object 7"/>
          <p:cNvGrpSpPr/>
          <p:nvPr/>
        </p:nvGrpSpPr>
        <p:grpSpPr>
          <a:xfrm>
            <a:off x="4306603" y="2832268"/>
            <a:ext cx="1410970" cy="724535"/>
            <a:chOff x="4306603" y="2832268"/>
            <a:chExt cx="1410970" cy="724535"/>
          </a:xfrm>
        </p:grpSpPr>
        <p:sp>
          <p:nvSpPr>
            <p:cNvPr id="8" name="object 8"/>
            <p:cNvSpPr/>
            <p:nvPr/>
          </p:nvSpPr>
          <p:spPr>
            <a:xfrm>
              <a:off x="4312953" y="2838618"/>
              <a:ext cx="1398270" cy="711835"/>
            </a:xfrm>
            <a:custGeom>
              <a:avLst/>
              <a:gdLst/>
              <a:ahLst/>
              <a:cxnLst/>
              <a:rect l="l" t="t" r="r" b="b"/>
              <a:pathLst>
                <a:path w="1398270" h="711835">
                  <a:moveTo>
                    <a:pt x="862595" y="0"/>
                  </a:moveTo>
                  <a:lnTo>
                    <a:pt x="808876" y="4895"/>
                  </a:lnTo>
                  <a:lnTo>
                    <a:pt x="761706" y="23387"/>
                  </a:lnTo>
                  <a:lnTo>
                    <a:pt x="727168" y="54060"/>
                  </a:lnTo>
                  <a:lnTo>
                    <a:pt x="717986" y="48206"/>
                  </a:lnTo>
                  <a:lnTo>
                    <a:pt x="634717" y="21334"/>
                  </a:lnTo>
                  <a:lnTo>
                    <a:pt x="581362" y="20908"/>
                  </a:lnTo>
                  <a:lnTo>
                    <a:pt x="530811" y="31637"/>
                  </a:lnTo>
                  <a:lnTo>
                    <a:pt x="486904" y="52698"/>
                  </a:lnTo>
                  <a:lnTo>
                    <a:pt x="453483" y="83270"/>
                  </a:lnTo>
                  <a:lnTo>
                    <a:pt x="420649" y="72358"/>
                  </a:lnTo>
                  <a:lnTo>
                    <a:pt x="385887" y="65410"/>
                  </a:lnTo>
                  <a:lnTo>
                    <a:pt x="349934" y="62535"/>
                  </a:lnTo>
                  <a:lnTo>
                    <a:pt x="313529" y="63839"/>
                  </a:lnTo>
                  <a:lnTo>
                    <a:pt x="256940" y="74638"/>
                  </a:lnTo>
                  <a:lnTo>
                    <a:pt x="208123" y="94648"/>
                  </a:lnTo>
                  <a:lnTo>
                    <a:pt x="168860" y="122243"/>
                  </a:lnTo>
                  <a:lnTo>
                    <a:pt x="140931" y="155796"/>
                  </a:lnTo>
                  <a:lnTo>
                    <a:pt x="126119" y="193682"/>
                  </a:lnTo>
                  <a:lnTo>
                    <a:pt x="126204" y="234273"/>
                  </a:lnTo>
                  <a:lnTo>
                    <a:pt x="125061" y="236559"/>
                  </a:lnTo>
                  <a:lnTo>
                    <a:pt x="63355" y="251592"/>
                  </a:lnTo>
                  <a:lnTo>
                    <a:pt x="18127" y="284438"/>
                  </a:lnTo>
                  <a:lnTo>
                    <a:pt x="0" y="321250"/>
                  </a:lnTo>
                  <a:lnTo>
                    <a:pt x="3411" y="358717"/>
                  </a:lnTo>
                  <a:lnTo>
                    <a:pt x="26753" y="392541"/>
                  </a:lnTo>
                  <a:lnTo>
                    <a:pt x="68419" y="418423"/>
                  </a:lnTo>
                  <a:lnTo>
                    <a:pt x="49924" y="435447"/>
                  </a:lnTo>
                  <a:lnTo>
                    <a:pt x="37336" y="454602"/>
                  </a:lnTo>
                  <a:lnTo>
                    <a:pt x="30986" y="475162"/>
                  </a:lnTo>
                  <a:lnTo>
                    <a:pt x="31208" y="496401"/>
                  </a:lnTo>
                  <a:lnTo>
                    <a:pt x="48658" y="533205"/>
                  </a:lnTo>
                  <a:lnTo>
                    <a:pt x="83945" y="561568"/>
                  </a:lnTo>
                  <a:lnTo>
                    <a:pt x="132042" y="578715"/>
                  </a:lnTo>
                  <a:lnTo>
                    <a:pt x="187926" y="581872"/>
                  </a:lnTo>
                  <a:lnTo>
                    <a:pt x="190593" y="585047"/>
                  </a:lnTo>
                  <a:lnTo>
                    <a:pt x="220902" y="613218"/>
                  </a:lnTo>
                  <a:lnTo>
                    <a:pt x="257569" y="635944"/>
                  </a:lnTo>
                  <a:lnTo>
                    <a:pt x="299213" y="652982"/>
                  </a:lnTo>
                  <a:lnTo>
                    <a:pt x="344453" y="664088"/>
                  </a:lnTo>
                  <a:lnTo>
                    <a:pt x="391908" y="669022"/>
                  </a:lnTo>
                  <a:lnTo>
                    <a:pt x="440195" y="667539"/>
                  </a:lnTo>
                  <a:lnTo>
                    <a:pt x="487935" y="659398"/>
                  </a:lnTo>
                  <a:lnTo>
                    <a:pt x="533747" y="644356"/>
                  </a:lnTo>
                  <a:lnTo>
                    <a:pt x="557277" y="664775"/>
                  </a:lnTo>
                  <a:lnTo>
                    <a:pt x="585309" y="681980"/>
                  </a:lnTo>
                  <a:lnTo>
                    <a:pt x="617150" y="695612"/>
                  </a:lnTo>
                  <a:lnTo>
                    <a:pt x="652111" y="705316"/>
                  </a:lnTo>
                  <a:lnTo>
                    <a:pt x="701765" y="711592"/>
                  </a:lnTo>
                  <a:lnTo>
                    <a:pt x="750577" y="709931"/>
                  </a:lnTo>
                  <a:lnTo>
                    <a:pt x="796912" y="700947"/>
                  </a:lnTo>
                  <a:lnTo>
                    <a:pt x="839135" y="685256"/>
                  </a:lnTo>
                  <a:lnTo>
                    <a:pt x="875610" y="663474"/>
                  </a:lnTo>
                  <a:lnTo>
                    <a:pt x="904704" y="636216"/>
                  </a:lnTo>
                  <a:lnTo>
                    <a:pt x="924780" y="604097"/>
                  </a:lnTo>
                  <a:lnTo>
                    <a:pt x="947558" y="612439"/>
                  </a:lnTo>
                  <a:lnTo>
                    <a:pt x="971659" y="618543"/>
                  </a:lnTo>
                  <a:lnTo>
                    <a:pt x="996735" y="622313"/>
                  </a:lnTo>
                  <a:lnTo>
                    <a:pt x="1022443" y="623655"/>
                  </a:lnTo>
                  <a:lnTo>
                    <a:pt x="1081756" y="617408"/>
                  </a:lnTo>
                  <a:lnTo>
                    <a:pt x="1133412" y="599318"/>
                  </a:lnTo>
                  <a:lnTo>
                    <a:pt x="1174297" y="571497"/>
                  </a:lnTo>
                  <a:lnTo>
                    <a:pt x="1201295" y="536063"/>
                  </a:lnTo>
                  <a:lnTo>
                    <a:pt x="1211292" y="495131"/>
                  </a:lnTo>
                  <a:lnTo>
                    <a:pt x="1238863" y="491146"/>
                  </a:lnTo>
                  <a:lnTo>
                    <a:pt x="1290480" y="476128"/>
                  </a:lnTo>
                  <a:lnTo>
                    <a:pt x="1355405" y="436350"/>
                  </a:lnTo>
                  <a:lnTo>
                    <a:pt x="1383504" y="402077"/>
                  </a:lnTo>
                  <a:lnTo>
                    <a:pt x="1397823" y="364495"/>
                  </a:lnTo>
                  <a:lnTo>
                    <a:pt x="1397982" y="325633"/>
                  </a:lnTo>
                  <a:lnTo>
                    <a:pt x="1383599" y="287518"/>
                  </a:lnTo>
                  <a:lnTo>
                    <a:pt x="1354294" y="252180"/>
                  </a:lnTo>
                  <a:lnTo>
                    <a:pt x="1357469" y="247100"/>
                  </a:lnTo>
                  <a:lnTo>
                    <a:pt x="1360009" y="241893"/>
                  </a:lnTo>
                  <a:lnTo>
                    <a:pt x="1362168" y="236559"/>
                  </a:lnTo>
                  <a:lnTo>
                    <a:pt x="1368001" y="198391"/>
                  </a:lnTo>
                  <a:lnTo>
                    <a:pt x="1356801" y="162161"/>
                  </a:lnTo>
                  <a:lnTo>
                    <a:pt x="1330557" y="130296"/>
                  </a:lnTo>
                  <a:lnTo>
                    <a:pt x="1291255" y="105223"/>
                  </a:lnTo>
                  <a:lnTo>
                    <a:pt x="1240883" y="89366"/>
                  </a:lnTo>
                  <a:lnTo>
                    <a:pt x="1233767" y="71280"/>
                  </a:lnTo>
                  <a:lnTo>
                    <a:pt x="1206914" y="39110"/>
                  </a:lnTo>
                  <a:lnTo>
                    <a:pt x="1144680" y="7784"/>
                  </a:lnTo>
                  <a:lnTo>
                    <a:pt x="1097308" y="272"/>
                  </a:lnTo>
                  <a:lnTo>
                    <a:pt x="1049320" y="3007"/>
                  </a:lnTo>
                  <a:lnTo>
                    <a:pt x="1004356" y="15794"/>
                  </a:lnTo>
                  <a:lnTo>
                    <a:pt x="966055" y="38439"/>
                  </a:lnTo>
                  <a:lnTo>
                    <a:pt x="955551" y="29924"/>
                  </a:lnTo>
                  <a:lnTo>
                    <a:pt x="943750" y="22326"/>
                  </a:lnTo>
                  <a:lnTo>
                    <a:pt x="930783" y="15704"/>
                  </a:lnTo>
                  <a:lnTo>
                    <a:pt x="916779" y="10118"/>
                  </a:lnTo>
                  <a:lnTo>
                    <a:pt x="862595" y="0"/>
                  </a:lnTo>
                  <a:close/>
                </a:path>
              </a:pathLst>
            </a:custGeom>
            <a:solidFill>
              <a:srgbClr val="00AFEF"/>
            </a:solidFill>
          </p:spPr>
          <p:txBody>
            <a:bodyPr wrap="square" lIns="0" tIns="0" rIns="0" bIns="0" rtlCol="0"/>
            <a:lstStyle/>
            <a:p>
              <a:endParaRPr>
                <a:solidFill>
                  <a:srgbClr val="1F145D"/>
                </a:solidFill>
              </a:endParaRPr>
            </a:p>
          </p:txBody>
        </p:sp>
        <p:sp>
          <p:nvSpPr>
            <p:cNvPr id="9" name="object 9"/>
            <p:cNvSpPr/>
            <p:nvPr/>
          </p:nvSpPr>
          <p:spPr>
            <a:xfrm>
              <a:off x="4312953" y="2838618"/>
              <a:ext cx="1398270" cy="711835"/>
            </a:xfrm>
            <a:custGeom>
              <a:avLst/>
              <a:gdLst/>
              <a:ahLst/>
              <a:cxnLst/>
              <a:rect l="l" t="t" r="r" b="b"/>
              <a:pathLst>
                <a:path w="1398270" h="711835">
                  <a:moveTo>
                    <a:pt x="126204" y="234273"/>
                  </a:moveTo>
                  <a:lnTo>
                    <a:pt x="126119" y="193682"/>
                  </a:lnTo>
                  <a:lnTo>
                    <a:pt x="140931" y="155796"/>
                  </a:lnTo>
                  <a:lnTo>
                    <a:pt x="168860" y="122243"/>
                  </a:lnTo>
                  <a:lnTo>
                    <a:pt x="208123" y="94648"/>
                  </a:lnTo>
                  <a:lnTo>
                    <a:pt x="256940" y="74638"/>
                  </a:lnTo>
                  <a:lnTo>
                    <a:pt x="313529" y="63839"/>
                  </a:lnTo>
                  <a:lnTo>
                    <a:pt x="349934" y="62535"/>
                  </a:lnTo>
                  <a:lnTo>
                    <a:pt x="385887" y="65410"/>
                  </a:lnTo>
                  <a:lnTo>
                    <a:pt x="420649" y="72358"/>
                  </a:lnTo>
                  <a:lnTo>
                    <a:pt x="453483" y="83270"/>
                  </a:lnTo>
                  <a:lnTo>
                    <a:pt x="486904" y="52698"/>
                  </a:lnTo>
                  <a:lnTo>
                    <a:pt x="530811" y="31637"/>
                  </a:lnTo>
                  <a:lnTo>
                    <a:pt x="581362" y="20908"/>
                  </a:lnTo>
                  <a:lnTo>
                    <a:pt x="634717" y="21334"/>
                  </a:lnTo>
                  <a:lnTo>
                    <a:pt x="687036" y="33740"/>
                  </a:lnTo>
                  <a:lnTo>
                    <a:pt x="727168" y="54060"/>
                  </a:lnTo>
                  <a:lnTo>
                    <a:pt x="761706" y="23387"/>
                  </a:lnTo>
                  <a:lnTo>
                    <a:pt x="808876" y="4895"/>
                  </a:lnTo>
                  <a:lnTo>
                    <a:pt x="862595" y="0"/>
                  </a:lnTo>
                  <a:lnTo>
                    <a:pt x="916779" y="10118"/>
                  </a:lnTo>
                  <a:lnTo>
                    <a:pt x="930783" y="15704"/>
                  </a:lnTo>
                  <a:lnTo>
                    <a:pt x="943750" y="22326"/>
                  </a:lnTo>
                  <a:lnTo>
                    <a:pt x="955551" y="29924"/>
                  </a:lnTo>
                  <a:lnTo>
                    <a:pt x="966055" y="38439"/>
                  </a:lnTo>
                  <a:lnTo>
                    <a:pt x="1004356" y="15794"/>
                  </a:lnTo>
                  <a:lnTo>
                    <a:pt x="1049320" y="3007"/>
                  </a:lnTo>
                  <a:lnTo>
                    <a:pt x="1097308" y="272"/>
                  </a:lnTo>
                  <a:lnTo>
                    <a:pt x="1144680" y="7784"/>
                  </a:lnTo>
                  <a:lnTo>
                    <a:pt x="1187797" y="25739"/>
                  </a:lnTo>
                  <a:lnTo>
                    <a:pt x="1222341" y="54409"/>
                  </a:lnTo>
                  <a:lnTo>
                    <a:pt x="1240883" y="89366"/>
                  </a:lnTo>
                  <a:lnTo>
                    <a:pt x="1291255" y="105223"/>
                  </a:lnTo>
                  <a:lnTo>
                    <a:pt x="1330557" y="130296"/>
                  </a:lnTo>
                  <a:lnTo>
                    <a:pt x="1356801" y="162161"/>
                  </a:lnTo>
                  <a:lnTo>
                    <a:pt x="1368001" y="198391"/>
                  </a:lnTo>
                  <a:lnTo>
                    <a:pt x="1362168" y="236559"/>
                  </a:lnTo>
                  <a:lnTo>
                    <a:pt x="1360009" y="241893"/>
                  </a:lnTo>
                  <a:lnTo>
                    <a:pt x="1357469" y="247100"/>
                  </a:lnTo>
                  <a:lnTo>
                    <a:pt x="1354294" y="252180"/>
                  </a:lnTo>
                  <a:lnTo>
                    <a:pt x="1383599" y="287518"/>
                  </a:lnTo>
                  <a:lnTo>
                    <a:pt x="1397982" y="325633"/>
                  </a:lnTo>
                  <a:lnTo>
                    <a:pt x="1397823" y="364495"/>
                  </a:lnTo>
                  <a:lnTo>
                    <a:pt x="1383504" y="402077"/>
                  </a:lnTo>
                  <a:lnTo>
                    <a:pt x="1355405" y="436350"/>
                  </a:lnTo>
                  <a:lnTo>
                    <a:pt x="1313908" y="465286"/>
                  </a:lnTo>
                  <a:lnTo>
                    <a:pt x="1265362" y="484780"/>
                  </a:lnTo>
                  <a:lnTo>
                    <a:pt x="1211292" y="495131"/>
                  </a:lnTo>
                  <a:lnTo>
                    <a:pt x="1201295" y="536063"/>
                  </a:lnTo>
                  <a:lnTo>
                    <a:pt x="1174297" y="571497"/>
                  </a:lnTo>
                  <a:lnTo>
                    <a:pt x="1133412" y="599318"/>
                  </a:lnTo>
                  <a:lnTo>
                    <a:pt x="1081756" y="617408"/>
                  </a:lnTo>
                  <a:lnTo>
                    <a:pt x="1022443" y="623655"/>
                  </a:lnTo>
                  <a:lnTo>
                    <a:pt x="996735" y="622313"/>
                  </a:lnTo>
                  <a:lnTo>
                    <a:pt x="971659" y="618543"/>
                  </a:lnTo>
                  <a:lnTo>
                    <a:pt x="947558" y="612439"/>
                  </a:lnTo>
                  <a:lnTo>
                    <a:pt x="924780" y="604097"/>
                  </a:lnTo>
                  <a:lnTo>
                    <a:pt x="904704" y="636216"/>
                  </a:lnTo>
                  <a:lnTo>
                    <a:pt x="875610" y="663474"/>
                  </a:lnTo>
                  <a:lnTo>
                    <a:pt x="839135" y="685256"/>
                  </a:lnTo>
                  <a:lnTo>
                    <a:pt x="796912" y="700947"/>
                  </a:lnTo>
                  <a:lnTo>
                    <a:pt x="750577" y="709931"/>
                  </a:lnTo>
                  <a:lnTo>
                    <a:pt x="701765" y="711592"/>
                  </a:lnTo>
                  <a:lnTo>
                    <a:pt x="652111" y="705316"/>
                  </a:lnTo>
                  <a:lnTo>
                    <a:pt x="617150" y="695612"/>
                  </a:lnTo>
                  <a:lnTo>
                    <a:pt x="585309" y="681980"/>
                  </a:lnTo>
                  <a:lnTo>
                    <a:pt x="557277" y="664775"/>
                  </a:lnTo>
                  <a:lnTo>
                    <a:pt x="533747" y="644356"/>
                  </a:lnTo>
                  <a:lnTo>
                    <a:pt x="487935" y="659398"/>
                  </a:lnTo>
                  <a:lnTo>
                    <a:pt x="440195" y="667539"/>
                  </a:lnTo>
                  <a:lnTo>
                    <a:pt x="391908" y="669022"/>
                  </a:lnTo>
                  <a:lnTo>
                    <a:pt x="344453" y="664088"/>
                  </a:lnTo>
                  <a:lnTo>
                    <a:pt x="299213" y="652982"/>
                  </a:lnTo>
                  <a:lnTo>
                    <a:pt x="257569" y="635944"/>
                  </a:lnTo>
                  <a:lnTo>
                    <a:pt x="220902" y="613218"/>
                  </a:lnTo>
                  <a:lnTo>
                    <a:pt x="190593" y="585047"/>
                  </a:lnTo>
                  <a:lnTo>
                    <a:pt x="189704" y="584031"/>
                  </a:lnTo>
                  <a:lnTo>
                    <a:pt x="188815" y="583015"/>
                  </a:lnTo>
                  <a:lnTo>
                    <a:pt x="187926" y="581872"/>
                  </a:lnTo>
                  <a:lnTo>
                    <a:pt x="132042" y="578715"/>
                  </a:lnTo>
                  <a:lnTo>
                    <a:pt x="83945" y="561568"/>
                  </a:lnTo>
                  <a:lnTo>
                    <a:pt x="48658" y="533205"/>
                  </a:lnTo>
                  <a:lnTo>
                    <a:pt x="31208" y="496401"/>
                  </a:lnTo>
                  <a:lnTo>
                    <a:pt x="30986" y="475162"/>
                  </a:lnTo>
                  <a:lnTo>
                    <a:pt x="37336" y="454602"/>
                  </a:lnTo>
                  <a:lnTo>
                    <a:pt x="49924" y="435447"/>
                  </a:lnTo>
                  <a:lnTo>
                    <a:pt x="68419" y="418423"/>
                  </a:lnTo>
                  <a:lnTo>
                    <a:pt x="26753" y="392541"/>
                  </a:lnTo>
                  <a:lnTo>
                    <a:pt x="3411" y="358717"/>
                  </a:lnTo>
                  <a:lnTo>
                    <a:pt x="0" y="321250"/>
                  </a:lnTo>
                  <a:lnTo>
                    <a:pt x="18127" y="284438"/>
                  </a:lnTo>
                  <a:lnTo>
                    <a:pt x="38103" y="266045"/>
                  </a:lnTo>
                  <a:lnTo>
                    <a:pt x="63355" y="251592"/>
                  </a:lnTo>
                  <a:lnTo>
                    <a:pt x="92725" y="241593"/>
                  </a:lnTo>
                  <a:lnTo>
                    <a:pt x="125061" y="236559"/>
                  </a:lnTo>
                  <a:lnTo>
                    <a:pt x="126204" y="234273"/>
                  </a:lnTo>
                  <a:close/>
                </a:path>
                <a:path w="1398270" h="711835">
                  <a:moveTo>
                    <a:pt x="151985" y="428837"/>
                  </a:moveTo>
                  <a:lnTo>
                    <a:pt x="130540" y="428845"/>
                  </a:lnTo>
                  <a:lnTo>
                    <a:pt x="109487" y="426614"/>
                  </a:lnTo>
                  <a:lnTo>
                    <a:pt x="89173" y="422193"/>
                  </a:lnTo>
                  <a:lnTo>
                    <a:pt x="69943" y="415629"/>
                  </a:lnTo>
                </a:path>
                <a:path w="1398270" h="711835">
                  <a:moveTo>
                    <a:pt x="224375" y="572474"/>
                  </a:moveTo>
                  <a:lnTo>
                    <a:pt x="215616" y="574663"/>
                  </a:lnTo>
                  <a:lnTo>
                    <a:pt x="206690" y="576458"/>
                  </a:lnTo>
                  <a:lnTo>
                    <a:pt x="197621" y="577849"/>
                  </a:lnTo>
                  <a:lnTo>
                    <a:pt x="188434" y="578824"/>
                  </a:lnTo>
                </a:path>
                <a:path w="1398270" h="711835">
                  <a:moveTo>
                    <a:pt x="533620" y="641562"/>
                  </a:moveTo>
                  <a:lnTo>
                    <a:pt x="527407" y="634684"/>
                  </a:lnTo>
                  <a:lnTo>
                    <a:pt x="521729" y="627592"/>
                  </a:lnTo>
                  <a:lnTo>
                    <a:pt x="516600" y="620309"/>
                  </a:lnTo>
                  <a:lnTo>
                    <a:pt x="512030" y="612860"/>
                  </a:lnTo>
                </a:path>
                <a:path w="1398270" h="711835">
                  <a:moveTo>
                    <a:pt x="933543" y="570061"/>
                  </a:moveTo>
                  <a:lnTo>
                    <a:pt x="932283" y="578036"/>
                  </a:lnTo>
                  <a:lnTo>
                    <a:pt x="930415" y="585952"/>
                  </a:lnTo>
                  <a:lnTo>
                    <a:pt x="927953" y="593796"/>
                  </a:lnTo>
                  <a:lnTo>
                    <a:pt x="924907" y="601557"/>
                  </a:lnTo>
                </a:path>
                <a:path w="1398270" h="711835">
                  <a:moveTo>
                    <a:pt x="1105247" y="375751"/>
                  </a:moveTo>
                  <a:lnTo>
                    <a:pt x="1149165" y="396303"/>
                  </a:lnTo>
                  <a:lnTo>
                    <a:pt x="1182463" y="423963"/>
                  </a:lnTo>
                  <a:lnTo>
                    <a:pt x="1203473" y="456886"/>
                  </a:lnTo>
                  <a:lnTo>
                    <a:pt x="1210530" y="493226"/>
                  </a:lnTo>
                </a:path>
                <a:path w="1398270" h="711835">
                  <a:moveTo>
                    <a:pt x="1353532" y="250529"/>
                  </a:moveTo>
                  <a:lnTo>
                    <a:pt x="1344674" y="262897"/>
                  </a:lnTo>
                  <a:lnTo>
                    <a:pt x="1333815" y="274421"/>
                  </a:lnTo>
                  <a:lnTo>
                    <a:pt x="1321099" y="285015"/>
                  </a:lnTo>
                  <a:lnTo>
                    <a:pt x="1306669" y="294598"/>
                  </a:lnTo>
                </a:path>
                <a:path w="1398270" h="711835">
                  <a:moveTo>
                    <a:pt x="1241137" y="86953"/>
                  </a:moveTo>
                  <a:lnTo>
                    <a:pt x="1242915" y="93811"/>
                  </a:lnTo>
                  <a:lnTo>
                    <a:pt x="1243677" y="100796"/>
                  </a:lnTo>
                  <a:lnTo>
                    <a:pt x="1243550" y="107781"/>
                  </a:lnTo>
                </a:path>
                <a:path w="1398270" h="711835">
                  <a:moveTo>
                    <a:pt x="941671" y="62696"/>
                  </a:moveTo>
                  <a:lnTo>
                    <a:pt x="946618" y="55602"/>
                  </a:lnTo>
                  <a:lnTo>
                    <a:pt x="952291" y="48805"/>
                  </a:lnTo>
                  <a:lnTo>
                    <a:pt x="958655" y="42318"/>
                  </a:lnTo>
                  <a:lnTo>
                    <a:pt x="965674" y="36153"/>
                  </a:lnTo>
                </a:path>
                <a:path w="1398270" h="711835">
                  <a:moveTo>
                    <a:pt x="717008" y="75269"/>
                  </a:moveTo>
                  <a:lnTo>
                    <a:pt x="719155" y="69393"/>
                  </a:lnTo>
                  <a:lnTo>
                    <a:pt x="721802" y="63601"/>
                  </a:lnTo>
                  <a:lnTo>
                    <a:pt x="724973" y="57927"/>
                  </a:lnTo>
                  <a:lnTo>
                    <a:pt x="728692" y="52409"/>
                  </a:lnTo>
                </a:path>
                <a:path w="1398270" h="711835">
                  <a:moveTo>
                    <a:pt x="453356" y="83143"/>
                  </a:moveTo>
                  <a:lnTo>
                    <a:pt x="464585" y="87971"/>
                  </a:lnTo>
                  <a:lnTo>
                    <a:pt x="475374" y="93287"/>
                  </a:lnTo>
                  <a:lnTo>
                    <a:pt x="485663" y="99056"/>
                  </a:lnTo>
                  <a:lnTo>
                    <a:pt x="495393" y="105241"/>
                  </a:lnTo>
                </a:path>
                <a:path w="1398270" h="711835">
                  <a:moveTo>
                    <a:pt x="133570" y="257641"/>
                  </a:moveTo>
                  <a:lnTo>
                    <a:pt x="130268" y="250021"/>
                  </a:lnTo>
                  <a:lnTo>
                    <a:pt x="127855" y="242147"/>
                  </a:lnTo>
                  <a:lnTo>
                    <a:pt x="126331" y="234273"/>
                  </a:lnTo>
                </a:path>
              </a:pathLst>
            </a:custGeom>
            <a:ln w="12700">
              <a:solidFill>
                <a:srgbClr val="2E528F"/>
              </a:solidFill>
            </a:ln>
          </p:spPr>
          <p:txBody>
            <a:bodyPr wrap="square" lIns="0" tIns="0" rIns="0" bIns="0" rtlCol="0"/>
            <a:lstStyle/>
            <a:p>
              <a:endParaRPr>
                <a:solidFill>
                  <a:srgbClr val="1F145D"/>
                </a:solidFill>
              </a:endParaRPr>
            </a:p>
          </p:txBody>
        </p:sp>
      </p:grpSp>
      <p:sp>
        <p:nvSpPr>
          <p:cNvPr id="10" name="object 10"/>
          <p:cNvSpPr txBox="1"/>
          <p:nvPr/>
        </p:nvSpPr>
        <p:spPr>
          <a:xfrm>
            <a:off x="4609591" y="2986786"/>
            <a:ext cx="706120" cy="361315"/>
          </a:xfrm>
          <a:prstGeom prst="rect">
            <a:avLst/>
          </a:prstGeom>
        </p:spPr>
        <p:txBody>
          <a:bodyPr vert="horz" wrap="square" lIns="0" tIns="13335" rIns="0" bIns="0" rtlCol="0">
            <a:spAutoFit/>
          </a:bodyPr>
          <a:lstStyle/>
          <a:p>
            <a:pPr marL="71755" marR="5080" indent="-59690">
              <a:lnSpc>
                <a:spcPct val="100000"/>
              </a:lnSpc>
              <a:spcBef>
                <a:spcPts val="105"/>
              </a:spcBef>
            </a:pPr>
            <a:r>
              <a:rPr sz="1100" dirty="0">
                <a:solidFill>
                  <a:srgbClr val="1F145D"/>
                </a:solidFill>
                <a:latin typeface="Calibri"/>
                <a:cs typeface="Calibri"/>
              </a:rPr>
              <a:t>Genera</a:t>
            </a:r>
            <a:r>
              <a:rPr sz="1100" spc="-5" dirty="0">
                <a:solidFill>
                  <a:srgbClr val="1F145D"/>
                </a:solidFill>
                <a:latin typeface="Calibri"/>
                <a:cs typeface="Calibri"/>
              </a:rPr>
              <a:t>l</a:t>
            </a:r>
            <a:r>
              <a:rPr sz="1100" dirty="0">
                <a:solidFill>
                  <a:srgbClr val="1F145D"/>
                </a:solidFill>
                <a:latin typeface="Calibri"/>
                <a:cs typeface="Calibri"/>
              </a:rPr>
              <a:t>ised  operation</a:t>
            </a:r>
            <a:endParaRPr sz="1100">
              <a:solidFill>
                <a:srgbClr val="1F145D"/>
              </a:solidFill>
              <a:latin typeface="Calibri"/>
              <a:cs typeface="Calibri"/>
            </a:endParaRPr>
          </a:p>
        </p:txBody>
      </p:sp>
      <p:grpSp>
        <p:nvGrpSpPr>
          <p:cNvPr id="11" name="object 11"/>
          <p:cNvGrpSpPr/>
          <p:nvPr/>
        </p:nvGrpSpPr>
        <p:grpSpPr>
          <a:xfrm>
            <a:off x="123317" y="2407792"/>
            <a:ext cx="11939905" cy="1096645"/>
            <a:chOff x="123317" y="2407792"/>
            <a:chExt cx="11939905" cy="1096645"/>
          </a:xfrm>
        </p:grpSpPr>
        <p:sp>
          <p:nvSpPr>
            <p:cNvPr id="12" name="object 12"/>
            <p:cNvSpPr/>
            <p:nvPr/>
          </p:nvSpPr>
          <p:spPr>
            <a:xfrm>
              <a:off x="126492" y="2410967"/>
              <a:ext cx="11933555" cy="58419"/>
            </a:xfrm>
            <a:custGeom>
              <a:avLst/>
              <a:gdLst/>
              <a:ahLst/>
              <a:cxnLst/>
              <a:rect l="l" t="t" r="r" b="b"/>
              <a:pathLst>
                <a:path w="11933555" h="58419">
                  <a:moveTo>
                    <a:pt x="0" y="58420"/>
                  </a:moveTo>
                  <a:lnTo>
                    <a:pt x="11933428" y="0"/>
                  </a:lnTo>
                </a:path>
              </a:pathLst>
            </a:custGeom>
            <a:ln w="6349">
              <a:solidFill>
                <a:srgbClr val="4471C4"/>
              </a:solidFill>
            </a:ln>
          </p:spPr>
          <p:txBody>
            <a:bodyPr wrap="square" lIns="0" tIns="0" rIns="0" bIns="0" rtlCol="0"/>
            <a:lstStyle/>
            <a:p>
              <a:endParaRPr>
                <a:solidFill>
                  <a:srgbClr val="1F145D"/>
                </a:solidFill>
              </a:endParaRPr>
            </a:p>
          </p:txBody>
        </p:sp>
        <p:sp>
          <p:nvSpPr>
            <p:cNvPr id="13" name="object 13"/>
            <p:cNvSpPr/>
            <p:nvPr/>
          </p:nvSpPr>
          <p:spPr>
            <a:xfrm>
              <a:off x="3601212" y="2881883"/>
              <a:ext cx="200025" cy="615950"/>
            </a:xfrm>
            <a:custGeom>
              <a:avLst/>
              <a:gdLst/>
              <a:ahLst/>
              <a:cxnLst/>
              <a:rect l="l" t="t" r="r" b="b"/>
              <a:pathLst>
                <a:path w="200025" h="615950">
                  <a:moveTo>
                    <a:pt x="0" y="0"/>
                  </a:moveTo>
                  <a:lnTo>
                    <a:pt x="0" y="615695"/>
                  </a:lnTo>
                  <a:lnTo>
                    <a:pt x="199643" y="565785"/>
                  </a:lnTo>
                  <a:lnTo>
                    <a:pt x="199643" y="49911"/>
                  </a:lnTo>
                  <a:lnTo>
                    <a:pt x="0" y="0"/>
                  </a:lnTo>
                  <a:close/>
                </a:path>
              </a:pathLst>
            </a:custGeom>
            <a:solidFill>
              <a:srgbClr val="FFFF99"/>
            </a:solidFill>
          </p:spPr>
          <p:txBody>
            <a:bodyPr wrap="square" lIns="0" tIns="0" rIns="0" bIns="0" rtlCol="0"/>
            <a:lstStyle/>
            <a:p>
              <a:endParaRPr>
                <a:solidFill>
                  <a:srgbClr val="1F145D"/>
                </a:solidFill>
              </a:endParaRPr>
            </a:p>
          </p:txBody>
        </p:sp>
        <p:sp>
          <p:nvSpPr>
            <p:cNvPr id="14" name="object 14"/>
            <p:cNvSpPr/>
            <p:nvPr/>
          </p:nvSpPr>
          <p:spPr>
            <a:xfrm>
              <a:off x="3601212" y="2881883"/>
              <a:ext cx="200025" cy="615950"/>
            </a:xfrm>
            <a:custGeom>
              <a:avLst/>
              <a:gdLst/>
              <a:ahLst/>
              <a:cxnLst/>
              <a:rect l="l" t="t" r="r" b="b"/>
              <a:pathLst>
                <a:path w="200025" h="615950">
                  <a:moveTo>
                    <a:pt x="0" y="0"/>
                  </a:moveTo>
                  <a:lnTo>
                    <a:pt x="199643" y="49911"/>
                  </a:lnTo>
                  <a:lnTo>
                    <a:pt x="199643" y="565785"/>
                  </a:lnTo>
                  <a:lnTo>
                    <a:pt x="0" y="615695"/>
                  </a:lnTo>
                  <a:lnTo>
                    <a:pt x="0" y="0"/>
                  </a:lnTo>
                  <a:close/>
                </a:path>
              </a:pathLst>
            </a:custGeom>
            <a:ln w="12700">
              <a:solidFill>
                <a:srgbClr val="000000"/>
              </a:solidFill>
            </a:ln>
          </p:spPr>
          <p:txBody>
            <a:bodyPr wrap="square" lIns="0" tIns="0" rIns="0" bIns="0" rtlCol="0"/>
            <a:lstStyle/>
            <a:p>
              <a:endParaRPr>
                <a:solidFill>
                  <a:srgbClr val="1F145D"/>
                </a:solidFill>
              </a:endParaRPr>
            </a:p>
          </p:txBody>
        </p:sp>
        <p:sp>
          <p:nvSpPr>
            <p:cNvPr id="15" name="object 15"/>
            <p:cNvSpPr/>
            <p:nvPr/>
          </p:nvSpPr>
          <p:spPr>
            <a:xfrm>
              <a:off x="1955292" y="2812004"/>
              <a:ext cx="956310" cy="501650"/>
            </a:xfrm>
            <a:custGeom>
              <a:avLst/>
              <a:gdLst/>
              <a:ahLst/>
              <a:cxnLst/>
              <a:rect l="l" t="t" r="r" b="b"/>
              <a:pathLst>
                <a:path w="956310" h="501650">
                  <a:moveTo>
                    <a:pt x="590131" y="0"/>
                  </a:moveTo>
                  <a:lnTo>
                    <a:pt x="553354" y="3442"/>
                  </a:lnTo>
                  <a:lnTo>
                    <a:pt x="521079" y="16482"/>
                  </a:lnTo>
                  <a:lnTo>
                    <a:pt x="497458" y="38129"/>
                  </a:lnTo>
                  <a:lnTo>
                    <a:pt x="491154" y="34010"/>
                  </a:lnTo>
                  <a:lnTo>
                    <a:pt x="484457" y="30224"/>
                  </a:lnTo>
                  <a:lnTo>
                    <a:pt x="477402" y="26771"/>
                  </a:lnTo>
                  <a:lnTo>
                    <a:pt x="470026" y="23651"/>
                  </a:lnTo>
                  <a:lnTo>
                    <a:pt x="425043" y="14106"/>
                  </a:lnTo>
                  <a:lnTo>
                    <a:pt x="379999" y="17492"/>
                  </a:lnTo>
                  <a:lnTo>
                    <a:pt x="340028" y="32688"/>
                  </a:lnTo>
                  <a:lnTo>
                    <a:pt x="310260" y="58576"/>
                  </a:lnTo>
                  <a:lnTo>
                    <a:pt x="287797" y="50917"/>
                  </a:lnTo>
                  <a:lnTo>
                    <a:pt x="264001" y="46067"/>
                  </a:lnTo>
                  <a:lnTo>
                    <a:pt x="239394" y="44074"/>
                  </a:lnTo>
                  <a:lnTo>
                    <a:pt x="214502" y="44987"/>
                  </a:lnTo>
                  <a:lnTo>
                    <a:pt x="158369" y="58864"/>
                  </a:lnTo>
                  <a:lnTo>
                    <a:pt x="115569" y="86088"/>
                  </a:lnTo>
                  <a:lnTo>
                    <a:pt x="90201" y="122765"/>
                  </a:lnTo>
                  <a:lnTo>
                    <a:pt x="86359" y="165002"/>
                  </a:lnTo>
                  <a:lnTo>
                    <a:pt x="85597" y="166653"/>
                  </a:lnTo>
                  <a:lnTo>
                    <a:pt x="43402" y="177194"/>
                  </a:lnTo>
                  <a:lnTo>
                    <a:pt x="12445" y="200308"/>
                  </a:lnTo>
                  <a:lnTo>
                    <a:pt x="0" y="226234"/>
                  </a:lnTo>
                  <a:lnTo>
                    <a:pt x="2317" y="252648"/>
                  </a:lnTo>
                  <a:lnTo>
                    <a:pt x="18303" y="276514"/>
                  </a:lnTo>
                  <a:lnTo>
                    <a:pt x="46862" y="294796"/>
                  </a:lnTo>
                  <a:lnTo>
                    <a:pt x="34214" y="306762"/>
                  </a:lnTo>
                  <a:lnTo>
                    <a:pt x="25590" y="320228"/>
                  </a:lnTo>
                  <a:lnTo>
                    <a:pt x="21252" y="334694"/>
                  </a:lnTo>
                  <a:lnTo>
                    <a:pt x="21462" y="349660"/>
                  </a:lnTo>
                  <a:lnTo>
                    <a:pt x="33371" y="375606"/>
                  </a:lnTo>
                  <a:lnTo>
                    <a:pt x="57483" y="395587"/>
                  </a:lnTo>
                  <a:lnTo>
                    <a:pt x="90382" y="407685"/>
                  </a:lnTo>
                  <a:lnTo>
                    <a:pt x="128650" y="409985"/>
                  </a:lnTo>
                  <a:lnTo>
                    <a:pt x="130428" y="412144"/>
                  </a:lnTo>
                  <a:lnTo>
                    <a:pt x="165737" y="442069"/>
                  </a:lnTo>
                  <a:lnTo>
                    <a:pt x="210719" y="461892"/>
                  </a:lnTo>
                  <a:lnTo>
                    <a:pt x="261517" y="470931"/>
                  </a:lnTo>
                  <a:lnTo>
                    <a:pt x="314272" y="468504"/>
                  </a:lnTo>
                  <a:lnTo>
                    <a:pt x="365125" y="453927"/>
                  </a:lnTo>
                  <a:lnTo>
                    <a:pt x="381214" y="468314"/>
                  </a:lnTo>
                  <a:lnTo>
                    <a:pt x="400399" y="480439"/>
                  </a:lnTo>
                  <a:lnTo>
                    <a:pt x="422203" y="490039"/>
                  </a:lnTo>
                  <a:lnTo>
                    <a:pt x="446150" y="496853"/>
                  </a:lnTo>
                  <a:lnTo>
                    <a:pt x="493581" y="501439"/>
                  </a:lnTo>
                  <a:lnTo>
                    <a:pt x="539025" y="495413"/>
                  </a:lnTo>
                  <a:lnTo>
                    <a:pt x="579397" y="479955"/>
                  </a:lnTo>
                  <a:lnTo>
                    <a:pt x="611612" y="456250"/>
                  </a:lnTo>
                  <a:lnTo>
                    <a:pt x="632587" y="425479"/>
                  </a:lnTo>
                  <a:lnTo>
                    <a:pt x="648188" y="431428"/>
                  </a:lnTo>
                  <a:lnTo>
                    <a:pt x="664718" y="435735"/>
                  </a:lnTo>
                  <a:lnTo>
                    <a:pt x="681914" y="438374"/>
                  </a:lnTo>
                  <a:lnTo>
                    <a:pt x="699515" y="439322"/>
                  </a:lnTo>
                  <a:lnTo>
                    <a:pt x="749468" y="432478"/>
                  </a:lnTo>
                  <a:lnTo>
                    <a:pt x="790432" y="413144"/>
                  </a:lnTo>
                  <a:lnTo>
                    <a:pt x="818227" y="384262"/>
                  </a:lnTo>
                  <a:lnTo>
                    <a:pt x="828675" y="348771"/>
                  </a:lnTo>
                  <a:lnTo>
                    <a:pt x="847524" y="345995"/>
                  </a:lnTo>
                  <a:lnTo>
                    <a:pt x="898906" y="327689"/>
                  </a:lnTo>
                  <a:lnTo>
                    <a:pt x="938020" y="295681"/>
                  </a:lnTo>
                  <a:lnTo>
                    <a:pt x="956262" y="256792"/>
                  </a:lnTo>
                  <a:lnTo>
                    <a:pt x="952716" y="215854"/>
                  </a:lnTo>
                  <a:lnTo>
                    <a:pt x="926464" y="177702"/>
                  </a:lnTo>
                  <a:lnTo>
                    <a:pt x="928624" y="174019"/>
                  </a:lnTo>
                  <a:lnTo>
                    <a:pt x="931926" y="166653"/>
                  </a:lnTo>
                  <a:lnTo>
                    <a:pt x="935039" y="133155"/>
                  </a:lnTo>
                  <a:lnTo>
                    <a:pt x="920448" y="102502"/>
                  </a:lnTo>
                  <a:lnTo>
                    <a:pt x="890831" y="78017"/>
                  </a:lnTo>
                  <a:lnTo>
                    <a:pt x="848868" y="63021"/>
                  </a:lnTo>
                  <a:lnTo>
                    <a:pt x="844049" y="50230"/>
                  </a:lnTo>
                  <a:lnTo>
                    <a:pt x="812545" y="18190"/>
                  </a:lnTo>
                  <a:lnTo>
                    <a:pt x="775136" y="3470"/>
                  </a:lnTo>
                  <a:lnTo>
                    <a:pt x="734155" y="252"/>
                  </a:lnTo>
                  <a:lnTo>
                    <a:pt x="694459" y="8225"/>
                  </a:lnTo>
                  <a:lnTo>
                    <a:pt x="660907" y="27080"/>
                  </a:lnTo>
                  <a:lnTo>
                    <a:pt x="653756" y="21089"/>
                  </a:lnTo>
                  <a:lnTo>
                    <a:pt x="645699" y="15730"/>
                  </a:lnTo>
                  <a:lnTo>
                    <a:pt x="636833" y="11060"/>
                  </a:lnTo>
                  <a:lnTo>
                    <a:pt x="627252" y="7141"/>
                  </a:lnTo>
                  <a:lnTo>
                    <a:pt x="590131" y="0"/>
                  </a:lnTo>
                  <a:close/>
                </a:path>
              </a:pathLst>
            </a:custGeom>
            <a:solidFill>
              <a:srgbClr val="9DC3E6"/>
            </a:solidFill>
          </p:spPr>
          <p:txBody>
            <a:bodyPr wrap="square" lIns="0" tIns="0" rIns="0" bIns="0" rtlCol="0"/>
            <a:lstStyle/>
            <a:p>
              <a:endParaRPr>
                <a:solidFill>
                  <a:srgbClr val="1F145D"/>
                </a:solidFill>
              </a:endParaRPr>
            </a:p>
          </p:txBody>
        </p:sp>
        <p:sp>
          <p:nvSpPr>
            <p:cNvPr id="16" name="object 16"/>
            <p:cNvSpPr/>
            <p:nvPr/>
          </p:nvSpPr>
          <p:spPr>
            <a:xfrm>
              <a:off x="1955292" y="2812004"/>
              <a:ext cx="956310" cy="501650"/>
            </a:xfrm>
            <a:custGeom>
              <a:avLst/>
              <a:gdLst/>
              <a:ahLst/>
              <a:cxnLst/>
              <a:rect l="l" t="t" r="r" b="b"/>
              <a:pathLst>
                <a:path w="956310" h="501650">
                  <a:moveTo>
                    <a:pt x="86359" y="165002"/>
                  </a:moveTo>
                  <a:lnTo>
                    <a:pt x="90201" y="122765"/>
                  </a:lnTo>
                  <a:lnTo>
                    <a:pt x="115569" y="86088"/>
                  </a:lnTo>
                  <a:lnTo>
                    <a:pt x="158369" y="58864"/>
                  </a:lnTo>
                  <a:lnTo>
                    <a:pt x="214502" y="44987"/>
                  </a:lnTo>
                  <a:lnTo>
                    <a:pt x="239394" y="44074"/>
                  </a:lnTo>
                  <a:lnTo>
                    <a:pt x="264001" y="46067"/>
                  </a:lnTo>
                  <a:lnTo>
                    <a:pt x="287797" y="50917"/>
                  </a:lnTo>
                  <a:lnTo>
                    <a:pt x="310260" y="58576"/>
                  </a:lnTo>
                  <a:lnTo>
                    <a:pt x="340028" y="32688"/>
                  </a:lnTo>
                  <a:lnTo>
                    <a:pt x="379999" y="17492"/>
                  </a:lnTo>
                  <a:lnTo>
                    <a:pt x="425043" y="14106"/>
                  </a:lnTo>
                  <a:lnTo>
                    <a:pt x="470026" y="23651"/>
                  </a:lnTo>
                  <a:lnTo>
                    <a:pt x="477402" y="26771"/>
                  </a:lnTo>
                  <a:lnTo>
                    <a:pt x="484457" y="30224"/>
                  </a:lnTo>
                  <a:lnTo>
                    <a:pt x="491154" y="34010"/>
                  </a:lnTo>
                  <a:lnTo>
                    <a:pt x="497458" y="38129"/>
                  </a:lnTo>
                  <a:lnTo>
                    <a:pt x="521079" y="16482"/>
                  </a:lnTo>
                  <a:lnTo>
                    <a:pt x="553354" y="3442"/>
                  </a:lnTo>
                  <a:lnTo>
                    <a:pt x="590131" y="0"/>
                  </a:lnTo>
                  <a:lnTo>
                    <a:pt x="627252" y="7141"/>
                  </a:lnTo>
                  <a:lnTo>
                    <a:pt x="636833" y="11060"/>
                  </a:lnTo>
                  <a:lnTo>
                    <a:pt x="645699" y="15730"/>
                  </a:lnTo>
                  <a:lnTo>
                    <a:pt x="653756" y="21089"/>
                  </a:lnTo>
                  <a:lnTo>
                    <a:pt x="660907" y="27080"/>
                  </a:lnTo>
                  <a:lnTo>
                    <a:pt x="694459" y="8225"/>
                  </a:lnTo>
                  <a:lnTo>
                    <a:pt x="734155" y="252"/>
                  </a:lnTo>
                  <a:lnTo>
                    <a:pt x="775136" y="3470"/>
                  </a:lnTo>
                  <a:lnTo>
                    <a:pt x="812545" y="18190"/>
                  </a:lnTo>
                  <a:lnTo>
                    <a:pt x="825650" y="27553"/>
                  </a:lnTo>
                  <a:lnTo>
                    <a:pt x="836231" y="38320"/>
                  </a:lnTo>
                  <a:lnTo>
                    <a:pt x="844049" y="50230"/>
                  </a:lnTo>
                  <a:lnTo>
                    <a:pt x="848868" y="63021"/>
                  </a:lnTo>
                  <a:lnTo>
                    <a:pt x="890831" y="78017"/>
                  </a:lnTo>
                  <a:lnTo>
                    <a:pt x="920448" y="102502"/>
                  </a:lnTo>
                  <a:lnTo>
                    <a:pt x="935039" y="133155"/>
                  </a:lnTo>
                  <a:lnTo>
                    <a:pt x="931926" y="166653"/>
                  </a:lnTo>
                  <a:lnTo>
                    <a:pt x="930401" y="170336"/>
                  </a:lnTo>
                  <a:lnTo>
                    <a:pt x="928624" y="174019"/>
                  </a:lnTo>
                  <a:lnTo>
                    <a:pt x="926464" y="177702"/>
                  </a:lnTo>
                  <a:lnTo>
                    <a:pt x="952716" y="215854"/>
                  </a:lnTo>
                  <a:lnTo>
                    <a:pt x="956262" y="256792"/>
                  </a:lnTo>
                  <a:lnTo>
                    <a:pt x="938020" y="295681"/>
                  </a:lnTo>
                  <a:lnTo>
                    <a:pt x="898906" y="327689"/>
                  </a:lnTo>
                  <a:lnTo>
                    <a:pt x="847524" y="345995"/>
                  </a:lnTo>
                  <a:lnTo>
                    <a:pt x="828675" y="348771"/>
                  </a:lnTo>
                  <a:lnTo>
                    <a:pt x="818227" y="384262"/>
                  </a:lnTo>
                  <a:lnTo>
                    <a:pt x="790432" y="413144"/>
                  </a:lnTo>
                  <a:lnTo>
                    <a:pt x="749468" y="432478"/>
                  </a:lnTo>
                  <a:lnTo>
                    <a:pt x="699515" y="439322"/>
                  </a:lnTo>
                  <a:lnTo>
                    <a:pt x="681914" y="438374"/>
                  </a:lnTo>
                  <a:lnTo>
                    <a:pt x="664718" y="435735"/>
                  </a:lnTo>
                  <a:lnTo>
                    <a:pt x="648188" y="431428"/>
                  </a:lnTo>
                  <a:lnTo>
                    <a:pt x="632587" y="425479"/>
                  </a:lnTo>
                  <a:lnTo>
                    <a:pt x="611612" y="456250"/>
                  </a:lnTo>
                  <a:lnTo>
                    <a:pt x="579397" y="479955"/>
                  </a:lnTo>
                  <a:lnTo>
                    <a:pt x="539025" y="495413"/>
                  </a:lnTo>
                  <a:lnTo>
                    <a:pt x="493581" y="501439"/>
                  </a:lnTo>
                  <a:lnTo>
                    <a:pt x="446150" y="496853"/>
                  </a:lnTo>
                  <a:lnTo>
                    <a:pt x="422203" y="490039"/>
                  </a:lnTo>
                  <a:lnTo>
                    <a:pt x="400399" y="480439"/>
                  </a:lnTo>
                  <a:lnTo>
                    <a:pt x="381214" y="468314"/>
                  </a:lnTo>
                  <a:lnTo>
                    <a:pt x="365125" y="453927"/>
                  </a:lnTo>
                  <a:lnTo>
                    <a:pt x="314272" y="468504"/>
                  </a:lnTo>
                  <a:lnTo>
                    <a:pt x="261517" y="470931"/>
                  </a:lnTo>
                  <a:lnTo>
                    <a:pt x="210719" y="461892"/>
                  </a:lnTo>
                  <a:lnTo>
                    <a:pt x="165737" y="442069"/>
                  </a:lnTo>
                  <a:lnTo>
                    <a:pt x="130428" y="412144"/>
                  </a:lnTo>
                  <a:lnTo>
                    <a:pt x="129793" y="411382"/>
                  </a:lnTo>
                  <a:lnTo>
                    <a:pt x="129158" y="410620"/>
                  </a:lnTo>
                  <a:lnTo>
                    <a:pt x="128650" y="409985"/>
                  </a:lnTo>
                  <a:lnTo>
                    <a:pt x="90382" y="407685"/>
                  </a:lnTo>
                  <a:lnTo>
                    <a:pt x="57483" y="395587"/>
                  </a:lnTo>
                  <a:lnTo>
                    <a:pt x="33371" y="375606"/>
                  </a:lnTo>
                  <a:lnTo>
                    <a:pt x="21462" y="349660"/>
                  </a:lnTo>
                  <a:lnTo>
                    <a:pt x="21252" y="334694"/>
                  </a:lnTo>
                  <a:lnTo>
                    <a:pt x="25590" y="320228"/>
                  </a:lnTo>
                  <a:lnTo>
                    <a:pt x="34214" y="306762"/>
                  </a:lnTo>
                  <a:lnTo>
                    <a:pt x="46862" y="294796"/>
                  </a:lnTo>
                  <a:lnTo>
                    <a:pt x="18303" y="276514"/>
                  </a:lnTo>
                  <a:lnTo>
                    <a:pt x="2317" y="252648"/>
                  </a:lnTo>
                  <a:lnTo>
                    <a:pt x="0" y="226234"/>
                  </a:lnTo>
                  <a:lnTo>
                    <a:pt x="12445" y="200308"/>
                  </a:lnTo>
                  <a:lnTo>
                    <a:pt x="26126" y="187370"/>
                  </a:lnTo>
                  <a:lnTo>
                    <a:pt x="43402" y="177194"/>
                  </a:lnTo>
                  <a:lnTo>
                    <a:pt x="63488" y="170162"/>
                  </a:lnTo>
                  <a:lnTo>
                    <a:pt x="85597" y="166653"/>
                  </a:lnTo>
                  <a:lnTo>
                    <a:pt x="86359" y="165002"/>
                  </a:lnTo>
                  <a:close/>
                </a:path>
                <a:path w="956310" h="501650">
                  <a:moveTo>
                    <a:pt x="104012" y="302035"/>
                  </a:moveTo>
                  <a:lnTo>
                    <a:pt x="89312" y="302069"/>
                  </a:lnTo>
                  <a:lnTo>
                    <a:pt x="74898" y="300495"/>
                  </a:lnTo>
                  <a:lnTo>
                    <a:pt x="61007" y="297374"/>
                  </a:lnTo>
                  <a:lnTo>
                    <a:pt x="47878" y="292764"/>
                  </a:lnTo>
                </a:path>
                <a:path w="956310" h="501650">
                  <a:moveTo>
                    <a:pt x="153543" y="403254"/>
                  </a:moveTo>
                  <a:lnTo>
                    <a:pt x="145669" y="405540"/>
                  </a:lnTo>
                  <a:lnTo>
                    <a:pt x="137413" y="407064"/>
                  </a:lnTo>
                  <a:lnTo>
                    <a:pt x="128905" y="407699"/>
                  </a:lnTo>
                </a:path>
                <a:path w="956310" h="501650">
                  <a:moveTo>
                    <a:pt x="364997" y="451895"/>
                  </a:moveTo>
                  <a:lnTo>
                    <a:pt x="359156" y="445672"/>
                  </a:lnTo>
                  <a:lnTo>
                    <a:pt x="354202" y="438814"/>
                  </a:lnTo>
                  <a:lnTo>
                    <a:pt x="350265" y="431702"/>
                  </a:lnTo>
                </a:path>
                <a:path w="956310" h="501650">
                  <a:moveTo>
                    <a:pt x="638682" y="401603"/>
                  </a:moveTo>
                  <a:lnTo>
                    <a:pt x="637794" y="409096"/>
                  </a:lnTo>
                  <a:lnTo>
                    <a:pt x="635762" y="416589"/>
                  </a:lnTo>
                  <a:lnTo>
                    <a:pt x="632713" y="423701"/>
                  </a:lnTo>
                </a:path>
                <a:path w="956310" h="501650">
                  <a:moveTo>
                    <a:pt x="756157" y="264697"/>
                  </a:moveTo>
                  <a:lnTo>
                    <a:pt x="786161" y="279171"/>
                  </a:lnTo>
                  <a:lnTo>
                    <a:pt x="808926" y="298670"/>
                  </a:lnTo>
                  <a:lnTo>
                    <a:pt x="823309" y="321883"/>
                  </a:lnTo>
                  <a:lnTo>
                    <a:pt x="828166" y="347501"/>
                  </a:lnTo>
                </a:path>
                <a:path w="956310" h="501650">
                  <a:moveTo>
                    <a:pt x="925957" y="176432"/>
                  </a:moveTo>
                  <a:lnTo>
                    <a:pt x="919902" y="185187"/>
                  </a:lnTo>
                  <a:lnTo>
                    <a:pt x="912479" y="193323"/>
                  </a:lnTo>
                  <a:lnTo>
                    <a:pt x="903793" y="200792"/>
                  </a:lnTo>
                  <a:lnTo>
                    <a:pt x="893952" y="207547"/>
                  </a:lnTo>
                </a:path>
                <a:path w="956310" h="501650">
                  <a:moveTo>
                    <a:pt x="848994" y="61243"/>
                  </a:moveTo>
                  <a:lnTo>
                    <a:pt x="850264" y="66069"/>
                  </a:lnTo>
                  <a:lnTo>
                    <a:pt x="850900" y="71022"/>
                  </a:lnTo>
                  <a:lnTo>
                    <a:pt x="850772" y="75848"/>
                  </a:lnTo>
                </a:path>
                <a:path w="956310" h="501650">
                  <a:moveTo>
                    <a:pt x="644144" y="44098"/>
                  </a:moveTo>
                  <a:lnTo>
                    <a:pt x="648334" y="37367"/>
                  </a:lnTo>
                  <a:lnTo>
                    <a:pt x="653922" y="31017"/>
                  </a:lnTo>
                  <a:lnTo>
                    <a:pt x="660653" y="25429"/>
                  </a:lnTo>
                </a:path>
                <a:path w="956310" h="501650">
                  <a:moveTo>
                    <a:pt x="490474" y="52988"/>
                  </a:moveTo>
                  <a:lnTo>
                    <a:pt x="492251" y="47400"/>
                  </a:lnTo>
                  <a:lnTo>
                    <a:pt x="494919" y="42066"/>
                  </a:lnTo>
                  <a:lnTo>
                    <a:pt x="498475" y="36859"/>
                  </a:lnTo>
                </a:path>
                <a:path w="956310" h="501650">
                  <a:moveTo>
                    <a:pt x="310133" y="58449"/>
                  </a:moveTo>
                  <a:lnTo>
                    <a:pt x="317871" y="61928"/>
                  </a:lnTo>
                  <a:lnTo>
                    <a:pt x="325262" y="65704"/>
                  </a:lnTo>
                  <a:lnTo>
                    <a:pt x="332297" y="69790"/>
                  </a:lnTo>
                  <a:lnTo>
                    <a:pt x="338963" y="74197"/>
                  </a:lnTo>
                </a:path>
                <a:path w="956310" h="501650">
                  <a:moveTo>
                    <a:pt x="91439" y="181512"/>
                  </a:moveTo>
                  <a:lnTo>
                    <a:pt x="89153" y="176178"/>
                  </a:lnTo>
                  <a:lnTo>
                    <a:pt x="87502" y="170590"/>
                  </a:lnTo>
                  <a:lnTo>
                    <a:pt x="86359" y="165002"/>
                  </a:lnTo>
                </a:path>
              </a:pathLst>
            </a:custGeom>
            <a:ln w="12700">
              <a:solidFill>
                <a:srgbClr val="2E528F"/>
              </a:solidFill>
            </a:ln>
          </p:spPr>
          <p:txBody>
            <a:bodyPr wrap="square" lIns="0" tIns="0" rIns="0" bIns="0" rtlCol="0"/>
            <a:lstStyle/>
            <a:p>
              <a:endParaRPr>
                <a:solidFill>
                  <a:srgbClr val="1F145D"/>
                </a:solidFill>
              </a:endParaRPr>
            </a:p>
          </p:txBody>
        </p:sp>
      </p:grpSp>
      <p:sp>
        <p:nvSpPr>
          <p:cNvPr id="17" name="object 17"/>
          <p:cNvSpPr txBox="1"/>
          <p:nvPr/>
        </p:nvSpPr>
        <p:spPr>
          <a:xfrm>
            <a:off x="289661" y="1592071"/>
            <a:ext cx="82676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Unrolled</a:t>
            </a:r>
            <a:endParaRPr sz="1800">
              <a:solidFill>
                <a:srgbClr val="1F145D"/>
              </a:solidFill>
              <a:latin typeface="Calibri"/>
              <a:cs typeface="Calibri"/>
            </a:endParaRPr>
          </a:p>
        </p:txBody>
      </p:sp>
      <p:sp>
        <p:nvSpPr>
          <p:cNvPr id="18" name="object 18"/>
          <p:cNvSpPr txBox="1"/>
          <p:nvPr/>
        </p:nvSpPr>
        <p:spPr>
          <a:xfrm>
            <a:off x="428650" y="2886836"/>
            <a:ext cx="79756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145D"/>
                </a:solidFill>
                <a:latin typeface="Calibri"/>
                <a:cs typeface="Calibri"/>
              </a:rPr>
              <a:t>Iterative</a:t>
            </a:r>
            <a:endParaRPr sz="1800">
              <a:solidFill>
                <a:srgbClr val="1F145D"/>
              </a:solidFill>
              <a:latin typeface="Calibri"/>
              <a:cs typeface="Calibri"/>
            </a:endParaRPr>
          </a:p>
        </p:txBody>
      </p:sp>
      <p:sp>
        <p:nvSpPr>
          <p:cNvPr id="19" name="object 19"/>
          <p:cNvSpPr txBox="1"/>
          <p:nvPr/>
        </p:nvSpPr>
        <p:spPr>
          <a:xfrm>
            <a:off x="123240" y="5531916"/>
            <a:ext cx="88773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P</a:t>
            </a:r>
            <a:r>
              <a:rPr sz="1800" spc="-5" dirty="0">
                <a:solidFill>
                  <a:srgbClr val="1F145D"/>
                </a:solidFill>
                <a:latin typeface="Calibri"/>
                <a:cs typeface="Calibri"/>
              </a:rPr>
              <a:t>ip</a:t>
            </a:r>
            <a:r>
              <a:rPr sz="1800" dirty="0">
                <a:solidFill>
                  <a:srgbClr val="1F145D"/>
                </a:solidFill>
                <a:latin typeface="Calibri"/>
                <a:cs typeface="Calibri"/>
              </a:rPr>
              <a:t>e</a:t>
            </a:r>
            <a:r>
              <a:rPr sz="1800" spc="-5" dirty="0">
                <a:solidFill>
                  <a:srgbClr val="1F145D"/>
                </a:solidFill>
                <a:latin typeface="Calibri"/>
                <a:cs typeface="Calibri"/>
              </a:rPr>
              <a:t>lin</a:t>
            </a:r>
            <a:r>
              <a:rPr sz="1800" dirty="0">
                <a:solidFill>
                  <a:srgbClr val="1F145D"/>
                </a:solidFill>
                <a:latin typeface="Calibri"/>
                <a:cs typeface="Calibri"/>
              </a:rPr>
              <a:t>ed</a:t>
            </a:r>
            <a:endParaRPr sz="1800">
              <a:solidFill>
                <a:srgbClr val="1F145D"/>
              </a:solidFill>
              <a:latin typeface="Calibri"/>
              <a:cs typeface="Calibri"/>
            </a:endParaRPr>
          </a:p>
        </p:txBody>
      </p:sp>
      <p:sp>
        <p:nvSpPr>
          <p:cNvPr id="20" name="object 20"/>
          <p:cNvSpPr txBox="1"/>
          <p:nvPr/>
        </p:nvSpPr>
        <p:spPr>
          <a:xfrm>
            <a:off x="423468" y="4491354"/>
            <a:ext cx="702310"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1F145D"/>
                </a:solidFill>
                <a:latin typeface="Calibri"/>
                <a:cs typeface="Calibri"/>
              </a:rPr>
              <a:t>P</a:t>
            </a:r>
            <a:r>
              <a:rPr sz="1800" dirty="0">
                <a:solidFill>
                  <a:srgbClr val="1F145D"/>
                </a:solidFill>
                <a:latin typeface="Calibri"/>
                <a:cs typeface="Calibri"/>
              </a:rPr>
              <a:t>a</a:t>
            </a:r>
            <a:r>
              <a:rPr sz="1800" spc="-40" dirty="0">
                <a:solidFill>
                  <a:srgbClr val="1F145D"/>
                </a:solidFill>
                <a:latin typeface="Calibri"/>
                <a:cs typeface="Calibri"/>
              </a:rPr>
              <a:t>r</a:t>
            </a:r>
            <a:r>
              <a:rPr sz="1800" dirty="0">
                <a:solidFill>
                  <a:srgbClr val="1F145D"/>
                </a:solidFill>
                <a:latin typeface="Calibri"/>
                <a:cs typeface="Calibri"/>
              </a:rPr>
              <a:t>al</a:t>
            </a:r>
            <a:r>
              <a:rPr sz="1800" spc="-15" dirty="0">
                <a:solidFill>
                  <a:srgbClr val="1F145D"/>
                </a:solidFill>
                <a:latin typeface="Calibri"/>
                <a:cs typeface="Calibri"/>
              </a:rPr>
              <a:t>l</a:t>
            </a:r>
            <a:r>
              <a:rPr sz="1800" dirty="0">
                <a:solidFill>
                  <a:srgbClr val="1F145D"/>
                </a:solidFill>
                <a:latin typeface="Calibri"/>
                <a:cs typeface="Calibri"/>
              </a:rPr>
              <a:t>el</a:t>
            </a:r>
            <a:endParaRPr sz="1800">
              <a:solidFill>
                <a:srgbClr val="1F145D"/>
              </a:solidFill>
              <a:latin typeface="Calibri"/>
              <a:cs typeface="Calibri"/>
            </a:endParaRPr>
          </a:p>
        </p:txBody>
      </p:sp>
      <p:sp>
        <p:nvSpPr>
          <p:cNvPr id="21" name="object 21"/>
          <p:cNvSpPr/>
          <p:nvPr/>
        </p:nvSpPr>
        <p:spPr>
          <a:xfrm>
            <a:off x="79247" y="3857244"/>
            <a:ext cx="11933555" cy="58419"/>
          </a:xfrm>
          <a:custGeom>
            <a:avLst/>
            <a:gdLst/>
            <a:ahLst/>
            <a:cxnLst/>
            <a:rect l="l" t="t" r="r" b="b"/>
            <a:pathLst>
              <a:path w="11933555" h="58420">
                <a:moveTo>
                  <a:pt x="0" y="58419"/>
                </a:moveTo>
                <a:lnTo>
                  <a:pt x="11933428" y="0"/>
                </a:lnTo>
              </a:path>
            </a:pathLst>
          </a:custGeom>
          <a:ln w="6349">
            <a:solidFill>
              <a:srgbClr val="4471C4"/>
            </a:solidFill>
          </a:ln>
        </p:spPr>
        <p:txBody>
          <a:bodyPr wrap="square" lIns="0" tIns="0" rIns="0" bIns="0" rtlCol="0"/>
          <a:lstStyle/>
          <a:p>
            <a:endParaRPr>
              <a:solidFill>
                <a:srgbClr val="1F145D"/>
              </a:solidFill>
            </a:endParaRPr>
          </a:p>
        </p:txBody>
      </p:sp>
      <p:sp>
        <p:nvSpPr>
          <p:cNvPr id="22" name="object 22"/>
          <p:cNvSpPr/>
          <p:nvPr/>
        </p:nvSpPr>
        <p:spPr>
          <a:xfrm>
            <a:off x="126492" y="5292852"/>
            <a:ext cx="11933555" cy="58419"/>
          </a:xfrm>
          <a:custGeom>
            <a:avLst/>
            <a:gdLst/>
            <a:ahLst/>
            <a:cxnLst/>
            <a:rect l="l" t="t" r="r" b="b"/>
            <a:pathLst>
              <a:path w="11933555" h="58420">
                <a:moveTo>
                  <a:pt x="0" y="58420"/>
                </a:moveTo>
                <a:lnTo>
                  <a:pt x="11933428" y="0"/>
                </a:lnTo>
              </a:path>
            </a:pathLst>
          </a:custGeom>
          <a:ln w="6349">
            <a:solidFill>
              <a:srgbClr val="4471C4"/>
            </a:solidFill>
          </a:ln>
        </p:spPr>
        <p:txBody>
          <a:bodyPr wrap="square" lIns="0" tIns="0" rIns="0" bIns="0" rtlCol="0"/>
          <a:lstStyle/>
          <a:p>
            <a:endParaRPr>
              <a:solidFill>
                <a:srgbClr val="1F145D"/>
              </a:solidFill>
            </a:endParaRPr>
          </a:p>
        </p:txBody>
      </p:sp>
      <p:pic>
        <p:nvPicPr>
          <p:cNvPr id="23" name="object 23"/>
          <p:cNvPicPr/>
          <p:nvPr/>
        </p:nvPicPr>
        <p:blipFill>
          <a:blip r:embed="rId2" cstate="print"/>
          <a:stretch>
            <a:fillRect/>
          </a:stretch>
        </p:blipFill>
        <p:spPr>
          <a:xfrm>
            <a:off x="813574" y="1639796"/>
            <a:ext cx="7044931" cy="552238"/>
          </a:xfrm>
          <a:prstGeom prst="rect">
            <a:avLst/>
          </a:prstGeom>
        </p:spPr>
      </p:pic>
      <p:sp>
        <p:nvSpPr>
          <p:cNvPr id="24" name="object 24"/>
          <p:cNvSpPr txBox="1"/>
          <p:nvPr/>
        </p:nvSpPr>
        <p:spPr>
          <a:xfrm>
            <a:off x="1535683" y="1756663"/>
            <a:ext cx="14287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1F145D"/>
                </a:solidFill>
                <a:latin typeface="Calibri"/>
                <a:cs typeface="Calibri"/>
              </a:rPr>
              <a:t>A</a:t>
            </a:r>
            <a:endParaRPr sz="1600">
              <a:solidFill>
                <a:srgbClr val="1F145D"/>
              </a:solidFill>
              <a:latin typeface="Calibri"/>
              <a:cs typeface="Calibri"/>
            </a:endParaRPr>
          </a:p>
        </p:txBody>
      </p:sp>
      <p:sp>
        <p:nvSpPr>
          <p:cNvPr id="25" name="object 25"/>
          <p:cNvSpPr txBox="1"/>
          <p:nvPr/>
        </p:nvSpPr>
        <p:spPr>
          <a:xfrm>
            <a:off x="6908038" y="1719453"/>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p:txBody>
      </p:sp>
      <p:sp>
        <p:nvSpPr>
          <p:cNvPr id="26" name="object 26"/>
          <p:cNvSpPr txBox="1"/>
          <p:nvPr/>
        </p:nvSpPr>
        <p:spPr>
          <a:xfrm>
            <a:off x="2855214" y="1756664"/>
            <a:ext cx="1472565" cy="299720"/>
          </a:xfrm>
          <a:prstGeom prst="rect">
            <a:avLst/>
          </a:prstGeom>
        </p:spPr>
        <p:txBody>
          <a:bodyPr vert="horz" wrap="square" lIns="0" tIns="12700" rIns="0" bIns="0" rtlCol="0">
            <a:spAutoFit/>
          </a:bodyPr>
          <a:lstStyle/>
          <a:p>
            <a:pPr marL="12700">
              <a:lnSpc>
                <a:spcPct val="100000"/>
              </a:lnSpc>
              <a:spcBef>
                <a:spcPts val="100"/>
              </a:spcBef>
              <a:tabLst>
                <a:tab pos="1334770" algn="l"/>
              </a:tabLst>
            </a:pPr>
            <a:r>
              <a:rPr sz="1800" dirty="0">
                <a:solidFill>
                  <a:srgbClr val="1F145D"/>
                </a:solidFill>
                <a:latin typeface="Calibri"/>
                <a:cs typeface="Calibri"/>
              </a:rPr>
              <a:t>B	B</a:t>
            </a:r>
            <a:endParaRPr sz="1800">
              <a:solidFill>
                <a:srgbClr val="1F145D"/>
              </a:solidFill>
              <a:latin typeface="Calibri"/>
              <a:cs typeface="Calibri"/>
            </a:endParaRPr>
          </a:p>
        </p:txBody>
      </p:sp>
      <p:grpSp>
        <p:nvGrpSpPr>
          <p:cNvPr id="27" name="object 27"/>
          <p:cNvGrpSpPr/>
          <p:nvPr/>
        </p:nvGrpSpPr>
        <p:grpSpPr>
          <a:xfrm>
            <a:off x="411223" y="5896332"/>
            <a:ext cx="821690" cy="513715"/>
            <a:chOff x="411223" y="5896332"/>
            <a:chExt cx="821690" cy="513715"/>
          </a:xfrm>
        </p:grpSpPr>
        <p:sp>
          <p:nvSpPr>
            <p:cNvPr id="28" name="object 28"/>
            <p:cNvSpPr/>
            <p:nvPr/>
          </p:nvSpPr>
          <p:spPr>
            <a:xfrm>
              <a:off x="417573" y="5902682"/>
              <a:ext cx="808990" cy="501015"/>
            </a:xfrm>
            <a:custGeom>
              <a:avLst/>
              <a:gdLst/>
              <a:ahLst/>
              <a:cxnLst/>
              <a:rect l="l" t="t" r="r" b="b"/>
              <a:pathLst>
                <a:path w="808990" h="501014">
                  <a:moveTo>
                    <a:pt x="498980" y="0"/>
                  </a:moveTo>
                  <a:lnTo>
                    <a:pt x="467901" y="3441"/>
                  </a:lnTo>
                  <a:lnTo>
                    <a:pt x="440620" y="16466"/>
                  </a:lnTo>
                  <a:lnTo>
                    <a:pt x="420665" y="38085"/>
                  </a:lnTo>
                  <a:lnTo>
                    <a:pt x="415330" y="33963"/>
                  </a:lnTo>
                  <a:lnTo>
                    <a:pt x="409666" y="30180"/>
                  </a:lnTo>
                  <a:lnTo>
                    <a:pt x="403698" y="26753"/>
                  </a:lnTo>
                  <a:lnTo>
                    <a:pt x="397449" y="23696"/>
                  </a:lnTo>
                  <a:lnTo>
                    <a:pt x="359423" y="14152"/>
                  </a:lnTo>
                  <a:lnTo>
                    <a:pt x="321336" y="17541"/>
                  </a:lnTo>
                  <a:lnTo>
                    <a:pt x="287533" y="32738"/>
                  </a:lnTo>
                  <a:lnTo>
                    <a:pt x="262359" y="58621"/>
                  </a:lnTo>
                  <a:lnTo>
                    <a:pt x="243339" y="50944"/>
                  </a:lnTo>
                  <a:lnTo>
                    <a:pt x="223216" y="46060"/>
                  </a:lnTo>
                  <a:lnTo>
                    <a:pt x="202414" y="44044"/>
                  </a:lnTo>
                  <a:lnTo>
                    <a:pt x="181358" y="44968"/>
                  </a:lnTo>
                  <a:lnTo>
                    <a:pt x="133907" y="58867"/>
                  </a:lnTo>
                  <a:lnTo>
                    <a:pt x="97716" y="86084"/>
                  </a:lnTo>
                  <a:lnTo>
                    <a:pt x="76270" y="122760"/>
                  </a:lnTo>
                  <a:lnTo>
                    <a:pt x="73053" y="165034"/>
                  </a:lnTo>
                  <a:lnTo>
                    <a:pt x="72380" y="166596"/>
                  </a:lnTo>
                  <a:lnTo>
                    <a:pt x="22065" y="187395"/>
                  </a:lnTo>
                  <a:lnTo>
                    <a:pt x="0" y="226274"/>
                  </a:lnTo>
                  <a:lnTo>
                    <a:pt x="1976" y="252673"/>
                  </a:lnTo>
                  <a:lnTo>
                    <a:pt x="15484" y="276516"/>
                  </a:lnTo>
                  <a:lnTo>
                    <a:pt x="39588" y="294764"/>
                  </a:lnTo>
                  <a:lnTo>
                    <a:pt x="28910" y="306756"/>
                  </a:lnTo>
                  <a:lnTo>
                    <a:pt x="21639" y="320245"/>
                  </a:lnTo>
                  <a:lnTo>
                    <a:pt x="17970" y="334732"/>
                  </a:lnTo>
                  <a:lnTo>
                    <a:pt x="18100" y="349717"/>
                  </a:lnTo>
                  <a:lnTo>
                    <a:pt x="28182" y="375638"/>
                  </a:lnTo>
                  <a:lnTo>
                    <a:pt x="48594" y="395605"/>
                  </a:lnTo>
                  <a:lnTo>
                    <a:pt x="76420" y="407682"/>
                  </a:lnTo>
                  <a:lnTo>
                    <a:pt x="108740" y="409928"/>
                  </a:lnTo>
                  <a:lnTo>
                    <a:pt x="110277" y="412125"/>
                  </a:lnTo>
                  <a:lnTo>
                    <a:pt x="140145" y="442062"/>
                  </a:lnTo>
                  <a:lnTo>
                    <a:pt x="178193" y="461903"/>
                  </a:lnTo>
                  <a:lnTo>
                    <a:pt x="221151" y="470959"/>
                  </a:lnTo>
                  <a:lnTo>
                    <a:pt x="265752" y="468541"/>
                  </a:lnTo>
                  <a:lnTo>
                    <a:pt x="308727" y="453959"/>
                  </a:lnTo>
                  <a:lnTo>
                    <a:pt x="322352" y="468342"/>
                  </a:lnTo>
                  <a:lnTo>
                    <a:pt x="338567" y="480451"/>
                  </a:lnTo>
                  <a:lnTo>
                    <a:pt x="356985" y="490045"/>
                  </a:lnTo>
                  <a:lnTo>
                    <a:pt x="377218" y="496885"/>
                  </a:lnTo>
                  <a:lnTo>
                    <a:pt x="427222" y="500906"/>
                  </a:lnTo>
                  <a:lnTo>
                    <a:pt x="473555" y="488820"/>
                  </a:lnTo>
                  <a:lnTo>
                    <a:pt x="511147" y="462923"/>
                  </a:lnTo>
                  <a:lnTo>
                    <a:pt x="534926" y="425511"/>
                  </a:lnTo>
                  <a:lnTo>
                    <a:pt x="548104" y="431423"/>
                  </a:lnTo>
                  <a:lnTo>
                    <a:pt x="562051" y="435734"/>
                  </a:lnTo>
                  <a:lnTo>
                    <a:pt x="576564" y="438398"/>
                  </a:lnTo>
                  <a:lnTo>
                    <a:pt x="591441" y="439367"/>
                  </a:lnTo>
                  <a:lnTo>
                    <a:pt x="633694" y="432477"/>
                  </a:lnTo>
                  <a:lnTo>
                    <a:pt x="668327" y="413143"/>
                  </a:lnTo>
                  <a:lnTo>
                    <a:pt x="691825" y="384276"/>
                  </a:lnTo>
                  <a:lnTo>
                    <a:pt x="700674" y="348790"/>
                  </a:lnTo>
                  <a:lnTo>
                    <a:pt x="716627" y="345977"/>
                  </a:lnTo>
                  <a:lnTo>
                    <a:pt x="760021" y="327721"/>
                  </a:lnTo>
                  <a:lnTo>
                    <a:pt x="793124" y="295683"/>
                  </a:lnTo>
                  <a:lnTo>
                    <a:pt x="808550" y="256777"/>
                  </a:lnTo>
                  <a:lnTo>
                    <a:pt x="805547" y="215830"/>
                  </a:lnTo>
                  <a:lnTo>
                    <a:pt x="783364" y="177670"/>
                  </a:lnTo>
                  <a:lnTo>
                    <a:pt x="785193" y="174076"/>
                  </a:lnTo>
                  <a:lnTo>
                    <a:pt x="786717" y="170368"/>
                  </a:lnTo>
                  <a:lnTo>
                    <a:pt x="787936" y="166583"/>
                  </a:lnTo>
                  <a:lnTo>
                    <a:pt x="790581" y="133137"/>
                  </a:lnTo>
                  <a:lnTo>
                    <a:pt x="778268" y="102496"/>
                  </a:lnTo>
                  <a:lnTo>
                    <a:pt x="753253" y="77994"/>
                  </a:lnTo>
                  <a:lnTo>
                    <a:pt x="717794" y="62964"/>
                  </a:lnTo>
                  <a:lnTo>
                    <a:pt x="713680" y="50198"/>
                  </a:lnTo>
                  <a:lnTo>
                    <a:pt x="687085" y="18146"/>
                  </a:lnTo>
                  <a:lnTo>
                    <a:pt x="620778" y="245"/>
                  </a:lnTo>
                  <a:lnTo>
                    <a:pt x="587205" y="8198"/>
                  </a:lnTo>
                  <a:lnTo>
                    <a:pt x="558853" y="27036"/>
                  </a:lnTo>
                  <a:lnTo>
                    <a:pt x="552771" y="21053"/>
                  </a:lnTo>
                  <a:lnTo>
                    <a:pt x="545944" y="15709"/>
                  </a:lnTo>
                  <a:lnTo>
                    <a:pt x="538440" y="11053"/>
                  </a:lnTo>
                  <a:lnTo>
                    <a:pt x="530329" y="7135"/>
                  </a:lnTo>
                  <a:lnTo>
                    <a:pt x="498980" y="0"/>
                  </a:lnTo>
                  <a:close/>
                </a:path>
              </a:pathLst>
            </a:custGeom>
            <a:solidFill>
              <a:srgbClr val="9DC3E6"/>
            </a:solidFill>
          </p:spPr>
          <p:txBody>
            <a:bodyPr wrap="square" lIns="0" tIns="0" rIns="0" bIns="0" rtlCol="0"/>
            <a:lstStyle/>
            <a:p>
              <a:endParaRPr>
                <a:solidFill>
                  <a:srgbClr val="1F145D"/>
                </a:solidFill>
              </a:endParaRPr>
            </a:p>
          </p:txBody>
        </p:sp>
        <p:sp>
          <p:nvSpPr>
            <p:cNvPr id="29" name="object 29"/>
            <p:cNvSpPr/>
            <p:nvPr/>
          </p:nvSpPr>
          <p:spPr>
            <a:xfrm>
              <a:off x="417573" y="5902682"/>
              <a:ext cx="808990" cy="501015"/>
            </a:xfrm>
            <a:custGeom>
              <a:avLst/>
              <a:gdLst/>
              <a:ahLst/>
              <a:cxnLst/>
              <a:rect l="l" t="t" r="r" b="b"/>
              <a:pathLst>
                <a:path w="808990" h="501014">
                  <a:moveTo>
                    <a:pt x="73053" y="165034"/>
                  </a:moveTo>
                  <a:lnTo>
                    <a:pt x="76270" y="122760"/>
                  </a:lnTo>
                  <a:lnTo>
                    <a:pt x="97716" y="86084"/>
                  </a:lnTo>
                  <a:lnTo>
                    <a:pt x="133907" y="58867"/>
                  </a:lnTo>
                  <a:lnTo>
                    <a:pt x="181358" y="44968"/>
                  </a:lnTo>
                  <a:lnTo>
                    <a:pt x="202414" y="44044"/>
                  </a:lnTo>
                  <a:lnTo>
                    <a:pt x="223216" y="46060"/>
                  </a:lnTo>
                  <a:lnTo>
                    <a:pt x="243339" y="50944"/>
                  </a:lnTo>
                  <a:lnTo>
                    <a:pt x="262359" y="58621"/>
                  </a:lnTo>
                  <a:lnTo>
                    <a:pt x="287533" y="32738"/>
                  </a:lnTo>
                  <a:lnTo>
                    <a:pt x="321336" y="17541"/>
                  </a:lnTo>
                  <a:lnTo>
                    <a:pt x="359423" y="14152"/>
                  </a:lnTo>
                  <a:lnTo>
                    <a:pt x="397449" y="23696"/>
                  </a:lnTo>
                  <a:lnTo>
                    <a:pt x="403698" y="26753"/>
                  </a:lnTo>
                  <a:lnTo>
                    <a:pt x="409666" y="30180"/>
                  </a:lnTo>
                  <a:lnTo>
                    <a:pt x="415330" y="33963"/>
                  </a:lnTo>
                  <a:lnTo>
                    <a:pt x="420665" y="38085"/>
                  </a:lnTo>
                  <a:lnTo>
                    <a:pt x="440620" y="16466"/>
                  </a:lnTo>
                  <a:lnTo>
                    <a:pt x="467901" y="3441"/>
                  </a:lnTo>
                  <a:lnTo>
                    <a:pt x="498980" y="0"/>
                  </a:lnTo>
                  <a:lnTo>
                    <a:pt x="530329" y="7135"/>
                  </a:lnTo>
                  <a:lnTo>
                    <a:pt x="538440" y="11053"/>
                  </a:lnTo>
                  <a:lnTo>
                    <a:pt x="545944" y="15709"/>
                  </a:lnTo>
                  <a:lnTo>
                    <a:pt x="552771" y="21053"/>
                  </a:lnTo>
                  <a:lnTo>
                    <a:pt x="558853" y="27036"/>
                  </a:lnTo>
                  <a:lnTo>
                    <a:pt x="587205" y="8198"/>
                  </a:lnTo>
                  <a:lnTo>
                    <a:pt x="620778" y="245"/>
                  </a:lnTo>
                  <a:lnTo>
                    <a:pt x="655447" y="3465"/>
                  </a:lnTo>
                  <a:lnTo>
                    <a:pt x="687085" y="18146"/>
                  </a:lnTo>
                  <a:lnTo>
                    <a:pt x="698150" y="27533"/>
                  </a:lnTo>
                  <a:lnTo>
                    <a:pt x="707073" y="38302"/>
                  </a:lnTo>
                  <a:lnTo>
                    <a:pt x="713680" y="50198"/>
                  </a:lnTo>
                  <a:lnTo>
                    <a:pt x="717794" y="62964"/>
                  </a:lnTo>
                  <a:lnTo>
                    <a:pt x="753253" y="77994"/>
                  </a:lnTo>
                  <a:lnTo>
                    <a:pt x="778268" y="102496"/>
                  </a:lnTo>
                  <a:lnTo>
                    <a:pt x="790581" y="133137"/>
                  </a:lnTo>
                  <a:lnTo>
                    <a:pt x="787936" y="166583"/>
                  </a:lnTo>
                  <a:lnTo>
                    <a:pt x="786717" y="170368"/>
                  </a:lnTo>
                  <a:lnTo>
                    <a:pt x="785193" y="174076"/>
                  </a:lnTo>
                  <a:lnTo>
                    <a:pt x="783364" y="177670"/>
                  </a:lnTo>
                  <a:lnTo>
                    <a:pt x="805547" y="215830"/>
                  </a:lnTo>
                  <a:lnTo>
                    <a:pt x="808550" y="256777"/>
                  </a:lnTo>
                  <a:lnTo>
                    <a:pt x="793124" y="295683"/>
                  </a:lnTo>
                  <a:lnTo>
                    <a:pt x="760021" y="327721"/>
                  </a:lnTo>
                  <a:lnTo>
                    <a:pt x="716627" y="345977"/>
                  </a:lnTo>
                  <a:lnTo>
                    <a:pt x="700674" y="348790"/>
                  </a:lnTo>
                  <a:lnTo>
                    <a:pt x="691825" y="384276"/>
                  </a:lnTo>
                  <a:lnTo>
                    <a:pt x="668327" y="413143"/>
                  </a:lnTo>
                  <a:lnTo>
                    <a:pt x="633694" y="432477"/>
                  </a:lnTo>
                  <a:lnTo>
                    <a:pt x="591441" y="439367"/>
                  </a:lnTo>
                  <a:lnTo>
                    <a:pt x="576564" y="438398"/>
                  </a:lnTo>
                  <a:lnTo>
                    <a:pt x="562051" y="435734"/>
                  </a:lnTo>
                  <a:lnTo>
                    <a:pt x="548104" y="431423"/>
                  </a:lnTo>
                  <a:lnTo>
                    <a:pt x="534926" y="425511"/>
                  </a:lnTo>
                  <a:lnTo>
                    <a:pt x="511147" y="462923"/>
                  </a:lnTo>
                  <a:lnTo>
                    <a:pt x="473555" y="488820"/>
                  </a:lnTo>
                  <a:lnTo>
                    <a:pt x="427222" y="500906"/>
                  </a:lnTo>
                  <a:lnTo>
                    <a:pt x="377218" y="496885"/>
                  </a:lnTo>
                  <a:lnTo>
                    <a:pt x="356985" y="490045"/>
                  </a:lnTo>
                  <a:lnTo>
                    <a:pt x="338567" y="480451"/>
                  </a:lnTo>
                  <a:lnTo>
                    <a:pt x="322352" y="468342"/>
                  </a:lnTo>
                  <a:lnTo>
                    <a:pt x="308727" y="453959"/>
                  </a:lnTo>
                  <a:lnTo>
                    <a:pt x="265752" y="468541"/>
                  </a:lnTo>
                  <a:lnTo>
                    <a:pt x="221151" y="470959"/>
                  </a:lnTo>
                  <a:lnTo>
                    <a:pt x="178193" y="461903"/>
                  </a:lnTo>
                  <a:lnTo>
                    <a:pt x="140145" y="442062"/>
                  </a:lnTo>
                  <a:lnTo>
                    <a:pt x="110277" y="412125"/>
                  </a:lnTo>
                  <a:lnTo>
                    <a:pt x="109248" y="410665"/>
                  </a:lnTo>
                  <a:lnTo>
                    <a:pt x="108740" y="409928"/>
                  </a:lnTo>
                  <a:lnTo>
                    <a:pt x="48594" y="395605"/>
                  </a:lnTo>
                  <a:lnTo>
                    <a:pt x="18100" y="349717"/>
                  </a:lnTo>
                  <a:lnTo>
                    <a:pt x="17970" y="334732"/>
                  </a:lnTo>
                  <a:lnTo>
                    <a:pt x="21639" y="320245"/>
                  </a:lnTo>
                  <a:lnTo>
                    <a:pt x="28910" y="306756"/>
                  </a:lnTo>
                  <a:lnTo>
                    <a:pt x="39588" y="294764"/>
                  </a:lnTo>
                  <a:lnTo>
                    <a:pt x="15484" y="276516"/>
                  </a:lnTo>
                  <a:lnTo>
                    <a:pt x="1976" y="252673"/>
                  </a:lnTo>
                  <a:lnTo>
                    <a:pt x="0" y="226274"/>
                  </a:lnTo>
                  <a:lnTo>
                    <a:pt x="10493" y="200353"/>
                  </a:lnTo>
                  <a:lnTo>
                    <a:pt x="22065" y="187395"/>
                  </a:lnTo>
                  <a:lnTo>
                    <a:pt x="36678" y="177207"/>
                  </a:lnTo>
                  <a:lnTo>
                    <a:pt x="53671" y="170152"/>
                  </a:lnTo>
                  <a:lnTo>
                    <a:pt x="72380" y="166596"/>
                  </a:lnTo>
                  <a:lnTo>
                    <a:pt x="73053" y="165034"/>
                  </a:lnTo>
                  <a:close/>
                </a:path>
                <a:path w="808990" h="501014">
                  <a:moveTo>
                    <a:pt x="87912" y="302067"/>
                  </a:moveTo>
                  <a:lnTo>
                    <a:pt x="75526" y="302083"/>
                  </a:lnTo>
                  <a:lnTo>
                    <a:pt x="63350" y="300519"/>
                  </a:lnTo>
                  <a:lnTo>
                    <a:pt x="51593" y="297414"/>
                  </a:lnTo>
                  <a:lnTo>
                    <a:pt x="40465" y="292809"/>
                  </a:lnTo>
                </a:path>
                <a:path w="808990" h="501014">
                  <a:moveTo>
                    <a:pt x="129784" y="403299"/>
                  </a:moveTo>
                  <a:lnTo>
                    <a:pt x="123116" y="405534"/>
                  </a:lnTo>
                  <a:lnTo>
                    <a:pt x="116144" y="407020"/>
                  </a:lnTo>
                  <a:lnTo>
                    <a:pt x="109019" y="407718"/>
                  </a:lnTo>
                </a:path>
                <a:path w="808990" h="501014">
                  <a:moveTo>
                    <a:pt x="308676" y="451940"/>
                  </a:moveTo>
                  <a:lnTo>
                    <a:pt x="303672" y="445602"/>
                  </a:lnTo>
                  <a:lnTo>
                    <a:pt x="299468" y="438833"/>
                  </a:lnTo>
                  <a:lnTo>
                    <a:pt x="296166" y="431747"/>
                  </a:lnTo>
                </a:path>
                <a:path w="808990" h="501014">
                  <a:moveTo>
                    <a:pt x="540006" y="401584"/>
                  </a:moveTo>
                  <a:lnTo>
                    <a:pt x="539270" y="409090"/>
                  </a:lnTo>
                  <a:lnTo>
                    <a:pt x="537593" y="416519"/>
                  </a:lnTo>
                  <a:lnTo>
                    <a:pt x="535015" y="423733"/>
                  </a:lnTo>
                </a:path>
                <a:path w="808990" h="501014">
                  <a:moveTo>
                    <a:pt x="639320" y="264653"/>
                  </a:moveTo>
                  <a:lnTo>
                    <a:pt x="664727" y="279150"/>
                  </a:lnTo>
                  <a:lnTo>
                    <a:pt x="683982" y="298652"/>
                  </a:lnTo>
                  <a:lnTo>
                    <a:pt x="696133" y="321862"/>
                  </a:lnTo>
                  <a:lnTo>
                    <a:pt x="700230" y="347482"/>
                  </a:lnTo>
                </a:path>
                <a:path w="808990" h="501014">
                  <a:moveTo>
                    <a:pt x="782983" y="176451"/>
                  </a:moveTo>
                  <a:lnTo>
                    <a:pt x="777832" y="185168"/>
                  </a:lnTo>
                  <a:lnTo>
                    <a:pt x="771550" y="193301"/>
                  </a:lnTo>
                  <a:lnTo>
                    <a:pt x="764206" y="200772"/>
                  </a:lnTo>
                  <a:lnTo>
                    <a:pt x="755868" y="207503"/>
                  </a:lnTo>
                </a:path>
                <a:path w="808990" h="501014">
                  <a:moveTo>
                    <a:pt x="717908" y="61224"/>
                  </a:moveTo>
                  <a:lnTo>
                    <a:pt x="718937" y="66063"/>
                  </a:lnTo>
                  <a:lnTo>
                    <a:pt x="719419" y="70965"/>
                  </a:lnTo>
                  <a:lnTo>
                    <a:pt x="719343" y="75893"/>
                  </a:lnTo>
                </a:path>
                <a:path w="808990" h="501014">
                  <a:moveTo>
                    <a:pt x="544705" y="44117"/>
                  </a:moveTo>
                  <a:lnTo>
                    <a:pt x="548236" y="37348"/>
                  </a:lnTo>
                  <a:lnTo>
                    <a:pt x="552922" y="31049"/>
                  </a:lnTo>
                  <a:lnTo>
                    <a:pt x="558599" y="25410"/>
                  </a:lnTo>
                </a:path>
                <a:path w="808990" h="501014">
                  <a:moveTo>
                    <a:pt x="414759" y="53033"/>
                  </a:moveTo>
                  <a:lnTo>
                    <a:pt x="416194" y="47432"/>
                  </a:lnTo>
                  <a:lnTo>
                    <a:pt x="418455" y="42022"/>
                  </a:lnTo>
                  <a:lnTo>
                    <a:pt x="421490" y="36891"/>
                  </a:lnTo>
                </a:path>
                <a:path w="808990" h="501014">
                  <a:moveTo>
                    <a:pt x="262257" y="58506"/>
                  </a:moveTo>
                  <a:lnTo>
                    <a:pt x="268760" y="61946"/>
                  </a:lnTo>
                  <a:lnTo>
                    <a:pt x="274997" y="65706"/>
                  </a:lnTo>
                  <a:lnTo>
                    <a:pt x="280951" y="69777"/>
                  </a:lnTo>
                  <a:lnTo>
                    <a:pt x="286603" y="74153"/>
                  </a:lnTo>
                </a:path>
                <a:path w="808990" h="501014">
                  <a:moveTo>
                    <a:pt x="77307" y="181493"/>
                  </a:moveTo>
                  <a:lnTo>
                    <a:pt x="75377" y="176108"/>
                  </a:lnTo>
                  <a:lnTo>
                    <a:pt x="73967" y="170609"/>
                  </a:lnTo>
                  <a:lnTo>
                    <a:pt x="73066" y="165034"/>
                  </a:lnTo>
                </a:path>
              </a:pathLst>
            </a:custGeom>
            <a:ln w="12700">
              <a:solidFill>
                <a:srgbClr val="2E528F"/>
              </a:solidFill>
            </a:ln>
          </p:spPr>
          <p:txBody>
            <a:bodyPr wrap="square" lIns="0" tIns="0" rIns="0" bIns="0" rtlCol="0"/>
            <a:lstStyle/>
            <a:p>
              <a:endParaRPr>
                <a:solidFill>
                  <a:srgbClr val="1F145D"/>
                </a:solidFill>
              </a:endParaRPr>
            </a:p>
          </p:txBody>
        </p:sp>
      </p:grpSp>
      <p:sp>
        <p:nvSpPr>
          <p:cNvPr id="30" name="object 30"/>
          <p:cNvSpPr txBox="1"/>
          <p:nvPr/>
        </p:nvSpPr>
        <p:spPr>
          <a:xfrm>
            <a:off x="713333" y="5976010"/>
            <a:ext cx="15811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p:txBody>
      </p:sp>
      <p:grpSp>
        <p:nvGrpSpPr>
          <p:cNvPr id="31" name="object 31"/>
          <p:cNvGrpSpPr/>
          <p:nvPr/>
        </p:nvGrpSpPr>
        <p:grpSpPr>
          <a:xfrm>
            <a:off x="2057106" y="5896332"/>
            <a:ext cx="731520" cy="513715"/>
            <a:chOff x="2057106" y="5896332"/>
            <a:chExt cx="731520" cy="513715"/>
          </a:xfrm>
        </p:grpSpPr>
        <p:sp>
          <p:nvSpPr>
            <p:cNvPr id="32" name="object 32"/>
            <p:cNvSpPr/>
            <p:nvPr/>
          </p:nvSpPr>
          <p:spPr>
            <a:xfrm>
              <a:off x="2063456" y="5902682"/>
              <a:ext cx="718820" cy="501015"/>
            </a:xfrm>
            <a:custGeom>
              <a:avLst/>
              <a:gdLst/>
              <a:ahLst/>
              <a:cxnLst/>
              <a:rect l="l" t="t" r="r" b="b"/>
              <a:pathLst>
                <a:path w="718819" h="501014">
                  <a:moveTo>
                    <a:pt x="443579" y="0"/>
                  </a:moveTo>
                  <a:lnTo>
                    <a:pt x="415932" y="3441"/>
                  </a:lnTo>
                  <a:lnTo>
                    <a:pt x="391668" y="16466"/>
                  </a:lnTo>
                  <a:lnTo>
                    <a:pt x="373927" y="38085"/>
                  </a:lnTo>
                  <a:lnTo>
                    <a:pt x="367831" y="32370"/>
                  </a:lnTo>
                  <a:lnTo>
                    <a:pt x="360846" y="27518"/>
                  </a:lnTo>
                  <a:lnTo>
                    <a:pt x="353353" y="23696"/>
                  </a:lnTo>
                  <a:lnTo>
                    <a:pt x="319543" y="14152"/>
                  </a:lnTo>
                  <a:lnTo>
                    <a:pt x="285662" y="17541"/>
                  </a:lnTo>
                  <a:lnTo>
                    <a:pt x="255591" y="32738"/>
                  </a:lnTo>
                  <a:lnTo>
                    <a:pt x="233211" y="58621"/>
                  </a:lnTo>
                  <a:lnTo>
                    <a:pt x="216316" y="50944"/>
                  </a:lnTo>
                  <a:lnTo>
                    <a:pt x="198445" y="46060"/>
                  </a:lnTo>
                  <a:lnTo>
                    <a:pt x="179955" y="44044"/>
                  </a:lnTo>
                  <a:lnTo>
                    <a:pt x="161202" y="44968"/>
                  </a:lnTo>
                  <a:lnTo>
                    <a:pt x="119050" y="58867"/>
                  </a:lnTo>
                  <a:lnTo>
                    <a:pt x="86875" y="86084"/>
                  </a:lnTo>
                  <a:lnTo>
                    <a:pt x="67798" y="122760"/>
                  </a:lnTo>
                  <a:lnTo>
                    <a:pt x="64936" y="165034"/>
                  </a:lnTo>
                  <a:lnTo>
                    <a:pt x="64428" y="166596"/>
                  </a:lnTo>
                  <a:lnTo>
                    <a:pt x="19619" y="187395"/>
                  </a:lnTo>
                  <a:lnTo>
                    <a:pt x="0" y="226274"/>
                  </a:lnTo>
                  <a:lnTo>
                    <a:pt x="1785" y="252673"/>
                  </a:lnTo>
                  <a:lnTo>
                    <a:pt x="13811" y="276516"/>
                  </a:lnTo>
                  <a:lnTo>
                    <a:pt x="35218" y="294764"/>
                  </a:lnTo>
                  <a:lnTo>
                    <a:pt x="25723" y="306756"/>
                  </a:lnTo>
                  <a:lnTo>
                    <a:pt x="19264" y="320245"/>
                  </a:lnTo>
                  <a:lnTo>
                    <a:pt x="16019" y="334732"/>
                  </a:lnTo>
                  <a:lnTo>
                    <a:pt x="16168" y="349717"/>
                  </a:lnTo>
                  <a:lnTo>
                    <a:pt x="25142" y="375638"/>
                  </a:lnTo>
                  <a:lnTo>
                    <a:pt x="43283" y="395605"/>
                  </a:lnTo>
                  <a:lnTo>
                    <a:pt x="67996" y="407682"/>
                  </a:lnTo>
                  <a:lnTo>
                    <a:pt x="96686" y="409928"/>
                  </a:lnTo>
                  <a:lnTo>
                    <a:pt x="98083" y="412125"/>
                  </a:lnTo>
                  <a:lnTo>
                    <a:pt x="132522" y="447996"/>
                  </a:lnTo>
                  <a:lnTo>
                    <a:pt x="177188" y="467822"/>
                  </a:lnTo>
                  <a:lnTo>
                    <a:pt x="226403" y="470259"/>
                  </a:lnTo>
                  <a:lnTo>
                    <a:pt x="274486" y="453959"/>
                  </a:lnTo>
                  <a:lnTo>
                    <a:pt x="286599" y="468342"/>
                  </a:lnTo>
                  <a:lnTo>
                    <a:pt x="300997" y="480451"/>
                  </a:lnTo>
                  <a:lnTo>
                    <a:pt x="317349" y="490045"/>
                  </a:lnTo>
                  <a:lnTo>
                    <a:pt x="335319" y="496885"/>
                  </a:lnTo>
                  <a:lnTo>
                    <a:pt x="379765" y="500906"/>
                  </a:lnTo>
                  <a:lnTo>
                    <a:pt x="420949" y="488820"/>
                  </a:lnTo>
                  <a:lnTo>
                    <a:pt x="454370" y="462923"/>
                  </a:lnTo>
                  <a:lnTo>
                    <a:pt x="475527" y="425511"/>
                  </a:lnTo>
                  <a:lnTo>
                    <a:pt x="487261" y="431423"/>
                  </a:lnTo>
                  <a:lnTo>
                    <a:pt x="499673" y="435734"/>
                  </a:lnTo>
                  <a:lnTo>
                    <a:pt x="512585" y="438398"/>
                  </a:lnTo>
                  <a:lnTo>
                    <a:pt x="525819" y="439367"/>
                  </a:lnTo>
                  <a:lnTo>
                    <a:pt x="563322" y="432477"/>
                  </a:lnTo>
                  <a:lnTo>
                    <a:pt x="594098" y="413143"/>
                  </a:lnTo>
                  <a:lnTo>
                    <a:pt x="614991" y="384276"/>
                  </a:lnTo>
                  <a:lnTo>
                    <a:pt x="622847" y="348790"/>
                  </a:lnTo>
                  <a:lnTo>
                    <a:pt x="637012" y="345977"/>
                  </a:lnTo>
                  <a:lnTo>
                    <a:pt x="675552" y="327721"/>
                  </a:lnTo>
                  <a:lnTo>
                    <a:pt x="705042" y="295683"/>
                  </a:lnTo>
                  <a:lnTo>
                    <a:pt x="718780" y="256777"/>
                  </a:lnTo>
                  <a:lnTo>
                    <a:pt x="716111" y="215830"/>
                  </a:lnTo>
                  <a:lnTo>
                    <a:pt x="696380" y="177670"/>
                  </a:lnTo>
                  <a:lnTo>
                    <a:pt x="698031" y="174076"/>
                  </a:lnTo>
                  <a:lnTo>
                    <a:pt x="700444" y="166583"/>
                  </a:lnTo>
                  <a:lnTo>
                    <a:pt x="702774" y="133137"/>
                  </a:lnTo>
                  <a:lnTo>
                    <a:pt x="691840" y="102496"/>
                  </a:lnTo>
                  <a:lnTo>
                    <a:pt x="669619" y="77994"/>
                  </a:lnTo>
                  <a:lnTo>
                    <a:pt x="638087" y="62964"/>
                  </a:lnTo>
                  <a:lnTo>
                    <a:pt x="634446" y="50198"/>
                  </a:lnTo>
                  <a:lnTo>
                    <a:pt x="610782" y="18146"/>
                  </a:lnTo>
                  <a:lnTo>
                    <a:pt x="551854" y="245"/>
                  </a:lnTo>
                  <a:lnTo>
                    <a:pt x="521985" y="8198"/>
                  </a:lnTo>
                  <a:lnTo>
                    <a:pt x="496736" y="27036"/>
                  </a:lnTo>
                  <a:lnTo>
                    <a:pt x="491341" y="21053"/>
                  </a:lnTo>
                  <a:lnTo>
                    <a:pt x="485290" y="15709"/>
                  </a:lnTo>
                  <a:lnTo>
                    <a:pt x="478645" y="11053"/>
                  </a:lnTo>
                  <a:lnTo>
                    <a:pt x="471463" y="7135"/>
                  </a:lnTo>
                  <a:lnTo>
                    <a:pt x="443579" y="0"/>
                  </a:lnTo>
                  <a:close/>
                </a:path>
              </a:pathLst>
            </a:custGeom>
            <a:solidFill>
              <a:srgbClr val="5B9BD4"/>
            </a:solidFill>
          </p:spPr>
          <p:txBody>
            <a:bodyPr wrap="square" lIns="0" tIns="0" rIns="0" bIns="0" rtlCol="0"/>
            <a:lstStyle/>
            <a:p>
              <a:endParaRPr>
                <a:solidFill>
                  <a:srgbClr val="1F145D"/>
                </a:solidFill>
              </a:endParaRPr>
            </a:p>
          </p:txBody>
        </p:sp>
        <p:sp>
          <p:nvSpPr>
            <p:cNvPr id="33" name="object 33"/>
            <p:cNvSpPr/>
            <p:nvPr/>
          </p:nvSpPr>
          <p:spPr>
            <a:xfrm>
              <a:off x="2063456" y="5902682"/>
              <a:ext cx="718820" cy="501015"/>
            </a:xfrm>
            <a:custGeom>
              <a:avLst/>
              <a:gdLst/>
              <a:ahLst/>
              <a:cxnLst/>
              <a:rect l="l" t="t" r="r" b="b"/>
              <a:pathLst>
                <a:path w="718819" h="501014">
                  <a:moveTo>
                    <a:pt x="64936" y="165034"/>
                  </a:moveTo>
                  <a:lnTo>
                    <a:pt x="67798" y="122760"/>
                  </a:lnTo>
                  <a:lnTo>
                    <a:pt x="86875" y="86084"/>
                  </a:lnTo>
                  <a:lnTo>
                    <a:pt x="119050" y="58867"/>
                  </a:lnTo>
                  <a:lnTo>
                    <a:pt x="161202" y="44968"/>
                  </a:lnTo>
                  <a:lnTo>
                    <a:pt x="179955" y="44044"/>
                  </a:lnTo>
                  <a:lnTo>
                    <a:pt x="198445" y="46060"/>
                  </a:lnTo>
                  <a:lnTo>
                    <a:pt x="216316" y="50944"/>
                  </a:lnTo>
                  <a:lnTo>
                    <a:pt x="233211" y="58621"/>
                  </a:lnTo>
                  <a:lnTo>
                    <a:pt x="255591" y="32738"/>
                  </a:lnTo>
                  <a:lnTo>
                    <a:pt x="285662" y="17541"/>
                  </a:lnTo>
                  <a:lnTo>
                    <a:pt x="319543" y="14152"/>
                  </a:lnTo>
                  <a:lnTo>
                    <a:pt x="353353" y="23696"/>
                  </a:lnTo>
                  <a:lnTo>
                    <a:pt x="360846" y="27518"/>
                  </a:lnTo>
                  <a:lnTo>
                    <a:pt x="367831" y="32370"/>
                  </a:lnTo>
                  <a:lnTo>
                    <a:pt x="373927" y="38085"/>
                  </a:lnTo>
                  <a:lnTo>
                    <a:pt x="391668" y="16466"/>
                  </a:lnTo>
                  <a:lnTo>
                    <a:pt x="415932" y="3441"/>
                  </a:lnTo>
                  <a:lnTo>
                    <a:pt x="443579" y="0"/>
                  </a:lnTo>
                  <a:lnTo>
                    <a:pt x="471463" y="7135"/>
                  </a:lnTo>
                  <a:lnTo>
                    <a:pt x="478645" y="11053"/>
                  </a:lnTo>
                  <a:lnTo>
                    <a:pt x="485290" y="15709"/>
                  </a:lnTo>
                  <a:lnTo>
                    <a:pt x="491341" y="21053"/>
                  </a:lnTo>
                  <a:lnTo>
                    <a:pt x="496736" y="27036"/>
                  </a:lnTo>
                  <a:lnTo>
                    <a:pt x="521985" y="8198"/>
                  </a:lnTo>
                  <a:lnTo>
                    <a:pt x="551854" y="245"/>
                  </a:lnTo>
                  <a:lnTo>
                    <a:pt x="582676" y="3465"/>
                  </a:lnTo>
                  <a:lnTo>
                    <a:pt x="610782" y="18146"/>
                  </a:lnTo>
                  <a:lnTo>
                    <a:pt x="620639" y="27533"/>
                  </a:lnTo>
                  <a:lnTo>
                    <a:pt x="628578" y="38302"/>
                  </a:lnTo>
                  <a:lnTo>
                    <a:pt x="634446" y="50198"/>
                  </a:lnTo>
                  <a:lnTo>
                    <a:pt x="638087" y="62964"/>
                  </a:lnTo>
                  <a:lnTo>
                    <a:pt x="669619" y="77994"/>
                  </a:lnTo>
                  <a:lnTo>
                    <a:pt x="691840" y="102496"/>
                  </a:lnTo>
                  <a:lnTo>
                    <a:pt x="702774" y="133137"/>
                  </a:lnTo>
                  <a:lnTo>
                    <a:pt x="700444" y="166583"/>
                  </a:lnTo>
                  <a:lnTo>
                    <a:pt x="699301" y="170368"/>
                  </a:lnTo>
                  <a:lnTo>
                    <a:pt x="698031" y="174076"/>
                  </a:lnTo>
                  <a:lnTo>
                    <a:pt x="696380" y="177670"/>
                  </a:lnTo>
                  <a:lnTo>
                    <a:pt x="716111" y="215830"/>
                  </a:lnTo>
                  <a:lnTo>
                    <a:pt x="718780" y="256777"/>
                  </a:lnTo>
                  <a:lnTo>
                    <a:pt x="705042" y="295683"/>
                  </a:lnTo>
                  <a:lnTo>
                    <a:pt x="675552" y="327721"/>
                  </a:lnTo>
                  <a:lnTo>
                    <a:pt x="637012" y="345977"/>
                  </a:lnTo>
                  <a:lnTo>
                    <a:pt x="622847" y="348790"/>
                  </a:lnTo>
                  <a:lnTo>
                    <a:pt x="614991" y="384276"/>
                  </a:lnTo>
                  <a:lnTo>
                    <a:pt x="594098" y="413143"/>
                  </a:lnTo>
                  <a:lnTo>
                    <a:pt x="563322" y="432477"/>
                  </a:lnTo>
                  <a:lnTo>
                    <a:pt x="525819" y="439367"/>
                  </a:lnTo>
                  <a:lnTo>
                    <a:pt x="512585" y="438398"/>
                  </a:lnTo>
                  <a:lnTo>
                    <a:pt x="499673" y="435734"/>
                  </a:lnTo>
                  <a:lnTo>
                    <a:pt x="487261" y="431423"/>
                  </a:lnTo>
                  <a:lnTo>
                    <a:pt x="475527" y="425511"/>
                  </a:lnTo>
                  <a:lnTo>
                    <a:pt x="454370" y="462923"/>
                  </a:lnTo>
                  <a:lnTo>
                    <a:pt x="420949" y="488820"/>
                  </a:lnTo>
                  <a:lnTo>
                    <a:pt x="379765" y="500906"/>
                  </a:lnTo>
                  <a:lnTo>
                    <a:pt x="335319" y="496885"/>
                  </a:lnTo>
                  <a:lnTo>
                    <a:pt x="317349" y="490045"/>
                  </a:lnTo>
                  <a:lnTo>
                    <a:pt x="300997" y="480451"/>
                  </a:lnTo>
                  <a:lnTo>
                    <a:pt x="286599" y="468342"/>
                  </a:lnTo>
                  <a:lnTo>
                    <a:pt x="274486" y="453959"/>
                  </a:lnTo>
                  <a:lnTo>
                    <a:pt x="226403" y="470259"/>
                  </a:lnTo>
                  <a:lnTo>
                    <a:pt x="177188" y="467822"/>
                  </a:lnTo>
                  <a:lnTo>
                    <a:pt x="132522" y="447996"/>
                  </a:lnTo>
                  <a:lnTo>
                    <a:pt x="98083" y="412125"/>
                  </a:lnTo>
                  <a:lnTo>
                    <a:pt x="97194" y="410665"/>
                  </a:lnTo>
                  <a:lnTo>
                    <a:pt x="96686" y="409928"/>
                  </a:lnTo>
                  <a:lnTo>
                    <a:pt x="43283" y="395605"/>
                  </a:lnTo>
                  <a:lnTo>
                    <a:pt x="16168" y="349717"/>
                  </a:lnTo>
                  <a:lnTo>
                    <a:pt x="16019" y="334732"/>
                  </a:lnTo>
                  <a:lnTo>
                    <a:pt x="19264" y="320245"/>
                  </a:lnTo>
                  <a:lnTo>
                    <a:pt x="25723" y="306756"/>
                  </a:lnTo>
                  <a:lnTo>
                    <a:pt x="35218" y="294764"/>
                  </a:lnTo>
                  <a:lnTo>
                    <a:pt x="13811" y="276516"/>
                  </a:lnTo>
                  <a:lnTo>
                    <a:pt x="1785" y="252673"/>
                  </a:lnTo>
                  <a:lnTo>
                    <a:pt x="0" y="226274"/>
                  </a:lnTo>
                  <a:lnTo>
                    <a:pt x="9310" y="200353"/>
                  </a:lnTo>
                  <a:lnTo>
                    <a:pt x="19619" y="187395"/>
                  </a:lnTo>
                  <a:lnTo>
                    <a:pt x="32631" y="177207"/>
                  </a:lnTo>
                  <a:lnTo>
                    <a:pt x="47761" y="170152"/>
                  </a:lnTo>
                  <a:lnTo>
                    <a:pt x="64428" y="166596"/>
                  </a:lnTo>
                  <a:lnTo>
                    <a:pt x="64936" y="165034"/>
                  </a:lnTo>
                  <a:close/>
                </a:path>
                <a:path w="718819" h="501014">
                  <a:moveTo>
                    <a:pt x="78144" y="302067"/>
                  </a:moveTo>
                  <a:lnTo>
                    <a:pt x="67145" y="302083"/>
                  </a:lnTo>
                  <a:lnTo>
                    <a:pt x="56348" y="300519"/>
                  </a:lnTo>
                  <a:lnTo>
                    <a:pt x="45908" y="297414"/>
                  </a:lnTo>
                  <a:lnTo>
                    <a:pt x="35980" y="292809"/>
                  </a:lnTo>
                </a:path>
                <a:path w="718819" h="501014">
                  <a:moveTo>
                    <a:pt x="115355" y="403299"/>
                  </a:moveTo>
                  <a:lnTo>
                    <a:pt x="109513" y="405534"/>
                  </a:lnTo>
                  <a:lnTo>
                    <a:pt x="103290" y="407020"/>
                  </a:lnTo>
                  <a:lnTo>
                    <a:pt x="96940" y="407718"/>
                  </a:lnTo>
                </a:path>
                <a:path w="718819" h="501014">
                  <a:moveTo>
                    <a:pt x="274359" y="451940"/>
                  </a:moveTo>
                  <a:lnTo>
                    <a:pt x="269914" y="445602"/>
                  </a:lnTo>
                  <a:lnTo>
                    <a:pt x="266231" y="438833"/>
                  </a:lnTo>
                  <a:lnTo>
                    <a:pt x="263310" y="431747"/>
                  </a:lnTo>
                </a:path>
                <a:path w="718819" h="501014">
                  <a:moveTo>
                    <a:pt x="480099" y="401584"/>
                  </a:moveTo>
                  <a:lnTo>
                    <a:pt x="479337" y="409090"/>
                  </a:lnTo>
                  <a:lnTo>
                    <a:pt x="477940" y="416519"/>
                  </a:lnTo>
                  <a:lnTo>
                    <a:pt x="475654" y="423733"/>
                  </a:lnTo>
                </a:path>
                <a:path w="718819" h="501014">
                  <a:moveTo>
                    <a:pt x="568364" y="264653"/>
                  </a:moveTo>
                  <a:lnTo>
                    <a:pt x="590891" y="279150"/>
                  </a:lnTo>
                  <a:lnTo>
                    <a:pt x="607988" y="298652"/>
                  </a:lnTo>
                  <a:lnTo>
                    <a:pt x="618799" y="321862"/>
                  </a:lnTo>
                  <a:lnTo>
                    <a:pt x="622466" y="347482"/>
                  </a:lnTo>
                </a:path>
                <a:path w="718819" h="501014">
                  <a:moveTo>
                    <a:pt x="695999" y="176451"/>
                  </a:moveTo>
                  <a:lnTo>
                    <a:pt x="691461" y="185168"/>
                  </a:lnTo>
                  <a:lnTo>
                    <a:pt x="685887" y="193301"/>
                  </a:lnTo>
                  <a:lnTo>
                    <a:pt x="679336" y="200772"/>
                  </a:lnTo>
                  <a:lnTo>
                    <a:pt x="671869" y="207503"/>
                  </a:lnTo>
                </a:path>
                <a:path w="718819" h="501014">
                  <a:moveTo>
                    <a:pt x="638214" y="61224"/>
                  </a:moveTo>
                  <a:lnTo>
                    <a:pt x="639103" y="66063"/>
                  </a:lnTo>
                  <a:lnTo>
                    <a:pt x="639484" y="70965"/>
                  </a:lnTo>
                  <a:lnTo>
                    <a:pt x="639484" y="75893"/>
                  </a:lnTo>
                </a:path>
                <a:path w="718819" h="501014">
                  <a:moveTo>
                    <a:pt x="484163" y="44117"/>
                  </a:moveTo>
                  <a:lnTo>
                    <a:pt x="487338" y="37348"/>
                  </a:lnTo>
                  <a:lnTo>
                    <a:pt x="491529" y="31049"/>
                  </a:lnTo>
                  <a:lnTo>
                    <a:pt x="496609" y="25410"/>
                  </a:lnTo>
                </a:path>
                <a:path w="718819" h="501014">
                  <a:moveTo>
                    <a:pt x="368720" y="53033"/>
                  </a:moveTo>
                  <a:lnTo>
                    <a:pt x="369990" y="47432"/>
                  </a:lnTo>
                  <a:lnTo>
                    <a:pt x="372022" y="42022"/>
                  </a:lnTo>
                  <a:lnTo>
                    <a:pt x="374689" y="36891"/>
                  </a:lnTo>
                </a:path>
                <a:path w="718819" h="501014">
                  <a:moveTo>
                    <a:pt x="233211" y="58506"/>
                  </a:moveTo>
                  <a:lnTo>
                    <a:pt x="238942" y="61946"/>
                  </a:lnTo>
                  <a:lnTo>
                    <a:pt x="244482" y="65706"/>
                  </a:lnTo>
                  <a:lnTo>
                    <a:pt x="249785" y="69777"/>
                  </a:lnTo>
                  <a:lnTo>
                    <a:pt x="254801" y="74153"/>
                  </a:lnTo>
                </a:path>
                <a:path w="718819" h="501014">
                  <a:moveTo>
                    <a:pt x="68746" y="181493"/>
                  </a:moveTo>
                  <a:lnTo>
                    <a:pt x="67095" y="176108"/>
                  </a:lnTo>
                  <a:lnTo>
                    <a:pt x="65825" y="170609"/>
                  </a:lnTo>
                  <a:lnTo>
                    <a:pt x="64936" y="165034"/>
                  </a:lnTo>
                </a:path>
              </a:pathLst>
            </a:custGeom>
            <a:ln w="12700">
              <a:solidFill>
                <a:srgbClr val="2E528F"/>
              </a:solidFill>
            </a:ln>
          </p:spPr>
          <p:txBody>
            <a:bodyPr wrap="square" lIns="0" tIns="0" rIns="0" bIns="0" rtlCol="0"/>
            <a:lstStyle/>
            <a:p>
              <a:endParaRPr>
                <a:solidFill>
                  <a:srgbClr val="1F145D"/>
                </a:solidFill>
              </a:endParaRPr>
            </a:p>
          </p:txBody>
        </p:sp>
      </p:grpSp>
      <p:sp>
        <p:nvSpPr>
          <p:cNvPr id="34" name="object 34"/>
          <p:cNvSpPr txBox="1"/>
          <p:nvPr/>
        </p:nvSpPr>
        <p:spPr>
          <a:xfrm>
            <a:off x="2322702" y="5976010"/>
            <a:ext cx="15049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35" name="object 35"/>
          <p:cNvGrpSpPr/>
          <p:nvPr/>
        </p:nvGrpSpPr>
        <p:grpSpPr>
          <a:xfrm>
            <a:off x="6965960" y="5830800"/>
            <a:ext cx="795655" cy="513715"/>
            <a:chOff x="6965960" y="5830800"/>
            <a:chExt cx="795655" cy="513715"/>
          </a:xfrm>
        </p:grpSpPr>
        <p:sp>
          <p:nvSpPr>
            <p:cNvPr id="36" name="object 36"/>
            <p:cNvSpPr/>
            <p:nvPr/>
          </p:nvSpPr>
          <p:spPr>
            <a:xfrm>
              <a:off x="6972310" y="5837150"/>
              <a:ext cx="782955" cy="501015"/>
            </a:xfrm>
            <a:custGeom>
              <a:avLst/>
              <a:gdLst/>
              <a:ahLst/>
              <a:cxnLst/>
              <a:rect l="l" t="t" r="r" b="b"/>
              <a:pathLst>
                <a:path w="782954" h="501014">
                  <a:moveTo>
                    <a:pt x="482982" y="0"/>
                  </a:moveTo>
                  <a:lnTo>
                    <a:pt x="452903" y="3441"/>
                  </a:lnTo>
                  <a:lnTo>
                    <a:pt x="426491" y="16466"/>
                  </a:lnTo>
                  <a:lnTo>
                    <a:pt x="407152" y="38085"/>
                  </a:lnTo>
                  <a:lnTo>
                    <a:pt x="402014" y="33963"/>
                  </a:lnTo>
                  <a:lnTo>
                    <a:pt x="396531" y="30180"/>
                  </a:lnTo>
                  <a:lnTo>
                    <a:pt x="390739" y="26753"/>
                  </a:lnTo>
                  <a:lnTo>
                    <a:pt x="384673" y="23696"/>
                  </a:lnTo>
                  <a:lnTo>
                    <a:pt x="347894" y="14152"/>
                  </a:lnTo>
                  <a:lnTo>
                    <a:pt x="311044" y="17541"/>
                  </a:lnTo>
                  <a:lnTo>
                    <a:pt x="278338" y="32738"/>
                  </a:lnTo>
                  <a:lnTo>
                    <a:pt x="253990" y="58621"/>
                  </a:lnTo>
                  <a:lnTo>
                    <a:pt x="235529" y="50944"/>
                  </a:lnTo>
                  <a:lnTo>
                    <a:pt x="216032" y="46060"/>
                  </a:lnTo>
                  <a:lnTo>
                    <a:pt x="195893" y="44044"/>
                  </a:lnTo>
                  <a:lnTo>
                    <a:pt x="175504" y="44968"/>
                  </a:lnTo>
                  <a:lnTo>
                    <a:pt x="129611" y="58867"/>
                  </a:lnTo>
                  <a:lnTo>
                    <a:pt x="94589" y="86084"/>
                  </a:lnTo>
                  <a:lnTo>
                    <a:pt x="73830" y="122760"/>
                  </a:lnTo>
                  <a:lnTo>
                    <a:pt x="70729" y="165034"/>
                  </a:lnTo>
                  <a:lnTo>
                    <a:pt x="70094" y="166596"/>
                  </a:lnTo>
                  <a:lnTo>
                    <a:pt x="21355" y="187395"/>
                  </a:lnTo>
                  <a:lnTo>
                    <a:pt x="0" y="226274"/>
                  </a:lnTo>
                  <a:lnTo>
                    <a:pt x="1910" y="252673"/>
                  </a:lnTo>
                  <a:lnTo>
                    <a:pt x="14989" y="276516"/>
                  </a:lnTo>
                  <a:lnTo>
                    <a:pt x="38344" y="294764"/>
                  </a:lnTo>
                  <a:lnTo>
                    <a:pt x="28017" y="306756"/>
                  </a:lnTo>
                  <a:lnTo>
                    <a:pt x="20976" y="320245"/>
                  </a:lnTo>
                  <a:lnTo>
                    <a:pt x="17412" y="334732"/>
                  </a:lnTo>
                  <a:lnTo>
                    <a:pt x="17516" y="349717"/>
                  </a:lnTo>
                  <a:lnTo>
                    <a:pt x="27263" y="375638"/>
                  </a:lnTo>
                  <a:lnTo>
                    <a:pt x="47011" y="395605"/>
                  </a:lnTo>
                  <a:lnTo>
                    <a:pt x="73951" y="407682"/>
                  </a:lnTo>
                  <a:lnTo>
                    <a:pt x="105273" y="409928"/>
                  </a:lnTo>
                  <a:lnTo>
                    <a:pt x="106670" y="412125"/>
                  </a:lnTo>
                  <a:lnTo>
                    <a:pt x="135602" y="442062"/>
                  </a:lnTo>
                  <a:lnTo>
                    <a:pt x="172441" y="461903"/>
                  </a:lnTo>
                  <a:lnTo>
                    <a:pt x="214029" y="470959"/>
                  </a:lnTo>
                  <a:lnTo>
                    <a:pt x="257208" y="468541"/>
                  </a:lnTo>
                  <a:lnTo>
                    <a:pt x="298821" y="453959"/>
                  </a:lnTo>
                  <a:lnTo>
                    <a:pt x="312019" y="468342"/>
                  </a:lnTo>
                  <a:lnTo>
                    <a:pt x="327729" y="480451"/>
                  </a:lnTo>
                  <a:lnTo>
                    <a:pt x="345559" y="490045"/>
                  </a:lnTo>
                  <a:lnTo>
                    <a:pt x="365115" y="496885"/>
                  </a:lnTo>
                  <a:lnTo>
                    <a:pt x="413541" y="500906"/>
                  </a:lnTo>
                  <a:lnTo>
                    <a:pt x="458396" y="488820"/>
                  </a:lnTo>
                  <a:lnTo>
                    <a:pt x="494774" y="462923"/>
                  </a:lnTo>
                  <a:lnTo>
                    <a:pt x="517769" y="425511"/>
                  </a:lnTo>
                  <a:lnTo>
                    <a:pt x="530518" y="431423"/>
                  </a:lnTo>
                  <a:lnTo>
                    <a:pt x="544042" y="435734"/>
                  </a:lnTo>
                  <a:lnTo>
                    <a:pt x="558113" y="438398"/>
                  </a:lnTo>
                  <a:lnTo>
                    <a:pt x="572506" y="439367"/>
                  </a:lnTo>
                  <a:lnTo>
                    <a:pt x="613396" y="432477"/>
                  </a:lnTo>
                  <a:lnTo>
                    <a:pt x="646928" y="413143"/>
                  </a:lnTo>
                  <a:lnTo>
                    <a:pt x="669696" y="384276"/>
                  </a:lnTo>
                  <a:lnTo>
                    <a:pt x="678297" y="348790"/>
                  </a:lnTo>
                  <a:lnTo>
                    <a:pt x="693695" y="345977"/>
                  </a:lnTo>
                  <a:lnTo>
                    <a:pt x="735701" y="327721"/>
                  </a:lnTo>
                  <a:lnTo>
                    <a:pt x="767701" y="295683"/>
                  </a:lnTo>
                  <a:lnTo>
                    <a:pt x="782627" y="256777"/>
                  </a:lnTo>
                  <a:lnTo>
                    <a:pt x="779742" y="215830"/>
                  </a:lnTo>
                  <a:lnTo>
                    <a:pt x="758307" y="177670"/>
                  </a:lnTo>
                  <a:lnTo>
                    <a:pt x="760085" y="174076"/>
                  </a:lnTo>
                  <a:lnTo>
                    <a:pt x="762752" y="166583"/>
                  </a:lnTo>
                  <a:lnTo>
                    <a:pt x="765280" y="133137"/>
                  </a:lnTo>
                  <a:lnTo>
                    <a:pt x="753354" y="102496"/>
                  </a:lnTo>
                  <a:lnTo>
                    <a:pt x="729140" y="77994"/>
                  </a:lnTo>
                  <a:lnTo>
                    <a:pt x="694807" y="62964"/>
                  </a:lnTo>
                  <a:lnTo>
                    <a:pt x="690806" y="50198"/>
                  </a:lnTo>
                  <a:lnTo>
                    <a:pt x="665089" y="18146"/>
                  </a:lnTo>
                  <a:lnTo>
                    <a:pt x="600890" y="245"/>
                  </a:lnTo>
                  <a:lnTo>
                    <a:pt x="568362" y="8198"/>
                  </a:lnTo>
                  <a:lnTo>
                    <a:pt x="540883" y="27036"/>
                  </a:lnTo>
                  <a:lnTo>
                    <a:pt x="535041" y="21053"/>
                  </a:lnTo>
                  <a:lnTo>
                    <a:pt x="528437" y="15709"/>
                  </a:lnTo>
                  <a:lnTo>
                    <a:pt x="521166" y="11053"/>
                  </a:lnTo>
                  <a:lnTo>
                    <a:pt x="513324" y="7135"/>
                  </a:lnTo>
                  <a:lnTo>
                    <a:pt x="482982" y="0"/>
                  </a:lnTo>
                  <a:close/>
                </a:path>
              </a:pathLst>
            </a:custGeom>
            <a:solidFill>
              <a:srgbClr val="2D75B6"/>
            </a:solidFill>
          </p:spPr>
          <p:txBody>
            <a:bodyPr wrap="square" lIns="0" tIns="0" rIns="0" bIns="0" rtlCol="0"/>
            <a:lstStyle/>
            <a:p>
              <a:endParaRPr>
                <a:solidFill>
                  <a:srgbClr val="1F145D"/>
                </a:solidFill>
              </a:endParaRPr>
            </a:p>
          </p:txBody>
        </p:sp>
        <p:sp>
          <p:nvSpPr>
            <p:cNvPr id="37" name="object 37"/>
            <p:cNvSpPr/>
            <p:nvPr/>
          </p:nvSpPr>
          <p:spPr>
            <a:xfrm>
              <a:off x="6972310" y="5837150"/>
              <a:ext cx="782955" cy="501015"/>
            </a:xfrm>
            <a:custGeom>
              <a:avLst/>
              <a:gdLst/>
              <a:ahLst/>
              <a:cxnLst/>
              <a:rect l="l" t="t" r="r" b="b"/>
              <a:pathLst>
                <a:path w="782954" h="501014">
                  <a:moveTo>
                    <a:pt x="70729" y="165034"/>
                  </a:moveTo>
                  <a:lnTo>
                    <a:pt x="73830" y="122760"/>
                  </a:lnTo>
                  <a:lnTo>
                    <a:pt x="94589" y="86084"/>
                  </a:lnTo>
                  <a:lnTo>
                    <a:pt x="129611" y="58867"/>
                  </a:lnTo>
                  <a:lnTo>
                    <a:pt x="175504" y="44968"/>
                  </a:lnTo>
                  <a:lnTo>
                    <a:pt x="195893" y="44044"/>
                  </a:lnTo>
                  <a:lnTo>
                    <a:pt x="216032" y="46060"/>
                  </a:lnTo>
                  <a:lnTo>
                    <a:pt x="235529" y="50944"/>
                  </a:lnTo>
                  <a:lnTo>
                    <a:pt x="253990" y="58621"/>
                  </a:lnTo>
                  <a:lnTo>
                    <a:pt x="278338" y="32738"/>
                  </a:lnTo>
                  <a:lnTo>
                    <a:pt x="311044" y="17541"/>
                  </a:lnTo>
                  <a:lnTo>
                    <a:pt x="347894" y="14152"/>
                  </a:lnTo>
                  <a:lnTo>
                    <a:pt x="384673" y="23696"/>
                  </a:lnTo>
                  <a:lnTo>
                    <a:pt x="390739" y="26753"/>
                  </a:lnTo>
                  <a:lnTo>
                    <a:pt x="396531" y="30180"/>
                  </a:lnTo>
                  <a:lnTo>
                    <a:pt x="402014" y="33963"/>
                  </a:lnTo>
                  <a:lnTo>
                    <a:pt x="407152" y="38085"/>
                  </a:lnTo>
                  <a:lnTo>
                    <a:pt x="426491" y="16466"/>
                  </a:lnTo>
                  <a:lnTo>
                    <a:pt x="452903" y="3441"/>
                  </a:lnTo>
                  <a:lnTo>
                    <a:pt x="482982" y="0"/>
                  </a:lnTo>
                  <a:lnTo>
                    <a:pt x="513324" y="7135"/>
                  </a:lnTo>
                  <a:lnTo>
                    <a:pt x="521166" y="11053"/>
                  </a:lnTo>
                  <a:lnTo>
                    <a:pt x="528437" y="15709"/>
                  </a:lnTo>
                  <a:lnTo>
                    <a:pt x="535041" y="21053"/>
                  </a:lnTo>
                  <a:lnTo>
                    <a:pt x="540883" y="27036"/>
                  </a:lnTo>
                  <a:lnTo>
                    <a:pt x="568362" y="8198"/>
                  </a:lnTo>
                  <a:lnTo>
                    <a:pt x="600890" y="245"/>
                  </a:lnTo>
                  <a:lnTo>
                    <a:pt x="634466" y="3465"/>
                  </a:lnTo>
                  <a:lnTo>
                    <a:pt x="665089" y="18146"/>
                  </a:lnTo>
                  <a:lnTo>
                    <a:pt x="675804" y="27533"/>
                  </a:lnTo>
                  <a:lnTo>
                    <a:pt x="684424" y="38302"/>
                  </a:lnTo>
                  <a:lnTo>
                    <a:pt x="690806" y="50198"/>
                  </a:lnTo>
                  <a:lnTo>
                    <a:pt x="694807" y="62964"/>
                  </a:lnTo>
                  <a:lnTo>
                    <a:pt x="729140" y="77994"/>
                  </a:lnTo>
                  <a:lnTo>
                    <a:pt x="753354" y="102496"/>
                  </a:lnTo>
                  <a:lnTo>
                    <a:pt x="765280" y="133137"/>
                  </a:lnTo>
                  <a:lnTo>
                    <a:pt x="762752" y="166583"/>
                  </a:lnTo>
                  <a:lnTo>
                    <a:pt x="761482" y="170368"/>
                  </a:lnTo>
                  <a:lnTo>
                    <a:pt x="760085" y="174076"/>
                  </a:lnTo>
                  <a:lnTo>
                    <a:pt x="758307" y="177670"/>
                  </a:lnTo>
                  <a:lnTo>
                    <a:pt x="779742" y="215830"/>
                  </a:lnTo>
                  <a:lnTo>
                    <a:pt x="782627" y="256777"/>
                  </a:lnTo>
                  <a:lnTo>
                    <a:pt x="767701" y="295683"/>
                  </a:lnTo>
                  <a:lnTo>
                    <a:pt x="735701" y="327721"/>
                  </a:lnTo>
                  <a:lnTo>
                    <a:pt x="693695" y="345977"/>
                  </a:lnTo>
                  <a:lnTo>
                    <a:pt x="678297" y="348790"/>
                  </a:lnTo>
                  <a:lnTo>
                    <a:pt x="669696" y="384276"/>
                  </a:lnTo>
                  <a:lnTo>
                    <a:pt x="646928" y="413143"/>
                  </a:lnTo>
                  <a:lnTo>
                    <a:pt x="613396" y="432477"/>
                  </a:lnTo>
                  <a:lnTo>
                    <a:pt x="572506" y="439367"/>
                  </a:lnTo>
                  <a:lnTo>
                    <a:pt x="558113" y="438398"/>
                  </a:lnTo>
                  <a:lnTo>
                    <a:pt x="544042" y="435734"/>
                  </a:lnTo>
                  <a:lnTo>
                    <a:pt x="530518" y="431423"/>
                  </a:lnTo>
                  <a:lnTo>
                    <a:pt x="517769" y="425511"/>
                  </a:lnTo>
                  <a:lnTo>
                    <a:pt x="494774" y="462923"/>
                  </a:lnTo>
                  <a:lnTo>
                    <a:pt x="458396" y="488820"/>
                  </a:lnTo>
                  <a:lnTo>
                    <a:pt x="413541" y="500906"/>
                  </a:lnTo>
                  <a:lnTo>
                    <a:pt x="365115" y="496885"/>
                  </a:lnTo>
                  <a:lnTo>
                    <a:pt x="345559" y="490045"/>
                  </a:lnTo>
                  <a:lnTo>
                    <a:pt x="327729" y="480451"/>
                  </a:lnTo>
                  <a:lnTo>
                    <a:pt x="312019" y="468342"/>
                  </a:lnTo>
                  <a:lnTo>
                    <a:pt x="298821" y="453959"/>
                  </a:lnTo>
                  <a:lnTo>
                    <a:pt x="257208" y="468541"/>
                  </a:lnTo>
                  <a:lnTo>
                    <a:pt x="214029" y="470959"/>
                  </a:lnTo>
                  <a:lnTo>
                    <a:pt x="172441" y="461903"/>
                  </a:lnTo>
                  <a:lnTo>
                    <a:pt x="135602" y="442062"/>
                  </a:lnTo>
                  <a:lnTo>
                    <a:pt x="106670" y="412125"/>
                  </a:lnTo>
                  <a:lnTo>
                    <a:pt x="106289" y="411401"/>
                  </a:lnTo>
                  <a:lnTo>
                    <a:pt x="105781" y="410665"/>
                  </a:lnTo>
                  <a:lnTo>
                    <a:pt x="105273" y="409928"/>
                  </a:lnTo>
                  <a:lnTo>
                    <a:pt x="73951" y="407682"/>
                  </a:lnTo>
                  <a:lnTo>
                    <a:pt x="47011" y="395605"/>
                  </a:lnTo>
                  <a:lnTo>
                    <a:pt x="27263" y="375638"/>
                  </a:lnTo>
                  <a:lnTo>
                    <a:pt x="17516" y="349717"/>
                  </a:lnTo>
                  <a:lnTo>
                    <a:pt x="17412" y="334732"/>
                  </a:lnTo>
                  <a:lnTo>
                    <a:pt x="20976" y="320245"/>
                  </a:lnTo>
                  <a:lnTo>
                    <a:pt x="28017" y="306756"/>
                  </a:lnTo>
                  <a:lnTo>
                    <a:pt x="38344" y="294764"/>
                  </a:lnTo>
                  <a:lnTo>
                    <a:pt x="14989" y="276516"/>
                  </a:lnTo>
                  <a:lnTo>
                    <a:pt x="1910" y="252673"/>
                  </a:lnTo>
                  <a:lnTo>
                    <a:pt x="0" y="226274"/>
                  </a:lnTo>
                  <a:lnTo>
                    <a:pt x="10150" y="200353"/>
                  </a:lnTo>
                  <a:lnTo>
                    <a:pt x="21355" y="187395"/>
                  </a:lnTo>
                  <a:lnTo>
                    <a:pt x="35502" y="177207"/>
                  </a:lnTo>
                  <a:lnTo>
                    <a:pt x="51958" y="170152"/>
                  </a:lnTo>
                  <a:lnTo>
                    <a:pt x="70094" y="166596"/>
                  </a:lnTo>
                  <a:lnTo>
                    <a:pt x="70729" y="165034"/>
                  </a:lnTo>
                  <a:close/>
                </a:path>
                <a:path w="782954" h="501014">
                  <a:moveTo>
                    <a:pt x="85080" y="302067"/>
                  </a:moveTo>
                  <a:lnTo>
                    <a:pt x="73110" y="302083"/>
                  </a:lnTo>
                  <a:lnTo>
                    <a:pt x="61331" y="300519"/>
                  </a:lnTo>
                  <a:lnTo>
                    <a:pt x="49932" y="297414"/>
                  </a:lnTo>
                  <a:lnTo>
                    <a:pt x="39106" y="292809"/>
                  </a:lnTo>
                </a:path>
                <a:path w="782954" h="501014">
                  <a:moveTo>
                    <a:pt x="125593" y="403299"/>
                  </a:moveTo>
                  <a:lnTo>
                    <a:pt x="119116" y="405534"/>
                  </a:lnTo>
                  <a:lnTo>
                    <a:pt x="112385" y="407020"/>
                  </a:lnTo>
                  <a:lnTo>
                    <a:pt x="105527" y="407718"/>
                  </a:lnTo>
                </a:path>
                <a:path w="782954" h="501014">
                  <a:moveTo>
                    <a:pt x="298821" y="451940"/>
                  </a:moveTo>
                  <a:lnTo>
                    <a:pt x="293995" y="445602"/>
                  </a:lnTo>
                  <a:lnTo>
                    <a:pt x="289931" y="438833"/>
                  </a:lnTo>
                  <a:lnTo>
                    <a:pt x="286629" y="431747"/>
                  </a:lnTo>
                </a:path>
                <a:path w="782954" h="501014">
                  <a:moveTo>
                    <a:pt x="522722" y="401584"/>
                  </a:moveTo>
                  <a:lnTo>
                    <a:pt x="521960" y="409090"/>
                  </a:lnTo>
                  <a:lnTo>
                    <a:pt x="520309" y="416519"/>
                  </a:lnTo>
                  <a:lnTo>
                    <a:pt x="517896" y="423733"/>
                  </a:lnTo>
                </a:path>
                <a:path w="782954" h="501014">
                  <a:moveTo>
                    <a:pt x="618861" y="264653"/>
                  </a:moveTo>
                  <a:lnTo>
                    <a:pt x="643445" y="279150"/>
                  </a:lnTo>
                  <a:lnTo>
                    <a:pt x="662088" y="298652"/>
                  </a:lnTo>
                  <a:lnTo>
                    <a:pt x="673850" y="321862"/>
                  </a:lnTo>
                  <a:lnTo>
                    <a:pt x="677789" y="347482"/>
                  </a:lnTo>
                </a:path>
                <a:path w="782954" h="501014">
                  <a:moveTo>
                    <a:pt x="757926" y="176451"/>
                  </a:moveTo>
                  <a:lnTo>
                    <a:pt x="752907" y="185168"/>
                  </a:lnTo>
                  <a:lnTo>
                    <a:pt x="746829" y="193301"/>
                  </a:lnTo>
                  <a:lnTo>
                    <a:pt x="739727" y="200772"/>
                  </a:lnTo>
                  <a:lnTo>
                    <a:pt x="731637" y="207503"/>
                  </a:lnTo>
                </a:path>
                <a:path w="782954" h="501014">
                  <a:moveTo>
                    <a:pt x="694934" y="61224"/>
                  </a:moveTo>
                  <a:lnTo>
                    <a:pt x="695950" y="66063"/>
                  </a:lnTo>
                  <a:lnTo>
                    <a:pt x="696331" y="70965"/>
                  </a:lnTo>
                  <a:lnTo>
                    <a:pt x="696331" y="75893"/>
                  </a:lnTo>
                </a:path>
                <a:path w="782954" h="501014">
                  <a:moveTo>
                    <a:pt x="527294" y="44117"/>
                  </a:moveTo>
                  <a:lnTo>
                    <a:pt x="530723" y="37348"/>
                  </a:lnTo>
                  <a:lnTo>
                    <a:pt x="535168" y="31049"/>
                  </a:lnTo>
                  <a:lnTo>
                    <a:pt x="540756" y="25410"/>
                  </a:lnTo>
                </a:path>
                <a:path w="782954" h="501014">
                  <a:moveTo>
                    <a:pt x="401437" y="53033"/>
                  </a:moveTo>
                  <a:lnTo>
                    <a:pt x="402834" y="47432"/>
                  </a:lnTo>
                  <a:lnTo>
                    <a:pt x="404993" y="42022"/>
                  </a:lnTo>
                  <a:lnTo>
                    <a:pt x="408041" y="36891"/>
                  </a:lnTo>
                </a:path>
                <a:path w="782954" h="501014">
                  <a:moveTo>
                    <a:pt x="253863" y="58506"/>
                  </a:moveTo>
                  <a:lnTo>
                    <a:pt x="260141" y="61946"/>
                  </a:lnTo>
                  <a:lnTo>
                    <a:pt x="266182" y="65706"/>
                  </a:lnTo>
                  <a:lnTo>
                    <a:pt x="271936" y="69777"/>
                  </a:lnTo>
                  <a:lnTo>
                    <a:pt x="277358" y="74153"/>
                  </a:lnTo>
                </a:path>
                <a:path w="782954" h="501014">
                  <a:moveTo>
                    <a:pt x="74793" y="181493"/>
                  </a:moveTo>
                  <a:lnTo>
                    <a:pt x="73015" y="176108"/>
                  </a:lnTo>
                  <a:lnTo>
                    <a:pt x="71618" y="170609"/>
                  </a:lnTo>
                  <a:lnTo>
                    <a:pt x="70729" y="165034"/>
                  </a:lnTo>
                </a:path>
              </a:pathLst>
            </a:custGeom>
            <a:ln w="12700">
              <a:solidFill>
                <a:srgbClr val="2E528F"/>
              </a:solidFill>
            </a:ln>
          </p:spPr>
          <p:txBody>
            <a:bodyPr wrap="square" lIns="0" tIns="0" rIns="0" bIns="0" rtlCol="0"/>
            <a:lstStyle/>
            <a:p>
              <a:endParaRPr>
                <a:solidFill>
                  <a:srgbClr val="1F145D"/>
                </a:solidFill>
              </a:endParaRPr>
            </a:p>
          </p:txBody>
        </p:sp>
      </p:grpSp>
      <p:sp>
        <p:nvSpPr>
          <p:cNvPr id="38" name="object 38"/>
          <p:cNvSpPr txBox="1"/>
          <p:nvPr/>
        </p:nvSpPr>
        <p:spPr>
          <a:xfrm>
            <a:off x="7264400" y="5909564"/>
            <a:ext cx="14795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p:txBody>
      </p:sp>
      <p:sp>
        <p:nvSpPr>
          <p:cNvPr id="39" name="object 39"/>
          <p:cNvSpPr txBox="1"/>
          <p:nvPr/>
        </p:nvSpPr>
        <p:spPr>
          <a:xfrm>
            <a:off x="5484621" y="1738376"/>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40" name="object 40"/>
          <p:cNvGrpSpPr/>
          <p:nvPr/>
        </p:nvGrpSpPr>
        <p:grpSpPr>
          <a:xfrm>
            <a:off x="3684823" y="5862804"/>
            <a:ext cx="772795" cy="513715"/>
            <a:chOff x="3684823" y="5862804"/>
            <a:chExt cx="772795" cy="513715"/>
          </a:xfrm>
        </p:grpSpPr>
        <p:sp>
          <p:nvSpPr>
            <p:cNvPr id="41" name="object 41"/>
            <p:cNvSpPr/>
            <p:nvPr/>
          </p:nvSpPr>
          <p:spPr>
            <a:xfrm>
              <a:off x="3691173" y="5869154"/>
              <a:ext cx="760095" cy="501015"/>
            </a:xfrm>
            <a:custGeom>
              <a:avLst/>
              <a:gdLst/>
              <a:ahLst/>
              <a:cxnLst/>
              <a:rect l="l" t="t" r="r" b="b"/>
              <a:pathLst>
                <a:path w="760095" h="501014">
                  <a:moveTo>
                    <a:pt x="468850" y="0"/>
                  </a:moveTo>
                  <a:lnTo>
                    <a:pt x="439660" y="3441"/>
                  </a:lnTo>
                  <a:lnTo>
                    <a:pt x="414041" y="16466"/>
                  </a:lnTo>
                  <a:lnTo>
                    <a:pt x="395305" y="38085"/>
                  </a:lnTo>
                  <a:lnTo>
                    <a:pt x="390284" y="33963"/>
                  </a:lnTo>
                  <a:lnTo>
                    <a:pt x="384954" y="30180"/>
                  </a:lnTo>
                  <a:lnTo>
                    <a:pt x="379339" y="26753"/>
                  </a:lnTo>
                  <a:lnTo>
                    <a:pt x="373461" y="23696"/>
                  </a:lnTo>
                  <a:lnTo>
                    <a:pt x="337704" y="14152"/>
                  </a:lnTo>
                  <a:lnTo>
                    <a:pt x="301912" y="17541"/>
                  </a:lnTo>
                  <a:lnTo>
                    <a:pt x="270144" y="32738"/>
                  </a:lnTo>
                  <a:lnTo>
                    <a:pt x="246461" y="58621"/>
                  </a:lnTo>
                  <a:lnTo>
                    <a:pt x="228627" y="50944"/>
                  </a:lnTo>
                  <a:lnTo>
                    <a:pt x="209710" y="46060"/>
                  </a:lnTo>
                  <a:lnTo>
                    <a:pt x="190150" y="44044"/>
                  </a:lnTo>
                  <a:lnTo>
                    <a:pt x="170388" y="44968"/>
                  </a:lnTo>
                  <a:lnTo>
                    <a:pt x="125811" y="58867"/>
                  </a:lnTo>
                  <a:lnTo>
                    <a:pt x="91807" y="86084"/>
                  </a:lnTo>
                  <a:lnTo>
                    <a:pt x="71661" y="122760"/>
                  </a:lnTo>
                  <a:lnTo>
                    <a:pt x="68661" y="165034"/>
                  </a:lnTo>
                  <a:lnTo>
                    <a:pt x="68026" y="166596"/>
                  </a:lnTo>
                  <a:lnTo>
                    <a:pt x="20734" y="187395"/>
                  </a:lnTo>
                  <a:lnTo>
                    <a:pt x="0" y="226274"/>
                  </a:lnTo>
                  <a:lnTo>
                    <a:pt x="1843" y="252673"/>
                  </a:lnTo>
                  <a:lnTo>
                    <a:pt x="14521" y="276516"/>
                  </a:lnTo>
                  <a:lnTo>
                    <a:pt x="37165" y="294764"/>
                  </a:lnTo>
                  <a:lnTo>
                    <a:pt x="27098" y="306756"/>
                  </a:lnTo>
                  <a:lnTo>
                    <a:pt x="20258" y="320245"/>
                  </a:lnTo>
                  <a:lnTo>
                    <a:pt x="16823" y="334732"/>
                  </a:lnTo>
                  <a:lnTo>
                    <a:pt x="16972" y="349717"/>
                  </a:lnTo>
                  <a:lnTo>
                    <a:pt x="26447" y="375638"/>
                  </a:lnTo>
                  <a:lnTo>
                    <a:pt x="45626" y="395605"/>
                  </a:lnTo>
                  <a:lnTo>
                    <a:pt x="71782" y="407682"/>
                  </a:lnTo>
                  <a:lnTo>
                    <a:pt x="102189" y="409928"/>
                  </a:lnTo>
                  <a:lnTo>
                    <a:pt x="103586" y="412125"/>
                  </a:lnTo>
                  <a:lnTo>
                    <a:pt x="139967" y="447996"/>
                  </a:lnTo>
                  <a:lnTo>
                    <a:pt x="187184" y="467822"/>
                  </a:lnTo>
                  <a:lnTo>
                    <a:pt x="239210" y="470259"/>
                  </a:lnTo>
                  <a:lnTo>
                    <a:pt x="290022" y="453959"/>
                  </a:lnTo>
                  <a:lnTo>
                    <a:pt x="302869" y="468342"/>
                  </a:lnTo>
                  <a:lnTo>
                    <a:pt x="318121" y="480451"/>
                  </a:lnTo>
                  <a:lnTo>
                    <a:pt x="335420" y="490045"/>
                  </a:lnTo>
                  <a:lnTo>
                    <a:pt x="354411" y="496885"/>
                  </a:lnTo>
                  <a:lnTo>
                    <a:pt x="401411" y="500906"/>
                  </a:lnTo>
                  <a:lnTo>
                    <a:pt x="444946" y="488820"/>
                  </a:lnTo>
                  <a:lnTo>
                    <a:pt x="480266" y="462923"/>
                  </a:lnTo>
                  <a:lnTo>
                    <a:pt x="502620" y="425511"/>
                  </a:lnTo>
                  <a:lnTo>
                    <a:pt x="515022" y="431423"/>
                  </a:lnTo>
                  <a:lnTo>
                    <a:pt x="528115" y="435734"/>
                  </a:lnTo>
                  <a:lnTo>
                    <a:pt x="541732" y="438398"/>
                  </a:lnTo>
                  <a:lnTo>
                    <a:pt x="555706" y="439367"/>
                  </a:lnTo>
                  <a:lnTo>
                    <a:pt x="595423" y="432477"/>
                  </a:lnTo>
                  <a:lnTo>
                    <a:pt x="627985" y="413143"/>
                  </a:lnTo>
                  <a:lnTo>
                    <a:pt x="650093" y="384276"/>
                  </a:lnTo>
                  <a:lnTo>
                    <a:pt x="658449" y="348790"/>
                  </a:lnTo>
                  <a:lnTo>
                    <a:pt x="673393" y="345977"/>
                  </a:lnTo>
                  <a:lnTo>
                    <a:pt x="714202" y="327721"/>
                  </a:lnTo>
                  <a:lnTo>
                    <a:pt x="745279" y="295683"/>
                  </a:lnTo>
                  <a:lnTo>
                    <a:pt x="759747" y="256777"/>
                  </a:lnTo>
                  <a:lnTo>
                    <a:pt x="756904" y="215830"/>
                  </a:lnTo>
                  <a:lnTo>
                    <a:pt x="736046" y="177670"/>
                  </a:lnTo>
                  <a:lnTo>
                    <a:pt x="737824" y="174076"/>
                  </a:lnTo>
                  <a:lnTo>
                    <a:pt x="739221" y="170368"/>
                  </a:lnTo>
                  <a:lnTo>
                    <a:pt x="740364" y="166583"/>
                  </a:lnTo>
                  <a:lnTo>
                    <a:pt x="742888" y="133137"/>
                  </a:lnTo>
                  <a:lnTo>
                    <a:pt x="731315" y="102496"/>
                  </a:lnTo>
                  <a:lnTo>
                    <a:pt x="707788" y="77994"/>
                  </a:lnTo>
                  <a:lnTo>
                    <a:pt x="674451" y="62964"/>
                  </a:lnTo>
                  <a:lnTo>
                    <a:pt x="670625" y="50198"/>
                  </a:lnTo>
                  <a:lnTo>
                    <a:pt x="645622" y="18146"/>
                  </a:lnTo>
                  <a:lnTo>
                    <a:pt x="583312" y="245"/>
                  </a:lnTo>
                  <a:lnTo>
                    <a:pt x="551771" y="8198"/>
                  </a:lnTo>
                  <a:lnTo>
                    <a:pt x="525099" y="27036"/>
                  </a:lnTo>
                  <a:lnTo>
                    <a:pt x="519394" y="21053"/>
                  </a:lnTo>
                  <a:lnTo>
                    <a:pt x="512986" y="15709"/>
                  </a:lnTo>
                  <a:lnTo>
                    <a:pt x="505936" y="11053"/>
                  </a:lnTo>
                  <a:lnTo>
                    <a:pt x="498302" y="7135"/>
                  </a:lnTo>
                  <a:lnTo>
                    <a:pt x="468850" y="0"/>
                  </a:lnTo>
                  <a:close/>
                </a:path>
              </a:pathLst>
            </a:custGeom>
            <a:solidFill>
              <a:srgbClr val="5B9BD4"/>
            </a:solidFill>
          </p:spPr>
          <p:txBody>
            <a:bodyPr wrap="square" lIns="0" tIns="0" rIns="0" bIns="0" rtlCol="0"/>
            <a:lstStyle/>
            <a:p>
              <a:endParaRPr>
                <a:solidFill>
                  <a:srgbClr val="1F145D"/>
                </a:solidFill>
              </a:endParaRPr>
            </a:p>
          </p:txBody>
        </p:sp>
        <p:sp>
          <p:nvSpPr>
            <p:cNvPr id="42" name="object 42"/>
            <p:cNvSpPr/>
            <p:nvPr/>
          </p:nvSpPr>
          <p:spPr>
            <a:xfrm>
              <a:off x="3691173" y="5869154"/>
              <a:ext cx="760095" cy="501015"/>
            </a:xfrm>
            <a:custGeom>
              <a:avLst/>
              <a:gdLst/>
              <a:ahLst/>
              <a:cxnLst/>
              <a:rect l="l" t="t" r="r" b="b"/>
              <a:pathLst>
                <a:path w="760095" h="501014">
                  <a:moveTo>
                    <a:pt x="68661" y="165034"/>
                  </a:moveTo>
                  <a:lnTo>
                    <a:pt x="71661" y="122760"/>
                  </a:lnTo>
                  <a:lnTo>
                    <a:pt x="91807" y="86084"/>
                  </a:lnTo>
                  <a:lnTo>
                    <a:pt x="125811" y="58867"/>
                  </a:lnTo>
                  <a:lnTo>
                    <a:pt x="170388" y="44968"/>
                  </a:lnTo>
                  <a:lnTo>
                    <a:pt x="190150" y="44044"/>
                  </a:lnTo>
                  <a:lnTo>
                    <a:pt x="209710" y="46060"/>
                  </a:lnTo>
                  <a:lnTo>
                    <a:pt x="228627" y="50944"/>
                  </a:lnTo>
                  <a:lnTo>
                    <a:pt x="246461" y="58621"/>
                  </a:lnTo>
                  <a:lnTo>
                    <a:pt x="270144" y="32738"/>
                  </a:lnTo>
                  <a:lnTo>
                    <a:pt x="301912" y="17541"/>
                  </a:lnTo>
                  <a:lnTo>
                    <a:pt x="337704" y="14152"/>
                  </a:lnTo>
                  <a:lnTo>
                    <a:pt x="373461" y="23696"/>
                  </a:lnTo>
                  <a:lnTo>
                    <a:pt x="379339" y="26753"/>
                  </a:lnTo>
                  <a:lnTo>
                    <a:pt x="384954" y="30180"/>
                  </a:lnTo>
                  <a:lnTo>
                    <a:pt x="390284" y="33963"/>
                  </a:lnTo>
                  <a:lnTo>
                    <a:pt x="395305" y="38085"/>
                  </a:lnTo>
                  <a:lnTo>
                    <a:pt x="414041" y="16466"/>
                  </a:lnTo>
                  <a:lnTo>
                    <a:pt x="439660" y="3441"/>
                  </a:lnTo>
                  <a:lnTo>
                    <a:pt x="468850" y="0"/>
                  </a:lnTo>
                  <a:lnTo>
                    <a:pt x="498302" y="7135"/>
                  </a:lnTo>
                  <a:lnTo>
                    <a:pt x="505936" y="11053"/>
                  </a:lnTo>
                  <a:lnTo>
                    <a:pt x="512986" y="15709"/>
                  </a:lnTo>
                  <a:lnTo>
                    <a:pt x="519394" y="21053"/>
                  </a:lnTo>
                  <a:lnTo>
                    <a:pt x="525099" y="27036"/>
                  </a:lnTo>
                  <a:lnTo>
                    <a:pt x="551771" y="8198"/>
                  </a:lnTo>
                  <a:lnTo>
                    <a:pt x="583312" y="245"/>
                  </a:lnTo>
                  <a:lnTo>
                    <a:pt x="615878" y="3465"/>
                  </a:lnTo>
                  <a:lnTo>
                    <a:pt x="645622" y="18146"/>
                  </a:lnTo>
                  <a:lnTo>
                    <a:pt x="656020" y="27533"/>
                  </a:lnTo>
                  <a:lnTo>
                    <a:pt x="664418" y="38302"/>
                  </a:lnTo>
                  <a:lnTo>
                    <a:pt x="670625" y="50198"/>
                  </a:lnTo>
                  <a:lnTo>
                    <a:pt x="674451" y="62964"/>
                  </a:lnTo>
                  <a:lnTo>
                    <a:pt x="707788" y="77994"/>
                  </a:lnTo>
                  <a:lnTo>
                    <a:pt x="731315" y="102496"/>
                  </a:lnTo>
                  <a:lnTo>
                    <a:pt x="742888" y="133137"/>
                  </a:lnTo>
                  <a:lnTo>
                    <a:pt x="740364" y="166583"/>
                  </a:lnTo>
                  <a:lnTo>
                    <a:pt x="739221" y="170368"/>
                  </a:lnTo>
                  <a:lnTo>
                    <a:pt x="737824" y="174076"/>
                  </a:lnTo>
                  <a:lnTo>
                    <a:pt x="736046" y="177670"/>
                  </a:lnTo>
                  <a:lnTo>
                    <a:pt x="756904" y="215830"/>
                  </a:lnTo>
                  <a:lnTo>
                    <a:pt x="759747" y="256777"/>
                  </a:lnTo>
                  <a:lnTo>
                    <a:pt x="745279" y="295683"/>
                  </a:lnTo>
                  <a:lnTo>
                    <a:pt x="714202" y="327721"/>
                  </a:lnTo>
                  <a:lnTo>
                    <a:pt x="673393" y="345977"/>
                  </a:lnTo>
                  <a:lnTo>
                    <a:pt x="658449" y="348790"/>
                  </a:lnTo>
                  <a:lnTo>
                    <a:pt x="650093" y="384276"/>
                  </a:lnTo>
                  <a:lnTo>
                    <a:pt x="627985" y="413143"/>
                  </a:lnTo>
                  <a:lnTo>
                    <a:pt x="595423" y="432477"/>
                  </a:lnTo>
                  <a:lnTo>
                    <a:pt x="555706" y="439367"/>
                  </a:lnTo>
                  <a:lnTo>
                    <a:pt x="541732" y="438398"/>
                  </a:lnTo>
                  <a:lnTo>
                    <a:pt x="528115" y="435734"/>
                  </a:lnTo>
                  <a:lnTo>
                    <a:pt x="515022" y="431423"/>
                  </a:lnTo>
                  <a:lnTo>
                    <a:pt x="502620" y="425511"/>
                  </a:lnTo>
                  <a:lnTo>
                    <a:pt x="480266" y="462923"/>
                  </a:lnTo>
                  <a:lnTo>
                    <a:pt x="444946" y="488820"/>
                  </a:lnTo>
                  <a:lnTo>
                    <a:pt x="401411" y="500906"/>
                  </a:lnTo>
                  <a:lnTo>
                    <a:pt x="354411" y="496885"/>
                  </a:lnTo>
                  <a:lnTo>
                    <a:pt x="335420" y="490045"/>
                  </a:lnTo>
                  <a:lnTo>
                    <a:pt x="318121" y="480451"/>
                  </a:lnTo>
                  <a:lnTo>
                    <a:pt x="302869" y="468342"/>
                  </a:lnTo>
                  <a:lnTo>
                    <a:pt x="290022" y="453959"/>
                  </a:lnTo>
                  <a:lnTo>
                    <a:pt x="239210" y="470259"/>
                  </a:lnTo>
                  <a:lnTo>
                    <a:pt x="187184" y="467822"/>
                  </a:lnTo>
                  <a:lnTo>
                    <a:pt x="139967" y="447996"/>
                  </a:lnTo>
                  <a:lnTo>
                    <a:pt x="103586" y="412125"/>
                  </a:lnTo>
                  <a:lnTo>
                    <a:pt x="102189" y="409928"/>
                  </a:lnTo>
                  <a:lnTo>
                    <a:pt x="71782" y="407682"/>
                  </a:lnTo>
                  <a:lnTo>
                    <a:pt x="45626" y="395605"/>
                  </a:lnTo>
                  <a:lnTo>
                    <a:pt x="26447" y="375638"/>
                  </a:lnTo>
                  <a:lnTo>
                    <a:pt x="16972" y="349717"/>
                  </a:lnTo>
                  <a:lnTo>
                    <a:pt x="16823" y="334732"/>
                  </a:lnTo>
                  <a:lnTo>
                    <a:pt x="20258" y="320245"/>
                  </a:lnTo>
                  <a:lnTo>
                    <a:pt x="27098" y="306756"/>
                  </a:lnTo>
                  <a:lnTo>
                    <a:pt x="37165" y="294764"/>
                  </a:lnTo>
                  <a:lnTo>
                    <a:pt x="14521" y="276516"/>
                  </a:lnTo>
                  <a:lnTo>
                    <a:pt x="1843" y="252673"/>
                  </a:lnTo>
                  <a:lnTo>
                    <a:pt x="0" y="226274"/>
                  </a:lnTo>
                  <a:lnTo>
                    <a:pt x="9860" y="200353"/>
                  </a:lnTo>
                  <a:lnTo>
                    <a:pt x="20734" y="187395"/>
                  </a:lnTo>
                  <a:lnTo>
                    <a:pt x="34466" y="177207"/>
                  </a:lnTo>
                  <a:lnTo>
                    <a:pt x="50436" y="170152"/>
                  </a:lnTo>
                  <a:lnTo>
                    <a:pt x="68026" y="166596"/>
                  </a:lnTo>
                  <a:lnTo>
                    <a:pt x="68661" y="165034"/>
                  </a:lnTo>
                  <a:close/>
                </a:path>
                <a:path w="760095" h="501014">
                  <a:moveTo>
                    <a:pt x="82504" y="302067"/>
                  </a:moveTo>
                  <a:lnTo>
                    <a:pt x="70895" y="302083"/>
                  </a:lnTo>
                  <a:lnTo>
                    <a:pt x="59453" y="300519"/>
                  </a:lnTo>
                  <a:lnTo>
                    <a:pt x="48392" y="297414"/>
                  </a:lnTo>
                  <a:lnTo>
                    <a:pt x="37927" y="292809"/>
                  </a:lnTo>
                </a:path>
                <a:path w="760095" h="501014">
                  <a:moveTo>
                    <a:pt x="121874" y="403299"/>
                  </a:moveTo>
                  <a:lnTo>
                    <a:pt x="115651" y="405534"/>
                  </a:lnTo>
                  <a:lnTo>
                    <a:pt x="109047" y="407020"/>
                  </a:lnTo>
                  <a:lnTo>
                    <a:pt x="102443" y="407718"/>
                  </a:lnTo>
                </a:path>
                <a:path w="760095" h="501014">
                  <a:moveTo>
                    <a:pt x="290022" y="451940"/>
                  </a:moveTo>
                  <a:lnTo>
                    <a:pt x="285323" y="445602"/>
                  </a:lnTo>
                  <a:lnTo>
                    <a:pt x="281386" y="438833"/>
                  </a:lnTo>
                  <a:lnTo>
                    <a:pt x="278211" y="431747"/>
                  </a:lnTo>
                </a:path>
                <a:path w="760095" h="501014">
                  <a:moveTo>
                    <a:pt x="507446" y="401584"/>
                  </a:moveTo>
                  <a:lnTo>
                    <a:pt x="506684" y="409090"/>
                  </a:lnTo>
                  <a:lnTo>
                    <a:pt x="505160" y="416519"/>
                  </a:lnTo>
                  <a:lnTo>
                    <a:pt x="502747" y="423733"/>
                  </a:lnTo>
                </a:path>
                <a:path w="760095" h="501014">
                  <a:moveTo>
                    <a:pt x="600791" y="264653"/>
                  </a:moveTo>
                  <a:lnTo>
                    <a:pt x="624615" y="279150"/>
                  </a:lnTo>
                  <a:lnTo>
                    <a:pt x="642701" y="298652"/>
                  </a:lnTo>
                  <a:lnTo>
                    <a:pt x="654119" y="321862"/>
                  </a:lnTo>
                  <a:lnTo>
                    <a:pt x="657941" y="347482"/>
                  </a:lnTo>
                </a:path>
                <a:path w="760095" h="501014">
                  <a:moveTo>
                    <a:pt x="735792" y="176451"/>
                  </a:moveTo>
                  <a:lnTo>
                    <a:pt x="730946" y="185168"/>
                  </a:lnTo>
                  <a:lnTo>
                    <a:pt x="725029" y="193301"/>
                  </a:lnTo>
                  <a:lnTo>
                    <a:pt x="718111" y="200772"/>
                  </a:lnTo>
                  <a:lnTo>
                    <a:pt x="710265" y="207503"/>
                  </a:lnTo>
                </a:path>
                <a:path w="760095" h="501014">
                  <a:moveTo>
                    <a:pt x="674578" y="61224"/>
                  </a:moveTo>
                  <a:lnTo>
                    <a:pt x="675594" y="66063"/>
                  </a:lnTo>
                  <a:lnTo>
                    <a:pt x="675975" y="70965"/>
                  </a:lnTo>
                  <a:lnTo>
                    <a:pt x="675975" y="75893"/>
                  </a:lnTo>
                </a:path>
                <a:path w="760095" h="501014">
                  <a:moveTo>
                    <a:pt x="511891" y="44117"/>
                  </a:moveTo>
                  <a:lnTo>
                    <a:pt x="515193" y="37348"/>
                  </a:lnTo>
                  <a:lnTo>
                    <a:pt x="519511" y="31049"/>
                  </a:lnTo>
                  <a:lnTo>
                    <a:pt x="524845" y="25410"/>
                  </a:lnTo>
                </a:path>
                <a:path w="760095" h="501014">
                  <a:moveTo>
                    <a:pt x="389717" y="53033"/>
                  </a:moveTo>
                  <a:lnTo>
                    <a:pt x="391114" y="47432"/>
                  </a:lnTo>
                  <a:lnTo>
                    <a:pt x="393146" y="42022"/>
                  </a:lnTo>
                  <a:lnTo>
                    <a:pt x="396067" y="36891"/>
                  </a:lnTo>
                </a:path>
                <a:path w="760095" h="501014">
                  <a:moveTo>
                    <a:pt x="246461" y="58506"/>
                  </a:moveTo>
                  <a:lnTo>
                    <a:pt x="252533" y="61946"/>
                  </a:lnTo>
                  <a:lnTo>
                    <a:pt x="258367" y="65706"/>
                  </a:lnTo>
                  <a:lnTo>
                    <a:pt x="263963" y="69777"/>
                  </a:lnTo>
                  <a:lnTo>
                    <a:pt x="269321" y="74153"/>
                  </a:lnTo>
                </a:path>
                <a:path w="760095" h="501014">
                  <a:moveTo>
                    <a:pt x="72598" y="181493"/>
                  </a:moveTo>
                  <a:lnTo>
                    <a:pt x="70820" y="176108"/>
                  </a:lnTo>
                  <a:lnTo>
                    <a:pt x="69423" y="170609"/>
                  </a:lnTo>
                  <a:lnTo>
                    <a:pt x="68661" y="165034"/>
                  </a:lnTo>
                </a:path>
              </a:pathLst>
            </a:custGeom>
            <a:ln w="12700">
              <a:solidFill>
                <a:srgbClr val="2E528F"/>
              </a:solidFill>
            </a:ln>
          </p:spPr>
          <p:txBody>
            <a:bodyPr wrap="square" lIns="0" tIns="0" rIns="0" bIns="0" rtlCol="0"/>
            <a:lstStyle/>
            <a:p>
              <a:endParaRPr>
                <a:solidFill>
                  <a:srgbClr val="1F145D"/>
                </a:solidFill>
              </a:endParaRPr>
            </a:p>
          </p:txBody>
        </p:sp>
      </p:grpSp>
      <p:sp>
        <p:nvSpPr>
          <p:cNvPr id="43" name="object 43"/>
          <p:cNvSpPr txBox="1"/>
          <p:nvPr/>
        </p:nvSpPr>
        <p:spPr>
          <a:xfrm>
            <a:off x="3969258" y="5942177"/>
            <a:ext cx="15049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44" name="object 44"/>
          <p:cNvGrpSpPr/>
          <p:nvPr/>
        </p:nvGrpSpPr>
        <p:grpSpPr>
          <a:xfrm>
            <a:off x="5321569" y="5833848"/>
            <a:ext cx="734695" cy="513715"/>
            <a:chOff x="5321569" y="5833848"/>
            <a:chExt cx="734695" cy="513715"/>
          </a:xfrm>
        </p:grpSpPr>
        <p:sp>
          <p:nvSpPr>
            <p:cNvPr id="45" name="object 45"/>
            <p:cNvSpPr/>
            <p:nvPr/>
          </p:nvSpPr>
          <p:spPr>
            <a:xfrm>
              <a:off x="5327919" y="5840198"/>
              <a:ext cx="721995" cy="501015"/>
            </a:xfrm>
            <a:custGeom>
              <a:avLst/>
              <a:gdLst/>
              <a:ahLst/>
              <a:cxnLst/>
              <a:rect l="l" t="t" r="r" b="b"/>
              <a:pathLst>
                <a:path w="721995" h="501014">
                  <a:moveTo>
                    <a:pt x="445442" y="0"/>
                  </a:moveTo>
                  <a:lnTo>
                    <a:pt x="417671" y="3441"/>
                  </a:lnTo>
                  <a:lnTo>
                    <a:pt x="393305" y="16466"/>
                  </a:lnTo>
                  <a:lnTo>
                    <a:pt x="375523" y="38085"/>
                  </a:lnTo>
                  <a:lnTo>
                    <a:pt x="369300" y="32370"/>
                  </a:lnTo>
                  <a:lnTo>
                    <a:pt x="362315" y="27518"/>
                  </a:lnTo>
                  <a:lnTo>
                    <a:pt x="354822" y="23696"/>
                  </a:lnTo>
                  <a:lnTo>
                    <a:pt x="320843" y="14152"/>
                  </a:lnTo>
                  <a:lnTo>
                    <a:pt x="286829" y="17541"/>
                  </a:lnTo>
                  <a:lnTo>
                    <a:pt x="256649" y="32738"/>
                  </a:lnTo>
                  <a:lnTo>
                    <a:pt x="234172" y="58621"/>
                  </a:lnTo>
                  <a:lnTo>
                    <a:pt x="217183" y="50944"/>
                  </a:lnTo>
                  <a:lnTo>
                    <a:pt x="199231" y="46060"/>
                  </a:lnTo>
                  <a:lnTo>
                    <a:pt x="180683" y="44044"/>
                  </a:lnTo>
                  <a:lnTo>
                    <a:pt x="161909" y="44968"/>
                  </a:lnTo>
                  <a:lnTo>
                    <a:pt x="119518" y="58867"/>
                  </a:lnTo>
                  <a:lnTo>
                    <a:pt x="87201" y="86084"/>
                  </a:lnTo>
                  <a:lnTo>
                    <a:pt x="68075" y="122760"/>
                  </a:lnTo>
                  <a:lnTo>
                    <a:pt x="65262" y="165034"/>
                  </a:lnTo>
                  <a:lnTo>
                    <a:pt x="64627" y="166596"/>
                  </a:lnTo>
                  <a:lnTo>
                    <a:pt x="19692" y="187395"/>
                  </a:lnTo>
                  <a:lnTo>
                    <a:pt x="0" y="226274"/>
                  </a:lnTo>
                  <a:lnTo>
                    <a:pt x="1762" y="252673"/>
                  </a:lnTo>
                  <a:lnTo>
                    <a:pt x="13811" y="276516"/>
                  </a:lnTo>
                  <a:lnTo>
                    <a:pt x="35290" y="294764"/>
                  </a:lnTo>
                  <a:lnTo>
                    <a:pt x="25792" y="306756"/>
                  </a:lnTo>
                  <a:lnTo>
                    <a:pt x="19319" y="320245"/>
                  </a:lnTo>
                  <a:lnTo>
                    <a:pt x="16037" y="334732"/>
                  </a:lnTo>
                  <a:lnTo>
                    <a:pt x="16113" y="349717"/>
                  </a:lnTo>
                  <a:lnTo>
                    <a:pt x="25110" y="375638"/>
                  </a:lnTo>
                  <a:lnTo>
                    <a:pt x="43322" y="395605"/>
                  </a:lnTo>
                  <a:lnTo>
                    <a:pt x="68155" y="407682"/>
                  </a:lnTo>
                  <a:lnTo>
                    <a:pt x="97012" y="409928"/>
                  </a:lnTo>
                  <a:lnTo>
                    <a:pt x="98409" y="412125"/>
                  </a:lnTo>
                  <a:lnTo>
                    <a:pt x="132984" y="447996"/>
                  </a:lnTo>
                  <a:lnTo>
                    <a:pt x="177847" y="467822"/>
                  </a:lnTo>
                  <a:lnTo>
                    <a:pt x="227282" y="470259"/>
                  </a:lnTo>
                  <a:lnTo>
                    <a:pt x="275574" y="453959"/>
                  </a:lnTo>
                  <a:lnTo>
                    <a:pt x="287708" y="468342"/>
                  </a:lnTo>
                  <a:lnTo>
                    <a:pt x="302164" y="480451"/>
                  </a:lnTo>
                  <a:lnTo>
                    <a:pt x="318597" y="490045"/>
                  </a:lnTo>
                  <a:lnTo>
                    <a:pt x="336661" y="496885"/>
                  </a:lnTo>
                  <a:lnTo>
                    <a:pt x="381313" y="500906"/>
                  </a:lnTo>
                  <a:lnTo>
                    <a:pt x="422703" y="488820"/>
                  </a:lnTo>
                  <a:lnTo>
                    <a:pt x="456283" y="462923"/>
                  </a:lnTo>
                  <a:lnTo>
                    <a:pt x="477504" y="425511"/>
                  </a:lnTo>
                  <a:lnTo>
                    <a:pt x="489257" y="431423"/>
                  </a:lnTo>
                  <a:lnTo>
                    <a:pt x="501713" y="435734"/>
                  </a:lnTo>
                  <a:lnTo>
                    <a:pt x="514669" y="438398"/>
                  </a:lnTo>
                  <a:lnTo>
                    <a:pt x="527923" y="439367"/>
                  </a:lnTo>
                  <a:lnTo>
                    <a:pt x="565665" y="432477"/>
                  </a:lnTo>
                  <a:lnTo>
                    <a:pt x="596598" y="413143"/>
                  </a:lnTo>
                  <a:lnTo>
                    <a:pt x="617577" y="384276"/>
                  </a:lnTo>
                  <a:lnTo>
                    <a:pt x="625459" y="348790"/>
                  </a:lnTo>
                  <a:lnTo>
                    <a:pt x="639699" y="345977"/>
                  </a:lnTo>
                  <a:lnTo>
                    <a:pt x="678418" y="327721"/>
                  </a:lnTo>
                  <a:lnTo>
                    <a:pt x="707979" y="295683"/>
                  </a:lnTo>
                  <a:lnTo>
                    <a:pt x="721741" y="256777"/>
                  </a:lnTo>
                  <a:lnTo>
                    <a:pt x="719048" y="215830"/>
                  </a:lnTo>
                  <a:lnTo>
                    <a:pt x="699246" y="177670"/>
                  </a:lnTo>
                  <a:lnTo>
                    <a:pt x="700897" y="174076"/>
                  </a:lnTo>
                  <a:lnTo>
                    <a:pt x="702294" y="170368"/>
                  </a:lnTo>
                  <a:lnTo>
                    <a:pt x="703310" y="166583"/>
                  </a:lnTo>
                  <a:lnTo>
                    <a:pt x="705671" y="133137"/>
                  </a:lnTo>
                  <a:lnTo>
                    <a:pt x="694674" y="102496"/>
                  </a:lnTo>
                  <a:lnTo>
                    <a:pt x="672341" y="77994"/>
                  </a:lnTo>
                  <a:lnTo>
                    <a:pt x="640699" y="62964"/>
                  </a:lnTo>
                  <a:lnTo>
                    <a:pt x="637055" y="50198"/>
                  </a:lnTo>
                  <a:lnTo>
                    <a:pt x="613267" y="18146"/>
                  </a:lnTo>
                  <a:lnTo>
                    <a:pt x="554101" y="245"/>
                  </a:lnTo>
                  <a:lnTo>
                    <a:pt x="524130" y="8198"/>
                  </a:lnTo>
                  <a:lnTo>
                    <a:pt x="498840" y="27036"/>
                  </a:lnTo>
                  <a:lnTo>
                    <a:pt x="493424" y="21053"/>
                  </a:lnTo>
                  <a:lnTo>
                    <a:pt x="487330" y="15709"/>
                  </a:lnTo>
                  <a:lnTo>
                    <a:pt x="480641" y="11053"/>
                  </a:lnTo>
                  <a:lnTo>
                    <a:pt x="473440" y="7135"/>
                  </a:lnTo>
                  <a:lnTo>
                    <a:pt x="445442" y="0"/>
                  </a:lnTo>
                  <a:close/>
                </a:path>
              </a:pathLst>
            </a:custGeom>
            <a:solidFill>
              <a:srgbClr val="5B9BD4"/>
            </a:solidFill>
          </p:spPr>
          <p:txBody>
            <a:bodyPr wrap="square" lIns="0" tIns="0" rIns="0" bIns="0" rtlCol="0"/>
            <a:lstStyle/>
            <a:p>
              <a:endParaRPr>
                <a:solidFill>
                  <a:srgbClr val="1F145D"/>
                </a:solidFill>
              </a:endParaRPr>
            </a:p>
          </p:txBody>
        </p:sp>
        <p:sp>
          <p:nvSpPr>
            <p:cNvPr id="46" name="object 46"/>
            <p:cNvSpPr/>
            <p:nvPr/>
          </p:nvSpPr>
          <p:spPr>
            <a:xfrm>
              <a:off x="5327919" y="5840198"/>
              <a:ext cx="721995" cy="501015"/>
            </a:xfrm>
            <a:custGeom>
              <a:avLst/>
              <a:gdLst/>
              <a:ahLst/>
              <a:cxnLst/>
              <a:rect l="l" t="t" r="r" b="b"/>
              <a:pathLst>
                <a:path w="721995" h="501014">
                  <a:moveTo>
                    <a:pt x="65262" y="165034"/>
                  </a:moveTo>
                  <a:lnTo>
                    <a:pt x="68075" y="122760"/>
                  </a:lnTo>
                  <a:lnTo>
                    <a:pt x="87201" y="86084"/>
                  </a:lnTo>
                  <a:lnTo>
                    <a:pt x="119518" y="58867"/>
                  </a:lnTo>
                  <a:lnTo>
                    <a:pt x="161909" y="44968"/>
                  </a:lnTo>
                  <a:lnTo>
                    <a:pt x="180683" y="44044"/>
                  </a:lnTo>
                  <a:lnTo>
                    <a:pt x="199231" y="46060"/>
                  </a:lnTo>
                  <a:lnTo>
                    <a:pt x="217183" y="50944"/>
                  </a:lnTo>
                  <a:lnTo>
                    <a:pt x="234172" y="58621"/>
                  </a:lnTo>
                  <a:lnTo>
                    <a:pt x="256649" y="32738"/>
                  </a:lnTo>
                  <a:lnTo>
                    <a:pt x="286829" y="17541"/>
                  </a:lnTo>
                  <a:lnTo>
                    <a:pt x="320843" y="14152"/>
                  </a:lnTo>
                  <a:lnTo>
                    <a:pt x="354822" y="23696"/>
                  </a:lnTo>
                  <a:lnTo>
                    <a:pt x="362315" y="27518"/>
                  </a:lnTo>
                  <a:lnTo>
                    <a:pt x="369300" y="32370"/>
                  </a:lnTo>
                  <a:lnTo>
                    <a:pt x="375523" y="38085"/>
                  </a:lnTo>
                  <a:lnTo>
                    <a:pt x="393305" y="16466"/>
                  </a:lnTo>
                  <a:lnTo>
                    <a:pt x="417671" y="3441"/>
                  </a:lnTo>
                  <a:lnTo>
                    <a:pt x="445442" y="0"/>
                  </a:lnTo>
                  <a:lnTo>
                    <a:pt x="473440" y="7135"/>
                  </a:lnTo>
                  <a:lnTo>
                    <a:pt x="480641" y="11053"/>
                  </a:lnTo>
                  <a:lnTo>
                    <a:pt x="487330" y="15709"/>
                  </a:lnTo>
                  <a:lnTo>
                    <a:pt x="493424" y="21053"/>
                  </a:lnTo>
                  <a:lnTo>
                    <a:pt x="498840" y="27036"/>
                  </a:lnTo>
                  <a:lnTo>
                    <a:pt x="524130" y="8198"/>
                  </a:lnTo>
                  <a:lnTo>
                    <a:pt x="554101" y="245"/>
                  </a:lnTo>
                  <a:lnTo>
                    <a:pt x="585047" y="3465"/>
                  </a:lnTo>
                  <a:lnTo>
                    <a:pt x="613267" y="18146"/>
                  </a:lnTo>
                  <a:lnTo>
                    <a:pt x="623196" y="27533"/>
                  </a:lnTo>
                  <a:lnTo>
                    <a:pt x="631174" y="38302"/>
                  </a:lnTo>
                  <a:lnTo>
                    <a:pt x="637055" y="50198"/>
                  </a:lnTo>
                  <a:lnTo>
                    <a:pt x="640699" y="62964"/>
                  </a:lnTo>
                  <a:lnTo>
                    <a:pt x="672341" y="77994"/>
                  </a:lnTo>
                  <a:lnTo>
                    <a:pt x="694674" y="102496"/>
                  </a:lnTo>
                  <a:lnTo>
                    <a:pt x="705671" y="133137"/>
                  </a:lnTo>
                  <a:lnTo>
                    <a:pt x="703310" y="166583"/>
                  </a:lnTo>
                  <a:lnTo>
                    <a:pt x="702294" y="170368"/>
                  </a:lnTo>
                  <a:lnTo>
                    <a:pt x="700897" y="174076"/>
                  </a:lnTo>
                  <a:lnTo>
                    <a:pt x="699246" y="177670"/>
                  </a:lnTo>
                  <a:lnTo>
                    <a:pt x="719048" y="215830"/>
                  </a:lnTo>
                  <a:lnTo>
                    <a:pt x="721741" y="256777"/>
                  </a:lnTo>
                  <a:lnTo>
                    <a:pt x="707979" y="295683"/>
                  </a:lnTo>
                  <a:lnTo>
                    <a:pt x="678418" y="327721"/>
                  </a:lnTo>
                  <a:lnTo>
                    <a:pt x="639699" y="345977"/>
                  </a:lnTo>
                  <a:lnTo>
                    <a:pt x="625459" y="348790"/>
                  </a:lnTo>
                  <a:lnTo>
                    <a:pt x="617577" y="384276"/>
                  </a:lnTo>
                  <a:lnTo>
                    <a:pt x="596598" y="413143"/>
                  </a:lnTo>
                  <a:lnTo>
                    <a:pt x="565665" y="432477"/>
                  </a:lnTo>
                  <a:lnTo>
                    <a:pt x="527923" y="439367"/>
                  </a:lnTo>
                  <a:lnTo>
                    <a:pt x="514669" y="438398"/>
                  </a:lnTo>
                  <a:lnTo>
                    <a:pt x="501713" y="435734"/>
                  </a:lnTo>
                  <a:lnTo>
                    <a:pt x="489257" y="431423"/>
                  </a:lnTo>
                  <a:lnTo>
                    <a:pt x="477504" y="425511"/>
                  </a:lnTo>
                  <a:lnTo>
                    <a:pt x="456283" y="462923"/>
                  </a:lnTo>
                  <a:lnTo>
                    <a:pt x="422703" y="488820"/>
                  </a:lnTo>
                  <a:lnTo>
                    <a:pt x="381313" y="500906"/>
                  </a:lnTo>
                  <a:lnTo>
                    <a:pt x="336661" y="496885"/>
                  </a:lnTo>
                  <a:lnTo>
                    <a:pt x="318597" y="490045"/>
                  </a:lnTo>
                  <a:lnTo>
                    <a:pt x="302164" y="480451"/>
                  </a:lnTo>
                  <a:lnTo>
                    <a:pt x="287708" y="468342"/>
                  </a:lnTo>
                  <a:lnTo>
                    <a:pt x="275574" y="453959"/>
                  </a:lnTo>
                  <a:lnTo>
                    <a:pt x="227282" y="470259"/>
                  </a:lnTo>
                  <a:lnTo>
                    <a:pt x="177847" y="467822"/>
                  </a:lnTo>
                  <a:lnTo>
                    <a:pt x="132984" y="447996"/>
                  </a:lnTo>
                  <a:lnTo>
                    <a:pt x="98409" y="412125"/>
                  </a:lnTo>
                  <a:lnTo>
                    <a:pt x="97520" y="410665"/>
                  </a:lnTo>
                  <a:lnTo>
                    <a:pt x="97012" y="409928"/>
                  </a:lnTo>
                  <a:lnTo>
                    <a:pt x="43322" y="395605"/>
                  </a:lnTo>
                  <a:lnTo>
                    <a:pt x="16113" y="349717"/>
                  </a:lnTo>
                  <a:lnTo>
                    <a:pt x="16037" y="334732"/>
                  </a:lnTo>
                  <a:lnTo>
                    <a:pt x="19319" y="320245"/>
                  </a:lnTo>
                  <a:lnTo>
                    <a:pt x="25792" y="306756"/>
                  </a:lnTo>
                  <a:lnTo>
                    <a:pt x="35290" y="294764"/>
                  </a:lnTo>
                  <a:lnTo>
                    <a:pt x="13811" y="276516"/>
                  </a:lnTo>
                  <a:lnTo>
                    <a:pt x="1762" y="252673"/>
                  </a:lnTo>
                  <a:lnTo>
                    <a:pt x="0" y="226274"/>
                  </a:lnTo>
                  <a:lnTo>
                    <a:pt x="9382" y="200353"/>
                  </a:lnTo>
                  <a:lnTo>
                    <a:pt x="19692" y="187395"/>
                  </a:lnTo>
                  <a:lnTo>
                    <a:pt x="32718" y="177207"/>
                  </a:lnTo>
                  <a:lnTo>
                    <a:pt x="47886" y="170152"/>
                  </a:lnTo>
                  <a:lnTo>
                    <a:pt x="64627" y="166596"/>
                  </a:lnTo>
                  <a:lnTo>
                    <a:pt x="65262" y="165034"/>
                  </a:lnTo>
                  <a:close/>
                </a:path>
                <a:path w="721995" h="501014">
                  <a:moveTo>
                    <a:pt x="78470" y="302067"/>
                  </a:moveTo>
                  <a:lnTo>
                    <a:pt x="67431" y="302083"/>
                  </a:lnTo>
                  <a:lnTo>
                    <a:pt x="56546" y="300519"/>
                  </a:lnTo>
                  <a:lnTo>
                    <a:pt x="46019" y="297414"/>
                  </a:lnTo>
                  <a:lnTo>
                    <a:pt x="36052" y="292809"/>
                  </a:lnTo>
                </a:path>
                <a:path w="721995" h="501014">
                  <a:moveTo>
                    <a:pt x="115808" y="403299"/>
                  </a:moveTo>
                  <a:lnTo>
                    <a:pt x="109839" y="405534"/>
                  </a:lnTo>
                  <a:lnTo>
                    <a:pt x="103616" y="407020"/>
                  </a:lnTo>
                  <a:lnTo>
                    <a:pt x="97266" y="407718"/>
                  </a:lnTo>
                </a:path>
                <a:path w="721995" h="501014">
                  <a:moveTo>
                    <a:pt x="275574" y="451940"/>
                  </a:moveTo>
                  <a:lnTo>
                    <a:pt x="271002" y="445602"/>
                  </a:lnTo>
                  <a:lnTo>
                    <a:pt x="267319" y="438833"/>
                  </a:lnTo>
                  <a:lnTo>
                    <a:pt x="264398" y="431747"/>
                  </a:lnTo>
                </a:path>
                <a:path w="721995" h="501014">
                  <a:moveTo>
                    <a:pt x="482076" y="401584"/>
                  </a:moveTo>
                  <a:lnTo>
                    <a:pt x="481314" y="409090"/>
                  </a:lnTo>
                  <a:lnTo>
                    <a:pt x="479917" y="416519"/>
                  </a:lnTo>
                  <a:lnTo>
                    <a:pt x="477504" y="423733"/>
                  </a:lnTo>
                </a:path>
                <a:path w="721995" h="501014">
                  <a:moveTo>
                    <a:pt x="570722" y="264653"/>
                  </a:moveTo>
                  <a:lnTo>
                    <a:pt x="593395" y="279150"/>
                  </a:lnTo>
                  <a:lnTo>
                    <a:pt x="610568" y="298652"/>
                  </a:lnTo>
                  <a:lnTo>
                    <a:pt x="621407" y="321862"/>
                  </a:lnTo>
                  <a:lnTo>
                    <a:pt x="625078" y="347482"/>
                  </a:lnTo>
                </a:path>
                <a:path w="721995" h="501014">
                  <a:moveTo>
                    <a:pt x="698865" y="176451"/>
                  </a:moveTo>
                  <a:lnTo>
                    <a:pt x="694309" y="185168"/>
                  </a:lnTo>
                  <a:lnTo>
                    <a:pt x="688705" y="193301"/>
                  </a:lnTo>
                  <a:lnTo>
                    <a:pt x="682148" y="200772"/>
                  </a:lnTo>
                  <a:lnTo>
                    <a:pt x="674735" y="207503"/>
                  </a:lnTo>
                </a:path>
                <a:path w="721995" h="501014">
                  <a:moveTo>
                    <a:pt x="640826" y="61224"/>
                  </a:moveTo>
                  <a:lnTo>
                    <a:pt x="641715" y="66063"/>
                  </a:lnTo>
                  <a:lnTo>
                    <a:pt x="642223" y="70965"/>
                  </a:lnTo>
                  <a:lnTo>
                    <a:pt x="642096" y="75893"/>
                  </a:lnTo>
                </a:path>
                <a:path w="721995" h="501014">
                  <a:moveTo>
                    <a:pt x="486267" y="44117"/>
                  </a:moveTo>
                  <a:lnTo>
                    <a:pt x="489315" y="37348"/>
                  </a:lnTo>
                  <a:lnTo>
                    <a:pt x="493506" y="31049"/>
                  </a:lnTo>
                  <a:lnTo>
                    <a:pt x="498586" y="25410"/>
                  </a:lnTo>
                </a:path>
                <a:path w="721995" h="501014">
                  <a:moveTo>
                    <a:pt x="370189" y="53033"/>
                  </a:moveTo>
                  <a:lnTo>
                    <a:pt x="371459" y="47432"/>
                  </a:lnTo>
                  <a:lnTo>
                    <a:pt x="373491" y="42022"/>
                  </a:lnTo>
                  <a:lnTo>
                    <a:pt x="376285" y="36891"/>
                  </a:lnTo>
                </a:path>
                <a:path w="721995" h="501014">
                  <a:moveTo>
                    <a:pt x="234045" y="58506"/>
                  </a:moveTo>
                  <a:lnTo>
                    <a:pt x="239849" y="61946"/>
                  </a:lnTo>
                  <a:lnTo>
                    <a:pt x="245427" y="65706"/>
                  </a:lnTo>
                  <a:lnTo>
                    <a:pt x="250743" y="69777"/>
                  </a:lnTo>
                  <a:lnTo>
                    <a:pt x="255762" y="74153"/>
                  </a:lnTo>
                </a:path>
                <a:path w="721995" h="501014">
                  <a:moveTo>
                    <a:pt x="68945" y="181493"/>
                  </a:moveTo>
                  <a:lnTo>
                    <a:pt x="67294" y="176108"/>
                  </a:lnTo>
                  <a:lnTo>
                    <a:pt x="66024" y="170609"/>
                  </a:lnTo>
                  <a:lnTo>
                    <a:pt x="65262" y="165034"/>
                  </a:lnTo>
                </a:path>
              </a:pathLst>
            </a:custGeom>
            <a:ln w="12700">
              <a:solidFill>
                <a:srgbClr val="2E528F"/>
              </a:solidFill>
            </a:ln>
          </p:spPr>
          <p:txBody>
            <a:bodyPr wrap="square" lIns="0" tIns="0" rIns="0" bIns="0" rtlCol="0"/>
            <a:lstStyle/>
            <a:p>
              <a:endParaRPr>
                <a:solidFill>
                  <a:srgbClr val="1F145D"/>
                </a:solidFill>
              </a:endParaRPr>
            </a:p>
          </p:txBody>
        </p:sp>
      </p:grpSp>
      <p:sp>
        <p:nvSpPr>
          <p:cNvPr id="47" name="object 47"/>
          <p:cNvSpPr txBox="1"/>
          <p:nvPr/>
        </p:nvSpPr>
        <p:spPr>
          <a:xfrm>
            <a:off x="5589270" y="5913831"/>
            <a:ext cx="15049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48" name="object 48"/>
          <p:cNvGrpSpPr/>
          <p:nvPr/>
        </p:nvGrpSpPr>
        <p:grpSpPr>
          <a:xfrm>
            <a:off x="1948942" y="4389090"/>
            <a:ext cx="969010" cy="514350"/>
            <a:chOff x="1948942" y="4389090"/>
            <a:chExt cx="969010" cy="514350"/>
          </a:xfrm>
        </p:grpSpPr>
        <p:sp>
          <p:nvSpPr>
            <p:cNvPr id="49" name="object 49"/>
            <p:cNvSpPr/>
            <p:nvPr/>
          </p:nvSpPr>
          <p:spPr>
            <a:xfrm>
              <a:off x="1955292" y="4395440"/>
              <a:ext cx="956310" cy="501650"/>
            </a:xfrm>
            <a:custGeom>
              <a:avLst/>
              <a:gdLst/>
              <a:ahLst/>
              <a:cxnLst/>
              <a:rect l="l" t="t" r="r" b="b"/>
              <a:pathLst>
                <a:path w="956310" h="501650">
                  <a:moveTo>
                    <a:pt x="590131" y="0"/>
                  </a:moveTo>
                  <a:lnTo>
                    <a:pt x="553354" y="3442"/>
                  </a:lnTo>
                  <a:lnTo>
                    <a:pt x="521079" y="16482"/>
                  </a:lnTo>
                  <a:lnTo>
                    <a:pt x="497458" y="38129"/>
                  </a:lnTo>
                  <a:lnTo>
                    <a:pt x="491154" y="34010"/>
                  </a:lnTo>
                  <a:lnTo>
                    <a:pt x="484457" y="30224"/>
                  </a:lnTo>
                  <a:lnTo>
                    <a:pt x="477402" y="26771"/>
                  </a:lnTo>
                  <a:lnTo>
                    <a:pt x="470026" y="23651"/>
                  </a:lnTo>
                  <a:lnTo>
                    <a:pt x="425043" y="14106"/>
                  </a:lnTo>
                  <a:lnTo>
                    <a:pt x="379999" y="17492"/>
                  </a:lnTo>
                  <a:lnTo>
                    <a:pt x="340028" y="32688"/>
                  </a:lnTo>
                  <a:lnTo>
                    <a:pt x="310260" y="58576"/>
                  </a:lnTo>
                  <a:lnTo>
                    <a:pt x="287797" y="50917"/>
                  </a:lnTo>
                  <a:lnTo>
                    <a:pt x="264001" y="46067"/>
                  </a:lnTo>
                  <a:lnTo>
                    <a:pt x="239394" y="44074"/>
                  </a:lnTo>
                  <a:lnTo>
                    <a:pt x="214502" y="44987"/>
                  </a:lnTo>
                  <a:lnTo>
                    <a:pt x="158369" y="58864"/>
                  </a:lnTo>
                  <a:lnTo>
                    <a:pt x="115569" y="86088"/>
                  </a:lnTo>
                  <a:lnTo>
                    <a:pt x="90201" y="122765"/>
                  </a:lnTo>
                  <a:lnTo>
                    <a:pt x="86359" y="165002"/>
                  </a:lnTo>
                  <a:lnTo>
                    <a:pt x="85597" y="166653"/>
                  </a:lnTo>
                  <a:lnTo>
                    <a:pt x="43402" y="177194"/>
                  </a:lnTo>
                  <a:lnTo>
                    <a:pt x="12445" y="200308"/>
                  </a:lnTo>
                  <a:lnTo>
                    <a:pt x="0" y="226234"/>
                  </a:lnTo>
                  <a:lnTo>
                    <a:pt x="2317" y="252648"/>
                  </a:lnTo>
                  <a:lnTo>
                    <a:pt x="18303" y="276514"/>
                  </a:lnTo>
                  <a:lnTo>
                    <a:pt x="46862" y="294796"/>
                  </a:lnTo>
                  <a:lnTo>
                    <a:pt x="34214" y="306762"/>
                  </a:lnTo>
                  <a:lnTo>
                    <a:pt x="25590" y="320228"/>
                  </a:lnTo>
                  <a:lnTo>
                    <a:pt x="21252" y="334694"/>
                  </a:lnTo>
                  <a:lnTo>
                    <a:pt x="21462" y="349660"/>
                  </a:lnTo>
                  <a:lnTo>
                    <a:pt x="33371" y="375606"/>
                  </a:lnTo>
                  <a:lnTo>
                    <a:pt x="57483" y="395587"/>
                  </a:lnTo>
                  <a:lnTo>
                    <a:pt x="90382" y="407685"/>
                  </a:lnTo>
                  <a:lnTo>
                    <a:pt x="128650" y="409985"/>
                  </a:lnTo>
                  <a:lnTo>
                    <a:pt x="130428" y="412144"/>
                  </a:lnTo>
                  <a:lnTo>
                    <a:pt x="165737" y="442069"/>
                  </a:lnTo>
                  <a:lnTo>
                    <a:pt x="210719" y="461892"/>
                  </a:lnTo>
                  <a:lnTo>
                    <a:pt x="261517" y="470931"/>
                  </a:lnTo>
                  <a:lnTo>
                    <a:pt x="314272" y="468504"/>
                  </a:lnTo>
                  <a:lnTo>
                    <a:pt x="365125" y="453927"/>
                  </a:lnTo>
                  <a:lnTo>
                    <a:pt x="381214" y="468314"/>
                  </a:lnTo>
                  <a:lnTo>
                    <a:pt x="400399" y="480439"/>
                  </a:lnTo>
                  <a:lnTo>
                    <a:pt x="422203" y="490039"/>
                  </a:lnTo>
                  <a:lnTo>
                    <a:pt x="446150" y="496853"/>
                  </a:lnTo>
                  <a:lnTo>
                    <a:pt x="493581" y="501439"/>
                  </a:lnTo>
                  <a:lnTo>
                    <a:pt x="539025" y="495413"/>
                  </a:lnTo>
                  <a:lnTo>
                    <a:pt x="579397" y="479955"/>
                  </a:lnTo>
                  <a:lnTo>
                    <a:pt x="611612" y="456250"/>
                  </a:lnTo>
                  <a:lnTo>
                    <a:pt x="632587" y="425479"/>
                  </a:lnTo>
                  <a:lnTo>
                    <a:pt x="648188" y="431428"/>
                  </a:lnTo>
                  <a:lnTo>
                    <a:pt x="664718" y="435735"/>
                  </a:lnTo>
                  <a:lnTo>
                    <a:pt x="681914" y="438374"/>
                  </a:lnTo>
                  <a:lnTo>
                    <a:pt x="699515" y="439322"/>
                  </a:lnTo>
                  <a:lnTo>
                    <a:pt x="749468" y="432478"/>
                  </a:lnTo>
                  <a:lnTo>
                    <a:pt x="790432" y="413144"/>
                  </a:lnTo>
                  <a:lnTo>
                    <a:pt x="818227" y="384262"/>
                  </a:lnTo>
                  <a:lnTo>
                    <a:pt x="828675" y="348771"/>
                  </a:lnTo>
                  <a:lnTo>
                    <a:pt x="847524" y="345995"/>
                  </a:lnTo>
                  <a:lnTo>
                    <a:pt x="898906" y="327689"/>
                  </a:lnTo>
                  <a:lnTo>
                    <a:pt x="938020" y="295681"/>
                  </a:lnTo>
                  <a:lnTo>
                    <a:pt x="956262" y="256792"/>
                  </a:lnTo>
                  <a:lnTo>
                    <a:pt x="952716" y="215854"/>
                  </a:lnTo>
                  <a:lnTo>
                    <a:pt x="926464" y="177702"/>
                  </a:lnTo>
                  <a:lnTo>
                    <a:pt x="928624" y="174019"/>
                  </a:lnTo>
                  <a:lnTo>
                    <a:pt x="931926" y="166653"/>
                  </a:lnTo>
                  <a:lnTo>
                    <a:pt x="935039" y="133155"/>
                  </a:lnTo>
                  <a:lnTo>
                    <a:pt x="920448" y="102502"/>
                  </a:lnTo>
                  <a:lnTo>
                    <a:pt x="890831" y="78017"/>
                  </a:lnTo>
                  <a:lnTo>
                    <a:pt x="848868" y="63021"/>
                  </a:lnTo>
                  <a:lnTo>
                    <a:pt x="844049" y="50230"/>
                  </a:lnTo>
                  <a:lnTo>
                    <a:pt x="812545" y="18190"/>
                  </a:lnTo>
                  <a:lnTo>
                    <a:pt x="775136" y="3470"/>
                  </a:lnTo>
                  <a:lnTo>
                    <a:pt x="734155" y="252"/>
                  </a:lnTo>
                  <a:lnTo>
                    <a:pt x="694459" y="8225"/>
                  </a:lnTo>
                  <a:lnTo>
                    <a:pt x="660907" y="27080"/>
                  </a:lnTo>
                  <a:lnTo>
                    <a:pt x="653756" y="21089"/>
                  </a:lnTo>
                  <a:lnTo>
                    <a:pt x="645699" y="15730"/>
                  </a:lnTo>
                  <a:lnTo>
                    <a:pt x="636833" y="11060"/>
                  </a:lnTo>
                  <a:lnTo>
                    <a:pt x="627252" y="7141"/>
                  </a:lnTo>
                  <a:lnTo>
                    <a:pt x="590131" y="0"/>
                  </a:lnTo>
                  <a:close/>
                </a:path>
              </a:pathLst>
            </a:custGeom>
            <a:solidFill>
              <a:srgbClr val="9DC3E6"/>
            </a:solidFill>
          </p:spPr>
          <p:txBody>
            <a:bodyPr wrap="square" lIns="0" tIns="0" rIns="0" bIns="0" rtlCol="0"/>
            <a:lstStyle/>
            <a:p>
              <a:endParaRPr>
                <a:solidFill>
                  <a:srgbClr val="1F145D"/>
                </a:solidFill>
              </a:endParaRPr>
            </a:p>
          </p:txBody>
        </p:sp>
        <p:sp>
          <p:nvSpPr>
            <p:cNvPr id="50" name="object 50"/>
            <p:cNvSpPr/>
            <p:nvPr/>
          </p:nvSpPr>
          <p:spPr>
            <a:xfrm>
              <a:off x="1955292" y="4395440"/>
              <a:ext cx="956310" cy="501650"/>
            </a:xfrm>
            <a:custGeom>
              <a:avLst/>
              <a:gdLst/>
              <a:ahLst/>
              <a:cxnLst/>
              <a:rect l="l" t="t" r="r" b="b"/>
              <a:pathLst>
                <a:path w="956310" h="501650">
                  <a:moveTo>
                    <a:pt x="86359" y="165002"/>
                  </a:moveTo>
                  <a:lnTo>
                    <a:pt x="90201" y="122765"/>
                  </a:lnTo>
                  <a:lnTo>
                    <a:pt x="115569" y="86088"/>
                  </a:lnTo>
                  <a:lnTo>
                    <a:pt x="158369" y="58864"/>
                  </a:lnTo>
                  <a:lnTo>
                    <a:pt x="214502" y="44987"/>
                  </a:lnTo>
                  <a:lnTo>
                    <a:pt x="239394" y="44074"/>
                  </a:lnTo>
                  <a:lnTo>
                    <a:pt x="264001" y="46067"/>
                  </a:lnTo>
                  <a:lnTo>
                    <a:pt x="287797" y="50917"/>
                  </a:lnTo>
                  <a:lnTo>
                    <a:pt x="310260" y="58576"/>
                  </a:lnTo>
                  <a:lnTo>
                    <a:pt x="340028" y="32688"/>
                  </a:lnTo>
                  <a:lnTo>
                    <a:pt x="379999" y="17492"/>
                  </a:lnTo>
                  <a:lnTo>
                    <a:pt x="425043" y="14106"/>
                  </a:lnTo>
                  <a:lnTo>
                    <a:pt x="470026" y="23651"/>
                  </a:lnTo>
                  <a:lnTo>
                    <a:pt x="477402" y="26771"/>
                  </a:lnTo>
                  <a:lnTo>
                    <a:pt x="484457" y="30224"/>
                  </a:lnTo>
                  <a:lnTo>
                    <a:pt x="491154" y="34010"/>
                  </a:lnTo>
                  <a:lnTo>
                    <a:pt x="497458" y="38129"/>
                  </a:lnTo>
                  <a:lnTo>
                    <a:pt x="521079" y="16482"/>
                  </a:lnTo>
                  <a:lnTo>
                    <a:pt x="553354" y="3442"/>
                  </a:lnTo>
                  <a:lnTo>
                    <a:pt x="590131" y="0"/>
                  </a:lnTo>
                  <a:lnTo>
                    <a:pt x="627252" y="7141"/>
                  </a:lnTo>
                  <a:lnTo>
                    <a:pt x="636833" y="11060"/>
                  </a:lnTo>
                  <a:lnTo>
                    <a:pt x="645699" y="15730"/>
                  </a:lnTo>
                  <a:lnTo>
                    <a:pt x="653756" y="21089"/>
                  </a:lnTo>
                  <a:lnTo>
                    <a:pt x="660907" y="27080"/>
                  </a:lnTo>
                  <a:lnTo>
                    <a:pt x="694459" y="8225"/>
                  </a:lnTo>
                  <a:lnTo>
                    <a:pt x="734155" y="252"/>
                  </a:lnTo>
                  <a:lnTo>
                    <a:pt x="775136" y="3470"/>
                  </a:lnTo>
                  <a:lnTo>
                    <a:pt x="812545" y="18190"/>
                  </a:lnTo>
                  <a:lnTo>
                    <a:pt x="825650" y="27553"/>
                  </a:lnTo>
                  <a:lnTo>
                    <a:pt x="836231" y="38320"/>
                  </a:lnTo>
                  <a:lnTo>
                    <a:pt x="844049" y="50230"/>
                  </a:lnTo>
                  <a:lnTo>
                    <a:pt x="848868" y="63021"/>
                  </a:lnTo>
                  <a:lnTo>
                    <a:pt x="890831" y="78017"/>
                  </a:lnTo>
                  <a:lnTo>
                    <a:pt x="920448" y="102502"/>
                  </a:lnTo>
                  <a:lnTo>
                    <a:pt x="935039" y="133155"/>
                  </a:lnTo>
                  <a:lnTo>
                    <a:pt x="931926" y="166653"/>
                  </a:lnTo>
                  <a:lnTo>
                    <a:pt x="930401" y="170336"/>
                  </a:lnTo>
                  <a:lnTo>
                    <a:pt x="928624" y="174019"/>
                  </a:lnTo>
                  <a:lnTo>
                    <a:pt x="926464" y="177702"/>
                  </a:lnTo>
                  <a:lnTo>
                    <a:pt x="952716" y="215854"/>
                  </a:lnTo>
                  <a:lnTo>
                    <a:pt x="956262" y="256792"/>
                  </a:lnTo>
                  <a:lnTo>
                    <a:pt x="938020" y="295681"/>
                  </a:lnTo>
                  <a:lnTo>
                    <a:pt x="898906" y="327689"/>
                  </a:lnTo>
                  <a:lnTo>
                    <a:pt x="847524" y="345995"/>
                  </a:lnTo>
                  <a:lnTo>
                    <a:pt x="828675" y="348771"/>
                  </a:lnTo>
                  <a:lnTo>
                    <a:pt x="818227" y="384262"/>
                  </a:lnTo>
                  <a:lnTo>
                    <a:pt x="790432" y="413144"/>
                  </a:lnTo>
                  <a:lnTo>
                    <a:pt x="749468" y="432478"/>
                  </a:lnTo>
                  <a:lnTo>
                    <a:pt x="699515" y="439322"/>
                  </a:lnTo>
                  <a:lnTo>
                    <a:pt x="681914" y="438374"/>
                  </a:lnTo>
                  <a:lnTo>
                    <a:pt x="664718" y="435735"/>
                  </a:lnTo>
                  <a:lnTo>
                    <a:pt x="648188" y="431428"/>
                  </a:lnTo>
                  <a:lnTo>
                    <a:pt x="632587" y="425479"/>
                  </a:lnTo>
                  <a:lnTo>
                    <a:pt x="611612" y="456250"/>
                  </a:lnTo>
                  <a:lnTo>
                    <a:pt x="579397" y="479955"/>
                  </a:lnTo>
                  <a:lnTo>
                    <a:pt x="539025" y="495413"/>
                  </a:lnTo>
                  <a:lnTo>
                    <a:pt x="493581" y="501439"/>
                  </a:lnTo>
                  <a:lnTo>
                    <a:pt x="446150" y="496853"/>
                  </a:lnTo>
                  <a:lnTo>
                    <a:pt x="422203" y="490039"/>
                  </a:lnTo>
                  <a:lnTo>
                    <a:pt x="400399" y="480439"/>
                  </a:lnTo>
                  <a:lnTo>
                    <a:pt x="381214" y="468314"/>
                  </a:lnTo>
                  <a:lnTo>
                    <a:pt x="365125" y="453927"/>
                  </a:lnTo>
                  <a:lnTo>
                    <a:pt x="314272" y="468504"/>
                  </a:lnTo>
                  <a:lnTo>
                    <a:pt x="261517" y="470931"/>
                  </a:lnTo>
                  <a:lnTo>
                    <a:pt x="210719" y="461892"/>
                  </a:lnTo>
                  <a:lnTo>
                    <a:pt x="165737" y="442069"/>
                  </a:lnTo>
                  <a:lnTo>
                    <a:pt x="130428" y="412144"/>
                  </a:lnTo>
                  <a:lnTo>
                    <a:pt x="129793" y="411382"/>
                  </a:lnTo>
                  <a:lnTo>
                    <a:pt x="129158" y="410620"/>
                  </a:lnTo>
                  <a:lnTo>
                    <a:pt x="128650" y="409985"/>
                  </a:lnTo>
                  <a:lnTo>
                    <a:pt x="90382" y="407685"/>
                  </a:lnTo>
                  <a:lnTo>
                    <a:pt x="57483" y="395587"/>
                  </a:lnTo>
                  <a:lnTo>
                    <a:pt x="33371" y="375606"/>
                  </a:lnTo>
                  <a:lnTo>
                    <a:pt x="21462" y="349660"/>
                  </a:lnTo>
                  <a:lnTo>
                    <a:pt x="21252" y="334694"/>
                  </a:lnTo>
                  <a:lnTo>
                    <a:pt x="25590" y="320228"/>
                  </a:lnTo>
                  <a:lnTo>
                    <a:pt x="34214" y="306762"/>
                  </a:lnTo>
                  <a:lnTo>
                    <a:pt x="46862" y="294796"/>
                  </a:lnTo>
                  <a:lnTo>
                    <a:pt x="18303" y="276514"/>
                  </a:lnTo>
                  <a:lnTo>
                    <a:pt x="2317" y="252648"/>
                  </a:lnTo>
                  <a:lnTo>
                    <a:pt x="0" y="226234"/>
                  </a:lnTo>
                  <a:lnTo>
                    <a:pt x="12445" y="200308"/>
                  </a:lnTo>
                  <a:lnTo>
                    <a:pt x="26126" y="187370"/>
                  </a:lnTo>
                  <a:lnTo>
                    <a:pt x="43402" y="177194"/>
                  </a:lnTo>
                  <a:lnTo>
                    <a:pt x="63488" y="170162"/>
                  </a:lnTo>
                  <a:lnTo>
                    <a:pt x="85597" y="166653"/>
                  </a:lnTo>
                  <a:lnTo>
                    <a:pt x="86359" y="165002"/>
                  </a:lnTo>
                  <a:close/>
                </a:path>
                <a:path w="956310" h="501650">
                  <a:moveTo>
                    <a:pt x="104012" y="302035"/>
                  </a:moveTo>
                  <a:lnTo>
                    <a:pt x="89312" y="302069"/>
                  </a:lnTo>
                  <a:lnTo>
                    <a:pt x="74898" y="300495"/>
                  </a:lnTo>
                  <a:lnTo>
                    <a:pt x="61007" y="297374"/>
                  </a:lnTo>
                  <a:lnTo>
                    <a:pt x="47878" y="292764"/>
                  </a:lnTo>
                </a:path>
                <a:path w="956310" h="501650">
                  <a:moveTo>
                    <a:pt x="153543" y="403254"/>
                  </a:moveTo>
                  <a:lnTo>
                    <a:pt x="145669" y="405540"/>
                  </a:lnTo>
                  <a:lnTo>
                    <a:pt x="137413" y="407064"/>
                  </a:lnTo>
                  <a:lnTo>
                    <a:pt x="128905" y="407699"/>
                  </a:lnTo>
                </a:path>
                <a:path w="956310" h="501650">
                  <a:moveTo>
                    <a:pt x="364997" y="451895"/>
                  </a:moveTo>
                  <a:lnTo>
                    <a:pt x="359156" y="445672"/>
                  </a:lnTo>
                  <a:lnTo>
                    <a:pt x="354202" y="438814"/>
                  </a:lnTo>
                  <a:lnTo>
                    <a:pt x="350265" y="431702"/>
                  </a:lnTo>
                </a:path>
                <a:path w="956310" h="501650">
                  <a:moveTo>
                    <a:pt x="638682" y="401603"/>
                  </a:moveTo>
                  <a:lnTo>
                    <a:pt x="637794" y="409096"/>
                  </a:lnTo>
                  <a:lnTo>
                    <a:pt x="635762" y="416589"/>
                  </a:lnTo>
                  <a:lnTo>
                    <a:pt x="632713" y="423701"/>
                  </a:lnTo>
                </a:path>
                <a:path w="956310" h="501650">
                  <a:moveTo>
                    <a:pt x="756157" y="264697"/>
                  </a:moveTo>
                  <a:lnTo>
                    <a:pt x="786161" y="279171"/>
                  </a:lnTo>
                  <a:lnTo>
                    <a:pt x="808926" y="298670"/>
                  </a:lnTo>
                  <a:lnTo>
                    <a:pt x="823309" y="321883"/>
                  </a:lnTo>
                  <a:lnTo>
                    <a:pt x="828166" y="347501"/>
                  </a:lnTo>
                </a:path>
                <a:path w="956310" h="501650">
                  <a:moveTo>
                    <a:pt x="925957" y="176432"/>
                  </a:moveTo>
                  <a:lnTo>
                    <a:pt x="919902" y="185187"/>
                  </a:lnTo>
                  <a:lnTo>
                    <a:pt x="912479" y="193323"/>
                  </a:lnTo>
                  <a:lnTo>
                    <a:pt x="903793" y="200792"/>
                  </a:lnTo>
                  <a:lnTo>
                    <a:pt x="893952" y="207547"/>
                  </a:lnTo>
                </a:path>
                <a:path w="956310" h="501650">
                  <a:moveTo>
                    <a:pt x="848994" y="61243"/>
                  </a:moveTo>
                  <a:lnTo>
                    <a:pt x="850264" y="66069"/>
                  </a:lnTo>
                  <a:lnTo>
                    <a:pt x="850900" y="71022"/>
                  </a:lnTo>
                  <a:lnTo>
                    <a:pt x="850772" y="75848"/>
                  </a:lnTo>
                </a:path>
                <a:path w="956310" h="501650">
                  <a:moveTo>
                    <a:pt x="644144" y="44098"/>
                  </a:moveTo>
                  <a:lnTo>
                    <a:pt x="648334" y="37367"/>
                  </a:lnTo>
                  <a:lnTo>
                    <a:pt x="653922" y="31017"/>
                  </a:lnTo>
                  <a:lnTo>
                    <a:pt x="660653" y="25429"/>
                  </a:lnTo>
                </a:path>
                <a:path w="956310" h="501650">
                  <a:moveTo>
                    <a:pt x="490474" y="52988"/>
                  </a:moveTo>
                  <a:lnTo>
                    <a:pt x="492251" y="47400"/>
                  </a:lnTo>
                  <a:lnTo>
                    <a:pt x="494919" y="42066"/>
                  </a:lnTo>
                  <a:lnTo>
                    <a:pt x="498475" y="36859"/>
                  </a:lnTo>
                </a:path>
                <a:path w="956310" h="501650">
                  <a:moveTo>
                    <a:pt x="310133" y="58449"/>
                  </a:moveTo>
                  <a:lnTo>
                    <a:pt x="317871" y="61928"/>
                  </a:lnTo>
                  <a:lnTo>
                    <a:pt x="325262" y="65704"/>
                  </a:lnTo>
                  <a:lnTo>
                    <a:pt x="332297" y="69790"/>
                  </a:lnTo>
                  <a:lnTo>
                    <a:pt x="338963" y="74197"/>
                  </a:lnTo>
                </a:path>
                <a:path w="956310" h="501650">
                  <a:moveTo>
                    <a:pt x="91439" y="181512"/>
                  </a:moveTo>
                  <a:lnTo>
                    <a:pt x="89153" y="176178"/>
                  </a:lnTo>
                  <a:lnTo>
                    <a:pt x="87502" y="170590"/>
                  </a:lnTo>
                  <a:lnTo>
                    <a:pt x="86359" y="165002"/>
                  </a:lnTo>
                </a:path>
              </a:pathLst>
            </a:custGeom>
            <a:ln w="12700">
              <a:solidFill>
                <a:srgbClr val="2E528F"/>
              </a:solidFill>
            </a:ln>
          </p:spPr>
          <p:txBody>
            <a:bodyPr wrap="square" lIns="0" tIns="0" rIns="0" bIns="0" rtlCol="0"/>
            <a:lstStyle/>
            <a:p>
              <a:endParaRPr>
                <a:solidFill>
                  <a:srgbClr val="1F145D"/>
                </a:solidFill>
              </a:endParaRPr>
            </a:p>
          </p:txBody>
        </p:sp>
      </p:grpSp>
      <p:sp>
        <p:nvSpPr>
          <p:cNvPr id="51" name="object 51"/>
          <p:cNvSpPr txBox="1"/>
          <p:nvPr/>
        </p:nvSpPr>
        <p:spPr>
          <a:xfrm>
            <a:off x="2320544" y="4469129"/>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p:txBody>
      </p:sp>
      <p:grpSp>
        <p:nvGrpSpPr>
          <p:cNvPr id="52" name="object 52"/>
          <p:cNvGrpSpPr/>
          <p:nvPr/>
        </p:nvGrpSpPr>
        <p:grpSpPr>
          <a:xfrm>
            <a:off x="3322065" y="3983706"/>
            <a:ext cx="970915" cy="514350"/>
            <a:chOff x="3322065" y="3983706"/>
            <a:chExt cx="970915" cy="514350"/>
          </a:xfrm>
        </p:grpSpPr>
        <p:sp>
          <p:nvSpPr>
            <p:cNvPr id="53" name="object 53"/>
            <p:cNvSpPr/>
            <p:nvPr/>
          </p:nvSpPr>
          <p:spPr>
            <a:xfrm>
              <a:off x="3328415" y="3990056"/>
              <a:ext cx="958215" cy="501650"/>
            </a:xfrm>
            <a:custGeom>
              <a:avLst/>
              <a:gdLst/>
              <a:ahLst/>
              <a:cxnLst/>
              <a:rect l="l" t="t" r="r" b="b"/>
              <a:pathLst>
                <a:path w="958214" h="501650">
                  <a:moveTo>
                    <a:pt x="591073" y="0"/>
                  </a:moveTo>
                  <a:lnTo>
                    <a:pt x="554291" y="3442"/>
                  </a:lnTo>
                  <a:lnTo>
                    <a:pt x="521985" y="16482"/>
                  </a:lnTo>
                  <a:lnTo>
                    <a:pt x="498348" y="38129"/>
                  </a:lnTo>
                  <a:lnTo>
                    <a:pt x="491970" y="34010"/>
                  </a:lnTo>
                  <a:lnTo>
                    <a:pt x="485235" y="30224"/>
                  </a:lnTo>
                  <a:lnTo>
                    <a:pt x="478166" y="26771"/>
                  </a:lnTo>
                  <a:lnTo>
                    <a:pt x="470788" y="23651"/>
                  </a:lnTo>
                  <a:lnTo>
                    <a:pt x="425765" y="14106"/>
                  </a:lnTo>
                  <a:lnTo>
                    <a:pt x="380634" y="17492"/>
                  </a:lnTo>
                  <a:lnTo>
                    <a:pt x="340576" y="32688"/>
                  </a:lnTo>
                  <a:lnTo>
                    <a:pt x="310769" y="58576"/>
                  </a:lnTo>
                  <a:lnTo>
                    <a:pt x="288232" y="50917"/>
                  </a:lnTo>
                  <a:lnTo>
                    <a:pt x="264398" y="46067"/>
                  </a:lnTo>
                  <a:lnTo>
                    <a:pt x="239777" y="44074"/>
                  </a:lnTo>
                  <a:lnTo>
                    <a:pt x="214884" y="44987"/>
                  </a:lnTo>
                  <a:lnTo>
                    <a:pt x="158656" y="58864"/>
                  </a:lnTo>
                  <a:lnTo>
                    <a:pt x="115776" y="86088"/>
                  </a:lnTo>
                  <a:lnTo>
                    <a:pt x="90350" y="122765"/>
                  </a:lnTo>
                  <a:lnTo>
                    <a:pt x="86487" y="165002"/>
                  </a:lnTo>
                  <a:lnTo>
                    <a:pt x="85725" y="166653"/>
                  </a:lnTo>
                  <a:lnTo>
                    <a:pt x="43418" y="177194"/>
                  </a:lnTo>
                  <a:lnTo>
                    <a:pt x="12446" y="200308"/>
                  </a:lnTo>
                  <a:lnTo>
                    <a:pt x="0" y="226234"/>
                  </a:lnTo>
                  <a:lnTo>
                    <a:pt x="2317" y="252648"/>
                  </a:lnTo>
                  <a:lnTo>
                    <a:pt x="18303" y="276514"/>
                  </a:lnTo>
                  <a:lnTo>
                    <a:pt x="46862" y="294796"/>
                  </a:lnTo>
                  <a:lnTo>
                    <a:pt x="34232" y="306762"/>
                  </a:lnTo>
                  <a:lnTo>
                    <a:pt x="25638" y="320228"/>
                  </a:lnTo>
                  <a:lnTo>
                    <a:pt x="21306" y="334694"/>
                  </a:lnTo>
                  <a:lnTo>
                    <a:pt x="21462" y="349660"/>
                  </a:lnTo>
                  <a:lnTo>
                    <a:pt x="33391" y="375606"/>
                  </a:lnTo>
                  <a:lnTo>
                    <a:pt x="57546" y="395587"/>
                  </a:lnTo>
                  <a:lnTo>
                    <a:pt x="90489" y="407685"/>
                  </a:lnTo>
                  <a:lnTo>
                    <a:pt x="128778" y="409985"/>
                  </a:lnTo>
                  <a:lnTo>
                    <a:pt x="130683" y="412144"/>
                  </a:lnTo>
                  <a:lnTo>
                    <a:pt x="166018" y="442069"/>
                  </a:lnTo>
                  <a:lnTo>
                    <a:pt x="211070" y="461892"/>
                  </a:lnTo>
                  <a:lnTo>
                    <a:pt x="261963" y="470931"/>
                  </a:lnTo>
                  <a:lnTo>
                    <a:pt x="314818" y="468504"/>
                  </a:lnTo>
                  <a:lnTo>
                    <a:pt x="365760" y="453927"/>
                  </a:lnTo>
                  <a:lnTo>
                    <a:pt x="381849" y="468314"/>
                  </a:lnTo>
                  <a:lnTo>
                    <a:pt x="401034" y="480439"/>
                  </a:lnTo>
                  <a:lnTo>
                    <a:pt x="422838" y="490039"/>
                  </a:lnTo>
                  <a:lnTo>
                    <a:pt x="446786" y="496853"/>
                  </a:lnTo>
                  <a:lnTo>
                    <a:pt x="494354" y="501439"/>
                  </a:lnTo>
                  <a:lnTo>
                    <a:pt x="539904" y="495413"/>
                  </a:lnTo>
                  <a:lnTo>
                    <a:pt x="580352" y="479955"/>
                  </a:lnTo>
                  <a:lnTo>
                    <a:pt x="612613" y="456250"/>
                  </a:lnTo>
                  <a:lnTo>
                    <a:pt x="633603" y="425479"/>
                  </a:lnTo>
                  <a:lnTo>
                    <a:pt x="649259" y="431428"/>
                  </a:lnTo>
                  <a:lnTo>
                    <a:pt x="665797" y="435735"/>
                  </a:lnTo>
                  <a:lnTo>
                    <a:pt x="683002" y="438374"/>
                  </a:lnTo>
                  <a:lnTo>
                    <a:pt x="700659" y="439322"/>
                  </a:lnTo>
                  <a:lnTo>
                    <a:pt x="750685" y="432478"/>
                  </a:lnTo>
                  <a:lnTo>
                    <a:pt x="791686" y="413144"/>
                  </a:lnTo>
                  <a:lnTo>
                    <a:pt x="819495" y="384262"/>
                  </a:lnTo>
                  <a:lnTo>
                    <a:pt x="829945" y="348771"/>
                  </a:lnTo>
                  <a:lnTo>
                    <a:pt x="848868" y="345995"/>
                  </a:lnTo>
                  <a:lnTo>
                    <a:pt x="900303" y="327689"/>
                  </a:lnTo>
                  <a:lnTo>
                    <a:pt x="939490" y="295681"/>
                  </a:lnTo>
                  <a:lnTo>
                    <a:pt x="957770" y="256792"/>
                  </a:lnTo>
                  <a:lnTo>
                    <a:pt x="954238" y="215854"/>
                  </a:lnTo>
                  <a:lnTo>
                    <a:pt x="927988" y="177702"/>
                  </a:lnTo>
                  <a:lnTo>
                    <a:pt x="930148" y="174019"/>
                  </a:lnTo>
                  <a:lnTo>
                    <a:pt x="931926" y="170336"/>
                  </a:lnTo>
                  <a:lnTo>
                    <a:pt x="933323" y="166653"/>
                  </a:lnTo>
                  <a:lnTo>
                    <a:pt x="936454" y="133155"/>
                  </a:lnTo>
                  <a:lnTo>
                    <a:pt x="921893" y="102502"/>
                  </a:lnTo>
                  <a:lnTo>
                    <a:pt x="892282" y="78017"/>
                  </a:lnTo>
                  <a:lnTo>
                    <a:pt x="850264" y="63021"/>
                  </a:lnTo>
                  <a:lnTo>
                    <a:pt x="845393" y="50230"/>
                  </a:lnTo>
                  <a:lnTo>
                    <a:pt x="813943" y="18190"/>
                  </a:lnTo>
                  <a:lnTo>
                    <a:pt x="776438" y="3470"/>
                  </a:lnTo>
                  <a:lnTo>
                    <a:pt x="735361" y="252"/>
                  </a:lnTo>
                  <a:lnTo>
                    <a:pt x="695571" y="8225"/>
                  </a:lnTo>
                  <a:lnTo>
                    <a:pt x="661924" y="27080"/>
                  </a:lnTo>
                  <a:lnTo>
                    <a:pt x="654770" y="21089"/>
                  </a:lnTo>
                  <a:lnTo>
                    <a:pt x="646699" y="15730"/>
                  </a:lnTo>
                  <a:lnTo>
                    <a:pt x="637795" y="11060"/>
                  </a:lnTo>
                  <a:lnTo>
                    <a:pt x="628142" y="7141"/>
                  </a:lnTo>
                  <a:lnTo>
                    <a:pt x="591073" y="0"/>
                  </a:lnTo>
                  <a:close/>
                </a:path>
              </a:pathLst>
            </a:custGeom>
            <a:solidFill>
              <a:srgbClr val="5B9BD4"/>
            </a:solidFill>
          </p:spPr>
          <p:txBody>
            <a:bodyPr wrap="square" lIns="0" tIns="0" rIns="0" bIns="0" rtlCol="0"/>
            <a:lstStyle/>
            <a:p>
              <a:endParaRPr>
                <a:solidFill>
                  <a:srgbClr val="1F145D"/>
                </a:solidFill>
              </a:endParaRPr>
            </a:p>
          </p:txBody>
        </p:sp>
        <p:sp>
          <p:nvSpPr>
            <p:cNvPr id="54" name="object 54"/>
            <p:cNvSpPr/>
            <p:nvPr/>
          </p:nvSpPr>
          <p:spPr>
            <a:xfrm>
              <a:off x="3328415" y="3990056"/>
              <a:ext cx="958215" cy="501650"/>
            </a:xfrm>
            <a:custGeom>
              <a:avLst/>
              <a:gdLst/>
              <a:ahLst/>
              <a:cxnLst/>
              <a:rect l="l" t="t" r="r" b="b"/>
              <a:pathLst>
                <a:path w="958214" h="501650">
                  <a:moveTo>
                    <a:pt x="86487" y="165002"/>
                  </a:moveTo>
                  <a:lnTo>
                    <a:pt x="90350" y="122765"/>
                  </a:lnTo>
                  <a:lnTo>
                    <a:pt x="115776" y="86088"/>
                  </a:lnTo>
                  <a:lnTo>
                    <a:pt x="158656" y="58864"/>
                  </a:lnTo>
                  <a:lnTo>
                    <a:pt x="214884" y="44987"/>
                  </a:lnTo>
                  <a:lnTo>
                    <a:pt x="239777" y="44074"/>
                  </a:lnTo>
                  <a:lnTo>
                    <a:pt x="264398" y="46067"/>
                  </a:lnTo>
                  <a:lnTo>
                    <a:pt x="288232" y="50917"/>
                  </a:lnTo>
                  <a:lnTo>
                    <a:pt x="310769" y="58576"/>
                  </a:lnTo>
                  <a:lnTo>
                    <a:pt x="340576" y="32688"/>
                  </a:lnTo>
                  <a:lnTo>
                    <a:pt x="380634" y="17492"/>
                  </a:lnTo>
                  <a:lnTo>
                    <a:pt x="425765" y="14106"/>
                  </a:lnTo>
                  <a:lnTo>
                    <a:pt x="470788" y="23651"/>
                  </a:lnTo>
                  <a:lnTo>
                    <a:pt x="478166" y="26771"/>
                  </a:lnTo>
                  <a:lnTo>
                    <a:pt x="485235" y="30224"/>
                  </a:lnTo>
                  <a:lnTo>
                    <a:pt x="491970" y="34010"/>
                  </a:lnTo>
                  <a:lnTo>
                    <a:pt x="498348" y="38129"/>
                  </a:lnTo>
                  <a:lnTo>
                    <a:pt x="521985" y="16482"/>
                  </a:lnTo>
                  <a:lnTo>
                    <a:pt x="554291" y="3442"/>
                  </a:lnTo>
                  <a:lnTo>
                    <a:pt x="591073" y="0"/>
                  </a:lnTo>
                  <a:lnTo>
                    <a:pt x="628142" y="7141"/>
                  </a:lnTo>
                  <a:lnTo>
                    <a:pt x="637795" y="11060"/>
                  </a:lnTo>
                  <a:lnTo>
                    <a:pt x="646699" y="15730"/>
                  </a:lnTo>
                  <a:lnTo>
                    <a:pt x="654770" y="21089"/>
                  </a:lnTo>
                  <a:lnTo>
                    <a:pt x="661924" y="27080"/>
                  </a:lnTo>
                  <a:lnTo>
                    <a:pt x="695571" y="8225"/>
                  </a:lnTo>
                  <a:lnTo>
                    <a:pt x="735361" y="252"/>
                  </a:lnTo>
                  <a:lnTo>
                    <a:pt x="776438" y="3470"/>
                  </a:lnTo>
                  <a:lnTo>
                    <a:pt x="813943" y="18190"/>
                  </a:lnTo>
                  <a:lnTo>
                    <a:pt x="827029" y="27553"/>
                  </a:lnTo>
                  <a:lnTo>
                    <a:pt x="837580" y="38320"/>
                  </a:lnTo>
                  <a:lnTo>
                    <a:pt x="845393" y="50230"/>
                  </a:lnTo>
                  <a:lnTo>
                    <a:pt x="850264" y="63021"/>
                  </a:lnTo>
                  <a:lnTo>
                    <a:pt x="892282" y="78017"/>
                  </a:lnTo>
                  <a:lnTo>
                    <a:pt x="921893" y="102502"/>
                  </a:lnTo>
                  <a:lnTo>
                    <a:pt x="936454" y="133155"/>
                  </a:lnTo>
                  <a:lnTo>
                    <a:pt x="933323" y="166653"/>
                  </a:lnTo>
                  <a:lnTo>
                    <a:pt x="931926" y="170336"/>
                  </a:lnTo>
                  <a:lnTo>
                    <a:pt x="930148" y="174019"/>
                  </a:lnTo>
                  <a:lnTo>
                    <a:pt x="927988" y="177702"/>
                  </a:lnTo>
                  <a:lnTo>
                    <a:pt x="954238" y="215854"/>
                  </a:lnTo>
                  <a:lnTo>
                    <a:pt x="957770" y="256792"/>
                  </a:lnTo>
                  <a:lnTo>
                    <a:pt x="939490" y="295681"/>
                  </a:lnTo>
                  <a:lnTo>
                    <a:pt x="900303" y="327689"/>
                  </a:lnTo>
                  <a:lnTo>
                    <a:pt x="848868" y="345995"/>
                  </a:lnTo>
                  <a:lnTo>
                    <a:pt x="829945" y="348771"/>
                  </a:lnTo>
                  <a:lnTo>
                    <a:pt x="819495" y="384262"/>
                  </a:lnTo>
                  <a:lnTo>
                    <a:pt x="791686" y="413144"/>
                  </a:lnTo>
                  <a:lnTo>
                    <a:pt x="750685" y="432478"/>
                  </a:lnTo>
                  <a:lnTo>
                    <a:pt x="700659" y="439322"/>
                  </a:lnTo>
                  <a:lnTo>
                    <a:pt x="683002" y="438374"/>
                  </a:lnTo>
                  <a:lnTo>
                    <a:pt x="665797" y="435735"/>
                  </a:lnTo>
                  <a:lnTo>
                    <a:pt x="649259" y="431428"/>
                  </a:lnTo>
                  <a:lnTo>
                    <a:pt x="633603" y="425479"/>
                  </a:lnTo>
                  <a:lnTo>
                    <a:pt x="612613" y="456250"/>
                  </a:lnTo>
                  <a:lnTo>
                    <a:pt x="580352" y="479955"/>
                  </a:lnTo>
                  <a:lnTo>
                    <a:pt x="539904" y="495413"/>
                  </a:lnTo>
                  <a:lnTo>
                    <a:pt x="494354" y="501439"/>
                  </a:lnTo>
                  <a:lnTo>
                    <a:pt x="446786" y="496853"/>
                  </a:lnTo>
                  <a:lnTo>
                    <a:pt x="422838" y="490039"/>
                  </a:lnTo>
                  <a:lnTo>
                    <a:pt x="401034" y="480439"/>
                  </a:lnTo>
                  <a:lnTo>
                    <a:pt x="381849" y="468314"/>
                  </a:lnTo>
                  <a:lnTo>
                    <a:pt x="365760" y="453927"/>
                  </a:lnTo>
                  <a:lnTo>
                    <a:pt x="314818" y="468504"/>
                  </a:lnTo>
                  <a:lnTo>
                    <a:pt x="261963" y="470931"/>
                  </a:lnTo>
                  <a:lnTo>
                    <a:pt x="211070" y="461892"/>
                  </a:lnTo>
                  <a:lnTo>
                    <a:pt x="166018" y="442069"/>
                  </a:lnTo>
                  <a:lnTo>
                    <a:pt x="130683" y="412144"/>
                  </a:lnTo>
                  <a:lnTo>
                    <a:pt x="130048" y="411382"/>
                  </a:lnTo>
                  <a:lnTo>
                    <a:pt x="129412" y="410620"/>
                  </a:lnTo>
                  <a:lnTo>
                    <a:pt x="128778" y="409985"/>
                  </a:lnTo>
                  <a:lnTo>
                    <a:pt x="90489" y="407685"/>
                  </a:lnTo>
                  <a:lnTo>
                    <a:pt x="57546" y="395587"/>
                  </a:lnTo>
                  <a:lnTo>
                    <a:pt x="33391" y="375606"/>
                  </a:lnTo>
                  <a:lnTo>
                    <a:pt x="21462" y="349660"/>
                  </a:lnTo>
                  <a:lnTo>
                    <a:pt x="21306" y="334694"/>
                  </a:lnTo>
                  <a:lnTo>
                    <a:pt x="25638" y="320228"/>
                  </a:lnTo>
                  <a:lnTo>
                    <a:pt x="34232" y="306762"/>
                  </a:lnTo>
                  <a:lnTo>
                    <a:pt x="46862" y="294796"/>
                  </a:lnTo>
                  <a:lnTo>
                    <a:pt x="18303" y="276514"/>
                  </a:lnTo>
                  <a:lnTo>
                    <a:pt x="2317" y="252648"/>
                  </a:lnTo>
                  <a:lnTo>
                    <a:pt x="0" y="226234"/>
                  </a:lnTo>
                  <a:lnTo>
                    <a:pt x="12446" y="200308"/>
                  </a:lnTo>
                  <a:lnTo>
                    <a:pt x="26128" y="187370"/>
                  </a:lnTo>
                  <a:lnTo>
                    <a:pt x="43418" y="177194"/>
                  </a:lnTo>
                  <a:lnTo>
                    <a:pt x="63541" y="170162"/>
                  </a:lnTo>
                  <a:lnTo>
                    <a:pt x="85725" y="166653"/>
                  </a:lnTo>
                  <a:lnTo>
                    <a:pt x="86487" y="165002"/>
                  </a:lnTo>
                  <a:close/>
                </a:path>
                <a:path w="958214" h="501650">
                  <a:moveTo>
                    <a:pt x="104139" y="302035"/>
                  </a:moveTo>
                  <a:lnTo>
                    <a:pt x="89491" y="302069"/>
                  </a:lnTo>
                  <a:lnTo>
                    <a:pt x="75057" y="300495"/>
                  </a:lnTo>
                  <a:lnTo>
                    <a:pt x="61098" y="297374"/>
                  </a:lnTo>
                  <a:lnTo>
                    <a:pt x="47879" y="292764"/>
                  </a:lnTo>
                </a:path>
                <a:path w="958214" h="501650">
                  <a:moveTo>
                    <a:pt x="153670" y="403254"/>
                  </a:moveTo>
                  <a:lnTo>
                    <a:pt x="145796" y="405540"/>
                  </a:lnTo>
                  <a:lnTo>
                    <a:pt x="137541" y="407064"/>
                  </a:lnTo>
                  <a:lnTo>
                    <a:pt x="129159" y="407699"/>
                  </a:lnTo>
                </a:path>
                <a:path w="958214" h="501650">
                  <a:moveTo>
                    <a:pt x="365633" y="451895"/>
                  </a:moveTo>
                  <a:lnTo>
                    <a:pt x="359663" y="445672"/>
                  </a:lnTo>
                  <a:lnTo>
                    <a:pt x="354711" y="438814"/>
                  </a:lnTo>
                  <a:lnTo>
                    <a:pt x="350774" y="431702"/>
                  </a:lnTo>
                </a:path>
                <a:path w="958214" h="501650">
                  <a:moveTo>
                    <a:pt x="639699" y="401603"/>
                  </a:moveTo>
                  <a:lnTo>
                    <a:pt x="638810" y="409096"/>
                  </a:lnTo>
                  <a:lnTo>
                    <a:pt x="636778" y="416589"/>
                  </a:lnTo>
                  <a:lnTo>
                    <a:pt x="633730" y="423701"/>
                  </a:lnTo>
                </a:path>
                <a:path w="958214" h="501650">
                  <a:moveTo>
                    <a:pt x="757301" y="264697"/>
                  </a:moveTo>
                  <a:lnTo>
                    <a:pt x="787378" y="279171"/>
                  </a:lnTo>
                  <a:lnTo>
                    <a:pt x="810180" y="298670"/>
                  </a:lnTo>
                  <a:lnTo>
                    <a:pt x="824577" y="321883"/>
                  </a:lnTo>
                  <a:lnTo>
                    <a:pt x="829437" y="347501"/>
                  </a:lnTo>
                </a:path>
                <a:path w="958214" h="501650">
                  <a:moveTo>
                    <a:pt x="927481" y="176432"/>
                  </a:moveTo>
                  <a:lnTo>
                    <a:pt x="921371" y="185187"/>
                  </a:lnTo>
                  <a:lnTo>
                    <a:pt x="913939" y="193323"/>
                  </a:lnTo>
                  <a:lnTo>
                    <a:pt x="905246" y="200792"/>
                  </a:lnTo>
                  <a:lnTo>
                    <a:pt x="895350" y="207547"/>
                  </a:lnTo>
                </a:path>
                <a:path w="958214" h="501650">
                  <a:moveTo>
                    <a:pt x="850392" y="61243"/>
                  </a:moveTo>
                  <a:lnTo>
                    <a:pt x="851662" y="66069"/>
                  </a:lnTo>
                  <a:lnTo>
                    <a:pt x="852170" y="71022"/>
                  </a:lnTo>
                  <a:lnTo>
                    <a:pt x="852043" y="75848"/>
                  </a:lnTo>
                </a:path>
                <a:path w="958214" h="501650">
                  <a:moveTo>
                    <a:pt x="645287" y="44098"/>
                  </a:moveTo>
                  <a:lnTo>
                    <a:pt x="649478" y="37367"/>
                  </a:lnTo>
                  <a:lnTo>
                    <a:pt x="654938" y="31017"/>
                  </a:lnTo>
                  <a:lnTo>
                    <a:pt x="661670" y="25429"/>
                  </a:lnTo>
                </a:path>
                <a:path w="958214" h="501650">
                  <a:moveTo>
                    <a:pt x="491363" y="52988"/>
                  </a:moveTo>
                  <a:lnTo>
                    <a:pt x="493013" y="47400"/>
                  </a:lnTo>
                  <a:lnTo>
                    <a:pt x="495681" y="42066"/>
                  </a:lnTo>
                  <a:lnTo>
                    <a:pt x="499237" y="36859"/>
                  </a:lnTo>
                </a:path>
                <a:path w="958214" h="501650">
                  <a:moveTo>
                    <a:pt x="310642" y="58449"/>
                  </a:moveTo>
                  <a:lnTo>
                    <a:pt x="318379" y="61928"/>
                  </a:lnTo>
                  <a:lnTo>
                    <a:pt x="325770" y="65704"/>
                  </a:lnTo>
                  <a:lnTo>
                    <a:pt x="332805" y="69790"/>
                  </a:lnTo>
                  <a:lnTo>
                    <a:pt x="339471" y="74197"/>
                  </a:lnTo>
                </a:path>
                <a:path w="958214" h="501650">
                  <a:moveTo>
                    <a:pt x="91567" y="181512"/>
                  </a:moveTo>
                  <a:lnTo>
                    <a:pt x="89281" y="176178"/>
                  </a:lnTo>
                  <a:lnTo>
                    <a:pt x="87630" y="170590"/>
                  </a:lnTo>
                  <a:lnTo>
                    <a:pt x="86487" y="165002"/>
                  </a:lnTo>
                </a:path>
              </a:pathLst>
            </a:custGeom>
            <a:ln w="12700">
              <a:solidFill>
                <a:srgbClr val="2E528F"/>
              </a:solidFill>
            </a:ln>
          </p:spPr>
          <p:txBody>
            <a:bodyPr wrap="square" lIns="0" tIns="0" rIns="0" bIns="0" rtlCol="0"/>
            <a:lstStyle/>
            <a:p>
              <a:endParaRPr>
                <a:solidFill>
                  <a:srgbClr val="1F145D"/>
                </a:solidFill>
              </a:endParaRPr>
            </a:p>
          </p:txBody>
        </p:sp>
      </p:grpSp>
      <p:sp>
        <p:nvSpPr>
          <p:cNvPr id="55" name="object 55"/>
          <p:cNvSpPr txBox="1"/>
          <p:nvPr/>
        </p:nvSpPr>
        <p:spPr>
          <a:xfrm>
            <a:off x="3670172" y="4063365"/>
            <a:ext cx="20827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56" name="object 56"/>
          <p:cNvGrpSpPr/>
          <p:nvPr/>
        </p:nvGrpSpPr>
        <p:grpSpPr>
          <a:xfrm>
            <a:off x="3349497" y="4600926"/>
            <a:ext cx="970915" cy="514350"/>
            <a:chOff x="3349497" y="4600926"/>
            <a:chExt cx="970915" cy="514350"/>
          </a:xfrm>
        </p:grpSpPr>
        <p:sp>
          <p:nvSpPr>
            <p:cNvPr id="57" name="object 57"/>
            <p:cNvSpPr/>
            <p:nvPr/>
          </p:nvSpPr>
          <p:spPr>
            <a:xfrm>
              <a:off x="3355847" y="4607276"/>
              <a:ext cx="958215" cy="501650"/>
            </a:xfrm>
            <a:custGeom>
              <a:avLst/>
              <a:gdLst/>
              <a:ahLst/>
              <a:cxnLst/>
              <a:rect l="l" t="t" r="r" b="b"/>
              <a:pathLst>
                <a:path w="958214" h="501650">
                  <a:moveTo>
                    <a:pt x="591073" y="0"/>
                  </a:moveTo>
                  <a:lnTo>
                    <a:pt x="554291" y="3442"/>
                  </a:lnTo>
                  <a:lnTo>
                    <a:pt x="521985" y="16482"/>
                  </a:lnTo>
                  <a:lnTo>
                    <a:pt x="498348" y="38129"/>
                  </a:lnTo>
                  <a:lnTo>
                    <a:pt x="491970" y="34010"/>
                  </a:lnTo>
                  <a:lnTo>
                    <a:pt x="485235" y="30224"/>
                  </a:lnTo>
                  <a:lnTo>
                    <a:pt x="478166" y="26771"/>
                  </a:lnTo>
                  <a:lnTo>
                    <a:pt x="470788" y="23651"/>
                  </a:lnTo>
                  <a:lnTo>
                    <a:pt x="425765" y="14106"/>
                  </a:lnTo>
                  <a:lnTo>
                    <a:pt x="380634" y="17492"/>
                  </a:lnTo>
                  <a:lnTo>
                    <a:pt x="340576" y="32688"/>
                  </a:lnTo>
                  <a:lnTo>
                    <a:pt x="310768" y="58576"/>
                  </a:lnTo>
                  <a:lnTo>
                    <a:pt x="288232" y="50917"/>
                  </a:lnTo>
                  <a:lnTo>
                    <a:pt x="264398" y="46067"/>
                  </a:lnTo>
                  <a:lnTo>
                    <a:pt x="239777" y="44074"/>
                  </a:lnTo>
                  <a:lnTo>
                    <a:pt x="214884" y="44987"/>
                  </a:lnTo>
                  <a:lnTo>
                    <a:pt x="158656" y="58864"/>
                  </a:lnTo>
                  <a:lnTo>
                    <a:pt x="115776" y="86088"/>
                  </a:lnTo>
                  <a:lnTo>
                    <a:pt x="90350" y="122765"/>
                  </a:lnTo>
                  <a:lnTo>
                    <a:pt x="86487" y="165002"/>
                  </a:lnTo>
                  <a:lnTo>
                    <a:pt x="85725" y="166653"/>
                  </a:lnTo>
                  <a:lnTo>
                    <a:pt x="43418" y="177194"/>
                  </a:lnTo>
                  <a:lnTo>
                    <a:pt x="12446" y="200308"/>
                  </a:lnTo>
                  <a:lnTo>
                    <a:pt x="0" y="226234"/>
                  </a:lnTo>
                  <a:lnTo>
                    <a:pt x="2317" y="252648"/>
                  </a:lnTo>
                  <a:lnTo>
                    <a:pt x="18303" y="276514"/>
                  </a:lnTo>
                  <a:lnTo>
                    <a:pt x="46862" y="294796"/>
                  </a:lnTo>
                  <a:lnTo>
                    <a:pt x="34232" y="306762"/>
                  </a:lnTo>
                  <a:lnTo>
                    <a:pt x="25638" y="320228"/>
                  </a:lnTo>
                  <a:lnTo>
                    <a:pt x="21306" y="334694"/>
                  </a:lnTo>
                  <a:lnTo>
                    <a:pt x="21462" y="349660"/>
                  </a:lnTo>
                  <a:lnTo>
                    <a:pt x="33391" y="375606"/>
                  </a:lnTo>
                  <a:lnTo>
                    <a:pt x="57546" y="395587"/>
                  </a:lnTo>
                  <a:lnTo>
                    <a:pt x="90489" y="407685"/>
                  </a:lnTo>
                  <a:lnTo>
                    <a:pt x="128777" y="409985"/>
                  </a:lnTo>
                  <a:lnTo>
                    <a:pt x="130682" y="412144"/>
                  </a:lnTo>
                  <a:lnTo>
                    <a:pt x="166018" y="442069"/>
                  </a:lnTo>
                  <a:lnTo>
                    <a:pt x="211070" y="461892"/>
                  </a:lnTo>
                  <a:lnTo>
                    <a:pt x="261963" y="470931"/>
                  </a:lnTo>
                  <a:lnTo>
                    <a:pt x="314818" y="468504"/>
                  </a:lnTo>
                  <a:lnTo>
                    <a:pt x="365760" y="453927"/>
                  </a:lnTo>
                  <a:lnTo>
                    <a:pt x="381849" y="468314"/>
                  </a:lnTo>
                  <a:lnTo>
                    <a:pt x="401034" y="480439"/>
                  </a:lnTo>
                  <a:lnTo>
                    <a:pt x="422838" y="490039"/>
                  </a:lnTo>
                  <a:lnTo>
                    <a:pt x="446786" y="496853"/>
                  </a:lnTo>
                  <a:lnTo>
                    <a:pt x="494354" y="501439"/>
                  </a:lnTo>
                  <a:lnTo>
                    <a:pt x="539904" y="495413"/>
                  </a:lnTo>
                  <a:lnTo>
                    <a:pt x="580352" y="479955"/>
                  </a:lnTo>
                  <a:lnTo>
                    <a:pt x="612613" y="456250"/>
                  </a:lnTo>
                  <a:lnTo>
                    <a:pt x="633602" y="425479"/>
                  </a:lnTo>
                  <a:lnTo>
                    <a:pt x="649259" y="431428"/>
                  </a:lnTo>
                  <a:lnTo>
                    <a:pt x="665797" y="435735"/>
                  </a:lnTo>
                  <a:lnTo>
                    <a:pt x="683002" y="438374"/>
                  </a:lnTo>
                  <a:lnTo>
                    <a:pt x="700659" y="439322"/>
                  </a:lnTo>
                  <a:lnTo>
                    <a:pt x="750685" y="432478"/>
                  </a:lnTo>
                  <a:lnTo>
                    <a:pt x="791686" y="413144"/>
                  </a:lnTo>
                  <a:lnTo>
                    <a:pt x="819495" y="384262"/>
                  </a:lnTo>
                  <a:lnTo>
                    <a:pt x="829944" y="348771"/>
                  </a:lnTo>
                  <a:lnTo>
                    <a:pt x="848867" y="345995"/>
                  </a:lnTo>
                  <a:lnTo>
                    <a:pt x="900302" y="327689"/>
                  </a:lnTo>
                  <a:lnTo>
                    <a:pt x="939490" y="295681"/>
                  </a:lnTo>
                  <a:lnTo>
                    <a:pt x="957770" y="256792"/>
                  </a:lnTo>
                  <a:lnTo>
                    <a:pt x="954238" y="215854"/>
                  </a:lnTo>
                  <a:lnTo>
                    <a:pt x="927988" y="177702"/>
                  </a:lnTo>
                  <a:lnTo>
                    <a:pt x="930148" y="174019"/>
                  </a:lnTo>
                  <a:lnTo>
                    <a:pt x="931926" y="170336"/>
                  </a:lnTo>
                  <a:lnTo>
                    <a:pt x="933323" y="166653"/>
                  </a:lnTo>
                  <a:lnTo>
                    <a:pt x="936454" y="133155"/>
                  </a:lnTo>
                  <a:lnTo>
                    <a:pt x="921893" y="102502"/>
                  </a:lnTo>
                  <a:lnTo>
                    <a:pt x="892282" y="78017"/>
                  </a:lnTo>
                  <a:lnTo>
                    <a:pt x="850264" y="63021"/>
                  </a:lnTo>
                  <a:lnTo>
                    <a:pt x="845393" y="50230"/>
                  </a:lnTo>
                  <a:lnTo>
                    <a:pt x="813942" y="18190"/>
                  </a:lnTo>
                  <a:lnTo>
                    <a:pt x="776438" y="3470"/>
                  </a:lnTo>
                  <a:lnTo>
                    <a:pt x="735361" y="252"/>
                  </a:lnTo>
                  <a:lnTo>
                    <a:pt x="695571" y="8225"/>
                  </a:lnTo>
                  <a:lnTo>
                    <a:pt x="661924" y="27080"/>
                  </a:lnTo>
                  <a:lnTo>
                    <a:pt x="654770" y="21089"/>
                  </a:lnTo>
                  <a:lnTo>
                    <a:pt x="646699" y="15730"/>
                  </a:lnTo>
                  <a:lnTo>
                    <a:pt x="637795" y="11060"/>
                  </a:lnTo>
                  <a:lnTo>
                    <a:pt x="628141" y="7141"/>
                  </a:lnTo>
                  <a:lnTo>
                    <a:pt x="591073" y="0"/>
                  </a:lnTo>
                  <a:close/>
                </a:path>
              </a:pathLst>
            </a:custGeom>
            <a:solidFill>
              <a:srgbClr val="5B9BD4"/>
            </a:solidFill>
          </p:spPr>
          <p:txBody>
            <a:bodyPr wrap="square" lIns="0" tIns="0" rIns="0" bIns="0" rtlCol="0"/>
            <a:lstStyle/>
            <a:p>
              <a:endParaRPr>
                <a:solidFill>
                  <a:srgbClr val="1F145D"/>
                </a:solidFill>
              </a:endParaRPr>
            </a:p>
          </p:txBody>
        </p:sp>
        <p:sp>
          <p:nvSpPr>
            <p:cNvPr id="58" name="object 58"/>
            <p:cNvSpPr/>
            <p:nvPr/>
          </p:nvSpPr>
          <p:spPr>
            <a:xfrm>
              <a:off x="3355847" y="4607276"/>
              <a:ext cx="958215" cy="501650"/>
            </a:xfrm>
            <a:custGeom>
              <a:avLst/>
              <a:gdLst/>
              <a:ahLst/>
              <a:cxnLst/>
              <a:rect l="l" t="t" r="r" b="b"/>
              <a:pathLst>
                <a:path w="958214" h="501650">
                  <a:moveTo>
                    <a:pt x="86487" y="165002"/>
                  </a:moveTo>
                  <a:lnTo>
                    <a:pt x="90350" y="122765"/>
                  </a:lnTo>
                  <a:lnTo>
                    <a:pt x="115776" y="86088"/>
                  </a:lnTo>
                  <a:lnTo>
                    <a:pt x="158656" y="58864"/>
                  </a:lnTo>
                  <a:lnTo>
                    <a:pt x="214884" y="44987"/>
                  </a:lnTo>
                  <a:lnTo>
                    <a:pt x="239777" y="44074"/>
                  </a:lnTo>
                  <a:lnTo>
                    <a:pt x="264398" y="46067"/>
                  </a:lnTo>
                  <a:lnTo>
                    <a:pt x="288232" y="50917"/>
                  </a:lnTo>
                  <a:lnTo>
                    <a:pt x="310768" y="58576"/>
                  </a:lnTo>
                  <a:lnTo>
                    <a:pt x="340576" y="32688"/>
                  </a:lnTo>
                  <a:lnTo>
                    <a:pt x="380634" y="17492"/>
                  </a:lnTo>
                  <a:lnTo>
                    <a:pt x="425765" y="14106"/>
                  </a:lnTo>
                  <a:lnTo>
                    <a:pt x="470788" y="23651"/>
                  </a:lnTo>
                  <a:lnTo>
                    <a:pt x="478166" y="26771"/>
                  </a:lnTo>
                  <a:lnTo>
                    <a:pt x="485235" y="30224"/>
                  </a:lnTo>
                  <a:lnTo>
                    <a:pt x="491970" y="34010"/>
                  </a:lnTo>
                  <a:lnTo>
                    <a:pt x="498348" y="38129"/>
                  </a:lnTo>
                  <a:lnTo>
                    <a:pt x="521985" y="16482"/>
                  </a:lnTo>
                  <a:lnTo>
                    <a:pt x="554291" y="3442"/>
                  </a:lnTo>
                  <a:lnTo>
                    <a:pt x="591073" y="0"/>
                  </a:lnTo>
                  <a:lnTo>
                    <a:pt x="628141" y="7141"/>
                  </a:lnTo>
                  <a:lnTo>
                    <a:pt x="637795" y="11060"/>
                  </a:lnTo>
                  <a:lnTo>
                    <a:pt x="646699" y="15730"/>
                  </a:lnTo>
                  <a:lnTo>
                    <a:pt x="654770" y="21089"/>
                  </a:lnTo>
                  <a:lnTo>
                    <a:pt x="661924" y="27080"/>
                  </a:lnTo>
                  <a:lnTo>
                    <a:pt x="695571" y="8225"/>
                  </a:lnTo>
                  <a:lnTo>
                    <a:pt x="735361" y="252"/>
                  </a:lnTo>
                  <a:lnTo>
                    <a:pt x="776438" y="3470"/>
                  </a:lnTo>
                  <a:lnTo>
                    <a:pt x="813942" y="18190"/>
                  </a:lnTo>
                  <a:lnTo>
                    <a:pt x="827029" y="27553"/>
                  </a:lnTo>
                  <a:lnTo>
                    <a:pt x="837580" y="38320"/>
                  </a:lnTo>
                  <a:lnTo>
                    <a:pt x="845393" y="50230"/>
                  </a:lnTo>
                  <a:lnTo>
                    <a:pt x="850264" y="63021"/>
                  </a:lnTo>
                  <a:lnTo>
                    <a:pt x="892282" y="78017"/>
                  </a:lnTo>
                  <a:lnTo>
                    <a:pt x="921893" y="102502"/>
                  </a:lnTo>
                  <a:lnTo>
                    <a:pt x="936454" y="133155"/>
                  </a:lnTo>
                  <a:lnTo>
                    <a:pt x="933323" y="166653"/>
                  </a:lnTo>
                  <a:lnTo>
                    <a:pt x="931926" y="170336"/>
                  </a:lnTo>
                  <a:lnTo>
                    <a:pt x="930148" y="174019"/>
                  </a:lnTo>
                  <a:lnTo>
                    <a:pt x="927988" y="177702"/>
                  </a:lnTo>
                  <a:lnTo>
                    <a:pt x="954238" y="215854"/>
                  </a:lnTo>
                  <a:lnTo>
                    <a:pt x="957770" y="256792"/>
                  </a:lnTo>
                  <a:lnTo>
                    <a:pt x="939490" y="295681"/>
                  </a:lnTo>
                  <a:lnTo>
                    <a:pt x="900302" y="327689"/>
                  </a:lnTo>
                  <a:lnTo>
                    <a:pt x="848867" y="345995"/>
                  </a:lnTo>
                  <a:lnTo>
                    <a:pt x="829944" y="348771"/>
                  </a:lnTo>
                  <a:lnTo>
                    <a:pt x="819495" y="384262"/>
                  </a:lnTo>
                  <a:lnTo>
                    <a:pt x="791686" y="413144"/>
                  </a:lnTo>
                  <a:lnTo>
                    <a:pt x="750685" y="432478"/>
                  </a:lnTo>
                  <a:lnTo>
                    <a:pt x="700659" y="439322"/>
                  </a:lnTo>
                  <a:lnTo>
                    <a:pt x="683002" y="438374"/>
                  </a:lnTo>
                  <a:lnTo>
                    <a:pt x="665797" y="435735"/>
                  </a:lnTo>
                  <a:lnTo>
                    <a:pt x="649259" y="431428"/>
                  </a:lnTo>
                  <a:lnTo>
                    <a:pt x="633602" y="425479"/>
                  </a:lnTo>
                  <a:lnTo>
                    <a:pt x="612613" y="456250"/>
                  </a:lnTo>
                  <a:lnTo>
                    <a:pt x="580352" y="479955"/>
                  </a:lnTo>
                  <a:lnTo>
                    <a:pt x="539904" y="495413"/>
                  </a:lnTo>
                  <a:lnTo>
                    <a:pt x="494354" y="501439"/>
                  </a:lnTo>
                  <a:lnTo>
                    <a:pt x="446786" y="496853"/>
                  </a:lnTo>
                  <a:lnTo>
                    <a:pt x="422838" y="490039"/>
                  </a:lnTo>
                  <a:lnTo>
                    <a:pt x="401034" y="480439"/>
                  </a:lnTo>
                  <a:lnTo>
                    <a:pt x="381849" y="468314"/>
                  </a:lnTo>
                  <a:lnTo>
                    <a:pt x="365760" y="453927"/>
                  </a:lnTo>
                  <a:lnTo>
                    <a:pt x="314818" y="468504"/>
                  </a:lnTo>
                  <a:lnTo>
                    <a:pt x="261963" y="470931"/>
                  </a:lnTo>
                  <a:lnTo>
                    <a:pt x="211070" y="461892"/>
                  </a:lnTo>
                  <a:lnTo>
                    <a:pt x="166018" y="442069"/>
                  </a:lnTo>
                  <a:lnTo>
                    <a:pt x="130682" y="412144"/>
                  </a:lnTo>
                  <a:lnTo>
                    <a:pt x="130048" y="411382"/>
                  </a:lnTo>
                  <a:lnTo>
                    <a:pt x="129412" y="410620"/>
                  </a:lnTo>
                  <a:lnTo>
                    <a:pt x="128777" y="409985"/>
                  </a:lnTo>
                  <a:lnTo>
                    <a:pt x="90489" y="407685"/>
                  </a:lnTo>
                  <a:lnTo>
                    <a:pt x="57546" y="395587"/>
                  </a:lnTo>
                  <a:lnTo>
                    <a:pt x="33391" y="375606"/>
                  </a:lnTo>
                  <a:lnTo>
                    <a:pt x="21462" y="349660"/>
                  </a:lnTo>
                  <a:lnTo>
                    <a:pt x="21306" y="334694"/>
                  </a:lnTo>
                  <a:lnTo>
                    <a:pt x="25638" y="320228"/>
                  </a:lnTo>
                  <a:lnTo>
                    <a:pt x="34232" y="306762"/>
                  </a:lnTo>
                  <a:lnTo>
                    <a:pt x="46862" y="294796"/>
                  </a:lnTo>
                  <a:lnTo>
                    <a:pt x="18303" y="276514"/>
                  </a:lnTo>
                  <a:lnTo>
                    <a:pt x="2317" y="252648"/>
                  </a:lnTo>
                  <a:lnTo>
                    <a:pt x="0" y="226234"/>
                  </a:lnTo>
                  <a:lnTo>
                    <a:pt x="12446" y="200308"/>
                  </a:lnTo>
                  <a:lnTo>
                    <a:pt x="26128" y="187370"/>
                  </a:lnTo>
                  <a:lnTo>
                    <a:pt x="43418" y="177194"/>
                  </a:lnTo>
                  <a:lnTo>
                    <a:pt x="63541" y="170162"/>
                  </a:lnTo>
                  <a:lnTo>
                    <a:pt x="85725" y="166653"/>
                  </a:lnTo>
                  <a:lnTo>
                    <a:pt x="86487" y="165002"/>
                  </a:lnTo>
                  <a:close/>
                </a:path>
                <a:path w="958214" h="501650">
                  <a:moveTo>
                    <a:pt x="104139" y="302035"/>
                  </a:moveTo>
                  <a:lnTo>
                    <a:pt x="89491" y="302069"/>
                  </a:lnTo>
                  <a:lnTo>
                    <a:pt x="75057" y="300495"/>
                  </a:lnTo>
                  <a:lnTo>
                    <a:pt x="61098" y="297374"/>
                  </a:lnTo>
                  <a:lnTo>
                    <a:pt x="47878" y="292764"/>
                  </a:lnTo>
                </a:path>
                <a:path w="958214" h="501650">
                  <a:moveTo>
                    <a:pt x="153669" y="403254"/>
                  </a:moveTo>
                  <a:lnTo>
                    <a:pt x="145796" y="405540"/>
                  </a:lnTo>
                  <a:lnTo>
                    <a:pt x="137540" y="407064"/>
                  </a:lnTo>
                  <a:lnTo>
                    <a:pt x="129159" y="407699"/>
                  </a:lnTo>
                </a:path>
                <a:path w="958214" h="501650">
                  <a:moveTo>
                    <a:pt x="365632" y="451895"/>
                  </a:moveTo>
                  <a:lnTo>
                    <a:pt x="359663" y="445672"/>
                  </a:lnTo>
                  <a:lnTo>
                    <a:pt x="354711" y="438814"/>
                  </a:lnTo>
                  <a:lnTo>
                    <a:pt x="350774" y="431702"/>
                  </a:lnTo>
                </a:path>
                <a:path w="958214" h="501650">
                  <a:moveTo>
                    <a:pt x="639699" y="401603"/>
                  </a:moveTo>
                  <a:lnTo>
                    <a:pt x="638810" y="409096"/>
                  </a:lnTo>
                  <a:lnTo>
                    <a:pt x="636777" y="416589"/>
                  </a:lnTo>
                  <a:lnTo>
                    <a:pt x="633729" y="423701"/>
                  </a:lnTo>
                </a:path>
                <a:path w="958214" h="501650">
                  <a:moveTo>
                    <a:pt x="757301" y="264697"/>
                  </a:moveTo>
                  <a:lnTo>
                    <a:pt x="787378" y="279171"/>
                  </a:lnTo>
                  <a:lnTo>
                    <a:pt x="810180" y="298670"/>
                  </a:lnTo>
                  <a:lnTo>
                    <a:pt x="824577" y="321883"/>
                  </a:lnTo>
                  <a:lnTo>
                    <a:pt x="829437" y="347501"/>
                  </a:lnTo>
                </a:path>
                <a:path w="958214" h="501650">
                  <a:moveTo>
                    <a:pt x="927480" y="176432"/>
                  </a:moveTo>
                  <a:lnTo>
                    <a:pt x="921371" y="185187"/>
                  </a:lnTo>
                  <a:lnTo>
                    <a:pt x="913939" y="193323"/>
                  </a:lnTo>
                  <a:lnTo>
                    <a:pt x="905246" y="200792"/>
                  </a:lnTo>
                  <a:lnTo>
                    <a:pt x="895350" y="207547"/>
                  </a:lnTo>
                </a:path>
                <a:path w="958214" h="501650">
                  <a:moveTo>
                    <a:pt x="850391" y="61243"/>
                  </a:moveTo>
                  <a:lnTo>
                    <a:pt x="851662" y="66069"/>
                  </a:lnTo>
                  <a:lnTo>
                    <a:pt x="852169" y="71022"/>
                  </a:lnTo>
                  <a:lnTo>
                    <a:pt x="852042" y="75848"/>
                  </a:lnTo>
                </a:path>
                <a:path w="958214" h="501650">
                  <a:moveTo>
                    <a:pt x="645287" y="44098"/>
                  </a:moveTo>
                  <a:lnTo>
                    <a:pt x="649477" y="37367"/>
                  </a:lnTo>
                  <a:lnTo>
                    <a:pt x="654938" y="31017"/>
                  </a:lnTo>
                  <a:lnTo>
                    <a:pt x="661669" y="25429"/>
                  </a:lnTo>
                </a:path>
                <a:path w="958214" h="501650">
                  <a:moveTo>
                    <a:pt x="491363" y="52988"/>
                  </a:moveTo>
                  <a:lnTo>
                    <a:pt x="493013" y="47400"/>
                  </a:lnTo>
                  <a:lnTo>
                    <a:pt x="495680" y="42066"/>
                  </a:lnTo>
                  <a:lnTo>
                    <a:pt x="499237" y="36859"/>
                  </a:lnTo>
                </a:path>
                <a:path w="958214" h="501650">
                  <a:moveTo>
                    <a:pt x="310641" y="58449"/>
                  </a:moveTo>
                  <a:lnTo>
                    <a:pt x="318379" y="61928"/>
                  </a:lnTo>
                  <a:lnTo>
                    <a:pt x="325770" y="65704"/>
                  </a:lnTo>
                  <a:lnTo>
                    <a:pt x="332805" y="69790"/>
                  </a:lnTo>
                  <a:lnTo>
                    <a:pt x="339471" y="74197"/>
                  </a:lnTo>
                </a:path>
                <a:path w="958214" h="501650">
                  <a:moveTo>
                    <a:pt x="91566" y="181512"/>
                  </a:moveTo>
                  <a:lnTo>
                    <a:pt x="89280" y="176178"/>
                  </a:lnTo>
                  <a:lnTo>
                    <a:pt x="87629" y="170590"/>
                  </a:lnTo>
                  <a:lnTo>
                    <a:pt x="86487" y="165002"/>
                  </a:lnTo>
                </a:path>
              </a:pathLst>
            </a:custGeom>
            <a:ln w="12700">
              <a:solidFill>
                <a:srgbClr val="2E528F"/>
              </a:solidFill>
            </a:ln>
          </p:spPr>
          <p:txBody>
            <a:bodyPr wrap="square" lIns="0" tIns="0" rIns="0" bIns="0" rtlCol="0"/>
            <a:lstStyle/>
            <a:p>
              <a:endParaRPr>
                <a:solidFill>
                  <a:srgbClr val="1F145D"/>
                </a:solidFill>
              </a:endParaRPr>
            </a:p>
          </p:txBody>
        </p:sp>
      </p:grpSp>
      <p:sp>
        <p:nvSpPr>
          <p:cNvPr id="59" name="object 59"/>
          <p:cNvSpPr txBox="1"/>
          <p:nvPr/>
        </p:nvSpPr>
        <p:spPr>
          <a:xfrm>
            <a:off x="3697351" y="4680966"/>
            <a:ext cx="20827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p:txBody>
      </p:sp>
      <p:grpSp>
        <p:nvGrpSpPr>
          <p:cNvPr id="60" name="object 60"/>
          <p:cNvGrpSpPr/>
          <p:nvPr/>
        </p:nvGrpSpPr>
        <p:grpSpPr>
          <a:xfrm>
            <a:off x="4527524" y="4174815"/>
            <a:ext cx="819785" cy="689610"/>
            <a:chOff x="4527524" y="4174815"/>
            <a:chExt cx="819785" cy="689610"/>
          </a:xfrm>
        </p:grpSpPr>
        <p:sp>
          <p:nvSpPr>
            <p:cNvPr id="61" name="object 61"/>
            <p:cNvSpPr/>
            <p:nvPr/>
          </p:nvSpPr>
          <p:spPr>
            <a:xfrm>
              <a:off x="4533874" y="4181165"/>
              <a:ext cx="807085" cy="676910"/>
            </a:xfrm>
            <a:custGeom>
              <a:avLst/>
              <a:gdLst/>
              <a:ahLst/>
              <a:cxnLst/>
              <a:rect l="l" t="t" r="r" b="b"/>
              <a:pathLst>
                <a:path w="807085" h="676910">
                  <a:moveTo>
                    <a:pt x="497117" y="0"/>
                  </a:moveTo>
                  <a:lnTo>
                    <a:pt x="466163" y="4659"/>
                  </a:lnTo>
                  <a:lnTo>
                    <a:pt x="438995" y="22224"/>
                  </a:lnTo>
                  <a:lnTo>
                    <a:pt x="419125" y="51363"/>
                  </a:lnTo>
                  <a:lnTo>
                    <a:pt x="413817" y="45846"/>
                  </a:lnTo>
                  <a:lnTo>
                    <a:pt x="408187" y="40759"/>
                  </a:lnTo>
                  <a:lnTo>
                    <a:pt x="402248" y="36147"/>
                  </a:lnTo>
                  <a:lnTo>
                    <a:pt x="396011" y="32059"/>
                  </a:lnTo>
                  <a:lnTo>
                    <a:pt x="358082" y="19115"/>
                  </a:lnTo>
                  <a:lnTo>
                    <a:pt x="320129" y="23661"/>
                  </a:lnTo>
                  <a:lnTo>
                    <a:pt x="286462" y="44186"/>
                  </a:lnTo>
                  <a:lnTo>
                    <a:pt x="261391" y="79176"/>
                  </a:lnTo>
                  <a:lnTo>
                    <a:pt x="242433" y="68760"/>
                  </a:lnTo>
                  <a:lnTo>
                    <a:pt x="222402" y="62142"/>
                  </a:lnTo>
                  <a:lnTo>
                    <a:pt x="201705" y="59406"/>
                  </a:lnTo>
                  <a:lnTo>
                    <a:pt x="180746" y="60634"/>
                  </a:lnTo>
                  <a:lnTo>
                    <a:pt x="142136" y="74074"/>
                  </a:lnTo>
                  <a:lnTo>
                    <a:pt x="110250" y="99663"/>
                  </a:lnTo>
                  <a:lnTo>
                    <a:pt x="86874" y="134737"/>
                  </a:lnTo>
                  <a:lnTo>
                    <a:pt x="73794" y="176633"/>
                  </a:lnTo>
                  <a:lnTo>
                    <a:pt x="72796" y="222686"/>
                  </a:lnTo>
                  <a:lnTo>
                    <a:pt x="72161" y="224845"/>
                  </a:lnTo>
                  <a:lnTo>
                    <a:pt x="36538" y="239164"/>
                  </a:lnTo>
                  <a:lnTo>
                    <a:pt x="10439" y="270438"/>
                  </a:lnTo>
                  <a:lnTo>
                    <a:pt x="0" y="305379"/>
                  </a:lnTo>
                  <a:lnTo>
                    <a:pt x="1978" y="340987"/>
                  </a:lnTo>
                  <a:lnTo>
                    <a:pt x="15458" y="373165"/>
                  </a:lnTo>
                  <a:lnTo>
                    <a:pt x="39522" y="397819"/>
                  </a:lnTo>
                  <a:lnTo>
                    <a:pt x="28864" y="413998"/>
                  </a:lnTo>
                  <a:lnTo>
                    <a:pt x="21599" y="432188"/>
                  </a:lnTo>
                  <a:lnTo>
                    <a:pt x="17930" y="451737"/>
                  </a:lnTo>
                  <a:lnTo>
                    <a:pt x="18059" y="471987"/>
                  </a:lnTo>
                  <a:lnTo>
                    <a:pt x="28096" y="506958"/>
                  </a:lnTo>
                  <a:lnTo>
                    <a:pt x="48444" y="533915"/>
                  </a:lnTo>
                  <a:lnTo>
                    <a:pt x="76174" y="550229"/>
                  </a:lnTo>
                  <a:lnTo>
                    <a:pt x="108356" y="553267"/>
                  </a:lnTo>
                  <a:lnTo>
                    <a:pt x="109880" y="556188"/>
                  </a:lnTo>
                  <a:lnTo>
                    <a:pt x="139650" y="596618"/>
                  </a:lnTo>
                  <a:lnTo>
                    <a:pt x="177564" y="623411"/>
                  </a:lnTo>
                  <a:lnTo>
                    <a:pt x="220367" y="635640"/>
                  </a:lnTo>
                  <a:lnTo>
                    <a:pt x="264804" y="632380"/>
                  </a:lnTo>
                  <a:lnTo>
                    <a:pt x="307619" y="612703"/>
                  </a:lnTo>
                  <a:lnTo>
                    <a:pt x="321151" y="632057"/>
                  </a:lnTo>
                  <a:lnTo>
                    <a:pt x="337290" y="648374"/>
                  </a:lnTo>
                  <a:lnTo>
                    <a:pt x="355643" y="661334"/>
                  </a:lnTo>
                  <a:lnTo>
                    <a:pt x="375818" y="670615"/>
                  </a:lnTo>
                  <a:lnTo>
                    <a:pt x="415772" y="676793"/>
                  </a:lnTo>
                  <a:lnTo>
                    <a:pt x="454050" y="668652"/>
                  </a:lnTo>
                  <a:lnTo>
                    <a:pt x="488061" y="647782"/>
                  </a:lnTo>
                  <a:lnTo>
                    <a:pt x="515213" y="615775"/>
                  </a:lnTo>
                  <a:lnTo>
                    <a:pt x="532917" y="574222"/>
                  </a:lnTo>
                  <a:lnTo>
                    <a:pt x="546048" y="582211"/>
                  </a:lnTo>
                  <a:lnTo>
                    <a:pt x="559952" y="588033"/>
                  </a:lnTo>
                  <a:lnTo>
                    <a:pt x="574405" y="591617"/>
                  </a:lnTo>
                  <a:lnTo>
                    <a:pt x="589178" y="592891"/>
                  </a:lnTo>
                  <a:lnTo>
                    <a:pt x="631313" y="583642"/>
                  </a:lnTo>
                  <a:lnTo>
                    <a:pt x="665839" y="557569"/>
                  </a:lnTo>
                  <a:lnTo>
                    <a:pt x="689244" y="518614"/>
                  </a:lnTo>
                  <a:lnTo>
                    <a:pt x="698017" y="470717"/>
                  </a:lnTo>
                  <a:lnTo>
                    <a:pt x="713944" y="466897"/>
                  </a:lnTo>
                  <a:lnTo>
                    <a:pt x="757199" y="442269"/>
                  </a:lnTo>
                  <a:lnTo>
                    <a:pt x="784964" y="408658"/>
                  </a:lnTo>
                  <a:lnTo>
                    <a:pt x="801554" y="368268"/>
                  </a:lnTo>
                  <a:lnTo>
                    <a:pt x="806586" y="324439"/>
                  </a:lnTo>
                  <a:lnTo>
                    <a:pt x="799676" y="280514"/>
                  </a:lnTo>
                  <a:lnTo>
                    <a:pt x="780440" y="239831"/>
                  </a:lnTo>
                  <a:lnTo>
                    <a:pt x="783742" y="229925"/>
                  </a:lnTo>
                  <a:lnTo>
                    <a:pt x="785012" y="224845"/>
                  </a:lnTo>
                  <a:lnTo>
                    <a:pt x="787653" y="179708"/>
                  </a:lnTo>
                  <a:lnTo>
                    <a:pt x="775376" y="138358"/>
                  </a:lnTo>
                  <a:lnTo>
                    <a:pt x="750454" y="105294"/>
                  </a:lnTo>
                  <a:lnTo>
                    <a:pt x="715162" y="85018"/>
                  </a:lnTo>
                  <a:lnTo>
                    <a:pt x="711023" y="67784"/>
                  </a:lnTo>
                  <a:lnTo>
                    <a:pt x="684555" y="24439"/>
                  </a:lnTo>
                  <a:lnTo>
                    <a:pt x="618484" y="325"/>
                  </a:lnTo>
                  <a:lnTo>
                    <a:pt x="585043" y="11062"/>
                  </a:lnTo>
                  <a:lnTo>
                    <a:pt x="556793" y="36504"/>
                  </a:lnTo>
                  <a:lnTo>
                    <a:pt x="550705" y="28422"/>
                  </a:lnTo>
                  <a:lnTo>
                    <a:pt x="543903" y="21185"/>
                  </a:lnTo>
                  <a:lnTo>
                    <a:pt x="536434" y="14876"/>
                  </a:lnTo>
                  <a:lnTo>
                    <a:pt x="528345" y="9580"/>
                  </a:lnTo>
                  <a:lnTo>
                    <a:pt x="497117" y="0"/>
                  </a:lnTo>
                  <a:close/>
                </a:path>
              </a:pathLst>
            </a:custGeom>
            <a:solidFill>
              <a:srgbClr val="1F4E79"/>
            </a:solidFill>
          </p:spPr>
          <p:txBody>
            <a:bodyPr wrap="square" lIns="0" tIns="0" rIns="0" bIns="0" rtlCol="0"/>
            <a:lstStyle/>
            <a:p>
              <a:endParaRPr>
                <a:solidFill>
                  <a:srgbClr val="1F145D"/>
                </a:solidFill>
              </a:endParaRPr>
            </a:p>
          </p:txBody>
        </p:sp>
        <p:sp>
          <p:nvSpPr>
            <p:cNvPr id="62" name="object 62"/>
            <p:cNvSpPr/>
            <p:nvPr/>
          </p:nvSpPr>
          <p:spPr>
            <a:xfrm>
              <a:off x="4533874" y="4181165"/>
              <a:ext cx="807085" cy="676910"/>
            </a:xfrm>
            <a:custGeom>
              <a:avLst/>
              <a:gdLst/>
              <a:ahLst/>
              <a:cxnLst/>
              <a:rect l="l" t="t" r="r" b="b"/>
              <a:pathLst>
                <a:path w="807085" h="676910">
                  <a:moveTo>
                    <a:pt x="72796" y="222686"/>
                  </a:moveTo>
                  <a:lnTo>
                    <a:pt x="73794" y="176633"/>
                  </a:lnTo>
                  <a:lnTo>
                    <a:pt x="86874" y="134737"/>
                  </a:lnTo>
                  <a:lnTo>
                    <a:pt x="110250" y="99663"/>
                  </a:lnTo>
                  <a:lnTo>
                    <a:pt x="142136" y="74074"/>
                  </a:lnTo>
                  <a:lnTo>
                    <a:pt x="180746" y="60634"/>
                  </a:lnTo>
                  <a:lnTo>
                    <a:pt x="201705" y="59406"/>
                  </a:lnTo>
                  <a:lnTo>
                    <a:pt x="222402" y="62142"/>
                  </a:lnTo>
                  <a:lnTo>
                    <a:pt x="242433" y="68760"/>
                  </a:lnTo>
                  <a:lnTo>
                    <a:pt x="261391" y="79176"/>
                  </a:lnTo>
                  <a:lnTo>
                    <a:pt x="286462" y="44186"/>
                  </a:lnTo>
                  <a:lnTo>
                    <a:pt x="320129" y="23661"/>
                  </a:lnTo>
                  <a:lnTo>
                    <a:pt x="358082" y="19115"/>
                  </a:lnTo>
                  <a:lnTo>
                    <a:pt x="396011" y="32059"/>
                  </a:lnTo>
                  <a:lnTo>
                    <a:pt x="402248" y="36147"/>
                  </a:lnTo>
                  <a:lnTo>
                    <a:pt x="408187" y="40759"/>
                  </a:lnTo>
                  <a:lnTo>
                    <a:pt x="413817" y="45846"/>
                  </a:lnTo>
                  <a:lnTo>
                    <a:pt x="419125" y="51363"/>
                  </a:lnTo>
                  <a:lnTo>
                    <a:pt x="438995" y="22224"/>
                  </a:lnTo>
                  <a:lnTo>
                    <a:pt x="466163" y="4659"/>
                  </a:lnTo>
                  <a:lnTo>
                    <a:pt x="497117" y="0"/>
                  </a:lnTo>
                  <a:lnTo>
                    <a:pt x="528345" y="9580"/>
                  </a:lnTo>
                  <a:lnTo>
                    <a:pt x="536434" y="14876"/>
                  </a:lnTo>
                  <a:lnTo>
                    <a:pt x="543903" y="21185"/>
                  </a:lnTo>
                  <a:lnTo>
                    <a:pt x="550705" y="28422"/>
                  </a:lnTo>
                  <a:lnTo>
                    <a:pt x="556793" y="36504"/>
                  </a:lnTo>
                  <a:lnTo>
                    <a:pt x="585043" y="11062"/>
                  </a:lnTo>
                  <a:lnTo>
                    <a:pt x="618484" y="325"/>
                  </a:lnTo>
                  <a:lnTo>
                    <a:pt x="653020" y="4661"/>
                  </a:lnTo>
                  <a:lnTo>
                    <a:pt x="684555" y="24439"/>
                  </a:lnTo>
                  <a:lnTo>
                    <a:pt x="695553" y="37173"/>
                  </a:lnTo>
                  <a:lnTo>
                    <a:pt x="704431" y="51728"/>
                  </a:lnTo>
                  <a:lnTo>
                    <a:pt x="711023" y="67784"/>
                  </a:lnTo>
                  <a:lnTo>
                    <a:pt x="715162" y="85018"/>
                  </a:lnTo>
                  <a:lnTo>
                    <a:pt x="750454" y="105294"/>
                  </a:lnTo>
                  <a:lnTo>
                    <a:pt x="775376" y="138358"/>
                  </a:lnTo>
                  <a:lnTo>
                    <a:pt x="787653" y="179708"/>
                  </a:lnTo>
                  <a:lnTo>
                    <a:pt x="785012" y="224845"/>
                  </a:lnTo>
                  <a:lnTo>
                    <a:pt x="783742" y="229925"/>
                  </a:lnTo>
                  <a:lnTo>
                    <a:pt x="782218" y="234878"/>
                  </a:lnTo>
                  <a:lnTo>
                    <a:pt x="780440" y="239831"/>
                  </a:lnTo>
                  <a:lnTo>
                    <a:pt x="799676" y="280514"/>
                  </a:lnTo>
                  <a:lnTo>
                    <a:pt x="806586" y="324439"/>
                  </a:lnTo>
                  <a:lnTo>
                    <a:pt x="801554" y="368268"/>
                  </a:lnTo>
                  <a:lnTo>
                    <a:pt x="784964" y="408658"/>
                  </a:lnTo>
                  <a:lnTo>
                    <a:pt x="757199" y="442269"/>
                  </a:lnTo>
                  <a:lnTo>
                    <a:pt x="713944" y="466897"/>
                  </a:lnTo>
                  <a:lnTo>
                    <a:pt x="698017" y="470717"/>
                  </a:lnTo>
                  <a:lnTo>
                    <a:pt x="689244" y="518614"/>
                  </a:lnTo>
                  <a:lnTo>
                    <a:pt x="665839" y="557569"/>
                  </a:lnTo>
                  <a:lnTo>
                    <a:pt x="631313" y="583642"/>
                  </a:lnTo>
                  <a:lnTo>
                    <a:pt x="589178" y="592891"/>
                  </a:lnTo>
                  <a:lnTo>
                    <a:pt x="574405" y="591617"/>
                  </a:lnTo>
                  <a:lnTo>
                    <a:pt x="559952" y="588033"/>
                  </a:lnTo>
                  <a:lnTo>
                    <a:pt x="546048" y="582211"/>
                  </a:lnTo>
                  <a:lnTo>
                    <a:pt x="532917" y="574222"/>
                  </a:lnTo>
                  <a:lnTo>
                    <a:pt x="515213" y="615775"/>
                  </a:lnTo>
                  <a:lnTo>
                    <a:pt x="488061" y="647782"/>
                  </a:lnTo>
                  <a:lnTo>
                    <a:pt x="454050" y="668652"/>
                  </a:lnTo>
                  <a:lnTo>
                    <a:pt x="415772" y="676793"/>
                  </a:lnTo>
                  <a:lnTo>
                    <a:pt x="375818" y="670615"/>
                  </a:lnTo>
                  <a:lnTo>
                    <a:pt x="355643" y="661334"/>
                  </a:lnTo>
                  <a:lnTo>
                    <a:pt x="337290" y="648374"/>
                  </a:lnTo>
                  <a:lnTo>
                    <a:pt x="321151" y="632057"/>
                  </a:lnTo>
                  <a:lnTo>
                    <a:pt x="307619" y="612703"/>
                  </a:lnTo>
                  <a:lnTo>
                    <a:pt x="264804" y="632380"/>
                  </a:lnTo>
                  <a:lnTo>
                    <a:pt x="220367" y="635640"/>
                  </a:lnTo>
                  <a:lnTo>
                    <a:pt x="177564" y="623411"/>
                  </a:lnTo>
                  <a:lnTo>
                    <a:pt x="139650" y="596618"/>
                  </a:lnTo>
                  <a:lnTo>
                    <a:pt x="109880" y="556188"/>
                  </a:lnTo>
                  <a:lnTo>
                    <a:pt x="109372" y="555172"/>
                  </a:lnTo>
                  <a:lnTo>
                    <a:pt x="108864" y="554156"/>
                  </a:lnTo>
                  <a:lnTo>
                    <a:pt x="108356" y="553267"/>
                  </a:lnTo>
                  <a:lnTo>
                    <a:pt x="76174" y="550229"/>
                  </a:lnTo>
                  <a:lnTo>
                    <a:pt x="48444" y="533915"/>
                  </a:lnTo>
                  <a:lnTo>
                    <a:pt x="28096" y="506958"/>
                  </a:lnTo>
                  <a:lnTo>
                    <a:pt x="18059" y="471987"/>
                  </a:lnTo>
                  <a:lnTo>
                    <a:pt x="17930" y="451737"/>
                  </a:lnTo>
                  <a:lnTo>
                    <a:pt x="21599" y="432188"/>
                  </a:lnTo>
                  <a:lnTo>
                    <a:pt x="28864" y="413998"/>
                  </a:lnTo>
                  <a:lnTo>
                    <a:pt x="39522" y="397819"/>
                  </a:lnTo>
                  <a:lnTo>
                    <a:pt x="15458" y="373165"/>
                  </a:lnTo>
                  <a:lnTo>
                    <a:pt x="1978" y="340987"/>
                  </a:lnTo>
                  <a:lnTo>
                    <a:pt x="0" y="305379"/>
                  </a:lnTo>
                  <a:lnTo>
                    <a:pt x="10439" y="270438"/>
                  </a:lnTo>
                  <a:lnTo>
                    <a:pt x="21976" y="252920"/>
                  </a:lnTo>
                  <a:lnTo>
                    <a:pt x="36538" y="239164"/>
                  </a:lnTo>
                  <a:lnTo>
                    <a:pt x="53480" y="229647"/>
                  </a:lnTo>
                  <a:lnTo>
                    <a:pt x="72161" y="224845"/>
                  </a:lnTo>
                  <a:lnTo>
                    <a:pt x="72796" y="222686"/>
                  </a:lnTo>
                  <a:close/>
                </a:path>
                <a:path w="807085" h="676910">
                  <a:moveTo>
                    <a:pt x="87655" y="407598"/>
                  </a:moveTo>
                  <a:lnTo>
                    <a:pt x="75307" y="407654"/>
                  </a:lnTo>
                  <a:lnTo>
                    <a:pt x="63160" y="405566"/>
                  </a:lnTo>
                  <a:lnTo>
                    <a:pt x="51419" y="401383"/>
                  </a:lnTo>
                  <a:lnTo>
                    <a:pt x="40284" y="395152"/>
                  </a:lnTo>
                </a:path>
                <a:path w="807085" h="676910">
                  <a:moveTo>
                    <a:pt x="129311" y="544250"/>
                  </a:moveTo>
                  <a:lnTo>
                    <a:pt x="122707" y="547298"/>
                  </a:lnTo>
                  <a:lnTo>
                    <a:pt x="115722" y="549330"/>
                  </a:lnTo>
                  <a:lnTo>
                    <a:pt x="108610" y="550219"/>
                  </a:lnTo>
                </a:path>
                <a:path w="807085" h="676910">
                  <a:moveTo>
                    <a:pt x="307492" y="609909"/>
                  </a:moveTo>
                  <a:lnTo>
                    <a:pt x="303922" y="603410"/>
                  </a:lnTo>
                  <a:lnTo>
                    <a:pt x="300650" y="596685"/>
                  </a:lnTo>
                  <a:lnTo>
                    <a:pt x="297688" y="589746"/>
                  </a:lnTo>
                  <a:lnTo>
                    <a:pt x="295046" y="582604"/>
                  </a:lnTo>
                </a:path>
                <a:path w="807085" h="676910">
                  <a:moveTo>
                    <a:pt x="537997" y="541964"/>
                  </a:moveTo>
                  <a:lnTo>
                    <a:pt x="537259" y="549556"/>
                  </a:lnTo>
                  <a:lnTo>
                    <a:pt x="536188" y="557077"/>
                  </a:lnTo>
                  <a:lnTo>
                    <a:pt x="534783" y="564503"/>
                  </a:lnTo>
                  <a:lnTo>
                    <a:pt x="533044" y="571809"/>
                  </a:lnTo>
                </a:path>
                <a:path w="807085" h="676910">
                  <a:moveTo>
                    <a:pt x="636930" y="357179"/>
                  </a:moveTo>
                  <a:lnTo>
                    <a:pt x="662257" y="376749"/>
                  </a:lnTo>
                  <a:lnTo>
                    <a:pt x="681428" y="403058"/>
                  </a:lnTo>
                  <a:lnTo>
                    <a:pt x="693527" y="434367"/>
                  </a:lnTo>
                  <a:lnTo>
                    <a:pt x="697636" y="468939"/>
                  </a:lnTo>
                </a:path>
                <a:path w="807085" h="676910">
                  <a:moveTo>
                    <a:pt x="780059" y="238180"/>
                  </a:moveTo>
                  <a:lnTo>
                    <a:pt x="774904" y="249926"/>
                  </a:lnTo>
                  <a:lnTo>
                    <a:pt x="768629" y="260897"/>
                  </a:lnTo>
                  <a:lnTo>
                    <a:pt x="761307" y="270988"/>
                  </a:lnTo>
                  <a:lnTo>
                    <a:pt x="753008" y="280090"/>
                  </a:lnTo>
                </a:path>
                <a:path w="807085" h="676910">
                  <a:moveTo>
                    <a:pt x="715162" y="82605"/>
                  </a:moveTo>
                  <a:lnTo>
                    <a:pt x="716305" y="89209"/>
                  </a:lnTo>
                  <a:lnTo>
                    <a:pt x="716686" y="95813"/>
                  </a:lnTo>
                  <a:lnTo>
                    <a:pt x="716686" y="102417"/>
                  </a:lnTo>
                </a:path>
                <a:path w="807085" h="676910">
                  <a:moveTo>
                    <a:pt x="542696" y="59491"/>
                  </a:moveTo>
                  <a:lnTo>
                    <a:pt x="545556" y="52830"/>
                  </a:lnTo>
                  <a:lnTo>
                    <a:pt x="548808" y="46394"/>
                  </a:lnTo>
                  <a:lnTo>
                    <a:pt x="552465" y="40221"/>
                  </a:lnTo>
                  <a:lnTo>
                    <a:pt x="556539" y="34345"/>
                  </a:lnTo>
                </a:path>
                <a:path w="807085" h="676910">
                  <a:moveTo>
                    <a:pt x="413156" y="71556"/>
                  </a:moveTo>
                  <a:lnTo>
                    <a:pt x="414680" y="64063"/>
                  </a:lnTo>
                  <a:lnTo>
                    <a:pt x="416966" y="56697"/>
                  </a:lnTo>
                  <a:lnTo>
                    <a:pt x="419887" y="49839"/>
                  </a:lnTo>
                </a:path>
                <a:path w="807085" h="676910">
                  <a:moveTo>
                    <a:pt x="261264" y="78922"/>
                  </a:moveTo>
                  <a:lnTo>
                    <a:pt x="267787" y="83611"/>
                  </a:lnTo>
                  <a:lnTo>
                    <a:pt x="274012" y="88717"/>
                  </a:lnTo>
                  <a:lnTo>
                    <a:pt x="279927" y="94228"/>
                  </a:lnTo>
                  <a:lnTo>
                    <a:pt x="285521" y="100131"/>
                  </a:lnTo>
                </a:path>
                <a:path w="807085" h="676910">
                  <a:moveTo>
                    <a:pt x="76987" y="244911"/>
                  </a:moveTo>
                  <a:lnTo>
                    <a:pt x="75082" y="237672"/>
                  </a:lnTo>
                  <a:lnTo>
                    <a:pt x="73685" y="230306"/>
                  </a:lnTo>
                  <a:lnTo>
                    <a:pt x="72796" y="222686"/>
                  </a:lnTo>
                </a:path>
              </a:pathLst>
            </a:custGeom>
            <a:ln w="12700">
              <a:solidFill>
                <a:srgbClr val="2E528F"/>
              </a:solidFill>
            </a:ln>
          </p:spPr>
          <p:txBody>
            <a:bodyPr wrap="square" lIns="0" tIns="0" rIns="0" bIns="0" rtlCol="0"/>
            <a:lstStyle/>
            <a:p>
              <a:endParaRPr>
                <a:solidFill>
                  <a:srgbClr val="1F145D"/>
                </a:solidFill>
              </a:endParaRPr>
            </a:p>
          </p:txBody>
        </p:sp>
      </p:grpSp>
      <p:sp>
        <p:nvSpPr>
          <p:cNvPr id="63" name="object 63"/>
          <p:cNvSpPr txBox="1"/>
          <p:nvPr/>
        </p:nvSpPr>
        <p:spPr>
          <a:xfrm>
            <a:off x="4834254" y="4337430"/>
            <a:ext cx="14922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t>
            </a:r>
            <a:endParaRPr sz="1800">
              <a:solidFill>
                <a:srgbClr val="1F145D"/>
              </a:solidFill>
              <a:latin typeface="Calibri"/>
              <a:cs typeface="Calibri"/>
            </a:endParaRPr>
          </a:p>
        </p:txBody>
      </p:sp>
      <p:grpSp>
        <p:nvGrpSpPr>
          <p:cNvPr id="64" name="object 64"/>
          <p:cNvGrpSpPr/>
          <p:nvPr/>
        </p:nvGrpSpPr>
        <p:grpSpPr>
          <a:xfrm>
            <a:off x="5716270" y="4254978"/>
            <a:ext cx="969010" cy="514350"/>
            <a:chOff x="5716270" y="4254978"/>
            <a:chExt cx="969010" cy="514350"/>
          </a:xfrm>
        </p:grpSpPr>
        <p:sp>
          <p:nvSpPr>
            <p:cNvPr id="65" name="object 65"/>
            <p:cNvSpPr/>
            <p:nvPr/>
          </p:nvSpPr>
          <p:spPr>
            <a:xfrm>
              <a:off x="5722620" y="4261328"/>
              <a:ext cx="956310" cy="501650"/>
            </a:xfrm>
            <a:custGeom>
              <a:avLst/>
              <a:gdLst/>
              <a:ahLst/>
              <a:cxnLst/>
              <a:rect l="l" t="t" r="r" b="b"/>
              <a:pathLst>
                <a:path w="956309" h="501650">
                  <a:moveTo>
                    <a:pt x="590131" y="0"/>
                  </a:moveTo>
                  <a:lnTo>
                    <a:pt x="553354" y="3442"/>
                  </a:lnTo>
                  <a:lnTo>
                    <a:pt x="521079" y="16482"/>
                  </a:lnTo>
                  <a:lnTo>
                    <a:pt x="497459" y="38129"/>
                  </a:lnTo>
                  <a:lnTo>
                    <a:pt x="491154" y="34010"/>
                  </a:lnTo>
                  <a:lnTo>
                    <a:pt x="484457" y="30224"/>
                  </a:lnTo>
                  <a:lnTo>
                    <a:pt x="477402" y="26771"/>
                  </a:lnTo>
                  <a:lnTo>
                    <a:pt x="470027" y="23651"/>
                  </a:lnTo>
                  <a:lnTo>
                    <a:pt x="425043" y="14106"/>
                  </a:lnTo>
                  <a:lnTo>
                    <a:pt x="379999" y="17492"/>
                  </a:lnTo>
                  <a:lnTo>
                    <a:pt x="340028" y="32688"/>
                  </a:lnTo>
                  <a:lnTo>
                    <a:pt x="310261" y="58576"/>
                  </a:lnTo>
                  <a:lnTo>
                    <a:pt x="287797" y="50917"/>
                  </a:lnTo>
                  <a:lnTo>
                    <a:pt x="264001" y="46067"/>
                  </a:lnTo>
                  <a:lnTo>
                    <a:pt x="239395" y="44074"/>
                  </a:lnTo>
                  <a:lnTo>
                    <a:pt x="214503" y="44987"/>
                  </a:lnTo>
                  <a:lnTo>
                    <a:pt x="158369" y="58864"/>
                  </a:lnTo>
                  <a:lnTo>
                    <a:pt x="115570" y="86088"/>
                  </a:lnTo>
                  <a:lnTo>
                    <a:pt x="90201" y="122765"/>
                  </a:lnTo>
                  <a:lnTo>
                    <a:pt x="86360" y="165002"/>
                  </a:lnTo>
                  <a:lnTo>
                    <a:pt x="85598" y="166653"/>
                  </a:lnTo>
                  <a:lnTo>
                    <a:pt x="43402" y="177194"/>
                  </a:lnTo>
                  <a:lnTo>
                    <a:pt x="12446" y="200308"/>
                  </a:lnTo>
                  <a:lnTo>
                    <a:pt x="0" y="226234"/>
                  </a:lnTo>
                  <a:lnTo>
                    <a:pt x="2317" y="252648"/>
                  </a:lnTo>
                  <a:lnTo>
                    <a:pt x="18303" y="276514"/>
                  </a:lnTo>
                  <a:lnTo>
                    <a:pt x="46863" y="294796"/>
                  </a:lnTo>
                  <a:lnTo>
                    <a:pt x="34214" y="306762"/>
                  </a:lnTo>
                  <a:lnTo>
                    <a:pt x="25590" y="320228"/>
                  </a:lnTo>
                  <a:lnTo>
                    <a:pt x="21252" y="334694"/>
                  </a:lnTo>
                  <a:lnTo>
                    <a:pt x="21463" y="349660"/>
                  </a:lnTo>
                  <a:lnTo>
                    <a:pt x="33371" y="375606"/>
                  </a:lnTo>
                  <a:lnTo>
                    <a:pt x="57483" y="395587"/>
                  </a:lnTo>
                  <a:lnTo>
                    <a:pt x="90382" y="407685"/>
                  </a:lnTo>
                  <a:lnTo>
                    <a:pt x="128651" y="409985"/>
                  </a:lnTo>
                  <a:lnTo>
                    <a:pt x="130429" y="412144"/>
                  </a:lnTo>
                  <a:lnTo>
                    <a:pt x="165737" y="442069"/>
                  </a:lnTo>
                  <a:lnTo>
                    <a:pt x="210719" y="461892"/>
                  </a:lnTo>
                  <a:lnTo>
                    <a:pt x="261517" y="470931"/>
                  </a:lnTo>
                  <a:lnTo>
                    <a:pt x="314272" y="468504"/>
                  </a:lnTo>
                  <a:lnTo>
                    <a:pt x="365125" y="453927"/>
                  </a:lnTo>
                  <a:lnTo>
                    <a:pt x="381214" y="468314"/>
                  </a:lnTo>
                  <a:lnTo>
                    <a:pt x="400399" y="480439"/>
                  </a:lnTo>
                  <a:lnTo>
                    <a:pt x="422203" y="490039"/>
                  </a:lnTo>
                  <a:lnTo>
                    <a:pt x="446151" y="496853"/>
                  </a:lnTo>
                  <a:lnTo>
                    <a:pt x="493581" y="501439"/>
                  </a:lnTo>
                  <a:lnTo>
                    <a:pt x="539025" y="495413"/>
                  </a:lnTo>
                  <a:lnTo>
                    <a:pt x="579397" y="479955"/>
                  </a:lnTo>
                  <a:lnTo>
                    <a:pt x="611612" y="456250"/>
                  </a:lnTo>
                  <a:lnTo>
                    <a:pt x="632587" y="425479"/>
                  </a:lnTo>
                  <a:lnTo>
                    <a:pt x="648188" y="431428"/>
                  </a:lnTo>
                  <a:lnTo>
                    <a:pt x="664718" y="435735"/>
                  </a:lnTo>
                  <a:lnTo>
                    <a:pt x="681914" y="438374"/>
                  </a:lnTo>
                  <a:lnTo>
                    <a:pt x="699516" y="439322"/>
                  </a:lnTo>
                  <a:lnTo>
                    <a:pt x="749468" y="432478"/>
                  </a:lnTo>
                  <a:lnTo>
                    <a:pt x="790432" y="413144"/>
                  </a:lnTo>
                  <a:lnTo>
                    <a:pt x="818227" y="384262"/>
                  </a:lnTo>
                  <a:lnTo>
                    <a:pt x="828675" y="348771"/>
                  </a:lnTo>
                  <a:lnTo>
                    <a:pt x="847524" y="345995"/>
                  </a:lnTo>
                  <a:lnTo>
                    <a:pt x="898906" y="327689"/>
                  </a:lnTo>
                  <a:lnTo>
                    <a:pt x="938020" y="295681"/>
                  </a:lnTo>
                  <a:lnTo>
                    <a:pt x="956262" y="256792"/>
                  </a:lnTo>
                  <a:lnTo>
                    <a:pt x="952716" y="215854"/>
                  </a:lnTo>
                  <a:lnTo>
                    <a:pt x="926464" y="177702"/>
                  </a:lnTo>
                  <a:lnTo>
                    <a:pt x="928624" y="174019"/>
                  </a:lnTo>
                  <a:lnTo>
                    <a:pt x="931926" y="166653"/>
                  </a:lnTo>
                  <a:lnTo>
                    <a:pt x="935039" y="133155"/>
                  </a:lnTo>
                  <a:lnTo>
                    <a:pt x="920448" y="102502"/>
                  </a:lnTo>
                  <a:lnTo>
                    <a:pt x="890831" y="78017"/>
                  </a:lnTo>
                  <a:lnTo>
                    <a:pt x="848868" y="63021"/>
                  </a:lnTo>
                  <a:lnTo>
                    <a:pt x="844049" y="50230"/>
                  </a:lnTo>
                  <a:lnTo>
                    <a:pt x="812546" y="18190"/>
                  </a:lnTo>
                  <a:lnTo>
                    <a:pt x="775136" y="3470"/>
                  </a:lnTo>
                  <a:lnTo>
                    <a:pt x="734155" y="252"/>
                  </a:lnTo>
                  <a:lnTo>
                    <a:pt x="694459" y="8225"/>
                  </a:lnTo>
                  <a:lnTo>
                    <a:pt x="660908" y="27080"/>
                  </a:lnTo>
                  <a:lnTo>
                    <a:pt x="653756" y="21089"/>
                  </a:lnTo>
                  <a:lnTo>
                    <a:pt x="645699" y="15730"/>
                  </a:lnTo>
                  <a:lnTo>
                    <a:pt x="636833" y="11060"/>
                  </a:lnTo>
                  <a:lnTo>
                    <a:pt x="627253" y="7141"/>
                  </a:lnTo>
                  <a:lnTo>
                    <a:pt x="590131" y="0"/>
                  </a:lnTo>
                  <a:close/>
                </a:path>
              </a:pathLst>
            </a:custGeom>
            <a:solidFill>
              <a:srgbClr val="2D75B6"/>
            </a:solidFill>
          </p:spPr>
          <p:txBody>
            <a:bodyPr wrap="square" lIns="0" tIns="0" rIns="0" bIns="0" rtlCol="0"/>
            <a:lstStyle/>
            <a:p>
              <a:endParaRPr>
                <a:solidFill>
                  <a:srgbClr val="1F145D"/>
                </a:solidFill>
              </a:endParaRPr>
            </a:p>
          </p:txBody>
        </p:sp>
        <p:sp>
          <p:nvSpPr>
            <p:cNvPr id="66" name="object 66"/>
            <p:cNvSpPr/>
            <p:nvPr/>
          </p:nvSpPr>
          <p:spPr>
            <a:xfrm>
              <a:off x="5722620" y="4261328"/>
              <a:ext cx="956310" cy="501650"/>
            </a:xfrm>
            <a:custGeom>
              <a:avLst/>
              <a:gdLst/>
              <a:ahLst/>
              <a:cxnLst/>
              <a:rect l="l" t="t" r="r" b="b"/>
              <a:pathLst>
                <a:path w="956309" h="501650">
                  <a:moveTo>
                    <a:pt x="86360" y="165002"/>
                  </a:moveTo>
                  <a:lnTo>
                    <a:pt x="90201" y="122765"/>
                  </a:lnTo>
                  <a:lnTo>
                    <a:pt x="115570" y="86088"/>
                  </a:lnTo>
                  <a:lnTo>
                    <a:pt x="158369" y="58864"/>
                  </a:lnTo>
                  <a:lnTo>
                    <a:pt x="214503" y="44987"/>
                  </a:lnTo>
                  <a:lnTo>
                    <a:pt x="239395" y="44074"/>
                  </a:lnTo>
                  <a:lnTo>
                    <a:pt x="264001" y="46067"/>
                  </a:lnTo>
                  <a:lnTo>
                    <a:pt x="287797" y="50917"/>
                  </a:lnTo>
                  <a:lnTo>
                    <a:pt x="310261" y="58576"/>
                  </a:lnTo>
                  <a:lnTo>
                    <a:pt x="340028" y="32688"/>
                  </a:lnTo>
                  <a:lnTo>
                    <a:pt x="379999" y="17492"/>
                  </a:lnTo>
                  <a:lnTo>
                    <a:pt x="425043" y="14106"/>
                  </a:lnTo>
                  <a:lnTo>
                    <a:pt x="470027" y="23651"/>
                  </a:lnTo>
                  <a:lnTo>
                    <a:pt x="477402" y="26771"/>
                  </a:lnTo>
                  <a:lnTo>
                    <a:pt x="484457" y="30224"/>
                  </a:lnTo>
                  <a:lnTo>
                    <a:pt x="491154" y="34010"/>
                  </a:lnTo>
                  <a:lnTo>
                    <a:pt x="497459" y="38129"/>
                  </a:lnTo>
                  <a:lnTo>
                    <a:pt x="521079" y="16482"/>
                  </a:lnTo>
                  <a:lnTo>
                    <a:pt x="553354" y="3442"/>
                  </a:lnTo>
                  <a:lnTo>
                    <a:pt x="590131" y="0"/>
                  </a:lnTo>
                  <a:lnTo>
                    <a:pt x="627253" y="7141"/>
                  </a:lnTo>
                  <a:lnTo>
                    <a:pt x="636833" y="11060"/>
                  </a:lnTo>
                  <a:lnTo>
                    <a:pt x="645699" y="15730"/>
                  </a:lnTo>
                  <a:lnTo>
                    <a:pt x="653756" y="21089"/>
                  </a:lnTo>
                  <a:lnTo>
                    <a:pt x="660908" y="27080"/>
                  </a:lnTo>
                  <a:lnTo>
                    <a:pt x="694459" y="8225"/>
                  </a:lnTo>
                  <a:lnTo>
                    <a:pt x="734155" y="252"/>
                  </a:lnTo>
                  <a:lnTo>
                    <a:pt x="775136" y="3470"/>
                  </a:lnTo>
                  <a:lnTo>
                    <a:pt x="812546" y="18190"/>
                  </a:lnTo>
                  <a:lnTo>
                    <a:pt x="825650" y="27553"/>
                  </a:lnTo>
                  <a:lnTo>
                    <a:pt x="836231" y="38320"/>
                  </a:lnTo>
                  <a:lnTo>
                    <a:pt x="844049" y="50230"/>
                  </a:lnTo>
                  <a:lnTo>
                    <a:pt x="848868" y="63021"/>
                  </a:lnTo>
                  <a:lnTo>
                    <a:pt x="890831" y="78017"/>
                  </a:lnTo>
                  <a:lnTo>
                    <a:pt x="920448" y="102502"/>
                  </a:lnTo>
                  <a:lnTo>
                    <a:pt x="935039" y="133155"/>
                  </a:lnTo>
                  <a:lnTo>
                    <a:pt x="931926" y="166653"/>
                  </a:lnTo>
                  <a:lnTo>
                    <a:pt x="930402" y="170336"/>
                  </a:lnTo>
                  <a:lnTo>
                    <a:pt x="928624" y="174019"/>
                  </a:lnTo>
                  <a:lnTo>
                    <a:pt x="926464" y="177702"/>
                  </a:lnTo>
                  <a:lnTo>
                    <a:pt x="952716" y="215854"/>
                  </a:lnTo>
                  <a:lnTo>
                    <a:pt x="956262" y="256792"/>
                  </a:lnTo>
                  <a:lnTo>
                    <a:pt x="938020" y="295681"/>
                  </a:lnTo>
                  <a:lnTo>
                    <a:pt x="898906" y="327689"/>
                  </a:lnTo>
                  <a:lnTo>
                    <a:pt x="847524" y="345995"/>
                  </a:lnTo>
                  <a:lnTo>
                    <a:pt x="828675" y="348771"/>
                  </a:lnTo>
                  <a:lnTo>
                    <a:pt x="818227" y="384262"/>
                  </a:lnTo>
                  <a:lnTo>
                    <a:pt x="790432" y="413144"/>
                  </a:lnTo>
                  <a:lnTo>
                    <a:pt x="749468" y="432478"/>
                  </a:lnTo>
                  <a:lnTo>
                    <a:pt x="699516" y="439322"/>
                  </a:lnTo>
                  <a:lnTo>
                    <a:pt x="681914" y="438374"/>
                  </a:lnTo>
                  <a:lnTo>
                    <a:pt x="664718" y="435735"/>
                  </a:lnTo>
                  <a:lnTo>
                    <a:pt x="648188" y="431428"/>
                  </a:lnTo>
                  <a:lnTo>
                    <a:pt x="632587" y="425479"/>
                  </a:lnTo>
                  <a:lnTo>
                    <a:pt x="611612" y="456250"/>
                  </a:lnTo>
                  <a:lnTo>
                    <a:pt x="579397" y="479955"/>
                  </a:lnTo>
                  <a:lnTo>
                    <a:pt x="539025" y="495413"/>
                  </a:lnTo>
                  <a:lnTo>
                    <a:pt x="493581" y="501439"/>
                  </a:lnTo>
                  <a:lnTo>
                    <a:pt x="446151" y="496853"/>
                  </a:lnTo>
                  <a:lnTo>
                    <a:pt x="422203" y="490039"/>
                  </a:lnTo>
                  <a:lnTo>
                    <a:pt x="400399" y="480439"/>
                  </a:lnTo>
                  <a:lnTo>
                    <a:pt x="381214" y="468314"/>
                  </a:lnTo>
                  <a:lnTo>
                    <a:pt x="365125" y="453927"/>
                  </a:lnTo>
                  <a:lnTo>
                    <a:pt x="314272" y="468504"/>
                  </a:lnTo>
                  <a:lnTo>
                    <a:pt x="261517" y="470931"/>
                  </a:lnTo>
                  <a:lnTo>
                    <a:pt x="210719" y="461892"/>
                  </a:lnTo>
                  <a:lnTo>
                    <a:pt x="165737" y="442069"/>
                  </a:lnTo>
                  <a:lnTo>
                    <a:pt x="130429" y="412144"/>
                  </a:lnTo>
                  <a:lnTo>
                    <a:pt x="129794" y="411382"/>
                  </a:lnTo>
                  <a:lnTo>
                    <a:pt x="129159" y="410620"/>
                  </a:lnTo>
                  <a:lnTo>
                    <a:pt x="128651" y="409985"/>
                  </a:lnTo>
                  <a:lnTo>
                    <a:pt x="90382" y="407685"/>
                  </a:lnTo>
                  <a:lnTo>
                    <a:pt x="57483" y="395587"/>
                  </a:lnTo>
                  <a:lnTo>
                    <a:pt x="33371" y="375606"/>
                  </a:lnTo>
                  <a:lnTo>
                    <a:pt x="21463" y="349660"/>
                  </a:lnTo>
                  <a:lnTo>
                    <a:pt x="21252" y="334694"/>
                  </a:lnTo>
                  <a:lnTo>
                    <a:pt x="25590" y="320228"/>
                  </a:lnTo>
                  <a:lnTo>
                    <a:pt x="34214" y="306762"/>
                  </a:lnTo>
                  <a:lnTo>
                    <a:pt x="46863" y="294796"/>
                  </a:lnTo>
                  <a:lnTo>
                    <a:pt x="18303" y="276514"/>
                  </a:lnTo>
                  <a:lnTo>
                    <a:pt x="2317" y="252648"/>
                  </a:lnTo>
                  <a:lnTo>
                    <a:pt x="0" y="226234"/>
                  </a:lnTo>
                  <a:lnTo>
                    <a:pt x="12446" y="200308"/>
                  </a:lnTo>
                  <a:lnTo>
                    <a:pt x="26126" y="187370"/>
                  </a:lnTo>
                  <a:lnTo>
                    <a:pt x="43402" y="177194"/>
                  </a:lnTo>
                  <a:lnTo>
                    <a:pt x="63488" y="170162"/>
                  </a:lnTo>
                  <a:lnTo>
                    <a:pt x="85598" y="166653"/>
                  </a:lnTo>
                  <a:lnTo>
                    <a:pt x="86360" y="165002"/>
                  </a:lnTo>
                  <a:close/>
                </a:path>
                <a:path w="956309" h="501650">
                  <a:moveTo>
                    <a:pt x="104013" y="302035"/>
                  </a:moveTo>
                  <a:lnTo>
                    <a:pt x="89312" y="302069"/>
                  </a:lnTo>
                  <a:lnTo>
                    <a:pt x="74898" y="300495"/>
                  </a:lnTo>
                  <a:lnTo>
                    <a:pt x="61007" y="297374"/>
                  </a:lnTo>
                  <a:lnTo>
                    <a:pt x="47879" y="292764"/>
                  </a:lnTo>
                </a:path>
                <a:path w="956309" h="501650">
                  <a:moveTo>
                    <a:pt x="153543" y="403254"/>
                  </a:moveTo>
                  <a:lnTo>
                    <a:pt x="145669" y="405540"/>
                  </a:lnTo>
                  <a:lnTo>
                    <a:pt x="137414" y="407064"/>
                  </a:lnTo>
                  <a:lnTo>
                    <a:pt x="128905" y="407699"/>
                  </a:lnTo>
                </a:path>
                <a:path w="956309" h="501650">
                  <a:moveTo>
                    <a:pt x="364998" y="451895"/>
                  </a:moveTo>
                  <a:lnTo>
                    <a:pt x="359156" y="445545"/>
                  </a:lnTo>
                  <a:lnTo>
                    <a:pt x="354203" y="438814"/>
                  </a:lnTo>
                  <a:lnTo>
                    <a:pt x="350266" y="431702"/>
                  </a:lnTo>
                </a:path>
                <a:path w="956309" h="501650">
                  <a:moveTo>
                    <a:pt x="638683" y="401603"/>
                  </a:moveTo>
                  <a:lnTo>
                    <a:pt x="637794" y="409096"/>
                  </a:lnTo>
                  <a:lnTo>
                    <a:pt x="635762" y="416589"/>
                  </a:lnTo>
                  <a:lnTo>
                    <a:pt x="632714" y="423701"/>
                  </a:lnTo>
                </a:path>
                <a:path w="956309" h="501650">
                  <a:moveTo>
                    <a:pt x="756158" y="264697"/>
                  </a:moveTo>
                  <a:lnTo>
                    <a:pt x="786161" y="279171"/>
                  </a:lnTo>
                  <a:lnTo>
                    <a:pt x="808926" y="298670"/>
                  </a:lnTo>
                  <a:lnTo>
                    <a:pt x="823309" y="321883"/>
                  </a:lnTo>
                  <a:lnTo>
                    <a:pt x="828166" y="347501"/>
                  </a:lnTo>
                </a:path>
                <a:path w="956309" h="501650">
                  <a:moveTo>
                    <a:pt x="925957" y="176432"/>
                  </a:moveTo>
                  <a:lnTo>
                    <a:pt x="919902" y="185187"/>
                  </a:lnTo>
                  <a:lnTo>
                    <a:pt x="912479" y="193323"/>
                  </a:lnTo>
                  <a:lnTo>
                    <a:pt x="903793" y="200792"/>
                  </a:lnTo>
                  <a:lnTo>
                    <a:pt x="893953" y="207547"/>
                  </a:lnTo>
                </a:path>
                <a:path w="956309" h="501650">
                  <a:moveTo>
                    <a:pt x="848995" y="61243"/>
                  </a:moveTo>
                  <a:lnTo>
                    <a:pt x="850264" y="66069"/>
                  </a:lnTo>
                  <a:lnTo>
                    <a:pt x="850900" y="71022"/>
                  </a:lnTo>
                  <a:lnTo>
                    <a:pt x="850773" y="75848"/>
                  </a:lnTo>
                </a:path>
                <a:path w="956309" h="501650">
                  <a:moveTo>
                    <a:pt x="644144" y="44098"/>
                  </a:moveTo>
                  <a:lnTo>
                    <a:pt x="648335" y="37367"/>
                  </a:lnTo>
                  <a:lnTo>
                    <a:pt x="653923" y="31017"/>
                  </a:lnTo>
                  <a:lnTo>
                    <a:pt x="660654" y="25429"/>
                  </a:lnTo>
                </a:path>
                <a:path w="956309" h="501650">
                  <a:moveTo>
                    <a:pt x="490474" y="52988"/>
                  </a:moveTo>
                  <a:lnTo>
                    <a:pt x="492252" y="47400"/>
                  </a:lnTo>
                  <a:lnTo>
                    <a:pt x="494919" y="42066"/>
                  </a:lnTo>
                  <a:lnTo>
                    <a:pt x="498475" y="36859"/>
                  </a:lnTo>
                </a:path>
                <a:path w="956309" h="501650">
                  <a:moveTo>
                    <a:pt x="310134" y="58449"/>
                  </a:moveTo>
                  <a:lnTo>
                    <a:pt x="317871" y="61928"/>
                  </a:lnTo>
                  <a:lnTo>
                    <a:pt x="325262" y="65704"/>
                  </a:lnTo>
                  <a:lnTo>
                    <a:pt x="332297" y="69790"/>
                  </a:lnTo>
                  <a:lnTo>
                    <a:pt x="338963" y="74197"/>
                  </a:lnTo>
                </a:path>
                <a:path w="956309" h="501650">
                  <a:moveTo>
                    <a:pt x="91440" y="181512"/>
                  </a:moveTo>
                  <a:lnTo>
                    <a:pt x="89154" y="176178"/>
                  </a:lnTo>
                  <a:lnTo>
                    <a:pt x="87503" y="170590"/>
                  </a:lnTo>
                  <a:lnTo>
                    <a:pt x="86360" y="165002"/>
                  </a:lnTo>
                </a:path>
              </a:pathLst>
            </a:custGeom>
            <a:ln w="12700">
              <a:solidFill>
                <a:srgbClr val="2E528F"/>
              </a:solidFill>
            </a:ln>
          </p:spPr>
          <p:txBody>
            <a:bodyPr wrap="square" lIns="0" tIns="0" rIns="0" bIns="0" rtlCol="0"/>
            <a:lstStyle/>
            <a:p>
              <a:endParaRPr>
                <a:solidFill>
                  <a:srgbClr val="1F145D"/>
                </a:solidFill>
              </a:endParaRPr>
            </a:p>
          </p:txBody>
        </p:sp>
      </p:grpSp>
      <p:sp>
        <p:nvSpPr>
          <p:cNvPr id="67" name="object 67"/>
          <p:cNvSpPr txBox="1"/>
          <p:nvPr/>
        </p:nvSpPr>
        <p:spPr>
          <a:xfrm>
            <a:off x="6094221" y="4334002"/>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p:txBody>
      </p:sp>
      <p:sp>
        <p:nvSpPr>
          <p:cNvPr id="68" name="object 68"/>
          <p:cNvSpPr txBox="1"/>
          <p:nvPr/>
        </p:nvSpPr>
        <p:spPr>
          <a:xfrm>
            <a:off x="2320544" y="2885059"/>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p:txBody>
      </p:sp>
      <p:grpSp>
        <p:nvGrpSpPr>
          <p:cNvPr id="69" name="object 69"/>
          <p:cNvGrpSpPr/>
          <p:nvPr/>
        </p:nvGrpSpPr>
        <p:grpSpPr>
          <a:xfrm>
            <a:off x="239064" y="5813805"/>
            <a:ext cx="7807959" cy="594995"/>
            <a:chOff x="239064" y="5813805"/>
            <a:chExt cx="7807959" cy="594995"/>
          </a:xfrm>
        </p:grpSpPr>
        <p:pic>
          <p:nvPicPr>
            <p:cNvPr id="70" name="object 70"/>
            <p:cNvPicPr/>
            <p:nvPr/>
          </p:nvPicPr>
          <p:blipFill>
            <a:blip r:embed="rId3" cstate="print"/>
            <a:stretch>
              <a:fillRect/>
            </a:stretch>
          </p:blipFill>
          <p:spPr>
            <a:xfrm>
              <a:off x="239064" y="6111493"/>
              <a:ext cx="181114" cy="76161"/>
            </a:xfrm>
            <a:prstGeom prst="rect">
              <a:avLst/>
            </a:prstGeom>
          </p:spPr>
        </p:pic>
        <p:sp>
          <p:nvSpPr>
            <p:cNvPr id="71" name="object 71"/>
            <p:cNvSpPr/>
            <p:nvPr/>
          </p:nvSpPr>
          <p:spPr>
            <a:xfrm>
              <a:off x="1482851" y="5900927"/>
              <a:ext cx="341630" cy="501650"/>
            </a:xfrm>
            <a:custGeom>
              <a:avLst/>
              <a:gdLst/>
              <a:ahLst/>
              <a:cxnLst/>
              <a:rect l="l" t="t" r="r" b="b"/>
              <a:pathLst>
                <a:path w="341630" h="501650">
                  <a:moveTo>
                    <a:pt x="341376" y="0"/>
                  </a:moveTo>
                  <a:lnTo>
                    <a:pt x="0" y="0"/>
                  </a:lnTo>
                  <a:lnTo>
                    <a:pt x="0" y="501396"/>
                  </a:lnTo>
                  <a:lnTo>
                    <a:pt x="341376" y="501396"/>
                  </a:lnTo>
                  <a:lnTo>
                    <a:pt x="341376" y="0"/>
                  </a:lnTo>
                  <a:close/>
                </a:path>
              </a:pathLst>
            </a:custGeom>
            <a:solidFill>
              <a:srgbClr val="FFFF99"/>
            </a:solidFill>
          </p:spPr>
          <p:txBody>
            <a:bodyPr wrap="square" lIns="0" tIns="0" rIns="0" bIns="0" rtlCol="0"/>
            <a:lstStyle/>
            <a:p>
              <a:endParaRPr>
                <a:solidFill>
                  <a:srgbClr val="1F145D"/>
                </a:solidFill>
              </a:endParaRPr>
            </a:p>
          </p:txBody>
        </p:sp>
        <p:sp>
          <p:nvSpPr>
            <p:cNvPr id="72" name="object 72"/>
            <p:cNvSpPr/>
            <p:nvPr/>
          </p:nvSpPr>
          <p:spPr>
            <a:xfrm>
              <a:off x="1482851" y="5900927"/>
              <a:ext cx="341630" cy="501650"/>
            </a:xfrm>
            <a:custGeom>
              <a:avLst/>
              <a:gdLst/>
              <a:ahLst/>
              <a:cxnLst/>
              <a:rect l="l" t="t" r="r" b="b"/>
              <a:pathLst>
                <a:path w="341630" h="501650">
                  <a:moveTo>
                    <a:pt x="0" y="501396"/>
                  </a:moveTo>
                  <a:lnTo>
                    <a:pt x="341376" y="501396"/>
                  </a:lnTo>
                  <a:lnTo>
                    <a:pt x="341376" y="0"/>
                  </a:lnTo>
                  <a:lnTo>
                    <a:pt x="0" y="0"/>
                  </a:lnTo>
                  <a:lnTo>
                    <a:pt x="0" y="501396"/>
                  </a:lnTo>
                  <a:close/>
                </a:path>
              </a:pathLst>
            </a:custGeom>
            <a:ln w="12700">
              <a:solidFill>
                <a:srgbClr val="000000"/>
              </a:solidFill>
            </a:ln>
          </p:spPr>
          <p:txBody>
            <a:bodyPr wrap="square" lIns="0" tIns="0" rIns="0" bIns="0" rtlCol="0"/>
            <a:lstStyle/>
            <a:p>
              <a:endParaRPr>
                <a:solidFill>
                  <a:srgbClr val="1F145D"/>
                </a:solidFill>
              </a:endParaRPr>
            </a:p>
          </p:txBody>
        </p:sp>
        <p:pic>
          <p:nvPicPr>
            <p:cNvPr id="73" name="object 73"/>
            <p:cNvPicPr/>
            <p:nvPr/>
          </p:nvPicPr>
          <p:blipFill>
            <a:blip r:embed="rId4" cstate="print"/>
            <a:stretch>
              <a:fillRect/>
            </a:stretch>
          </p:blipFill>
          <p:spPr>
            <a:xfrm>
              <a:off x="1561845" y="6278625"/>
              <a:ext cx="183387" cy="130047"/>
            </a:xfrm>
            <a:prstGeom prst="rect">
              <a:avLst/>
            </a:prstGeom>
          </p:spPr>
        </p:pic>
        <p:sp>
          <p:nvSpPr>
            <p:cNvPr id="74" name="object 74"/>
            <p:cNvSpPr/>
            <p:nvPr/>
          </p:nvSpPr>
          <p:spPr>
            <a:xfrm>
              <a:off x="1225295" y="6114287"/>
              <a:ext cx="257175" cy="76200"/>
            </a:xfrm>
            <a:custGeom>
              <a:avLst/>
              <a:gdLst/>
              <a:ahLst/>
              <a:cxnLst/>
              <a:rect l="l" t="t" r="r" b="b"/>
              <a:pathLst>
                <a:path w="257175" h="76200">
                  <a:moveTo>
                    <a:pt x="180466" y="0"/>
                  </a:moveTo>
                  <a:lnTo>
                    <a:pt x="180466" y="76200"/>
                  </a:lnTo>
                  <a:lnTo>
                    <a:pt x="243966" y="44450"/>
                  </a:lnTo>
                  <a:lnTo>
                    <a:pt x="193166" y="44450"/>
                  </a:lnTo>
                  <a:lnTo>
                    <a:pt x="193166" y="31750"/>
                  </a:lnTo>
                  <a:lnTo>
                    <a:pt x="243966" y="31750"/>
                  </a:lnTo>
                  <a:lnTo>
                    <a:pt x="180466" y="0"/>
                  </a:lnTo>
                  <a:close/>
                </a:path>
                <a:path w="257175" h="76200">
                  <a:moveTo>
                    <a:pt x="180466" y="31750"/>
                  </a:moveTo>
                  <a:lnTo>
                    <a:pt x="0" y="31750"/>
                  </a:lnTo>
                  <a:lnTo>
                    <a:pt x="0" y="44450"/>
                  </a:lnTo>
                  <a:lnTo>
                    <a:pt x="180466" y="44450"/>
                  </a:lnTo>
                  <a:lnTo>
                    <a:pt x="180466" y="31750"/>
                  </a:lnTo>
                  <a:close/>
                </a:path>
                <a:path w="257175" h="76200">
                  <a:moveTo>
                    <a:pt x="243966" y="31750"/>
                  </a:moveTo>
                  <a:lnTo>
                    <a:pt x="193166" y="31750"/>
                  </a:lnTo>
                  <a:lnTo>
                    <a:pt x="193166" y="44450"/>
                  </a:lnTo>
                  <a:lnTo>
                    <a:pt x="243966" y="44450"/>
                  </a:lnTo>
                  <a:lnTo>
                    <a:pt x="256666" y="38100"/>
                  </a:lnTo>
                  <a:lnTo>
                    <a:pt x="243966" y="31750"/>
                  </a:lnTo>
                  <a:close/>
                </a:path>
              </a:pathLst>
            </a:custGeom>
            <a:solidFill>
              <a:srgbClr val="4471C4"/>
            </a:solidFill>
          </p:spPr>
          <p:txBody>
            <a:bodyPr wrap="square" lIns="0" tIns="0" rIns="0" bIns="0" rtlCol="0"/>
            <a:lstStyle/>
            <a:p>
              <a:endParaRPr>
                <a:solidFill>
                  <a:srgbClr val="1F145D"/>
                </a:solidFill>
              </a:endParaRPr>
            </a:p>
          </p:txBody>
        </p:sp>
        <p:pic>
          <p:nvPicPr>
            <p:cNvPr id="75" name="object 75"/>
            <p:cNvPicPr/>
            <p:nvPr/>
          </p:nvPicPr>
          <p:blipFill>
            <a:blip r:embed="rId5" cstate="print"/>
            <a:stretch>
              <a:fillRect/>
            </a:stretch>
          </p:blipFill>
          <p:spPr>
            <a:xfrm>
              <a:off x="1824228" y="6114287"/>
              <a:ext cx="241681" cy="76200"/>
            </a:xfrm>
            <a:prstGeom prst="rect">
              <a:avLst/>
            </a:prstGeom>
          </p:spPr>
        </p:pic>
        <p:sp>
          <p:nvSpPr>
            <p:cNvPr id="76" name="object 76"/>
            <p:cNvSpPr/>
            <p:nvPr/>
          </p:nvSpPr>
          <p:spPr>
            <a:xfrm>
              <a:off x="3069336" y="5873495"/>
              <a:ext cx="341630" cy="501650"/>
            </a:xfrm>
            <a:custGeom>
              <a:avLst/>
              <a:gdLst/>
              <a:ahLst/>
              <a:cxnLst/>
              <a:rect l="l" t="t" r="r" b="b"/>
              <a:pathLst>
                <a:path w="341629" h="501650">
                  <a:moveTo>
                    <a:pt x="341375" y="0"/>
                  </a:moveTo>
                  <a:lnTo>
                    <a:pt x="0" y="0"/>
                  </a:lnTo>
                  <a:lnTo>
                    <a:pt x="0" y="501395"/>
                  </a:lnTo>
                  <a:lnTo>
                    <a:pt x="341375" y="501395"/>
                  </a:lnTo>
                  <a:lnTo>
                    <a:pt x="341375" y="0"/>
                  </a:lnTo>
                  <a:close/>
                </a:path>
              </a:pathLst>
            </a:custGeom>
            <a:solidFill>
              <a:srgbClr val="FFFF99"/>
            </a:solidFill>
          </p:spPr>
          <p:txBody>
            <a:bodyPr wrap="square" lIns="0" tIns="0" rIns="0" bIns="0" rtlCol="0"/>
            <a:lstStyle/>
            <a:p>
              <a:endParaRPr>
                <a:solidFill>
                  <a:srgbClr val="1F145D"/>
                </a:solidFill>
              </a:endParaRPr>
            </a:p>
          </p:txBody>
        </p:sp>
        <p:sp>
          <p:nvSpPr>
            <p:cNvPr id="77" name="object 77"/>
            <p:cNvSpPr/>
            <p:nvPr/>
          </p:nvSpPr>
          <p:spPr>
            <a:xfrm>
              <a:off x="3069336" y="5873495"/>
              <a:ext cx="341630" cy="501650"/>
            </a:xfrm>
            <a:custGeom>
              <a:avLst/>
              <a:gdLst/>
              <a:ahLst/>
              <a:cxnLst/>
              <a:rect l="l" t="t" r="r" b="b"/>
              <a:pathLst>
                <a:path w="341629" h="501650">
                  <a:moveTo>
                    <a:pt x="0" y="501395"/>
                  </a:moveTo>
                  <a:lnTo>
                    <a:pt x="341375" y="501395"/>
                  </a:lnTo>
                  <a:lnTo>
                    <a:pt x="341375" y="0"/>
                  </a:lnTo>
                  <a:lnTo>
                    <a:pt x="0" y="0"/>
                  </a:lnTo>
                  <a:lnTo>
                    <a:pt x="0" y="501395"/>
                  </a:lnTo>
                  <a:close/>
                </a:path>
              </a:pathLst>
            </a:custGeom>
            <a:ln w="12700">
              <a:solidFill>
                <a:srgbClr val="000000"/>
              </a:solidFill>
            </a:ln>
          </p:spPr>
          <p:txBody>
            <a:bodyPr wrap="square" lIns="0" tIns="0" rIns="0" bIns="0" rtlCol="0"/>
            <a:lstStyle/>
            <a:p>
              <a:endParaRPr>
                <a:solidFill>
                  <a:srgbClr val="1F145D"/>
                </a:solidFill>
              </a:endParaRPr>
            </a:p>
          </p:txBody>
        </p:sp>
        <p:pic>
          <p:nvPicPr>
            <p:cNvPr id="78" name="object 78"/>
            <p:cNvPicPr/>
            <p:nvPr/>
          </p:nvPicPr>
          <p:blipFill>
            <a:blip r:embed="rId6" cstate="print"/>
            <a:stretch>
              <a:fillRect/>
            </a:stretch>
          </p:blipFill>
          <p:spPr>
            <a:xfrm>
              <a:off x="3148330" y="6251193"/>
              <a:ext cx="183387" cy="130048"/>
            </a:xfrm>
            <a:prstGeom prst="rect">
              <a:avLst/>
            </a:prstGeom>
          </p:spPr>
        </p:pic>
        <p:sp>
          <p:nvSpPr>
            <p:cNvPr id="79" name="object 79"/>
            <p:cNvSpPr/>
            <p:nvPr/>
          </p:nvSpPr>
          <p:spPr>
            <a:xfrm>
              <a:off x="2780665" y="6080988"/>
              <a:ext cx="913130" cy="89535"/>
            </a:xfrm>
            <a:custGeom>
              <a:avLst/>
              <a:gdLst/>
              <a:ahLst/>
              <a:cxnLst/>
              <a:rect l="l" t="t" r="r" b="b"/>
              <a:pathLst>
                <a:path w="913129" h="89535">
                  <a:moveTo>
                    <a:pt x="287528" y="43967"/>
                  </a:moveTo>
                  <a:lnTo>
                    <a:pt x="286791" y="43688"/>
                  </a:lnTo>
                  <a:lnTo>
                    <a:pt x="208026" y="13284"/>
                  </a:lnTo>
                  <a:lnTo>
                    <a:pt x="211035" y="44894"/>
                  </a:lnTo>
                  <a:lnTo>
                    <a:pt x="0" y="65036"/>
                  </a:lnTo>
                  <a:lnTo>
                    <a:pt x="1270" y="77673"/>
                  </a:lnTo>
                  <a:lnTo>
                    <a:pt x="212242" y="57543"/>
                  </a:lnTo>
                  <a:lnTo>
                    <a:pt x="215265" y="89141"/>
                  </a:lnTo>
                  <a:lnTo>
                    <a:pt x="287528" y="43967"/>
                  </a:lnTo>
                  <a:close/>
                </a:path>
                <a:path w="913129" h="89535">
                  <a:moveTo>
                    <a:pt x="913003" y="36347"/>
                  </a:moveTo>
                  <a:lnTo>
                    <a:pt x="902601" y="31445"/>
                  </a:lnTo>
                  <a:lnTo>
                    <a:pt x="835914" y="0"/>
                  </a:lnTo>
                  <a:lnTo>
                    <a:pt x="836650" y="31737"/>
                  </a:lnTo>
                  <a:lnTo>
                    <a:pt x="629920" y="36461"/>
                  </a:lnTo>
                  <a:lnTo>
                    <a:pt x="630174" y="49161"/>
                  </a:lnTo>
                  <a:lnTo>
                    <a:pt x="836942" y="44437"/>
                  </a:lnTo>
                  <a:lnTo>
                    <a:pt x="837692" y="76174"/>
                  </a:lnTo>
                  <a:lnTo>
                    <a:pt x="913003" y="36347"/>
                  </a:lnTo>
                  <a:close/>
                </a:path>
              </a:pathLst>
            </a:custGeom>
            <a:solidFill>
              <a:srgbClr val="4471C4"/>
            </a:solidFill>
          </p:spPr>
          <p:txBody>
            <a:bodyPr wrap="square" lIns="0" tIns="0" rIns="0" bIns="0" rtlCol="0"/>
            <a:lstStyle/>
            <a:p>
              <a:endParaRPr>
                <a:solidFill>
                  <a:srgbClr val="1F145D"/>
                </a:solidFill>
              </a:endParaRPr>
            </a:p>
          </p:txBody>
        </p:sp>
        <p:sp>
          <p:nvSpPr>
            <p:cNvPr id="80" name="object 80"/>
            <p:cNvSpPr/>
            <p:nvPr/>
          </p:nvSpPr>
          <p:spPr>
            <a:xfrm>
              <a:off x="4721352" y="5862827"/>
              <a:ext cx="341630" cy="501650"/>
            </a:xfrm>
            <a:custGeom>
              <a:avLst/>
              <a:gdLst/>
              <a:ahLst/>
              <a:cxnLst/>
              <a:rect l="l" t="t" r="r" b="b"/>
              <a:pathLst>
                <a:path w="341629" h="501650">
                  <a:moveTo>
                    <a:pt x="341375" y="0"/>
                  </a:moveTo>
                  <a:lnTo>
                    <a:pt x="0" y="0"/>
                  </a:lnTo>
                  <a:lnTo>
                    <a:pt x="0" y="501396"/>
                  </a:lnTo>
                  <a:lnTo>
                    <a:pt x="341375" y="501396"/>
                  </a:lnTo>
                  <a:lnTo>
                    <a:pt x="341375" y="0"/>
                  </a:lnTo>
                  <a:close/>
                </a:path>
              </a:pathLst>
            </a:custGeom>
            <a:solidFill>
              <a:srgbClr val="FFFF99"/>
            </a:solidFill>
          </p:spPr>
          <p:txBody>
            <a:bodyPr wrap="square" lIns="0" tIns="0" rIns="0" bIns="0" rtlCol="0"/>
            <a:lstStyle/>
            <a:p>
              <a:endParaRPr>
                <a:solidFill>
                  <a:srgbClr val="1F145D"/>
                </a:solidFill>
              </a:endParaRPr>
            </a:p>
          </p:txBody>
        </p:sp>
        <p:sp>
          <p:nvSpPr>
            <p:cNvPr id="81" name="object 81"/>
            <p:cNvSpPr/>
            <p:nvPr/>
          </p:nvSpPr>
          <p:spPr>
            <a:xfrm>
              <a:off x="4721352" y="5862827"/>
              <a:ext cx="341630" cy="501650"/>
            </a:xfrm>
            <a:custGeom>
              <a:avLst/>
              <a:gdLst/>
              <a:ahLst/>
              <a:cxnLst/>
              <a:rect l="l" t="t" r="r" b="b"/>
              <a:pathLst>
                <a:path w="341629" h="501650">
                  <a:moveTo>
                    <a:pt x="0" y="501396"/>
                  </a:moveTo>
                  <a:lnTo>
                    <a:pt x="341375" y="501396"/>
                  </a:lnTo>
                  <a:lnTo>
                    <a:pt x="341375" y="0"/>
                  </a:lnTo>
                  <a:lnTo>
                    <a:pt x="0" y="0"/>
                  </a:lnTo>
                  <a:lnTo>
                    <a:pt x="0" y="501396"/>
                  </a:lnTo>
                  <a:close/>
                </a:path>
              </a:pathLst>
            </a:custGeom>
            <a:ln w="12700">
              <a:solidFill>
                <a:srgbClr val="000000"/>
              </a:solidFill>
            </a:ln>
          </p:spPr>
          <p:txBody>
            <a:bodyPr wrap="square" lIns="0" tIns="0" rIns="0" bIns="0" rtlCol="0"/>
            <a:lstStyle/>
            <a:p>
              <a:endParaRPr>
                <a:solidFill>
                  <a:srgbClr val="1F145D"/>
                </a:solidFill>
              </a:endParaRPr>
            </a:p>
          </p:txBody>
        </p:sp>
        <p:pic>
          <p:nvPicPr>
            <p:cNvPr id="82" name="object 82"/>
            <p:cNvPicPr/>
            <p:nvPr/>
          </p:nvPicPr>
          <p:blipFill>
            <a:blip r:embed="rId4" cstate="print"/>
            <a:stretch>
              <a:fillRect/>
            </a:stretch>
          </p:blipFill>
          <p:spPr>
            <a:xfrm>
              <a:off x="4800346" y="6240525"/>
              <a:ext cx="183387" cy="130047"/>
            </a:xfrm>
            <a:prstGeom prst="rect">
              <a:avLst/>
            </a:prstGeom>
          </p:spPr>
        </p:pic>
        <p:sp>
          <p:nvSpPr>
            <p:cNvPr id="83" name="object 83"/>
            <p:cNvSpPr/>
            <p:nvPr/>
          </p:nvSpPr>
          <p:spPr>
            <a:xfrm>
              <a:off x="4451477" y="6058560"/>
              <a:ext cx="879475" cy="93980"/>
            </a:xfrm>
            <a:custGeom>
              <a:avLst/>
              <a:gdLst/>
              <a:ahLst/>
              <a:cxnLst/>
              <a:rect l="l" t="t" r="r" b="b"/>
              <a:pathLst>
                <a:path w="879475" h="93979">
                  <a:moveTo>
                    <a:pt x="269748" y="54203"/>
                  </a:moveTo>
                  <a:lnTo>
                    <a:pt x="258889" y="49022"/>
                  </a:lnTo>
                  <a:lnTo>
                    <a:pt x="192913" y="17513"/>
                  </a:lnTo>
                  <a:lnTo>
                    <a:pt x="193484" y="49263"/>
                  </a:lnTo>
                  <a:lnTo>
                    <a:pt x="0" y="52832"/>
                  </a:lnTo>
                  <a:lnTo>
                    <a:pt x="254" y="65519"/>
                  </a:lnTo>
                  <a:lnTo>
                    <a:pt x="193725" y="61963"/>
                  </a:lnTo>
                  <a:lnTo>
                    <a:pt x="194310" y="93700"/>
                  </a:lnTo>
                  <a:lnTo>
                    <a:pt x="269748" y="54203"/>
                  </a:lnTo>
                  <a:close/>
                </a:path>
                <a:path w="879475" h="93979">
                  <a:moveTo>
                    <a:pt x="879221" y="31343"/>
                  </a:moveTo>
                  <a:lnTo>
                    <a:pt x="877163" y="30530"/>
                  </a:lnTo>
                  <a:lnTo>
                    <a:pt x="799973" y="0"/>
                  </a:lnTo>
                  <a:lnTo>
                    <a:pt x="802716" y="31635"/>
                  </a:lnTo>
                  <a:lnTo>
                    <a:pt x="610743" y="48348"/>
                  </a:lnTo>
                  <a:lnTo>
                    <a:pt x="611759" y="61010"/>
                  </a:lnTo>
                  <a:lnTo>
                    <a:pt x="803821" y="44284"/>
                  </a:lnTo>
                  <a:lnTo>
                    <a:pt x="806577" y="75907"/>
                  </a:lnTo>
                  <a:lnTo>
                    <a:pt x="879221" y="31343"/>
                  </a:lnTo>
                  <a:close/>
                </a:path>
              </a:pathLst>
            </a:custGeom>
            <a:solidFill>
              <a:srgbClr val="4471C4"/>
            </a:solidFill>
          </p:spPr>
          <p:txBody>
            <a:bodyPr wrap="square" lIns="0" tIns="0" rIns="0" bIns="0" rtlCol="0"/>
            <a:lstStyle/>
            <a:p>
              <a:endParaRPr>
                <a:solidFill>
                  <a:srgbClr val="1F145D"/>
                </a:solidFill>
              </a:endParaRPr>
            </a:p>
          </p:txBody>
        </p:sp>
        <p:sp>
          <p:nvSpPr>
            <p:cNvPr id="84" name="object 84"/>
            <p:cNvSpPr/>
            <p:nvPr/>
          </p:nvSpPr>
          <p:spPr>
            <a:xfrm>
              <a:off x="6341364" y="5820155"/>
              <a:ext cx="341630" cy="501650"/>
            </a:xfrm>
            <a:custGeom>
              <a:avLst/>
              <a:gdLst/>
              <a:ahLst/>
              <a:cxnLst/>
              <a:rect l="l" t="t" r="r" b="b"/>
              <a:pathLst>
                <a:path w="341629" h="501650">
                  <a:moveTo>
                    <a:pt x="341376" y="0"/>
                  </a:moveTo>
                  <a:lnTo>
                    <a:pt x="0" y="0"/>
                  </a:lnTo>
                  <a:lnTo>
                    <a:pt x="0" y="501396"/>
                  </a:lnTo>
                  <a:lnTo>
                    <a:pt x="341376" y="501396"/>
                  </a:lnTo>
                  <a:lnTo>
                    <a:pt x="341376" y="0"/>
                  </a:lnTo>
                  <a:close/>
                </a:path>
              </a:pathLst>
            </a:custGeom>
            <a:solidFill>
              <a:srgbClr val="FFFF99"/>
            </a:solidFill>
          </p:spPr>
          <p:txBody>
            <a:bodyPr wrap="square" lIns="0" tIns="0" rIns="0" bIns="0" rtlCol="0"/>
            <a:lstStyle/>
            <a:p>
              <a:endParaRPr>
                <a:solidFill>
                  <a:srgbClr val="1F145D"/>
                </a:solidFill>
              </a:endParaRPr>
            </a:p>
          </p:txBody>
        </p:sp>
        <p:sp>
          <p:nvSpPr>
            <p:cNvPr id="85" name="object 85"/>
            <p:cNvSpPr/>
            <p:nvPr/>
          </p:nvSpPr>
          <p:spPr>
            <a:xfrm>
              <a:off x="6341364" y="5820155"/>
              <a:ext cx="341630" cy="501650"/>
            </a:xfrm>
            <a:custGeom>
              <a:avLst/>
              <a:gdLst/>
              <a:ahLst/>
              <a:cxnLst/>
              <a:rect l="l" t="t" r="r" b="b"/>
              <a:pathLst>
                <a:path w="341629" h="501650">
                  <a:moveTo>
                    <a:pt x="0" y="501396"/>
                  </a:moveTo>
                  <a:lnTo>
                    <a:pt x="341376" y="501396"/>
                  </a:lnTo>
                  <a:lnTo>
                    <a:pt x="341376" y="0"/>
                  </a:lnTo>
                  <a:lnTo>
                    <a:pt x="0" y="0"/>
                  </a:lnTo>
                  <a:lnTo>
                    <a:pt x="0" y="501396"/>
                  </a:lnTo>
                  <a:close/>
                </a:path>
              </a:pathLst>
            </a:custGeom>
            <a:ln w="12700">
              <a:solidFill>
                <a:srgbClr val="000000"/>
              </a:solidFill>
            </a:ln>
          </p:spPr>
          <p:txBody>
            <a:bodyPr wrap="square" lIns="0" tIns="0" rIns="0" bIns="0" rtlCol="0"/>
            <a:lstStyle/>
            <a:p>
              <a:endParaRPr>
                <a:solidFill>
                  <a:srgbClr val="1F145D"/>
                </a:solidFill>
              </a:endParaRPr>
            </a:p>
          </p:txBody>
        </p:sp>
        <p:pic>
          <p:nvPicPr>
            <p:cNvPr id="86" name="object 86"/>
            <p:cNvPicPr/>
            <p:nvPr/>
          </p:nvPicPr>
          <p:blipFill>
            <a:blip r:embed="rId7" cstate="print"/>
            <a:stretch>
              <a:fillRect/>
            </a:stretch>
          </p:blipFill>
          <p:spPr>
            <a:xfrm>
              <a:off x="6420358" y="6197853"/>
              <a:ext cx="183387" cy="130047"/>
            </a:xfrm>
            <a:prstGeom prst="rect">
              <a:avLst/>
            </a:prstGeom>
          </p:spPr>
        </p:pic>
        <p:sp>
          <p:nvSpPr>
            <p:cNvPr id="87" name="object 87"/>
            <p:cNvSpPr/>
            <p:nvPr/>
          </p:nvSpPr>
          <p:spPr>
            <a:xfrm>
              <a:off x="6049899" y="6033731"/>
              <a:ext cx="1997075" cy="85725"/>
            </a:xfrm>
            <a:custGeom>
              <a:avLst/>
              <a:gdLst/>
              <a:ahLst/>
              <a:cxnLst/>
              <a:rect l="l" t="t" r="r" b="b"/>
              <a:pathLst>
                <a:path w="1997075" h="85725">
                  <a:moveTo>
                    <a:pt x="291719" y="36360"/>
                  </a:moveTo>
                  <a:lnTo>
                    <a:pt x="286715" y="34264"/>
                  </a:lnTo>
                  <a:lnTo>
                    <a:pt x="213106" y="3441"/>
                  </a:lnTo>
                  <a:lnTo>
                    <a:pt x="215214" y="35115"/>
                  </a:lnTo>
                  <a:lnTo>
                    <a:pt x="0" y="49504"/>
                  </a:lnTo>
                  <a:lnTo>
                    <a:pt x="762" y="62179"/>
                  </a:lnTo>
                  <a:lnTo>
                    <a:pt x="216065" y="47790"/>
                  </a:lnTo>
                  <a:lnTo>
                    <a:pt x="218186" y="79463"/>
                  </a:lnTo>
                  <a:lnTo>
                    <a:pt x="291719" y="36360"/>
                  </a:lnTo>
                  <a:close/>
                </a:path>
                <a:path w="1997075" h="85725">
                  <a:moveTo>
                    <a:pt x="918972" y="54622"/>
                  </a:moveTo>
                  <a:lnTo>
                    <a:pt x="862203" y="54622"/>
                  </a:lnTo>
                  <a:lnTo>
                    <a:pt x="849452" y="54622"/>
                  </a:lnTo>
                  <a:lnTo>
                    <a:pt x="847852" y="85674"/>
                  </a:lnTo>
                  <a:lnTo>
                    <a:pt x="918972" y="54622"/>
                  </a:lnTo>
                  <a:close/>
                </a:path>
                <a:path w="1997075" h="85725">
                  <a:moveTo>
                    <a:pt x="925957" y="51574"/>
                  </a:moveTo>
                  <a:lnTo>
                    <a:pt x="851789" y="9575"/>
                  </a:lnTo>
                  <a:lnTo>
                    <a:pt x="850138" y="41287"/>
                  </a:lnTo>
                  <a:lnTo>
                    <a:pt x="633222" y="30022"/>
                  </a:lnTo>
                  <a:lnTo>
                    <a:pt x="632460" y="42697"/>
                  </a:lnTo>
                  <a:lnTo>
                    <a:pt x="849490" y="53975"/>
                  </a:lnTo>
                  <a:lnTo>
                    <a:pt x="862228" y="53975"/>
                  </a:lnTo>
                  <a:lnTo>
                    <a:pt x="920483" y="53975"/>
                  </a:lnTo>
                  <a:lnTo>
                    <a:pt x="925957" y="51574"/>
                  </a:lnTo>
                  <a:close/>
                </a:path>
                <a:path w="1997075" h="85725">
                  <a:moveTo>
                    <a:pt x="1997075" y="33312"/>
                  </a:moveTo>
                  <a:lnTo>
                    <a:pt x="1991398" y="30899"/>
                  </a:lnTo>
                  <a:lnTo>
                    <a:pt x="1918716" y="0"/>
                  </a:lnTo>
                  <a:lnTo>
                    <a:pt x="1920671" y="31686"/>
                  </a:lnTo>
                  <a:lnTo>
                    <a:pt x="1705356" y="45021"/>
                  </a:lnTo>
                  <a:lnTo>
                    <a:pt x="1706118" y="57696"/>
                  </a:lnTo>
                  <a:lnTo>
                    <a:pt x="1921446" y="44361"/>
                  </a:lnTo>
                  <a:lnTo>
                    <a:pt x="1923415" y="76047"/>
                  </a:lnTo>
                  <a:lnTo>
                    <a:pt x="1997075" y="33312"/>
                  </a:lnTo>
                  <a:close/>
                </a:path>
              </a:pathLst>
            </a:custGeom>
            <a:solidFill>
              <a:srgbClr val="4471C4"/>
            </a:solidFill>
          </p:spPr>
          <p:txBody>
            <a:bodyPr wrap="square" lIns="0" tIns="0" rIns="0" bIns="0" rtlCol="0"/>
            <a:lstStyle/>
            <a:p>
              <a:endParaRPr>
                <a:solidFill>
                  <a:srgbClr val="1F145D"/>
                </a:solidFill>
              </a:endParaRPr>
            </a:p>
          </p:txBody>
        </p:sp>
      </p:grpSp>
      <p:grpSp>
        <p:nvGrpSpPr>
          <p:cNvPr id="88" name="object 88"/>
          <p:cNvGrpSpPr/>
          <p:nvPr/>
        </p:nvGrpSpPr>
        <p:grpSpPr>
          <a:xfrm>
            <a:off x="1552955" y="2665222"/>
            <a:ext cx="5703570" cy="1064260"/>
            <a:chOff x="1552955" y="2665222"/>
            <a:chExt cx="5703570" cy="1064260"/>
          </a:xfrm>
        </p:grpSpPr>
        <p:sp>
          <p:nvSpPr>
            <p:cNvPr id="89" name="object 89"/>
            <p:cNvSpPr/>
            <p:nvPr/>
          </p:nvSpPr>
          <p:spPr>
            <a:xfrm>
              <a:off x="6004559" y="2933700"/>
              <a:ext cx="341630" cy="501650"/>
            </a:xfrm>
            <a:custGeom>
              <a:avLst/>
              <a:gdLst/>
              <a:ahLst/>
              <a:cxnLst/>
              <a:rect l="l" t="t" r="r" b="b"/>
              <a:pathLst>
                <a:path w="341629" h="501650">
                  <a:moveTo>
                    <a:pt x="341375" y="0"/>
                  </a:moveTo>
                  <a:lnTo>
                    <a:pt x="0" y="0"/>
                  </a:lnTo>
                  <a:lnTo>
                    <a:pt x="0" y="501396"/>
                  </a:lnTo>
                  <a:lnTo>
                    <a:pt x="341375" y="501396"/>
                  </a:lnTo>
                  <a:lnTo>
                    <a:pt x="341375" y="0"/>
                  </a:lnTo>
                  <a:close/>
                </a:path>
              </a:pathLst>
            </a:custGeom>
            <a:solidFill>
              <a:srgbClr val="FFFF99"/>
            </a:solidFill>
          </p:spPr>
          <p:txBody>
            <a:bodyPr wrap="square" lIns="0" tIns="0" rIns="0" bIns="0" rtlCol="0"/>
            <a:lstStyle/>
            <a:p>
              <a:endParaRPr>
                <a:solidFill>
                  <a:srgbClr val="1F145D"/>
                </a:solidFill>
              </a:endParaRPr>
            </a:p>
          </p:txBody>
        </p:sp>
        <p:sp>
          <p:nvSpPr>
            <p:cNvPr id="90" name="object 90"/>
            <p:cNvSpPr/>
            <p:nvPr/>
          </p:nvSpPr>
          <p:spPr>
            <a:xfrm>
              <a:off x="6004559" y="2933700"/>
              <a:ext cx="341630" cy="501650"/>
            </a:xfrm>
            <a:custGeom>
              <a:avLst/>
              <a:gdLst/>
              <a:ahLst/>
              <a:cxnLst/>
              <a:rect l="l" t="t" r="r" b="b"/>
              <a:pathLst>
                <a:path w="341629" h="501650">
                  <a:moveTo>
                    <a:pt x="0" y="501396"/>
                  </a:moveTo>
                  <a:lnTo>
                    <a:pt x="341375" y="501396"/>
                  </a:lnTo>
                  <a:lnTo>
                    <a:pt x="341375" y="0"/>
                  </a:lnTo>
                  <a:lnTo>
                    <a:pt x="0" y="0"/>
                  </a:lnTo>
                  <a:lnTo>
                    <a:pt x="0" y="501396"/>
                  </a:lnTo>
                  <a:close/>
                </a:path>
              </a:pathLst>
            </a:custGeom>
            <a:ln w="12700">
              <a:solidFill>
                <a:srgbClr val="000000"/>
              </a:solidFill>
            </a:ln>
          </p:spPr>
          <p:txBody>
            <a:bodyPr wrap="square" lIns="0" tIns="0" rIns="0" bIns="0" rtlCol="0"/>
            <a:lstStyle/>
            <a:p>
              <a:endParaRPr>
                <a:solidFill>
                  <a:srgbClr val="1F145D"/>
                </a:solidFill>
              </a:endParaRPr>
            </a:p>
          </p:txBody>
        </p:sp>
        <p:pic>
          <p:nvPicPr>
            <p:cNvPr id="91" name="object 91"/>
            <p:cNvPicPr/>
            <p:nvPr/>
          </p:nvPicPr>
          <p:blipFill>
            <a:blip r:embed="rId7" cstate="print"/>
            <a:stretch>
              <a:fillRect/>
            </a:stretch>
          </p:blipFill>
          <p:spPr>
            <a:xfrm>
              <a:off x="6083553" y="3311398"/>
              <a:ext cx="183387" cy="130048"/>
            </a:xfrm>
            <a:prstGeom prst="rect">
              <a:avLst/>
            </a:prstGeom>
          </p:spPr>
        </p:pic>
        <p:sp>
          <p:nvSpPr>
            <p:cNvPr id="92" name="object 92"/>
            <p:cNvSpPr/>
            <p:nvPr/>
          </p:nvSpPr>
          <p:spPr>
            <a:xfrm>
              <a:off x="1552956" y="3008629"/>
              <a:ext cx="5703570" cy="720725"/>
            </a:xfrm>
            <a:custGeom>
              <a:avLst/>
              <a:gdLst/>
              <a:ahLst/>
              <a:cxnLst/>
              <a:rect l="l" t="t" r="r" b="b"/>
              <a:pathLst>
                <a:path w="5703570" h="720725">
                  <a:moveTo>
                    <a:pt x="401574" y="53086"/>
                  </a:moveTo>
                  <a:lnTo>
                    <a:pt x="388874" y="46736"/>
                  </a:lnTo>
                  <a:lnTo>
                    <a:pt x="325374" y="14986"/>
                  </a:lnTo>
                  <a:lnTo>
                    <a:pt x="325374" y="46736"/>
                  </a:lnTo>
                  <a:lnTo>
                    <a:pt x="0" y="46736"/>
                  </a:lnTo>
                  <a:lnTo>
                    <a:pt x="0" y="59436"/>
                  </a:lnTo>
                  <a:lnTo>
                    <a:pt x="325374" y="59436"/>
                  </a:lnTo>
                  <a:lnTo>
                    <a:pt x="325374" y="91186"/>
                  </a:lnTo>
                  <a:lnTo>
                    <a:pt x="388874" y="59436"/>
                  </a:lnTo>
                  <a:lnTo>
                    <a:pt x="401574" y="53086"/>
                  </a:lnTo>
                  <a:close/>
                </a:path>
                <a:path w="5703570" h="720725">
                  <a:moveTo>
                    <a:pt x="2048891" y="36322"/>
                  </a:moveTo>
                  <a:lnTo>
                    <a:pt x="2038642" y="31496"/>
                  </a:lnTo>
                  <a:lnTo>
                    <a:pt x="1971802" y="0"/>
                  </a:lnTo>
                  <a:lnTo>
                    <a:pt x="1972538" y="31800"/>
                  </a:lnTo>
                  <a:lnTo>
                    <a:pt x="1359281" y="46355"/>
                  </a:lnTo>
                  <a:lnTo>
                    <a:pt x="1359535" y="59055"/>
                  </a:lnTo>
                  <a:lnTo>
                    <a:pt x="1972830" y="44500"/>
                  </a:lnTo>
                  <a:lnTo>
                    <a:pt x="1973580" y="76200"/>
                  </a:lnTo>
                  <a:lnTo>
                    <a:pt x="2048891" y="36322"/>
                  </a:lnTo>
                  <a:close/>
                </a:path>
                <a:path w="5703570" h="720725">
                  <a:moveTo>
                    <a:pt x="2752191" y="189611"/>
                  </a:moveTo>
                  <a:lnTo>
                    <a:pt x="2700782" y="189611"/>
                  </a:lnTo>
                  <a:lnTo>
                    <a:pt x="2688107" y="189611"/>
                  </a:lnTo>
                  <a:lnTo>
                    <a:pt x="2687955" y="221361"/>
                  </a:lnTo>
                  <a:lnTo>
                    <a:pt x="2752191" y="189611"/>
                  </a:lnTo>
                  <a:close/>
                </a:path>
                <a:path w="5703570" h="720725">
                  <a:moveTo>
                    <a:pt x="2764282" y="183642"/>
                  </a:moveTo>
                  <a:lnTo>
                    <a:pt x="2688336" y="145161"/>
                  </a:lnTo>
                  <a:lnTo>
                    <a:pt x="2688171" y="176860"/>
                  </a:lnTo>
                  <a:lnTo>
                    <a:pt x="2247900" y="174752"/>
                  </a:lnTo>
                  <a:lnTo>
                    <a:pt x="2247900" y="187452"/>
                  </a:lnTo>
                  <a:lnTo>
                    <a:pt x="2688107" y="189560"/>
                  </a:lnTo>
                  <a:lnTo>
                    <a:pt x="2700782" y="189611"/>
                  </a:lnTo>
                  <a:lnTo>
                    <a:pt x="2752318" y="189560"/>
                  </a:lnTo>
                  <a:lnTo>
                    <a:pt x="2764282" y="183642"/>
                  </a:lnTo>
                  <a:close/>
                </a:path>
                <a:path w="5703570" h="720725">
                  <a:moveTo>
                    <a:pt x="4451604" y="176530"/>
                  </a:moveTo>
                  <a:lnTo>
                    <a:pt x="4441317" y="171704"/>
                  </a:lnTo>
                  <a:lnTo>
                    <a:pt x="4374515" y="140335"/>
                  </a:lnTo>
                  <a:lnTo>
                    <a:pt x="4375302" y="172034"/>
                  </a:lnTo>
                  <a:lnTo>
                    <a:pt x="4157345" y="177546"/>
                  </a:lnTo>
                  <a:lnTo>
                    <a:pt x="4157599" y="190246"/>
                  </a:lnTo>
                  <a:lnTo>
                    <a:pt x="4375620" y="184734"/>
                  </a:lnTo>
                  <a:lnTo>
                    <a:pt x="4376420" y="216535"/>
                  </a:lnTo>
                  <a:lnTo>
                    <a:pt x="4451604" y="176530"/>
                  </a:lnTo>
                  <a:close/>
                </a:path>
                <a:path w="5703570" h="720725">
                  <a:moveTo>
                    <a:pt x="5691886" y="193802"/>
                  </a:moveTo>
                  <a:lnTo>
                    <a:pt x="5639562" y="193802"/>
                  </a:lnTo>
                  <a:lnTo>
                    <a:pt x="5626900" y="193802"/>
                  </a:lnTo>
                  <a:lnTo>
                    <a:pt x="5626481" y="225425"/>
                  </a:lnTo>
                  <a:lnTo>
                    <a:pt x="5691886" y="193802"/>
                  </a:lnTo>
                  <a:close/>
                </a:path>
                <a:path w="5703570" h="720725">
                  <a:moveTo>
                    <a:pt x="5703189" y="188341"/>
                  </a:moveTo>
                  <a:lnTo>
                    <a:pt x="5627497" y="149225"/>
                  </a:lnTo>
                  <a:lnTo>
                    <a:pt x="5627065" y="180949"/>
                  </a:lnTo>
                  <a:lnTo>
                    <a:pt x="5027422" y="173215"/>
                  </a:lnTo>
                  <a:lnTo>
                    <a:pt x="5027422" y="170180"/>
                  </a:lnTo>
                  <a:lnTo>
                    <a:pt x="4793107" y="170180"/>
                  </a:lnTo>
                  <a:lnTo>
                    <a:pt x="4792472" y="170180"/>
                  </a:lnTo>
                  <a:lnTo>
                    <a:pt x="4792472" y="182880"/>
                  </a:lnTo>
                  <a:lnTo>
                    <a:pt x="4792853" y="182880"/>
                  </a:lnTo>
                  <a:lnTo>
                    <a:pt x="5014722" y="185750"/>
                  </a:lnTo>
                  <a:lnTo>
                    <a:pt x="5014722" y="707898"/>
                  </a:lnTo>
                  <a:lnTo>
                    <a:pt x="1738503" y="707898"/>
                  </a:lnTo>
                  <a:lnTo>
                    <a:pt x="1738503" y="338836"/>
                  </a:lnTo>
                  <a:lnTo>
                    <a:pt x="1972056" y="338836"/>
                  </a:lnTo>
                  <a:lnTo>
                    <a:pt x="1972056" y="370586"/>
                  </a:lnTo>
                  <a:lnTo>
                    <a:pt x="2035556" y="338836"/>
                  </a:lnTo>
                  <a:lnTo>
                    <a:pt x="2048256" y="332486"/>
                  </a:lnTo>
                  <a:lnTo>
                    <a:pt x="2035556" y="326136"/>
                  </a:lnTo>
                  <a:lnTo>
                    <a:pt x="1972056" y="294386"/>
                  </a:lnTo>
                  <a:lnTo>
                    <a:pt x="1972056" y="326136"/>
                  </a:lnTo>
                  <a:lnTo>
                    <a:pt x="1725803" y="326136"/>
                  </a:lnTo>
                  <a:lnTo>
                    <a:pt x="1725803" y="720598"/>
                  </a:lnTo>
                  <a:lnTo>
                    <a:pt x="5027422" y="720598"/>
                  </a:lnTo>
                  <a:lnTo>
                    <a:pt x="5027422" y="714248"/>
                  </a:lnTo>
                  <a:lnTo>
                    <a:pt x="5027422" y="707898"/>
                  </a:lnTo>
                  <a:lnTo>
                    <a:pt x="5027422" y="185915"/>
                  </a:lnTo>
                  <a:lnTo>
                    <a:pt x="5626900" y="193649"/>
                  </a:lnTo>
                  <a:lnTo>
                    <a:pt x="5639562" y="193649"/>
                  </a:lnTo>
                  <a:lnTo>
                    <a:pt x="5692229" y="193649"/>
                  </a:lnTo>
                  <a:lnTo>
                    <a:pt x="5703189" y="188341"/>
                  </a:lnTo>
                  <a:close/>
                </a:path>
              </a:pathLst>
            </a:custGeom>
            <a:solidFill>
              <a:srgbClr val="4471C4"/>
            </a:solidFill>
          </p:spPr>
          <p:txBody>
            <a:bodyPr wrap="square" lIns="0" tIns="0" rIns="0" bIns="0" rtlCol="0"/>
            <a:lstStyle/>
            <a:p>
              <a:endParaRPr>
                <a:solidFill>
                  <a:srgbClr val="1F145D"/>
                </a:solidFill>
              </a:endParaRPr>
            </a:p>
          </p:txBody>
        </p:sp>
        <p:pic>
          <p:nvPicPr>
            <p:cNvPr id="93" name="object 93"/>
            <p:cNvPicPr/>
            <p:nvPr/>
          </p:nvPicPr>
          <p:blipFill>
            <a:blip r:embed="rId8" cstate="print"/>
            <a:stretch>
              <a:fillRect/>
            </a:stretch>
          </p:blipFill>
          <p:spPr>
            <a:xfrm>
              <a:off x="3663695" y="2665222"/>
              <a:ext cx="248157" cy="240791"/>
            </a:xfrm>
            <a:prstGeom prst="rect">
              <a:avLst/>
            </a:prstGeom>
          </p:spPr>
        </p:pic>
        <p:pic>
          <p:nvPicPr>
            <p:cNvPr id="94" name="object 94"/>
            <p:cNvPicPr/>
            <p:nvPr/>
          </p:nvPicPr>
          <p:blipFill>
            <a:blip r:embed="rId9" cstate="print"/>
            <a:stretch>
              <a:fillRect/>
            </a:stretch>
          </p:blipFill>
          <p:spPr>
            <a:xfrm>
              <a:off x="4876800" y="2665222"/>
              <a:ext cx="173227" cy="211708"/>
            </a:xfrm>
            <a:prstGeom prst="rect">
              <a:avLst/>
            </a:prstGeom>
          </p:spPr>
        </p:pic>
        <p:sp>
          <p:nvSpPr>
            <p:cNvPr id="95" name="object 95"/>
            <p:cNvSpPr/>
            <p:nvPr/>
          </p:nvSpPr>
          <p:spPr>
            <a:xfrm>
              <a:off x="4876800" y="2665222"/>
              <a:ext cx="1336675" cy="269240"/>
            </a:xfrm>
            <a:custGeom>
              <a:avLst/>
              <a:gdLst/>
              <a:ahLst/>
              <a:cxnLst/>
              <a:rect l="l" t="t" r="r" b="b"/>
              <a:pathLst>
                <a:path w="1336675" h="269239">
                  <a:moveTo>
                    <a:pt x="1291716" y="192531"/>
                  </a:moveTo>
                  <a:lnTo>
                    <a:pt x="1259966" y="192531"/>
                  </a:lnTo>
                  <a:lnTo>
                    <a:pt x="1298066" y="268731"/>
                  </a:lnTo>
                  <a:lnTo>
                    <a:pt x="1329816" y="205231"/>
                  </a:lnTo>
                  <a:lnTo>
                    <a:pt x="1291716" y="205231"/>
                  </a:lnTo>
                  <a:lnTo>
                    <a:pt x="1291716" y="192531"/>
                  </a:lnTo>
                  <a:close/>
                </a:path>
                <a:path w="1336675" h="269239">
                  <a:moveTo>
                    <a:pt x="1291716" y="6350"/>
                  </a:moveTo>
                  <a:lnTo>
                    <a:pt x="1291716" y="205231"/>
                  </a:lnTo>
                  <a:lnTo>
                    <a:pt x="1304416" y="205231"/>
                  </a:lnTo>
                  <a:lnTo>
                    <a:pt x="1304416" y="12700"/>
                  </a:lnTo>
                  <a:lnTo>
                    <a:pt x="1298066" y="12700"/>
                  </a:lnTo>
                  <a:lnTo>
                    <a:pt x="1291716" y="6350"/>
                  </a:lnTo>
                  <a:close/>
                </a:path>
                <a:path w="1336675" h="269239">
                  <a:moveTo>
                    <a:pt x="1336166" y="192531"/>
                  </a:moveTo>
                  <a:lnTo>
                    <a:pt x="1304416" y="192531"/>
                  </a:lnTo>
                  <a:lnTo>
                    <a:pt x="1304416" y="205231"/>
                  </a:lnTo>
                  <a:lnTo>
                    <a:pt x="1329816" y="205231"/>
                  </a:lnTo>
                  <a:lnTo>
                    <a:pt x="1336166" y="192531"/>
                  </a:lnTo>
                  <a:close/>
                </a:path>
                <a:path w="1336675" h="269239">
                  <a:moveTo>
                    <a:pt x="1304416" y="0"/>
                  </a:moveTo>
                  <a:lnTo>
                    <a:pt x="0" y="0"/>
                  </a:lnTo>
                  <a:lnTo>
                    <a:pt x="0" y="12700"/>
                  </a:lnTo>
                  <a:lnTo>
                    <a:pt x="1291716" y="12700"/>
                  </a:lnTo>
                  <a:lnTo>
                    <a:pt x="1291716" y="6350"/>
                  </a:lnTo>
                  <a:lnTo>
                    <a:pt x="1304416" y="6350"/>
                  </a:lnTo>
                  <a:lnTo>
                    <a:pt x="1304416" y="0"/>
                  </a:lnTo>
                  <a:close/>
                </a:path>
                <a:path w="1336675" h="269239">
                  <a:moveTo>
                    <a:pt x="1304416" y="6350"/>
                  </a:moveTo>
                  <a:lnTo>
                    <a:pt x="1291716" y="6350"/>
                  </a:lnTo>
                  <a:lnTo>
                    <a:pt x="1298066" y="12700"/>
                  </a:lnTo>
                  <a:lnTo>
                    <a:pt x="1304416" y="12700"/>
                  </a:lnTo>
                  <a:lnTo>
                    <a:pt x="1304416" y="6350"/>
                  </a:lnTo>
                  <a:close/>
                </a:path>
              </a:pathLst>
            </a:custGeom>
            <a:solidFill>
              <a:srgbClr val="4471C4"/>
            </a:solidFill>
          </p:spPr>
          <p:txBody>
            <a:bodyPr wrap="square" lIns="0" tIns="0" rIns="0" bIns="0" rtlCol="0"/>
            <a:lstStyle/>
            <a:p>
              <a:endParaRPr>
                <a:solidFill>
                  <a:srgbClr val="1F145D"/>
                </a:solidFill>
              </a:endParaRPr>
            </a:p>
          </p:txBody>
        </p:sp>
      </p:grpSp>
      <p:grpSp>
        <p:nvGrpSpPr>
          <p:cNvPr id="96" name="object 96"/>
          <p:cNvGrpSpPr/>
          <p:nvPr/>
        </p:nvGrpSpPr>
        <p:grpSpPr>
          <a:xfrm>
            <a:off x="1531619" y="4233671"/>
            <a:ext cx="5589905" cy="628015"/>
            <a:chOff x="1531619" y="4233671"/>
            <a:chExt cx="5589905" cy="628015"/>
          </a:xfrm>
        </p:grpSpPr>
        <p:sp>
          <p:nvSpPr>
            <p:cNvPr id="97" name="object 97"/>
            <p:cNvSpPr/>
            <p:nvPr/>
          </p:nvSpPr>
          <p:spPr>
            <a:xfrm>
              <a:off x="1531620" y="4233671"/>
              <a:ext cx="3028950" cy="625475"/>
            </a:xfrm>
            <a:custGeom>
              <a:avLst/>
              <a:gdLst/>
              <a:ahLst/>
              <a:cxnLst/>
              <a:rect l="l" t="t" r="r" b="b"/>
              <a:pathLst>
                <a:path w="3028950" h="625475">
                  <a:moveTo>
                    <a:pt x="426847" y="411480"/>
                  </a:moveTo>
                  <a:lnTo>
                    <a:pt x="414147" y="405130"/>
                  </a:lnTo>
                  <a:lnTo>
                    <a:pt x="350647" y="373380"/>
                  </a:lnTo>
                  <a:lnTo>
                    <a:pt x="350647" y="405130"/>
                  </a:lnTo>
                  <a:lnTo>
                    <a:pt x="0" y="405130"/>
                  </a:lnTo>
                  <a:lnTo>
                    <a:pt x="0" y="417830"/>
                  </a:lnTo>
                  <a:lnTo>
                    <a:pt x="350647" y="417830"/>
                  </a:lnTo>
                  <a:lnTo>
                    <a:pt x="350647" y="449580"/>
                  </a:lnTo>
                  <a:lnTo>
                    <a:pt x="414147" y="417830"/>
                  </a:lnTo>
                  <a:lnTo>
                    <a:pt x="426847" y="411480"/>
                  </a:lnTo>
                  <a:close/>
                </a:path>
                <a:path w="3028950" h="625475">
                  <a:moveTo>
                    <a:pt x="1827657" y="623316"/>
                  </a:moveTo>
                  <a:lnTo>
                    <a:pt x="1810854" y="601853"/>
                  </a:lnTo>
                  <a:lnTo>
                    <a:pt x="1775079" y="556133"/>
                  </a:lnTo>
                  <a:lnTo>
                    <a:pt x="1761464" y="584885"/>
                  </a:lnTo>
                  <a:lnTo>
                    <a:pt x="1391920" y="409803"/>
                  </a:lnTo>
                  <a:lnTo>
                    <a:pt x="1749920" y="63588"/>
                  </a:lnTo>
                  <a:lnTo>
                    <a:pt x="1772031" y="86487"/>
                  </a:lnTo>
                  <a:lnTo>
                    <a:pt x="1786382" y="45720"/>
                  </a:lnTo>
                  <a:lnTo>
                    <a:pt x="1800352" y="6096"/>
                  </a:lnTo>
                  <a:lnTo>
                    <a:pt x="1719072" y="31623"/>
                  </a:lnTo>
                  <a:lnTo>
                    <a:pt x="1741182" y="54546"/>
                  </a:lnTo>
                  <a:lnTo>
                    <a:pt x="1376299" y="407162"/>
                  </a:lnTo>
                  <a:lnTo>
                    <a:pt x="1380655" y="411657"/>
                  </a:lnTo>
                  <a:lnTo>
                    <a:pt x="1378077" y="417195"/>
                  </a:lnTo>
                  <a:lnTo>
                    <a:pt x="1756003" y="596430"/>
                  </a:lnTo>
                  <a:lnTo>
                    <a:pt x="1742440" y="625094"/>
                  </a:lnTo>
                  <a:lnTo>
                    <a:pt x="1827657" y="623316"/>
                  </a:lnTo>
                  <a:close/>
                </a:path>
                <a:path w="3028950" h="625475">
                  <a:moveTo>
                    <a:pt x="3028950" y="80772"/>
                  </a:moveTo>
                  <a:lnTo>
                    <a:pt x="3017151" y="70231"/>
                  </a:lnTo>
                  <a:lnTo>
                    <a:pt x="2965450" y="24003"/>
                  </a:lnTo>
                  <a:lnTo>
                    <a:pt x="2957118" y="54711"/>
                  </a:lnTo>
                  <a:lnTo>
                    <a:pt x="2755519" y="0"/>
                  </a:lnTo>
                  <a:lnTo>
                    <a:pt x="2752217" y="12192"/>
                  </a:lnTo>
                  <a:lnTo>
                    <a:pt x="2953816" y="66903"/>
                  </a:lnTo>
                  <a:lnTo>
                    <a:pt x="2945511" y="97536"/>
                  </a:lnTo>
                  <a:lnTo>
                    <a:pt x="3028950" y="80772"/>
                  </a:lnTo>
                  <a:close/>
                </a:path>
              </a:pathLst>
            </a:custGeom>
            <a:solidFill>
              <a:srgbClr val="4471C4"/>
            </a:solidFill>
          </p:spPr>
          <p:txBody>
            <a:bodyPr wrap="square" lIns="0" tIns="0" rIns="0" bIns="0" rtlCol="0"/>
            <a:lstStyle/>
            <a:p>
              <a:endParaRPr>
                <a:solidFill>
                  <a:srgbClr val="1F145D"/>
                </a:solidFill>
              </a:endParaRPr>
            </a:p>
          </p:txBody>
        </p:sp>
        <p:pic>
          <p:nvPicPr>
            <p:cNvPr id="98" name="object 98"/>
            <p:cNvPicPr/>
            <p:nvPr/>
          </p:nvPicPr>
          <p:blipFill>
            <a:blip r:embed="rId10" cstate="print"/>
            <a:stretch>
              <a:fillRect/>
            </a:stretch>
          </p:blipFill>
          <p:spPr>
            <a:xfrm>
              <a:off x="4309490" y="4712207"/>
              <a:ext cx="224028" cy="149225"/>
            </a:xfrm>
            <a:prstGeom prst="rect">
              <a:avLst/>
            </a:prstGeom>
          </p:spPr>
        </p:pic>
        <p:sp>
          <p:nvSpPr>
            <p:cNvPr id="99" name="object 99"/>
            <p:cNvSpPr/>
            <p:nvPr/>
          </p:nvSpPr>
          <p:spPr>
            <a:xfrm>
              <a:off x="5338445" y="4471415"/>
              <a:ext cx="1783080" cy="78105"/>
            </a:xfrm>
            <a:custGeom>
              <a:avLst/>
              <a:gdLst/>
              <a:ahLst/>
              <a:cxnLst/>
              <a:rect l="l" t="t" r="r" b="b"/>
              <a:pathLst>
                <a:path w="1783079" h="78104">
                  <a:moveTo>
                    <a:pt x="386080" y="38100"/>
                  </a:moveTo>
                  <a:lnTo>
                    <a:pt x="375437" y="33020"/>
                  </a:lnTo>
                  <a:lnTo>
                    <a:pt x="309245" y="1397"/>
                  </a:lnTo>
                  <a:lnTo>
                    <a:pt x="309816" y="33261"/>
                  </a:lnTo>
                  <a:lnTo>
                    <a:pt x="0" y="39116"/>
                  </a:lnTo>
                  <a:lnTo>
                    <a:pt x="254" y="51816"/>
                  </a:lnTo>
                  <a:lnTo>
                    <a:pt x="310057" y="45961"/>
                  </a:lnTo>
                  <a:lnTo>
                    <a:pt x="310642" y="77597"/>
                  </a:lnTo>
                  <a:lnTo>
                    <a:pt x="386080" y="38100"/>
                  </a:lnTo>
                  <a:close/>
                </a:path>
                <a:path w="1783079" h="78104">
                  <a:moveTo>
                    <a:pt x="1782826" y="38100"/>
                  </a:moveTo>
                  <a:lnTo>
                    <a:pt x="1770126" y="31750"/>
                  </a:lnTo>
                  <a:lnTo>
                    <a:pt x="1706626" y="0"/>
                  </a:lnTo>
                  <a:lnTo>
                    <a:pt x="1706626" y="31750"/>
                  </a:lnTo>
                  <a:lnTo>
                    <a:pt x="1341247" y="31750"/>
                  </a:lnTo>
                  <a:lnTo>
                    <a:pt x="1341247" y="44450"/>
                  </a:lnTo>
                  <a:lnTo>
                    <a:pt x="1706626" y="44450"/>
                  </a:lnTo>
                  <a:lnTo>
                    <a:pt x="1706626" y="76200"/>
                  </a:lnTo>
                  <a:lnTo>
                    <a:pt x="1770126" y="44450"/>
                  </a:lnTo>
                  <a:lnTo>
                    <a:pt x="1782826" y="38100"/>
                  </a:lnTo>
                  <a:close/>
                </a:path>
              </a:pathLst>
            </a:custGeom>
            <a:solidFill>
              <a:srgbClr val="4471C4"/>
            </a:solidFill>
          </p:spPr>
          <p:txBody>
            <a:bodyPr wrap="square" lIns="0" tIns="0" rIns="0" bIns="0" rtlCol="0"/>
            <a:lstStyle/>
            <a:p>
              <a:endParaRPr>
                <a:solidFill>
                  <a:srgbClr val="1F145D"/>
                </a:solidFill>
              </a:endParaRPr>
            </a:p>
          </p:txBody>
        </p:sp>
      </p:grpSp>
      <p:sp>
        <p:nvSpPr>
          <p:cNvPr id="100" name="object 100"/>
          <p:cNvSpPr txBox="1"/>
          <p:nvPr/>
        </p:nvSpPr>
        <p:spPr>
          <a:xfrm>
            <a:off x="1934082" y="1279397"/>
            <a:ext cx="500062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1F145D"/>
                </a:solidFill>
                <a:latin typeface="Calibri"/>
                <a:cs typeface="Calibri"/>
              </a:rPr>
              <a:t>Set</a:t>
            </a:r>
            <a:r>
              <a:rPr sz="1400" spc="-10" dirty="0">
                <a:solidFill>
                  <a:srgbClr val="1F145D"/>
                </a:solidFill>
                <a:latin typeface="Calibri"/>
                <a:cs typeface="Calibri"/>
              </a:rPr>
              <a:t> </a:t>
            </a:r>
            <a:r>
              <a:rPr sz="1400" spc="-5" dirty="0">
                <a:solidFill>
                  <a:srgbClr val="1F145D"/>
                </a:solidFill>
                <a:latin typeface="Calibri"/>
                <a:cs typeface="Calibri"/>
              </a:rPr>
              <a:t>of</a:t>
            </a:r>
            <a:r>
              <a:rPr sz="1400" spc="-10" dirty="0">
                <a:solidFill>
                  <a:srgbClr val="1F145D"/>
                </a:solidFill>
                <a:latin typeface="Calibri"/>
                <a:cs typeface="Calibri"/>
              </a:rPr>
              <a:t> </a:t>
            </a:r>
            <a:r>
              <a:rPr sz="1400" spc="-5" dirty="0">
                <a:solidFill>
                  <a:srgbClr val="1F145D"/>
                </a:solidFill>
                <a:latin typeface="Calibri"/>
                <a:cs typeface="Calibri"/>
              </a:rPr>
              <a:t>simpler</a:t>
            </a:r>
            <a:r>
              <a:rPr sz="1400" spc="10" dirty="0">
                <a:solidFill>
                  <a:srgbClr val="1F145D"/>
                </a:solidFill>
                <a:latin typeface="Calibri"/>
                <a:cs typeface="Calibri"/>
              </a:rPr>
              <a:t> </a:t>
            </a:r>
            <a:r>
              <a:rPr sz="1400" spc="-5" dirty="0">
                <a:solidFill>
                  <a:srgbClr val="1F145D"/>
                </a:solidFill>
                <a:latin typeface="Calibri"/>
                <a:cs typeface="Calibri"/>
              </a:rPr>
              <a:t>operations performed</a:t>
            </a:r>
            <a:r>
              <a:rPr sz="1400" spc="-25" dirty="0">
                <a:solidFill>
                  <a:srgbClr val="1F145D"/>
                </a:solidFill>
                <a:latin typeface="Calibri"/>
                <a:cs typeface="Calibri"/>
              </a:rPr>
              <a:t> </a:t>
            </a:r>
            <a:r>
              <a:rPr sz="1400" spc="-10" dirty="0">
                <a:solidFill>
                  <a:srgbClr val="1F145D"/>
                </a:solidFill>
                <a:latin typeface="Calibri"/>
                <a:cs typeface="Calibri"/>
              </a:rPr>
              <a:t>sequentially,</a:t>
            </a:r>
            <a:r>
              <a:rPr sz="1400" spc="30" dirty="0">
                <a:solidFill>
                  <a:srgbClr val="1F145D"/>
                </a:solidFill>
                <a:latin typeface="Calibri"/>
                <a:cs typeface="Calibri"/>
              </a:rPr>
              <a:t> </a:t>
            </a:r>
            <a:r>
              <a:rPr sz="1400" spc="-5" dirty="0">
                <a:solidFill>
                  <a:srgbClr val="1F145D"/>
                </a:solidFill>
                <a:latin typeface="Calibri"/>
                <a:cs typeface="Calibri"/>
              </a:rPr>
              <a:t>some</a:t>
            </a:r>
            <a:r>
              <a:rPr sz="1400" spc="-20" dirty="0">
                <a:solidFill>
                  <a:srgbClr val="1F145D"/>
                </a:solidFill>
                <a:latin typeface="Calibri"/>
                <a:cs typeface="Calibri"/>
              </a:rPr>
              <a:t> </a:t>
            </a:r>
            <a:r>
              <a:rPr sz="1400" spc="-10" dirty="0">
                <a:solidFill>
                  <a:srgbClr val="1F145D"/>
                </a:solidFill>
                <a:latin typeface="Calibri"/>
                <a:cs typeface="Calibri"/>
              </a:rPr>
              <a:t>are</a:t>
            </a:r>
            <a:r>
              <a:rPr sz="1400" dirty="0">
                <a:solidFill>
                  <a:srgbClr val="1F145D"/>
                </a:solidFill>
                <a:latin typeface="Calibri"/>
                <a:cs typeface="Calibri"/>
              </a:rPr>
              <a:t> </a:t>
            </a:r>
            <a:r>
              <a:rPr sz="1400" spc="-10" dirty="0">
                <a:solidFill>
                  <a:srgbClr val="1F145D"/>
                </a:solidFill>
                <a:latin typeface="Calibri"/>
                <a:cs typeface="Calibri"/>
              </a:rPr>
              <a:t>repeated</a:t>
            </a:r>
            <a:endParaRPr sz="1400">
              <a:solidFill>
                <a:srgbClr val="1F145D"/>
              </a:solidFill>
              <a:latin typeface="Calibri"/>
              <a:cs typeface="Calibri"/>
            </a:endParaRPr>
          </a:p>
        </p:txBody>
      </p:sp>
      <p:sp>
        <p:nvSpPr>
          <p:cNvPr id="101" name="object 101"/>
          <p:cNvSpPr txBox="1"/>
          <p:nvPr/>
        </p:nvSpPr>
        <p:spPr>
          <a:xfrm>
            <a:off x="8126730" y="1280922"/>
            <a:ext cx="3683000" cy="756920"/>
          </a:xfrm>
          <a:prstGeom prst="rect">
            <a:avLst/>
          </a:prstGeom>
        </p:spPr>
        <p:txBody>
          <a:bodyPr vert="horz" wrap="square" lIns="0" tIns="12065" rIns="0" bIns="0" rtlCol="0">
            <a:spAutoFit/>
          </a:bodyPr>
          <a:lstStyle/>
          <a:p>
            <a:pPr marL="12700" marR="5080">
              <a:lnSpc>
                <a:spcPct val="100000"/>
              </a:lnSpc>
              <a:spcBef>
                <a:spcPts val="95"/>
              </a:spcBef>
              <a:tabLst>
                <a:tab pos="635000" algn="l"/>
              </a:tabLst>
            </a:pPr>
            <a:r>
              <a:rPr sz="1600" spc="-5" dirty="0">
                <a:solidFill>
                  <a:srgbClr val="1F145D"/>
                </a:solidFill>
                <a:latin typeface="Calibri"/>
                <a:cs typeface="Calibri"/>
              </a:rPr>
              <a:t>The </a:t>
            </a:r>
            <a:r>
              <a:rPr sz="1600" spc="-10" dirty="0">
                <a:solidFill>
                  <a:srgbClr val="1F145D"/>
                </a:solidFill>
                <a:latin typeface="Calibri"/>
                <a:cs typeface="Calibri"/>
              </a:rPr>
              <a:t>unrolled</a:t>
            </a:r>
            <a:r>
              <a:rPr sz="1600" dirty="0">
                <a:solidFill>
                  <a:srgbClr val="1F145D"/>
                </a:solidFill>
                <a:latin typeface="Calibri"/>
                <a:cs typeface="Calibri"/>
              </a:rPr>
              <a:t> </a:t>
            </a:r>
            <a:r>
              <a:rPr sz="1600" spc="-5" dirty="0">
                <a:solidFill>
                  <a:srgbClr val="1F145D"/>
                </a:solidFill>
                <a:latin typeface="Calibri"/>
                <a:cs typeface="Calibri"/>
              </a:rPr>
              <a:t>baseline </a:t>
            </a:r>
            <a:r>
              <a:rPr sz="1600" spc="-15" dirty="0">
                <a:solidFill>
                  <a:srgbClr val="1F145D"/>
                </a:solidFill>
                <a:latin typeface="Calibri"/>
                <a:cs typeface="Calibri"/>
              </a:rPr>
              <a:t>version</a:t>
            </a:r>
            <a:r>
              <a:rPr sz="1600" spc="5" dirty="0">
                <a:solidFill>
                  <a:srgbClr val="1F145D"/>
                </a:solidFill>
                <a:latin typeface="Calibri"/>
                <a:cs typeface="Calibri"/>
              </a:rPr>
              <a:t> </a:t>
            </a:r>
            <a:r>
              <a:rPr sz="1600" spc="-5" dirty="0">
                <a:solidFill>
                  <a:srgbClr val="1F145D"/>
                </a:solidFill>
                <a:latin typeface="Calibri"/>
                <a:cs typeface="Calibri"/>
              </a:rPr>
              <a:t>of</a:t>
            </a:r>
            <a:r>
              <a:rPr sz="1600" spc="10" dirty="0">
                <a:solidFill>
                  <a:srgbClr val="1F145D"/>
                </a:solidFill>
                <a:latin typeface="Calibri"/>
                <a:cs typeface="Calibri"/>
              </a:rPr>
              <a:t> </a:t>
            </a:r>
            <a:r>
              <a:rPr sz="1600" spc="-5" dirty="0">
                <a:solidFill>
                  <a:srgbClr val="1F145D"/>
                </a:solidFill>
                <a:latin typeface="Calibri"/>
                <a:cs typeface="Calibri"/>
              </a:rPr>
              <a:t>the </a:t>
            </a:r>
            <a:r>
              <a:rPr sz="1600" spc="-10" dirty="0">
                <a:solidFill>
                  <a:srgbClr val="1F145D"/>
                </a:solidFill>
                <a:latin typeface="Calibri"/>
                <a:cs typeface="Calibri"/>
              </a:rPr>
              <a:t>design. </a:t>
            </a:r>
            <a:r>
              <a:rPr sz="1600" spc="-5" dirty="0">
                <a:solidFill>
                  <a:srgbClr val="1F145D"/>
                </a:solidFill>
                <a:latin typeface="Calibri"/>
                <a:cs typeface="Calibri"/>
              </a:rPr>
              <a:t> All</a:t>
            </a:r>
            <a:r>
              <a:rPr sz="1600" spc="-15" dirty="0">
                <a:solidFill>
                  <a:srgbClr val="1F145D"/>
                </a:solidFill>
                <a:latin typeface="Calibri"/>
                <a:cs typeface="Calibri"/>
              </a:rPr>
              <a:t> </a:t>
            </a:r>
            <a:r>
              <a:rPr sz="1600" spc="-10" dirty="0">
                <a:solidFill>
                  <a:srgbClr val="1F145D"/>
                </a:solidFill>
                <a:latin typeface="Calibri"/>
                <a:cs typeface="Calibri"/>
              </a:rPr>
              <a:t>operations</a:t>
            </a:r>
            <a:r>
              <a:rPr sz="1600" dirty="0">
                <a:solidFill>
                  <a:srgbClr val="1F145D"/>
                </a:solidFill>
                <a:latin typeface="Calibri"/>
                <a:cs typeface="Calibri"/>
              </a:rPr>
              <a:t> </a:t>
            </a:r>
            <a:r>
              <a:rPr sz="1600" spc="-10" dirty="0">
                <a:solidFill>
                  <a:srgbClr val="1F145D"/>
                </a:solidFill>
                <a:latin typeface="Calibri"/>
                <a:cs typeface="Calibri"/>
              </a:rPr>
              <a:t>wired</a:t>
            </a:r>
            <a:r>
              <a:rPr sz="1600" spc="15" dirty="0">
                <a:solidFill>
                  <a:srgbClr val="1F145D"/>
                </a:solidFill>
                <a:latin typeface="Calibri"/>
                <a:cs typeface="Calibri"/>
              </a:rPr>
              <a:t> </a:t>
            </a:r>
            <a:r>
              <a:rPr sz="1600" spc="-10" dirty="0">
                <a:solidFill>
                  <a:srgbClr val="1F145D"/>
                </a:solidFill>
                <a:latin typeface="Calibri"/>
                <a:cs typeface="Calibri"/>
              </a:rPr>
              <a:t>together</a:t>
            </a:r>
            <a:r>
              <a:rPr sz="1600" spc="10" dirty="0">
                <a:solidFill>
                  <a:srgbClr val="1F145D"/>
                </a:solidFill>
                <a:latin typeface="Calibri"/>
                <a:cs typeface="Calibri"/>
              </a:rPr>
              <a:t> </a:t>
            </a:r>
            <a:r>
              <a:rPr sz="1600" spc="-5" dirty="0">
                <a:solidFill>
                  <a:srgbClr val="1F145D"/>
                </a:solidFill>
                <a:latin typeface="Calibri"/>
                <a:cs typeface="Calibri"/>
              </a:rPr>
              <a:t>one</a:t>
            </a:r>
            <a:r>
              <a:rPr sz="1600" spc="15" dirty="0">
                <a:solidFill>
                  <a:srgbClr val="1F145D"/>
                </a:solidFill>
                <a:latin typeface="Calibri"/>
                <a:cs typeface="Calibri"/>
              </a:rPr>
              <a:t> </a:t>
            </a:r>
            <a:r>
              <a:rPr sz="1600" spc="-10" dirty="0">
                <a:solidFill>
                  <a:srgbClr val="1F145D"/>
                </a:solidFill>
                <a:latin typeface="Calibri"/>
                <a:cs typeface="Calibri"/>
              </a:rPr>
              <a:t>after </a:t>
            </a:r>
            <a:r>
              <a:rPr sz="1600" spc="-5" dirty="0">
                <a:solidFill>
                  <a:srgbClr val="1F145D"/>
                </a:solidFill>
                <a:latin typeface="Calibri"/>
                <a:cs typeface="Calibri"/>
              </a:rPr>
              <a:t>each </a:t>
            </a:r>
            <a:r>
              <a:rPr sz="1600" spc="-345" dirty="0">
                <a:solidFill>
                  <a:srgbClr val="1F145D"/>
                </a:solidFill>
                <a:latin typeface="Calibri"/>
                <a:cs typeface="Calibri"/>
              </a:rPr>
              <a:t> </a:t>
            </a:r>
            <a:r>
              <a:rPr sz="1600" spc="-35" dirty="0">
                <a:solidFill>
                  <a:srgbClr val="1F145D"/>
                </a:solidFill>
                <a:latin typeface="Calibri"/>
                <a:cs typeface="Calibri"/>
              </a:rPr>
              <a:t>other.	</a:t>
            </a:r>
            <a:r>
              <a:rPr sz="1600" spc="-10" dirty="0">
                <a:solidFill>
                  <a:srgbClr val="1F145D"/>
                </a:solidFill>
                <a:latin typeface="Calibri"/>
                <a:cs typeface="Calibri"/>
              </a:rPr>
              <a:t>Slowest</a:t>
            </a:r>
            <a:r>
              <a:rPr sz="1600" spc="15" dirty="0">
                <a:solidFill>
                  <a:srgbClr val="1F145D"/>
                </a:solidFill>
                <a:latin typeface="Calibri"/>
                <a:cs typeface="Calibri"/>
              </a:rPr>
              <a:t> </a:t>
            </a:r>
            <a:r>
              <a:rPr sz="1600" spc="-5" dirty="0">
                <a:solidFill>
                  <a:srgbClr val="1F145D"/>
                </a:solidFill>
                <a:latin typeface="Calibri"/>
                <a:cs typeface="Calibri"/>
              </a:rPr>
              <a:t>and</a:t>
            </a:r>
            <a:r>
              <a:rPr sz="1600" spc="-10" dirty="0">
                <a:solidFill>
                  <a:srgbClr val="1F145D"/>
                </a:solidFill>
                <a:latin typeface="Calibri"/>
                <a:cs typeface="Calibri"/>
              </a:rPr>
              <a:t> large</a:t>
            </a:r>
            <a:r>
              <a:rPr sz="1600" dirty="0">
                <a:solidFill>
                  <a:srgbClr val="1F145D"/>
                </a:solidFill>
                <a:latin typeface="Calibri"/>
                <a:cs typeface="Calibri"/>
              </a:rPr>
              <a:t> </a:t>
            </a:r>
            <a:r>
              <a:rPr sz="1600" spc="-10" dirty="0">
                <a:solidFill>
                  <a:srgbClr val="1F145D"/>
                </a:solidFill>
                <a:latin typeface="Calibri"/>
                <a:cs typeface="Calibri"/>
              </a:rPr>
              <a:t>area</a:t>
            </a:r>
            <a:endParaRPr sz="1600">
              <a:solidFill>
                <a:srgbClr val="1F145D"/>
              </a:solidFill>
              <a:latin typeface="Calibri"/>
              <a:cs typeface="Calibri"/>
            </a:endParaRPr>
          </a:p>
        </p:txBody>
      </p:sp>
      <p:sp>
        <p:nvSpPr>
          <p:cNvPr id="102" name="object 102"/>
          <p:cNvSpPr txBox="1"/>
          <p:nvPr/>
        </p:nvSpPr>
        <p:spPr>
          <a:xfrm>
            <a:off x="8212073" y="2551252"/>
            <a:ext cx="3736340" cy="1001394"/>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1F145D"/>
                </a:solidFill>
                <a:latin typeface="Calibri"/>
                <a:cs typeface="Calibri"/>
              </a:rPr>
              <a:t>If</a:t>
            </a:r>
            <a:r>
              <a:rPr sz="1600" spc="-10" dirty="0">
                <a:solidFill>
                  <a:srgbClr val="1F145D"/>
                </a:solidFill>
                <a:latin typeface="Calibri"/>
                <a:cs typeface="Calibri"/>
              </a:rPr>
              <a:t> </a:t>
            </a:r>
            <a:r>
              <a:rPr sz="1600" spc="-5" dirty="0">
                <a:solidFill>
                  <a:srgbClr val="1F145D"/>
                </a:solidFill>
                <a:latin typeface="Calibri"/>
                <a:cs typeface="Calibri"/>
              </a:rPr>
              <a:t>possible write</a:t>
            </a:r>
            <a:r>
              <a:rPr sz="1600" dirty="0">
                <a:solidFill>
                  <a:srgbClr val="1F145D"/>
                </a:solidFill>
                <a:latin typeface="Calibri"/>
                <a:cs typeface="Calibri"/>
              </a:rPr>
              <a:t> </a:t>
            </a:r>
            <a:r>
              <a:rPr sz="1600" spc="-5" dirty="0">
                <a:solidFill>
                  <a:srgbClr val="1F145D"/>
                </a:solidFill>
                <a:latin typeface="Calibri"/>
                <a:cs typeface="Calibri"/>
              </a:rPr>
              <a:t>a </a:t>
            </a:r>
            <a:r>
              <a:rPr sz="1600" spc="-10" dirty="0">
                <a:solidFill>
                  <a:srgbClr val="1F145D"/>
                </a:solidFill>
                <a:latin typeface="Calibri"/>
                <a:cs typeface="Calibri"/>
              </a:rPr>
              <a:t>generalised</a:t>
            </a:r>
            <a:r>
              <a:rPr sz="1600" spc="5" dirty="0">
                <a:solidFill>
                  <a:srgbClr val="1F145D"/>
                </a:solidFill>
                <a:latin typeface="Calibri"/>
                <a:cs typeface="Calibri"/>
              </a:rPr>
              <a:t> </a:t>
            </a:r>
            <a:r>
              <a:rPr sz="1600" spc="-10" dirty="0">
                <a:solidFill>
                  <a:srgbClr val="1F145D"/>
                </a:solidFill>
                <a:latin typeface="Calibri"/>
                <a:cs typeface="Calibri"/>
              </a:rPr>
              <a:t>datapath</a:t>
            </a:r>
            <a:r>
              <a:rPr sz="1600" spc="-25" dirty="0">
                <a:solidFill>
                  <a:srgbClr val="1F145D"/>
                </a:solidFill>
                <a:latin typeface="Calibri"/>
                <a:cs typeface="Calibri"/>
              </a:rPr>
              <a:t> </a:t>
            </a:r>
            <a:r>
              <a:rPr sz="1600" spc="-10" dirty="0">
                <a:solidFill>
                  <a:srgbClr val="1F145D"/>
                </a:solidFill>
                <a:latin typeface="Calibri"/>
                <a:cs typeface="Calibri"/>
              </a:rPr>
              <a:t>to</a:t>
            </a:r>
            <a:r>
              <a:rPr sz="1600" dirty="0">
                <a:solidFill>
                  <a:srgbClr val="1F145D"/>
                </a:solidFill>
                <a:latin typeface="Calibri"/>
                <a:cs typeface="Calibri"/>
              </a:rPr>
              <a:t> </a:t>
            </a:r>
            <a:r>
              <a:rPr sz="1600" spc="-10" dirty="0">
                <a:solidFill>
                  <a:srgbClr val="1F145D"/>
                </a:solidFill>
                <a:latin typeface="Calibri"/>
                <a:cs typeface="Calibri"/>
              </a:rPr>
              <a:t>do </a:t>
            </a:r>
            <a:r>
              <a:rPr sz="1600" spc="-345" dirty="0">
                <a:solidFill>
                  <a:srgbClr val="1F145D"/>
                </a:solidFill>
                <a:latin typeface="Calibri"/>
                <a:cs typeface="Calibri"/>
              </a:rPr>
              <a:t> </a:t>
            </a:r>
            <a:r>
              <a:rPr sz="1600" spc="-10" dirty="0">
                <a:solidFill>
                  <a:srgbClr val="1F145D"/>
                </a:solidFill>
                <a:latin typeface="Calibri"/>
                <a:cs typeface="Calibri"/>
              </a:rPr>
              <a:t>operations,</a:t>
            </a:r>
            <a:r>
              <a:rPr sz="1600" spc="10" dirty="0">
                <a:solidFill>
                  <a:srgbClr val="1F145D"/>
                </a:solidFill>
                <a:latin typeface="Calibri"/>
                <a:cs typeface="Calibri"/>
              </a:rPr>
              <a:t> </a:t>
            </a:r>
            <a:r>
              <a:rPr sz="1600" spc="-15" dirty="0">
                <a:solidFill>
                  <a:srgbClr val="1F145D"/>
                </a:solidFill>
                <a:latin typeface="Calibri"/>
                <a:cs typeface="Calibri"/>
              </a:rPr>
              <a:t>here</a:t>
            </a:r>
            <a:r>
              <a:rPr sz="1600" spc="15" dirty="0">
                <a:solidFill>
                  <a:srgbClr val="1F145D"/>
                </a:solidFill>
                <a:latin typeface="Calibri"/>
                <a:cs typeface="Calibri"/>
              </a:rPr>
              <a:t> </a:t>
            </a:r>
            <a:r>
              <a:rPr sz="1600" spc="-5" dirty="0">
                <a:solidFill>
                  <a:srgbClr val="1F145D"/>
                </a:solidFill>
                <a:latin typeface="Calibri"/>
                <a:cs typeface="Calibri"/>
              </a:rPr>
              <a:t>B&amp;C</a:t>
            </a:r>
            <a:r>
              <a:rPr sz="1600" dirty="0">
                <a:solidFill>
                  <a:srgbClr val="1F145D"/>
                </a:solidFill>
                <a:latin typeface="Calibri"/>
                <a:cs typeface="Calibri"/>
              </a:rPr>
              <a:t> </a:t>
            </a:r>
            <a:r>
              <a:rPr sz="1600" spc="-15" dirty="0">
                <a:solidFill>
                  <a:srgbClr val="1F145D"/>
                </a:solidFill>
                <a:latin typeface="Calibri"/>
                <a:cs typeface="Calibri"/>
              </a:rPr>
              <a:t>iterate</a:t>
            </a:r>
            <a:r>
              <a:rPr sz="1600" dirty="0">
                <a:solidFill>
                  <a:srgbClr val="1F145D"/>
                </a:solidFill>
                <a:latin typeface="Calibri"/>
                <a:cs typeface="Calibri"/>
              </a:rPr>
              <a:t> </a:t>
            </a:r>
            <a:r>
              <a:rPr sz="1600" spc="-15" dirty="0">
                <a:solidFill>
                  <a:srgbClr val="1F145D"/>
                </a:solidFill>
                <a:latin typeface="Calibri"/>
                <a:cs typeface="Calibri"/>
              </a:rPr>
              <a:t>over</a:t>
            </a:r>
            <a:r>
              <a:rPr sz="1600" spc="25" dirty="0">
                <a:solidFill>
                  <a:srgbClr val="1F145D"/>
                </a:solidFill>
                <a:latin typeface="Calibri"/>
                <a:cs typeface="Calibri"/>
              </a:rPr>
              <a:t> </a:t>
            </a:r>
            <a:r>
              <a:rPr sz="1600" spc="-5" dirty="0">
                <a:solidFill>
                  <a:srgbClr val="1F145D"/>
                </a:solidFill>
                <a:latin typeface="Calibri"/>
                <a:cs typeface="Calibri"/>
              </a:rPr>
              <a:t>a</a:t>
            </a:r>
            <a:r>
              <a:rPr sz="1600" spc="-10" dirty="0">
                <a:solidFill>
                  <a:srgbClr val="1F145D"/>
                </a:solidFill>
                <a:latin typeface="Calibri"/>
                <a:cs typeface="Calibri"/>
              </a:rPr>
              <a:t> number </a:t>
            </a:r>
            <a:r>
              <a:rPr sz="1600" spc="-5" dirty="0">
                <a:solidFill>
                  <a:srgbClr val="1F145D"/>
                </a:solidFill>
                <a:latin typeface="Calibri"/>
                <a:cs typeface="Calibri"/>
              </a:rPr>
              <a:t> of</a:t>
            </a:r>
            <a:r>
              <a:rPr sz="1600" spc="5" dirty="0">
                <a:solidFill>
                  <a:srgbClr val="1F145D"/>
                </a:solidFill>
                <a:latin typeface="Calibri"/>
                <a:cs typeface="Calibri"/>
              </a:rPr>
              <a:t> </a:t>
            </a:r>
            <a:r>
              <a:rPr sz="1600" spc="-10" dirty="0">
                <a:solidFill>
                  <a:srgbClr val="1F145D"/>
                </a:solidFill>
                <a:latin typeface="Calibri"/>
                <a:cs typeface="Calibri"/>
              </a:rPr>
              <a:t>cycles,</a:t>
            </a:r>
            <a:r>
              <a:rPr sz="1600" dirty="0">
                <a:solidFill>
                  <a:srgbClr val="1F145D"/>
                </a:solidFill>
                <a:latin typeface="Calibri"/>
                <a:cs typeface="Calibri"/>
              </a:rPr>
              <a:t> </a:t>
            </a:r>
            <a:r>
              <a:rPr sz="1600" spc="-15" dirty="0">
                <a:solidFill>
                  <a:srgbClr val="1F145D"/>
                </a:solidFill>
                <a:latin typeface="Calibri"/>
                <a:cs typeface="Calibri"/>
              </a:rPr>
              <a:t>here</a:t>
            </a:r>
            <a:r>
              <a:rPr sz="1600" spc="25" dirty="0">
                <a:solidFill>
                  <a:srgbClr val="1F145D"/>
                </a:solidFill>
                <a:latin typeface="Calibri"/>
                <a:cs typeface="Calibri"/>
              </a:rPr>
              <a:t> </a:t>
            </a:r>
            <a:r>
              <a:rPr sz="1600" spc="-5" dirty="0">
                <a:solidFill>
                  <a:srgbClr val="1F145D"/>
                </a:solidFill>
                <a:latin typeface="Calibri"/>
                <a:cs typeface="Calibri"/>
              </a:rPr>
              <a:t>4 </a:t>
            </a:r>
            <a:r>
              <a:rPr sz="1600" spc="-10" dirty="0">
                <a:solidFill>
                  <a:srgbClr val="1F145D"/>
                </a:solidFill>
                <a:latin typeface="Calibri"/>
                <a:cs typeface="Calibri"/>
              </a:rPr>
              <a:t>to </a:t>
            </a:r>
            <a:r>
              <a:rPr sz="1600" spc="-5" dirty="0">
                <a:solidFill>
                  <a:srgbClr val="1F145D"/>
                </a:solidFill>
                <a:latin typeface="Calibri"/>
                <a:cs typeface="Calibri"/>
              </a:rPr>
              <a:t>give </a:t>
            </a:r>
            <a:r>
              <a:rPr sz="1600" spc="-10" dirty="0">
                <a:solidFill>
                  <a:srgbClr val="1F145D"/>
                </a:solidFill>
                <a:latin typeface="Calibri"/>
                <a:cs typeface="Calibri"/>
              </a:rPr>
              <a:t>required</a:t>
            </a:r>
            <a:r>
              <a:rPr sz="1600" spc="15" dirty="0">
                <a:solidFill>
                  <a:srgbClr val="1F145D"/>
                </a:solidFill>
                <a:latin typeface="Calibri"/>
                <a:cs typeface="Calibri"/>
              </a:rPr>
              <a:t> </a:t>
            </a:r>
            <a:r>
              <a:rPr sz="1600" spc="-5" dirty="0">
                <a:solidFill>
                  <a:srgbClr val="1F145D"/>
                </a:solidFill>
                <a:latin typeface="Calibri"/>
                <a:cs typeface="Calibri"/>
              </a:rPr>
              <a:t>result.</a:t>
            </a:r>
            <a:r>
              <a:rPr sz="1600" spc="15" dirty="0">
                <a:solidFill>
                  <a:srgbClr val="1F145D"/>
                </a:solidFill>
                <a:latin typeface="Calibri"/>
                <a:cs typeface="Calibri"/>
              </a:rPr>
              <a:t> </a:t>
            </a:r>
            <a:r>
              <a:rPr sz="1600" spc="-10" dirty="0">
                <a:solidFill>
                  <a:srgbClr val="1F145D"/>
                </a:solidFill>
                <a:latin typeface="Calibri"/>
                <a:cs typeface="Calibri"/>
              </a:rPr>
              <a:t>Low </a:t>
            </a:r>
            <a:r>
              <a:rPr sz="1600" spc="-5" dirty="0">
                <a:solidFill>
                  <a:srgbClr val="1F145D"/>
                </a:solidFill>
                <a:latin typeface="Calibri"/>
                <a:cs typeface="Calibri"/>
              </a:rPr>
              <a:t> </a:t>
            </a:r>
            <a:r>
              <a:rPr sz="1600" spc="-10" dirty="0">
                <a:solidFill>
                  <a:srgbClr val="1F145D"/>
                </a:solidFill>
                <a:latin typeface="Calibri"/>
                <a:cs typeface="Calibri"/>
              </a:rPr>
              <a:t>area</a:t>
            </a:r>
            <a:r>
              <a:rPr sz="1600" spc="5" dirty="0">
                <a:solidFill>
                  <a:srgbClr val="1F145D"/>
                </a:solidFill>
                <a:latin typeface="Calibri"/>
                <a:cs typeface="Calibri"/>
              </a:rPr>
              <a:t> </a:t>
            </a:r>
            <a:r>
              <a:rPr sz="1600" spc="-15" dirty="0">
                <a:solidFill>
                  <a:srgbClr val="1F145D"/>
                </a:solidFill>
                <a:latin typeface="Calibri"/>
                <a:cs typeface="Calibri"/>
              </a:rPr>
              <a:t>moderate</a:t>
            </a:r>
            <a:r>
              <a:rPr sz="1600" spc="15" dirty="0">
                <a:solidFill>
                  <a:srgbClr val="1F145D"/>
                </a:solidFill>
                <a:latin typeface="Calibri"/>
                <a:cs typeface="Calibri"/>
              </a:rPr>
              <a:t> </a:t>
            </a:r>
            <a:r>
              <a:rPr sz="1600" spc="-10" dirty="0">
                <a:solidFill>
                  <a:srgbClr val="1F145D"/>
                </a:solidFill>
                <a:latin typeface="Calibri"/>
                <a:cs typeface="Calibri"/>
              </a:rPr>
              <a:t>speed</a:t>
            </a:r>
            <a:endParaRPr sz="1600">
              <a:solidFill>
                <a:srgbClr val="1F145D"/>
              </a:solidFill>
              <a:latin typeface="Calibri"/>
              <a:cs typeface="Calibri"/>
            </a:endParaRPr>
          </a:p>
        </p:txBody>
      </p:sp>
      <p:sp>
        <p:nvSpPr>
          <p:cNvPr id="103" name="object 103"/>
          <p:cNvSpPr txBox="1"/>
          <p:nvPr/>
        </p:nvSpPr>
        <p:spPr>
          <a:xfrm>
            <a:off x="4434966" y="3481781"/>
            <a:ext cx="121539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F145D"/>
                </a:solidFill>
                <a:latin typeface="Calibri"/>
                <a:cs typeface="Calibri"/>
              </a:rPr>
              <a:t>4</a:t>
            </a:r>
            <a:r>
              <a:rPr sz="1400" spc="-25" dirty="0">
                <a:solidFill>
                  <a:srgbClr val="1F145D"/>
                </a:solidFill>
                <a:latin typeface="Calibri"/>
                <a:cs typeface="Calibri"/>
              </a:rPr>
              <a:t> </a:t>
            </a:r>
            <a:r>
              <a:rPr sz="1400" spc="-5" dirty="0">
                <a:solidFill>
                  <a:srgbClr val="1F145D"/>
                </a:solidFill>
                <a:latin typeface="Calibri"/>
                <a:cs typeface="Calibri"/>
              </a:rPr>
              <a:t>cycles:</a:t>
            </a:r>
            <a:r>
              <a:rPr sz="1400" spc="295" dirty="0">
                <a:solidFill>
                  <a:srgbClr val="1F145D"/>
                </a:solidFill>
                <a:latin typeface="Calibri"/>
                <a:cs typeface="Calibri"/>
              </a:rPr>
              <a:t> </a:t>
            </a:r>
            <a:r>
              <a:rPr sz="1400" dirty="0">
                <a:solidFill>
                  <a:srgbClr val="1F145D"/>
                </a:solidFill>
                <a:latin typeface="Calibri"/>
                <a:cs typeface="Calibri"/>
              </a:rPr>
              <a:t>B</a:t>
            </a:r>
            <a:r>
              <a:rPr sz="1400" spc="-25" dirty="0">
                <a:solidFill>
                  <a:srgbClr val="1F145D"/>
                </a:solidFill>
                <a:latin typeface="Calibri"/>
                <a:cs typeface="Calibri"/>
              </a:rPr>
              <a:t> </a:t>
            </a:r>
            <a:r>
              <a:rPr sz="1400" dirty="0">
                <a:solidFill>
                  <a:srgbClr val="1F145D"/>
                </a:solidFill>
                <a:latin typeface="Calibri"/>
                <a:cs typeface="Calibri"/>
              </a:rPr>
              <a:t>B</a:t>
            </a:r>
            <a:r>
              <a:rPr sz="1400" spc="-15" dirty="0">
                <a:solidFill>
                  <a:srgbClr val="1F145D"/>
                </a:solidFill>
                <a:latin typeface="Calibri"/>
                <a:cs typeface="Calibri"/>
              </a:rPr>
              <a:t> </a:t>
            </a:r>
            <a:r>
              <a:rPr sz="1400" dirty="0">
                <a:solidFill>
                  <a:srgbClr val="1F145D"/>
                </a:solidFill>
                <a:latin typeface="Calibri"/>
                <a:cs typeface="Calibri"/>
              </a:rPr>
              <a:t>B</a:t>
            </a:r>
            <a:r>
              <a:rPr sz="1400" spc="-25" dirty="0">
                <a:solidFill>
                  <a:srgbClr val="1F145D"/>
                </a:solidFill>
                <a:latin typeface="Calibri"/>
                <a:cs typeface="Calibri"/>
              </a:rPr>
              <a:t> </a:t>
            </a:r>
            <a:r>
              <a:rPr sz="1400" dirty="0">
                <a:solidFill>
                  <a:srgbClr val="1F145D"/>
                </a:solidFill>
                <a:latin typeface="Calibri"/>
                <a:cs typeface="Calibri"/>
              </a:rPr>
              <a:t>C</a:t>
            </a:r>
            <a:endParaRPr sz="1400">
              <a:solidFill>
                <a:srgbClr val="1F145D"/>
              </a:solidFill>
              <a:latin typeface="Calibri"/>
              <a:cs typeface="Calibri"/>
            </a:endParaRPr>
          </a:p>
        </p:txBody>
      </p:sp>
      <p:sp>
        <p:nvSpPr>
          <p:cNvPr id="104" name="object 104"/>
          <p:cNvSpPr txBox="1"/>
          <p:nvPr/>
        </p:nvSpPr>
        <p:spPr>
          <a:xfrm>
            <a:off x="8211693" y="3922522"/>
            <a:ext cx="3455670" cy="1244600"/>
          </a:xfrm>
          <a:prstGeom prst="rect">
            <a:avLst/>
          </a:prstGeom>
        </p:spPr>
        <p:txBody>
          <a:bodyPr vert="horz" wrap="square" lIns="0" tIns="12065" rIns="0" bIns="0" rtlCol="0">
            <a:spAutoFit/>
          </a:bodyPr>
          <a:lstStyle/>
          <a:p>
            <a:pPr marL="12700" marR="5080">
              <a:lnSpc>
                <a:spcPct val="100000"/>
              </a:lnSpc>
              <a:spcBef>
                <a:spcPts val="95"/>
              </a:spcBef>
            </a:pPr>
            <a:r>
              <a:rPr sz="1600" spc="-10" dirty="0">
                <a:solidFill>
                  <a:srgbClr val="1F145D"/>
                </a:solidFill>
                <a:latin typeface="Calibri"/>
                <a:cs typeface="Calibri"/>
              </a:rPr>
              <a:t>Look</a:t>
            </a:r>
            <a:r>
              <a:rPr sz="1600" spc="20" dirty="0">
                <a:solidFill>
                  <a:srgbClr val="1F145D"/>
                </a:solidFill>
                <a:latin typeface="Calibri"/>
                <a:cs typeface="Calibri"/>
              </a:rPr>
              <a:t> </a:t>
            </a:r>
            <a:r>
              <a:rPr sz="1600" spc="-10" dirty="0">
                <a:solidFill>
                  <a:srgbClr val="1F145D"/>
                </a:solidFill>
                <a:latin typeface="Calibri"/>
                <a:cs typeface="Calibri"/>
              </a:rPr>
              <a:t>at</a:t>
            </a:r>
            <a:r>
              <a:rPr sz="1600" spc="-15" dirty="0">
                <a:solidFill>
                  <a:srgbClr val="1F145D"/>
                </a:solidFill>
                <a:latin typeface="Calibri"/>
                <a:cs typeface="Calibri"/>
              </a:rPr>
              <a:t> </a:t>
            </a:r>
            <a:r>
              <a:rPr sz="1600" spc="-10" dirty="0">
                <a:solidFill>
                  <a:srgbClr val="1F145D"/>
                </a:solidFill>
                <a:latin typeface="Calibri"/>
                <a:cs typeface="Calibri"/>
              </a:rPr>
              <a:t>redefining </a:t>
            </a:r>
            <a:r>
              <a:rPr sz="1600" spc="-15" dirty="0">
                <a:solidFill>
                  <a:srgbClr val="1F145D"/>
                </a:solidFill>
                <a:latin typeface="Calibri"/>
                <a:cs typeface="Calibri"/>
              </a:rPr>
              <a:t>operator</a:t>
            </a:r>
            <a:r>
              <a:rPr sz="1600" spc="20" dirty="0">
                <a:solidFill>
                  <a:srgbClr val="1F145D"/>
                </a:solidFill>
                <a:latin typeface="Calibri"/>
                <a:cs typeface="Calibri"/>
              </a:rPr>
              <a:t> </a:t>
            </a:r>
            <a:r>
              <a:rPr sz="1600" spc="-10" dirty="0">
                <a:solidFill>
                  <a:srgbClr val="1F145D"/>
                </a:solidFill>
                <a:latin typeface="Calibri"/>
                <a:cs typeface="Calibri"/>
              </a:rPr>
              <a:t>to</a:t>
            </a:r>
            <a:r>
              <a:rPr sz="1600" spc="5" dirty="0">
                <a:solidFill>
                  <a:srgbClr val="1F145D"/>
                </a:solidFill>
                <a:latin typeface="Calibri"/>
                <a:cs typeface="Calibri"/>
              </a:rPr>
              <a:t> </a:t>
            </a:r>
            <a:r>
              <a:rPr sz="1600" spc="-10" dirty="0">
                <a:solidFill>
                  <a:srgbClr val="1F145D"/>
                </a:solidFill>
                <a:latin typeface="Calibri"/>
                <a:cs typeface="Calibri"/>
              </a:rPr>
              <a:t>break </a:t>
            </a:r>
            <a:r>
              <a:rPr sz="1600" spc="-5" dirty="0">
                <a:solidFill>
                  <a:srgbClr val="1F145D"/>
                </a:solidFill>
                <a:latin typeface="Calibri"/>
                <a:cs typeface="Calibri"/>
              </a:rPr>
              <a:t> </a:t>
            </a:r>
            <a:r>
              <a:rPr sz="1600" spc="-10" dirty="0">
                <a:solidFill>
                  <a:srgbClr val="1F145D"/>
                </a:solidFill>
                <a:latin typeface="Calibri"/>
                <a:cs typeface="Calibri"/>
              </a:rPr>
              <a:t>dependency</a:t>
            </a:r>
            <a:r>
              <a:rPr sz="1600" spc="10" dirty="0">
                <a:solidFill>
                  <a:srgbClr val="1F145D"/>
                </a:solidFill>
                <a:latin typeface="Calibri"/>
                <a:cs typeface="Calibri"/>
              </a:rPr>
              <a:t> </a:t>
            </a:r>
            <a:r>
              <a:rPr sz="1600" spc="-5" dirty="0">
                <a:solidFill>
                  <a:srgbClr val="1F145D"/>
                </a:solidFill>
                <a:latin typeface="Calibri"/>
                <a:cs typeface="Calibri"/>
              </a:rPr>
              <a:t>so</a:t>
            </a:r>
            <a:r>
              <a:rPr sz="1600" dirty="0">
                <a:solidFill>
                  <a:srgbClr val="1F145D"/>
                </a:solidFill>
                <a:latin typeface="Calibri"/>
                <a:cs typeface="Calibri"/>
              </a:rPr>
              <a:t> </a:t>
            </a:r>
            <a:r>
              <a:rPr sz="1600" spc="-10" dirty="0">
                <a:solidFill>
                  <a:srgbClr val="1F145D"/>
                </a:solidFill>
                <a:latin typeface="Calibri"/>
                <a:cs typeface="Calibri"/>
              </a:rPr>
              <a:t>operations</a:t>
            </a:r>
            <a:r>
              <a:rPr sz="1600" spc="15" dirty="0">
                <a:solidFill>
                  <a:srgbClr val="1F145D"/>
                </a:solidFill>
                <a:latin typeface="Calibri"/>
                <a:cs typeface="Calibri"/>
              </a:rPr>
              <a:t> </a:t>
            </a:r>
            <a:r>
              <a:rPr sz="1600" spc="-10" dirty="0">
                <a:solidFill>
                  <a:srgbClr val="1F145D"/>
                </a:solidFill>
                <a:latin typeface="Calibri"/>
                <a:cs typeface="Calibri"/>
              </a:rPr>
              <a:t>can</a:t>
            </a:r>
            <a:r>
              <a:rPr sz="1600" spc="-15" dirty="0">
                <a:solidFill>
                  <a:srgbClr val="1F145D"/>
                </a:solidFill>
                <a:latin typeface="Calibri"/>
                <a:cs typeface="Calibri"/>
              </a:rPr>
              <a:t> </a:t>
            </a:r>
            <a:r>
              <a:rPr sz="1600" spc="-5" dirty="0">
                <a:solidFill>
                  <a:srgbClr val="1F145D"/>
                </a:solidFill>
                <a:latin typeface="Calibri"/>
                <a:cs typeface="Calibri"/>
              </a:rPr>
              <a:t>be</a:t>
            </a:r>
            <a:r>
              <a:rPr sz="1600" dirty="0">
                <a:solidFill>
                  <a:srgbClr val="1F145D"/>
                </a:solidFill>
                <a:latin typeface="Calibri"/>
                <a:cs typeface="Calibri"/>
              </a:rPr>
              <a:t> </a:t>
            </a:r>
            <a:r>
              <a:rPr sz="1600" spc="-10" dirty="0">
                <a:solidFill>
                  <a:srgbClr val="1F145D"/>
                </a:solidFill>
                <a:latin typeface="Calibri"/>
                <a:cs typeface="Calibri"/>
              </a:rPr>
              <a:t>done</a:t>
            </a:r>
            <a:r>
              <a:rPr sz="1600" dirty="0">
                <a:solidFill>
                  <a:srgbClr val="1F145D"/>
                </a:solidFill>
                <a:latin typeface="Calibri"/>
                <a:cs typeface="Calibri"/>
              </a:rPr>
              <a:t> </a:t>
            </a:r>
            <a:r>
              <a:rPr sz="1600" spc="-5" dirty="0">
                <a:solidFill>
                  <a:srgbClr val="1F145D"/>
                </a:solidFill>
                <a:latin typeface="Calibri"/>
                <a:cs typeface="Calibri"/>
              </a:rPr>
              <a:t>in </a:t>
            </a:r>
            <a:r>
              <a:rPr sz="1600" spc="-345" dirty="0">
                <a:solidFill>
                  <a:srgbClr val="1F145D"/>
                </a:solidFill>
                <a:latin typeface="Calibri"/>
                <a:cs typeface="Calibri"/>
              </a:rPr>
              <a:t> </a:t>
            </a:r>
            <a:r>
              <a:rPr sz="1600" spc="-10" dirty="0">
                <a:solidFill>
                  <a:srgbClr val="1F145D"/>
                </a:solidFill>
                <a:latin typeface="Calibri"/>
                <a:cs typeface="Calibri"/>
              </a:rPr>
              <a:t>parallel.</a:t>
            </a:r>
            <a:r>
              <a:rPr sz="1600" dirty="0">
                <a:solidFill>
                  <a:srgbClr val="1F145D"/>
                </a:solidFill>
                <a:latin typeface="Calibri"/>
                <a:cs typeface="Calibri"/>
              </a:rPr>
              <a:t> </a:t>
            </a:r>
            <a:r>
              <a:rPr sz="1600" spc="-10" dirty="0">
                <a:solidFill>
                  <a:srgbClr val="1F145D"/>
                </a:solidFill>
                <a:latin typeface="Calibri"/>
                <a:cs typeface="Calibri"/>
              </a:rPr>
              <a:t>Example</a:t>
            </a:r>
            <a:r>
              <a:rPr sz="1600" spc="-15" dirty="0">
                <a:solidFill>
                  <a:srgbClr val="1F145D"/>
                </a:solidFill>
                <a:latin typeface="Calibri"/>
                <a:cs typeface="Calibri"/>
              </a:rPr>
              <a:t> </a:t>
            </a:r>
            <a:r>
              <a:rPr sz="1600" spc="-10" dirty="0">
                <a:solidFill>
                  <a:srgbClr val="1F145D"/>
                </a:solidFill>
                <a:latin typeface="Calibri"/>
                <a:cs typeface="Calibri"/>
              </a:rPr>
              <a:t>shows</a:t>
            </a:r>
            <a:r>
              <a:rPr sz="1600" spc="15" dirty="0">
                <a:solidFill>
                  <a:srgbClr val="1F145D"/>
                </a:solidFill>
                <a:latin typeface="Calibri"/>
                <a:cs typeface="Calibri"/>
              </a:rPr>
              <a:t> </a:t>
            </a:r>
            <a:r>
              <a:rPr sz="1600" spc="-10" dirty="0">
                <a:solidFill>
                  <a:srgbClr val="1F145D"/>
                </a:solidFill>
                <a:latin typeface="Calibri"/>
                <a:cs typeface="Calibri"/>
              </a:rPr>
              <a:t>redefined</a:t>
            </a:r>
            <a:r>
              <a:rPr sz="1600" spc="15" dirty="0">
                <a:solidFill>
                  <a:srgbClr val="1F145D"/>
                </a:solidFill>
                <a:latin typeface="Calibri"/>
                <a:cs typeface="Calibri"/>
              </a:rPr>
              <a:t> </a:t>
            </a:r>
            <a:r>
              <a:rPr sz="1600" spc="-5" dirty="0">
                <a:solidFill>
                  <a:srgbClr val="1F145D"/>
                </a:solidFill>
                <a:latin typeface="Calibri"/>
                <a:cs typeface="Calibri"/>
              </a:rPr>
              <a:t>B’</a:t>
            </a:r>
            <a:r>
              <a:rPr sz="1600" spc="5" dirty="0">
                <a:solidFill>
                  <a:srgbClr val="1F145D"/>
                </a:solidFill>
                <a:latin typeface="Calibri"/>
                <a:cs typeface="Calibri"/>
              </a:rPr>
              <a:t> </a:t>
            </a:r>
            <a:r>
              <a:rPr sz="1600" spc="-5" dirty="0">
                <a:solidFill>
                  <a:srgbClr val="1F145D"/>
                </a:solidFill>
                <a:latin typeface="Calibri"/>
                <a:cs typeface="Calibri"/>
              </a:rPr>
              <a:t>in </a:t>
            </a:r>
            <a:r>
              <a:rPr sz="1600" dirty="0">
                <a:solidFill>
                  <a:srgbClr val="1F145D"/>
                </a:solidFill>
                <a:latin typeface="Calibri"/>
                <a:cs typeface="Calibri"/>
              </a:rPr>
              <a:t> </a:t>
            </a:r>
            <a:r>
              <a:rPr sz="1600" spc="-10" dirty="0">
                <a:solidFill>
                  <a:srgbClr val="1F145D"/>
                </a:solidFill>
                <a:latin typeface="Calibri"/>
                <a:cs typeface="Calibri"/>
              </a:rPr>
              <a:t>parallel.</a:t>
            </a:r>
            <a:r>
              <a:rPr sz="1600" spc="335" dirty="0">
                <a:solidFill>
                  <a:srgbClr val="1F145D"/>
                </a:solidFill>
                <a:latin typeface="Calibri"/>
                <a:cs typeface="Calibri"/>
              </a:rPr>
              <a:t> </a:t>
            </a:r>
            <a:r>
              <a:rPr sz="1600" spc="-10" dirty="0">
                <a:solidFill>
                  <a:srgbClr val="1F145D"/>
                </a:solidFill>
                <a:latin typeface="Calibri"/>
                <a:cs typeface="Calibri"/>
              </a:rPr>
              <a:t>The</a:t>
            </a:r>
            <a:r>
              <a:rPr sz="1600" spc="-5" dirty="0">
                <a:solidFill>
                  <a:srgbClr val="1F145D"/>
                </a:solidFill>
                <a:latin typeface="Calibri"/>
                <a:cs typeface="Calibri"/>
              </a:rPr>
              <a:t> design</a:t>
            </a:r>
            <a:r>
              <a:rPr sz="1600" dirty="0">
                <a:solidFill>
                  <a:srgbClr val="1F145D"/>
                </a:solidFill>
                <a:latin typeface="Calibri"/>
                <a:cs typeface="Calibri"/>
              </a:rPr>
              <a:t> </a:t>
            </a:r>
            <a:r>
              <a:rPr sz="1600" spc="-10" dirty="0">
                <a:solidFill>
                  <a:srgbClr val="1F145D"/>
                </a:solidFill>
                <a:latin typeface="Calibri"/>
                <a:cs typeface="Calibri"/>
              </a:rPr>
              <a:t>can </a:t>
            </a:r>
            <a:r>
              <a:rPr sz="1600" spc="-5" dirty="0">
                <a:solidFill>
                  <a:srgbClr val="1F145D"/>
                </a:solidFill>
                <a:latin typeface="Calibri"/>
                <a:cs typeface="Calibri"/>
              </a:rPr>
              <a:t>then</a:t>
            </a:r>
            <a:r>
              <a:rPr sz="1600" spc="-10" dirty="0">
                <a:solidFill>
                  <a:srgbClr val="1F145D"/>
                </a:solidFill>
                <a:latin typeface="Calibri"/>
                <a:cs typeface="Calibri"/>
              </a:rPr>
              <a:t> </a:t>
            </a:r>
            <a:r>
              <a:rPr sz="1600" spc="-5" dirty="0">
                <a:solidFill>
                  <a:srgbClr val="1F145D"/>
                </a:solidFill>
                <a:latin typeface="Calibri"/>
                <a:cs typeface="Calibri"/>
              </a:rPr>
              <a:t>be</a:t>
            </a:r>
            <a:r>
              <a:rPr sz="1600" spc="5" dirty="0">
                <a:solidFill>
                  <a:srgbClr val="1F145D"/>
                </a:solidFill>
                <a:latin typeface="Calibri"/>
                <a:cs typeface="Calibri"/>
              </a:rPr>
              <a:t> </a:t>
            </a:r>
            <a:r>
              <a:rPr sz="1600" spc="-10" dirty="0">
                <a:solidFill>
                  <a:srgbClr val="1F145D"/>
                </a:solidFill>
                <a:latin typeface="Calibri"/>
                <a:cs typeface="Calibri"/>
              </a:rPr>
              <a:t>further </a:t>
            </a:r>
            <a:r>
              <a:rPr sz="1600" spc="-5" dirty="0">
                <a:solidFill>
                  <a:srgbClr val="1F145D"/>
                </a:solidFill>
                <a:latin typeface="Calibri"/>
                <a:cs typeface="Calibri"/>
              </a:rPr>
              <a:t> pipelined</a:t>
            </a:r>
            <a:r>
              <a:rPr sz="1600" spc="-35" dirty="0">
                <a:solidFill>
                  <a:srgbClr val="1F145D"/>
                </a:solidFill>
                <a:latin typeface="Calibri"/>
                <a:cs typeface="Calibri"/>
              </a:rPr>
              <a:t> </a:t>
            </a:r>
            <a:r>
              <a:rPr sz="1600" spc="-5" dirty="0">
                <a:solidFill>
                  <a:srgbClr val="1F145D"/>
                </a:solidFill>
                <a:latin typeface="Calibri"/>
                <a:cs typeface="Calibri"/>
              </a:rPr>
              <a:t>or</a:t>
            </a:r>
            <a:r>
              <a:rPr sz="1600" spc="10" dirty="0">
                <a:solidFill>
                  <a:srgbClr val="1F145D"/>
                </a:solidFill>
                <a:latin typeface="Calibri"/>
                <a:cs typeface="Calibri"/>
              </a:rPr>
              <a:t> </a:t>
            </a:r>
            <a:r>
              <a:rPr sz="1600" spc="-10" dirty="0">
                <a:solidFill>
                  <a:srgbClr val="1F145D"/>
                </a:solidFill>
                <a:latin typeface="Calibri"/>
                <a:cs typeface="Calibri"/>
              </a:rPr>
              <a:t>iterated.</a:t>
            </a:r>
            <a:endParaRPr sz="1600">
              <a:solidFill>
                <a:srgbClr val="1F145D"/>
              </a:solidFill>
              <a:latin typeface="Calibri"/>
              <a:cs typeface="Calibri"/>
            </a:endParaRPr>
          </a:p>
        </p:txBody>
      </p:sp>
      <p:sp>
        <p:nvSpPr>
          <p:cNvPr id="105" name="object 105"/>
          <p:cNvSpPr txBox="1"/>
          <p:nvPr/>
        </p:nvSpPr>
        <p:spPr>
          <a:xfrm>
            <a:off x="8271764" y="5559653"/>
            <a:ext cx="3591560" cy="1000760"/>
          </a:xfrm>
          <a:prstGeom prst="rect">
            <a:avLst/>
          </a:prstGeom>
        </p:spPr>
        <p:txBody>
          <a:bodyPr vert="horz" wrap="square" lIns="0" tIns="12065" rIns="0" bIns="0" rtlCol="0">
            <a:spAutoFit/>
          </a:bodyPr>
          <a:lstStyle/>
          <a:p>
            <a:pPr marL="12700" marR="5080">
              <a:lnSpc>
                <a:spcPct val="100000"/>
              </a:lnSpc>
              <a:spcBef>
                <a:spcPts val="95"/>
              </a:spcBef>
            </a:pPr>
            <a:r>
              <a:rPr sz="1600" spc="-15" dirty="0">
                <a:solidFill>
                  <a:srgbClr val="1F145D"/>
                </a:solidFill>
                <a:latin typeface="Calibri"/>
                <a:cs typeface="Calibri"/>
              </a:rPr>
              <a:t>Registers</a:t>
            </a:r>
            <a:r>
              <a:rPr sz="1600" spc="-10" dirty="0">
                <a:solidFill>
                  <a:srgbClr val="1F145D"/>
                </a:solidFill>
                <a:latin typeface="Calibri"/>
                <a:cs typeface="Calibri"/>
              </a:rPr>
              <a:t> between</a:t>
            </a:r>
            <a:r>
              <a:rPr sz="1600" spc="25" dirty="0">
                <a:solidFill>
                  <a:srgbClr val="1F145D"/>
                </a:solidFill>
                <a:latin typeface="Calibri"/>
                <a:cs typeface="Calibri"/>
              </a:rPr>
              <a:t> </a:t>
            </a:r>
            <a:r>
              <a:rPr sz="1600" spc="-10" dirty="0">
                <a:solidFill>
                  <a:srgbClr val="1F145D"/>
                </a:solidFill>
                <a:latin typeface="Calibri"/>
                <a:cs typeface="Calibri"/>
              </a:rPr>
              <a:t>operations</a:t>
            </a:r>
            <a:r>
              <a:rPr sz="1600" spc="20" dirty="0">
                <a:solidFill>
                  <a:srgbClr val="1F145D"/>
                </a:solidFill>
                <a:latin typeface="Calibri"/>
                <a:cs typeface="Calibri"/>
              </a:rPr>
              <a:t> </a:t>
            </a:r>
            <a:r>
              <a:rPr sz="1600" spc="-5" dirty="0">
                <a:solidFill>
                  <a:srgbClr val="1F145D"/>
                </a:solidFill>
                <a:latin typeface="Calibri"/>
                <a:cs typeface="Calibri"/>
              </a:rPr>
              <a:t>allowing </a:t>
            </a:r>
            <a:r>
              <a:rPr sz="1600" dirty="0">
                <a:solidFill>
                  <a:srgbClr val="1F145D"/>
                </a:solidFill>
                <a:latin typeface="Calibri"/>
                <a:cs typeface="Calibri"/>
              </a:rPr>
              <a:t> </a:t>
            </a:r>
            <a:r>
              <a:rPr sz="1600" spc="-10" dirty="0">
                <a:solidFill>
                  <a:srgbClr val="1F145D"/>
                </a:solidFill>
                <a:latin typeface="Calibri"/>
                <a:cs typeface="Calibri"/>
              </a:rPr>
              <a:t>shorter</a:t>
            </a:r>
            <a:r>
              <a:rPr sz="1600" spc="30" dirty="0">
                <a:solidFill>
                  <a:srgbClr val="1F145D"/>
                </a:solidFill>
                <a:latin typeface="Calibri"/>
                <a:cs typeface="Calibri"/>
              </a:rPr>
              <a:t> </a:t>
            </a:r>
            <a:r>
              <a:rPr sz="1600" spc="-5" dirty="0">
                <a:solidFill>
                  <a:srgbClr val="1F145D"/>
                </a:solidFill>
                <a:latin typeface="Calibri"/>
                <a:cs typeface="Calibri"/>
              </a:rPr>
              <a:t>clock</a:t>
            </a:r>
            <a:r>
              <a:rPr sz="1600" spc="5" dirty="0">
                <a:solidFill>
                  <a:srgbClr val="1F145D"/>
                </a:solidFill>
                <a:latin typeface="Calibri"/>
                <a:cs typeface="Calibri"/>
              </a:rPr>
              <a:t> </a:t>
            </a:r>
            <a:r>
              <a:rPr sz="1600" spc="-10" dirty="0">
                <a:solidFill>
                  <a:srgbClr val="1F145D"/>
                </a:solidFill>
                <a:latin typeface="Calibri"/>
                <a:cs typeface="Calibri"/>
              </a:rPr>
              <a:t>period</a:t>
            </a:r>
            <a:r>
              <a:rPr sz="1600" spc="10" dirty="0">
                <a:solidFill>
                  <a:srgbClr val="1F145D"/>
                </a:solidFill>
                <a:latin typeface="Calibri"/>
                <a:cs typeface="Calibri"/>
              </a:rPr>
              <a:t> </a:t>
            </a:r>
            <a:r>
              <a:rPr sz="1600" spc="-5" dirty="0">
                <a:solidFill>
                  <a:srgbClr val="1F145D"/>
                </a:solidFill>
                <a:latin typeface="Calibri"/>
                <a:cs typeface="Calibri"/>
              </a:rPr>
              <a:t>and</a:t>
            </a:r>
            <a:r>
              <a:rPr sz="1600" dirty="0">
                <a:solidFill>
                  <a:srgbClr val="1F145D"/>
                </a:solidFill>
                <a:latin typeface="Calibri"/>
                <a:cs typeface="Calibri"/>
              </a:rPr>
              <a:t> </a:t>
            </a:r>
            <a:r>
              <a:rPr sz="1600" spc="-5" dirty="0">
                <a:solidFill>
                  <a:srgbClr val="1F145D"/>
                </a:solidFill>
                <a:latin typeface="Calibri"/>
                <a:cs typeface="Calibri"/>
              </a:rPr>
              <a:t>higher </a:t>
            </a:r>
            <a:r>
              <a:rPr sz="1600" spc="-10" dirty="0">
                <a:solidFill>
                  <a:srgbClr val="1F145D"/>
                </a:solidFill>
                <a:latin typeface="Calibri"/>
                <a:cs typeface="Calibri"/>
              </a:rPr>
              <a:t>throughput </a:t>
            </a:r>
            <a:r>
              <a:rPr sz="1600" spc="-345" dirty="0">
                <a:solidFill>
                  <a:srgbClr val="1F145D"/>
                </a:solidFill>
                <a:latin typeface="Calibri"/>
                <a:cs typeface="Calibri"/>
              </a:rPr>
              <a:t> </a:t>
            </a:r>
            <a:r>
              <a:rPr sz="1600" dirty="0">
                <a:solidFill>
                  <a:srgbClr val="1F145D"/>
                </a:solidFill>
                <a:latin typeface="Calibri"/>
                <a:cs typeface="Calibri"/>
              </a:rPr>
              <a:t>with</a:t>
            </a:r>
            <a:r>
              <a:rPr sz="1600" spc="-10" dirty="0">
                <a:solidFill>
                  <a:srgbClr val="1F145D"/>
                </a:solidFill>
                <a:latin typeface="Calibri"/>
                <a:cs typeface="Calibri"/>
              </a:rPr>
              <a:t> new</a:t>
            </a:r>
            <a:r>
              <a:rPr sz="1600" spc="10" dirty="0">
                <a:solidFill>
                  <a:srgbClr val="1F145D"/>
                </a:solidFill>
                <a:latin typeface="Calibri"/>
                <a:cs typeface="Calibri"/>
              </a:rPr>
              <a:t> </a:t>
            </a:r>
            <a:r>
              <a:rPr sz="1600" spc="-15" dirty="0">
                <a:solidFill>
                  <a:srgbClr val="1F145D"/>
                </a:solidFill>
                <a:latin typeface="Calibri"/>
                <a:cs typeface="Calibri"/>
              </a:rPr>
              <a:t>data</a:t>
            </a:r>
            <a:r>
              <a:rPr sz="1600" spc="-20" dirty="0">
                <a:solidFill>
                  <a:srgbClr val="1F145D"/>
                </a:solidFill>
                <a:latin typeface="Calibri"/>
                <a:cs typeface="Calibri"/>
              </a:rPr>
              <a:t> </a:t>
            </a:r>
            <a:r>
              <a:rPr sz="1600" spc="-10" dirty="0">
                <a:solidFill>
                  <a:srgbClr val="1F145D"/>
                </a:solidFill>
                <a:latin typeface="Calibri"/>
                <a:cs typeface="Calibri"/>
              </a:rPr>
              <a:t>every</a:t>
            </a:r>
            <a:r>
              <a:rPr sz="1600" spc="30" dirty="0">
                <a:solidFill>
                  <a:srgbClr val="1F145D"/>
                </a:solidFill>
                <a:latin typeface="Calibri"/>
                <a:cs typeface="Calibri"/>
              </a:rPr>
              <a:t> </a:t>
            </a:r>
            <a:r>
              <a:rPr sz="1600" spc="-5" dirty="0">
                <a:solidFill>
                  <a:srgbClr val="1F145D"/>
                </a:solidFill>
                <a:latin typeface="Calibri"/>
                <a:cs typeface="Calibri"/>
              </a:rPr>
              <a:t>clock </a:t>
            </a:r>
            <a:r>
              <a:rPr sz="1600" spc="-10" dirty="0">
                <a:solidFill>
                  <a:srgbClr val="1F145D"/>
                </a:solidFill>
                <a:latin typeface="Calibri"/>
                <a:cs typeface="Calibri"/>
              </a:rPr>
              <a:t>cycle.</a:t>
            </a:r>
            <a:r>
              <a:rPr sz="1600" spc="15" dirty="0">
                <a:solidFill>
                  <a:srgbClr val="1F145D"/>
                </a:solidFill>
                <a:latin typeface="Calibri"/>
                <a:cs typeface="Calibri"/>
              </a:rPr>
              <a:t> </a:t>
            </a:r>
            <a:r>
              <a:rPr sz="1600" spc="-10" dirty="0">
                <a:solidFill>
                  <a:srgbClr val="1F145D"/>
                </a:solidFill>
                <a:latin typeface="Calibri"/>
                <a:cs typeface="Calibri"/>
              </a:rPr>
              <a:t>Improves </a:t>
            </a:r>
            <a:r>
              <a:rPr sz="1600" spc="-5" dirty="0">
                <a:solidFill>
                  <a:srgbClr val="1F145D"/>
                </a:solidFill>
                <a:latin typeface="Calibri"/>
                <a:cs typeface="Calibri"/>
              </a:rPr>
              <a:t> </a:t>
            </a:r>
            <a:r>
              <a:rPr sz="1600" spc="-10" dirty="0">
                <a:solidFill>
                  <a:srgbClr val="1F145D"/>
                </a:solidFill>
                <a:latin typeface="Calibri"/>
                <a:cs typeface="Calibri"/>
              </a:rPr>
              <a:t>throughput</a:t>
            </a:r>
            <a:r>
              <a:rPr sz="1600" spc="-5" dirty="0">
                <a:solidFill>
                  <a:srgbClr val="1F145D"/>
                </a:solidFill>
                <a:latin typeface="Calibri"/>
                <a:cs typeface="Calibri"/>
              </a:rPr>
              <a:t> </a:t>
            </a:r>
            <a:r>
              <a:rPr sz="1600" spc="-10" dirty="0">
                <a:solidFill>
                  <a:srgbClr val="1F145D"/>
                </a:solidFill>
                <a:latin typeface="Calibri"/>
                <a:cs typeface="Calibri"/>
              </a:rPr>
              <a:t>at</a:t>
            </a:r>
            <a:r>
              <a:rPr sz="1600" spc="-15" dirty="0">
                <a:solidFill>
                  <a:srgbClr val="1F145D"/>
                </a:solidFill>
                <a:latin typeface="Calibri"/>
                <a:cs typeface="Calibri"/>
              </a:rPr>
              <a:t> </a:t>
            </a:r>
            <a:r>
              <a:rPr sz="1600" spc="-10" dirty="0">
                <a:solidFill>
                  <a:srgbClr val="1F145D"/>
                </a:solidFill>
                <a:latin typeface="Calibri"/>
                <a:cs typeface="Calibri"/>
              </a:rPr>
              <a:t>expense</a:t>
            </a:r>
            <a:r>
              <a:rPr sz="1600" dirty="0">
                <a:solidFill>
                  <a:srgbClr val="1F145D"/>
                </a:solidFill>
                <a:latin typeface="Calibri"/>
                <a:cs typeface="Calibri"/>
              </a:rPr>
              <a:t> </a:t>
            </a:r>
            <a:r>
              <a:rPr sz="1600" spc="-5" dirty="0">
                <a:solidFill>
                  <a:srgbClr val="1F145D"/>
                </a:solidFill>
                <a:latin typeface="Calibri"/>
                <a:cs typeface="Calibri"/>
              </a:rPr>
              <a:t>of</a:t>
            </a:r>
            <a:r>
              <a:rPr sz="1600" spc="10" dirty="0">
                <a:solidFill>
                  <a:srgbClr val="1F145D"/>
                </a:solidFill>
                <a:latin typeface="Calibri"/>
                <a:cs typeface="Calibri"/>
              </a:rPr>
              <a:t> </a:t>
            </a:r>
            <a:r>
              <a:rPr sz="1600" spc="-5" dirty="0">
                <a:solidFill>
                  <a:srgbClr val="1F145D"/>
                </a:solidFill>
                <a:latin typeface="Calibri"/>
                <a:cs typeface="Calibri"/>
              </a:rPr>
              <a:t>latency</a:t>
            </a:r>
            <a:endParaRPr sz="1600">
              <a:solidFill>
                <a:srgbClr val="1F145D"/>
              </a:solidFill>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6684" y="313513"/>
            <a:ext cx="6785609"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Logical</a:t>
            </a:r>
            <a:r>
              <a:rPr b="0" dirty="0">
                <a:latin typeface="Calibri Light"/>
                <a:cs typeface="Calibri Light"/>
              </a:rPr>
              <a:t> &amp;</a:t>
            </a:r>
            <a:r>
              <a:rPr b="0" spc="-10" dirty="0">
                <a:latin typeface="Calibri Light"/>
                <a:cs typeface="Calibri Light"/>
              </a:rPr>
              <a:t> </a:t>
            </a:r>
            <a:r>
              <a:rPr b="0" spc="-15" dirty="0">
                <a:latin typeface="Calibri Light"/>
                <a:cs typeface="Calibri Light"/>
              </a:rPr>
              <a:t>Relational</a:t>
            </a:r>
            <a:r>
              <a:rPr b="0" spc="25" dirty="0">
                <a:latin typeface="Calibri Light"/>
                <a:cs typeface="Calibri Light"/>
              </a:rPr>
              <a:t> </a:t>
            </a:r>
            <a:r>
              <a:rPr b="0" spc="-30" dirty="0">
                <a:latin typeface="Calibri Light"/>
                <a:cs typeface="Calibri Light"/>
              </a:rPr>
              <a:t>Operators</a:t>
            </a:r>
          </a:p>
        </p:txBody>
      </p:sp>
      <p:graphicFrame>
        <p:nvGraphicFramePr>
          <p:cNvPr id="3" name="object 3"/>
          <p:cNvGraphicFramePr>
            <a:graphicFrameLocks noGrp="1"/>
          </p:cNvGraphicFramePr>
          <p:nvPr>
            <p:extLst>
              <p:ext uri="{D42A27DB-BD31-4B8C-83A1-F6EECF244321}">
                <p14:modId xmlns:p14="http://schemas.microsoft.com/office/powerpoint/2010/main" val="2494801547"/>
              </p:ext>
            </p:extLst>
          </p:nvPr>
        </p:nvGraphicFramePr>
        <p:xfrm>
          <a:off x="1149350" y="1385569"/>
          <a:ext cx="10101578" cy="4069715"/>
        </p:xfrm>
        <a:graphic>
          <a:graphicData uri="http://schemas.openxmlformats.org/drawingml/2006/table">
            <a:tbl>
              <a:tblPr firstRow="1" bandRow="1">
                <a:tableStyleId>{2D5ABB26-0587-4C30-8999-92F81FD0307C}</a:tableStyleId>
              </a:tblPr>
              <a:tblGrid>
                <a:gridCol w="2525395">
                  <a:extLst>
                    <a:ext uri="{9D8B030D-6E8A-4147-A177-3AD203B41FA5}">
                      <a16:colId xmlns:a16="http://schemas.microsoft.com/office/drawing/2014/main" val="20000"/>
                    </a:ext>
                  </a:extLst>
                </a:gridCol>
                <a:gridCol w="1530984">
                  <a:extLst>
                    <a:ext uri="{9D8B030D-6E8A-4147-A177-3AD203B41FA5}">
                      <a16:colId xmlns:a16="http://schemas.microsoft.com/office/drawing/2014/main" val="20001"/>
                    </a:ext>
                  </a:extLst>
                </a:gridCol>
                <a:gridCol w="1574164">
                  <a:extLst>
                    <a:ext uri="{9D8B030D-6E8A-4147-A177-3AD203B41FA5}">
                      <a16:colId xmlns:a16="http://schemas.microsoft.com/office/drawing/2014/main" val="20002"/>
                    </a:ext>
                  </a:extLst>
                </a:gridCol>
                <a:gridCol w="4471035">
                  <a:extLst>
                    <a:ext uri="{9D8B030D-6E8A-4147-A177-3AD203B41FA5}">
                      <a16:colId xmlns:a16="http://schemas.microsoft.com/office/drawing/2014/main" val="20003"/>
                    </a:ext>
                  </a:extLst>
                </a:gridCol>
              </a:tblGrid>
              <a:tr h="370205">
                <a:tc>
                  <a:txBody>
                    <a:bodyPr/>
                    <a:lstStyle/>
                    <a:p>
                      <a:pPr marL="91440">
                        <a:lnSpc>
                          <a:spcPct val="100000"/>
                        </a:lnSpc>
                        <a:spcBef>
                          <a:spcPts val="240"/>
                        </a:spcBef>
                      </a:pPr>
                      <a:r>
                        <a:rPr sz="1800" b="1" spc="-15" dirty="0">
                          <a:solidFill>
                            <a:srgbClr val="1F145D"/>
                          </a:solidFill>
                          <a:latin typeface="Calibri"/>
                          <a:cs typeface="Calibri"/>
                        </a:rPr>
                        <a:t>Operator</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1440">
                        <a:lnSpc>
                          <a:spcPct val="100000"/>
                        </a:lnSpc>
                        <a:spcBef>
                          <a:spcPts val="240"/>
                        </a:spcBef>
                      </a:pPr>
                      <a:r>
                        <a:rPr sz="1800" b="1" spc="-20"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VHDL</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5" dirty="0">
                          <a:solidFill>
                            <a:srgbClr val="1F145D"/>
                          </a:solidFill>
                          <a:latin typeface="Calibri"/>
                          <a:cs typeface="Calibri"/>
                        </a:rPr>
                        <a:t>Example</a:t>
                      </a:r>
                      <a:r>
                        <a:rPr sz="1800" b="1" spc="-60" dirty="0">
                          <a:solidFill>
                            <a:srgbClr val="1F145D"/>
                          </a:solidFill>
                          <a:latin typeface="Calibri"/>
                          <a:cs typeface="Calibri"/>
                        </a:rPr>
                        <a:t> </a:t>
                      </a:r>
                      <a:r>
                        <a:rPr sz="1800" b="1" spc="-15"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70205">
                <a:tc>
                  <a:txBody>
                    <a:bodyPr/>
                    <a:lstStyle/>
                    <a:p>
                      <a:pPr marL="91440">
                        <a:lnSpc>
                          <a:spcPct val="100000"/>
                        </a:lnSpc>
                        <a:spcBef>
                          <a:spcPts val="240"/>
                        </a:spcBef>
                      </a:pPr>
                      <a:r>
                        <a:rPr sz="1800" spc="-20" dirty="0">
                          <a:solidFill>
                            <a:srgbClr val="1F145D"/>
                          </a:solidFill>
                          <a:latin typeface="Calibri"/>
                          <a:cs typeface="Calibri"/>
                        </a:rPr>
                        <a:t>NOT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1440">
                        <a:lnSpc>
                          <a:spcPct val="100000"/>
                        </a:lnSpc>
                        <a:spcBef>
                          <a:spcPts val="240"/>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spc="-5" dirty="0">
                          <a:solidFill>
                            <a:srgbClr val="1F145D"/>
                          </a:solidFill>
                          <a:latin typeface="Calibri"/>
                          <a:cs typeface="Calibri"/>
                        </a:rPr>
                        <a:t>not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spc="-10" dirty="0">
                          <a:solidFill>
                            <a:srgbClr val="1F145D"/>
                          </a:solidFill>
                          <a:latin typeface="Calibri"/>
                          <a:cs typeface="Calibri"/>
                        </a:rPr>
                        <a:t>busy</a:t>
                      </a:r>
                      <a:r>
                        <a:rPr sz="1800" spc="-3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spc="-5" dirty="0">
                          <a:solidFill>
                            <a:srgbClr val="1F145D"/>
                          </a:solidFill>
                          <a:latin typeface="Calibri"/>
                          <a:cs typeface="Calibri"/>
                        </a:rPr>
                        <a:t>!ready;</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91440">
                        <a:lnSpc>
                          <a:spcPct val="100000"/>
                        </a:lnSpc>
                        <a:spcBef>
                          <a:spcPts val="245"/>
                        </a:spcBef>
                      </a:pPr>
                      <a:r>
                        <a:rPr sz="1800" dirty="0">
                          <a:solidFill>
                            <a:srgbClr val="1F145D"/>
                          </a:solidFill>
                          <a:latin typeface="Calibri"/>
                          <a:cs typeface="Calibri"/>
                        </a:rPr>
                        <a:t>AND</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45"/>
                        </a:spcBef>
                      </a:pPr>
                      <a:r>
                        <a:rPr sz="1800" spc="-5" dirty="0">
                          <a:solidFill>
                            <a:srgbClr val="1F145D"/>
                          </a:solidFill>
                          <a:latin typeface="Calibri"/>
                          <a:cs typeface="Calibri"/>
                        </a:rPr>
                        <a:t>&amp;&amp;</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and</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spc="-10" dirty="0">
                          <a:solidFill>
                            <a:srgbClr val="1F145D"/>
                          </a:solidFill>
                          <a:latin typeface="Calibri"/>
                          <a:cs typeface="Calibri"/>
                        </a:rPr>
                        <a:t>congestion</a:t>
                      </a:r>
                      <a:r>
                        <a:rPr sz="1800" dirty="0">
                          <a:solidFill>
                            <a:srgbClr val="1F145D"/>
                          </a:solidFill>
                          <a:latin typeface="Calibri"/>
                          <a:cs typeface="Calibri"/>
                        </a:rPr>
                        <a:t> =</a:t>
                      </a:r>
                      <a:r>
                        <a:rPr sz="1800" spc="-10" dirty="0">
                          <a:solidFill>
                            <a:srgbClr val="1F145D"/>
                          </a:solidFill>
                          <a:latin typeface="Calibri"/>
                          <a:cs typeface="Calibri"/>
                        </a:rPr>
                        <a:t> </a:t>
                      </a:r>
                      <a:r>
                        <a:rPr sz="1800" spc="-15" dirty="0">
                          <a:solidFill>
                            <a:srgbClr val="1F145D"/>
                          </a:solidFill>
                          <a:latin typeface="Calibri"/>
                          <a:cs typeface="Calibri"/>
                        </a:rPr>
                        <a:t>traffic</a:t>
                      </a:r>
                      <a:r>
                        <a:rPr sz="1800" spc="-5" dirty="0">
                          <a:solidFill>
                            <a:srgbClr val="1F145D"/>
                          </a:solidFill>
                          <a:latin typeface="Calibri"/>
                          <a:cs typeface="Calibri"/>
                        </a:rPr>
                        <a:t> &amp;&amp;</a:t>
                      </a:r>
                      <a:r>
                        <a:rPr sz="1800" dirty="0">
                          <a:solidFill>
                            <a:srgbClr val="1F145D"/>
                          </a:solidFill>
                          <a:latin typeface="Calibri"/>
                          <a:cs typeface="Calibri"/>
                        </a:rPr>
                        <a:t> </a:t>
                      </a:r>
                      <a:r>
                        <a:rPr sz="1800" spc="-5" dirty="0">
                          <a:solidFill>
                            <a:srgbClr val="1F145D"/>
                          </a:solidFill>
                          <a:latin typeface="Calibri"/>
                          <a:cs typeface="Calibri"/>
                        </a:rPr>
                        <a:t>slowMoving;</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65760">
                <a:tc>
                  <a:txBody>
                    <a:bodyPr/>
                    <a:lstStyle/>
                    <a:p>
                      <a:pPr marL="91440">
                        <a:lnSpc>
                          <a:spcPct val="100000"/>
                        </a:lnSpc>
                        <a:spcBef>
                          <a:spcPts val="245"/>
                        </a:spcBef>
                      </a:pPr>
                      <a:r>
                        <a:rPr sz="1800" spc="-5" dirty="0">
                          <a:solidFill>
                            <a:srgbClr val="1F145D"/>
                          </a:solidFill>
                          <a:latin typeface="Calibri"/>
                          <a:cs typeface="Calibri"/>
                        </a:rPr>
                        <a:t>OR</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1440">
                        <a:lnSpc>
                          <a:spcPct val="100000"/>
                        </a:lnSpc>
                        <a:spcBef>
                          <a:spcPts val="245"/>
                        </a:spcBef>
                      </a:pPr>
                      <a:r>
                        <a:rPr sz="1800" spc="-5"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spc="-5" dirty="0">
                          <a:solidFill>
                            <a:srgbClr val="1F145D"/>
                          </a:solidFill>
                          <a:latin typeface="Calibri"/>
                          <a:cs typeface="Calibri"/>
                        </a:rPr>
                        <a:t>or</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spc="-15" dirty="0">
                          <a:solidFill>
                            <a:srgbClr val="1F145D"/>
                          </a:solidFill>
                          <a:latin typeface="Calibri"/>
                          <a:cs typeface="Calibri"/>
                        </a:rPr>
                        <a:t>crossRoad</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redLight</a:t>
                      </a:r>
                      <a:r>
                        <a:rPr sz="1800" spc="-10" dirty="0">
                          <a:solidFill>
                            <a:srgbClr val="1F145D"/>
                          </a:solidFill>
                          <a:latin typeface="Calibri"/>
                          <a:cs typeface="Calibri"/>
                        </a:rPr>
                        <a:t> </a:t>
                      </a:r>
                      <a:r>
                        <a:rPr sz="1800" spc="-5" dirty="0">
                          <a:solidFill>
                            <a:srgbClr val="1F145D"/>
                          </a:solidFill>
                          <a:latin typeface="Calibri"/>
                          <a:cs typeface="Calibri"/>
                        </a:rPr>
                        <a:t>||</a:t>
                      </a:r>
                      <a:r>
                        <a:rPr sz="1800" spc="-15" dirty="0">
                          <a:solidFill>
                            <a:srgbClr val="1F145D"/>
                          </a:solidFill>
                          <a:latin typeface="Calibri"/>
                          <a:cs typeface="Calibri"/>
                        </a:rPr>
                        <a:t> </a:t>
                      </a:r>
                      <a:r>
                        <a:rPr sz="1800" spc="-10" dirty="0">
                          <a:solidFill>
                            <a:srgbClr val="1F145D"/>
                          </a:solidFill>
                          <a:latin typeface="Calibri"/>
                          <a:cs typeface="Calibri"/>
                        </a:rPr>
                        <a:t>!traffic;</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205">
                <a:tc>
                  <a:txBody>
                    <a:bodyPr/>
                    <a:lstStyle/>
                    <a:p>
                      <a:pPr marL="91440">
                        <a:lnSpc>
                          <a:spcPct val="100000"/>
                        </a:lnSpc>
                        <a:spcBef>
                          <a:spcPts val="245"/>
                        </a:spcBef>
                      </a:pPr>
                      <a:r>
                        <a:rPr sz="1800" spc="-5" dirty="0">
                          <a:solidFill>
                            <a:srgbClr val="1F145D"/>
                          </a:solidFill>
                          <a:latin typeface="Calibri"/>
                          <a:cs typeface="Calibri"/>
                        </a:rPr>
                        <a:t>CONDITIONAL</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45"/>
                        </a:spcBef>
                      </a:pPr>
                      <a:r>
                        <a:rPr sz="1800" dirty="0">
                          <a:solidFill>
                            <a:srgbClr val="1F145D"/>
                          </a:solidFill>
                          <a:latin typeface="Calibri"/>
                          <a:cs typeface="Calibri"/>
                        </a:rPr>
                        <a:t>?</a:t>
                      </a:r>
                      <a:r>
                        <a:rPr sz="1800" spc="360"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when</a:t>
                      </a:r>
                      <a:r>
                        <a:rPr sz="1800" spc="360" dirty="0">
                          <a:solidFill>
                            <a:srgbClr val="1F145D"/>
                          </a:solidFill>
                          <a:latin typeface="Calibri"/>
                          <a:cs typeface="Calibri"/>
                        </a:rPr>
                        <a:t> </a:t>
                      </a:r>
                      <a:r>
                        <a:rPr sz="1800" dirty="0">
                          <a:solidFill>
                            <a:srgbClr val="1F145D"/>
                          </a:solidFill>
                          <a:latin typeface="Calibri"/>
                          <a:cs typeface="Calibri"/>
                        </a:rPr>
                        <a:t>else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spc="-20" dirty="0">
                          <a:solidFill>
                            <a:srgbClr val="1F145D"/>
                          </a:solidFill>
                          <a:latin typeface="Calibri"/>
                          <a:cs typeface="Calibri"/>
                        </a:rPr>
                        <a:t>hexValue</a:t>
                      </a:r>
                      <a:r>
                        <a:rPr sz="1800" dirty="0">
                          <a:solidFill>
                            <a:srgbClr val="1F145D"/>
                          </a:solidFill>
                          <a:latin typeface="Calibri"/>
                          <a:cs typeface="Calibri"/>
                        </a:rPr>
                        <a:t> =</a:t>
                      </a:r>
                      <a:r>
                        <a:rPr sz="1800" spc="10" dirty="0">
                          <a:solidFill>
                            <a:srgbClr val="1F145D"/>
                          </a:solidFill>
                          <a:latin typeface="Calibri"/>
                          <a:cs typeface="Calibri"/>
                        </a:rPr>
                        <a:t> </a:t>
                      </a:r>
                      <a:r>
                        <a:rPr sz="1800" spc="-10" dirty="0">
                          <a:solidFill>
                            <a:srgbClr val="1F145D"/>
                          </a:solidFill>
                          <a:latin typeface="Calibri"/>
                          <a:cs typeface="Calibri"/>
                        </a:rPr>
                        <a:t>(ascii&gt;64)</a:t>
                      </a:r>
                      <a:r>
                        <a:rPr sz="1800" spc="1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35" dirty="0">
                          <a:solidFill>
                            <a:srgbClr val="1F145D"/>
                          </a:solidFill>
                          <a:latin typeface="Calibri"/>
                          <a:cs typeface="Calibri"/>
                        </a:rPr>
                        <a:t>ascii-’A’</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ascii-’0’;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370840">
                <a:tc>
                  <a:txBody>
                    <a:bodyPr/>
                    <a:lstStyle/>
                    <a:p>
                      <a:pPr marL="91440">
                        <a:lnSpc>
                          <a:spcPct val="100000"/>
                        </a:lnSpc>
                        <a:spcBef>
                          <a:spcPts val="245"/>
                        </a:spcBef>
                      </a:pPr>
                      <a:r>
                        <a:rPr sz="1800" spc="-10" dirty="0">
                          <a:solidFill>
                            <a:srgbClr val="1F145D"/>
                          </a:solidFill>
                          <a:latin typeface="Calibri"/>
                          <a:cs typeface="Calibri"/>
                        </a:rPr>
                        <a:t>EQUALITY</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CFD4EA"/>
                    </a:solidFill>
                  </a:tcPr>
                </a:tc>
                <a:tc>
                  <a:txBody>
                    <a:bodyPr/>
                    <a:lstStyle/>
                    <a:p>
                      <a:pPr marL="91440">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CFD4EA"/>
                    </a:solidFill>
                  </a:tcPr>
                </a:tc>
                <a:tc>
                  <a:txBody>
                    <a:bodyPr/>
                    <a:lstStyle/>
                    <a:p>
                      <a:pPr marL="92075">
                        <a:lnSpc>
                          <a:spcPct val="100000"/>
                        </a:lnSpc>
                        <a:spcBef>
                          <a:spcPts val="245"/>
                        </a:spcBef>
                      </a:pPr>
                      <a:r>
                        <a:rPr sz="1800" spc="-5" dirty="0">
                          <a:solidFill>
                            <a:srgbClr val="1F145D"/>
                          </a:solidFill>
                          <a:latin typeface="Calibri"/>
                          <a:cs typeface="Calibri"/>
                        </a:rPr>
                        <a:t>Xmas</a:t>
                      </a:r>
                      <a:r>
                        <a:rPr sz="1800" spc="-1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spc="-15" dirty="0">
                          <a:solidFill>
                            <a:srgbClr val="1F145D"/>
                          </a:solidFill>
                          <a:latin typeface="Calibri"/>
                          <a:cs typeface="Calibri"/>
                        </a:rPr>
                        <a:t>(dayOfYear==360);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CFD4EA"/>
                    </a:solidFill>
                  </a:tcPr>
                </a:tc>
                <a:extLst>
                  <a:ext uri="{0D108BD9-81ED-4DB2-BD59-A6C34878D82A}">
                    <a16:rowId xmlns:a16="http://schemas.microsoft.com/office/drawing/2014/main" val="10005"/>
                  </a:ext>
                </a:extLst>
              </a:tr>
              <a:tr h="370205">
                <a:tc>
                  <a:txBody>
                    <a:bodyPr/>
                    <a:lstStyle/>
                    <a:p>
                      <a:pPr marL="91440">
                        <a:lnSpc>
                          <a:spcPct val="100000"/>
                        </a:lnSpc>
                        <a:spcBef>
                          <a:spcPts val="245"/>
                        </a:spcBef>
                      </a:pPr>
                      <a:r>
                        <a:rPr sz="1800" spc="-10" dirty="0">
                          <a:solidFill>
                            <a:srgbClr val="1F145D"/>
                          </a:solidFill>
                          <a:latin typeface="Calibri"/>
                          <a:cs typeface="Calibri"/>
                        </a:rPr>
                        <a:t>INEQUALITY</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spc="-10" dirty="0">
                          <a:solidFill>
                            <a:srgbClr val="1F145D"/>
                          </a:solidFill>
                          <a:latin typeface="Calibri"/>
                          <a:cs typeface="Calibri"/>
                        </a:rPr>
                        <a:t>counting</a:t>
                      </a:r>
                      <a:r>
                        <a:rPr sz="1800" spc="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spc="-15" dirty="0">
                          <a:solidFill>
                            <a:srgbClr val="1F145D"/>
                          </a:solidFill>
                          <a:latin typeface="Calibri"/>
                          <a:cs typeface="Calibri"/>
                        </a:rPr>
                        <a:t>(countValue</a:t>
                      </a:r>
                      <a:r>
                        <a:rPr sz="1800" spc="20" dirty="0">
                          <a:solidFill>
                            <a:srgbClr val="1F145D"/>
                          </a:solidFill>
                          <a:latin typeface="Calibri"/>
                          <a:cs typeface="Calibri"/>
                        </a:rPr>
                        <a:t> </a:t>
                      </a:r>
                      <a:r>
                        <a:rPr sz="1800" dirty="0">
                          <a:solidFill>
                            <a:srgbClr val="1F145D"/>
                          </a:solidFill>
                          <a:latin typeface="Calibri"/>
                          <a:cs typeface="Calibri"/>
                        </a:rPr>
                        <a:t>!= </a:t>
                      </a:r>
                      <a:r>
                        <a:rPr sz="1800" spc="-15" dirty="0">
                          <a:solidFill>
                            <a:srgbClr val="1F145D"/>
                          </a:solidFill>
                          <a:latin typeface="Calibri"/>
                          <a:cs typeface="Calibri"/>
                        </a:rPr>
                        <a:t>maxValue);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6"/>
                  </a:ext>
                </a:extLst>
              </a:tr>
              <a:tr h="370840">
                <a:tc>
                  <a:txBody>
                    <a:bodyPr/>
                    <a:lstStyle/>
                    <a:p>
                      <a:pPr marL="91440">
                        <a:lnSpc>
                          <a:spcPct val="100000"/>
                        </a:lnSpc>
                        <a:spcBef>
                          <a:spcPts val="245"/>
                        </a:spcBef>
                      </a:pPr>
                      <a:r>
                        <a:rPr sz="1800" spc="-30" dirty="0">
                          <a:solidFill>
                            <a:srgbClr val="1F145D"/>
                          </a:solidFill>
                          <a:latin typeface="Calibri"/>
                          <a:cs typeface="Calibri"/>
                        </a:rPr>
                        <a:t>GREATER </a:t>
                      </a:r>
                      <a:r>
                        <a:rPr sz="1800" spc="-5" dirty="0">
                          <a:solidFill>
                            <a:srgbClr val="1F145D"/>
                          </a:solidFill>
                          <a:latin typeface="Calibri"/>
                          <a:cs typeface="Calibri"/>
                        </a:rPr>
                        <a:t>THAN</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1440">
                        <a:lnSpc>
                          <a:spcPct val="100000"/>
                        </a:lnSpc>
                        <a:spcBef>
                          <a:spcPts val="245"/>
                        </a:spcBef>
                      </a:pPr>
                      <a:r>
                        <a:rPr sz="1800" dirty="0">
                          <a:solidFill>
                            <a:srgbClr val="1F145D"/>
                          </a:solidFill>
                          <a:latin typeface="Calibri"/>
                          <a:cs typeface="Calibri"/>
                        </a:rPr>
                        <a:t>&gt;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&gt;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7"/>
                  </a:ext>
                </a:extLst>
              </a:tr>
              <a:tr h="370205">
                <a:tc>
                  <a:txBody>
                    <a:bodyPr/>
                    <a:lstStyle/>
                    <a:p>
                      <a:pPr marL="91440">
                        <a:lnSpc>
                          <a:spcPct val="100000"/>
                        </a:lnSpc>
                        <a:spcBef>
                          <a:spcPts val="245"/>
                        </a:spcBef>
                      </a:pPr>
                      <a:r>
                        <a:rPr sz="1800" spc="-30" dirty="0">
                          <a:solidFill>
                            <a:srgbClr val="1F145D"/>
                          </a:solidFill>
                          <a:latin typeface="Calibri"/>
                          <a:cs typeface="Calibri"/>
                        </a:rPr>
                        <a:t>GREATER</a:t>
                      </a:r>
                      <a:r>
                        <a:rPr sz="1800" spc="-20" dirty="0">
                          <a:solidFill>
                            <a:srgbClr val="1F145D"/>
                          </a:solidFill>
                          <a:latin typeface="Calibri"/>
                          <a:cs typeface="Calibri"/>
                        </a:rPr>
                        <a:t> </a:t>
                      </a:r>
                      <a:r>
                        <a:rPr sz="1800" spc="-5" dirty="0">
                          <a:solidFill>
                            <a:srgbClr val="1F145D"/>
                          </a:solidFill>
                          <a:latin typeface="Calibri"/>
                          <a:cs typeface="Calibri"/>
                        </a:rPr>
                        <a:t>OR</a:t>
                      </a:r>
                      <a:r>
                        <a:rPr sz="1800" spc="-30" dirty="0">
                          <a:solidFill>
                            <a:srgbClr val="1F145D"/>
                          </a:solidFill>
                          <a:latin typeface="Calibri"/>
                          <a:cs typeface="Calibri"/>
                        </a:rPr>
                        <a:t> </a:t>
                      </a:r>
                      <a:r>
                        <a:rPr sz="1800" spc="-15" dirty="0">
                          <a:solidFill>
                            <a:srgbClr val="1F145D"/>
                          </a:solidFill>
                          <a:latin typeface="Calibri"/>
                          <a:cs typeface="Calibri"/>
                        </a:rPr>
                        <a:t>EQUAL</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45"/>
                        </a:spcBef>
                      </a:pPr>
                      <a:r>
                        <a:rPr sz="1800" dirty="0">
                          <a:solidFill>
                            <a:srgbClr val="1F145D"/>
                          </a:solidFill>
                          <a:latin typeface="Calibri"/>
                          <a:cs typeface="Calibri"/>
                        </a:rPr>
                        <a:t>&gt;=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&gt;=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8"/>
                  </a:ext>
                </a:extLst>
              </a:tr>
              <a:tr h="370205">
                <a:tc>
                  <a:txBody>
                    <a:bodyPr/>
                    <a:lstStyle/>
                    <a:p>
                      <a:pPr marL="91440">
                        <a:lnSpc>
                          <a:spcPct val="100000"/>
                        </a:lnSpc>
                        <a:spcBef>
                          <a:spcPts val="250"/>
                        </a:spcBef>
                      </a:pPr>
                      <a:r>
                        <a:rPr sz="1800" spc="-10" dirty="0">
                          <a:solidFill>
                            <a:srgbClr val="1F145D"/>
                          </a:solidFill>
                          <a:latin typeface="Calibri"/>
                          <a:cs typeface="Calibri"/>
                        </a:rPr>
                        <a:t>LESS</a:t>
                      </a:r>
                      <a:r>
                        <a:rPr sz="1800" spc="-45" dirty="0">
                          <a:solidFill>
                            <a:srgbClr val="1F145D"/>
                          </a:solidFill>
                          <a:latin typeface="Calibri"/>
                          <a:cs typeface="Calibri"/>
                        </a:rPr>
                        <a:t> </a:t>
                      </a:r>
                      <a:r>
                        <a:rPr sz="1800" spc="-5" dirty="0">
                          <a:solidFill>
                            <a:srgbClr val="1F145D"/>
                          </a:solidFill>
                          <a:latin typeface="Calibri"/>
                          <a:cs typeface="Calibri"/>
                        </a:rPr>
                        <a:t>THAN</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1440">
                        <a:lnSpc>
                          <a:spcPct val="100000"/>
                        </a:lnSpc>
                        <a:spcBef>
                          <a:spcPts val="250"/>
                        </a:spcBef>
                      </a:pPr>
                      <a:r>
                        <a:rPr sz="1800" dirty="0">
                          <a:solidFill>
                            <a:srgbClr val="1F145D"/>
                          </a:solidFill>
                          <a:latin typeface="Calibri"/>
                          <a:cs typeface="Calibri"/>
                        </a:rPr>
                        <a:t>&lt;</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50"/>
                        </a:spcBef>
                      </a:pPr>
                      <a:r>
                        <a:rPr sz="1800" dirty="0">
                          <a:solidFill>
                            <a:srgbClr val="1F145D"/>
                          </a:solidFill>
                          <a:latin typeface="Calibri"/>
                          <a:cs typeface="Calibri"/>
                        </a:rPr>
                        <a:t>&lt;</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9"/>
                  </a:ext>
                </a:extLst>
              </a:tr>
              <a:tr h="370840">
                <a:tc>
                  <a:txBody>
                    <a:bodyPr/>
                    <a:lstStyle/>
                    <a:p>
                      <a:pPr marL="91440">
                        <a:lnSpc>
                          <a:spcPct val="100000"/>
                        </a:lnSpc>
                        <a:spcBef>
                          <a:spcPts val="245"/>
                        </a:spcBef>
                      </a:pPr>
                      <a:r>
                        <a:rPr sz="1800" spc="-10" dirty="0">
                          <a:solidFill>
                            <a:srgbClr val="1F145D"/>
                          </a:solidFill>
                          <a:latin typeface="Calibri"/>
                          <a:cs typeface="Calibri"/>
                        </a:rPr>
                        <a:t>LESS</a:t>
                      </a:r>
                      <a:r>
                        <a:rPr sz="1800" spc="-30" dirty="0">
                          <a:solidFill>
                            <a:srgbClr val="1F145D"/>
                          </a:solidFill>
                          <a:latin typeface="Calibri"/>
                          <a:cs typeface="Calibri"/>
                        </a:rPr>
                        <a:t> </a:t>
                      </a:r>
                      <a:r>
                        <a:rPr sz="1800" spc="-5" dirty="0">
                          <a:solidFill>
                            <a:srgbClr val="1F145D"/>
                          </a:solidFill>
                          <a:latin typeface="Calibri"/>
                          <a:cs typeface="Calibri"/>
                        </a:rPr>
                        <a:t>OR</a:t>
                      </a:r>
                      <a:r>
                        <a:rPr sz="1800" spc="-30" dirty="0">
                          <a:solidFill>
                            <a:srgbClr val="1F145D"/>
                          </a:solidFill>
                          <a:latin typeface="Calibri"/>
                          <a:cs typeface="Calibri"/>
                        </a:rPr>
                        <a:t> </a:t>
                      </a:r>
                      <a:r>
                        <a:rPr sz="1800" spc="-15" dirty="0">
                          <a:solidFill>
                            <a:srgbClr val="1F145D"/>
                          </a:solidFill>
                          <a:latin typeface="Calibri"/>
                          <a:cs typeface="Calibri"/>
                        </a:rPr>
                        <a:t>EQUAL</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1440">
                        <a:lnSpc>
                          <a:spcPct val="100000"/>
                        </a:lnSpc>
                        <a:spcBef>
                          <a:spcPts val="245"/>
                        </a:spcBef>
                      </a:pPr>
                      <a:r>
                        <a:rPr sz="1800" dirty="0">
                          <a:solidFill>
                            <a:srgbClr val="1F145D"/>
                          </a:solidFill>
                          <a:latin typeface="Calibri"/>
                          <a:cs typeface="Calibri"/>
                        </a:rPr>
                        <a:t>&lt;=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&lt;=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dirty="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10"/>
                  </a:ext>
                </a:extLst>
              </a:tr>
            </a:tbl>
          </a:graphicData>
        </a:graphic>
      </p:graphicFrame>
      <p:sp>
        <p:nvSpPr>
          <p:cNvPr id="4" name="object 4"/>
          <p:cNvSpPr txBox="1"/>
          <p:nvPr/>
        </p:nvSpPr>
        <p:spPr>
          <a:xfrm>
            <a:off x="1183944" y="5896152"/>
            <a:ext cx="499554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NOTE:</a:t>
            </a:r>
            <a:r>
              <a:rPr sz="1800" dirty="0">
                <a:latin typeface="Calibri"/>
                <a:cs typeface="Calibri"/>
              </a:rPr>
              <a:t> </a:t>
            </a:r>
            <a:r>
              <a:rPr sz="1800" spc="-5" dirty="0">
                <a:latin typeface="Calibri"/>
                <a:cs typeface="Calibri"/>
              </a:rPr>
              <a:t>&lt;=</a:t>
            </a:r>
            <a:r>
              <a:rPr sz="1800" spc="10" dirty="0">
                <a:latin typeface="Calibri"/>
                <a:cs typeface="Calibri"/>
              </a:rPr>
              <a:t> </a:t>
            </a:r>
            <a:r>
              <a:rPr sz="1800" dirty="0">
                <a:latin typeface="Calibri"/>
                <a:cs typeface="Calibri"/>
              </a:rPr>
              <a:t>is</a:t>
            </a:r>
            <a:r>
              <a:rPr sz="1800" spc="5" dirty="0">
                <a:latin typeface="Calibri"/>
                <a:cs typeface="Calibri"/>
              </a:rPr>
              <a:t> </a:t>
            </a:r>
            <a:r>
              <a:rPr sz="1800" dirty="0">
                <a:latin typeface="Calibri"/>
                <a:cs typeface="Calibri"/>
              </a:rPr>
              <a:t>also</a:t>
            </a:r>
            <a:r>
              <a:rPr sz="1800" spc="-5" dirty="0">
                <a:latin typeface="Calibri"/>
                <a:cs typeface="Calibri"/>
              </a:rPr>
              <a:t> SIGNAL</a:t>
            </a:r>
            <a:r>
              <a:rPr sz="1800" spc="5" dirty="0">
                <a:latin typeface="Calibri"/>
                <a:cs typeface="Calibri"/>
              </a:rPr>
              <a:t> </a:t>
            </a:r>
            <a:r>
              <a:rPr sz="1800" spc="-5" dirty="0">
                <a:latin typeface="Calibri"/>
                <a:cs typeface="Calibri"/>
              </a:rPr>
              <a:t>assignment</a:t>
            </a:r>
            <a:r>
              <a:rPr sz="1800" spc="-25" dirty="0">
                <a:latin typeface="Calibri"/>
                <a:cs typeface="Calibri"/>
              </a:rPr>
              <a:t> </a:t>
            </a:r>
            <a:r>
              <a:rPr sz="1800" spc="-15" dirty="0">
                <a:latin typeface="Calibri"/>
                <a:cs typeface="Calibri"/>
              </a:rPr>
              <a:t>operator</a:t>
            </a:r>
            <a:r>
              <a:rPr sz="1800" spc="-5" dirty="0">
                <a:latin typeface="Calibri"/>
                <a:cs typeface="Calibri"/>
              </a:rPr>
              <a:t> in</a:t>
            </a:r>
            <a:r>
              <a:rPr sz="1800" spc="15" dirty="0">
                <a:latin typeface="Calibri"/>
                <a:cs typeface="Calibri"/>
              </a:rPr>
              <a:t> </a:t>
            </a:r>
            <a:r>
              <a:rPr sz="1800" spc="-10" dirty="0">
                <a:latin typeface="Calibri"/>
                <a:cs typeface="Calibri"/>
              </a:rPr>
              <a:t>VHDL</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264542"/>
            <a:ext cx="4765040"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Arithmetic</a:t>
            </a:r>
            <a:r>
              <a:rPr b="0" spc="-35" dirty="0">
                <a:latin typeface="Calibri Light"/>
                <a:cs typeface="Calibri Light"/>
              </a:rPr>
              <a:t> </a:t>
            </a:r>
            <a:r>
              <a:rPr b="0" spc="-30" dirty="0">
                <a:latin typeface="Calibri Light"/>
                <a:cs typeface="Calibri Light"/>
              </a:rPr>
              <a:t>Operators</a:t>
            </a:r>
          </a:p>
        </p:txBody>
      </p:sp>
      <p:graphicFrame>
        <p:nvGraphicFramePr>
          <p:cNvPr id="3" name="object 3"/>
          <p:cNvGraphicFramePr>
            <a:graphicFrameLocks noGrp="1"/>
          </p:cNvGraphicFramePr>
          <p:nvPr>
            <p:extLst>
              <p:ext uri="{D42A27DB-BD31-4B8C-83A1-F6EECF244321}">
                <p14:modId xmlns:p14="http://schemas.microsoft.com/office/powerpoint/2010/main" val="4135254810"/>
              </p:ext>
            </p:extLst>
          </p:nvPr>
        </p:nvGraphicFramePr>
        <p:xfrm>
          <a:off x="1260475" y="1456308"/>
          <a:ext cx="9807575" cy="4439920"/>
        </p:xfrm>
        <a:graphic>
          <a:graphicData uri="http://schemas.openxmlformats.org/drawingml/2006/table">
            <a:tbl>
              <a:tblPr firstRow="1" bandRow="1">
                <a:tableStyleId>{2D5ABB26-0587-4C30-8999-92F81FD0307C}</a:tableStyleId>
              </a:tblPr>
              <a:tblGrid>
                <a:gridCol w="2313940">
                  <a:extLst>
                    <a:ext uri="{9D8B030D-6E8A-4147-A177-3AD203B41FA5}">
                      <a16:colId xmlns:a16="http://schemas.microsoft.com/office/drawing/2014/main" val="20000"/>
                    </a:ext>
                  </a:extLst>
                </a:gridCol>
                <a:gridCol w="1310005">
                  <a:extLst>
                    <a:ext uri="{9D8B030D-6E8A-4147-A177-3AD203B41FA5}">
                      <a16:colId xmlns:a16="http://schemas.microsoft.com/office/drawing/2014/main" val="20001"/>
                    </a:ext>
                  </a:extLst>
                </a:gridCol>
                <a:gridCol w="1921510">
                  <a:extLst>
                    <a:ext uri="{9D8B030D-6E8A-4147-A177-3AD203B41FA5}">
                      <a16:colId xmlns:a16="http://schemas.microsoft.com/office/drawing/2014/main" val="20002"/>
                    </a:ext>
                  </a:extLst>
                </a:gridCol>
                <a:gridCol w="4262120">
                  <a:extLst>
                    <a:ext uri="{9D8B030D-6E8A-4147-A177-3AD203B41FA5}">
                      <a16:colId xmlns:a16="http://schemas.microsoft.com/office/drawing/2014/main" val="20003"/>
                    </a:ext>
                  </a:extLst>
                </a:gridCol>
              </a:tblGrid>
              <a:tr h="370205">
                <a:tc>
                  <a:txBody>
                    <a:bodyPr/>
                    <a:lstStyle/>
                    <a:p>
                      <a:pPr marL="91440">
                        <a:lnSpc>
                          <a:spcPct val="100000"/>
                        </a:lnSpc>
                        <a:spcBef>
                          <a:spcPts val="240"/>
                        </a:spcBef>
                      </a:pPr>
                      <a:r>
                        <a:rPr sz="1800" b="1" spc="-15" dirty="0">
                          <a:solidFill>
                            <a:srgbClr val="1F145D"/>
                          </a:solidFill>
                          <a:latin typeface="Calibri"/>
                          <a:cs typeface="Calibri"/>
                        </a:rPr>
                        <a:t>Operator</a:t>
                      </a:r>
                      <a:endParaRPr sz="1800" dirty="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40"/>
                        </a:spcBef>
                      </a:pPr>
                      <a:r>
                        <a:rPr sz="1800" b="1" spc="-20"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905" algn="ctr">
                        <a:lnSpc>
                          <a:spcPct val="100000"/>
                        </a:lnSpc>
                        <a:spcBef>
                          <a:spcPts val="240"/>
                        </a:spcBef>
                      </a:pPr>
                      <a:r>
                        <a:rPr sz="1800" b="1" dirty="0">
                          <a:solidFill>
                            <a:srgbClr val="1F145D"/>
                          </a:solidFill>
                          <a:latin typeface="Calibri"/>
                          <a:cs typeface="Calibri"/>
                        </a:rPr>
                        <a:t>VHDL</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5" dirty="0">
                          <a:solidFill>
                            <a:srgbClr val="1F145D"/>
                          </a:solidFill>
                          <a:latin typeface="Calibri"/>
                          <a:cs typeface="Calibri"/>
                        </a:rPr>
                        <a:t>Example</a:t>
                      </a:r>
                      <a:r>
                        <a:rPr sz="1800" b="1" spc="-60" dirty="0">
                          <a:solidFill>
                            <a:srgbClr val="1F145D"/>
                          </a:solidFill>
                          <a:latin typeface="Calibri"/>
                          <a:cs typeface="Calibri"/>
                        </a:rPr>
                        <a:t> </a:t>
                      </a:r>
                      <a:r>
                        <a:rPr sz="1800" b="1" spc="-15"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70205">
                <a:tc>
                  <a:txBody>
                    <a:bodyPr/>
                    <a:lstStyle/>
                    <a:p>
                      <a:pPr marL="91440">
                        <a:lnSpc>
                          <a:spcPct val="100000"/>
                        </a:lnSpc>
                        <a:spcBef>
                          <a:spcPts val="240"/>
                        </a:spcBef>
                      </a:pPr>
                      <a:r>
                        <a:rPr sz="1800" spc="-10" dirty="0">
                          <a:solidFill>
                            <a:srgbClr val="1F145D"/>
                          </a:solidFill>
                          <a:latin typeface="Calibri"/>
                          <a:cs typeface="Calibri"/>
                        </a:rPr>
                        <a:t>UNARY</a:t>
                      </a:r>
                      <a:r>
                        <a:rPr sz="1800" spc="-45" dirty="0">
                          <a:solidFill>
                            <a:srgbClr val="1F145D"/>
                          </a:solidFill>
                          <a:latin typeface="Calibri"/>
                          <a:cs typeface="Calibri"/>
                        </a:rPr>
                        <a:t> </a:t>
                      </a:r>
                      <a:r>
                        <a:rPr sz="1800" spc="-25" dirty="0">
                          <a:solidFill>
                            <a:srgbClr val="1F145D"/>
                          </a:solidFill>
                          <a:latin typeface="Calibri"/>
                          <a:cs typeface="Calibri"/>
                        </a:rPr>
                        <a:t>NEGATION</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0"/>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905" algn="ctr">
                        <a:lnSpc>
                          <a:spcPct val="100000"/>
                        </a:lnSpc>
                        <a:spcBef>
                          <a:spcPts val="240"/>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Z</a:t>
                      </a:r>
                      <a:r>
                        <a:rPr sz="1800" spc="-3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-A</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91440">
                        <a:lnSpc>
                          <a:spcPct val="100000"/>
                        </a:lnSpc>
                        <a:spcBef>
                          <a:spcPts val="244"/>
                        </a:spcBef>
                      </a:pPr>
                      <a:r>
                        <a:rPr sz="1800" dirty="0">
                          <a:solidFill>
                            <a:srgbClr val="1F145D"/>
                          </a:solidFill>
                          <a:latin typeface="Calibri"/>
                          <a:cs typeface="Calibri"/>
                        </a:rPr>
                        <a:t>ADDITION</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4"/>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4"/>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65760">
                <a:tc>
                  <a:txBody>
                    <a:bodyPr/>
                    <a:lstStyle/>
                    <a:p>
                      <a:pPr marL="91440">
                        <a:lnSpc>
                          <a:spcPct val="100000"/>
                        </a:lnSpc>
                        <a:spcBef>
                          <a:spcPts val="245"/>
                        </a:spcBef>
                      </a:pPr>
                      <a:r>
                        <a:rPr sz="1800" spc="-10" dirty="0">
                          <a:solidFill>
                            <a:srgbClr val="1F145D"/>
                          </a:solidFill>
                          <a:latin typeface="Calibri"/>
                          <a:cs typeface="Calibri"/>
                        </a:rPr>
                        <a:t>SUBTRACTION</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905" algn="ctr">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a:t>
                      </a:r>
                      <a:r>
                        <a:rPr sz="1800" spc="38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205">
                <a:tc>
                  <a:txBody>
                    <a:bodyPr/>
                    <a:lstStyle/>
                    <a:p>
                      <a:pPr marL="91440">
                        <a:lnSpc>
                          <a:spcPct val="100000"/>
                        </a:lnSpc>
                        <a:spcBef>
                          <a:spcPts val="244"/>
                        </a:spcBef>
                      </a:pPr>
                      <a:r>
                        <a:rPr sz="1800" spc="-25" dirty="0">
                          <a:solidFill>
                            <a:srgbClr val="1F145D"/>
                          </a:solidFill>
                          <a:latin typeface="Calibri"/>
                          <a:cs typeface="Calibri"/>
                        </a:rPr>
                        <a:t>MULTIPLICATION</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4"/>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4"/>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370840">
                <a:tc>
                  <a:txBody>
                    <a:bodyPr/>
                    <a:lstStyle/>
                    <a:p>
                      <a:pPr marL="91440">
                        <a:lnSpc>
                          <a:spcPct val="100000"/>
                        </a:lnSpc>
                        <a:spcBef>
                          <a:spcPts val="245"/>
                        </a:spcBef>
                      </a:pPr>
                      <a:r>
                        <a:rPr sz="1800" spc="-5" dirty="0">
                          <a:solidFill>
                            <a:srgbClr val="1F145D"/>
                          </a:solidFill>
                          <a:latin typeface="Calibri"/>
                          <a:cs typeface="Calibri"/>
                        </a:rPr>
                        <a:t>DIVISION</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905" algn="ctr">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370205">
                <a:tc>
                  <a:txBody>
                    <a:bodyPr/>
                    <a:lstStyle/>
                    <a:p>
                      <a:pPr marL="91440">
                        <a:lnSpc>
                          <a:spcPct val="100000"/>
                        </a:lnSpc>
                        <a:spcBef>
                          <a:spcPts val="245"/>
                        </a:spcBef>
                      </a:pPr>
                      <a:r>
                        <a:rPr sz="1800" spc="-10" dirty="0">
                          <a:solidFill>
                            <a:srgbClr val="1F145D"/>
                          </a:solidFill>
                          <a:latin typeface="Calibri"/>
                          <a:cs typeface="Calibri"/>
                        </a:rPr>
                        <a:t>MODULUS</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905" algn="ctr">
                        <a:lnSpc>
                          <a:spcPct val="100000"/>
                        </a:lnSpc>
                        <a:spcBef>
                          <a:spcPts val="245"/>
                        </a:spcBef>
                      </a:pP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5"/>
                        </a:spcBef>
                        <a:tabLst>
                          <a:tab pos="581025" algn="l"/>
                        </a:tabLst>
                      </a:pPr>
                      <a:r>
                        <a:rPr sz="1800" dirty="0">
                          <a:solidFill>
                            <a:srgbClr val="1F145D"/>
                          </a:solidFill>
                          <a:latin typeface="Calibri"/>
                          <a:cs typeface="Calibri"/>
                        </a:rPr>
                        <a:t>mod	</a:t>
                      </a:r>
                      <a:r>
                        <a:rPr sz="1800" spc="-10" dirty="0">
                          <a:solidFill>
                            <a:srgbClr val="1F145D"/>
                          </a:solidFill>
                          <a:latin typeface="Calibri"/>
                          <a:cs typeface="Calibri"/>
                        </a:rPr>
                        <a:t>rem</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6"/>
                  </a:ext>
                </a:extLst>
              </a:tr>
              <a:tr h="370840">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7"/>
                  </a:ext>
                </a:extLst>
              </a:tr>
              <a:tr h="370205">
                <a:tc>
                  <a:txBody>
                    <a:bodyPr/>
                    <a:lstStyle/>
                    <a:p>
                      <a:pPr marL="91440">
                        <a:lnSpc>
                          <a:spcPct val="100000"/>
                        </a:lnSpc>
                        <a:spcBef>
                          <a:spcPts val="250"/>
                        </a:spcBef>
                      </a:pPr>
                      <a:r>
                        <a:rPr sz="1800" spc="-10" dirty="0">
                          <a:solidFill>
                            <a:srgbClr val="1F145D"/>
                          </a:solidFill>
                          <a:latin typeface="Calibri"/>
                          <a:cs typeface="Calibri"/>
                        </a:rPr>
                        <a:t>LOGICAL</a:t>
                      </a:r>
                      <a:r>
                        <a:rPr sz="1800" spc="-40" dirty="0">
                          <a:solidFill>
                            <a:srgbClr val="1F145D"/>
                          </a:solidFill>
                          <a:latin typeface="Calibri"/>
                          <a:cs typeface="Calibri"/>
                        </a:rPr>
                        <a:t> </a:t>
                      </a:r>
                      <a:r>
                        <a:rPr sz="1800" spc="-5" dirty="0">
                          <a:solidFill>
                            <a:srgbClr val="1F145D"/>
                          </a:solidFill>
                          <a:latin typeface="Calibri"/>
                          <a:cs typeface="Calibri"/>
                        </a:rPr>
                        <a:t>SHIFT</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50"/>
                        </a:spcBef>
                        <a:tabLst>
                          <a:tab pos="384810" algn="l"/>
                        </a:tabLst>
                      </a:pPr>
                      <a:r>
                        <a:rPr sz="1800" spc="-5" dirty="0">
                          <a:solidFill>
                            <a:srgbClr val="1F145D"/>
                          </a:solidFill>
                          <a:latin typeface="Calibri"/>
                          <a:cs typeface="Calibri"/>
                        </a:rPr>
                        <a:t>&lt;&lt;	&gt;&gt;</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50"/>
                        </a:spcBef>
                        <a:tabLst>
                          <a:tab pos="351155" algn="l"/>
                        </a:tabLst>
                      </a:pPr>
                      <a:r>
                        <a:rPr sz="1800" spc="-5" dirty="0">
                          <a:solidFill>
                            <a:srgbClr val="1F145D"/>
                          </a:solidFill>
                          <a:latin typeface="Calibri"/>
                          <a:cs typeface="Calibri"/>
                        </a:rPr>
                        <a:t>sll	srl</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50"/>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A</a:t>
                      </a:r>
                      <a:r>
                        <a:rPr sz="1800" spc="-30" dirty="0">
                          <a:solidFill>
                            <a:srgbClr val="1F145D"/>
                          </a:solidFill>
                          <a:latin typeface="Calibri"/>
                          <a:cs typeface="Calibri"/>
                        </a:rPr>
                        <a:t> </a:t>
                      </a:r>
                      <a:r>
                        <a:rPr sz="1800" spc="-5" dirty="0">
                          <a:solidFill>
                            <a:srgbClr val="1F145D"/>
                          </a:solidFill>
                          <a:latin typeface="Calibri"/>
                          <a:cs typeface="Calibri"/>
                        </a:rPr>
                        <a:t>&lt;&lt;</a:t>
                      </a:r>
                      <a:r>
                        <a:rPr sz="1800" dirty="0">
                          <a:solidFill>
                            <a:srgbClr val="1F145D"/>
                          </a:solidFill>
                          <a:latin typeface="Calibri"/>
                          <a:cs typeface="Calibri"/>
                        </a:rPr>
                        <a:t> 3</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8"/>
                  </a:ext>
                </a:extLst>
              </a:tr>
              <a:tr h="370840">
                <a:tc>
                  <a:txBody>
                    <a:bodyPr/>
                    <a:lstStyle/>
                    <a:p>
                      <a:pPr marL="91440">
                        <a:lnSpc>
                          <a:spcPct val="100000"/>
                        </a:lnSpc>
                        <a:spcBef>
                          <a:spcPts val="245"/>
                        </a:spcBef>
                      </a:pPr>
                      <a:r>
                        <a:rPr sz="1800" dirty="0">
                          <a:solidFill>
                            <a:srgbClr val="1F145D"/>
                          </a:solidFill>
                          <a:latin typeface="Calibri"/>
                          <a:cs typeface="Calibri"/>
                        </a:rPr>
                        <a:t>ARITH</a:t>
                      </a:r>
                      <a:r>
                        <a:rPr sz="1800" spc="-50" dirty="0">
                          <a:solidFill>
                            <a:srgbClr val="1F145D"/>
                          </a:solidFill>
                          <a:latin typeface="Calibri"/>
                          <a:cs typeface="Calibri"/>
                        </a:rPr>
                        <a:t> </a:t>
                      </a:r>
                      <a:r>
                        <a:rPr sz="1800" spc="-5" dirty="0">
                          <a:solidFill>
                            <a:srgbClr val="1F145D"/>
                          </a:solidFill>
                          <a:latin typeface="Calibri"/>
                          <a:cs typeface="Calibri"/>
                        </a:rPr>
                        <a:t>SHIFT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ctr">
                        <a:lnSpc>
                          <a:spcPct val="100000"/>
                        </a:lnSpc>
                        <a:spcBef>
                          <a:spcPts val="245"/>
                        </a:spcBef>
                        <a:tabLst>
                          <a:tab pos="603885" algn="l"/>
                        </a:tabLst>
                      </a:pPr>
                      <a:r>
                        <a:rPr sz="1800" dirty="0">
                          <a:solidFill>
                            <a:srgbClr val="1F145D"/>
                          </a:solidFill>
                          <a:latin typeface="Calibri"/>
                          <a:cs typeface="Calibri"/>
                        </a:rPr>
                        <a:t>&lt;&lt;&lt;	&gt;&gt;&gt;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sla</a:t>
                      </a:r>
                      <a:r>
                        <a:rPr sz="1800" spc="350" dirty="0">
                          <a:solidFill>
                            <a:srgbClr val="1F145D"/>
                          </a:solidFill>
                          <a:latin typeface="Calibri"/>
                          <a:cs typeface="Calibri"/>
                        </a:rPr>
                        <a:t> </a:t>
                      </a:r>
                      <a:r>
                        <a:rPr sz="1800" spc="-15" dirty="0">
                          <a:solidFill>
                            <a:srgbClr val="1F145D"/>
                          </a:solidFill>
                          <a:latin typeface="Calibri"/>
                          <a:cs typeface="Calibri"/>
                        </a:rPr>
                        <a:t>sra</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sA</a:t>
                      </a:r>
                      <a:r>
                        <a:rPr sz="1800" spc="-25" dirty="0">
                          <a:solidFill>
                            <a:srgbClr val="1F145D"/>
                          </a:solidFill>
                          <a:latin typeface="Calibri"/>
                          <a:cs typeface="Calibri"/>
                        </a:rPr>
                        <a:t> </a:t>
                      </a:r>
                      <a:r>
                        <a:rPr sz="1800" spc="-5" dirty="0">
                          <a:solidFill>
                            <a:srgbClr val="1F145D"/>
                          </a:solidFill>
                          <a:latin typeface="Calibri"/>
                          <a:cs typeface="Calibri"/>
                        </a:rPr>
                        <a:t>&gt;&gt;</a:t>
                      </a:r>
                      <a:r>
                        <a:rPr sz="1800" spc="-10" dirty="0">
                          <a:solidFill>
                            <a:srgbClr val="1F145D"/>
                          </a:solidFill>
                          <a:latin typeface="Calibri"/>
                          <a:cs typeface="Calibri"/>
                        </a:rPr>
                        <a:t> </a:t>
                      </a:r>
                      <a:r>
                        <a:rPr sz="1800" dirty="0">
                          <a:solidFill>
                            <a:srgbClr val="1F145D"/>
                          </a:solidFill>
                          <a:latin typeface="Calibri"/>
                          <a:cs typeface="Calibri"/>
                        </a:rPr>
                        <a:t>7</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9"/>
                  </a:ext>
                </a:extLst>
              </a:tr>
              <a:tr h="370205">
                <a:tc>
                  <a:txBody>
                    <a:bodyPr/>
                    <a:lstStyle/>
                    <a:p>
                      <a:pPr marL="91440">
                        <a:lnSpc>
                          <a:spcPct val="100000"/>
                        </a:lnSpc>
                        <a:spcBef>
                          <a:spcPts val="245"/>
                        </a:spcBef>
                      </a:pPr>
                      <a:r>
                        <a:rPr sz="1800" spc="-15" dirty="0">
                          <a:solidFill>
                            <a:srgbClr val="1F145D"/>
                          </a:solidFill>
                          <a:latin typeface="Calibri"/>
                          <a:cs typeface="Calibri"/>
                        </a:rPr>
                        <a:t>EXPONENTIATION</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gn="ctr">
                        <a:lnSpc>
                          <a:spcPct val="100000"/>
                        </a:lnSpc>
                        <a:spcBef>
                          <a:spcPts val="245"/>
                        </a:spcBef>
                      </a:pPr>
                      <a:r>
                        <a:rPr sz="1800" spc="-5" dirty="0">
                          <a:solidFill>
                            <a:srgbClr val="1F145D"/>
                          </a:solidFill>
                          <a:latin typeface="Calibri"/>
                          <a:cs typeface="Calibri"/>
                        </a:rPr>
                        <a:t>**</a:t>
                      </a:r>
                      <a:r>
                        <a:rPr sz="1800" spc="390" dirty="0">
                          <a:solidFill>
                            <a:srgbClr val="1F145D"/>
                          </a:solidFill>
                          <a:latin typeface="Calibri"/>
                          <a:cs typeface="Calibri"/>
                        </a:rPr>
                        <a:t> </a:t>
                      </a:r>
                      <a:r>
                        <a:rPr sz="1100" spc="-5" dirty="0">
                          <a:solidFill>
                            <a:srgbClr val="1F145D"/>
                          </a:solidFill>
                          <a:latin typeface="Calibri"/>
                          <a:cs typeface="Calibri"/>
                        </a:rPr>
                        <a:t>(since</a:t>
                      </a:r>
                      <a:r>
                        <a:rPr sz="1100" spc="-30" dirty="0">
                          <a:solidFill>
                            <a:srgbClr val="1F145D"/>
                          </a:solidFill>
                          <a:latin typeface="Calibri"/>
                          <a:cs typeface="Calibri"/>
                        </a:rPr>
                        <a:t> </a:t>
                      </a:r>
                      <a:r>
                        <a:rPr sz="1100" spc="5" dirty="0">
                          <a:solidFill>
                            <a:srgbClr val="1F145D"/>
                          </a:solidFill>
                          <a:latin typeface="Calibri"/>
                          <a:cs typeface="Calibri"/>
                        </a:rPr>
                        <a:t>2001)</a:t>
                      </a:r>
                      <a:endParaRPr sz="11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1905" algn="ctr">
                        <a:lnSpc>
                          <a:spcPct val="100000"/>
                        </a:lnSpc>
                        <a:spcBef>
                          <a:spcPts val="245"/>
                        </a:spcBef>
                      </a:pPr>
                      <a:r>
                        <a:rPr sz="1800" dirty="0">
                          <a:solidFill>
                            <a:srgbClr val="1F145D"/>
                          </a:solidFill>
                          <a:latin typeface="Calibri"/>
                          <a:cs typeface="Calibri"/>
                        </a:rPr>
                        <a:t>**</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Z</a:t>
                      </a:r>
                      <a:r>
                        <a:rPr sz="1800" spc="-2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2</a:t>
                      </a:r>
                      <a:r>
                        <a:rPr sz="1800" spc="-15" dirty="0">
                          <a:solidFill>
                            <a:srgbClr val="1F145D"/>
                          </a:solidFill>
                          <a:latin typeface="Calibri"/>
                          <a:cs typeface="Calibri"/>
                        </a:rPr>
                        <a:t> </a:t>
                      </a:r>
                      <a:r>
                        <a:rPr sz="1800" spc="-5"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N</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10"/>
                  </a:ext>
                </a:extLst>
              </a:tr>
              <a:tr h="370205">
                <a:tc>
                  <a:txBody>
                    <a:bodyPr/>
                    <a:lstStyle/>
                    <a:p>
                      <a:pPr marL="91440">
                        <a:lnSpc>
                          <a:spcPct val="100000"/>
                        </a:lnSpc>
                        <a:spcBef>
                          <a:spcPts val="250"/>
                        </a:spcBef>
                      </a:pPr>
                      <a:r>
                        <a:rPr sz="1800" spc="-5" dirty="0">
                          <a:solidFill>
                            <a:srgbClr val="1F145D"/>
                          </a:solidFill>
                          <a:latin typeface="Calibri"/>
                          <a:cs typeface="Calibri"/>
                        </a:rPr>
                        <a:t>ABSOLUTE</a:t>
                      </a:r>
                      <a:r>
                        <a:rPr sz="1800" spc="-55" dirty="0">
                          <a:solidFill>
                            <a:srgbClr val="1F145D"/>
                          </a:solidFill>
                          <a:latin typeface="Calibri"/>
                          <a:cs typeface="Calibri"/>
                        </a:rPr>
                        <a:t> </a:t>
                      </a:r>
                      <a:r>
                        <a:rPr sz="1800" spc="-25" dirty="0">
                          <a:solidFill>
                            <a:srgbClr val="1F145D"/>
                          </a:solidFill>
                          <a:latin typeface="Calibri"/>
                          <a:cs typeface="Calibri"/>
                        </a:rPr>
                        <a:t>VALUE</a:t>
                      </a:r>
                      <a:endParaRPr sz="1800">
                        <a:solidFill>
                          <a:srgbClr val="1F145D"/>
                        </a:solidFill>
                        <a:latin typeface="Calibri"/>
                        <a:cs typeface="Calibri"/>
                      </a:endParaRPr>
                    </a:p>
                  </a:txBody>
                  <a:tcPr marL="0" marR="0" marT="3175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50"/>
                        </a:spcBef>
                      </a:pPr>
                      <a:r>
                        <a:rPr sz="1800" spc="-5" dirty="0">
                          <a:solidFill>
                            <a:srgbClr val="1F145D"/>
                          </a:solidFill>
                          <a:latin typeface="Calibri"/>
                          <a:cs typeface="Calibri"/>
                        </a:rPr>
                        <a:t>abs</a:t>
                      </a:r>
                      <a:endParaRPr sz="1800" dirty="0">
                        <a:solidFill>
                          <a:srgbClr val="1F145D"/>
                        </a:solidFill>
                        <a:latin typeface="Calibri"/>
                        <a:cs typeface="Calibri"/>
                      </a:endParaRPr>
                    </a:p>
                  </a:txBody>
                  <a:tcPr marL="0" marR="0" marT="317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50"/>
                        </a:spcBef>
                      </a:pPr>
                      <a:r>
                        <a:rPr sz="1800" dirty="0">
                          <a:solidFill>
                            <a:srgbClr val="1F145D"/>
                          </a:solidFill>
                          <a:latin typeface="Calibri"/>
                          <a:cs typeface="Calibri"/>
                        </a:rPr>
                        <a:t>Z</a:t>
                      </a:r>
                      <a:r>
                        <a:rPr sz="1800" spc="-15" dirty="0">
                          <a:solidFill>
                            <a:srgbClr val="1F145D"/>
                          </a:solidFill>
                          <a:latin typeface="Calibri"/>
                          <a:cs typeface="Calibri"/>
                        </a:rPr>
                        <a:t> </a:t>
                      </a:r>
                      <a:r>
                        <a:rPr sz="1800" dirty="0">
                          <a:solidFill>
                            <a:srgbClr val="1F145D"/>
                          </a:solidFill>
                          <a:latin typeface="Calibri"/>
                          <a:cs typeface="Calibri"/>
                        </a:rPr>
                        <a:t>= </a:t>
                      </a:r>
                      <a:r>
                        <a:rPr sz="1800" spc="-5" dirty="0">
                          <a:solidFill>
                            <a:srgbClr val="1F145D"/>
                          </a:solidFill>
                          <a:latin typeface="Calibri"/>
                          <a:cs typeface="Calibri"/>
                        </a:rPr>
                        <a:t>(A&lt;0)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dirty="0">
                          <a:solidFill>
                            <a:srgbClr val="1F145D"/>
                          </a:solidFill>
                          <a:latin typeface="Calibri"/>
                          <a:cs typeface="Calibri"/>
                        </a:rPr>
                        <a:t>: A;</a:t>
                      </a:r>
                    </a:p>
                  </a:txBody>
                  <a:tcPr marL="0" marR="0" marT="3175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423453853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0685" y="413195"/>
            <a:ext cx="256222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Basic</a:t>
            </a:r>
            <a:r>
              <a:rPr b="0" spc="-65" dirty="0">
                <a:latin typeface="Calibri Light"/>
                <a:cs typeface="Calibri Light"/>
              </a:rPr>
              <a:t> </a:t>
            </a:r>
            <a:r>
              <a:rPr b="0" spc="-50" dirty="0">
                <a:latin typeface="Calibri Light"/>
                <a:cs typeface="Calibri Light"/>
              </a:rPr>
              <a:t>Types</a:t>
            </a:r>
          </a:p>
        </p:txBody>
      </p:sp>
      <p:sp>
        <p:nvSpPr>
          <p:cNvPr id="3" name="object 3"/>
          <p:cNvSpPr txBox="1"/>
          <p:nvPr/>
        </p:nvSpPr>
        <p:spPr>
          <a:xfrm>
            <a:off x="916939" y="1759966"/>
            <a:ext cx="4027170" cy="2234565"/>
          </a:xfrm>
          <a:prstGeom prst="rect">
            <a:avLst/>
          </a:prstGeom>
        </p:spPr>
        <p:txBody>
          <a:bodyPr vert="horz" wrap="square" lIns="0" tIns="12065" rIns="0" bIns="0" rtlCol="0">
            <a:spAutoFit/>
          </a:bodyPr>
          <a:lstStyle/>
          <a:p>
            <a:pPr marL="241300" indent="-229235">
              <a:lnSpc>
                <a:spcPts val="3329"/>
              </a:lnSpc>
              <a:spcBef>
                <a:spcPts val="95"/>
              </a:spcBef>
              <a:buFont typeface="Arial"/>
              <a:buChar char="•"/>
              <a:tabLst>
                <a:tab pos="241935" algn="l"/>
              </a:tabLst>
            </a:pPr>
            <a:r>
              <a:rPr sz="2800" spc="-10" dirty="0">
                <a:solidFill>
                  <a:srgbClr val="1F145D"/>
                </a:solidFill>
                <a:latin typeface="Calibri"/>
                <a:cs typeface="Calibri"/>
              </a:rPr>
              <a:t>VHDL</a:t>
            </a:r>
            <a:endParaRPr sz="2800" dirty="0">
              <a:solidFill>
                <a:srgbClr val="1F145D"/>
              </a:solidFill>
              <a:latin typeface="Calibri"/>
              <a:cs typeface="Calibri"/>
            </a:endParaRPr>
          </a:p>
          <a:p>
            <a:pPr marL="698500" lvl="1" indent="-229235">
              <a:lnSpc>
                <a:spcPts val="2810"/>
              </a:lnSpc>
              <a:buFont typeface="Arial"/>
              <a:buChar char="•"/>
              <a:tabLst>
                <a:tab pos="699135" algn="l"/>
              </a:tabLst>
            </a:pPr>
            <a:r>
              <a:rPr sz="2400" spc="-5" dirty="0">
                <a:solidFill>
                  <a:srgbClr val="1F145D"/>
                </a:solidFill>
                <a:latin typeface="Calibri"/>
                <a:cs typeface="Calibri"/>
              </a:rPr>
              <a:t>boolean</a:t>
            </a:r>
            <a:endParaRPr sz="2400" dirty="0">
              <a:solidFill>
                <a:srgbClr val="1F145D"/>
              </a:solidFill>
              <a:latin typeface="Calibri"/>
              <a:cs typeface="Calibri"/>
            </a:endParaRPr>
          </a:p>
          <a:p>
            <a:pPr marL="698500" lvl="1" indent="-229235">
              <a:lnSpc>
                <a:spcPts val="2805"/>
              </a:lnSpc>
              <a:buFont typeface="Arial"/>
              <a:buChar char="•"/>
              <a:tabLst>
                <a:tab pos="699135" algn="l"/>
              </a:tabLst>
            </a:pPr>
            <a:r>
              <a:rPr sz="2400" spc="-10" dirty="0">
                <a:solidFill>
                  <a:srgbClr val="1F145D"/>
                </a:solidFill>
                <a:latin typeface="Calibri"/>
                <a:cs typeface="Calibri"/>
              </a:rPr>
              <a:t>std_logic</a:t>
            </a:r>
            <a:endParaRPr sz="2400" dirty="0">
              <a:solidFill>
                <a:srgbClr val="1F145D"/>
              </a:solidFill>
              <a:latin typeface="Calibri"/>
              <a:cs typeface="Calibri"/>
            </a:endParaRPr>
          </a:p>
          <a:p>
            <a:pPr marL="698500" lvl="1" indent="-229235">
              <a:lnSpc>
                <a:spcPts val="2810"/>
              </a:lnSpc>
              <a:buFont typeface="Arial"/>
              <a:buChar char="•"/>
              <a:tabLst>
                <a:tab pos="699135" algn="l"/>
              </a:tabLst>
            </a:pPr>
            <a:r>
              <a:rPr sz="2400" spc="-10" dirty="0">
                <a:solidFill>
                  <a:srgbClr val="1F145D"/>
                </a:solidFill>
                <a:latin typeface="Calibri"/>
                <a:cs typeface="Calibri"/>
              </a:rPr>
              <a:t>std_logic_vector</a:t>
            </a:r>
            <a:endParaRPr sz="2400" dirty="0">
              <a:solidFill>
                <a:srgbClr val="1F145D"/>
              </a:solidFill>
              <a:latin typeface="Calibri"/>
              <a:cs typeface="Calibri"/>
            </a:endParaRPr>
          </a:p>
          <a:p>
            <a:pPr marL="698500" lvl="1" indent="-229235">
              <a:lnSpc>
                <a:spcPts val="2800"/>
              </a:lnSpc>
              <a:buFont typeface="Arial"/>
              <a:buChar char="•"/>
              <a:tabLst>
                <a:tab pos="699135" algn="l"/>
              </a:tabLst>
            </a:pPr>
            <a:r>
              <a:rPr sz="2400" spc="-15" dirty="0">
                <a:solidFill>
                  <a:srgbClr val="1F145D"/>
                </a:solidFill>
                <a:latin typeface="Calibri"/>
                <a:cs typeface="Calibri"/>
              </a:rPr>
              <a:t>integer</a:t>
            </a:r>
            <a:r>
              <a:rPr sz="2400" spc="-25" dirty="0">
                <a:solidFill>
                  <a:srgbClr val="1F145D"/>
                </a:solidFill>
                <a:latin typeface="Calibri"/>
                <a:cs typeface="Calibri"/>
              </a:rPr>
              <a:t> </a:t>
            </a:r>
            <a:r>
              <a:rPr sz="2400" dirty="0">
                <a:solidFill>
                  <a:srgbClr val="1F145D"/>
                </a:solidFill>
                <a:latin typeface="Calibri"/>
                <a:cs typeface="Calibri"/>
              </a:rPr>
              <a:t>/</a:t>
            </a:r>
            <a:r>
              <a:rPr sz="2400" spc="-15" dirty="0">
                <a:solidFill>
                  <a:srgbClr val="1F145D"/>
                </a:solidFill>
                <a:latin typeface="Calibri"/>
                <a:cs typeface="Calibri"/>
              </a:rPr>
              <a:t> </a:t>
            </a:r>
            <a:r>
              <a:rPr sz="2400" spc="-5" dirty="0">
                <a:solidFill>
                  <a:srgbClr val="1F145D"/>
                </a:solidFill>
                <a:latin typeface="Calibri"/>
                <a:cs typeface="Calibri"/>
              </a:rPr>
              <a:t>unsigned</a:t>
            </a:r>
            <a:r>
              <a:rPr sz="2400" dirty="0">
                <a:solidFill>
                  <a:srgbClr val="1F145D"/>
                </a:solidFill>
                <a:latin typeface="Calibri"/>
                <a:cs typeface="Calibri"/>
              </a:rPr>
              <a:t> /</a:t>
            </a:r>
            <a:r>
              <a:rPr sz="2400" spc="-35" dirty="0">
                <a:solidFill>
                  <a:srgbClr val="1F145D"/>
                </a:solidFill>
                <a:latin typeface="Calibri"/>
                <a:cs typeface="Calibri"/>
              </a:rPr>
              <a:t> </a:t>
            </a:r>
            <a:r>
              <a:rPr sz="2400" spc="-5" dirty="0">
                <a:solidFill>
                  <a:srgbClr val="1F145D"/>
                </a:solidFill>
                <a:latin typeface="Calibri"/>
                <a:cs typeface="Calibri"/>
              </a:rPr>
              <a:t>signed</a:t>
            </a:r>
            <a:endParaRPr sz="2400" dirty="0">
              <a:solidFill>
                <a:srgbClr val="1F145D"/>
              </a:solidFill>
              <a:latin typeface="Calibri"/>
              <a:cs typeface="Calibri"/>
            </a:endParaRPr>
          </a:p>
          <a:p>
            <a:pPr marL="698500" lvl="1" indent="-229235">
              <a:lnSpc>
                <a:spcPts val="2840"/>
              </a:lnSpc>
              <a:buFont typeface="Arial"/>
              <a:buChar char="•"/>
              <a:tabLst>
                <a:tab pos="699135" algn="l"/>
              </a:tabLst>
            </a:pPr>
            <a:r>
              <a:rPr sz="2400" spc="-5" dirty="0">
                <a:solidFill>
                  <a:srgbClr val="1F145D"/>
                </a:solidFill>
                <a:latin typeface="Calibri"/>
                <a:cs typeface="Calibri"/>
              </a:rPr>
              <a:t>….</a:t>
            </a:r>
            <a:endParaRPr sz="2400" dirty="0">
              <a:solidFill>
                <a:srgbClr val="1F145D"/>
              </a:solidFill>
              <a:latin typeface="Calibri"/>
              <a:cs typeface="Calibri"/>
            </a:endParaRPr>
          </a:p>
        </p:txBody>
      </p:sp>
      <p:sp>
        <p:nvSpPr>
          <p:cNvPr id="4" name="object 4"/>
          <p:cNvSpPr txBox="1"/>
          <p:nvPr/>
        </p:nvSpPr>
        <p:spPr>
          <a:xfrm>
            <a:off x="916939" y="4477892"/>
            <a:ext cx="125476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55" dirty="0">
                <a:solidFill>
                  <a:srgbClr val="1F145D"/>
                </a:solidFill>
                <a:latin typeface="Calibri"/>
                <a:cs typeface="Calibri"/>
              </a:rPr>
              <a:t>V</a:t>
            </a:r>
            <a:r>
              <a:rPr sz="2800" spc="-5" dirty="0">
                <a:solidFill>
                  <a:srgbClr val="1F145D"/>
                </a:solidFill>
                <a:latin typeface="Calibri"/>
                <a:cs typeface="Calibri"/>
              </a:rPr>
              <a:t>er</a:t>
            </a:r>
            <a:r>
              <a:rPr sz="2800" spc="-15" dirty="0">
                <a:solidFill>
                  <a:srgbClr val="1F145D"/>
                </a:solidFill>
                <a:latin typeface="Calibri"/>
                <a:cs typeface="Calibri"/>
              </a:rPr>
              <a:t>i</a:t>
            </a:r>
            <a:r>
              <a:rPr sz="2800" spc="-5" dirty="0">
                <a:solidFill>
                  <a:srgbClr val="1F145D"/>
                </a:solidFill>
                <a:latin typeface="Calibri"/>
                <a:cs typeface="Calibri"/>
              </a:rPr>
              <a:t>log</a:t>
            </a:r>
            <a:endParaRPr sz="2800">
              <a:solidFill>
                <a:srgbClr val="1F145D"/>
              </a:solidFill>
              <a:latin typeface="Calibri"/>
              <a:cs typeface="Calibri"/>
            </a:endParaRPr>
          </a:p>
        </p:txBody>
      </p:sp>
      <p:sp>
        <p:nvSpPr>
          <p:cNvPr id="5" name="object 5"/>
          <p:cNvSpPr txBox="1"/>
          <p:nvPr/>
        </p:nvSpPr>
        <p:spPr>
          <a:xfrm>
            <a:off x="1374394" y="5252466"/>
            <a:ext cx="795655" cy="748030"/>
          </a:xfrm>
          <a:prstGeom prst="rect">
            <a:avLst/>
          </a:prstGeom>
        </p:spPr>
        <p:txBody>
          <a:bodyPr vert="horz" wrap="square" lIns="0" tIns="12700" rIns="0" bIns="0" rtlCol="0">
            <a:spAutoFit/>
          </a:bodyPr>
          <a:lstStyle/>
          <a:p>
            <a:pPr marL="241300" indent="-228600">
              <a:lnSpc>
                <a:spcPts val="2845"/>
              </a:lnSpc>
              <a:spcBef>
                <a:spcPts val="100"/>
              </a:spcBef>
              <a:buFont typeface="Arial"/>
              <a:buChar char="•"/>
              <a:tabLst>
                <a:tab pos="241300" algn="l"/>
              </a:tabLst>
            </a:pPr>
            <a:r>
              <a:rPr sz="2400" dirty="0">
                <a:solidFill>
                  <a:srgbClr val="1F145D"/>
                </a:solidFill>
                <a:latin typeface="Calibri"/>
                <a:cs typeface="Calibri"/>
              </a:rPr>
              <a:t>wi</a:t>
            </a:r>
            <a:r>
              <a:rPr sz="2400" spc="-35" dirty="0">
                <a:solidFill>
                  <a:srgbClr val="1F145D"/>
                </a:solidFill>
                <a:latin typeface="Calibri"/>
                <a:cs typeface="Calibri"/>
              </a:rPr>
              <a:t>r</a:t>
            </a:r>
            <a:r>
              <a:rPr sz="2400" dirty="0">
                <a:solidFill>
                  <a:srgbClr val="1F145D"/>
                </a:solidFill>
                <a:latin typeface="Calibri"/>
                <a:cs typeface="Calibri"/>
              </a:rPr>
              <a:t>e</a:t>
            </a:r>
            <a:endParaRPr sz="2400">
              <a:solidFill>
                <a:srgbClr val="1F145D"/>
              </a:solidFill>
              <a:latin typeface="Calibri"/>
              <a:cs typeface="Calibri"/>
            </a:endParaRPr>
          </a:p>
          <a:p>
            <a:pPr marL="241300" indent="-228600">
              <a:lnSpc>
                <a:spcPts val="2845"/>
              </a:lnSpc>
              <a:buFont typeface="Arial"/>
              <a:buChar char="•"/>
              <a:tabLst>
                <a:tab pos="241300" algn="l"/>
              </a:tabLst>
            </a:pPr>
            <a:r>
              <a:rPr sz="2400" spc="-15" dirty="0">
                <a:solidFill>
                  <a:srgbClr val="1F145D"/>
                </a:solidFill>
                <a:latin typeface="Calibri"/>
                <a:cs typeface="Calibri"/>
              </a:rPr>
              <a:t>reg</a:t>
            </a:r>
            <a:endParaRPr sz="2400">
              <a:solidFill>
                <a:srgbClr val="1F145D"/>
              </a:solidFill>
              <a:latin typeface="Calibri"/>
              <a:cs typeface="Calibri"/>
            </a:endParaRPr>
          </a:p>
        </p:txBody>
      </p:sp>
      <p:sp>
        <p:nvSpPr>
          <p:cNvPr id="6" name="object 6"/>
          <p:cNvSpPr txBox="1"/>
          <p:nvPr/>
        </p:nvSpPr>
        <p:spPr>
          <a:xfrm>
            <a:off x="2542413" y="5247513"/>
            <a:ext cx="3372485" cy="848994"/>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1F145D"/>
                </a:solidFill>
                <a:latin typeface="Calibri"/>
                <a:cs typeface="Calibri"/>
              </a:rPr>
              <a:t>NOTE: </a:t>
            </a:r>
            <a:r>
              <a:rPr sz="1800" b="1" spc="-10" dirty="0">
                <a:solidFill>
                  <a:srgbClr val="1F145D"/>
                </a:solidFill>
                <a:latin typeface="Calibri"/>
                <a:cs typeface="Calibri"/>
              </a:rPr>
              <a:t>reg </a:t>
            </a:r>
            <a:r>
              <a:rPr sz="1800" dirty="0">
                <a:solidFill>
                  <a:srgbClr val="1F145D"/>
                </a:solidFill>
                <a:latin typeface="Calibri"/>
                <a:cs typeface="Calibri"/>
              </a:rPr>
              <a:t>means </a:t>
            </a:r>
            <a:r>
              <a:rPr sz="1800" spc="-5" dirty="0">
                <a:solidFill>
                  <a:srgbClr val="1F145D"/>
                </a:solidFill>
                <a:latin typeface="Calibri"/>
                <a:cs typeface="Calibri"/>
              </a:rPr>
              <a:t>simulator </a:t>
            </a:r>
            <a:r>
              <a:rPr sz="1800" u="sng" spc="-15" dirty="0">
                <a:solidFill>
                  <a:srgbClr val="1F145D"/>
                </a:solidFill>
                <a:uFill>
                  <a:solidFill>
                    <a:srgbClr val="000000"/>
                  </a:solidFill>
                </a:uFill>
                <a:latin typeface="Calibri"/>
                <a:cs typeface="Calibri"/>
              </a:rPr>
              <a:t>may </a:t>
            </a:r>
            <a:r>
              <a:rPr sz="1800" spc="-10" dirty="0">
                <a:solidFill>
                  <a:srgbClr val="1F145D"/>
                </a:solidFill>
                <a:latin typeface="Calibri"/>
                <a:cs typeface="Calibri"/>
              </a:rPr>
              <a:t> </a:t>
            </a:r>
            <a:r>
              <a:rPr sz="1800" spc="-5" dirty="0">
                <a:solidFill>
                  <a:srgbClr val="1F145D"/>
                </a:solidFill>
                <a:latin typeface="Calibri"/>
                <a:cs typeface="Calibri"/>
              </a:rPr>
              <a:t>remember its </a:t>
            </a:r>
            <a:r>
              <a:rPr sz="1800" spc="-10" dirty="0">
                <a:solidFill>
                  <a:srgbClr val="1F145D"/>
                </a:solidFill>
                <a:latin typeface="Calibri"/>
                <a:cs typeface="Calibri"/>
              </a:rPr>
              <a:t>value.</a:t>
            </a:r>
            <a:r>
              <a:rPr sz="1800" spc="15" dirty="0">
                <a:solidFill>
                  <a:srgbClr val="1F145D"/>
                </a:solidFill>
                <a:latin typeface="Calibri"/>
                <a:cs typeface="Calibri"/>
              </a:rPr>
              <a:t> </a:t>
            </a:r>
            <a:r>
              <a:rPr sz="1800" dirty="0">
                <a:solidFill>
                  <a:srgbClr val="1F145D"/>
                </a:solidFill>
                <a:latin typeface="Calibri"/>
                <a:cs typeface="Calibri"/>
              </a:rPr>
              <a:t>It</a:t>
            </a:r>
            <a:r>
              <a:rPr sz="1800" spc="-15" dirty="0">
                <a:solidFill>
                  <a:srgbClr val="1F145D"/>
                </a:solidFill>
                <a:latin typeface="Calibri"/>
                <a:cs typeface="Calibri"/>
              </a:rPr>
              <a:t> </a:t>
            </a:r>
            <a:r>
              <a:rPr sz="1800" spc="-5" dirty="0">
                <a:solidFill>
                  <a:srgbClr val="1F145D"/>
                </a:solidFill>
                <a:latin typeface="Calibri"/>
                <a:cs typeface="Calibri"/>
              </a:rPr>
              <a:t>dosnt</a:t>
            </a:r>
            <a:r>
              <a:rPr sz="1800" spc="-10" dirty="0">
                <a:solidFill>
                  <a:srgbClr val="1F145D"/>
                </a:solidFill>
                <a:latin typeface="Calibri"/>
                <a:cs typeface="Calibri"/>
              </a:rPr>
              <a:t> </a:t>
            </a:r>
            <a:r>
              <a:rPr sz="1800" dirty="0">
                <a:solidFill>
                  <a:srgbClr val="1F145D"/>
                </a:solidFill>
                <a:latin typeface="Calibri"/>
                <a:cs typeface="Calibri"/>
              </a:rPr>
              <a:t>mean </a:t>
            </a:r>
            <a:r>
              <a:rPr sz="1800" spc="5" dirty="0">
                <a:solidFill>
                  <a:srgbClr val="1F145D"/>
                </a:solidFill>
                <a:latin typeface="Calibri"/>
                <a:cs typeface="Calibri"/>
              </a:rPr>
              <a:t> </a:t>
            </a:r>
            <a:r>
              <a:rPr sz="1800" spc="-5" dirty="0">
                <a:solidFill>
                  <a:srgbClr val="1F145D"/>
                </a:solidFill>
                <a:latin typeface="Calibri"/>
                <a:cs typeface="Calibri"/>
              </a:rPr>
              <a:t>define</a:t>
            </a:r>
            <a:r>
              <a:rPr sz="1800" spc="5"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REGISTER</a:t>
            </a:r>
            <a:r>
              <a:rPr sz="1800" spc="-15" dirty="0">
                <a:solidFill>
                  <a:srgbClr val="1F145D"/>
                </a:solidFill>
                <a:latin typeface="Calibri"/>
                <a:cs typeface="Calibri"/>
              </a:rPr>
              <a:t> </a:t>
            </a:r>
            <a:r>
              <a:rPr sz="1800" spc="-10" dirty="0">
                <a:solidFill>
                  <a:srgbClr val="1F145D"/>
                </a:solidFill>
                <a:latin typeface="Calibri"/>
                <a:cs typeface="Calibri"/>
              </a:rPr>
              <a:t>despite</a:t>
            </a:r>
            <a:r>
              <a:rPr sz="1800" spc="10" dirty="0">
                <a:solidFill>
                  <a:srgbClr val="1F145D"/>
                </a:solidFill>
                <a:latin typeface="Calibri"/>
                <a:cs typeface="Calibri"/>
              </a:rPr>
              <a:t> </a:t>
            </a:r>
            <a:r>
              <a:rPr sz="1800" spc="-5" dirty="0">
                <a:solidFill>
                  <a:srgbClr val="1F145D"/>
                </a:solidFill>
                <a:latin typeface="Calibri"/>
                <a:cs typeface="Calibri"/>
              </a:rPr>
              <a:t>its </a:t>
            </a:r>
            <a:r>
              <a:rPr sz="1800" dirty="0">
                <a:solidFill>
                  <a:srgbClr val="1F145D"/>
                </a:solidFill>
                <a:latin typeface="Calibri"/>
                <a:cs typeface="Calibri"/>
              </a:rPr>
              <a:t>name!</a:t>
            </a:r>
            <a:endParaRPr sz="1800">
              <a:solidFill>
                <a:srgbClr val="1F145D"/>
              </a:solidFill>
              <a:latin typeface="Calibri"/>
              <a:cs typeface="Calibri"/>
            </a:endParaRPr>
          </a:p>
        </p:txBody>
      </p:sp>
      <p:sp>
        <p:nvSpPr>
          <p:cNvPr id="7" name="object 7"/>
          <p:cNvSpPr txBox="1"/>
          <p:nvPr/>
        </p:nvSpPr>
        <p:spPr>
          <a:xfrm>
            <a:off x="6248527" y="1727961"/>
            <a:ext cx="2362835" cy="1858842"/>
          </a:xfrm>
          <a:prstGeom prst="rect">
            <a:avLst/>
          </a:prstGeom>
        </p:spPr>
        <p:txBody>
          <a:bodyPr vert="horz" wrap="square" lIns="0" tIns="12065" rIns="0" bIns="0" rtlCol="0">
            <a:spAutoFit/>
          </a:bodyPr>
          <a:lstStyle/>
          <a:p>
            <a:pPr marL="241300" indent="-229235">
              <a:lnSpc>
                <a:spcPts val="3254"/>
              </a:lnSpc>
              <a:spcBef>
                <a:spcPts val="95"/>
              </a:spcBef>
              <a:buFont typeface="Arial"/>
              <a:buChar char="•"/>
              <a:tabLst>
                <a:tab pos="241935" algn="l"/>
              </a:tabLst>
            </a:pPr>
            <a:r>
              <a:rPr sz="2800" spc="-30" dirty="0">
                <a:solidFill>
                  <a:srgbClr val="1F145D"/>
                </a:solidFill>
                <a:latin typeface="Calibri"/>
                <a:cs typeface="Calibri"/>
              </a:rPr>
              <a:t>System</a:t>
            </a:r>
            <a:r>
              <a:rPr sz="2800" spc="-50" dirty="0">
                <a:solidFill>
                  <a:srgbClr val="1F145D"/>
                </a:solidFill>
                <a:latin typeface="Calibri"/>
                <a:cs typeface="Calibri"/>
              </a:rPr>
              <a:t> </a:t>
            </a:r>
            <a:r>
              <a:rPr sz="2800" spc="-25" dirty="0">
                <a:solidFill>
                  <a:srgbClr val="1F145D"/>
                </a:solidFill>
                <a:latin typeface="Calibri"/>
                <a:cs typeface="Calibri"/>
              </a:rPr>
              <a:t>Verilog</a:t>
            </a:r>
            <a:endParaRPr sz="2800">
              <a:solidFill>
                <a:srgbClr val="1F145D"/>
              </a:solidFill>
              <a:latin typeface="Calibri"/>
              <a:cs typeface="Calibri"/>
            </a:endParaRPr>
          </a:p>
          <a:p>
            <a:pPr marL="698500" lvl="1" indent="-229235">
              <a:lnSpc>
                <a:spcPts val="2185"/>
              </a:lnSpc>
              <a:buFont typeface="Arial"/>
              <a:buChar char="•"/>
              <a:tabLst>
                <a:tab pos="698500" algn="l"/>
                <a:tab pos="699135" algn="l"/>
              </a:tabLst>
            </a:pPr>
            <a:r>
              <a:rPr sz="2000" spc="-5" dirty="0">
                <a:solidFill>
                  <a:srgbClr val="1F145D"/>
                </a:solidFill>
                <a:latin typeface="Calibri"/>
                <a:cs typeface="Calibri"/>
              </a:rPr>
              <a:t>bit</a:t>
            </a:r>
            <a:endParaRPr sz="2000">
              <a:solidFill>
                <a:srgbClr val="1F145D"/>
              </a:solidFill>
              <a:latin typeface="Calibri"/>
              <a:cs typeface="Calibri"/>
            </a:endParaRPr>
          </a:p>
          <a:p>
            <a:pPr marL="698500" lvl="1" indent="-229235">
              <a:lnSpc>
                <a:spcPts val="2180"/>
              </a:lnSpc>
              <a:buFont typeface="Arial"/>
              <a:buChar char="•"/>
              <a:tabLst>
                <a:tab pos="698500" algn="l"/>
                <a:tab pos="699135" algn="l"/>
              </a:tabLst>
            </a:pPr>
            <a:r>
              <a:rPr sz="2000" spc="-5" dirty="0">
                <a:solidFill>
                  <a:srgbClr val="1F145D"/>
                </a:solidFill>
                <a:latin typeface="Calibri"/>
                <a:cs typeface="Calibri"/>
              </a:rPr>
              <a:t>byte</a:t>
            </a:r>
            <a:endParaRPr sz="2000">
              <a:solidFill>
                <a:srgbClr val="1F145D"/>
              </a:solidFill>
              <a:latin typeface="Calibri"/>
              <a:cs typeface="Calibri"/>
            </a:endParaRPr>
          </a:p>
          <a:p>
            <a:pPr marL="698500" lvl="1" indent="-229235">
              <a:lnSpc>
                <a:spcPts val="2185"/>
              </a:lnSpc>
              <a:buFont typeface="Arial"/>
              <a:buChar char="•"/>
              <a:tabLst>
                <a:tab pos="698500" algn="l"/>
                <a:tab pos="699135" algn="l"/>
              </a:tabLst>
            </a:pPr>
            <a:r>
              <a:rPr sz="2000" spc="-5" dirty="0">
                <a:solidFill>
                  <a:srgbClr val="1F145D"/>
                </a:solidFill>
                <a:latin typeface="Calibri"/>
                <a:cs typeface="Calibri"/>
              </a:rPr>
              <a:t>short</a:t>
            </a:r>
            <a:r>
              <a:rPr sz="2000" spc="-35" dirty="0">
                <a:solidFill>
                  <a:srgbClr val="1F145D"/>
                </a:solidFill>
                <a:latin typeface="Calibri"/>
                <a:cs typeface="Calibri"/>
              </a:rPr>
              <a:t> </a:t>
            </a:r>
            <a:r>
              <a:rPr sz="2000" spc="-10" dirty="0">
                <a:solidFill>
                  <a:srgbClr val="1F145D"/>
                </a:solidFill>
                <a:latin typeface="Calibri"/>
                <a:cs typeface="Calibri"/>
              </a:rPr>
              <a:t>int</a:t>
            </a:r>
            <a:endParaRPr sz="2000">
              <a:solidFill>
                <a:srgbClr val="1F145D"/>
              </a:solidFill>
              <a:latin typeface="Calibri"/>
              <a:cs typeface="Calibri"/>
            </a:endParaRPr>
          </a:p>
          <a:p>
            <a:pPr marL="698500" lvl="1" indent="-229235">
              <a:lnSpc>
                <a:spcPts val="2180"/>
              </a:lnSpc>
              <a:buFont typeface="Arial"/>
              <a:buChar char="•"/>
              <a:tabLst>
                <a:tab pos="698500" algn="l"/>
                <a:tab pos="699135" algn="l"/>
              </a:tabLst>
            </a:pPr>
            <a:r>
              <a:rPr sz="2000" spc="-10" dirty="0">
                <a:solidFill>
                  <a:srgbClr val="1F145D"/>
                </a:solidFill>
                <a:latin typeface="Calibri"/>
                <a:cs typeface="Calibri"/>
              </a:rPr>
              <a:t>int</a:t>
            </a:r>
            <a:endParaRPr sz="2000">
              <a:solidFill>
                <a:srgbClr val="1F145D"/>
              </a:solidFill>
              <a:latin typeface="Calibri"/>
              <a:cs typeface="Calibri"/>
            </a:endParaRPr>
          </a:p>
          <a:p>
            <a:pPr marL="698500" lvl="1" indent="-229235">
              <a:lnSpc>
                <a:spcPts val="2285"/>
              </a:lnSpc>
              <a:buFont typeface="Arial"/>
              <a:buChar char="•"/>
              <a:tabLst>
                <a:tab pos="698500" algn="l"/>
                <a:tab pos="699135" algn="l"/>
              </a:tabLst>
            </a:pPr>
            <a:r>
              <a:rPr sz="2000" dirty="0">
                <a:solidFill>
                  <a:srgbClr val="1F145D"/>
                </a:solidFill>
                <a:latin typeface="Calibri"/>
                <a:cs typeface="Calibri"/>
              </a:rPr>
              <a:t>long</a:t>
            </a:r>
            <a:r>
              <a:rPr sz="2000" spc="-55" dirty="0">
                <a:solidFill>
                  <a:srgbClr val="1F145D"/>
                </a:solidFill>
                <a:latin typeface="Calibri"/>
                <a:cs typeface="Calibri"/>
              </a:rPr>
              <a:t> </a:t>
            </a:r>
            <a:r>
              <a:rPr sz="2000" spc="-10" dirty="0">
                <a:solidFill>
                  <a:srgbClr val="1F145D"/>
                </a:solidFill>
                <a:latin typeface="Calibri"/>
                <a:cs typeface="Calibri"/>
              </a:rPr>
              <a:t>int</a:t>
            </a:r>
            <a:endParaRPr sz="2000">
              <a:solidFill>
                <a:srgbClr val="1F145D"/>
              </a:solidFill>
              <a:latin typeface="Calibri"/>
              <a:cs typeface="Calibri"/>
            </a:endParaRPr>
          </a:p>
        </p:txBody>
      </p:sp>
      <p:sp>
        <p:nvSpPr>
          <p:cNvPr id="8" name="object 8"/>
          <p:cNvSpPr txBox="1"/>
          <p:nvPr/>
        </p:nvSpPr>
        <p:spPr>
          <a:xfrm>
            <a:off x="8992361" y="2127250"/>
            <a:ext cx="142176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1F145D"/>
                </a:solidFill>
                <a:latin typeface="Calibri"/>
                <a:cs typeface="Calibri"/>
              </a:rPr>
              <a:t>bit[7:0]</a:t>
            </a:r>
            <a:r>
              <a:rPr sz="2000" spc="-65" dirty="0">
                <a:solidFill>
                  <a:srgbClr val="1F145D"/>
                </a:solidFill>
                <a:latin typeface="Calibri"/>
                <a:cs typeface="Calibri"/>
              </a:rPr>
              <a:t> </a:t>
            </a:r>
            <a:r>
              <a:rPr sz="2000" spc="-5" dirty="0">
                <a:solidFill>
                  <a:srgbClr val="1F145D"/>
                </a:solidFill>
                <a:latin typeface="Calibri"/>
                <a:cs typeface="Calibri"/>
              </a:rPr>
              <a:t>abyte</a:t>
            </a:r>
            <a:endParaRPr sz="2000">
              <a:solidFill>
                <a:srgbClr val="1F145D"/>
              </a:solidFill>
              <a:latin typeface="Calibri"/>
              <a:cs typeface="Calibri"/>
            </a:endParaRPr>
          </a:p>
        </p:txBody>
      </p:sp>
      <p:sp>
        <p:nvSpPr>
          <p:cNvPr id="9" name="object 9"/>
          <p:cNvSpPr txBox="1"/>
          <p:nvPr/>
        </p:nvSpPr>
        <p:spPr>
          <a:xfrm>
            <a:off x="8992361" y="2403475"/>
            <a:ext cx="1367155" cy="330835"/>
          </a:xfrm>
          <a:prstGeom prst="rect">
            <a:avLst/>
          </a:prstGeom>
        </p:spPr>
        <p:txBody>
          <a:bodyPr vert="horz" wrap="square" lIns="0" tIns="13335" rIns="0" bIns="0" rtlCol="0">
            <a:spAutoFit/>
          </a:bodyPr>
          <a:lstStyle/>
          <a:p>
            <a:pPr marL="12700">
              <a:lnSpc>
                <a:spcPct val="100000"/>
              </a:lnSpc>
              <a:spcBef>
                <a:spcPts val="105"/>
              </a:spcBef>
              <a:tabLst>
                <a:tab pos="667385" algn="l"/>
              </a:tabLst>
            </a:pPr>
            <a:r>
              <a:rPr sz="2000" dirty="0">
                <a:solidFill>
                  <a:srgbClr val="1F145D"/>
                </a:solidFill>
                <a:latin typeface="Calibri"/>
                <a:cs typeface="Calibri"/>
              </a:rPr>
              <a:t>8</a:t>
            </a:r>
            <a:r>
              <a:rPr sz="2000" spc="-5" dirty="0">
                <a:solidFill>
                  <a:srgbClr val="1F145D"/>
                </a:solidFill>
                <a:latin typeface="Calibri"/>
                <a:cs typeface="Calibri"/>
              </a:rPr>
              <a:t>-bi</a:t>
            </a:r>
            <a:r>
              <a:rPr sz="2000" dirty="0">
                <a:solidFill>
                  <a:srgbClr val="1F145D"/>
                </a:solidFill>
                <a:latin typeface="Calibri"/>
                <a:cs typeface="Calibri"/>
              </a:rPr>
              <a:t>t	</a:t>
            </a:r>
            <a:r>
              <a:rPr sz="2000" b="1" dirty="0">
                <a:solidFill>
                  <a:srgbClr val="1F145D"/>
                </a:solidFill>
                <a:latin typeface="Calibri"/>
                <a:cs typeface="Calibri"/>
              </a:rPr>
              <a:t>signed</a:t>
            </a:r>
            <a:endParaRPr sz="2000">
              <a:solidFill>
                <a:srgbClr val="1F145D"/>
              </a:solidFill>
              <a:latin typeface="Calibri"/>
              <a:cs typeface="Calibri"/>
            </a:endParaRPr>
          </a:p>
        </p:txBody>
      </p:sp>
      <p:sp>
        <p:nvSpPr>
          <p:cNvPr id="10" name="object 10"/>
          <p:cNvSpPr txBox="1"/>
          <p:nvPr/>
        </p:nvSpPr>
        <p:spPr>
          <a:xfrm>
            <a:off x="8992361" y="2680843"/>
            <a:ext cx="1367155" cy="884555"/>
          </a:xfrm>
          <a:prstGeom prst="rect">
            <a:avLst/>
          </a:prstGeom>
        </p:spPr>
        <p:txBody>
          <a:bodyPr vert="horz" wrap="square" lIns="0" tIns="41275" rIns="0" bIns="0" rtlCol="0">
            <a:spAutoFit/>
          </a:bodyPr>
          <a:lstStyle/>
          <a:p>
            <a:pPr marL="12700" marR="5080" algn="just">
              <a:lnSpc>
                <a:spcPct val="90700"/>
              </a:lnSpc>
              <a:spcBef>
                <a:spcPts val="325"/>
              </a:spcBef>
            </a:pPr>
            <a:r>
              <a:rPr sz="2000" spc="-5" dirty="0">
                <a:solidFill>
                  <a:srgbClr val="1F145D"/>
                </a:solidFill>
                <a:latin typeface="Calibri"/>
                <a:cs typeface="Calibri"/>
              </a:rPr>
              <a:t>16-bit</a:t>
            </a:r>
            <a:r>
              <a:rPr sz="2000" spc="-85" dirty="0">
                <a:solidFill>
                  <a:srgbClr val="1F145D"/>
                </a:solidFill>
                <a:latin typeface="Calibri"/>
                <a:cs typeface="Calibri"/>
              </a:rPr>
              <a:t> </a:t>
            </a:r>
            <a:r>
              <a:rPr sz="2000" dirty="0">
                <a:solidFill>
                  <a:srgbClr val="1F145D"/>
                </a:solidFill>
                <a:latin typeface="Calibri"/>
                <a:cs typeface="Calibri"/>
              </a:rPr>
              <a:t>signed </a:t>
            </a:r>
            <a:r>
              <a:rPr sz="2000" spc="-440" dirty="0">
                <a:solidFill>
                  <a:srgbClr val="1F145D"/>
                </a:solidFill>
                <a:latin typeface="Calibri"/>
                <a:cs typeface="Calibri"/>
              </a:rPr>
              <a:t> </a:t>
            </a:r>
            <a:r>
              <a:rPr sz="2000" spc="-5" dirty="0">
                <a:solidFill>
                  <a:srgbClr val="1F145D"/>
                </a:solidFill>
                <a:latin typeface="Calibri"/>
                <a:cs typeface="Calibri"/>
              </a:rPr>
              <a:t>32-bit</a:t>
            </a:r>
            <a:r>
              <a:rPr sz="2000" spc="-85" dirty="0">
                <a:solidFill>
                  <a:srgbClr val="1F145D"/>
                </a:solidFill>
                <a:latin typeface="Calibri"/>
                <a:cs typeface="Calibri"/>
              </a:rPr>
              <a:t> </a:t>
            </a:r>
            <a:r>
              <a:rPr sz="2000" dirty="0">
                <a:solidFill>
                  <a:srgbClr val="1F145D"/>
                </a:solidFill>
                <a:latin typeface="Calibri"/>
                <a:cs typeface="Calibri"/>
              </a:rPr>
              <a:t>signed </a:t>
            </a:r>
            <a:r>
              <a:rPr sz="2000" spc="-440" dirty="0">
                <a:solidFill>
                  <a:srgbClr val="1F145D"/>
                </a:solidFill>
                <a:latin typeface="Calibri"/>
                <a:cs typeface="Calibri"/>
              </a:rPr>
              <a:t> </a:t>
            </a:r>
            <a:r>
              <a:rPr sz="2000" spc="-5" dirty="0">
                <a:solidFill>
                  <a:srgbClr val="1F145D"/>
                </a:solidFill>
                <a:latin typeface="Calibri"/>
                <a:cs typeface="Calibri"/>
              </a:rPr>
              <a:t>64-bit</a:t>
            </a:r>
            <a:r>
              <a:rPr sz="2000" spc="-85" dirty="0">
                <a:solidFill>
                  <a:srgbClr val="1F145D"/>
                </a:solidFill>
                <a:latin typeface="Calibri"/>
                <a:cs typeface="Calibri"/>
              </a:rPr>
              <a:t> </a:t>
            </a:r>
            <a:r>
              <a:rPr sz="2000" dirty="0">
                <a:solidFill>
                  <a:srgbClr val="1F145D"/>
                </a:solidFill>
                <a:latin typeface="Calibri"/>
                <a:cs typeface="Calibri"/>
              </a:rPr>
              <a:t>signed</a:t>
            </a:r>
            <a:endParaRPr sz="2000">
              <a:solidFill>
                <a:srgbClr val="1F145D"/>
              </a:solidFill>
              <a:latin typeface="Calibri"/>
              <a:cs typeface="Calibri"/>
            </a:endParaRPr>
          </a:p>
        </p:txBody>
      </p:sp>
      <p:sp>
        <p:nvSpPr>
          <p:cNvPr id="11" name="object 11"/>
          <p:cNvSpPr txBox="1"/>
          <p:nvPr/>
        </p:nvSpPr>
        <p:spPr>
          <a:xfrm>
            <a:off x="6705981" y="4064889"/>
            <a:ext cx="1555750" cy="608330"/>
          </a:xfrm>
          <a:prstGeom prst="rect">
            <a:avLst/>
          </a:prstGeom>
        </p:spPr>
        <p:txBody>
          <a:bodyPr vert="horz" wrap="square" lIns="0" tIns="12700" rIns="0" bIns="0" rtlCol="0">
            <a:spAutoFit/>
          </a:bodyPr>
          <a:lstStyle/>
          <a:p>
            <a:pPr marL="241300" indent="-228600">
              <a:lnSpc>
                <a:spcPts val="2290"/>
              </a:lnSpc>
              <a:spcBef>
                <a:spcPts val="100"/>
              </a:spcBef>
              <a:buFont typeface="Arial"/>
              <a:buChar char="•"/>
              <a:tabLst>
                <a:tab pos="240665" algn="l"/>
                <a:tab pos="241300" algn="l"/>
              </a:tabLst>
            </a:pPr>
            <a:r>
              <a:rPr sz="2000" dirty="0">
                <a:solidFill>
                  <a:srgbClr val="1F145D"/>
                </a:solidFill>
                <a:latin typeface="Calibri"/>
                <a:cs typeface="Calibri"/>
              </a:rPr>
              <a:t>logic</a:t>
            </a:r>
            <a:r>
              <a:rPr sz="2000" spc="-40" dirty="0">
                <a:solidFill>
                  <a:srgbClr val="1F145D"/>
                </a:solidFill>
                <a:latin typeface="Calibri"/>
                <a:cs typeface="Calibri"/>
              </a:rPr>
              <a:t> </a:t>
            </a:r>
            <a:r>
              <a:rPr sz="2000" spc="-5" dirty="0">
                <a:solidFill>
                  <a:srgbClr val="1F145D"/>
                </a:solidFill>
                <a:latin typeface="Calibri"/>
                <a:cs typeface="Calibri"/>
              </a:rPr>
              <a:t>(or</a:t>
            </a:r>
            <a:r>
              <a:rPr sz="2000" spc="-40" dirty="0">
                <a:solidFill>
                  <a:srgbClr val="1F145D"/>
                </a:solidFill>
                <a:latin typeface="Calibri"/>
                <a:cs typeface="Calibri"/>
              </a:rPr>
              <a:t> </a:t>
            </a:r>
            <a:r>
              <a:rPr sz="2000" spc="-10" dirty="0">
                <a:solidFill>
                  <a:srgbClr val="1F145D"/>
                </a:solidFill>
                <a:latin typeface="Calibri"/>
                <a:cs typeface="Calibri"/>
              </a:rPr>
              <a:t>reg)</a:t>
            </a:r>
            <a:endParaRPr sz="2000">
              <a:solidFill>
                <a:srgbClr val="1F145D"/>
              </a:solidFill>
              <a:latin typeface="Calibri"/>
              <a:cs typeface="Calibri"/>
            </a:endParaRPr>
          </a:p>
          <a:p>
            <a:pPr marL="241300" indent="-228600">
              <a:lnSpc>
                <a:spcPts val="2290"/>
              </a:lnSpc>
              <a:buFont typeface="Arial"/>
              <a:buChar char="•"/>
              <a:tabLst>
                <a:tab pos="240665" algn="l"/>
                <a:tab pos="241300" algn="l"/>
              </a:tabLst>
            </a:pPr>
            <a:r>
              <a:rPr sz="2000" spc="-10" dirty="0">
                <a:solidFill>
                  <a:srgbClr val="1F145D"/>
                </a:solidFill>
                <a:latin typeface="Calibri"/>
                <a:cs typeface="Calibri"/>
              </a:rPr>
              <a:t>integer</a:t>
            </a:r>
            <a:endParaRPr sz="2000">
              <a:solidFill>
                <a:srgbClr val="1F145D"/>
              </a:solidFill>
              <a:latin typeface="Calibri"/>
              <a:cs typeface="Calibri"/>
            </a:endParaRPr>
          </a:p>
        </p:txBody>
      </p:sp>
      <p:sp>
        <p:nvSpPr>
          <p:cNvPr id="12" name="object 12"/>
          <p:cNvSpPr txBox="1"/>
          <p:nvPr/>
        </p:nvSpPr>
        <p:spPr>
          <a:xfrm>
            <a:off x="8992361" y="4064889"/>
            <a:ext cx="1622425" cy="608330"/>
          </a:xfrm>
          <a:prstGeom prst="rect">
            <a:avLst/>
          </a:prstGeom>
        </p:spPr>
        <p:txBody>
          <a:bodyPr vert="horz" wrap="square" lIns="0" tIns="45719" rIns="0" bIns="0" rtlCol="0">
            <a:spAutoFit/>
          </a:bodyPr>
          <a:lstStyle/>
          <a:p>
            <a:pPr marL="12700" marR="5080">
              <a:lnSpc>
                <a:spcPts val="2180"/>
              </a:lnSpc>
              <a:spcBef>
                <a:spcPts val="359"/>
              </a:spcBef>
            </a:pPr>
            <a:r>
              <a:rPr sz="2000" dirty="0">
                <a:solidFill>
                  <a:srgbClr val="1F145D"/>
                </a:solidFill>
                <a:latin typeface="Calibri"/>
                <a:cs typeface="Calibri"/>
              </a:rPr>
              <a:t>logic[7:0]</a:t>
            </a:r>
            <a:r>
              <a:rPr sz="2000" spc="-100" dirty="0">
                <a:solidFill>
                  <a:srgbClr val="1F145D"/>
                </a:solidFill>
                <a:latin typeface="Calibri"/>
                <a:cs typeface="Calibri"/>
              </a:rPr>
              <a:t> </a:t>
            </a:r>
            <a:r>
              <a:rPr sz="2000" spc="-5" dirty="0">
                <a:solidFill>
                  <a:srgbClr val="1F145D"/>
                </a:solidFill>
                <a:latin typeface="Calibri"/>
                <a:cs typeface="Calibri"/>
              </a:rPr>
              <a:t>abyte </a:t>
            </a:r>
            <a:r>
              <a:rPr sz="2000" spc="-434" dirty="0">
                <a:solidFill>
                  <a:srgbClr val="1F145D"/>
                </a:solidFill>
                <a:latin typeface="Calibri"/>
                <a:cs typeface="Calibri"/>
              </a:rPr>
              <a:t> </a:t>
            </a:r>
            <a:r>
              <a:rPr sz="2000" spc="-5" dirty="0">
                <a:solidFill>
                  <a:srgbClr val="1F145D"/>
                </a:solidFill>
                <a:latin typeface="Calibri"/>
                <a:cs typeface="Calibri"/>
              </a:rPr>
              <a:t>32-bit</a:t>
            </a:r>
            <a:r>
              <a:rPr sz="2000" spc="-30" dirty="0">
                <a:solidFill>
                  <a:srgbClr val="1F145D"/>
                </a:solidFill>
                <a:latin typeface="Calibri"/>
                <a:cs typeface="Calibri"/>
              </a:rPr>
              <a:t> </a:t>
            </a:r>
            <a:r>
              <a:rPr sz="2000" dirty="0">
                <a:solidFill>
                  <a:srgbClr val="1F145D"/>
                </a:solidFill>
                <a:latin typeface="Calibri"/>
                <a:cs typeface="Calibri"/>
              </a:rPr>
              <a:t>signed</a:t>
            </a:r>
            <a:endParaRPr sz="2000">
              <a:solidFill>
                <a:srgbClr val="1F145D"/>
              </a:solidFill>
              <a:latin typeface="Calibri"/>
              <a:cs typeface="Calibri"/>
            </a:endParaRPr>
          </a:p>
        </p:txBody>
      </p:sp>
      <p:sp>
        <p:nvSpPr>
          <p:cNvPr id="13" name="object 13"/>
          <p:cNvSpPr txBox="1"/>
          <p:nvPr/>
        </p:nvSpPr>
        <p:spPr>
          <a:xfrm>
            <a:off x="6705981" y="5172532"/>
            <a:ext cx="1725295" cy="885190"/>
          </a:xfrm>
          <a:prstGeom prst="rect">
            <a:avLst/>
          </a:prstGeom>
        </p:spPr>
        <p:txBody>
          <a:bodyPr vert="horz" wrap="square" lIns="0" tIns="13335" rIns="0" bIns="0" rtlCol="0">
            <a:spAutoFit/>
          </a:bodyPr>
          <a:lstStyle/>
          <a:p>
            <a:pPr marL="241300" indent="-228600">
              <a:lnSpc>
                <a:spcPts val="2295"/>
              </a:lnSpc>
              <a:spcBef>
                <a:spcPts val="105"/>
              </a:spcBef>
              <a:buFont typeface="Arial"/>
              <a:buChar char="•"/>
              <a:tabLst>
                <a:tab pos="240665" algn="l"/>
                <a:tab pos="241300" algn="l"/>
              </a:tabLst>
            </a:pPr>
            <a:r>
              <a:rPr sz="2000" spc="-5" dirty="0">
                <a:solidFill>
                  <a:srgbClr val="1F145D"/>
                </a:solidFill>
                <a:latin typeface="Calibri"/>
                <a:cs typeface="Calibri"/>
              </a:rPr>
              <a:t>time</a:t>
            </a:r>
            <a:endParaRPr sz="2000">
              <a:solidFill>
                <a:srgbClr val="1F145D"/>
              </a:solidFill>
              <a:latin typeface="Calibri"/>
              <a:cs typeface="Calibri"/>
            </a:endParaRPr>
          </a:p>
          <a:p>
            <a:pPr marL="241300" indent="-228600">
              <a:lnSpc>
                <a:spcPts val="2180"/>
              </a:lnSpc>
              <a:buFont typeface="Arial"/>
              <a:buChar char="•"/>
              <a:tabLst>
                <a:tab pos="240665" algn="l"/>
                <a:tab pos="241300" algn="l"/>
              </a:tabLst>
            </a:pPr>
            <a:r>
              <a:rPr sz="2000" spc="-5" dirty="0">
                <a:solidFill>
                  <a:srgbClr val="1F145D"/>
                </a:solidFill>
                <a:latin typeface="Calibri"/>
                <a:cs typeface="Calibri"/>
              </a:rPr>
              <a:t>shortreal</a:t>
            </a:r>
            <a:endParaRPr sz="2000">
              <a:solidFill>
                <a:srgbClr val="1F145D"/>
              </a:solidFill>
              <a:latin typeface="Calibri"/>
              <a:cs typeface="Calibri"/>
            </a:endParaRPr>
          </a:p>
          <a:p>
            <a:pPr marL="241300" indent="-228600">
              <a:lnSpc>
                <a:spcPts val="2285"/>
              </a:lnSpc>
              <a:buFont typeface="Arial"/>
              <a:buChar char="•"/>
              <a:tabLst>
                <a:tab pos="240665" algn="l"/>
                <a:tab pos="241300" algn="l"/>
              </a:tabLst>
            </a:pPr>
            <a:r>
              <a:rPr sz="2000" spc="-10" dirty="0">
                <a:solidFill>
                  <a:srgbClr val="1F145D"/>
                </a:solidFill>
                <a:latin typeface="Calibri"/>
                <a:cs typeface="Calibri"/>
              </a:rPr>
              <a:t>real</a:t>
            </a:r>
            <a:r>
              <a:rPr sz="2000" spc="-30" dirty="0">
                <a:solidFill>
                  <a:srgbClr val="1F145D"/>
                </a:solidFill>
                <a:latin typeface="Calibri"/>
                <a:cs typeface="Calibri"/>
              </a:rPr>
              <a:t> </a:t>
            </a:r>
            <a:r>
              <a:rPr sz="2000" dirty="0">
                <a:solidFill>
                  <a:srgbClr val="1F145D"/>
                </a:solidFill>
                <a:latin typeface="Calibri"/>
                <a:cs typeface="Calibri"/>
              </a:rPr>
              <a:t>/</a:t>
            </a:r>
            <a:r>
              <a:rPr sz="2000" spc="-40" dirty="0">
                <a:solidFill>
                  <a:srgbClr val="1F145D"/>
                </a:solidFill>
                <a:latin typeface="Calibri"/>
                <a:cs typeface="Calibri"/>
              </a:rPr>
              <a:t> </a:t>
            </a:r>
            <a:r>
              <a:rPr sz="2000" spc="-5" dirty="0">
                <a:solidFill>
                  <a:srgbClr val="1F145D"/>
                </a:solidFill>
                <a:latin typeface="Calibri"/>
                <a:cs typeface="Calibri"/>
              </a:rPr>
              <a:t>realtime</a:t>
            </a:r>
            <a:endParaRPr sz="2000">
              <a:solidFill>
                <a:srgbClr val="1F145D"/>
              </a:solidFill>
              <a:latin typeface="Calibri"/>
              <a:cs typeface="Calibri"/>
            </a:endParaRPr>
          </a:p>
        </p:txBody>
      </p:sp>
      <p:sp>
        <p:nvSpPr>
          <p:cNvPr id="14" name="object 14"/>
          <p:cNvSpPr txBox="1"/>
          <p:nvPr/>
        </p:nvSpPr>
        <p:spPr>
          <a:xfrm>
            <a:off x="8992361" y="5172532"/>
            <a:ext cx="1168400" cy="885190"/>
          </a:xfrm>
          <a:prstGeom prst="rect">
            <a:avLst/>
          </a:prstGeom>
        </p:spPr>
        <p:txBody>
          <a:bodyPr vert="horz" wrap="square" lIns="0" tIns="41275" rIns="0" bIns="0" rtlCol="0">
            <a:spAutoFit/>
          </a:bodyPr>
          <a:lstStyle/>
          <a:p>
            <a:pPr marL="12700" marR="5080">
              <a:lnSpc>
                <a:spcPct val="90800"/>
              </a:lnSpc>
              <a:spcBef>
                <a:spcPts val="325"/>
              </a:spcBef>
            </a:pPr>
            <a:r>
              <a:rPr sz="2000" dirty="0">
                <a:solidFill>
                  <a:srgbClr val="1F145D"/>
                </a:solidFill>
                <a:latin typeface="Calibri"/>
                <a:cs typeface="Calibri"/>
              </a:rPr>
              <a:t>64-bit</a:t>
            </a:r>
            <a:r>
              <a:rPr sz="2000" spc="-95" dirty="0">
                <a:solidFill>
                  <a:srgbClr val="1F145D"/>
                </a:solidFill>
                <a:latin typeface="Calibri"/>
                <a:cs typeface="Calibri"/>
              </a:rPr>
              <a:t> </a:t>
            </a:r>
            <a:r>
              <a:rPr sz="2000" spc="-5" dirty="0">
                <a:solidFill>
                  <a:srgbClr val="1F145D"/>
                </a:solidFill>
                <a:latin typeface="Calibri"/>
                <a:cs typeface="Calibri"/>
              </a:rPr>
              <a:t>time </a:t>
            </a:r>
            <a:r>
              <a:rPr sz="2000" spc="-434" dirty="0">
                <a:solidFill>
                  <a:srgbClr val="1F145D"/>
                </a:solidFill>
                <a:latin typeface="Calibri"/>
                <a:cs typeface="Calibri"/>
              </a:rPr>
              <a:t> </a:t>
            </a:r>
            <a:r>
              <a:rPr sz="2000" spc="-15" dirty="0">
                <a:solidFill>
                  <a:srgbClr val="1F145D"/>
                </a:solidFill>
                <a:latin typeface="Calibri"/>
                <a:cs typeface="Calibri"/>
              </a:rPr>
              <a:t>aka </a:t>
            </a:r>
            <a:r>
              <a:rPr sz="2000" spc="-10" dirty="0">
                <a:solidFill>
                  <a:srgbClr val="1F145D"/>
                </a:solidFill>
                <a:latin typeface="Calibri"/>
                <a:cs typeface="Calibri"/>
              </a:rPr>
              <a:t>float </a:t>
            </a:r>
            <a:r>
              <a:rPr sz="2000" spc="-5" dirty="0">
                <a:solidFill>
                  <a:srgbClr val="1F145D"/>
                </a:solidFill>
                <a:latin typeface="Calibri"/>
                <a:cs typeface="Calibri"/>
              </a:rPr>
              <a:t> </a:t>
            </a:r>
            <a:r>
              <a:rPr sz="2000" spc="-15" dirty="0">
                <a:solidFill>
                  <a:srgbClr val="1F145D"/>
                </a:solidFill>
                <a:latin typeface="Calibri"/>
                <a:cs typeface="Calibri"/>
              </a:rPr>
              <a:t>aka</a:t>
            </a:r>
            <a:r>
              <a:rPr sz="2000" spc="-65" dirty="0">
                <a:solidFill>
                  <a:srgbClr val="1F145D"/>
                </a:solidFill>
                <a:latin typeface="Calibri"/>
                <a:cs typeface="Calibri"/>
              </a:rPr>
              <a:t> </a:t>
            </a:r>
            <a:r>
              <a:rPr sz="2000" dirty="0">
                <a:solidFill>
                  <a:srgbClr val="1F145D"/>
                </a:solidFill>
                <a:latin typeface="Calibri"/>
                <a:cs typeface="Calibri"/>
              </a:rPr>
              <a:t>double</a:t>
            </a:r>
            <a:endParaRPr sz="2000">
              <a:solidFill>
                <a:srgbClr val="1F145D"/>
              </a:solidFill>
              <a:latin typeface="Calibri"/>
              <a:cs typeface="Calibri"/>
            </a:endParaRPr>
          </a:p>
        </p:txBody>
      </p:sp>
      <p:sp>
        <p:nvSpPr>
          <p:cNvPr id="15" name="object 15"/>
          <p:cNvSpPr txBox="1"/>
          <p:nvPr/>
        </p:nvSpPr>
        <p:spPr>
          <a:xfrm>
            <a:off x="11087481" y="2364740"/>
            <a:ext cx="562610" cy="848994"/>
          </a:xfrm>
          <a:prstGeom prst="rect">
            <a:avLst/>
          </a:prstGeom>
        </p:spPr>
        <p:txBody>
          <a:bodyPr vert="horz" wrap="square" lIns="0" tIns="12700" rIns="0" bIns="0" rtlCol="0">
            <a:spAutoFit/>
          </a:bodyPr>
          <a:lstStyle/>
          <a:p>
            <a:pPr marL="12700" marR="6985">
              <a:lnSpc>
                <a:spcPct val="100000"/>
              </a:lnSpc>
              <a:spcBef>
                <a:spcPts val="100"/>
              </a:spcBef>
            </a:pPr>
            <a:r>
              <a:rPr sz="1800" spc="-15" dirty="0">
                <a:solidFill>
                  <a:srgbClr val="1F145D"/>
                </a:solidFill>
                <a:latin typeface="Calibri"/>
                <a:cs typeface="Calibri"/>
              </a:rPr>
              <a:t>TWO </a:t>
            </a:r>
            <a:r>
              <a:rPr sz="1800" spc="-10" dirty="0">
                <a:solidFill>
                  <a:srgbClr val="1F145D"/>
                </a:solidFill>
                <a:latin typeface="Calibri"/>
                <a:cs typeface="Calibri"/>
              </a:rPr>
              <a:t> S</a:t>
            </a:r>
            <a:r>
              <a:rPr sz="1800" spc="-145" dirty="0">
                <a:solidFill>
                  <a:srgbClr val="1F145D"/>
                </a:solidFill>
                <a:latin typeface="Calibri"/>
                <a:cs typeface="Calibri"/>
              </a:rPr>
              <a:t>T</a:t>
            </a:r>
            <a:r>
              <a:rPr sz="1800" spc="-140" dirty="0">
                <a:solidFill>
                  <a:srgbClr val="1F145D"/>
                </a:solidFill>
                <a:latin typeface="Calibri"/>
                <a:cs typeface="Calibri"/>
              </a:rPr>
              <a:t>A</a:t>
            </a:r>
            <a:r>
              <a:rPr sz="1800" spc="-5" dirty="0">
                <a:solidFill>
                  <a:srgbClr val="1F145D"/>
                </a:solidFill>
                <a:latin typeface="Calibri"/>
                <a:cs typeface="Calibri"/>
              </a:rPr>
              <a:t>TE</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r>
              <a:rPr sz="1800" spc="-45" dirty="0">
                <a:solidFill>
                  <a:srgbClr val="1F145D"/>
                </a:solidFill>
                <a:latin typeface="Calibri"/>
                <a:cs typeface="Calibri"/>
              </a:rPr>
              <a:t> </a:t>
            </a:r>
            <a:r>
              <a:rPr sz="1800" spc="-5" dirty="0">
                <a:solidFill>
                  <a:srgbClr val="1F145D"/>
                </a:solidFill>
                <a:latin typeface="Calibri"/>
                <a:cs typeface="Calibri"/>
              </a:rPr>
              <a:t>or</a:t>
            </a:r>
            <a:r>
              <a:rPr sz="1800" spc="-40" dirty="0">
                <a:solidFill>
                  <a:srgbClr val="1F145D"/>
                </a:solidFill>
                <a:latin typeface="Calibri"/>
                <a:cs typeface="Calibri"/>
              </a:rPr>
              <a:t> </a:t>
            </a:r>
            <a:r>
              <a:rPr sz="1800" dirty="0">
                <a:solidFill>
                  <a:srgbClr val="1F145D"/>
                </a:solidFill>
                <a:latin typeface="Calibri"/>
                <a:cs typeface="Calibri"/>
              </a:rPr>
              <a:t>1</a:t>
            </a:r>
            <a:endParaRPr sz="1800">
              <a:solidFill>
                <a:srgbClr val="1F145D"/>
              </a:solidFill>
              <a:latin typeface="Calibri"/>
              <a:cs typeface="Calibri"/>
            </a:endParaRPr>
          </a:p>
        </p:txBody>
      </p:sp>
      <p:sp>
        <p:nvSpPr>
          <p:cNvPr id="16" name="object 16"/>
          <p:cNvSpPr txBox="1"/>
          <p:nvPr/>
        </p:nvSpPr>
        <p:spPr>
          <a:xfrm>
            <a:off x="11111230" y="3971290"/>
            <a:ext cx="64008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10" dirty="0">
                <a:solidFill>
                  <a:srgbClr val="1F145D"/>
                </a:solidFill>
                <a:latin typeface="Calibri"/>
                <a:cs typeface="Calibri"/>
              </a:rPr>
              <a:t>FOUR </a:t>
            </a:r>
            <a:r>
              <a:rPr sz="1800" spc="-5" dirty="0">
                <a:solidFill>
                  <a:srgbClr val="1F145D"/>
                </a:solidFill>
                <a:latin typeface="Calibri"/>
                <a:cs typeface="Calibri"/>
              </a:rPr>
              <a:t> </a:t>
            </a:r>
            <a:r>
              <a:rPr sz="1800" spc="-65" dirty="0">
                <a:solidFill>
                  <a:srgbClr val="1F145D"/>
                </a:solidFill>
                <a:latin typeface="Calibri"/>
                <a:cs typeface="Calibri"/>
              </a:rPr>
              <a:t>STATE </a:t>
            </a:r>
            <a:r>
              <a:rPr sz="1800" spc="-60" dirty="0">
                <a:solidFill>
                  <a:srgbClr val="1F145D"/>
                </a:solidFill>
                <a:latin typeface="Calibri"/>
                <a:cs typeface="Calibri"/>
              </a:rPr>
              <a:t> </a:t>
            </a:r>
            <a:r>
              <a:rPr sz="1800" dirty="0">
                <a:solidFill>
                  <a:srgbClr val="1F145D"/>
                </a:solidFill>
                <a:latin typeface="Calibri"/>
                <a:cs typeface="Calibri"/>
              </a:rPr>
              <a:t>0</a:t>
            </a:r>
            <a:r>
              <a:rPr sz="1800" spc="-35" dirty="0">
                <a:solidFill>
                  <a:srgbClr val="1F145D"/>
                </a:solidFill>
                <a:latin typeface="Calibri"/>
                <a:cs typeface="Calibri"/>
              </a:rPr>
              <a:t> </a:t>
            </a:r>
            <a:r>
              <a:rPr sz="1800" dirty="0">
                <a:solidFill>
                  <a:srgbClr val="1F145D"/>
                </a:solidFill>
                <a:latin typeface="Calibri"/>
                <a:cs typeface="Calibri"/>
              </a:rPr>
              <a:t>1</a:t>
            </a:r>
            <a:r>
              <a:rPr sz="1800" spc="-25" dirty="0">
                <a:solidFill>
                  <a:srgbClr val="1F145D"/>
                </a:solidFill>
                <a:latin typeface="Calibri"/>
                <a:cs typeface="Calibri"/>
              </a:rPr>
              <a:t> </a:t>
            </a:r>
            <a:r>
              <a:rPr sz="1800" dirty="0">
                <a:solidFill>
                  <a:srgbClr val="1F145D"/>
                </a:solidFill>
                <a:latin typeface="Calibri"/>
                <a:cs typeface="Calibri"/>
              </a:rPr>
              <a:t>X</a:t>
            </a:r>
            <a:r>
              <a:rPr sz="1800" spc="-30" dirty="0">
                <a:solidFill>
                  <a:srgbClr val="1F145D"/>
                </a:solidFill>
                <a:latin typeface="Calibri"/>
                <a:cs typeface="Calibri"/>
              </a:rPr>
              <a:t> </a:t>
            </a:r>
            <a:r>
              <a:rPr sz="1800" dirty="0">
                <a:solidFill>
                  <a:srgbClr val="1F145D"/>
                </a:solidFill>
                <a:latin typeface="Calibri"/>
                <a:cs typeface="Calibri"/>
              </a:rPr>
              <a:t>Z</a:t>
            </a:r>
            <a:endParaRPr sz="1800">
              <a:solidFill>
                <a:srgbClr val="1F145D"/>
              </a:solidFill>
              <a:latin typeface="Calibri"/>
              <a:cs typeface="Calibri"/>
            </a:endParaRPr>
          </a:p>
        </p:txBody>
      </p:sp>
      <p:sp>
        <p:nvSpPr>
          <p:cNvPr id="17" name="object 17"/>
          <p:cNvSpPr/>
          <p:nvPr/>
        </p:nvSpPr>
        <p:spPr>
          <a:xfrm>
            <a:off x="10640568" y="2147316"/>
            <a:ext cx="218440" cy="1325880"/>
          </a:xfrm>
          <a:custGeom>
            <a:avLst/>
            <a:gdLst/>
            <a:ahLst/>
            <a:cxnLst/>
            <a:rect l="l" t="t" r="r" b="b"/>
            <a:pathLst>
              <a:path w="218440" h="1325879">
                <a:moveTo>
                  <a:pt x="0" y="0"/>
                </a:moveTo>
                <a:lnTo>
                  <a:pt x="42421" y="1426"/>
                </a:lnTo>
                <a:lnTo>
                  <a:pt x="77057" y="5318"/>
                </a:lnTo>
                <a:lnTo>
                  <a:pt x="100405" y="11090"/>
                </a:lnTo>
                <a:lnTo>
                  <a:pt x="108966" y="18161"/>
                </a:lnTo>
                <a:lnTo>
                  <a:pt x="108966" y="644779"/>
                </a:lnTo>
                <a:lnTo>
                  <a:pt x="117526" y="651849"/>
                </a:lnTo>
                <a:lnTo>
                  <a:pt x="140874" y="657621"/>
                </a:lnTo>
                <a:lnTo>
                  <a:pt x="175510" y="661513"/>
                </a:lnTo>
                <a:lnTo>
                  <a:pt x="217932" y="662940"/>
                </a:lnTo>
                <a:lnTo>
                  <a:pt x="175510" y="664366"/>
                </a:lnTo>
                <a:lnTo>
                  <a:pt x="140874" y="668258"/>
                </a:lnTo>
                <a:lnTo>
                  <a:pt x="117526" y="674030"/>
                </a:lnTo>
                <a:lnTo>
                  <a:pt x="108966" y="681101"/>
                </a:lnTo>
                <a:lnTo>
                  <a:pt x="108966" y="1307719"/>
                </a:lnTo>
                <a:lnTo>
                  <a:pt x="100405" y="1314789"/>
                </a:lnTo>
                <a:lnTo>
                  <a:pt x="77057" y="1320561"/>
                </a:lnTo>
                <a:lnTo>
                  <a:pt x="42421" y="1324453"/>
                </a:lnTo>
                <a:lnTo>
                  <a:pt x="0" y="1325880"/>
                </a:lnTo>
              </a:path>
            </a:pathLst>
          </a:custGeom>
          <a:ln w="6096">
            <a:solidFill>
              <a:srgbClr val="4471C4"/>
            </a:solidFill>
          </a:ln>
        </p:spPr>
        <p:txBody>
          <a:bodyPr wrap="square" lIns="0" tIns="0" rIns="0" bIns="0" rtlCol="0"/>
          <a:lstStyle/>
          <a:p>
            <a:endParaRPr>
              <a:solidFill>
                <a:srgbClr val="1F145D"/>
              </a:solidFill>
            </a:endParaRPr>
          </a:p>
        </p:txBody>
      </p:sp>
      <p:sp>
        <p:nvSpPr>
          <p:cNvPr id="18" name="object 18"/>
          <p:cNvSpPr/>
          <p:nvPr/>
        </p:nvSpPr>
        <p:spPr>
          <a:xfrm>
            <a:off x="10607040" y="4098035"/>
            <a:ext cx="352425" cy="638810"/>
          </a:xfrm>
          <a:custGeom>
            <a:avLst/>
            <a:gdLst/>
            <a:ahLst/>
            <a:cxnLst/>
            <a:rect l="l" t="t" r="r" b="b"/>
            <a:pathLst>
              <a:path w="352425" h="638810">
                <a:moveTo>
                  <a:pt x="0" y="0"/>
                </a:moveTo>
                <a:lnTo>
                  <a:pt x="68490" y="2297"/>
                </a:lnTo>
                <a:lnTo>
                  <a:pt x="124444" y="8572"/>
                </a:lnTo>
                <a:lnTo>
                  <a:pt x="162180" y="17895"/>
                </a:lnTo>
                <a:lnTo>
                  <a:pt x="176022" y="29337"/>
                </a:lnTo>
                <a:lnTo>
                  <a:pt x="176022" y="289941"/>
                </a:lnTo>
                <a:lnTo>
                  <a:pt x="189863" y="301382"/>
                </a:lnTo>
                <a:lnTo>
                  <a:pt x="227599" y="310705"/>
                </a:lnTo>
                <a:lnTo>
                  <a:pt x="283553" y="316980"/>
                </a:lnTo>
                <a:lnTo>
                  <a:pt x="352044" y="319278"/>
                </a:lnTo>
                <a:lnTo>
                  <a:pt x="283553" y="321575"/>
                </a:lnTo>
                <a:lnTo>
                  <a:pt x="227599" y="327850"/>
                </a:lnTo>
                <a:lnTo>
                  <a:pt x="189863" y="337173"/>
                </a:lnTo>
                <a:lnTo>
                  <a:pt x="176022" y="348615"/>
                </a:lnTo>
                <a:lnTo>
                  <a:pt x="176022" y="609219"/>
                </a:lnTo>
                <a:lnTo>
                  <a:pt x="162180" y="620660"/>
                </a:lnTo>
                <a:lnTo>
                  <a:pt x="124444" y="629983"/>
                </a:lnTo>
                <a:lnTo>
                  <a:pt x="68490" y="636258"/>
                </a:lnTo>
                <a:lnTo>
                  <a:pt x="0" y="638556"/>
                </a:lnTo>
              </a:path>
            </a:pathLst>
          </a:custGeom>
          <a:ln w="6096">
            <a:solidFill>
              <a:srgbClr val="4471C4"/>
            </a:solidFill>
          </a:ln>
        </p:spPr>
        <p:txBody>
          <a:bodyPr wrap="square" lIns="0" tIns="0" rIns="0" bIns="0" rtlCol="0"/>
          <a:lstStyle/>
          <a:p>
            <a:endParaRPr>
              <a:solidFill>
                <a:srgbClr val="1F145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404664"/>
            <a:ext cx="8364855" cy="697230"/>
          </a:xfrm>
          <a:prstGeom prst="rect">
            <a:avLst/>
          </a:prstGeom>
        </p:spPr>
        <p:txBody>
          <a:bodyPr vert="horz" wrap="square" lIns="0" tIns="13335" rIns="0" bIns="0" rtlCol="0">
            <a:spAutoFit/>
          </a:bodyPr>
          <a:lstStyle/>
          <a:p>
            <a:pPr marL="12700">
              <a:lnSpc>
                <a:spcPct val="100000"/>
              </a:lnSpc>
              <a:spcBef>
                <a:spcPts val="105"/>
              </a:spcBef>
              <a:tabLst>
                <a:tab pos="3444875" algn="l"/>
              </a:tabLst>
            </a:pPr>
            <a:r>
              <a:rPr b="0" spc="-35" dirty="0">
                <a:latin typeface="Calibri Light"/>
                <a:cs typeface="Calibri Light"/>
              </a:rPr>
              <a:t>Verilog</a:t>
            </a:r>
            <a:r>
              <a:rPr b="0" spc="15" dirty="0">
                <a:latin typeface="Calibri Light"/>
                <a:cs typeface="Calibri Light"/>
              </a:rPr>
              <a:t> </a:t>
            </a:r>
            <a:r>
              <a:rPr b="0" spc="-15" dirty="0">
                <a:latin typeface="Calibri Light"/>
                <a:cs typeface="Calibri Light"/>
              </a:rPr>
              <a:t>“REG”	</a:t>
            </a:r>
            <a:r>
              <a:rPr b="0" spc="-25" dirty="0">
                <a:solidFill>
                  <a:srgbClr val="FF0000"/>
                </a:solidFill>
                <a:latin typeface="Calibri Light"/>
                <a:cs typeface="Calibri Light"/>
              </a:rPr>
              <a:t>!!Don’t</a:t>
            </a:r>
            <a:r>
              <a:rPr b="0" spc="-120" dirty="0">
                <a:solidFill>
                  <a:srgbClr val="FF0000"/>
                </a:solidFill>
                <a:latin typeface="Calibri Light"/>
                <a:cs typeface="Calibri Light"/>
              </a:rPr>
              <a:t> </a:t>
            </a:r>
            <a:r>
              <a:rPr b="0" spc="-40" dirty="0">
                <a:solidFill>
                  <a:srgbClr val="FF0000"/>
                </a:solidFill>
                <a:latin typeface="Calibri Light"/>
                <a:cs typeface="Calibri Light"/>
              </a:rPr>
              <a:t>get</a:t>
            </a:r>
            <a:r>
              <a:rPr b="0" spc="-95" dirty="0">
                <a:solidFill>
                  <a:srgbClr val="FF0000"/>
                </a:solidFill>
                <a:latin typeface="Calibri Light"/>
                <a:cs typeface="Calibri Light"/>
              </a:rPr>
              <a:t> </a:t>
            </a:r>
            <a:r>
              <a:rPr b="0" spc="-40" dirty="0">
                <a:solidFill>
                  <a:srgbClr val="FF0000"/>
                </a:solidFill>
                <a:latin typeface="Calibri Light"/>
                <a:cs typeface="Calibri Light"/>
              </a:rPr>
              <a:t>confused!!</a:t>
            </a:r>
          </a:p>
        </p:txBody>
      </p:sp>
      <p:sp>
        <p:nvSpPr>
          <p:cNvPr id="3" name="object 3"/>
          <p:cNvSpPr txBox="1"/>
          <p:nvPr/>
        </p:nvSpPr>
        <p:spPr>
          <a:xfrm>
            <a:off x="916939" y="1793493"/>
            <a:ext cx="9994265" cy="4911601"/>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5" dirty="0">
                <a:solidFill>
                  <a:srgbClr val="1F145D"/>
                </a:solidFill>
                <a:latin typeface="Calibri"/>
                <a:cs typeface="Calibri"/>
              </a:rPr>
              <a:t>In </a:t>
            </a:r>
            <a:r>
              <a:rPr sz="2800" spc="-25" dirty="0">
                <a:solidFill>
                  <a:srgbClr val="1F145D"/>
                </a:solidFill>
                <a:latin typeface="Calibri"/>
                <a:cs typeface="Calibri"/>
              </a:rPr>
              <a:t>Verilog</a:t>
            </a:r>
            <a:r>
              <a:rPr sz="2800" spc="10" dirty="0">
                <a:solidFill>
                  <a:srgbClr val="1F145D"/>
                </a:solidFill>
                <a:latin typeface="Calibri"/>
                <a:cs typeface="Calibri"/>
              </a:rPr>
              <a:t> </a:t>
            </a:r>
            <a:r>
              <a:rPr sz="2800" b="1" spc="-20" dirty="0">
                <a:solidFill>
                  <a:srgbClr val="1F145D"/>
                </a:solidFill>
                <a:latin typeface="Calibri"/>
                <a:cs typeface="Calibri"/>
              </a:rPr>
              <a:t>reg</a:t>
            </a:r>
            <a:r>
              <a:rPr sz="2800" b="1" spc="15" dirty="0">
                <a:solidFill>
                  <a:srgbClr val="1F145D"/>
                </a:solidFill>
                <a:latin typeface="Calibri"/>
                <a:cs typeface="Calibri"/>
              </a:rPr>
              <a:t> </a:t>
            </a:r>
            <a:r>
              <a:rPr sz="2800" spc="-5" dirty="0">
                <a:solidFill>
                  <a:srgbClr val="1F145D"/>
                </a:solidFill>
                <a:latin typeface="Calibri"/>
                <a:cs typeface="Calibri"/>
              </a:rPr>
              <a:t>means</a:t>
            </a:r>
            <a:r>
              <a:rPr sz="2800" spc="15"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5" dirty="0">
                <a:solidFill>
                  <a:srgbClr val="1F145D"/>
                </a:solidFill>
                <a:latin typeface="Calibri"/>
                <a:cs typeface="Calibri"/>
              </a:rPr>
              <a:t>declaration</a:t>
            </a:r>
            <a:r>
              <a:rPr sz="280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variable</a:t>
            </a:r>
            <a:r>
              <a:rPr sz="2800" spc="5" dirty="0">
                <a:solidFill>
                  <a:srgbClr val="1F145D"/>
                </a:solidFill>
                <a:latin typeface="Calibri"/>
                <a:cs typeface="Calibri"/>
              </a:rPr>
              <a:t> </a:t>
            </a:r>
            <a:r>
              <a:rPr sz="2800" spc="-10" dirty="0">
                <a:solidFill>
                  <a:srgbClr val="1F145D"/>
                </a:solidFill>
                <a:latin typeface="Calibri"/>
                <a:cs typeface="Calibri"/>
              </a:rPr>
              <a:t>that</a:t>
            </a:r>
            <a:r>
              <a:rPr sz="2800" spc="20" dirty="0">
                <a:solidFill>
                  <a:srgbClr val="1F145D"/>
                </a:solidFill>
                <a:latin typeface="Calibri"/>
                <a:cs typeface="Calibri"/>
              </a:rPr>
              <a:t> </a:t>
            </a:r>
            <a:r>
              <a:rPr sz="2800" u="sng" spc="-20" dirty="0">
                <a:solidFill>
                  <a:srgbClr val="1F145D"/>
                </a:solidFill>
                <a:uFill>
                  <a:solidFill>
                    <a:srgbClr val="000000"/>
                  </a:solidFill>
                </a:uFill>
                <a:latin typeface="Calibri"/>
                <a:cs typeface="Calibri"/>
              </a:rPr>
              <a:t>may</a:t>
            </a:r>
            <a:r>
              <a:rPr sz="2800" spc="-5" dirty="0">
                <a:solidFill>
                  <a:srgbClr val="1F145D"/>
                </a:solidFill>
                <a:latin typeface="Calibri"/>
                <a:cs typeface="Calibri"/>
              </a:rPr>
              <a:t> </a:t>
            </a:r>
            <a:r>
              <a:rPr sz="2800" spc="-10" dirty="0">
                <a:solidFill>
                  <a:srgbClr val="1F145D"/>
                </a:solidFill>
                <a:latin typeface="Calibri"/>
                <a:cs typeface="Calibri"/>
              </a:rPr>
              <a:t>potentially </a:t>
            </a:r>
            <a:r>
              <a:rPr sz="2800" spc="-615" dirty="0">
                <a:solidFill>
                  <a:srgbClr val="1F145D"/>
                </a:solidFill>
                <a:latin typeface="Calibri"/>
                <a:cs typeface="Calibri"/>
              </a:rPr>
              <a:t> </a:t>
            </a:r>
            <a:r>
              <a:rPr sz="2800" spc="-10" dirty="0">
                <a:solidFill>
                  <a:srgbClr val="1F145D"/>
                </a:solidFill>
                <a:latin typeface="Calibri"/>
                <a:cs typeface="Calibri"/>
              </a:rPr>
              <a:t>hold</a:t>
            </a:r>
            <a:r>
              <a:rPr sz="2800" spc="1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value.</a:t>
            </a:r>
            <a:endParaRPr sz="2800" dirty="0">
              <a:solidFill>
                <a:srgbClr val="1F145D"/>
              </a:solidFill>
              <a:latin typeface="Calibri"/>
              <a:cs typeface="Calibri"/>
            </a:endParaRPr>
          </a:p>
          <a:p>
            <a:pPr marL="241300" indent="-229235">
              <a:lnSpc>
                <a:spcPct val="100000"/>
              </a:lnSpc>
              <a:spcBef>
                <a:spcPts val="635"/>
              </a:spcBef>
              <a:buFont typeface="Arial"/>
              <a:buChar char="•"/>
              <a:tabLst>
                <a:tab pos="24193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in</a:t>
            </a:r>
            <a:r>
              <a:rPr sz="2800" spc="15" dirty="0">
                <a:solidFill>
                  <a:srgbClr val="1F145D"/>
                </a:solidFill>
                <a:latin typeface="Calibri"/>
                <a:cs typeface="Calibri"/>
              </a:rPr>
              <a:t> </a:t>
            </a:r>
            <a:r>
              <a:rPr sz="2800" spc="-25" dirty="0">
                <a:solidFill>
                  <a:srgbClr val="1F145D"/>
                </a:solidFill>
                <a:latin typeface="Calibri"/>
                <a:cs typeface="Calibri"/>
              </a:rPr>
              <a:t>contrast</a:t>
            </a:r>
            <a:r>
              <a:rPr sz="2800" spc="3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b="1" spc="-15" dirty="0">
                <a:solidFill>
                  <a:srgbClr val="1F145D"/>
                </a:solidFill>
                <a:latin typeface="Calibri"/>
                <a:cs typeface="Calibri"/>
              </a:rPr>
              <a:t>wire</a:t>
            </a:r>
            <a:r>
              <a:rPr sz="2800" b="1" spc="20" dirty="0">
                <a:solidFill>
                  <a:srgbClr val="1F145D"/>
                </a:solidFill>
                <a:latin typeface="Calibri"/>
                <a:cs typeface="Calibri"/>
              </a:rPr>
              <a:t> </a:t>
            </a:r>
            <a:r>
              <a:rPr sz="2800" spc="-5" dirty="0">
                <a:solidFill>
                  <a:srgbClr val="1F145D"/>
                </a:solidFill>
                <a:latin typeface="Calibri"/>
                <a:cs typeface="Calibri"/>
              </a:rPr>
              <a:t>which</a:t>
            </a:r>
            <a:r>
              <a:rPr sz="2800" spc="25" dirty="0">
                <a:solidFill>
                  <a:srgbClr val="1F145D"/>
                </a:solidFill>
                <a:latin typeface="Calibri"/>
                <a:cs typeface="Calibri"/>
              </a:rPr>
              <a:t> </a:t>
            </a:r>
            <a:r>
              <a:rPr sz="2800" u="sng" spc="-15" dirty="0">
                <a:solidFill>
                  <a:srgbClr val="1F145D"/>
                </a:solidFill>
                <a:uFill>
                  <a:solidFill>
                    <a:srgbClr val="000000"/>
                  </a:solidFill>
                </a:uFill>
                <a:latin typeface="Calibri"/>
                <a:cs typeface="Calibri"/>
              </a:rPr>
              <a:t>can</a:t>
            </a:r>
            <a:r>
              <a:rPr lang="en-GB" sz="2800" u="sng" spc="-15" dirty="0">
                <a:solidFill>
                  <a:srgbClr val="1F145D"/>
                </a:solidFill>
                <a:uFill>
                  <a:solidFill>
                    <a:srgbClr val="000000"/>
                  </a:solidFill>
                </a:uFill>
                <a:latin typeface="Calibri"/>
                <a:cs typeface="Calibri"/>
              </a:rPr>
              <a:t>o</a:t>
            </a:r>
            <a:r>
              <a:rPr sz="2800" u="sng" spc="-15" dirty="0">
                <a:solidFill>
                  <a:srgbClr val="1F145D"/>
                </a:solidFill>
                <a:uFill>
                  <a:solidFill>
                    <a:srgbClr val="000000"/>
                  </a:solidFill>
                </a:uFill>
                <a:latin typeface="Calibri"/>
                <a:cs typeface="Calibri"/>
              </a:rPr>
              <a:t>t</a:t>
            </a:r>
            <a:r>
              <a:rPr sz="2800" dirty="0">
                <a:solidFill>
                  <a:srgbClr val="1F145D"/>
                </a:solidFill>
                <a:latin typeface="Calibri"/>
                <a:cs typeface="Calibri"/>
              </a:rPr>
              <a:t> </a:t>
            </a:r>
            <a:r>
              <a:rPr sz="2800" spc="-10" dirty="0">
                <a:solidFill>
                  <a:srgbClr val="1F145D"/>
                </a:solidFill>
                <a:latin typeface="Calibri"/>
                <a:cs typeface="Calibri"/>
              </a:rPr>
              <a:t>hold</a:t>
            </a:r>
            <a:r>
              <a:rPr sz="2800" spc="2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value.</a:t>
            </a:r>
            <a:endParaRPr sz="2800" dirty="0">
              <a:solidFill>
                <a:srgbClr val="1F145D"/>
              </a:solidFill>
              <a:latin typeface="Calibri"/>
              <a:cs typeface="Calibri"/>
            </a:endParaRPr>
          </a:p>
          <a:p>
            <a:pPr marL="241300" indent="-229235">
              <a:lnSpc>
                <a:spcPts val="3195"/>
              </a:lnSpc>
              <a:spcBef>
                <a:spcPts val="660"/>
              </a:spcBef>
              <a:buFont typeface="Arial"/>
              <a:buChar char="•"/>
              <a:tabLst>
                <a:tab pos="241935" algn="l"/>
                <a:tab pos="7228840" algn="l"/>
              </a:tabLst>
            </a:pPr>
            <a:r>
              <a:rPr sz="2800" b="1" spc="-15" dirty="0">
                <a:solidFill>
                  <a:srgbClr val="1F145D"/>
                </a:solidFill>
                <a:latin typeface="Calibri"/>
                <a:cs typeface="Calibri"/>
              </a:rPr>
              <a:t>reg</a:t>
            </a:r>
            <a:r>
              <a:rPr sz="2800" b="1" spc="25" dirty="0">
                <a:solidFill>
                  <a:srgbClr val="1F145D"/>
                </a:solidFill>
                <a:latin typeface="Calibri"/>
                <a:cs typeface="Calibri"/>
              </a:rPr>
              <a:t> </a:t>
            </a:r>
            <a:r>
              <a:rPr sz="2800" spc="-5" dirty="0">
                <a:solidFill>
                  <a:srgbClr val="1F145D"/>
                </a:solidFill>
                <a:latin typeface="Calibri"/>
                <a:cs typeface="Calibri"/>
              </a:rPr>
              <a:t>on</a:t>
            </a:r>
            <a:r>
              <a:rPr sz="2800" spc="20" dirty="0">
                <a:solidFill>
                  <a:srgbClr val="1F145D"/>
                </a:solidFill>
                <a:latin typeface="Calibri"/>
                <a:cs typeface="Calibri"/>
              </a:rPr>
              <a:t> </a:t>
            </a:r>
            <a:r>
              <a:rPr sz="2800" spc="-5" dirty="0">
                <a:solidFill>
                  <a:srgbClr val="1F145D"/>
                </a:solidFill>
                <a:latin typeface="Calibri"/>
                <a:cs typeface="Calibri"/>
              </a:rPr>
              <a:t>its</a:t>
            </a:r>
            <a:r>
              <a:rPr sz="2800" spc="20" dirty="0">
                <a:solidFill>
                  <a:srgbClr val="1F145D"/>
                </a:solidFill>
                <a:latin typeface="Calibri"/>
                <a:cs typeface="Calibri"/>
              </a:rPr>
              <a:t> </a:t>
            </a:r>
            <a:r>
              <a:rPr sz="2800" spc="-10" dirty="0">
                <a:solidFill>
                  <a:srgbClr val="1F145D"/>
                </a:solidFill>
                <a:latin typeface="Calibri"/>
                <a:cs typeface="Calibri"/>
              </a:rPr>
              <a:t>own</a:t>
            </a:r>
            <a:r>
              <a:rPr sz="2800" spc="25" dirty="0">
                <a:solidFill>
                  <a:srgbClr val="1F145D"/>
                </a:solidFill>
                <a:latin typeface="Calibri"/>
                <a:cs typeface="Calibri"/>
              </a:rPr>
              <a:t> </a:t>
            </a:r>
            <a:r>
              <a:rPr sz="2800" spc="-5" dirty="0">
                <a:solidFill>
                  <a:srgbClr val="1F145D"/>
                </a:solidFill>
                <a:latin typeface="Calibri"/>
                <a:cs typeface="Calibri"/>
              </a:rPr>
              <a:t>does</a:t>
            </a:r>
            <a:r>
              <a:rPr sz="2800" spc="5" dirty="0">
                <a:solidFill>
                  <a:srgbClr val="1F145D"/>
                </a:solidFill>
                <a:latin typeface="Calibri"/>
                <a:cs typeface="Calibri"/>
              </a:rPr>
              <a:t> </a:t>
            </a:r>
            <a:r>
              <a:rPr sz="2800" spc="-5" dirty="0">
                <a:solidFill>
                  <a:srgbClr val="1F145D"/>
                </a:solidFill>
                <a:latin typeface="Calibri"/>
                <a:cs typeface="Calibri"/>
              </a:rPr>
              <a:t>not</a:t>
            </a:r>
            <a:r>
              <a:rPr sz="2800" spc="25" dirty="0">
                <a:solidFill>
                  <a:srgbClr val="1F145D"/>
                </a:solidFill>
                <a:latin typeface="Calibri"/>
                <a:cs typeface="Calibri"/>
              </a:rPr>
              <a:t> </a:t>
            </a:r>
            <a:r>
              <a:rPr sz="2800" spc="-20" dirty="0">
                <a:solidFill>
                  <a:srgbClr val="1F145D"/>
                </a:solidFill>
                <a:latin typeface="Calibri"/>
                <a:cs typeface="Calibri"/>
              </a:rPr>
              <a:t>create</a:t>
            </a:r>
            <a:r>
              <a:rPr sz="2800" spc="-15"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5" dirty="0">
                <a:solidFill>
                  <a:srgbClr val="1F145D"/>
                </a:solidFill>
                <a:latin typeface="Calibri"/>
                <a:cs typeface="Calibri"/>
              </a:rPr>
              <a:t>digital</a:t>
            </a:r>
            <a:r>
              <a:rPr sz="2800" spc="15" dirty="0">
                <a:solidFill>
                  <a:srgbClr val="1F145D"/>
                </a:solidFill>
                <a:latin typeface="Calibri"/>
                <a:cs typeface="Calibri"/>
              </a:rPr>
              <a:t> </a:t>
            </a:r>
            <a:r>
              <a:rPr sz="2800" spc="-50" dirty="0">
                <a:solidFill>
                  <a:srgbClr val="1F145D"/>
                </a:solidFill>
                <a:latin typeface="Calibri"/>
                <a:cs typeface="Calibri"/>
              </a:rPr>
              <a:t>register.	</a:t>
            </a:r>
            <a:r>
              <a:rPr sz="2800" spc="-85" dirty="0">
                <a:solidFill>
                  <a:srgbClr val="1F145D"/>
                </a:solidFill>
                <a:latin typeface="Calibri"/>
                <a:cs typeface="Calibri"/>
              </a:rPr>
              <a:t>You’d</a:t>
            </a:r>
            <a:r>
              <a:rPr sz="2800" spc="-20" dirty="0">
                <a:solidFill>
                  <a:srgbClr val="1F145D"/>
                </a:solidFill>
                <a:latin typeface="Calibri"/>
                <a:cs typeface="Calibri"/>
              </a:rPr>
              <a:t> </a:t>
            </a:r>
            <a:r>
              <a:rPr sz="2800" spc="-10" dirty="0">
                <a:solidFill>
                  <a:srgbClr val="1F145D"/>
                </a:solidFill>
                <a:latin typeface="Calibri"/>
                <a:cs typeface="Calibri"/>
              </a:rPr>
              <a:t>need</a:t>
            </a:r>
            <a:r>
              <a:rPr sz="2800" dirty="0">
                <a:solidFill>
                  <a:srgbClr val="1F145D"/>
                </a:solidFill>
                <a:latin typeface="Calibri"/>
                <a:cs typeface="Calibri"/>
              </a:rPr>
              <a:t> </a:t>
            </a:r>
            <a:r>
              <a:rPr sz="2800" spc="-20" dirty="0">
                <a:solidFill>
                  <a:srgbClr val="1F145D"/>
                </a:solidFill>
                <a:latin typeface="Calibri"/>
                <a:cs typeface="Calibri"/>
              </a:rPr>
              <a:t>to </a:t>
            </a:r>
            <a:r>
              <a:rPr sz="2800" spc="-10" dirty="0">
                <a:solidFill>
                  <a:srgbClr val="1F145D"/>
                </a:solidFill>
                <a:latin typeface="Calibri"/>
                <a:cs typeface="Calibri"/>
              </a:rPr>
              <a:t>use</a:t>
            </a:r>
            <a:endParaRPr sz="2800" dirty="0">
              <a:solidFill>
                <a:srgbClr val="1F145D"/>
              </a:solidFill>
              <a:latin typeface="Calibri"/>
              <a:cs typeface="Calibri"/>
            </a:endParaRPr>
          </a:p>
          <a:p>
            <a:pPr marL="241300">
              <a:lnSpc>
                <a:spcPts val="3195"/>
              </a:lnSpc>
            </a:pPr>
            <a:r>
              <a:rPr sz="2800" spc="-25" dirty="0">
                <a:solidFill>
                  <a:srgbClr val="1F145D"/>
                </a:solidFill>
                <a:latin typeface="Calibri"/>
                <a:cs typeface="Calibri"/>
              </a:rPr>
              <a:t>always</a:t>
            </a:r>
            <a:r>
              <a:rPr sz="2800"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10" dirty="0">
                <a:solidFill>
                  <a:srgbClr val="1F145D"/>
                </a:solidFill>
                <a:latin typeface="Calibri"/>
                <a:cs typeface="Calibri"/>
              </a:rPr>
              <a:t>posedge(clk)</a:t>
            </a:r>
            <a:r>
              <a:rPr sz="2800" spc="20" dirty="0">
                <a:solidFill>
                  <a:srgbClr val="1F145D"/>
                </a:solidFill>
                <a:latin typeface="Calibri"/>
                <a:cs typeface="Calibri"/>
              </a:rPr>
              <a:t> </a:t>
            </a:r>
            <a:r>
              <a:rPr sz="2800" spc="-15" dirty="0">
                <a:solidFill>
                  <a:srgbClr val="1F145D"/>
                </a:solidFill>
                <a:latin typeface="Calibri"/>
                <a:cs typeface="Calibri"/>
              </a:rPr>
              <a:t>value&lt;=whatever;</a:t>
            </a:r>
            <a:r>
              <a:rPr sz="2800" spc="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5" dirty="0">
                <a:solidFill>
                  <a:srgbClr val="1F145D"/>
                </a:solidFill>
                <a:latin typeface="Calibri"/>
                <a:cs typeface="Calibri"/>
              </a:rPr>
              <a:t>do</a:t>
            </a:r>
            <a:r>
              <a:rPr sz="2800" spc="25" dirty="0">
                <a:solidFill>
                  <a:srgbClr val="1F145D"/>
                </a:solidFill>
                <a:latin typeface="Calibri"/>
                <a:cs typeface="Calibri"/>
              </a:rPr>
              <a:t> </a:t>
            </a:r>
            <a:r>
              <a:rPr sz="2800" spc="-10" dirty="0">
                <a:solidFill>
                  <a:srgbClr val="1F145D"/>
                </a:solidFill>
                <a:latin typeface="Calibri"/>
                <a:cs typeface="Calibri"/>
              </a:rPr>
              <a:t>that.</a:t>
            </a:r>
            <a:endParaRPr sz="2800" dirty="0">
              <a:solidFill>
                <a:srgbClr val="1F145D"/>
              </a:solidFill>
              <a:latin typeface="Calibri"/>
              <a:cs typeface="Calibri"/>
            </a:endParaRPr>
          </a:p>
          <a:p>
            <a:pPr marL="241300" indent="-229235">
              <a:lnSpc>
                <a:spcPct val="100000"/>
              </a:lnSpc>
              <a:spcBef>
                <a:spcPts val="670"/>
              </a:spcBef>
              <a:buFont typeface="Arial"/>
              <a:buChar char="•"/>
              <a:tabLst>
                <a:tab pos="241935" algn="l"/>
              </a:tabLst>
            </a:pPr>
            <a:r>
              <a:rPr sz="2800" spc="-5" dirty="0">
                <a:solidFill>
                  <a:srgbClr val="1F145D"/>
                </a:solidFill>
                <a:latin typeface="Calibri"/>
                <a:cs typeface="Calibri"/>
              </a:rPr>
              <a:t>It is</a:t>
            </a:r>
            <a:r>
              <a:rPr sz="2800" spc="5" dirty="0">
                <a:solidFill>
                  <a:srgbClr val="1F145D"/>
                </a:solidFill>
                <a:latin typeface="Calibri"/>
                <a:cs typeface="Calibri"/>
              </a:rPr>
              <a:t> </a:t>
            </a:r>
            <a:r>
              <a:rPr sz="2800" spc="-10" dirty="0">
                <a:solidFill>
                  <a:srgbClr val="1F145D"/>
                </a:solidFill>
                <a:latin typeface="Calibri"/>
                <a:cs typeface="Calibri"/>
              </a:rPr>
              <a:t>similar</a:t>
            </a:r>
            <a:r>
              <a:rPr sz="2800" spc="2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b="1" spc="-15" dirty="0">
                <a:solidFill>
                  <a:srgbClr val="1F145D"/>
                </a:solidFill>
                <a:latin typeface="Calibri"/>
                <a:cs typeface="Calibri"/>
              </a:rPr>
              <a:t>int</a:t>
            </a:r>
            <a:r>
              <a:rPr sz="2800" b="1" spc="10" dirty="0">
                <a:solidFill>
                  <a:srgbClr val="1F145D"/>
                </a:solidFill>
                <a:latin typeface="Calibri"/>
                <a:cs typeface="Calibri"/>
              </a:rPr>
              <a:t> </a:t>
            </a:r>
            <a:r>
              <a:rPr sz="2800" spc="-5" dirty="0">
                <a:solidFill>
                  <a:srgbClr val="1F145D"/>
                </a:solidFill>
                <a:latin typeface="Calibri"/>
                <a:cs typeface="Calibri"/>
              </a:rPr>
              <a:t>or</a:t>
            </a:r>
            <a:r>
              <a:rPr sz="2800" spc="15" dirty="0">
                <a:solidFill>
                  <a:srgbClr val="1F145D"/>
                </a:solidFill>
                <a:latin typeface="Calibri"/>
                <a:cs typeface="Calibri"/>
              </a:rPr>
              <a:t> </a:t>
            </a:r>
            <a:r>
              <a:rPr sz="2800" b="1" spc="-15" dirty="0">
                <a:solidFill>
                  <a:srgbClr val="1F145D"/>
                </a:solidFill>
                <a:latin typeface="Calibri"/>
                <a:cs typeface="Calibri"/>
              </a:rPr>
              <a:t>real</a:t>
            </a:r>
            <a:r>
              <a:rPr sz="2800" b="1" spc="25" dirty="0">
                <a:solidFill>
                  <a:srgbClr val="1F145D"/>
                </a:solidFill>
                <a:latin typeface="Calibri"/>
                <a:cs typeface="Calibri"/>
              </a:rPr>
              <a:t> </a:t>
            </a:r>
            <a:r>
              <a:rPr sz="2800" spc="-15" dirty="0">
                <a:solidFill>
                  <a:srgbClr val="1F145D"/>
                </a:solidFill>
                <a:latin typeface="Calibri"/>
                <a:cs typeface="Calibri"/>
              </a:rPr>
              <a:t>just</a:t>
            </a:r>
            <a:r>
              <a:rPr sz="2800" spc="20" dirty="0">
                <a:solidFill>
                  <a:srgbClr val="1F145D"/>
                </a:solidFill>
                <a:latin typeface="Calibri"/>
                <a:cs typeface="Calibri"/>
              </a:rPr>
              <a:t> </a:t>
            </a:r>
            <a:r>
              <a:rPr sz="2800" spc="-15" dirty="0">
                <a:solidFill>
                  <a:srgbClr val="1F145D"/>
                </a:solidFill>
                <a:latin typeface="Calibri"/>
                <a:cs typeface="Calibri"/>
              </a:rPr>
              <a:t>declares</a:t>
            </a:r>
            <a:r>
              <a:rPr sz="2800" spc="1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bit</a:t>
            </a:r>
            <a:r>
              <a:rPr sz="2800" spc="10" dirty="0">
                <a:solidFill>
                  <a:srgbClr val="1F145D"/>
                </a:solidFill>
                <a:latin typeface="Calibri"/>
                <a:cs typeface="Calibri"/>
              </a:rPr>
              <a:t> </a:t>
            </a:r>
            <a:r>
              <a:rPr sz="2800" spc="-10" dirty="0">
                <a:solidFill>
                  <a:srgbClr val="1F145D"/>
                </a:solidFill>
                <a:latin typeface="Calibri"/>
                <a:cs typeface="Calibri"/>
              </a:rPr>
              <a:t>type</a:t>
            </a:r>
            <a:endParaRPr sz="2800" dirty="0">
              <a:solidFill>
                <a:srgbClr val="1F145D"/>
              </a:solidFill>
              <a:latin typeface="Calibri"/>
              <a:cs typeface="Calibri"/>
            </a:endParaRPr>
          </a:p>
          <a:p>
            <a:pPr marL="241300" indent="-229235">
              <a:lnSpc>
                <a:spcPts val="3195"/>
              </a:lnSpc>
              <a:spcBef>
                <a:spcPts val="660"/>
              </a:spcBef>
              <a:buFont typeface="Arial"/>
              <a:buChar char="•"/>
              <a:tabLst>
                <a:tab pos="241935" algn="l"/>
              </a:tabLst>
            </a:pPr>
            <a:r>
              <a:rPr sz="2800" spc="-5" dirty="0">
                <a:solidFill>
                  <a:srgbClr val="1F145D"/>
                </a:solidFill>
                <a:latin typeface="Calibri"/>
                <a:cs typeface="Calibri"/>
              </a:rPr>
              <a:t>The </a:t>
            </a:r>
            <a:r>
              <a:rPr sz="2800" spc="-10" dirty="0">
                <a:solidFill>
                  <a:srgbClr val="1F145D"/>
                </a:solidFill>
                <a:latin typeface="Calibri"/>
                <a:cs typeface="Calibri"/>
              </a:rPr>
              <a:t>good</a:t>
            </a:r>
            <a:r>
              <a:rPr sz="2800" spc="10" dirty="0">
                <a:solidFill>
                  <a:srgbClr val="1F145D"/>
                </a:solidFill>
                <a:latin typeface="Calibri"/>
                <a:cs typeface="Calibri"/>
              </a:rPr>
              <a:t> </a:t>
            </a:r>
            <a:r>
              <a:rPr sz="2800" spc="-15" dirty="0">
                <a:solidFill>
                  <a:srgbClr val="1F145D"/>
                </a:solidFill>
                <a:latin typeface="Calibri"/>
                <a:cs typeface="Calibri"/>
              </a:rPr>
              <a:t>news</a:t>
            </a:r>
            <a:r>
              <a:rPr sz="2800" spc="15"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5" dirty="0">
                <a:solidFill>
                  <a:srgbClr val="1F145D"/>
                </a:solidFill>
                <a:latin typeface="Calibri"/>
                <a:cs typeface="Calibri"/>
              </a:rPr>
              <a:t>in</a:t>
            </a:r>
            <a:r>
              <a:rPr sz="2800" spc="20" dirty="0">
                <a:solidFill>
                  <a:srgbClr val="1F145D"/>
                </a:solidFill>
                <a:latin typeface="Calibri"/>
                <a:cs typeface="Calibri"/>
              </a:rPr>
              <a:t> </a:t>
            </a:r>
            <a:r>
              <a:rPr sz="2800" spc="-30" dirty="0">
                <a:solidFill>
                  <a:srgbClr val="1F145D"/>
                </a:solidFill>
                <a:latin typeface="Calibri"/>
                <a:cs typeface="Calibri"/>
              </a:rPr>
              <a:t>systemVerilog</a:t>
            </a:r>
            <a:r>
              <a:rPr sz="2800" spc="10" dirty="0">
                <a:solidFill>
                  <a:srgbClr val="1F145D"/>
                </a:solidFill>
                <a:latin typeface="Calibri"/>
                <a:cs typeface="Calibri"/>
              </a:rPr>
              <a:t> </a:t>
            </a:r>
            <a:r>
              <a:rPr sz="2800" spc="-10" dirty="0">
                <a:solidFill>
                  <a:srgbClr val="1F145D"/>
                </a:solidFill>
                <a:latin typeface="Calibri"/>
                <a:cs typeface="Calibri"/>
              </a:rPr>
              <a:t>they</a:t>
            </a:r>
            <a:r>
              <a:rPr sz="2800" spc="5" dirty="0">
                <a:solidFill>
                  <a:srgbClr val="1F145D"/>
                </a:solidFill>
                <a:latin typeface="Calibri"/>
                <a:cs typeface="Calibri"/>
              </a:rPr>
              <a:t> </a:t>
            </a:r>
            <a:r>
              <a:rPr sz="2800" spc="-5" dirty="0">
                <a:solidFill>
                  <a:srgbClr val="1F145D"/>
                </a:solidFill>
                <a:latin typeface="Calibri"/>
                <a:cs typeface="Calibri"/>
              </a:rPr>
              <a:t>both</a:t>
            </a:r>
            <a:r>
              <a:rPr sz="2800" spc="20" dirty="0">
                <a:solidFill>
                  <a:srgbClr val="1F145D"/>
                </a:solidFill>
                <a:latin typeface="Calibri"/>
                <a:cs typeface="Calibri"/>
              </a:rPr>
              <a:t> </a:t>
            </a:r>
            <a:r>
              <a:rPr sz="2800" spc="-10" dirty="0">
                <a:solidFill>
                  <a:srgbClr val="1F145D"/>
                </a:solidFill>
                <a:latin typeface="Calibri"/>
                <a:cs typeface="Calibri"/>
              </a:rPr>
              <a:t>simply</a:t>
            </a:r>
            <a:r>
              <a:rPr sz="2800" spc="15" dirty="0">
                <a:solidFill>
                  <a:srgbClr val="1F145D"/>
                </a:solidFill>
                <a:latin typeface="Calibri"/>
                <a:cs typeface="Calibri"/>
              </a:rPr>
              <a:t> </a:t>
            </a:r>
            <a:r>
              <a:rPr sz="2800" spc="-10" dirty="0">
                <a:solidFill>
                  <a:srgbClr val="1F145D"/>
                </a:solidFill>
                <a:latin typeface="Calibri"/>
                <a:cs typeface="Calibri"/>
              </a:rPr>
              <a:t>become</a:t>
            </a:r>
            <a:r>
              <a:rPr sz="2800" spc="30" dirty="0">
                <a:solidFill>
                  <a:srgbClr val="1F145D"/>
                </a:solidFill>
                <a:latin typeface="Calibri"/>
                <a:cs typeface="Calibri"/>
              </a:rPr>
              <a:t> </a:t>
            </a:r>
            <a:r>
              <a:rPr sz="2800" b="1" spc="-10" dirty="0">
                <a:solidFill>
                  <a:srgbClr val="1F145D"/>
                </a:solidFill>
                <a:latin typeface="Calibri"/>
                <a:cs typeface="Calibri"/>
              </a:rPr>
              <a:t>logic</a:t>
            </a:r>
            <a:endParaRPr sz="2800" dirty="0">
              <a:solidFill>
                <a:srgbClr val="1F145D"/>
              </a:solidFill>
              <a:latin typeface="Calibri"/>
              <a:cs typeface="Calibri"/>
            </a:endParaRPr>
          </a:p>
          <a:p>
            <a:pPr marL="241300">
              <a:lnSpc>
                <a:spcPts val="3195"/>
              </a:lnSpc>
            </a:pPr>
            <a:r>
              <a:rPr sz="2800" spc="-15" dirty="0">
                <a:solidFill>
                  <a:srgbClr val="1F145D"/>
                </a:solidFill>
                <a:latin typeface="Calibri"/>
                <a:cs typeface="Calibri"/>
              </a:rPr>
              <a:t>there</a:t>
            </a:r>
            <a:r>
              <a:rPr sz="2800" spc="15"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5" dirty="0">
                <a:solidFill>
                  <a:srgbClr val="1F145D"/>
                </a:solidFill>
                <a:latin typeface="Calibri"/>
                <a:cs typeface="Calibri"/>
              </a:rPr>
              <a:t>no</a:t>
            </a:r>
            <a:r>
              <a:rPr sz="2800" spc="10" dirty="0">
                <a:solidFill>
                  <a:srgbClr val="1F145D"/>
                </a:solidFill>
                <a:latin typeface="Calibri"/>
                <a:cs typeface="Calibri"/>
              </a:rPr>
              <a:t> </a:t>
            </a:r>
            <a:r>
              <a:rPr sz="2800" spc="-10" dirty="0">
                <a:solidFill>
                  <a:srgbClr val="1F145D"/>
                </a:solidFill>
                <a:latin typeface="Calibri"/>
                <a:cs typeface="Calibri"/>
              </a:rPr>
              <a:t>longer</a:t>
            </a:r>
            <a:r>
              <a:rPr sz="2800" spc="10" dirty="0">
                <a:solidFill>
                  <a:srgbClr val="1F145D"/>
                </a:solidFill>
                <a:latin typeface="Calibri"/>
                <a:cs typeface="Calibri"/>
              </a:rPr>
              <a:t> </a:t>
            </a:r>
            <a:r>
              <a:rPr sz="2800" spc="-20" dirty="0">
                <a:solidFill>
                  <a:srgbClr val="1F145D"/>
                </a:solidFill>
                <a:latin typeface="Calibri"/>
                <a:cs typeface="Calibri"/>
              </a:rPr>
              <a:t>any</a:t>
            </a:r>
            <a:r>
              <a:rPr sz="2800" spc="5" dirty="0">
                <a:solidFill>
                  <a:srgbClr val="1F145D"/>
                </a:solidFill>
                <a:latin typeface="Calibri"/>
                <a:cs typeface="Calibri"/>
              </a:rPr>
              <a:t> </a:t>
            </a:r>
            <a:r>
              <a:rPr sz="2800" spc="-10" dirty="0">
                <a:solidFill>
                  <a:srgbClr val="1F145D"/>
                </a:solidFill>
                <a:latin typeface="Calibri"/>
                <a:cs typeface="Calibri"/>
              </a:rPr>
              <a:t>need</a:t>
            </a:r>
            <a:r>
              <a:rPr sz="2800" spc="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distinguish</a:t>
            </a:r>
            <a:r>
              <a:rPr sz="2800" spc="65" dirty="0">
                <a:solidFill>
                  <a:srgbClr val="1F145D"/>
                </a:solidFill>
                <a:latin typeface="Calibri"/>
                <a:cs typeface="Calibri"/>
              </a:rPr>
              <a:t> </a:t>
            </a:r>
            <a:r>
              <a:rPr sz="2800" spc="-10" dirty="0">
                <a:solidFill>
                  <a:srgbClr val="1F145D"/>
                </a:solidFill>
                <a:latin typeface="Calibri"/>
                <a:cs typeface="Calibri"/>
              </a:rPr>
              <a:t>between</a:t>
            </a:r>
            <a:r>
              <a:rPr sz="2800" dirty="0">
                <a:solidFill>
                  <a:srgbClr val="1F145D"/>
                </a:solidFill>
                <a:latin typeface="Calibri"/>
                <a:cs typeface="Calibri"/>
              </a:rPr>
              <a:t> </a:t>
            </a:r>
            <a:r>
              <a:rPr sz="2800" spc="-20" dirty="0">
                <a:solidFill>
                  <a:srgbClr val="1F145D"/>
                </a:solidFill>
                <a:latin typeface="Calibri"/>
                <a:cs typeface="Calibri"/>
              </a:rPr>
              <a:t>reg</a:t>
            </a:r>
            <a:r>
              <a:rPr sz="2800" spc="5" dirty="0">
                <a:solidFill>
                  <a:srgbClr val="1F145D"/>
                </a:solidFill>
                <a:latin typeface="Calibri"/>
                <a:cs typeface="Calibri"/>
              </a:rPr>
              <a:t> </a:t>
            </a:r>
            <a:r>
              <a:rPr sz="2800" spc="-5" dirty="0">
                <a:solidFill>
                  <a:srgbClr val="1F145D"/>
                </a:solidFill>
                <a:latin typeface="Calibri"/>
                <a:cs typeface="Calibri"/>
              </a:rPr>
              <a:t>and</a:t>
            </a:r>
            <a:r>
              <a:rPr sz="2800" spc="20" dirty="0">
                <a:solidFill>
                  <a:srgbClr val="1F145D"/>
                </a:solidFill>
                <a:latin typeface="Calibri"/>
                <a:cs typeface="Calibri"/>
              </a:rPr>
              <a:t> </a:t>
            </a:r>
            <a:r>
              <a:rPr sz="2800" spc="-15" dirty="0">
                <a:solidFill>
                  <a:srgbClr val="1F145D"/>
                </a:solidFill>
                <a:latin typeface="Calibri"/>
                <a:cs typeface="Calibri"/>
              </a:rPr>
              <a:t>wire.</a:t>
            </a:r>
            <a:endParaRPr lang="en-GB" sz="2800" spc="-15" dirty="0">
              <a:solidFill>
                <a:srgbClr val="1F145D"/>
              </a:solidFill>
              <a:latin typeface="Calibri"/>
              <a:cs typeface="Calibri"/>
            </a:endParaRPr>
          </a:p>
          <a:p>
            <a:pPr marL="241300">
              <a:lnSpc>
                <a:spcPts val="3195"/>
              </a:lnSpc>
            </a:pPr>
            <a:endParaRPr lang="en-GB" sz="2800" spc="-15" dirty="0">
              <a:solidFill>
                <a:srgbClr val="1F145D"/>
              </a:solidFill>
              <a:latin typeface="Calibri"/>
              <a:cs typeface="Calibri"/>
            </a:endParaRPr>
          </a:p>
          <a:p>
            <a:pPr marL="241300">
              <a:lnSpc>
                <a:spcPts val="3195"/>
              </a:lnSpc>
            </a:pPr>
            <a:r>
              <a:rPr lang="en-GB" sz="2800" spc="-15" dirty="0">
                <a:solidFill>
                  <a:srgbClr val="1F145D"/>
                </a:solidFill>
                <a:latin typeface="Calibri"/>
                <a:cs typeface="Calibri"/>
              </a:rPr>
              <a:t>But not so good. When you lose the control over your program, your code maybe hard to crack.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284" y="297427"/>
            <a:ext cx="2730500"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Other</a:t>
            </a:r>
            <a:r>
              <a:rPr b="0" spc="-65" dirty="0">
                <a:latin typeface="Calibri Light"/>
                <a:cs typeface="Calibri Light"/>
              </a:rPr>
              <a:t> </a:t>
            </a:r>
            <a:r>
              <a:rPr b="0" spc="-50" dirty="0">
                <a:latin typeface="Calibri Light"/>
                <a:cs typeface="Calibri Light"/>
              </a:rPr>
              <a:t>Types</a:t>
            </a:r>
          </a:p>
        </p:txBody>
      </p:sp>
      <p:sp>
        <p:nvSpPr>
          <p:cNvPr id="3" name="object 3"/>
          <p:cNvSpPr txBox="1"/>
          <p:nvPr/>
        </p:nvSpPr>
        <p:spPr>
          <a:xfrm>
            <a:off x="916939" y="1729236"/>
            <a:ext cx="6473190" cy="1497965"/>
          </a:xfrm>
          <a:prstGeom prst="rect">
            <a:avLst/>
          </a:prstGeom>
        </p:spPr>
        <p:txBody>
          <a:bodyPr vert="horz" wrap="square" lIns="0" tIns="76200" rIns="0" bIns="0" rtlCol="0">
            <a:spAutoFit/>
          </a:bodyPr>
          <a:lstStyle/>
          <a:p>
            <a:pPr marL="241300" indent="-229235">
              <a:lnSpc>
                <a:spcPct val="100000"/>
              </a:lnSpc>
              <a:spcBef>
                <a:spcPts val="600"/>
              </a:spcBef>
              <a:buFont typeface="Arial"/>
              <a:buChar char="•"/>
              <a:tabLst>
                <a:tab pos="241935" algn="l"/>
              </a:tabLst>
            </a:pPr>
            <a:r>
              <a:rPr sz="2800" spc="-5" dirty="0">
                <a:solidFill>
                  <a:srgbClr val="1F145D"/>
                </a:solidFill>
                <a:latin typeface="Calibri"/>
                <a:cs typeface="Calibri"/>
              </a:rPr>
              <a:t>VHDL,</a:t>
            </a:r>
            <a:r>
              <a:rPr sz="2800" spc="10" dirty="0">
                <a:solidFill>
                  <a:srgbClr val="1F145D"/>
                </a:solidFill>
                <a:latin typeface="Calibri"/>
                <a:cs typeface="Calibri"/>
              </a:rPr>
              <a:t> </a:t>
            </a:r>
            <a:r>
              <a:rPr sz="2800" spc="-25" dirty="0">
                <a:solidFill>
                  <a:srgbClr val="1F145D"/>
                </a:solidFill>
                <a:latin typeface="Calibri"/>
                <a:cs typeface="Calibri"/>
              </a:rPr>
              <a:t>Verilog</a:t>
            </a:r>
            <a:r>
              <a:rPr sz="2800" spc="-10" dirty="0">
                <a:solidFill>
                  <a:srgbClr val="1F145D"/>
                </a:solidFill>
                <a:latin typeface="Calibri"/>
                <a:cs typeface="Calibri"/>
              </a:rPr>
              <a:t> </a:t>
            </a:r>
            <a:r>
              <a:rPr sz="2800" spc="-5" dirty="0">
                <a:solidFill>
                  <a:srgbClr val="1F145D"/>
                </a:solidFill>
                <a:latin typeface="Calibri"/>
                <a:cs typeface="Calibri"/>
              </a:rPr>
              <a:t>and</a:t>
            </a:r>
            <a:r>
              <a:rPr sz="2800" spc="10" dirty="0">
                <a:solidFill>
                  <a:srgbClr val="1F145D"/>
                </a:solidFill>
                <a:latin typeface="Calibri"/>
                <a:cs typeface="Calibri"/>
              </a:rPr>
              <a:t> </a:t>
            </a:r>
            <a:r>
              <a:rPr sz="2800" spc="-25" dirty="0">
                <a:solidFill>
                  <a:srgbClr val="1F145D"/>
                </a:solidFill>
                <a:latin typeface="Calibri"/>
                <a:cs typeface="Calibri"/>
              </a:rPr>
              <a:t>SystemVerilog</a:t>
            </a:r>
            <a:r>
              <a:rPr sz="2800" dirty="0">
                <a:solidFill>
                  <a:srgbClr val="1F145D"/>
                </a:solidFill>
                <a:latin typeface="Calibri"/>
                <a:cs typeface="Calibri"/>
              </a:rPr>
              <a:t> </a:t>
            </a:r>
            <a:r>
              <a:rPr sz="2800" spc="-5" dirty="0">
                <a:solidFill>
                  <a:srgbClr val="1F145D"/>
                </a:solidFill>
                <a:latin typeface="Calibri"/>
                <a:cs typeface="Calibri"/>
              </a:rPr>
              <a:t>also</a:t>
            </a:r>
            <a:r>
              <a:rPr sz="2800" dirty="0">
                <a:solidFill>
                  <a:srgbClr val="1F145D"/>
                </a:solidFill>
                <a:latin typeface="Calibri"/>
                <a:cs typeface="Calibri"/>
              </a:rPr>
              <a:t> </a:t>
            </a:r>
            <a:r>
              <a:rPr sz="2800" spc="-20" dirty="0">
                <a:solidFill>
                  <a:srgbClr val="1F145D"/>
                </a:solidFill>
                <a:latin typeface="Calibri"/>
                <a:cs typeface="Calibri"/>
              </a:rPr>
              <a:t>have:</a:t>
            </a:r>
            <a:endParaRPr sz="2800" dirty="0">
              <a:solidFill>
                <a:srgbClr val="1F145D"/>
              </a:solidFill>
              <a:latin typeface="Calibri"/>
              <a:cs typeface="Calibri"/>
            </a:endParaRPr>
          </a:p>
          <a:p>
            <a:pPr marL="698500" lvl="1" indent="-229235">
              <a:lnSpc>
                <a:spcPct val="100000"/>
              </a:lnSpc>
              <a:spcBef>
                <a:spcPts val="505"/>
              </a:spcBef>
              <a:buFont typeface="Arial"/>
              <a:buChar char="•"/>
              <a:tabLst>
                <a:tab pos="699135" algn="l"/>
              </a:tabLst>
            </a:pPr>
            <a:r>
              <a:rPr sz="2800" spc="-35" dirty="0">
                <a:solidFill>
                  <a:srgbClr val="1F145D"/>
                </a:solidFill>
                <a:latin typeface="Calibri"/>
                <a:cs typeface="Calibri"/>
              </a:rPr>
              <a:t>Vectors</a:t>
            </a:r>
            <a:r>
              <a:rPr sz="2800" spc="-85" dirty="0">
                <a:solidFill>
                  <a:srgbClr val="1F145D"/>
                </a:solidFill>
                <a:latin typeface="Calibri"/>
                <a:cs typeface="Calibri"/>
              </a:rPr>
              <a:t> </a:t>
            </a:r>
            <a:r>
              <a:rPr sz="2800" spc="-5" dirty="0">
                <a:solidFill>
                  <a:srgbClr val="1F145D"/>
                </a:solidFill>
                <a:latin typeface="Calibri"/>
                <a:cs typeface="Calibri"/>
              </a:rPr>
              <a:t>- multiple</a:t>
            </a:r>
            <a:r>
              <a:rPr sz="2800" spc="5" dirty="0">
                <a:solidFill>
                  <a:srgbClr val="1F145D"/>
                </a:solidFill>
                <a:latin typeface="Calibri"/>
                <a:cs typeface="Calibri"/>
              </a:rPr>
              <a:t> </a:t>
            </a:r>
            <a:r>
              <a:rPr sz="2800" spc="-10" dirty="0">
                <a:solidFill>
                  <a:srgbClr val="1F145D"/>
                </a:solidFill>
                <a:latin typeface="Calibri"/>
                <a:cs typeface="Calibri"/>
              </a:rPr>
              <a:t>bits</a:t>
            </a:r>
            <a:endParaRPr sz="2800" dirty="0">
              <a:solidFill>
                <a:srgbClr val="1F145D"/>
              </a:solidFill>
              <a:latin typeface="Calibri"/>
              <a:cs typeface="Calibri"/>
            </a:endParaRPr>
          </a:p>
          <a:p>
            <a:pPr marL="698500" lvl="1" indent="-229235">
              <a:lnSpc>
                <a:spcPct val="100000"/>
              </a:lnSpc>
              <a:spcBef>
                <a:spcPts val="505"/>
              </a:spcBef>
              <a:buFont typeface="Arial"/>
              <a:buChar char="•"/>
              <a:tabLst>
                <a:tab pos="699135" algn="l"/>
              </a:tabLst>
            </a:pPr>
            <a:r>
              <a:rPr sz="2800" spc="-15" dirty="0">
                <a:solidFill>
                  <a:srgbClr val="1F145D"/>
                </a:solidFill>
                <a:latin typeface="Calibri"/>
                <a:cs typeface="Calibri"/>
              </a:rPr>
              <a:t>Integer</a:t>
            </a:r>
            <a:r>
              <a:rPr sz="2800" spc="229" dirty="0">
                <a:solidFill>
                  <a:srgbClr val="1F145D"/>
                </a:solidFill>
                <a:latin typeface="Calibri"/>
                <a:cs typeface="Calibri"/>
              </a:rPr>
              <a:t> </a:t>
            </a:r>
            <a:r>
              <a:rPr sz="2800" spc="-5" dirty="0">
                <a:solidFill>
                  <a:srgbClr val="1F145D"/>
                </a:solidFill>
                <a:latin typeface="Calibri"/>
                <a:cs typeface="Calibri"/>
              </a:rPr>
              <a:t>- </a:t>
            </a:r>
            <a:r>
              <a:rPr sz="2800" spc="-25" dirty="0">
                <a:solidFill>
                  <a:srgbClr val="1F145D"/>
                </a:solidFill>
                <a:latin typeface="Calibri"/>
                <a:cs typeface="Calibri"/>
              </a:rPr>
              <a:t>for</a:t>
            </a:r>
            <a:r>
              <a:rPr sz="2800" spc="-15" dirty="0">
                <a:solidFill>
                  <a:srgbClr val="1F145D"/>
                </a:solidFill>
                <a:latin typeface="Calibri"/>
                <a:cs typeface="Calibri"/>
              </a:rPr>
              <a:t> integer </a:t>
            </a:r>
            <a:r>
              <a:rPr sz="2800" spc="-5" dirty="0">
                <a:solidFill>
                  <a:srgbClr val="1F145D"/>
                </a:solidFill>
                <a:latin typeface="Calibri"/>
                <a:cs typeface="Calibri"/>
              </a:rPr>
              <a:t>arithmetic</a:t>
            </a:r>
            <a:endParaRPr sz="2800" dirty="0">
              <a:solidFill>
                <a:srgbClr val="1F145D"/>
              </a:solidFill>
              <a:latin typeface="Calibri"/>
              <a:cs typeface="Calibri"/>
            </a:endParaRPr>
          </a:p>
        </p:txBody>
      </p:sp>
      <p:sp>
        <p:nvSpPr>
          <p:cNvPr id="4" name="object 4"/>
          <p:cNvSpPr txBox="1"/>
          <p:nvPr/>
        </p:nvSpPr>
        <p:spPr>
          <a:xfrm>
            <a:off x="1374394" y="3199663"/>
            <a:ext cx="1160145" cy="1498600"/>
          </a:xfrm>
          <a:prstGeom prst="rect">
            <a:avLst/>
          </a:prstGeom>
        </p:spPr>
        <p:txBody>
          <a:bodyPr vert="horz" wrap="square" lIns="0" tIns="76835" rIns="0" bIns="0" rtlCol="0">
            <a:spAutoFit/>
          </a:bodyPr>
          <a:lstStyle/>
          <a:p>
            <a:pPr marL="241300" indent="-228600">
              <a:lnSpc>
                <a:spcPct val="100000"/>
              </a:lnSpc>
              <a:spcBef>
                <a:spcPts val="605"/>
              </a:spcBef>
              <a:buFont typeface="Arial"/>
              <a:buChar char="•"/>
              <a:tabLst>
                <a:tab pos="241300" algn="l"/>
              </a:tabLst>
            </a:pPr>
            <a:r>
              <a:rPr sz="2800" spc="-15" dirty="0">
                <a:solidFill>
                  <a:srgbClr val="1F145D"/>
                </a:solidFill>
                <a:latin typeface="Calibri"/>
                <a:cs typeface="Calibri"/>
              </a:rPr>
              <a:t>Real</a:t>
            </a:r>
            <a:endParaRPr sz="2800">
              <a:solidFill>
                <a:srgbClr val="1F145D"/>
              </a:solidFill>
              <a:latin typeface="Calibri"/>
              <a:cs typeface="Calibri"/>
            </a:endParaRPr>
          </a:p>
          <a:p>
            <a:pPr marL="241300" indent="-228600">
              <a:lnSpc>
                <a:spcPct val="100000"/>
              </a:lnSpc>
              <a:spcBef>
                <a:spcPts val="505"/>
              </a:spcBef>
              <a:buFont typeface="Arial"/>
              <a:buChar char="•"/>
              <a:tabLst>
                <a:tab pos="241300" algn="l"/>
              </a:tabLst>
            </a:pPr>
            <a:r>
              <a:rPr sz="2800" spc="-10" dirty="0">
                <a:solidFill>
                  <a:srgbClr val="1F145D"/>
                </a:solidFill>
                <a:latin typeface="Calibri"/>
                <a:cs typeface="Calibri"/>
              </a:rPr>
              <a:t>Time</a:t>
            </a:r>
            <a:endParaRPr sz="2800">
              <a:solidFill>
                <a:srgbClr val="1F145D"/>
              </a:solidFill>
              <a:latin typeface="Calibri"/>
              <a:cs typeface="Calibri"/>
            </a:endParaRPr>
          </a:p>
          <a:p>
            <a:pPr marL="241300" indent="-228600">
              <a:lnSpc>
                <a:spcPct val="100000"/>
              </a:lnSpc>
              <a:spcBef>
                <a:spcPts val="505"/>
              </a:spcBef>
              <a:buFont typeface="Arial"/>
              <a:buChar char="•"/>
              <a:tabLst>
                <a:tab pos="241300" algn="l"/>
              </a:tabLst>
            </a:pPr>
            <a:r>
              <a:rPr sz="2800" spc="-30" dirty="0">
                <a:solidFill>
                  <a:srgbClr val="1F145D"/>
                </a:solidFill>
                <a:latin typeface="Calibri"/>
                <a:cs typeface="Calibri"/>
              </a:rPr>
              <a:t>Arrays</a:t>
            </a:r>
            <a:endParaRPr sz="2800">
              <a:solidFill>
                <a:srgbClr val="1F145D"/>
              </a:solidFill>
              <a:latin typeface="Calibri"/>
              <a:cs typeface="Calibri"/>
            </a:endParaRPr>
          </a:p>
        </p:txBody>
      </p:sp>
      <p:sp>
        <p:nvSpPr>
          <p:cNvPr id="5" name="object 5"/>
          <p:cNvSpPr txBox="1"/>
          <p:nvPr/>
        </p:nvSpPr>
        <p:spPr>
          <a:xfrm>
            <a:off x="2745994" y="3199663"/>
            <a:ext cx="4458335" cy="1498600"/>
          </a:xfrm>
          <a:prstGeom prst="rect">
            <a:avLst/>
          </a:prstGeom>
        </p:spPr>
        <p:txBody>
          <a:bodyPr vert="horz" wrap="square" lIns="0" tIns="76835" rIns="0" bIns="0" rtlCol="0">
            <a:spAutoFit/>
          </a:bodyPr>
          <a:lstStyle/>
          <a:p>
            <a:pPr marL="203200" indent="-190500">
              <a:lnSpc>
                <a:spcPct val="100000"/>
              </a:lnSpc>
              <a:spcBef>
                <a:spcPts val="605"/>
              </a:spcBef>
              <a:buChar char="-"/>
              <a:tabLst>
                <a:tab pos="203200" algn="l"/>
              </a:tabLst>
            </a:pPr>
            <a:r>
              <a:rPr sz="2800" spc="-25" dirty="0">
                <a:solidFill>
                  <a:srgbClr val="1F145D"/>
                </a:solidFill>
                <a:latin typeface="Calibri"/>
                <a:cs typeface="Calibri"/>
              </a:rPr>
              <a:t>for</a:t>
            </a:r>
            <a:r>
              <a:rPr sz="2800" spc="-20" dirty="0">
                <a:solidFill>
                  <a:srgbClr val="1F145D"/>
                </a:solidFill>
                <a:latin typeface="Calibri"/>
                <a:cs typeface="Calibri"/>
              </a:rPr>
              <a:t> </a:t>
            </a:r>
            <a:r>
              <a:rPr sz="2800" spc="-10" dirty="0">
                <a:solidFill>
                  <a:srgbClr val="1F145D"/>
                </a:solidFill>
                <a:latin typeface="Calibri"/>
                <a:cs typeface="Calibri"/>
              </a:rPr>
              <a:t>floating</a:t>
            </a:r>
            <a:r>
              <a:rPr sz="2800" spc="-15" dirty="0">
                <a:solidFill>
                  <a:srgbClr val="1F145D"/>
                </a:solidFill>
                <a:latin typeface="Calibri"/>
                <a:cs typeface="Calibri"/>
              </a:rPr>
              <a:t> point</a:t>
            </a:r>
            <a:r>
              <a:rPr sz="2800" spc="5" dirty="0">
                <a:solidFill>
                  <a:srgbClr val="1F145D"/>
                </a:solidFill>
                <a:latin typeface="Calibri"/>
                <a:cs typeface="Calibri"/>
              </a:rPr>
              <a:t> </a:t>
            </a:r>
            <a:r>
              <a:rPr sz="2800" spc="-5" dirty="0">
                <a:solidFill>
                  <a:srgbClr val="1F145D"/>
                </a:solidFill>
                <a:latin typeface="Calibri"/>
                <a:cs typeface="Calibri"/>
              </a:rPr>
              <a:t>arithmetic</a:t>
            </a:r>
            <a:endParaRPr sz="2800">
              <a:solidFill>
                <a:srgbClr val="1F145D"/>
              </a:solidFill>
              <a:latin typeface="Calibri"/>
              <a:cs typeface="Calibri"/>
            </a:endParaRPr>
          </a:p>
          <a:p>
            <a:pPr marL="203200" indent="-190500">
              <a:lnSpc>
                <a:spcPct val="100000"/>
              </a:lnSpc>
              <a:spcBef>
                <a:spcPts val="505"/>
              </a:spcBef>
              <a:buChar char="-"/>
              <a:tabLst>
                <a:tab pos="203200" algn="l"/>
              </a:tabLst>
            </a:pPr>
            <a:r>
              <a:rPr sz="2800" spc="-20" dirty="0">
                <a:solidFill>
                  <a:srgbClr val="1F145D"/>
                </a:solidFill>
                <a:latin typeface="Calibri"/>
                <a:cs typeface="Calibri"/>
              </a:rPr>
              <a:t>exclusively</a:t>
            </a:r>
            <a:r>
              <a:rPr sz="2800" spc="5" dirty="0">
                <a:solidFill>
                  <a:srgbClr val="1F145D"/>
                </a:solidFill>
                <a:latin typeface="Calibri"/>
                <a:cs typeface="Calibri"/>
              </a:rPr>
              <a:t> </a:t>
            </a:r>
            <a:r>
              <a:rPr sz="2800" spc="-10" dirty="0">
                <a:solidFill>
                  <a:srgbClr val="1F145D"/>
                </a:solidFill>
                <a:latin typeface="Calibri"/>
                <a:cs typeface="Calibri"/>
              </a:rPr>
              <a:t>used</a:t>
            </a:r>
            <a:r>
              <a:rPr sz="2800" spc="5" dirty="0">
                <a:solidFill>
                  <a:srgbClr val="1F145D"/>
                </a:solidFill>
                <a:latin typeface="Calibri"/>
                <a:cs typeface="Calibri"/>
              </a:rPr>
              <a:t> </a:t>
            </a:r>
            <a:r>
              <a:rPr sz="2800" spc="-5" dirty="0">
                <a:solidFill>
                  <a:srgbClr val="1F145D"/>
                </a:solidFill>
                <a:latin typeface="Calibri"/>
                <a:cs typeface="Calibri"/>
              </a:rPr>
              <a:t>in</a:t>
            </a:r>
            <a:r>
              <a:rPr sz="2800" dirty="0">
                <a:solidFill>
                  <a:srgbClr val="1F145D"/>
                </a:solidFill>
                <a:latin typeface="Calibri"/>
                <a:cs typeface="Calibri"/>
              </a:rPr>
              <a:t> </a:t>
            </a:r>
            <a:r>
              <a:rPr sz="2800" spc="-10" dirty="0">
                <a:solidFill>
                  <a:srgbClr val="1F145D"/>
                </a:solidFill>
                <a:latin typeface="Calibri"/>
                <a:cs typeface="Calibri"/>
              </a:rPr>
              <a:t>simulation</a:t>
            </a:r>
            <a:endParaRPr sz="2800">
              <a:solidFill>
                <a:srgbClr val="1F145D"/>
              </a:solidFill>
              <a:latin typeface="Calibri"/>
              <a:cs typeface="Calibri"/>
            </a:endParaRPr>
          </a:p>
          <a:p>
            <a:pPr marL="203200" indent="-190500">
              <a:lnSpc>
                <a:spcPct val="100000"/>
              </a:lnSpc>
              <a:spcBef>
                <a:spcPts val="505"/>
              </a:spcBef>
              <a:buChar char="-"/>
              <a:tabLst>
                <a:tab pos="203200" algn="l"/>
              </a:tabLst>
            </a:pPr>
            <a:r>
              <a:rPr sz="2800" spc="-10" dirty="0">
                <a:solidFill>
                  <a:srgbClr val="1F145D"/>
                </a:solidFill>
                <a:latin typeface="Calibri"/>
                <a:cs typeface="Calibri"/>
              </a:rPr>
              <a:t>single</a:t>
            </a:r>
            <a:r>
              <a:rPr sz="2800" dirty="0">
                <a:solidFill>
                  <a:srgbClr val="1F145D"/>
                </a:solidFill>
                <a:latin typeface="Calibri"/>
                <a:cs typeface="Calibri"/>
              </a:rPr>
              <a:t> </a:t>
            </a:r>
            <a:r>
              <a:rPr sz="2800" spc="-5" dirty="0">
                <a:solidFill>
                  <a:srgbClr val="1F145D"/>
                </a:solidFill>
                <a:latin typeface="Calibri"/>
                <a:cs typeface="Calibri"/>
              </a:rPr>
              <a:t>or </a:t>
            </a:r>
            <a:r>
              <a:rPr sz="2800" spc="-10" dirty="0">
                <a:solidFill>
                  <a:srgbClr val="1F145D"/>
                </a:solidFill>
                <a:latin typeface="Calibri"/>
                <a:cs typeface="Calibri"/>
              </a:rPr>
              <a:t>multidimensional</a:t>
            </a:r>
            <a:endParaRPr sz="2800">
              <a:solidFill>
                <a:srgbClr val="1F145D"/>
              </a:solidFill>
              <a:latin typeface="Calibri"/>
              <a:cs typeface="Calibri"/>
            </a:endParaRPr>
          </a:p>
        </p:txBody>
      </p:sp>
      <p:sp>
        <p:nvSpPr>
          <p:cNvPr id="6" name="object 6"/>
          <p:cNvSpPr txBox="1"/>
          <p:nvPr/>
        </p:nvSpPr>
        <p:spPr>
          <a:xfrm>
            <a:off x="1374394" y="4735448"/>
            <a:ext cx="6546215"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 pos="1383665" algn="l"/>
              </a:tabLst>
            </a:pPr>
            <a:r>
              <a:rPr sz="2800" spc="-10" dirty="0">
                <a:solidFill>
                  <a:srgbClr val="1F145D"/>
                </a:solidFill>
                <a:latin typeface="Calibri"/>
                <a:cs typeface="Calibri"/>
              </a:rPr>
              <a:t>Strings	</a:t>
            </a:r>
            <a:r>
              <a:rPr sz="2800" spc="-5" dirty="0">
                <a:solidFill>
                  <a:srgbClr val="1F145D"/>
                </a:solidFill>
                <a:latin typeface="Calibri"/>
                <a:cs typeface="Calibri"/>
              </a:rPr>
              <a:t>-</a:t>
            </a:r>
            <a:r>
              <a:rPr sz="2800" spc="5" dirty="0">
                <a:solidFill>
                  <a:srgbClr val="1F145D"/>
                </a:solidFill>
                <a:latin typeface="Calibri"/>
                <a:cs typeface="Calibri"/>
              </a:rPr>
              <a:t> </a:t>
            </a:r>
            <a:r>
              <a:rPr sz="2800" spc="-15" dirty="0">
                <a:solidFill>
                  <a:srgbClr val="1F145D"/>
                </a:solidFill>
                <a:latin typeface="Calibri"/>
                <a:cs typeface="Calibri"/>
              </a:rPr>
              <a:t>great </a:t>
            </a:r>
            <a:r>
              <a:rPr sz="2800" spc="-25" dirty="0">
                <a:solidFill>
                  <a:srgbClr val="1F145D"/>
                </a:solidFill>
                <a:latin typeface="Calibri"/>
                <a:cs typeface="Calibri"/>
              </a:rPr>
              <a:t>for</a:t>
            </a:r>
            <a:r>
              <a:rPr sz="2800" spc="-10" dirty="0">
                <a:solidFill>
                  <a:srgbClr val="1F145D"/>
                </a:solidFill>
                <a:latin typeface="Calibri"/>
                <a:cs typeface="Calibri"/>
              </a:rPr>
              <a:t> </a:t>
            </a:r>
            <a:r>
              <a:rPr sz="2800" spc="-20" dirty="0">
                <a:solidFill>
                  <a:srgbClr val="1F145D"/>
                </a:solidFill>
                <a:latin typeface="Calibri"/>
                <a:cs typeface="Calibri"/>
              </a:rPr>
              <a:t>test</a:t>
            </a:r>
            <a:r>
              <a:rPr sz="2800" spc="-10" dirty="0">
                <a:solidFill>
                  <a:srgbClr val="1F145D"/>
                </a:solidFill>
                <a:latin typeface="Calibri"/>
                <a:cs typeface="Calibri"/>
              </a:rPr>
              <a:t> benches</a:t>
            </a:r>
            <a:r>
              <a:rPr sz="2800" spc="25" dirty="0">
                <a:solidFill>
                  <a:srgbClr val="1F145D"/>
                </a:solidFill>
                <a:latin typeface="Calibri"/>
                <a:cs typeface="Calibri"/>
              </a:rPr>
              <a:t> </a:t>
            </a:r>
            <a:r>
              <a:rPr sz="2800" spc="-5" dirty="0">
                <a:solidFill>
                  <a:srgbClr val="1F145D"/>
                </a:solidFill>
                <a:latin typeface="Calibri"/>
                <a:cs typeface="Calibri"/>
              </a:rPr>
              <a:t>/</a:t>
            </a:r>
            <a:r>
              <a:rPr sz="2800" spc="5" dirty="0">
                <a:solidFill>
                  <a:srgbClr val="1F145D"/>
                </a:solidFill>
                <a:latin typeface="Calibri"/>
                <a:cs typeface="Calibri"/>
              </a:rPr>
              <a:t> </a:t>
            </a:r>
            <a:r>
              <a:rPr sz="2800" spc="-5" dirty="0">
                <a:solidFill>
                  <a:srgbClr val="1F145D"/>
                </a:solidFill>
                <a:latin typeface="Calibri"/>
                <a:cs typeface="Calibri"/>
              </a:rPr>
              <a:t>debugging</a:t>
            </a:r>
            <a:endParaRPr sz="2800">
              <a:solidFill>
                <a:srgbClr val="1F145D"/>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476672"/>
            <a:ext cx="1541145"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Busses</a:t>
            </a:r>
          </a:p>
        </p:txBody>
      </p:sp>
      <p:sp>
        <p:nvSpPr>
          <p:cNvPr id="3" name="object 3"/>
          <p:cNvSpPr txBox="1"/>
          <p:nvPr/>
        </p:nvSpPr>
        <p:spPr>
          <a:xfrm>
            <a:off x="855675" y="1840737"/>
            <a:ext cx="8853805" cy="352044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5" dirty="0">
                <a:solidFill>
                  <a:srgbClr val="1F145D"/>
                </a:solidFill>
                <a:latin typeface="Calibri"/>
                <a:cs typeface="Calibri"/>
              </a:rPr>
              <a:t>Collection</a:t>
            </a:r>
            <a:r>
              <a:rPr sz="2800" spc="5"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10" dirty="0">
                <a:solidFill>
                  <a:srgbClr val="1F145D"/>
                </a:solidFill>
                <a:latin typeface="Calibri"/>
                <a:cs typeface="Calibri"/>
              </a:rPr>
              <a:t>individual</a:t>
            </a:r>
            <a:r>
              <a:rPr sz="2800" spc="35" dirty="0">
                <a:solidFill>
                  <a:srgbClr val="1F145D"/>
                </a:solidFill>
                <a:latin typeface="Calibri"/>
                <a:cs typeface="Calibri"/>
              </a:rPr>
              <a:t> </a:t>
            </a:r>
            <a:r>
              <a:rPr sz="2800" spc="-10" dirty="0">
                <a:solidFill>
                  <a:srgbClr val="1F145D"/>
                </a:solidFill>
                <a:latin typeface="Calibri"/>
                <a:cs typeface="Calibri"/>
              </a:rPr>
              <a:t>signals</a:t>
            </a:r>
            <a:r>
              <a:rPr sz="2800" spc="10" dirty="0">
                <a:solidFill>
                  <a:srgbClr val="1F145D"/>
                </a:solidFill>
                <a:latin typeface="Calibri"/>
                <a:cs typeface="Calibri"/>
              </a:rPr>
              <a:t> </a:t>
            </a:r>
            <a:r>
              <a:rPr sz="2800" spc="-5" dirty="0">
                <a:solidFill>
                  <a:srgbClr val="1F145D"/>
                </a:solidFill>
                <a:latin typeface="Calibri"/>
                <a:cs typeface="Calibri"/>
              </a:rPr>
              <a:t>or</a:t>
            </a:r>
            <a:r>
              <a:rPr sz="2800" spc="5" dirty="0">
                <a:solidFill>
                  <a:srgbClr val="1F145D"/>
                </a:solidFill>
                <a:latin typeface="Calibri"/>
                <a:cs typeface="Calibri"/>
              </a:rPr>
              <a:t> </a:t>
            </a:r>
            <a:r>
              <a:rPr sz="2800" spc="-5" dirty="0">
                <a:solidFill>
                  <a:srgbClr val="1F145D"/>
                </a:solidFill>
                <a:latin typeface="Calibri"/>
                <a:cs typeface="Calibri"/>
              </a:rPr>
              <a:t>n-bit</a:t>
            </a:r>
            <a:r>
              <a:rPr sz="2800" spc="40" dirty="0">
                <a:solidFill>
                  <a:srgbClr val="1F145D"/>
                </a:solidFill>
                <a:latin typeface="Calibri"/>
                <a:cs typeface="Calibri"/>
              </a:rPr>
              <a:t> </a:t>
            </a:r>
            <a:r>
              <a:rPr sz="2800" spc="-10" dirty="0">
                <a:solidFill>
                  <a:srgbClr val="1F145D"/>
                </a:solidFill>
                <a:latin typeface="Calibri"/>
                <a:cs typeface="Calibri"/>
              </a:rPr>
              <a:t>signals</a:t>
            </a:r>
            <a:endParaRPr sz="2800">
              <a:solidFill>
                <a:srgbClr val="1F145D"/>
              </a:solidFill>
              <a:latin typeface="Calibri"/>
              <a:cs typeface="Calibri"/>
            </a:endParaRPr>
          </a:p>
          <a:p>
            <a:pPr marL="241300" indent="-228600">
              <a:lnSpc>
                <a:spcPct val="100000"/>
              </a:lnSpc>
              <a:spcBef>
                <a:spcPts val="2680"/>
              </a:spcBef>
              <a:buFont typeface="Arial"/>
              <a:buChar char="•"/>
              <a:tabLst>
                <a:tab pos="241300" algn="l"/>
              </a:tabLst>
            </a:pPr>
            <a:r>
              <a:rPr sz="2800" spc="-30" dirty="0">
                <a:solidFill>
                  <a:srgbClr val="1F145D"/>
                </a:solidFill>
                <a:latin typeface="Calibri"/>
                <a:cs typeface="Calibri"/>
              </a:rPr>
              <a:t>Easy</a:t>
            </a:r>
            <a:r>
              <a:rPr sz="2800" spc="-10" dirty="0">
                <a:solidFill>
                  <a:srgbClr val="1F145D"/>
                </a:solidFill>
                <a:latin typeface="Calibri"/>
                <a:cs typeface="Calibri"/>
              </a:rPr>
              <a:t> </a:t>
            </a:r>
            <a:r>
              <a:rPr sz="2800" spc="-20" dirty="0">
                <a:solidFill>
                  <a:srgbClr val="1F145D"/>
                </a:solidFill>
                <a:latin typeface="Calibri"/>
                <a:cs typeface="Calibri"/>
              </a:rPr>
              <a:t>to</a:t>
            </a:r>
            <a:r>
              <a:rPr sz="2800" spc="-15" dirty="0">
                <a:solidFill>
                  <a:srgbClr val="1F145D"/>
                </a:solidFill>
                <a:latin typeface="Calibri"/>
                <a:cs typeface="Calibri"/>
              </a:rPr>
              <a:t> </a:t>
            </a:r>
            <a:r>
              <a:rPr sz="2800" spc="-30" dirty="0">
                <a:solidFill>
                  <a:srgbClr val="1F145D"/>
                </a:solidFill>
                <a:latin typeface="Calibri"/>
                <a:cs typeface="Calibri"/>
              </a:rPr>
              <a:t>refer</a:t>
            </a:r>
            <a:r>
              <a:rPr sz="2800" spc="-5" dirty="0">
                <a:solidFill>
                  <a:srgbClr val="1F145D"/>
                </a:solidFill>
                <a:latin typeface="Calibri"/>
                <a:cs typeface="Calibri"/>
              </a:rPr>
              <a:t> </a:t>
            </a:r>
            <a:r>
              <a:rPr sz="2800" spc="-20" dirty="0">
                <a:solidFill>
                  <a:srgbClr val="1F145D"/>
                </a:solidFill>
                <a:latin typeface="Calibri"/>
                <a:cs typeface="Calibri"/>
              </a:rPr>
              <a:t>to</a:t>
            </a:r>
            <a:r>
              <a:rPr sz="2800" spc="-15" dirty="0">
                <a:solidFill>
                  <a:srgbClr val="1F145D"/>
                </a:solidFill>
                <a:latin typeface="Calibri"/>
                <a:cs typeface="Calibri"/>
              </a:rPr>
              <a:t> by</a:t>
            </a:r>
            <a:r>
              <a:rPr sz="2800" spc="15" dirty="0">
                <a:solidFill>
                  <a:srgbClr val="1F145D"/>
                </a:solidFill>
                <a:latin typeface="Calibri"/>
                <a:cs typeface="Calibri"/>
              </a:rPr>
              <a:t> </a:t>
            </a:r>
            <a:r>
              <a:rPr sz="2800" spc="-10" dirty="0">
                <a:solidFill>
                  <a:srgbClr val="1F145D"/>
                </a:solidFill>
                <a:latin typeface="Calibri"/>
                <a:cs typeface="Calibri"/>
              </a:rPr>
              <a:t>name</a:t>
            </a:r>
            <a:endParaRPr sz="2800">
              <a:solidFill>
                <a:srgbClr val="1F145D"/>
              </a:solidFill>
              <a:latin typeface="Calibri"/>
              <a:cs typeface="Calibri"/>
            </a:endParaRPr>
          </a:p>
          <a:p>
            <a:pPr marL="241300" indent="-228600">
              <a:lnSpc>
                <a:spcPct val="100000"/>
              </a:lnSpc>
              <a:spcBef>
                <a:spcPts val="2685"/>
              </a:spcBef>
              <a:buFont typeface="Arial"/>
              <a:buChar char="•"/>
              <a:tabLst>
                <a:tab pos="241300" algn="l"/>
              </a:tabLst>
            </a:pPr>
            <a:r>
              <a:rPr sz="2800" spc="-25" dirty="0">
                <a:solidFill>
                  <a:srgbClr val="1F145D"/>
                </a:solidFill>
                <a:latin typeface="Calibri"/>
                <a:cs typeface="Calibri"/>
              </a:rPr>
              <a:t>Make</a:t>
            </a:r>
            <a:r>
              <a:rPr sz="2800" spc="5" dirty="0">
                <a:solidFill>
                  <a:srgbClr val="1F145D"/>
                </a:solidFill>
                <a:latin typeface="Calibri"/>
                <a:cs typeface="Calibri"/>
              </a:rPr>
              <a:t> </a:t>
            </a:r>
            <a:r>
              <a:rPr sz="2800" spc="-20" dirty="0">
                <a:solidFill>
                  <a:srgbClr val="1F145D"/>
                </a:solidFill>
                <a:latin typeface="Calibri"/>
                <a:cs typeface="Calibri"/>
              </a:rPr>
              <a:t>from</a:t>
            </a:r>
            <a:r>
              <a:rPr sz="2800" spc="15" dirty="0">
                <a:solidFill>
                  <a:srgbClr val="1F145D"/>
                </a:solidFill>
                <a:latin typeface="Calibri"/>
                <a:cs typeface="Calibri"/>
              </a:rPr>
              <a:t> </a:t>
            </a:r>
            <a:r>
              <a:rPr sz="2800" spc="-10" dirty="0">
                <a:solidFill>
                  <a:srgbClr val="1F145D"/>
                </a:solidFill>
                <a:latin typeface="Calibri"/>
                <a:cs typeface="Calibri"/>
              </a:rPr>
              <a:t>various</a:t>
            </a:r>
            <a:r>
              <a:rPr sz="2800" spc="5" dirty="0">
                <a:solidFill>
                  <a:srgbClr val="1F145D"/>
                </a:solidFill>
                <a:latin typeface="Calibri"/>
                <a:cs typeface="Calibri"/>
              </a:rPr>
              <a:t> </a:t>
            </a:r>
            <a:r>
              <a:rPr sz="2800" spc="-10" dirty="0">
                <a:solidFill>
                  <a:srgbClr val="1F145D"/>
                </a:solidFill>
                <a:latin typeface="Calibri"/>
                <a:cs typeface="Calibri"/>
              </a:rPr>
              <a:t>individual</a:t>
            </a:r>
            <a:r>
              <a:rPr sz="2800" spc="45" dirty="0">
                <a:solidFill>
                  <a:srgbClr val="1F145D"/>
                </a:solidFill>
                <a:latin typeface="Calibri"/>
                <a:cs typeface="Calibri"/>
              </a:rPr>
              <a:t> </a:t>
            </a:r>
            <a:r>
              <a:rPr sz="2800" spc="-10" dirty="0">
                <a:solidFill>
                  <a:srgbClr val="1F145D"/>
                </a:solidFill>
                <a:latin typeface="Calibri"/>
                <a:cs typeface="Calibri"/>
              </a:rPr>
              <a:t>signals</a:t>
            </a:r>
            <a:r>
              <a:rPr sz="2800" spc="10" dirty="0">
                <a:solidFill>
                  <a:srgbClr val="1F145D"/>
                </a:solidFill>
                <a:latin typeface="Calibri"/>
                <a:cs typeface="Calibri"/>
              </a:rPr>
              <a:t> </a:t>
            </a:r>
            <a:r>
              <a:rPr sz="2800" spc="-5" dirty="0">
                <a:solidFill>
                  <a:srgbClr val="1F145D"/>
                </a:solidFill>
                <a:latin typeface="Calibri"/>
                <a:cs typeface="Calibri"/>
              </a:rPr>
              <a:t>or</a:t>
            </a:r>
            <a:r>
              <a:rPr sz="2800" spc="10" dirty="0">
                <a:solidFill>
                  <a:srgbClr val="1F145D"/>
                </a:solidFill>
                <a:latin typeface="Calibri"/>
                <a:cs typeface="Calibri"/>
              </a:rPr>
              <a:t> </a:t>
            </a:r>
            <a:r>
              <a:rPr sz="2800" spc="-10" dirty="0">
                <a:solidFill>
                  <a:srgbClr val="1F145D"/>
                </a:solidFill>
                <a:latin typeface="Calibri"/>
                <a:cs typeface="Calibri"/>
              </a:rPr>
              <a:t>parts</a:t>
            </a:r>
            <a:r>
              <a:rPr sz="2800" spc="15"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10" dirty="0">
                <a:solidFill>
                  <a:srgbClr val="1F145D"/>
                </a:solidFill>
                <a:latin typeface="Calibri"/>
                <a:cs typeface="Calibri"/>
              </a:rPr>
              <a:t>other</a:t>
            </a:r>
            <a:r>
              <a:rPr sz="2800" spc="15" dirty="0">
                <a:solidFill>
                  <a:srgbClr val="1F145D"/>
                </a:solidFill>
                <a:latin typeface="Calibri"/>
                <a:cs typeface="Calibri"/>
              </a:rPr>
              <a:t> </a:t>
            </a:r>
            <a:r>
              <a:rPr sz="2800" spc="-10" dirty="0">
                <a:solidFill>
                  <a:srgbClr val="1F145D"/>
                </a:solidFill>
                <a:latin typeface="Calibri"/>
                <a:cs typeface="Calibri"/>
              </a:rPr>
              <a:t>buses</a:t>
            </a:r>
            <a:endParaRPr sz="2800">
              <a:solidFill>
                <a:srgbClr val="1F145D"/>
              </a:solidFill>
              <a:latin typeface="Calibri"/>
              <a:cs typeface="Calibri"/>
            </a:endParaRPr>
          </a:p>
          <a:p>
            <a:pPr marL="241300" indent="-228600">
              <a:lnSpc>
                <a:spcPct val="100000"/>
              </a:lnSpc>
              <a:spcBef>
                <a:spcPts val="2680"/>
              </a:spcBef>
              <a:buFont typeface="Arial"/>
              <a:buChar char="•"/>
              <a:tabLst>
                <a:tab pos="241300" algn="l"/>
              </a:tabLst>
            </a:pPr>
            <a:r>
              <a:rPr sz="2800" spc="-10" dirty="0">
                <a:solidFill>
                  <a:srgbClr val="1F145D"/>
                </a:solidFill>
                <a:latin typeface="Calibri"/>
                <a:cs typeface="Calibri"/>
              </a:rPr>
              <a:t>Extract</a:t>
            </a:r>
            <a:r>
              <a:rPr sz="2800" spc="-20" dirty="0">
                <a:solidFill>
                  <a:srgbClr val="1F145D"/>
                </a:solidFill>
                <a:latin typeface="Calibri"/>
                <a:cs typeface="Calibri"/>
              </a:rPr>
              <a:t> </a:t>
            </a:r>
            <a:r>
              <a:rPr sz="2800" spc="-10" dirty="0">
                <a:solidFill>
                  <a:srgbClr val="1F145D"/>
                </a:solidFill>
                <a:latin typeface="Calibri"/>
                <a:cs typeface="Calibri"/>
              </a:rPr>
              <a:t>individual</a:t>
            </a:r>
            <a:r>
              <a:rPr sz="2800" spc="25" dirty="0">
                <a:solidFill>
                  <a:srgbClr val="1F145D"/>
                </a:solidFill>
                <a:latin typeface="Calibri"/>
                <a:cs typeface="Calibri"/>
              </a:rPr>
              <a:t> </a:t>
            </a:r>
            <a:r>
              <a:rPr sz="2800" spc="-10" dirty="0">
                <a:solidFill>
                  <a:srgbClr val="1F145D"/>
                </a:solidFill>
                <a:latin typeface="Calibri"/>
                <a:cs typeface="Calibri"/>
              </a:rPr>
              <a:t>bit</a:t>
            </a:r>
            <a:r>
              <a:rPr sz="2800" spc="10" dirty="0">
                <a:solidFill>
                  <a:srgbClr val="1F145D"/>
                </a:solidFill>
                <a:latin typeface="Calibri"/>
                <a:cs typeface="Calibri"/>
              </a:rPr>
              <a:t> </a:t>
            </a:r>
            <a:r>
              <a:rPr sz="2800" spc="-5" dirty="0">
                <a:solidFill>
                  <a:srgbClr val="1F145D"/>
                </a:solidFill>
                <a:latin typeface="Calibri"/>
                <a:cs typeface="Calibri"/>
              </a:rPr>
              <a:t>or</a:t>
            </a:r>
            <a:r>
              <a:rPr sz="2800" spc="-15" dirty="0">
                <a:solidFill>
                  <a:srgbClr val="1F145D"/>
                </a:solidFill>
                <a:latin typeface="Calibri"/>
                <a:cs typeface="Calibri"/>
              </a:rPr>
              <a:t> </a:t>
            </a:r>
            <a:r>
              <a:rPr sz="2800" spc="-10" dirty="0">
                <a:solidFill>
                  <a:srgbClr val="1F145D"/>
                </a:solidFill>
                <a:latin typeface="Calibri"/>
                <a:cs typeface="Calibri"/>
              </a:rPr>
              <a:t>bits</a:t>
            </a:r>
            <a:endParaRPr sz="2800">
              <a:solidFill>
                <a:srgbClr val="1F145D"/>
              </a:solidFill>
              <a:latin typeface="Calibri"/>
              <a:cs typeface="Calibri"/>
            </a:endParaRPr>
          </a:p>
          <a:p>
            <a:pPr marL="241300" indent="-228600">
              <a:lnSpc>
                <a:spcPct val="100000"/>
              </a:lnSpc>
              <a:spcBef>
                <a:spcPts val="2675"/>
              </a:spcBef>
              <a:buFont typeface="Arial"/>
              <a:buChar char="•"/>
              <a:tabLst>
                <a:tab pos="241300" algn="l"/>
              </a:tabLst>
            </a:pPr>
            <a:r>
              <a:rPr sz="2800" spc="-10" dirty="0">
                <a:solidFill>
                  <a:srgbClr val="1F145D"/>
                </a:solidFill>
                <a:latin typeface="Calibri"/>
                <a:cs typeface="Calibri"/>
              </a:rPr>
              <a:t>HDLs</a:t>
            </a:r>
            <a:r>
              <a:rPr sz="2800" spc="5" dirty="0">
                <a:solidFill>
                  <a:srgbClr val="1F145D"/>
                </a:solidFill>
                <a:latin typeface="Calibri"/>
                <a:cs typeface="Calibri"/>
              </a:rPr>
              <a:t> </a:t>
            </a:r>
            <a:r>
              <a:rPr sz="2800" spc="-25" dirty="0">
                <a:solidFill>
                  <a:srgbClr val="1F145D"/>
                </a:solidFill>
                <a:latin typeface="Calibri"/>
                <a:cs typeface="Calibri"/>
              </a:rPr>
              <a:t>make</a:t>
            </a:r>
            <a:r>
              <a:rPr sz="2800" spc="-5" dirty="0">
                <a:solidFill>
                  <a:srgbClr val="1F145D"/>
                </a:solidFill>
                <a:latin typeface="Calibri"/>
                <a:cs typeface="Calibri"/>
              </a:rPr>
              <a:t> it </a:t>
            </a:r>
            <a:r>
              <a:rPr sz="2800" spc="-15" dirty="0">
                <a:solidFill>
                  <a:srgbClr val="1F145D"/>
                </a:solidFill>
                <a:latin typeface="Calibri"/>
                <a:cs typeface="Calibri"/>
              </a:rPr>
              <a:t>easy</a:t>
            </a:r>
            <a:r>
              <a:rPr sz="2800" spc="-5" dirty="0">
                <a:solidFill>
                  <a:srgbClr val="1F145D"/>
                </a:solidFill>
                <a:latin typeface="Calibri"/>
                <a:cs typeface="Calibri"/>
              </a:rPr>
              <a:t> </a:t>
            </a:r>
            <a:r>
              <a:rPr sz="2800" spc="-20" dirty="0">
                <a:solidFill>
                  <a:srgbClr val="1F145D"/>
                </a:solidFill>
                <a:latin typeface="Calibri"/>
                <a:cs typeface="Calibri"/>
              </a:rPr>
              <a:t>to</a:t>
            </a:r>
            <a:r>
              <a:rPr sz="2800" spc="-10" dirty="0">
                <a:solidFill>
                  <a:srgbClr val="1F145D"/>
                </a:solidFill>
                <a:latin typeface="Calibri"/>
                <a:cs typeface="Calibri"/>
              </a:rPr>
              <a:t> </a:t>
            </a:r>
            <a:r>
              <a:rPr sz="2800" spc="-5" dirty="0">
                <a:solidFill>
                  <a:srgbClr val="1F145D"/>
                </a:solidFill>
                <a:latin typeface="Calibri"/>
                <a:cs typeface="Calibri"/>
              </a:rPr>
              <a:t>do</a:t>
            </a:r>
            <a:r>
              <a:rPr sz="2800" spc="10" dirty="0">
                <a:solidFill>
                  <a:srgbClr val="1F145D"/>
                </a:solidFill>
                <a:latin typeface="Calibri"/>
                <a:cs typeface="Calibri"/>
              </a:rPr>
              <a:t> </a:t>
            </a:r>
            <a:r>
              <a:rPr sz="2800" spc="-5" dirty="0">
                <a:solidFill>
                  <a:srgbClr val="1F145D"/>
                </a:solidFill>
                <a:latin typeface="Calibri"/>
                <a:cs typeface="Calibri"/>
              </a:rPr>
              <a:t>all</a:t>
            </a:r>
            <a:r>
              <a:rPr sz="2800" spc="-15" dirty="0">
                <a:solidFill>
                  <a:srgbClr val="1F145D"/>
                </a:solidFill>
                <a:latin typeface="Calibri"/>
                <a:cs typeface="Calibri"/>
              </a:rPr>
              <a:t> </a:t>
            </a:r>
            <a:r>
              <a:rPr sz="2800" spc="-5" dirty="0">
                <a:solidFill>
                  <a:srgbClr val="1F145D"/>
                </a:solidFill>
                <a:latin typeface="Calibri"/>
                <a:cs typeface="Calibri"/>
              </a:rPr>
              <a:t>this….</a:t>
            </a:r>
            <a:endParaRPr sz="2800">
              <a:solidFill>
                <a:srgbClr val="1F145D"/>
              </a:solidFill>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740" y="411361"/>
            <a:ext cx="6145530" cy="697230"/>
          </a:xfrm>
          <a:prstGeom prst="rect">
            <a:avLst/>
          </a:prstGeom>
        </p:spPr>
        <p:txBody>
          <a:bodyPr vert="horz" wrap="square" lIns="0" tIns="13335" rIns="0" bIns="0" rtlCol="0">
            <a:spAutoFit/>
          </a:bodyPr>
          <a:lstStyle/>
          <a:p>
            <a:pPr marL="12700">
              <a:lnSpc>
                <a:spcPct val="100000"/>
              </a:lnSpc>
              <a:spcBef>
                <a:spcPts val="105"/>
              </a:spcBef>
            </a:pPr>
            <a:r>
              <a:rPr b="0" spc="-55" dirty="0">
                <a:latin typeface="Calibri Light"/>
                <a:cs typeface="Calibri Light"/>
              </a:rPr>
              <a:t>Vectors</a:t>
            </a:r>
            <a:r>
              <a:rPr b="0" spc="10" dirty="0">
                <a:latin typeface="Calibri Light"/>
                <a:cs typeface="Calibri Light"/>
              </a:rPr>
              <a:t> </a:t>
            </a:r>
            <a:r>
              <a:rPr b="0" dirty="0">
                <a:latin typeface="Calibri Light"/>
                <a:cs typeface="Calibri Light"/>
              </a:rPr>
              <a:t>(Collections</a:t>
            </a:r>
            <a:r>
              <a:rPr b="0" spc="15" dirty="0">
                <a:latin typeface="Calibri Light"/>
                <a:cs typeface="Calibri Light"/>
              </a:rPr>
              <a:t> </a:t>
            </a:r>
            <a:r>
              <a:rPr b="0" dirty="0">
                <a:latin typeface="Calibri Light"/>
                <a:cs typeface="Calibri Light"/>
              </a:rPr>
              <a:t>of</a:t>
            </a:r>
            <a:r>
              <a:rPr b="0" spc="-10" dirty="0">
                <a:latin typeface="Calibri Light"/>
                <a:cs typeface="Calibri Light"/>
              </a:rPr>
              <a:t> </a:t>
            </a:r>
            <a:r>
              <a:rPr b="0" dirty="0">
                <a:latin typeface="Calibri Light"/>
                <a:cs typeface="Calibri Light"/>
              </a:rPr>
              <a:t>bits)</a:t>
            </a:r>
          </a:p>
        </p:txBody>
      </p:sp>
      <p:sp>
        <p:nvSpPr>
          <p:cNvPr id="3" name="object 3"/>
          <p:cNvSpPr txBox="1"/>
          <p:nvPr/>
        </p:nvSpPr>
        <p:spPr>
          <a:xfrm>
            <a:off x="855675" y="1614018"/>
            <a:ext cx="5410200" cy="885190"/>
          </a:xfrm>
          <a:prstGeom prst="rect">
            <a:avLst/>
          </a:prstGeom>
        </p:spPr>
        <p:txBody>
          <a:bodyPr vert="horz" wrap="square" lIns="0" tIns="48260" rIns="0" bIns="0" rtlCol="0">
            <a:spAutoFit/>
          </a:bodyPr>
          <a:lstStyle/>
          <a:p>
            <a:pPr marL="241300" indent="-228600">
              <a:lnSpc>
                <a:spcPct val="100000"/>
              </a:lnSpc>
              <a:spcBef>
                <a:spcPts val="380"/>
              </a:spcBef>
              <a:buFont typeface="Arial"/>
              <a:buChar char="•"/>
              <a:tabLst>
                <a:tab pos="241300" algn="l"/>
              </a:tabLst>
            </a:pPr>
            <a:r>
              <a:rPr sz="2800" spc="-5" dirty="0">
                <a:solidFill>
                  <a:srgbClr val="1F145D"/>
                </a:solidFill>
                <a:latin typeface="Calibri"/>
                <a:cs typeface="Calibri"/>
              </a:rPr>
              <a:t>Bit</a:t>
            </a:r>
            <a:r>
              <a:rPr sz="2800" spc="-10" dirty="0">
                <a:solidFill>
                  <a:srgbClr val="1F145D"/>
                </a:solidFill>
                <a:latin typeface="Calibri"/>
                <a:cs typeface="Calibri"/>
              </a:rPr>
              <a:t> </a:t>
            </a:r>
            <a:r>
              <a:rPr sz="2800" spc="-15" dirty="0">
                <a:solidFill>
                  <a:srgbClr val="1F145D"/>
                </a:solidFill>
                <a:latin typeface="Calibri"/>
                <a:cs typeface="Calibri"/>
              </a:rPr>
              <a:t>strings</a:t>
            </a:r>
            <a:r>
              <a:rPr sz="2800" spc="25"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10" dirty="0">
                <a:solidFill>
                  <a:srgbClr val="1F145D"/>
                </a:solidFill>
                <a:latin typeface="Calibri"/>
                <a:cs typeface="Calibri"/>
              </a:rPr>
              <a:t>bit</a:t>
            </a:r>
            <a:r>
              <a:rPr sz="2800" spc="5" dirty="0">
                <a:solidFill>
                  <a:srgbClr val="1F145D"/>
                </a:solidFill>
                <a:latin typeface="Calibri"/>
                <a:cs typeface="Calibri"/>
              </a:rPr>
              <a:t> </a:t>
            </a:r>
            <a:r>
              <a:rPr sz="2800" spc="-25" dirty="0">
                <a:solidFill>
                  <a:srgbClr val="1F145D"/>
                </a:solidFill>
                <a:latin typeface="Calibri"/>
                <a:cs typeface="Calibri"/>
              </a:rPr>
              <a:t>arrays</a:t>
            </a:r>
            <a:r>
              <a:rPr sz="2800" spc="-10"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5" dirty="0">
                <a:solidFill>
                  <a:srgbClr val="1F145D"/>
                </a:solidFill>
                <a:latin typeface="Calibri"/>
                <a:cs typeface="Calibri"/>
              </a:rPr>
              <a:t>logic</a:t>
            </a:r>
            <a:r>
              <a:rPr sz="2800" dirty="0">
                <a:solidFill>
                  <a:srgbClr val="1F145D"/>
                </a:solidFill>
                <a:latin typeface="Calibri"/>
                <a:cs typeface="Calibri"/>
              </a:rPr>
              <a:t> </a:t>
            </a:r>
            <a:r>
              <a:rPr sz="2800" spc="-20" dirty="0">
                <a:solidFill>
                  <a:srgbClr val="1F145D"/>
                </a:solidFill>
                <a:latin typeface="Calibri"/>
                <a:cs typeface="Calibri"/>
              </a:rPr>
              <a:t>vectors</a:t>
            </a:r>
            <a:endParaRPr sz="2800">
              <a:solidFill>
                <a:srgbClr val="1F145D"/>
              </a:solidFill>
              <a:latin typeface="Calibri"/>
              <a:cs typeface="Calibri"/>
            </a:endParaRPr>
          </a:p>
          <a:p>
            <a:pPr marL="698500" lvl="1" indent="-229235">
              <a:lnSpc>
                <a:spcPct val="100000"/>
              </a:lnSpc>
              <a:spcBef>
                <a:spcPts val="245"/>
              </a:spcBef>
              <a:buFont typeface="Arial"/>
              <a:buChar char="•"/>
              <a:tabLst>
                <a:tab pos="699135" algn="l"/>
                <a:tab pos="1995170" algn="l"/>
                <a:tab pos="2528570" algn="l"/>
              </a:tabLst>
            </a:pPr>
            <a:r>
              <a:rPr sz="2400" spc="-15" dirty="0">
                <a:solidFill>
                  <a:srgbClr val="1F145D"/>
                </a:solidFill>
                <a:latin typeface="Calibri"/>
                <a:cs typeface="Calibri"/>
              </a:rPr>
              <a:t>VERILOG:	reg	</a:t>
            </a:r>
            <a:r>
              <a:rPr sz="2400" spc="-5" dirty="0">
                <a:solidFill>
                  <a:srgbClr val="1F145D"/>
                </a:solidFill>
                <a:latin typeface="Calibri"/>
                <a:cs typeface="Calibri"/>
              </a:rPr>
              <a:t>sum[15:0],</a:t>
            </a:r>
            <a:r>
              <a:rPr sz="2400" spc="-30" dirty="0">
                <a:solidFill>
                  <a:srgbClr val="1F145D"/>
                </a:solidFill>
                <a:latin typeface="Calibri"/>
                <a:cs typeface="Calibri"/>
              </a:rPr>
              <a:t> </a:t>
            </a:r>
            <a:r>
              <a:rPr sz="2400" spc="-5" dirty="0">
                <a:solidFill>
                  <a:srgbClr val="1F145D"/>
                </a:solidFill>
                <a:latin typeface="Calibri"/>
                <a:cs typeface="Calibri"/>
              </a:rPr>
              <a:t>carry;</a:t>
            </a:r>
            <a:endParaRPr sz="2400">
              <a:solidFill>
                <a:srgbClr val="1F145D"/>
              </a:solidFill>
              <a:latin typeface="Calibri"/>
              <a:cs typeface="Calibri"/>
            </a:endParaRPr>
          </a:p>
        </p:txBody>
      </p:sp>
      <p:sp>
        <p:nvSpPr>
          <p:cNvPr id="4" name="object 4"/>
          <p:cNvSpPr txBox="1"/>
          <p:nvPr/>
        </p:nvSpPr>
        <p:spPr>
          <a:xfrm>
            <a:off x="1312925" y="2500325"/>
            <a:ext cx="1014730" cy="39179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5" dirty="0">
                <a:solidFill>
                  <a:srgbClr val="1F145D"/>
                </a:solidFill>
                <a:latin typeface="Calibri"/>
                <a:cs typeface="Calibri"/>
              </a:rPr>
              <a:t>VHDL:</a:t>
            </a:r>
            <a:endParaRPr sz="2400">
              <a:solidFill>
                <a:srgbClr val="1F145D"/>
              </a:solidFill>
              <a:latin typeface="Calibri"/>
              <a:cs typeface="Calibri"/>
            </a:endParaRPr>
          </a:p>
        </p:txBody>
      </p:sp>
      <p:sp>
        <p:nvSpPr>
          <p:cNvPr id="5" name="object 5"/>
          <p:cNvSpPr txBox="1"/>
          <p:nvPr/>
        </p:nvSpPr>
        <p:spPr>
          <a:xfrm>
            <a:off x="2753105" y="2500325"/>
            <a:ext cx="5351145" cy="721360"/>
          </a:xfrm>
          <a:prstGeom prst="rect">
            <a:avLst/>
          </a:prstGeom>
        </p:spPr>
        <p:txBody>
          <a:bodyPr vert="horz" wrap="square" lIns="0" tIns="12700" rIns="0" bIns="0" rtlCol="0">
            <a:spAutoFit/>
          </a:bodyPr>
          <a:lstStyle/>
          <a:p>
            <a:pPr marL="38100">
              <a:lnSpc>
                <a:spcPts val="2740"/>
              </a:lnSpc>
              <a:spcBef>
                <a:spcPts val="100"/>
              </a:spcBef>
            </a:pPr>
            <a:r>
              <a:rPr sz="2400" spc="-5" dirty="0">
                <a:solidFill>
                  <a:srgbClr val="1F145D"/>
                </a:solidFill>
                <a:latin typeface="Calibri"/>
                <a:cs typeface="Calibri"/>
              </a:rPr>
              <a:t>signal</a:t>
            </a:r>
            <a:r>
              <a:rPr sz="2400" spc="-10" dirty="0">
                <a:solidFill>
                  <a:srgbClr val="1F145D"/>
                </a:solidFill>
                <a:latin typeface="Calibri"/>
                <a:cs typeface="Calibri"/>
              </a:rPr>
              <a:t> </a:t>
            </a:r>
            <a:r>
              <a:rPr sz="2400" spc="-5" dirty="0">
                <a:solidFill>
                  <a:srgbClr val="1F145D"/>
                </a:solidFill>
                <a:latin typeface="Calibri"/>
                <a:cs typeface="Calibri"/>
              </a:rPr>
              <a:t>sum:</a:t>
            </a:r>
            <a:r>
              <a:rPr sz="2400" dirty="0">
                <a:solidFill>
                  <a:srgbClr val="1F145D"/>
                </a:solidFill>
                <a:latin typeface="Calibri"/>
                <a:cs typeface="Calibri"/>
              </a:rPr>
              <a:t> </a:t>
            </a:r>
            <a:r>
              <a:rPr sz="2400" spc="-10" dirty="0">
                <a:solidFill>
                  <a:srgbClr val="1F145D"/>
                </a:solidFill>
                <a:latin typeface="Calibri"/>
                <a:cs typeface="Calibri"/>
              </a:rPr>
              <a:t>std_logic_vector(15</a:t>
            </a:r>
            <a:r>
              <a:rPr sz="2400" spc="-50" dirty="0">
                <a:solidFill>
                  <a:srgbClr val="1F145D"/>
                </a:solidFill>
                <a:latin typeface="Calibri"/>
                <a:cs typeface="Calibri"/>
              </a:rPr>
              <a:t> </a:t>
            </a:r>
            <a:r>
              <a:rPr sz="2400" spc="-15" dirty="0">
                <a:solidFill>
                  <a:srgbClr val="1F145D"/>
                </a:solidFill>
                <a:latin typeface="Calibri"/>
                <a:cs typeface="Calibri"/>
              </a:rPr>
              <a:t>downto</a:t>
            </a:r>
            <a:r>
              <a:rPr sz="2400" spc="-10" dirty="0">
                <a:solidFill>
                  <a:srgbClr val="1F145D"/>
                </a:solidFill>
                <a:latin typeface="Calibri"/>
                <a:cs typeface="Calibri"/>
              </a:rPr>
              <a:t> </a:t>
            </a:r>
            <a:r>
              <a:rPr sz="2400" dirty="0">
                <a:solidFill>
                  <a:srgbClr val="1F145D"/>
                </a:solidFill>
                <a:latin typeface="Calibri"/>
                <a:cs typeface="Calibri"/>
              </a:rPr>
              <a:t>0);</a:t>
            </a:r>
          </a:p>
          <a:p>
            <a:pPr marL="12700">
              <a:lnSpc>
                <a:spcPts val="2740"/>
              </a:lnSpc>
            </a:pPr>
            <a:r>
              <a:rPr sz="2400" spc="-5" dirty="0">
                <a:solidFill>
                  <a:srgbClr val="1F145D"/>
                </a:solidFill>
                <a:latin typeface="Calibri"/>
                <a:cs typeface="Calibri"/>
              </a:rPr>
              <a:t>signal</a:t>
            </a:r>
            <a:r>
              <a:rPr sz="2400" spc="-35" dirty="0">
                <a:solidFill>
                  <a:srgbClr val="1F145D"/>
                </a:solidFill>
                <a:latin typeface="Calibri"/>
                <a:cs typeface="Calibri"/>
              </a:rPr>
              <a:t> </a:t>
            </a:r>
            <a:r>
              <a:rPr sz="2400" spc="-5" dirty="0">
                <a:solidFill>
                  <a:srgbClr val="1F145D"/>
                </a:solidFill>
                <a:latin typeface="Calibri"/>
                <a:cs typeface="Calibri"/>
              </a:rPr>
              <a:t>carry</a:t>
            </a:r>
            <a:r>
              <a:rPr sz="2400" spc="-20" dirty="0">
                <a:solidFill>
                  <a:srgbClr val="1F145D"/>
                </a:solidFill>
                <a:latin typeface="Calibri"/>
                <a:cs typeface="Calibri"/>
              </a:rPr>
              <a:t> </a:t>
            </a:r>
            <a:r>
              <a:rPr sz="2400" dirty="0">
                <a:solidFill>
                  <a:srgbClr val="1F145D"/>
                </a:solidFill>
                <a:latin typeface="Calibri"/>
                <a:cs typeface="Calibri"/>
              </a:rPr>
              <a:t>:</a:t>
            </a:r>
            <a:r>
              <a:rPr sz="2400" spc="-10" dirty="0">
                <a:solidFill>
                  <a:srgbClr val="1F145D"/>
                </a:solidFill>
                <a:latin typeface="Calibri"/>
                <a:cs typeface="Calibri"/>
              </a:rPr>
              <a:t> std_logic;</a:t>
            </a:r>
            <a:endParaRPr sz="2400" dirty="0">
              <a:solidFill>
                <a:srgbClr val="1F145D"/>
              </a:solidFill>
              <a:latin typeface="Calibri"/>
              <a:cs typeface="Calibri"/>
            </a:endParaRPr>
          </a:p>
        </p:txBody>
      </p:sp>
      <p:sp>
        <p:nvSpPr>
          <p:cNvPr id="6" name="object 6"/>
          <p:cNvSpPr txBox="1"/>
          <p:nvPr/>
        </p:nvSpPr>
        <p:spPr>
          <a:xfrm>
            <a:off x="855637" y="3240898"/>
            <a:ext cx="9275445" cy="2179955"/>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solidFill>
                  <a:srgbClr val="1F145D"/>
                </a:solidFill>
                <a:latin typeface="Calibri"/>
                <a:cs typeface="Calibri"/>
              </a:rPr>
              <a:t>Why</a:t>
            </a:r>
            <a:r>
              <a:rPr sz="2800" spc="-10" dirty="0">
                <a:solidFill>
                  <a:srgbClr val="1F145D"/>
                </a:solidFill>
                <a:latin typeface="Calibri"/>
                <a:cs typeface="Calibri"/>
              </a:rPr>
              <a:t> </a:t>
            </a:r>
            <a:r>
              <a:rPr sz="2800" spc="-5" dirty="0">
                <a:solidFill>
                  <a:srgbClr val="1F145D"/>
                </a:solidFill>
                <a:latin typeface="Calibri"/>
                <a:cs typeface="Calibri"/>
              </a:rPr>
              <a:t>[big:small]</a:t>
            </a:r>
            <a:r>
              <a:rPr sz="2800" spc="25" dirty="0">
                <a:solidFill>
                  <a:srgbClr val="1F145D"/>
                </a:solidFill>
                <a:latin typeface="Calibri"/>
                <a:cs typeface="Calibri"/>
              </a:rPr>
              <a:t> </a:t>
            </a:r>
            <a:r>
              <a:rPr sz="2800" spc="-5" dirty="0">
                <a:solidFill>
                  <a:srgbClr val="1F145D"/>
                </a:solidFill>
                <a:latin typeface="Calibri"/>
                <a:cs typeface="Calibri"/>
              </a:rPr>
              <a:t>or</a:t>
            </a:r>
            <a:r>
              <a:rPr sz="2800" spc="-20" dirty="0">
                <a:solidFill>
                  <a:srgbClr val="1F145D"/>
                </a:solidFill>
                <a:latin typeface="Calibri"/>
                <a:cs typeface="Calibri"/>
              </a:rPr>
              <a:t> “downto”</a:t>
            </a:r>
            <a:endParaRPr sz="280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dirty="0">
                <a:solidFill>
                  <a:srgbClr val="1F145D"/>
                </a:solidFill>
                <a:latin typeface="Calibri"/>
                <a:cs typeface="Calibri"/>
              </a:rPr>
              <a:t>Because</a:t>
            </a:r>
            <a:r>
              <a:rPr sz="2400" spc="-20" dirty="0">
                <a:solidFill>
                  <a:srgbClr val="1F145D"/>
                </a:solidFill>
                <a:latin typeface="Calibri"/>
                <a:cs typeface="Calibri"/>
              </a:rPr>
              <a:t> </a:t>
            </a:r>
            <a:r>
              <a:rPr sz="2400" dirty="0">
                <a:solidFill>
                  <a:srgbClr val="1F145D"/>
                </a:solidFill>
                <a:latin typeface="Calibri"/>
                <a:cs typeface="Calibri"/>
              </a:rPr>
              <a:t>we </a:t>
            </a:r>
            <a:r>
              <a:rPr sz="2400" spc="-5" dirty="0">
                <a:solidFill>
                  <a:srgbClr val="1F145D"/>
                </a:solidFill>
                <a:latin typeface="Calibri"/>
                <a:cs typeface="Calibri"/>
              </a:rPr>
              <a:t>humans</a:t>
            </a:r>
            <a:r>
              <a:rPr sz="2400" spc="-10" dirty="0">
                <a:solidFill>
                  <a:srgbClr val="1F145D"/>
                </a:solidFill>
                <a:latin typeface="Calibri"/>
                <a:cs typeface="Calibri"/>
              </a:rPr>
              <a:t> </a:t>
            </a:r>
            <a:r>
              <a:rPr sz="2400" spc="-20" dirty="0">
                <a:solidFill>
                  <a:srgbClr val="1F145D"/>
                </a:solidFill>
                <a:latin typeface="Calibri"/>
                <a:cs typeface="Calibri"/>
              </a:rPr>
              <a:t>like</a:t>
            </a:r>
            <a:r>
              <a:rPr sz="2400" spc="-30" dirty="0">
                <a:solidFill>
                  <a:srgbClr val="1F145D"/>
                </a:solidFill>
                <a:latin typeface="Calibri"/>
                <a:cs typeface="Calibri"/>
              </a:rPr>
              <a:t> </a:t>
            </a:r>
            <a:r>
              <a:rPr sz="2400"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see </a:t>
            </a:r>
            <a:r>
              <a:rPr sz="2400" dirty="0">
                <a:solidFill>
                  <a:srgbClr val="1F145D"/>
                </a:solidFill>
                <a:latin typeface="Calibri"/>
                <a:cs typeface="Calibri"/>
              </a:rPr>
              <a:t>the</a:t>
            </a:r>
            <a:r>
              <a:rPr sz="2400" spc="-20" dirty="0">
                <a:solidFill>
                  <a:srgbClr val="1F145D"/>
                </a:solidFill>
                <a:latin typeface="Calibri"/>
                <a:cs typeface="Calibri"/>
              </a:rPr>
              <a:t> </a:t>
            </a:r>
            <a:r>
              <a:rPr sz="2400" dirty="0">
                <a:solidFill>
                  <a:srgbClr val="1F145D"/>
                </a:solidFill>
                <a:latin typeface="Calibri"/>
                <a:cs typeface="Calibri"/>
              </a:rPr>
              <a:t>MSB</a:t>
            </a:r>
            <a:r>
              <a:rPr sz="2400" spc="-15" dirty="0">
                <a:solidFill>
                  <a:srgbClr val="1F145D"/>
                </a:solidFill>
                <a:latin typeface="Calibri"/>
                <a:cs typeface="Calibri"/>
              </a:rPr>
              <a:t> </a:t>
            </a:r>
            <a:r>
              <a:rPr sz="2400" dirty="0">
                <a:solidFill>
                  <a:srgbClr val="1F145D"/>
                </a:solidFill>
                <a:latin typeface="Calibri"/>
                <a:cs typeface="Calibri"/>
              </a:rPr>
              <a:t>at</a:t>
            </a:r>
            <a:r>
              <a:rPr sz="2400" spc="-20"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a:t>
            </a:r>
            <a:r>
              <a:rPr sz="2400" dirty="0">
                <a:solidFill>
                  <a:srgbClr val="1F145D"/>
                </a:solidFill>
                <a:latin typeface="Calibri"/>
                <a:cs typeface="Calibri"/>
              </a:rPr>
              <a:t>left </a:t>
            </a:r>
            <a:r>
              <a:rPr sz="2400" spc="-5" dirty="0">
                <a:solidFill>
                  <a:srgbClr val="1F145D"/>
                </a:solidFill>
                <a:latin typeface="Calibri"/>
                <a:cs typeface="Calibri"/>
              </a:rPr>
              <a:t>hand</a:t>
            </a:r>
            <a:r>
              <a:rPr sz="2400" spc="-10" dirty="0">
                <a:solidFill>
                  <a:srgbClr val="1F145D"/>
                </a:solidFill>
                <a:latin typeface="Calibri"/>
                <a:cs typeface="Calibri"/>
              </a:rPr>
              <a:t> </a:t>
            </a:r>
            <a:r>
              <a:rPr sz="2400" spc="-5" dirty="0">
                <a:solidFill>
                  <a:srgbClr val="1F145D"/>
                </a:solidFill>
                <a:latin typeface="Calibri"/>
                <a:cs typeface="Calibri"/>
              </a:rPr>
              <a:t>side.</a:t>
            </a:r>
            <a:endParaRPr sz="2400">
              <a:solidFill>
                <a:srgbClr val="1F145D"/>
              </a:solidFill>
              <a:latin typeface="Calibri"/>
              <a:cs typeface="Calibri"/>
            </a:endParaRPr>
          </a:p>
          <a:p>
            <a:pPr marL="241300" indent="-229235">
              <a:lnSpc>
                <a:spcPct val="100000"/>
              </a:lnSpc>
              <a:spcBef>
                <a:spcPts val="635"/>
              </a:spcBef>
              <a:buFont typeface="Arial"/>
              <a:buChar char="•"/>
              <a:tabLst>
                <a:tab pos="241935" algn="l"/>
              </a:tabLst>
            </a:pPr>
            <a:r>
              <a:rPr sz="2800" spc="-75" dirty="0">
                <a:solidFill>
                  <a:srgbClr val="1F145D"/>
                </a:solidFill>
                <a:latin typeface="Calibri"/>
                <a:cs typeface="Calibri"/>
              </a:rPr>
              <a:t>You</a:t>
            </a:r>
            <a:r>
              <a:rPr sz="2800" spc="-5" dirty="0">
                <a:solidFill>
                  <a:srgbClr val="1F145D"/>
                </a:solidFill>
                <a:latin typeface="Calibri"/>
                <a:cs typeface="Calibri"/>
              </a:rPr>
              <a:t> can</a:t>
            </a:r>
            <a:r>
              <a:rPr sz="2800" spc="20" dirty="0">
                <a:solidFill>
                  <a:srgbClr val="1F145D"/>
                </a:solidFill>
                <a:latin typeface="Calibri"/>
                <a:cs typeface="Calibri"/>
              </a:rPr>
              <a:t> </a:t>
            </a:r>
            <a:r>
              <a:rPr sz="2800" spc="-5" dirty="0">
                <a:solidFill>
                  <a:srgbClr val="1F145D"/>
                </a:solidFill>
                <a:latin typeface="Calibri"/>
                <a:cs typeface="Calibri"/>
              </a:rPr>
              <a:t>also</a:t>
            </a:r>
            <a:r>
              <a:rPr sz="2800" dirty="0">
                <a:solidFill>
                  <a:srgbClr val="1F145D"/>
                </a:solidFill>
                <a:latin typeface="Calibri"/>
                <a:cs typeface="Calibri"/>
              </a:rPr>
              <a:t> </a:t>
            </a:r>
            <a:r>
              <a:rPr sz="2800" spc="-10" dirty="0">
                <a:solidFill>
                  <a:srgbClr val="1F145D"/>
                </a:solidFill>
                <a:latin typeface="Calibri"/>
                <a:cs typeface="Calibri"/>
              </a:rPr>
              <a:t>have</a:t>
            </a:r>
            <a:r>
              <a:rPr sz="2800" dirty="0">
                <a:solidFill>
                  <a:srgbClr val="1F145D"/>
                </a:solidFill>
                <a:latin typeface="Calibri"/>
                <a:cs typeface="Calibri"/>
              </a:rPr>
              <a:t> </a:t>
            </a:r>
            <a:r>
              <a:rPr sz="2800" spc="-5" dirty="0">
                <a:solidFill>
                  <a:srgbClr val="1F145D"/>
                </a:solidFill>
                <a:latin typeface="Calibri"/>
                <a:cs typeface="Calibri"/>
              </a:rPr>
              <a:t>arrays</a:t>
            </a:r>
            <a:r>
              <a:rPr sz="2800"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5" dirty="0">
                <a:solidFill>
                  <a:srgbClr val="1F145D"/>
                </a:solidFill>
                <a:latin typeface="Calibri"/>
                <a:cs typeface="Calibri"/>
              </a:rPr>
              <a:t>bit</a:t>
            </a:r>
            <a:r>
              <a:rPr sz="2800" spc="15" dirty="0">
                <a:solidFill>
                  <a:srgbClr val="1F145D"/>
                </a:solidFill>
                <a:latin typeface="Calibri"/>
                <a:cs typeface="Calibri"/>
              </a:rPr>
              <a:t> </a:t>
            </a:r>
            <a:r>
              <a:rPr sz="2800" spc="-10" dirty="0">
                <a:solidFill>
                  <a:srgbClr val="1F145D"/>
                </a:solidFill>
                <a:latin typeface="Calibri"/>
                <a:cs typeface="Calibri"/>
              </a:rPr>
              <a:t>strings</a:t>
            </a:r>
            <a:r>
              <a:rPr sz="2800" spc="35" dirty="0">
                <a:solidFill>
                  <a:srgbClr val="1F145D"/>
                </a:solidFill>
                <a:latin typeface="Calibri"/>
                <a:cs typeface="Calibri"/>
              </a:rPr>
              <a:t> </a:t>
            </a:r>
            <a:r>
              <a:rPr sz="2800" spc="-5" dirty="0">
                <a:solidFill>
                  <a:srgbClr val="1F145D"/>
                </a:solidFill>
                <a:latin typeface="Calibri"/>
                <a:cs typeface="Calibri"/>
              </a:rPr>
              <a:t>too…example</a:t>
            </a:r>
            <a:r>
              <a:rPr sz="2800" spc="35" dirty="0">
                <a:solidFill>
                  <a:srgbClr val="1F145D"/>
                </a:solidFill>
                <a:latin typeface="Calibri"/>
                <a:cs typeface="Calibri"/>
              </a:rPr>
              <a:t> </a:t>
            </a:r>
            <a:r>
              <a:rPr sz="2800" spc="-5" dirty="0">
                <a:solidFill>
                  <a:srgbClr val="1F145D"/>
                </a:solidFill>
                <a:latin typeface="Calibri"/>
                <a:cs typeface="Calibri"/>
              </a:rPr>
              <a:t>4</a:t>
            </a:r>
            <a:r>
              <a:rPr sz="2800" spc="15" dirty="0">
                <a:solidFill>
                  <a:srgbClr val="1F145D"/>
                </a:solidFill>
                <a:latin typeface="Calibri"/>
                <a:cs typeface="Calibri"/>
              </a:rPr>
              <a:t> </a:t>
            </a:r>
            <a:r>
              <a:rPr sz="2800" spc="-10" dirty="0">
                <a:solidFill>
                  <a:srgbClr val="1F145D"/>
                </a:solidFill>
                <a:latin typeface="Calibri"/>
                <a:cs typeface="Calibri"/>
              </a:rPr>
              <a:t>bytes:</a:t>
            </a:r>
            <a:endParaRPr sz="280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spc="-5" dirty="0">
                <a:solidFill>
                  <a:srgbClr val="1F145D"/>
                </a:solidFill>
                <a:latin typeface="Calibri"/>
                <a:cs typeface="Calibri"/>
              </a:rPr>
              <a:t>VERILOG:</a:t>
            </a:r>
            <a:r>
              <a:rPr sz="2400" spc="-45" dirty="0">
                <a:solidFill>
                  <a:srgbClr val="1F145D"/>
                </a:solidFill>
                <a:latin typeface="Calibri"/>
                <a:cs typeface="Calibri"/>
              </a:rPr>
              <a:t> </a:t>
            </a:r>
            <a:r>
              <a:rPr sz="2400" dirty="0">
                <a:solidFill>
                  <a:srgbClr val="1F145D"/>
                </a:solidFill>
                <a:latin typeface="Calibri"/>
                <a:cs typeface="Calibri"/>
              </a:rPr>
              <a:t>reg</a:t>
            </a:r>
            <a:r>
              <a:rPr sz="2400" spc="-25" dirty="0">
                <a:solidFill>
                  <a:srgbClr val="1F145D"/>
                </a:solidFill>
                <a:latin typeface="Calibri"/>
                <a:cs typeface="Calibri"/>
              </a:rPr>
              <a:t> </a:t>
            </a:r>
            <a:r>
              <a:rPr sz="2400" spc="-5" dirty="0">
                <a:solidFill>
                  <a:srgbClr val="1F145D"/>
                </a:solidFill>
                <a:latin typeface="Calibri"/>
                <a:cs typeface="Calibri"/>
              </a:rPr>
              <a:t>block[3:0][7:0];</a:t>
            </a:r>
            <a:endParaRPr sz="2400">
              <a:solidFill>
                <a:srgbClr val="1F145D"/>
              </a:solidFill>
              <a:latin typeface="Calibri"/>
              <a:cs typeface="Calibri"/>
            </a:endParaRPr>
          </a:p>
          <a:p>
            <a:pPr marL="698500" lvl="1" indent="-229235">
              <a:lnSpc>
                <a:spcPct val="100000"/>
              </a:lnSpc>
              <a:spcBef>
                <a:spcPts val="204"/>
              </a:spcBef>
              <a:buFont typeface="Arial"/>
              <a:buChar char="•"/>
              <a:tabLst>
                <a:tab pos="699135" algn="l"/>
                <a:tab pos="1935480" algn="l"/>
              </a:tabLst>
            </a:pPr>
            <a:r>
              <a:rPr sz="2400" spc="-5" dirty="0">
                <a:solidFill>
                  <a:srgbClr val="1F145D"/>
                </a:solidFill>
                <a:latin typeface="Calibri"/>
                <a:cs typeface="Calibri"/>
              </a:rPr>
              <a:t>VHDL:	signal</a:t>
            </a:r>
            <a:r>
              <a:rPr sz="2400" spc="-10" dirty="0">
                <a:solidFill>
                  <a:srgbClr val="1F145D"/>
                </a:solidFill>
                <a:latin typeface="Calibri"/>
                <a:cs typeface="Calibri"/>
              </a:rPr>
              <a:t> </a:t>
            </a:r>
            <a:r>
              <a:rPr sz="2400" spc="-5" dirty="0">
                <a:solidFill>
                  <a:srgbClr val="1F145D"/>
                </a:solidFill>
                <a:latin typeface="Calibri"/>
                <a:cs typeface="Calibri"/>
              </a:rPr>
              <a:t>block</a:t>
            </a:r>
            <a:r>
              <a:rPr sz="2400" spc="-10" dirty="0">
                <a:solidFill>
                  <a:srgbClr val="1F145D"/>
                </a:solidFill>
                <a:latin typeface="Calibri"/>
                <a:cs typeface="Calibri"/>
              </a:rPr>
              <a:t> </a:t>
            </a:r>
            <a:r>
              <a:rPr sz="2400" dirty="0">
                <a:solidFill>
                  <a:srgbClr val="1F145D"/>
                </a:solidFill>
                <a:latin typeface="Calibri"/>
                <a:cs typeface="Calibri"/>
              </a:rPr>
              <a:t>:</a:t>
            </a:r>
            <a:r>
              <a:rPr sz="2400" spc="-15" dirty="0">
                <a:solidFill>
                  <a:srgbClr val="1F145D"/>
                </a:solidFill>
                <a:latin typeface="Calibri"/>
                <a:cs typeface="Calibri"/>
              </a:rPr>
              <a:t> </a:t>
            </a:r>
            <a:r>
              <a:rPr sz="2400" spc="-20" dirty="0">
                <a:solidFill>
                  <a:srgbClr val="1F145D"/>
                </a:solidFill>
                <a:latin typeface="Calibri"/>
                <a:cs typeface="Calibri"/>
              </a:rPr>
              <a:t>array</a:t>
            </a:r>
            <a:r>
              <a:rPr sz="2400" spc="-10" dirty="0">
                <a:solidFill>
                  <a:srgbClr val="1F145D"/>
                </a:solidFill>
                <a:latin typeface="Calibri"/>
                <a:cs typeface="Calibri"/>
              </a:rPr>
              <a:t> </a:t>
            </a:r>
            <a:r>
              <a:rPr sz="2400" spc="-5" dirty="0">
                <a:solidFill>
                  <a:srgbClr val="1F145D"/>
                </a:solidFill>
                <a:latin typeface="Calibri"/>
                <a:cs typeface="Calibri"/>
              </a:rPr>
              <a:t>(0</a:t>
            </a:r>
            <a:r>
              <a:rPr sz="2400" spc="-20" dirty="0">
                <a:solidFill>
                  <a:srgbClr val="1F145D"/>
                </a:solidFill>
                <a:latin typeface="Calibri"/>
                <a:cs typeface="Calibri"/>
              </a:rPr>
              <a:t> </a:t>
            </a:r>
            <a:r>
              <a:rPr sz="2400" spc="-15" dirty="0">
                <a:solidFill>
                  <a:srgbClr val="1F145D"/>
                </a:solidFill>
                <a:latin typeface="Calibri"/>
                <a:cs typeface="Calibri"/>
              </a:rPr>
              <a:t>to </a:t>
            </a:r>
            <a:r>
              <a:rPr sz="2400" dirty="0">
                <a:solidFill>
                  <a:srgbClr val="1F145D"/>
                </a:solidFill>
                <a:latin typeface="Calibri"/>
                <a:cs typeface="Calibri"/>
              </a:rPr>
              <a:t>3)</a:t>
            </a:r>
            <a:r>
              <a:rPr sz="2400" spc="-15" dirty="0">
                <a:solidFill>
                  <a:srgbClr val="1F145D"/>
                </a:solidFill>
                <a:latin typeface="Calibri"/>
                <a:cs typeface="Calibri"/>
              </a:rPr>
              <a:t> </a:t>
            </a:r>
            <a:r>
              <a:rPr sz="2400" spc="-5" dirty="0">
                <a:solidFill>
                  <a:srgbClr val="1F145D"/>
                </a:solidFill>
                <a:latin typeface="Calibri"/>
                <a:cs typeface="Calibri"/>
              </a:rPr>
              <a:t>of</a:t>
            </a:r>
            <a:r>
              <a:rPr sz="2400" dirty="0">
                <a:solidFill>
                  <a:srgbClr val="1F145D"/>
                </a:solidFill>
                <a:latin typeface="Calibri"/>
                <a:cs typeface="Calibri"/>
              </a:rPr>
              <a:t> </a:t>
            </a:r>
            <a:r>
              <a:rPr sz="2400" spc="-10" dirty="0">
                <a:solidFill>
                  <a:srgbClr val="1F145D"/>
                </a:solidFill>
                <a:latin typeface="Calibri"/>
                <a:cs typeface="Calibri"/>
              </a:rPr>
              <a:t>std_logic_vector(7</a:t>
            </a:r>
            <a:r>
              <a:rPr sz="2400" spc="-30" dirty="0">
                <a:solidFill>
                  <a:srgbClr val="1F145D"/>
                </a:solidFill>
                <a:latin typeface="Calibri"/>
                <a:cs typeface="Calibri"/>
              </a:rPr>
              <a:t> </a:t>
            </a:r>
            <a:r>
              <a:rPr sz="2400" spc="-15" dirty="0">
                <a:solidFill>
                  <a:srgbClr val="1F145D"/>
                </a:solidFill>
                <a:latin typeface="Calibri"/>
                <a:cs typeface="Calibri"/>
              </a:rPr>
              <a:t>downto</a:t>
            </a:r>
            <a:r>
              <a:rPr sz="2400" spc="-10" dirty="0">
                <a:solidFill>
                  <a:srgbClr val="1F145D"/>
                </a:solidFill>
                <a:latin typeface="Calibri"/>
                <a:cs typeface="Calibri"/>
              </a:rPr>
              <a:t> </a:t>
            </a:r>
            <a:r>
              <a:rPr sz="2400" dirty="0">
                <a:solidFill>
                  <a:srgbClr val="1F145D"/>
                </a:solidFill>
                <a:latin typeface="Calibri"/>
                <a:cs typeface="Calibri"/>
              </a:rPr>
              <a:t>0);</a:t>
            </a:r>
            <a:endParaRPr sz="2400">
              <a:solidFill>
                <a:srgbClr val="1F145D"/>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C8898-1FF4-2288-9B85-9F6323A66D5D}"/>
              </a:ext>
            </a:extLst>
          </p:cNvPr>
          <p:cNvSpPr>
            <a:spLocks noGrp="1"/>
          </p:cNvSpPr>
          <p:nvPr>
            <p:ph type="title"/>
          </p:nvPr>
        </p:nvSpPr>
        <p:spPr/>
        <p:txBody>
          <a:bodyPr>
            <a:normAutofit/>
          </a:bodyPr>
          <a:lstStyle/>
          <a:p>
            <a:r>
              <a:rPr lang="en-GB" dirty="0">
                <a:latin typeface="Calibri Light" panose="020F0302020204030204" pitchFamily="34" charset="0"/>
                <a:ea typeface="Calibri Light" panose="020F0302020204030204" pitchFamily="34" charset="0"/>
                <a:cs typeface="Calibri Light" panose="020F0302020204030204" pitchFamily="34" charset="0"/>
              </a:rPr>
              <a:t>Content</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内容占位符 2">
            <a:extLst>
              <a:ext uri="{FF2B5EF4-FFF2-40B4-BE49-F238E27FC236}">
                <a16:creationId xmlns:a16="http://schemas.microsoft.com/office/drawing/2014/main" id="{1B395FE4-4086-EC91-8325-8A33CD176BA7}"/>
              </a:ext>
            </a:extLst>
          </p:cNvPr>
          <p:cNvSpPr>
            <a:spLocks noGrp="1"/>
          </p:cNvSpPr>
          <p:nvPr>
            <p:ph idx="1"/>
          </p:nvPr>
        </p:nvSpPr>
        <p:spPr/>
        <p:txBody>
          <a:bodyPr/>
          <a:lstStyle/>
          <a:p>
            <a:pPr marL="241300" indent="-229235">
              <a:spcBef>
                <a:spcPts val="640"/>
              </a:spcBef>
              <a:buFont typeface="Arial"/>
              <a:buChar char="•"/>
              <a:tabLst>
                <a:tab pos="241935" algn="l"/>
              </a:tabLst>
            </a:pPr>
            <a:r>
              <a:rPr lang="en-GB" spc="-5" dirty="0">
                <a:solidFill>
                  <a:srgbClr val="1F145D"/>
                </a:solidFill>
                <a:latin typeface="Calibri"/>
                <a:cs typeface="Calibri"/>
              </a:rPr>
              <a:t>Basic Syntax for Verilog HDL &amp; Logic Modelling using Verilog HDL</a:t>
            </a:r>
          </a:p>
          <a:p>
            <a:pPr marL="241300" indent="-229235">
              <a:spcBef>
                <a:spcPts val="640"/>
              </a:spcBef>
              <a:buFont typeface="Arial"/>
              <a:buChar char="•"/>
              <a:tabLst>
                <a:tab pos="241935" algn="l"/>
              </a:tabLst>
            </a:pPr>
            <a:r>
              <a:rPr lang="en-GB" spc="-5" dirty="0">
                <a:solidFill>
                  <a:srgbClr val="1F145D"/>
                </a:solidFill>
                <a:latin typeface="Calibri"/>
                <a:cs typeface="Calibri"/>
              </a:rPr>
              <a:t>Simulation using a Testbench</a:t>
            </a:r>
          </a:p>
          <a:p>
            <a:pPr marL="241300" indent="-229235">
              <a:spcBef>
                <a:spcPts val="640"/>
              </a:spcBef>
              <a:buFont typeface="Arial"/>
              <a:buChar char="•"/>
              <a:tabLst>
                <a:tab pos="241935" algn="l"/>
              </a:tabLst>
            </a:pPr>
            <a:r>
              <a:rPr lang="en-US" altLang="zh-CN" spc="-5" dirty="0">
                <a:solidFill>
                  <a:srgbClr val="1F145D"/>
                </a:solidFill>
                <a:latin typeface="Calibri"/>
                <a:cs typeface="Calibri"/>
              </a:rPr>
              <a:t>Building Blocks and Ips</a:t>
            </a:r>
          </a:p>
          <a:p>
            <a:pPr marL="241300" indent="-229235">
              <a:spcBef>
                <a:spcPts val="640"/>
              </a:spcBef>
              <a:buFont typeface="Arial"/>
              <a:buChar char="•"/>
              <a:tabLst>
                <a:tab pos="241935" algn="l"/>
              </a:tabLst>
            </a:pPr>
            <a:r>
              <a:rPr lang="en-US" spc="-5" dirty="0">
                <a:solidFill>
                  <a:srgbClr val="1F145D"/>
                </a:solidFill>
                <a:latin typeface="Calibri"/>
                <a:cs typeface="Calibri"/>
              </a:rPr>
              <a:t>Design Choices, Critical Path Mitigation</a:t>
            </a:r>
          </a:p>
          <a:p>
            <a:pPr marL="241300" indent="-229235">
              <a:spcBef>
                <a:spcPts val="640"/>
              </a:spcBef>
              <a:buFont typeface="Arial"/>
              <a:buChar char="•"/>
              <a:tabLst>
                <a:tab pos="241935" algn="l"/>
              </a:tabLst>
            </a:pPr>
            <a:r>
              <a:rPr lang="en-US" spc="-5" dirty="0">
                <a:solidFill>
                  <a:srgbClr val="1F145D"/>
                </a:solidFill>
                <a:latin typeface="Calibri"/>
                <a:cs typeface="Calibri"/>
              </a:rPr>
              <a:t>Evaluation</a:t>
            </a:r>
            <a:endParaRPr lang="en-GB" spc="-5" dirty="0">
              <a:solidFill>
                <a:srgbClr val="1F145D"/>
              </a:solidFill>
              <a:latin typeface="Calibri"/>
              <a:cs typeface="Calibri"/>
            </a:endParaRPr>
          </a:p>
          <a:p>
            <a:endParaRPr lang="en-US" dirty="0"/>
          </a:p>
        </p:txBody>
      </p:sp>
      <p:sp>
        <p:nvSpPr>
          <p:cNvPr id="4" name="日期占位符 3">
            <a:extLst>
              <a:ext uri="{FF2B5EF4-FFF2-40B4-BE49-F238E27FC236}">
                <a16:creationId xmlns:a16="http://schemas.microsoft.com/office/drawing/2014/main" id="{55197D12-5D57-15AF-27A4-B68E006FC997}"/>
              </a:ext>
            </a:extLst>
          </p:cNvPr>
          <p:cNvSpPr>
            <a:spLocks noGrp="1"/>
          </p:cNvSpPr>
          <p:nvPr>
            <p:ph type="dt" sz="half" idx="10"/>
          </p:nvPr>
        </p:nvSpPr>
        <p:spPr/>
        <p:txBody>
          <a:bodyPr/>
          <a:lstStyle/>
          <a:p>
            <a:pPr>
              <a:defRPr/>
            </a:pPr>
            <a:fld id="{D6FC0F24-7A8E-41E1-ACF1-23392FC0BF07}" type="datetime1">
              <a:rPr lang="en-GB" altLang="en-US" smtClean="0"/>
              <a:pPr>
                <a:defRPr/>
              </a:pPr>
              <a:t>02/10/2025</a:t>
            </a:fld>
            <a:endParaRPr lang="en-GB" altLang="en-US"/>
          </a:p>
        </p:txBody>
      </p:sp>
      <p:sp>
        <p:nvSpPr>
          <p:cNvPr id="5" name="页脚占位符 4">
            <a:extLst>
              <a:ext uri="{FF2B5EF4-FFF2-40B4-BE49-F238E27FC236}">
                <a16:creationId xmlns:a16="http://schemas.microsoft.com/office/drawing/2014/main" id="{05CF95F6-9357-BA00-6A35-8D03138B1FA9}"/>
              </a:ext>
            </a:extLst>
          </p:cNvPr>
          <p:cNvSpPr>
            <a:spLocks noGrp="1"/>
          </p:cNvSpPr>
          <p:nvPr>
            <p:ph type="ftr" sz="quarter" idx="11"/>
          </p:nvPr>
        </p:nvSpPr>
        <p:spPr/>
        <p:txBody>
          <a:bodyPr/>
          <a:lstStyle/>
          <a:p>
            <a:pPr>
              <a:defRPr/>
            </a:pPr>
            <a:r>
              <a:rPr lang="en-GB" altLang="en-US"/>
              <a:t>© The University of Sheffield</a:t>
            </a:r>
          </a:p>
        </p:txBody>
      </p:sp>
    </p:spTree>
    <p:extLst>
      <p:ext uri="{BB962C8B-B14F-4D97-AF65-F5344CB8AC3E}">
        <p14:creationId xmlns:p14="http://schemas.microsoft.com/office/powerpoint/2010/main" val="200495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32656"/>
            <a:ext cx="3622675"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Defining</a:t>
            </a:r>
            <a:r>
              <a:rPr b="0" spc="-60" dirty="0">
                <a:latin typeface="Calibri Light"/>
                <a:cs typeface="Calibri Light"/>
              </a:rPr>
              <a:t> </a:t>
            </a:r>
            <a:r>
              <a:rPr b="0" spc="-15" dirty="0">
                <a:latin typeface="Calibri Light"/>
                <a:cs typeface="Calibri Light"/>
              </a:rPr>
              <a:t>Literals</a:t>
            </a:r>
          </a:p>
        </p:txBody>
      </p:sp>
      <p:sp>
        <p:nvSpPr>
          <p:cNvPr id="3" name="object 3"/>
          <p:cNvSpPr txBox="1"/>
          <p:nvPr/>
        </p:nvSpPr>
        <p:spPr>
          <a:xfrm>
            <a:off x="855675" y="1594103"/>
            <a:ext cx="9319895" cy="3896360"/>
          </a:xfrm>
          <a:prstGeom prst="rect">
            <a:avLst/>
          </a:prstGeom>
        </p:spPr>
        <p:txBody>
          <a:bodyPr vert="horz" wrap="square" lIns="0" tIns="67945" rIns="0" bIns="0" rtlCol="0">
            <a:spAutoFit/>
          </a:bodyPr>
          <a:lstStyle/>
          <a:p>
            <a:pPr marL="241300" indent="-228600">
              <a:lnSpc>
                <a:spcPct val="100000"/>
              </a:lnSpc>
              <a:spcBef>
                <a:spcPts val="535"/>
              </a:spcBef>
              <a:buFont typeface="Arial"/>
              <a:buChar char="•"/>
              <a:tabLst>
                <a:tab pos="241300" algn="l"/>
                <a:tab pos="4930775" algn="l"/>
              </a:tabLst>
            </a:pPr>
            <a:r>
              <a:rPr sz="2800" spc="-15" dirty="0">
                <a:solidFill>
                  <a:srgbClr val="1F145D"/>
                </a:solidFill>
                <a:latin typeface="Calibri"/>
                <a:cs typeface="Calibri"/>
              </a:rPr>
              <a:t>VERILOG:</a:t>
            </a:r>
            <a:r>
              <a:rPr sz="2800" dirty="0">
                <a:solidFill>
                  <a:srgbClr val="1F145D"/>
                </a:solidFill>
                <a:latin typeface="Calibri"/>
                <a:cs typeface="Calibri"/>
              </a:rPr>
              <a:t> </a:t>
            </a:r>
            <a:r>
              <a:rPr sz="2800" spc="-20" dirty="0">
                <a:solidFill>
                  <a:srgbClr val="1F145D"/>
                </a:solidFill>
                <a:latin typeface="Calibri"/>
                <a:cs typeface="Calibri"/>
              </a:rPr>
              <a:t>reg</a:t>
            </a:r>
            <a:r>
              <a:rPr sz="2800" spc="10" dirty="0">
                <a:solidFill>
                  <a:srgbClr val="1F145D"/>
                </a:solidFill>
                <a:latin typeface="Calibri"/>
                <a:cs typeface="Calibri"/>
              </a:rPr>
              <a:t> </a:t>
            </a:r>
            <a:r>
              <a:rPr sz="2800" spc="-10" dirty="0">
                <a:solidFill>
                  <a:srgbClr val="1F145D"/>
                </a:solidFill>
                <a:latin typeface="Calibri"/>
                <a:cs typeface="Calibri"/>
              </a:rPr>
              <a:t>[7:0]</a:t>
            </a:r>
            <a:r>
              <a:rPr sz="2800" spc="55" dirty="0">
                <a:solidFill>
                  <a:srgbClr val="1F145D"/>
                </a:solidFill>
                <a:latin typeface="Calibri"/>
                <a:cs typeface="Calibri"/>
              </a:rPr>
              <a:t> </a:t>
            </a:r>
            <a:r>
              <a:rPr sz="2800" spc="-10" dirty="0">
                <a:solidFill>
                  <a:srgbClr val="1F145D"/>
                </a:solidFill>
                <a:latin typeface="Calibri"/>
                <a:cs typeface="Calibri"/>
              </a:rPr>
              <a:t>poly</a:t>
            </a:r>
            <a:r>
              <a:rPr sz="2800" spc="15" dirty="0">
                <a:solidFill>
                  <a:srgbClr val="1F145D"/>
                </a:solidFill>
                <a:latin typeface="Calibri"/>
                <a:cs typeface="Calibri"/>
              </a:rPr>
              <a:t> </a:t>
            </a:r>
            <a:r>
              <a:rPr sz="2800" spc="-5" dirty="0">
                <a:solidFill>
                  <a:srgbClr val="1F145D"/>
                </a:solidFill>
                <a:latin typeface="Calibri"/>
                <a:cs typeface="Calibri"/>
              </a:rPr>
              <a:t>=</a:t>
            </a:r>
            <a:r>
              <a:rPr sz="2800" spc="20" dirty="0">
                <a:solidFill>
                  <a:srgbClr val="1F145D"/>
                </a:solidFill>
                <a:latin typeface="Calibri"/>
                <a:cs typeface="Calibri"/>
              </a:rPr>
              <a:t> </a:t>
            </a:r>
            <a:r>
              <a:rPr sz="2800" spc="-5" dirty="0">
                <a:solidFill>
                  <a:srgbClr val="1F145D"/>
                </a:solidFill>
                <a:latin typeface="Calibri"/>
                <a:cs typeface="Calibri"/>
              </a:rPr>
              <a:t>8’h1f;	//</a:t>
            </a:r>
            <a:r>
              <a:rPr sz="2800" spc="15" dirty="0">
                <a:solidFill>
                  <a:srgbClr val="1F145D"/>
                </a:solidFill>
                <a:latin typeface="Calibri"/>
                <a:cs typeface="Calibri"/>
              </a:rPr>
              <a:t> </a:t>
            </a:r>
            <a:r>
              <a:rPr sz="2800" spc="-5" dirty="0">
                <a:solidFill>
                  <a:srgbClr val="1F145D"/>
                </a:solidFill>
                <a:latin typeface="Calibri"/>
                <a:cs typeface="Calibri"/>
              </a:rPr>
              <a:t>8</a:t>
            </a:r>
            <a:r>
              <a:rPr sz="2800" dirty="0">
                <a:solidFill>
                  <a:srgbClr val="1F145D"/>
                </a:solidFill>
                <a:latin typeface="Calibri"/>
                <a:cs typeface="Calibri"/>
              </a:rPr>
              <a:t> </a:t>
            </a:r>
            <a:r>
              <a:rPr sz="2800" spc="-15" dirty="0">
                <a:solidFill>
                  <a:srgbClr val="1F145D"/>
                </a:solidFill>
                <a:latin typeface="Calibri"/>
                <a:cs typeface="Calibri"/>
              </a:rPr>
              <a:t>hexadecimal</a:t>
            </a:r>
            <a:r>
              <a:rPr sz="2800" spc="-5" dirty="0">
                <a:solidFill>
                  <a:srgbClr val="1F145D"/>
                </a:solidFill>
                <a:latin typeface="Calibri"/>
                <a:cs typeface="Calibri"/>
              </a:rPr>
              <a:t> </a:t>
            </a:r>
            <a:r>
              <a:rPr sz="2800" spc="-10" dirty="0">
                <a:solidFill>
                  <a:srgbClr val="1F145D"/>
                </a:solidFill>
                <a:latin typeface="Calibri"/>
                <a:cs typeface="Calibri"/>
              </a:rPr>
              <a:t>bits</a:t>
            </a:r>
            <a:endParaRPr sz="2800">
              <a:solidFill>
                <a:srgbClr val="1F145D"/>
              </a:solidFill>
              <a:latin typeface="Calibri"/>
              <a:cs typeface="Calibri"/>
            </a:endParaRPr>
          </a:p>
          <a:p>
            <a:pPr marL="1155700" lvl="1" indent="-229235">
              <a:lnSpc>
                <a:spcPct val="100000"/>
              </a:lnSpc>
              <a:spcBef>
                <a:spcPts val="320"/>
              </a:spcBef>
              <a:buFont typeface="Arial"/>
              <a:buChar char="•"/>
              <a:tabLst>
                <a:tab pos="1155065" algn="l"/>
                <a:tab pos="1156335" algn="l"/>
              </a:tabLst>
            </a:pPr>
            <a:r>
              <a:rPr sz="2000" spc="-5" dirty="0">
                <a:solidFill>
                  <a:srgbClr val="1F145D"/>
                </a:solidFill>
                <a:latin typeface="Calibri"/>
                <a:cs typeface="Calibri"/>
              </a:rPr>
              <a:t>or</a:t>
            </a:r>
            <a:r>
              <a:rPr sz="2000" spc="-15" dirty="0">
                <a:solidFill>
                  <a:srgbClr val="1F145D"/>
                </a:solidFill>
                <a:latin typeface="Calibri"/>
                <a:cs typeface="Calibri"/>
              </a:rPr>
              <a:t> </a:t>
            </a:r>
            <a:r>
              <a:rPr sz="2000" spc="-5" dirty="0">
                <a:solidFill>
                  <a:srgbClr val="1F145D"/>
                </a:solidFill>
                <a:latin typeface="Calibri"/>
                <a:cs typeface="Calibri"/>
              </a:rPr>
              <a:t>use </a:t>
            </a:r>
            <a:r>
              <a:rPr sz="2000" spc="-35" dirty="0">
                <a:solidFill>
                  <a:srgbClr val="1F145D"/>
                </a:solidFill>
                <a:latin typeface="Calibri"/>
                <a:cs typeface="Calibri"/>
              </a:rPr>
              <a:t>‘d’</a:t>
            </a:r>
            <a:r>
              <a:rPr sz="2000" spc="-5" dirty="0">
                <a:solidFill>
                  <a:srgbClr val="1F145D"/>
                </a:solidFill>
                <a:latin typeface="Calibri"/>
                <a:cs typeface="Calibri"/>
              </a:rPr>
              <a:t> decimal,</a:t>
            </a:r>
            <a:r>
              <a:rPr sz="2000" spc="10" dirty="0">
                <a:solidFill>
                  <a:srgbClr val="1F145D"/>
                </a:solidFill>
                <a:latin typeface="Calibri"/>
                <a:cs typeface="Calibri"/>
              </a:rPr>
              <a:t> </a:t>
            </a:r>
            <a:r>
              <a:rPr sz="2000" dirty="0">
                <a:solidFill>
                  <a:srgbClr val="1F145D"/>
                </a:solidFill>
                <a:latin typeface="Calibri"/>
                <a:cs typeface="Calibri"/>
              </a:rPr>
              <a:t>‘h’</a:t>
            </a:r>
            <a:r>
              <a:rPr sz="2000" spc="-20" dirty="0">
                <a:solidFill>
                  <a:srgbClr val="1F145D"/>
                </a:solidFill>
                <a:latin typeface="Calibri"/>
                <a:cs typeface="Calibri"/>
              </a:rPr>
              <a:t> </a:t>
            </a:r>
            <a:r>
              <a:rPr sz="2000" spc="-10" dirty="0">
                <a:solidFill>
                  <a:srgbClr val="1F145D"/>
                </a:solidFill>
                <a:latin typeface="Calibri"/>
                <a:cs typeface="Calibri"/>
              </a:rPr>
              <a:t>hex,</a:t>
            </a:r>
            <a:r>
              <a:rPr sz="2000" spc="-5" dirty="0">
                <a:solidFill>
                  <a:srgbClr val="1F145D"/>
                </a:solidFill>
                <a:latin typeface="Calibri"/>
                <a:cs typeface="Calibri"/>
              </a:rPr>
              <a:t> </a:t>
            </a:r>
            <a:r>
              <a:rPr sz="2000" spc="-25" dirty="0">
                <a:solidFill>
                  <a:srgbClr val="1F145D"/>
                </a:solidFill>
                <a:latin typeface="Calibri"/>
                <a:cs typeface="Calibri"/>
              </a:rPr>
              <a:t>‘o’</a:t>
            </a:r>
            <a:r>
              <a:rPr sz="2000" spc="-10" dirty="0">
                <a:solidFill>
                  <a:srgbClr val="1F145D"/>
                </a:solidFill>
                <a:latin typeface="Calibri"/>
                <a:cs typeface="Calibri"/>
              </a:rPr>
              <a:t> </a:t>
            </a:r>
            <a:r>
              <a:rPr sz="2000" spc="-5" dirty="0">
                <a:solidFill>
                  <a:srgbClr val="1F145D"/>
                </a:solidFill>
                <a:latin typeface="Calibri"/>
                <a:cs typeface="Calibri"/>
              </a:rPr>
              <a:t>octal,</a:t>
            </a:r>
            <a:r>
              <a:rPr sz="2000" spc="-10" dirty="0">
                <a:solidFill>
                  <a:srgbClr val="1F145D"/>
                </a:solidFill>
                <a:latin typeface="Calibri"/>
                <a:cs typeface="Calibri"/>
              </a:rPr>
              <a:t> </a:t>
            </a:r>
            <a:r>
              <a:rPr sz="2000" dirty="0">
                <a:solidFill>
                  <a:srgbClr val="1F145D"/>
                </a:solidFill>
                <a:latin typeface="Calibri"/>
                <a:cs typeface="Calibri"/>
              </a:rPr>
              <a:t>‘b’ </a:t>
            </a:r>
            <a:r>
              <a:rPr sz="2000" spc="-5" dirty="0">
                <a:solidFill>
                  <a:srgbClr val="1F145D"/>
                </a:solidFill>
                <a:latin typeface="Calibri"/>
                <a:cs typeface="Calibri"/>
              </a:rPr>
              <a:t>binary</a:t>
            </a:r>
            <a:endParaRPr sz="2000">
              <a:solidFill>
                <a:srgbClr val="1F145D"/>
              </a:solidFill>
              <a:latin typeface="Calibri"/>
              <a:cs typeface="Calibri"/>
            </a:endParaRPr>
          </a:p>
          <a:p>
            <a:pPr marL="1155700" lvl="1" indent="-229235">
              <a:lnSpc>
                <a:spcPct val="100000"/>
              </a:lnSpc>
              <a:spcBef>
                <a:spcPts val="254"/>
              </a:spcBef>
              <a:buFont typeface="Arial"/>
              <a:buChar char="•"/>
              <a:tabLst>
                <a:tab pos="1155065" algn="l"/>
                <a:tab pos="1156335" algn="l"/>
              </a:tabLst>
            </a:pPr>
            <a:r>
              <a:rPr sz="2000" spc="-50" dirty="0">
                <a:solidFill>
                  <a:srgbClr val="1F145D"/>
                </a:solidFill>
                <a:latin typeface="Calibri"/>
                <a:cs typeface="Calibri"/>
              </a:rPr>
              <a:t>You</a:t>
            </a:r>
            <a:r>
              <a:rPr sz="2000" spc="-25" dirty="0">
                <a:solidFill>
                  <a:srgbClr val="1F145D"/>
                </a:solidFill>
                <a:latin typeface="Calibri"/>
                <a:cs typeface="Calibri"/>
              </a:rPr>
              <a:t> </a:t>
            </a:r>
            <a:r>
              <a:rPr sz="2000" spc="-5" dirty="0">
                <a:solidFill>
                  <a:srgbClr val="1F145D"/>
                </a:solidFill>
                <a:latin typeface="Calibri"/>
                <a:cs typeface="Calibri"/>
              </a:rPr>
              <a:t>can</a:t>
            </a:r>
            <a:r>
              <a:rPr sz="2000" spc="-10" dirty="0">
                <a:solidFill>
                  <a:srgbClr val="1F145D"/>
                </a:solidFill>
                <a:latin typeface="Calibri"/>
                <a:cs typeface="Calibri"/>
              </a:rPr>
              <a:t> </a:t>
            </a:r>
            <a:r>
              <a:rPr sz="2000" spc="-5" dirty="0">
                <a:solidFill>
                  <a:srgbClr val="1F145D"/>
                </a:solidFill>
                <a:latin typeface="Calibri"/>
                <a:cs typeface="Calibri"/>
              </a:rPr>
              <a:t>use </a:t>
            </a:r>
            <a:r>
              <a:rPr sz="2000" spc="-10" dirty="0">
                <a:solidFill>
                  <a:srgbClr val="1F145D"/>
                </a:solidFill>
                <a:latin typeface="Calibri"/>
                <a:cs typeface="Calibri"/>
              </a:rPr>
              <a:t>underscore to</a:t>
            </a:r>
            <a:r>
              <a:rPr sz="2000" spc="-15" dirty="0">
                <a:solidFill>
                  <a:srgbClr val="1F145D"/>
                </a:solidFill>
                <a:latin typeface="Calibri"/>
                <a:cs typeface="Calibri"/>
              </a:rPr>
              <a:t> </a:t>
            </a:r>
            <a:r>
              <a:rPr sz="2000" spc="-20" dirty="0">
                <a:solidFill>
                  <a:srgbClr val="1F145D"/>
                </a:solidFill>
                <a:latin typeface="Calibri"/>
                <a:cs typeface="Calibri"/>
              </a:rPr>
              <a:t>make</a:t>
            </a:r>
            <a:r>
              <a:rPr sz="2000" spc="5" dirty="0">
                <a:solidFill>
                  <a:srgbClr val="1F145D"/>
                </a:solidFill>
                <a:latin typeface="Calibri"/>
                <a:cs typeface="Calibri"/>
              </a:rPr>
              <a:t> </a:t>
            </a:r>
            <a:r>
              <a:rPr sz="2000" spc="-10" dirty="0">
                <a:solidFill>
                  <a:srgbClr val="1F145D"/>
                </a:solidFill>
                <a:latin typeface="Calibri"/>
                <a:cs typeface="Calibri"/>
              </a:rPr>
              <a:t>more</a:t>
            </a:r>
            <a:r>
              <a:rPr sz="2000" dirty="0">
                <a:solidFill>
                  <a:srgbClr val="1F145D"/>
                </a:solidFill>
                <a:latin typeface="Calibri"/>
                <a:cs typeface="Calibri"/>
              </a:rPr>
              <a:t> </a:t>
            </a:r>
            <a:r>
              <a:rPr sz="2000" spc="-5" dirty="0">
                <a:solidFill>
                  <a:srgbClr val="1F145D"/>
                </a:solidFill>
                <a:latin typeface="Calibri"/>
                <a:cs typeface="Calibri"/>
              </a:rPr>
              <a:t>readable</a:t>
            </a:r>
            <a:r>
              <a:rPr sz="2000" spc="15" dirty="0">
                <a:solidFill>
                  <a:srgbClr val="1F145D"/>
                </a:solidFill>
                <a:latin typeface="Calibri"/>
                <a:cs typeface="Calibri"/>
              </a:rPr>
              <a:t> </a:t>
            </a:r>
            <a:r>
              <a:rPr sz="2000" dirty="0">
                <a:solidFill>
                  <a:srgbClr val="1F145D"/>
                </a:solidFill>
                <a:latin typeface="Calibri"/>
                <a:cs typeface="Calibri"/>
              </a:rPr>
              <a:t>eg</a:t>
            </a:r>
            <a:r>
              <a:rPr sz="2000" spc="-20" dirty="0">
                <a:solidFill>
                  <a:srgbClr val="1F145D"/>
                </a:solidFill>
                <a:latin typeface="Calibri"/>
                <a:cs typeface="Calibri"/>
              </a:rPr>
              <a:t> </a:t>
            </a:r>
            <a:r>
              <a:rPr sz="2000" dirty="0">
                <a:solidFill>
                  <a:srgbClr val="1F145D"/>
                </a:solidFill>
                <a:latin typeface="Calibri"/>
                <a:cs typeface="Calibri"/>
              </a:rPr>
              <a:t>32’h1234_c0de</a:t>
            </a:r>
            <a:endParaRPr sz="2000">
              <a:solidFill>
                <a:srgbClr val="1F145D"/>
              </a:solidFill>
              <a:latin typeface="Calibri"/>
              <a:cs typeface="Calibri"/>
            </a:endParaRPr>
          </a:p>
          <a:p>
            <a:pPr lvl="1">
              <a:lnSpc>
                <a:spcPct val="100000"/>
              </a:lnSpc>
              <a:spcBef>
                <a:spcPts val="45"/>
              </a:spcBef>
              <a:buFont typeface="Arial"/>
              <a:buChar char="•"/>
            </a:pPr>
            <a:endParaRPr sz="2650">
              <a:solidFill>
                <a:srgbClr val="1F145D"/>
              </a:solidFill>
              <a:latin typeface="Calibri"/>
              <a:cs typeface="Calibri"/>
            </a:endParaRPr>
          </a:p>
          <a:p>
            <a:pPr marL="241300" indent="-228600">
              <a:lnSpc>
                <a:spcPct val="100000"/>
              </a:lnSpc>
              <a:buFont typeface="Arial"/>
              <a:buChar char="•"/>
              <a:tabLst>
                <a:tab pos="241300" algn="l"/>
              </a:tabLst>
            </a:pPr>
            <a:r>
              <a:rPr sz="2800" spc="-10" dirty="0">
                <a:solidFill>
                  <a:srgbClr val="1F145D"/>
                </a:solidFill>
                <a:latin typeface="Calibri"/>
                <a:cs typeface="Calibri"/>
              </a:rPr>
              <a:t>VHDL:</a:t>
            </a:r>
            <a:r>
              <a:rPr sz="2800" spc="15" dirty="0">
                <a:solidFill>
                  <a:srgbClr val="1F145D"/>
                </a:solidFill>
                <a:latin typeface="Calibri"/>
                <a:cs typeface="Calibri"/>
              </a:rPr>
              <a:t> </a:t>
            </a:r>
            <a:r>
              <a:rPr sz="2800" spc="-10" dirty="0">
                <a:solidFill>
                  <a:srgbClr val="1F145D"/>
                </a:solidFill>
                <a:latin typeface="Calibri"/>
                <a:cs typeface="Calibri"/>
              </a:rPr>
              <a:t>signal</a:t>
            </a:r>
            <a:r>
              <a:rPr sz="2800" spc="20" dirty="0">
                <a:solidFill>
                  <a:srgbClr val="1F145D"/>
                </a:solidFill>
                <a:latin typeface="Calibri"/>
                <a:cs typeface="Calibri"/>
              </a:rPr>
              <a:t> </a:t>
            </a:r>
            <a:r>
              <a:rPr sz="2800" spc="-10" dirty="0">
                <a:solidFill>
                  <a:srgbClr val="1F145D"/>
                </a:solidFill>
                <a:latin typeface="Calibri"/>
                <a:cs typeface="Calibri"/>
              </a:rPr>
              <a:t>poly</a:t>
            </a:r>
            <a:r>
              <a:rPr sz="2800" spc="25" dirty="0">
                <a:solidFill>
                  <a:srgbClr val="1F145D"/>
                </a:solidFill>
                <a:latin typeface="Calibri"/>
                <a:cs typeface="Calibri"/>
              </a:rPr>
              <a:t> </a:t>
            </a:r>
            <a:r>
              <a:rPr sz="2800" spc="-5" dirty="0">
                <a:solidFill>
                  <a:srgbClr val="1F145D"/>
                </a:solidFill>
                <a:latin typeface="Calibri"/>
                <a:cs typeface="Calibri"/>
              </a:rPr>
              <a:t>:</a:t>
            </a:r>
            <a:r>
              <a:rPr sz="2800" spc="25" dirty="0">
                <a:solidFill>
                  <a:srgbClr val="1F145D"/>
                </a:solidFill>
                <a:latin typeface="Calibri"/>
                <a:cs typeface="Calibri"/>
              </a:rPr>
              <a:t> </a:t>
            </a:r>
            <a:r>
              <a:rPr sz="2800" spc="-15" dirty="0">
                <a:solidFill>
                  <a:srgbClr val="1F145D"/>
                </a:solidFill>
                <a:latin typeface="Calibri"/>
                <a:cs typeface="Calibri"/>
              </a:rPr>
              <a:t>std_logic_vector(15</a:t>
            </a:r>
            <a:r>
              <a:rPr sz="2800" spc="65" dirty="0">
                <a:solidFill>
                  <a:srgbClr val="1F145D"/>
                </a:solidFill>
                <a:latin typeface="Calibri"/>
                <a:cs typeface="Calibri"/>
              </a:rPr>
              <a:t> </a:t>
            </a:r>
            <a:r>
              <a:rPr sz="2800" spc="-20" dirty="0">
                <a:solidFill>
                  <a:srgbClr val="1F145D"/>
                </a:solidFill>
                <a:latin typeface="Calibri"/>
                <a:cs typeface="Calibri"/>
              </a:rPr>
              <a:t>downto</a:t>
            </a:r>
            <a:r>
              <a:rPr sz="2800" spc="40" dirty="0">
                <a:solidFill>
                  <a:srgbClr val="1F145D"/>
                </a:solidFill>
                <a:latin typeface="Calibri"/>
                <a:cs typeface="Calibri"/>
              </a:rPr>
              <a:t> </a:t>
            </a:r>
            <a:r>
              <a:rPr sz="2800" spc="-5" dirty="0">
                <a:solidFill>
                  <a:srgbClr val="1F145D"/>
                </a:solidFill>
                <a:latin typeface="Calibri"/>
                <a:cs typeface="Calibri"/>
              </a:rPr>
              <a:t>0)</a:t>
            </a:r>
            <a:r>
              <a:rPr sz="2800" dirty="0">
                <a:solidFill>
                  <a:srgbClr val="1F145D"/>
                </a:solidFill>
                <a:latin typeface="Calibri"/>
                <a:cs typeface="Calibri"/>
              </a:rPr>
              <a:t> </a:t>
            </a:r>
            <a:r>
              <a:rPr sz="2800" spc="-5" dirty="0">
                <a:solidFill>
                  <a:srgbClr val="1F145D"/>
                </a:solidFill>
                <a:latin typeface="Calibri"/>
                <a:cs typeface="Calibri"/>
              </a:rPr>
              <a:t>:=</a:t>
            </a:r>
            <a:r>
              <a:rPr sz="2800" spc="35" dirty="0">
                <a:solidFill>
                  <a:srgbClr val="1F145D"/>
                </a:solidFill>
                <a:latin typeface="Calibri"/>
                <a:cs typeface="Calibri"/>
              </a:rPr>
              <a:t> </a:t>
            </a:r>
            <a:r>
              <a:rPr sz="2800" spc="10" dirty="0">
                <a:solidFill>
                  <a:srgbClr val="1F145D"/>
                </a:solidFill>
                <a:latin typeface="Calibri"/>
                <a:cs typeface="Calibri"/>
              </a:rPr>
              <a:t>X”2c1f”;</a:t>
            </a:r>
            <a:endParaRPr sz="2800">
              <a:solidFill>
                <a:srgbClr val="1F145D"/>
              </a:solidFill>
              <a:latin typeface="Calibri"/>
              <a:cs typeface="Calibri"/>
            </a:endParaRPr>
          </a:p>
          <a:p>
            <a:pPr marL="1155700" lvl="1" indent="-229235">
              <a:lnSpc>
                <a:spcPct val="100000"/>
              </a:lnSpc>
              <a:spcBef>
                <a:spcPts val="310"/>
              </a:spcBef>
              <a:buFont typeface="Arial"/>
              <a:buChar char="•"/>
              <a:tabLst>
                <a:tab pos="1155065" algn="l"/>
                <a:tab pos="1156335" algn="l"/>
              </a:tabLst>
            </a:pPr>
            <a:r>
              <a:rPr sz="2000" spc="-10" dirty="0">
                <a:solidFill>
                  <a:srgbClr val="1F145D"/>
                </a:solidFill>
                <a:latin typeface="Calibri"/>
                <a:cs typeface="Calibri"/>
              </a:rPr>
              <a:t>For</a:t>
            </a:r>
            <a:r>
              <a:rPr sz="2000" spc="-15" dirty="0">
                <a:solidFill>
                  <a:srgbClr val="1F145D"/>
                </a:solidFill>
                <a:latin typeface="Calibri"/>
                <a:cs typeface="Calibri"/>
              </a:rPr>
              <a:t> </a:t>
            </a:r>
            <a:r>
              <a:rPr sz="2000" spc="-5" dirty="0">
                <a:solidFill>
                  <a:srgbClr val="1F145D"/>
                </a:solidFill>
                <a:latin typeface="Calibri"/>
                <a:cs typeface="Calibri"/>
              </a:rPr>
              <a:t>bit</a:t>
            </a:r>
            <a:r>
              <a:rPr sz="2000" dirty="0">
                <a:solidFill>
                  <a:srgbClr val="1F145D"/>
                </a:solidFill>
                <a:latin typeface="Calibri"/>
                <a:cs typeface="Calibri"/>
              </a:rPr>
              <a:t> </a:t>
            </a:r>
            <a:r>
              <a:rPr sz="2000" spc="-5" dirty="0">
                <a:solidFill>
                  <a:srgbClr val="1F145D"/>
                </a:solidFill>
                <a:latin typeface="Calibri"/>
                <a:cs typeface="Calibri"/>
              </a:rPr>
              <a:t>strings</a:t>
            </a:r>
            <a:r>
              <a:rPr sz="2000" spc="15" dirty="0">
                <a:solidFill>
                  <a:srgbClr val="1F145D"/>
                </a:solidFill>
                <a:latin typeface="Calibri"/>
                <a:cs typeface="Calibri"/>
              </a:rPr>
              <a:t> </a:t>
            </a:r>
            <a:r>
              <a:rPr sz="2000" spc="-5" dirty="0">
                <a:solidFill>
                  <a:srgbClr val="1F145D"/>
                </a:solidFill>
                <a:latin typeface="Calibri"/>
                <a:cs typeface="Calibri"/>
              </a:rPr>
              <a:t>use double</a:t>
            </a:r>
            <a:r>
              <a:rPr sz="2000" spc="-20" dirty="0">
                <a:solidFill>
                  <a:srgbClr val="1F145D"/>
                </a:solidFill>
                <a:latin typeface="Calibri"/>
                <a:cs typeface="Calibri"/>
              </a:rPr>
              <a:t> </a:t>
            </a:r>
            <a:r>
              <a:rPr sz="2000" spc="-5" dirty="0">
                <a:solidFill>
                  <a:srgbClr val="1F145D"/>
                </a:solidFill>
                <a:latin typeface="Calibri"/>
                <a:cs typeface="Calibri"/>
              </a:rPr>
              <a:t>quotes</a:t>
            </a:r>
            <a:r>
              <a:rPr sz="2000" spc="-10" dirty="0">
                <a:solidFill>
                  <a:srgbClr val="1F145D"/>
                </a:solidFill>
                <a:latin typeface="Calibri"/>
                <a:cs typeface="Calibri"/>
              </a:rPr>
              <a:t> </a:t>
            </a:r>
            <a:r>
              <a:rPr sz="2000" dirty="0">
                <a:solidFill>
                  <a:srgbClr val="1F145D"/>
                </a:solidFill>
                <a:latin typeface="Calibri"/>
                <a:cs typeface="Calibri"/>
              </a:rPr>
              <a:t>and</a:t>
            </a:r>
            <a:r>
              <a:rPr sz="2000" spc="-5" dirty="0">
                <a:solidFill>
                  <a:srgbClr val="1F145D"/>
                </a:solidFill>
                <a:latin typeface="Calibri"/>
                <a:cs typeface="Calibri"/>
              </a:rPr>
              <a:t> single</a:t>
            </a:r>
            <a:r>
              <a:rPr sz="2000" dirty="0">
                <a:solidFill>
                  <a:srgbClr val="1F145D"/>
                </a:solidFill>
                <a:latin typeface="Calibri"/>
                <a:cs typeface="Calibri"/>
              </a:rPr>
              <a:t> bits</a:t>
            </a:r>
            <a:r>
              <a:rPr sz="2000" spc="10" dirty="0">
                <a:solidFill>
                  <a:srgbClr val="1F145D"/>
                </a:solidFill>
                <a:latin typeface="Calibri"/>
                <a:cs typeface="Calibri"/>
              </a:rPr>
              <a:t> </a:t>
            </a:r>
            <a:r>
              <a:rPr sz="2000" spc="-5" dirty="0">
                <a:solidFill>
                  <a:srgbClr val="1F145D"/>
                </a:solidFill>
                <a:latin typeface="Calibri"/>
                <a:cs typeface="Calibri"/>
              </a:rPr>
              <a:t>single</a:t>
            </a:r>
            <a:r>
              <a:rPr sz="2000" dirty="0">
                <a:solidFill>
                  <a:srgbClr val="1F145D"/>
                </a:solidFill>
                <a:latin typeface="Calibri"/>
                <a:cs typeface="Calibri"/>
              </a:rPr>
              <a:t> </a:t>
            </a:r>
            <a:r>
              <a:rPr sz="2000" spc="-5" dirty="0">
                <a:solidFill>
                  <a:srgbClr val="1F145D"/>
                </a:solidFill>
                <a:latin typeface="Calibri"/>
                <a:cs typeface="Calibri"/>
              </a:rPr>
              <a:t>quotes</a:t>
            </a:r>
            <a:endParaRPr sz="2000">
              <a:solidFill>
                <a:srgbClr val="1F145D"/>
              </a:solidFill>
              <a:latin typeface="Calibri"/>
              <a:cs typeface="Calibri"/>
            </a:endParaRPr>
          </a:p>
          <a:p>
            <a:pPr marL="1155700" lvl="1" indent="-229235">
              <a:lnSpc>
                <a:spcPct val="100000"/>
              </a:lnSpc>
              <a:spcBef>
                <a:spcPts val="265"/>
              </a:spcBef>
              <a:buFont typeface="Arial"/>
              <a:buChar char="•"/>
              <a:tabLst>
                <a:tab pos="1155065" algn="l"/>
                <a:tab pos="1156335" algn="l"/>
              </a:tabLst>
            </a:pPr>
            <a:r>
              <a:rPr sz="2000" spc="-5" dirty="0">
                <a:solidFill>
                  <a:srgbClr val="1F145D"/>
                </a:solidFill>
                <a:latin typeface="Calibri"/>
                <a:cs typeface="Calibri"/>
              </a:rPr>
              <a:t>Use</a:t>
            </a:r>
            <a:r>
              <a:rPr sz="2000" spc="20" dirty="0">
                <a:solidFill>
                  <a:srgbClr val="1F145D"/>
                </a:solidFill>
                <a:latin typeface="Calibri"/>
                <a:cs typeface="Calibri"/>
              </a:rPr>
              <a:t> </a:t>
            </a:r>
            <a:r>
              <a:rPr sz="2000" dirty="0">
                <a:solidFill>
                  <a:srgbClr val="1F145D"/>
                </a:solidFill>
                <a:latin typeface="Calibri"/>
                <a:cs typeface="Calibri"/>
              </a:rPr>
              <a:t>X</a:t>
            </a:r>
            <a:r>
              <a:rPr sz="2000" spc="5" dirty="0">
                <a:solidFill>
                  <a:srgbClr val="1F145D"/>
                </a:solidFill>
                <a:latin typeface="Calibri"/>
                <a:cs typeface="Calibri"/>
              </a:rPr>
              <a:t> </a:t>
            </a:r>
            <a:r>
              <a:rPr sz="2000" spc="-15" dirty="0">
                <a:solidFill>
                  <a:srgbClr val="1F145D"/>
                </a:solidFill>
                <a:latin typeface="Calibri"/>
                <a:cs typeface="Calibri"/>
              </a:rPr>
              <a:t>for</a:t>
            </a:r>
            <a:r>
              <a:rPr sz="2000" spc="-10" dirty="0">
                <a:solidFill>
                  <a:srgbClr val="1F145D"/>
                </a:solidFill>
                <a:latin typeface="Calibri"/>
                <a:cs typeface="Calibri"/>
              </a:rPr>
              <a:t> hexadecimal,</a:t>
            </a:r>
            <a:r>
              <a:rPr sz="2000" spc="10" dirty="0">
                <a:solidFill>
                  <a:srgbClr val="1F145D"/>
                </a:solidFill>
                <a:latin typeface="Calibri"/>
                <a:cs typeface="Calibri"/>
              </a:rPr>
              <a:t> </a:t>
            </a:r>
            <a:r>
              <a:rPr sz="2000" dirty="0">
                <a:solidFill>
                  <a:srgbClr val="1F145D"/>
                </a:solidFill>
                <a:latin typeface="Calibri"/>
                <a:cs typeface="Calibri"/>
              </a:rPr>
              <a:t>“0101”</a:t>
            </a:r>
            <a:r>
              <a:rPr sz="2000" spc="-15" dirty="0">
                <a:solidFill>
                  <a:srgbClr val="1F145D"/>
                </a:solidFill>
                <a:latin typeface="Calibri"/>
                <a:cs typeface="Calibri"/>
              </a:rPr>
              <a:t> </a:t>
            </a:r>
            <a:r>
              <a:rPr sz="2000" spc="-5" dirty="0">
                <a:solidFill>
                  <a:srgbClr val="1F145D"/>
                </a:solidFill>
                <a:latin typeface="Calibri"/>
                <a:cs typeface="Calibri"/>
              </a:rPr>
              <a:t>automatically</a:t>
            </a:r>
            <a:r>
              <a:rPr sz="2000" spc="20" dirty="0">
                <a:solidFill>
                  <a:srgbClr val="1F145D"/>
                </a:solidFill>
                <a:latin typeface="Calibri"/>
                <a:cs typeface="Calibri"/>
              </a:rPr>
              <a:t> </a:t>
            </a:r>
            <a:r>
              <a:rPr sz="2000" spc="-5" dirty="0">
                <a:solidFill>
                  <a:srgbClr val="1F145D"/>
                </a:solidFill>
                <a:latin typeface="Calibri"/>
                <a:cs typeface="Calibri"/>
              </a:rPr>
              <a:t>binary</a:t>
            </a:r>
            <a:r>
              <a:rPr sz="2000" spc="-10" dirty="0">
                <a:solidFill>
                  <a:srgbClr val="1F145D"/>
                </a:solidFill>
                <a:latin typeface="Calibri"/>
                <a:cs typeface="Calibri"/>
              </a:rPr>
              <a:t> </a:t>
            </a:r>
            <a:r>
              <a:rPr sz="2000" spc="-5" dirty="0">
                <a:solidFill>
                  <a:srgbClr val="1F145D"/>
                </a:solidFill>
                <a:latin typeface="Calibri"/>
                <a:cs typeface="Calibri"/>
              </a:rPr>
              <a:t>string,</a:t>
            </a:r>
            <a:r>
              <a:rPr sz="2000" spc="10" dirty="0">
                <a:solidFill>
                  <a:srgbClr val="1F145D"/>
                </a:solidFill>
                <a:latin typeface="Calibri"/>
                <a:cs typeface="Calibri"/>
              </a:rPr>
              <a:t> </a:t>
            </a:r>
            <a:r>
              <a:rPr sz="2000" spc="-5" dirty="0">
                <a:solidFill>
                  <a:srgbClr val="1F145D"/>
                </a:solidFill>
                <a:latin typeface="Calibri"/>
                <a:cs typeface="Calibri"/>
              </a:rPr>
              <a:t>unquoted</a:t>
            </a:r>
            <a:r>
              <a:rPr sz="2000" spc="-25" dirty="0">
                <a:solidFill>
                  <a:srgbClr val="1F145D"/>
                </a:solidFill>
                <a:latin typeface="Calibri"/>
                <a:cs typeface="Calibri"/>
              </a:rPr>
              <a:t> </a:t>
            </a:r>
            <a:r>
              <a:rPr sz="2000" dirty="0">
                <a:solidFill>
                  <a:srgbClr val="1F145D"/>
                </a:solidFill>
                <a:latin typeface="Calibri"/>
                <a:cs typeface="Calibri"/>
              </a:rPr>
              <a:t>is</a:t>
            </a:r>
            <a:r>
              <a:rPr sz="2000" spc="15" dirty="0">
                <a:solidFill>
                  <a:srgbClr val="1F145D"/>
                </a:solidFill>
                <a:latin typeface="Calibri"/>
                <a:cs typeface="Calibri"/>
              </a:rPr>
              <a:t> </a:t>
            </a:r>
            <a:r>
              <a:rPr sz="2000" spc="-5" dirty="0">
                <a:solidFill>
                  <a:srgbClr val="1F145D"/>
                </a:solidFill>
                <a:latin typeface="Calibri"/>
                <a:cs typeface="Calibri"/>
              </a:rPr>
              <a:t>decimal</a:t>
            </a:r>
            <a:endParaRPr sz="2000">
              <a:solidFill>
                <a:srgbClr val="1F145D"/>
              </a:solidFill>
              <a:latin typeface="Calibri"/>
              <a:cs typeface="Calibri"/>
            </a:endParaRPr>
          </a:p>
          <a:p>
            <a:pPr marL="1155700" lvl="1" indent="-229235">
              <a:lnSpc>
                <a:spcPct val="100000"/>
              </a:lnSpc>
              <a:spcBef>
                <a:spcPts val="254"/>
              </a:spcBef>
              <a:buFont typeface="Arial"/>
              <a:buChar char="•"/>
              <a:tabLst>
                <a:tab pos="1155065" algn="l"/>
                <a:tab pos="1156335" algn="l"/>
              </a:tabLst>
            </a:pPr>
            <a:r>
              <a:rPr sz="2000" dirty="0">
                <a:solidFill>
                  <a:srgbClr val="1F145D"/>
                </a:solidFill>
                <a:latin typeface="Calibri"/>
                <a:cs typeface="Calibri"/>
              </a:rPr>
              <a:t>‘1’</a:t>
            </a:r>
            <a:r>
              <a:rPr sz="2000" spc="-25" dirty="0">
                <a:solidFill>
                  <a:srgbClr val="1F145D"/>
                </a:solidFill>
                <a:latin typeface="Calibri"/>
                <a:cs typeface="Calibri"/>
              </a:rPr>
              <a:t> </a:t>
            </a:r>
            <a:r>
              <a:rPr sz="2000" spc="-5" dirty="0">
                <a:solidFill>
                  <a:srgbClr val="1F145D"/>
                </a:solidFill>
                <a:latin typeface="Calibri"/>
                <a:cs typeface="Calibri"/>
              </a:rPr>
              <a:t>or</a:t>
            </a:r>
            <a:r>
              <a:rPr sz="2000" spc="-10" dirty="0">
                <a:solidFill>
                  <a:srgbClr val="1F145D"/>
                </a:solidFill>
                <a:latin typeface="Calibri"/>
                <a:cs typeface="Calibri"/>
              </a:rPr>
              <a:t> </a:t>
            </a:r>
            <a:r>
              <a:rPr sz="2000" dirty="0">
                <a:solidFill>
                  <a:srgbClr val="1F145D"/>
                </a:solidFill>
                <a:latin typeface="Calibri"/>
                <a:cs typeface="Calibri"/>
              </a:rPr>
              <a:t>‘0’</a:t>
            </a:r>
            <a:r>
              <a:rPr sz="2000" spc="-25" dirty="0">
                <a:solidFill>
                  <a:srgbClr val="1F145D"/>
                </a:solidFill>
                <a:latin typeface="Calibri"/>
                <a:cs typeface="Calibri"/>
              </a:rPr>
              <a:t> </a:t>
            </a:r>
            <a:r>
              <a:rPr sz="2000" spc="-15" dirty="0">
                <a:solidFill>
                  <a:srgbClr val="1F145D"/>
                </a:solidFill>
                <a:latin typeface="Calibri"/>
                <a:cs typeface="Calibri"/>
              </a:rPr>
              <a:t>for</a:t>
            </a:r>
            <a:r>
              <a:rPr sz="2000" spc="-20" dirty="0">
                <a:solidFill>
                  <a:srgbClr val="1F145D"/>
                </a:solidFill>
                <a:latin typeface="Calibri"/>
                <a:cs typeface="Calibri"/>
              </a:rPr>
              <a:t> </a:t>
            </a:r>
            <a:r>
              <a:rPr sz="2000" spc="-5" dirty="0">
                <a:solidFill>
                  <a:srgbClr val="1F145D"/>
                </a:solidFill>
                <a:latin typeface="Calibri"/>
                <a:cs typeface="Calibri"/>
              </a:rPr>
              <a:t>single</a:t>
            </a:r>
            <a:r>
              <a:rPr sz="2000" spc="-10" dirty="0">
                <a:solidFill>
                  <a:srgbClr val="1F145D"/>
                </a:solidFill>
                <a:latin typeface="Calibri"/>
                <a:cs typeface="Calibri"/>
              </a:rPr>
              <a:t> </a:t>
            </a:r>
            <a:r>
              <a:rPr sz="2000" dirty="0">
                <a:solidFill>
                  <a:srgbClr val="1F145D"/>
                </a:solidFill>
                <a:latin typeface="Calibri"/>
                <a:cs typeface="Calibri"/>
              </a:rPr>
              <a:t>bit</a:t>
            </a:r>
            <a:r>
              <a:rPr sz="2000" spc="-5" dirty="0">
                <a:solidFill>
                  <a:srgbClr val="1F145D"/>
                </a:solidFill>
                <a:latin typeface="Calibri"/>
                <a:cs typeface="Calibri"/>
              </a:rPr>
              <a:t> (std_logic)</a:t>
            </a:r>
            <a:endParaRPr sz="2000">
              <a:solidFill>
                <a:srgbClr val="1F145D"/>
              </a:solidFill>
              <a:latin typeface="Calibri"/>
              <a:cs typeface="Calibri"/>
            </a:endParaRPr>
          </a:p>
          <a:p>
            <a:pPr>
              <a:lnSpc>
                <a:spcPct val="100000"/>
              </a:lnSpc>
              <a:spcBef>
                <a:spcPts val="40"/>
              </a:spcBef>
            </a:pPr>
            <a:endParaRPr sz="2650">
              <a:solidFill>
                <a:srgbClr val="1F145D"/>
              </a:solidFill>
              <a:latin typeface="Calibri"/>
              <a:cs typeface="Calibri"/>
            </a:endParaRPr>
          </a:p>
          <a:p>
            <a:pPr marL="12700">
              <a:lnSpc>
                <a:spcPct val="100000"/>
              </a:lnSpc>
              <a:spcBef>
                <a:spcPts val="5"/>
              </a:spcBef>
            </a:pPr>
            <a:r>
              <a:rPr sz="2800" spc="-40" dirty="0">
                <a:solidFill>
                  <a:srgbClr val="1F145D"/>
                </a:solidFill>
                <a:latin typeface="Calibri"/>
                <a:cs typeface="Calibri"/>
              </a:rPr>
              <a:t>You’ll</a:t>
            </a:r>
            <a:r>
              <a:rPr sz="2800" spc="-5" dirty="0">
                <a:solidFill>
                  <a:srgbClr val="1F145D"/>
                </a:solidFill>
                <a:latin typeface="Calibri"/>
                <a:cs typeface="Calibri"/>
              </a:rPr>
              <a:t> see </a:t>
            </a:r>
            <a:r>
              <a:rPr sz="2800" spc="-10" dirty="0">
                <a:solidFill>
                  <a:srgbClr val="1F145D"/>
                </a:solidFill>
                <a:latin typeface="Calibri"/>
                <a:cs typeface="Calibri"/>
              </a:rPr>
              <a:t>plenty</a:t>
            </a:r>
            <a:r>
              <a:rPr sz="2800" spc="15" dirty="0">
                <a:solidFill>
                  <a:srgbClr val="1F145D"/>
                </a:solidFill>
                <a:latin typeface="Calibri"/>
                <a:cs typeface="Calibri"/>
              </a:rPr>
              <a:t> </a:t>
            </a:r>
            <a:r>
              <a:rPr sz="2800" spc="-15" dirty="0">
                <a:solidFill>
                  <a:srgbClr val="1F145D"/>
                </a:solidFill>
                <a:latin typeface="Calibri"/>
                <a:cs typeface="Calibri"/>
              </a:rPr>
              <a:t>more</a:t>
            </a:r>
            <a:r>
              <a:rPr sz="2800" dirty="0">
                <a:solidFill>
                  <a:srgbClr val="1F145D"/>
                </a:solidFill>
                <a:latin typeface="Calibri"/>
                <a:cs typeface="Calibri"/>
              </a:rPr>
              <a:t> </a:t>
            </a:r>
            <a:r>
              <a:rPr sz="2800" spc="-20" dirty="0">
                <a:solidFill>
                  <a:srgbClr val="1F145D"/>
                </a:solidFill>
                <a:latin typeface="Calibri"/>
                <a:cs typeface="Calibri"/>
              </a:rPr>
              <a:t>example</a:t>
            </a:r>
            <a:r>
              <a:rPr sz="2800" spc="10" dirty="0">
                <a:solidFill>
                  <a:srgbClr val="1F145D"/>
                </a:solidFill>
                <a:latin typeface="Calibri"/>
                <a:cs typeface="Calibri"/>
              </a:rPr>
              <a:t> </a:t>
            </a:r>
            <a:r>
              <a:rPr sz="2800" spc="-5" dirty="0">
                <a:solidFill>
                  <a:srgbClr val="1F145D"/>
                </a:solidFill>
                <a:latin typeface="Calibri"/>
                <a:cs typeface="Calibri"/>
              </a:rPr>
              <a:t>of</a:t>
            </a:r>
            <a:r>
              <a:rPr sz="2800" spc="-15" dirty="0">
                <a:solidFill>
                  <a:srgbClr val="1F145D"/>
                </a:solidFill>
                <a:latin typeface="Calibri"/>
                <a:cs typeface="Calibri"/>
              </a:rPr>
              <a:t> </a:t>
            </a:r>
            <a:r>
              <a:rPr sz="2800" spc="-5" dirty="0">
                <a:solidFill>
                  <a:srgbClr val="1F145D"/>
                </a:solidFill>
                <a:latin typeface="Calibri"/>
                <a:cs typeface="Calibri"/>
              </a:rPr>
              <a:t>this</a:t>
            </a:r>
            <a:r>
              <a:rPr sz="2800" spc="20" dirty="0">
                <a:solidFill>
                  <a:srgbClr val="1F145D"/>
                </a:solidFill>
                <a:latin typeface="Calibri"/>
                <a:cs typeface="Calibri"/>
              </a:rPr>
              <a:t> </a:t>
            </a:r>
            <a:r>
              <a:rPr sz="2800" spc="-5" dirty="0">
                <a:solidFill>
                  <a:srgbClr val="1F145D"/>
                </a:solidFill>
                <a:latin typeface="Calibri"/>
                <a:cs typeface="Calibri"/>
              </a:rPr>
              <a:t>in</a:t>
            </a:r>
            <a:r>
              <a:rPr sz="2800" spc="10" dirty="0">
                <a:solidFill>
                  <a:srgbClr val="1F145D"/>
                </a:solidFill>
                <a:latin typeface="Calibri"/>
                <a:cs typeface="Calibri"/>
              </a:rPr>
              <a:t> </a:t>
            </a:r>
            <a:r>
              <a:rPr sz="2800" spc="-5" dirty="0">
                <a:solidFill>
                  <a:srgbClr val="1F145D"/>
                </a:solidFill>
                <a:latin typeface="Calibri"/>
                <a:cs typeface="Calibri"/>
              </a:rPr>
              <a:t>the lab</a:t>
            </a:r>
            <a:r>
              <a:rPr sz="2800" spc="10" dirty="0">
                <a:solidFill>
                  <a:srgbClr val="1F145D"/>
                </a:solidFill>
                <a:latin typeface="Calibri"/>
                <a:cs typeface="Calibri"/>
              </a:rPr>
              <a:t> </a:t>
            </a:r>
            <a:r>
              <a:rPr sz="2800" spc="-10" dirty="0">
                <a:solidFill>
                  <a:srgbClr val="1F145D"/>
                </a:solidFill>
                <a:latin typeface="Calibri"/>
                <a:cs typeface="Calibri"/>
              </a:rPr>
              <a:t>sessions.</a:t>
            </a:r>
            <a:endParaRPr sz="2800">
              <a:solidFill>
                <a:srgbClr val="1F145D"/>
              </a:solidFill>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404664"/>
            <a:ext cx="4639945"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Collection</a:t>
            </a:r>
            <a:r>
              <a:rPr b="0" spc="-20" dirty="0">
                <a:latin typeface="Calibri Light"/>
                <a:cs typeface="Calibri Light"/>
              </a:rPr>
              <a:t> </a:t>
            </a:r>
            <a:r>
              <a:rPr b="0" spc="-30" dirty="0">
                <a:latin typeface="Calibri Light"/>
                <a:cs typeface="Calibri Light"/>
              </a:rPr>
              <a:t>Operators</a:t>
            </a:r>
          </a:p>
        </p:txBody>
      </p:sp>
      <p:graphicFrame>
        <p:nvGraphicFramePr>
          <p:cNvPr id="3" name="object 3"/>
          <p:cNvGraphicFramePr>
            <a:graphicFrameLocks noGrp="1"/>
          </p:cNvGraphicFramePr>
          <p:nvPr>
            <p:extLst>
              <p:ext uri="{D42A27DB-BD31-4B8C-83A1-F6EECF244321}">
                <p14:modId xmlns:p14="http://schemas.microsoft.com/office/powerpoint/2010/main" val="3471722085"/>
              </p:ext>
            </p:extLst>
          </p:nvPr>
        </p:nvGraphicFramePr>
        <p:xfrm>
          <a:off x="1199248" y="2058289"/>
          <a:ext cx="9649459" cy="349758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3553459">
                  <a:extLst>
                    <a:ext uri="{9D8B030D-6E8A-4147-A177-3AD203B41FA5}">
                      <a16:colId xmlns:a16="http://schemas.microsoft.com/office/drawing/2014/main" val="20003"/>
                    </a:ext>
                  </a:extLst>
                </a:gridCol>
              </a:tblGrid>
              <a:tr h="370205">
                <a:tc>
                  <a:txBody>
                    <a:bodyPr/>
                    <a:lstStyle/>
                    <a:p>
                      <a:pPr marL="91440">
                        <a:lnSpc>
                          <a:spcPct val="100000"/>
                        </a:lnSpc>
                        <a:spcBef>
                          <a:spcPts val="240"/>
                        </a:spcBef>
                      </a:pPr>
                      <a:r>
                        <a:rPr sz="1800" b="1" spc="-15" dirty="0">
                          <a:solidFill>
                            <a:srgbClr val="1F145D"/>
                          </a:solidFill>
                          <a:latin typeface="Calibri"/>
                          <a:cs typeface="Calibri"/>
                        </a:rPr>
                        <a:t>Operator</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20"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5" dirty="0">
                          <a:solidFill>
                            <a:srgbClr val="1F145D"/>
                          </a:solidFill>
                          <a:latin typeface="Calibri"/>
                          <a:cs typeface="Calibri"/>
                        </a:rPr>
                        <a:t>VHDL</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5" dirty="0">
                          <a:solidFill>
                            <a:srgbClr val="1F145D"/>
                          </a:solidFill>
                          <a:latin typeface="Calibri"/>
                          <a:cs typeface="Calibri"/>
                        </a:rPr>
                        <a:t>Example</a:t>
                      </a:r>
                      <a:r>
                        <a:rPr sz="1800" b="1" spc="-60" dirty="0">
                          <a:solidFill>
                            <a:srgbClr val="1F145D"/>
                          </a:solidFill>
                          <a:latin typeface="Calibri"/>
                          <a:cs typeface="Calibri"/>
                        </a:rPr>
                        <a:t> </a:t>
                      </a:r>
                      <a:r>
                        <a:rPr sz="1800" b="1" spc="-15" dirty="0">
                          <a:solidFill>
                            <a:srgbClr val="1F145D"/>
                          </a:solidFill>
                          <a:latin typeface="Calibri"/>
                          <a:cs typeface="Calibri"/>
                        </a:rPr>
                        <a:t>(Verilog)</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640080">
                <a:tc>
                  <a:txBody>
                    <a:bodyPr/>
                    <a:lstStyle/>
                    <a:p>
                      <a:pPr marL="91440">
                        <a:lnSpc>
                          <a:spcPct val="100000"/>
                        </a:lnSpc>
                        <a:spcBef>
                          <a:spcPts val="240"/>
                        </a:spcBef>
                      </a:pPr>
                      <a:r>
                        <a:rPr sz="1800" spc="-5" dirty="0">
                          <a:solidFill>
                            <a:srgbClr val="1F145D"/>
                          </a:solidFill>
                          <a:latin typeface="Calibri"/>
                          <a:cs typeface="Calibri"/>
                        </a:rPr>
                        <a:t>PRIORITY</a:t>
                      </a:r>
                      <a:endParaRPr sz="1800">
                        <a:solidFill>
                          <a:srgbClr val="1F145D"/>
                        </a:solidFill>
                        <a:latin typeface="Calibri"/>
                        <a:cs typeface="Calibri"/>
                      </a:endParaRPr>
                    </a:p>
                    <a:p>
                      <a:pPr marL="91440">
                        <a:lnSpc>
                          <a:spcPct val="100000"/>
                        </a:lnSpc>
                      </a:pPr>
                      <a:r>
                        <a:rPr sz="1800" spc="-5" dirty="0">
                          <a:solidFill>
                            <a:srgbClr val="1F145D"/>
                          </a:solidFill>
                          <a:latin typeface="Calibri"/>
                          <a:cs typeface="Calibri"/>
                        </a:rPr>
                        <a:t>parenthesis</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a:t>
                      </a:r>
                      <a:r>
                        <a:rPr sz="1800" spc="-45"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a:t>
                      </a:r>
                      <a:r>
                        <a:rPr sz="1800" spc="-45" dirty="0">
                          <a:solidFill>
                            <a:srgbClr val="1F145D"/>
                          </a:solidFill>
                          <a:latin typeface="Calibri"/>
                          <a:cs typeface="Calibri"/>
                        </a:rPr>
                        <a:t> </a:t>
                      </a:r>
                      <a:r>
                        <a:rPr sz="1800" dirty="0">
                          <a:solidFill>
                            <a:srgbClr val="1F145D"/>
                          </a:solidFill>
                          <a:latin typeface="Calibri"/>
                          <a:cs typeface="Calibri"/>
                        </a:rPr>
                        <a:t>)</a:t>
                      </a: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spc="-5" dirty="0">
                          <a:solidFill>
                            <a:srgbClr val="1F145D"/>
                          </a:solidFill>
                          <a:latin typeface="Calibri"/>
                          <a:cs typeface="Calibri"/>
                        </a:rPr>
                        <a:t>(A+B)*(C+D)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91440">
                        <a:lnSpc>
                          <a:spcPct val="100000"/>
                        </a:lnSpc>
                        <a:spcBef>
                          <a:spcPts val="245"/>
                        </a:spcBef>
                      </a:pPr>
                      <a:r>
                        <a:rPr sz="1800" spc="-5" dirty="0">
                          <a:solidFill>
                            <a:srgbClr val="1F145D"/>
                          </a:solidFill>
                          <a:latin typeface="Calibri"/>
                          <a:cs typeface="Calibri"/>
                        </a:rPr>
                        <a:t>BIT-SELECT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t>
                      </a:r>
                      <a:r>
                        <a:rPr sz="1800" spc="-45"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t>
                      </a:r>
                      <a:r>
                        <a:rPr sz="1800" spc="-45"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spc="-5" dirty="0">
                          <a:solidFill>
                            <a:srgbClr val="1F145D"/>
                          </a:solidFill>
                          <a:latin typeface="Calibri"/>
                          <a:cs typeface="Calibri"/>
                        </a:rPr>
                        <a:t>signbit</a:t>
                      </a:r>
                      <a:r>
                        <a:rPr sz="1800" spc="-15" dirty="0">
                          <a:solidFill>
                            <a:srgbClr val="1F145D"/>
                          </a:solidFill>
                          <a:latin typeface="Calibri"/>
                          <a:cs typeface="Calibri"/>
                        </a:rPr>
                        <a:t> </a:t>
                      </a:r>
                      <a:r>
                        <a:rPr sz="1800" dirty="0">
                          <a:solidFill>
                            <a:srgbClr val="1F145D"/>
                          </a:solidFill>
                          <a:latin typeface="Calibri"/>
                          <a:cs typeface="Calibri"/>
                        </a:rPr>
                        <a:t>=</a:t>
                      </a:r>
                      <a:r>
                        <a:rPr sz="1800" spc="-30" dirty="0">
                          <a:solidFill>
                            <a:srgbClr val="1F145D"/>
                          </a:solidFill>
                          <a:latin typeface="Calibri"/>
                          <a:cs typeface="Calibri"/>
                        </a:rPr>
                        <a:t> </a:t>
                      </a:r>
                      <a:r>
                        <a:rPr sz="1800" dirty="0">
                          <a:solidFill>
                            <a:srgbClr val="1F145D"/>
                          </a:solidFill>
                          <a:latin typeface="Calibri"/>
                          <a:cs typeface="Calibri"/>
                        </a:rPr>
                        <a:t>A[31];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65125">
                <a:tc>
                  <a:txBody>
                    <a:bodyPr/>
                    <a:lstStyle/>
                    <a:p>
                      <a:pPr marL="91440">
                        <a:lnSpc>
                          <a:spcPct val="100000"/>
                        </a:lnSpc>
                        <a:spcBef>
                          <a:spcPts val="245"/>
                        </a:spcBef>
                      </a:pPr>
                      <a:r>
                        <a:rPr sz="1800" spc="-20" dirty="0">
                          <a:solidFill>
                            <a:srgbClr val="1F145D"/>
                          </a:solidFill>
                          <a:latin typeface="Calibri"/>
                          <a:cs typeface="Calibri"/>
                        </a:rPr>
                        <a:t>PART-SELECT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a:t>
                      </a:r>
                      <a:r>
                        <a:rPr sz="1800" spc="-3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tabLst>
                          <a:tab pos="686435" algn="l"/>
                        </a:tabLst>
                      </a:pPr>
                      <a:r>
                        <a:rPr sz="1800" dirty="0">
                          <a:solidFill>
                            <a:srgbClr val="1F145D"/>
                          </a:solidFill>
                          <a:latin typeface="Calibri"/>
                          <a:cs typeface="Calibri"/>
                        </a:rPr>
                        <a:t>( </a:t>
                      </a:r>
                      <a:r>
                        <a:rPr sz="1800" spc="-10" dirty="0">
                          <a:solidFill>
                            <a:srgbClr val="1F145D"/>
                          </a:solidFill>
                          <a:latin typeface="Calibri"/>
                          <a:cs typeface="Calibri"/>
                        </a:rPr>
                        <a:t>to</a:t>
                      </a:r>
                      <a:r>
                        <a:rPr sz="1800" spc="-5" dirty="0">
                          <a:solidFill>
                            <a:srgbClr val="1F145D"/>
                          </a:solidFill>
                          <a:latin typeface="Calibri"/>
                          <a:cs typeface="Calibri"/>
                        </a:rPr>
                        <a:t> </a:t>
                      </a:r>
                      <a:r>
                        <a:rPr sz="1800" dirty="0">
                          <a:solidFill>
                            <a:srgbClr val="1F145D"/>
                          </a:solidFill>
                          <a:latin typeface="Calibri"/>
                          <a:cs typeface="Calibri"/>
                        </a:rPr>
                        <a:t>)	(</a:t>
                      </a:r>
                      <a:r>
                        <a:rPr sz="1800" spc="-10" dirty="0">
                          <a:solidFill>
                            <a:srgbClr val="1F145D"/>
                          </a:solidFill>
                          <a:latin typeface="Calibri"/>
                          <a:cs typeface="Calibri"/>
                        </a:rPr>
                        <a:t> downto</a:t>
                      </a:r>
                      <a:r>
                        <a:rPr sz="1800" spc="-15"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msb</a:t>
                      </a:r>
                      <a:r>
                        <a:rPr sz="1800" spc="-25" dirty="0">
                          <a:solidFill>
                            <a:srgbClr val="1F145D"/>
                          </a:solidFill>
                          <a:latin typeface="Calibri"/>
                          <a:cs typeface="Calibri"/>
                        </a:rPr>
                        <a:t> </a:t>
                      </a:r>
                      <a:r>
                        <a:rPr sz="1800" dirty="0">
                          <a:solidFill>
                            <a:srgbClr val="1F145D"/>
                          </a:solidFill>
                          <a:latin typeface="Calibri"/>
                          <a:cs typeface="Calibri"/>
                        </a:rPr>
                        <a:t>=</a:t>
                      </a:r>
                      <a:r>
                        <a:rPr sz="1800" spc="-35" dirty="0">
                          <a:solidFill>
                            <a:srgbClr val="1F145D"/>
                          </a:solidFill>
                          <a:latin typeface="Calibri"/>
                          <a:cs typeface="Calibri"/>
                        </a:rPr>
                        <a:t> </a:t>
                      </a:r>
                      <a:r>
                        <a:rPr sz="1800" dirty="0">
                          <a:solidFill>
                            <a:srgbClr val="1F145D"/>
                          </a:solidFill>
                          <a:latin typeface="Calibri"/>
                          <a:cs typeface="Calibri"/>
                        </a:rPr>
                        <a:t>A[15:8];</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840">
                <a:tc>
                  <a:txBody>
                    <a:bodyPr/>
                    <a:lstStyle/>
                    <a:p>
                      <a:pPr marL="91440">
                        <a:lnSpc>
                          <a:spcPct val="100000"/>
                        </a:lnSpc>
                        <a:spcBef>
                          <a:spcPts val="245"/>
                        </a:spcBef>
                      </a:pPr>
                      <a:r>
                        <a:rPr sz="1800" spc="-30" dirty="0">
                          <a:solidFill>
                            <a:srgbClr val="1F145D"/>
                          </a:solidFill>
                          <a:latin typeface="Calibri"/>
                          <a:cs typeface="Calibri"/>
                        </a:rPr>
                        <a:t>CONCATENATION</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t>
                      </a:r>
                      <a:r>
                        <a:rPr sz="1800" spc="-50"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&amp;</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spc="-10" dirty="0">
                          <a:solidFill>
                            <a:srgbClr val="1F145D"/>
                          </a:solidFill>
                          <a:latin typeface="Calibri"/>
                          <a:cs typeface="Calibri"/>
                        </a:rPr>
                        <a:t>byteswap</a:t>
                      </a:r>
                      <a:r>
                        <a:rPr sz="1800" dirty="0">
                          <a:solidFill>
                            <a:srgbClr val="1F145D"/>
                          </a:solidFill>
                          <a:latin typeface="Calibri"/>
                          <a:cs typeface="Calibri"/>
                        </a:rPr>
                        <a:t> =</a:t>
                      </a:r>
                      <a:r>
                        <a:rPr sz="1800" spc="-1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A[7:0],</a:t>
                      </a:r>
                      <a:r>
                        <a:rPr sz="1800" spc="-15" dirty="0">
                          <a:solidFill>
                            <a:srgbClr val="1F145D"/>
                          </a:solidFill>
                          <a:latin typeface="Calibri"/>
                          <a:cs typeface="Calibri"/>
                        </a:rPr>
                        <a:t> </a:t>
                      </a:r>
                      <a:r>
                        <a:rPr sz="1800" dirty="0">
                          <a:solidFill>
                            <a:srgbClr val="1F145D"/>
                          </a:solidFill>
                          <a:latin typeface="Calibri"/>
                          <a:cs typeface="Calibri"/>
                        </a:rPr>
                        <a:t>A[15:8]</a:t>
                      </a:r>
                      <a:r>
                        <a:rPr sz="1800" spc="-10" dirty="0">
                          <a:solidFill>
                            <a:srgbClr val="1F145D"/>
                          </a:solidFill>
                          <a:latin typeface="Calibri"/>
                          <a:cs typeface="Calibri"/>
                        </a:rPr>
                        <a:t> </a:t>
                      </a:r>
                      <a:r>
                        <a:rPr sz="1800" spc="-5" dirty="0">
                          <a:solidFill>
                            <a:srgbClr val="1F145D"/>
                          </a:solidFill>
                          <a:latin typeface="Calibri"/>
                          <a:cs typeface="Calibri"/>
                        </a:rPr>
                        <a:t>};</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1381125">
                <a:tc gridSpan="4">
                  <a:txBody>
                    <a:bodyPr/>
                    <a:lstStyle/>
                    <a:p>
                      <a:pPr marL="91440">
                        <a:lnSpc>
                          <a:spcPct val="100000"/>
                        </a:lnSpc>
                        <a:spcBef>
                          <a:spcPts val="245"/>
                        </a:spcBef>
                      </a:pPr>
                      <a:r>
                        <a:rPr lang="en-GB" sz="1800" dirty="0">
                          <a:solidFill>
                            <a:srgbClr val="1F145D"/>
                          </a:solidFill>
                          <a:latin typeface="Calibri"/>
                          <a:cs typeface="Calibri"/>
                        </a:rPr>
                        <a:t>Operations we commonly used in Verilog, there are other operations in Verilog, which doesn’t use a lot. We can learn how to use those while encountering one. </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hMerge="1">
                  <a:txBody>
                    <a:bodyPr/>
                    <a:lstStyle/>
                    <a:p>
                      <a:pPr marL="92075">
                        <a:lnSpc>
                          <a:spcPct val="100000"/>
                        </a:lnSpc>
                        <a:spcBef>
                          <a:spcPts val="245"/>
                        </a:spcBef>
                      </a:pP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hMerge="1">
                  <a:txBody>
                    <a:bodyPr/>
                    <a:lstStyle/>
                    <a:p>
                      <a:pPr marL="92075">
                        <a:lnSpc>
                          <a:spcPct val="100000"/>
                        </a:lnSpc>
                        <a:spcBef>
                          <a:spcPts val="245"/>
                        </a:spcBef>
                      </a:pP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hMerge="1">
                  <a:txBody>
                    <a:bodyPr/>
                    <a:lstStyle/>
                    <a:p>
                      <a:pPr marL="92075">
                        <a:lnSpc>
                          <a:spcPct val="100000"/>
                        </a:lnSpc>
                        <a:spcBef>
                          <a:spcPts val="245"/>
                        </a:spcBef>
                      </a:pP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52" y="1412776"/>
            <a:ext cx="12340952" cy="1828800"/>
          </a:xfrm>
        </p:spPr>
        <p:txBody>
          <a:bodyPr/>
          <a:lstStyle/>
          <a:p>
            <a:pPr algn="ctr"/>
            <a:r>
              <a:rPr lang="en-US" altLang="zh-CN" sz="4400" dirty="0"/>
              <a:t>Structural, Data flow &amp; </a:t>
            </a:r>
            <a:r>
              <a:rPr lang="en-US" altLang="zh-CN" sz="4400" dirty="0" err="1"/>
              <a:t>Behavioural</a:t>
            </a:r>
            <a:r>
              <a:rPr lang="en-US" altLang="zh-CN" sz="4400" dirty="0"/>
              <a:t> Models</a:t>
            </a:r>
            <a:endParaRPr lang="en-US" sz="4400" dirty="0"/>
          </a:p>
        </p:txBody>
      </p:sp>
    </p:spTree>
    <p:extLst>
      <p:ext uri="{BB962C8B-B14F-4D97-AF65-F5344CB8AC3E}">
        <p14:creationId xmlns:p14="http://schemas.microsoft.com/office/powerpoint/2010/main" val="22134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542" y="408237"/>
            <a:ext cx="414274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Modelling</a:t>
            </a:r>
            <a:r>
              <a:rPr b="0" spc="-35" dirty="0">
                <a:latin typeface="Calibri Light"/>
                <a:cs typeface="Calibri Light"/>
              </a:rPr>
              <a:t> </a:t>
            </a:r>
            <a:r>
              <a:rPr b="0" spc="-5" dirty="0">
                <a:latin typeface="Calibri Light"/>
                <a:cs typeface="Calibri Light"/>
              </a:rPr>
              <a:t>of</a:t>
            </a:r>
            <a:r>
              <a:rPr b="0" spc="-35" dirty="0">
                <a:latin typeface="Calibri Light"/>
                <a:cs typeface="Calibri Light"/>
              </a:rPr>
              <a:t> </a:t>
            </a:r>
            <a:r>
              <a:rPr b="0" dirty="0">
                <a:latin typeface="Calibri Light"/>
                <a:cs typeface="Calibri Light"/>
              </a:rPr>
              <a:t>Logic</a:t>
            </a:r>
          </a:p>
        </p:txBody>
      </p:sp>
      <p:sp>
        <p:nvSpPr>
          <p:cNvPr id="3" name="object 3"/>
          <p:cNvSpPr txBox="1"/>
          <p:nvPr/>
        </p:nvSpPr>
        <p:spPr>
          <a:xfrm>
            <a:off x="809345" y="1482275"/>
            <a:ext cx="4523105" cy="4643120"/>
          </a:xfrm>
          <a:prstGeom prst="rect">
            <a:avLst/>
          </a:prstGeom>
        </p:spPr>
        <p:txBody>
          <a:bodyPr vert="horz" wrap="square" lIns="0" tIns="102235" rIns="0" bIns="0" rtlCol="0">
            <a:spAutoFit/>
          </a:bodyPr>
          <a:lstStyle/>
          <a:p>
            <a:pPr marL="355600" indent="-342900">
              <a:lnSpc>
                <a:spcPct val="100000"/>
              </a:lnSpc>
              <a:spcBef>
                <a:spcPts val="805"/>
              </a:spcBef>
              <a:buChar char="•"/>
              <a:tabLst>
                <a:tab pos="354965" algn="l"/>
                <a:tab pos="355600" algn="l"/>
              </a:tabLst>
            </a:pPr>
            <a:r>
              <a:rPr sz="2800" spc="-10" dirty="0">
                <a:solidFill>
                  <a:srgbClr val="1F145D"/>
                </a:solidFill>
                <a:latin typeface="Calibri"/>
                <a:cs typeface="Calibri"/>
              </a:rPr>
              <a:t>Combinatorial</a:t>
            </a:r>
            <a:r>
              <a:rPr sz="2800" spc="-35" dirty="0">
                <a:solidFill>
                  <a:srgbClr val="1F145D"/>
                </a:solidFill>
                <a:latin typeface="Calibri"/>
                <a:cs typeface="Calibri"/>
              </a:rPr>
              <a:t> </a:t>
            </a:r>
            <a:r>
              <a:rPr sz="2800" spc="-5" dirty="0">
                <a:solidFill>
                  <a:srgbClr val="1F145D"/>
                </a:solidFill>
                <a:latin typeface="Calibri"/>
                <a:cs typeface="Calibri"/>
              </a:rPr>
              <a:t>logic</a:t>
            </a:r>
            <a:endParaRPr sz="2800" dirty="0">
              <a:solidFill>
                <a:srgbClr val="1F145D"/>
              </a:solidFill>
              <a:latin typeface="Calibri"/>
              <a:cs typeface="Calibri"/>
            </a:endParaRPr>
          </a:p>
          <a:p>
            <a:pPr marL="756285" lvl="1" indent="-287020">
              <a:lnSpc>
                <a:spcPct val="100000"/>
              </a:lnSpc>
              <a:spcBef>
                <a:spcPts val="605"/>
              </a:spcBef>
              <a:buChar char="–"/>
              <a:tabLst>
                <a:tab pos="756285" algn="l"/>
                <a:tab pos="756920" algn="l"/>
              </a:tabLst>
            </a:pPr>
            <a:r>
              <a:rPr sz="2400" spc="-5" dirty="0">
                <a:solidFill>
                  <a:srgbClr val="1F145D"/>
                </a:solidFill>
                <a:latin typeface="Calibri"/>
                <a:cs typeface="Calibri"/>
              </a:rPr>
              <a:t>Boolean</a:t>
            </a:r>
            <a:r>
              <a:rPr sz="2400" spc="-35" dirty="0">
                <a:solidFill>
                  <a:srgbClr val="1F145D"/>
                </a:solidFill>
                <a:latin typeface="Calibri"/>
                <a:cs typeface="Calibri"/>
              </a:rPr>
              <a:t> </a:t>
            </a:r>
            <a:r>
              <a:rPr sz="2400" spc="-10" dirty="0">
                <a:solidFill>
                  <a:srgbClr val="1F145D"/>
                </a:solidFill>
                <a:latin typeface="Calibri"/>
                <a:cs typeface="Calibri"/>
              </a:rPr>
              <a:t>expressions</a:t>
            </a:r>
            <a:endParaRPr sz="2400" dirty="0">
              <a:solidFill>
                <a:srgbClr val="1F145D"/>
              </a:solidFill>
              <a:latin typeface="Calibri"/>
              <a:cs typeface="Calibri"/>
            </a:endParaRPr>
          </a:p>
          <a:p>
            <a:pPr marL="756285" lvl="1" indent="-287020">
              <a:lnSpc>
                <a:spcPct val="100000"/>
              </a:lnSpc>
              <a:spcBef>
                <a:spcPts val="580"/>
              </a:spcBef>
              <a:buChar char="–"/>
              <a:tabLst>
                <a:tab pos="756285" algn="l"/>
                <a:tab pos="756920" algn="l"/>
              </a:tabLst>
            </a:pPr>
            <a:r>
              <a:rPr sz="2400" spc="-15" dirty="0">
                <a:solidFill>
                  <a:srgbClr val="1F145D"/>
                </a:solidFill>
                <a:latin typeface="Calibri"/>
                <a:cs typeface="Calibri"/>
              </a:rPr>
              <a:t>AND,</a:t>
            </a:r>
            <a:r>
              <a:rPr sz="2400" spc="-30" dirty="0">
                <a:solidFill>
                  <a:srgbClr val="1F145D"/>
                </a:solidFill>
                <a:latin typeface="Calibri"/>
                <a:cs typeface="Calibri"/>
              </a:rPr>
              <a:t> </a:t>
            </a:r>
            <a:r>
              <a:rPr sz="2400" spc="-5" dirty="0">
                <a:solidFill>
                  <a:srgbClr val="1F145D"/>
                </a:solidFill>
                <a:latin typeface="Calibri"/>
                <a:cs typeface="Calibri"/>
              </a:rPr>
              <a:t>OR,</a:t>
            </a:r>
            <a:r>
              <a:rPr sz="2400" spc="-15" dirty="0">
                <a:solidFill>
                  <a:srgbClr val="1F145D"/>
                </a:solidFill>
                <a:latin typeface="Calibri"/>
                <a:cs typeface="Calibri"/>
              </a:rPr>
              <a:t> </a:t>
            </a:r>
            <a:r>
              <a:rPr sz="2400" spc="-80" dirty="0">
                <a:solidFill>
                  <a:srgbClr val="1F145D"/>
                </a:solidFill>
                <a:latin typeface="Calibri"/>
                <a:cs typeface="Calibri"/>
              </a:rPr>
              <a:t>NOT,</a:t>
            </a:r>
            <a:r>
              <a:rPr sz="2400" spc="-10" dirty="0">
                <a:solidFill>
                  <a:srgbClr val="1F145D"/>
                </a:solidFill>
                <a:latin typeface="Calibri"/>
                <a:cs typeface="Calibri"/>
              </a:rPr>
              <a:t> </a:t>
            </a:r>
            <a:r>
              <a:rPr sz="2400" spc="-30" dirty="0">
                <a:solidFill>
                  <a:srgbClr val="1F145D"/>
                </a:solidFill>
                <a:latin typeface="Calibri"/>
                <a:cs typeface="Calibri"/>
              </a:rPr>
              <a:t>XOR</a:t>
            </a:r>
            <a:r>
              <a:rPr sz="2400" spc="-20" dirty="0">
                <a:solidFill>
                  <a:srgbClr val="1F145D"/>
                </a:solidFill>
                <a:latin typeface="Calibri"/>
                <a:cs typeface="Calibri"/>
              </a:rPr>
              <a:t> </a:t>
            </a:r>
            <a:r>
              <a:rPr sz="2400" spc="-25" dirty="0">
                <a:solidFill>
                  <a:srgbClr val="1F145D"/>
                </a:solidFill>
                <a:latin typeface="Calibri"/>
                <a:cs typeface="Calibri"/>
              </a:rPr>
              <a:t>gates </a:t>
            </a:r>
            <a:r>
              <a:rPr sz="2400" spc="-10" dirty="0">
                <a:solidFill>
                  <a:srgbClr val="1F145D"/>
                </a:solidFill>
                <a:latin typeface="Calibri"/>
                <a:cs typeface="Calibri"/>
              </a:rPr>
              <a:t>etc…</a:t>
            </a:r>
            <a:endParaRPr sz="2400" dirty="0">
              <a:solidFill>
                <a:srgbClr val="1F145D"/>
              </a:solidFill>
              <a:latin typeface="Calibri"/>
              <a:cs typeface="Calibri"/>
            </a:endParaRPr>
          </a:p>
          <a:p>
            <a:pPr marL="355600" indent="-342900">
              <a:lnSpc>
                <a:spcPct val="100000"/>
              </a:lnSpc>
              <a:spcBef>
                <a:spcPts val="640"/>
              </a:spcBef>
              <a:buChar char="•"/>
              <a:tabLst>
                <a:tab pos="354965" algn="l"/>
                <a:tab pos="355600" algn="l"/>
              </a:tabLst>
            </a:pPr>
            <a:r>
              <a:rPr sz="2800" spc="-10" dirty="0">
                <a:solidFill>
                  <a:srgbClr val="1F145D"/>
                </a:solidFill>
                <a:latin typeface="Calibri"/>
                <a:cs typeface="Calibri"/>
              </a:rPr>
              <a:t>Sequential</a:t>
            </a:r>
            <a:r>
              <a:rPr sz="2800" spc="-15" dirty="0">
                <a:solidFill>
                  <a:srgbClr val="1F145D"/>
                </a:solidFill>
                <a:latin typeface="Calibri"/>
                <a:cs typeface="Calibri"/>
              </a:rPr>
              <a:t> </a:t>
            </a:r>
            <a:r>
              <a:rPr sz="2800" spc="-5" dirty="0">
                <a:solidFill>
                  <a:srgbClr val="1F145D"/>
                </a:solidFill>
                <a:latin typeface="Calibri"/>
                <a:cs typeface="Calibri"/>
              </a:rPr>
              <a:t>logic</a:t>
            </a:r>
            <a:endParaRPr sz="2800" dirty="0">
              <a:solidFill>
                <a:srgbClr val="1F145D"/>
              </a:solidFill>
              <a:latin typeface="Calibri"/>
              <a:cs typeface="Calibri"/>
            </a:endParaRPr>
          </a:p>
          <a:p>
            <a:pPr marL="756285" lvl="1" indent="-287020">
              <a:lnSpc>
                <a:spcPct val="100000"/>
              </a:lnSpc>
              <a:spcBef>
                <a:spcPts val="610"/>
              </a:spcBef>
              <a:buChar char="–"/>
              <a:tabLst>
                <a:tab pos="756285" algn="l"/>
                <a:tab pos="756920" algn="l"/>
              </a:tabLst>
            </a:pPr>
            <a:r>
              <a:rPr sz="2400" spc="-5" dirty="0">
                <a:solidFill>
                  <a:srgbClr val="1F145D"/>
                </a:solidFill>
                <a:latin typeface="Calibri"/>
                <a:cs typeface="Calibri"/>
              </a:rPr>
              <a:t>Flip-flops</a:t>
            </a:r>
            <a:endParaRPr sz="2400" dirty="0">
              <a:solidFill>
                <a:srgbClr val="1F145D"/>
              </a:solidFill>
              <a:latin typeface="Calibri"/>
              <a:cs typeface="Calibri"/>
            </a:endParaRPr>
          </a:p>
          <a:p>
            <a:pPr marL="756285" lvl="1" indent="-287020">
              <a:lnSpc>
                <a:spcPct val="100000"/>
              </a:lnSpc>
              <a:spcBef>
                <a:spcPts val="575"/>
              </a:spcBef>
              <a:buChar char="–"/>
              <a:tabLst>
                <a:tab pos="756285" algn="l"/>
                <a:tab pos="756920" algn="l"/>
              </a:tabLst>
            </a:pPr>
            <a:r>
              <a:rPr sz="2400" spc="-15" dirty="0">
                <a:solidFill>
                  <a:srgbClr val="1F145D"/>
                </a:solidFill>
                <a:latin typeface="Calibri"/>
                <a:cs typeface="Calibri"/>
              </a:rPr>
              <a:t>Registers</a:t>
            </a:r>
            <a:endParaRPr sz="2400" dirty="0">
              <a:solidFill>
                <a:srgbClr val="1F145D"/>
              </a:solidFill>
              <a:latin typeface="Calibri"/>
              <a:cs typeface="Calibri"/>
            </a:endParaRPr>
          </a:p>
          <a:p>
            <a:pPr marL="355600" indent="-342900">
              <a:lnSpc>
                <a:spcPct val="100000"/>
              </a:lnSpc>
              <a:spcBef>
                <a:spcPts val="645"/>
              </a:spcBef>
              <a:buChar char="•"/>
              <a:tabLst>
                <a:tab pos="354965" algn="l"/>
                <a:tab pos="355600" algn="l"/>
              </a:tabLst>
            </a:pPr>
            <a:r>
              <a:rPr sz="2800" spc="-15" dirty="0">
                <a:solidFill>
                  <a:srgbClr val="1F145D"/>
                </a:solidFill>
                <a:latin typeface="Calibri"/>
                <a:cs typeface="Calibri"/>
              </a:rPr>
              <a:t>Hierarchical</a:t>
            </a:r>
            <a:r>
              <a:rPr sz="2800" spc="-30" dirty="0">
                <a:solidFill>
                  <a:srgbClr val="1F145D"/>
                </a:solidFill>
                <a:latin typeface="Calibri"/>
                <a:cs typeface="Calibri"/>
              </a:rPr>
              <a:t> </a:t>
            </a:r>
            <a:r>
              <a:rPr sz="2800" spc="-5" dirty="0">
                <a:solidFill>
                  <a:srgbClr val="1F145D"/>
                </a:solidFill>
                <a:latin typeface="Calibri"/>
                <a:cs typeface="Calibri"/>
              </a:rPr>
              <a:t>Design</a:t>
            </a:r>
            <a:endParaRPr sz="2800" dirty="0">
              <a:solidFill>
                <a:srgbClr val="1F145D"/>
              </a:solidFill>
              <a:latin typeface="Calibri"/>
              <a:cs typeface="Calibri"/>
            </a:endParaRPr>
          </a:p>
          <a:p>
            <a:pPr marL="756285" lvl="1" indent="-287020">
              <a:lnSpc>
                <a:spcPct val="100000"/>
              </a:lnSpc>
              <a:spcBef>
                <a:spcPts val="605"/>
              </a:spcBef>
              <a:buChar char="–"/>
              <a:tabLst>
                <a:tab pos="756285" algn="l"/>
                <a:tab pos="756920" algn="l"/>
              </a:tabLst>
            </a:pPr>
            <a:r>
              <a:rPr sz="2400" spc="-10" dirty="0">
                <a:solidFill>
                  <a:srgbClr val="1F145D"/>
                </a:solidFill>
                <a:latin typeface="Calibri"/>
                <a:cs typeface="Calibri"/>
              </a:rPr>
              <a:t>components</a:t>
            </a:r>
            <a:endParaRPr sz="2400" dirty="0">
              <a:solidFill>
                <a:srgbClr val="1F145D"/>
              </a:solidFill>
              <a:latin typeface="Calibri"/>
              <a:cs typeface="Calibri"/>
            </a:endParaRPr>
          </a:p>
          <a:p>
            <a:pPr marL="756285" lvl="1" indent="-287020">
              <a:lnSpc>
                <a:spcPct val="100000"/>
              </a:lnSpc>
              <a:spcBef>
                <a:spcPts val="575"/>
              </a:spcBef>
              <a:buChar char="–"/>
              <a:tabLst>
                <a:tab pos="756285" algn="l"/>
                <a:tab pos="756920" algn="l"/>
              </a:tabLst>
            </a:pPr>
            <a:r>
              <a:rPr sz="2400" spc="-10" dirty="0">
                <a:solidFill>
                  <a:srgbClr val="1F145D"/>
                </a:solidFill>
                <a:latin typeface="Calibri"/>
                <a:cs typeface="Calibri"/>
              </a:rPr>
              <a:t>abstraction</a:t>
            </a:r>
            <a:endParaRPr sz="2400" dirty="0">
              <a:solidFill>
                <a:srgbClr val="1F145D"/>
              </a:solidFill>
              <a:latin typeface="Calibri"/>
              <a:cs typeface="Calibri"/>
            </a:endParaRPr>
          </a:p>
          <a:p>
            <a:pPr marL="756285" lvl="1" indent="-287020">
              <a:lnSpc>
                <a:spcPct val="100000"/>
              </a:lnSpc>
              <a:spcBef>
                <a:spcPts val="575"/>
              </a:spcBef>
              <a:buChar char="–"/>
              <a:tabLst>
                <a:tab pos="756285" algn="l"/>
                <a:tab pos="756920" algn="l"/>
              </a:tabLst>
            </a:pPr>
            <a:r>
              <a:rPr sz="2400" spc="-5" dirty="0">
                <a:solidFill>
                  <a:srgbClr val="1F145D"/>
                </a:solidFill>
                <a:latin typeface="Calibri"/>
                <a:cs typeface="Calibri"/>
              </a:rPr>
              <a:t>design</a:t>
            </a:r>
            <a:r>
              <a:rPr sz="2400" spc="-40" dirty="0">
                <a:solidFill>
                  <a:srgbClr val="1F145D"/>
                </a:solidFill>
                <a:latin typeface="Calibri"/>
                <a:cs typeface="Calibri"/>
              </a:rPr>
              <a:t> </a:t>
            </a:r>
            <a:r>
              <a:rPr sz="2400" spc="-10" dirty="0">
                <a:solidFill>
                  <a:srgbClr val="1F145D"/>
                </a:solidFill>
                <a:latin typeface="Calibri"/>
                <a:cs typeface="Calibri"/>
              </a:rPr>
              <a:t>reuse</a:t>
            </a:r>
            <a:endParaRPr sz="2400" dirty="0">
              <a:solidFill>
                <a:srgbClr val="1F145D"/>
              </a:solidFill>
              <a:latin typeface="Calibri"/>
              <a:cs typeface="Calibri"/>
            </a:endParaRPr>
          </a:p>
        </p:txBody>
      </p:sp>
      <p:sp>
        <p:nvSpPr>
          <p:cNvPr id="4" name="object 4"/>
          <p:cNvSpPr/>
          <p:nvPr/>
        </p:nvSpPr>
        <p:spPr>
          <a:xfrm>
            <a:off x="7593330" y="1829561"/>
            <a:ext cx="4267200" cy="685800"/>
          </a:xfrm>
          <a:custGeom>
            <a:avLst/>
            <a:gdLst/>
            <a:ahLst/>
            <a:cxnLst/>
            <a:rect l="l" t="t" r="r" b="b"/>
            <a:pathLst>
              <a:path w="4267200" h="685800">
                <a:moveTo>
                  <a:pt x="0" y="685800"/>
                </a:moveTo>
                <a:lnTo>
                  <a:pt x="1066800" y="0"/>
                </a:lnTo>
                <a:lnTo>
                  <a:pt x="4267200" y="0"/>
                </a:lnTo>
                <a:lnTo>
                  <a:pt x="3200400" y="685800"/>
                </a:lnTo>
                <a:lnTo>
                  <a:pt x="0" y="685800"/>
                </a:lnTo>
                <a:close/>
              </a:path>
            </a:pathLst>
          </a:custGeom>
          <a:ln w="28956">
            <a:solidFill>
              <a:srgbClr val="000000"/>
            </a:solidFill>
          </a:ln>
        </p:spPr>
        <p:txBody>
          <a:bodyPr wrap="square" lIns="0" tIns="0" rIns="0" bIns="0" rtlCol="0"/>
          <a:lstStyle/>
          <a:p>
            <a:endParaRPr>
              <a:solidFill>
                <a:srgbClr val="1F145D"/>
              </a:solidFill>
            </a:endParaRPr>
          </a:p>
        </p:txBody>
      </p:sp>
      <p:sp>
        <p:nvSpPr>
          <p:cNvPr id="5" name="object 5"/>
          <p:cNvSpPr txBox="1"/>
          <p:nvPr/>
        </p:nvSpPr>
        <p:spPr>
          <a:xfrm>
            <a:off x="8710421" y="1847215"/>
            <a:ext cx="1956435" cy="574040"/>
          </a:xfrm>
          <a:prstGeom prst="rect">
            <a:avLst/>
          </a:prstGeom>
        </p:spPr>
        <p:txBody>
          <a:bodyPr vert="horz" wrap="square" lIns="0" tIns="12700" rIns="0" bIns="0" rtlCol="0">
            <a:spAutoFit/>
          </a:bodyPr>
          <a:lstStyle/>
          <a:p>
            <a:pPr marL="725805" marR="5080" indent="-713740">
              <a:lnSpc>
                <a:spcPct val="100000"/>
              </a:lnSpc>
              <a:spcBef>
                <a:spcPts val="100"/>
              </a:spcBef>
            </a:pPr>
            <a:r>
              <a:rPr sz="1800" b="0" spc="-5" dirty="0">
                <a:solidFill>
                  <a:srgbClr val="1F145D"/>
                </a:solidFill>
                <a:latin typeface="Calibri Light"/>
                <a:cs typeface="Calibri Light"/>
              </a:rPr>
              <a:t>Arithmetic Logic Unit </a:t>
            </a:r>
            <a:r>
              <a:rPr sz="1800" b="0" spc="-395" dirty="0">
                <a:solidFill>
                  <a:srgbClr val="1F145D"/>
                </a:solidFill>
                <a:latin typeface="Calibri Light"/>
                <a:cs typeface="Calibri Light"/>
              </a:rPr>
              <a:t> </a:t>
            </a:r>
            <a:r>
              <a:rPr sz="1800" b="0" spc="-10" dirty="0">
                <a:solidFill>
                  <a:srgbClr val="1F145D"/>
                </a:solidFill>
                <a:latin typeface="Calibri Light"/>
                <a:cs typeface="Calibri Light"/>
              </a:rPr>
              <a:t>(ALU)</a:t>
            </a:r>
            <a:endParaRPr sz="1800">
              <a:solidFill>
                <a:srgbClr val="1F145D"/>
              </a:solidFill>
              <a:latin typeface="Calibri Light"/>
              <a:cs typeface="Calibri Light"/>
            </a:endParaRPr>
          </a:p>
        </p:txBody>
      </p:sp>
      <p:sp>
        <p:nvSpPr>
          <p:cNvPr id="6" name="object 6"/>
          <p:cNvSpPr/>
          <p:nvPr/>
        </p:nvSpPr>
        <p:spPr>
          <a:xfrm>
            <a:off x="8430768" y="2667000"/>
            <a:ext cx="762000" cy="533400"/>
          </a:xfrm>
          <a:custGeom>
            <a:avLst/>
            <a:gdLst/>
            <a:ahLst/>
            <a:cxnLst/>
            <a:rect l="l" t="t" r="r" b="b"/>
            <a:pathLst>
              <a:path w="762000" h="533400">
                <a:moveTo>
                  <a:pt x="762000" y="0"/>
                </a:moveTo>
                <a:lnTo>
                  <a:pt x="0" y="533400"/>
                </a:lnTo>
              </a:path>
            </a:pathLst>
          </a:custGeom>
          <a:ln w="9144">
            <a:solidFill>
              <a:srgbClr val="000000"/>
            </a:solidFill>
            <a:prstDash val="sysDash"/>
          </a:ln>
        </p:spPr>
        <p:txBody>
          <a:bodyPr wrap="square" lIns="0" tIns="0" rIns="0" bIns="0" rtlCol="0"/>
          <a:lstStyle/>
          <a:p>
            <a:endParaRPr>
              <a:solidFill>
                <a:srgbClr val="1F145D"/>
              </a:solidFill>
            </a:endParaRPr>
          </a:p>
        </p:txBody>
      </p:sp>
      <p:sp>
        <p:nvSpPr>
          <p:cNvPr id="7" name="object 7"/>
          <p:cNvSpPr/>
          <p:nvPr/>
        </p:nvSpPr>
        <p:spPr>
          <a:xfrm>
            <a:off x="7212330" y="3277361"/>
            <a:ext cx="1981200" cy="533400"/>
          </a:xfrm>
          <a:custGeom>
            <a:avLst/>
            <a:gdLst/>
            <a:ahLst/>
            <a:cxnLst/>
            <a:rect l="l" t="t" r="r" b="b"/>
            <a:pathLst>
              <a:path w="1981200" h="533400">
                <a:moveTo>
                  <a:pt x="0" y="533400"/>
                </a:moveTo>
                <a:lnTo>
                  <a:pt x="495300" y="0"/>
                </a:lnTo>
                <a:lnTo>
                  <a:pt x="1981200" y="0"/>
                </a:lnTo>
                <a:lnTo>
                  <a:pt x="1485900" y="533400"/>
                </a:lnTo>
                <a:lnTo>
                  <a:pt x="0" y="533400"/>
                </a:lnTo>
                <a:close/>
              </a:path>
            </a:pathLst>
          </a:custGeom>
          <a:ln w="28956">
            <a:solidFill>
              <a:srgbClr val="000000"/>
            </a:solidFill>
          </a:ln>
        </p:spPr>
        <p:txBody>
          <a:bodyPr wrap="square" lIns="0" tIns="0" rIns="0" bIns="0" rtlCol="0"/>
          <a:lstStyle/>
          <a:p>
            <a:endParaRPr>
              <a:solidFill>
                <a:srgbClr val="1F145D"/>
              </a:solidFill>
            </a:endParaRPr>
          </a:p>
        </p:txBody>
      </p:sp>
      <p:sp>
        <p:nvSpPr>
          <p:cNvPr id="8" name="object 8"/>
          <p:cNvSpPr/>
          <p:nvPr/>
        </p:nvSpPr>
        <p:spPr>
          <a:xfrm>
            <a:off x="9497568" y="2667000"/>
            <a:ext cx="0" cy="457200"/>
          </a:xfrm>
          <a:custGeom>
            <a:avLst/>
            <a:gdLst/>
            <a:ahLst/>
            <a:cxnLst/>
            <a:rect l="l" t="t" r="r" b="b"/>
            <a:pathLst>
              <a:path h="457200">
                <a:moveTo>
                  <a:pt x="0" y="0"/>
                </a:moveTo>
                <a:lnTo>
                  <a:pt x="0" y="457200"/>
                </a:lnTo>
              </a:path>
            </a:pathLst>
          </a:custGeom>
          <a:ln w="9144">
            <a:solidFill>
              <a:srgbClr val="000000"/>
            </a:solidFill>
            <a:prstDash val="sysDash"/>
          </a:ln>
        </p:spPr>
        <p:txBody>
          <a:bodyPr wrap="square" lIns="0" tIns="0" rIns="0" bIns="0" rtlCol="0"/>
          <a:lstStyle/>
          <a:p>
            <a:endParaRPr>
              <a:solidFill>
                <a:srgbClr val="1F145D"/>
              </a:solidFill>
            </a:endParaRPr>
          </a:p>
        </p:txBody>
      </p:sp>
      <p:sp>
        <p:nvSpPr>
          <p:cNvPr id="9" name="object 9"/>
          <p:cNvSpPr txBox="1"/>
          <p:nvPr/>
        </p:nvSpPr>
        <p:spPr>
          <a:xfrm>
            <a:off x="7744206" y="3371469"/>
            <a:ext cx="993140" cy="299720"/>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1F145D"/>
                </a:solidFill>
                <a:latin typeface="Calibri Light"/>
                <a:cs typeface="Calibri Light"/>
              </a:rPr>
              <a:t>Arithmetic</a:t>
            </a:r>
            <a:endParaRPr sz="1800">
              <a:solidFill>
                <a:srgbClr val="1F145D"/>
              </a:solidFill>
              <a:latin typeface="Calibri Light"/>
              <a:cs typeface="Calibri Light"/>
            </a:endParaRPr>
          </a:p>
        </p:txBody>
      </p:sp>
      <p:sp>
        <p:nvSpPr>
          <p:cNvPr id="10" name="object 10"/>
          <p:cNvSpPr/>
          <p:nvPr/>
        </p:nvSpPr>
        <p:spPr>
          <a:xfrm>
            <a:off x="7363968" y="3886200"/>
            <a:ext cx="609600" cy="457200"/>
          </a:xfrm>
          <a:custGeom>
            <a:avLst/>
            <a:gdLst/>
            <a:ahLst/>
            <a:cxnLst/>
            <a:rect l="l" t="t" r="r" b="b"/>
            <a:pathLst>
              <a:path w="609600" h="457200">
                <a:moveTo>
                  <a:pt x="609600" y="0"/>
                </a:moveTo>
                <a:lnTo>
                  <a:pt x="0" y="457200"/>
                </a:lnTo>
              </a:path>
            </a:pathLst>
          </a:custGeom>
          <a:ln w="9144">
            <a:solidFill>
              <a:srgbClr val="000000"/>
            </a:solidFill>
            <a:prstDash val="sysDash"/>
          </a:ln>
        </p:spPr>
        <p:txBody>
          <a:bodyPr wrap="square" lIns="0" tIns="0" rIns="0" bIns="0" rtlCol="0"/>
          <a:lstStyle/>
          <a:p>
            <a:endParaRPr>
              <a:solidFill>
                <a:srgbClr val="1F145D"/>
              </a:solidFill>
            </a:endParaRPr>
          </a:p>
        </p:txBody>
      </p:sp>
      <p:sp>
        <p:nvSpPr>
          <p:cNvPr id="11" name="object 11"/>
          <p:cNvSpPr/>
          <p:nvPr/>
        </p:nvSpPr>
        <p:spPr>
          <a:xfrm>
            <a:off x="6221729" y="4420361"/>
            <a:ext cx="1981200" cy="533400"/>
          </a:xfrm>
          <a:custGeom>
            <a:avLst/>
            <a:gdLst/>
            <a:ahLst/>
            <a:cxnLst/>
            <a:rect l="l" t="t" r="r" b="b"/>
            <a:pathLst>
              <a:path w="1981200" h="533400">
                <a:moveTo>
                  <a:pt x="0" y="533400"/>
                </a:moveTo>
                <a:lnTo>
                  <a:pt x="495300" y="0"/>
                </a:lnTo>
                <a:lnTo>
                  <a:pt x="1981200" y="0"/>
                </a:lnTo>
                <a:lnTo>
                  <a:pt x="1485900" y="533400"/>
                </a:lnTo>
                <a:lnTo>
                  <a:pt x="0" y="533400"/>
                </a:lnTo>
                <a:close/>
              </a:path>
            </a:pathLst>
          </a:custGeom>
          <a:ln w="28956">
            <a:solidFill>
              <a:srgbClr val="000000"/>
            </a:solidFill>
          </a:ln>
        </p:spPr>
        <p:txBody>
          <a:bodyPr wrap="square" lIns="0" tIns="0" rIns="0" bIns="0" rtlCol="0"/>
          <a:lstStyle/>
          <a:p>
            <a:endParaRPr>
              <a:solidFill>
                <a:srgbClr val="1F145D"/>
              </a:solidFill>
            </a:endParaRPr>
          </a:p>
        </p:txBody>
      </p:sp>
      <p:sp>
        <p:nvSpPr>
          <p:cNvPr id="12" name="object 12"/>
          <p:cNvSpPr/>
          <p:nvPr/>
        </p:nvSpPr>
        <p:spPr>
          <a:xfrm>
            <a:off x="8278368" y="3886200"/>
            <a:ext cx="533400" cy="457200"/>
          </a:xfrm>
          <a:custGeom>
            <a:avLst/>
            <a:gdLst/>
            <a:ahLst/>
            <a:cxnLst/>
            <a:rect l="l" t="t" r="r" b="b"/>
            <a:pathLst>
              <a:path w="533400" h="457200">
                <a:moveTo>
                  <a:pt x="0" y="0"/>
                </a:moveTo>
                <a:lnTo>
                  <a:pt x="533400" y="457200"/>
                </a:lnTo>
              </a:path>
            </a:pathLst>
          </a:custGeom>
          <a:ln w="9144">
            <a:solidFill>
              <a:srgbClr val="000000"/>
            </a:solidFill>
            <a:prstDash val="sysDash"/>
          </a:ln>
        </p:spPr>
        <p:txBody>
          <a:bodyPr wrap="square" lIns="0" tIns="0" rIns="0" bIns="0" rtlCol="0"/>
          <a:lstStyle/>
          <a:p>
            <a:endParaRPr>
              <a:solidFill>
                <a:srgbClr val="1F145D"/>
              </a:solidFill>
            </a:endParaRPr>
          </a:p>
        </p:txBody>
      </p:sp>
      <p:sp>
        <p:nvSpPr>
          <p:cNvPr id="13" name="object 13"/>
          <p:cNvSpPr txBox="1"/>
          <p:nvPr/>
        </p:nvSpPr>
        <p:spPr>
          <a:xfrm>
            <a:off x="6930390" y="4362069"/>
            <a:ext cx="638810" cy="574675"/>
          </a:xfrm>
          <a:prstGeom prst="rect">
            <a:avLst/>
          </a:prstGeom>
        </p:spPr>
        <p:txBody>
          <a:bodyPr vert="horz" wrap="square" lIns="0" tIns="12700" rIns="0" bIns="0" rtlCol="0">
            <a:spAutoFit/>
          </a:bodyPr>
          <a:lstStyle/>
          <a:p>
            <a:pPr marL="40005">
              <a:lnSpc>
                <a:spcPct val="100000"/>
              </a:lnSpc>
              <a:spcBef>
                <a:spcPts val="100"/>
              </a:spcBef>
            </a:pPr>
            <a:r>
              <a:rPr sz="1800" b="0" dirty="0">
                <a:solidFill>
                  <a:srgbClr val="1F145D"/>
                </a:solidFill>
                <a:latin typeface="Calibri Light"/>
                <a:cs typeface="Calibri Light"/>
              </a:rPr>
              <a:t>Adder</a:t>
            </a:r>
            <a:endParaRPr sz="1800">
              <a:solidFill>
                <a:srgbClr val="1F145D"/>
              </a:solidFill>
              <a:latin typeface="Calibri Light"/>
              <a:cs typeface="Calibri Light"/>
            </a:endParaRPr>
          </a:p>
          <a:p>
            <a:pPr marL="12700">
              <a:lnSpc>
                <a:spcPct val="100000"/>
              </a:lnSpc>
            </a:pPr>
            <a:r>
              <a:rPr sz="1800" b="0" spc="-5" dirty="0">
                <a:solidFill>
                  <a:srgbClr val="1F145D"/>
                </a:solidFill>
                <a:latin typeface="Calibri Light"/>
                <a:cs typeface="Calibri Light"/>
              </a:rPr>
              <a:t>(16bit)</a:t>
            </a:r>
            <a:endParaRPr sz="1800">
              <a:solidFill>
                <a:srgbClr val="1F145D"/>
              </a:solidFill>
              <a:latin typeface="Calibri Light"/>
              <a:cs typeface="Calibri Light"/>
            </a:endParaRPr>
          </a:p>
        </p:txBody>
      </p:sp>
      <p:sp>
        <p:nvSpPr>
          <p:cNvPr id="14" name="object 14"/>
          <p:cNvSpPr/>
          <p:nvPr/>
        </p:nvSpPr>
        <p:spPr>
          <a:xfrm>
            <a:off x="7059168" y="5029200"/>
            <a:ext cx="0" cy="304800"/>
          </a:xfrm>
          <a:custGeom>
            <a:avLst/>
            <a:gdLst/>
            <a:ahLst/>
            <a:cxnLst/>
            <a:rect l="l" t="t" r="r" b="b"/>
            <a:pathLst>
              <a:path h="304800">
                <a:moveTo>
                  <a:pt x="0" y="0"/>
                </a:moveTo>
                <a:lnTo>
                  <a:pt x="0" y="304800"/>
                </a:lnTo>
              </a:path>
            </a:pathLst>
          </a:custGeom>
          <a:ln w="9144">
            <a:solidFill>
              <a:srgbClr val="000000"/>
            </a:solidFill>
            <a:prstDash val="sysDash"/>
          </a:ln>
        </p:spPr>
        <p:txBody>
          <a:bodyPr wrap="square" lIns="0" tIns="0" rIns="0" bIns="0" rtlCol="0"/>
          <a:lstStyle/>
          <a:p>
            <a:endParaRPr>
              <a:solidFill>
                <a:srgbClr val="1F145D"/>
              </a:solidFill>
            </a:endParaRPr>
          </a:p>
        </p:txBody>
      </p:sp>
      <p:sp>
        <p:nvSpPr>
          <p:cNvPr id="15" name="object 15"/>
          <p:cNvSpPr txBox="1"/>
          <p:nvPr/>
        </p:nvSpPr>
        <p:spPr>
          <a:xfrm>
            <a:off x="6297929" y="5410961"/>
            <a:ext cx="1219200" cy="384721"/>
          </a:xfrm>
          <a:prstGeom prst="rect">
            <a:avLst/>
          </a:prstGeom>
          <a:ln w="28955">
            <a:solidFill>
              <a:srgbClr val="000000"/>
            </a:solidFill>
          </a:ln>
        </p:spPr>
        <p:txBody>
          <a:bodyPr vert="horz" wrap="square" lIns="0" tIns="106680" rIns="0" bIns="0" rtlCol="0">
            <a:spAutoFit/>
          </a:bodyPr>
          <a:lstStyle/>
          <a:p>
            <a:pPr marL="178435">
              <a:lnSpc>
                <a:spcPct val="100000"/>
              </a:lnSpc>
              <a:spcBef>
                <a:spcPts val="840"/>
              </a:spcBef>
            </a:pPr>
            <a:r>
              <a:rPr sz="1800" b="0" dirty="0">
                <a:solidFill>
                  <a:srgbClr val="1F145D"/>
                </a:solidFill>
                <a:latin typeface="Calibri Light"/>
                <a:cs typeface="Calibri Light"/>
              </a:rPr>
              <a:t>Full</a:t>
            </a:r>
            <a:r>
              <a:rPr sz="1800" b="0" spc="-40" dirty="0">
                <a:solidFill>
                  <a:srgbClr val="1F145D"/>
                </a:solidFill>
                <a:latin typeface="Calibri Light"/>
                <a:cs typeface="Calibri Light"/>
              </a:rPr>
              <a:t> </a:t>
            </a:r>
            <a:r>
              <a:rPr sz="1800" b="0" dirty="0">
                <a:solidFill>
                  <a:srgbClr val="1F145D"/>
                </a:solidFill>
                <a:latin typeface="Calibri Light"/>
                <a:cs typeface="Calibri Light"/>
              </a:rPr>
              <a:t>Adder</a:t>
            </a:r>
            <a:endParaRPr sz="1800">
              <a:solidFill>
                <a:srgbClr val="1F145D"/>
              </a:solidFill>
              <a:latin typeface="Calibri Light"/>
              <a:cs typeface="Calibri Light"/>
            </a:endParaRPr>
          </a:p>
        </p:txBody>
      </p:sp>
      <p:sp>
        <p:nvSpPr>
          <p:cNvPr id="16" name="object 16"/>
          <p:cNvSpPr/>
          <p:nvPr/>
        </p:nvSpPr>
        <p:spPr>
          <a:xfrm>
            <a:off x="9726168" y="2667000"/>
            <a:ext cx="685800" cy="533400"/>
          </a:xfrm>
          <a:custGeom>
            <a:avLst/>
            <a:gdLst/>
            <a:ahLst/>
            <a:cxnLst/>
            <a:rect l="l" t="t" r="r" b="b"/>
            <a:pathLst>
              <a:path w="685800" h="533400">
                <a:moveTo>
                  <a:pt x="0" y="0"/>
                </a:moveTo>
                <a:lnTo>
                  <a:pt x="685800" y="533400"/>
                </a:lnTo>
              </a:path>
            </a:pathLst>
          </a:custGeom>
          <a:ln w="9144">
            <a:solidFill>
              <a:srgbClr val="000000"/>
            </a:solidFill>
            <a:prstDash val="sysDash"/>
          </a:ln>
        </p:spPr>
        <p:txBody>
          <a:bodyPr wrap="square" lIns="0" tIns="0" rIns="0" bIns="0" rtlCol="0"/>
          <a:lstStyle/>
          <a:p>
            <a:endParaRPr>
              <a:solidFill>
                <a:srgbClr val="1F145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4630" y="446725"/>
            <a:ext cx="10169062" cy="1634422"/>
          </a:xfrm>
          <a:prstGeom prst="rect">
            <a:avLst/>
          </a:prstGeom>
        </p:spPr>
        <p:txBody>
          <a:bodyPr vert="horz" wrap="square" lIns="0" tIns="140335" rIns="0" bIns="0" rtlCol="0">
            <a:spAutoFit/>
          </a:bodyPr>
          <a:lstStyle/>
          <a:p>
            <a:pPr marR="148590" algn="ctr">
              <a:lnSpc>
                <a:spcPct val="100000"/>
              </a:lnSpc>
              <a:spcBef>
                <a:spcPts val="1105"/>
              </a:spcBef>
            </a:pPr>
            <a:r>
              <a:rPr b="0" spc="-35" dirty="0">
                <a:latin typeface="Calibri Light"/>
                <a:cs typeface="Calibri Light"/>
              </a:rPr>
              <a:t>Verilog</a:t>
            </a:r>
            <a:r>
              <a:rPr b="0" spc="-40" dirty="0">
                <a:latin typeface="Calibri Light"/>
                <a:cs typeface="Calibri Light"/>
              </a:rPr>
              <a:t> </a:t>
            </a:r>
            <a:r>
              <a:rPr b="0" dirty="0">
                <a:latin typeface="Calibri Light"/>
                <a:cs typeface="Calibri Light"/>
              </a:rPr>
              <a:t>Modules</a:t>
            </a:r>
          </a:p>
          <a:p>
            <a:pPr marL="12700" marR="5080">
              <a:lnSpc>
                <a:spcPct val="100000"/>
              </a:lnSpc>
              <a:spcBef>
                <a:spcPts val="550"/>
              </a:spcBef>
              <a:tabLst>
                <a:tab pos="6669405" algn="l"/>
              </a:tabLst>
            </a:pPr>
            <a:r>
              <a:rPr sz="2400" spc="-5" dirty="0"/>
              <a:t>The</a:t>
            </a:r>
            <a:r>
              <a:rPr sz="2400" spc="5" dirty="0"/>
              <a:t> </a:t>
            </a:r>
            <a:r>
              <a:rPr sz="2400" spc="-5" dirty="0"/>
              <a:t>basic</a:t>
            </a:r>
            <a:r>
              <a:rPr sz="2400" spc="-10" dirty="0"/>
              <a:t> </a:t>
            </a:r>
            <a:r>
              <a:rPr sz="2400" spc="-5" dirty="0"/>
              <a:t>building</a:t>
            </a:r>
            <a:r>
              <a:rPr sz="2400" dirty="0"/>
              <a:t> </a:t>
            </a:r>
            <a:r>
              <a:rPr sz="2400" spc="-5" dirty="0"/>
              <a:t>block</a:t>
            </a:r>
            <a:r>
              <a:rPr sz="2400" spc="-10" dirty="0"/>
              <a:t> </a:t>
            </a:r>
            <a:r>
              <a:rPr sz="2400" dirty="0"/>
              <a:t>in</a:t>
            </a:r>
            <a:r>
              <a:rPr sz="2400" spc="5" dirty="0"/>
              <a:t> </a:t>
            </a:r>
            <a:r>
              <a:rPr sz="2400" spc="-20" dirty="0"/>
              <a:t>Verilog</a:t>
            </a:r>
            <a:r>
              <a:rPr sz="2400" spc="-5" dirty="0"/>
              <a:t> </a:t>
            </a:r>
            <a:r>
              <a:rPr sz="2400" dirty="0"/>
              <a:t>is</a:t>
            </a:r>
            <a:r>
              <a:rPr sz="2400" spc="-10" dirty="0"/>
              <a:t> </a:t>
            </a:r>
            <a:r>
              <a:rPr sz="2400" spc="-5" dirty="0"/>
              <a:t>called </a:t>
            </a:r>
            <a:r>
              <a:rPr sz="2400" dirty="0"/>
              <a:t>a</a:t>
            </a:r>
            <a:r>
              <a:rPr sz="2400" spc="-10" dirty="0"/>
              <a:t> </a:t>
            </a:r>
            <a:r>
              <a:rPr sz="2400" dirty="0"/>
              <a:t>module.</a:t>
            </a:r>
            <a:r>
              <a:rPr lang="en-GB" sz="2400" dirty="0"/>
              <a:t> </a:t>
            </a:r>
            <a:r>
              <a:rPr sz="2400" dirty="0"/>
              <a:t>A</a:t>
            </a:r>
            <a:r>
              <a:rPr sz="2400" spc="-45" dirty="0"/>
              <a:t> </a:t>
            </a:r>
            <a:r>
              <a:rPr sz="2400" spc="-10" dirty="0"/>
              <a:t>digital</a:t>
            </a:r>
            <a:r>
              <a:rPr sz="2400" spc="-50" dirty="0"/>
              <a:t> </a:t>
            </a:r>
            <a:r>
              <a:rPr sz="2400" spc="-25" dirty="0"/>
              <a:t>system </a:t>
            </a:r>
            <a:r>
              <a:rPr sz="2400" spc="-530" dirty="0"/>
              <a:t> </a:t>
            </a:r>
            <a:r>
              <a:rPr sz="2400" spc="-10" dirty="0"/>
              <a:t>can </a:t>
            </a:r>
            <a:r>
              <a:rPr sz="2400" spc="-5" dirty="0"/>
              <a:t>be described</a:t>
            </a:r>
            <a:r>
              <a:rPr sz="2400" spc="-20" dirty="0"/>
              <a:t> </a:t>
            </a:r>
            <a:r>
              <a:rPr sz="2400" dirty="0"/>
              <a:t>in</a:t>
            </a:r>
            <a:r>
              <a:rPr sz="2400" spc="-5" dirty="0"/>
              <a:t> </a:t>
            </a:r>
            <a:r>
              <a:rPr sz="2400" dirty="0"/>
              <a:t>an</a:t>
            </a:r>
            <a:r>
              <a:rPr sz="2400" spc="-5" dirty="0"/>
              <a:t> HDL </a:t>
            </a:r>
            <a:r>
              <a:rPr sz="2400" spc="-10" dirty="0"/>
              <a:t>by</a:t>
            </a:r>
            <a:r>
              <a:rPr sz="2400" spc="-5" dirty="0"/>
              <a:t> </a:t>
            </a:r>
            <a:r>
              <a:rPr sz="2400" dirty="0"/>
              <a:t>a</a:t>
            </a:r>
            <a:r>
              <a:rPr sz="2400" spc="-10" dirty="0"/>
              <a:t> </a:t>
            </a:r>
            <a:r>
              <a:rPr sz="2400" spc="-5" dirty="0"/>
              <a:t>set</a:t>
            </a:r>
            <a:r>
              <a:rPr sz="2400" dirty="0"/>
              <a:t> </a:t>
            </a:r>
            <a:r>
              <a:rPr sz="2400" spc="-5" dirty="0"/>
              <a:t>of </a:t>
            </a:r>
            <a:r>
              <a:rPr sz="2400" dirty="0"/>
              <a:t>these</a:t>
            </a:r>
            <a:r>
              <a:rPr sz="2400" spc="-5" dirty="0"/>
              <a:t> </a:t>
            </a:r>
            <a:r>
              <a:rPr sz="2400" dirty="0"/>
              <a:t>modules /</a:t>
            </a:r>
            <a:r>
              <a:rPr sz="2400" spc="-5" dirty="0"/>
              <a:t> entities.</a:t>
            </a:r>
            <a:endParaRPr sz="2400" dirty="0"/>
          </a:p>
        </p:txBody>
      </p:sp>
      <p:sp>
        <p:nvSpPr>
          <p:cNvPr id="3" name="object 3"/>
          <p:cNvSpPr txBox="1"/>
          <p:nvPr/>
        </p:nvSpPr>
        <p:spPr>
          <a:xfrm>
            <a:off x="1831594" y="2376042"/>
            <a:ext cx="2583180" cy="1854835"/>
          </a:xfrm>
          <a:prstGeom prst="rect">
            <a:avLst/>
          </a:prstGeom>
        </p:spPr>
        <p:txBody>
          <a:bodyPr vert="horz" wrap="square" lIns="0" tIns="12700" rIns="0" bIns="0" rtlCol="0">
            <a:spAutoFit/>
          </a:bodyPr>
          <a:lstStyle/>
          <a:p>
            <a:pPr marL="12700" marR="5080">
              <a:lnSpc>
                <a:spcPct val="100000"/>
              </a:lnSpc>
              <a:spcBef>
                <a:spcPts val="100"/>
              </a:spcBef>
              <a:tabLst>
                <a:tab pos="843915" algn="l"/>
              </a:tabLst>
            </a:pPr>
            <a:r>
              <a:rPr sz="2400" spc="-20" dirty="0">
                <a:solidFill>
                  <a:srgbClr val="1F145D"/>
                </a:solidFill>
                <a:latin typeface="Calibri"/>
                <a:cs typeface="Calibri"/>
              </a:rPr>
              <a:t>Port</a:t>
            </a:r>
            <a:r>
              <a:rPr sz="2400" spc="-15" dirty="0">
                <a:solidFill>
                  <a:srgbClr val="1F145D"/>
                </a:solidFill>
                <a:latin typeface="Calibri"/>
                <a:cs typeface="Calibri"/>
              </a:rPr>
              <a:t> </a:t>
            </a:r>
            <a:r>
              <a:rPr sz="2400" spc="-10" dirty="0">
                <a:solidFill>
                  <a:srgbClr val="1F145D"/>
                </a:solidFill>
                <a:latin typeface="Calibri"/>
                <a:cs typeface="Calibri"/>
              </a:rPr>
              <a:t>declarations </a:t>
            </a:r>
            <a:r>
              <a:rPr sz="2400" spc="-5" dirty="0">
                <a:solidFill>
                  <a:srgbClr val="1F145D"/>
                </a:solidFill>
                <a:latin typeface="Calibri"/>
                <a:cs typeface="Calibri"/>
              </a:rPr>
              <a:t> </a:t>
            </a:r>
            <a:r>
              <a:rPr sz="2400" spc="-10" dirty="0">
                <a:solidFill>
                  <a:srgbClr val="1F145D"/>
                </a:solidFill>
                <a:latin typeface="Calibri"/>
                <a:cs typeface="Calibri"/>
              </a:rPr>
              <a:t>detail	</a:t>
            </a:r>
            <a:r>
              <a:rPr sz="2400" dirty="0">
                <a:solidFill>
                  <a:srgbClr val="1F145D"/>
                </a:solidFill>
                <a:latin typeface="Calibri"/>
                <a:cs typeface="Calibri"/>
              </a:rPr>
              <a:t>the </a:t>
            </a:r>
            <a:r>
              <a:rPr sz="2400" spc="-15" dirty="0">
                <a:solidFill>
                  <a:srgbClr val="1F145D"/>
                </a:solidFill>
                <a:latin typeface="Calibri"/>
                <a:cs typeface="Calibri"/>
              </a:rPr>
              <a:t>interface </a:t>
            </a:r>
            <a:r>
              <a:rPr sz="2400" spc="-10" dirty="0">
                <a:solidFill>
                  <a:srgbClr val="1F145D"/>
                </a:solidFill>
                <a:latin typeface="Calibri"/>
                <a:cs typeface="Calibri"/>
              </a:rPr>
              <a:t> </a:t>
            </a:r>
            <a:r>
              <a:rPr sz="2400" spc="-5" dirty="0">
                <a:solidFill>
                  <a:srgbClr val="1F145D"/>
                </a:solidFill>
                <a:latin typeface="Calibri"/>
                <a:cs typeface="Calibri"/>
              </a:rPr>
              <a:t>of</a:t>
            </a:r>
            <a:r>
              <a:rPr sz="2400" spc="-35" dirty="0">
                <a:solidFill>
                  <a:srgbClr val="1F145D"/>
                </a:solidFill>
                <a:latin typeface="Calibri"/>
                <a:cs typeface="Calibri"/>
              </a:rPr>
              <a:t> </a:t>
            </a:r>
            <a:r>
              <a:rPr sz="2400" dirty="0">
                <a:solidFill>
                  <a:srgbClr val="1F145D"/>
                </a:solidFill>
                <a:latin typeface="Calibri"/>
                <a:cs typeface="Calibri"/>
              </a:rPr>
              <a:t>a</a:t>
            </a:r>
            <a:r>
              <a:rPr sz="2400" spc="-15" dirty="0">
                <a:solidFill>
                  <a:srgbClr val="1F145D"/>
                </a:solidFill>
                <a:latin typeface="Calibri"/>
                <a:cs typeface="Calibri"/>
              </a:rPr>
              <a:t> </a:t>
            </a:r>
            <a:r>
              <a:rPr sz="2400" spc="-5" dirty="0">
                <a:solidFill>
                  <a:srgbClr val="1F145D"/>
                </a:solidFill>
                <a:latin typeface="Calibri"/>
                <a:cs typeface="Calibri"/>
              </a:rPr>
              <a:t>module</a:t>
            </a:r>
            <a:r>
              <a:rPr sz="2400" spc="-20" dirty="0">
                <a:solidFill>
                  <a:srgbClr val="1F145D"/>
                </a:solidFill>
                <a:latin typeface="Calibri"/>
                <a:cs typeface="Calibri"/>
              </a:rPr>
              <a:t> </a:t>
            </a:r>
            <a:r>
              <a:rPr sz="2400" spc="-15" dirty="0">
                <a:solidFill>
                  <a:srgbClr val="1F145D"/>
                </a:solidFill>
                <a:latin typeface="Calibri"/>
                <a:cs typeface="Calibri"/>
              </a:rPr>
              <a:t>to</a:t>
            </a:r>
            <a:r>
              <a:rPr sz="2400" spc="-45" dirty="0">
                <a:solidFill>
                  <a:srgbClr val="1F145D"/>
                </a:solidFill>
                <a:latin typeface="Calibri"/>
                <a:cs typeface="Calibri"/>
              </a:rPr>
              <a:t> </a:t>
            </a:r>
            <a:r>
              <a:rPr sz="2400" spc="-5" dirty="0">
                <a:solidFill>
                  <a:srgbClr val="1F145D"/>
                </a:solidFill>
                <a:latin typeface="Calibri"/>
                <a:cs typeface="Calibri"/>
              </a:rPr>
              <a:t>other </a:t>
            </a:r>
            <a:r>
              <a:rPr sz="2400" spc="-525" dirty="0">
                <a:solidFill>
                  <a:srgbClr val="1F145D"/>
                </a:solidFill>
                <a:latin typeface="Calibri"/>
                <a:cs typeface="Calibri"/>
              </a:rPr>
              <a:t> </a:t>
            </a:r>
            <a:r>
              <a:rPr sz="2400" dirty="0">
                <a:solidFill>
                  <a:srgbClr val="1F145D"/>
                </a:solidFill>
                <a:latin typeface="Calibri"/>
                <a:cs typeface="Calibri"/>
              </a:rPr>
              <a:t>modules </a:t>
            </a:r>
            <a:r>
              <a:rPr sz="2400" spc="-5" dirty="0">
                <a:solidFill>
                  <a:srgbClr val="1F145D"/>
                </a:solidFill>
                <a:latin typeface="Calibri"/>
                <a:cs typeface="Calibri"/>
              </a:rPr>
              <a:t>or </a:t>
            </a:r>
            <a:r>
              <a:rPr sz="2400" dirty="0">
                <a:solidFill>
                  <a:srgbClr val="1F145D"/>
                </a:solidFill>
                <a:latin typeface="Calibri"/>
                <a:cs typeface="Calibri"/>
              </a:rPr>
              <a:t>the </a:t>
            </a:r>
            <a:r>
              <a:rPr sz="2400" spc="5" dirty="0">
                <a:solidFill>
                  <a:srgbClr val="1F145D"/>
                </a:solidFill>
                <a:latin typeface="Calibri"/>
                <a:cs typeface="Calibri"/>
              </a:rPr>
              <a:t> </a:t>
            </a:r>
            <a:r>
              <a:rPr sz="2400" spc="-5" dirty="0">
                <a:solidFill>
                  <a:srgbClr val="1F145D"/>
                </a:solidFill>
                <a:latin typeface="Calibri"/>
                <a:cs typeface="Calibri"/>
              </a:rPr>
              <a:t>outside</a:t>
            </a:r>
            <a:r>
              <a:rPr sz="2400" spc="-10" dirty="0">
                <a:solidFill>
                  <a:srgbClr val="1F145D"/>
                </a:solidFill>
                <a:latin typeface="Calibri"/>
                <a:cs typeface="Calibri"/>
              </a:rPr>
              <a:t> world.</a:t>
            </a:r>
            <a:endParaRPr sz="2400">
              <a:solidFill>
                <a:srgbClr val="1F145D"/>
              </a:solidFill>
              <a:latin typeface="Calibri"/>
              <a:cs typeface="Calibri"/>
            </a:endParaRPr>
          </a:p>
        </p:txBody>
      </p:sp>
      <p:sp>
        <p:nvSpPr>
          <p:cNvPr id="4" name="object 4"/>
          <p:cNvSpPr txBox="1"/>
          <p:nvPr/>
        </p:nvSpPr>
        <p:spPr>
          <a:xfrm>
            <a:off x="1831594" y="4433392"/>
            <a:ext cx="2778760" cy="185547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1F145D"/>
                </a:solidFill>
                <a:latin typeface="Calibri"/>
                <a:cs typeface="Calibri"/>
              </a:rPr>
              <a:t>The</a:t>
            </a:r>
            <a:r>
              <a:rPr sz="2400" dirty="0">
                <a:solidFill>
                  <a:srgbClr val="1F145D"/>
                </a:solidFill>
                <a:latin typeface="Calibri"/>
                <a:cs typeface="Calibri"/>
              </a:rPr>
              <a:t> </a:t>
            </a:r>
            <a:r>
              <a:rPr sz="2400" spc="-5" dirty="0">
                <a:solidFill>
                  <a:srgbClr val="1F145D"/>
                </a:solidFill>
                <a:latin typeface="Calibri"/>
                <a:cs typeface="Calibri"/>
              </a:rPr>
              <a:t>module body </a:t>
            </a:r>
            <a:r>
              <a:rPr sz="2400" dirty="0">
                <a:solidFill>
                  <a:srgbClr val="1F145D"/>
                </a:solidFill>
                <a:latin typeface="Calibri"/>
                <a:cs typeface="Calibri"/>
              </a:rPr>
              <a:t> </a:t>
            </a:r>
            <a:r>
              <a:rPr sz="2400" spc="-5" dirty="0">
                <a:solidFill>
                  <a:srgbClr val="1F145D"/>
                </a:solidFill>
                <a:latin typeface="Calibri"/>
                <a:cs typeface="Calibri"/>
              </a:rPr>
              <a:t>describes</a:t>
            </a:r>
            <a:r>
              <a:rPr sz="2400" spc="-45" dirty="0">
                <a:solidFill>
                  <a:srgbClr val="1F145D"/>
                </a:solidFill>
                <a:latin typeface="Calibri"/>
                <a:cs typeface="Calibri"/>
              </a:rPr>
              <a:t> </a:t>
            </a:r>
            <a:r>
              <a:rPr sz="2400" dirty="0">
                <a:solidFill>
                  <a:srgbClr val="1F145D"/>
                </a:solidFill>
                <a:latin typeface="Calibri"/>
                <a:cs typeface="Calibri"/>
              </a:rPr>
              <a:t>the</a:t>
            </a:r>
            <a:r>
              <a:rPr sz="2400" spc="-35" dirty="0">
                <a:solidFill>
                  <a:srgbClr val="1F145D"/>
                </a:solidFill>
                <a:latin typeface="Calibri"/>
                <a:cs typeface="Calibri"/>
              </a:rPr>
              <a:t> </a:t>
            </a:r>
            <a:r>
              <a:rPr sz="2400" spc="-5" dirty="0">
                <a:solidFill>
                  <a:srgbClr val="1F145D"/>
                </a:solidFill>
                <a:latin typeface="Calibri"/>
                <a:cs typeface="Calibri"/>
              </a:rPr>
              <a:t>function </a:t>
            </a:r>
            <a:r>
              <a:rPr sz="2400" spc="-525" dirty="0">
                <a:solidFill>
                  <a:srgbClr val="1F145D"/>
                </a:solidFill>
                <a:latin typeface="Calibri"/>
                <a:cs typeface="Calibri"/>
              </a:rPr>
              <a:t> </a:t>
            </a:r>
            <a:r>
              <a:rPr sz="2400" spc="-5" dirty="0">
                <a:solidFill>
                  <a:srgbClr val="1F145D"/>
                </a:solidFill>
                <a:latin typeface="Calibri"/>
                <a:cs typeface="Calibri"/>
              </a:rPr>
              <a:t>of </a:t>
            </a:r>
            <a:r>
              <a:rPr sz="2400" dirty="0">
                <a:solidFill>
                  <a:srgbClr val="1F145D"/>
                </a:solidFill>
                <a:latin typeface="Calibri"/>
                <a:cs typeface="Calibri"/>
              </a:rPr>
              <a:t>the model and the </a:t>
            </a:r>
            <a:r>
              <a:rPr sz="2400" spc="5" dirty="0">
                <a:solidFill>
                  <a:srgbClr val="1F145D"/>
                </a:solidFill>
                <a:latin typeface="Calibri"/>
                <a:cs typeface="Calibri"/>
              </a:rPr>
              <a:t> </a:t>
            </a:r>
            <a:r>
              <a:rPr sz="2400" spc="-10" dirty="0">
                <a:solidFill>
                  <a:srgbClr val="1F145D"/>
                </a:solidFill>
                <a:latin typeface="Calibri"/>
                <a:cs typeface="Calibri"/>
              </a:rPr>
              <a:t>relationship between </a:t>
            </a:r>
            <a:r>
              <a:rPr sz="2400" spc="-5"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ports.</a:t>
            </a:r>
            <a:endParaRPr sz="2400">
              <a:solidFill>
                <a:srgbClr val="1F145D"/>
              </a:solidFill>
              <a:latin typeface="Calibri"/>
              <a:cs typeface="Calibri"/>
            </a:endParaRPr>
          </a:p>
        </p:txBody>
      </p:sp>
      <p:grpSp>
        <p:nvGrpSpPr>
          <p:cNvPr id="5" name="object 5"/>
          <p:cNvGrpSpPr/>
          <p:nvPr/>
        </p:nvGrpSpPr>
        <p:grpSpPr>
          <a:xfrm>
            <a:off x="5029961" y="2572511"/>
            <a:ext cx="2971165" cy="1485900"/>
            <a:chOff x="5029961" y="2572511"/>
            <a:chExt cx="2971165" cy="1485900"/>
          </a:xfrm>
        </p:grpSpPr>
        <p:sp>
          <p:nvSpPr>
            <p:cNvPr id="6" name="object 6"/>
            <p:cNvSpPr/>
            <p:nvPr/>
          </p:nvSpPr>
          <p:spPr>
            <a:xfrm>
              <a:off x="5487161" y="2591561"/>
              <a:ext cx="1524000" cy="1447800"/>
            </a:xfrm>
            <a:custGeom>
              <a:avLst/>
              <a:gdLst/>
              <a:ahLst/>
              <a:cxnLst/>
              <a:rect l="l" t="t" r="r" b="b"/>
              <a:pathLst>
                <a:path w="1524000" h="1447800">
                  <a:moveTo>
                    <a:pt x="1523999" y="0"/>
                  </a:moveTo>
                  <a:lnTo>
                    <a:pt x="0" y="0"/>
                  </a:lnTo>
                  <a:lnTo>
                    <a:pt x="0" y="1447800"/>
                  </a:lnTo>
                  <a:lnTo>
                    <a:pt x="1523999" y="1447800"/>
                  </a:lnTo>
                  <a:lnTo>
                    <a:pt x="1523999" y="0"/>
                  </a:lnTo>
                  <a:close/>
                </a:path>
              </a:pathLst>
            </a:custGeom>
            <a:solidFill>
              <a:srgbClr val="6699FF"/>
            </a:solidFill>
          </p:spPr>
          <p:txBody>
            <a:bodyPr wrap="square" lIns="0" tIns="0" rIns="0" bIns="0" rtlCol="0"/>
            <a:lstStyle/>
            <a:p>
              <a:endParaRPr>
                <a:solidFill>
                  <a:srgbClr val="1F145D"/>
                </a:solidFill>
              </a:endParaRPr>
            </a:p>
          </p:txBody>
        </p:sp>
        <p:sp>
          <p:nvSpPr>
            <p:cNvPr id="7" name="object 7"/>
            <p:cNvSpPr/>
            <p:nvPr/>
          </p:nvSpPr>
          <p:spPr>
            <a:xfrm>
              <a:off x="5487161" y="2591561"/>
              <a:ext cx="1524000" cy="1447800"/>
            </a:xfrm>
            <a:custGeom>
              <a:avLst/>
              <a:gdLst/>
              <a:ahLst/>
              <a:cxnLst/>
              <a:rect l="l" t="t" r="r" b="b"/>
              <a:pathLst>
                <a:path w="1524000" h="1447800">
                  <a:moveTo>
                    <a:pt x="0" y="1447800"/>
                  </a:moveTo>
                  <a:lnTo>
                    <a:pt x="1523999" y="1447800"/>
                  </a:lnTo>
                  <a:lnTo>
                    <a:pt x="1523999" y="0"/>
                  </a:lnTo>
                  <a:lnTo>
                    <a:pt x="0" y="0"/>
                  </a:lnTo>
                  <a:lnTo>
                    <a:pt x="0" y="1447800"/>
                  </a:lnTo>
                  <a:close/>
                </a:path>
              </a:pathLst>
            </a:custGeom>
            <a:ln w="38100">
              <a:solidFill>
                <a:srgbClr val="000000"/>
              </a:solidFill>
            </a:ln>
          </p:spPr>
          <p:txBody>
            <a:bodyPr wrap="square" lIns="0" tIns="0" rIns="0" bIns="0" rtlCol="0"/>
            <a:lstStyle/>
            <a:p>
              <a:endParaRPr>
                <a:solidFill>
                  <a:srgbClr val="1F145D"/>
                </a:solidFill>
              </a:endParaRPr>
            </a:p>
          </p:txBody>
        </p:sp>
        <p:sp>
          <p:nvSpPr>
            <p:cNvPr id="8" name="object 8"/>
            <p:cNvSpPr/>
            <p:nvPr/>
          </p:nvSpPr>
          <p:spPr>
            <a:xfrm>
              <a:off x="5029962" y="2915411"/>
              <a:ext cx="2362200" cy="800100"/>
            </a:xfrm>
            <a:custGeom>
              <a:avLst/>
              <a:gdLst/>
              <a:ahLst/>
              <a:cxnLst/>
              <a:rect l="l" t="t" r="r" b="b"/>
              <a:pathLst>
                <a:path w="2362200" h="800100">
                  <a:moveTo>
                    <a:pt x="457200" y="742950"/>
                  </a:moveTo>
                  <a:lnTo>
                    <a:pt x="419100" y="723900"/>
                  </a:lnTo>
                  <a:lnTo>
                    <a:pt x="342900" y="685800"/>
                  </a:lnTo>
                  <a:lnTo>
                    <a:pt x="342900" y="723900"/>
                  </a:lnTo>
                  <a:lnTo>
                    <a:pt x="0" y="723900"/>
                  </a:lnTo>
                  <a:lnTo>
                    <a:pt x="0" y="762000"/>
                  </a:lnTo>
                  <a:lnTo>
                    <a:pt x="342900" y="762000"/>
                  </a:lnTo>
                  <a:lnTo>
                    <a:pt x="342900" y="800100"/>
                  </a:lnTo>
                  <a:lnTo>
                    <a:pt x="419100" y="762000"/>
                  </a:lnTo>
                  <a:lnTo>
                    <a:pt x="457200" y="742950"/>
                  </a:lnTo>
                  <a:close/>
                </a:path>
                <a:path w="2362200" h="800100">
                  <a:moveTo>
                    <a:pt x="457200" y="57150"/>
                  </a:moveTo>
                  <a:lnTo>
                    <a:pt x="419100" y="38100"/>
                  </a:lnTo>
                  <a:lnTo>
                    <a:pt x="342900" y="0"/>
                  </a:lnTo>
                  <a:lnTo>
                    <a:pt x="342900" y="38100"/>
                  </a:lnTo>
                  <a:lnTo>
                    <a:pt x="0" y="38100"/>
                  </a:lnTo>
                  <a:lnTo>
                    <a:pt x="0" y="76200"/>
                  </a:lnTo>
                  <a:lnTo>
                    <a:pt x="342900" y="76200"/>
                  </a:lnTo>
                  <a:lnTo>
                    <a:pt x="342900" y="114300"/>
                  </a:lnTo>
                  <a:lnTo>
                    <a:pt x="419100" y="76200"/>
                  </a:lnTo>
                  <a:lnTo>
                    <a:pt x="457200" y="57150"/>
                  </a:lnTo>
                  <a:close/>
                </a:path>
                <a:path w="2362200" h="800100">
                  <a:moveTo>
                    <a:pt x="2362200" y="361950"/>
                  </a:moveTo>
                  <a:lnTo>
                    <a:pt x="2324100" y="342900"/>
                  </a:lnTo>
                  <a:lnTo>
                    <a:pt x="2247900" y="304800"/>
                  </a:lnTo>
                  <a:lnTo>
                    <a:pt x="2247900" y="342900"/>
                  </a:lnTo>
                  <a:lnTo>
                    <a:pt x="1981200" y="342900"/>
                  </a:lnTo>
                  <a:lnTo>
                    <a:pt x="1981200" y="381000"/>
                  </a:lnTo>
                  <a:lnTo>
                    <a:pt x="2247900" y="381000"/>
                  </a:lnTo>
                  <a:lnTo>
                    <a:pt x="2247900" y="419100"/>
                  </a:lnTo>
                  <a:lnTo>
                    <a:pt x="2324100" y="381000"/>
                  </a:lnTo>
                  <a:lnTo>
                    <a:pt x="2362200" y="361950"/>
                  </a:lnTo>
                  <a:close/>
                </a:path>
              </a:pathLst>
            </a:custGeom>
            <a:solidFill>
              <a:srgbClr val="000000"/>
            </a:solidFill>
          </p:spPr>
          <p:txBody>
            <a:bodyPr wrap="square" lIns="0" tIns="0" rIns="0" bIns="0" rtlCol="0"/>
            <a:lstStyle/>
            <a:p>
              <a:endParaRPr>
                <a:solidFill>
                  <a:srgbClr val="1F145D"/>
                </a:solidFill>
              </a:endParaRPr>
            </a:p>
          </p:txBody>
        </p:sp>
        <p:sp>
          <p:nvSpPr>
            <p:cNvPr id="9" name="object 9"/>
            <p:cNvSpPr/>
            <p:nvPr/>
          </p:nvSpPr>
          <p:spPr>
            <a:xfrm>
              <a:off x="7161148" y="3651503"/>
              <a:ext cx="840105" cy="251460"/>
            </a:xfrm>
            <a:custGeom>
              <a:avLst/>
              <a:gdLst/>
              <a:ahLst/>
              <a:cxnLst/>
              <a:rect l="l" t="t" r="r" b="b"/>
              <a:pathLst>
                <a:path w="840104" h="251460">
                  <a:moveTo>
                    <a:pt x="764645" y="220822"/>
                  </a:moveTo>
                  <a:lnTo>
                    <a:pt x="756284" y="251460"/>
                  </a:lnTo>
                  <a:lnTo>
                    <a:pt x="839851" y="234696"/>
                  </a:lnTo>
                  <a:lnTo>
                    <a:pt x="828060" y="224155"/>
                  </a:lnTo>
                  <a:lnTo>
                    <a:pt x="776858" y="224155"/>
                  </a:lnTo>
                  <a:lnTo>
                    <a:pt x="764645" y="220822"/>
                  </a:lnTo>
                  <a:close/>
                </a:path>
                <a:path w="840104" h="251460">
                  <a:moveTo>
                    <a:pt x="768011" y="208488"/>
                  </a:moveTo>
                  <a:lnTo>
                    <a:pt x="764645" y="220822"/>
                  </a:lnTo>
                  <a:lnTo>
                    <a:pt x="776858" y="224155"/>
                  </a:lnTo>
                  <a:lnTo>
                    <a:pt x="780287" y="211836"/>
                  </a:lnTo>
                  <a:lnTo>
                    <a:pt x="768011" y="208488"/>
                  </a:lnTo>
                  <a:close/>
                </a:path>
                <a:path w="840104" h="251460">
                  <a:moveTo>
                    <a:pt x="776351" y="177927"/>
                  </a:moveTo>
                  <a:lnTo>
                    <a:pt x="768011" y="208488"/>
                  </a:lnTo>
                  <a:lnTo>
                    <a:pt x="780287" y="211836"/>
                  </a:lnTo>
                  <a:lnTo>
                    <a:pt x="776858" y="224155"/>
                  </a:lnTo>
                  <a:lnTo>
                    <a:pt x="828060" y="224155"/>
                  </a:lnTo>
                  <a:lnTo>
                    <a:pt x="776351" y="177927"/>
                  </a:lnTo>
                  <a:close/>
                </a:path>
                <a:path w="840104" h="251460">
                  <a:moveTo>
                    <a:pt x="3301" y="0"/>
                  </a:moveTo>
                  <a:lnTo>
                    <a:pt x="0" y="12192"/>
                  </a:lnTo>
                  <a:lnTo>
                    <a:pt x="764645" y="220822"/>
                  </a:lnTo>
                  <a:lnTo>
                    <a:pt x="768011" y="208488"/>
                  </a:lnTo>
                  <a:lnTo>
                    <a:pt x="3301" y="0"/>
                  </a:lnTo>
                  <a:close/>
                </a:path>
              </a:pathLst>
            </a:custGeom>
            <a:solidFill>
              <a:srgbClr val="FF0000"/>
            </a:solidFill>
          </p:spPr>
          <p:txBody>
            <a:bodyPr wrap="square" lIns="0" tIns="0" rIns="0" bIns="0" rtlCol="0"/>
            <a:lstStyle/>
            <a:p>
              <a:endParaRPr>
                <a:solidFill>
                  <a:srgbClr val="1F145D"/>
                </a:solidFill>
              </a:endParaRPr>
            </a:p>
          </p:txBody>
        </p:sp>
      </p:grpSp>
      <p:sp>
        <p:nvSpPr>
          <p:cNvPr id="10" name="object 10"/>
          <p:cNvSpPr txBox="1"/>
          <p:nvPr/>
        </p:nvSpPr>
        <p:spPr>
          <a:xfrm>
            <a:off x="4651375" y="2766186"/>
            <a:ext cx="2457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F145D"/>
                </a:solidFill>
                <a:latin typeface="Times New Roman"/>
                <a:cs typeface="Times New Roman"/>
              </a:rPr>
              <a:t>A</a:t>
            </a:r>
            <a:endParaRPr sz="2400">
              <a:solidFill>
                <a:srgbClr val="1F145D"/>
              </a:solidFill>
              <a:latin typeface="Times New Roman"/>
              <a:cs typeface="Times New Roman"/>
            </a:endParaRPr>
          </a:p>
        </p:txBody>
      </p:sp>
      <p:sp>
        <p:nvSpPr>
          <p:cNvPr id="11" name="object 11"/>
          <p:cNvSpPr txBox="1"/>
          <p:nvPr/>
        </p:nvSpPr>
        <p:spPr>
          <a:xfrm>
            <a:off x="4651375" y="3452241"/>
            <a:ext cx="2292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F145D"/>
                </a:solidFill>
                <a:latin typeface="Times New Roman"/>
                <a:cs typeface="Times New Roman"/>
              </a:rPr>
              <a:t>B</a:t>
            </a:r>
            <a:endParaRPr sz="2400">
              <a:solidFill>
                <a:srgbClr val="1F145D"/>
              </a:solidFill>
              <a:latin typeface="Times New Roman"/>
              <a:cs typeface="Times New Roman"/>
            </a:endParaRPr>
          </a:p>
        </p:txBody>
      </p:sp>
      <p:sp>
        <p:nvSpPr>
          <p:cNvPr id="12" name="object 12"/>
          <p:cNvSpPr txBox="1"/>
          <p:nvPr/>
        </p:nvSpPr>
        <p:spPr>
          <a:xfrm>
            <a:off x="7547229" y="3070682"/>
            <a:ext cx="1955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F145D"/>
                </a:solidFill>
                <a:latin typeface="Times New Roman"/>
                <a:cs typeface="Times New Roman"/>
              </a:rPr>
              <a:t>F</a:t>
            </a:r>
            <a:endParaRPr sz="2400">
              <a:solidFill>
                <a:srgbClr val="1F145D"/>
              </a:solidFill>
              <a:latin typeface="Times New Roman"/>
              <a:cs typeface="Times New Roman"/>
            </a:endParaRPr>
          </a:p>
        </p:txBody>
      </p:sp>
      <p:grpSp>
        <p:nvGrpSpPr>
          <p:cNvPr id="13" name="object 13"/>
          <p:cNvGrpSpPr/>
          <p:nvPr/>
        </p:nvGrpSpPr>
        <p:grpSpPr>
          <a:xfrm>
            <a:off x="5239511" y="4553711"/>
            <a:ext cx="1943100" cy="1714500"/>
            <a:chOff x="5239511" y="4553711"/>
            <a:chExt cx="1943100" cy="1714500"/>
          </a:xfrm>
        </p:grpSpPr>
        <p:sp>
          <p:nvSpPr>
            <p:cNvPr id="14" name="object 14"/>
            <p:cNvSpPr/>
            <p:nvPr/>
          </p:nvSpPr>
          <p:spPr>
            <a:xfrm>
              <a:off x="5258561" y="4572761"/>
              <a:ext cx="1905000" cy="1676400"/>
            </a:xfrm>
            <a:custGeom>
              <a:avLst/>
              <a:gdLst/>
              <a:ahLst/>
              <a:cxnLst/>
              <a:rect l="l" t="t" r="r" b="b"/>
              <a:pathLst>
                <a:path w="1905000" h="1676400">
                  <a:moveTo>
                    <a:pt x="0" y="1676400"/>
                  </a:moveTo>
                  <a:lnTo>
                    <a:pt x="1904999" y="1676400"/>
                  </a:lnTo>
                  <a:lnTo>
                    <a:pt x="1904999" y="0"/>
                  </a:lnTo>
                  <a:lnTo>
                    <a:pt x="0" y="0"/>
                  </a:lnTo>
                  <a:lnTo>
                    <a:pt x="0" y="1676400"/>
                  </a:lnTo>
                  <a:close/>
                </a:path>
                <a:path w="1905000" h="1676400">
                  <a:moveTo>
                    <a:pt x="685800" y="228600"/>
                  </a:moveTo>
                  <a:lnTo>
                    <a:pt x="838200" y="228600"/>
                  </a:lnTo>
                  <a:lnTo>
                    <a:pt x="886382" y="236366"/>
                  </a:lnTo>
                  <a:lnTo>
                    <a:pt x="928219" y="257994"/>
                  </a:lnTo>
                  <a:lnTo>
                    <a:pt x="961205" y="290980"/>
                  </a:lnTo>
                  <a:lnTo>
                    <a:pt x="982833" y="332817"/>
                  </a:lnTo>
                  <a:lnTo>
                    <a:pt x="990600" y="381000"/>
                  </a:lnTo>
                  <a:lnTo>
                    <a:pt x="982833" y="429182"/>
                  </a:lnTo>
                  <a:lnTo>
                    <a:pt x="961205" y="471019"/>
                  </a:lnTo>
                  <a:lnTo>
                    <a:pt x="928219" y="504005"/>
                  </a:lnTo>
                  <a:lnTo>
                    <a:pt x="886382" y="525633"/>
                  </a:lnTo>
                  <a:lnTo>
                    <a:pt x="838200" y="533400"/>
                  </a:lnTo>
                  <a:lnTo>
                    <a:pt x="685800" y="533400"/>
                  </a:lnTo>
                  <a:lnTo>
                    <a:pt x="685800" y="228600"/>
                  </a:lnTo>
                  <a:close/>
                </a:path>
                <a:path w="1905000" h="1676400">
                  <a:moveTo>
                    <a:pt x="609600" y="838200"/>
                  </a:moveTo>
                  <a:lnTo>
                    <a:pt x="762000" y="838200"/>
                  </a:lnTo>
                  <a:lnTo>
                    <a:pt x="810182" y="845966"/>
                  </a:lnTo>
                  <a:lnTo>
                    <a:pt x="852019" y="867594"/>
                  </a:lnTo>
                  <a:lnTo>
                    <a:pt x="885005" y="900580"/>
                  </a:lnTo>
                  <a:lnTo>
                    <a:pt x="906633" y="942417"/>
                  </a:lnTo>
                  <a:lnTo>
                    <a:pt x="914400" y="990600"/>
                  </a:lnTo>
                  <a:lnTo>
                    <a:pt x="906633" y="1038768"/>
                  </a:lnTo>
                  <a:lnTo>
                    <a:pt x="885005" y="1080603"/>
                  </a:lnTo>
                  <a:lnTo>
                    <a:pt x="852019" y="1113594"/>
                  </a:lnTo>
                  <a:lnTo>
                    <a:pt x="810182" y="1135230"/>
                  </a:lnTo>
                  <a:lnTo>
                    <a:pt x="762000" y="1143000"/>
                  </a:lnTo>
                  <a:lnTo>
                    <a:pt x="609600" y="1143000"/>
                  </a:lnTo>
                  <a:lnTo>
                    <a:pt x="609600" y="838200"/>
                  </a:lnTo>
                  <a:close/>
                </a:path>
                <a:path w="1905000" h="1676400">
                  <a:moveTo>
                    <a:pt x="1219200" y="304800"/>
                  </a:moveTo>
                  <a:lnTo>
                    <a:pt x="1371599" y="304800"/>
                  </a:lnTo>
                  <a:lnTo>
                    <a:pt x="1419782" y="312566"/>
                  </a:lnTo>
                  <a:lnTo>
                    <a:pt x="1461619" y="334194"/>
                  </a:lnTo>
                  <a:lnTo>
                    <a:pt x="1494605" y="367180"/>
                  </a:lnTo>
                  <a:lnTo>
                    <a:pt x="1516233" y="409017"/>
                  </a:lnTo>
                  <a:lnTo>
                    <a:pt x="1523999" y="457200"/>
                  </a:lnTo>
                  <a:lnTo>
                    <a:pt x="1516233" y="505382"/>
                  </a:lnTo>
                  <a:lnTo>
                    <a:pt x="1494605" y="547219"/>
                  </a:lnTo>
                  <a:lnTo>
                    <a:pt x="1461619" y="580205"/>
                  </a:lnTo>
                  <a:lnTo>
                    <a:pt x="1419782" y="601833"/>
                  </a:lnTo>
                  <a:lnTo>
                    <a:pt x="1371599" y="609600"/>
                  </a:lnTo>
                  <a:lnTo>
                    <a:pt x="1219200" y="609600"/>
                  </a:lnTo>
                  <a:lnTo>
                    <a:pt x="1219200" y="304800"/>
                  </a:lnTo>
                  <a:close/>
                </a:path>
              </a:pathLst>
            </a:custGeom>
            <a:ln w="38100">
              <a:solidFill>
                <a:srgbClr val="000000"/>
              </a:solidFill>
            </a:ln>
          </p:spPr>
          <p:txBody>
            <a:bodyPr wrap="square" lIns="0" tIns="0" rIns="0" bIns="0" rtlCol="0"/>
            <a:lstStyle/>
            <a:p>
              <a:endParaRPr>
                <a:solidFill>
                  <a:srgbClr val="1F145D"/>
                </a:solidFill>
              </a:endParaRPr>
            </a:p>
          </p:txBody>
        </p:sp>
        <p:sp>
          <p:nvSpPr>
            <p:cNvPr id="15" name="object 15"/>
            <p:cNvSpPr/>
            <p:nvPr/>
          </p:nvSpPr>
          <p:spPr>
            <a:xfrm>
              <a:off x="5639561" y="4877561"/>
              <a:ext cx="1371600" cy="762000"/>
            </a:xfrm>
            <a:custGeom>
              <a:avLst/>
              <a:gdLst/>
              <a:ahLst/>
              <a:cxnLst/>
              <a:rect l="l" t="t" r="r" b="b"/>
              <a:pathLst>
                <a:path w="1371600" h="762000">
                  <a:moveTo>
                    <a:pt x="304800" y="0"/>
                  </a:moveTo>
                  <a:lnTo>
                    <a:pt x="76200" y="0"/>
                  </a:lnTo>
                </a:path>
                <a:path w="1371600" h="762000">
                  <a:moveTo>
                    <a:pt x="304800" y="152400"/>
                  </a:moveTo>
                  <a:lnTo>
                    <a:pt x="76200" y="152400"/>
                  </a:lnTo>
                </a:path>
                <a:path w="1371600" h="762000">
                  <a:moveTo>
                    <a:pt x="838200" y="76200"/>
                  </a:moveTo>
                  <a:lnTo>
                    <a:pt x="609600" y="76200"/>
                  </a:lnTo>
                </a:path>
                <a:path w="1371600" h="762000">
                  <a:moveTo>
                    <a:pt x="1371599" y="152400"/>
                  </a:moveTo>
                  <a:lnTo>
                    <a:pt x="1142999" y="152400"/>
                  </a:lnTo>
                </a:path>
                <a:path w="1371600" h="762000">
                  <a:moveTo>
                    <a:pt x="228600" y="609600"/>
                  </a:moveTo>
                  <a:lnTo>
                    <a:pt x="0" y="609600"/>
                  </a:lnTo>
                </a:path>
                <a:path w="1371600" h="762000">
                  <a:moveTo>
                    <a:pt x="228600" y="762000"/>
                  </a:moveTo>
                  <a:lnTo>
                    <a:pt x="0" y="762000"/>
                  </a:lnTo>
                </a:path>
                <a:path w="1371600" h="762000">
                  <a:moveTo>
                    <a:pt x="533400" y="685800"/>
                  </a:moveTo>
                  <a:lnTo>
                    <a:pt x="685800" y="685800"/>
                  </a:lnTo>
                </a:path>
                <a:path w="1371600" h="762000">
                  <a:moveTo>
                    <a:pt x="685800" y="685800"/>
                  </a:moveTo>
                  <a:lnTo>
                    <a:pt x="685800" y="228600"/>
                  </a:lnTo>
                </a:path>
                <a:path w="1371600" h="762000">
                  <a:moveTo>
                    <a:pt x="685800" y="228600"/>
                  </a:moveTo>
                  <a:lnTo>
                    <a:pt x="838200" y="228600"/>
                  </a:lnTo>
                </a:path>
              </a:pathLst>
            </a:custGeom>
            <a:ln w="38100">
              <a:solidFill>
                <a:srgbClr val="000000"/>
              </a:solidFill>
            </a:ln>
          </p:spPr>
          <p:txBody>
            <a:bodyPr wrap="square" lIns="0" tIns="0" rIns="0" bIns="0" rtlCol="0"/>
            <a:lstStyle/>
            <a:p>
              <a:endParaRPr>
                <a:solidFill>
                  <a:srgbClr val="1F145D"/>
                </a:solidFill>
              </a:endParaRPr>
            </a:p>
          </p:txBody>
        </p:sp>
      </p:grpSp>
      <p:sp>
        <p:nvSpPr>
          <p:cNvPr id="16" name="object 16"/>
          <p:cNvSpPr txBox="1"/>
          <p:nvPr/>
        </p:nvSpPr>
        <p:spPr>
          <a:xfrm>
            <a:off x="8004809" y="3718941"/>
            <a:ext cx="2082164" cy="147256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F145D"/>
                </a:solidFill>
                <a:latin typeface="Times New Roman"/>
                <a:cs typeface="Times New Roman"/>
              </a:rPr>
              <a:t>module</a:t>
            </a:r>
            <a:r>
              <a:rPr sz="1800" b="1" spc="-15" dirty="0">
                <a:solidFill>
                  <a:srgbClr val="1F145D"/>
                </a:solidFill>
                <a:latin typeface="Times New Roman"/>
                <a:cs typeface="Times New Roman"/>
              </a:rPr>
              <a:t> </a:t>
            </a:r>
            <a:r>
              <a:rPr sz="1800" dirty="0">
                <a:solidFill>
                  <a:srgbClr val="1F145D"/>
                </a:solidFill>
                <a:latin typeface="Times New Roman"/>
                <a:cs typeface="Times New Roman"/>
              </a:rPr>
              <a:t>eg1</a:t>
            </a:r>
            <a:r>
              <a:rPr sz="1800" spc="-10" dirty="0">
                <a:solidFill>
                  <a:srgbClr val="1F145D"/>
                </a:solidFill>
                <a:latin typeface="Times New Roman"/>
                <a:cs typeface="Times New Roman"/>
              </a:rPr>
              <a:t> </a:t>
            </a:r>
            <a:r>
              <a:rPr sz="1800" spc="-5" dirty="0">
                <a:solidFill>
                  <a:srgbClr val="1F145D"/>
                </a:solidFill>
                <a:latin typeface="Times New Roman"/>
                <a:cs typeface="Times New Roman"/>
              </a:rPr>
              <a:t>(A,</a:t>
            </a:r>
            <a:r>
              <a:rPr sz="1800" spc="-15" dirty="0">
                <a:solidFill>
                  <a:srgbClr val="1F145D"/>
                </a:solidFill>
                <a:latin typeface="Times New Roman"/>
                <a:cs typeface="Times New Roman"/>
              </a:rPr>
              <a:t> </a:t>
            </a:r>
            <a:r>
              <a:rPr sz="1800" dirty="0">
                <a:solidFill>
                  <a:srgbClr val="1F145D"/>
                </a:solidFill>
                <a:latin typeface="Times New Roman"/>
                <a:cs typeface="Times New Roman"/>
              </a:rPr>
              <a:t>B,</a:t>
            </a:r>
            <a:r>
              <a:rPr sz="1800" spc="-15" dirty="0">
                <a:solidFill>
                  <a:srgbClr val="1F145D"/>
                </a:solidFill>
                <a:latin typeface="Times New Roman"/>
                <a:cs typeface="Times New Roman"/>
              </a:rPr>
              <a:t> </a:t>
            </a:r>
            <a:r>
              <a:rPr sz="1800" spc="-5" dirty="0">
                <a:solidFill>
                  <a:srgbClr val="1F145D"/>
                </a:solidFill>
                <a:latin typeface="Times New Roman"/>
                <a:cs typeface="Times New Roman"/>
              </a:rPr>
              <a:t>F);</a:t>
            </a:r>
            <a:endParaRPr sz="1800">
              <a:solidFill>
                <a:srgbClr val="1F145D"/>
              </a:solidFill>
              <a:latin typeface="Times New Roman"/>
              <a:cs typeface="Times New Roman"/>
            </a:endParaRPr>
          </a:p>
          <a:p>
            <a:pPr marL="12700">
              <a:lnSpc>
                <a:spcPct val="100000"/>
              </a:lnSpc>
            </a:pPr>
            <a:r>
              <a:rPr sz="1800" b="1" dirty="0">
                <a:solidFill>
                  <a:srgbClr val="1F145D"/>
                </a:solidFill>
                <a:latin typeface="Times New Roman"/>
                <a:cs typeface="Times New Roman"/>
              </a:rPr>
              <a:t>…</a:t>
            </a:r>
            <a:endParaRPr sz="1800">
              <a:solidFill>
                <a:srgbClr val="1F145D"/>
              </a:solidFill>
              <a:latin typeface="Times New Roman"/>
              <a:cs typeface="Times New Roman"/>
            </a:endParaRPr>
          </a:p>
          <a:p>
            <a:pPr marL="12700">
              <a:lnSpc>
                <a:spcPct val="100000"/>
              </a:lnSpc>
              <a:spcBef>
                <a:spcPts val="155"/>
              </a:spcBef>
            </a:pPr>
            <a:r>
              <a:rPr sz="1800" b="1" dirty="0">
                <a:solidFill>
                  <a:srgbClr val="1F145D"/>
                </a:solidFill>
                <a:latin typeface="Times New Roman"/>
                <a:cs typeface="Times New Roman"/>
              </a:rPr>
              <a:t>…</a:t>
            </a:r>
            <a:endParaRPr sz="1800">
              <a:solidFill>
                <a:srgbClr val="1F145D"/>
              </a:solidFill>
              <a:latin typeface="Times New Roman"/>
              <a:cs typeface="Times New Roman"/>
            </a:endParaRPr>
          </a:p>
          <a:p>
            <a:pPr marL="12700">
              <a:lnSpc>
                <a:spcPct val="100000"/>
              </a:lnSpc>
              <a:spcBef>
                <a:spcPts val="215"/>
              </a:spcBef>
            </a:pPr>
            <a:r>
              <a:rPr sz="1800" b="1" dirty="0">
                <a:solidFill>
                  <a:srgbClr val="1F145D"/>
                </a:solidFill>
                <a:latin typeface="Times New Roman"/>
                <a:cs typeface="Times New Roman"/>
              </a:rPr>
              <a:t>…</a:t>
            </a:r>
            <a:endParaRPr sz="1800">
              <a:solidFill>
                <a:srgbClr val="1F145D"/>
              </a:solidFill>
              <a:latin typeface="Times New Roman"/>
              <a:cs typeface="Times New Roman"/>
            </a:endParaRPr>
          </a:p>
          <a:p>
            <a:pPr marL="12700">
              <a:lnSpc>
                <a:spcPct val="100000"/>
              </a:lnSpc>
              <a:spcBef>
                <a:spcPts val="220"/>
              </a:spcBef>
            </a:pPr>
            <a:r>
              <a:rPr sz="1800" b="1" spc="-5" dirty="0">
                <a:solidFill>
                  <a:srgbClr val="1F145D"/>
                </a:solidFill>
                <a:latin typeface="Times New Roman"/>
                <a:cs typeface="Times New Roman"/>
              </a:rPr>
              <a:t>endmodule</a:t>
            </a:r>
            <a:endParaRPr sz="1800">
              <a:solidFill>
                <a:srgbClr val="1F145D"/>
              </a:solidFill>
              <a:latin typeface="Times New Roman"/>
              <a:cs typeface="Times New Roman"/>
            </a:endParaRPr>
          </a:p>
        </p:txBody>
      </p:sp>
      <p:grpSp>
        <p:nvGrpSpPr>
          <p:cNvPr id="17" name="object 17"/>
          <p:cNvGrpSpPr/>
          <p:nvPr/>
        </p:nvGrpSpPr>
        <p:grpSpPr>
          <a:xfrm>
            <a:off x="7234046" y="4186428"/>
            <a:ext cx="771525" cy="1228090"/>
            <a:chOff x="7234046" y="4186428"/>
            <a:chExt cx="771525" cy="1228090"/>
          </a:xfrm>
        </p:grpSpPr>
        <p:sp>
          <p:nvSpPr>
            <p:cNvPr id="18" name="object 18"/>
            <p:cNvSpPr/>
            <p:nvPr/>
          </p:nvSpPr>
          <p:spPr>
            <a:xfrm>
              <a:off x="7234046" y="4572000"/>
              <a:ext cx="690880" cy="842644"/>
            </a:xfrm>
            <a:custGeom>
              <a:avLst/>
              <a:gdLst/>
              <a:ahLst/>
              <a:cxnLst/>
              <a:rect l="l" t="t" r="r" b="b"/>
              <a:pathLst>
                <a:path w="690879" h="842645">
                  <a:moveTo>
                    <a:pt x="637611" y="54930"/>
                  </a:moveTo>
                  <a:lnTo>
                    <a:pt x="0" y="834136"/>
                  </a:lnTo>
                  <a:lnTo>
                    <a:pt x="9905" y="842263"/>
                  </a:lnTo>
                  <a:lnTo>
                    <a:pt x="647450" y="62987"/>
                  </a:lnTo>
                  <a:lnTo>
                    <a:pt x="637611" y="54930"/>
                  </a:lnTo>
                  <a:close/>
                </a:path>
                <a:path w="690879" h="842645">
                  <a:moveTo>
                    <a:pt x="680550" y="45085"/>
                  </a:moveTo>
                  <a:lnTo>
                    <a:pt x="645668" y="45085"/>
                  </a:lnTo>
                  <a:lnTo>
                    <a:pt x="655447" y="53212"/>
                  </a:lnTo>
                  <a:lnTo>
                    <a:pt x="647450" y="62987"/>
                  </a:lnTo>
                  <a:lnTo>
                    <a:pt x="671956" y="83057"/>
                  </a:lnTo>
                  <a:lnTo>
                    <a:pt x="680550" y="45085"/>
                  </a:lnTo>
                  <a:close/>
                </a:path>
                <a:path w="690879" h="842645">
                  <a:moveTo>
                    <a:pt x="645668" y="45085"/>
                  </a:moveTo>
                  <a:lnTo>
                    <a:pt x="637611" y="54930"/>
                  </a:lnTo>
                  <a:lnTo>
                    <a:pt x="647450" y="62987"/>
                  </a:lnTo>
                  <a:lnTo>
                    <a:pt x="655447" y="53212"/>
                  </a:lnTo>
                  <a:lnTo>
                    <a:pt x="645668" y="45085"/>
                  </a:lnTo>
                  <a:close/>
                </a:path>
                <a:path w="690879" h="842645">
                  <a:moveTo>
                    <a:pt x="690752" y="0"/>
                  </a:moveTo>
                  <a:lnTo>
                    <a:pt x="613028" y="34798"/>
                  </a:lnTo>
                  <a:lnTo>
                    <a:pt x="637611" y="54930"/>
                  </a:lnTo>
                  <a:lnTo>
                    <a:pt x="645668" y="45085"/>
                  </a:lnTo>
                  <a:lnTo>
                    <a:pt x="680550" y="45085"/>
                  </a:lnTo>
                  <a:lnTo>
                    <a:pt x="690752" y="0"/>
                  </a:lnTo>
                  <a:close/>
                </a:path>
              </a:pathLst>
            </a:custGeom>
            <a:solidFill>
              <a:srgbClr val="FF0000"/>
            </a:solidFill>
          </p:spPr>
          <p:txBody>
            <a:bodyPr wrap="square" lIns="0" tIns="0" rIns="0" bIns="0" rtlCol="0"/>
            <a:lstStyle/>
            <a:p>
              <a:endParaRPr>
                <a:solidFill>
                  <a:srgbClr val="1F145D"/>
                </a:solidFill>
              </a:endParaRPr>
            </a:p>
          </p:txBody>
        </p:sp>
        <p:sp>
          <p:nvSpPr>
            <p:cNvPr id="19" name="object 19"/>
            <p:cNvSpPr/>
            <p:nvPr/>
          </p:nvSpPr>
          <p:spPr>
            <a:xfrm>
              <a:off x="7924799" y="4191000"/>
              <a:ext cx="76200" cy="685800"/>
            </a:xfrm>
            <a:custGeom>
              <a:avLst/>
              <a:gdLst/>
              <a:ahLst/>
              <a:cxnLst/>
              <a:rect l="l" t="t" r="r" b="b"/>
              <a:pathLst>
                <a:path w="76200" h="685800">
                  <a:moveTo>
                    <a:pt x="76200" y="685800"/>
                  </a:moveTo>
                  <a:lnTo>
                    <a:pt x="61352" y="681317"/>
                  </a:lnTo>
                  <a:lnTo>
                    <a:pt x="49244" y="669083"/>
                  </a:lnTo>
                  <a:lnTo>
                    <a:pt x="41088" y="650920"/>
                  </a:lnTo>
                  <a:lnTo>
                    <a:pt x="38100" y="628650"/>
                  </a:lnTo>
                  <a:lnTo>
                    <a:pt x="38100" y="400050"/>
                  </a:lnTo>
                  <a:lnTo>
                    <a:pt x="35111" y="377779"/>
                  </a:lnTo>
                  <a:lnTo>
                    <a:pt x="26955" y="359616"/>
                  </a:lnTo>
                  <a:lnTo>
                    <a:pt x="14847" y="347382"/>
                  </a:lnTo>
                  <a:lnTo>
                    <a:pt x="0" y="342900"/>
                  </a:lnTo>
                  <a:lnTo>
                    <a:pt x="14847" y="338417"/>
                  </a:lnTo>
                  <a:lnTo>
                    <a:pt x="26955" y="326183"/>
                  </a:lnTo>
                  <a:lnTo>
                    <a:pt x="35111" y="308020"/>
                  </a:lnTo>
                  <a:lnTo>
                    <a:pt x="38100" y="285750"/>
                  </a:lnTo>
                  <a:lnTo>
                    <a:pt x="38100" y="57150"/>
                  </a:lnTo>
                  <a:lnTo>
                    <a:pt x="41088" y="34879"/>
                  </a:lnTo>
                  <a:lnTo>
                    <a:pt x="49244" y="16716"/>
                  </a:lnTo>
                  <a:lnTo>
                    <a:pt x="61352" y="4482"/>
                  </a:lnTo>
                  <a:lnTo>
                    <a:pt x="76200" y="0"/>
                  </a:lnTo>
                </a:path>
              </a:pathLst>
            </a:custGeom>
            <a:ln w="9144">
              <a:solidFill>
                <a:srgbClr val="FF0000"/>
              </a:solidFill>
            </a:ln>
          </p:spPr>
          <p:txBody>
            <a:bodyPr wrap="square" lIns="0" tIns="0" rIns="0" bIns="0" rtlCol="0"/>
            <a:lstStyle/>
            <a:p>
              <a:endParaRPr>
                <a:solidFill>
                  <a:srgbClr val="1F145D"/>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236" y="290575"/>
            <a:ext cx="6895465" cy="696595"/>
          </a:xfrm>
          <a:prstGeom prst="rect">
            <a:avLst/>
          </a:prstGeom>
        </p:spPr>
        <p:txBody>
          <a:bodyPr vert="horz" wrap="square" lIns="0" tIns="12700" rIns="0" bIns="0" rtlCol="0">
            <a:spAutoFit/>
          </a:bodyPr>
          <a:lstStyle/>
          <a:p>
            <a:pPr marL="12700">
              <a:lnSpc>
                <a:spcPct val="100000"/>
              </a:lnSpc>
              <a:spcBef>
                <a:spcPts val="100"/>
              </a:spcBef>
            </a:pPr>
            <a:r>
              <a:rPr b="0" spc="-5" dirty="0">
                <a:latin typeface="Calibri Light"/>
                <a:cs typeface="Calibri Light"/>
              </a:rPr>
              <a:t>Structural</a:t>
            </a:r>
            <a:r>
              <a:rPr b="0" spc="-50" dirty="0">
                <a:latin typeface="Calibri Light"/>
                <a:cs typeface="Calibri Light"/>
              </a:rPr>
              <a:t> </a:t>
            </a:r>
            <a:r>
              <a:rPr b="0" spc="-5" dirty="0">
                <a:latin typeface="Calibri Light"/>
                <a:cs typeface="Calibri Light"/>
              </a:rPr>
              <a:t>Description</a:t>
            </a:r>
            <a:r>
              <a:rPr b="0" spc="-20" dirty="0">
                <a:latin typeface="Calibri Light"/>
                <a:cs typeface="Calibri Light"/>
              </a:rPr>
              <a:t> </a:t>
            </a:r>
            <a:r>
              <a:rPr b="0" dirty="0">
                <a:latin typeface="Calibri Light"/>
                <a:cs typeface="Calibri Light"/>
              </a:rPr>
              <a:t>-</a:t>
            </a:r>
            <a:r>
              <a:rPr b="0" spc="-10" dirty="0">
                <a:latin typeface="Calibri Light"/>
                <a:cs typeface="Calibri Light"/>
              </a:rPr>
              <a:t> </a:t>
            </a:r>
            <a:r>
              <a:rPr b="0" spc="-35" dirty="0">
                <a:latin typeface="Calibri Light"/>
                <a:cs typeface="Calibri Light"/>
              </a:rPr>
              <a:t>Verilog</a:t>
            </a:r>
          </a:p>
        </p:txBody>
      </p:sp>
      <p:sp>
        <p:nvSpPr>
          <p:cNvPr id="3" name="object 3"/>
          <p:cNvSpPr txBox="1"/>
          <p:nvPr/>
        </p:nvSpPr>
        <p:spPr>
          <a:xfrm>
            <a:off x="1677161" y="4185275"/>
            <a:ext cx="8839200" cy="1980029"/>
          </a:xfrm>
          <a:prstGeom prst="rect">
            <a:avLst/>
          </a:prstGeom>
          <a:ln w="38100">
            <a:solidFill>
              <a:srgbClr val="00AF50"/>
            </a:solidFill>
          </a:ln>
        </p:spPr>
        <p:txBody>
          <a:bodyPr vert="horz" wrap="square" lIns="0" tIns="30480" rIns="0" bIns="0" rtlCol="0">
            <a:spAutoFit/>
          </a:bodyPr>
          <a:lstStyle/>
          <a:p>
            <a:pPr marL="152400">
              <a:lnSpc>
                <a:spcPct val="100000"/>
              </a:lnSpc>
              <a:spcBef>
                <a:spcPts val="240"/>
              </a:spcBef>
              <a:tabLst>
                <a:tab pos="5274945" algn="l"/>
              </a:tabLst>
            </a:pPr>
            <a:r>
              <a:rPr sz="2400" b="1" spc="-5" dirty="0">
                <a:solidFill>
                  <a:srgbClr val="1F145D"/>
                </a:solidFill>
                <a:latin typeface="Calibri"/>
                <a:cs typeface="Calibri"/>
              </a:rPr>
              <a:t>module </a:t>
            </a:r>
            <a:r>
              <a:rPr sz="2400" spc="-10" dirty="0">
                <a:solidFill>
                  <a:srgbClr val="1F145D"/>
                </a:solidFill>
                <a:latin typeface="Calibri"/>
                <a:cs typeface="Calibri"/>
              </a:rPr>
              <a:t>example1</a:t>
            </a:r>
            <a:r>
              <a:rPr sz="2400" spc="-15" dirty="0">
                <a:solidFill>
                  <a:srgbClr val="1F145D"/>
                </a:solidFill>
                <a:latin typeface="Calibri"/>
                <a:cs typeface="Calibri"/>
              </a:rPr>
              <a:t> </a:t>
            </a:r>
            <a:r>
              <a:rPr sz="2400" spc="-5" dirty="0">
                <a:solidFill>
                  <a:srgbClr val="1F145D"/>
                </a:solidFill>
                <a:latin typeface="Calibri"/>
                <a:cs typeface="Calibri"/>
              </a:rPr>
              <a:t>(</a:t>
            </a:r>
            <a:r>
              <a:rPr sz="2400" b="1" spc="-5" dirty="0">
                <a:solidFill>
                  <a:srgbClr val="1F145D"/>
                </a:solidFill>
                <a:latin typeface="Calibri"/>
                <a:cs typeface="Calibri"/>
              </a:rPr>
              <a:t>output</a:t>
            </a:r>
            <a:r>
              <a:rPr sz="2400" b="1" spc="10" dirty="0">
                <a:solidFill>
                  <a:srgbClr val="1F145D"/>
                </a:solidFill>
                <a:latin typeface="Calibri"/>
                <a:cs typeface="Calibri"/>
              </a:rPr>
              <a:t> </a:t>
            </a:r>
            <a:r>
              <a:rPr sz="2400" spc="-120" dirty="0">
                <a:solidFill>
                  <a:srgbClr val="1F145D"/>
                </a:solidFill>
                <a:latin typeface="Calibri"/>
                <a:cs typeface="Calibri"/>
              </a:rPr>
              <a:t>F,</a:t>
            </a:r>
            <a:r>
              <a:rPr sz="2400" dirty="0">
                <a:solidFill>
                  <a:srgbClr val="1F145D"/>
                </a:solidFill>
                <a:latin typeface="Calibri"/>
                <a:cs typeface="Calibri"/>
              </a:rPr>
              <a:t> </a:t>
            </a:r>
            <a:r>
              <a:rPr sz="2400" b="1" spc="-5" dirty="0">
                <a:solidFill>
                  <a:srgbClr val="1F145D"/>
                </a:solidFill>
                <a:latin typeface="Calibri"/>
                <a:cs typeface="Calibri"/>
              </a:rPr>
              <a:t>input</a:t>
            </a:r>
            <a:r>
              <a:rPr sz="2400" b="1" spc="15" dirty="0">
                <a:solidFill>
                  <a:srgbClr val="1F145D"/>
                </a:solidFill>
                <a:latin typeface="Calibri"/>
                <a:cs typeface="Calibri"/>
              </a:rPr>
              <a:t> </a:t>
            </a:r>
            <a:r>
              <a:rPr sz="2400" spc="5" dirty="0">
                <a:solidFill>
                  <a:srgbClr val="1F145D"/>
                </a:solidFill>
                <a:latin typeface="Calibri"/>
                <a:cs typeface="Calibri"/>
              </a:rPr>
              <a:t>A, </a:t>
            </a:r>
            <a:r>
              <a:rPr sz="2400" dirty="0">
                <a:solidFill>
                  <a:srgbClr val="1F145D"/>
                </a:solidFill>
                <a:latin typeface="Calibri"/>
                <a:cs typeface="Calibri"/>
              </a:rPr>
              <a:t>B);	</a:t>
            </a:r>
            <a:r>
              <a:rPr sz="2400" spc="-5" dirty="0">
                <a:solidFill>
                  <a:srgbClr val="1F145D"/>
                </a:solidFill>
                <a:latin typeface="Calibri"/>
                <a:cs typeface="Calibri"/>
              </a:rPr>
              <a:t>//</a:t>
            </a:r>
            <a:r>
              <a:rPr sz="2400" spc="-40" dirty="0">
                <a:solidFill>
                  <a:srgbClr val="1F145D"/>
                </a:solidFill>
                <a:latin typeface="Calibri"/>
                <a:cs typeface="Calibri"/>
              </a:rPr>
              <a:t> </a:t>
            </a:r>
            <a:r>
              <a:rPr sz="2400" dirty="0">
                <a:solidFill>
                  <a:srgbClr val="1F145D"/>
                </a:solidFill>
                <a:latin typeface="Calibri"/>
                <a:cs typeface="Calibri"/>
              </a:rPr>
              <a:t>module</a:t>
            </a:r>
            <a:r>
              <a:rPr sz="2400" spc="-15" dirty="0">
                <a:solidFill>
                  <a:srgbClr val="1F145D"/>
                </a:solidFill>
                <a:latin typeface="Calibri"/>
                <a:cs typeface="Calibri"/>
              </a:rPr>
              <a:t> </a:t>
            </a:r>
            <a:r>
              <a:rPr sz="2400" spc="-5" dirty="0">
                <a:solidFill>
                  <a:srgbClr val="1F145D"/>
                </a:solidFill>
                <a:latin typeface="Calibri"/>
                <a:cs typeface="Calibri"/>
              </a:rPr>
              <a:t>name</a:t>
            </a:r>
            <a:r>
              <a:rPr sz="2400" spc="-25" dirty="0">
                <a:solidFill>
                  <a:srgbClr val="1F145D"/>
                </a:solidFill>
                <a:latin typeface="Calibri"/>
                <a:cs typeface="Calibri"/>
              </a:rPr>
              <a:t> </a:t>
            </a:r>
            <a:r>
              <a:rPr sz="2400" dirty="0">
                <a:solidFill>
                  <a:srgbClr val="1F145D"/>
                </a:solidFill>
                <a:latin typeface="Calibri"/>
                <a:cs typeface="Calibri"/>
              </a:rPr>
              <a:t>and</a:t>
            </a:r>
            <a:r>
              <a:rPr sz="2400" spc="-25" dirty="0">
                <a:solidFill>
                  <a:srgbClr val="1F145D"/>
                </a:solidFill>
                <a:latin typeface="Calibri"/>
                <a:cs typeface="Calibri"/>
              </a:rPr>
              <a:t> </a:t>
            </a:r>
            <a:r>
              <a:rPr sz="2400" spc="-5" dirty="0">
                <a:solidFill>
                  <a:srgbClr val="1F145D"/>
                </a:solidFill>
                <a:latin typeface="Calibri"/>
                <a:cs typeface="Calibri"/>
              </a:rPr>
              <a:t>ports</a:t>
            </a:r>
            <a:endParaRPr sz="2400" dirty="0">
              <a:solidFill>
                <a:srgbClr val="1F145D"/>
              </a:solidFill>
              <a:latin typeface="Calibri"/>
              <a:cs typeface="Calibri"/>
            </a:endParaRPr>
          </a:p>
          <a:p>
            <a:pPr marL="152400">
              <a:lnSpc>
                <a:spcPct val="100000"/>
              </a:lnSpc>
              <a:tabLst>
                <a:tab pos="3959860" algn="l"/>
              </a:tabLst>
            </a:pPr>
            <a:r>
              <a:rPr sz="2400" b="1" spc="-10" dirty="0">
                <a:solidFill>
                  <a:srgbClr val="1F145D"/>
                </a:solidFill>
                <a:latin typeface="Calibri"/>
                <a:cs typeface="Calibri"/>
              </a:rPr>
              <a:t>wire</a:t>
            </a:r>
            <a:r>
              <a:rPr sz="2400" b="1" spc="-15" dirty="0">
                <a:solidFill>
                  <a:srgbClr val="1F145D"/>
                </a:solidFill>
                <a:latin typeface="Calibri"/>
                <a:cs typeface="Calibri"/>
              </a:rPr>
              <a:t> </a:t>
            </a:r>
            <a:r>
              <a:rPr sz="2400" spc="-5" dirty="0">
                <a:solidFill>
                  <a:srgbClr val="1F145D"/>
                </a:solidFill>
                <a:latin typeface="Calibri"/>
                <a:cs typeface="Calibri"/>
              </a:rPr>
              <a:t>C;	</a:t>
            </a:r>
            <a:r>
              <a:rPr sz="2400" spc="-10" dirty="0">
                <a:solidFill>
                  <a:srgbClr val="1F145D"/>
                </a:solidFill>
                <a:latin typeface="Calibri"/>
                <a:cs typeface="Calibri"/>
              </a:rPr>
              <a:t>// declare</a:t>
            </a:r>
            <a:r>
              <a:rPr sz="2400" spc="-15" dirty="0">
                <a:solidFill>
                  <a:srgbClr val="1F145D"/>
                </a:solidFill>
                <a:latin typeface="Calibri"/>
                <a:cs typeface="Calibri"/>
              </a:rPr>
              <a:t> </a:t>
            </a:r>
            <a:r>
              <a:rPr sz="2400" spc="-10" dirty="0">
                <a:solidFill>
                  <a:srgbClr val="1F145D"/>
                </a:solidFill>
                <a:latin typeface="Calibri"/>
                <a:cs typeface="Calibri"/>
              </a:rPr>
              <a:t>internal</a:t>
            </a:r>
            <a:r>
              <a:rPr sz="2400" spc="-20" dirty="0">
                <a:solidFill>
                  <a:srgbClr val="1F145D"/>
                </a:solidFill>
                <a:latin typeface="Calibri"/>
                <a:cs typeface="Calibri"/>
              </a:rPr>
              <a:t> </a:t>
            </a:r>
            <a:r>
              <a:rPr sz="2400" spc="-10" dirty="0">
                <a:solidFill>
                  <a:srgbClr val="1F145D"/>
                </a:solidFill>
                <a:latin typeface="Calibri"/>
                <a:cs typeface="Calibri"/>
              </a:rPr>
              <a:t>connection</a:t>
            </a:r>
            <a:endParaRPr sz="2400" dirty="0">
              <a:solidFill>
                <a:srgbClr val="1F145D"/>
              </a:solidFill>
              <a:latin typeface="Calibri"/>
              <a:cs typeface="Calibri"/>
            </a:endParaRPr>
          </a:p>
          <a:p>
            <a:pPr marL="152400">
              <a:lnSpc>
                <a:spcPct val="100000"/>
              </a:lnSpc>
              <a:spcBef>
                <a:spcPts val="215"/>
              </a:spcBef>
              <a:tabLst>
                <a:tab pos="3963670" algn="l"/>
              </a:tabLst>
            </a:pPr>
            <a:r>
              <a:rPr sz="2400" b="1" dirty="0">
                <a:solidFill>
                  <a:srgbClr val="1F145D"/>
                </a:solidFill>
                <a:latin typeface="Calibri"/>
                <a:cs typeface="Calibri"/>
              </a:rPr>
              <a:t>or</a:t>
            </a:r>
            <a:r>
              <a:rPr sz="2400" b="1" spc="-15" dirty="0">
                <a:solidFill>
                  <a:srgbClr val="1F145D"/>
                </a:solidFill>
                <a:latin typeface="Calibri"/>
                <a:cs typeface="Calibri"/>
              </a:rPr>
              <a:t> </a:t>
            </a:r>
            <a:r>
              <a:rPr sz="2400" spc="-5" dirty="0">
                <a:solidFill>
                  <a:srgbClr val="1F145D"/>
                </a:solidFill>
                <a:latin typeface="Calibri"/>
                <a:cs typeface="Calibri"/>
              </a:rPr>
              <a:t>g1(C,</a:t>
            </a:r>
            <a:r>
              <a:rPr sz="2400" spc="-30" dirty="0">
                <a:solidFill>
                  <a:srgbClr val="1F145D"/>
                </a:solidFill>
                <a:latin typeface="Calibri"/>
                <a:cs typeface="Calibri"/>
              </a:rPr>
              <a:t> </a:t>
            </a:r>
            <a:r>
              <a:rPr sz="2400" spc="5" dirty="0">
                <a:solidFill>
                  <a:srgbClr val="1F145D"/>
                </a:solidFill>
                <a:latin typeface="Calibri"/>
                <a:cs typeface="Calibri"/>
              </a:rPr>
              <a:t>A,</a:t>
            </a:r>
            <a:r>
              <a:rPr sz="2400" dirty="0">
                <a:solidFill>
                  <a:srgbClr val="1F145D"/>
                </a:solidFill>
                <a:latin typeface="Calibri"/>
                <a:cs typeface="Calibri"/>
              </a:rPr>
              <a:t> B);	</a:t>
            </a:r>
            <a:r>
              <a:rPr sz="2400" spc="-5" dirty="0">
                <a:solidFill>
                  <a:srgbClr val="1F145D"/>
                </a:solidFill>
                <a:latin typeface="Calibri"/>
                <a:cs typeface="Calibri"/>
              </a:rPr>
              <a:t>//</a:t>
            </a:r>
            <a:r>
              <a:rPr sz="2400" spc="-20" dirty="0">
                <a:solidFill>
                  <a:srgbClr val="1F145D"/>
                </a:solidFill>
                <a:latin typeface="Calibri"/>
                <a:cs typeface="Calibri"/>
              </a:rPr>
              <a:t> </a:t>
            </a:r>
            <a:r>
              <a:rPr sz="2400" spc="-5" dirty="0">
                <a:solidFill>
                  <a:srgbClr val="1F145D"/>
                </a:solidFill>
                <a:latin typeface="Calibri"/>
                <a:cs typeface="Calibri"/>
              </a:rPr>
              <a:t>or</a:t>
            </a:r>
            <a:r>
              <a:rPr sz="2400" spc="-30" dirty="0">
                <a:solidFill>
                  <a:srgbClr val="1F145D"/>
                </a:solidFill>
                <a:latin typeface="Calibri"/>
                <a:cs typeface="Calibri"/>
              </a:rPr>
              <a:t> </a:t>
            </a:r>
            <a:r>
              <a:rPr sz="2400" spc="-25" dirty="0">
                <a:solidFill>
                  <a:srgbClr val="1F145D"/>
                </a:solidFill>
                <a:latin typeface="Calibri"/>
                <a:cs typeface="Calibri"/>
              </a:rPr>
              <a:t>gate</a:t>
            </a:r>
            <a:r>
              <a:rPr sz="2400" spc="-10" dirty="0">
                <a:solidFill>
                  <a:srgbClr val="1F145D"/>
                </a:solidFill>
                <a:latin typeface="Calibri"/>
                <a:cs typeface="Calibri"/>
              </a:rPr>
              <a:t> </a:t>
            </a:r>
            <a:r>
              <a:rPr sz="2400" dirty="0">
                <a:solidFill>
                  <a:srgbClr val="1F145D"/>
                </a:solidFill>
                <a:latin typeface="Calibri"/>
                <a:cs typeface="Calibri"/>
              </a:rPr>
              <a:t>with</a:t>
            </a:r>
            <a:r>
              <a:rPr sz="2400" spc="-20" dirty="0">
                <a:solidFill>
                  <a:srgbClr val="1F145D"/>
                </a:solidFill>
                <a:latin typeface="Calibri"/>
                <a:cs typeface="Calibri"/>
              </a:rPr>
              <a:t> </a:t>
            </a:r>
            <a:r>
              <a:rPr sz="2400" spc="-5" dirty="0">
                <a:solidFill>
                  <a:srgbClr val="1F145D"/>
                </a:solidFill>
                <a:latin typeface="Calibri"/>
                <a:cs typeface="Calibri"/>
              </a:rPr>
              <a:t>optional</a:t>
            </a:r>
            <a:r>
              <a:rPr sz="2400" spc="-10" dirty="0">
                <a:solidFill>
                  <a:srgbClr val="1F145D"/>
                </a:solidFill>
                <a:latin typeface="Calibri"/>
                <a:cs typeface="Calibri"/>
              </a:rPr>
              <a:t> </a:t>
            </a:r>
            <a:r>
              <a:rPr sz="2400" spc="-5" dirty="0">
                <a:solidFill>
                  <a:srgbClr val="1F145D"/>
                </a:solidFill>
                <a:latin typeface="Calibri"/>
                <a:cs typeface="Calibri"/>
              </a:rPr>
              <a:t>name</a:t>
            </a:r>
            <a:r>
              <a:rPr sz="2400" spc="-25" dirty="0">
                <a:solidFill>
                  <a:srgbClr val="1F145D"/>
                </a:solidFill>
                <a:latin typeface="Calibri"/>
                <a:cs typeface="Calibri"/>
              </a:rPr>
              <a:t> </a:t>
            </a:r>
            <a:r>
              <a:rPr sz="2400" dirty="0">
                <a:solidFill>
                  <a:srgbClr val="1F145D"/>
                </a:solidFill>
                <a:latin typeface="Calibri"/>
                <a:cs typeface="Calibri"/>
              </a:rPr>
              <a:t>g1</a:t>
            </a:r>
          </a:p>
          <a:p>
            <a:pPr marL="152400">
              <a:lnSpc>
                <a:spcPct val="100000"/>
              </a:lnSpc>
              <a:spcBef>
                <a:spcPts val="290"/>
              </a:spcBef>
              <a:tabLst>
                <a:tab pos="3964304" algn="l"/>
              </a:tabLst>
            </a:pPr>
            <a:r>
              <a:rPr sz="2400" b="1" dirty="0">
                <a:solidFill>
                  <a:srgbClr val="1F145D"/>
                </a:solidFill>
                <a:latin typeface="Calibri"/>
                <a:cs typeface="Calibri"/>
              </a:rPr>
              <a:t>and</a:t>
            </a:r>
            <a:r>
              <a:rPr sz="2400" b="1" spc="-10" dirty="0">
                <a:solidFill>
                  <a:srgbClr val="1F145D"/>
                </a:solidFill>
                <a:latin typeface="Calibri"/>
                <a:cs typeface="Calibri"/>
              </a:rPr>
              <a:t> </a:t>
            </a:r>
            <a:r>
              <a:rPr sz="2400" spc="-50" dirty="0">
                <a:solidFill>
                  <a:srgbClr val="1F145D"/>
                </a:solidFill>
                <a:latin typeface="Calibri"/>
                <a:cs typeface="Calibri"/>
              </a:rPr>
              <a:t>g2(F,</a:t>
            </a:r>
            <a:r>
              <a:rPr sz="2400" spc="-15" dirty="0">
                <a:solidFill>
                  <a:srgbClr val="1F145D"/>
                </a:solidFill>
                <a:latin typeface="Calibri"/>
                <a:cs typeface="Calibri"/>
              </a:rPr>
              <a:t> </a:t>
            </a:r>
            <a:r>
              <a:rPr sz="2400" spc="-5" dirty="0">
                <a:solidFill>
                  <a:srgbClr val="1F145D"/>
                </a:solidFill>
                <a:latin typeface="Calibri"/>
                <a:cs typeface="Calibri"/>
              </a:rPr>
              <a:t>C,</a:t>
            </a:r>
            <a:r>
              <a:rPr sz="2400" spc="-15" dirty="0">
                <a:solidFill>
                  <a:srgbClr val="1F145D"/>
                </a:solidFill>
                <a:latin typeface="Calibri"/>
                <a:cs typeface="Calibri"/>
              </a:rPr>
              <a:t> </a:t>
            </a:r>
            <a:r>
              <a:rPr sz="2400" dirty="0">
                <a:solidFill>
                  <a:srgbClr val="1F145D"/>
                </a:solidFill>
                <a:latin typeface="Calibri"/>
                <a:cs typeface="Calibri"/>
              </a:rPr>
              <a:t>B);	</a:t>
            </a:r>
            <a:r>
              <a:rPr sz="2400" spc="-5" dirty="0">
                <a:solidFill>
                  <a:srgbClr val="1F145D"/>
                </a:solidFill>
                <a:latin typeface="Calibri"/>
                <a:cs typeface="Calibri"/>
              </a:rPr>
              <a:t>//</a:t>
            </a:r>
            <a:r>
              <a:rPr sz="2400" spc="-20" dirty="0">
                <a:solidFill>
                  <a:srgbClr val="1F145D"/>
                </a:solidFill>
                <a:latin typeface="Calibri"/>
                <a:cs typeface="Calibri"/>
              </a:rPr>
              <a:t> </a:t>
            </a:r>
            <a:r>
              <a:rPr sz="2400" dirty="0">
                <a:solidFill>
                  <a:srgbClr val="1F145D"/>
                </a:solidFill>
                <a:latin typeface="Calibri"/>
                <a:cs typeface="Calibri"/>
              </a:rPr>
              <a:t>and</a:t>
            </a:r>
            <a:r>
              <a:rPr sz="2400" spc="-15" dirty="0">
                <a:solidFill>
                  <a:srgbClr val="1F145D"/>
                </a:solidFill>
                <a:latin typeface="Calibri"/>
                <a:cs typeface="Calibri"/>
              </a:rPr>
              <a:t> </a:t>
            </a:r>
            <a:r>
              <a:rPr sz="2400" spc="-30" dirty="0">
                <a:solidFill>
                  <a:srgbClr val="1F145D"/>
                </a:solidFill>
                <a:latin typeface="Calibri"/>
                <a:cs typeface="Calibri"/>
              </a:rPr>
              <a:t>gate</a:t>
            </a:r>
            <a:r>
              <a:rPr sz="2400" spc="-15" dirty="0">
                <a:solidFill>
                  <a:srgbClr val="1F145D"/>
                </a:solidFill>
                <a:latin typeface="Calibri"/>
                <a:cs typeface="Calibri"/>
              </a:rPr>
              <a:t> </a:t>
            </a:r>
            <a:r>
              <a:rPr sz="2400" dirty="0">
                <a:solidFill>
                  <a:srgbClr val="1F145D"/>
                </a:solidFill>
                <a:latin typeface="Calibri"/>
                <a:cs typeface="Calibri"/>
              </a:rPr>
              <a:t>with</a:t>
            </a:r>
            <a:r>
              <a:rPr sz="2400" spc="-10" dirty="0">
                <a:solidFill>
                  <a:srgbClr val="1F145D"/>
                </a:solidFill>
                <a:latin typeface="Calibri"/>
                <a:cs typeface="Calibri"/>
              </a:rPr>
              <a:t> </a:t>
            </a:r>
            <a:r>
              <a:rPr sz="2400" spc="-5" dirty="0">
                <a:solidFill>
                  <a:srgbClr val="1F145D"/>
                </a:solidFill>
                <a:latin typeface="Calibri"/>
                <a:cs typeface="Calibri"/>
              </a:rPr>
              <a:t>optional</a:t>
            </a:r>
            <a:r>
              <a:rPr sz="2400" spc="-10" dirty="0">
                <a:solidFill>
                  <a:srgbClr val="1F145D"/>
                </a:solidFill>
                <a:latin typeface="Calibri"/>
                <a:cs typeface="Calibri"/>
              </a:rPr>
              <a:t> </a:t>
            </a:r>
            <a:r>
              <a:rPr sz="2400" spc="-5" dirty="0">
                <a:solidFill>
                  <a:srgbClr val="1F145D"/>
                </a:solidFill>
                <a:latin typeface="Calibri"/>
                <a:cs typeface="Calibri"/>
              </a:rPr>
              <a:t>name</a:t>
            </a:r>
            <a:r>
              <a:rPr sz="2400" spc="-20" dirty="0">
                <a:solidFill>
                  <a:srgbClr val="1F145D"/>
                </a:solidFill>
                <a:latin typeface="Calibri"/>
                <a:cs typeface="Calibri"/>
              </a:rPr>
              <a:t> </a:t>
            </a:r>
            <a:r>
              <a:rPr sz="2400" dirty="0">
                <a:solidFill>
                  <a:srgbClr val="1F145D"/>
                </a:solidFill>
                <a:latin typeface="Calibri"/>
                <a:cs typeface="Calibri"/>
              </a:rPr>
              <a:t>g2</a:t>
            </a:r>
          </a:p>
          <a:p>
            <a:pPr marL="152400">
              <a:lnSpc>
                <a:spcPct val="100000"/>
              </a:lnSpc>
              <a:spcBef>
                <a:spcPts val="290"/>
              </a:spcBef>
              <a:tabLst>
                <a:tab pos="3990340" algn="l"/>
              </a:tabLst>
            </a:pPr>
            <a:r>
              <a:rPr sz="2400" b="1" spc="-5" dirty="0">
                <a:solidFill>
                  <a:srgbClr val="1F145D"/>
                </a:solidFill>
                <a:latin typeface="Calibri"/>
                <a:cs typeface="Calibri"/>
              </a:rPr>
              <a:t>endmodule	</a:t>
            </a:r>
            <a:r>
              <a:rPr sz="2400" spc="-5" dirty="0">
                <a:solidFill>
                  <a:srgbClr val="1F145D"/>
                </a:solidFill>
                <a:latin typeface="Calibri"/>
                <a:cs typeface="Calibri"/>
              </a:rPr>
              <a:t>//</a:t>
            </a:r>
            <a:r>
              <a:rPr sz="2400" spc="-20" dirty="0">
                <a:solidFill>
                  <a:srgbClr val="1F145D"/>
                </a:solidFill>
                <a:latin typeface="Calibri"/>
                <a:cs typeface="Calibri"/>
              </a:rPr>
              <a:t> </a:t>
            </a:r>
            <a:r>
              <a:rPr sz="2400" spc="-25" dirty="0">
                <a:solidFill>
                  <a:srgbClr val="1F145D"/>
                </a:solidFill>
                <a:latin typeface="Calibri"/>
                <a:cs typeface="Calibri"/>
              </a:rPr>
              <a:t>gate</a:t>
            </a:r>
            <a:r>
              <a:rPr sz="2400" spc="-20" dirty="0">
                <a:solidFill>
                  <a:srgbClr val="1F145D"/>
                </a:solidFill>
                <a:latin typeface="Calibri"/>
                <a:cs typeface="Calibri"/>
              </a:rPr>
              <a:t> </a:t>
            </a:r>
            <a:r>
              <a:rPr sz="2400" spc="-5" dirty="0">
                <a:solidFill>
                  <a:srgbClr val="1F145D"/>
                </a:solidFill>
                <a:latin typeface="Calibri"/>
                <a:cs typeface="Calibri"/>
              </a:rPr>
              <a:t>outputs</a:t>
            </a:r>
            <a:r>
              <a:rPr sz="2400" spc="-20" dirty="0">
                <a:solidFill>
                  <a:srgbClr val="1F145D"/>
                </a:solidFill>
                <a:latin typeface="Calibri"/>
                <a:cs typeface="Calibri"/>
              </a:rPr>
              <a:t> </a:t>
            </a:r>
            <a:r>
              <a:rPr sz="2400" spc="-10" dirty="0">
                <a:solidFill>
                  <a:srgbClr val="1F145D"/>
                </a:solidFill>
                <a:latin typeface="Calibri"/>
                <a:cs typeface="Calibri"/>
              </a:rPr>
              <a:t>come</a:t>
            </a:r>
            <a:r>
              <a:rPr sz="2400" spc="-25" dirty="0">
                <a:solidFill>
                  <a:srgbClr val="1F145D"/>
                </a:solidFill>
                <a:latin typeface="Calibri"/>
                <a:cs typeface="Calibri"/>
              </a:rPr>
              <a:t> </a:t>
            </a:r>
            <a:r>
              <a:rPr sz="2400" spc="-15" dirty="0">
                <a:solidFill>
                  <a:srgbClr val="1F145D"/>
                </a:solidFill>
                <a:latin typeface="Calibri"/>
                <a:cs typeface="Calibri"/>
              </a:rPr>
              <a:t>first</a:t>
            </a:r>
            <a:r>
              <a:rPr sz="2400" spc="-25" dirty="0">
                <a:solidFill>
                  <a:srgbClr val="1F145D"/>
                </a:solidFill>
                <a:latin typeface="Calibri"/>
                <a:cs typeface="Calibri"/>
              </a:rPr>
              <a:t> </a:t>
            </a:r>
            <a:r>
              <a:rPr sz="2400" dirty="0">
                <a:solidFill>
                  <a:srgbClr val="1F145D"/>
                </a:solidFill>
                <a:latin typeface="Calibri"/>
                <a:cs typeface="Calibri"/>
              </a:rPr>
              <a:t>in</a:t>
            </a:r>
            <a:r>
              <a:rPr sz="2400" spc="-10" dirty="0">
                <a:solidFill>
                  <a:srgbClr val="1F145D"/>
                </a:solidFill>
                <a:latin typeface="Calibri"/>
                <a:cs typeface="Calibri"/>
              </a:rPr>
              <a:t> list</a:t>
            </a:r>
            <a:endParaRPr sz="2400" dirty="0">
              <a:solidFill>
                <a:srgbClr val="1F145D"/>
              </a:solidFill>
              <a:latin typeface="Calibri"/>
              <a:cs typeface="Calibri"/>
            </a:endParaRPr>
          </a:p>
        </p:txBody>
      </p:sp>
      <p:sp>
        <p:nvSpPr>
          <p:cNvPr id="4" name="object 4"/>
          <p:cNvSpPr txBox="1"/>
          <p:nvPr/>
        </p:nvSpPr>
        <p:spPr>
          <a:xfrm>
            <a:off x="1755394" y="1759575"/>
            <a:ext cx="4608830"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1F145D"/>
                </a:solidFill>
                <a:latin typeface="Calibri"/>
                <a:cs typeface="Calibri"/>
              </a:rPr>
              <a:t>The </a:t>
            </a:r>
            <a:r>
              <a:rPr sz="2400" spc="-10" dirty="0">
                <a:solidFill>
                  <a:srgbClr val="1F145D"/>
                </a:solidFill>
                <a:latin typeface="Calibri"/>
                <a:cs typeface="Calibri"/>
              </a:rPr>
              <a:t>structure </a:t>
            </a:r>
            <a:r>
              <a:rPr sz="2400" spc="-5" dirty="0">
                <a:solidFill>
                  <a:srgbClr val="1F145D"/>
                </a:solidFill>
                <a:latin typeface="Calibri"/>
                <a:cs typeface="Calibri"/>
              </a:rPr>
              <a:t>of </a:t>
            </a:r>
            <a:r>
              <a:rPr sz="2400" dirty="0">
                <a:solidFill>
                  <a:srgbClr val="1F145D"/>
                </a:solidFill>
                <a:latin typeface="Calibri"/>
                <a:cs typeface="Calibri"/>
              </a:rPr>
              <a:t>a </a:t>
            </a:r>
            <a:r>
              <a:rPr sz="2400" spc="-5" dirty="0">
                <a:solidFill>
                  <a:srgbClr val="1F145D"/>
                </a:solidFill>
                <a:latin typeface="Calibri"/>
                <a:cs typeface="Calibri"/>
              </a:rPr>
              <a:t>circuit </a:t>
            </a:r>
            <a:r>
              <a:rPr sz="2400" spc="-10" dirty="0">
                <a:solidFill>
                  <a:srgbClr val="1F145D"/>
                </a:solidFill>
                <a:latin typeface="Calibri"/>
                <a:cs typeface="Calibri"/>
              </a:rPr>
              <a:t>can </a:t>
            </a:r>
            <a:r>
              <a:rPr sz="2400" spc="-5" dirty="0">
                <a:solidFill>
                  <a:srgbClr val="1F145D"/>
                </a:solidFill>
                <a:latin typeface="Calibri"/>
                <a:cs typeface="Calibri"/>
              </a:rPr>
              <a:t>be </a:t>
            </a:r>
            <a:r>
              <a:rPr sz="2400" dirty="0">
                <a:solidFill>
                  <a:srgbClr val="1F145D"/>
                </a:solidFill>
                <a:latin typeface="Calibri"/>
                <a:cs typeface="Calibri"/>
              </a:rPr>
              <a:t> </a:t>
            </a:r>
            <a:r>
              <a:rPr sz="2400" spc="-5" dirty="0">
                <a:solidFill>
                  <a:srgbClr val="1F145D"/>
                </a:solidFill>
                <a:latin typeface="Calibri"/>
                <a:cs typeface="Calibri"/>
              </a:rPr>
              <a:t>described </a:t>
            </a:r>
            <a:r>
              <a:rPr sz="2400" dirty="0">
                <a:solidFill>
                  <a:srgbClr val="1F145D"/>
                </a:solidFill>
                <a:latin typeface="Calibri"/>
                <a:cs typeface="Calibri"/>
              </a:rPr>
              <a:t>in </a:t>
            </a:r>
            <a:r>
              <a:rPr sz="2400" spc="-20" dirty="0">
                <a:solidFill>
                  <a:srgbClr val="1F145D"/>
                </a:solidFill>
                <a:latin typeface="Calibri"/>
                <a:cs typeface="Calibri"/>
              </a:rPr>
              <a:t>Verilog </a:t>
            </a:r>
            <a:r>
              <a:rPr sz="2400" spc="-5" dirty="0">
                <a:solidFill>
                  <a:srgbClr val="1F145D"/>
                </a:solidFill>
                <a:latin typeface="Calibri"/>
                <a:cs typeface="Calibri"/>
              </a:rPr>
              <a:t>using </a:t>
            </a:r>
            <a:r>
              <a:rPr sz="2400" spc="-10" dirty="0">
                <a:solidFill>
                  <a:srgbClr val="1F145D"/>
                </a:solidFill>
                <a:latin typeface="Calibri"/>
                <a:cs typeface="Calibri"/>
              </a:rPr>
              <a:t>predefined </a:t>
            </a:r>
            <a:r>
              <a:rPr sz="2400" spc="-530" dirty="0">
                <a:solidFill>
                  <a:srgbClr val="1F145D"/>
                </a:solidFill>
                <a:latin typeface="Calibri"/>
                <a:cs typeface="Calibri"/>
              </a:rPr>
              <a:t> </a:t>
            </a:r>
            <a:r>
              <a:rPr sz="2400" spc="-25" dirty="0">
                <a:solidFill>
                  <a:srgbClr val="1F145D"/>
                </a:solidFill>
                <a:latin typeface="Calibri"/>
                <a:cs typeface="Calibri"/>
              </a:rPr>
              <a:t>gate</a:t>
            </a:r>
            <a:r>
              <a:rPr sz="2400" spc="-15" dirty="0">
                <a:solidFill>
                  <a:srgbClr val="1F145D"/>
                </a:solidFill>
                <a:latin typeface="Calibri"/>
                <a:cs typeface="Calibri"/>
              </a:rPr>
              <a:t> </a:t>
            </a:r>
            <a:r>
              <a:rPr sz="2400" spc="-10" dirty="0">
                <a:solidFill>
                  <a:srgbClr val="1F145D"/>
                </a:solidFill>
                <a:latin typeface="Calibri"/>
                <a:cs typeface="Calibri"/>
              </a:rPr>
              <a:t>primitives.</a:t>
            </a:r>
            <a:r>
              <a:rPr sz="2400" spc="-20" dirty="0">
                <a:solidFill>
                  <a:srgbClr val="1F145D"/>
                </a:solidFill>
                <a:latin typeface="Calibri"/>
                <a:cs typeface="Calibri"/>
              </a:rPr>
              <a:t> </a:t>
            </a:r>
            <a:r>
              <a:rPr sz="2400" spc="-5" dirty="0">
                <a:solidFill>
                  <a:srgbClr val="1F145D"/>
                </a:solidFill>
                <a:latin typeface="Calibri"/>
                <a:cs typeface="Calibri"/>
              </a:rPr>
              <a:t>These</a:t>
            </a:r>
            <a:r>
              <a:rPr sz="2400" spc="10" dirty="0">
                <a:solidFill>
                  <a:srgbClr val="1F145D"/>
                </a:solidFill>
                <a:latin typeface="Calibri"/>
                <a:cs typeface="Calibri"/>
              </a:rPr>
              <a:t> </a:t>
            </a:r>
            <a:r>
              <a:rPr sz="2400" dirty="0">
                <a:solidFill>
                  <a:srgbClr val="1F145D"/>
                </a:solidFill>
                <a:latin typeface="Calibri"/>
                <a:cs typeface="Calibri"/>
              </a:rPr>
              <a:t>include</a:t>
            </a:r>
            <a:r>
              <a:rPr sz="2400" spc="-15" dirty="0">
                <a:solidFill>
                  <a:srgbClr val="1F145D"/>
                </a:solidFill>
                <a:latin typeface="Calibri"/>
                <a:cs typeface="Calibri"/>
              </a:rPr>
              <a:t> </a:t>
            </a:r>
            <a:r>
              <a:rPr sz="2400" b="1" spc="-5" dirty="0">
                <a:solidFill>
                  <a:srgbClr val="1F145D"/>
                </a:solidFill>
                <a:latin typeface="Calibri"/>
                <a:cs typeface="Calibri"/>
              </a:rPr>
              <a:t>not</a:t>
            </a:r>
            <a:r>
              <a:rPr sz="2400" spc="-5" dirty="0">
                <a:solidFill>
                  <a:srgbClr val="1F145D"/>
                </a:solidFill>
                <a:latin typeface="Calibri"/>
                <a:cs typeface="Calibri"/>
              </a:rPr>
              <a:t>, </a:t>
            </a:r>
            <a:r>
              <a:rPr sz="2400" dirty="0">
                <a:solidFill>
                  <a:srgbClr val="1F145D"/>
                </a:solidFill>
                <a:latin typeface="Calibri"/>
                <a:cs typeface="Calibri"/>
              </a:rPr>
              <a:t> </a:t>
            </a:r>
            <a:r>
              <a:rPr sz="2400" b="1" spc="-5" dirty="0">
                <a:solidFill>
                  <a:srgbClr val="1F145D"/>
                </a:solidFill>
                <a:latin typeface="Calibri"/>
                <a:cs typeface="Calibri"/>
              </a:rPr>
              <a:t>and</a:t>
            </a:r>
            <a:r>
              <a:rPr sz="2400" spc="-5" dirty="0">
                <a:solidFill>
                  <a:srgbClr val="1F145D"/>
                </a:solidFill>
                <a:latin typeface="Calibri"/>
                <a:cs typeface="Calibri"/>
              </a:rPr>
              <a:t>,</a:t>
            </a:r>
            <a:r>
              <a:rPr sz="2400" spc="-10" dirty="0">
                <a:solidFill>
                  <a:srgbClr val="1F145D"/>
                </a:solidFill>
                <a:latin typeface="Calibri"/>
                <a:cs typeface="Calibri"/>
              </a:rPr>
              <a:t> </a:t>
            </a:r>
            <a:r>
              <a:rPr sz="2400" b="1" spc="-5" dirty="0">
                <a:solidFill>
                  <a:srgbClr val="1F145D"/>
                </a:solidFill>
                <a:latin typeface="Calibri"/>
                <a:cs typeface="Calibri"/>
              </a:rPr>
              <a:t>nand</a:t>
            </a:r>
            <a:r>
              <a:rPr sz="2400" spc="-5" dirty="0">
                <a:solidFill>
                  <a:srgbClr val="1F145D"/>
                </a:solidFill>
                <a:latin typeface="Calibri"/>
                <a:cs typeface="Calibri"/>
              </a:rPr>
              <a:t>,</a:t>
            </a:r>
            <a:r>
              <a:rPr sz="2400" spc="5" dirty="0">
                <a:solidFill>
                  <a:srgbClr val="1F145D"/>
                </a:solidFill>
                <a:latin typeface="Calibri"/>
                <a:cs typeface="Calibri"/>
              </a:rPr>
              <a:t> </a:t>
            </a:r>
            <a:r>
              <a:rPr sz="2400" b="1" dirty="0">
                <a:solidFill>
                  <a:srgbClr val="1F145D"/>
                </a:solidFill>
                <a:latin typeface="Calibri"/>
                <a:cs typeface="Calibri"/>
              </a:rPr>
              <a:t>or</a:t>
            </a:r>
            <a:r>
              <a:rPr sz="2400" dirty="0">
                <a:solidFill>
                  <a:srgbClr val="1F145D"/>
                </a:solidFill>
                <a:latin typeface="Calibri"/>
                <a:cs typeface="Calibri"/>
              </a:rPr>
              <a:t>,</a:t>
            </a:r>
            <a:r>
              <a:rPr sz="2400" spc="-15" dirty="0">
                <a:solidFill>
                  <a:srgbClr val="1F145D"/>
                </a:solidFill>
                <a:latin typeface="Calibri"/>
                <a:cs typeface="Calibri"/>
              </a:rPr>
              <a:t> </a:t>
            </a:r>
            <a:r>
              <a:rPr sz="2400" b="1" spc="-5" dirty="0">
                <a:solidFill>
                  <a:srgbClr val="1F145D"/>
                </a:solidFill>
                <a:latin typeface="Calibri"/>
                <a:cs typeface="Calibri"/>
              </a:rPr>
              <a:t>nor</a:t>
            </a:r>
            <a:r>
              <a:rPr sz="2400" spc="-5" dirty="0">
                <a:solidFill>
                  <a:srgbClr val="1F145D"/>
                </a:solidFill>
                <a:latin typeface="Calibri"/>
                <a:cs typeface="Calibri"/>
              </a:rPr>
              <a:t>,</a:t>
            </a:r>
            <a:r>
              <a:rPr sz="2400" spc="-20" dirty="0">
                <a:solidFill>
                  <a:srgbClr val="1F145D"/>
                </a:solidFill>
                <a:latin typeface="Calibri"/>
                <a:cs typeface="Calibri"/>
              </a:rPr>
              <a:t> </a:t>
            </a:r>
            <a:r>
              <a:rPr sz="2400" b="1" spc="-15" dirty="0">
                <a:solidFill>
                  <a:srgbClr val="1F145D"/>
                </a:solidFill>
                <a:latin typeface="Calibri"/>
                <a:cs typeface="Calibri"/>
              </a:rPr>
              <a:t>xor</a:t>
            </a:r>
            <a:r>
              <a:rPr sz="2400" spc="-15" dirty="0">
                <a:solidFill>
                  <a:srgbClr val="1F145D"/>
                </a:solidFill>
                <a:latin typeface="Calibri"/>
                <a:cs typeface="Calibri"/>
              </a:rPr>
              <a:t>, </a:t>
            </a:r>
            <a:r>
              <a:rPr sz="2400" b="1" spc="-5" dirty="0">
                <a:solidFill>
                  <a:srgbClr val="1F145D"/>
                </a:solidFill>
                <a:latin typeface="Calibri"/>
                <a:cs typeface="Calibri"/>
              </a:rPr>
              <a:t>xnor</a:t>
            </a:r>
            <a:r>
              <a:rPr sz="2400" spc="-5" dirty="0">
                <a:solidFill>
                  <a:srgbClr val="1F145D"/>
                </a:solidFill>
                <a:latin typeface="Calibri"/>
                <a:cs typeface="Calibri"/>
              </a:rPr>
              <a:t>.</a:t>
            </a:r>
            <a:endParaRPr sz="2400" dirty="0">
              <a:solidFill>
                <a:srgbClr val="1F145D"/>
              </a:solidFill>
              <a:latin typeface="Calibri"/>
              <a:cs typeface="Calibri"/>
            </a:endParaRPr>
          </a:p>
        </p:txBody>
      </p:sp>
      <p:sp>
        <p:nvSpPr>
          <p:cNvPr id="6" name="object 6"/>
          <p:cNvSpPr txBox="1"/>
          <p:nvPr/>
        </p:nvSpPr>
        <p:spPr>
          <a:xfrm>
            <a:off x="8614409" y="1846444"/>
            <a:ext cx="19558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F145D"/>
                </a:solidFill>
                <a:latin typeface="Times New Roman"/>
                <a:cs typeface="Times New Roman"/>
              </a:rPr>
              <a:t>C</a:t>
            </a:r>
            <a:endParaRPr sz="2000">
              <a:solidFill>
                <a:srgbClr val="1F145D"/>
              </a:solidFill>
              <a:latin typeface="Times New Roman"/>
              <a:cs typeface="Times New Roman"/>
            </a:endParaRPr>
          </a:p>
        </p:txBody>
      </p:sp>
      <p:sp>
        <p:nvSpPr>
          <p:cNvPr id="7" name="object 7"/>
          <p:cNvSpPr txBox="1"/>
          <p:nvPr/>
        </p:nvSpPr>
        <p:spPr>
          <a:xfrm>
            <a:off x="9147809" y="2608825"/>
            <a:ext cx="28194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1F145D"/>
                </a:solidFill>
                <a:latin typeface="Times New Roman"/>
                <a:cs typeface="Times New Roman"/>
              </a:rPr>
              <a:t>g2</a:t>
            </a:r>
            <a:endParaRPr sz="2000">
              <a:solidFill>
                <a:srgbClr val="1F145D"/>
              </a:solidFill>
              <a:latin typeface="Times New Roman"/>
              <a:cs typeface="Times New Roman"/>
            </a:endParaRPr>
          </a:p>
        </p:txBody>
      </p:sp>
      <p:sp>
        <p:nvSpPr>
          <p:cNvPr id="8" name="object 8"/>
          <p:cNvSpPr txBox="1"/>
          <p:nvPr/>
        </p:nvSpPr>
        <p:spPr>
          <a:xfrm>
            <a:off x="7928609" y="2455739"/>
            <a:ext cx="28194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F145D"/>
                </a:solidFill>
                <a:latin typeface="Times New Roman"/>
                <a:cs typeface="Times New Roman"/>
              </a:rPr>
              <a:t>g1</a:t>
            </a:r>
            <a:endParaRPr sz="2000">
              <a:solidFill>
                <a:srgbClr val="1F145D"/>
              </a:solidFill>
              <a:latin typeface="Times New Roman"/>
              <a:cs typeface="Times New Roman"/>
            </a:endParaRPr>
          </a:p>
        </p:txBody>
      </p:sp>
      <p:sp>
        <p:nvSpPr>
          <p:cNvPr id="9" name="object 9"/>
          <p:cNvSpPr txBox="1"/>
          <p:nvPr/>
        </p:nvSpPr>
        <p:spPr>
          <a:xfrm>
            <a:off x="1831594" y="3512556"/>
            <a:ext cx="7837170" cy="391160"/>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1F145D"/>
                </a:solidFill>
                <a:latin typeface="Calibri"/>
                <a:cs typeface="Calibri"/>
              </a:rPr>
              <a:t>Text</a:t>
            </a:r>
            <a:r>
              <a:rPr sz="2400" spc="-5" dirty="0">
                <a:solidFill>
                  <a:srgbClr val="1F145D"/>
                </a:solidFill>
                <a:latin typeface="Calibri"/>
                <a:cs typeface="Calibri"/>
              </a:rPr>
              <a:t> </a:t>
            </a:r>
            <a:r>
              <a:rPr sz="2400" spc="-10" dirty="0">
                <a:solidFill>
                  <a:srgbClr val="1F145D"/>
                </a:solidFill>
                <a:latin typeface="Calibri"/>
                <a:cs typeface="Calibri"/>
              </a:rPr>
              <a:t>after </a:t>
            </a:r>
            <a:r>
              <a:rPr sz="2400" spc="-5" dirty="0">
                <a:solidFill>
                  <a:srgbClr val="1F145D"/>
                </a:solidFill>
                <a:latin typeface="Calibri"/>
                <a:cs typeface="Calibri"/>
              </a:rPr>
              <a:t>//</a:t>
            </a:r>
            <a:r>
              <a:rPr sz="2400" spc="-10" dirty="0">
                <a:solidFill>
                  <a:srgbClr val="1F145D"/>
                </a:solidFill>
                <a:latin typeface="Calibri"/>
                <a:cs typeface="Calibri"/>
              </a:rPr>
              <a:t> </a:t>
            </a:r>
            <a:r>
              <a:rPr sz="2400" dirty="0">
                <a:solidFill>
                  <a:srgbClr val="1F145D"/>
                </a:solidFill>
                <a:latin typeface="Calibri"/>
                <a:cs typeface="Calibri"/>
              </a:rPr>
              <a:t>is </a:t>
            </a:r>
            <a:r>
              <a:rPr sz="2400" spc="-15" dirty="0">
                <a:solidFill>
                  <a:srgbClr val="1F145D"/>
                </a:solidFill>
                <a:latin typeface="Calibri"/>
                <a:cs typeface="Calibri"/>
              </a:rPr>
              <a:t>interpreted</a:t>
            </a:r>
            <a:r>
              <a:rPr sz="2400" spc="-10" dirty="0">
                <a:solidFill>
                  <a:srgbClr val="1F145D"/>
                </a:solidFill>
                <a:latin typeface="Calibri"/>
                <a:cs typeface="Calibri"/>
              </a:rPr>
              <a:t> </a:t>
            </a:r>
            <a:r>
              <a:rPr sz="2400" dirty="0">
                <a:solidFill>
                  <a:srgbClr val="1F145D"/>
                </a:solidFill>
                <a:latin typeface="Calibri"/>
                <a:cs typeface="Calibri"/>
              </a:rPr>
              <a:t>as</a:t>
            </a:r>
            <a:r>
              <a:rPr sz="2400" spc="-5" dirty="0">
                <a:solidFill>
                  <a:srgbClr val="1F145D"/>
                </a:solidFill>
                <a:latin typeface="Calibri"/>
                <a:cs typeface="Calibri"/>
              </a:rPr>
              <a:t> </a:t>
            </a:r>
            <a:r>
              <a:rPr sz="2400" dirty="0">
                <a:solidFill>
                  <a:srgbClr val="1F145D"/>
                </a:solidFill>
                <a:latin typeface="Calibri"/>
                <a:cs typeface="Calibri"/>
              </a:rPr>
              <a:t>a</a:t>
            </a:r>
            <a:r>
              <a:rPr sz="2400" spc="-15" dirty="0">
                <a:solidFill>
                  <a:srgbClr val="1F145D"/>
                </a:solidFill>
                <a:latin typeface="Calibri"/>
                <a:cs typeface="Calibri"/>
              </a:rPr>
              <a:t> </a:t>
            </a:r>
            <a:r>
              <a:rPr sz="2400" spc="-10" dirty="0">
                <a:solidFill>
                  <a:srgbClr val="1F145D"/>
                </a:solidFill>
                <a:latin typeface="Calibri"/>
                <a:cs typeface="Calibri"/>
              </a:rPr>
              <a:t>comment.</a:t>
            </a:r>
            <a:r>
              <a:rPr sz="2400" spc="-20" dirty="0">
                <a:solidFill>
                  <a:srgbClr val="1F145D"/>
                </a:solidFill>
                <a:latin typeface="Calibri"/>
                <a:cs typeface="Calibri"/>
              </a:rPr>
              <a:t> </a:t>
            </a:r>
            <a:r>
              <a:rPr sz="2400" spc="-15" dirty="0">
                <a:solidFill>
                  <a:srgbClr val="1F145D"/>
                </a:solidFill>
                <a:latin typeface="Calibri"/>
                <a:cs typeface="Calibri"/>
              </a:rPr>
              <a:t>Keywords</a:t>
            </a:r>
            <a:r>
              <a:rPr sz="2400" spc="-5" dirty="0">
                <a:solidFill>
                  <a:srgbClr val="1F145D"/>
                </a:solidFill>
                <a:latin typeface="Calibri"/>
                <a:cs typeface="Calibri"/>
              </a:rPr>
              <a:t> </a:t>
            </a:r>
            <a:r>
              <a:rPr sz="2400" spc="-15" dirty="0">
                <a:solidFill>
                  <a:srgbClr val="1F145D"/>
                </a:solidFill>
                <a:latin typeface="Calibri"/>
                <a:cs typeface="Calibri"/>
              </a:rPr>
              <a:t>are</a:t>
            </a:r>
            <a:r>
              <a:rPr sz="2400" spc="-10" dirty="0">
                <a:solidFill>
                  <a:srgbClr val="1F145D"/>
                </a:solidFill>
                <a:latin typeface="Calibri"/>
                <a:cs typeface="Calibri"/>
              </a:rPr>
              <a:t> </a:t>
            </a:r>
            <a:r>
              <a:rPr sz="2400" dirty="0">
                <a:solidFill>
                  <a:srgbClr val="1F145D"/>
                </a:solidFill>
                <a:latin typeface="Calibri"/>
                <a:cs typeface="Calibri"/>
              </a:rPr>
              <a:t>in </a:t>
            </a:r>
            <a:r>
              <a:rPr sz="2400" spc="-5" dirty="0">
                <a:solidFill>
                  <a:srgbClr val="1F145D"/>
                </a:solidFill>
                <a:latin typeface="Calibri"/>
                <a:cs typeface="Calibri"/>
              </a:rPr>
              <a:t>bold.</a:t>
            </a:r>
            <a:endParaRPr sz="2400">
              <a:solidFill>
                <a:srgbClr val="1F145D"/>
              </a:solidFill>
              <a:latin typeface="Calibri"/>
              <a:cs typeface="Calibri"/>
            </a:endParaRPr>
          </a:p>
        </p:txBody>
      </p:sp>
      <p:grpSp>
        <p:nvGrpSpPr>
          <p:cNvPr id="12" name="Group 11">
            <a:extLst>
              <a:ext uri="{FF2B5EF4-FFF2-40B4-BE49-F238E27FC236}">
                <a16:creationId xmlns:a16="http://schemas.microsoft.com/office/drawing/2014/main" id="{D5CFFE44-73CE-4BD9-8332-82D38611EDD7}"/>
              </a:ext>
            </a:extLst>
          </p:cNvPr>
          <p:cNvGrpSpPr/>
          <p:nvPr/>
        </p:nvGrpSpPr>
        <p:grpSpPr>
          <a:xfrm>
            <a:off x="6898135" y="1869964"/>
            <a:ext cx="3398170" cy="1535921"/>
            <a:chOff x="6898135" y="1114450"/>
            <a:chExt cx="3398170" cy="1535921"/>
          </a:xfrm>
        </p:grpSpPr>
        <p:pic>
          <p:nvPicPr>
            <p:cNvPr id="5" name="object 5"/>
            <p:cNvPicPr/>
            <p:nvPr/>
          </p:nvPicPr>
          <p:blipFill>
            <a:blip r:embed="rId2" cstate="print"/>
            <a:stretch>
              <a:fillRect/>
            </a:stretch>
          </p:blipFill>
          <p:spPr>
            <a:xfrm>
              <a:off x="6898135" y="1114450"/>
              <a:ext cx="3398170" cy="1229380"/>
            </a:xfrm>
            <a:prstGeom prst="rect">
              <a:avLst/>
            </a:prstGeom>
          </p:spPr>
        </p:pic>
        <p:sp>
          <p:nvSpPr>
            <p:cNvPr id="11" name="TextBox 10">
              <a:extLst>
                <a:ext uri="{FF2B5EF4-FFF2-40B4-BE49-F238E27FC236}">
                  <a16:creationId xmlns:a16="http://schemas.microsoft.com/office/drawing/2014/main" id="{5B9D6391-1272-479B-BBF2-76647DD5B2E6}"/>
                </a:ext>
              </a:extLst>
            </p:cNvPr>
            <p:cNvSpPr txBox="1"/>
            <p:nvPr/>
          </p:nvSpPr>
          <p:spPr>
            <a:xfrm>
              <a:off x="8069579" y="2281039"/>
              <a:ext cx="1637052" cy="369332"/>
            </a:xfrm>
            <a:prstGeom prst="rect">
              <a:avLst/>
            </a:prstGeom>
            <a:noFill/>
          </p:spPr>
          <p:txBody>
            <a:bodyPr wrap="square">
              <a:spAutoFit/>
            </a:bodyPr>
            <a:lstStyle/>
            <a:p>
              <a:r>
                <a:rPr lang="en-US" altLang="zh-CN" sz="1800" spc="-15" dirty="0">
                  <a:solidFill>
                    <a:srgbClr val="1F145D"/>
                  </a:solidFill>
                  <a:latin typeface="Calibri"/>
                  <a:cs typeface="Calibri"/>
                </a:rPr>
                <a:t>Example</a:t>
              </a:r>
              <a:endParaRPr lang="en-GB" dirty="0">
                <a:solidFill>
                  <a:srgbClr val="1F145D"/>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32141" y="1385194"/>
            <a:ext cx="2900680" cy="2612895"/>
          </a:xfrm>
          <a:prstGeom prst="rect">
            <a:avLst/>
          </a:prstGeom>
        </p:spPr>
        <p:txBody>
          <a:bodyPr vert="horz" wrap="square" lIns="0" tIns="98425" rIns="0" bIns="0" rtlCol="0">
            <a:spAutoFit/>
          </a:bodyPr>
          <a:lstStyle/>
          <a:p>
            <a:pPr marL="904240" indent="-904875">
              <a:lnSpc>
                <a:spcPct val="100000"/>
              </a:lnSpc>
              <a:spcBef>
                <a:spcPts val="775"/>
              </a:spcBef>
              <a:buChar char="~"/>
              <a:tabLst>
                <a:tab pos="904240" algn="l"/>
                <a:tab pos="904875" algn="l"/>
              </a:tabLst>
            </a:pPr>
            <a:r>
              <a:rPr sz="2800" spc="-5" dirty="0">
                <a:solidFill>
                  <a:srgbClr val="1F145D"/>
                </a:solidFill>
                <a:latin typeface="Calibri"/>
                <a:cs typeface="Calibri"/>
              </a:rPr>
              <a:t>Bitwise</a:t>
            </a:r>
            <a:r>
              <a:rPr sz="2800" spc="-40" dirty="0">
                <a:solidFill>
                  <a:srgbClr val="1F145D"/>
                </a:solidFill>
                <a:latin typeface="Calibri"/>
                <a:cs typeface="Calibri"/>
              </a:rPr>
              <a:t> </a:t>
            </a:r>
            <a:r>
              <a:rPr sz="2800" spc="-30" dirty="0">
                <a:solidFill>
                  <a:srgbClr val="1F145D"/>
                </a:solidFill>
                <a:latin typeface="Calibri"/>
                <a:cs typeface="Calibri"/>
              </a:rPr>
              <a:t>NOT</a:t>
            </a:r>
            <a:endParaRPr sz="2800">
              <a:solidFill>
                <a:srgbClr val="1F145D"/>
              </a:solidFill>
              <a:latin typeface="Calibri"/>
              <a:cs typeface="Calibri"/>
            </a:endParaRPr>
          </a:p>
          <a:p>
            <a:pPr>
              <a:lnSpc>
                <a:spcPct val="100000"/>
              </a:lnSpc>
              <a:spcBef>
                <a:spcPts val="670"/>
              </a:spcBef>
              <a:tabLst>
                <a:tab pos="888365" algn="l"/>
              </a:tabLst>
            </a:pPr>
            <a:r>
              <a:rPr sz="2800" spc="-5" dirty="0">
                <a:solidFill>
                  <a:srgbClr val="1F145D"/>
                </a:solidFill>
                <a:latin typeface="Calibri"/>
                <a:cs typeface="Calibri"/>
              </a:rPr>
              <a:t>&amp;	Bitwise</a:t>
            </a:r>
            <a:r>
              <a:rPr sz="2800" spc="-30" dirty="0">
                <a:solidFill>
                  <a:srgbClr val="1F145D"/>
                </a:solidFill>
                <a:latin typeface="Calibri"/>
                <a:cs typeface="Calibri"/>
              </a:rPr>
              <a:t> </a:t>
            </a:r>
            <a:r>
              <a:rPr sz="2800" spc="-5" dirty="0">
                <a:solidFill>
                  <a:srgbClr val="1F145D"/>
                </a:solidFill>
                <a:latin typeface="Calibri"/>
                <a:cs typeface="Calibri"/>
              </a:rPr>
              <a:t>AND</a:t>
            </a:r>
            <a:endParaRPr sz="2800">
              <a:solidFill>
                <a:srgbClr val="1F145D"/>
              </a:solidFill>
              <a:latin typeface="Calibri"/>
              <a:cs typeface="Calibri"/>
            </a:endParaRPr>
          </a:p>
          <a:p>
            <a:pPr>
              <a:lnSpc>
                <a:spcPct val="100000"/>
              </a:lnSpc>
              <a:spcBef>
                <a:spcPts val="675"/>
              </a:spcBef>
              <a:tabLst>
                <a:tab pos="889000" algn="l"/>
              </a:tabLst>
            </a:pPr>
            <a:r>
              <a:rPr sz="2800" spc="-5" dirty="0">
                <a:solidFill>
                  <a:srgbClr val="1F145D"/>
                </a:solidFill>
                <a:latin typeface="Calibri"/>
                <a:cs typeface="Calibri"/>
              </a:rPr>
              <a:t>|	Bitwise</a:t>
            </a:r>
            <a:r>
              <a:rPr sz="2800" spc="-25" dirty="0">
                <a:solidFill>
                  <a:srgbClr val="1F145D"/>
                </a:solidFill>
                <a:latin typeface="Calibri"/>
                <a:cs typeface="Calibri"/>
              </a:rPr>
              <a:t> </a:t>
            </a:r>
            <a:r>
              <a:rPr sz="2800" spc="-10" dirty="0">
                <a:solidFill>
                  <a:srgbClr val="1F145D"/>
                </a:solidFill>
                <a:latin typeface="Calibri"/>
                <a:cs typeface="Calibri"/>
              </a:rPr>
              <a:t>OR</a:t>
            </a:r>
            <a:endParaRPr sz="2800">
              <a:solidFill>
                <a:srgbClr val="1F145D"/>
              </a:solidFill>
              <a:latin typeface="Calibri"/>
              <a:cs typeface="Calibri"/>
            </a:endParaRPr>
          </a:p>
          <a:p>
            <a:pPr>
              <a:lnSpc>
                <a:spcPct val="100000"/>
              </a:lnSpc>
              <a:spcBef>
                <a:spcPts val="670"/>
              </a:spcBef>
              <a:tabLst>
                <a:tab pos="904240" algn="l"/>
              </a:tabLst>
            </a:pPr>
            <a:r>
              <a:rPr sz="2800" spc="-5" dirty="0">
                <a:solidFill>
                  <a:srgbClr val="1F145D"/>
                </a:solidFill>
                <a:latin typeface="Calibri"/>
                <a:cs typeface="Calibri"/>
              </a:rPr>
              <a:t>^	Bitwise</a:t>
            </a:r>
            <a:r>
              <a:rPr sz="2800" spc="-30" dirty="0">
                <a:solidFill>
                  <a:srgbClr val="1F145D"/>
                </a:solidFill>
                <a:latin typeface="Calibri"/>
                <a:cs typeface="Calibri"/>
              </a:rPr>
              <a:t> </a:t>
            </a:r>
            <a:r>
              <a:rPr sz="2800" spc="-35" dirty="0">
                <a:solidFill>
                  <a:srgbClr val="1F145D"/>
                </a:solidFill>
                <a:latin typeface="Calibri"/>
                <a:cs typeface="Calibri"/>
              </a:rPr>
              <a:t>XOR</a:t>
            </a:r>
            <a:endParaRPr sz="2800">
              <a:solidFill>
                <a:srgbClr val="1F145D"/>
              </a:solidFill>
              <a:latin typeface="Calibri"/>
              <a:cs typeface="Calibri"/>
            </a:endParaRPr>
          </a:p>
          <a:p>
            <a:pPr marL="258445" indent="-259079">
              <a:lnSpc>
                <a:spcPct val="100000"/>
              </a:lnSpc>
              <a:spcBef>
                <a:spcPts val="675"/>
              </a:spcBef>
              <a:buChar char="~"/>
              <a:tabLst>
                <a:tab pos="259079" algn="l"/>
                <a:tab pos="919480" algn="l"/>
              </a:tabLst>
            </a:pPr>
            <a:r>
              <a:rPr sz="2800" spc="-5" dirty="0">
                <a:solidFill>
                  <a:srgbClr val="1F145D"/>
                </a:solidFill>
                <a:latin typeface="Calibri"/>
                <a:cs typeface="Calibri"/>
              </a:rPr>
              <a:t>^	Bitwise</a:t>
            </a:r>
            <a:r>
              <a:rPr sz="2800" spc="-60" dirty="0">
                <a:solidFill>
                  <a:srgbClr val="1F145D"/>
                </a:solidFill>
                <a:latin typeface="Calibri"/>
                <a:cs typeface="Calibri"/>
              </a:rPr>
              <a:t> </a:t>
            </a:r>
            <a:r>
              <a:rPr sz="2800" spc="-10" dirty="0">
                <a:solidFill>
                  <a:srgbClr val="1F145D"/>
                </a:solidFill>
                <a:latin typeface="Calibri"/>
                <a:cs typeface="Calibri"/>
              </a:rPr>
              <a:t>XNOR</a:t>
            </a:r>
            <a:endParaRPr sz="2800">
              <a:solidFill>
                <a:srgbClr val="1F145D"/>
              </a:solidFill>
              <a:latin typeface="Calibri"/>
              <a:cs typeface="Calibri"/>
            </a:endParaRPr>
          </a:p>
        </p:txBody>
      </p:sp>
      <p:sp>
        <p:nvSpPr>
          <p:cNvPr id="3" name="object 3"/>
          <p:cNvSpPr txBox="1"/>
          <p:nvPr/>
        </p:nvSpPr>
        <p:spPr>
          <a:xfrm>
            <a:off x="1001674" y="1446636"/>
            <a:ext cx="5379720" cy="2403475"/>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1F145D"/>
                </a:solidFill>
                <a:latin typeface="Calibri"/>
                <a:cs typeface="Calibri"/>
              </a:rPr>
              <a:t>A </a:t>
            </a:r>
            <a:r>
              <a:rPr sz="2400" spc="-10" dirty="0">
                <a:solidFill>
                  <a:srgbClr val="1F145D"/>
                </a:solidFill>
                <a:latin typeface="Calibri"/>
                <a:cs typeface="Calibri"/>
              </a:rPr>
              <a:t>behavioural </a:t>
            </a:r>
            <a:r>
              <a:rPr sz="2400" spc="-20" dirty="0">
                <a:solidFill>
                  <a:srgbClr val="1F145D"/>
                </a:solidFill>
                <a:latin typeface="Calibri"/>
                <a:cs typeface="Calibri"/>
              </a:rPr>
              <a:t>Verilog </a:t>
            </a:r>
            <a:r>
              <a:rPr sz="2400" dirty="0">
                <a:solidFill>
                  <a:srgbClr val="1F145D"/>
                </a:solidFill>
                <a:latin typeface="Calibri"/>
                <a:cs typeface="Calibri"/>
              </a:rPr>
              <a:t>model </a:t>
            </a:r>
            <a:r>
              <a:rPr sz="2400" spc="-10" dirty="0">
                <a:solidFill>
                  <a:srgbClr val="1F145D"/>
                </a:solidFill>
                <a:latin typeface="Calibri"/>
                <a:cs typeface="Calibri"/>
              </a:rPr>
              <a:t>can </a:t>
            </a:r>
            <a:r>
              <a:rPr sz="2400" spc="-5" dirty="0">
                <a:solidFill>
                  <a:srgbClr val="1F145D"/>
                </a:solidFill>
                <a:latin typeface="Calibri"/>
                <a:cs typeface="Calibri"/>
              </a:rPr>
              <a:t>be used </a:t>
            </a:r>
            <a:r>
              <a:rPr sz="2400" spc="-15" dirty="0">
                <a:solidFill>
                  <a:srgbClr val="1F145D"/>
                </a:solidFill>
                <a:latin typeface="Calibri"/>
                <a:cs typeface="Calibri"/>
              </a:rPr>
              <a:t>to </a:t>
            </a:r>
            <a:r>
              <a:rPr sz="2400" spc="-530" dirty="0">
                <a:solidFill>
                  <a:srgbClr val="1F145D"/>
                </a:solidFill>
                <a:latin typeface="Calibri"/>
                <a:cs typeface="Calibri"/>
              </a:rPr>
              <a:t> </a:t>
            </a:r>
            <a:r>
              <a:rPr sz="2400" spc="-5" dirty="0">
                <a:solidFill>
                  <a:srgbClr val="1F145D"/>
                </a:solidFill>
                <a:latin typeface="Calibri"/>
                <a:cs typeface="Calibri"/>
              </a:rPr>
              <a:t>describe </a:t>
            </a:r>
            <a:r>
              <a:rPr sz="2400" dirty="0">
                <a:solidFill>
                  <a:srgbClr val="1F145D"/>
                </a:solidFill>
                <a:latin typeface="Calibri"/>
                <a:cs typeface="Calibri"/>
              </a:rPr>
              <a:t>the </a:t>
            </a:r>
            <a:r>
              <a:rPr sz="2400" spc="-5" dirty="0">
                <a:solidFill>
                  <a:srgbClr val="1F145D"/>
                </a:solidFill>
                <a:latin typeface="Calibri"/>
                <a:cs typeface="Calibri"/>
              </a:rPr>
              <a:t>functionality of </a:t>
            </a:r>
            <a:r>
              <a:rPr sz="2400" dirty="0">
                <a:solidFill>
                  <a:srgbClr val="1F145D"/>
                </a:solidFill>
                <a:latin typeface="Calibri"/>
                <a:cs typeface="Calibri"/>
              </a:rPr>
              <a:t>a </a:t>
            </a:r>
            <a:r>
              <a:rPr sz="2400" spc="-5" dirty="0">
                <a:solidFill>
                  <a:srgbClr val="1F145D"/>
                </a:solidFill>
                <a:latin typeface="Calibri"/>
                <a:cs typeface="Calibri"/>
              </a:rPr>
              <a:t>circuit, </a:t>
            </a:r>
            <a:r>
              <a:rPr sz="2400" dirty="0">
                <a:solidFill>
                  <a:srgbClr val="1F145D"/>
                </a:solidFill>
                <a:latin typeface="Calibri"/>
                <a:cs typeface="Calibri"/>
              </a:rPr>
              <a:t> </a:t>
            </a:r>
            <a:r>
              <a:rPr sz="2400" spc="-5" dirty="0">
                <a:solidFill>
                  <a:srgbClr val="1F145D"/>
                </a:solidFill>
                <a:latin typeface="Calibri"/>
                <a:cs typeface="Calibri"/>
              </a:rPr>
              <a:t>independently of </a:t>
            </a:r>
            <a:r>
              <a:rPr sz="2400" dirty="0">
                <a:solidFill>
                  <a:srgbClr val="1F145D"/>
                </a:solidFill>
                <a:latin typeface="Calibri"/>
                <a:cs typeface="Calibri"/>
              </a:rPr>
              <a:t>a</a:t>
            </a:r>
            <a:r>
              <a:rPr sz="2400" spc="-20" dirty="0">
                <a:solidFill>
                  <a:srgbClr val="1F145D"/>
                </a:solidFill>
                <a:latin typeface="Calibri"/>
                <a:cs typeface="Calibri"/>
              </a:rPr>
              <a:t> </a:t>
            </a:r>
            <a:r>
              <a:rPr sz="2400" dirty="0">
                <a:solidFill>
                  <a:srgbClr val="1F145D"/>
                </a:solidFill>
                <a:latin typeface="Calibri"/>
                <a:cs typeface="Calibri"/>
              </a:rPr>
              <a:t>chosen</a:t>
            </a:r>
            <a:r>
              <a:rPr sz="2400" spc="-5" dirty="0">
                <a:solidFill>
                  <a:srgbClr val="1F145D"/>
                </a:solidFill>
                <a:latin typeface="Calibri"/>
                <a:cs typeface="Calibri"/>
              </a:rPr>
              <a:t> </a:t>
            </a:r>
            <a:r>
              <a:rPr sz="2400" spc="-20" dirty="0">
                <a:solidFill>
                  <a:srgbClr val="1F145D"/>
                </a:solidFill>
                <a:latin typeface="Calibri"/>
                <a:cs typeface="Calibri"/>
              </a:rPr>
              <a:t>technology.</a:t>
            </a:r>
            <a:endParaRPr sz="2400">
              <a:solidFill>
                <a:srgbClr val="1F145D"/>
              </a:solidFill>
              <a:latin typeface="Calibri"/>
              <a:cs typeface="Calibri"/>
            </a:endParaRPr>
          </a:p>
          <a:p>
            <a:pPr marL="12700" marR="319405">
              <a:lnSpc>
                <a:spcPct val="100000"/>
              </a:lnSpc>
              <a:spcBef>
                <a:spcPts val="1440"/>
              </a:spcBef>
            </a:pPr>
            <a:r>
              <a:rPr sz="2400" spc="-5" dirty="0">
                <a:solidFill>
                  <a:srgbClr val="1F145D"/>
                </a:solidFill>
                <a:latin typeface="Calibri"/>
                <a:cs typeface="Calibri"/>
              </a:rPr>
              <a:t>Logic </a:t>
            </a:r>
            <a:r>
              <a:rPr sz="2400" spc="-10" dirty="0">
                <a:solidFill>
                  <a:srgbClr val="1F145D"/>
                </a:solidFill>
                <a:latin typeface="Calibri"/>
                <a:cs typeface="Calibri"/>
              </a:rPr>
              <a:t>expressions can </a:t>
            </a:r>
            <a:r>
              <a:rPr sz="2400" spc="-5" dirty="0">
                <a:solidFill>
                  <a:srgbClr val="1F145D"/>
                </a:solidFill>
                <a:latin typeface="Calibri"/>
                <a:cs typeface="Calibri"/>
              </a:rPr>
              <a:t>be described </a:t>
            </a:r>
            <a:r>
              <a:rPr sz="2400" dirty="0">
                <a:solidFill>
                  <a:srgbClr val="1F145D"/>
                </a:solidFill>
                <a:latin typeface="Calibri"/>
                <a:cs typeface="Calibri"/>
              </a:rPr>
              <a:t> </a:t>
            </a:r>
            <a:r>
              <a:rPr sz="2400" spc="-10" dirty="0">
                <a:solidFill>
                  <a:srgbClr val="1F145D"/>
                </a:solidFill>
                <a:latin typeface="Calibri"/>
                <a:cs typeface="Calibri"/>
              </a:rPr>
              <a:t>behaviourally </a:t>
            </a:r>
            <a:r>
              <a:rPr sz="2400" dirty="0">
                <a:solidFill>
                  <a:srgbClr val="1F145D"/>
                </a:solidFill>
                <a:latin typeface="Calibri"/>
                <a:cs typeface="Calibri"/>
              </a:rPr>
              <a:t>in </a:t>
            </a:r>
            <a:r>
              <a:rPr sz="2400" spc="-20" dirty="0">
                <a:solidFill>
                  <a:srgbClr val="1F145D"/>
                </a:solidFill>
                <a:latin typeface="Calibri"/>
                <a:cs typeface="Calibri"/>
              </a:rPr>
              <a:t>Verilog </a:t>
            </a:r>
            <a:r>
              <a:rPr sz="2400" spc="-5" dirty="0">
                <a:solidFill>
                  <a:srgbClr val="1F145D"/>
                </a:solidFill>
                <a:latin typeface="Calibri"/>
                <a:cs typeface="Calibri"/>
              </a:rPr>
              <a:t>using </a:t>
            </a:r>
            <a:r>
              <a:rPr sz="2400" spc="-10" dirty="0">
                <a:solidFill>
                  <a:srgbClr val="1F145D"/>
                </a:solidFill>
                <a:latin typeface="Calibri"/>
                <a:cs typeface="Calibri"/>
              </a:rPr>
              <a:t>predefined </a:t>
            </a:r>
            <a:r>
              <a:rPr sz="2400" spc="-530" dirty="0">
                <a:solidFill>
                  <a:srgbClr val="1F145D"/>
                </a:solidFill>
                <a:latin typeface="Calibri"/>
                <a:cs typeface="Calibri"/>
              </a:rPr>
              <a:t> </a:t>
            </a:r>
            <a:r>
              <a:rPr sz="2400" spc="-5" dirty="0">
                <a:solidFill>
                  <a:srgbClr val="1F145D"/>
                </a:solidFill>
                <a:latin typeface="Calibri"/>
                <a:cs typeface="Calibri"/>
              </a:rPr>
              <a:t>logical</a:t>
            </a:r>
            <a:r>
              <a:rPr sz="2400" spc="-20" dirty="0">
                <a:solidFill>
                  <a:srgbClr val="1F145D"/>
                </a:solidFill>
                <a:latin typeface="Calibri"/>
                <a:cs typeface="Calibri"/>
              </a:rPr>
              <a:t> operators:</a:t>
            </a:r>
            <a:endParaRPr sz="2400">
              <a:solidFill>
                <a:srgbClr val="1F145D"/>
              </a:solidFill>
              <a:latin typeface="Calibri"/>
              <a:cs typeface="Calibri"/>
            </a:endParaRPr>
          </a:p>
        </p:txBody>
      </p:sp>
      <p:sp>
        <p:nvSpPr>
          <p:cNvPr id="4" name="object 4"/>
          <p:cNvSpPr txBox="1">
            <a:spLocks noGrp="1"/>
          </p:cNvSpPr>
          <p:nvPr>
            <p:ph type="title"/>
          </p:nvPr>
        </p:nvSpPr>
        <p:spPr>
          <a:xfrm>
            <a:off x="2639616" y="224869"/>
            <a:ext cx="8360478" cy="696595"/>
          </a:xfrm>
          <a:prstGeom prst="rect">
            <a:avLst/>
          </a:prstGeom>
        </p:spPr>
        <p:txBody>
          <a:bodyPr vert="horz" wrap="square" lIns="0" tIns="12700" rIns="0" bIns="0" rtlCol="0">
            <a:spAutoFit/>
          </a:bodyPr>
          <a:lstStyle/>
          <a:p>
            <a:pPr marL="12700">
              <a:lnSpc>
                <a:spcPct val="100000"/>
              </a:lnSpc>
              <a:spcBef>
                <a:spcPts val="100"/>
              </a:spcBef>
            </a:pPr>
            <a:r>
              <a:rPr spc="-5" dirty="0"/>
              <a:t>Data</a:t>
            </a:r>
            <a:r>
              <a:rPr spc="-20" dirty="0"/>
              <a:t> </a:t>
            </a:r>
            <a:r>
              <a:rPr spc="-5" dirty="0"/>
              <a:t>flow</a:t>
            </a:r>
            <a:r>
              <a:rPr dirty="0"/>
              <a:t> </a:t>
            </a:r>
            <a:r>
              <a:rPr spc="-5" dirty="0"/>
              <a:t>Description</a:t>
            </a:r>
            <a:r>
              <a:rPr spc="5" dirty="0"/>
              <a:t> </a:t>
            </a:r>
            <a:r>
              <a:rPr b="0" dirty="0">
                <a:latin typeface="Calibri Light"/>
                <a:cs typeface="Calibri Light"/>
              </a:rPr>
              <a:t>-</a:t>
            </a:r>
            <a:r>
              <a:rPr b="0" spc="-5" dirty="0">
                <a:latin typeface="Calibri Light"/>
                <a:cs typeface="Calibri Light"/>
              </a:rPr>
              <a:t> </a:t>
            </a:r>
            <a:r>
              <a:rPr b="0" spc="-35" dirty="0">
                <a:latin typeface="Calibri Light"/>
                <a:cs typeface="Calibri Light"/>
              </a:rPr>
              <a:t>Verilog</a:t>
            </a:r>
          </a:p>
        </p:txBody>
      </p:sp>
      <p:sp>
        <p:nvSpPr>
          <p:cNvPr id="5" name="object 5"/>
          <p:cNvSpPr/>
          <p:nvPr/>
        </p:nvSpPr>
        <p:spPr>
          <a:xfrm>
            <a:off x="7378445" y="1357736"/>
            <a:ext cx="3750945" cy="2895600"/>
          </a:xfrm>
          <a:custGeom>
            <a:avLst/>
            <a:gdLst/>
            <a:ahLst/>
            <a:cxnLst/>
            <a:rect l="l" t="t" r="r" b="b"/>
            <a:pathLst>
              <a:path w="3750945" h="2895600">
                <a:moveTo>
                  <a:pt x="0" y="2895600"/>
                </a:moveTo>
                <a:lnTo>
                  <a:pt x="3750563" y="2895600"/>
                </a:lnTo>
                <a:lnTo>
                  <a:pt x="3750563" y="0"/>
                </a:lnTo>
                <a:lnTo>
                  <a:pt x="0" y="0"/>
                </a:lnTo>
                <a:lnTo>
                  <a:pt x="0" y="2895600"/>
                </a:lnTo>
                <a:close/>
              </a:path>
            </a:pathLst>
          </a:custGeom>
          <a:ln w="28956">
            <a:solidFill>
              <a:srgbClr val="001F5F"/>
            </a:solidFill>
          </a:ln>
        </p:spPr>
        <p:txBody>
          <a:bodyPr wrap="square" lIns="0" tIns="0" rIns="0" bIns="0" rtlCol="0"/>
          <a:lstStyle/>
          <a:p>
            <a:endParaRPr>
              <a:solidFill>
                <a:srgbClr val="1F145D"/>
              </a:solidFill>
            </a:endParaRPr>
          </a:p>
        </p:txBody>
      </p:sp>
      <p:sp>
        <p:nvSpPr>
          <p:cNvPr id="7" name="object 7"/>
          <p:cNvSpPr txBox="1"/>
          <p:nvPr/>
        </p:nvSpPr>
        <p:spPr>
          <a:xfrm>
            <a:off x="4134611" y="4837790"/>
            <a:ext cx="7266940" cy="1191993"/>
          </a:xfrm>
          <a:prstGeom prst="rect">
            <a:avLst/>
          </a:prstGeom>
          <a:solidFill>
            <a:srgbClr val="E1EFD9">
              <a:alpha val="19999"/>
            </a:srgbClr>
          </a:solidFill>
          <a:ln w="12192">
            <a:solidFill>
              <a:srgbClr val="00AF50"/>
            </a:solidFill>
          </a:ln>
        </p:spPr>
        <p:txBody>
          <a:bodyPr vert="horz" wrap="square" lIns="0" tIns="83185" rIns="0" bIns="0" rtlCol="0">
            <a:spAutoFit/>
          </a:bodyPr>
          <a:lstStyle/>
          <a:p>
            <a:pPr marL="90805">
              <a:lnSpc>
                <a:spcPct val="100000"/>
              </a:lnSpc>
              <a:spcBef>
                <a:spcPts val="655"/>
              </a:spcBef>
            </a:pPr>
            <a:r>
              <a:rPr sz="2400" b="1" spc="-5" dirty="0">
                <a:solidFill>
                  <a:srgbClr val="1F145D"/>
                </a:solidFill>
                <a:latin typeface="Calibri"/>
                <a:cs typeface="Calibri"/>
              </a:rPr>
              <a:t>module</a:t>
            </a:r>
            <a:r>
              <a:rPr sz="2400" b="1" spc="-20" dirty="0">
                <a:solidFill>
                  <a:srgbClr val="1F145D"/>
                </a:solidFill>
                <a:latin typeface="Calibri"/>
                <a:cs typeface="Calibri"/>
              </a:rPr>
              <a:t> </a:t>
            </a:r>
            <a:r>
              <a:rPr sz="2400" spc="-10" dirty="0">
                <a:solidFill>
                  <a:srgbClr val="1F145D"/>
                </a:solidFill>
                <a:latin typeface="Calibri"/>
                <a:cs typeface="Calibri"/>
              </a:rPr>
              <a:t>example2</a:t>
            </a:r>
            <a:r>
              <a:rPr sz="2400" spc="-30" dirty="0">
                <a:solidFill>
                  <a:srgbClr val="1F145D"/>
                </a:solidFill>
                <a:latin typeface="Calibri"/>
                <a:cs typeface="Calibri"/>
              </a:rPr>
              <a:t> </a:t>
            </a:r>
            <a:r>
              <a:rPr sz="2400" dirty="0">
                <a:solidFill>
                  <a:srgbClr val="1F145D"/>
                </a:solidFill>
                <a:latin typeface="Calibri"/>
                <a:cs typeface="Calibri"/>
              </a:rPr>
              <a:t>(</a:t>
            </a:r>
            <a:r>
              <a:rPr sz="2400" b="1" dirty="0">
                <a:solidFill>
                  <a:srgbClr val="1F145D"/>
                </a:solidFill>
                <a:latin typeface="Calibri"/>
                <a:cs typeface="Calibri"/>
              </a:rPr>
              <a:t>output</a:t>
            </a:r>
            <a:r>
              <a:rPr sz="2400" b="1" spc="-15" dirty="0">
                <a:solidFill>
                  <a:srgbClr val="1F145D"/>
                </a:solidFill>
                <a:latin typeface="Calibri"/>
                <a:cs typeface="Calibri"/>
              </a:rPr>
              <a:t> </a:t>
            </a:r>
            <a:r>
              <a:rPr sz="2400" spc="-120" dirty="0">
                <a:solidFill>
                  <a:srgbClr val="1F145D"/>
                </a:solidFill>
                <a:latin typeface="Calibri"/>
                <a:cs typeface="Calibri"/>
              </a:rPr>
              <a:t>F,</a:t>
            </a:r>
            <a:r>
              <a:rPr sz="2400" spc="-15" dirty="0">
                <a:solidFill>
                  <a:srgbClr val="1F145D"/>
                </a:solidFill>
                <a:latin typeface="Calibri"/>
                <a:cs typeface="Calibri"/>
              </a:rPr>
              <a:t> </a:t>
            </a:r>
            <a:r>
              <a:rPr sz="2400" b="1" spc="-5" dirty="0">
                <a:solidFill>
                  <a:srgbClr val="1F145D"/>
                </a:solidFill>
                <a:latin typeface="Calibri"/>
                <a:cs typeface="Calibri"/>
              </a:rPr>
              <a:t>input </a:t>
            </a:r>
            <a:r>
              <a:rPr sz="2400" spc="5" dirty="0">
                <a:solidFill>
                  <a:srgbClr val="1F145D"/>
                </a:solidFill>
                <a:latin typeface="Calibri"/>
                <a:cs typeface="Calibri"/>
              </a:rPr>
              <a:t>A,</a:t>
            </a:r>
            <a:r>
              <a:rPr sz="2400" spc="-10" dirty="0">
                <a:solidFill>
                  <a:srgbClr val="1F145D"/>
                </a:solidFill>
                <a:latin typeface="Calibri"/>
                <a:cs typeface="Calibri"/>
              </a:rPr>
              <a:t> </a:t>
            </a:r>
            <a:r>
              <a:rPr sz="2400" dirty="0">
                <a:solidFill>
                  <a:srgbClr val="1F145D"/>
                </a:solidFill>
                <a:latin typeface="Calibri"/>
                <a:cs typeface="Calibri"/>
              </a:rPr>
              <a:t>B);</a:t>
            </a:r>
          </a:p>
          <a:p>
            <a:pPr marL="90805">
              <a:lnSpc>
                <a:spcPct val="100000"/>
              </a:lnSpc>
              <a:tabLst>
                <a:tab pos="3371850" algn="l"/>
              </a:tabLst>
            </a:pPr>
            <a:r>
              <a:rPr sz="2400" b="1" dirty="0">
                <a:solidFill>
                  <a:srgbClr val="1F145D"/>
                </a:solidFill>
                <a:latin typeface="Calibri"/>
                <a:cs typeface="Calibri"/>
              </a:rPr>
              <a:t>assign</a:t>
            </a:r>
            <a:r>
              <a:rPr sz="2400" b="1" spc="-10" dirty="0">
                <a:solidFill>
                  <a:srgbClr val="1F145D"/>
                </a:solidFill>
                <a:latin typeface="Calibri"/>
                <a:cs typeface="Calibri"/>
              </a:rPr>
              <a:t> </a:t>
            </a:r>
            <a:r>
              <a:rPr sz="2400" dirty="0">
                <a:solidFill>
                  <a:srgbClr val="1F145D"/>
                </a:solidFill>
                <a:latin typeface="Calibri"/>
                <a:cs typeface="Calibri"/>
              </a:rPr>
              <a:t>F</a:t>
            </a:r>
            <a:r>
              <a:rPr sz="2400" spc="-5" dirty="0">
                <a:solidFill>
                  <a:srgbClr val="1F145D"/>
                </a:solidFill>
                <a:latin typeface="Calibri"/>
                <a:cs typeface="Calibri"/>
              </a:rPr>
              <a:t> </a:t>
            </a:r>
            <a:r>
              <a:rPr sz="2400" dirty="0">
                <a:solidFill>
                  <a:srgbClr val="1F145D"/>
                </a:solidFill>
                <a:latin typeface="Calibri"/>
                <a:cs typeface="Calibri"/>
              </a:rPr>
              <a:t>=</a:t>
            </a:r>
            <a:r>
              <a:rPr sz="2400" spc="-10" dirty="0">
                <a:solidFill>
                  <a:srgbClr val="1F145D"/>
                </a:solidFill>
                <a:latin typeface="Calibri"/>
                <a:cs typeface="Calibri"/>
              </a:rPr>
              <a:t> </a:t>
            </a:r>
            <a:r>
              <a:rPr sz="2400" spc="-5" dirty="0">
                <a:solidFill>
                  <a:srgbClr val="1F145D"/>
                </a:solidFill>
                <a:latin typeface="Calibri"/>
                <a:cs typeface="Calibri"/>
              </a:rPr>
              <a:t>(A</a:t>
            </a:r>
            <a:r>
              <a:rPr sz="2400" spc="-15" dirty="0">
                <a:solidFill>
                  <a:srgbClr val="1F145D"/>
                </a:solidFill>
                <a:latin typeface="Calibri"/>
                <a:cs typeface="Calibri"/>
              </a:rPr>
              <a:t> </a:t>
            </a:r>
            <a:r>
              <a:rPr sz="2400" dirty="0">
                <a:solidFill>
                  <a:srgbClr val="1F145D"/>
                </a:solidFill>
                <a:latin typeface="Calibri"/>
                <a:cs typeface="Calibri"/>
              </a:rPr>
              <a:t>| B)</a:t>
            </a:r>
            <a:r>
              <a:rPr sz="2400" spc="-30" dirty="0">
                <a:solidFill>
                  <a:srgbClr val="1F145D"/>
                </a:solidFill>
                <a:latin typeface="Calibri"/>
                <a:cs typeface="Calibri"/>
              </a:rPr>
              <a:t> </a:t>
            </a:r>
            <a:r>
              <a:rPr sz="2400" dirty="0">
                <a:solidFill>
                  <a:srgbClr val="1F145D"/>
                </a:solidFill>
                <a:latin typeface="Calibri"/>
                <a:cs typeface="Calibri"/>
              </a:rPr>
              <a:t>&amp; B;	</a:t>
            </a:r>
            <a:r>
              <a:rPr sz="2400" spc="-5" dirty="0">
                <a:solidFill>
                  <a:srgbClr val="1F145D"/>
                </a:solidFill>
                <a:latin typeface="Calibri"/>
                <a:cs typeface="Calibri"/>
              </a:rPr>
              <a:t>//</a:t>
            </a:r>
            <a:r>
              <a:rPr sz="2400" spc="-20" dirty="0">
                <a:solidFill>
                  <a:srgbClr val="1F145D"/>
                </a:solidFill>
                <a:latin typeface="Calibri"/>
                <a:cs typeface="Calibri"/>
              </a:rPr>
              <a:t> </a:t>
            </a:r>
            <a:r>
              <a:rPr sz="2400" spc="-10" dirty="0">
                <a:solidFill>
                  <a:srgbClr val="1F145D"/>
                </a:solidFill>
                <a:latin typeface="Calibri"/>
                <a:cs typeface="Calibri"/>
              </a:rPr>
              <a:t>continuous</a:t>
            </a:r>
            <a:r>
              <a:rPr sz="2400" spc="-15" dirty="0">
                <a:solidFill>
                  <a:srgbClr val="1F145D"/>
                </a:solidFill>
                <a:latin typeface="Calibri"/>
                <a:cs typeface="Calibri"/>
              </a:rPr>
              <a:t> </a:t>
            </a:r>
            <a:r>
              <a:rPr sz="2400" spc="-5" dirty="0">
                <a:solidFill>
                  <a:srgbClr val="1F145D"/>
                </a:solidFill>
                <a:latin typeface="Calibri"/>
                <a:cs typeface="Calibri"/>
              </a:rPr>
              <a:t>assignment</a:t>
            </a:r>
            <a:endParaRPr sz="2400" dirty="0">
              <a:solidFill>
                <a:srgbClr val="1F145D"/>
              </a:solidFill>
              <a:latin typeface="Calibri"/>
              <a:cs typeface="Calibri"/>
            </a:endParaRPr>
          </a:p>
          <a:p>
            <a:pPr marL="90805">
              <a:lnSpc>
                <a:spcPct val="100000"/>
              </a:lnSpc>
            </a:pPr>
            <a:r>
              <a:rPr sz="2400" b="1" spc="-5" dirty="0">
                <a:solidFill>
                  <a:srgbClr val="1F145D"/>
                </a:solidFill>
                <a:latin typeface="Calibri"/>
                <a:cs typeface="Calibri"/>
              </a:rPr>
              <a:t>endmodule</a:t>
            </a:r>
            <a:endParaRPr sz="2400" dirty="0">
              <a:solidFill>
                <a:srgbClr val="1F145D"/>
              </a:solidFill>
              <a:latin typeface="Calibri"/>
              <a:cs typeface="Calibri"/>
            </a:endParaRPr>
          </a:p>
        </p:txBody>
      </p:sp>
      <p:grpSp>
        <p:nvGrpSpPr>
          <p:cNvPr id="8" name="Group 7">
            <a:extLst>
              <a:ext uri="{FF2B5EF4-FFF2-40B4-BE49-F238E27FC236}">
                <a16:creationId xmlns:a16="http://schemas.microsoft.com/office/drawing/2014/main" id="{09E745B5-B286-497E-BBC5-343D44883937}"/>
              </a:ext>
            </a:extLst>
          </p:cNvPr>
          <p:cNvGrpSpPr/>
          <p:nvPr/>
        </p:nvGrpSpPr>
        <p:grpSpPr>
          <a:xfrm>
            <a:off x="533400" y="4557375"/>
            <a:ext cx="3398170" cy="1535921"/>
            <a:chOff x="6898135" y="1114450"/>
            <a:chExt cx="3398170" cy="1535921"/>
          </a:xfrm>
        </p:grpSpPr>
        <p:pic>
          <p:nvPicPr>
            <p:cNvPr id="9" name="object 5">
              <a:extLst>
                <a:ext uri="{FF2B5EF4-FFF2-40B4-BE49-F238E27FC236}">
                  <a16:creationId xmlns:a16="http://schemas.microsoft.com/office/drawing/2014/main" id="{BAF764FA-4F45-43EB-9297-4A502289096F}"/>
                </a:ext>
              </a:extLst>
            </p:cNvPr>
            <p:cNvPicPr/>
            <p:nvPr/>
          </p:nvPicPr>
          <p:blipFill>
            <a:blip r:embed="rId2" cstate="print"/>
            <a:stretch>
              <a:fillRect/>
            </a:stretch>
          </p:blipFill>
          <p:spPr>
            <a:xfrm>
              <a:off x="6898135" y="1114450"/>
              <a:ext cx="3398170" cy="1229380"/>
            </a:xfrm>
            <a:prstGeom prst="rect">
              <a:avLst/>
            </a:prstGeom>
          </p:spPr>
        </p:pic>
        <p:sp>
          <p:nvSpPr>
            <p:cNvPr id="10" name="TextBox 9">
              <a:extLst>
                <a:ext uri="{FF2B5EF4-FFF2-40B4-BE49-F238E27FC236}">
                  <a16:creationId xmlns:a16="http://schemas.microsoft.com/office/drawing/2014/main" id="{B0702886-689B-4B30-B342-0D09029A3F1A}"/>
                </a:ext>
              </a:extLst>
            </p:cNvPr>
            <p:cNvSpPr txBox="1"/>
            <p:nvPr/>
          </p:nvSpPr>
          <p:spPr>
            <a:xfrm>
              <a:off x="8069579" y="2281039"/>
              <a:ext cx="1637052" cy="369332"/>
            </a:xfrm>
            <a:prstGeom prst="rect">
              <a:avLst/>
            </a:prstGeom>
            <a:noFill/>
          </p:spPr>
          <p:txBody>
            <a:bodyPr wrap="square">
              <a:spAutoFit/>
            </a:bodyPr>
            <a:lstStyle/>
            <a:p>
              <a:r>
                <a:rPr lang="en-US" altLang="zh-CN" sz="1800" spc="-15" dirty="0">
                  <a:solidFill>
                    <a:srgbClr val="1F145D"/>
                  </a:solidFill>
                  <a:latin typeface="Calibri"/>
                  <a:cs typeface="Calibri"/>
                </a:rPr>
                <a:t>Example</a:t>
              </a:r>
              <a:endParaRPr lang="en-GB" dirty="0">
                <a:solidFill>
                  <a:srgbClr val="1F145D"/>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83632" y="248157"/>
            <a:ext cx="2216785"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1F145D"/>
                </a:solidFill>
                <a:latin typeface="Calibri Light"/>
                <a:cs typeface="Calibri Light"/>
              </a:rPr>
              <a:t>Processes</a:t>
            </a:r>
            <a:endParaRPr sz="4400" dirty="0">
              <a:solidFill>
                <a:srgbClr val="1F145D"/>
              </a:solidFill>
              <a:latin typeface="Calibri Light"/>
              <a:cs typeface="Calibri Light"/>
            </a:endParaRPr>
          </a:p>
        </p:txBody>
      </p:sp>
      <p:sp>
        <p:nvSpPr>
          <p:cNvPr id="3" name="object 3"/>
          <p:cNvSpPr txBox="1"/>
          <p:nvPr/>
        </p:nvSpPr>
        <p:spPr>
          <a:xfrm>
            <a:off x="695400" y="2018574"/>
            <a:ext cx="1425575" cy="422275"/>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935" algn="l"/>
              </a:tabLst>
            </a:pPr>
            <a:r>
              <a:rPr sz="2600" spc="-15" dirty="0">
                <a:solidFill>
                  <a:srgbClr val="1F145D"/>
                </a:solidFill>
                <a:latin typeface="Calibri"/>
                <a:cs typeface="Calibri"/>
              </a:rPr>
              <a:t>VERILOG</a:t>
            </a:r>
            <a:endParaRPr sz="2600" dirty="0">
              <a:solidFill>
                <a:srgbClr val="1F145D"/>
              </a:solidFill>
              <a:latin typeface="Calibri"/>
              <a:cs typeface="Calibri"/>
            </a:endParaRPr>
          </a:p>
        </p:txBody>
      </p:sp>
      <p:sp>
        <p:nvSpPr>
          <p:cNvPr id="4" name="object 4"/>
          <p:cNvSpPr txBox="1"/>
          <p:nvPr/>
        </p:nvSpPr>
        <p:spPr>
          <a:xfrm>
            <a:off x="533400" y="2629738"/>
            <a:ext cx="4067175" cy="3350276"/>
          </a:xfrm>
          <a:prstGeom prst="rect">
            <a:avLst/>
          </a:prstGeom>
          <a:solidFill>
            <a:srgbClr val="E1EFD9">
              <a:alpha val="19999"/>
            </a:srgbClr>
          </a:solidFill>
          <a:ln w="12637">
            <a:solidFill>
              <a:srgbClr val="00AF50"/>
            </a:solidFill>
          </a:ln>
        </p:spPr>
        <p:txBody>
          <a:bodyPr vert="horz" wrap="square" lIns="0" tIns="43815" rIns="0" bIns="0" rtlCol="0">
            <a:spAutoFit/>
          </a:bodyPr>
          <a:lstStyle/>
          <a:p>
            <a:pPr marL="90170">
              <a:lnSpc>
                <a:spcPct val="100000"/>
              </a:lnSpc>
              <a:spcBef>
                <a:spcPts val="345"/>
              </a:spcBef>
            </a:pPr>
            <a:r>
              <a:rPr sz="1900" b="1" spc="-10" dirty="0">
                <a:solidFill>
                  <a:srgbClr val="1F145D"/>
                </a:solidFill>
                <a:latin typeface="Calibri"/>
                <a:cs typeface="Calibri"/>
              </a:rPr>
              <a:t>module</a:t>
            </a:r>
            <a:r>
              <a:rPr sz="1900" b="1" spc="20" dirty="0">
                <a:solidFill>
                  <a:srgbClr val="1F145D"/>
                </a:solidFill>
                <a:latin typeface="Calibri"/>
                <a:cs typeface="Calibri"/>
              </a:rPr>
              <a:t> </a:t>
            </a:r>
            <a:r>
              <a:rPr sz="1900" spc="-10" dirty="0">
                <a:solidFill>
                  <a:srgbClr val="1F145D"/>
                </a:solidFill>
                <a:latin typeface="Calibri"/>
                <a:cs typeface="Calibri"/>
              </a:rPr>
              <a:t>decoder_2x4_df_beh(</a:t>
            </a:r>
            <a:endParaRPr sz="1900" dirty="0">
              <a:solidFill>
                <a:srgbClr val="1F145D"/>
              </a:solidFill>
              <a:latin typeface="Calibri"/>
              <a:cs typeface="Calibri"/>
            </a:endParaRPr>
          </a:p>
          <a:p>
            <a:pPr marL="548005">
              <a:lnSpc>
                <a:spcPct val="100000"/>
              </a:lnSpc>
              <a:spcBef>
                <a:spcPts val="40"/>
              </a:spcBef>
            </a:pPr>
            <a:r>
              <a:rPr sz="1900" b="1" spc="-5" dirty="0">
                <a:solidFill>
                  <a:srgbClr val="1F145D"/>
                </a:solidFill>
                <a:latin typeface="Calibri"/>
                <a:cs typeface="Calibri"/>
              </a:rPr>
              <a:t>output</a:t>
            </a:r>
            <a:r>
              <a:rPr sz="1900" b="1" spc="-15" dirty="0">
                <a:solidFill>
                  <a:srgbClr val="1F145D"/>
                </a:solidFill>
                <a:latin typeface="Calibri"/>
                <a:cs typeface="Calibri"/>
              </a:rPr>
              <a:t> </a:t>
            </a:r>
            <a:r>
              <a:rPr sz="1900" spc="-5" dirty="0">
                <a:solidFill>
                  <a:srgbClr val="1F145D"/>
                </a:solidFill>
                <a:latin typeface="Calibri"/>
                <a:cs typeface="Calibri"/>
              </a:rPr>
              <a:t>[0:3]</a:t>
            </a:r>
            <a:r>
              <a:rPr sz="1900" spc="-20" dirty="0">
                <a:solidFill>
                  <a:srgbClr val="1F145D"/>
                </a:solidFill>
                <a:latin typeface="Calibri"/>
                <a:cs typeface="Calibri"/>
              </a:rPr>
              <a:t> </a:t>
            </a:r>
            <a:r>
              <a:rPr sz="1900" spc="-10" dirty="0">
                <a:solidFill>
                  <a:srgbClr val="1F145D"/>
                </a:solidFill>
                <a:latin typeface="Calibri"/>
                <a:cs typeface="Calibri"/>
              </a:rPr>
              <a:t>D,</a:t>
            </a:r>
            <a:endParaRPr sz="1900" dirty="0">
              <a:solidFill>
                <a:srgbClr val="1F145D"/>
              </a:solidFill>
              <a:latin typeface="Calibri"/>
              <a:cs typeface="Calibri"/>
            </a:endParaRPr>
          </a:p>
          <a:p>
            <a:pPr marL="548005">
              <a:lnSpc>
                <a:spcPct val="100000"/>
              </a:lnSpc>
              <a:spcBef>
                <a:spcPts val="45"/>
              </a:spcBef>
            </a:pPr>
            <a:r>
              <a:rPr sz="1900" b="1" spc="-5" dirty="0">
                <a:solidFill>
                  <a:srgbClr val="1F145D"/>
                </a:solidFill>
                <a:latin typeface="Calibri"/>
                <a:cs typeface="Calibri"/>
              </a:rPr>
              <a:t>input </a:t>
            </a:r>
            <a:r>
              <a:rPr sz="1900" spc="-5" dirty="0">
                <a:solidFill>
                  <a:srgbClr val="1F145D"/>
                </a:solidFill>
                <a:latin typeface="Calibri"/>
                <a:cs typeface="Calibri"/>
              </a:rPr>
              <a:t>A,B,</a:t>
            </a:r>
            <a:r>
              <a:rPr sz="1900" spc="-10" dirty="0">
                <a:solidFill>
                  <a:srgbClr val="1F145D"/>
                </a:solidFill>
                <a:latin typeface="Calibri"/>
                <a:cs typeface="Calibri"/>
              </a:rPr>
              <a:t> </a:t>
            </a:r>
            <a:r>
              <a:rPr sz="1900" spc="-5" dirty="0">
                <a:solidFill>
                  <a:srgbClr val="1F145D"/>
                </a:solidFill>
                <a:latin typeface="Calibri"/>
                <a:cs typeface="Calibri"/>
              </a:rPr>
              <a:t>enable</a:t>
            </a:r>
            <a:endParaRPr sz="1900" dirty="0">
              <a:solidFill>
                <a:srgbClr val="1F145D"/>
              </a:solidFill>
              <a:latin typeface="Calibri"/>
              <a:cs typeface="Calibri"/>
            </a:endParaRPr>
          </a:p>
          <a:p>
            <a:pPr marL="548005">
              <a:lnSpc>
                <a:spcPct val="100000"/>
              </a:lnSpc>
              <a:spcBef>
                <a:spcPts val="45"/>
              </a:spcBef>
            </a:pPr>
            <a:r>
              <a:rPr sz="1900" spc="-5" dirty="0">
                <a:solidFill>
                  <a:srgbClr val="1F145D"/>
                </a:solidFill>
                <a:latin typeface="Calibri"/>
                <a:cs typeface="Calibri"/>
              </a:rPr>
              <a:t>);</a:t>
            </a:r>
            <a:endParaRPr sz="1900" dirty="0">
              <a:solidFill>
                <a:srgbClr val="1F145D"/>
              </a:solidFill>
              <a:latin typeface="Calibri"/>
              <a:cs typeface="Calibri"/>
            </a:endParaRPr>
          </a:p>
          <a:p>
            <a:pPr marL="548005">
              <a:lnSpc>
                <a:spcPct val="100000"/>
              </a:lnSpc>
              <a:spcBef>
                <a:spcPts val="45"/>
              </a:spcBef>
            </a:pPr>
            <a:r>
              <a:rPr sz="1900" b="1" spc="-5" dirty="0">
                <a:solidFill>
                  <a:srgbClr val="1F145D"/>
                </a:solidFill>
                <a:latin typeface="Calibri"/>
                <a:cs typeface="Calibri"/>
              </a:rPr>
              <a:t>always</a:t>
            </a:r>
            <a:r>
              <a:rPr sz="1900" b="1" spc="-15" dirty="0">
                <a:solidFill>
                  <a:srgbClr val="1F145D"/>
                </a:solidFill>
                <a:latin typeface="Calibri"/>
                <a:cs typeface="Calibri"/>
              </a:rPr>
              <a:t> </a:t>
            </a:r>
            <a:r>
              <a:rPr sz="1900" spc="-5" dirty="0">
                <a:solidFill>
                  <a:srgbClr val="1F145D"/>
                </a:solidFill>
                <a:latin typeface="Calibri"/>
                <a:cs typeface="Calibri"/>
              </a:rPr>
              <a:t>@</a:t>
            </a:r>
            <a:r>
              <a:rPr sz="1900" spc="-10" dirty="0">
                <a:solidFill>
                  <a:srgbClr val="1F145D"/>
                </a:solidFill>
                <a:latin typeface="Calibri"/>
                <a:cs typeface="Calibri"/>
              </a:rPr>
              <a:t> </a:t>
            </a:r>
            <a:r>
              <a:rPr sz="1900" spc="-5" dirty="0">
                <a:solidFill>
                  <a:srgbClr val="1F145D"/>
                </a:solidFill>
                <a:latin typeface="Calibri"/>
                <a:cs typeface="Calibri"/>
              </a:rPr>
              <a:t>(A, B,</a:t>
            </a:r>
            <a:r>
              <a:rPr sz="1900" spc="-10" dirty="0">
                <a:solidFill>
                  <a:srgbClr val="1F145D"/>
                </a:solidFill>
                <a:latin typeface="Calibri"/>
                <a:cs typeface="Calibri"/>
              </a:rPr>
              <a:t> </a:t>
            </a:r>
            <a:r>
              <a:rPr sz="1900" spc="-5" dirty="0">
                <a:solidFill>
                  <a:srgbClr val="1F145D"/>
                </a:solidFill>
                <a:latin typeface="Calibri"/>
                <a:cs typeface="Calibri"/>
              </a:rPr>
              <a:t>enable)</a:t>
            </a:r>
            <a:r>
              <a:rPr sz="1900" spc="-20" dirty="0">
                <a:solidFill>
                  <a:srgbClr val="1F145D"/>
                </a:solidFill>
                <a:latin typeface="Calibri"/>
                <a:cs typeface="Calibri"/>
              </a:rPr>
              <a:t> </a:t>
            </a:r>
            <a:r>
              <a:rPr sz="1900" b="1" spc="-5" dirty="0">
                <a:solidFill>
                  <a:srgbClr val="1F145D"/>
                </a:solidFill>
                <a:latin typeface="Calibri"/>
                <a:cs typeface="Calibri"/>
              </a:rPr>
              <a:t>begin</a:t>
            </a:r>
            <a:endParaRPr sz="1900" dirty="0">
              <a:solidFill>
                <a:srgbClr val="1F145D"/>
              </a:solidFill>
              <a:latin typeface="Calibri"/>
              <a:cs typeface="Calibri"/>
            </a:endParaRPr>
          </a:p>
          <a:p>
            <a:pPr marL="710565">
              <a:lnSpc>
                <a:spcPct val="100000"/>
              </a:lnSpc>
              <a:spcBef>
                <a:spcPts val="55"/>
              </a:spcBef>
            </a:pPr>
            <a:r>
              <a:rPr sz="1900" spc="-10" dirty="0">
                <a:solidFill>
                  <a:srgbClr val="1F145D"/>
                </a:solidFill>
                <a:latin typeface="Calibri"/>
                <a:cs typeface="Calibri"/>
              </a:rPr>
              <a:t>D[0]</a:t>
            </a:r>
            <a:r>
              <a:rPr sz="1900" spc="-5" dirty="0">
                <a:solidFill>
                  <a:srgbClr val="1F145D"/>
                </a:solidFill>
                <a:latin typeface="Calibri"/>
                <a:cs typeface="Calibri"/>
              </a:rPr>
              <a:t> &lt;= !((!A)</a:t>
            </a:r>
            <a:r>
              <a:rPr sz="1900" dirty="0">
                <a:solidFill>
                  <a:srgbClr val="1F145D"/>
                </a:solidFill>
                <a:latin typeface="Calibri"/>
                <a:cs typeface="Calibri"/>
              </a:rPr>
              <a:t> </a:t>
            </a:r>
            <a:r>
              <a:rPr sz="1900" spc="-5" dirty="0">
                <a:solidFill>
                  <a:srgbClr val="1F145D"/>
                </a:solidFill>
                <a:latin typeface="Calibri"/>
                <a:cs typeface="Calibri"/>
              </a:rPr>
              <a:t>&amp; </a:t>
            </a:r>
            <a:r>
              <a:rPr sz="1900" spc="-10" dirty="0">
                <a:solidFill>
                  <a:srgbClr val="1F145D"/>
                </a:solidFill>
                <a:latin typeface="Calibri"/>
                <a:cs typeface="Calibri"/>
              </a:rPr>
              <a:t>(!B)</a:t>
            </a:r>
            <a:r>
              <a:rPr sz="1900" spc="-5" dirty="0">
                <a:solidFill>
                  <a:srgbClr val="1F145D"/>
                </a:solidFill>
                <a:latin typeface="Calibri"/>
                <a:cs typeface="Calibri"/>
              </a:rPr>
              <a:t> &amp;</a:t>
            </a:r>
            <a:r>
              <a:rPr sz="1900" dirty="0">
                <a:solidFill>
                  <a:srgbClr val="1F145D"/>
                </a:solidFill>
                <a:latin typeface="Calibri"/>
                <a:cs typeface="Calibri"/>
              </a:rPr>
              <a:t> </a:t>
            </a:r>
            <a:r>
              <a:rPr sz="1900" spc="-10" dirty="0">
                <a:solidFill>
                  <a:srgbClr val="1F145D"/>
                </a:solidFill>
                <a:latin typeface="Calibri"/>
                <a:cs typeface="Calibri"/>
              </a:rPr>
              <a:t>(!enable));</a:t>
            </a:r>
            <a:endParaRPr sz="1900" dirty="0">
              <a:solidFill>
                <a:srgbClr val="1F145D"/>
              </a:solidFill>
              <a:latin typeface="Calibri"/>
              <a:cs typeface="Calibri"/>
            </a:endParaRPr>
          </a:p>
          <a:p>
            <a:pPr marL="710565">
              <a:lnSpc>
                <a:spcPct val="100000"/>
              </a:lnSpc>
              <a:spcBef>
                <a:spcPts val="5"/>
              </a:spcBef>
            </a:pPr>
            <a:r>
              <a:rPr sz="1900" spc="-10" dirty="0">
                <a:solidFill>
                  <a:srgbClr val="1F145D"/>
                </a:solidFill>
                <a:latin typeface="Calibri"/>
                <a:cs typeface="Calibri"/>
              </a:rPr>
              <a:t>D[1] </a:t>
            </a:r>
            <a:r>
              <a:rPr sz="1900" spc="-5" dirty="0">
                <a:solidFill>
                  <a:srgbClr val="1F145D"/>
                </a:solidFill>
                <a:latin typeface="Calibri"/>
                <a:cs typeface="Calibri"/>
              </a:rPr>
              <a:t>&lt;= !((!A) &amp; B</a:t>
            </a:r>
            <a:r>
              <a:rPr sz="1900" spc="-10" dirty="0">
                <a:solidFill>
                  <a:srgbClr val="1F145D"/>
                </a:solidFill>
                <a:latin typeface="Calibri"/>
                <a:cs typeface="Calibri"/>
              </a:rPr>
              <a:t> </a:t>
            </a:r>
            <a:r>
              <a:rPr sz="1900" spc="-5" dirty="0">
                <a:solidFill>
                  <a:srgbClr val="1F145D"/>
                </a:solidFill>
                <a:latin typeface="Calibri"/>
                <a:cs typeface="Calibri"/>
              </a:rPr>
              <a:t>&amp; </a:t>
            </a:r>
            <a:r>
              <a:rPr sz="1900" spc="-10" dirty="0">
                <a:solidFill>
                  <a:srgbClr val="1F145D"/>
                </a:solidFill>
                <a:latin typeface="Calibri"/>
                <a:cs typeface="Calibri"/>
              </a:rPr>
              <a:t>(!enable));</a:t>
            </a:r>
            <a:endParaRPr lang="en-GB" sz="1900" dirty="0">
              <a:solidFill>
                <a:srgbClr val="1F145D"/>
              </a:solidFill>
              <a:latin typeface="Calibri"/>
              <a:cs typeface="Calibri"/>
            </a:endParaRPr>
          </a:p>
          <a:p>
            <a:pPr marL="710565">
              <a:lnSpc>
                <a:spcPct val="100000"/>
              </a:lnSpc>
              <a:spcBef>
                <a:spcPts val="10"/>
              </a:spcBef>
            </a:pPr>
            <a:r>
              <a:rPr sz="1900" spc="-10" dirty="0">
                <a:solidFill>
                  <a:srgbClr val="1F145D"/>
                </a:solidFill>
                <a:latin typeface="Calibri"/>
                <a:cs typeface="Calibri"/>
              </a:rPr>
              <a:t>D[2] </a:t>
            </a:r>
            <a:r>
              <a:rPr lang="en-GB" sz="1900" spc="-10" dirty="0">
                <a:solidFill>
                  <a:srgbClr val="1F145D"/>
                </a:solidFill>
                <a:latin typeface="Calibri"/>
                <a:cs typeface="Calibri"/>
              </a:rPr>
              <a:t>&lt;</a:t>
            </a:r>
            <a:r>
              <a:rPr sz="1900" spc="-5" dirty="0">
                <a:solidFill>
                  <a:srgbClr val="1F145D"/>
                </a:solidFill>
                <a:latin typeface="Calibri"/>
                <a:cs typeface="Calibri"/>
              </a:rPr>
              <a:t>= !(A</a:t>
            </a:r>
            <a:r>
              <a:rPr sz="1900" dirty="0">
                <a:solidFill>
                  <a:srgbClr val="1F145D"/>
                </a:solidFill>
                <a:latin typeface="Calibri"/>
                <a:cs typeface="Calibri"/>
              </a:rPr>
              <a:t> </a:t>
            </a:r>
            <a:r>
              <a:rPr sz="1900" spc="-5" dirty="0">
                <a:solidFill>
                  <a:srgbClr val="1F145D"/>
                </a:solidFill>
                <a:latin typeface="Calibri"/>
                <a:cs typeface="Calibri"/>
              </a:rPr>
              <a:t>&amp;</a:t>
            </a:r>
            <a:r>
              <a:rPr sz="1900" spc="-10" dirty="0">
                <a:solidFill>
                  <a:srgbClr val="1F145D"/>
                </a:solidFill>
                <a:latin typeface="Calibri"/>
                <a:cs typeface="Calibri"/>
              </a:rPr>
              <a:t> (!B)</a:t>
            </a:r>
            <a:r>
              <a:rPr sz="1900" spc="-5" dirty="0">
                <a:solidFill>
                  <a:srgbClr val="1F145D"/>
                </a:solidFill>
                <a:latin typeface="Calibri"/>
                <a:cs typeface="Calibri"/>
              </a:rPr>
              <a:t> &amp; </a:t>
            </a:r>
            <a:r>
              <a:rPr sz="1900" spc="-10" dirty="0">
                <a:solidFill>
                  <a:srgbClr val="1F145D"/>
                </a:solidFill>
                <a:latin typeface="Calibri"/>
                <a:cs typeface="Calibri"/>
              </a:rPr>
              <a:t>(!enable));</a:t>
            </a:r>
            <a:endParaRPr sz="1900" dirty="0">
              <a:solidFill>
                <a:srgbClr val="1F145D"/>
              </a:solidFill>
              <a:latin typeface="Calibri"/>
              <a:cs typeface="Calibri"/>
            </a:endParaRPr>
          </a:p>
          <a:p>
            <a:pPr marL="710565">
              <a:lnSpc>
                <a:spcPct val="100000"/>
              </a:lnSpc>
              <a:spcBef>
                <a:spcPts val="5"/>
              </a:spcBef>
            </a:pPr>
            <a:r>
              <a:rPr sz="1900" spc="-10" dirty="0">
                <a:solidFill>
                  <a:srgbClr val="1F145D"/>
                </a:solidFill>
                <a:latin typeface="Calibri"/>
                <a:cs typeface="Calibri"/>
              </a:rPr>
              <a:t>D[3] </a:t>
            </a:r>
            <a:r>
              <a:rPr lang="en-GB" sz="1900" spc="-10">
                <a:solidFill>
                  <a:srgbClr val="1F145D"/>
                </a:solidFill>
                <a:latin typeface="Calibri"/>
                <a:cs typeface="Calibri"/>
              </a:rPr>
              <a:t>&lt;</a:t>
            </a:r>
            <a:r>
              <a:rPr sz="1900" spc="-5">
                <a:solidFill>
                  <a:srgbClr val="1F145D"/>
                </a:solidFill>
                <a:latin typeface="Calibri"/>
                <a:cs typeface="Calibri"/>
              </a:rPr>
              <a:t>=</a:t>
            </a:r>
            <a:r>
              <a:rPr sz="1900" spc="-10">
                <a:solidFill>
                  <a:srgbClr val="1F145D"/>
                </a:solidFill>
                <a:latin typeface="Calibri"/>
                <a:cs typeface="Calibri"/>
              </a:rPr>
              <a:t> </a:t>
            </a:r>
            <a:r>
              <a:rPr sz="1900" spc="-5" dirty="0">
                <a:solidFill>
                  <a:srgbClr val="1F145D"/>
                </a:solidFill>
                <a:latin typeface="Calibri"/>
                <a:cs typeface="Calibri"/>
              </a:rPr>
              <a:t>!(A &amp; B</a:t>
            </a:r>
            <a:r>
              <a:rPr sz="1900" spc="-10" dirty="0">
                <a:solidFill>
                  <a:srgbClr val="1F145D"/>
                </a:solidFill>
                <a:latin typeface="Calibri"/>
                <a:cs typeface="Calibri"/>
              </a:rPr>
              <a:t> </a:t>
            </a:r>
            <a:r>
              <a:rPr sz="1900" spc="-5" dirty="0">
                <a:solidFill>
                  <a:srgbClr val="1F145D"/>
                </a:solidFill>
                <a:latin typeface="Calibri"/>
                <a:cs typeface="Calibri"/>
              </a:rPr>
              <a:t>&amp;</a:t>
            </a:r>
            <a:r>
              <a:rPr sz="1900" spc="-10" dirty="0">
                <a:solidFill>
                  <a:srgbClr val="1F145D"/>
                </a:solidFill>
                <a:latin typeface="Calibri"/>
                <a:cs typeface="Calibri"/>
              </a:rPr>
              <a:t> (!enable));</a:t>
            </a:r>
            <a:endParaRPr sz="1900" dirty="0">
              <a:solidFill>
                <a:srgbClr val="1F145D"/>
              </a:solidFill>
              <a:latin typeface="Calibri"/>
              <a:cs typeface="Calibri"/>
            </a:endParaRPr>
          </a:p>
          <a:p>
            <a:pPr marL="710565">
              <a:lnSpc>
                <a:spcPct val="100000"/>
              </a:lnSpc>
              <a:spcBef>
                <a:spcPts val="10"/>
              </a:spcBef>
            </a:pPr>
            <a:r>
              <a:rPr sz="1900" b="1" spc="-10" dirty="0">
                <a:solidFill>
                  <a:srgbClr val="1F145D"/>
                </a:solidFill>
                <a:latin typeface="Calibri"/>
                <a:cs typeface="Calibri"/>
              </a:rPr>
              <a:t>end;</a:t>
            </a:r>
            <a:endParaRPr sz="1900" dirty="0">
              <a:solidFill>
                <a:srgbClr val="1F145D"/>
              </a:solidFill>
              <a:latin typeface="Calibri"/>
              <a:cs typeface="Calibri"/>
            </a:endParaRPr>
          </a:p>
          <a:p>
            <a:pPr marL="518159">
              <a:lnSpc>
                <a:spcPct val="100000"/>
              </a:lnSpc>
              <a:spcBef>
                <a:spcPts val="645"/>
              </a:spcBef>
            </a:pPr>
            <a:r>
              <a:rPr sz="1900" b="1" spc="-10" dirty="0">
                <a:solidFill>
                  <a:srgbClr val="1F145D"/>
                </a:solidFill>
                <a:latin typeface="Calibri"/>
                <a:cs typeface="Calibri"/>
              </a:rPr>
              <a:t>endmodule</a:t>
            </a:r>
            <a:endParaRPr sz="1900" dirty="0">
              <a:solidFill>
                <a:srgbClr val="1F145D"/>
              </a:solidFill>
              <a:latin typeface="Calibri"/>
              <a:cs typeface="Calibri"/>
            </a:endParaRPr>
          </a:p>
        </p:txBody>
      </p:sp>
      <p:sp>
        <p:nvSpPr>
          <p:cNvPr id="5" name="object 5"/>
          <p:cNvSpPr txBox="1"/>
          <p:nvPr/>
        </p:nvSpPr>
        <p:spPr>
          <a:xfrm>
            <a:off x="5879976" y="1764910"/>
            <a:ext cx="5403850" cy="3867150"/>
          </a:xfrm>
          <a:prstGeom prst="rect">
            <a:avLst/>
          </a:prstGeom>
        </p:spPr>
        <p:txBody>
          <a:bodyPr vert="horz" wrap="square" lIns="0" tIns="12700" rIns="0" bIns="0" rtlCol="0">
            <a:spAutoFit/>
          </a:bodyPr>
          <a:lstStyle/>
          <a:p>
            <a:pPr marL="12700" marR="28575">
              <a:lnSpc>
                <a:spcPct val="100000"/>
              </a:lnSpc>
              <a:spcBef>
                <a:spcPts val="100"/>
              </a:spcBef>
            </a:pPr>
            <a:r>
              <a:rPr sz="1800" dirty="0">
                <a:solidFill>
                  <a:srgbClr val="1F145D"/>
                </a:solidFill>
                <a:latin typeface="Calibri"/>
                <a:cs typeface="Calibri"/>
              </a:rPr>
              <a:t>Behavioural </a:t>
            </a:r>
            <a:r>
              <a:rPr sz="1800" spc="-5" dirty="0">
                <a:solidFill>
                  <a:srgbClr val="1F145D"/>
                </a:solidFill>
                <a:latin typeface="Calibri"/>
                <a:cs typeface="Calibri"/>
              </a:rPr>
              <a:t>description declared </a:t>
            </a:r>
            <a:r>
              <a:rPr sz="1800" dirty="0">
                <a:solidFill>
                  <a:srgbClr val="1F145D"/>
                </a:solidFill>
                <a:latin typeface="Calibri"/>
                <a:cs typeface="Calibri"/>
              </a:rPr>
              <a:t>with keyword </a:t>
            </a:r>
            <a:r>
              <a:rPr sz="1800" b="1" spc="-5" dirty="0">
                <a:solidFill>
                  <a:srgbClr val="1F145D"/>
                </a:solidFill>
                <a:latin typeface="Calibri"/>
                <a:cs typeface="Calibri"/>
              </a:rPr>
              <a:t>always</a:t>
            </a:r>
            <a:r>
              <a:rPr sz="1800" spc="-5" dirty="0">
                <a:solidFill>
                  <a:srgbClr val="1F145D"/>
                </a:solidFill>
                <a:latin typeface="Calibri"/>
                <a:cs typeface="Calibri"/>
              </a:rPr>
              <a:t>, </a:t>
            </a:r>
            <a:r>
              <a:rPr sz="1800" dirty="0">
                <a:solidFill>
                  <a:srgbClr val="1F145D"/>
                </a:solidFill>
                <a:latin typeface="Calibri"/>
                <a:cs typeface="Calibri"/>
              </a:rPr>
              <a:t> </a:t>
            </a:r>
            <a:r>
              <a:rPr sz="1800" spc="-5" dirty="0">
                <a:solidFill>
                  <a:srgbClr val="1F145D"/>
                </a:solidFill>
                <a:latin typeface="Calibri"/>
                <a:cs typeface="Calibri"/>
              </a:rPr>
              <a:t>followed by </a:t>
            </a:r>
            <a:r>
              <a:rPr sz="1800" dirty="0">
                <a:solidFill>
                  <a:srgbClr val="1F145D"/>
                </a:solidFill>
                <a:latin typeface="Calibri"/>
                <a:cs typeface="Calibri"/>
              </a:rPr>
              <a:t>an </a:t>
            </a:r>
            <a:r>
              <a:rPr sz="1800" spc="-5" dirty="0">
                <a:solidFill>
                  <a:srgbClr val="1F145D"/>
                </a:solidFill>
                <a:latin typeface="Calibri"/>
                <a:cs typeface="Calibri"/>
              </a:rPr>
              <a:t>optional </a:t>
            </a:r>
            <a:r>
              <a:rPr sz="1800" dirty="0">
                <a:solidFill>
                  <a:srgbClr val="1F145D"/>
                </a:solidFill>
                <a:latin typeface="Calibri"/>
                <a:cs typeface="Calibri"/>
              </a:rPr>
              <a:t>control expression(sensitivity </a:t>
            </a:r>
            <a:r>
              <a:rPr sz="1800" spc="-5" dirty="0">
                <a:solidFill>
                  <a:srgbClr val="1F145D"/>
                </a:solidFill>
                <a:latin typeface="Calibri"/>
                <a:cs typeface="Calibri"/>
              </a:rPr>
              <a:t>list) </a:t>
            </a:r>
            <a:r>
              <a:rPr sz="1800" spc="-395" dirty="0">
                <a:solidFill>
                  <a:srgbClr val="1F145D"/>
                </a:solidFill>
                <a:latin typeface="Calibri"/>
                <a:cs typeface="Calibri"/>
              </a:rPr>
              <a:t> </a:t>
            </a:r>
            <a:r>
              <a:rPr sz="1800" dirty="0">
                <a:solidFill>
                  <a:srgbClr val="1F145D"/>
                </a:solidFill>
                <a:latin typeface="Calibri"/>
                <a:cs typeface="Calibri"/>
              </a:rPr>
              <a:t>and a </a:t>
            </a:r>
            <a:r>
              <a:rPr sz="1800" b="1" dirty="0">
                <a:solidFill>
                  <a:srgbClr val="1F145D"/>
                </a:solidFill>
                <a:latin typeface="Calibri"/>
                <a:cs typeface="Calibri"/>
              </a:rPr>
              <a:t>begin </a:t>
            </a:r>
            <a:r>
              <a:rPr sz="1800" spc="-5" dirty="0">
                <a:solidFill>
                  <a:srgbClr val="1F145D"/>
                </a:solidFill>
                <a:latin typeface="Calibri"/>
                <a:cs typeface="Calibri"/>
              </a:rPr>
              <a:t>... </a:t>
            </a:r>
            <a:r>
              <a:rPr sz="1800" b="1" spc="-5" dirty="0">
                <a:solidFill>
                  <a:srgbClr val="1F145D"/>
                </a:solidFill>
                <a:latin typeface="Calibri"/>
                <a:cs typeface="Calibri"/>
              </a:rPr>
              <a:t>end </a:t>
            </a:r>
            <a:r>
              <a:rPr sz="1800" spc="-5" dirty="0">
                <a:solidFill>
                  <a:srgbClr val="1F145D"/>
                </a:solidFill>
                <a:latin typeface="Calibri"/>
                <a:cs typeface="Calibri"/>
              </a:rPr>
              <a:t>block of procedural </a:t>
            </a:r>
            <a:r>
              <a:rPr sz="1800" dirty="0">
                <a:solidFill>
                  <a:srgbClr val="1F145D"/>
                </a:solidFill>
                <a:latin typeface="Calibri"/>
                <a:cs typeface="Calibri"/>
              </a:rPr>
              <a:t>assignment </a:t>
            </a:r>
            <a:r>
              <a:rPr sz="1800" spc="5" dirty="0">
                <a:solidFill>
                  <a:srgbClr val="1F145D"/>
                </a:solidFill>
                <a:latin typeface="Calibri"/>
                <a:cs typeface="Calibri"/>
              </a:rPr>
              <a:t> </a:t>
            </a:r>
            <a:r>
              <a:rPr sz="1800" spc="-5" dirty="0">
                <a:solidFill>
                  <a:srgbClr val="1F145D"/>
                </a:solidFill>
                <a:latin typeface="Calibri"/>
                <a:cs typeface="Calibri"/>
              </a:rPr>
              <a:t>statement.</a:t>
            </a:r>
            <a:endParaRPr sz="1800" dirty="0">
              <a:solidFill>
                <a:srgbClr val="1F145D"/>
              </a:solidFill>
              <a:latin typeface="Calibri"/>
              <a:cs typeface="Calibri"/>
            </a:endParaRPr>
          </a:p>
          <a:p>
            <a:pPr>
              <a:lnSpc>
                <a:spcPct val="100000"/>
              </a:lnSpc>
              <a:spcBef>
                <a:spcPts val="25"/>
              </a:spcBef>
            </a:pPr>
            <a:endParaRPr sz="1750" dirty="0">
              <a:solidFill>
                <a:srgbClr val="1F145D"/>
              </a:solidFill>
              <a:latin typeface="Calibri"/>
              <a:cs typeface="Calibri"/>
            </a:endParaRPr>
          </a:p>
          <a:p>
            <a:pPr marL="12700">
              <a:lnSpc>
                <a:spcPct val="100000"/>
              </a:lnSpc>
            </a:pPr>
            <a:r>
              <a:rPr sz="1800" spc="-5" dirty="0">
                <a:solidFill>
                  <a:srgbClr val="1F145D"/>
                </a:solidFill>
                <a:latin typeface="Calibri"/>
                <a:cs typeface="Calibri"/>
              </a:rPr>
              <a:t>Continuous</a:t>
            </a:r>
            <a:r>
              <a:rPr sz="1800" spc="-35" dirty="0">
                <a:solidFill>
                  <a:srgbClr val="1F145D"/>
                </a:solidFill>
                <a:latin typeface="Calibri"/>
                <a:cs typeface="Calibri"/>
              </a:rPr>
              <a:t> </a:t>
            </a:r>
            <a:r>
              <a:rPr sz="1800" dirty="0">
                <a:solidFill>
                  <a:srgbClr val="1F145D"/>
                </a:solidFill>
                <a:latin typeface="Calibri"/>
                <a:cs typeface="Calibri"/>
              </a:rPr>
              <a:t>assignment</a:t>
            </a:r>
            <a:r>
              <a:rPr sz="1800" spc="-30" dirty="0">
                <a:solidFill>
                  <a:srgbClr val="1F145D"/>
                </a:solidFill>
                <a:latin typeface="Calibri"/>
                <a:cs typeface="Calibri"/>
              </a:rPr>
              <a:t> </a:t>
            </a:r>
            <a:r>
              <a:rPr sz="1800" dirty="0">
                <a:solidFill>
                  <a:srgbClr val="1F145D"/>
                </a:solidFill>
                <a:latin typeface="Calibri"/>
                <a:cs typeface="Calibri"/>
              </a:rPr>
              <a:t>(</a:t>
            </a:r>
            <a:r>
              <a:rPr sz="1800" b="1" dirty="0">
                <a:solidFill>
                  <a:srgbClr val="1F145D"/>
                </a:solidFill>
                <a:latin typeface="Calibri"/>
                <a:cs typeface="Calibri"/>
              </a:rPr>
              <a:t>assign</a:t>
            </a:r>
            <a:r>
              <a:rPr sz="1800" dirty="0">
                <a:solidFill>
                  <a:srgbClr val="1F145D"/>
                </a:solidFill>
                <a:latin typeface="Calibri"/>
                <a:cs typeface="Calibri"/>
              </a:rPr>
              <a:t>)</a:t>
            </a:r>
          </a:p>
          <a:p>
            <a:pPr>
              <a:lnSpc>
                <a:spcPct val="100000"/>
              </a:lnSpc>
              <a:spcBef>
                <a:spcPts val="25"/>
              </a:spcBef>
            </a:pPr>
            <a:endParaRPr sz="1750" dirty="0">
              <a:solidFill>
                <a:srgbClr val="1F145D"/>
              </a:solidFill>
              <a:latin typeface="Calibri"/>
              <a:cs typeface="Calibri"/>
            </a:endParaRPr>
          </a:p>
          <a:p>
            <a:pPr marL="12700" marR="156210">
              <a:lnSpc>
                <a:spcPct val="100000"/>
              </a:lnSpc>
            </a:pPr>
            <a:r>
              <a:rPr sz="1800" dirty="0">
                <a:solidFill>
                  <a:srgbClr val="1F145D"/>
                </a:solidFill>
                <a:latin typeface="Calibri"/>
                <a:cs typeface="Calibri"/>
              </a:rPr>
              <a:t>Procedural assignment </a:t>
            </a:r>
            <a:r>
              <a:rPr sz="1800" spc="-5" dirty="0">
                <a:solidFill>
                  <a:srgbClr val="1F145D"/>
                </a:solidFill>
                <a:latin typeface="Calibri"/>
                <a:cs typeface="Calibri"/>
              </a:rPr>
              <a:t>(non blocking </a:t>
            </a:r>
            <a:r>
              <a:rPr sz="1800" b="1" spc="-5" dirty="0">
                <a:solidFill>
                  <a:srgbClr val="1F145D"/>
                </a:solidFill>
                <a:latin typeface="Calibri"/>
                <a:cs typeface="Calibri"/>
              </a:rPr>
              <a:t>&lt;= </a:t>
            </a:r>
            <a:r>
              <a:rPr sz="1800" spc="-5" dirty="0">
                <a:solidFill>
                  <a:srgbClr val="1F145D"/>
                </a:solidFill>
                <a:latin typeface="Calibri"/>
                <a:cs typeface="Calibri"/>
              </a:rPr>
              <a:t>(concurrent)</a:t>
            </a:r>
            <a:r>
              <a:rPr sz="1800" dirty="0">
                <a:solidFill>
                  <a:srgbClr val="1F145D"/>
                </a:solidFill>
                <a:latin typeface="Calibri"/>
                <a:cs typeface="Calibri"/>
              </a:rPr>
              <a:t> </a:t>
            </a:r>
            <a:r>
              <a:rPr sz="1800" spc="-5" dirty="0">
                <a:solidFill>
                  <a:srgbClr val="1F145D"/>
                </a:solidFill>
                <a:latin typeface="Calibri"/>
                <a:cs typeface="Calibri"/>
              </a:rPr>
              <a:t>or </a:t>
            </a:r>
            <a:r>
              <a:rPr sz="1800" spc="-395" dirty="0">
                <a:solidFill>
                  <a:srgbClr val="1F145D"/>
                </a:solidFill>
                <a:latin typeface="Calibri"/>
                <a:cs typeface="Calibri"/>
              </a:rPr>
              <a:t> </a:t>
            </a:r>
            <a:r>
              <a:rPr sz="1800" spc="-5" dirty="0">
                <a:solidFill>
                  <a:srgbClr val="1F145D"/>
                </a:solidFill>
                <a:latin typeface="Calibri"/>
                <a:cs typeface="Calibri"/>
              </a:rPr>
              <a:t>blocking</a:t>
            </a:r>
            <a:r>
              <a:rPr sz="1800" dirty="0">
                <a:solidFill>
                  <a:srgbClr val="1F145D"/>
                </a:solidFill>
                <a:latin typeface="Calibri"/>
                <a:cs typeface="Calibri"/>
              </a:rPr>
              <a:t> </a:t>
            </a:r>
            <a:r>
              <a:rPr sz="1800" b="1" dirty="0">
                <a:solidFill>
                  <a:srgbClr val="1F145D"/>
                </a:solidFill>
                <a:latin typeface="Calibri"/>
                <a:cs typeface="Calibri"/>
              </a:rPr>
              <a:t>=</a:t>
            </a:r>
            <a:r>
              <a:rPr sz="1800" b="1" spc="-5" dirty="0">
                <a:solidFill>
                  <a:srgbClr val="1F145D"/>
                </a:solidFill>
                <a:latin typeface="Calibri"/>
                <a:cs typeface="Calibri"/>
              </a:rPr>
              <a:t> </a:t>
            </a:r>
            <a:r>
              <a:rPr sz="1800" spc="-5" dirty="0">
                <a:solidFill>
                  <a:srgbClr val="1F145D"/>
                </a:solidFill>
                <a:latin typeface="Calibri"/>
                <a:cs typeface="Calibri"/>
              </a:rPr>
              <a:t>(sequential)</a:t>
            </a:r>
            <a:endParaRPr sz="1800" dirty="0">
              <a:solidFill>
                <a:srgbClr val="1F145D"/>
              </a:solidFill>
              <a:latin typeface="Calibri"/>
              <a:cs typeface="Calibri"/>
            </a:endParaRPr>
          </a:p>
          <a:p>
            <a:pPr>
              <a:lnSpc>
                <a:spcPct val="100000"/>
              </a:lnSpc>
            </a:pPr>
            <a:endParaRPr sz="2200" dirty="0">
              <a:solidFill>
                <a:srgbClr val="1F145D"/>
              </a:solidFill>
              <a:latin typeface="Calibri"/>
              <a:cs typeface="Calibri"/>
            </a:endParaRPr>
          </a:p>
          <a:p>
            <a:pPr marL="12700" marR="5080">
              <a:lnSpc>
                <a:spcPct val="100000"/>
              </a:lnSpc>
              <a:spcBef>
                <a:spcPts val="1639"/>
              </a:spcBef>
            </a:pPr>
            <a:r>
              <a:rPr sz="1800" spc="-50" dirty="0">
                <a:solidFill>
                  <a:srgbClr val="1F145D"/>
                </a:solidFill>
                <a:latin typeface="Calibri"/>
                <a:cs typeface="Calibri"/>
              </a:rPr>
              <a:t>You</a:t>
            </a:r>
            <a:r>
              <a:rPr sz="1800" spc="-15" dirty="0">
                <a:solidFill>
                  <a:srgbClr val="1F145D"/>
                </a:solidFill>
                <a:latin typeface="Calibri"/>
                <a:cs typeface="Calibri"/>
              </a:rPr>
              <a:t> </a:t>
            </a:r>
            <a:r>
              <a:rPr sz="1800" dirty="0">
                <a:solidFill>
                  <a:srgbClr val="1F145D"/>
                </a:solidFill>
                <a:latin typeface="Calibri"/>
                <a:cs typeface="Calibri"/>
              </a:rPr>
              <a:t>can</a:t>
            </a:r>
            <a:r>
              <a:rPr sz="1800" spc="10" dirty="0">
                <a:solidFill>
                  <a:srgbClr val="1F145D"/>
                </a:solidFill>
                <a:latin typeface="Calibri"/>
                <a:cs typeface="Calibri"/>
              </a:rPr>
              <a:t> </a:t>
            </a:r>
            <a:r>
              <a:rPr sz="1800" spc="-5" dirty="0">
                <a:solidFill>
                  <a:srgbClr val="1F145D"/>
                </a:solidFill>
                <a:latin typeface="Calibri"/>
                <a:cs typeface="Calibri"/>
              </a:rPr>
              <a:t>have</a:t>
            </a:r>
            <a:r>
              <a:rPr sz="1800" spc="-20" dirty="0">
                <a:solidFill>
                  <a:srgbClr val="1F145D"/>
                </a:solidFill>
                <a:latin typeface="Calibri"/>
                <a:cs typeface="Calibri"/>
              </a:rPr>
              <a:t> </a:t>
            </a:r>
            <a:r>
              <a:rPr sz="1800" dirty="0">
                <a:solidFill>
                  <a:srgbClr val="1F145D"/>
                </a:solidFill>
                <a:latin typeface="Calibri"/>
                <a:cs typeface="Calibri"/>
              </a:rPr>
              <a:t>as many</a:t>
            </a:r>
            <a:r>
              <a:rPr sz="1800" spc="-10" dirty="0">
                <a:solidFill>
                  <a:srgbClr val="1F145D"/>
                </a:solidFill>
                <a:latin typeface="Calibri"/>
                <a:cs typeface="Calibri"/>
              </a:rPr>
              <a:t> </a:t>
            </a:r>
            <a:r>
              <a:rPr sz="1800" spc="-5" dirty="0">
                <a:solidFill>
                  <a:srgbClr val="1F145D"/>
                </a:solidFill>
                <a:latin typeface="Calibri"/>
                <a:cs typeface="Calibri"/>
              </a:rPr>
              <a:t>process</a:t>
            </a:r>
            <a:r>
              <a:rPr sz="1800" dirty="0">
                <a:solidFill>
                  <a:srgbClr val="1F145D"/>
                </a:solidFill>
                <a:latin typeface="Calibri"/>
                <a:cs typeface="Calibri"/>
              </a:rPr>
              <a:t> </a:t>
            </a:r>
            <a:r>
              <a:rPr sz="1800" spc="-5" dirty="0">
                <a:solidFill>
                  <a:srgbClr val="1F145D"/>
                </a:solidFill>
                <a:latin typeface="Calibri"/>
                <a:cs typeface="Calibri"/>
              </a:rPr>
              <a:t>blocks</a:t>
            </a:r>
            <a:r>
              <a:rPr sz="1800" spc="-10" dirty="0">
                <a:solidFill>
                  <a:srgbClr val="1F145D"/>
                </a:solidFill>
                <a:latin typeface="Calibri"/>
                <a:cs typeface="Calibri"/>
              </a:rPr>
              <a:t> </a:t>
            </a:r>
            <a:r>
              <a:rPr sz="1800" dirty="0">
                <a:solidFill>
                  <a:srgbClr val="1F145D"/>
                </a:solidFill>
                <a:latin typeface="Calibri"/>
                <a:cs typeface="Calibri"/>
              </a:rPr>
              <a:t>in</a:t>
            </a:r>
            <a:r>
              <a:rPr sz="1800" spc="15" dirty="0">
                <a:solidFill>
                  <a:srgbClr val="1F145D"/>
                </a:solidFill>
                <a:latin typeface="Calibri"/>
                <a:cs typeface="Calibri"/>
              </a:rPr>
              <a:t> </a:t>
            </a:r>
            <a:r>
              <a:rPr sz="1800" dirty="0">
                <a:solidFill>
                  <a:srgbClr val="1F145D"/>
                </a:solidFill>
                <a:latin typeface="Calibri"/>
                <a:cs typeface="Calibri"/>
              </a:rPr>
              <a:t>an</a:t>
            </a:r>
            <a:r>
              <a:rPr sz="1800" spc="-10" dirty="0">
                <a:solidFill>
                  <a:srgbClr val="1F145D"/>
                </a:solidFill>
                <a:latin typeface="Calibri"/>
                <a:cs typeface="Calibri"/>
              </a:rPr>
              <a:t> </a:t>
            </a:r>
            <a:r>
              <a:rPr sz="1800" dirty="0">
                <a:solidFill>
                  <a:srgbClr val="1F145D"/>
                </a:solidFill>
                <a:latin typeface="Calibri"/>
                <a:cs typeface="Calibri"/>
              </a:rPr>
              <a:t>architecture</a:t>
            </a:r>
            <a:r>
              <a:rPr sz="1800" spc="30" dirty="0">
                <a:solidFill>
                  <a:srgbClr val="1F145D"/>
                </a:solidFill>
                <a:latin typeface="Calibri"/>
                <a:cs typeface="Calibri"/>
              </a:rPr>
              <a:t> </a:t>
            </a:r>
            <a:r>
              <a:rPr sz="1800" dirty="0">
                <a:solidFill>
                  <a:srgbClr val="1F145D"/>
                </a:solidFill>
                <a:latin typeface="Calibri"/>
                <a:cs typeface="Calibri"/>
              </a:rPr>
              <a:t>as </a:t>
            </a:r>
            <a:r>
              <a:rPr sz="1800" spc="-395" dirty="0">
                <a:solidFill>
                  <a:srgbClr val="1F145D"/>
                </a:solidFill>
                <a:latin typeface="Calibri"/>
                <a:cs typeface="Calibri"/>
              </a:rPr>
              <a:t> </a:t>
            </a:r>
            <a:r>
              <a:rPr sz="1800" dirty="0">
                <a:solidFill>
                  <a:srgbClr val="1F145D"/>
                </a:solidFill>
                <a:latin typeface="Calibri"/>
                <a:cs typeface="Calibri"/>
              </a:rPr>
              <a:t>you</a:t>
            </a:r>
            <a:r>
              <a:rPr sz="1800" spc="-10" dirty="0">
                <a:solidFill>
                  <a:srgbClr val="1F145D"/>
                </a:solidFill>
                <a:latin typeface="Calibri"/>
                <a:cs typeface="Calibri"/>
              </a:rPr>
              <a:t> </a:t>
            </a:r>
            <a:r>
              <a:rPr sz="1800" dirty="0">
                <a:solidFill>
                  <a:srgbClr val="1F145D"/>
                </a:solidFill>
                <a:latin typeface="Calibri"/>
                <a:cs typeface="Calibri"/>
              </a:rPr>
              <a:t>wish</a:t>
            </a:r>
            <a:r>
              <a:rPr sz="1800" spc="10" dirty="0">
                <a:solidFill>
                  <a:srgbClr val="1F145D"/>
                </a:solidFill>
                <a:latin typeface="Calibri"/>
                <a:cs typeface="Calibri"/>
              </a:rPr>
              <a:t> </a:t>
            </a:r>
            <a:r>
              <a:rPr sz="1800" spc="-5" dirty="0">
                <a:solidFill>
                  <a:srgbClr val="1F145D"/>
                </a:solidFill>
                <a:latin typeface="Calibri"/>
                <a:cs typeface="Calibri"/>
              </a:rPr>
              <a:t>but</a:t>
            </a:r>
            <a:r>
              <a:rPr sz="1800" spc="-10" dirty="0">
                <a:solidFill>
                  <a:srgbClr val="1F145D"/>
                </a:solidFill>
                <a:latin typeface="Calibri"/>
                <a:cs typeface="Calibri"/>
              </a:rPr>
              <a:t> </a:t>
            </a:r>
            <a:r>
              <a:rPr sz="1800" dirty="0">
                <a:solidFill>
                  <a:srgbClr val="1F145D"/>
                </a:solidFill>
                <a:latin typeface="Calibri"/>
                <a:cs typeface="Calibri"/>
              </a:rPr>
              <a:t>any</a:t>
            </a:r>
            <a:r>
              <a:rPr sz="1800" spc="5" dirty="0">
                <a:solidFill>
                  <a:srgbClr val="1F145D"/>
                </a:solidFill>
                <a:latin typeface="Calibri"/>
                <a:cs typeface="Calibri"/>
              </a:rPr>
              <a:t> </a:t>
            </a:r>
            <a:r>
              <a:rPr sz="1800" spc="-5" dirty="0">
                <a:solidFill>
                  <a:srgbClr val="1F145D"/>
                </a:solidFill>
                <a:latin typeface="Calibri"/>
                <a:cs typeface="Calibri"/>
              </a:rPr>
              <a:t>signal/output</a:t>
            </a:r>
            <a:r>
              <a:rPr sz="1800" dirty="0">
                <a:solidFill>
                  <a:srgbClr val="1F145D"/>
                </a:solidFill>
                <a:latin typeface="Calibri"/>
                <a:cs typeface="Calibri"/>
              </a:rPr>
              <a:t> </a:t>
            </a:r>
            <a:r>
              <a:rPr sz="1800" spc="-5" dirty="0">
                <a:solidFill>
                  <a:srgbClr val="1F145D"/>
                </a:solidFill>
                <a:latin typeface="Calibri"/>
                <a:cs typeface="Calibri"/>
              </a:rPr>
              <a:t>should</a:t>
            </a:r>
            <a:r>
              <a:rPr sz="1800" spc="5" dirty="0">
                <a:solidFill>
                  <a:srgbClr val="1F145D"/>
                </a:solidFill>
                <a:latin typeface="Calibri"/>
                <a:cs typeface="Calibri"/>
              </a:rPr>
              <a:t> </a:t>
            </a:r>
            <a:r>
              <a:rPr sz="1800" spc="-5" dirty="0">
                <a:solidFill>
                  <a:srgbClr val="1F145D"/>
                </a:solidFill>
                <a:latin typeface="Calibri"/>
                <a:cs typeface="Calibri"/>
              </a:rPr>
              <a:t>only</a:t>
            </a:r>
            <a:r>
              <a:rPr sz="1800" dirty="0">
                <a:solidFill>
                  <a:srgbClr val="1F145D"/>
                </a:solidFill>
                <a:latin typeface="Calibri"/>
                <a:cs typeface="Calibri"/>
              </a:rPr>
              <a:t> </a:t>
            </a:r>
            <a:r>
              <a:rPr sz="1800" spc="-5" dirty="0">
                <a:solidFill>
                  <a:srgbClr val="1F145D"/>
                </a:solidFill>
                <a:latin typeface="Calibri"/>
                <a:cs typeface="Calibri"/>
              </a:rPr>
              <a:t>be</a:t>
            </a:r>
            <a:r>
              <a:rPr sz="1800" spc="5" dirty="0">
                <a:solidFill>
                  <a:srgbClr val="1F145D"/>
                </a:solidFill>
                <a:latin typeface="Calibri"/>
                <a:cs typeface="Calibri"/>
              </a:rPr>
              <a:t> </a:t>
            </a:r>
            <a:r>
              <a:rPr sz="1800" spc="-5" dirty="0">
                <a:solidFill>
                  <a:srgbClr val="1F145D"/>
                </a:solidFill>
                <a:latin typeface="Calibri"/>
                <a:cs typeface="Calibri"/>
              </a:rPr>
              <a:t>defined</a:t>
            </a:r>
            <a:r>
              <a:rPr sz="1800" spc="10" dirty="0">
                <a:solidFill>
                  <a:srgbClr val="1F145D"/>
                </a:solidFill>
                <a:latin typeface="Calibri"/>
                <a:cs typeface="Calibri"/>
              </a:rPr>
              <a:t> </a:t>
            </a:r>
            <a:r>
              <a:rPr sz="1800" dirty="0">
                <a:solidFill>
                  <a:srgbClr val="1F145D"/>
                </a:solidFill>
                <a:latin typeface="Calibri"/>
                <a:cs typeface="Calibri"/>
              </a:rPr>
              <a:t>in </a:t>
            </a:r>
            <a:r>
              <a:rPr sz="1800" spc="5" dirty="0">
                <a:solidFill>
                  <a:srgbClr val="1F145D"/>
                </a:solidFill>
                <a:latin typeface="Calibri"/>
                <a:cs typeface="Calibri"/>
              </a:rPr>
              <a:t> </a:t>
            </a:r>
            <a:r>
              <a:rPr sz="1800" spc="-5" dirty="0">
                <a:solidFill>
                  <a:srgbClr val="1F145D"/>
                </a:solidFill>
                <a:latin typeface="Calibri"/>
                <a:cs typeface="Calibri"/>
              </a:rPr>
              <a:t>ONCE.</a:t>
            </a:r>
            <a:endParaRPr sz="1800" dirty="0">
              <a:solidFill>
                <a:srgbClr val="1F145D"/>
              </a:solidFill>
              <a:latin typeface="Calibri"/>
              <a:cs typeface="Calibri"/>
            </a:endParaRPr>
          </a:p>
        </p:txBody>
      </p:sp>
      <p:sp>
        <p:nvSpPr>
          <p:cNvPr id="6" name="object 6"/>
          <p:cNvSpPr txBox="1">
            <a:spLocks noGrp="1"/>
          </p:cNvSpPr>
          <p:nvPr>
            <p:ph type="title"/>
          </p:nvPr>
        </p:nvSpPr>
        <p:spPr>
          <a:xfrm>
            <a:off x="673233" y="1324418"/>
            <a:ext cx="4220798" cy="505267"/>
          </a:xfrm>
          <a:prstGeom prst="rect">
            <a:avLst/>
          </a:prstGeom>
        </p:spPr>
        <p:txBody>
          <a:bodyPr vert="horz" wrap="square" lIns="0" tIns="12700" rIns="0" bIns="0" rtlCol="0">
            <a:spAutoFit/>
          </a:bodyPr>
          <a:lstStyle/>
          <a:p>
            <a:pPr marL="17145">
              <a:lnSpc>
                <a:spcPct val="100000"/>
              </a:lnSpc>
              <a:spcBef>
                <a:spcPts val="100"/>
              </a:spcBef>
            </a:pPr>
            <a:r>
              <a:rPr sz="3200" dirty="0">
                <a:solidFill>
                  <a:srgbClr val="1F145D"/>
                </a:solidFill>
              </a:rPr>
              <a:t>Behavioral</a:t>
            </a:r>
            <a:r>
              <a:rPr sz="3200" spc="-60" dirty="0">
                <a:solidFill>
                  <a:srgbClr val="1F145D"/>
                </a:solidFill>
              </a:rPr>
              <a:t> </a:t>
            </a:r>
            <a:r>
              <a:rPr sz="3200" spc="-5" dirty="0">
                <a:solidFill>
                  <a:srgbClr val="1F145D"/>
                </a:solidFill>
              </a:rPr>
              <a:t>description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8970" y="220916"/>
            <a:ext cx="8368665" cy="697230"/>
          </a:xfrm>
          <a:prstGeom prst="rect">
            <a:avLst/>
          </a:prstGeom>
        </p:spPr>
        <p:txBody>
          <a:bodyPr vert="horz" wrap="square" lIns="0" tIns="13335" rIns="0" bIns="0" rtlCol="0">
            <a:spAutoFit/>
          </a:bodyPr>
          <a:lstStyle/>
          <a:p>
            <a:pPr marL="12700">
              <a:lnSpc>
                <a:spcPct val="100000"/>
              </a:lnSpc>
              <a:spcBef>
                <a:spcPts val="105"/>
              </a:spcBef>
            </a:pPr>
            <a:r>
              <a:rPr b="0" spc="-25" dirty="0">
                <a:solidFill>
                  <a:srgbClr val="1F145D"/>
                </a:solidFill>
                <a:latin typeface="Calibri Light"/>
                <a:cs typeface="Calibri Light"/>
              </a:rPr>
              <a:t>Procedural</a:t>
            </a:r>
            <a:r>
              <a:rPr b="0" spc="20" dirty="0">
                <a:solidFill>
                  <a:srgbClr val="1F145D"/>
                </a:solidFill>
                <a:latin typeface="Calibri Light"/>
                <a:cs typeface="Calibri Light"/>
              </a:rPr>
              <a:t> </a:t>
            </a:r>
            <a:r>
              <a:rPr b="0" spc="-5" dirty="0">
                <a:solidFill>
                  <a:srgbClr val="1F145D"/>
                </a:solidFill>
                <a:latin typeface="Calibri Light"/>
                <a:cs typeface="Calibri Light"/>
              </a:rPr>
              <a:t>if…then…else…elsif…endif</a:t>
            </a:r>
          </a:p>
        </p:txBody>
      </p:sp>
      <p:grpSp>
        <p:nvGrpSpPr>
          <p:cNvPr id="3" name="object 3"/>
          <p:cNvGrpSpPr/>
          <p:nvPr/>
        </p:nvGrpSpPr>
        <p:grpSpPr>
          <a:xfrm>
            <a:off x="493776" y="1370075"/>
            <a:ext cx="3474720" cy="5128260"/>
            <a:chOff x="493776" y="1370075"/>
            <a:chExt cx="3474720" cy="5128260"/>
          </a:xfrm>
        </p:grpSpPr>
        <p:sp>
          <p:nvSpPr>
            <p:cNvPr id="4" name="object 4"/>
            <p:cNvSpPr/>
            <p:nvPr/>
          </p:nvSpPr>
          <p:spPr>
            <a:xfrm>
              <a:off x="499872" y="1376171"/>
              <a:ext cx="3462654" cy="5116195"/>
            </a:xfrm>
            <a:custGeom>
              <a:avLst/>
              <a:gdLst/>
              <a:ahLst/>
              <a:cxnLst/>
              <a:rect l="l" t="t" r="r" b="b"/>
              <a:pathLst>
                <a:path w="3462654" h="5116195">
                  <a:moveTo>
                    <a:pt x="3462528" y="0"/>
                  </a:moveTo>
                  <a:lnTo>
                    <a:pt x="0" y="0"/>
                  </a:lnTo>
                  <a:lnTo>
                    <a:pt x="0" y="5116068"/>
                  </a:lnTo>
                  <a:lnTo>
                    <a:pt x="3462528" y="5116068"/>
                  </a:lnTo>
                  <a:lnTo>
                    <a:pt x="3462528"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5" name="object 5"/>
            <p:cNvSpPr/>
            <p:nvPr/>
          </p:nvSpPr>
          <p:spPr>
            <a:xfrm>
              <a:off x="499872" y="1376171"/>
              <a:ext cx="3462654" cy="5116195"/>
            </a:xfrm>
            <a:custGeom>
              <a:avLst/>
              <a:gdLst/>
              <a:ahLst/>
              <a:cxnLst/>
              <a:rect l="l" t="t" r="r" b="b"/>
              <a:pathLst>
                <a:path w="3462654" h="5116195">
                  <a:moveTo>
                    <a:pt x="0" y="5116068"/>
                  </a:moveTo>
                  <a:lnTo>
                    <a:pt x="3462528" y="5116068"/>
                  </a:lnTo>
                  <a:lnTo>
                    <a:pt x="3462528" y="0"/>
                  </a:lnTo>
                  <a:lnTo>
                    <a:pt x="0" y="0"/>
                  </a:lnTo>
                  <a:lnTo>
                    <a:pt x="0" y="5116068"/>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6" name="object 6"/>
          <p:cNvSpPr txBox="1"/>
          <p:nvPr/>
        </p:nvSpPr>
        <p:spPr>
          <a:xfrm>
            <a:off x="591312" y="1471675"/>
            <a:ext cx="2923540" cy="756920"/>
          </a:xfrm>
          <a:prstGeom prst="rect">
            <a:avLst/>
          </a:prstGeom>
        </p:spPr>
        <p:txBody>
          <a:bodyPr vert="horz" wrap="square" lIns="0" tIns="12065" rIns="0" bIns="0" rtlCol="0">
            <a:spAutoFit/>
          </a:bodyPr>
          <a:lstStyle/>
          <a:p>
            <a:pPr marR="291465">
              <a:lnSpc>
                <a:spcPct val="100000"/>
              </a:lnSpc>
              <a:spcBef>
                <a:spcPts val="95"/>
              </a:spcBef>
              <a:tabLst>
                <a:tab pos="1828800" algn="l"/>
              </a:tabLst>
            </a:pPr>
            <a:r>
              <a:rPr sz="1600" b="1" spc="-15" dirty="0">
                <a:solidFill>
                  <a:srgbClr val="1F145D"/>
                </a:solidFill>
                <a:latin typeface="Calibri"/>
                <a:cs typeface="Calibri"/>
              </a:rPr>
              <a:t>always</a:t>
            </a:r>
            <a:r>
              <a:rPr sz="1600" b="1" spc="-10" dirty="0">
                <a:solidFill>
                  <a:srgbClr val="1F145D"/>
                </a:solidFill>
                <a:latin typeface="Calibri"/>
                <a:cs typeface="Calibri"/>
              </a:rPr>
              <a:t> </a:t>
            </a:r>
            <a:r>
              <a:rPr sz="1600" b="1" spc="-5" dirty="0">
                <a:solidFill>
                  <a:srgbClr val="1F145D"/>
                </a:solidFill>
                <a:latin typeface="Calibri"/>
                <a:cs typeface="Calibri"/>
              </a:rPr>
              <a:t>@</a:t>
            </a:r>
            <a:r>
              <a:rPr sz="1600" b="1" spc="5" dirty="0">
                <a:solidFill>
                  <a:srgbClr val="1F145D"/>
                </a:solidFill>
                <a:latin typeface="Calibri"/>
                <a:cs typeface="Calibri"/>
              </a:rPr>
              <a:t> </a:t>
            </a:r>
            <a:r>
              <a:rPr sz="1600" b="1" spc="-5" dirty="0">
                <a:solidFill>
                  <a:srgbClr val="1F145D"/>
                </a:solidFill>
                <a:latin typeface="Calibri"/>
                <a:cs typeface="Calibri"/>
              </a:rPr>
              <a:t>…	//</a:t>
            </a:r>
            <a:r>
              <a:rPr sz="1600" b="1" spc="-55" dirty="0">
                <a:solidFill>
                  <a:srgbClr val="1F145D"/>
                </a:solidFill>
                <a:latin typeface="Calibri"/>
                <a:cs typeface="Calibri"/>
              </a:rPr>
              <a:t> </a:t>
            </a:r>
            <a:r>
              <a:rPr sz="1600" b="1" spc="-10" dirty="0">
                <a:solidFill>
                  <a:srgbClr val="1F145D"/>
                </a:solidFill>
                <a:latin typeface="Calibri"/>
                <a:cs typeface="Calibri"/>
              </a:rPr>
              <a:t>verilog </a:t>
            </a:r>
            <a:r>
              <a:rPr sz="1600" b="1" spc="-345" dirty="0">
                <a:solidFill>
                  <a:srgbClr val="1F145D"/>
                </a:solidFill>
                <a:latin typeface="Calibri"/>
                <a:cs typeface="Calibri"/>
              </a:rPr>
              <a:t> </a:t>
            </a:r>
            <a:r>
              <a:rPr sz="1600" b="1" spc="-10" dirty="0">
                <a:solidFill>
                  <a:srgbClr val="1F145D"/>
                </a:solidFill>
                <a:latin typeface="Calibri"/>
                <a:cs typeface="Calibri"/>
              </a:rPr>
              <a:t>begin</a:t>
            </a:r>
            <a:endParaRPr sz="1600">
              <a:solidFill>
                <a:srgbClr val="1F145D"/>
              </a:solidFill>
              <a:latin typeface="Calibri"/>
              <a:cs typeface="Calibri"/>
            </a:endParaRPr>
          </a:p>
          <a:p>
            <a:pPr marL="138430">
              <a:lnSpc>
                <a:spcPct val="100000"/>
              </a:lnSpc>
              <a:tabLst>
                <a:tab pos="1435735" algn="l"/>
              </a:tabLst>
            </a:pPr>
            <a:r>
              <a:rPr sz="1600" b="1" spc="-5" dirty="0">
                <a:solidFill>
                  <a:srgbClr val="1F145D"/>
                </a:solidFill>
                <a:latin typeface="Calibri"/>
                <a:cs typeface="Calibri"/>
              </a:rPr>
              <a:t>if</a:t>
            </a:r>
            <a:r>
              <a:rPr sz="1600" b="1" dirty="0">
                <a:solidFill>
                  <a:srgbClr val="1F145D"/>
                </a:solidFill>
                <a:latin typeface="Calibri"/>
                <a:cs typeface="Calibri"/>
              </a:rPr>
              <a:t> </a:t>
            </a:r>
            <a:r>
              <a:rPr sz="1600" b="1" spc="-5" dirty="0">
                <a:solidFill>
                  <a:srgbClr val="1F145D"/>
                </a:solidFill>
                <a:latin typeface="Calibri"/>
                <a:cs typeface="Calibri"/>
              </a:rPr>
              <a:t>(</a:t>
            </a:r>
            <a:r>
              <a:rPr sz="1600" b="1" spc="5" dirty="0">
                <a:solidFill>
                  <a:srgbClr val="1F145D"/>
                </a:solidFill>
                <a:latin typeface="Calibri"/>
                <a:cs typeface="Calibri"/>
              </a:rPr>
              <a:t> </a:t>
            </a:r>
            <a:r>
              <a:rPr sz="1600" spc="-5" dirty="0">
                <a:solidFill>
                  <a:srgbClr val="1F145D"/>
                </a:solidFill>
                <a:latin typeface="Calibri"/>
                <a:cs typeface="Calibri"/>
              </a:rPr>
              <a:t>condition </a:t>
            </a:r>
            <a:r>
              <a:rPr sz="1600" b="1" spc="-5" dirty="0">
                <a:solidFill>
                  <a:srgbClr val="1F145D"/>
                </a:solidFill>
                <a:latin typeface="Calibri"/>
                <a:cs typeface="Calibri"/>
              </a:rPr>
              <a:t>)	</a:t>
            </a:r>
            <a:r>
              <a:rPr sz="1600" spc="-10" dirty="0">
                <a:solidFill>
                  <a:srgbClr val="1F145D"/>
                </a:solidFill>
                <a:latin typeface="Calibri"/>
                <a:cs typeface="Calibri"/>
              </a:rPr>
              <a:t>single_statement;</a:t>
            </a:r>
            <a:endParaRPr sz="1600">
              <a:solidFill>
                <a:srgbClr val="1F145D"/>
              </a:solidFill>
              <a:latin typeface="Calibri"/>
              <a:cs typeface="Calibri"/>
            </a:endParaRPr>
          </a:p>
        </p:txBody>
      </p:sp>
      <p:sp>
        <p:nvSpPr>
          <p:cNvPr id="7" name="object 7"/>
          <p:cNvSpPr txBox="1"/>
          <p:nvPr/>
        </p:nvSpPr>
        <p:spPr>
          <a:xfrm>
            <a:off x="729995" y="2447289"/>
            <a:ext cx="1958975" cy="1732280"/>
          </a:xfrm>
          <a:prstGeom prst="rect">
            <a:avLst/>
          </a:prstGeom>
        </p:spPr>
        <p:txBody>
          <a:bodyPr vert="horz" wrap="square" lIns="0" tIns="12065" rIns="0" bIns="0" rtlCol="0">
            <a:spAutoFit/>
          </a:bodyPr>
          <a:lstStyle/>
          <a:p>
            <a:pPr marL="182245" marR="5080" indent="-182880">
              <a:lnSpc>
                <a:spcPct val="100000"/>
              </a:lnSpc>
              <a:spcBef>
                <a:spcPts val="95"/>
              </a:spcBef>
            </a:pPr>
            <a:r>
              <a:rPr sz="1600" b="1" spc="-5" dirty="0">
                <a:solidFill>
                  <a:srgbClr val="1F145D"/>
                </a:solidFill>
                <a:latin typeface="Calibri"/>
                <a:cs typeface="Calibri"/>
              </a:rPr>
              <a:t>if </a:t>
            </a:r>
            <a:r>
              <a:rPr sz="1600" b="1" spc="-10" dirty="0">
                <a:solidFill>
                  <a:srgbClr val="1F145D"/>
                </a:solidFill>
                <a:latin typeface="Calibri"/>
                <a:cs typeface="Calibri"/>
              </a:rPr>
              <a:t>(</a:t>
            </a:r>
            <a:r>
              <a:rPr sz="1600" spc="-10" dirty="0">
                <a:solidFill>
                  <a:srgbClr val="1F145D"/>
                </a:solidFill>
                <a:latin typeface="Calibri"/>
                <a:cs typeface="Calibri"/>
              </a:rPr>
              <a:t>condition</a:t>
            </a:r>
            <a:r>
              <a:rPr sz="1600" dirty="0">
                <a:solidFill>
                  <a:srgbClr val="1F145D"/>
                </a:solidFill>
                <a:latin typeface="Calibri"/>
                <a:cs typeface="Calibri"/>
              </a:rPr>
              <a:t> </a:t>
            </a:r>
            <a:r>
              <a:rPr sz="1600" b="1" spc="-5" dirty="0">
                <a:solidFill>
                  <a:srgbClr val="1F145D"/>
                </a:solidFill>
                <a:latin typeface="Calibri"/>
                <a:cs typeface="Calibri"/>
              </a:rPr>
              <a:t>)</a:t>
            </a:r>
            <a:r>
              <a:rPr sz="1600" b="1" dirty="0">
                <a:solidFill>
                  <a:srgbClr val="1F145D"/>
                </a:solidFill>
                <a:latin typeface="Calibri"/>
                <a:cs typeface="Calibri"/>
              </a:rPr>
              <a:t> </a:t>
            </a:r>
            <a:r>
              <a:rPr sz="1600" b="1" spc="-10" dirty="0">
                <a:solidFill>
                  <a:srgbClr val="1F145D"/>
                </a:solidFill>
                <a:latin typeface="Calibri"/>
                <a:cs typeface="Calibri"/>
              </a:rPr>
              <a:t>begin </a:t>
            </a:r>
            <a:r>
              <a:rPr sz="1600" b="1" spc="-5" dirty="0">
                <a:solidFill>
                  <a:srgbClr val="1F145D"/>
                </a:solidFill>
                <a:latin typeface="Calibri"/>
                <a:cs typeface="Calibri"/>
              </a:rPr>
              <a:t> </a:t>
            </a:r>
            <a:r>
              <a:rPr sz="1600" spc="-10" dirty="0">
                <a:solidFill>
                  <a:srgbClr val="1F145D"/>
                </a:solidFill>
                <a:latin typeface="Calibri"/>
                <a:cs typeface="Calibri"/>
              </a:rPr>
              <a:t>multiple_statements; </a:t>
            </a:r>
            <a:r>
              <a:rPr sz="1600" spc="-350"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marL="182245" marR="5080" indent="-182880">
              <a:lnSpc>
                <a:spcPct val="100000"/>
              </a:lnSpc>
            </a:pPr>
            <a:r>
              <a:rPr sz="1600" b="1" spc="-10" dirty="0">
                <a:solidFill>
                  <a:srgbClr val="1F145D"/>
                </a:solidFill>
                <a:latin typeface="Calibri"/>
                <a:cs typeface="Calibri"/>
              </a:rPr>
              <a:t>end else begin </a:t>
            </a:r>
            <a:r>
              <a:rPr sz="1600" b="1" spc="-5" dirty="0">
                <a:solidFill>
                  <a:srgbClr val="1F145D"/>
                </a:solidFill>
                <a:latin typeface="Calibri"/>
                <a:cs typeface="Calibri"/>
              </a:rPr>
              <a:t> </a:t>
            </a:r>
            <a:r>
              <a:rPr sz="1600" spc="-10" dirty="0">
                <a:solidFill>
                  <a:srgbClr val="1F145D"/>
                </a:solidFill>
                <a:latin typeface="Calibri"/>
                <a:cs typeface="Calibri"/>
              </a:rPr>
              <a:t>multiple_statements; </a:t>
            </a:r>
            <a:r>
              <a:rPr sz="1600" spc="-350"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end</a:t>
            </a:r>
            <a:endParaRPr sz="1600">
              <a:solidFill>
                <a:srgbClr val="1F145D"/>
              </a:solidFill>
              <a:latin typeface="Calibri"/>
              <a:cs typeface="Calibri"/>
            </a:endParaRPr>
          </a:p>
        </p:txBody>
      </p:sp>
      <p:sp>
        <p:nvSpPr>
          <p:cNvPr id="8" name="object 8"/>
          <p:cNvSpPr txBox="1"/>
          <p:nvPr/>
        </p:nvSpPr>
        <p:spPr>
          <a:xfrm>
            <a:off x="591312" y="4398390"/>
            <a:ext cx="2303780" cy="1976120"/>
          </a:xfrm>
          <a:prstGeom prst="rect">
            <a:avLst/>
          </a:prstGeom>
        </p:spPr>
        <p:txBody>
          <a:bodyPr vert="horz" wrap="square" lIns="0" tIns="12065" rIns="0" bIns="0" rtlCol="0">
            <a:spAutoFit/>
          </a:bodyPr>
          <a:lstStyle/>
          <a:p>
            <a:pPr marL="138430">
              <a:lnSpc>
                <a:spcPct val="100000"/>
              </a:lnSpc>
              <a:spcBef>
                <a:spcPts val="95"/>
              </a:spcBef>
            </a:pPr>
            <a:r>
              <a:rPr sz="1600" b="1" spc="-5" dirty="0">
                <a:solidFill>
                  <a:srgbClr val="1F145D"/>
                </a:solidFill>
                <a:latin typeface="Calibri"/>
                <a:cs typeface="Calibri"/>
              </a:rPr>
              <a:t>if</a:t>
            </a:r>
            <a:r>
              <a:rPr sz="1600" b="1" spc="-10" dirty="0">
                <a:solidFill>
                  <a:srgbClr val="1F145D"/>
                </a:solidFill>
                <a:latin typeface="Calibri"/>
                <a:cs typeface="Calibri"/>
              </a:rPr>
              <a:t> (</a:t>
            </a:r>
            <a:r>
              <a:rPr sz="1600" spc="-10" dirty="0">
                <a:solidFill>
                  <a:srgbClr val="1F145D"/>
                </a:solidFill>
                <a:latin typeface="Calibri"/>
                <a:cs typeface="Calibri"/>
              </a:rPr>
              <a:t>condition</a:t>
            </a:r>
            <a:r>
              <a:rPr sz="1600" spc="-15" dirty="0">
                <a:solidFill>
                  <a:srgbClr val="1F145D"/>
                </a:solidFill>
                <a:latin typeface="Calibri"/>
                <a:cs typeface="Calibri"/>
              </a:rPr>
              <a:t> </a:t>
            </a:r>
            <a:r>
              <a:rPr sz="1600" spc="-5" dirty="0">
                <a:solidFill>
                  <a:srgbClr val="1F145D"/>
                </a:solidFill>
                <a:latin typeface="Calibri"/>
                <a:cs typeface="Calibri"/>
              </a:rPr>
              <a:t>1</a:t>
            </a:r>
            <a:r>
              <a:rPr sz="1600" dirty="0">
                <a:solidFill>
                  <a:srgbClr val="1F145D"/>
                </a:solidFill>
                <a:latin typeface="Calibri"/>
                <a:cs typeface="Calibri"/>
              </a:rPr>
              <a:t> </a:t>
            </a:r>
            <a:r>
              <a:rPr sz="1600" b="1" spc="-5" dirty="0">
                <a:solidFill>
                  <a:srgbClr val="1F145D"/>
                </a:solidFill>
                <a:latin typeface="Calibri"/>
                <a:cs typeface="Calibri"/>
              </a:rPr>
              <a:t>)</a:t>
            </a:r>
            <a:endParaRPr sz="1600">
              <a:solidFill>
                <a:srgbClr val="1F145D"/>
              </a:solidFill>
              <a:latin typeface="Calibri"/>
              <a:cs typeface="Calibri"/>
            </a:endParaRPr>
          </a:p>
          <a:p>
            <a:pPr marL="321310">
              <a:lnSpc>
                <a:spcPct val="100000"/>
              </a:lnSpc>
            </a:pPr>
            <a:r>
              <a:rPr sz="1600" spc="-10" dirty="0">
                <a:solidFill>
                  <a:srgbClr val="1F145D"/>
                </a:solidFill>
                <a:latin typeface="Calibri"/>
                <a:cs typeface="Calibri"/>
              </a:rPr>
              <a:t>single_statement;</a:t>
            </a:r>
            <a:endParaRPr sz="1600">
              <a:solidFill>
                <a:srgbClr val="1F145D"/>
              </a:solidFill>
              <a:latin typeface="Calibri"/>
              <a:cs typeface="Calibri"/>
            </a:endParaRPr>
          </a:p>
          <a:p>
            <a:pPr marL="321310" marR="5080" indent="-182880">
              <a:lnSpc>
                <a:spcPct val="100000"/>
              </a:lnSpc>
            </a:pPr>
            <a:r>
              <a:rPr sz="1600" b="1" spc="-5" dirty="0">
                <a:solidFill>
                  <a:srgbClr val="1F145D"/>
                </a:solidFill>
                <a:latin typeface="Calibri"/>
                <a:cs typeface="Calibri"/>
              </a:rPr>
              <a:t>else if (</a:t>
            </a:r>
            <a:r>
              <a:rPr sz="1600" spc="-5" dirty="0">
                <a:solidFill>
                  <a:srgbClr val="1F145D"/>
                </a:solidFill>
                <a:latin typeface="Calibri"/>
                <a:cs typeface="Calibri"/>
              </a:rPr>
              <a:t>condition 2 </a:t>
            </a:r>
            <a:r>
              <a:rPr sz="1600" b="1" spc="-5" dirty="0">
                <a:solidFill>
                  <a:srgbClr val="1F145D"/>
                </a:solidFill>
                <a:latin typeface="Calibri"/>
                <a:cs typeface="Calibri"/>
              </a:rPr>
              <a:t>) </a:t>
            </a:r>
            <a:r>
              <a:rPr sz="1600" b="1" spc="-10" dirty="0">
                <a:solidFill>
                  <a:srgbClr val="1F145D"/>
                </a:solidFill>
                <a:latin typeface="Calibri"/>
                <a:cs typeface="Calibri"/>
              </a:rPr>
              <a:t>begin </a:t>
            </a:r>
            <a:r>
              <a:rPr sz="1600" b="1" spc="-350" dirty="0">
                <a:solidFill>
                  <a:srgbClr val="1F145D"/>
                </a:solidFill>
                <a:latin typeface="Calibri"/>
                <a:cs typeface="Calibri"/>
              </a:rPr>
              <a:t> </a:t>
            </a:r>
            <a:r>
              <a:rPr sz="1600" spc="-10" dirty="0">
                <a:solidFill>
                  <a:srgbClr val="1F145D"/>
                </a:solidFill>
                <a:latin typeface="Calibri"/>
                <a:cs typeface="Calibri"/>
              </a:rPr>
              <a:t>multiple_statements; </a:t>
            </a:r>
            <a:r>
              <a:rPr sz="1600" spc="-5"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marL="138430">
              <a:lnSpc>
                <a:spcPct val="100000"/>
              </a:lnSpc>
            </a:pPr>
            <a:r>
              <a:rPr sz="1600" b="1" spc="-10" dirty="0">
                <a:solidFill>
                  <a:srgbClr val="1F145D"/>
                </a:solidFill>
                <a:latin typeface="Calibri"/>
                <a:cs typeface="Calibri"/>
              </a:rPr>
              <a:t>end</a:t>
            </a:r>
            <a:r>
              <a:rPr sz="1600" b="1" spc="-35" dirty="0">
                <a:solidFill>
                  <a:srgbClr val="1F145D"/>
                </a:solidFill>
                <a:latin typeface="Calibri"/>
                <a:cs typeface="Calibri"/>
              </a:rPr>
              <a:t> </a:t>
            </a:r>
            <a:r>
              <a:rPr sz="1600" b="1" spc="-10" dirty="0">
                <a:solidFill>
                  <a:srgbClr val="1F145D"/>
                </a:solidFill>
                <a:latin typeface="Calibri"/>
                <a:cs typeface="Calibri"/>
              </a:rPr>
              <a:t>else</a:t>
            </a:r>
            <a:endParaRPr sz="1600">
              <a:solidFill>
                <a:srgbClr val="1F145D"/>
              </a:solidFill>
              <a:latin typeface="Calibri"/>
              <a:cs typeface="Calibri"/>
            </a:endParaRPr>
          </a:p>
          <a:p>
            <a:pPr marL="321310">
              <a:lnSpc>
                <a:spcPct val="100000"/>
              </a:lnSpc>
            </a:pPr>
            <a:r>
              <a:rPr sz="1600" spc="-10" dirty="0">
                <a:solidFill>
                  <a:srgbClr val="1F145D"/>
                </a:solidFill>
                <a:latin typeface="Calibri"/>
                <a:cs typeface="Calibri"/>
              </a:rPr>
              <a:t>single_statement;</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end</a:t>
            </a:r>
            <a:endParaRPr sz="1600">
              <a:solidFill>
                <a:srgbClr val="1F145D"/>
              </a:solidFill>
              <a:latin typeface="Calibri"/>
              <a:cs typeface="Calibri"/>
            </a:endParaRPr>
          </a:p>
        </p:txBody>
      </p:sp>
      <p:grpSp>
        <p:nvGrpSpPr>
          <p:cNvPr id="9" name="object 9"/>
          <p:cNvGrpSpPr/>
          <p:nvPr/>
        </p:nvGrpSpPr>
        <p:grpSpPr>
          <a:xfrm>
            <a:off x="7979664" y="1434083"/>
            <a:ext cx="3476625" cy="5001895"/>
            <a:chOff x="7979664" y="1434083"/>
            <a:chExt cx="3476625" cy="5001895"/>
          </a:xfrm>
        </p:grpSpPr>
        <p:sp>
          <p:nvSpPr>
            <p:cNvPr id="10" name="object 10"/>
            <p:cNvSpPr/>
            <p:nvPr/>
          </p:nvSpPr>
          <p:spPr>
            <a:xfrm>
              <a:off x="7985760" y="1440179"/>
              <a:ext cx="3464560" cy="4989830"/>
            </a:xfrm>
            <a:custGeom>
              <a:avLst/>
              <a:gdLst/>
              <a:ahLst/>
              <a:cxnLst/>
              <a:rect l="l" t="t" r="r" b="b"/>
              <a:pathLst>
                <a:path w="3464559" h="4989830">
                  <a:moveTo>
                    <a:pt x="3464052" y="0"/>
                  </a:moveTo>
                  <a:lnTo>
                    <a:pt x="0" y="0"/>
                  </a:lnTo>
                  <a:lnTo>
                    <a:pt x="0" y="4989576"/>
                  </a:lnTo>
                  <a:lnTo>
                    <a:pt x="3464052" y="4989576"/>
                  </a:lnTo>
                  <a:lnTo>
                    <a:pt x="3464052"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11" name="object 11"/>
            <p:cNvSpPr/>
            <p:nvPr/>
          </p:nvSpPr>
          <p:spPr>
            <a:xfrm>
              <a:off x="7985760" y="1440179"/>
              <a:ext cx="3464560" cy="4989830"/>
            </a:xfrm>
            <a:custGeom>
              <a:avLst/>
              <a:gdLst/>
              <a:ahLst/>
              <a:cxnLst/>
              <a:rect l="l" t="t" r="r" b="b"/>
              <a:pathLst>
                <a:path w="3464559" h="4989830">
                  <a:moveTo>
                    <a:pt x="0" y="4989576"/>
                  </a:moveTo>
                  <a:lnTo>
                    <a:pt x="3464052" y="4989576"/>
                  </a:lnTo>
                  <a:lnTo>
                    <a:pt x="3464052" y="0"/>
                  </a:lnTo>
                  <a:lnTo>
                    <a:pt x="0" y="0"/>
                  </a:lnTo>
                  <a:lnTo>
                    <a:pt x="0" y="4989576"/>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12" name="object 12"/>
          <p:cNvSpPr txBox="1"/>
          <p:nvPr/>
        </p:nvSpPr>
        <p:spPr>
          <a:xfrm>
            <a:off x="8078978" y="1471675"/>
            <a:ext cx="2145030" cy="1244600"/>
          </a:xfrm>
          <a:prstGeom prst="rect">
            <a:avLst/>
          </a:prstGeom>
        </p:spPr>
        <p:txBody>
          <a:bodyPr vert="horz" wrap="square" lIns="0" tIns="12065" rIns="0" bIns="0" rtlCol="0">
            <a:spAutoFit/>
          </a:bodyPr>
          <a:lstStyle/>
          <a:p>
            <a:pPr marR="272415">
              <a:lnSpc>
                <a:spcPct val="100000"/>
              </a:lnSpc>
              <a:spcBef>
                <a:spcPts val="95"/>
              </a:spcBef>
              <a:tabLst>
                <a:tab pos="1233170" algn="l"/>
              </a:tabLst>
            </a:pPr>
            <a:r>
              <a:rPr sz="1600" b="1" spc="-10" dirty="0">
                <a:solidFill>
                  <a:srgbClr val="1F145D"/>
                </a:solidFill>
                <a:latin typeface="Calibri"/>
                <a:cs typeface="Calibri"/>
              </a:rPr>
              <a:t>process</a:t>
            </a:r>
            <a:r>
              <a:rPr sz="1600" b="1" spc="20" dirty="0">
                <a:solidFill>
                  <a:srgbClr val="1F145D"/>
                </a:solidFill>
                <a:latin typeface="Calibri"/>
                <a:cs typeface="Calibri"/>
              </a:rPr>
              <a:t> </a:t>
            </a:r>
            <a:r>
              <a:rPr sz="1600" b="1" spc="-10" dirty="0">
                <a:solidFill>
                  <a:srgbClr val="1F145D"/>
                </a:solidFill>
                <a:latin typeface="Calibri"/>
                <a:cs typeface="Calibri"/>
              </a:rPr>
              <a:t>(…)	</a:t>
            </a:r>
            <a:r>
              <a:rPr sz="1600" b="1" spc="-5" dirty="0">
                <a:solidFill>
                  <a:srgbClr val="1F145D"/>
                </a:solidFill>
                <a:latin typeface="Calibri"/>
                <a:cs typeface="Calibri"/>
              </a:rPr>
              <a:t>--</a:t>
            </a:r>
            <a:r>
              <a:rPr sz="1600" b="1" spc="-85" dirty="0">
                <a:solidFill>
                  <a:srgbClr val="1F145D"/>
                </a:solidFill>
                <a:latin typeface="Calibri"/>
                <a:cs typeface="Calibri"/>
              </a:rPr>
              <a:t> </a:t>
            </a:r>
            <a:r>
              <a:rPr sz="1600" b="1" spc="-10" dirty="0">
                <a:solidFill>
                  <a:srgbClr val="1F145D"/>
                </a:solidFill>
                <a:latin typeface="Calibri"/>
                <a:cs typeface="Calibri"/>
              </a:rPr>
              <a:t>VHDL </a:t>
            </a:r>
            <a:r>
              <a:rPr sz="1600" b="1" spc="-345" dirty="0">
                <a:solidFill>
                  <a:srgbClr val="1F145D"/>
                </a:solidFill>
                <a:latin typeface="Calibri"/>
                <a:cs typeface="Calibri"/>
              </a:rPr>
              <a:t> </a:t>
            </a:r>
            <a:r>
              <a:rPr sz="1600" b="1" spc="-10" dirty="0">
                <a:solidFill>
                  <a:srgbClr val="1F145D"/>
                </a:solidFill>
                <a:latin typeface="Calibri"/>
                <a:cs typeface="Calibri"/>
              </a:rPr>
              <a:t>begin</a:t>
            </a:r>
            <a:endParaRPr sz="1600">
              <a:solidFill>
                <a:srgbClr val="1F145D"/>
              </a:solidFill>
              <a:latin typeface="Calibri"/>
              <a:cs typeface="Calibri"/>
            </a:endParaRPr>
          </a:p>
          <a:p>
            <a:pPr marL="138430">
              <a:lnSpc>
                <a:spcPct val="100000"/>
              </a:lnSpc>
            </a:pPr>
            <a:r>
              <a:rPr sz="1600" b="1" spc="-5" dirty="0">
                <a:solidFill>
                  <a:srgbClr val="1F145D"/>
                </a:solidFill>
                <a:latin typeface="Calibri"/>
                <a:cs typeface="Calibri"/>
              </a:rPr>
              <a:t>if</a:t>
            </a:r>
            <a:r>
              <a:rPr sz="1600" b="1" spc="-30" dirty="0">
                <a:solidFill>
                  <a:srgbClr val="1F145D"/>
                </a:solidFill>
                <a:latin typeface="Calibri"/>
                <a:cs typeface="Calibri"/>
              </a:rPr>
              <a:t> </a:t>
            </a:r>
            <a:r>
              <a:rPr sz="1600" spc="-5" dirty="0">
                <a:solidFill>
                  <a:srgbClr val="1F145D"/>
                </a:solidFill>
                <a:latin typeface="Calibri"/>
                <a:cs typeface="Calibri"/>
              </a:rPr>
              <a:t>condition</a:t>
            </a:r>
            <a:r>
              <a:rPr sz="1600" spc="-25"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368300">
              <a:lnSpc>
                <a:spcPct val="100000"/>
              </a:lnSpc>
            </a:pPr>
            <a:r>
              <a:rPr sz="1600" spc="-10" dirty="0">
                <a:solidFill>
                  <a:srgbClr val="1F145D"/>
                </a:solidFill>
                <a:latin typeface="Calibri"/>
                <a:cs typeface="Calibri"/>
              </a:rPr>
              <a:t>multiple_statements;</a:t>
            </a:r>
            <a:endParaRPr sz="1600">
              <a:solidFill>
                <a:srgbClr val="1F145D"/>
              </a:solidFill>
              <a:latin typeface="Calibri"/>
              <a:cs typeface="Calibri"/>
            </a:endParaRPr>
          </a:p>
          <a:p>
            <a:pPr marL="138430">
              <a:lnSpc>
                <a:spcPct val="100000"/>
              </a:lnSpc>
            </a:pPr>
            <a:r>
              <a:rPr sz="1600" b="1" spc="-10" dirty="0">
                <a:solidFill>
                  <a:srgbClr val="1F145D"/>
                </a:solidFill>
                <a:latin typeface="Calibri"/>
                <a:cs typeface="Calibri"/>
              </a:rPr>
              <a:t>end</a:t>
            </a:r>
            <a:r>
              <a:rPr sz="1600" b="1" spc="-35" dirty="0">
                <a:solidFill>
                  <a:srgbClr val="1F145D"/>
                </a:solidFill>
                <a:latin typeface="Calibri"/>
                <a:cs typeface="Calibri"/>
              </a:rPr>
              <a:t> </a:t>
            </a:r>
            <a:r>
              <a:rPr sz="1600" b="1" spc="-5" dirty="0">
                <a:solidFill>
                  <a:srgbClr val="1F145D"/>
                </a:solidFill>
                <a:latin typeface="Calibri"/>
                <a:cs typeface="Calibri"/>
              </a:rPr>
              <a:t>if;</a:t>
            </a:r>
            <a:endParaRPr sz="1600">
              <a:solidFill>
                <a:srgbClr val="1F145D"/>
              </a:solidFill>
              <a:latin typeface="Calibri"/>
              <a:cs typeface="Calibri"/>
            </a:endParaRPr>
          </a:p>
        </p:txBody>
      </p:sp>
      <p:sp>
        <p:nvSpPr>
          <p:cNvPr id="13" name="object 13"/>
          <p:cNvSpPr txBox="1"/>
          <p:nvPr/>
        </p:nvSpPr>
        <p:spPr>
          <a:xfrm>
            <a:off x="8217661" y="2934969"/>
            <a:ext cx="2005964" cy="1244600"/>
          </a:xfrm>
          <a:prstGeom prst="rect">
            <a:avLst/>
          </a:prstGeom>
        </p:spPr>
        <p:txBody>
          <a:bodyPr vert="horz" wrap="square" lIns="0" tIns="12065" rIns="0" bIns="0" rtlCol="0">
            <a:spAutoFit/>
          </a:bodyPr>
          <a:lstStyle/>
          <a:p>
            <a:pPr>
              <a:lnSpc>
                <a:spcPct val="100000"/>
              </a:lnSpc>
              <a:spcBef>
                <a:spcPts val="95"/>
              </a:spcBef>
            </a:pPr>
            <a:r>
              <a:rPr sz="1600" b="1" spc="-5" dirty="0">
                <a:solidFill>
                  <a:srgbClr val="1F145D"/>
                </a:solidFill>
                <a:latin typeface="Calibri"/>
                <a:cs typeface="Calibri"/>
              </a:rPr>
              <a:t>if</a:t>
            </a:r>
            <a:r>
              <a:rPr sz="1600" b="1" spc="-25" dirty="0">
                <a:solidFill>
                  <a:srgbClr val="1F145D"/>
                </a:solidFill>
                <a:latin typeface="Calibri"/>
                <a:cs typeface="Calibri"/>
              </a:rPr>
              <a:t> </a:t>
            </a:r>
            <a:r>
              <a:rPr sz="1600" spc="-5" dirty="0">
                <a:solidFill>
                  <a:srgbClr val="1F145D"/>
                </a:solidFill>
                <a:latin typeface="Calibri"/>
                <a:cs typeface="Calibri"/>
              </a:rPr>
              <a:t>condition</a:t>
            </a:r>
            <a:r>
              <a:rPr sz="1600" spc="-30"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229870">
              <a:lnSpc>
                <a:spcPct val="100000"/>
              </a:lnSpc>
            </a:pPr>
            <a:r>
              <a:rPr sz="1600" spc="-10" dirty="0">
                <a:solidFill>
                  <a:srgbClr val="1F145D"/>
                </a:solidFill>
                <a:latin typeface="Calibri"/>
                <a:cs typeface="Calibri"/>
              </a:rPr>
              <a:t>multiple_statements;</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else</a:t>
            </a:r>
            <a:endParaRPr sz="1600">
              <a:solidFill>
                <a:srgbClr val="1F145D"/>
              </a:solidFill>
              <a:latin typeface="Calibri"/>
              <a:cs typeface="Calibri"/>
            </a:endParaRPr>
          </a:p>
          <a:p>
            <a:pPr marL="229870">
              <a:lnSpc>
                <a:spcPct val="100000"/>
              </a:lnSpc>
              <a:spcBef>
                <a:spcPts val="5"/>
              </a:spcBef>
            </a:pPr>
            <a:r>
              <a:rPr sz="1600" spc="-10" dirty="0">
                <a:solidFill>
                  <a:srgbClr val="1F145D"/>
                </a:solidFill>
                <a:latin typeface="Calibri"/>
                <a:cs typeface="Calibri"/>
              </a:rPr>
              <a:t>multiple_statements;</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end</a:t>
            </a:r>
            <a:r>
              <a:rPr sz="1600" b="1" spc="-35" dirty="0">
                <a:solidFill>
                  <a:srgbClr val="1F145D"/>
                </a:solidFill>
                <a:latin typeface="Calibri"/>
                <a:cs typeface="Calibri"/>
              </a:rPr>
              <a:t> </a:t>
            </a:r>
            <a:r>
              <a:rPr sz="1600" b="1" spc="-5" dirty="0">
                <a:solidFill>
                  <a:srgbClr val="1F145D"/>
                </a:solidFill>
                <a:latin typeface="Calibri"/>
                <a:cs typeface="Calibri"/>
              </a:rPr>
              <a:t>if;</a:t>
            </a:r>
            <a:endParaRPr sz="1600">
              <a:solidFill>
                <a:srgbClr val="1F145D"/>
              </a:solidFill>
              <a:latin typeface="Calibri"/>
              <a:cs typeface="Calibri"/>
            </a:endParaRPr>
          </a:p>
        </p:txBody>
      </p:sp>
      <p:sp>
        <p:nvSpPr>
          <p:cNvPr id="14" name="object 14"/>
          <p:cNvSpPr txBox="1"/>
          <p:nvPr/>
        </p:nvSpPr>
        <p:spPr>
          <a:xfrm>
            <a:off x="8078978" y="4398390"/>
            <a:ext cx="2145030" cy="1976120"/>
          </a:xfrm>
          <a:prstGeom prst="rect">
            <a:avLst/>
          </a:prstGeom>
        </p:spPr>
        <p:txBody>
          <a:bodyPr vert="horz" wrap="square" lIns="0" tIns="12065" rIns="0" bIns="0" rtlCol="0">
            <a:spAutoFit/>
          </a:bodyPr>
          <a:lstStyle/>
          <a:p>
            <a:pPr marL="138430">
              <a:lnSpc>
                <a:spcPct val="100000"/>
              </a:lnSpc>
              <a:spcBef>
                <a:spcPts val="95"/>
              </a:spcBef>
            </a:pPr>
            <a:r>
              <a:rPr sz="1600" b="1" spc="-5" dirty="0">
                <a:solidFill>
                  <a:srgbClr val="1F145D"/>
                </a:solidFill>
                <a:latin typeface="Calibri"/>
                <a:cs typeface="Calibri"/>
              </a:rPr>
              <a:t>if</a:t>
            </a:r>
            <a:r>
              <a:rPr sz="1600" b="1" spc="-10" dirty="0">
                <a:solidFill>
                  <a:srgbClr val="1F145D"/>
                </a:solidFill>
                <a:latin typeface="Calibri"/>
                <a:cs typeface="Calibri"/>
              </a:rPr>
              <a:t> </a:t>
            </a:r>
            <a:r>
              <a:rPr sz="1600" spc="-10" dirty="0">
                <a:solidFill>
                  <a:srgbClr val="1F145D"/>
                </a:solidFill>
                <a:latin typeface="Calibri"/>
                <a:cs typeface="Calibri"/>
              </a:rPr>
              <a:t>condition1 </a:t>
            </a:r>
            <a:r>
              <a:rPr sz="1600" b="1" spc="-10" dirty="0">
                <a:solidFill>
                  <a:srgbClr val="1F145D"/>
                </a:solidFill>
                <a:latin typeface="Calibri"/>
                <a:cs typeface="Calibri"/>
              </a:rPr>
              <a:t>then</a:t>
            </a:r>
            <a:endParaRPr sz="1600">
              <a:solidFill>
                <a:srgbClr val="1F145D"/>
              </a:solidFill>
              <a:latin typeface="Calibri"/>
              <a:cs typeface="Calibri"/>
            </a:endParaRPr>
          </a:p>
          <a:p>
            <a:pPr marL="368300">
              <a:lnSpc>
                <a:spcPct val="100000"/>
              </a:lnSpc>
            </a:pPr>
            <a:r>
              <a:rPr sz="1600" spc="-10" dirty="0">
                <a:solidFill>
                  <a:srgbClr val="1F145D"/>
                </a:solidFill>
                <a:latin typeface="Calibri"/>
                <a:cs typeface="Calibri"/>
              </a:rPr>
              <a:t>multiple_statements;</a:t>
            </a:r>
            <a:endParaRPr sz="1600">
              <a:solidFill>
                <a:srgbClr val="1F145D"/>
              </a:solidFill>
              <a:latin typeface="Calibri"/>
              <a:cs typeface="Calibri"/>
            </a:endParaRPr>
          </a:p>
          <a:p>
            <a:pPr marL="138430">
              <a:lnSpc>
                <a:spcPct val="100000"/>
              </a:lnSpc>
            </a:pPr>
            <a:r>
              <a:rPr sz="1600" b="1" spc="-5" dirty="0">
                <a:solidFill>
                  <a:srgbClr val="1F145D"/>
                </a:solidFill>
                <a:latin typeface="Calibri"/>
                <a:cs typeface="Calibri"/>
              </a:rPr>
              <a:t>elsif</a:t>
            </a:r>
            <a:r>
              <a:rPr sz="1600" b="1" spc="-35" dirty="0">
                <a:solidFill>
                  <a:srgbClr val="1F145D"/>
                </a:solidFill>
                <a:latin typeface="Calibri"/>
                <a:cs typeface="Calibri"/>
              </a:rPr>
              <a:t> </a:t>
            </a:r>
            <a:r>
              <a:rPr sz="1600" spc="-5" dirty="0">
                <a:solidFill>
                  <a:srgbClr val="1F145D"/>
                </a:solidFill>
                <a:latin typeface="Calibri"/>
                <a:cs typeface="Calibri"/>
              </a:rPr>
              <a:t>condition2</a:t>
            </a:r>
            <a:r>
              <a:rPr sz="1600" spc="-25"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368300">
              <a:lnSpc>
                <a:spcPct val="100000"/>
              </a:lnSpc>
            </a:pPr>
            <a:r>
              <a:rPr sz="1600" spc="-10" dirty="0">
                <a:solidFill>
                  <a:srgbClr val="1F145D"/>
                </a:solidFill>
                <a:latin typeface="Calibri"/>
                <a:cs typeface="Calibri"/>
              </a:rPr>
              <a:t>multiple_statements;</a:t>
            </a:r>
            <a:endParaRPr sz="1600">
              <a:solidFill>
                <a:srgbClr val="1F145D"/>
              </a:solidFill>
              <a:latin typeface="Calibri"/>
              <a:cs typeface="Calibri"/>
            </a:endParaRPr>
          </a:p>
          <a:p>
            <a:pPr marL="138430">
              <a:lnSpc>
                <a:spcPct val="100000"/>
              </a:lnSpc>
            </a:pPr>
            <a:r>
              <a:rPr sz="1600" b="1" spc="-10" dirty="0">
                <a:solidFill>
                  <a:srgbClr val="1F145D"/>
                </a:solidFill>
                <a:latin typeface="Calibri"/>
                <a:cs typeface="Calibri"/>
              </a:rPr>
              <a:t>else</a:t>
            </a:r>
            <a:endParaRPr sz="1600">
              <a:solidFill>
                <a:srgbClr val="1F145D"/>
              </a:solidFill>
              <a:latin typeface="Calibri"/>
              <a:cs typeface="Calibri"/>
            </a:endParaRPr>
          </a:p>
          <a:p>
            <a:pPr marL="368300">
              <a:lnSpc>
                <a:spcPct val="100000"/>
              </a:lnSpc>
            </a:pPr>
            <a:r>
              <a:rPr sz="1600" spc="-10" dirty="0">
                <a:solidFill>
                  <a:srgbClr val="1F145D"/>
                </a:solidFill>
                <a:latin typeface="Calibri"/>
                <a:cs typeface="Calibri"/>
              </a:rPr>
              <a:t>multiple_statements;</a:t>
            </a:r>
            <a:endParaRPr sz="1600">
              <a:solidFill>
                <a:srgbClr val="1F145D"/>
              </a:solidFill>
              <a:latin typeface="Calibri"/>
              <a:cs typeface="Calibri"/>
            </a:endParaRPr>
          </a:p>
          <a:p>
            <a:pPr marL="138430">
              <a:lnSpc>
                <a:spcPct val="100000"/>
              </a:lnSpc>
            </a:pPr>
            <a:r>
              <a:rPr sz="1600" b="1" spc="-10" dirty="0">
                <a:solidFill>
                  <a:srgbClr val="1F145D"/>
                </a:solidFill>
                <a:latin typeface="Calibri"/>
                <a:cs typeface="Calibri"/>
              </a:rPr>
              <a:t>end</a:t>
            </a:r>
            <a:r>
              <a:rPr sz="1600" b="1" spc="-35" dirty="0">
                <a:solidFill>
                  <a:srgbClr val="1F145D"/>
                </a:solidFill>
                <a:latin typeface="Calibri"/>
                <a:cs typeface="Calibri"/>
              </a:rPr>
              <a:t> </a:t>
            </a:r>
            <a:r>
              <a:rPr sz="1600" b="1" spc="-5" dirty="0">
                <a:solidFill>
                  <a:srgbClr val="1F145D"/>
                </a:solidFill>
                <a:latin typeface="Calibri"/>
                <a:cs typeface="Calibri"/>
              </a:rPr>
              <a:t>if;</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end</a:t>
            </a:r>
            <a:r>
              <a:rPr sz="1600" b="1" spc="-25" dirty="0">
                <a:solidFill>
                  <a:srgbClr val="1F145D"/>
                </a:solidFill>
                <a:latin typeface="Calibri"/>
                <a:cs typeface="Calibri"/>
              </a:rPr>
              <a:t> </a:t>
            </a:r>
            <a:r>
              <a:rPr sz="1600" b="1" spc="-10" dirty="0">
                <a:solidFill>
                  <a:srgbClr val="1F145D"/>
                </a:solidFill>
                <a:latin typeface="Calibri"/>
                <a:cs typeface="Calibri"/>
              </a:rPr>
              <a:t>process;</a:t>
            </a:r>
            <a:endParaRPr sz="1600">
              <a:solidFill>
                <a:srgbClr val="1F145D"/>
              </a:solidFill>
              <a:latin typeface="Calibri"/>
              <a:cs typeface="Calibri"/>
            </a:endParaRPr>
          </a:p>
        </p:txBody>
      </p:sp>
      <p:grpSp>
        <p:nvGrpSpPr>
          <p:cNvPr id="15" name="object 15"/>
          <p:cNvGrpSpPr/>
          <p:nvPr/>
        </p:nvGrpSpPr>
        <p:grpSpPr>
          <a:xfrm>
            <a:off x="4088891" y="4509515"/>
            <a:ext cx="3770629" cy="1706880"/>
            <a:chOff x="4088891" y="4509515"/>
            <a:chExt cx="3770629" cy="1706880"/>
          </a:xfrm>
        </p:grpSpPr>
        <p:sp>
          <p:nvSpPr>
            <p:cNvPr id="16" name="object 16"/>
            <p:cNvSpPr/>
            <p:nvPr/>
          </p:nvSpPr>
          <p:spPr>
            <a:xfrm>
              <a:off x="4094987" y="4515611"/>
              <a:ext cx="3758565" cy="1694814"/>
            </a:xfrm>
            <a:custGeom>
              <a:avLst/>
              <a:gdLst/>
              <a:ahLst/>
              <a:cxnLst/>
              <a:rect l="l" t="t" r="r" b="b"/>
              <a:pathLst>
                <a:path w="3758565" h="1694814">
                  <a:moveTo>
                    <a:pt x="2910840" y="0"/>
                  </a:moveTo>
                  <a:lnTo>
                    <a:pt x="2910840" y="423671"/>
                  </a:lnTo>
                  <a:lnTo>
                    <a:pt x="847344" y="423671"/>
                  </a:lnTo>
                  <a:lnTo>
                    <a:pt x="847344" y="0"/>
                  </a:lnTo>
                  <a:lnTo>
                    <a:pt x="0" y="847344"/>
                  </a:lnTo>
                  <a:lnTo>
                    <a:pt x="847344" y="1694688"/>
                  </a:lnTo>
                  <a:lnTo>
                    <a:pt x="847344" y="1271016"/>
                  </a:lnTo>
                  <a:lnTo>
                    <a:pt x="2910840" y="1271016"/>
                  </a:lnTo>
                  <a:lnTo>
                    <a:pt x="2910840" y="1694688"/>
                  </a:lnTo>
                  <a:lnTo>
                    <a:pt x="3758184" y="847344"/>
                  </a:lnTo>
                  <a:lnTo>
                    <a:pt x="2910840" y="0"/>
                  </a:lnTo>
                  <a:close/>
                </a:path>
              </a:pathLst>
            </a:custGeom>
            <a:solidFill>
              <a:srgbClr val="4471C4"/>
            </a:solidFill>
          </p:spPr>
          <p:txBody>
            <a:bodyPr wrap="square" lIns="0" tIns="0" rIns="0" bIns="0" rtlCol="0"/>
            <a:lstStyle/>
            <a:p>
              <a:endParaRPr>
                <a:solidFill>
                  <a:srgbClr val="1F145D"/>
                </a:solidFill>
              </a:endParaRPr>
            </a:p>
          </p:txBody>
        </p:sp>
        <p:sp>
          <p:nvSpPr>
            <p:cNvPr id="17" name="object 17"/>
            <p:cNvSpPr/>
            <p:nvPr/>
          </p:nvSpPr>
          <p:spPr>
            <a:xfrm>
              <a:off x="4094987" y="4515611"/>
              <a:ext cx="3758565" cy="1694814"/>
            </a:xfrm>
            <a:custGeom>
              <a:avLst/>
              <a:gdLst/>
              <a:ahLst/>
              <a:cxnLst/>
              <a:rect l="l" t="t" r="r" b="b"/>
              <a:pathLst>
                <a:path w="3758565" h="1694814">
                  <a:moveTo>
                    <a:pt x="0" y="847344"/>
                  </a:moveTo>
                  <a:lnTo>
                    <a:pt x="847344" y="0"/>
                  </a:lnTo>
                  <a:lnTo>
                    <a:pt x="847344" y="423671"/>
                  </a:lnTo>
                  <a:lnTo>
                    <a:pt x="2910840" y="423671"/>
                  </a:lnTo>
                  <a:lnTo>
                    <a:pt x="2910840" y="0"/>
                  </a:lnTo>
                  <a:lnTo>
                    <a:pt x="3758184" y="847344"/>
                  </a:lnTo>
                  <a:lnTo>
                    <a:pt x="2910840" y="1694688"/>
                  </a:lnTo>
                  <a:lnTo>
                    <a:pt x="2910840" y="1271016"/>
                  </a:lnTo>
                  <a:lnTo>
                    <a:pt x="847344" y="1271016"/>
                  </a:lnTo>
                  <a:lnTo>
                    <a:pt x="847344" y="1694688"/>
                  </a:lnTo>
                  <a:lnTo>
                    <a:pt x="0" y="847344"/>
                  </a:lnTo>
                  <a:close/>
                </a:path>
              </a:pathLst>
            </a:custGeom>
            <a:ln w="12192">
              <a:solidFill>
                <a:srgbClr val="2E528F"/>
              </a:solidFill>
            </a:ln>
          </p:spPr>
          <p:txBody>
            <a:bodyPr wrap="square" lIns="0" tIns="0" rIns="0" bIns="0" rtlCol="0"/>
            <a:lstStyle/>
            <a:p>
              <a:endParaRPr>
                <a:solidFill>
                  <a:srgbClr val="1F145D"/>
                </a:solidFill>
              </a:endParaRPr>
            </a:p>
          </p:txBody>
        </p:sp>
      </p:grpSp>
      <p:sp>
        <p:nvSpPr>
          <p:cNvPr id="18" name="object 18"/>
          <p:cNvSpPr txBox="1"/>
          <p:nvPr/>
        </p:nvSpPr>
        <p:spPr>
          <a:xfrm>
            <a:off x="4756530" y="5061584"/>
            <a:ext cx="2437130" cy="574040"/>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1F145D"/>
                </a:solidFill>
                <a:latin typeface="Calibri"/>
                <a:cs typeface="Calibri"/>
              </a:rPr>
              <a:t>This</a:t>
            </a:r>
            <a:r>
              <a:rPr sz="1800" spc="-20" dirty="0">
                <a:solidFill>
                  <a:srgbClr val="1F145D"/>
                </a:solidFill>
                <a:latin typeface="Calibri"/>
                <a:cs typeface="Calibri"/>
              </a:rPr>
              <a:t> </a:t>
            </a:r>
            <a:r>
              <a:rPr sz="1800" spc="-15" dirty="0">
                <a:solidFill>
                  <a:srgbClr val="1F145D"/>
                </a:solidFill>
                <a:latin typeface="Calibri"/>
                <a:cs typeface="Calibri"/>
              </a:rPr>
              <a:t>form</a:t>
            </a:r>
            <a:r>
              <a:rPr sz="1800" spc="-20" dirty="0">
                <a:solidFill>
                  <a:srgbClr val="1F145D"/>
                </a:solidFill>
                <a:latin typeface="Calibri"/>
                <a:cs typeface="Calibri"/>
              </a:rPr>
              <a:t> </a:t>
            </a:r>
            <a:r>
              <a:rPr sz="1800" spc="-5" dirty="0">
                <a:solidFill>
                  <a:srgbClr val="1F145D"/>
                </a:solidFill>
                <a:latin typeface="Calibri"/>
                <a:cs typeface="Calibri"/>
              </a:rPr>
              <a:t>of cascaded</a:t>
            </a:r>
            <a:r>
              <a:rPr sz="1800" spc="5" dirty="0">
                <a:solidFill>
                  <a:srgbClr val="1F145D"/>
                </a:solidFill>
                <a:latin typeface="Calibri"/>
                <a:cs typeface="Calibri"/>
              </a:rPr>
              <a:t> </a:t>
            </a:r>
            <a:r>
              <a:rPr sz="1800" b="1" spc="15" dirty="0">
                <a:solidFill>
                  <a:srgbClr val="1F145D"/>
                </a:solidFill>
                <a:latin typeface="Calibri"/>
                <a:cs typeface="Calibri"/>
              </a:rPr>
              <a:t>“if”</a:t>
            </a:r>
            <a:endParaRPr sz="1800">
              <a:solidFill>
                <a:srgbClr val="1F145D"/>
              </a:solidFill>
              <a:latin typeface="Calibri"/>
              <a:cs typeface="Calibri"/>
            </a:endParaRPr>
          </a:p>
          <a:p>
            <a:pPr algn="ctr">
              <a:lnSpc>
                <a:spcPct val="100000"/>
              </a:lnSpc>
            </a:pPr>
            <a:r>
              <a:rPr sz="1800" spc="-5" dirty="0">
                <a:solidFill>
                  <a:srgbClr val="1F145D"/>
                </a:solidFill>
                <a:latin typeface="Calibri"/>
                <a:cs typeface="Calibri"/>
              </a:rPr>
              <a:t>is</a:t>
            </a:r>
            <a:r>
              <a:rPr sz="1800" spc="-20" dirty="0">
                <a:solidFill>
                  <a:srgbClr val="1F145D"/>
                </a:solidFill>
                <a:latin typeface="Calibri"/>
                <a:cs typeface="Calibri"/>
              </a:rPr>
              <a:t> </a:t>
            </a:r>
            <a:r>
              <a:rPr sz="1800" dirty="0">
                <a:solidFill>
                  <a:srgbClr val="1F145D"/>
                </a:solidFill>
                <a:latin typeface="Calibri"/>
                <a:cs typeface="Calibri"/>
              </a:rPr>
              <a:t>a</a:t>
            </a:r>
            <a:r>
              <a:rPr sz="1800" spc="-25" dirty="0">
                <a:solidFill>
                  <a:srgbClr val="1F145D"/>
                </a:solidFill>
                <a:latin typeface="Calibri"/>
                <a:cs typeface="Calibri"/>
              </a:rPr>
              <a:t> </a:t>
            </a:r>
            <a:r>
              <a:rPr sz="1800" spc="-5" dirty="0">
                <a:solidFill>
                  <a:srgbClr val="1F145D"/>
                </a:solidFill>
                <a:latin typeface="Calibri"/>
                <a:cs typeface="Calibri"/>
              </a:rPr>
              <a:t>priority</a:t>
            </a:r>
            <a:r>
              <a:rPr sz="1800" dirty="0">
                <a:solidFill>
                  <a:srgbClr val="1F145D"/>
                </a:solidFill>
                <a:latin typeface="Calibri"/>
                <a:cs typeface="Calibri"/>
              </a:rPr>
              <a:t> </a:t>
            </a:r>
            <a:r>
              <a:rPr sz="1800" spc="-5" dirty="0">
                <a:solidFill>
                  <a:srgbClr val="1F145D"/>
                </a:solidFill>
                <a:latin typeface="Calibri"/>
                <a:cs typeface="Calibri"/>
              </a:rPr>
              <a:t>encoder</a:t>
            </a:r>
            <a:endParaRPr sz="1800">
              <a:solidFill>
                <a:srgbClr val="1F145D"/>
              </a:solidFill>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8667" y="300958"/>
            <a:ext cx="5974080" cy="697230"/>
          </a:xfrm>
          <a:prstGeom prst="rect">
            <a:avLst/>
          </a:prstGeom>
        </p:spPr>
        <p:txBody>
          <a:bodyPr vert="horz" wrap="square" lIns="0" tIns="13335" rIns="0" bIns="0" rtlCol="0">
            <a:spAutoFit/>
          </a:bodyPr>
          <a:lstStyle/>
          <a:p>
            <a:pPr marL="12700">
              <a:lnSpc>
                <a:spcPct val="100000"/>
              </a:lnSpc>
              <a:spcBef>
                <a:spcPts val="105"/>
              </a:spcBef>
            </a:pPr>
            <a:r>
              <a:rPr b="0" spc="-25" dirty="0">
                <a:latin typeface="Calibri Light"/>
                <a:cs typeface="Calibri Light"/>
              </a:rPr>
              <a:t>Procedural</a:t>
            </a:r>
            <a:r>
              <a:rPr b="0" spc="-15" dirty="0">
                <a:latin typeface="Calibri Light"/>
                <a:cs typeface="Calibri Light"/>
              </a:rPr>
              <a:t> </a:t>
            </a:r>
            <a:r>
              <a:rPr b="0" spc="-10" dirty="0">
                <a:latin typeface="Calibri Light"/>
                <a:cs typeface="Calibri Light"/>
              </a:rPr>
              <a:t>case </a:t>
            </a:r>
            <a:r>
              <a:rPr b="0" spc="-30" dirty="0">
                <a:latin typeface="Calibri Light"/>
                <a:cs typeface="Calibri Light"/>
              </a:rPr>
              <a:t>statement</a:t>
            </a:r>
          </a:p>
        </p:txBody>
      </p:sp>
      <p:sp>
        <p:nvSpPr>
          <p:cNvPr id="3" name="object 3"/>
          <p:cNvSpPr txBox="1"/>
          <p:nvPr/>
        </p:nvSpPr>
        <p:spPr>
          <a:xfrm>
            <a:off x="3696080" y="1832610"/>
            <a:ext cx="4199255" cy="3656965"/>
          </a:xfrm>
          <a:prstGeom prst="rect">
            <a:avLst/>
          </a:prstGeom>
        </p:spPr>
        <p:txBody>
          <a:bodyPr vert="horz" wrap="square" lIns="0" tIns="13335" rIns="0" bIns="0" rtlCol="0">
            <a:spAutoFit/>
          </a:bodyPr>
          <a:lstStyle/>
          <a:p>
            <a:pPr marL="241300" marR="311150" indent="-241300">
              <a:lnSpc>
                <a:spcPts val="2810"/>
              </a:lnSpc>
              <a:spcBef>
                <a:spcPts val="105"/>
              </a:spcBef>
              <a:buFont typeface="Arial"/>
              <a:buChar char="•"/>
              <a:tabLst>
                <a:tab pos="241300" algn="l"/>
              </a:tabLst>
            </a:pPr>
            <a:r>
              <a:rPr sz="2600" spc="-5" dirty="0">
                <a:solidFill>
                  <a:srgbClr val="1F145D"/>
                </a:solidFill>
                <a:latin typeface="Calibri"/>
                <a:cs typeface="Calibri"/>
              </a:rPr>
              <a:t>Case</a:t>
            </a:r>
            <a:r>
              <a:rPr sz="2600" spc="-35" dirty="0">
                <a:solidFill>
                  <a:srgbClr val="1F145D"/>
                </a:solidFill>
                <a:latin typeface="Calibri"/>
                <a:cs typeface="Calibri"/>
              </a:rPr>
              <a:t> </a:t>
            </a:r>
            <a:r>
              <a:rPr sz="2600" spc="-10" dirty="0">
                <a:solidFill>
                  <a:srgbClr val="1F145D"/>
                </a:solidFill>
                <a:latin typeface="Calibri"/>
                <a:cs typeface="Calibri"/>
              </a:rPr>
              <a:t>can </a:t>
            </a:r>
            <a:r>
              <a:rPr sz="2600" spc="-5" dirty="0">
                <a:solidFill>
                  <a:srgbClr val="1F145D"/>
                </a:solidFill>
                <a:latin typeface="Calibri"/>
                <a:cs typeface="Calibri"/>
              </a:rPr>
              <a:t>be</a:t>
            </a:r>
            <a:r>
              <a:rPr sz="2600" spc="-25" dirty="0">
                <a:solidFill>
                  <a:srgbClr val="1F145D"/>
                </a:solidFill>
                <a:latin typeface="Calibri"/>
                <a:cs typeface="Calibri"/>
              </a:rPr>
              <a:t> </a:t>
            </a:r>
            <a:r>
              <a:rPr sz="2600" spc="-10" dirty="0">
                <a:solidFill>
                  <a:srgbClr val="1F145D"/>
                </a:solidFill>
                <a:latin typeface="Calibri"/>
                <a:cs typeface="Calibri"/>
              </a:rPr>
              <a:t>more </a:t>
            </a:r>
            <a:r>
              <a:rPr sz="2600" spc="-5" dirty="0">
                <a:solidFill>
                  <a:srgbClr val="1F145D"/>
                </a:solidFill>
                <a:latin typeface="Calibri"/>
                <a:cs typeface="Calibri"/>
              </a:rPr>
              <a:t>readable</a:t>
            </a:r>
            <a:endParaRPr sz="2600">
              <a:solidFill>
                <a:srgbClr val="1F145D"/>
              </a:solidFill>
              <a:latin typeface="Calibri"/>
              <a:cs typeface="Calibri"/>
            </a:endParaRPr>
          </a:p>
          <a:p>
            <a:pPr marR="330200" algn="ctr">
              <a:lnSpc>
                <a:spcPts val="2810"/>
              </a:lnSpc>
            </a:pPr>
            <a:r>
              <a:rPr sz="2600" dirty="0">
                <a:solidFill>
                  <a:srgbClr val="1F145D"/>
                </a:solidFill>
                <a:latin typeface="Calibri"/>
                <a:cs typeface="Calibri"/>
              </a:rPr>
              <a:t>than</a:t>
            </a:r>
            <a:r>
              <a:rPr sz="2600" spc="-10" dirty="0">
                <a:solidFill>
                  <a:srgbClr val="1F145D"/>
                </a:solidFill>
                <a:latin typeface="Calibri"/>
                <a:cs typeface="Calibri"/>
              </a:rPr>
              <a:t> </a:t>
            </a:r>
            <a:r>
              <a:rPr sz="2600" spc="-5" dirty="0">
                <a:solidFill>
                  <a:srgbClr val="1F145D"/>
                </a:solidFill>
                <a:latin typeface="Calibri"/>
                <a:cs typeface="Calibri"/>
              </a:rPr>
              <a:t>long</a:t>
            </a:r>
            <a:r>
              <a:rPr sz="2600" spc="-15" dirty="0">
                <a:solidFill>
                  <a:srgbClr val="1F145D"/>
                </a:solidFill>
                <a:latin typeface="Calibri"/>
                <a:cs typeface="Calibri"/>
              </a:rPr>
              <a:t> </a:t>
            </a:r>
            <a:r>
              <a:rPr sz="2600" spc="-5" dirty="0">
                <a:solidFill>
                  <a:srgbClr val="1F145D"/>
                </a:solidFill>
                <a:latin typeface="Calibri"/>
                <a:cs typeface="Calibri"/>
              </a:rPr>
              <a:t>cascade</a:t>
            </a:r>
            <a:r>
              <a:rPr sz="2600" spc="-15" dirty="0">
                <a:solidFill>
                  <a:srgbClr val="1F145D"/>
                </a:solidFill>
                <a:latin typeface="Calibri"/>
                <a:cs typeface="Calibri"/>
              </a:rPr>
              <a:t> </a:t>
            </a:r>
            <a:r>
              <a:rPr sz="2600" spc="-5" dirty="0">
                <a:solidFill>
                  <a:srgbClr val="1F145D"/>
                </a:solidFill>
                <a:latin typeface="Calibri"/>
                <a:cs typeface="Calibri"/>
              </a:rPr>
              <a:t>of</a:t>
            </a:r>
            <a:r>
              <a:rPr sz="2600" spc="-15" dirty="0">
                <a:solidFill>
                  <a:srgbClr val="1F145D"/>
                </a:solidFill>
                <a:latin typeface="Calibri"/>
                <a:cs typeface="Calibri"/>
              </a:rPr>
              <a:t> </a:t>
            </a:r>
            <a:r>
              <a:rPr sz="2600" spc="-10" dirty="0">
                <a:solidFill>
                  <a:srgbClr val="1F145D"/>
                </a:solidFill>
                <a:latin typeface="Calibri"/>
                <a:cs typeface="Calibri"/>
              </a:rPr>
              <a:t>‘if’s.</a:t>
            </a:r>
            <a:endParaRPr sz="2600">
              <a:solidFill>
                <a:srgbClr val="1F145D"/>
              </a:solidFill>
              <a:latin typeface="Calibri"/>
              <a:cs typeface="Calibri"/>
            </a:endParaRPr>
          </a:p>
          <a:p>
            <a:pPr marL="241300" marR="41275" indent="-228600">
              <a:lnSpc>
                <a:spcPct val="80000"/>
              </a:lnSpc>
              <a:spcBef>
                <a:spcPts val="1005"/>
              </a:spcBef>
              <a:buFont typeface="Arial"/>
              <a:buChar char="•"/>
              <a:tabLst>
                <a:tab pos="241300" algn="l"/>
              </a:tabLst>
            </a:pPr>
            <a:r>
              <a:rPr sz="2600" dirty="0">
                <a:solidFill>
                  <a:srgbClr val="1F145D"/>
                </a:solidFill>
                <a:latin typeface="Calibri"/>
                <a:cs typeface="Calibri"/>
              </a:rPr>
              <a:t>Also </a:t>
            </a:r>
            <a:r>
              <a:rPr sz="2600" spc="-5" dirty="0">
                <a:solidFill>
                  <a:srgbClr val="1F145D"/>
                </a:solidFill>
                <a:latin typeface="Calibri"/>
                <a:cs typeface="Calibri"/>
              </a:rPr>
              <a:t>doesn’t </a:t>
            </a:r>
            <a:r>
              <a:rPr sz="2600" dirty="0">
                <a:solidFill>
                  <a:srgbClr val="1F145D"/>
                </a:solidFill>
                <a:latin typeface="Calibri"/>
                <a:cs typeface="Calibri"/>
              </a:rPr>
              <a:t>imply </a:t>
            </a:r>
            <a:r>
              <a:rPr sz="2600" spc="-5" dirty="0">
                <a:solidFill>
                  <a:srgbClr val="1F145D"/>
                </a:solidFill>
                <a:latin typeface="Calibri"/>
                <a:cs typeface="Calibri"/>
              </a:rPr>
              <a:t>priority so </a:t>
            </a:r>
            <a:r>
              <a:rPr sz="2600" spc="-575" dirty="0">
                <a:solidFill>
                  <a:srgbClr val="1F145D"/>
                </a:solidFill>
                <a:latin typeface="Calibri"/>
                <a:cs typeface="Calibri"/>
              </a:rPr>
              <a:t> </a:t>
            </a:r>
            <a:r>
              <a:rPr sz="2600" spc="-5" dirty="0">
                <a:solidFill>
                  <a:srgbClr val="1F145D"/>
                </a:solidFill>
                <a:latin typeface="Calibri"/>
                <a:cs typeface="Calibri"/>
              </a:rPr>
              <a:t>arguably </a:t>
            </a:r>
            <a:r>
              <a:rPr sz="2600" spc="-10" dirty="0">
                <a:solidFill>
                  <a:srgbClr val="1F145D"/>
                </a:solidFill>
                <a:latin typeface="Calibri"/>
                <a:cs typeface="Calibri"/>
              </a:rPr>
              <a:t>often more </a:t>
            </a:r>
            <a:r>
              <a:rPr sz="2600" spc="-5" dirty="0">
                <a:solidFill>
                  <a:srgbClr val="1F145D"/>
                </a:solidFill>
                <a:latin typeface="Calibri"/>
                <a:cs typeface="Calibri"/>
              </a:rPr>
              <a:t> </a:t>
            </a:r>
            <a:r>
              <a:rPr sz="2600" spc="-10" dirty="0">
                <a:solidFill>
                  <a:srgbClr val="1F145D"/>
                </a:solidFill>
                <a:latin typeface="Calibri"/>
                <a:cs typeface="Calibri"/>
              </a:rPr>
              <a:t>appropriate</a:t>
            </a:r>
            <a:r>
              <a:rPr sz="2600" spc="-30" dirty="0">
                <a:solidFill>
                  <a:srgbClr val="1F145D"/>
                </a:solidFill>
                <a:latin typeface="Calibri"/>
                <a:cs typeface="Calibri"/>
              </a:rPr>
              <a:t> </a:t>
            </a:r>
            <a:r>
              <a:rPr sz="2600" spc="-5" dirty="0">
                <a:solidFill>
                  <a:srgbClr val="1F145D"/>
                </a:solidFill>
                <a:latin typeface="Calibri"/>
                <a:cs typeface="Calibri"/>
              </a:rPr>
              <a:t>description</a:t>
            </a:r>
            <a:endParaRPr sz="2600">
              <a:solidFill>
                <a:srgbClr val="1F145D"/>
              </a:solidFill>
              <a:latin typeface="Calibri"/>
              <a:cs typeface="Calibri"/>
            </a:endParaRPr>
          </a:p>
          <a:p>
            <a:pPr marL="241300" marR="5080" indent="-228600">
              <a:lnSpc>
                <a:spcPts val="2500"/>
              </a:lnSpc>
              <a:spcBef>
                <a:spcPts val="975"/>
              </a:spcBef>
              <a:buFont typeface="Arial"/>
              <a:buChar char="•"/>
              <a:tabLst>
                <a:tab pos="241300" algn="l"/>
              </a:tabLst>
            </a:pPr>
            <a:r>
              <a:rPr sz="2600" spc="-15" dirty="0">
                <a:solidFill>
                  <a:srgbClr val="1F145D"/>
                </a:solidFill>
                <a:latin typeface="Calibri"/>
                <a:cs typeface="Calibri"/>
              </a:rPr>
              <a:t>Great</a:t>
            </a:r>
            <a:r>
              <a:rPr sz="2600" spc="-30" dirty="0">
                <a:solidFill>
                  <a:srgbClr val="1F145D"/>
                </a:solidFill>
                <a:latin typeface="Calibri"/>
                <a:cs typeface="Calibri"/>
              </a:rPr>
              <a:t> </a:t>
            </a:r>
            <a:r>
              <a:rPr sz="2600" dirty="0">
                <a:solidFill>
                  <a:srgbClr val="1F145D"/>
                </a:solidFill>
                <a:latin typeface="Calibri"/>
                <a:cs typeface="Calibri"/>
              </a:rPr>
              <a:t>with</a:t>
            </a:r>
            <a:r>
              <a:rPr sz="2600" spc="-20" dirty="0">
                <a:solidFill>
                  <a:srgbClr val="1F145D"/>
                </a:solidFill>
                <a:latin typeface="Calibri"/>
                <a:cs typeface="Calibri"/>
              </a:rPr>
              <a:t> </a:t>
            </a:r>
            <a:r>
              <a:rPr sz="2600" spc="-10" dirty="0">
                <a:solidFill>
                  <a:srgbClr val="1F145D"/>
                </a:solidFill>
                <a:latin typeface="Calibri"/>
                <a:cs typeface="Calibri"/>
              </a:rPr>
              <a:t>enumerated</a:t>
            </a:r>
            <a:r>
              <a:rPr sz="2600" spc="-65" dirty="0">
                <a:solidFill>
                  <a:srgbClr val="1F145D"/>
                </a:solidFill>
                <a:latin typeface="Calibri"/>
                <a:cs typeface="Calibri"/>
              </a:rPr>
              <a:t> </a:t>
            </a:r>
            <a:r>
              <a:rPr sz="2600" dirty="0">
                <a:solidFill>
                  <a:srgbClr val="1F145D"/>
                </a:solidFill>
                <a:latin typeface="Calibri"/>
                <a:cs typeface="Calibri"/>
              </a:rPr>
              <a:t>types </a:t>
            </a:r>
            <a:r>
              <a:rPr sz="2600" spc="-575" dirty="0">
                <a:solidFill>
                  <a:srgbClr val="1F145D"/>
                </a:solidFill>
                <a:latin typeface="Calibri"/>
                <a:cs typeface="Calibri"/>
              </a:rPr>
              <a:t> </a:t>
            </a:r>
            <a:r>
              <a:rPr sz="2600" spc="-25" dirty="0">
                <a:solidFill>
                  <a:srgbClr val="1F145D"/>
                </a:solidFill>
                <a:latin typeface="Calibri"/>
                <a:cs typeface="Calibri"/>
              </a:rPr>
              <a:t>for</a:t>
            </a:r>
            <a:r>
              <a:rPr sz="2600" spc="-20" dirty="0">
                <a:solidFill>
                  <a:srgbClr val="1F145D"/>
                </a:solidFill>
                <a:latin typeface="Calibri"/>
                <a:cs typeface="Calibri"/>
              </a:rPr>
              <a:t> </a:t>
            </a:r>
            <a:r>
              <a:rPr sz="2600" dirty="0">
                <a:solidFill>
                  <a:srgbClr val="1F145D"/>
                </a:solidFill>
                <a:latin typeface="Calibri"/>
                <a:cs typeface="Calibri"/>
              </a:rPr>
              <a:t>describing</a:t>
            </a:r>
            <a:r>
              <a:rPr sz="2600" spc="-55" dirty="0">
                <a:solidFill>
                  <a:srgbClr val="1F145D"/>
                </a:solidFill>
                <a:latin typeface="Calibri"/>
                <a:cs typeface="Calibri"/>
              </a:rPr>
              <a:t> </a:t>
            </a:r>
            <a:r>
              <a:rPr sz="2600" spc="-20" dirty="0">
                <a:solidFill>
                  <a:srgbClr val="1F145D"/>
                </a:solidFill>
                <a:latin typeface="Calibri"/>
                <a:cs typeface="Calibri"/>
              </a:rPr>
              <a:t>state</a:t>
            </a:r>
            <a:r>
              <a:rPr sz="2600" spc="-40" dirty="0">
                <a:solidFill>
                  <a:srgbClr val="1F145D"/>
                </a:solidFill>
                <a:latin typeface="Calibri"/>
                <a:cs typeface="Calibri"/>
              </a:rPr>
              <a:t> </a:t>
            </a:r>
            <a:r>
              <a:rPr sz="2600" dirty="0">
                <a:solidFill>
                  <a:srgbClr val="1F145D"/>
                </a:solidFill>
                <a:latin typeface="Calibri"/>
                <a:cs typeface="Calibri"/>
              </a:rPr>
              <a:t>machines</a:t>
            </a:r>
            <a:endParaRPr sz="2600">
              <a:solidFill>
                <a:srgbClr val="1F145D"/>
              </a:solidFill>
              <a:latin typeface="Calibri"/>
              <a:cs typeface="Calibri"/>
            </a:endParaRPr>
          </a:p>
          <a:p>
            <a:pPr marL="241300" marR="296545" indent="-228600">
              <a:lnSpc>
                <a:spcPct val="80000"/>
              </a:lnSpc>
              <a:spcBef>
                <a:spcPts val="1010"/>
              </a:spcBef>
              <a:buFont typeface="Arial"/>
              <a:buChar char="•"/>
              <a:tabLst>
                <a:tab pos="241300" algn="l"/>
              </a:tabLst>
            </a:pPr>
            <a:r>
              <a:rPr sz="2600" spc="-10" dirty="0">
                <a:solidFill>
                  <a:srgbClr val="1F145D"/>
                </a:solidFill>
                <a:latin typeface="Calibri"/>
                <a:cs typeface="Calibri"/>
              </a:rPr>
              <a:t>Ensure</a:t>
            </a:r>
            <a:r>
              <a:rPr sz="2600" spc="-45" dirty="0">
                <a:solidFill>
                  <a:srgbClr val="1F145D"/>
                </a:solidFill>
                <a:latin typeface="Calibri"/>
                <a:cs typeface="Calibri"/>
              </a:rPr>
              <a:t> </a:t>
            </a:r>
            <a:r>
              <a:rPr sz="2600" spc="-5" dirty="0">
                <a:solidFill>
                  <a:srgbClr val="1F145D"/>
                </a:solidFill>
                <a:latin typeface="Calibri"/>
                <a:cs typeface="Calibri"/>
              </a:rPr>
              <a:t>case</a:t>
            </a:r>
            <a:r>
              <a:rPr sz="2600" spc="-25" dirty="0">
                <a:solidFill>
                  <a:srgbClr val="1F145D"/>
                </a:solidFill>
                <a:latin typeface="Calibri"/>
                <a:cs typeface="Calibri"/>
              </a:rPr>
              <a:t> </a:t>
            </a:r>
            <a:r>
              <a:rPr sz="2600" spc="-15" dirty="0">
                <a:solidFill>
                  <a:srgbClr val="1F145D"/>
                </a:solidFill>
                <a:latin typeface="Calibri"/>
                <a:cs typeface="Calibri"/>
              </a:rPr>
              <a:t>statements</a:t>
            </a:r>
            <a:r>
              <a:rPr sz="2600" spc="-60" dirty="0">
                <a:solidFill>
                  <a:srgbClr val="1F145D"/>
                </a:solidFill>
                <a:latin typeface="Calibri"/>
                <a:cs typeface="Calibri"/>
              </a:rPr>
              <a:t> </a:t>
            </a:r>
            <a:r>
              <a:rPr sz="2600" spc="-10" dirty="0">
                <a:solidFill>
                  <a:srgbClr val="1F145D"/>
                </a:solidFill>
                <a:latin typeface="Calibri"/>
                <a:cs typeface="Calibri"/>
              </a:rPr>
              <a:t>are </a:t>
            </a:r>
            <a:r>
              <a:rPr sz="2600" spc="-570" dirty="0">
                <a:solidFill>
                  <a:srgbClr val="1F145D"/>
                </a:solidFill>
                <a:latin typeface="Calibri"/>
                <a:cs typeface="Calibri"/>
              </a:rPr>
              <a:t> </a:t>
            </a:r>
            <a:r>
              <a:rPr sz="2600" spc="-5" dirty="0">
                <a:solidFill>
                  <a:srgbClr val="1F145D"/>
                </a:solidFill>
                <a:latin typeface="Calibri"/>
                <a:cs typeface="Calibri"/>
              </a:rPr>
              <a:t>fully </a:t>
            </a:r>
            <a:r>
              <a:rPr sz="2600" spc="-10" dirty="0">
                <a:solidFill>
                  <a:srgbClr val="1F145D"/>
                </a:solidFill>
                <a:latin typeface="Calibri"/>
                <a:cs typeface="Calibri"/>
              </a:rPr>
              <a:t>complete </a:t>
            </a:r>
            <a:r>
              <a:rPr sz="2600" dirty="0">
                <a:solidFill>
                  <a:srgbClr val="1F145D"/>
                </a:solidFill>
                <a:latin typeface="Calibri"/>
                <a:cs typeface="Calibri"/>
              </a:rPr>
              <a:t>otherwise </a:t>
            </a:r>
            <a:r>
              <a:rPr sz="2600" spc="5" dirty="0">
                <a:solidFill>
                  <a:srgbClr val="1F145D"/>
                </a:solidFill>
                <a:latin typeface="Calibri"/>
                <a:cs typeface="Calibri"/>
              </a:rPr>
              <a:t> </a:t>
            </a:r>
            <a:r>
              <a:rPr sz="2600" spc="-20" dirty="0">
                <a:solidFill>
                  <a:srgbClr val="1F145D"/>
                </a:solidFill>
                <a:latin typeface="Calibri"/>
                <a:cs typeface="Calibri"/>
              </a:rPr>
              <a:t>infers</a:t>
            </a:r>
            <a:r>
              <a:rPr sz="2600" spc="-40" dirty="0">
                <a:solidFill>
                  <a:srgbClr val="1F145D"/>
                </a:solidFill>
                <a:latin typeface="Calibri"/>
                <a:cs typeface="Calibri"/>
              </a:rPr>
              <a:t> </a:t>
            </a:r>
            <a:r>
              <a:rPr sz="2600" spc="-10" dirty="0">
                <a:solidFill>
                  <a:srgbClr val="1F145D"/>
                </a:solidFill>
                <a:latin typeface="Calibri"/>
                <a:cs typeface="Calibri"/>
              </a:rPr>
              <a:t>latches</a:t>
            </a:r>
            <a:endParaRPr sz="2600">
              <a:solidFill>
                <a:srgbClr val="1F145D"/>
              </a:solidFill>
              <a:latin typeface="Calibri"/>
              <a:cs typeface="Calibri"/>
            </a:endParaRPr>
          </a:p>
        </p:txBody>
      </p:sp>
      <p:grpSp>
        <p:nvGrpSpPr>
          <p:cNvPr id="4" name="object 4"/>
          <p:cNvGrpSpPr/>
          <p:nvPr/>
        </p:nvGrpSpPr>
        <p:grpSpPr>
          <a:xfrm>
            <a:off x="309372" y="1723644"/>
            <a:ext cx="3192780" cy="4401820"/>
            <a:chOff x="309372" y="1723644"/>
            <a:chExt cx="3192780" cy="4401820"/>
          </a:xfrm>
        </p:grpSpPr>
        <p:sp>
          <p:nvSpPr>
            <p:cNvPr id="5" name="object 5"/>
            <p:cNvSpPr/>
            <p:nvPr/>
          </p:nvSpPr>
          <p:spPr>
            <a:xfrm>
              <a:off x="315468" y="1729740"/>
              <a:ext cx="3180715" cy="4389120"/>
            </a:xfrm>
            <a:custGeom>
              <a:avLst/>
              <a:gdLst/>
              <a:ahLst/>
              <a:cxnLst/>
              <a:rect l="l" t="t" r="r" b="b"/>
              <a:pathLst>
                <a:path w="3180715" h="4389120">
                  <a:moveTo>
                    <a:pt x="3180587" y="0"/>
                  </a:moveTo>
                  <a:lnTo>
                    <a:pt x="0" y="0"/>
                  </a:lnTo>
                  <a:lnTo>
                    <a:pt x="0" y="4389120"/>
                  </a:lnTo>
                  <a:lnTo>
                    <a:pt x="3180587" y="4389120"/>
                  </a:lnTo>
                  <a:lnTo>
                    <a:pt x="3180587"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6" name="object 6"/>
            <p:cNvSpPr/>
            <p:nvPr/>
          </p:nvSpPr>
          <p:spPr>
            <a:xfrm>
              <a:off x="315468" y="1729740"/>
              <a:ext cx="3180715" cy="4389120"/>
            </a:xfrm>
            <a:custGeom>
              <a:avLst/>
              <a:gdLst/>
              <a:ahLst/>
              <a:cxnLst/>
              <a:rect l="l" t="t" r="r" b="b"/>
              <a:pathLst>
                <a:path w="3180715" h="4389120">
                  <a:moveTo>
                    <a:pt x="0" y="4389120"/>
                  </a:moveTo>
                  <a:lnTo>
                    <a:pt x="3180587" y="4389120"/>
                  </a:lnTo>
                  <a:lnTo>
                    <a:pt x="3180587" y="0"/>
                  </a:lnTo>
                  <a:lnTo>
                    <a:pt x="0" y="0"/>
                  </a:lnTo>
                  <a:lnTo>
                    <a:pt x="0" y="4389120"/>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7" name="object 7"/>
          <p:cNvSpPr txBox="1"/>
          <p:nvPr/>
        </p:nvSpPr>
        <p:spPr>
          <a:xfrm>
            <a:off x="407517" y="1948687"/>
            <a:ext cx="2935605" cy="2219960"/>
          </a:xfrm>
          <a:prstGeom prst="rect">
            <a:avLst/>
          </a:prstGeom>
        </p:spPr>
        <p:txBody>
          <a:bodyPr vert="horz" wrap="square" lIns="0" tIns="12065" rIns="0" bIns="0" rtlCol="0">
            <a:spAutoFit/>
          </a:bodyPr>
          <a:lstStyle/>
          <a:p>
            <a:pPr>
              <a:lnSpc>
                <a:spcPct val="100000"/>
              </a:lnSpc>
              <a:spcBef>
                <a:spcPts val="95"/>
              </a:spcBef>
              <a:tabLst>
                <a:tab pos="1828800" algn="l"/>
              </a:tabLst>
            </a:pPr>
            <a:r>
              <a:rPr sz="1600" b="1" spc="-15" dirty="0">
                <a:solidFill>
                  <a:srgbClr val="1F145D"/>
                </a:solidFill>
                <a:latin typeface="Calibri"/>
                <a:cs typeface="Calibri"/>
              </a:rPr>
              <a:t>always</a:t>
            </a:r>
            <a:r>
              <a:rPr sz="1600" b="1" spc="-10" dirty="0">
                <a:solidFill>
                  <a:srgbClr val="1F145D"/>
                </a:solidFill>
                <a:latin typeface="Calibri"/>
                <a:cs typeface="Calibri"/>
              </a:rPr>
              <a:t> </a:t>
            </a:r>
            <a:r>
              <a:rPr sz="1600" b="1" spc="-5" dirty="0">
                <a:solidFill>
                  <a:srgbClr val="1F145D"/>
                </a:solidFill>
                <a:latin typeface="Calibri"/>
                <a:cs typeface="Calibri"/>
              </a:rPr>
              <a:t>@</a:t>
            </a:r>
            <a:r>
              <a:rPr sz="1600" b="1" spc="10" dirty="0">
                <a:solidFill>
                  <a:srgbClr val="1F145D"/>
                </a:solidFill>
                <a:latin typeface="Calibri"/>
                <a:cs typeface="Calibri"/>
              </a:rPr>
              <a:t> </a:t>
            </a:r>
            <a:r>
              <a:rPr sz="1600" b="1" spc="-10" dirty="0">
                <a:solidFill>
                  <a:srgbClr val="1F145D"/>
                </a:solidFill>
                <a:latin typeface="Calibri"/>
                <a:cs typeface="Calibri"/>
              </a:rPr>
              <a:t>(*)	</a:t>
            </a:r>
            <a:r>
              <a:rPr sz="1600" spc="-5" dirty="0">
                <a:solidFill>
                  <a:srgbClr val="1F145D"/>
                </a:solidFill>
                <a:latin typeface="Calibri"/>
                <a:cs typeface="Calibri"/>
              </a:rPr>
              <a:t>//</a:t>
            </a:r>
            <a:r>
              <a:rPr sz="1600" spc="-40" dirty="0">
                <a:solidFill>
                  <a:srgbClr val="1F145D"/>
                </a:solidFill>
                <a:latin typeface="Calibri"/>
                <a:cs typeface="Calibri"/>
              </a:rPr>
              <a:t> </a:t>
            </a:r>
            <a:r>
              <a:rPr sz="1600" spc="-10" dirty="0">
                <a:solidFill>
                  <a:srgbClr val="1F145D"/>
                </a:solidFill>
                <a:latin typeface="Calibri"/>
                <a:cs typeface="Calibri"/>
              </a:rPr>
              <a:t>verilog</a:t>
            </a:r>
            <a:endParaRPr sz="1600">
              <a:solidFill>
                <a:srgbClr val="1F145D"/>
              </a:solidFill>
              <a:latin typeface="Calibri"/>
              <a:cs typeface="Calibri"/>
            </a:endParaRPr>
          </a:p>
          <a:p>
            <a:pPr>
              <a:lnSpc>
                <a:spcPct val="100000"/>
              </a:lnSpc>
            </a:pPr>
            <a:r>
              <a:rPr sz="1600" b="1" spc="-5" dirty="0">
                <a:solidFill>
                  <a:srgbClr val="1F145D"/>
                </a:solidFill>
                <a:latin typeface="Calibri"/>
                <a:cs typeface="Calibri"/>
              </a:rPr>
              <a:t>case</a:t>
            </a:r>
            <a:r>
              <a:rPr sz="1600" b="1" spc="-15" dirty="0">
                <a:solidFill>
                  <a:srgbClr val="1F145D"/>
                </a:solidFill>
                <a:latin typeface="Calibri"/>
                <a:cs typeface="Calibri"/>
              </a:rPr>
              <a:t> </a:t>
            </a:r>
            <a:r>
              <a:rPr sz="1600" b="1" spc="-5" dirty="0">
                <a:solidFill>
                  <a:srgbClr val="1F145D"/>
                </a:solidFill>
                <a:latin typeface="Calibri"/>
                <a:cs typeface="Calibri"/>
              </a:rPr>
              <a:t>(</a:t>
            </a:r>
            <a:r>
              <a:rPr sz="1600" b="1" spc="-15" dirty="0">
                <a:solidFill>
                  <a:srgbClr val="1F145D"/>
                </a:solidFill>
                <a:latin typeface="Calibri"/>
                <a:cs typeface="Calibri"/>
              </a:rPr>
              <a:t> </a:t>
            </a:r>
            <a:r>
              <a:rPr sz="1600" spc="-10" dirty="0">
                <a:solidFill>
                  <a:srgbClr val="1F145D"/>
                </a:solidFill>
                <a:latin typeface="Calibri"/>
                <a:cs typeface="Calibri"/>
              </a:rPr>
              <a:t>selector</a:t>
            </a:r>
            <a:r>
              <a:rPr sz="1600" dirty="0">
                <a:solidFill>
                  <a:srgbClr val="1F145D"/>
                </a:solidFill>
                <a:latin typeface="Calibri"/>
                <a:cs typeface="Calibri"/>
              </a:rPr>
              <a:t> </a:t>
            </a:r>
            <a:r>
              <a:rPr sz="1600" b="1" spc="-5" dirty="0">
                <a:solidFill>
                  <a:srgbClr val="1F145D"/>
                </a:solidFill>
                <a:latin typeface="Calibri"/>
                <a:cs typeface="Calibri"/>
              </a:rPr>
              <a:t>)</a:t>
            </a:r>
            <a:endParaRPr sz="1600">
              <a:solidFill>
                <a:srgbClr val="1F145D"/>
              </a:solidFill>
              <a:latin typeface="Calibri"/>
              <a:cs typeface="Calibri"/>
            </a:endParaRPr>
          </a:p>
          <a:p>
            <a:pPr marL="333375" indent="-149860">
              <a:lnSpc>
                <a:spcPct val="100000"/>
              </a:lnSpc>
              <a:buFont typeface="Calibri"/>
              <a:buAutoNum type="arabicPlain"/>
              <a:tabLst>
                <a:tab pos="334010" algn="l"/>
              </a:tabLst>
            </a:pPr>
            <a:r>
              <a:rPr sz="1600" b="1" spc="-5" dirty="0">
                <a:solidFill>
                  <a:srgbClr val="1F145D"/>
                </a:solidFill>
                <a:latin typeface="Calibri"/>
                <a:cs typeface="Calibri"/>
              </a:rPr>
              <a:t>:</a:t>
            </a:r>
            <a:r>
              <a:rPr sz="1600" b="1" spc="335" dirty="0">
                <a:solidFill>
                  <a:srgbClr val="1F145D"/>
                </a:solidFill>
                <a:latin typeface="Calibri"/>
                <a:cs typeface="Calibri"/>
              </a:rPr>
              <a:t> </a:t>
            </a:r>
            <a:r>
              <a:rPr sz="1600" spc="-10" dirty="0">
                <a:solidFill>
                  <a:srgbClr val="1F145D"/>
                </a:solidFill>
                <a:latin typeface="Calibri"/>
                <a:cs typeface="Calibri"/>
              </a:rPr>
              <a:t>single_statement;</a:t>
            </a:r>
            <a:endParaRPr sz="1600">
              <a:solidFill>
                <a:srgbClr val="1F145D"/>
              </a:solidFill>
              <a:latin typeface="Calibri"/>
              <a:cs typeface="Calibri"/>
            </a:endParaRPr>
          </a:p>
          <a:p>
            <a:pPr marL="333375" indent="-149860">
              <a:lnSpc>
                <a:spcPct val="100000"/>
              </a:lnSpc>
              <a:buAutoNum type="arabicPlain"/>
              <a:tabLst>
                <a:tab pos="334010" algn="l"/>
              </a:tabLst>
            </a:pPr>
            <a:r>
              <a:rPr sz="1600" spc="-5" dirty="0">
                <a:solidFill>
                  <a:srgbClr val="1F145D"/>
                </a:solidFill>
                <a:latin typeface="Calibri"/>
                <a:cs typeface="Calibri"/>
              </a:rPr>
              <a:t>:</a:t>
            </a:r>
            <a:r>
              <a:rPr sz="1600" spc="-45" dirty="0">
                <a:solidFill>
                  <a:srgbClr val="1F145D"/>
                </a:solidFill>
                <a:latin typeface="Calibri"/>
                <a:cs typeface="Calibri"/>
              </a:rPr>
              <a:t> </a:t>
            </a:r>
            <a:r>
              <a:rPr sz="1600" b="1" spc="-10" dirty="0">
                <a:solidFill>
                  <a:srgbClr val="1F145D"/>
                </a:solidFill>
                <a:latin typeface="Calibri"/>
                <a:cs typeface="Calibri"/>
              </a:rPr>
              <a:t>begin</a:t>
            </a:r>
            <a:endParaRPr sz="1600">
              <a:solidFill>
                <a:srgbClr val="1F145D"/>
              </a:solidFill>
              <a:latin typeface="Calibri"/>
              <a:cs typeface="Calibri"/>
            </a:endParaRPr>
          </a:p>
          <a:p>
            <a:pPr marL="505459" marR="612775" indent="45720">
              <a:lnSpc>
                <a:spcPct val="100000"/>
              </a:lnSpc>
            </a:pPr>
            <a:r>
              <a:rPr sz="1600" spc="-10" dirty="0">
                <a:solidFill>
                  <a:srgbClr val="1F145D"/>
                </a:solidFill>
                <a:latin typeface="Calibri"/>
                <a:cs typeface="Calibri"/>
              </a:rPr>
              <a:t>multiple_statements; </a:t>
            </a:r>
            <a:r>
              <a:rPr sz="1600" spc="-350"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marL="368300">
              <a:lnSpc>
                <a:spcPct val="100000"/>
              </a:lnSpc>
            </a:pPr>
            <a:r>
              <a:rPr sz="1600" b="1" spc="-10" dirty="0">
                <a:solidFill>
                  <a:srgbClr val="1F145D"/>
                </a:solidFill>
                <a:latin typeface="Calibri"/>
                <a:cs typeface="Calibri"/>
              </a:rPr>
              <a:t>end</a:t>
            </a:r>
            <a:endParaRPr sz="1600">
              <a:solidFill>
                <a:srgbClr val="1F145D"/>
              </a:solidFill>
              <a:latin typeface="Calibri"/>
              <a:cs typeface="Calibri"/>
            </a:endParaRPr>
          </a:p>
          <a:p>
            <a:pPr marL="138430">
              <a:lnSpc>
                <a:spcPct val="100000"/>
              </a:lnSpc>
            </a:pPr>
            <a:r>
              <a:rPr sz="1600" spc="-5" dirty="0">
                <a:solidFill>
                  <a:srgbClr val="1F145D"/>
                </a:solidFill>
                <a:latin typeface="Calibri"/>
                <a:cs typeface="Calibri"/>
              </a:rPr>
              <a:t>2:</a:t>
            </a:r>
            <a:r>
              <a:rPr sz="1600" spc="330" dirty="0">
                <a:solidFill>
                  <a:srgbClr val="1F145D"/>
                </a:solidFill>
                <a:latin typeface="Calibri"/>
                <a:cs typeface="Calibri"/>
              </a:rPr>
              <a:t> </a:t>
            </a:r>
            <a:r>
              <a:rPr sz="1600" spc="-10" dirty="0">
                <a:solidFill>
                  <a:srgbClr val="1F145D"/>
                </a:solidFill>
                <a:latin typeface="Calibri"/>
                <a:cs typeface="Calibri"/>
              </a:rPr>
              <a:t>single_statement;</a:t>
            </a:r>
            <a:endParaRPr sz="1600">
              <a:solidFill>
                <a:srgbClr val="1F145D"/>
              </a:solidFill>
              <a:latin typeface="Calibri"/>
              <a:cs typeface="Calibri"/>
            </a:endParaRPr>
          </a:p>
          <a:p>
            <a:pPr marL="138430">
              <a:lnSpc>
                <a:spcPct val="100000"/>
              </a:lnSpc>
            </a:pPr>
            <a:r>
              <a:rPr sz="1600" spc="-10" dirty="0">
                <a:solidFill>
                  <a:srgbClr val="1F145D"/>
                </a:solidFill>
                <a:latin typeface="Calibri"/>
                <a:cs typeface="Calibri"/>
              </a:rPr>
              <a:t>labelWhatever:</a:t>
            </a:r>
            <a:r>
              <a:rPr sz="1600" dirty="0">
                <a:solidFill>
                  <a:srgbClr val="1F145D"/>
                </a:solidFill>
                <a:latin typeface="Calibri"/>
                <a:cs typeface="Calibri"/>
              </a:rPr>
              <a:t> </a:t>
            </a:r>
            <a:r>
              <a:rPr sz="1600" spc="-10" dirty="0">
                <a:solidFill>
                  <a:srgbClr val="1F145D"/>
                </a:solidFill>
                <a:latin typeface="Calibri"/>
                <a:cs typeface="Calibri"/>
              </a:rPr>
              <a:t>single_statement;</a:t>
            </a:r>
            <a:endParaRPr sz="1600">
              <a:solidFill>
                <a:srgbClr val="1F145D"/>
              </a:solidFill>
              <a:latin typeface="Calibri"/>
              <a:cs typeface="Calibri"/>
            </a:endParaRPr>
          </a:p>
        </p:txBody>
      </p:sp>
      <p:sp>
        <p:nvSpPr>
          <p:cNvPr id="8" name="object 8"/>
          <p:cNvSpPr txBox="1"/>
          <p:nvPr/>
        </p:nvSpPr>
        <p:spPr>
          <a:xfrm>
            <a:off x="546201" y="4387722"/>
            <a:ext cx="2487295" cy="756920"/>
          </a:xfrm>
          <a:prstGeom prst="rect">
            <a:avLst/>
          </a:prstGeom>
        </p:spPr>
        <p:txBody>
          <a:bodyPr vert="horz" wrap="square" lIns="0" tIns="12065" rIns="0" bIns="0" rtlCol="0">
            <a:spAutoFit/>
          </a:bodyPr>
          <a:lstStyle/>
          <a:p>
            <a:pPr>
              <a:lnSpc>
                <a:spcPct val="100000"/>
              </a:lnSpc>
              <a:spcBef>
                <a:spcPts val="95"/>
              </a:spcBef>
            </a:pPr>
            <a:r>
              <a:rPr sz="1600" spc="-5" dirty="0">
                <a:solidFill>
                  <a:srgbClr val="1F145D"/>
                </a:solidFill>
                <a:latin typeface="Calibri"/>
                <a:cs typeface="Calibri"/>
              </a:rPr>
              <a:t>//</a:t>
            </a:r>
            <a:r>
              <a:rPr sz="1600" spc="-25" dirty="0">
                <a:solidFill>
                  <a:srgbClr val="1F145D"/>
                </a:solidFill>
                <a:latin typeface="Calibri"/>
                <a:cs typeface="Calibri"/>
              </a:rPr>
              <a:t> </a:t>
            </a:r>
            <a:r>
              <a:rPr sz="1600" spc="-10" dirty="0">
                <a:solidFill>
                  <a:srgbClr val="1F145D"/>
                </a:solidFill>
                <a:latin typeface="Calibri"/>
                <a:cs typeface="Calibri"/>
              </a:rPr>
              <a:t>can use</a:t>
            </a:r>
            <a:r>
              <a:rPr sz="1600" spc="-20" dirty="0">
                <a:solidFill>
                  <a:srgbClr val="1F145D"/>
                </a:solidFill>
                <a:latin typeface="Calibri"/>
                <a:cs typeface="Calibri"/>
              </a:rPr>
              <a:t> </a:t>
            </a:r>
            <a:r>
              <a:rPr sz="1600" spc="-15" dirty="0">
                <a:solidFill>
                  <a:srgbClr val="1F145D"/>
                </a:solidFill>
                <a:latin typeface="Calibri"/>
                <a:cs typeface="Calibri"/>
              </a:rPr>
              <a:t>formatted</a:t>
            </a:r>
            <a:r>
              <a:rPr sz="1600" dirty="0">
                <a:solidFill>
                  <a:srgbClr val="1F145D"/>
                </a:solidFill>
                <a:latin typeface="Calibri"/>
                <a:cs typeface="Calibri"/>
              </a:rPr>
              <a:t> </a:t>
            </a:r>
            <a:r>
              <a:rPr sz="1600" spc="-10" dirty="0">
                <a:solidFill>
                  <a:srgbClr val="1F145D"/>
                </a:solidFill>
                <a:latin typeface="Calibri"/>
                <a:cs typeface="Calibri"/>
              </a:rPr>
              <a:t>numbers</a:t>
            </a:r>
            <a:endParaRPr sz="1600">
              <a:solidFill>
                <a:srgbClr val="1F145D"/>
              </a:solidFill>
              <a:latin typeface="Calibri"/>
              <a:cs typeface="Calibri"/>
            </a:endParaRPr>
          </a:p>
          <a:p>
            <a:pPr>
              <a:lnSpc>
                <a:spcPct val="100000"/>
              </a:lnSpc>
            </a:pPr>
            <a:r>
              <a:rPr sz="1600" spc="-5" dirty="0">
                <a:solidFill>
                  <a:srgbClr val="1F145D"/>
                </a:solidFill>
                <a:latin typeface="Calibri"/>
                <a:cs typeface="Calibri"/>
              </a:rPr>
              <a:t>//</a:t>
            </a:r>
            <a:r>
              <a:rPr sz="1600" spc="325" dirty="0">
                <a:solidFill>
                  <a:srgbClr val="1F145D"/>
                </a:solidFill>
                <a:latin typeface="Calibri"/>
                <a:cs typeface="Calibri"/>
              </a:rPr>
              <a:t> </a:t>
            </a:r>
            <a:r>
              <a:rPr sz="1600" spc="-5" dirty="0">
                <a:solidFill>
                  <a:srgbClr val="1F145D"/>
                </a:solidFill>
                <a:latin typeface="Calibri"/>
                <a:cs typeface="Calibri"/>
              </a:rPr>
              <a:t>with</a:t>
            </a:r>
            <a:r>
              <a:rPr sz="1600" spc="-15" dirty="0">
                <a:solidFill>
                  <a:srgbClr val="1F145D"/>
                </a:solidFill>
                <a:latin typeface="Calibri"/>
                <a:cs typeface="Calibri"/>
              </a:rPr>
              <a:t> </a:t>
            </a:r>
            <a:r>
              <a:rPr sz="1600" spc="-10" dirty="0">
                <a:solidFill>
                  <a:srgbClr val="1F145D"/>
                </a:solidFill>
                <a:latin typeface="Calibri"/>
                <a:cs typeface="Calibri"/>
              </a:rPr>
              <a:t>wildcards</a:t>
            </a:r>
            <a:r>
              <a:rPr sz="1600" spc="-15" dirty="0">
                <a:solidFill>
                  <a:srgbClr val="1F145D"/>
                </a:solidFill>
                <a:latin typeface="Calibri"/>
                <a:cs typeface="Calibri"/>
              </a:rPr>
              <a:t> </a:t>
            </a:r>
            <a:r>
              <a:rPr sz="1600" spc="-10" dirty="0">
                <a:solidFill>
                  <a:srgbClr val="1F145D"/>
                </a:solidFill>
                <a:latin typeface="Calibri"/>
                <a:cs typeface="Calibri"/>
              </a:rPr>
              <a:t>too</a:t>
            </a:r>
            <a:endParaRPr sz="1600">
              <a:solidFill>
                <a:srgbClr val="1F145D"/>
              </a:solidFill>
              <a:latin typeface="Calibri"/>
              <a:cs typeface="Calibri"/>
            </a:endParaRPr>
          </a:p>
          <a:p>
            <a:pPr>
              <a:lnSpc>
                <a:spcPct val="100000"/>
              </a:lnSpc>
            </a:pPr>
            <a:r>
              <a:rPr sz="1600" spc="-5" dirty="0">
                <a:solidFill>
                  <a:srgbClr val="1F145D"/>
                </a:solidFill>
                <a:latin typeface="Calibri"/>
                <a:cs typeface="Calibri"/>
              </a:rPr>
              <a:t>4’b001?:</a:t>
            </a:r>
            <a:r>
              <a:rPr sz="1600" dirty="0">
                <a:solidFill>
                  <a:srgbClr val="1F145D"/>
                </a:solidFill>
                <a:latin typeface="Calibri"/>
                <a:cs typeface="Calibri"/>
              </a:rPr>
              <a:t> </a:t>
            </a:r>
            <a:r>
              <a:rPr sz="1600" spc="-10" dirty="0">
                <a:solidFill>
                  <a:srgbClr val="1F145D"/>
                </a:solidFill>
                <a:latin typeface="Calibri"/>
                <a:cs typeface="Calibri"/>
              </a:rPr>
              <a:t>single_statement;</a:t>
            </a:r>
            <a:endParaRPr sz="1600">
              <a:solidFill>
                <a:srgbClr val="1F145D"/>
              </a:solidFill>
              <a:latin typeface="Calibri"/>
              <a:cs typeface="Calibri"/>
            </a:endParaRPr>
          </a:p>
        </p:txBody>
      </p:sp>
      <p:sp>
        <p:nvSpPr>
          <p:cNvPr id="9" name="object 9"/>
          <p:cNvSpPr txBox="1"/>
          <p:nvPr/>
        </p:nvSpPr>
        <p:spPr>
          <a:xfrm>
            <a:off x="407517" y="5362778"/>
            <a:ext cx="2282190" cy="513080"/>
          </a:xfrm>
          <a:prstGeom prst="rect">
            <a:avLst/>
          </a:prstGeom>
        </p:spPr>
        <p:txBody>
          <a:bodyPr vert="horz" wrap="square" lIns="0" tIns="12065" rIns="0" bIns="0" rtlCol="0">
            <a:spAutoFit/>
          </a:bodyPr>
          <a:lstStyle/>
          <a:p>
            <a:pPr marL="90805">
              <a:lnSpc>
                <a:spcPct val="100000"/>
              </a:lnSpc>
              <a:spcBef>
                <a:spcPts val="95"/>
              </a:spcBef>
            </a:pPr>
            <a:r>
              <a:rPr sz="1600" b="1" spc="-10" dirty="0">
                <a:solidFill>
                  <a:srgbClr val="1F145D"/>
                </a:solidFill>
                <a:latin typeface="Calibri"/>
                <a:cs typeface="Calibri"/>
              </a:rPr>
              <a:t>default: </a:t>
            </a:r>
            <a:r>
              <a:rPr sz="1600" spc="-10" dirty="0">
                <a:solidFill>
                  <a:srgbClr val="1F145D"/>
                </a:solidFill>
                <a:latin typeface="Calibri"/>
                <a:cs typeface="Calibri"/>
              </a:rPr>
              <a:t>single_statement;</a:t>
            </a:r>
            <a:endParaRPr sz="1600">
              <a:solidFill>
                <a:srgbClr val="1F145D"/>
              </a:solidFill>
              <a:latin typeface="Calibri"/>
              <a:cs typeface="Calibri"/>
            </a:endParaRPr>
          </a:p>
          <a:p>
            <a:pPr>
              <a:lnSpc>
                <a:spcPct val="100000"/>
              </a:lnSpc>
              <a:spcBef>
                <a:spcPts val="5"/>
              </a:spcBef>
            </a:pPr>
            <a:r>
              <a:rPr sz="1600" b="1" spc="-10" dirty="0">
                <a:solidFill>
                  <a:srgbClr val="1F145D"/>
                </a:solidFill>
                <a:latin typeface="Calibri"/>
                <a:cs typeface="Calibri"/>
              </a:rPr>
              <a:t>endcase</a:t>
            </a:r>
            <a:endParaRPr sz="1600">
              <a:solidFill>
                <a:srgbClr val="1F145D"/>
              </a:solidFill>
              <a:latin typeface="Calibri"/>
              <a:cs typeface="Calibri"/>
            </a:endParaRPr>
          </a:p>
        </p:txBody>
      </p:sp>
      <p:sp>
        <p:nvSpPr>
          <p:cNvPr id="10" name="object 10"/>
          <p:cNvSpPr txBox="1"/>
          <p:nvPr/>
        </p:nvSpPr>
        <p:spPr>
          <a:xfrm>
            <a:off x="8129016" y="1546860"/>
            <a:ext cx="3747770" cy="4039567"/>
          </a:xfrm>
          <a:prstGeom prst="rect">
            <a:avLst/>
          </a:prstGeom>
          <a:solidFill>
            <a:srgbClr val="E1EFD9">
              <a:alpha val="19999"/>
            </a:srgbClr>
          </a:solidFill>
          <a:ln w="12192">
            <a:solidFill>
              <a:srgbClr val="00AF50"/>
            </a:solidFill>
          </a:ln>
        </p:spPr>
        <p:txBody>
          <a:bodyPr vert="horz" wrap="square" lIns="0" tIns="0" rIns="0" bIns="0" rtlCol="0">
            <a:spAutoFit/>
          </a:bodyPr>
          <a:lstStyle/>
          <a:p>
            <a:pPr>
              <a:lnSpc>
                <a:spcPct val="100000"/>
              </a:lnSpc>
            </a:pPr>
            <a:endParaRPr sz="1600">
              <a:solidFill>
                <a:srgbClr val="1F145D"/>
              </a:solidFill>
              <a:latin typeface="Times New Roman"/>
              <a:cs typeface="Times New Roman"/>
            </a:endParaRPr>
          </a:p>
          <a:p>
            <a:pPr marL="92710">
              <a:lnSpc>
                <a:spcPct val="100000"/>
              </a:lnSpc>
              <a:spcBef>
                <a:spcPts val="944"/>
              </a:spcBef>
              <a:tabLst>
                <a:tab pos="1310005" algn="l"/>
              </a:tabLst>
            </a:pPr>
            <a:r>
              <a:rPr sz="1600" b="1" spc="-10" dirty="0">
                <a:solidFill>
                  <a:srgbClr val="1F145D"/>
                </a:solidFill>
                <a:latin typeface="Calibri"/>
                <a:cs typeface="Calibri"/>
              </a:rPr>
              <a:t>process</a:t>
            </a:r>
            <a:r>
              <a:rPr sz="1600" b="1" spc="20" dirty="0">
                <a:solidFill>
                  <a:srgbClr val="1F145D"/>
                </a:solidFill>
                <a:latin typeface="Calibri"/>
                <a:cs typeface="Calibri"/>
              </a:rPr>
              <a:t> </a:t>
            </a:r>
            <a:r>
              <a:rPr sz="1600" b="1" spc="-5" dirty="0">
                <a:solidFill>
                  <a:srgbClr val="1F145D"/>
                </a:solidFill>
                <a:latin typeface="Calibri"/>
                <a:cs typeface="Calibri"/>
              </a:rPr>
              <a:t>(All)	</a:t>
            </a:r>
            <a:r>
              <a:rPr sz="1600" spc="-5" dirty="0">
                <a:solidFill>
                  <a:srgbClr val="1F145D"/>
                </a:solidFill>
                <a:latin typeface="Calibri"/>
                <a:cs typeface="Calibri"/>
              </a:rPr>
              <a:t>--</a:t>
            </a:r>
            <a:r>
              <a:rPr sz="1600" spc="-35" dirty="0">
                <a:solidFill>
                  <a:srgbClr val="1F145D"/>
                </a:solidFill>
                <a:latin typeface="Calibri"/>
                <a:cs typeface="Calibri"/>
              </a:rPr>
              <a:t> </a:t>
            </a:r>
            <a:r>
              <a:rPr sz="1600" spc="-5" dirty="0">
                <a:solidFill>
                  <a:srgbClr val="1F145D"/>
                </a:solidFill>
                <a:latin typeface="Calibri"/>
                <a:cs typeface="Calibri"/>
              </a:rPr>
              <a:t>vhdl</a:t>
            </a:r>
            <a:endParaRPr sz="1600">
              <a:solidFill>
                <a:srgbClr val="1F145D"/>
              </a:solidFill>
              <a:latin typeface="Calibri"/>
              <a:cs typeface="Calibri"/>
            </a:endParaRPr>
          </a:p>
          <a:p>
            <a:pPr marL="92710">
              <a:lnSpc>
                <a:spcPct val="100000"/>
              </a:lnSpc>
            </a:pPr>
            <a:r>
              <a:rPr sz="1600" b="1" spc="-5" dirty="0">
                <a:solidFill>
                  <a:srgbClr val="1F145D"/>
                </a:solidFill>
                <a:latin typeface="Calibri"/>
                <a:cs typeface="Calibri"/>
              </a:rPr>
              <a:t>case</a:t>
            </a:r>
            <a:r>
              <a:rPr sz="1600" b="1" spc="-25" dirty="0">
                <a:solidFill>
                  <a:srgbClr val="1F145D"/>
                </a:solidFill>
                <a:latin typeface="Calibri"/>
                <a:cs typeface="Calibri"/>
              </a:rPr>
              <a:t> </a:t>
            </a:r>
            <a:r>
              <a:rPr sz="1600" spc="-10" dirty="0">
                <a:solidFill>
                  <a:srgbClr val="1F145D"/>
                </a:solidFill>
                <a:latin typeface="Calibri"/>
                <a:cs typeface="Calibri"/>
              </a:rPr>
              <a:t>selector</a:t>
            </a:r>
            <a:r>
              <a:rPr sz="1600" dirty="0">
                <a:solidFill>
                  <a:srgbClr val="1F145D"/>
                </a:solidFill>
                <a:latin typeface="Calibri"/>
                <a:cs typeface="Calibri"/>
              </a:rPr>
              <a:t> </a:t>
            </a:r>
            <a:r>
              <a:rPr sz="1600" b="1" spc="-5" dirty="0">
                <a:solidFill>
                  <a:srgbClr val="1F145D"/>
                </a:solidFill>
                <a:latin typeface="Calibri"/>
                <a:cs typeface="Calibri"/>
              </a:rPr>
              <a:t>is</a:t>
            </a:r>
            <a:endParaRPr sz="1600">
              <a:solidFill>
                <a:srgbClr val="1F145D"/>
              </a:solidFill>
              <a:latin typeface="Calibri"/>
              <a:cs typeface="Calibri"/>
            </a:endParaRPr>
          </a:p>
          <a:p>
            <a:pPr marL="231140" marR="326390">
              <a:lnSpc>
                <a:spcPct val="100000"/>
              </a:lnSpc>
              <a:tabLst>
                <a:tab pos="1612265" algn="l"/>
              </a:tabLst>
            </a:pPr>
            <a:r>
              <a:rPr sz="1600" b="1" spc="-10" dirty="0">
                <a:solidFill>
                  <a:srgbClr val="1F145D"/>
                </a:solidFill>
                <a:latin typeface="Calibri"/>
                <a:cs typeface="Calibri"/>
              </a:rPr>
              <a:t>when</a:t>
            </a:r>
            <a:r>
              <a:rPr sz="1600" b="1" spc="-5" dirty="0">
                <a:solidFill>
                  <a:srgbClr val="1F145D"/>
                </a:solidFill>
                <a:latin typeface="Calibri"/>
                <a:cs typeface="Calibri"/>
              </a:rPr>
              <a:t> </a:t>
            </a:r>
            <a:r>
              <a:rPr sz="1600" spc="-5" dirty="0">
                <a:solidFill>
                  <a:srgbClr val="1F145D"/>
                </a:solidFill>
                <a:latin typeface="Calibri"/>
                <a:cs typeface="Calibri"/>
              </a:rPr>
              <a:t>0</a:t>
            </a:r>
            <a:r>
              <a:rPr sz="1600" spc="350" dirty="0">
                <a:solidFill>
                  <a:srgbClr val="1F145D"/>
                </a:solidFill>
                <a:latin typeface="Calibri"/>
                <a:cs typeface="Calibri"/>
              </a:rPr>
              <a:t> </a:t>
            </a:r>
            <a:r>
              <a:rPr sz="1600" b="1" spc="-5" dirty="0">
                <a:solidFill>
                  <a:srgbClr val="1F145D"/>
                </a:solidFill>
                <a:latin typeface="Calibri"/>
                <a:cs typeface="Calibri"/>
              </a:rPr>
              <a:t>=&gt;</a:t>
            </a:r>
            <a:r>
              <a:rPr sz="1600" b="1" spc="350" dirty="0">
                <a:solidFill>
                  <a:srgbClr val="1F145D"/>
                </a:solidFill>
                <a:latin typeface="Calibri"/>
                <a:cs typeface="Calibri"/>
              </a:rPr>
              <a:t> </a:t>
            </a:r>
            <a:r>
              <a:rPr sz="1600" spc="-10" dirty="0">
                <a:solidFill>
                  <a:srgbClr val="1F145D"/>
                </a:solidFill>
                <a:latin typeface="Calibri"/>
                <a:cs typeface="Calibri"/>
              </a:rPr>
              <a:t>multiple_statements; </a:t>
            </a:r>
            <a:r>
              <a:rPr sz="1600" spc="-5" dirty="0">
                <a:solidFill>
                  <a:srgbClr val="1F145D"/>
                </a:solidFill>
                <a:latin typeface="Calibri"/>
                <a:cs typeface="Calibri"/>
              </a:rPr>
              <a:t> </a:t>
            </a:r>
            <a:r>
              <a:rPr sz="1600" b="1" spc="-10" dirty="0">
                <a:solidFill>
                  <a:srgbClr val="1F145D"/>
                </a:solidFill>
                <a:latin typeface="Calibri"/>
                <a:cs typeface="Calibri"/>
              </a:rPr>
              <a:t>when</a:t>
            </a:r>
            <a:r>
              <a:rPr sz="1600" b="1" spc="-5" dirty="0">
                <a:solidFill>
                  <a:srgbClr val="1F145D"/>
                </a:solidFill>
                <a:latin typeface="Calibri"/>
                <a:cs typeface="Calibri"/>
              </a:rPr>
              <a:t> </a:t>
            </a:r>
            <a:r>
              <a:rPr sz="1600" spc="-5" dirty="0">
                <a:solidFill>
                  <a:srgbClr val="1F145D"/>
                </a:solidFill>
                <a:latin typeface="Calibri"/>
                <a:cs typeface="Calibri"/>
              </a:rPr>
              <a:t>1</a:t>
            </a:r>
            <a:r>
              <a:rPr sz="1600" spc="350" dirty="0">
                <a:solidFill>
                  <a:srgbClr val="1F145D"/>
                </a:solidFill>
                <a:latin typeface="Calibri"/>
                <a:cs typeface="Calibri"/>
              </a:rPr>
              <a:t> </a:t>
            </a:r>
            <a:r>
              <a:rPr sz="1600" b="1" spc="-5" dirty="0">
                <a:solidFill>
                  <a:srgbClr val="1F145D"/>
                </a:solidFill>
                <a:latin typeface="Calibri"/>
                <a:cs typeface="Calibri"/>
              </a:rPr>
              <a:t>=&gt;</a:t>
            </a:r>
            <a:r>
              <a:rPr sz="1600" b="1" spc="350" dirty="0">
                <a:solidFill>
                  <a:srgbClr val="1F145D"/>
                </a:solidFill>
                <a:latin typeface="Calibri"/>
                <a:cs typeface="Calibri"/>
              </a:rPr>
              <a:t> </a:t>
            </a:r>
            <a:r>
              <a:rPr sz="1600" spc="-10" dirty="0">
                <a:solidFill>
                  <a:srgbClr val="1F145D"/>
                </a:solidFill>
                <a:latin typeface="Calibri"/>
                <a:cs typeface="Calibri"/>
              </a:rPr>
              <a:t>multiple_statements; </a:t>
            </a:r>
            <a:r>
              <a:rPr sz="1600" spc="-5" dirty="0">
                <a:solidFill>
                  <a:srgbClr val="1F145D"/>
                </a:solidFill>
                <a:latin typeface="Calibri"/>
                <a:cs typeface="Calibri"/>
              </a:rPr>
              <a:t> </a:t>
            </a:r>
            <a:r>
              <a:rPr sz="1600" b="1" spc="-10" dirty="0">
                <a:solidFill>
                  <a:srgbClr val="1F145D"/>
                </a:solidFill>
                <a:latin typeface="Calibri"/>
                <a:cs typeface="Calibri"/>
              </a:rPr>
              <a:t>when</a:t>
            </a:r>
            <a:r>
              <a:rPr sz="1600" b="1" spc="5" dirty="0">
                <a:solidFill>
                  <a:srgbClr val="1F145D"/>
                </a:solidFill>
                <a:latin typeface="Calibri"/>
                <a:cs typeface="Calibri"/>
              </a:rPr>
              <a:t> </a:t>
            </a:r>
            <a:r>
              <a:rPr sz="1600" spc="-5" dirty="0">
                <a:solidFill>
                  <a:srgbClr val="1F145D"/>
                </a:solidFill>
                <a:latin typeface="Calibri"/>
                <a:cs typeface="Calibri"/>
              </a:rPr>
              <a:t>2</a:t>
            </a:r>
            <a:r>
              <a:rPr sz="1600" spc="10" dirty="0">
                <a:solidFill>
                  <a:srgbClr val="1F145D"/>
                </a:solidFill>
                <a:latin typeface="Calibri"/>
                <a:cs typeface="Calibri"/>
              </a:rPr>
              <a:t> </a:t>
            </a:r>
            <a:r>
              <a:rPr sz="1600" b="1" spc="-10" dirty="0">
                <a:solidFill>
                  <a:srgbClr val="1F145D"/>
                </a:solidFill>
                <a:latin typeface="Calibri"/>
                <a:cs typeface="Calibri"/>
              </a:rPr>
              <a:t>to</a:t>
            </a:r>
            <a:r>
              <a:rPr sz="1600" b="1" dirty="0">
                <a:solidFill>
                  <a:srgbClr val="1F145D"/>
                </a:solidFill>
                <a:latin typeface="Calibri"/>
                <a:cs typeface="Calibri"/>
              </a:rPr>
              <a:t> </a:t>
            </a:r>
            <a:r>
              <a:rPr sz="1600" spc="-5" dirty="0">
                <a:solidFill>
                  <a:srgbClr val="1F145D"/>
                </a:solidFill>
                <a:latin typeface="Calibri"/>
                <a:cs typeface="Calibri"/>
              </a:rPr>
              <a:t>5</a:t>
            </a:r>
            <a:r>
              <a:rPr sz="1600" spc="10" dirty="0">
                <a:solidFill>
                  <a:srgbClr val="1F145D"/>
                </a:solidFill>
                <a:latin typeface="Calibri"/>
                <a:cs typeface="Calibri"/>
              </a:rPr>
              <a:t> </a:t>
            </a:r>
            <a:r>
              <a:rPr sz="1600" b="1" spc="-5" dirty="0">
                <a:solidFill>
                  <a:srgbClr val="1F145D"/>
                </a:solidFill>
                <a:latin typeface="Calibri"/>
                <a:cs typeface="Calibri"/>
              </a:rPr>
              <a:t>=&gt;	</a:t>
            </a:r>
            <a:r>
              <a:rPr sz="1600" spc="-10" dirty="0">
                <a:solidFill>
                  <a:srgbClr val="1F145D"/>
                </a:solidFill>
                <a:latin typeface="Calibri"/>
                <a:cs typeface="Calibri"/>
              </a:rPr>
              <a:t>multiple_statements; </a:t>
            </a:r>
            <a:r>
              <a:rPr sz="1600" spc="-350" dirty="0">
                <a:solidFill>
                  <a:srgbClr val="1F145D"/>
                </a:solidFill>
                <a:latin typeface="Calibri"/>
                <a:cs typeface="Calibri"/>
              </a:rPr>
              <a:t> </a:t>
            </a:r>
            <a:r>
              <a:rPr sz="1600" b="1" spc="-10" dirty="0">
                <a:solidFill>
                  <a:srgbClr val="1F145D"/>
                </a:solidFill>
                <a:latin typeface="Calibri"/>
                <a:cs typeface="Calibri"/>
              </a:rPr>
              <a:t>when</a:t>
            </a:r>
            <a:r>
              <a:rPr sz="1600" b="1" spc="5" dirty="0">
                <a:solidFill>
                  <a:srgbClr val="1F145D"/>
                </a:solidFill>
                <a:latin typeface="Calibri"/>
                <a:cs typeface="Calibri"/>
              </a:rPr>
              <a:t> </a:t>
            </a:r>
            <a:r>
              <a:rPr sz="1600" spc="-10" dirty="0">
                <a:solidFill>
                  <a:srgbClr val="1F145D"/>
                </a:solidFill>
                <a:latin typeface="Calibri"/>
                <a:cs typeface="Calibri"/>
              </a:rPr>
              <a:t>6</a:t>
            </a:r>
            <a:r>
              <a:rPr sz="1600" b="1" spc="-10" dirty="0">
                <a:solidFill>
                  <a:srgbClr val="1F145D"/>
                </a:solidFill>
                <a:latin typeface="Calibri"/>
                <a:cs typeface="Calibri"/>
              </a:rPr>
              <a:t>|</a:t>
            </a:r>
            <a:r>
              <a:rPr sz="1600" spc="-10" dirty="0">
                <a:solidFill>
                  <a:srgbClr val="1F145D"/>
                </a:solidFill>
                <a:latin typeface="Calibri"/>
                <a:cs typeface="Calibri"/>
              </a:rPr>
              <a:t>8</a:t>
            </a:r>
            <a:r>
              <a:rPr sz="1600" b="1" spc="-10" dirty="0">
                <a:solidFill>
                  <a:srgbClr val="1F145D"/>
                </a:solidFill>
                <a:latin typeface="Calibri"/>
                <a:cs typeface="Calibri"/>
              </a:rPr>
              <a:t>|</a:t>
            </a:r>
            <a:r>
              <a:rPr sz="1600" spc="-10" dirty="0">
                <a:solidFill>
                  <a:srgbClr val="1F145D"/>
                </a:solidFill>
                <a:latin typeface="Calibri"/>
                <a:cs typeface="Calibri"/>
              </a:rPr>
              <a:t>10</a:t>
            </a:r>
            <a:r>
              <a:rPr sz="1600" spc="45" dirty="0">
                <a:solidFill>
                  <a:srgbClr val="1F145D"/>
                </a:solidFill>
                <a:latin typeface="Calibri"/>
                <a:cs typeface="Calibri"/>
              </a:rPr>
              <a:t> </a:t>
            </a:r>
            <a:r>
              <a:rPr sz="1600" b="1" spc="-5" dirty="0">
                <a:solidFill>
                  <a:srgbClr val="1F145D"/>
                </a:solidFill>
                <a:latin typeface="Calibri"/>
                <a:cs typeface="Calibri"/>
              </a:rPr>
              <a:t>=&gt;</a:t>
            </a:r>
            <a:r>
              <a:rPr sz="1600" b="1" spc="20"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marL="231140">
              <a:lnSpc>
                <a:spcPct val="100000"/>
              </a:lnSpc>
            </a:pPr>
            <a:r>
              <a:rPr sz="1600" b="1" spc="-10" dirty="0">
                <a:solidFill>
                  <a:srgbClr val="1F145D"/>
                </a:solidFill>
                <a:latin typeface="Calibri"/>
                <a:cs typeface="Calibri"/>
              </a:rPr>
              <a:t>when</a:t>
            </a:r>
            <a:r>
              <a:rPr sz="1600" b="1" dirty="0">
                <a:solidFill>
                  <a:srgbClr val="1F145D"/>
                </a:solidFill>
                <a:latin typeface="Calibri"/>
                <a:cs typeface="Calibri"/>
              </a:rPr>
              <a:t> </a:t>
            </a:r>
            <a:r>
              <a:rPr sz="1600" spc="-10" dirty="0">
                <a:solidFill>
                  <a:srgbClr val="1F145D"/>
                </a:solidFill>
                <a:latin typeface="Calibri"/>
                <a:cs typeface="Calibri"/>
              </a:rPr>
              <a:t>label_whatever</a:t>
            </a:r>
            <a:r>
              <a:rPr sz="1600" dirty="0">
                <a:solidFill>
                  <a:srgbClr val="1F145D"/>
                </a:solidFill>
                <a:latin typeface="Calibri"/>
                <a:cs typeface="Calibri"/>
              </a:rPr>
              <a:t> </a:t>
            </a:r>
            <a:r>
              <a:rPr sz="1600" b="1" spc="-5" dirty="0">
                <a:solidFill>
                  <a:srgbClr val="1F145D"/>
                </a:solidFill>
                <a:latin typeface="Calibri"/>
                <a:cs typeface="Calibri"/>
              </a:rPr>
              <a:t>=&gt;</a:t>
            </a:r>
            <a:r>
              <a:rPr sz="1600" b="1" spc="10" dirty="0">
                <a:solidFill>
                  <a:srgbClr val="1F145D"/>
                </a:solidFill>
                <a:latin typeface="Calibri"/>
                <a:cs typeface="Calibri"/>
              </a:rPr>
              <a:t> </a:t>
            </a:r>
            <a:r>
              <a:rPr sz="1600" spc="-10" dirty="0">
                <a:solidFill>
                  <a:srgbClr val="1F145D"/>
                </a:solidFill>
                <a:latin typeface="Calibri"/>
                <a:cs typeface="Calibri"/>
              </a:rPr>
              <a:t>statemements;</a:t>
            </a:r>
            <a:endParaRPr sz="1600">
              <a:solidFill>
                <a:srgbClr val="1F145D"/>
              </a:solidFill>
              <a:latin typeface="Calibri"/>
              <a:cs typeface="Calibri"/>
            </a:endParaRPr>
          </a:p>
          <a:p>
            <a:pPr marL="231140">
              <a:lnSpc>
                <a:spcPct val="100000"/>
              </a:lnSpc>
            </a:pPr>
            <a:r>
              <a:rPr sz="1600" b="1" spc="-10" dirty="0">
                <a:solidFill>
                  <a:srgbClr val="1F145D"/>
                </a:solidFill>
                <a:latin typeface="Calibri"/>
                <a:cs typeface="Calibri"/>
              </a:rPr>
              <a:t>when</a:t>
            </a:r>
            <a:r>
              <a:rPr sz="1600" b="1" dirty="0">
                <a:solidFill>
                  <a:srgbClr val="1F145D"/>
                </a:solidFill>
                <a:latin typeface="Calibri"/>
                <a:cs typeface="Calibri"/>
              </a:rPr>
              <a:t> </a:t>
            </a:r>
            <a:r>
              <a:rPr sz="1600" b="1" spc="-10" dirty="0">
                <a:solidFill>
                  <a:srgbClr val="1F145D"/>
                </a:solidFill>
                <a:latin typeface="Calibri"/>
                <a:cs typeface="Calibri"/>
              </a:rPr>
              <a:t>others</a:t>
            </a:r>
            <a:r>
              <a:rPr sz="1600" b="1" spc="20" dirty="0">
                <a:solidFill>
                  <a:srgbClr val="1F145D"/>
                </a:solidFill>
                <a:latin typeface="Calibri"/>
                <a:cs typeface="Calibri"/>
              </a:rPr>
              <a:t> </a:t>
            </a:r>
            <a:r>
              <a:rPr sz="1600" b="1" spc="-5" dirty="0">
                <a:solidFill>
                  <a:srgbClr val="1F145D"/>
                </a:solidFill>
                <a:latin typeface="Calibri"/>
                <a:cs typeface="Calibri"/>
              </a:rPr>
              <a:t>=&gt;</a:t>
            </a:r>
            <a:r>
              <a:rPr sz="1600" b="1" spc="20" dirty="0">
                <a:solidFill>
                  <a:srgbClr val="1F145D"/>
                </a:solidFill>
                <a:latin typeface="Calibri"/>
                <a:cs typeface="Calibri"/>
              </a:rPr>
              <a:t> </a:t>
            </a:r>
            <a:r>
              <a:rPr sz="1600" spc="-10" dirty="0">
                <a:solidFill>
                  <a:srgbClr val="1F145D"/>
                </a:solidFill>
                <a:latin typeface="Calibri"/>
                <a:cs typeface="Calibri"/>
              </a:rPr>
              <a:t>multiple_statements;</a:t>
            </a:r>
            <a:endParaRPr sz="1600">
              <a:solidFill>
                <a:srgbClr val="1F145D"/>
              </a:solidFill>
              <a:latin typeface="Calibri"/>
              <a:cs typeface="Calibri"/>
            </a:endParaRPr>
          </a:p>
          <a:p>
            <a:pPr marL="92710">
              <a:lnSpc>
                <a:spcPct val="100000"/>
              </a:lnSpc>
              <a:spcBef>
                <a:spcPts val="5"/>
              </a:spcBef>
            </a:pPr>
            <a:r>
              <a:rPr sz="1600" b="1" spc="-10" dirty="0">
                <a:solidFill>
                  <a:srgbClr val="1F145D"/>
                </a:solidFill>
                <a:latin typeface="Calibri"/>
                <a:cs typeface="Calibri"/>
              </a:rPr>
              <a:t>end</a:t>
            </a:r>
            <a:r>
              <a:rPr sz="1600" b="1" spc="-25" dirty="0">
                <a:solidFill>
                  <a:srgbClr val="1F145D"/>
                </a:solidFill>
                <a:latin typeface="Calibri"/>
                <a:cs typeface="Calibri"/>
              </a:rPr>
              <a:t> </a:t>
            </a:r>
            <a:r>
              <a:rPr sz="1600" b="1" spc="-5" dirty="0">
                <a:solidFill>
                  <a:srgbClr val="1F145D"/>
                </a:solidFill>
                <a:latin typeface="Calibri"/>
                <a:cs typeface="Calibri"/>
              </a:rPr>
              <a:t>case;</a:t>
            </a:r>
            <a:endParaRPr sz="1600">
              <a:solidFill>
                <a:srgbClr val="1F145D"/>
              </a:solidFill>
              <a:latin typeface="Calibri"/>
              <a:cs typeface="Calibri"/>
            </a:endParaRPr>
          </a:p>
          <a:p>
            <a:pPr>
              <a:lnSpc>
                <a:spcPct val="100000"/>
              </a:lnSpc>
              <a:spcBef>
                <a:spcPts val="25"/>
              </a:spcBef>
            </a:pPr>
            <a:endParaRPr sz="1550">
              <a:solidFill>
                <a:srgbClr val="1F145D"/>
              </a:solidFill>
              <a:latin typeface="Calibri"/>
              <a:cs typeface="Calibri"/>
            </a:endParaRPr>
          </a:p>
          <a:p>
            <a:pPr marL="92710">
              <a:lnSpc>
                <a:spcPct val="100000"/>
              </a:lnSpc>
            </a:pPr>
            <a:r>
              <a:rPr sz="1600" spc="-5" dirty="0">
                <a:solidFill>
                  <a:srgbClr val="1F145D"/>
                </a:solidFill>
                <a:latin typeface="Calibri"/>
                <a:cs typeface="Calibri"/>
              </a:rPr>
              <a:t>//</a:t>
            </a:r>
            <a:r>
              <a:rPr sz="1600" spc="-10" dirty="0">
                <a:solidFill>
                  <a:srgbClr val="1F145D"/>
                </a:solidFill>
                <a:latin typeface="Calibri"/>
                <a:cs typeface="Calibri"/>
              </a:rPr>
              <a:t> </a:t>
            </a:r>
            <a:r>
              <a:rPr sz="1600" spc="-5" dirty="0">
                <a:solidFill>
                  <a:srgbClr val="1F145D"/>
                </a:solidFill>
                <a:latin typeface="Calibri"/>
                <a:cs typeface="Calibri"/>
              </a:rPr>
              <a:t>if </a:t>
            </a:r>
            <a:r>
              <a:rPr sz="1600" spc="-15" dirty="0">
                <a:solidFill>
                  <a:srgbClr val="1F145D"/>
                </a:solidFill>
                <a:latin typeface="Calibri"/>
                <a:cs typeface="Calibri"/>
              </a:rPr>
              <a:t>you</a:t>
            </a:r>
            <a:r>
              <a:rPr sz="1600" spc="20" dirty="0">
                <a:solidFill>
                  <a:srgbClr val="1F145D"/>
                </a:solidFill>
                <a:latin typeface="Calibri"/>
                <a:cs typeface="Calibri"/>
              </a:rPr>
              <a:t> </a:t>
            </a:r>
            <a:r>
              <a:rPr sz="1600" spc="-10" dirty="0">
                <a:solidFill>
                  <a:srgbClr val="1F145D"/>
                </a:solidFill>
                <a:latin typeface="Calibri"/>
                <a:cs typeface="Calibri"/>
              </a:rPr>
              <a:t>don’t</a:t>
            </a:r>
            <a:r>
              <a:rPr sz="1600" spc="10" dirty="0">
                <a:solidFill>
                  <a:srgbClr val="1F145D"/>
                </a:solidFill>
                <a:latin typeface="Calibri"/>
                <a:cs typeface="Calibri"/>
              </a:rPr>
              <a:t> </a:t>
            </a:r>
            <a:r>
              <a:rPr sz="1600" spc="-15" dirty="0">
                <a:solidFill>
                  <a:srgbClr val="1F145D"/>
                </a:solidFill>
                <a:latin typeface="Calibri"/>
                <a:cs typeface="Calibri"/>
              </a:rPr>
              <a:t>have</a:t>
            </a:r>
            <a:r>
              <a:rPr sz="1600" spc="5" dirty="0">
                <a:solidFill>
                  <a:srgbClr val="1F145D"/>
                </a:solidFill>
                <a:latin typeface="Calibri"/>
                <a:cs typeface="Calibri"/>
              </a:rPr>
              <a:t> </a:t>
            </a:r>
            <a:r>
              <a:rPr sz="1600" spc="-15" dirty="0">
                <a:solidFill>
                  <a:srgbClr val="1F145D"/>
                </a:solidFill>
                <a:latin typeface="Calibri"/>
                <a:cs typeface="Calibri"/>
              </a:rPr>
              <a:t>any</a:t>
            </a:r>
            <a:r>
              <a:rPr sz="1600" spc="-20" dirty="0">
                <a:solidFill>
                  <a:srgbClr val="1F145D"/>
                </a:solidFill>
                <a:latin typeface="Calibri"/>
                <a:cs typeface="Calibri"/>
              </a:rPr>
              <a:t> </a:t>
            </a:r>
            <a:r>
              <a:rPr sz="1600" spc="-15" dirty="0">
                <a:solidFill>
                  <a:srgbClr val="1F145D"/>
                </a:solidFill>
                <a:latin typeface="Calibri"/>
                <a:cs typeface="Calibri"/>
              </a:rPr>
              <a:t>statement</a:t>
            </a:r>
            <a:r>
              <a:rPr sz="1600" dirty="0">
                <a:solidFill>
                  <a:srgbClr val="1F145D"/>
                </a:solidFill>
                <a:latin typeface="Calibri"/>
                <a:cs typeface="Calibri"/>
              </a:rPr>
              <a:t> </a:t>
            </a:r>
            <a:r>
              <a:rPr sz="1600" spc="-20" dirty="0">
                <a:solidFill>
                  <a:srgbClr val="1F145D"/>
                </a:solidFill>
                <a:latin typeface="Calibri"/>
                <a:cs typeface="Calibri"/>
              </a:rPr>
              <a:t>for</a:t>
            </a:r>
            <a:endParaRPr sz="1600">
              <a:solidFill>
                <a:srgbClr val="1F145D"/>
              </a:solidFill>
              <a:latin typeface="Calibri"/>
              <a:cs typeface="Calibri"/>
            </a:endParaRPr>
          </a:p>
          <a:p>
            <a:pPr marL="92710">
              <a:lnSpc>
                <a:spcPct val="100000"/>
              </a:lnSpc>
            </a:pPr>
            <a:r>
              <a:rPr sz="1600" spc="-5" dirty="0">
                <a:solidFill>
                  <a:srgbClr val="1F145D"/>
                </a:solidFill>
                <a:latin typeface="Calibri"/>
                <a:cs typeface="Calibri"/>
              </a:rPr>
              <a:t>//</a:t>
            </a:r>
            <a:r>
              <a:rPr sz="1600" spc="-15" dirty="0">
                <a:solidFill>
                  <a:srgbClr val="1F145D"/>
                </a:solidFill>
                <a:latin typeface="Calibri"/>
                <a:cs typeface="Calibri"/>
              </a:rPr>
              <a:t> </a:t>
            </a:r>
            <a:r>
              <a:rPr sz="1600" spc="-5" dirty="0">
                <a:solidFill>
                  <a:srgbClr val="1F145D"/>
                </a:solidFill>
                <a:latin typeface="Calibri"/>
                <a:cs typeface="Calibri"/>
              </a:rPr>
              <a:t>an</a:t>
            </a:r>
            <a:r>
              <a:rPr sz="1600" dirty="0">
                <a:solidFill>
                  <a:srgbClr val="1F145D"/>
                </a:solidFill>
                <a:latin typeface="Calibri"/>
                <a:cs typeface="Calibri"/>
              </a:rPr>
              <a:t> </a:t>
            </a:r>
            <a:r>
              <a:rPr sz="1600" spc="-10" dirty="0">
                <a:solidFill>
                  <a:srgbClr val="1F145D"/>
                </a:solidFill>
                <a:latin typeface="Calibri"/>
                <a:cs typeface="Calibri"/>
              </a:rPr>
              <a:t>already</a:t>
            </a:r>
            <a:r>
              <a:rPr sz="1600" spc="-5" dirty="0">
                <a:solidFill>
                  <a:srgbClr val="1F145D"/>
                </a:solidFill>
                <a:latin typeface="Calibri"/>
                <a:cs typeface="Calibri"/>
              </a:rPr>
              <a:t> </a:t>
            </a:r>
            <a:r>
              <a:rPr sz="1600" spc="-10" dirty="0">
                <a:solidFill>
                  <a:srgbClr val="1F145D"/>
                </a:solidFill>
                <a:latin typeface="Calibri"/>
                <a:cs typeface="Calibri"/>
              </a:rPr>
              <a:t>completed</a:t>
            </a:r>
            <a:r>
              <a:rPr sz="1600" spc="15" dirty="0">
                <a:solidFill>
                  <a:srgbClr val="1F145D"/>
                </a:solidFill>
                <a:latin typeface="Calibri"/>
                <a:cs typeface="Calibri"/>
              </a:rPr>
              <a:t> </a:t>
            </a:r>
            <a:r>
              <a:rPr sz="1600" spc="-10" dirty="0">
                <a:solidFill>
                  <a:srgbClr val="1F145D"/>
                </a:solidFill>
                <a:latin typeface="Calibri"/>
                <a:cs typeface="Calibri"/>
              </a:rPr>
              <a:t>case</a:t>
            </a:r>
            <a:r>
              <a:rPr sz="1600" spc="-5" dirty="0">
                <a:solidFill>
                  <a:srgbClr val="1F145D"/>
                </a:solidFill>
                <a:latin typeface="Calibri"/>
                <a:cs typeface="Calibri"/>
              </a:rPr>
              <a:t> </a:t>
            </a:r>
            <a:r>
              <a:rPr sz="1600" spc="-10" dirty="0">
                <a:solidFill>
                  <a:srgbClr val="1F145D"/>
                </a:solidFill>
                <a:latin typeface="Calibri"/>
                <a:cs typeface="Calibri"/>
              </a:rPr>
              <a:t>then</a:t>
            </a:r>
            <a:endParaRPr sz="1600">
              <a:solidFill>
                <a:srgbClr val="1F145D"/>
              </a:solidFill>
              <a:latin typeface="Calibri"/>
              <a:cs typeface="Calibri"/>
            </a:endParaRPr>
          </a:p>
          <a:p>
            <a:pPr marL="92710">
              <a:lnSpc>
                <a:spcPct val="100000"/>
              </a:lnSpc>
            </a:pPr>
            <a:r>
              <a:rPr sz="1600" spc="-5" dirty="0">
                <a:solidFill>
                  <a:srgbClr val="1F145D"/>
                </a:solidFill>
                <a:latin typeface="Calibri"/>
                <a:cs typeface="Calibri"/>
              </a:rPr>
              <a:t>//</a:t>
            </a:r>
            <a:r>
              <a:rPr sz="1600" spc="335" dirty="0">
                <a:solidFill>
                  <a:srgbClr val="1F145D"/>
                </a:solidFill>
                <a:latin typeface="Calibri"/>
                <a:cs typeface="Calibri"/>
              </a:rPr>
              <a:t> </a:t>
            </a:r>
            <a:r>
              <a:rPr sz="1600" b="1" spc="-10" dirty="0">
                <a:solidFill>
                  <a:srgbClr val="1F145D"/>
                </a:solidFill>
                <a:latin typeface="Calibri"/>
                <a:cs typeface="Calibri"/>
              </a:rPr>
              <a:t>when</a:t>
            </a:r>
            <a:r>
              <a:rPr sz="1600" b="1" spc="10" dirty="0">
                <a:solidFill>
                  <a:srgbClr val="1F145D"/>
                </a:solidFill>
                <a:latin typeface="Calibri"/>
                <a:cs typeface="Calibri"/>
              </a:rPr>
              <a:t> </a:t>
            </a:r>
            <a:r>
              <a:rPr sz="1600" b="1" spc="-10" dirty="0">
                <a:solidFill>
                  <a:srgbClr val="1F145D"/>
                </a:solidFill>
                <a:latin typeface="Calibri"/>
                <a:cs typeface="Calibri"/>
              </a:rPr>
              <a:t>others</a:t>
            </a:r>
            <a:r>
              <a:rPr sz="1600" b="1" spc="10" dirty="0">
                <a:solidFill>
                  <a:srgbClr val="1F145D"/>
                </a:solidFill>
                <a:latin typeface="Calibri"/>
                <a:cs typeface="Calibri"/>
              </a:rPr>
              <a:t> </a:t>
            </a:r>
            <a:r>
              <a:rPr sz="1600" b="1" spc="-5" dirty="0">
                <a:solidFill>
                  <a:srgbClr val="1F145D"/>
                </a:solidFill>
                <a:latin typeface="Calibri"/>
                <a:cs typeface="Calibri"/>
              </a:rPr>
              <a:t>=&gt;</a:t>
            </a:r>
            <a:r>
              <a:rPr sz="1600" b="1" spc="5" dirty="0">
                <a:solidFill>
                  <a:srgbClr val="1F145D"/>
                </a:solidFill>
                <a:latin typeface="Calibri"/>
                <a:cs typeface="Calibri"/>
              </a:rPr>
              <a:t> </a:t>
            </a:r>
            <a:r>
              <a:rPr sz="1600" b="1" spc="-5" dirty="0">
                <a:solidFill>
                  <a:srgbClr val="1F145D"/>
                </a:solidFill>
                <a:latin typeface="Calibri"/>
                <a:cs typeface="Calibri"/>
              </a:rPr>
              <a:t>null;</a:t>
            </a:r>
            <a:r>
              <a:rPr sz="1600" b="1" spc="10" dirty="0">
                <a:solidFill>
                  <a:srgbClr val="1F145D"/>
                </a:solidFill>
                <a:latin typeface="Calibri"/>
                <a:cs typeface="Calibri"/>
              </a:rPr>
              <a:t> </a:t>
            </a:r>
            <a:r>
              <a:rPr sz="1600" spc="-5" dirty="0">
                <a:solidFill>
                  <a:srgbClr val="1F145D"/>
                </a:solidFill>
                <a:latin typeface="Calibri"/>
                <a:cs typeface="Calibri"/>
              </a:rPr>
              <a:t>should</a:t>
            </a:r>
            <a:r>
              <a:rPr sz="1600" spc="-20" dirty="0">
                <a:solidFill>
                  <a:srgbClr val="1F145D"/>
                </a:solidFill>
                <a:latin typeface="Calibri"/>
                <a:cs typeface="Calibri"/>
              </a:rPr>
              <a:t> </a:t>
            </a:r>
            <a:r>
              <a:rPr sz="1600" spc="-5" dirty="0">
                <a:solidFill>
                  <a:srgbClr val="1F145D"/>
                </a:solidFill>
                <a:latin typeface="Calibri"/>
                <a:cs typeface="Calibri"/>
              </a:rPr>
              <a:t>be</a:t>
            </a:r>
            <a:r>
              <a:rPr sz="1600" dirty="0">
                <a:solidFill>
                  <a:srgbClr val="1F145D"/>
                </a:solidFill>
                <a:latin typeface="Calibri"/>
                <a:cs typeface="Calibri"/>
              </a:rPr>
              <a:t> </a:t>
            </a:r>
            <a:r>
              <a:rPr sz="1600" spc="-10" dirty="0">
                <a:solidFill>
                  <a:srgbClr val="1F145D"/>
                </a:solidFill>
                <a:latin typeface="Calibri"/>
                <a:cs typeface="Calibri"/>
              </a:rPr>
              <a:t>used</a:t>
            </a:r>
            <a:endParaRPr sz="1600">
              <a:solidFill>
                <a:srgbClr val="1F145D"/>
              </a:solidFill>
              <a:latin typeface="Calibri"/>
              <a:cs typeface="Calibri"/>
            </a:endParaRPr>
          </a:p>
          <a:p>
            <a:pPr>
              <a:lnSpc>
                <a:spcPct val="100000"/>
              </a:lnSpc>
              <a:spcBef>
                <a:spcPts val="30"/>
              </a:spcBef>
            </a:pPr>
            <a:endParaRPr sz="1550">
              <a:solidFill>
                <a:srgbClr val="1F145D"/>
              </a:solidFill>
              <a:latin typeface="Calibri"/>
              <a:cs typeface="Calibri"/>
            </a:endParaRPr>
          </a:p>
          <a:p>
            <a:pPr marL="92710">
              <a:lnSpc>
                <a:spcPct val="100000"/>
              </a:lnSpc>
            </a:pPr>
            <a:r>
              <a:rPr sz="1600" spc="-5" dirty="0">
                <a:solidFill>
                  <a:srgbClr val="1F145D"/>
                </a:solidFill>
                <a:latin typeface="Calibri"/>
                <a:cs typeface="Calibri"/>
              </a:rPr>
              <a:t>//</a:t>
            </a:r>
            <a:r>
              <a:rPr sz="1600" spc="-20" dirty="0">
                <a:solidFill>
                  <a:srgbClr val="1F145D"/>
                </a:solidFill>
                <a:latin typeface="Calibri"/>
                <a:cs typeface="Calibri"/>
              </a:rPr>
              <a:t> </a:t>
            </a:r>
            <a:r>
              <a:rPr sz="1600" spc="-15" dirty="0">
                <a:solidFill>
                  <a:srgbClr val="1F145D"/>
                </a:solidFill>
                <a:latin typeface="Calibri"/>
                <a:cs typeface="Calibri"/>
              </a:rPr>
              <a:t>works</a:t>
            </a:r>
            <a:r>
              <a:rPr sz="1600" spc="25" dirty="0">
                <a:solidFill>
                  <a:srgbClr val="1F145D"/>
                </a:solidFill>
                <a:latin typeface="Calibri"/>
                <a:cs typeface="Calibri"/>
              </a:rPr>
              <a:t> </a:t>
            </a:r>
            <a:r>
              <a:rPr sz="1600" spc="-10" dirty="0">
                <a:solidFill>
                  <a:srgbClr val="1F145D"/>
                </a:solidFill>
                <a:latin typeface="Calibri"/>
                <a:cs typeface="Calibri"/>
              </a:rPr>
              <a:t>great</a:t>
            </a:r>
            <a:r>
              <a:rPr sz="1600" spc="5" dirty="0">
                <a:solidFill>
                  <a:srgbClr val="1F145D"/>
                </a:solidFill>
                <a:latin typeface="Calibri"/>
                <a:cs typeface="Calibri"/>
              </a:rPr>
              <a:t> </a:t>
            </a:r>
            <a:r>
              <a:rPr sz="1600" spc="-5" dirty="0">
                <a:solidFill>
                  <a:srgbClr val="1F145D"/>
                </a:solidFill>
                <a:latin typeface="Calibri"/>
                <a:cs typeface="Calibri"/>
              </a:rPr>
              <a:t>with</a:t>
            </a:r>
            <a:r>
              <a:rPr sz="1600" spc="-20" dirty="0">
                <a:solidFill>
                  <a:srgbClr val="1F145D"/>
                </a:solidFill>
                <a:latin typeface="Calibri"/>
                <a:cs typeface="Calibri"/>
              </a:rPr>
              <a:t> </a:t>
            </a:r>
            <a:r>
              <a:rPr sz="1600" b="1" spc="-10" dirty="0">
                <a:solidFill>
                  <a:srgbClr val="1F145D"/>
                </a:solidFill>
                <a:latin typeface="Calibri"/>
                <a:cs typeface="Calibri"/>
              </a:rPr>
              <a:t>enum</a:t>
            </a:r>
            <a:r>
              <a:rPr sz="1600" b="1" spc="20" dirty="0">
                <a:solidFill>
                  <a:srgbClr val="1F145D"/>
                </a:solidFill>
                <a:latin typeface="Calibri"/>
                <a:cs typeface="Calibri"/>
              </a:rPr>
              <a:t> </a:t>
            </a:r>
            <a:r>
              <a:rPr sz="1600" spc="-5" dirty="0">
                <a:solidFill>
                  <a:srgbClr val="1F145D"/>
                </a:solidFill>
                <a:latin typeface="Calibri"/>
                <a:cs typeface="Calibri"/>
              </a:rPr>
              <a:t>types</a:t>
            </a:r>
            <a:endParaRPr sz="1600">
              <a:solidFill>
                <a:srgbClr val="1F145D"/>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1434480"/>
            <a:ext cx="10972800" cy="1828800"/>
          </a:xfrm>
        </p:spPr>
        <p:txBody>
          <a:bodyPr/>
          <a:lstStyle/>
          <a:p>
            <a:pPr algn="ctr"/>
            <a:r>
              <a:rPr lang="en-US" altLang="zh-CN" sz="4800" dirty="0"/>
              <a:t>Basic Syntax for Verilog HDL</a:t>
            </a:r>
            <a:endParaRPr lang="en-US" sz="4800" dirty="0"/>
          </a:p>
        </p:txBody>
      </p:sp>
    </p:spTree>
    <p:extLst>
      <p:ext uri="{BB962C8B-B14F-4D97-AF65-F5344CB8AC3E}">
        <p14:creationId xmlns:p14="http://schemas.microsoft.com/office/powerpoint/2010/main" val="3499904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723" y="296161"/>
            <a:ext cx="4241165" cy="697230"/>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Defining</a:t>
            </a:r>
            <a:r>
              <a:rPr b="0" spc="-40" dirty="0">
                <a:latin typeface="Calibri Light"/>
                <a:cs typeface="Calibri Light"/>
              </a:rPr>
              <a:t> </a:t>
            </a:r>
            <a:r>
              <a:rPr b="0" spc="-20" dirty="0">
                <a:latin typeface="Calibri Light"/>
                <a:cs typeface="Calibri Light"/>
              </a:rPr>
              <a:t>Constants</a:t>
            </a:r>
          </a:p>
        </p:txBody>
      </p:sp>
      <p:sp>
        <p:nvSpPr>
          <p:cNvPr id="3" name="object 3"/>
          <p:cNvSpPr txBox="1"/>
          <p:nvPr/>
        </p:nvSpPr>
        <p:spPr>
          <a:xfrm>
            <a:off x="916939" y="1793493"/>
            <a:ext cx="1044575"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solidFill>
                  <a:srgbClr val="1F145D"/>
                </a:solidFill>
                <a:latin typeface="Calibri"/>
                <a:cs typeface="Calibri"/>
              </a:rPr>
              <a:t>VHDL</a:t>
            </a:r>
            <a:endParaRPr sz="2800">
              <a:solidFill>
                <a:srgbClr val="1F145D"/>
              </a:solidFill>
              <a:latin typeface="Calibri"/>
              <a:cs typeface="Calibri"/>
            </a:endParaRPr>
          </a:p>
        </p:txBody>
      </p:sp>
      <p:sp>
        <p:nvSpPr>
          <p:cNvPr id="4" name="object 4"/>
          <p:cNvSpPr txBox="1"/>
          <p:nvPr/>
        </p:nvSpPr>
        <p:spPr>
          <a:xfrm>
            <a:off x="1374394" y="2222609"/>
            <a:ext cx="132715" cy="1204595"/>
          </a:xfrm>
          <a:prstGeom prst="rect">
            <a:avLst/>
          </a:prstGeom>
        </p:spPr>
        <p:txBody>
          <a:bodyPr vert="horz" wrap="square" lIns="0" tIns="40640" rIns="0" bIns="0" rtlCol="0">
            <a:spAutoFit/>
          </a:bodyPr>
          <a:lstStyle/>
          <a:p>
            <a:pPr marL="12700">
              <a:lnSpc>
                <a:spcPct val="100000"/>
              </a:lnSpc>
              <a:spcBef>
                <a:spcPts val="320"/>
              </a:spcBef>
            </a:pPr>
            <a:r>
              <a:rPr sz="2400" dirty="0">
                <a:solidFill>
                  <a:srgbClr val="1F145D"/>
                </a:solidFill>
                <a:latin typeface="Arial"/>
                <a:cs typeface="Arial"/>
              </a:rPr>
              <a:t>•</a:t>
            </a:r>
            <a:endParaRPr sz="2400">
              <a:solidFill>
                <a:srgbClr val="1F145D"/>
              </a:solidFill>
              <a:latin typeface="Arial"/>
              <a:cs typeface="Arial"/>
            </a:endParaRPr>
          </a:p>
          <a:p>
            <a:pPr marL="12700">
              <a:lnSpc>
                <a:spcPct val="100000"/>
              </a:lnSpc>
              <a:spcBef>
                <a:spcPts val="220"/>
              </a:spcBef>
            </a:pPr>
            <a:r>
              <a:rPr sz="2400" dirty="0">
                <a:solidFill>
                  <a:srgbClr val="1F145D"/>
                </a:solidFill>
                <a:latin typeface="Arial"/>
                <a:cs typeface="Arial"/>
              </a:rPr>
              <a:t>•</a:t>
            </a:r>
            <a:endParaRPr sz="2400">
              <a:solidFill>
                <a:srgbClr val="1F145D"/>
              </a:solidFill>
              <a:latin typeface="Arial"/>
              <a:cs typeface="Arial"/>
            </a:endParaRPr>
          </a:p>
          <a:p>
            <a:pPr marL="12700">
              <a:lnSpc>
                <a:spcPct val="100000"/>
              </a:lnSpc>
              <a:spcBef>
                <a:spcPts val="204"/>
              </a:spcBef>
            </a:pPr>
            <a:r>
              <a:rPr sz="2400" dirty="0">
                <a:solidFill>
                  <a:srgbClr val="1F145D"/>
                </a:solidFill>
                <a:latin typeface="Arial"/>
                <a:cs typeface="Arial"/>
              </a:rPr>
              <a:t>•</a:t>
            </a:r>
            <a:endParaRPr sz="2400">
              <a:solidFill>
                <a:srgbClr val="1F145D"/>
              </a:solidFill>
              <a:latin typeface="Arial"/>
              <a:cs typeface="Arial"/>
            </a:endParaRPr>
          </a:p>
        </p:txBody>
      </p:sp>
      <p:sp>
        <p:nvSpPr>
          <p:cNvPr id="5" name="object 5"/>
          <p:cNvSpPr txBox="1"/>
          <p:nvPr/>
        </p:nvSpPr>
        <p:spPr>
          <a:xfrm>
            <a:off x="1581911" y="2229611"/>
            <a:ext cx="8209915" cy="1516441"/>
          </a:xfrm>
          <a:prstGeom prst="rect">
            <a:avLst/>
          </a:prstGeom>
          <a:solidFill>
            <a:srgbClr val="E1EFD9">
              <a:alpha val="19999"/>
            </a:srgbClr>
          </a:solidFill>
          <a:ln w="12192">
            <a:solidFill>
              <a:srgbClr val="00AF50"/>
            </a:solidFill>
          </a:ln>
        </p:spPr>
        <p:txBody>
          <a:bodyPr vert="horz" wrap="square" lIns="0" tIns="33655" rIns="0" bIns="0" rtlCol="0">
            <a:spAutoFit/>
          </a:bodyPr>
          <a:lstStyle/>
          <a:p>
            <a:pPr marL="33655">
              <a:lnSpc>
                <a:spcPct val="100000"/>
              </a:lnSpc>
              <a:spcBef>
                <a:spcPts val="265"/>
              </a:spcBef>
            </a:pPr>
            <a:r>
              <a:rPr sz="2400" b="1" spc="-15" dirty="0">
                <a:solidFill>
                  <a:srgbClr val="1F145D"/>
                </a:solidFill>
                <a:latin typeface="Calibri"/>
                <a:cs typeface="Calibri"/>
              </a:rPr>
              <a:t>constant</a:t>
            </a:r>
            <a:r>
              <a:rPr sz="2400" b="1" dirty="0">
                <a:solidFill>
                  <a:srgbClr val="1F145D"/>
                </a:solidFill>
                <a:latin typeface="Calibri"/>
                <a:cs typeface="Calibri"/>
              </a:rPr>
              <a:t> </a:t>
            </a:r>
            <a:r>
              <a:rPr sz="2400" spc="-10" dirty="0">
                <a:solidFill>
                  <a:srgbClr val="1F145D"/>
                </a:solidFill>
                <a:latin typeface="Calibri"/>
                <a:cs typeface="Calibri"/>
              </a:rPr>
              <a:t>correct_answer</a:t>
            </a:r>
            <a:r>
              <a:rPr sz="2400" spc="-15" dirty="0">
                <a:solidFill>
                  <a:srgbClr val="1F145D"/>
                </a:solidFill>
                <a:latin typeface="Calibri"/>
                <a:cs typeface="Calibri"/>
              </a:rPr>
              <a:t> </a:t>
            </a:r>
            <a:r>
              <a:rPr sz="2400" b="1" dirty="0">
                <a:solidFill>
                  <a:srgbClr val="1F145D"/>
                </a:solidFill>
                <a:latin typeface="Calibri"/>
                <a:cs typeface="Calibri"/>
              </a:rPr>
              <a:t>:</a:t>
            </a:r>
            <a:r>
              <a:rPr sz="2400" b="1" spc="-5" dirty="0">
                <a:solidFill>
                  <a:srgbClr val="1F145D"/>
                </a:solidFill>
                <a:latin typeface="Calibri"/>
                <a:cs typeface="Calibri"/>
              </a:rPr>
              <a:t> </a:t>
            </a:r>
            <a:r>
              <a:rPr sz="2400" spc="-15" dirty="0">
                <a:solidFill>
                  <a:srgbClr val="1F145D"/>
                </a:solidFill>
                <a:latin typeface="Calibri"/>
                <a:cs typeface="Calibri"/>
              </a:rPr>
              <a:t>integer</a:t>
            </a:r>
            <a:r>
              <a:rPr sz="2400" dirty="0">
                <a:solidFill>
                  <a:srgbClr val="1F145D"/>
                </a:solidFill>
                <a:latin typeface="Calibri"/>
                <a:cs typeface="Calibri"/>
              </a:rPr>
              <a:t> </a:t>
            </a:r>
            <a:r>
              <a:rPr sz="2400" spc="-15" dirty="0">
                <a:solidFill>
                  <a:srgbClr val="1F145D"/>
                </a:solidFill>
                <a:latin typeface="Calibri"/>
                <a:cs typeface="Calibri"/>
              </a:rPr>
              <a:t>range</a:t>
            </a:r>
            <a:r>
              <a:rPr sz="2400" spc="-5" dirty="0">
                <a:solidFill>
                  <a:srgbClr val="1F145D"/>
                </a:solidFill>
                <a:latin typeface="Calibri"/>
                <a:cs typeface="Calibri"/>
              </a:rPr>
              <a:t> </a:t>
            </a:r>
            <a:r>
              <a:rPr sz="2400" dirty="0">
                <a:solidFill>
                  <a:srgbClr val="1F145D"/>
                </a:solidFill>
                <a:latin typeface="Calibri"/>
                <a:cs typeface="Calibri"/>
              </a:rPr>
              <a:t>0</a:t>
            </a:r>
            <a:r>
              <a:rPr sz="2400" spc="-5" dirty="0">
                <a:solidFill>
                  <a:srgbClr val="1F145D"/>
                </a:solidFill>
                <a:latin typeface="Calibri"/>
                <a:cs typeface="Calibri"/>
              </a:rPr>
              <a:t> </a:t>
            </a:r>
            <a:r>
              <a:rPr sz="2400" spc="-15" dirty="0">
                <a:solidFill>
                  <a:srgbClr val="1F145D"/>
                </a:solidFill>
                <a:latin typeface="Calibri"/>
                <a:cs typeface="Calibri"/>
              </a:rPr>
              <a:t>to </a:t>
            </a:r>
            <a:r>
              <a:rPr sz="2400" dirty="0">
                <a:solidFill>
                  <a:srgbClr val="1F145D"/>
                </a:solidFill>
                <a:latin typeface="Calibri"/>
                <a:cs typeface="Calibri"/>
              </a:rPr>
              <a:t>7</a:t>
            </a:r>
            <a:r>
              <a:rPr sz="2400" spc="-10" dirty="0">
                <a:solidFill>
                  <a:srgbClr val="1F145D"/>
                </a:solidFill>
                <a:latin typeface="Calibri"/>
                <a:cs typeface="Calibri"/>
              </a:rPr>
              <a:t> </a:t>
            </a:r>
            <a:r>
              <a:rPr sz="2400" b="1" spc="-5" dirty="0">
                <a:solidFill>
                  <a:srgbClr val="1F145D"/>
                </a:solidFill>
                <a:latin typeface="Calibri"/>
                <a:cs typeface="Calibri"/>
              </a:rPr>
              <a:t>:=</a:t>
            </a:r>
            <a:r>
              <a:rPr sz="2400" b="1" spc="5" dirty="0">
                <a:solidFill>
                  <a:srgbClr val="1F145D"/>
                </a:solidFill>
                <a:latin typeface="Calibri"/>
                <a:cs typeface="Calibri"/>
              </a:rPr>
              <a:t> </a:t>
            </a:r>
            <a:r>
              <a:rPr sz="2400" spc="-5" dirty="0">
                <a:solidFill>
                  <a:srgbClr val="1F145D"/>
                </a:solidFill>
                <a:latin typeface="Calibri"/>
                <a:cs typeface="Calibri"/>
              </a:rPr>
              <a:t>3;</a:t>
            </a:r>
            <a:endParaRPr sz="2400">
              <a:solidFill>
                <a:srgbClr val="1F145D"/>
              </a:solidFill>
              <a:latin typeface="Calibri"/>
              <a:cs typeface="Calibri"/>
            </a:endParaRPr>
          </a:p>
          <a:p>
            <a:pPr marL="33655">
              <a:lnSpc>
                <a:spcPct val="100000"/>
              </a:lnSpc>
              <a:spcBef>
                <a:spcPts val="219"/>
              </a:spcBef>
            </a:pPr>
            <a:r>
              <a:rPr sz="2400" b="1" spc="-15" dirty="0">
                <a:solidFill>
                  <a:srgbClr val="1F145D"/>
                </a:solidFill>
                <a:latin typeface="Calibri"/>
                <a:cs typeface="Calibri"/>
              </a:rPr>
              <a:t>constant</a:t>
            </a:r>
            <a:r>
              <a:rPr sz="2400" b="1" dirty="0">
                <a:solidFill>
                  <a:srgbClr val="1F145D"/>
                </a:solidFill>
                <a:latin typeface="Calibri"/>
                <a:cs typeface="Calibri"/>
              </a:rPr>
              <a:t> </a:t>
            </a:r>
            <a:r>
              <a:rPr sz="2400" spc="-5" dirty="0">
                <a:solidFill>
                  <a:srgbClr val="1F145D"/>
                </a:solidFill>
                <a:latin typeface="Calibri"/>
                <a:cs typeface="Calibri"/>
              </a:rPr>
              <a:t>space_char</a:t>
            </a:r>
            <a:r>
              <a:rPr sz="2400" spc="-10" dirty="0">
                <a:solidFill>
                  <a:srgbClr val="1F145D"/>
                </a:solidFill>
                <a:latin typeface="Calibri"/>
                <a:cs typeface="Calibri"/>
              </a:rPr>
              <a:t> </a:t>
            </a:r>
            <a:r>
              <a:rPr sz="2400" b="1" dirty="0">
                <a:solidFill>
                  <a:srgbClr val="1F145D"/>
                </a:solidFill>
                <a:latin typeface="Calibri"/>
                <a:cs typeface="Calibri"/>
              </a:rPr>
              <a:t>: </a:t>
            </a:r>
            <a:r>
              <a:rPr sz="2400" spc="-10" dirty="0">
                <a:solidFill>
                  <a:srgbClr val="1F145D"/>
                </a:solidFill>
                <a:latin typeface="Calibri"/>
                <a:cs typeface="Calibri"/>
              </a:rPr>
              <a:t>std_logic_vector(7</a:t>
            </a:r>
            <a:r>
              <a:rPr sz="2400" spc="-25" dirty="0">
                <a:solidFill>
                  <a:srgbClr val="1F145D"/>
                </a:solidFill>
                <a:latin typeface="Calibri"/>
                <a:cs typeface="Calibri"/>
              </a:rPr>
              <a:t> </a:t>
            </a:r>
            <a:r>
              <a:rPr sz="2400" spc="-15" dirty="0">
                <a:solidFill>
                  <a:srgbClr val="1F145D"/>
                </a:solidFill>
                <a:latin typeface="Calibri"/>
                <a:cs typeface="Calibri"/>
              </a:rPr>
              <a:t>downto</a:t>
            </a:r>
            <a:r>
              <a:rPr sz="2400" spc="-5" dirty="0">
                <a:solidFill>
                  <a:srgbClr val="1F145D"/>
                </a:solidFill>
                <a:latin typeface="Calibri"/>
                <a:cs typeface="Calibri"/>
              </a:rPr>
              <a:t> </a:t>
            </a:r>
            <a:r>
              <a:rPr sz="2400" dirty="0">
                <a:solidFill>
                  <a:srgbClr val="1F145D"/>
                </a:solidFill>
                <a:latin typeface="Calibri"/>
                <a:cs typeface="Calibri"/>
              </a:rPr>
              <a:t>0)</a:t>
            </a:r>
            <a:r>
              <a:rPr sz="2400" spc="-15" dirty="0">
                <a:solidFill>
                  <a:srgbClr val="1F145D"/>
                </a:solidFill>
                <a:latin typeface="Calibri"/>
                <a:cs typeface="Calibri"/>
              </a:rPr>
              <a:t> </a:t>
            </a:r>
            <a:r>
              <a:rPr sz="2400" b="1" spc="-5" dirty="0">
                <a:solidFill>
                  <a:srgbClr val="1F145D"/>
                </a:solidFill>
                <a:latin typeface="Calibri"/>
                <a:cs typeface="Calibri"/>
              </a:rPr>
              <a:t>:=</a:t>
            </a:r>
            <a:r>
              <a:rPr sz="2400" b="1" spc="5" dirty="0">
                <a:solidFill>
                  <a:srgbClr val="1F145D"/>
                </a:solidFill>
                <a:latin typeface="Calibri"/>
                <a:cs typeface="Calibri"/>
              </a:rPr>
              <a:t> </a:t>
            </a:r>
            <a:r>
              <a:rPr sz="2400" spc="-10" dirty="0">
                <a:solidFill>
                  <a:srgbClr val="1F145D"/>
                </a:solidFill>
                <a:latin typeface="Calibri"/>
                <a:cs typeface="Calibri"/>
              </a:rPr>
              <a:t>X”20”;</a:t>
            </a:r>
            <a:endParaRPr sz="2400">
              <a:solidFill>
                <a:srgbClr val="1F145D"/>
              </a:solidFill>
              <a:latin typeface="Calibri"/>
              <a:cs typeface="Calibri"/>
            </a:endParaRPr>
          </a:p>
          <a:p>
            <a:pPr marR="218440" algn="r">
              <a:lnSpc>
                <a:spcPts val="2735"/>
              </a:lnSpc>
              <a:spcBef>
                <a:spcPts val="200"/>
              </a:spcBef>
            </a:pPr>
            <a:r>
              <a:rPr sz="2400" b="1" spc="-5" dirty="0">
                <a:solidFill>
                  <a:srgbClr val="1F145D"/>
                </a:solidFill>
                <a:latin typeface="Calibri"/>
                <a:cs typeface="Calibri"/>
              </a:rPr>
              <a:t>type</a:t>
            </a:r>
            <a:r>
              <a:rPr sz="2400" b="1" spc="10" dirty="0">
                <a:solidFill>
                  <a:srgbClr val="1F145D"/>
                </a:solidFill>
                <a:latin typeface="Calibri"/>
                <a:cs typeface="Calibri"/>
              </a:rPr>
              <a:t> </a:t>
            </a:r>
            <a:r>
              <a:rPr sz="2400" spc="-10" dirty="0">
                <a:solidFill>
                  <a:srgbClr val="1F145D"/>
                </a:solidFill>
                <a:latin typeface="Calibri"/>
                <a:cs typeface="Calibri"/>
              </a:rPr>
              <a:t>atable </a:t>
            </a:r>
            <a:r>
              <a:rPr sz="2400" b="1" spc="-5" dirty="0">
                <a:solidFill>
                  <a:srgbClr val="1F145D"/>
                </a:solidFill>
                <a:latin typeface="Calibri"/>
                <a:cs typeface="Calibri"/>
              </a:rPr>
              <a:t>is</a:t>
            </a:r>
            <a:r>
              <a:rPr sz="2400" b="1" dirty="0">
                <a:solidFill>
                  <a:srgbClr val="1F145D"/>
                </a:solidFill>
                <a:latin typeface="Calibri"/>
                <a:cs typeface="Calibri"/>
              </a:rPr>
              <a:t> </a:t>
            </a:r>
            <a:r>
              <a:rPr sz="2400" spc="-20" dirty="0">
                <a:solidFill>
                  <a:srgbClr val="1F145D"/>
                </a:solidFill>
                <a:latin typeface="Calibri"/>
                <a:cs typeface="Calibri"/>
              </a:rPr>
              <a:t>array </a:t>
            </a:r>
            <a:r>
              <a:rPr sz="2400" spc="-5" dirty="0">
                <a:solidFill>
                  <a:srgbClr val="1F145D"/>
                </a:solidFill>
                <a:latin typeface="Calibri"/>
                <a:cs typeface="Calibri"/>
              </a:rPr>
              <a:t>(0 </a:t>
            </a:r>
            <a:r>
              <a:rPr sz="2400" spc="-15" dirty="0">
                <a:solidFill>
                  <a:srgbClr val="1F145D"/>
                </a:solidFill>
                <a:latin typeface="Calibri"/>
                <a:cs typeface="Calibri"/>
              </a:rPr>
              <a:t>to</a:t>
            </a:r>
            <a:r>
              <a:rPr sz="2400" spc="-25" dirty="0">
                <a:solidFill>
                  <a:srgbClr val="1F145D"/>
                </a:solidFill>
                <a:latin typeface="Calibri"/>
                <a:cs typeface="Calibri"/>
              </a:rPr>
              <a:t> </a:t>
            </a:r>
            <a:r>
              <a:rPr sz="2400" spc="-5" dirty="0">
                <a:solidFill>
                  <a:srgbClr val="1F145D"/>
                </a:solidFill>
                <a:latin typeface="Calibri"/>
                <a:cs typeface="Calibri"/>
              </a:rPr>
              <a:t>255)</a:t>
            </a:r>
            <a:r>
              <a:rPr sz="2400" dirty="0">
                <a:solidFill>
                  <a:srgbClr val="1F145D"/>
                </a:solidFill>
                <a:latin typeface="Calibri"/>
                <a:cs typeface="Calibri"/>
              </a:rPr>
              <a:t> </a:t>
            </a:r>
            <a:r>
              <a:rPr sz="2400" b="1" dirty="0">
                <a:solidFill>
                  <a:srgbClr val="1F145D"/>
                </a:solidFill>
                <a:latin typeface="Calibri"/>
                <a:cs typeface="Calibri"/>
              </a:rPr>
              <a:t>of</a:t>
            </a:r>
            <a:r>
              <a:rPr sz="2400" b="1" spc="-20" dirty="0">
                <a:solidFill>
                  <a:srgbClr val="1F145D"/>
                </a:solidFill>
                <a:latin typeface="Calibri"/>
                <a:cs typeface="Calibri"/>
              </a:rPr>
              <a:t> </a:t>
            </a:r>
            <a:r>
              <a:rPr sz="2400" spc="-10" dirty="0">
                <a:solidFill>
                  <a:srgbClr val="1F145D"/>
                </a:solidFill>
                <a:latin typeface="Calibri"/>
                <a:cs typeface="Calibri"/>
              </a:rPr>
              <a:t>std_logic_vector(7</a:t>
            </a:r>
            <a:r>
              <a:rPr sz="2400" spc="-25" dirty="0">
                <a:solidFill>
                  <a:srgbClr val="1F145D"/>
                </a:solidFill>
                <a:latin typeface="Calibri"/>
                <a:cs typeface="Calibri"/>
              </a:rPr>
              <a:t> </a:t>
            </a:r>
            <a:r>
              <a:rPr sz="2400" spc="-15" dirty="0">
                <a:solidFill>
                  <a:srgbClr val="1F145D"/>
                </a:solidFill>
                <a:latin typeface="Calibri"/>
                <a:cs typeface="Calibri"/>
              </a:rPr>
              <a:t>downto</a:t>
            </a:r>
            <a:r>
              <a:rPr sz="2400" spc="-10" dirty="0">
                <a:solidFill>
                  <a:srgbClr val="1F145D"/>
                </a:solidFill>
                <a:latin typeface="Calibri"/>
                <a:cs typeface="Calibri"/>
              </a:rPr>
              <a:t> </a:t>
            </a:r>
            <a:r>
              <a:rPr sz="2400" dirty="0">
                <a:solidFill>
                  <a:srgbClr val="1F145D"/>
                </a:solidFill>
                <a:latin typeface="Calibri"/>
                <a:cs typeface="Calibri"/>
              </a:rPr>
              <a:t>0)</a:t>
            </a:r>
            <a:r>
              <a:rPr sz="2400" spc="-20" dirty="0">
                <a:solidFill>
                  <a:srgbClr val="1F145D"/>
                </a:solidFill>
                <a:latin typeface="Calibri"/>
                <a:cs typeface="Calibri"/>
              </a:rPr>
              <a:t> </a:t>
            </a:r>
            <a:r>
              <a:rPr sz="2400" b="1" spc="-5" dirty="0">
                <a:solidFill>
                  <a:srgbClr val="1F145D"/>
                </a:solidFill>
                <a:latin typeface="Calibri"/>
                <a:cs typeface="Calibri"/>
              </a:rPr>
              <a:t>:=</a:t>
            </a:r>
            <a:endParaRPr sz="2400">
              <a:solidFill>
                <a:srgbClr val="1F145D"/>
              </a:solidFill>
              <a:latin typeface="Calibri"/>
              <a:cs typeface="Calibri"/>
            </a:endParaRPr>
          </a:p>
          <a:p>
            <a:pPr marR="273685" algn="r">
              <a:lnSpc>
                <a:spcPts val="2735"/>
              </a:lnSpc>
            </a:pPr>
            <a:r>
              <a:rPr sz="2400" dirty="0">
                <a:solidFill>
                  <a:srgbClr val="1F145D"/>
                </a:solidFill>
                <a:latin typeface="Calibri"/>
                <a:cs typeface="Calibri"/>
              </a:rPr>
              <a:t>{</a:t>
            </a:r>
            <a:r>
              <a:rPr sz="2400" spc="-25" dirty="0">
                <a:solidFill>
                  <a:srgbClr val="1F145D"/>
                </a:solidFill>
                <a:latin typeface="Calibri"/>
                <a:cs typeface="Calibri"/>
              </a:rPr>
              <a:t> </a:t>
            </a:r>
            <a:r>
              <a:rPr sz="2400" spc="-45" dirty="0">
                <a:solidFill>
                  <a:srgbClr val="1F145D"/>
                </a:solidFill>
                <a:latin typeface="Calibri"/>
                <a:cs typeface="Calibri"/>
              </a:rPr>
              <a:t>X”01”,</a:t>
            </a:r>
            <a:r>
              <a:rPr sz="2400" spc="-35" dirty="0">
                <a:solidFill>
                  <a:srgbClr val="1F145D"/>
                </a:solidFill>
                <a:latin typeface="Calibri"/>
                <a:cs typeface="Calibri"/>
              </a:rPr>
              <a:t> </a:t>
            </a:r>
            <a:r>
              <a:rPr sz="2400" spc="-5" dirty="0">
                <a:solidFill>
                  <a:srgbClr val="1F145D"/>
                </a:solidFill>
                <a:latin typeface="Calibri"/>
                <a:cs typeface="Calibri"/>
              </a:rPr>
              <a:t>X”23,</a:t>
            </a:r>
            <a:r>
              <a:rPr sz="2400" spc="-35" dirty="0">
                <a:solidFill>
                  <a:srgbClr val="1F145D"/>
                </a:solidFill>
                <a:latin typeface="Calibri"/>
                <a:cs typeface="Calibri"/>
              </a:rPr>
              <a:t> </a:t>
            </a:r>
            <a:r>
              <a:rPr sz="2400" spc="-45" dirty="0">
                <a:solidFill>
                  <a:srgbClr val="1F145D"/>
                </a:solidFill>
                <a:latin typeface="Calibri"/>
                <a:cs typeface="Calibri"/>
              </a:rPr>
              <a:t>X”46”,</a:t>
            </a:r>
            <a:r>
              <a:rPr sz="2400" spc="-35" dirty="0">
                <a:solidFill>
                  <a:srgbClr val="1F145D"/>
                </a:solidFill>
                <a:latin typeface="Calibri"/>
                <a:cs typeface="Calibri"/>
              </a:rPr>
              <a:t> </a:t>
            </a:r>
            <a:r>
              <a:rPr sz="2400" spc="-5" dirty="0">
                <a:solidFill>
                  <a:srgbClr val="1F145D"/>
                </a:solidFill>
                <a:latin typeface="Calibri"/>
                <a:cs typeface="Calibri"/>
              </a:rPr>
              <a:t>…..</a:t>
            </a:r>
            <a:r>
              <a:rPr sz="2400" spc="-15" dirty="0">
                <a:solidFill>
                  <a:srgbClr val="1F145D"/>
                </a:solidFill>
                <a:latin typeface="Calibri"/>
                <a:cs typeface="Calibri"/>
              </a:rPr>
              <a:t> </a:t>
            </a:r>
            <a:r>
              <a:rPr sz="2400" dirty="0">
                <a:solidFill>
                  <a:srgbClr val="1F145D"/>
                </a:solidFill>
                <a:latin typeface="Calibri"/>
                <a:cs typeface="Calibri"/>
              </a:rPr>
              <a:t>}</a:t>
            </a:r>
            <a:endParaRPr sz="2400">
              <a:solidFill>
                <a:srgbClr val="1F145D"/>
              </a:solidFill>
              <a:latin typeface="Calibri"/>
              <a:cs typeface="Calibri"/>
            </a:endParaRPr>
          </a:p>
        </p:txBody>
      </p:sp>
      <p:sp>
        <p:nvSpPr>
          <p:cNvPr id="6" name="object 6"/>
          <p:cNvSpPr txBox="1"/>
          <p:nvPr/>
        </p:nvSpPr>
        <p:spPr>
          <a:xfrm>
            <a:off x="916939" y="4205097"/>
            <a:ext cx="125476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55" dirty="0">
                <a:solidFill>
                  <a:srgbClr val="1F145D"/>
                </a:solidFill>
                <a:latin typeface="Calibri"/>
                <a:cs typeface="Calibri"/>
              </a:rPr>
              <a:t>V</a:t>
            </a:r>
            <a:r>
              <a:rPr sz="2800" spc="-5" dirty="0">
                <a:solidFill>
                  <a:srgbClr val="1F145D"/>
                </a:solidFill>
                <a:latin typeface="Calibri"/>
                <a:cs typeface="Calibri"/>
              </a:rPr>
              <a:t>er</a:t>
            </a:r>
            <a:r>
              <a:rPr sz="2800" spc="-15" dirty="0">
                <a:solidFill>
                  <a:srgbClr val="1F145D"/>
                </a:solidFill>
                <a:latin typeface="Calibri"/>
                <a:cs typeface="Calibri"/>
              </a:rPr>
              <a:t>i</a:t>
            </a:r>
            <a:r>
              <a:rPr sz="2800" spc="-5" dirty="0">
                <a:solidFill>
                  <a:srgbClr val="1F145D"/>
                </a:solidFill>
                <a:latin typeface="Calibri"/>
                <a:cs typeface="Calibri"/>
              </a:rPr>
              <a:t>log</a:t>
            </a:r>
            <a:endParaRPr sz="2800">
              <a:solidFill>
                <a:srgbClr val="1F145D"/>
              </a:solidFill>
              <a:latin typeface="Calibri"/>
              <a:cs typeface="Calibri"/>
            </a:endParaRPr>
          </a:p>
        </p:txBody>
      </p:sp>
      <p:sp>
        <p:nvSpPr>
          <p:cNvPr id="7" name="object 7"/>
          <p:cNvSpPr txBox="1"/>
          <p:nvPr/>
        </p:nvSpPr>
        <p:spPr>
          <a:xfrm>
            <a:off x="6895465" y="4635196"/>
            <a:ext cx="3763010" cy="811530"/>
          </a:xfrm>
          <a:prstGeom prst="rect">
            <a:avLst/>
          </a:prstGeom>
        </p:spPr>
        <p:txBody>
          <a:bodyPr vert="horz" wrap="square" lIns="0" tIns="39370" rIns="0" bIns="0" rtlCol="0">
            <a:spAutoFit/>
          </a:bodyPr>
          <a:lstStyle/>
          <a:p>
            <a:pPr>
              <a:lnSpc>
                <a:spcPct val="100000"/>
              </a:lnSpc>
              <a:spcBef>
                <a:spcPts val="310"/>
              </a:spcBef>
            </a:pPr>
            <a:r>
              <a:rPr sz="2400" spc="-5" dirty="0">
                <a:solidFill>
                  <a:srgbClr val="1F145D"/>
                </a:solidFill>
                <a:latin typeface="Calibri"/>
                <a:cs typeface="Calibri"/>
              </a:rPr>
              <a:t>//</a:t>
            </a:r>
            <a:r>
              <a:rPr sz="2400" spc="-35" dirty="0">
                <a:solidFill>
                  <a:srgbClr val="1F145D"/>
                </a:solidFill>
                <a:latin typeface="Calibri"/>
                <a:cs typeface="Calibri"/>
              </a:rPr>
              <a:t> </a:t>
            </a:r>
            <a:r>
              <a:rPr sz="2400" spc="-5" dirty="0">
                <a:solidFill>
                  <a:srgbClr val="1F145D"/>
                </a:solidFill>
                <a:latin typeface="Calibri"/>
                <a:cs typeface="Calibri"/>
              </a:rPr>
              <a:t>normally</a:t>
            </a:r>
            <a:r>
              <a:rPr sz="2400" spc="-20" dirty="0">
                <a:solidFill>
                  <a:srgbClr val="1F145D"/>
                </a:solidFill>
                <a:latin typeface="Calibri"/>
                <a:cs typeface="Calibri"/>
              </a:rPr>
              <a:t> </a:t>
            </a:r>
            <a:r>
              <a:rPr sz="2400" spc="-15" dirty="0">
                <a:solidFill>
                  <a:srgbClr val="1F145D"/>
                </a:solidFill>
                <a:latin typeface="Calibri"/>
                <a:cs typeface="Calibri"/>
              </a:rPr>
              <a:t>at</a:t>
            </a:r>
            <a:r>
              <a:rPr sz="2400" spc="-20" dirty="0">
                <a:solidFill>
                  <a:srgbClr val="1F145D"/>
                </a:solidFill>
                <a:latin typeface="Calibri"/>
                <a:cs typeface="Calibri"/>
              </a:rPr>
              <a:t> </a:t>
            </a:r>
            <a:r>
              <a:rPr sz="2400" spc="-5" dirty="0">
                <a:solidFill>
                  <a:srgbClr val="1F145D"/>
                </a:solidFill>
                <a:latin typeface="Calibri"/>
                <a:cs typeface="Calibri"/>
              </a:rPr>
              <a:t>near</a:t>
            </a:r>
            <a:r>
              <a:rPr sz="2400" spc="-10" dirty="0">
                <a:solidFill>
                  <a:srgbClr val="1F145D"/>
                </a:solidFill>
                <a:latin typeface="Calibri"/>
                <a:cs typeface="Calibri"/>
              </a:rPr>
              <a:t> </a:t>
            </a:r>
            <a:r>
              <a:rPr sz="2400" spc="-15" dirty="0">
                <a:solidFill>
                  <a:srgbClr val="1F145D"/>
                </a:solidFill>
                <a:latin typeface="Calibri"/>
                <a:cs typeface="Calibri"/>
              </a:rPr>
              <a:t>start</a:t>
            </a:r>
            <a:r>
              <a:rPr sz="2400" spc="-30" dirty="0">
                <a:solidFill>
                  <a:srgbClr val="1F145D"/>
                </a:solidFill>
                <a:latin typeface="Calibri"/>
                <a:cs typeface="Calibri"/>
              </a:rPr>
              <a:t> </a:t>
            </a:r>
            <a:r>
              <a:rPr sz="2400" spc="-5" dirty="0">
                <a:solidFill>
                  <a:srgbClr val="1F145D"/>
                </a:solidFill>
                <a:latin typeface="Calibri"/>
                <a:cs typeface="Calibri"/>
              </a:rPr>
              <a:t>of</a:t>
            </a:r>
            <a:r>
              <a:rPr sz="2400" spc="-15" dirty="0">
                <a:solidFill>
                  <a:srgbClr val="1F145D"/>
                </a:solidFill>
                <a:latin typeface="Calibri"/>
                <a:cs typeface="Calibri"/>
              </a:rPr>
              <a:t> </a:t>
            </a:r>
            <a:r>
              <a:rPr sz="2400" spc="-5" dirty="0">
                <a:solidFill>
                  <a:srgbClr val="1F145D"/>
                </a:solidFill>
                <a:latin typeface="Calibri"/>
                <a:cs typeface="Calibri"/>
              </a:rPr>
              <a:t>file</a:t>
            </a:r>
            <a:endParaRPr sz="2400">
              <a:solidFill>
                <a:srgbClr val="1F145D"/>
              </a:solidFill>
              <a:latin typeface="Calibri"/>
              <a:cs typeface="Calibri"/>
            </a:endParaRPr>
          </a:p>
          <a:p>
            <a:pPr marL="22225">
              <a:lnSpc>
                <a:spcPct val="100000"/>
              </a:lnSpc>
              <a:spcBef>
                <a:spcPts val="219"/>
              </a:spcBef>
            </a:pPr>
            <a:r>
              <a:rPr sz="2400" spc="-5" dirty="0">
                <a:solidFill>
                  <a:srgbClr val="1F145D"/>
                </a:solidFill>
                <a:latin typeface="Calibri"/>
                <a:cs typeface="Calibri"/>
              </a:rPr>
              <a:t>//</a:t>
            </a:r>
            <a:r>
              <a:rPr sz="2400" spc="-15" dirty="0">
                <a:solidFill>
                  <a:srgbClr val="1F145D"/>
                </a:solidFill>
                <a:latin typeface="Calibri"/>
                <a:cs typeface="Calibri"/>
              </a:rPr>
              <a:t> </a:t>
            </a:r>
            <a:r>
              <a:rPr sz="2400" spc="-5" dirty="0">
                <a:solidFill>
                  <a:srgbClr val="1F145D"/>
                </a:solidFill>
                <a:latin typeface="Calibri"/>
                <a:cs typeface="Calibri"/>
              </a:rPr>
              <a:t>within</a:t>
            </a:r>
            <a:r>
              <a:rPr sz="2400" spc="-20" dirty="0">
                <a:solidFill>
                  <a:srgbClr val="1F145D"/>
                </a:solidFill>
                <a:latin typeface="Calibri"/>
                <a:cs typeface="Calibri"/>
              </a:rPr>
              <a:t> </a:t>
            </a:r>
            <a:r>
              <a:rPr sz="2400" spc="-5" dirty="0">
                <a:solidFill>
                  <a:srgbClr val="1F145D"/>
                </a:solidFill>
                <a:latin typeface="Calibri"/>
                <a:cs typeface="Calibri"/>
              </a:rPr>
              <a:t>module </a:t>
            </a:r>
            <a:r>
              <a:rPr sz="2400" spc="-10" dirty="0">
                <a:solidFill>
                  <a:srgbClr val="1F145D"/>
                </a:solidFill>
                <a:latin typeface="Calibri"/>
                <a:cs typeface="Calibri"/>
              </a:rPr>
              <a:t>declaration</a:t>
            </a:r>
            <a:endParaRPr sz="2400">
              <a:solidFill>
                <a:srgbClr val="1F145D"/>
              </a:solidFill>
              <a:latin typeface="Calibri"/>
              <a:cs typeface="Calibri"/>
            </a:endParaRPr>
          </a:p>
        </p:txBody>
      </p:sp>
      <p:sp>
        <p:nvSpPr>
          <p:cNvPr id="8" name="object 8"/>
          <p:cNvSpPr txBox="1"/>
          <p:nvPr/>
        </p:nvSpPr>
        <p:spPr>
          <a:xfrm>
            <a:off x="1374394" y="4635196"/>
            <a:ext cx="8359775" cy="1203960"/>
          </a:xfrm>
          <a:prstGeom prst="rect">
            <a:avLst/>
          </a:prstGeom>
        </p:spPr>
        <p:txBody>
          <a:bodyPr vert="horz" wrap="square" lIns="0" tIns="39370" rIns="0" bIns="0" rtlCol="0">
            <a:spAutoFit/>
          </a:bodyPr>
          <a:lstStyle/>
          <a:p>
            <a:pPr marL="241300" indent="-228600">
              <a:lnSpc>
                <a:spcPct val="100000"/>
              </a:lnSpc>
              <a:spcBef>
                <a:spcPts val="310"/>
              </a:spcBef>
              <a:buFont typeface="Arial"/>
              <a:buChar char="•"/>
              <a:tabLst>
                <a:tab pos="241300" algn="l"/>
              </a:tabLst>
            </a:pPr>
            <a:r>
              <a:rPr sz="2400" b="1" spc="-10" dirty="0">
                <a:solidFill>
                  <a:srgbClr val="1F145D"/>
                </a:solidFill>
                <a:latin typeface="Calibri"/>
                <a:cs typeface="Calibri"/>
              </a:rPr>
              <a:t>`define</a:t>
            </a:r>
            <a:r>
              <a:rPr sz="2400" b="1" spc="15" dirty="0">
                <a:solidFill>
                  <a:srgbClr val="1F145D"/>
                </a:solidFill>
                <a:latin typeface="Calibri"/>
                <a:cs typeface="Calibri"/>
              </a:rPr>
              <a:t> </a:t>
            </a:r>
            <a:r>
              <a:rPr sz="2400" spc="-10" dirty="0">
                <a:solidFill>
                  <a:srgbClr val="1F145D"/>
                </a:solidFill>
                <a:latin typeface="Calibri"/>
                <a:cs typeface="Calibri"/>
              </a:rPr>
              <a:t>SOME_CONSANT_MACRO</a:t>
            </a:r>
            <a:r>
              <a:rPr sz="2400" spc="-45" dirty="0">
                <a:solidFill>
                  <a:srgbClr val="1F145D"/>
                </a:solidFill>
                <a:latin typeface="Calibri"/>
                <a:cs typeface="Calibri"/>
              </a:rPr>
              <a:t> </a:t>
            </a:r>
            <a:r>
              <a:rPr sz="2400" dirty="0">
                <a:solidFill>
                  <a:srgbClr val="1F145D"/>
                </a:solidFill>
                <a:latin typeface="Calibri"/>
                <a:cs typeface="Calibri"/>
              </a:rPr>
              <a:t>1</a:t>
            </a:r>
            <a:endParaRPr sz="2400">
              <a:solidFill>
                <a:srgbClr val="1F145D"/>
              </a:solidFill>
              <a:latin typeface="Calibri"/>
              <a:cs typeface="Calibri"/>
            </a:endParaRPr>
          </a:p>
          <a:p>
            <a:pPr marL="241300" indent="-228600">
              <a:lnSpc>
                <a:spcPct val="100000"/>
              </a:lnSpc>
              <a:spcBef>
                <a:spcPts val="219"/>
              </a:spcBef>
              <a:buFont typeface="Arial"/>
              <a:buChar char="•"/>
              <a:tabLst>
                <a:tab pos="241300" algn="l"/>
                <a:tab pos="2089785" algn="l"/>
              </a:tabLst>
            </a:pPr>
            <a:r>
              <a:rPr sz="2400" dirty="0">
                <a:solidFill>
                  <a:srgbClr val="1F145D"/>
                </a:solidFill>
                <a:latin typeface="Calibri"/>
                <a:cs typeface="Calibri"/>
              </a:rPr>
              <a:t># (</a:t>
            </a:r>
            <a:r>
              <a:rPr sz="2400" spc="-15" dirty="0">
                <a:solidFill>
                  <a:srgbClr val="1F145D"/>
                </a:solidFill>
                <a:latin typeface="Calibri"/>
                <a:cs typeface="Calibri"/>
              </a:rPr>
              <a:t> </a:t>
            </a:r>
            <a:r>
              <a:rPr sz="2400" b="1" spc="-10" dirty="0">
                <a:solidFill>
                  <a:srgbClr val="1F145D"/>
                </a:solidFill>
                <a:latin typeface="Calibri"/>
                <a:cs typeface="Calibri"/>
              </a:rPr>
              <a:t>parameter	</a:t>
            </a:r>
            <a:r>
              <a:rPr sz="2400" spc="-10" dirty="0">
                <a:solidFill>
                  <a:srgbClr val="1F145D"/>
                </a:solidFill>
                <a:latin typeface="Calibri"/>
                <a:cs typeface="Calibri"/>
              </a:rPr>
              <a:t>WIDTH</a:t>
            </a:r>
            <a:r>
              <a:rPr sz="2400" spc="-25" dirty="0">
                <a:solidFill>
                  <a:srgbClr val="1F145D"/>
                </a:solidFill>
                <a:latin typeface="Calibri"/>
                <a:cs typeface="Calibri"/>
              </a:rPr>
              <a:t> </a:t>
            </a:r>
            <a:r>
              <a:rPr sz="2400" dirty="0">
                <a:solidFill>
                  <a:srgbClr val="1F145D"/>
                </a:solidFill>
                <a:latin typeface="Calibri"/>
                <a:cs typeface="Calibri"/>
              </a:rPr>
              <a:t>=</a:t>
            </a:r>
            <a:r>
              <a:rPr sz="2400" spc="-15" dirty="0">
                <a:solidFill>
                  <a:srgbClr val="1F145D"/>
                </a:solidFill>
                <a:latin typeface="Calibri"/>
                <a:cs typeface="Calibri"/>
              </a:rPr>
              <a:t> </a:t>
            </a:r>
            <a:r>
              <a:rPr sz="2400" dirty="0">
                <a:solidFill>
                  <a:srgbClr val="1F145D"/>
                </a:solidFill>
                <a:latin typeface="Calibri"/>
                <a:cs typeface="Calibri"/>
              </a:rPr>
              <a:t>5</a:t>
            </a:r>
            <a:r>
              <a:rPr sz="2400" spc="-35" dirty="0">
                <a:solidFill>
                  <a:srgbClr val="1F145D"/>
                </a:solidFill>
                <a:latin typeface="Calibri"/>
                <a:cs typeface="Calibri"/>
              </a:rPr>
              <a:t> </a:t>
            </a:r>
            <a:r>
              <a:rPr sz="2400" dirty="0">
                <a:solidFill>
                  <a:srgbClr val="1F145D"/>
                </a:solidFill>
                <a:latin typeface="Calibri"/>
                <a:cs typeface="Calibri"/>
              </a:rPr>
              <a:t>)</a:t>
            </a:r>
            <a:endParaRPr sz="2400">
              <a:solidFill>
                <a:srgbClr val="1F145D"/>
              </a:solidFill>
              <a:latin typeface="Calibri"/>
              <a:cs typeface="Calibri"/>
            </a:endParaRPr>
          </a:p>
          <a:p>
            <a:pPr marL="241300" indent="-228600">
              <a:lnSpc>
                <a:spcPct val="100000"/>
              </a:lnSpc>
              <a:spcBef>
                <a:spcPts val="204"/>
              </a:spcBef>
              <a:buFont typeface="Arial"/>
              <a:buChar char="•"/>
              <a:tabLst>
                <a:tab pos="241300" algn="l"/>
                <a:tab pos="5560695" algn="l"/>
              </a:tabLst>
            </a:pPr>
            <a:r>
              <a:rPr sz="2400" b="1" spc="-10" dirty="0">
                <a:solidFill>
                  <a:srgbClr val="1F145D"/>
                </a:solidFill>
                <a:latin typeface="Calibri"/>
                <a:cs typeface="Calibri"/>
              </a:rPr>
              <a:t>localparam</a:t>
            </a:r>
            <a:r>
              <a:rPr sz="2400" b="1" spc="-25" dirty="0">
                <a:solidFill>
                  <a:srgbClr val="1F145D"/>
                </a:solidFill>
                <a:latin typeface="Calibri"/>
                <a:cs typeface="Calibri"/>
              </a:rPr>
              <a:t> </a:t>
            </a:r>
            <a:r>
              <a:rPr sz="2400" spc="-20" dirty="0">
                <a:solidFill>
                  <a:srgbClr val="1F145D"/>
                </a:solidFill>
                <a:latin typeface="Calibri"/>
                <a:cs typeface="Calibri"/>
              </a:rPr>
              <a:t>SOME_CONSTANT_LOCAL</a:t>
            </a:r>
            <a:r>
              <a:rPr sz="2400" spc="25" dirty="0">
                <a:solidFill>
                  <a:srgbClr val="1F145D"/>
                </a:solidFill>
                <a:latin typeface="Calibri"/>
                <a:cs typeface="Calibri"/>
              </a:rPr>
              <a:t> </a:t>
            </a:r>
            <a:r>
              <a:rPr sz="2400" dirty="0">
                <a:solidFill>
                  <a:srgbClr val="1F145D"/>
                </a:solidFill>
                <a:latin typeface="Calibri"/>
                <a:cs typeface="Calibri"/>
              </a:rPr>
              <a:t>=</a:t>
            </a:r>
            <a:r>
              <a:rPr sz="2400" spc="10" dirty="0">
                <a:solidFill>
                  <a:srgbClr val="1F145D"/>
                </a:solidFill>
                <a:latin typeface="Calibri"/>
                <a:cs typeface="Calibri"/>
              </a:rPr>
              <a:t> </a:t>
            </a:r>
            <a:r>
              <a:rPr sz="2400" dirty="0">
                <a:solidFill>
                  <a:srgbClr val="1F145D"/>
                </a:solidFill>
                <a:latin typeface="Calibri"/>
                <a:cs typeface="Calibri"/>
              </a:rPr>
              <a:t>2;	</a:t>
            </a:r>
            <a:r>
              <a:rPr sz="2400" spc="-5" dirty="0">
                <a:solidFill>
                  <a:srgbClr val="1F145D"/>
                </a:solidFill>
                <a:latin typeface="Calibri"/>
                <a:cs typeface="Calibri"/>
              </a:rPr>
              <a:t>//</a:t>
            </a:r>
            <a:r>
              <a:rPr sz="2400" spc="-40" dirty="0">
                <a:solidFill>
                  <a:srgbClr val="1F145D"/>
                </a:solidFill>
                <a:latin typeface="Calibri"/>
                <a:cs typeface="Calibri"/>
              </a:rPr>
              <a:t> </a:t>
            </a:r>
            <a:r>
              <a:rPr sz="2400" dirty="0">
                <a:solidFill>
                  <a:srgbClr val="1F145D"/>
                </a:solidFill>
                <a:latin typeface="Calibri"/>
                <a:cs typeface="Calibri"/>
              </a:rPr>
              <a:t>within</a:t>
            </a:r>
            <a:r>
              <a:rPr sz="2400" spc="-45" dirty="0">
                <a:solidFill>
                  <a:srgbClr val="1F145D"/>
                </a:solidFill>
                <a:latin typeface="Calibri"/>
                <a:cs typeface="Calibri"/>
              </a:rPr>
              <a:t> </a:t>
            </a:r>
            <a:r>
              <a:rPr sz="2400" dirty="0">
                <a:solidFill>
                  <a:srgbClr val="1F145D"/>
                </a:solidFill>
                <a:latin typeface="Calibri"/>
                <a:cs typeface="Calibri"/>
              </a:rPr>
              <a:t>module</a:t>
            </a:r>
            <a:r>
              <a:rPr sz="2400" spc="-30" dirty="0">
                <a:solidFill>
                  <a:srgbClr val="1F145D"/>
                </a:solidFill>
                <a:latin typeface="Calibri"/>
                <a:cs typeface="Calibri"/>
              </a:rPr>
              <a:t> </a:t>
            </a:r>
            <a:r>
              <a:rPr sz="2400" spc="-5" dirty="0">
                <a:solidFill>
                  <a:srgbClr val="1F145D"/>
                </a:solidFill>
                <a:latin typeface="Calibri"/>
                <a:cs typeface="Calibri"/>
              </a:rPr>
              <a:t>body</a:t>
            </a:r>
            <a:endParaRPr sz="2400">
              <a:solidFill>
                <a:srgbClr val="1F145D"/>
              </a:solidFill>
              <a:latin typeface="Calibri"/>
              <a:cs typeface="Calibri"/>
            </a:endParaRPr>
          </a:p>
        </p:txBody>
      </p:sp>
      <p:grpSp>
        <p:nvGrpSpPr>
          <p:cNvPr id="9" name="object 9"/>
          <p:cNvGrpSpPr/>
          <p:nvPr/>
        </p:nvGrpSpPr>
        <p:grpSpPr>
          <a:xfrm>
            <a:off x="1575816" y="4568952"/>
            <a:ext cx="9203690" cy="1351915"/>
            <a:chOff x="1575816" y="4568952"/>
            <a:chExt cx="9203690" cy="1351915"/>
          </a:xfrm>
        </p:grpSpPr>
        <p:sp>
          <p:nvSpPr>
            <p:cNvPr id="10" name="object 10"/>
            <p:cNvSpPr/>
            <p:nvPr/>
          </p:nvSpPr>
          <p:spPr>
            <a:xfrm>
              <a:off x="1581912" y="4575048"/>
              <a:ext cx="9191625" cy="1339850"/>
            </a:xfrm>
            <a:custGeom>
              <a:avLst/>
              <a:gdLst/>
              <a:ahLst/>
              <a:cxnLst/>
              <a:rect l="l" t="t" r="r" b="b"/>
              <a:pathLst>
                <a:path w="9191625" h="1339850">
                  <a:moveTo>
                    <a:pt x="9191244" y="0"/>
                  </a:moveTo>
                  <a:lnTo>
                    <a:pt x="0" y="0"/>
                  </a:lnTo>
                  <a:lnTo>
                    <a:pt x="0" y="1339595"/>
                  </a:lnTo>
                  <a:lnTo>
                    <a:pt x="9191244" y="1339595"/>
                  </a:lnTo>
                  <a:lnTo>
                    <a:pt x="9191244"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11" name="object 11"/>
            <p:cNvSpPr/>
            <p:nvPr/>
          </p:nvSpPr>
          <p:spPr>
            <a:xfrm>
              <a:off x="1581912" y="4575048"/>
              <a:ext cx="9191625" cy="1339850"/>
            </a:xfrm>
            <a:custGeom>
              <a:avLst/>
              <a:gdLst/>
              <a:ahLst/>
              <a:cxnLst/>
              <a:rect l="l" t="t" r="r" b="b"/>
              <a:pathLst>
                <a:path w="9191625" h="1339850">
                  <a:moveTo>
                    <a:pt x="0" y="1339595"/>
                  </a:moveTo>
                  <a:lnTo>
                    <a:pt x="9191244" y="1339595"/>
                  </a:lnTo>
                  <a:lnTo>
                    <a:pt x="9191244" y="0"/>
                  </a:lnTo>
                  <a:lnTo>
                    <a:pt x="0" y="0"/>
                  </a:lnTo>
                  <a:lnTo>
                    <a:pt x="0" y="1339595"/>
                  </a:lnTo>
                  <a:close/>
                </a:path>
              </a:pathLst>
            </a:custGeom>
            <a:ln w="12192">
              <a:solidFill>
                <a:srgbClr val="00AF50"/>
              </a:solidFill>
            </a:ln>
          </p:spPr>
          <p:txBody>
            <a:bodyPr wrap="square" lIns="0" tIns="0" rIns="0" bIns="0" rtlCol="0"/>
            <a:lstStyle/>
            <a:p>
              <a:endParaRPr>
                <a:solidFill>
                  <a:srgbClr val="1F145D"/>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32656"/>
            <a:ext cx="4134485" cy="697230"/>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Using</a:t>
            </a:r>
            <a:r>
              <a:rPr b="0" spc="-50" dirty="0">
                <a:latin typeface="Calibri Light"/>
                <a:cs typeface="Calibri Light"/>
              </a:rPr>
              <a:t> </a:t>
            </a:r>
            <a:r>
              <a:rPr b="0" dirty="0">
                <a:latin typeface="Calibri Light"/>
                <a:cs typeface="Calibri Light"/>
              </a:rPr>
              <a:t>submodules</a:t>
            </a:r>
          </a:p>
        </p:txBody>
      </p:sp>
      <p:sp>
        <p:nvSpPr>
          <p:cNvPr id="3" name="object 3"/>
          <p:cNvSpPr txBox="1"/>
          <p:nvPr/>
        </p:nvSpPr>
        <p:spPr>
          <a:xfrm>
            <a:off x="916939" y="1707159"/>
            <a:ext cx="10343515" cy="3989704"/>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Called</a:t>
            </a:r>
            <a:r>
              <a:rPr sz="2800" spc="-15" dirty="0">
                <a:solidFill>
                  <a:srgbClr val="1F145D"/>
                </a:solidFill>
                <a:latin typeface="Calibri"/>
                <a:cs typeface="Calibri"/>
              </a:rPr>
              <a:t> ‘Instantiation’</a:t>
            </a:r>
            <a:endParaRPr sz="280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10" dirty="0">
                <a:solidFill>
                  <a:srgbClr val="1F145D"/>
                </a:solidFill>
                <a:latin typeface="Calibri"/>
                <a:cs typeface="Calibri"/>
              </a:rPr>
              <a:t>Gives</a:t>
            </a:r>
            <a:r>
              <a:rPr sz="2800" spc="-5" dirty="0">
                <a:solidFill>
                  <a:srgbClr val="1F145D"/>
                </a:solidFill>
                <a:latin typeface="Calibri"/>
                <a:cs typeface="Calibri"/>
              </a:rPr>
              <a:t> </a:t>
            </a:r>
            <a:r>
              <a:rPr sz="2800" spc="-10" dirty="0">
                <a:solidFill>
                  <a:srgbClr val="1F145D"/>
                </a:solidFill>
                <a:latin typeface="Calibri"/>
                <a:cs typeface="Calibri"/>
              </a:rPr>
              <a:t>usage</a:t>
            </a:r>
            <a:r>
              <a:rPr sz="2800" spc="15"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unique</a:t>
            </a:r>
            <a:r>
              <a:rPr sz="2800" spc="40" dirty="0">
                <a:solidFill>
                  <a:srgbClr val="1F145D"/>
                </a:solidFill>
                <a:latin typeface="Calibri"/>
                <a:cs typeface="Calibri"/>
              </a:rPr>
              <a:t> </a:t>
            </a:r>
            <a:r>
              <a:rPr sz="2800" spc="-10" dirty="0">
                <a:solidFill>
                  <a:srgbClr val="1F145D"/>
                </a:solidFill>
                <a:latin typeface="Calibri"/>
                <a:cs typeface="Calibri"/>
              </a:rPr>
              <a:t>name</a:t>
            </a:r>
            <a:r>
              <a:rPr sz="2800" spc="-5" dirty="0">
                <a:solidFill>
                  <a:srgbClr val="1F145D"/>
                </a:solidFill>
                <a:latin typeface="Calibri"/>
                <a:cs typeface="Calibri"/>
              </a:rPr>
              <a:t> in</a:t>
            </a:r>
            <a:r>
              <a:rPr sz="280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25" dirty="0">
                <a:solidFill>
                  <a:srgbClr val="1F145D"/>
                </a:solidFill>
                <a:latin typeface="Calibri"/>
                <a:cs typeface="Calibri"/>
              </a:rPr>
              <a:t>hierarchy</a:t>
            </a:r>
            <a:endParaRPr sz="280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10" dirty="0">
                <a:solidFill>
                  <a:srgbClr val="1F145D"/>
                </a:solidFill>
                <a:latin typeface="Calibri"/>
                <a:cs typeface="Calibri"/>
              </a:rPr>
              <a:t>Connects</a:t>
            </a:r>
            <a:r>
              <a:rPr sz="2800" spc="15"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modules</a:t>
            </a:r>
            <a:r>
              <a:rPr sz="2800" spc="40" dirty="0">
                <a:solidFill>
                  <a:srgbClr val="1F145D"/>
                </a:solidFill>
                <a:latin typeface="Calibri"/>
                <a:cs typeface="Calibri"/>
              </a:rPr>
              <a:t> </a:t>
            </a:r>
            <a:r>
              <a:rPr sz="2800" spc="-10" dirty="0">
                <a:solidFill>
                  <a:srgbClr val="1F145D"/>
                </a:solidFill>
                <a:latin typeface="Calibri"/>
                <a:cs typeface="Calibri"/>
              </a:rPr>
              <a:t>ports</a:t>
            </a:r>
            <a:r>
              <a:rPr sz="2800" spc="1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signals</a:t>
            </a:r>
            <a:r>
              <a:rPr sz="2800" spc="10" dirty="0">
                <a:solidFill>
                  <a:srgbClr val="1F145D"/>
                </a:solidFill>
                <a:latin typeface="Calibri"/>
                <a:cs typeface="Calibri"/>
              </a:rPr>
              <a:t> </a:t>
            </a:r>
            <a:r>
              <a:rPr sz="2800" spc="-5" dirty="0">
                <a:solidFill>
                  <a:srgbClr val="1F145D"/>
                </a:solidFill>
                <a:latin typeface="Calibri"/>
                <a:cs typeface="Calibri"/>
              </a:rPr>
              <a:t>within</a:t>
            </a:r>
            <a:r>
              <a:rPr sz="2800" spc="20" dirty="0">
                <a:solidFill>
                  <a:srgbClr val="1F145D"/>
                </a:solidFill>
                <a:latin typeface="Calibri"/>
                <a:cs typeface="Calibri"/>
              </a:rPr>
              <a:t> </a:t>
            </a:r>
            <a:r>
              <a:rPr sz="2800" spc="-20" dirty="0">
                <a:solidFill>
                  <a:srgbClr val="1F145D"/>
                </a:solidFill>
                <a:latin typeface="Calibri"/>
                <a:cs typeface="Calibri"/>
              </a:rPr>
              <a:t>parent</a:t>
            </a:r>
            <a:r>
              <a:rPr sz="2800" spc="10" dirty="0">
                <a:solidFill>
                  <a:srgbClr val="1F145D"/>
                </a:solidFill>
                <a:latin typeface="Calibri"/>
                <a:cs typeface="Calibri"/>
              </a:rPr>
              <a:t> </a:t>
            </a:r>
            <a:r>
              <a:rPr sz="2800" spc="-5" dirty="0">
                <a:solidFill>
                  <a:srgbClr val="1F145D"/>
                </a:solidFill>
                <a:latin typeface="Calibri"/>
                <a:cs typeface="Calibri"/>
              </a:rPr>
              <a:t>module</a:t>
            </a:r>
            <a:endParaRPr sz="2800">
              <a:solidFill>
                <a:srgbClr val="1F145D"/>
              </a:solidFill>
              <a:latin typeface="Calibri"/>
              <a:cs typeface="Calibri"/>
            </a:endParaRPr>
          </a:p>
          <a:p>
            <a:pPr marL="241300" marR="1115060" indent="-229235">
              <a:lnSpc>
                <a:spcPts val="3020"/>
              </a:lnSpc>
              <a:spcBef>
                <a:spcPts val="1045"/>
              </a:spcBef>
              <a:buFont typeface="Arial"/>
              <a:buChar char="•"/>
              <a:tabLst>
                <a:tab pos="241935" algn="l"/>
              </a:tabLst>
            </a:pPr>
            <a:r>
              <a:rPr sz="2800" spc="-20" dirty="0">
                <a:solidFill>
                  <a:srgbClr val="1F145D"/>
                </a:solidFill>
                <a:latin typeface="Calibri"/>
                <a:cs typeface="Calibri"/>
              </a:rPr>
              <a:t>Ports</a:t>
            </a:r>
            <a:r>
              <a:rPr sz="2800" spc="15" dirty="0">
                <a:solidFill>
                  <a:srgbClr val="1F145D"/>
                </a:solidFill>
                <a:latin typeface="Calibri"/>
                <a:cs typeface="Calibri"/>
              </a:rPr>
              <a:t> </a:t>
            </a:r>
            <a:r>
              <a:rPr sz="2800" spc="-10" dirty="0">
                <a:solidFill>
                  <a:srgbClr val="1F145D"/>
                </a:solidFill>
                <a:latin typeface="Calibri"/>
                <a:cs typeface="Calibri"/>
              </a:rPr>
              <a:t>can</a:t>
            </a:r>
            <a:r>
              <a:rPr sz="2800" spc="15" dirty="0">
                <a:solidFill>
                  <a:srgbClr val="1F145D"/>
                </a:solidFill>
                <a:latin typeface="Calibri"/>
                <a:cs typeface="Calibri"/>
              </a:rPr>
              <a:t> </a:t>
            </a:r>
            <a:r>
              <a:rPr sz="2800" spc="-5" dirty="0">
                <a:solidFill>
                  <a:srgbClr val="1F145D"/>
                </a:solidFill>
                <a:latin typeface="Calibri"/>
                <a:cs typeface="Calibri"/>
              </a:rPr>
              <a:t>either</a:t>
            </a:r>
            <a:r>
              <a:rPr sz="2800" spc="5" dirty="0">
                <a:solidFill>
                  <a:srgbClr val="1F145D"/>
                </a:solidFill>
                <a:latin typeface="Calibri"/>
                <a:cs typeface="Calibri"/>
              </a:rPr>
              <a:t> </a:t>
            </a:r>
            <a:r>
              <a:rPr sz="2800" spc="-5" dirty="0">
                <a:solidFill>
                  <a:srgbClr val="1F145D"/>
                </a:solidFill>
                <a:latin typeface="Calibri"/>
                <a:cs typeface="Calibri"/>
              </a:rPr>
              <a:t>be</a:t>
            </a:r>
            <a:r>
              <a:rPr sz="2800" dirty="0">
                <a:solidFill>
                  <a:srgbClr val="1F145D"/>
                </a:solidFill>
                <a:latin typeface="Calibri"/>
                <a:cs typeface="Calibri"/>
              </a:rPr>
              <a:t> </a:t>
            </a:r>
            <a:r>
              <a:rPr sz="2800" spc="-15" dirty="0">
                <a:solidFill>
                  <a:srgbClr val="1F145D"/>
                </a:solidFill>
                <a:latin typeface="Calibri"/>
                <a:cs typeface="Calibri"/>
              </a:rPr>
              <a:t>connected</a:t>
            </a:r>
            <a:r>
              <a:rPr sz="2800" spc="20" dirty="0">
                <a:solidFill>
                  <a:srgbClr val="1F145D"/>
                </a:solidFill>
                <a:latin typeface="Calibri"/>
                <a:cs typeface="Calibri"/>
              </a:rPr>
              <a:t> </a:t>
            </a:r>
            <a:r>
              <a:rPr sz="2800" spc="-15" dirty="0">
                <a:solidFill>
                  <a:srgbClr val="1F145D"/>
                </a:solidFill>
                <a:latin typeface="Calibri"/>
                <a:cs typeface="Calibri"/>
              </a:rPr>
              <a:t>by</a:t>
            </a:r>
            <a:r>
              <a:rPr sz="2800" spc="10" dirty="0">
                <a:solidFill>
                  <a:srgbClr val="1F145D"/>
                </a:solidFill>
                <a:latin typeface="Calibri"/>
                <a:cs typeface="Calibri"/>
              </a:rPr>
              <a:t> </a:t>
            </a:r>
            <a:r>
              <a:rPr sz="2800" spc="-10" dirty="0">
                <a:solidFill>
                  <a:srgbClr val="1F145D"/>
                </a:solidFill>
                <a:latin typeface="Calibri"/>
                <a:cs typeface="Calibri"/>
              </a:rPr>
              <a:t>name</a:t>
            </a:r>
            <a:r>
              <a:rPr sz="2800" spc="5" dirty="0">
                <a:solidFill>
                  <a:srgbClr val="1F145D"/>
                </a:solidFill>
                <a:latin typeface="Calibri"/>
                <a:cs typeface="Calibri"/>
              </a:rPr>
              <a:t> </a:t>
            </a:r>
            <a:r>
              <a:rPr sz="2800" spc="-10" dirty="0">
                <a:solidFill>
                  <a:srgbClr val="1F145D"/>
                </a:solidFill>
                <a:latin typeface="Calibri"/>
                <a:cs typeface="Calibri"/>
              </a:rPr>
              <a:t>explicitly</a:t>
            </a:r>
            <a:r>
              <a:rPr sz="2800" spc="15" dirty="0">
                <a:solidFill>
                  <a:srgbClr val="1F145D"/>
                </a:solidFill>
                <a:latin typeface="Calibri"/>
                <a:cs typeface="Calibri"/>
              </a:rPr>
              <a:t> </a:t>
            </a:r>
            <a:r>
              <a:rPr sz="2800" spc="-5" dirty="0">
                <a:solidFill>
                  <a:srgbClr val="1F145D"/>
                </a:solidFill>
                <a:latin typeface="Calibri"/>
                <a:cs typeface="Calibri"/>
              </a:rPr>
              <a:t>or in</a:t>
            </a:r>
            <a:r>
              <a:rPr sz="2800" spc="5" dirty="0">
                <a:solidFill>
                  <a:srgbClr val="1F145D"/>
                </a:solidFill>
                <a:latin typeface="Calibri"/>
                <a:cs typeface="Calibri"/>
              </a:rPr>
              <a:t> </a:t>
            </a:r>
            <a:r>
              <a:rPr sz="2800" spc="-15" dirty="0">
                <a:solidFill>
                  <a:srgbClr val="1F145D"/>
                </a:solidFill>
                <a:latin typeface="Calibri"/>
                <a:cs typeface="Calibri"/>
              </a:rPr>
              <a:t>order</a:t>
            </a:r>
            <a:r>
              <a:rPr sz="2800" spc="-5" dirty="0">
                <a:solidFill>
                  <a:srgbClr val="1F145D"/>
                </a:solidFill>
                <a:latin typeface="Calibri"/>
                <a:cs typeface="Calibri"/>
              </a:rPr>
              <a:t> </a:t>
            </a:r>
            <a:r>
              <a:rPr sz="2800" dirty="0">
                <a:solidFill>
                  <a:srgbClr val="1F145D"/>
                </a:solidFill>
                <a:latin typeface="Calibri"/>
                <a:cs typeface="Calibri"/>
              </a:rPr>
              <a:t>of </a:t>
            </a:r>
            <a:r>
              <a:rPr sz="2800" spc="-620" dirty="0">
                <a:solidFill>
                  <a:srgbClr val="1F145D"/>
                </a:solidFill>
                <a:latin typeface="Calibri"/>
                <a:cs typeface="Calibri"/>
              </a:rPr>
              <a:t> </a:t>
            </a:r>
            <a:r>
              <a:rPr sz="2800" spc="-15" dirty="0">
                <a:solidFill>
                  <a:srgbClr val="1F145D"/>
                </a:solidFill>
                <a:latin typeface="Calibri"/>
                <a:cs typeface="Calibri"/>
              </a:rPr>
              <a:t>declaration</a:t>
            </a:r>
            <a:endParaRPr sz="2800">
              <a:solidFill>
                <a:srgbClr val="1F145D"/>
              </a:solidFill>
              <a:latin typeface="Calibri"/>
              <a:cs typeface="Calibri"/>
            </a:endParaRPr>
          </a:p>
          <a:p>
            <a:pPr marL="241300" indent="-229235">
              <a:lnSpc>
                <a:spcPct val="100000"/>
              </a:lnSpc>
              <a:spcBef>
                <a:spcPts val="630"/>
              </a:spcBef>
              <a:buFont typeface="Arial"/>
              <a:buChar char="•"/>
              <a:tabLst>
                <a:tab pos="241935" algn="l"/>
              </a:tabLst>
            </a:pPr>
            <a:r>
              <a:rPr sz="2800" spc="-5" dirty="0">
                <a:solidFill>
                  <a:srgbClr val="1F145D"/>
                </a:solidFill>
                <a:latin typeface="Calibri"/>
                <a:cs typeface="Calibri"/>
              </a:rPr>
              <a:t>All</a:t>
            </a:r>
            <a:r>
              <a:rPr sz="2800" spc="5" dirty="0">
                <a:solidFill>
                  <a:srgbClr val="1F145D"/>
                </a:solidFill>
                <a:latin typeface="Calibri"/>
                <a:cs typeface="Calibri"/>
              </a:rPr>
              <a:t> </a:t>
            </a:r>
            <a:r>
              <a:rPr sz="2800" spc="-10" dirty="0">
                <a:solidFill>
                  <a:srgbClr val="1F145D"/>
                </a:solidFill>
                <a:latin typeface="Calibri"/>
                <a:cs typeface="Calibri"/>
              </a:rPr>
              <a:t>inputs</a:t>
            </a:r>
            <a:r>
              <a:rPr sz="2800" spc="50" dirty="0">
                <a:solidFill>
                  <a:srgbClr val="1F145D"/>
                </a:solidFill>
                <a:latin typeface="Calibri"/>
                <a:cs typeface="Calibri"/>
              </a:rPr>
              <a:t> </a:t>
            </a:r>
            <a:r>
              <a:rPr sz="2800" spc="-15" dirty="0">
                <a:solidFill>
                  <a:srgbClr val="1F145D"/>
                </a:solidFill>
                <a:latin typeface="Calibri"/>
                <a:cs typeface="Calibri"/>
              </a:rPr>
              <a:t>must</a:t>
            </a:r>
            <a:r>
              <a:rPr sz="2800" spc="25" dirty="0">
                <a:solidFill>
                  <a:srgbClr val="1F145D"/>
                </a:solidFill>
                <a:latin typeface="Calibri"/>
                <a:cs typeface="Calibri"/>
              </a:rPr>
              <a:t> </a:t>
            </a:r>
            <a:r>
              <a:rPr sz="2800" spc="-5" dirty="0">
                <a:solidFill>
                  <a:srgbClr val="1F145D"/>
                </a:solidFill>
                <a:latin typeface="Calibri"/>
                <a:cs typeface="Calibri"/>
              </a:rPr>
              <a:t>be</a:t>
            </a:r>
            <a:r>
              <a:rPr sz="2800" spc="10" dirty="0">
                <a:solidFill>
                  <a:srgbClr val="1F145D"/>
                </a:solidFill>
                <a:latin typeface="Calibri"/>
                <a:cs typeface="Calibri"/>
              </a:rPr>
              <a:t> </a:t>
            </a:r>
            <a:r>
              <a:rPr sz="2800" spc="-10" dirty="0">
                <a:solidFill>
                  <a:srgbClr val="1F145D"/>
                </a:solidFill>
                <a:latin typeface="Calibri"/>
                <a:cs typeface="Calibri"/>
              </a:rPr>
              <a:t>connected,</a:t>
            </a:r>
            <a:r>
              <a:rPr sz="2800" spc="20" dirty="0">
                <a:solidFill>
                  <a:srgbClr val="1F145D"/>
                </a:solidFill>
                <a:latin typeface="Calibri"/>
                <a:cs typeface="Calibri"/>
              </a:rPr>
              <a:t> </a:t>
            </a:r>
            <a:r>
              <a:rPr sz="2800" spc="-10" dirty="0">
                <a:solidFill>
                  <a:srgbClr val="1F145D"/>
                </a:solidFill>
                <a:latin typeface="Calibri"/>
                <a:cs typeface="Calibri"/>
              </a:rPr>
              <a:t>outputs</a:t>
            </a:r>
            <a:r>
              <a:rPr sz="2800" spc="50" dirty="0">
                <a:solidFill>
                  <a:srgbClr val="1F145D"/>
                </a:solidFill>
                <a:latin typeface="Calibri"/>
                <a:cs typeface="Calibri"/>
              </a:rPr>
              <a:t> </a:t>
            </a:r>
            <a:r>
              <a:rPr sz="2800" spc="-10" dirty="0">
                <a:solidFill>
                  <a:srgbClr val="1F145D"/>
                </a:solidFill>
                <a:latin typeface="Calibri"/>
                <a:cs typeface="Calibri"/>
              </a:rPr>
              <a:t>can</a:t>
            </a:r>
            <a:r>
              <a:rPr sz="2800" dirty="0">
                <a:solidFill>
                  <a:srgbClr val="1F145D"/>
                </a:solidFill>
                <a:latin typeface="Calibri"/>
                <a:cs typeface="Calibri"/>
              </a:rPr>
              <a:t> </a:t>
            </a:r>
            <a:r>
              <a:rPr sz="2800" spc="-5" dirty="0">
                <a:solidFill>
                  <a:srgbClr val="1F145D"/>
                </a:solidFill>
                <a:latin typeface="Calibri"/>
                <a:cs typeface="Calibri"/>
              </a:rPr>
              <a:t>be</a:t>
            </a:r>
            <a:r>
              <a:rPr sz="2800" spc="15" dirty="0">
                <a:solidFill>
                  <a:srgbClr val="1F145D"/>
                </a:solidFill>
                <a:latin typeface="Calibri"/>
                <a:cs typeface="Calibri"/>
              </a:rPr>
              <a:t> </a:t>
            </a:r>
            <a:r>
              <a:rPr sz="2800" spc="-15" dirty="0">
                <a:solidFill>
                  <a:srgbClr val="1F145D"/>
                </a:solidFill>
                <a:latin typeface="Calibri"/>
                <a:cs typeface="Calibri"/>
              </a:rPr>
              <a:t>left</a:t>
            </a:r>
            <a:r>
              <a:rPr sz="2800" dirty="0">
                <a:solidFill>
                  <a:srgbClr val="1F145D"/>
                </a:solidFill>
                <a:latin typeface="Calibri"/>
                <a:cs typeface="Calibri"/>
              </a:rPr>
              <a:t> </a:t>
            </a:r>
            <a:r>
              <a:rPr sz="2800" spc="-10" dirty="0">
                <a:solidFill>
                  <a:srgbClr val="1F145D"/>
                </a:solidFill>
                <a:latin typeface="Calibri"/>
                <a:cs typeface="Calibri"/>
              </a:rPr>
              <a:t>open</a:t>
            </a:r>
            <a:r>
              <a:rPr sz="2800" spc="10"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15" dirty="0">
                <a:solidFill>
                  <a:srgbClr val="1F145D"/>
                </a:solidFill>
                <a:latin typeface="Calibri"/>
                <a:cs typeface="Calibri"/>
              </a:rPr>
              <a:t>unconnected</a:t>
            </a:r>
            <a:endParaRPr sz="280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5" dirty="0">
                <a:solidFill>
                  <a:srgbClr val="1F145D"/>
                </a:solidFill>
                <a:latin typeface="Calibri"/>
                <a:cs typeface="Calibri"/>
              </a:rPr>
              <a:t>Bit</a:t>
            </a:r>
            <a:r>
              <a:rPr sz="2800" spc="-10" dirty="0">
                <a:solidFill>
                  <a:srgbClr val="1F145D"/>
                </a:solidFill>
                <a:latin typeface="Calibri"/>
                <a:cs typeface="Calibri"/>
              </a:rPr>
              <a:t> </a:t>
            </a:r>
            <a:r>
              <a:rPr sz="2800" spc="-15" dirty="0">
                <a:solidFill>
                  <a:srgbClr val="1F145D"/>
                </a:solidFill>
                <a:latin typeface="Calibri"/>
                <a:cs typeface="Calibri"/>
              </a:rPr>
              <a:t>vector</a:t>
            </a:r>
            <a:r>
              <a:rPr sz="2800" spc="-5" dirty="0">
                <a:solidFill>
                  <a:srgbClr val="1F145D"/>
                </a:solidFill>
                <a:latin typeface="Calibri"/>
                <a:cs typeface="Calibri"/>
              </a:rPr>
              <a:t> </a:t>
            </a:r>
            <a:r>
              <a:rPr sz="2800" spc="-10" dirty="0">
                <a:solidFill>
                  <a:srgbClr val="1F145D"/>
                </a:solidFill>
                <a:latin typeface="Calibri"/>
                <a:cs typeface="Calibri"/>
              </a:rPr>
              <a:t>port</a:t>
            </a:r>
            <a:r>
              <a:rPr sz="2800" dirty="0">
                <a:solidFill>
                  <a:srgbClr val="1F145D"/>
                </a:solidFill>
                <a:latin typeface="Calibri"/>
                <a:cs typeface="Calibri"/>
              </a:rPr>
              <a:t> </a:t>
            </a:r>
            <a:r>
              <a:rPr sz="2800" spc="-5" dirty="0">
                <a:solidFill>
                  <a:srgbClr val="1F145D"/>
                </a:solidFill>
                <a:latin typeface="Calibri"/>
                <a:cs typeface="Calibri"/>
              </a:rPr>
              <a:t>widths</a:t>
            </a:r>
            <a:r>
              <a:rPr sz="2800" spc="30" dirty="0">
                <a:solidFill>
                  <a:srgbClr val="1F145D"/>
                </a:solidFill>
                <a:latin typeface="Calibri"/>
                <a:cs typeface="Calibri"/>
              </a:rPr>
              <a:t> </a:t>
            </a:r>
            <a:r>
              <a:rPr sz="2800" spc="-10" dirty="0">
                <a:solidFill>
                  <a:srgbClr val="1F145D"/>
                </a:solidFill>
                <a:latin typeface="Calibri"/>
                <a:cs typeface="Calibri"/>
              </a:rPr>
              <a:t>MUST</a:t>
            </a:r>
            <a:r>
              <a:rPr sz="2800" spc="15" dirty="0">
                <a:solidFill>
                  <a:srgbClr val="1F145D"/>
                </a:solidFill>
                <a:latin typeface="Calibri"/>
                <a:cs typeface="Calibri"/>
              </a:rPr>
              <a:t> </a:t>
            </a:r>
            <a:r>
              <a:rPr sz="2800" spc="-20" dirty="0">
                <a:solidFill>
                  <a:srgbClr val="1F145D"/>
                </a:solidFill>
                <a:latin typeface="Calibri"/>
                <a:cs typeface="Calibri"/>
              </a:rPr>
              <a:t>match</a:t>
            </a:r>
            <a:endParaRPr sz="2800">
              <a:solidFill>
                <a:srgbClr val="1F145D"/>
              </a:solidFill>
              <a:latin typeface="Calibri"/>
              <a:cs typeface="Calibri"/>
            </a:endParaRPr>
          </a:p>
          <a:p>
            <a:pPr marL="241300" indent="-229235">
              <a:lnSpc>
                <a:spcPct val="100000"/>
              </a:lnSpc>
              <a:spcBef>
                <a:spcPts val="665"/>
              </a:spcBef>
              <a:buFont typeface="Arial"/>
              <a:buChar char="•"/>
              <a:tabLst>
                <a:tab pos="241935" algn="l"/>
              </a:tabLst>
            </a:pPr>
            <a:r>
              <a:rPr sz="2800" spc="-25" dirty="0">
                <a:solidFill>
                  <a:srgbClr val="1F145D"/>
                </a:solidFill>
                <a:latin typeface="Calibri"/>
                <a:cs typeface="Calibri"/>
              </a:rPr>
              <a:t>Verilog</a:t>
            </a:r>
            <a:r>
              <a:rPr sz="2800" dirty="0">
                <a:solidFill>
                  <a:srgbClr val="1F145D"/>
                </a:solidFill>
                <a:latin typeface="Calibri"/>
                <a:cs typeface="Calibri"/>
              </a:rPr>
              <a:t> </a:t>
            </a:r>
            <a:r>
              <a:rPr sz="2800" spc="-10" dirty="0">
                <a:solidFill>
                  <a:srgbClr val="1F145D"/>
                </a:solidFill>
                <a:latin typeface="Calibri"/>
                <a:cs typeface="Calibri"/>
              </a:rPr>
              <a:t>Gotcha:</a:t>
            </a:r>
            <a:r>
              <a:rPr sz="2800" spc="10" dirty="0">
                <a:solidFill>
                  <a:srgbClr val="1F145D"/>
                </a:solidFill>
                <a:latin typeface="Calibri"/>
                <a:cs typeface="Calibri"/>
              </a:rPr>
              <a:t> </a:t>
            </a:r>
            <a:r>
              <a:rPr sz="2800" spc="-20" dirty="0">
                <a:solidFill>
                  <a:srgbClr val="1F145D"/>
                </a:solidFill>
                <a:latin typeface="Calibri"/>
                <a:cs typeface="Calibri"/>
              </a:rPr>
              <a:t>avoid</a:t>
            </a:r>
            <a:r>
              <a:rPr sz="2800" dirty="0">
                <a:solidFill>
                  <a:srgbClr val="1F145D"/>
                </a:solidFill>
                <a:latin typeface="Calibri"/>
                <a:cs typeface="Calibri"/>
              </a:rPr>
              <a:t> </a:t>
            </a:r>
            <a:r>
              <a:rPr sz="2800" spc="-5" dirty="0">
                <a:solidFill>
                  <a:srgbClr val="1F145D"/>
                </a:solidFill>
                <a:latin typeface="Calibri"/>
                <a:cs typeface="Calibri"/>
              </a:rPr>
              <a:t>giving</a:t>
            </a:r>
            <a:r>
              <a:rPr sz="280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module/instance/port</a:t>
            </a:r>
            <a:r>
              <a:rPr sz="2800" spc="60"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10" dirty="0">
                <a:solidFill>
                  <a:srgbClr val="1F145D"/>
                </a:solidFill>
                <a:latin typeface="Calibri"/>
                <a:cs typeface="Calibri"/>
              </a:rPr>
              <a:t>SAME</a:t>
            </a:r>
            <a:r>
              <a:rPr sz="2800" spc="25" dirty="0">
                <a:solidFill>
                  <a:srgbClr val="1F145D"/>
                </a:solidFill>
                <a:latin typeface="Calibri"/>
                <a:cs typeface="Calibri"/>
              </a:rPr>
              <a:t> </a:t>
            </a:r>
            <a:r>
              <a:rPr sz="2800" spc="-10" dirty="0">
                <a:solidFill>
                  <a:srgbClr val="1F145D"/>
                </a:solidFill>
                <a:latin typeface="Calibri"/>
                <a:cs typeface="Calibri"/>
              </a:rPr>
              <a:t>name</a:t>
            </a:r>
            <a:endParaRPr sz="2800">
              <a:solidFill>
                <a:srgbClr val="1F145D"/>
              </a:solidFill>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89903" y="1891283"/>
            <a:ext cx="5774690" cy="4719955"/>
            <a:chOff x="6089903" y="1891283"/>
            <a:chExt cx="5774690" cy="4719955"/>
          </a:xfrm>
        </p:grpSpPr>
        <p:sp>
          <p:nvSpPr>
            <p:cNvPr id="3" name="object 3"/>
            <p:cNvSpPr/>
            <p:nvPr/>
          </p:nvSpPr>
          <p:spPr>
            <a:xfrm>
              <a:off x="6095999" y="1897379"/>
              <a:ext cx="5762625" cy="4707890"/>
            </a:xfrm>
            <a:custGeom>
              <a:avLst/>
              <a:gdLst/>
              <a:ahLst/>
              <a:cxnLst/>
              <a:rect l="l" t="t" r="r" b="b"/>
              <a:pathLst>
                <a:path w="5762625" h="4707890">
                  <a:moveTo>
                    <a:pt x="5762244" y="0"/>
                  </a:moveTo>
                  <a:lnTo>
                    <a:pt x="0" y="0"/>
                  </a:lnTo>
                  <a:lnTo>
                    <a:pt x="0" y="4707636"/>
                  </a:lnTo>
                  <a:lnTo>
                    <a:pt x="5762244" y="4707636"/>
                  </a:lnTo>
                  <a:lnTo>
                    <a:pt x="5762244"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4" name="object 4"/>
            <p:cNvSpPr/>
            <p:nvPr/>
          </p:nvSpPr>
          <p:spPr>
            <a:xfrm>
              <a:off x="6095999" y="1897379"/>
              <a:ext cx="5762625" cy="4707890"/>
            </a:xfrm>
            <a:custGeom>
              <a:avLst/>
              <a:gdLst/>
              <a:ahLst/>
              <a:cxnLst/>
              <a:rect l="l" t="t" r="r" b="b"/>
              <a:pathLst>
                <a:path w="5762625" h="4707890">
                  <a:moveTo>
                    <a:pt x="0" y="4707636"/>
                  </a:moveTo>
                  <a:lnTo>
                    <a:pt x="5762244" y="4707636"/>
                  </a:lnTo>
                  <a:lnTo>
                    <a:pt x="5762244" y="0"/>
                  </a:lnTo>
                  <a:lnTo>
                    <a:pt x="0" y="0"/>
                  </a:lnTo>
                  <a:lnTo>
                    <a:pt x="0" y="4707636"/>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5" name="object 5"/>
          <p:cNvSpPr txBox="1">
            <a:spLocks noGrp="1"/>
          </p:cNvSpPr>
          <p:nvPr>
            <p:ph type="title"/>
          </p:nvPr>
        </p:nvSpPr>
        <p:spPr>
          <a:xfrm>
            <a:off x="2711624" y="343602"/>
            <a:ext cx="2847975" cy="697230"/>
          </a:xfrm>
          <a:prstGeom prst="rect">
            <a:avLst/>
          </a:prstGeom>
        </p:spPr>
        <p:txBody>
          <a:bodyPr vert="horz" wrap="square" lIns="0" tIns="13335" rIns="0" bIns="0" rtlCol="0">
            <a:spAutoFit/>
          </a:bodyPr>
          <a:lstStyle/>
          <a:p>
            <a:pPr marL="12700">
              <a:lnSpc>
                <a:spcPct val="100000"/>
              </a:lnSpc>
              <a:spcBef>
                <a:spcPts val="105"/>
              </a:spcBef>
            </a:pPr>
            <a:r>
              <a:rPr b="0" spc="-15" dirty="0">
                <a:solidFill>
                  <a:srgbClr val="1F145D"/>
                </a:solidFill>
                <a:latin typeface="Calibri Light"/>
                <a:cs typeface="Calibri Light"/>
              </a:rPr>
              <a:t>Instant</a:t>
            </a:r>
            <a:r>
              <a:rPr lang="en-GB" b="0" spc="-15" dirty="0" err="1">
                <a:solidFill>
                  <a:srgbClr val="1F145D"/>
                </a:solidFill>
                <a:latin typeface="Calibri Light"/>
                <a:cs typeface="Calibri Light"/>
              </a:rPr>
              <a:t>ce</a:t>
            </a:r>
            <a:endParaRPr b="0" spc="-15" dirty="0">
              <a:solidFill>
                <a:srgbClr val="1F145D"/>
              </a:solidFill>
              <a:latin typeface="Calibri Light"/>
              <a:cs typeface="Calibri Light"/>
            </a:endParaRPr>
          </a:p>
        </p:txBody>
      </p:sp>
      <p:sp>
        <p:nvSpPr>
          <p:cNvPr id="6" name="object 6"/>
          <p:cNvSpPr txBox="1"/>
          <p:nvPr/>
        </p:nvSpPr>
        <p:spPr>
          <a:xfrm>
            <a:off x="466344" y="2179320"/>
            <a:ext cx="4925695" cy="4312920"/>
          </a:xfrm>
          <a:prstGeom prst="rect">
            <a:avLst/>
          </a:prstGeom>
          <a:solidFill>
            <a:srgbClr val="E1EFD9">
              <a:alpha val="19999"/>
            </a:srgbClr>
          </a:solidFill>
          <a:ln w="12192">
            <a:solidFill>
              <a:srgbClr val="00AF50"/>
            </a:solidFill>
          </a:ln>
        </p:spPr>
        <p:txBody>
          <a:bodyPr vert="horz" wrap="square" lIns="0" tIns="34290" rIns="0" bIns="0" rtlCol="0">
            <a:spAutoFit/>
          </a:bodyPr>
          <a:lstStyle/>
          <a:p>
            <a:pPr marL="262255" marR="3077845" indent="-170815">
              <a:lnSpc>
                <a:spcPts val="2160"/>
              </a:lnSpc>
              <a:spcBef>
                <a:spcPts val="270"/>
              </a:spcBef>
              <a:tabLst>
                <a:tab pos="1493520" algn="l"/>
              </a:tabLst>
            </a:pPr>
            <a:r>
              <a:rPr sz="2000" b="1" dirty="0">
                <a:solidFill>
                  <a:srgbClr val="1F145D"/>
                </a:solidFill>
                <a:latin typeface="Calibri"/>
                <a:cs typeface="Calibri"/>
              </a:rPr>
              <a:t>module </a:t>
            </a:r>
            <a:r>
              <a:rPr sz="2000" spc="-10" dirty="0">
                <a:solidFill>
                  <a:srgbClr val="1F145D"/>
                </a:solidFill>
                <a:latin typeface="Calibri"/>
                <a:cs typeface="Calibri"/>
              </a:rPr>
              <a:t>top( </a:t>
            </a:r>
            <a:r>
              <a:rPr sz="2000" spc="-5" dirty="0">
                <a:solidFill>
                  <a:srgbClr val="1F145D"/>
                </a:solidFill>
                <a:latin typeface="Calibri"/>
                <a:cs typeface="Calibri"/>
              </a:rPr>
              <a:t> </a:t>
            </a:r>
            <a:r>
              <a:rPr sz="2000" dirty="0">
                <a:solidFill>
                  <a:srgbClr val="1F145D"/>
                </a:solidFill>
                <a:latin typeface="Calibri"/>
                <a:cs typeface="Calibri"/>
              </a:rPr>
              <a:t>inp</a:t>
            </a:r>
            <a:r>
              <a:rPr sz="2000" spc="5" dirty="0">
                <a:solidFill>
                  <a:srgbClr val="1F145D"/>
                </a:solidFill>
                <a:latin typeface="Calibri"/>
                <a:cs typeface="Calibri"/>
              </a:rPr>
              <a:t>u</a:t>
            </a:r>
            <a:r>
              <a:rPr sz="2000" dirty="0">
                <a:solidFill>
                  <a:srgbClr val="1F145D"/>
                </a:solidFill>
                <a:latin typeface="Calibri"/>
                <a:cs typeface="Calibri"/>
              </a:rPr>
              <a:t>t	clk,</a:t>
            </a:r>
            <a:endParaRPr sz="2000">
              <a:solidFill>
                <a:srgbClr val="1F145D"/>
              </a:solidFill>
              <a:latin typeface="Calibri"/>
              <a:cs typeface="Calibri"/>
            </a:endParaRPr>
          </a:p>
          <a:p>
            <a:pPr marL="262255">
              <a:lnSpc>
                <a:spcPts val="2010"/>
              </a:lnSpc>
              <a:tabLst>
                <a:tab pos="1493520" algn="l"/>
              </a:tabLst>
            </a:pPr>
            <a:r>
              <a:rPr sz="2000" dirty="0">
                <a:solidFill>
                  <a:srgbClr val="1F145D"/>
                </a:solidFill>
                <a:latin typeface="Calibri"/>
                <a:cs typeface="Calibri"/>
              </a:rPr>
              <a:t>input	</a:t>
            </a:r>
            <a:r>
              <a:rPr sz="2000" spc="-10" dirty="0">
                <a:solidFill>
                  <a:srgbClr val="1F145D"/>
                </a:solidFill>
                <a:latin typeface="Calibri"/>
                <a:cs typeface="Calibri"/>
              </a:rPr>
              <a:t>rst_n,</a:t>
            </a:r>
            <a:endParaRPr sz="2000">
              <a:solidFill>
                <a:srgbClr val="1F145D"/>
              </a:solidFill>
              <a:latin typeface="Calibri"/>
              <a:cs typeface="Calibri"/>
            </a:endParaRPr>
          </a:p>
          <a:p>
            <a:pPr marL="262255" marR="2298700">
              <a:lnSpc>
                <a:spcPts val="2160"/>
              </a:lnSpc>
              <a:spcBef>
                <a:spcPts val="155"/>
              </a:spcBef>
              <a:tabLst>
                <a:tab pos="1494155" algn="l"/>
              </a:tabLst>
            </a:pPr>
            <a:r>
              <a:rPr sz="2000" dirty="0">
                <a:solidFill>
                  <a:srgbClr val="1F145D"/>
                </a:solidFill>
                <a:latin typeface="Calibri"/>
                <a:cs typeface="Calibri"/>
              </a:rPr>
              <a:t>input	enable, </a:t>
            </a:r>
            <a:r>
              <a:rPr sz="2000" spc="5" dirty="0">
                <a:solidFill>
                  <a:srgbClr val="1F145D"/>
                </a:solidFill>
                <a:latin typeface="Calibri"/>
                <a:cs typeface="Calibri"/>
              </a:rPr>
              <a:t> </a:t>
            </a:r>
            <a:r>
              <a:rPr sz="2000" dirty="0">
                <a:solidFill>
                  <a:srgbClr val="1F145D"/>
                </a:solidFill>
                <a:latin typeface="Calibri"/>
                <a:cs typeface="Calibri"/>
              </a:rPr>
              <a:t>input</a:t>
            </a:r>
            <a:r>
              <a:rPr sz="2000" spc="420" dirty="0">
                <a:solidFill>
                  <a:srgbClr val="1F145D"/>
                </a:solidFill>
                <a:latin typeface="Calibri"/>
                <a:cs typeface="Calibri"/>
              </a:rPr>
              <a:t> </a:t>
            </a:r>
            <a:r>
              <a:rPr sz="2000" dirty="0">
                <a:solidFill>
                  <a:srgbClr val="1F145D"/>
                </a:solidFill>
                <a:latin typeface="Calibri"/>
                <a:cs typeface="Calibri"/>
              </a:rPr>
              <a:t>[9:0]</a:t>
            </a:r>
            <a:r>
              <a:rPr sz="2000" spc="415" dirty="0">
                <a:solidFill>
                  <a:srgbClr val="1F145D"/>
                </a:solidFill>
                <a:latin typeface="Calibri"/>
                <a:cs typeface="Calibri"/>
              </a:rPr>
              <a:t> </a:t>
            </a:r>
            <a:r>
              <a:rPr sz="2000" spc="-10" dirty="0">
                <a:solidFill>
                  <a:srgbClr val="1F145D"/>
                </a:solidFill>
                <a:latin typeface="Calibri"/>
                <a:cs typeface="Calibri"/>
              </a:rPr>
              <a:t>data_rx_1,</a:t>
            </a:r>
            <a:endParaRPr sz="2000">
              <a:solidFill>
                <a:srgbClr val="1F145D"/>
              </a:solidFill>
              <a:latin typeface="Calibri"/>
              <a:cs typeface="Calibri"/>
            </a:endParaRPr>
          </a:p>
          <a:p>
            <a:pPr marL="262255">
              <a:lnSpc>
                <a:spcPts val="2010"/>
              </a:lnSpc>
            </a:pPr>
            <a:r>
              <a:rPr sz="2000" dirty="0">
                <a:solidFill>
                  <a:srgbClr val="1F145D"/>
                </a:solidFill>
                <a:latin typeface="Calibri"/>
                <a:cs typeface="Calibri"/>
              </a:rPr>
              <a:t>input</a:t>
            </a:r>
            <a:r>
              <a:rPr sz="2000" spc="420" dirty="0">
                <a:solidFill>
                  <a:srgbClr val="1F145D"/>
                </a:solidFill>
                <a:latin typeface="Calibri"/>
                <a:cs typeface="Calibri"/>
              </a:rPr>
              <a:t> </a:t>
            </a:r>
            <a:r>
              <a:rPr sz="2000" dirty="0">
                <a:solidFill>
                  <a:srgbClr val="1F145D"/>
                </a:solidFill>
                <a:latin typeface="Calibri"/>
                <a:cs typeface="Calibri"/>
              </a:rPr>
              <a:t>[9:0]</a:t>
            </a:r>
            <a:r>
              <a:rPr sz="2000" spc="415" dirty="0">
                <a:solidFill>
                  <a:srgbClr val="1F145D"/>
                </a:solidFill>
                <a:latin typeface="Calibri"/>
                <a:cs typeface="Calibri"/>
              </a:rPr>
              <a:t> </a:t>
            </a:r>
            <a:r>
              <a:rPr sz="2000" spc="-10" dirty="0">
                <a:solidFill>
                  <a:srgbClr val="1F145D"/>
                </a:solidFill>
                <a:latin typeface="Calibri"/>
                <a:cs typeface="Calibri"/>
              </a:rPr>
              <a:t>data_rx_2,</a:t>
            </a:r>
            <a:endParaRPr sz="2000">
              <a:solidFill>
                <a:srgbClr val="1F145D"/>
              </a:solidFill>
              <a:latin typeface="Calibri"/>
              <a:cs typeface="Calibri"/>
            </a:endParaRPr>
          </a:p>
          <a:p>
            <a:pPr marL="262255">
              <a:lnSpc>
                <a:spcPts val="2160"/>
              </a:lnSpc>
            </a:pPr>
            <a:r>
              <a:rPr sz="2000" spc="-5" dirty="0">
                <a:solidFill>
                  <a:srgbClr val="1F145D"/>
                </a:solidFill>
                <a:latin typeface="Calibri"/>
                <a:cs typeface="Calibri"/>
              </a:rPr>
              <a:t>output</a:t>
            </a:r>
            <a:r>
              <a:rPr sz="2000" spc="-30" dirty="0">
                <a:solidFill>
                  <a:srgbClr val="1F145D"/>
                </a:solidFill>
                <a:latin typeface="Calibri"/>
                <a:cs typeface="Calibri"/>
              </a:rPr>
              <a:t> </a:t>
            </a:r>
            <a:r>
              <a:rPr sz="2000" dirty="0">
                <a:solidFill>
                  <a:srgbClr val="1F145D"/>
                </a:solidFill>
                <a:latin typeface="Calibri"/>
                <a:cs typeface="Calibri"/>
              </a:rPr>
              <a:t>[9:0]</a:t>
            </a:r>
            <a:r>
              <a:rPr sz="2000" spc="-15" dirty="0">
                <a:solidFill>
                  <a:srgbClr val="1F145D"/>
                </a:solidFill>
                <a:latin typeface="Calibri"/>
                <a:cs typeface="Calibri"/>
              </a:rPr>
              <a:t> </a:t>
            </a:r>
            <a:r>
              <a:rPr sz="2000" spc="-10" dirty="0">
                <a:solidFill>
                  <a:srgbClr val="1F145D"/>
                </a:solidFill>
                <a:latin typeface="Calibri"/>
                <a:cs typeface="Calibri"/>
              </a:rPr>
              <a:t>data_tx</a:t>
            </a:r>
            <a:endParaRPr sz="2000">
              <a:solidFill>
                <a:srgbClr val="1F145D"/>
              </a:solidFill>
              <a:latin typeface="Calibri"/>
              <a:cs typeface="Calibri"/>
            </a:endParaRPr>
          </a:p>
          <a:p>
            <a:pPr marL="262255">
              <a:lnSpc>
                <a:spcPts val="2280"/>
              </a:lnSpc>
            </a:pPr>
            <a:r>
              <a:rPr sz="2000" dirty="0">
                <a:solidFill>
                  <a:srgbClr val="1F145D"/>
                </a:solidFill>
                <a:latin typeface="Calibri"/>
                <a:cs typeface="Calibri"/>
              </a:rPr>
              <a:t>);</a:t>
            </a:r>
            <a:endParaRPr sz="2000">
              <a:solidFill>
                <a:srgbClr val="1F145D"/>
              </a:solidFill>
              <a:latin typeface="Calibri"/>
              <a:cs typeface="Calibri"/>
            </a:endParaRPr>
          </a:p>
          <a:p>
            <a:pPr marL="262255">
              <a:lnSpc>
                <a:spcPts val="2280"/>
              </a:lnSpc>
              <a:spcBef>
                <a:spcPts val="755"/>
              </a:spcBef>
            </a:pPr>
            <a:r>
              <a:rPr sz="2000" b="1" spc="-10" dirty="0">
                <a:solidFill>
                  <a:srgbClr val="1F145D"/>
                </a:solidFill>
                <a:latin typeface="Calibri"/>
                <a:cs typeface="Calibri"/>
              </a:rPr>
              <a:t>wire</a:t>
            </a:r>
            <a:r>
              <a:rPr sz="2000" b="1" spc="-15" dirty="0">
                <a:solidFill>
                  <a:srgbClr val="1F145D"/>
                </a:solidFill>
                <a:latin typeface="Calibri"/>
                <a:cs typeface="Calibri"/>
              </a:rPr>
              <a:t> </a:t>
            </a:r>
            <a:r>
              <a:rPr sz="2000" dirty="0">
                <a:solidFill>
                  <a:srgbClr val="1F145D"/>
                </a:solidFill>
                <a:latin typeface="Calibri"/>
                <a:cs typeface="Calibri"/>
              </a:rPr>
              <a:t>[9:0]</a:t>
            </a:r>
            <a:r>
              <a:rPr sz="2000" spc="-20" dirty="0">
                <a:solidFill>
                  <a:srgbClr val="1F145D"/>
                </a:solidFill>
                <a:latin typeface="Calibri"/>
                <a:cs typeface="Calibri"/>
              </a:rPr>
              <a:t> </a:t>
            </a:r>
            <a:r>
              <a:rPr sz="2000" dirty="0">
                <a:solidFill>
                  <a:srgbClr val="1F145D"/>
                </a:solidFill>
                <a:latin typeface="Calibri"/>
                <a:cs typeface="Calibri"/>
              </a:rPr>
              <a:t>tx1,</a:t>
            </a:r>
            <a:r>
              <a:rPr sz="2000" spc="-30" dirty="0">
                <a:solidFill>
                  <a:srgbClr val="1F145D"/>
                </a:solidFill>
                <a:latin typeface="Calibri"/>
                <a:cs typeface="Calibri"/>
              </a:rPr>
              <a:t> </a:t>
            </a:r>
            <a:r>
              <a:rPr sz="2000" dirty="0">
                <a:solidFill>
                  <a:srgbClr val="1F145D"/>
                </a:solidFill>
                <a:latin typeface="Calibri"/>
                <a:cs typeface="Calibri"/>
              </a:rPr>
              <a:t>[9:0]</a:t>
            </a:r>
            <a:r>
              <a:rPr sz="2000" spc="-35" dirty="0">
                <a:solidFill>
                  <a:srgbClr val="1F145D"/>
                </a:solidFill>
                <a:latin typeface="Calibri"/>
                <a:cs typeface="Calibri"/>
              </a:rPr>
              <a:t> </a:t>
            </a:r>
            <a:r>
              <a:rPr sz="2000" dirty="0">
                <a:solidFill>
                  <a:srgbClr val="1F145D"/>
                </a:solidFill>
                <a:latin typeface="Calibri"/>
                <a:cs typeface="Calibri"/>
              </a:rPr>
              <a:t>tx2;</a:t>
            </a:r>
            <a:endParaRPr sz="2000">
              <a:solidFill>
                <a:srgbClr val="1F145D"/>
              </a:solidFill>
              <a:latin typeface="Calibri"/>
              <a:cs typeface="Calibri"/>
            </a:endParaRPr>
          </a:p>
          <a:p>
            <a:pPr marL="262255" marR="199390">
              <a:lnSpc>
                <a:spcPts val="2160"/>
              </a:lnSpc>
              <a:spcBef>
                <a:spcPts val="155"/>
              </a:spcBef>
            </a:pPr>
            <a:r>
              <a:rPr sz="2000" spc="-10" dirty="0">
                <a:solidFill>
                  <a:srgbClr val="1F145D"/>
                </a:solidFill>
                <a:latin typeface="Calibri"/>
                <a:cs typeface="Calibri"/>
              </a:rPr>
              <a:t>myunit</a:t>
            </a:r>
            <a:r>
              <a:rPr sz="2000" spc="25" dirty="0">
                <a:solidFill>
                  <a:srgbClr val="1F145D"/>
                </a:solidFill>
                <a:latin typeface="Calibri"/>
                <a:cs typeface="Calibri"/>
              </a:rPr>
              <a:t> </a:t>
            </a:r>
            <a:r>
              <a:rPr sz="2000" dirty="0">
                <a:solidFill>
                  <a:srgbClr val="1F145D"/>
                </a:solidFill>
                <a:latin typeface="Calibri"/>
                <a:cs typeface="Calibri"/>
              </a:rPr>
              <a:t>unit_idle</a:t>
            </a:r>
            <a:r>
              <a:rPr sz="2000" spc="-5" dirty="0">
                <a:solidFill>
                  <a:srgbClr val="1F145D"/>
                </a:solidFill>
                <a:latin typeface="Calibri"/>
                <a:cs typeface="Calibri"/>
              </a:rPr>
              <a:t> </a:t>
            </a:r>
            <a:r>
              <a:rPr sz="2000" spc="-10" dirty="0">
                <a:solidFill>
                  <a:srgbClr val="1F145D"/>
                </a:solidFill>
                <a:latin typeface="Calibri"/>
                <a:cs typeface="Calibri"/>
              </a:rPr>
              <a:t>(clk,rst_n,data_rx_1,</a:t>
            </a:r>
            <a:r>
              <a:rPr sz="2000" spc="30" dirty="0">
                <a:solidFill>
                  <a:srgbClr val="1F145D"/>
                </a:solidFill>
                <a:latin typeface="Calibri"/>
                <a:cs typeface="Calibri"/>
              </a:rPr>
              <a:t> </a:t>
            </a:r>
            <a:r>
              <a:rPr sz="2000" dirty="0">
                <a:solidFill>
                  <a:srgbClr val="1F145D"/>
                </a:solidFill>
                <a:latin typeface="Calibri"/>
                <a:cs typeface="Calibri"/>
              </a:rPr>
              <a:t>tx1); </a:t>
            </a:r>
            <a:r>
              <a:rPr sz="2000" spc="-440" dirty="0">
                <a:solidFill>
                  <a:srgbClr val="1F145D"/>
                </a:solidFill>
                <a:latin typeface="Calibri"/>
                <a:cs typeface="Calibri"/>
              </a:rPr>
              <a:t> </a:t>
            </a:r>
            <a:r>
              <a:rPr sz="2000" spc="-10" dirty="0">
                <a:solidFill>
                  <a:srgbClr val="1F145D"/>
                </a:solidFill>
                <a:latin typeface="Calibri"/>
                <a:cs typeface="Calibri"/>
              </a:rPr>
              <a:t>myunit</a:t>
            </a:r>
            <a:r>
              <a:rPr sz="2000" spc="-5" dirty="0">
                <a:solidFill>
                  <a:srgbClr val="1F145D"/>
                </a:solidFill>
                <a:latin typeface="Calibri"/>
                <a:cs typeface="Calibri"/>
              </a:rPr>
              <a:t> unit_active</a:t>
            </a:r>
            <a:r>
              <a:rPr sz="2000" spc="20" dirty="0">
                <a:solidFill>
                  <a:srgbClr val="1F145D"/>
                </a:solidFill>
                <a:latin typeface="Calibri"/>
                <a:cs typeface="Calibri"/>
              </a:rPr>
              <a:t> </a:t>
            </a:r>
            <a:r>
              <a:rPr sz="2000" spc="-10" dirty="0">
                <a:solidFill>
                  <a:srgbClr val="1F145D"/>
                </a:solidFill>
                <a:latin typeface="Calibri"/>
                <a:cs typeface="Calibri"/>
              </a:rPr>
              <a:t>(.nRst(rst_n),</a:t>
            </a:r>
            <a:r>
              <a:rPr sz="2000" spc="25" dirty="0">
                <a:solidFill>
                  <a:srgbClr val="1F145D"/>
                </a:solidFill>
                <a:latin typeface="Calibri"/>
                <a:cs typeface="Calibri"/>
              </a:rPr>
              <a:t> </a:t>
            </a:r>
            <a:r>
              <a:rPr sz="2000" dirty="0">
                <a:solidFill>
                  <a:srgbClr val="1F145D"/>
                </a:solidFill>
                <a:latin typeface="Calibri"/>
                <a:cs typeface="Calibri"/>
              </a:rPr>
              <a:t>.clk(clk),</a:t>
            </a:r>
            <a:endParaRPr sz="2000">
              <a:solidFill>
                <a:srgbClr val="1F145D"/>
              </a:solidFill>
              <a:latin typeface="Calibri"/>
              <a:cs typeface="Calibri"/>
            </a:endParaRPr>
          </a:p>
          <a:p>
            <a:pPr marL="2321560">
              <a:lnSpc>
                <a:spcPts val="2010"/>
              </a:lnSpc>
            </a:pPr>
            <a:r>
              <a:rPr sz="2000" spc="-5" dirty="0">
                <a:solidFill>
                  <a:srgbClr val="1F145D"/>
                </a:solidFill>
                <a:latin typeface="Calibri"/>
                <a:cs typeface="Calibri"/>
              </a:rPr>
              <a:t>.rx(data_rx_2),</a:t>
            </a:r>
            <a:r>
              <a:rPr sz="2000" spc="-20" dirty="0">
                <a:solidFill>
                  <a:srgbClr val="1F145D"/>
                </a:solidFill>
                <a:latin typeface="Calibri"/>
                <a:cs typeface="Calibri"/>
              </a:rPr>
              <a:t> </a:t>
            </a:r>
            <a:r>
              <a:rPr sz="2000" spc="-10" dirty="0">
                <a:solidFill>
                  <a:srgbClr val="1F145D"/>
                </a:solidFill>
                <a:latin typeface="Calibri"/>
                <a:cs typeface="Calibri"/>
              </a:rPr>
              <a:t>.tx(tx2)</a:t>
            </a:r>
            <a:r>
              <a:rPr sz="2000" spc="-15" dirty="0">
                <a:solidFill>
                  <a:srgbClr val="1F145D"/>
                </a:solidFill>
                <a:latin typeface="Calibri"/>
                <a:cs typeface="Calibri"/>
              </a:rPr>
              <a:t> </a:t>
            </a:r>
            <a:r>
              <a:rPr sz="2000" dirty="0">
                <a:solidFill>
                  <a:srgbClr val="1F145D"/>
                </a:solidFill>
                <a:latin typeface="Calibri"/>
                <a:cs typeface="Calibri"/>
              </a:rPr>
              <a:t>);</a:t>
            </a:r>
            <a:endParaRPr sz="2000">
              <a:solidFill>
                <a:srgbClr val="1F145D"/>
              </a:solidFill>
              <a:latin typeface="Calibri"/>
              <a:cs typeface="Calibri"/>
            </a:endParaRPr>
          </a:p>
          <a:p>
            <a:pPr marL="262255">
              <a:lnSpc>
                <a:spcPts val="2280"/>
              </a:lnSpc>
            </a:pPr>
            <a:r>
              <a:rPr sz="2000" b="1" dirty="0">
                <a:solidFill>
                  <a:srgbClr val="1F145D"/>
                </a:solidFill>
                <a:latin typeface="Calibri"/>
                <a:cs typeface="Calibri"/>
              </a:rPr>
              <a:t>assign</a:t>
            </a:r>
            <a:r>
              <a:rPr sz="2000" b="1" spc="-15" dirty="0">
                <a:solidFill>
                  <a:srgbClr val="1F145D"/>
                </a:solidFill>
                <a:latin typeface="Calibri"/>
                <a:cs typeface="Calibri"/>
              </a:rPr>
              <a:t> </a:t>
            </a:r>
            <a:r>
              <a:rPr sz="2000" spc="-5" dirty="0">
                <a:solidFill>
                  <a:srgbClr val="1F145D"/>
                </a:solidFill>
                <a:latin typeface="Calibri"/>
                <a:cs typeface="Calibri"/>
              </a:rPr>
              <a:t>data_tx</a:t>
            </a:r>
            <a:r>
              <a:rPr sz="2000" spc="440" dirty="0">
                <a:solidFill>
                  <a:srgbClr val="1F145D"/>
                </a:solidFill>
                <a:latin typeface="Calibri"/>
                <a:cs typeface="Calibri"/>
              </a:rPr>
              <a:t> </a:t>
            </a:r>
            <a:r>
              <a:rPr sz="2000" dirty="0">
                <a:solidFill>
                  <a:srgbClr val="1F145D"/>
                </a:solidFill>
                <a:latin typeface="Calibri"/>
                <a:cs typeface="Calibri"/>
              </a:rPr>
              <a:t>=</a:t>
            </a:r>
            <a:r>
              <a:rPr sz="2000" spc="-5" dirty="0">
                <a:solidFill>
                  <a:srgbClr val="1F145D"/>
                </a:solidFill>
                <a:latin typeface="Calibri"/>
                <a:cs typeface="Calibri"/>
              </a:rPr>
              <a:t> (enable)</a:t>
            </a:r>
            <a:r>
              <a:rPr sz="2000" spc="434" dirty="0">
                <a:solidFill>
                  <a:srgbClr val="1F145D"/>
                </a:solidFill>
                <a:latin typeface="Calibri"/>
                <a:cs typeface="Calibri"/>
              </a:rPr>
              <a:t> </a:t>
            </a:r>
            <a:r>
              <a:rPr sz="2000" dirty="0">
                <a:solidFill>
                  <a:srgbClr val="1F145D"/>
                </a:solidFill>
                <a:latin typeface="Calibri"/>
                <a:cs typeface="Calibri"/>
              </a:rPr>
              <a:t>?</a:t>
            </a:r>
            <a:r>
              <a:rPr sz="2000" spc="-10" dirty="0">
                <a:solidFill>
                  <a:srgbClr val="1F145D"/>
                </a:solidFill>
                <a:latin typeface="Calibri"/>
                <a:cs typeface="Calibri"/>
              </a:rPr>
              <a:t> </a:t>
            </a:r>
            <a:r>
              <a:rPr sz="2000" spc="-5" dirty="0">
                <a:solidFill>
                  <a:srgbClr val="1F145D"/>
                </a:solidFill>
                <a:latin typeface="Calibri"/>
                <a:cs typeface="Calibri"/>
              </a:rPr>
              <a:t>tx2 </a:t>
            </a:r>
            <a:r>
              <a:rPr sz="2000" dirty="0">
                <a:solidFill>
                  <a:srgbClr val="1F145D"/>
                </a:solidFill>
                <a:latin typeface="Calibri"/>
                <a:cs typeface="Calibri"/>
              </a:rPr>
              <a:t>:</a:t>
            </a:r>
            <a:r>
              <a:rPr sz="2000" spc="-10" dirty="0">
                <a:solidFill>
                  <a:srgbClr val="1F145D"/>
                </a:solidFill>
                <a:latin typeface="Calibri"/>
                <a:cs typeface="Calibri"/>
              </a:rPr>
              <a:t> </a:t>
            </a:r>
            <a:r>
              <a:rPr sz="2000" dirty="0">
                <a:solidFill>
                  <a:srgbClr val="1F145D"/>
                </a:solidFill>
                <a:latin typeface="Calibri"/>
                <a:cs typeface="Calibri"/>
              </a:rPr>
              <a:t>tx1;</a:t>
            </a:r>
            <a:endParaRPr sz="2000">
              <a:solidFill>
                <a:srgbClr val="1F145D"/>
              </a:solidFill>
              <a:latin typeface="Calibri"/>
              <a:cs typeface="Calibri"/>
            </a:endParaRPr>
          </a:p>
          <a:p>
            <a:pPr marL="91440">
              <a:lnSpc>
                <a:spcPct val="100000"/>
              </a:lnSpc>
              <a:spcBef>
                <a:spcPts val="770"/>
              </a:spcBef>
            </a:pPr>
            <a:r>
              <a:rPr sz="2000" b="1" dirty="0">
                <a:solidFill>
                  <a:srgbClr val="1F145D"/>
                </a:solidFill>
                <a:latin typeface="Calibri"/>
                <a:cs typeface="Calibri"/>
              </a:rPr>
              <a:t>endmodule</a:t>
            </a:r>
            <a:endParaRPr sz="2000">
              <a:solidFill>
                <a:srgbClr val="1F145D"/>
              </a:solidFill>
              <a:latin typeface="Calibri"/>
              <a:cs typeface="Calibri"/>
            </a:endParaRPr>
          </a:p>
        </p:txBody>
      </p:sp>
      <p:sp>
        <p:nvSpPr>
          <p:cNvPr id="7" name="object 7"/>
          <p:cNvSpPr txBox="1"/>
          <p:nvPr/>
        </p:nvSpPr>
        <p:spPr>
          <a:xfrm>
            <a:off x="6175628" y="2014169"/>
            <a:ext cx="1024890" cy="440055"/>
          </a:xfrm>
          <a:prstGeom prst="rect">
            <a:avLst/>
          </a:prstGeom>
        </p:spPr>
        <p:txBody>
          <a:bodyPr vert="horz" wrap="square" lIns="0" tIns="12065" rIns="0" bIns="0" rtlCol="0">
            <a:spAutoFit/>
          </a:bodyPr>
          <a:lstStyle/>
          <a:p>
            <a:pPr marL="12700">
              <a:lnSpc>
                <a:spcPts val="1635"/>
              </a:lnSpc>
              <a:spcBef>
                <a:spcPts val="95"/>
              </a:spcBef>
            </a:pPr>
            <a:r>
              <a:rPr sz="1600" b="1" spc="-5" dirty="0">
                <a:solidFill>
                  <a:srgbClr val="1F145D"/>
                </a:solidFill>
                <a:latin typeface="Calibri"/>
                <a:cs typeface="Calibri"/>
              </a:rPr>
              <a:t>entity</a:t>
            </a:r>
            <a:r>
              <a:rPr sz="1600" b="1" spc="-40" dirty="0">
                <a:solidFill>
                  <a:srgbClr val="1F145D"/>
                </a:solidFill>
                <a:latin typeface="Calibri"/>
                <a:cs typeface="Calibri"/>
              </a:rPr>
              <a:t> </a:t>
            </a:r>
            <a:r>
              <a:rPr sz="1600" spc="-10" dirty="0">
                <a:solidFill>
                  <a:srgbClr val="1F145D"/>
                </a:solidFill>
                <a:latin typeface="Calibri"/>
                <a:cs typeface="Calibri"/>
              </a:rPr>
              <a:t>top</a:t>
            </a:r>
            <a:r>
              <a:rPr sz="1600" spc="-40" dirty="0">
                <a:solidFill>
                  <a:srgbClr val="1F145D"/>
                </a:solidFill>
                <a:latin typeface="Calibri"/>
                <a:cs typeface="Calibri"/>
              </a:rPr>
              <a:t> </a:t>
            </a:r>
            <a:r>
              <a:rPr sz="1600" b="1" spc="-5" dirty="0">
                <a:solidFill>
                  <a:srgbClr val="1F145D"/>
                </a:solidFill>
                <a:latin typeface="Calibri"/>
                <a:cs typeface="Calibri"/>
              </a:rPr>
              <a:t>is</a:t>
            </a:r>
            <a:endParaRPr sz="1600">
              <a:solidFill>
                <a:srgbClr val="1F145D"/>
              </a:solidFill>
              <a:latin typeface="Calibri"/>
              <a:cs typeface="Calibri"/>
            </a:endParaRPr>
          </a:p>
          <a:p>
            <a:pPr marL="242570">
              <a:lnSpc>
                <a:spcPts val="1635"/>
              </a:lnSpc>
            </a:pPr>
            <a:r>
              <a:rPr sz="1600" b="1" spc="-5" dirty="0">
                <a:solidFill>
                  <a:srgbClr val="1F145D"/>
                </a:solidFill>
                <a:latin typeface="Calibri"/>
                <a:cs typeface="Calibri"/>
              </a:rPr>
              <a:t>port</a:t>
            </a:r>
            <a:r>
              <a:rPr sz="1600" b="1" spc="-20" dirty="0">
                <a:solidFill>
                  <a:srgbClr val="1F145D"/>
                </a:solidFill>
                <a:latin typeface="Calibri"/>
                <a:cs typeface="Calibri"/>
              </a:rPr>
              <a:t> </a:t>
            </a:r>
            <a:r>
              <a:rPr sz="1600" spc="-5" dirty="0">
                <a:solidFill>
                  <a:srgbClr val="1F145D"/>
                </a:solidFill>
                <a:latin typeface="Calibri"/>
                <a:cs typeface="Calibri"/>
              </a:rPr>
              <a:t>(</a:t>
            </a:r>
            <a:endParaRPr sz="1600">
              <a:solidFill>
                <a:srgbClr val="1F145D"/>
              </a:solidFill>
              <a:latin typeface="Calibri"/>
              <a:cs typeface="Calibri"/>
            </a:endParaRPr>
          </a:p>
        </p:txBody>
      </p:sp>
      <p:sp>
        <p:nvSpPr>
          <p:cNvPr id="8" name="object 8"/>
          <p:cNvSpPr txBox="1"/>
          <p:nvPr/>
        </p:nvSpPr>
        <p:spPr>
          <a:xfrm>
            <a:off x="7090029" y="2356230"/>
            <a:ext cx="2044700" cy="258404"/>
          </a:xfrm>
          <a:prstGeom prst="rect">
            <a:avLst/>
          </a:prstGeom>
        </p:spPr>
        <p:txBody>
          <a:bodyPr vert="horz" wrap="square" lIns="0" tIns="12065" rIns="0" bIns="0" rtlCol="0">
            <a:spAutoFit/>
          </a:bodyPr>
          <a:lstStyle/>
          <a:p>
            <a:pPr marL="12700">
              <a:lnSpc>
                <a:spcPct val="100000"/>
              </a:lnSpc>
              <a:spcBef>
                <a:spcPts val="95"/>
              </a:spcBef>
              <a:tabLst>
                <a:tab pos="1778635" algn="l"/>
              </a:tabLst>
            </a:pPr>
            <a:r>
              <a:rPr sz="1600" spc="-5" dirty="0">
                <a:solidFill>
                  <a:srgbClr val="1F145D"/>
                </a:solidFill>
                <a:latin typeface="Calibri"/>
                <a:cs typeface="Calibri"/>
              </a:rPr>
              <a:t>clk,</a:t>
            </a:r>
            <a:r>
              <a:rPr sz="1600" dirty="0">
                <a:solidFill>
                  <a:srgbClr val="1F145D"/>
                </a:solidFill>
                <a:latin typeface="Calibri"/>
                <a:cs typeface="Calibri"/>
              </a:rPr>
              <a:t> </a:t>
            </a:r>
            <a:r>
              <a:rPr sz="1600" spc="-10" dirty="0">
                <a:solidFill>
                  <a:srgbClr val="1F145D"/>
                </a:solidFill>
                <a:latin typeface="Calibri"/>
                <a:cs typeface="Calibri"/>
              </a:rPr>
              <a:t>rst_n,</a:t>
            </a:r>
            <a:r>
              <a:rPr sz="1600" spc="10" dirty="0">
                <a:solidFill>
                  <a:srgbClr val="1F145D"/>
                </a:solidFill>
                <a:latin typeface="Calibri"/>
                <a:cs typeface="Calibri"/>
              </a:rPr>
              <a:t> </a:t>
            </a:r>
            <a:r>
              <a:rPr sz="1600" spc="-5" dirty="0">
                <a:solidFill>
                  <a:srgbClr val="1F145D"/>
                </a:solidFill>
                <a:latin typeface="Calibri"/>
                <a:cs typeface="Calibri"/>
              </a:rPr>
              <a:t>enable	:</a:t>
            </a:r>
            <a:r>
              <a:rPr sz="1600" spc="-80" dirty="0">
                <a:solidFill>
                  <a:srgbClr val="1F145D"/>
                </a:solidFill>
                <a:latin typeface="Calibri"/>
                <a:cs typeface="Calibri"/>
              </a:rPr>
              <a:t> </a:t>
            </a:r>
            <a:r>
              <a:rPr sz="1600" spc="-5" dirty="0">
                <a:solidFill>
                  <a:srgbClr val="1F145D"/>
                </a:solidFill>
                <a:latin typeface="Calibri"/>
                <a:cs typeface="Calibri"/>
              </a:rPr>
              <a:t>in</a:t>
            </a:r>
            <a:endParaRPr sz="1600">
              <a:solidFill>
                <a:srgbClr val="1F145D"/>
              </a:solidFill>
              <a:latin typeface="Calibri"/>
              <a:cs typeface="Calibri"/>
            </a:endParaRPr>
          </a:p>
        </p:txBody>
      </p:sp>
      <p:sp>
        <p:nvSpPr>
          <p:cNvPr id="9" name="object 9"/>
          <p:cNvSpPr txBox="1"/>
          <p:nvPr/>
        </p:nvSpPr>
        <p:spPr>
          <a:xfrm>
            <a:off x="9292590" y="2356230"/>
            <a:ext cx="81470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1F145D"/>
                </a:solidFill>
                <a:latin typeface="Calibri"/>
                <a:cs typeface="Calibri"/>
              </a:rPr>
              <a:t>std_logic;</a:t>
            </a:r>
            <a:endParaRPr sz="1600">
              <a:solidFill>
                <a:srgbClr val="1F145D"/>
              </a:solidFill>
              <a:latin typeface="Calibri"/>
              <a:cs typeface="Calibri"/>
            </a:endParaRPr>
          </a:p>
        </p:txBody>
      </p:sp>
      <p:sp>
        <p:nvSpPr>
          <p:cNvPr id="10" name="object 10"/>
          <p:cNvSpPr txBox="1"/>
          <p:nvPr/>
        </p:nvSpPr>
        <p:spPr>
          <a:xfrm>
            <a:off x="6175628" y="2868294"/>
            <a:ext cx="784860" cy="439420"/>
          </a:xfrm>
          <a:prstGeom prst="rect">
            <a:avLst/>
          </a:prstGeom>
        </p:spPr>
        <p:txBody>
          <a:bodyPr vert="horz" wrap="square" lIns="0" tIns="12065" rIns="0" bIns="0" rtlCol="0">
            <a:spAutoFit/>
          </a:bodyPr>
          <a:lstStyle/>
          <a:p>
            <a:pPr marR="5080" algn="r">
              <a:lnSpc>
                <a:spcPts val="1630"/>
              </a:lnSpc>
              <a:spcBef>
                <a:spcPts val="95"/>
              </a:spcBef>
            </a:pPr>
            <a:r>
              <a:rPr sz="1600" spc="-10" dirty="0">
                <a:solidFill>
                  <a:srgbClr val="1F145D"/>
                </a:solidFill>
                <a:latin typeface="Calibri"/>
                <a:cs typeface="Calibri"/>
              </a:rPr>
              <a:t>);</a:t>
            </a:r>
            <a:endParaRPr sz="1600">
              <a:solidFill>
                <a:srgbClr val="1F145D"/>
              </a:solidFill>
              <a:latin typeface="Calibri"/>
              <a:cs typeface="Calibri"/>
            </a:endParaRPr>
          </a:p>
          <a:p>
            <a:pPr marR="62230" algn="r">
              <a:lnSpc>
                <a:spcPts val="1630"/>
              </a:lnSpc>
            </a:pPr>
            <a:r>
              <a:rPr sz="1600" b="1" spc="-10" dirty="0">
                <a:solidFill>
                  <a:srgbClr val="1F145D"/>
                </a:solidFill>
                <a:latin typeface="Calibri"/>
                <a:cs typeface="Calibri"/>
              </a:rPr>
              <a:t>end</a:t>
            </a:r>
            <a:r>
              <a:rPr sz="1600" b="1" spc="-65" dirty="0">
                <a:solidFill>
                  <a:srgbClr val="1F145D"/>
                </a:solidFill>
                <a:latin typeface="Calibri"/>
                <a:cs typeface="Calibri"/>
              </a:rPr>
              <a:t> </a:t>
            </a:r>
            <a:r>
              <a:rPr sz="1600" spc="-10" dirty="0">
                <a:solidFill>
                  <a:srgbClr val="1F145D"/>
                </a:solidFill>
                <a:latin typeface="Calibri"/>
                <a:cs typeface="Calibri"/>
              </a:rPr>
              <a:t>top;</a:t>
            </a:r>
            <a:endParaRPr sz="1600">
              <a:solidFill>
                <a:srgbClr val="1F145D"/>
              </a:solidFill>
              <a:latin typeface="Calibri"/>
              <a:cs typeface="Calibri"/>
            </a:endParaRPr>
          </a:p>
        </p:txBody>
      </p:sp>
      <p:sp>
        <p:nvSpPr>
          <p:cNvPr id="11" name="object 11"/>
          <p:cNvSpPr txBox="1"/>
          <p:nvPr/>
        </p:nvSpPr>
        <p:spPr>
          <a:xfrm>
            <a:off x="6958965" y="4488560"/>
            <a:ext cx="14033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1F145D"/>
                </a:solidFill>
                <a:latin typeface="Calibri"/>
                <a:cs typeface="Calibri"/>
              </a:rPr>
              <a:t>);</a:t>
            </a:r>
            <a:endParaRPr sz="1600">
              <a:solidFill>
                <a:srgbClr val="1F145D"/>
              </a:solidFill>
              <a:latin typeface="Calibri"/>
              <a:cs typeface="Calibri"/>
            </a:endParaRPr>
          </a:p>
        </p:txBody>
      </p:sp>
      <p:sp>
        <p:nvSpPr>
          <p:cNvPr id="12" name="object 12"/>
          <p:cNvSpPr txBox="1"/>
          <p:nvPr/>
        </p:nvSpPr>
        <p:spPr>
          <a:xfrm>
            <a:off x="6175628" y="2526918"/>
            <a:ext cx="5602605" cy="3337560"/>
          </a:xfrm>
          <a:prstGeom prst="rect">
            <a:avLst/>
          </a:prstGeom>
        </p:spPr>
        <p:txBody>
          <a:bodyPr vert="horz" wrap="square" lIns="0" tIns="85090" rIns="0" bIns="0" rtlCol="0">
            <a:spAutoFit/>
          </a:bodyPr>
          <a:lstStyle/>
          <a:p>
            <a:pPr marL="927100" marR="5080">
              <a:lnSpc>
                <a:spcPct val="70000"/>
              </a:lnSpc>
              <a:spcBef>
                <a:spcPts val="670"/>
              </a:spcBef>
              <a:tabLst>
                <a:tab pos="2702560" algn="l"/>
                <a:tab pos="3118485" algn="l"/>
              </a:tabLst>
            </a:pPr>
            <a:r>
              <a:rPr sz="1600" spc="-10" dirty="0">
                <a:solidFill>
                  <a:srgbClr val="1F145D"/>
                </a:solidFill>
                <a:latin typeface="Calibri"/>
                <a:cs typeface="Calibri"/>
              </a:rPr>
              <a:t>data_rx_1,data_rx_2</a:t>
            </a:r>
            <a:r>
              <a:rPr sz="1600" spc="60" dirty="0">
                <a:solidFill>
                  <a:srgbClr val="1F145D"/>
                </a:solidFill>
                <a:latin typeface="Calibri"/>
                <a:cs typeface="Calibri"/>
              </a:rPr>
              <a:t> </a:t>
            </a:r>
            <a:r>
              <a:rPr sz="1600" spc="-5" dirty="0">
                <a:solidFill>
                  <a:srgbClr val="1F145D"/>
                </a:solidFill>
                <a:latin typeface="Calibri"/>
                <a:cs typeface="Calibri"/>
              </a:rPr>
              <a:t>:</a:t>
            </a:r>
            <a:r>
              <a:rPr sz="1600" spc="30" dirty="0">
                <a:solidFill>
                  <a:srgbClr val="1F145D"/>
                </a:solidFill>
                <a:latin typeface="Calibri"/>
                <a:cs typeface="Calibri"/>
              </a:rPr>
              <a:t> </a:t>
            </a:r>
            <a:r>
              <a:rPr sz="1600" spc="-5" dirty="0">
                <a:solidFill>
                  <a:srgbClr val="1F145D"/>
                </a:solidFill>
                <a:latin typeface="Calibri"/>
                <a:cs typeface="Calibri"/>
              </a:rPr>
              <a:t>in	</a:t>
            </a:r>
            <a:r>
              <a:rPr sz="1600" spc="-10" dirty="0">
                <a:solidFill>
                  <a:srgbClr val="1F145D"/>
                </a:solidFill>
                <a:latin typeface="Calibri"/>
                <a:cs typeface="Calibri"/>
              </a:rPr>
              <a:t>std_logic_vector(9</a:t>
            </a:r>
            <a:r>
              <a:rPr sz="1600" spc="10" dirty="0">
                <a:solidFill>
                  <a:srgbClr val="1F145D"/>
                </a:solidFill>
                <a:latin typeface="Calibri"/>
                <a:cs typeface="Calibri"/>
              </a:rPr>
              <a:t> </a:t>
            </a:r>
            <a:r>
              <a:rPr sz="1600" spc="-10" dirty="0">
                <a:solidFill>
                  <a:srgbClr val="1F145D"/>
                </a:solidFill>
                <a:latin typeface="Calibri"/>
                <a:cs typeface="Calibri"/>
              </a:rPr>
              <a:t>downto</a:t>
            </a:r>
            <a:r>
              <a:rPr sz="1600" dirty="0">
                <a:solidFill>
                  <a:srgbClr val="1F145D"/>
                </a:solidFill>
                <a:latin typeface="Calibri"/>
                <a:cs typeface="Calibri"/>
              </a:rPr>
              <a:t> </a:t>
            </a:r>
            <a:r>
              <a:rPr sz="1600" spc="-10" dirty="0">
                <a:solidFill>
                  <a:srgbClr val="1F145D"/>
                </a:solidFill>
                <a:latin typeface="Calibri"/>
                <a:cs typeface="Calibri"/>
              </a:rPr>
              <a:t>0); </a:t>
            </a:r>
            <a:r>
              <a:rPr sz="1600" spc="-345" dirty="0">
                <a:solidFill>
                  <a:srgbClr val="1F145D"/>
                </a:solidFill>
                <a:latin typeface="Calibri"/>
                <a:cs typeface="Calibri"/>
              </a:rPr>
              <a:t> </a:t>
            </a:r>
            <a:r>
              <a:rPr sz="1600" spc="-10" dirty="0">
                <a:solidFill>
                  <a:srgbClr val="1F145D"/>
                </a:solidFill>
                <a:latin typeface="Calibri"/>
                <a:cs typeface="Calibri"/>
              </a:rPr>
              <a:t>data_rx	</a:t>
            </a:r>
            <a:r>
              <a:rPr sz="1600" spc="-5" dirty="0">
                <a:solidFill>
                  <a:srgbClr val="1F145D"/>
                </a:solidFill>
                <a:latin typeface="Calibri"/>
                <a:cs typeface="Calibri"/>
              </a:rPr>
              <a:t>:</a:t>
            </a:r>
            <a:r>
              <a:rPr sz="1600" spc="-15" dirty="0">
                <a:solidFill>
                  <a:srgbClr val="1F145D"/>
                </a:solidFill>
                <a:latin typeface="Calibri"/>
                <a:cs typeface="Calibri"/>
              </a:rPr>
              <a:t> </a:t>
            </a:r>
            <a:r>
              <a:rPr sz="1600" spc="-10" dirty="0">
                <a:solidFill>
                  <a:srgbClr val="1F145D"/>
                </a:solidFill>
                <a:latin typeface="Calibri"/>
                <a:cs typeface="Calibri"/>
              </a:rPr>
              <a:t>out</a:t>
            </a:r>
            <a:r>
              <a:rPr sz="1600" spc="10" dirty="0">
                <a:solidFill>
                  <a:srgbClr val="1F145D"/>
                </a:solidFill>
                <a:latin typeface="Calibri"/>
                <a:cs typeface="Calibri"/>
              </a:rPr>
              <a:t> </a:t>
            </a:r>
            <a:r>
              <a:rPr sz="1600" spc="-10" dirty="0">
                <a:solidFill>
                  <a:srgbClr val="1F145D"/>
                </a:solidFill>
                <a:latin typeface="Calibri"/>
                <a:cs typeface="Calibri"/>
              </a:rPr>
              <a:t>std_logic_vector(9</a:t>
            </a:r>
            <a:r>
              <a:rPr sz="1600" spc="20" dirty="0">
                <a:solidFill>
                  <a:srgbClr val="1F145D"/>
                </a:solidFill>
                <a:latin typeface="Calibri"/>
                <a:cs typeface="Calibri"/>
              </a:rPr>
              <a:t> </a:t>
            </a:r>
            <a:r>
              <a:rPr sz="1600" spc="-10" dirty="0">
                <a:solidFill>
                  <a:srgbClr val="1F145D"/>
                </a:solidFill>
                <a:latin typeface="Calibri"/>
                <a:cs typeface="Calibri"/>
              </a:rPr>
              <a:t>downto</a:t>
            </a:r>
            <a:r>
              <a:rPr sz="1600" spc="15" dirty="0">
                <a:solidFill>
                  <a:srgbClr val="1F145D"/>
                </a:solidFill>
                <a:latin typeface="Calibri"/>
                <a:cs typeface="Calibri"/>
              </a:rPr>
              <a:t> </a:t>
            </a:r>
            <a:r>
              <a:rPr sz="1600" spc="-10" dirty="0">
                <a:solidFill>
                  <a:srgbClr val="1F145D"/>
                </a:solidFill>
                <a:latin typeface="Calibri"/>
                <a:cs typeface="Calibri"/>
              </a:rPr>
              <a:t>0)</a:t>
            </a:r>
            <a:endParaRPr sz="1600">
              <a:solidFill>
                <a:srgbClr val="1F145D"/>
              </a:solidFill>
              <a:latin typeface="Calibri"/>
              <a:cs typeface="Calibri"/>
            </a:endParaRPr>
          </a:p>
          <a:p>
            <a:pPr>
              <a:lnSpc>
                <a:spcPct val="100000"/>
              </a:lnSpc>
              <a:spcBef>
                <a:spcPts val="50"/>
              </a:spcBef>
            </a:pPr>
            <a:endParaRPr sz="2150">
              <a:solidFill>
                <a:srgbClr val="1F145D"/>
              </a:solidFill>
              <a:latin typeface="Calibri"/>
              <a:cs typeface="Calibri"/>
            </a:endParaRPr>
          </a:p>
          <a:p>
            <a:pPr marL="242570" marR="3475354" indent="-230504">
              <a:lnSpc>
                <a:spcPct val="122600"/>
              </a:lnSpc>
            </a:pPr>
            <a:r>
              <a:rPr sz="1600" b="1" spc="-10" dirty="0">
                <a:solidFill>
                  <a:srgbClr val="1F145D"/>
                </a:solidFill>
                <a:latin typeface="Calibri"/>
                <a:cs typeface="Calibri"/>
              </a:rPr>
              <a:t>architecture</a:t>
            </a:r>
            <a:r>
              <a:rPr sz="1600" b="1" spc="5" dirty="0">
                <a:solidFill>
                  <a:srgbClr val="1F145D"/>
                </a:solidFill>
                <a:latin typeface="Calibri"/>
                <a:cs typeface="Calibri"/>
              </a:rPr>
              <a:t> </a:t>
            </a:r>
            <a:r>
              <a:rPr sz="1600" spc="-10" dirty="0">
                <a:solidFill>
                  <a:srgbClr val="1F145D"/>
                </a:solidFill>
                <a:latin typeface="Calibri"/>
                <a:cs typeface="Calibri"/>
              </a:rPr>
              <a:t>beh</a:t>
            </a:r>
            <a:r>
              <a:rPr sz="1600" spc="-5" dirty="0">
                <a:solidFill>
                  <a:srgbClr val="1F145D"/>
                </a:solidFill>
                <a:latin typeface="Calibri"/>
                <a:cs typeface="Calibri"/>
              </a:rPr>
              <a:t> </a:t>
            </a:r>
            <a:r>
              <a:rPr sz="1600" b="1" dirty="0">
                <a:solidFill>
                  <a:srgbClr val="1F145D"/>
                </a:solidFill>
                <a:latin typeface="Calibri"/>
                <a:cs typeface="Calibri"/>
              </a:rPr>
              <a:t>of</a:t>
            </a:r>
            <a:r>
              <a:rPr sz="1600" b="1" spc="-15" dirty="0">
                <a:solidFill>
                  <a:srgbClr val="1F145D"/>
                </a:solidFill>
                <a:latin typeface="Calibri"/>
                <a:cs typeface="Calibri"/>
              </a:rPr>
              <a:t> </a:t>
            </a:r>
            <a:r>
              <a:rPr sz="1600" spc="-10" dirty="0">
                <a:solidFill>
                  <a:srgbClr val="1F145D"/>
                </a:solidFill>
                <a:latin typeface="Calibri"/>
                <a:cs typeface="Calibri"/>
              </a:rPr>
              <a:t>top</a:t>
            </a:r>
            <a:r>
              <a:rPr sz="1600" spc="-5" dirty="0">
                <a:solidFill>
                  <a:srgbClr val="1F145D"/>
                </a:solidFill>
                <a:latin typeface="Calibri"/>
                <a:cs typeface="Calibri"/>
              </a:rPr>
              <a:t> </a:t>
            </a:r>
            <a:r>
              <a:rPr sz="1600" b="1" spc="-5" dirty="0">
                <a:solidFill>
                  <a:srgbClr val="1F145D"/>
                </a:solidFill>
                <a:latin typeface="Calibri"/>
                <a:cs typeface="Calibri"/>
              </a:rPr>
              <a:t>is </a:t>
            </a:r>
            <a:r>
              <a:rPr sz="1600" b="1" spc="-345" dirty="0">
                <a:solidFill>
                  <a:srgbClr val="1F145D"/>
                </a:solidFill>
                <a:latin typeface="Calibri"/>
                <a:cs typeface="Calibri"/>
              </a:rPr>
              <a:t> </a:t>
            </a:r>
            <a:r>
              <a:rPr sz="1600" b="1" spc="-10" dirty="0">
                <a:solidFill>
                  <a:srgbClr val="1F145D"/>
                </a:solidFill>
                <a:latin typeface="Calibri"/>
                <a:cs typeface="Calibri"/>
              </a:rPr>
              <a:t>component</a:t>
            </a:r>
            <a:r>
              <a:rPr sz="1600" b="1" spc="20" dirty="0">
                <a:solidFill>
                  <a:srgbClr val="1F145D"/>
                </a:solidFill>
                <a:latin typeface="Calibri"/>
                <a:cs typeface="Calibri"/>
              </a:rPr>
              <a:t> </a:t>
            </a:r>
            <a:r>
              <a:rPr sz="1600" spc="-10" dirty="0">
                <a:solidFill>
                  <a:srgbClr val="1F145D"/>
                </a:solidFill>
                <a:latin typeface="Calibri"/>
                <a:cs typeface="Calibri"/>
              </a:rPr>
              <a:t>myunit</a:t>
            </a:r>
            <a:r>
              <a:rPr sz="1600" spc="-20" dirty="0">
                <a:solidFill>
                  <a:srgbClr val="1F145D"/>
                </a:solidFill>
                <a:latin typeface="Calibri"/>
                <a:cs typeface="Calibri"/>
              </a:rPr>
              <a:t> </a:t>
            </a:r>
            <a:r>
              <a:rPr sz="1600" b="1" spc="-5" dirty="0">
                <a:solidFill>
                  <a:srgbClr val="1F145D"/>
                </a:solidFill>
                <a:latin typeface="Calibri"/>
                <a:cs typeface="Calibri"/>
              </a:rPr>
              <a:t>is</a:t>
            </a:r>
            <a:endParaRPr sz="1600">
              <a:solidFill>
                <a:srgbClr val="1F145D"/>
              </a:solidFill>
              <a:latin typeface="Calibri"/>
              <a:cs typeface="Calibri"/>
            </a:endParaRPr>
          </a:p>
          <a:p>
            <a:pPr marL="426720">
              <a:lnSpc>
                <a:spcPts val="1055"/>
              </a:lnSpc>
            </a:pPr>
            <a:r>
              <a:rPr sz="1600" b="1" spc="-5" dirty="0">
                <a:solidFill>
                  <a:srgbClr val="1F145D"/>
                </a:solidFill>
                <a:latin typeface="Calibri"/>
                <a:cs typeface="Calibri"/>
              </a:rPr>
              <a:t>port</a:t>
            </a:r>
            <a:r>
              <a:rPr sz="1600" b="1" spc="-20" dirty="0">
                <a:solidFill>
                  <a:srgbClr val="1F145D"/>
                </a:solidFill>
                <a:latin typeface="Calibri"/>
                <a:cs typeface="Calibri"/>
              </a:rPr>
              <a:t> </a:t>
            </a:r>
            <a:r>
              <a:rPr sz="1600" spc="-5" dirty="0">
                <a:solidFill>
                  <a:srgbClr val="1F145D"/>
                </a:solidFill>
                <a:latin typeface="Calibri"/>
                <a:cs typeface="Calibri"/>
              </a:rPr>
              <a:t>(</a:t>
            </a:r>
            <a:endParaRPr sz="1600">
              <a:solidFill>
                <a:srgbClr val="1F145D"/>
              </a:solidFill>
              <a:latin typeface="Calibri"/>
              <a:cs typeface="Calibri"/>
            </a:endParaRPr>
          </a:p>
          <a:p>
            <a:pPr marL="927100">
              <a:lnSpc>
                <a:spcPts val="1345"/>
              </a:lnSpc>
              <a:tabLst>
                <a:tab pos="2092960" algn="l"/>
              </a:tabLst>
            </a:pPr>
            <a:r>
              <a:rPr sz="1600" spc="-5" dirty="0">
                <a:solidFill>
                  <a:srgbClr val="1F145D"/>
                </a:solidFill>
                <a:latin typeface="Calibri"/>
                <a:cs typeface="Calibri"/>
              </a:rPr>
              <a:t>clk, </a:t>
            </a:r>
            <a:r>
              <a:rPr sz="1600" spc="-10" dirty="0">
                <a:solidFill>
                  <a:srgbClr val="1F145D"/>
                </a:solidFill>
                <a:latin typeface="Calibri"/>
                <a:cs typeface="Calibri"/>
              </a:rPr>
              <a:t>nRst</a:t>
            </a:r>
            <a:r>
              <a:rPr sz="1600" spc="385" dirty="0">
                <a:solidFill>
                  <a:srgbClr val="1F145D"/>
                </a:solidFill>
                <a:latin typeface="Calibri"/>
                <a:cs typeface="Calibri"/>
              </a:rPr>
              <a:t> </a:t>
            </a:r>
            <a:r>
              <a:rPr sz="1600" spc="-5" dirty="0">
                <a:solidFill>
                  <a:srgbClr val="1F145D"/>
                </a:solidFill>
                <a:latin typeface="Calibri"/>
                <a:cs typeface="Calibri"/>
              </a:rPr>
              <a:t>:</a:t>
            </a:r>
            <a:r>
              <a:rPr sz="1600" spc="5" dirty="0">
                <a:solidFill>
                  <a:srgbClr val="1F145D"/>
                </a:solidFill>
                <a:latin typeface="Calibri"/>
                <a:cs typeface="Calibri"/>
              </a:rPr>
              <a:t> </a:t>
            </a:r>
            <a:r>
              <a:rPr sz="1600" dirty="0">
                <a:solidFill>
                  <a:srgbClr val="1F145D"/>
                </a:solidFill>
                <a:latin typeface="Calibri"/>
                <a:cs typeface="Calibri"/>
              </a:rPr>
              <a:t>in	</a:t>
            </a:r>
            <a:r>
              <a:rPr sz="1600" spc="-10" dirty="0">
                <a:solidFill>
                  <a:srgbClr val="1F145D"/>
                </a:solidFill>
                <a:latin typeface="Calibri"/>
                <a:cs typeface="Calibri"/>
              </a:rPr>
              <a:t>std_logic;</a:t>
            </a:r>
            <a:endParaRPr sz="1600">
              <a:solidFill>
                <a:srgbClr val="1F145D"/>
              </a:solidFill>
              <a:latin typeface="Calibri"/>
              <a:cs typeface="Calibri"/>
            </a:endParaRPr>
          </a:p>
          <a:p>
            <a:pPr marL="927100" marR="1003300">
              <a:lnSpc>
                <a:spcPct val="70000"/>
              </a:lnSpc>
              <a:spcBef>
                <a:spcPts val="290"/>
              </a:spcBef>
              <a:tabLst>
                <a:tab pos="1681480" algn="l"/>
                <a:tab pos="2120265" algn="l"/>
              </a:tabLst>
            </a:pPr>
            <a:r>
              <a:rPr sz="1600" spc="-5" dirty="0">
                <a:solidFill>
                  <a:srgbClr val="1F145D"/>
                </a:solidFill>
                <a:latin typeface="Calibri"/>
                <a:cs typeface="Calibri"/>
              </a:rPr>
              <a:t>rx	:</a:t>
            </a:r>
            <a:r>
              <a:rPr sz="1600" spc="-10" dirty="0">
                <a:solidFill>
                  <a:srgbClr val="1F145D"/>
                </a:solidFill>
                <a:latin typeface="Calibri"/>
                <a:cs typeface="Calibri"/>
              </a:rPr>
              <a:t> </a:t>
            </a:r>
            <a:r>
              <a:rPr sz="1600" spc="-5" dirty="0">
                <a:solidFill>
                  <a:srgbClr val="1F145D"/>
                </a:solidFill>
                <a:latin typeface="Calibri"/>
                <a:cs typeface="Calibri"/>
              </a:rPr>
              <a:t>in	</a:t>
            </a:r>
            <a:r>
              <a:rPr sz="1600" spc="-10" dirty="0">
                <a:solidFill>
                  <a:srgbClr val="1F145D"/>
                </a:solidFill>
                <a:latin typeface="Calibri"/>
                <a:cs typeface="Calibri"/>
              </a:rPr>
              <a:t>std_logic_vector(9</a:t>
            </a:r>
            <a:r>
              <a:rPr sz="1600" spc="10" dirty="0">
                <a:solidFill>
                  <a:srgbClr val="1F145D"/>
                </a:solidFill>
                <a:latin typeface="Calibri"/>
                <a:cs typeface="Calibri"/>
              </a:rPr>
              <a:t> </a:t>
            </a:r>
            <a:r>
              <a:rPr sz="1600" spc="-10" dirty="0">
                <a:solidFill>
                  <a:srgbClr val="1F145D"/>
                </a:solidFill>
                <a:latin typeface="Calibri"/>
                <a:cs typeface="Calibri"/>
              </a:rPr>
              <a:t>downto</a:t>
            </a:r>
            <a:r>
              <a:rPr sz="1600" spc="5" dirty="0">
                <a:solidFill>
                  <a:srgbClr val="1F145D"/>
                </a:solidFill>
                <a:latin typeface="Calibri"/>
                <a:cs typeface="Calibri"/>
              </a:rPr>
              <a:t> </a:t>
            </a:r>
            <a:r>
              <a:rPr sz="1600" spc="-10" dirty="0">
                <a:solidFill>
                  <a:srgbClr val="1F145D"/>
                </a:solidFill>
                <a:latin typeface="Calibri"/>
                <a:cs typeface="Calibri"/>
              </a:rPr>
              <a:t>0); </a:t>
            </a:r>
            <a:r>
              <a:rPr sz="1600" spc="-345" dirty="0">
                <a:solidFill>
                  <a:srgbClr val="1F145D"/>
                </a:solidFill>
                <a:latin typeface="Calibri"/>
                <a:cs typeface="Calibri"/>
              </a:rPr>
              <a:t> </a:t>
            </a:r>
            <a:r>
              <a:rPr sz="1600" dirty="0">
                <a:solidFill>
                  <a:srgbClr val="1F145D"/>
                </a:solidFill>
                <a:latin typeface="Calibri"/>
                <a:cs typeface="Calibri"/>
              </a:rPr>
              <a:t>tx	</a:t>
            </a:r>
            <a:r>
              <a:rPr sz="1600" spc="-5" dirty="0">
                <a:solidFill>
                  <a:srgbClr val="1F145D"/>
                </a:solidFill>
                <a:latin typeface="Calibri"/>
                <a:cs typeface="Calibri"/>
              </a:rPr>
              <a:t>:</a:t>
            </a:r>
            <a:r>
              <a:rPr sz="1600" spc="-15" dirty="0">
                <a:solidFill>
                  <a:srgbClr val="1F145D"/>
                </a:solidFill>
                <a:latin typeface="Calibri"/>
                <a:cs typeface="Calibri"/>
              </a:rPr>
              <a:t> </a:t>
            </a:r>
            <a:r>
              <a:rPr sz="1600" spc="-10" dirty="0">
                <a:solidFill>
                  <a:srgbClr val="1F145D"/>
                </a:solidFill>
                <a:latin typeface="Calibri"/>
                <a:cs typeface="Calibri"/>
              </a:rPr>
              <a:t>out</a:t>
            </a:r>
            <a:r>
              <a:rPr sz="1600" spc="10" dirty="0">
                <a:solidFill>
                  <a:srgbClr val="1F145D"/>
                </a:solidFill>
                <a:latin typeface="Calibri"/>
                <a:cs typeface="Calibri"/>
              </a:rPr>
              <a:t> </a:t>
            </a:r>
            <a:r>
              <a:rPr sz="1600" spc="-10" dirty="0">
                <a:solidFill>
                  <a:srgbClr val="1F145D"/>
                </a:solidFill>
                <a:latin typeface="Calibri"/>
                <a:cs typeface="Calibri"/>
              </a:rPr>
              <a:t>std_logic_vector(9</a:t>
            </a:r>
            <a:r>
              <a:rPr sz="1600" spc="25" dirty="0">
                <a:solidFill>
                  <a:srgbClr val="1F145D"/>
                </a:solidFill>
                <a:latin typeface="Calibri"/>
                <a:cs typeface="Calibri"/>
              </a:rPr>
              <a:t> </a:t>
            </a:r>
            <a:r>
              <a:rPr sz="1600" spc="-10" dirty="0">
                <a:solidFill>
                  <a:srgbClr val="1F145D"/>
                </a:solidFill>
                <a:latin typeface="Calibri"/>
                <a:cs typeface="Calibri"/>
              </a:rPr>
              <a:t>downto</a:t>
            </a:r>
            <a:r>
              <a:rPr sz="1600" spc="15" dirty="0">
                <a:solidFill>
                  <a:srgbClr val="1F145D"/>
                </a:solidFill>
                <a:latin typeface="Calibri"/>
                <a:cs typeface="Calibri"/>
              </a:rPr>
              <a:t> </a:t>
            </a:r>
            <a:r>
              <a:rPr sz="1600" spc="-10" dirty="0">
                <a:solidFill>
                  <a:srgbClr val="1F145D"/>
                </a:solidFill>
                <a:latin typeface="Calibri"/>
                <a:cs typeface="Calibri"/>
              </a:rPr>
              <a:t>0)</a:t>
            </a:r>
            <a:endParaRPr sz="1600">
              <a:solidFill>
                <a:srgbClr val="1F145D"/>
              </a:solidFill>
              <a:latin typeface="Calibri"/>
              <a:cs typeface="Calibri"/>
            </a:endParaRPr>
          </a:p>
          <a:p>
            <a:pPr marL="242570">
              <a:lnSpc>
                <a:spcPct val="100000"/>
              </a:lnSpc>
              <a:spcBef>
                <a:spcPts val="765"/>
              </a:spcBef>
            </a:pPr>
            <a:r>
              <a:rPr sz="1600" b="1" spc="-10" dirty="0">
                <a:solidFill>
                  <a:srgbClr val="1F145D"/>
                </a:solidFill>
                <a:latin typeface="Calibri"/>
                <a:cs typeface="Calibri"/>
              </a:rPr>
              <a:t>end</a:t>
            </a:r>
            <a:r>
              <a:rPr sz="1600" b="1" spc="-15" dirty="0">
                <a:solidFill>
                  <a:srgbClr val="1F145D"/>
                </a:solidFill>
                <a:latin typeface="Calibri"/>
                <a:cs typeface="Calibri"/>
              </a:rPr>
              <a:t> </a:t>
            </a:r>
            <a:r>
              <a:rPr sz="1600" b="1" spc="-10" dirty="0">
                <a:solidFill>
                  <a:srgbClr val="1F145D"/>
                </a:solidFill>
                <a:latin typeface="Calibri"/>
                <a:cs typeface="Calibri"/>
              </a:rPr>
              <a:t>component</a:t>
            </a:r>
            <a:r>
              <a:rPr sz="1600" spc="-10" dirty="0">
                <a:solidFill>
                  <a:srgbClr val="1F145D"/>
                </a:solidFill>
                <a:latin typeface="Calibri"/>
                <a:cs typeface="Calibri"/>
              </a:rPr>
              <a:t>;</a:t>
            </a:r>
            <a:endParaRPr sz="1600">
              <a:solidFill>
                <a:srgbClr val="1F145D"/>
              </a:solidFill>
              <a:latin typeface="Calibri"/>
              <a:cs typeface="Calibri"/>
            </a:endParaRPr>
          </a:p>
          <a:p>
            <a:pPr marL="196850">
              <a:lnSpc>
                <a:spcPct val="100000"/>
              </a:lnSpc>
              <a:spcBef>
                <a:spcPts val="420"/>
              </a:spcBef>
            </a:pPr>
            <a:r>
              <a:rPr sz="1600" b="1" spc="-5" dirty="0">
                <a:solidFill>
                  <a:srgbClr val="1F145D"/>
                </a:solidFill>
                <a:latin typeface="Calibri"/>
                <a:cs typeface="Calibri"/>
              </a:rPr>
              <a:t>signal</a:t>
            </a:r>
            <a:r>
              <a:rPr sz="1600" b="1" dirty="0">
                <a:solidFill>
                  <a:srgbClr val="1F145D"/>
                </a:solidFill>
                <a:latin typeface="Calibri"/>
                <a:cs typeface="Calibri"/>
              </a:rPr>
              <a:t> </a:t>
            </a:r>
            <a:r>
              <a:rPr sz="1600" spc="-5" dirty="0">
                <a:solidFill>
                  <a:srgbClr val="1F145D"/>
                </a:solidFill>
                <a:latin typeface="Calibri"/>
                <a:cs typeface="Calibri"/>
              </a:rPr>
              <a:t>tx1, </a:t>
            </a:r>
            <a:r>
              <a:rPr sz="1600" dirty="0">
                <a:solidFill>
                  <a:srgbClr val="1F145D"/>
                </a:solidFill>
                <a:latin typeface="Calibri"/>
                <a:cs typeface="Calibri"/>
              </a:rPr>
              <a:t>tx2</a:t>
            </a:r>
            <a:r>
              <a:rPr sz="1600" spc="-5" dirty="0">
                <a:solidFill>
                  <a:srgbClr val="1F145D"/>
                </a:solidFill>
                <a:latin typeface="Calibri"/>
                <a:cs typeface="Calibri"/>
              </a:rPr>
              <a:t> :</a:t>
            </a:r>
            <a:r>
              <a:rPr sz="1600" dirty="0">
                <a:solidFill>
                  <a:srgbClr val="1F145D"/>
                </a:solidFill>
                <a:latin typeface="Calibri"/>
                <a:cs typeface="Calibri"/>
              </a:rPr>
              <a:t> </a:t>
            </a:r>
            <a:r>
              <a:rPr sz="1600" spc="-10" dirty="0">
                <a:solidFill>
                  <a:srgbClr val="1F145D"/>
                </a:solidFill>
                <a:latin typeface="Calibri"/>
                <a:cs typeface="Calibri"/>
              </a:rPr>
              <a:t>std_logic_vector(9</a:t>
            </a:r>
            <a:r>
              <a:rPr sz="1600" spc="25" dirty="0">
                <a:solidFill>
                  <a:srgbClr val="1F145D"/>
                </a:solidFill>
                <a:latin typeface="Calibri"/>
                <a:cs typeface="Calibri"/>
              </a:rPr>
              <a:t> </a:t>
            </a:r>
            <a:r>
              <a:rPr sz="1600" spc="-10" dirty="0">
                <a:solidFill>
                  <a:srgbClr val="1F145D"/>
                </a:solidFill>
                <a:latin typeface="Calibri"/>
                <a:cs typeface="Calibri"/>
              </a:rPr>
              <a:t>downto</a:t>
            </a:r>
            <a:r>
              <a:rPr sz="1600" spc="15" dirty="0">
                <a:solidFill>
                  <a:srgbClr val="1F145D"/>
                </a:solidFill>
                <a:latin typeface="Calibri"/>
                <a:cs typeface="Calibri"/>
              </a:rPr>
              <a:t> </a:t>
            </a:r>
            <a:r>
              <a:rPr sz="1600" spc="-10" dirty="0">
                <a:solidFill>
                  <a:srgbClr val="1F145D"/>
                </a:solidFill>
                <a:latin typeface="Calibri"/>
                <a:cs typeface="Calibri"/>
              </a:rPr>
              <a:t>0);</a:t>
            </a:r>
            <a:endParaRPr sz="1600">
              <a:solidFill>
                <a:srgbClr val="1F145D"/>
              </a:solidFill>
              <a:latin typeface="Calibri"/>
              <a:cs typeface="Calibri"/>
            </a:endParaRPr>
          </a:p>
          <a:p>
            <a:pPr marL="12700">
              <a:lnSpc>
                <a:spcPts val="1630"/>
              </a:lnSpc>
              <a:spcBef>
                <a:spcPts val="425"/>
              </a:spcBef>
            </a:pPr>
            <a:r>
              <a:rPr sz="1600" b="1" spc="-10" dirty="0">
                <a:solidFill>
                  <a:srgbClr val="1F145D"/>
                </a:solidFill>
                <a:latin typeface="Calibri"/>
                <a:cs typeface="Calibri"/>
              </a:rPr>
              <a:t>begin</a:t>
            </a:r>
            <a:endParaRPr sz="1600">
              <a:solidFill>
                <a:srgbClr val="1F145D"/>
              </a:solidFill>
              <a:latin typeface="Calibri"/>
              <a:cs typeface="Calibri"/>
            </a:endParaRPr>
          </a:p>
          <a:p>
            <a:pPr marL="242570" marR="685800">
              <a:lnSpc>
                <a:spcPct val="70000"/>
              </a:lnSpc>
              <a:spcBef>
                <a:spcPts val="285"/>
              </a:spcBef>
              <a:tabLst>
                <a:tab pos="1256030" algn="l"/>
              </a:tabLst>
            </a:pPr>
            <a:r>
              <a:rPr sz="1600" spc="-5" dirty="0">
                <a:solidFill>
                  <a:srgbClr val="1F145D"/>
                </a:solidFill>
                <a:latin typeface="Calibri"/>
                <a:cs typeface="Calibri"/>
              </a:rPr>
              <a:t>unit_idle:	</a:t>
            </a:r>
            <a:r>
              <a:rPr sz="1600" spc="-10" dirty="0">
                <a:solidFill>
                  <a:srgbClr val="1F145D"/>
                </a:solidFill>
                <a:latin typeface="Calibri"/>
                <a:cs typeface="Calibri"/>
              </a:rPr>
              <a:t>myunit</a:t>
            </a:r>
            <a:r>
              <a:rPr sz="1600" spc="-15" dirty="0">
                <a:solidFill>
                  <a:srgbClr val="1F145D"/>
                </a:solidFill>
                <a:latin typeface="Calibri"/>
                <a:cs typeface="Calibri"/>
              </a:rPr>
              <a:t> </a:t>
            </a:r>
            <a:r>
              <a:rPr sz="1600" b="1" spc="-5" dirty="0">
                <a:solidFill>
                  <a:srgbClr val="1F145D"/>
                </a:solidFill>
                <a:latin typeface="Calibri"/>
                <a:cs typeface="Calibri"/>
              </a:rPr>
              <a:t>port</a:t>
            </a:r>
            <a:r>
              <a:rPr sz="1600" b="1" dirty="0">
                <a:solidFill>
                  <a:srgbClr val="1F145D"/>
                </a:solidFill>
                <a:latin typeface="Calibri"/>
                <a:cs typeface="Calibri"/>
              </a:rPr>
              <a:t> </a:t>
            </a:r>
            <a:r>
              <a:rPr sz="1600" b="1" spc="-10" dirty="0">
                <a:solidFill>
                  <a:srgbClr val="1F145D"/>
                </a:solidFill>
                <a:latin typeface="Calibri"/>
                <a:cs typeface="Calibri"/>
              </a:rPr>
              <a:t>map</a:t>
            </a:r>
            <a:r>
              <a:rPr sz="1600" b="1" spc="10" dirty="0">
                <a:solidFill>
                  <a:srgbClr val="1F145D"/>
                </a:solidFill>
                <a:latin typeface="Calibri"/>
                <a:cs typeface="Calibri"/>
              </a:rPr>
              <a:t> </a:t>
            </a:r>
            <a:r>
              <a:rPr sz="1600" spc="-5" dirty="0">
                <a:solidFill>
                  <a:srgbClr val="1F145D"/>
                </a:solidFill>
                <a:latin typeface="Calibri"/>
                <a:cs typeface="Calibri"/>
              </a:rPr>
              <a:t>(clk,</a:t>
            </a:r>
            <a:r>
              <a:rPr sz="1600" spc="5" dirty="0">
                <a:solidFill>
                  <a:srgbClr val="1F145D"/>
                </a:solidFill>
                <a:latin typeface="Calibri"/>
                <a:cs typeface="Calibri"/>
              </a:rPr>
              <a:t> </a:t>
            </a:r>
            <a:r>
              <a:rPr sz="1600" spc="-10" dirty="0">
                <a:solidFill>
                  <a:srgbClr val="1F145D"/>
                </a:solidFill>
                <a:latin typeface="Calibri"/>
                <a:cs typeface="Calibri"/>
              </a:rPr>
              <a:t>rst_n,</a:t>
            </a:r>
            <a:r>
              <a:rPr sz="1600" spc="5" dirty="0">
                <a:solidFill>
                  <a:srgbClr val="1F145D"/>
                </a:solidFill>
                <a:latin typeface="Calibri"/>
                <a:cs typeface="Calibri"/>
              </a:rPr>
              <a:t> </a:t>
            </a:r>
            <a:r>
              <a:rPr sz="1600" spc="-10" dirty="0">
                <a:solidFill>
                  <a:srgbClr val="1F145D"/>
                </a:solidFill>
                <a:latin typeface="Calibri"/>
                <a:cs typeface="Calibri"/>
              </a:rPr>
              <a:t>data_rx_1,</a:t>
            </a:r>
            <a:r>
              <a:rPr sz="1600" spc="10" dirty="0">
                <a:solidFill>
                  <a:srgbClr val="1F145D"/>
                </a:solidFill>
                <a:latin typeface="Calibri"/>
                <a:cs typeface="Calibri"/>
              </a:rPr>
              <a:t> </a:t>
            </a:r>
            <a:r>
              <a:rPr sz="1600" spc="-5" dirty="0">
                <a:solidFill>
                  <a:srgbClr val="1F145D"/>
                </a:solidFill>
                <a:latin typeface="Calibri"/>
                <a:cs typeface="Calibri"/>
              </a:rPr>
              <a:t>tx1); </a:t>
            </a:r>
            <a:r>
              <a:rPr sz="1600" spc="-345" dirty="0">
                <a:solidFill>
                  <a:srgbClr val="1F145D"/>
                </a:solidFill>
                <a:latin typeface="Calibri"/>
                <a:cs typeface="Calibri"/>
              </a:rPr>
              <a:t> </a:t>
            </a:r>
            <a:r>
              <a:rPr sz="1600" spc="-5" dirty="0">
                <a:solidFill>
                  <a:srgbClr val="1F145D"/>
                </a:solidFill>
                <a:latin typeface="Calibri"/>
                <a:cs typeface="Calibri"/>
              </a:rPr>
              <a:t>unit_active:</a:t>
            </a:r>
            <a:r>
              <a:rPr sz="1600" spc="-30" dirty="0">
                <a:solidFill>
                  <a:srgbClr val="1F145D"/>
                </a:solidFill>
                <a:latin typeface="Calibri"/>
                <a:cs typeface="Calibri"/>
              </a:rPr>
              <a:t> </a:t>
            </a:r>
            <a:r>
              <a:rPr sz="1600" spc="-10" dirty="0">
                <a:solidFill>
                  <a:srgbClr val="1F145D"/>
                </a:solidFill>
                <a:latin typeface="Calibri"/>
                <a:cs typeface="Calibri"/>
              </a:rPr>
              <a:t>myunit</a:t>
            </a:r>
            <a:r>
              <a:rPr sz="1600" spc="5" dirty="0">
                <a:solidFill>
                  <a:srgbClr val="1F145D"/>
                </a:solidFill>
                <a:latin typeface="Calibri"/>
                <a:cs typeface="Calibri"/>
              </a:rPr>
              <a:t> </a:t>
            </a:r>
            <a:r>
              <a:rPr sz="1600" b="1" spc="-5" dirty="0">
                <a:solidFill>
                  <a:srgbClr val="1F145D"/>
                </a:solidFill>
                <a:latin typeface="Calibri"/>
                <a:cs typeface="Calibri"/>
              </a:rPr>
              <a:t>port</a:t>
            </a:r>
            <a:r>
              <a:rPr sz="1600" b="1" dirty="0">
                <a:solidFill>
                  <a:srgbClr val="1F145D"/>
                </a:solidFill>
                <a:latin typeface="Calibri"/>
                <a:cs typeface="Calibri"/>
              </a:rPr>
              <a:t> </a:t>
            </a:r>
            <a:r>
              <a:rPr sz="1600" b="1" spc="-10" dirty="0">
                <a:solidFill>
                  <a:srgbClr val="1F145D"/>
                </a:solidFill>
                <a:latin typeface="Calibri"/>
                <a:cs typeface="Calibri"/>
              </a:rPr>
              <a:t>map</a:t>
            </a:r>
            <a:r>
              <a:rPr sz="1600" b="1" spc="10" dirty="0">
                <a:solidFill>
                  <a:srgbClr val="1F145D"/>
                </a:solidFill>
                <a:latin typeface="Calibri"/>
                <a:cs typeface="Calibri"/>
              </a:rPr>
              <a:t> </a:t>
            </a:r>
            <a:r>
              <a:rPr sz="1600" spc="-10" dirty="0">
                <a:solidFill>
                  <a:srgbClr val="1F145D"/>
                </a:solidFill>
                <a:latin typeface="Calibri"/>
                <a:cs typeface="Calibri"/>
              </a:rPr>
              <a:t>(nRst=&gt;rst_n,</a:t>
            </a:r>
            <a:r>
              <a:rPr sz="1600" spc="30" dirty="0">
                <a:solidFill>
                  <a:srgbClr val="1F145D"/>
                </a:solidFill>
                <a:latin typeface="Calibri"/>
                <a:cs typeface="Calibri"/>
              </a:rPr>
              <a:t> </a:t>
            </a:r>
            <a:r>
              <a:rPr sz="1600" spc="-5" dirty="0">
                <a:solidFill>
                  <a:srgbClr val="1F145D"/>
                </a:solidFill>
                <a:latin typeface="Calibri"/>
                <a:cs typeface="Calibri"/>
              </a:rPr>
              <a:t>clk=&gt;clk,</a:t>
            </a:r>
            <a:endParaRPr sz="1600">
              <a:solidFill>
                <a:srgbClr val="1F145D"/>
              </a:solidFill>
              <a:latin typeface="Calibri"/>
              <a:cs typeface="Calibri"/>
            </a:endParaRPr>
          </a:p>
        </p:txBody>
      </p:sp>
      <p:sp>
        <p:nvSpPr>
          <p:cNvPr id="13" name="object 13"/>
          <p:cNvSpPr txBox="1"/>
          <p:nvPr/>
        </p:nvSpPr>
        <p:spPr>
          <a:xfrm>
            <a:off x="8939021" y="5766003"/>
            <a:ext cx="2045970"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1F145D"/>
                </a:solidFill>
                <a:latin typeface="Calibri"/>
                <a:cs typeface="Calibri"/>
              </a:rPr>
              <a:t>rx=&gt;data_rx_2,</a:t>
            </a:r>
            <a:r>
              <a:rPr sz="1600" dirty="0">
                <a:solidFill>
                  <a:srgbClr val="1F145D"/>
                </a:solidFill>
                <a:latin typeface="Calibri"/>
                <a:cs typeface="Calibri"/>
              </a:rPr>
              <a:t> </a:t>
            </a:r>
            <a:r>
              <a:rPr sz="1600" spc="-5" dirty="0">
                <a:solidFill>
                  <a:srgbClr val="1F145D"/>
                </a:solidFill>
                <a:latin typeface="Calibri"/>
                <a:cs typeface="Calibri"/>
              </a:rPr>
              <a:t>tx=&gt;tx2);</a:t>
            </a:r>
            <a:endParaRPr sz="1600">
              <a:solidFill>
                <a:srgbClr val="1F145D"/>
              </a:solidFill>
              <a:latin typeface="Calibri"/>
              <a:cs typeface="Calibri"/>
            </a:endParaRPr>
          </a:p>
        </p:txBody>
      </p:sp>
      <p:sp>
        <p:nvSpPr>
          <p:cNvPr id="14" name="object 14"/>
          <p:cNvSpPr txBox="1"/>
          <p:nvPr/>
        </p:nvSpPr>
        <p:spPr>
          <a:xfrm>
            <a:off x="6175628" y="5881605"/>
            <a:ext cx="3725545" cy="622935"/>
          </a:xfrm>
          <a:prstGeom prst="rect">
            <a:avLst/>
          </a:prstGeom>
        </p:spPr>
        <p:txBody>
          <a:bodyPr vert="horz" wrap="square" lIns="0" tIns="67310" rIns="0" bIns="0" rtlCol="0">
            <a:spAutoFit/>
          </a:bodyPr>
          <a:lstStyle/>
          <a:p>
            <a:pPr marL="242570">
              <a:lnSpc>
                <a:spcPct val="100000"/>
              </a:lnSpc>
              <a:spcBef>
                <a:spcPts val="530"/>
              </a:spcBef>
            </a:pPr>
            <a:r>
              <a:rPr sz="1600" spc="-10" dirty="0">
                <a:solidFill>
                  <a:srgbClr val="1F145D"/>
                </a:solidFill>
                <a:latin typeface="Calibri"/>
                <a:cs typeface="Calibri"/>
              </a:rPr>
              <a:t>data_rx</a:t>
            </a:r>
            <a:r>
              <a:rPr sz="1600" dirty="0">
                <a:solidFill>
                  <a:srgbClr val="1F145D"/>
                </a:solidFill>
                <a:latin typeface="Calibri"/>
                <a:cs typeface="Calibri"/>
              </a:rPr>
              <a:t> </a:t>
            </a:r>
            <a:r>
              <a:rPr sz="1600" spc="-5" dirty="0">
                <a:solidFill>
                  <a:srgbClr val="1F145D"/>
                </a:solidFill>
                <a:latin typeface="Calibri"/>
                <a:cs typeface="Calibri"/>
              </a:rPr>
              <a:t>&lt;=</a:t>
            </a:r>
            <a:r>
              <a:rPr sz="1600" spc="5" dirty="0">
                <a:solidFill>
                  <a:srgbClr val="1F145D"/>
                </a:solidFill>
                <a:latin typeface="Calibri"/>
                <a:cs typeface="Calibri"/>
              </a:rPr>
              <a:t> </a:t>
            </a:r>
            <a:r>
              <a:rPr sz="1600" spc="-5" dirty="0">
                <a:solidFill>
                  <a:srgbClr val="1F145D"/>
                </a:solidFill>
                <a:latin typeface="Calibri"/>
                <a:cs typeface="Calibri"/>
              </a:rPr>
              <a:t>tx2</a:t>
            </a:r>
            <a:r>
              <a:rPr sz="1600" dirty="0">
                <a:solidFill>
                  <a:srgbClr val="1F145D"/>
                </a:solidFill>
                <a:latin typeface="Calibri"/>
                <a:cs typeface="Calibri"/>
              </a:rPr>
              <a:t> </a:t>
            </a:r>
            <a:r>
              <a:rPr sz="1600" b="1" spc="-10" dirty="0">
                <a:solidFill>
                  <a:srgbClr val="1F145D"/>
                </a:solidFill>
                <a:latin typeface="Calibri"/>
                <a:cs typeface="Calibri"/>
              </a:rPr>
              <a:t>when</a:t>
            </a:r>
            <a:r>
              <a:rPr sz="1600" b="1" spc="25" dirty="0">
                <a:solidFill>
                  <a:srgbClr val="1F145D"/>
                </a:solidFill>
                <a:latin typeface="Calibri"/>
                <a:cs typeface="Calibri"/>
              </a:rPr>
              <a:t> </a:t>
            </a:r>
            <a:r>
              <a:rPr sz="1600" spc="-10" dirty="0">
                <a:solidFill>
                  <a:srgbClr val="1F145D"/>
                </a:solidFill>
                <a:latin typeface="Calibri"/>
                <a:cs typeface="Calibri"/>
              </a:rPr>
              <a:t>(enable=‘1’)</a:t>
            </a:r>
            <a:r>
              <a:rPr sz="1600" spc="35" dirty="0">
                <a:solidFill>
                  <a:srgbClr val="1F145D"/>
                </a:solidFill>
                <a:latin typeface="Calibri"/>
                <a:cs typeface="Calibri"/>
              </a:rPr>
              <a:t> </a:t>
            </a:r>
            <a:r>
              <a:rPr sz="1600" b="1" spc="-10" dirty="0">
                <a:solidFill>
                  <a:srgbClr val="1F145D"/>
                </a:solidFill>
                <a:latin typeface="Calibri"/>
                <a:cs typeface="Calibri"/>
              </a:rPr>
              <a:t>else </a:t>
            </a:r>
            <a:r>
              <a:rPr sz="1600" spc="-5" dirty="0">
                <a:solidFill>
                  <a:srgbClr val="1F145D"/>
                </a:solidFill>
                <a:latin typeface="Calibri"/>
                <a:cs typeface="Calibri"/>
              </a:rPr>
              <a:t>tx1;</a:t>
            </a:r>
            <a:endParaRPr sz="1600">
              <a:solidFill>
                <a:srgbClr val="1F145D"/>
              </a:solidFill>
              <a:latin typeface="Calibri"/>
              <a:cs typeface="Calibri"/>
            </a:endParaRPr>
          </a:p>
          <a:p>
            <a:pPr marL="12700">
              <a:lnSpc>
                <a:spcPct val="100000"/>
              </a:lnSpc>
              <a:spcBef>
                <a:spcPts val="430"/>
              </a:spcBef>
            </a:pPr>
            <a:r>
              <a:rPr sz="1600" b="1" spc="-10" dirty="0">
                <a:solidFill>
                  <a:srgbClr val="1F145D"/>
                </a:solidFill>
                <a:latin typeface="Calibri"/>
                <a:cs typeface="Calibri"/>
              </a:rPr>
              <a:t>end</a:t>
            </a:r>
            <a:r>
              <a:rPr sz="1600" b="1" spc="-25" dirty="0">
                <a:solidFill>
                  <a:srgbClr val="1F145D"/>
                </a:solidFill>
                <a:latin typeface="Calibri"/>
                <a:cs typeface="Calibri"/>
              </a:rPr>
              <a:t> </a:t>
            </a:r>
            <a:r>
              <a:rPr sz="1600" spc="-5" dirty="0">
                <a:solidFill>
                  <a:srgbClr val="1F145D"/>
                </a:solidFill>
                <a:latin typeface="Calibri"/>
                <a:cs typeface="Calibri"/>
              </a:rPr>
              <a:t>beh;</a:t>
            </a:r>
            <a:endParaRPr sz="1600">
              <a:solidFill>
                <a:srgbClr val="1F145D"/>
              </a:solidFill>
              <a:latin typeface="Calibri"/>
              <a:cs typeface="Calibri"/>
            </a:endParaRPr>
          </a:p>
        </p:txBody>
      </p:sp>
      <p:sp>
        <p:nvSpPr>
          <p:cNvPr id="16" name="object 16"/>
          <p:cNvSpPr txBox="1"/>
          <p:nvPr/>
        </p:nvSpPr>
        <p:spPr>
          <a:xfrm>
            <a:off x="8557006" y="1439672"/>
            <a:ext cx="833119"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1F145D"/>
                </a:solidFill>
                <a:latin typeface="Calibri"/>
                <a:cs typeface="Calibri"/>
              </a:rPr>
              <a:t>VHDL</a:t>
            </a:r>
            <a:endParaRPr sz="2800">
              <a:solidFill>
                <a:srgbClr val="1F145D"/>
              </a:solidFill>
              <a:latin typeface="Calibri"/>
              <a:cs typeface="Calibri"/>
            </a:endParaRPr>
          </a:p>
        </p:txBody>
      </p:sp>
      <p:sp>
        <p:nvSpPr>
          <p:cNvPr id="17" name="object 17"/>
          <p:cNvSpPr txBox="1"/>
          <p:nvPr/>
        </p:nvSpPr>
        <p:spPr>
          <a:xfrm>
            <a:off x="2264791" y="1749043"/>
            <a:ext cx="131445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1F145D"/>
                </a:solidFill>
                <a:latin typeface="Calibri"/>
                <a:cs typeface="Calibri"/>
              </a:rPr>
              <a:t>VERILOG</a:t>
            </a:r>
            <a:endParaRPr sz="2800">
              <a:solidFill>
                <a:srgbClr val="1F145D"/>
              </a:solidFill>
              <a:latin typeface="Calibri"/>
              <a:cs typeface="Calibri"/>
            </a:endParaRPr>
          </a:p>
        </p:txBody>
      </p:sp>
      <p:grpSp>
        <p:nvGrpSpPr>
          <p:cNvPr id="19" name="Group 18">
            <a:extLst>
              <a:ext uri="{FF2B5EF4-FFF2-40B4-BE49-F238E27FC236}">
                <a16:creationId xmlns:a16="http://schemas.microsoft.com/office/drawing/2014/main" id="{73423E12-53AF-4002-A5E6-BEF19B5D2265}"/>
              </a:ext>
            </a:extLst>
          </p:cNvPr>
          <p:cNvGrpSpPr/>
          <p:nvPr/>
        </p:nvGrpSpPr>
        <p:grpSpPr>
          <a:xfrm>
            <a:off x="9217100" y="66091"/>
            <a:ext cx="2855258" cy="1709277"/>
            <a:chOff x="4350264" y="170975"/>
            <a:chExt cx="2855258" cy="1709277"/>
          </a:xfrm>
        </p:grpSpPr>
        <p:pic>
          <p:nvPicPr>
            <p:cNvPr id="15" name="object 15"/>
            <p:cNvPicPr/>
            <p:nvPr/>
          </p:nvPicPr>
          <p:blipFill>
            <a:blip r:embed="rId2" cstate="print"/>
            <a:stretch>
              <a:fillRect/>
            </a:stretch>
          </p:blipFill>
          <p:spPr>
            <a:xfrm>
              <a:off x="4350264" y="170975"/>
              <a:ext cx="2855258" cy="1422677"/>
            </a:xfrm>
            <a:prstGeom prst="rect">
              <a:avLst/>
            </a:prstGeom>
          </p:spPr>
        </p:pic>
        <p:sp>
          <p:nvSpPr>
            <p:cNvPr id="18" name="TextBox 17">
              <a:extLst>
                <a:ext uri="{FF2B5EF4-FFF2-40B4-BE49-F238E27FC236}">
                  <a16:creationId xmlns:a16="http://schemas.microsoft.com/office/drawing/2014/main" id="{CE1139A1-83BC-44FF-BE0C-6D10EB7FDCFD}"/>
                </a:ext>
              </a:extLst>
            </p:cNvPr>
            <p:cNvSpPr txBox="1"/>
            <p:nvPr/>
          </p:nvSpPr>
          <p:spPr>
            <a:xfrm>
              <a:off x="4864253" y="1510920"/>
              <a:ext cx="2044699" cy="369332"/>
            </a:xfrm>
            <a:prstGeom prst="rect">
              <a:avLst/>
            </a:prstGeom>
            <a:noFill/>
          </p:spPr>
          <p:txBody>
            <a:bodyPr wrap="square">
              <a:spAutoFit/>
            </a:bodyPr>
            <a:lstStyle/>
            <a:p>
              <a:r>
                <a:rPr lang="en-US" altLang="zh-CN" sz="1800" spc="-15" dirty="0">
                  <a:solidFill>
                    <a:srgbClr val="1F145D"/>
                  </a:solidFill>
                  <a:latin typeface="Calibri"/>
                  <a:cs typeface="Calibri"/>
                </a:rPr>
                <a:t>Your own module</a:t>
              </a:r>
              <a:endParaRPr lang="en-GB" dirty="0">
                <a:solidFill>
                  <a:srgbClr val="1F145D"/>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632" y="377564"/>
            <a:ext cx="4493261" cy="690574"/>
          </a:xfrm>
          <a:prstGeom prst="rect">
            <a:avLst/>
          </a:prstGeom>
        </p:spPr>
        <p:txBody>
          <a:bodyPr vert="horz" wrap="square" lIns="0" tIns="13335" rIns="0" bIns="0" rtlCol="0">
            <a:spAutoFit/>
          </a:bodyPr>
          <a:lstStyle/>
          <a:p>
            <a:pPr marL="12700">
              <a:lnSpc>
                <a:spcPct val="100000"/>
              </a:lnSpc>
              <a:spcBef>
                <a:spcPts val="105"/>
              </a:spcBef>
            </a:pPr>
            <a:r>
              <a:rPr lang="en-GB" spc="-10" dirty="0">
                <a:solidFill>
                  <a:srgbClr val="1F145D"/>
                </a:solidFill>
                <a:latin typeface="Calibri Light"/>
                <a:cs typeface="Calibri Light"/>
              </a:rPr>
              <a:t>Parameterization</a:t>
            </a:r>
            <a:endParaRPr b="0" spc="-10" dirty="0">
              <a:solidFill>
                <a:srgbClr val="1F145D"/>
              </a:solidFill>
              <a:latin typeface="Calibri Light"/>
              <a:cs typeface="Calibri Light"/>
            </a:endParaRPr>
          </a:p>
        </p:txBody>
      </p:sp>
      <p:sp>
        <p:nvSpPr>
          <p:cNvPr id="3" name="object 3"/>
          <p:cNvSpPr txBox="1"/>
          <p:nvPr/>
        </p:nvSpPr>
        <p:spPr>
          <a:xfrm>
            <a:off x="629412" y="1778507"/>
            <a:ext cx="5171440" cy="4011355"/>
          </a:xfrm>
          <a:prstGeom prst="rect">
            <a:avLst/>
          </a:prstGeom>
          <a:solidFill>
            <a:srgbClr val="F1F8ED"/>
          </a:solidFill>
          <a:ln w="9144">
            <a:solidFill>
              <a:srgbClr val="00AF50"/>
            </a:solidFill>
          </a:ln>
        </p:spPr>
        <p:txBody>
          <a:bodyPr vert="horz" wrap="square" lIns="0" tIns="0" rIns="0" bIns="0" rtlCol="0">
            <a:spAutoFit/>
          </a:bodyPr>
          <a:lstStyle/>
          <a:p>
            <a:pPr marL="90805">
              <a:lnSpc>
                <a:spcPts val="2200"/>
              </a:lnSpc>
            </a:pPr>
            <a:r>
              <a:rPr sz="2000" dirty="0">
                <a:solidFill>
                  <a:srgbClr val="1F145D"/>
                </a:solidFill>
                <a:latin typeface="Calibri"/>
                <a:cs typeface="Calibri"/>
              </a:rPr>
              <a:t>//</a:t>
            </a:r>
            <a:r>
              <a:rPr sz="2000" spc="-5" dirty="0">
                <a:solidFill>
                  <a:srgbClr val="1F145D"/>
                </a:solidFill>
                <a:latin typeface="Calibri"/>
                <a:cs typeface="Calibri"/>
              </a:rPr>
              <a:t> </a:t>
            </a:r>
            <a:r>
              <a:rPr sz="2000" spc="-10" dirty="0">
                <a:solidFill>
                  <a:srgbClr val="1F145D"/>
                </a:solidFill>
                <a:latin typeface="Calibri"/>
                <a:cs typeface="Calibri"/>
              </a:rPr>
              <a:t>parameter</a:t>
            </a:r>
            <a:r>
              <a:rPr sz="2000" spc="15" dirty="0">
                <a:solidFill>
                  <a:srgbClr val="1F145D"/>
                </a:solidFill>
                <a:latin typeface="Calibri"/>
                <a:cs typeface="Calibri"/>
              </a:rPr>
              <a:t> </a:t>
            </a:r>
            <a:r>
              <a:rPr sz="2000" spc="-10" dirty="0">
                <a:solidFill>
                  <a:srgbClr val="1F145D"/>
                </a:solidFill>
                <a:latin typeface="Calibri"/>
                <a:cs typeface="Calibri"/>
              </a:rPr>
              <a:t>available</a:t>
            </a:r>
            <a:r>
              <a:rPr sz="2000" spc="10" dirty="0">
                <a:solidFill>
                  <a:srgbClr val="1F145D"/>
                </a:solidFill>
                <a:latin typeface="Calibri"/>
                <a:cs typeface="Calibri"/>
              </a:rPr>
              <a:t> </a:t>
            </a:r>
            <a:r>
              <a:rPr sz="2000" spc="-5" dirty="0">
                <a:solidFill>
                  <a:srgbClr val="1F145D"/>
                </a:solidFill>
                <a:latin typeface="Calibri"/>
                <a:cs typeface="Calibri"/>
              </a:rPr>
              <a:t>since</a:t>
            </a:r>
            <a:r>
              <a:rPr sz="2000" spc="15" dirty="0">
                <a:solidFill>
                  <a:srgbClr val="1F145D"/>
                </a:solidFill>
                <a:latin typeface="Calibri"/>
                <a:cs typeface="Calibri"/>
              </a:rPr>
              <a:t> </a:t>
            </a:r>
            <a:r>
              <a:rPr sz="2000" spc="-10" dirty="0">
                <a:solidFill>
                  <a:srgbClr val="1F145D"/>
                </a:solidFill>
                <a:latin typeface="Calibri"/>
                <a:cs typeface="Calibri"/>
              </a:rPr>
              <a:t>Verilog-2001</a:t>
            </a:r>
            <a:endParaRPr sz="2000" dirty="0">
              <a:solidFill>
                <a:srgbClr val="1F145D"/>
              </a:solidFill>
              <a:latin typeface="Calibri"/>
              <a:cs typeface="Calibri"/>
            </a:endParaRPr>
          </a:p>
          <a:p>
            <a:pPr marL="90805">
              <a:lnSpc>
                <a:spcPts val="2160"/>
              </a:lnSpc>
              <a:spcBef>
                <a:spcPts val="515"/>
              </a:spcBef>
            </a:pPr>
            <a:r>
              <a:rPr sz="2000" b="1" dirty="0">
                <a:solidFill>
                  <a:srgbClr val="1F145D"/>
                </a:solidFill>
                <a:latin typeface="Calibri"/>
                <a:cs typeface="Calibri"/>
              </a:rPr>
              <a:t>module</a:t>
            </a:r>
            <a:r>
              <a:rPr sz="2000" b="1" spc="-35" dirty="0">
                <a:solidFill>
                  <a:srgbClr val="1F145D"/>
                </a:solidFill>
                <a:latin typeface="Calibri"/>
                <a:cs typeface="Calibri"/>
              </a:rPr>
              <a:t> </a:t>
            </a:r>
            <a:r>
              <a:rPr sz="2000" spc="-5" dirty="0">
                <a:solidFill>
                  <a:srgbClr val="1F145D"/>
                </a:solidFill>
                <a:latin typeface="Calibri"/>
                <a:cs typeface="Calibri"/>
              </a:rPr>
              <a:t>ram(clk,address,dataIn,dataOut,wr);</a:t>
            </a:r>
            <a:endParaRPr sz="2000" dirty="0">
              <a:solidFill>
                <a:srgbClr val="1F145D"/>
              </a:solidFill>
              <a:latin typeface="Calibri"/>
              <a:cs typeface="Calibri"/>
            </a:endParaRPr>
          </a:p>
          <a:p>
            <a:pPr marL="260985" marR="1901825" algn="just">
              <a:lnSpc>
                <a:spcPts val="1920"/>
              </a:lnSpc>
              <a:spcBef>
                <a:spcPts val="225"/>
              </a:spcBef>
            </a:pPr>
            <a:r>
              <a:rPr sz="2000" b="1" spc="-10" dirty="0">
                <a:solidFill>
                  <a:srgbClr val="1F145D"/>
                </a:solidFill>
                <a:latin typeface="Calibri"/>
                <a:cs typeface="Calibri"/>
              </a:rPr>
              <a:t>parameter </a:t>
            </a:r>
            <a:r>
              <a:rPr sz="2000" spc="-35" dirty="0">
                <a:solidFill>
                  <a:srgbClr val="1F145D"/>
                </a:solidFill>
                <a:latin typeface="Calibri"/>
                <a:cs typeface="Calibri"/>
              </a:rPr>
              <a:t>DATA_WIDTH </a:t>
            </a:r>
            <a:r>
              <a:rPr sz="2000" dirty="0">
                <a:solidFill>
                  <a:srgbClr val="1F145D"/>
                </a:solidFill>
                <a:latin typeface="Calibri"/>
                <a:cs typeface="Calibri"/>
              </a:rPr>
              <a:t>= 8; </a:t>
            </a:r>
            <a:r>
              <a:rPr sz="2000" spc="-440" dirty="0">
                <a:solidFill>
                  <a:srgbClr val="1F145D"/>
                </a:solidFill>
                <a:latin typeface="Calibri"/>
                <a:cs typeface="Calibri"/>
              </a:rPr>
              <a:t> </a:t>
            </a:r>
            <a:r>
              <a:rPr sz="2000" b="1" spc="-15" dirty="0">
                <a:solidFill>
                  <a:srgbClr val="1F145D"/>
                </a:solidFill>
                <a:latin typeface="Calibri"/>
                <a:cs typeface="Calibri"/>
              </a:rPr>
              <a:t>parameter </a:t>
            </a:r>
            <a:r>
              <a:rPr sz="2000" spc="-5" dirty="0">
                <a:solidFill>
                  <a:srgbClr val="1F145D"/>
                </a:solidFill>
                <a:latin typeface="Calibri"/>
                <a:cs typeface="Calibri"/>
              </a:rPr>
              <a:t>ADDR_WIDTH= </a:t>
            </a:r>
            <a:r>
              <a:rPr sz="2000" dirty="0">
                <a:solidFill>
                  <a:srgbClr val="1F145D"/>
                </a:solidFill>
                <a:latin typeface="Calibri"/>
                <a:cs typeface="Calibri"/>
              </a:rPr>
              <a:t>7; </a:t>
            </a:r>
            <a:r>
              <a:rPr sz="2000" spc="-440" dirty="0">
                <a:solidFill>
                  <a:srgbClr val="1F145D"/>
                </a:solidFill>
                <a:latin typeface="Calibri"/>
                <a:cs typeface="Calibri"/>
              </a:rPr>
              <a:t> </a:t>
            </a:r>
            <a:r>
              <a:rPr sz="2000" dirty="0">
                <a:solidFill>
                  <a:srgbClr val="1F145D"/>
                </a:solidFill>
                <a:latin typeface="Calibri"/>
                <a:cs typeface="Calibri"/>
              </a:rPr>
              <a:t>input</a:t>
            </a:r>
            <a:r>
              <a:rPr sz="2000" spc="-20" dirty="0">
                <a:solidFill>
                  <a:srgbClr val="1F145D"/>
                </a:solidFill>
                <a:latin typeface="Calibri"/>
                <a:cs typeface="Calibri"/>
              </a:rPr>
              <a:t> </a:t>
            </a:r>
            <a:r>
              <a:rPr sz="2000" dirty="0">
                <a:solidFill>
                  <a:srgbClr val="1F145D"/>
                </a:solidFill>
                <a:latin typeface="Calibri"/>
                <a:cs typeface="Calibri"/>
              </a:rPr>
              <a:t>clk;</a:t>
            </a:r>
          </a:p>
          <a:p>
            <a:pPr marL="260985" marR="1225550">
              <a:lnSpc>
                <a:spcPts val="1920"/>
              </a:lnSpc>
            </a:pPr>
            <a:r>
              <a:rPr sz="2000" dirty="0">
                <a:solidFill>
                  <a:srgbClr val="1F145D"/>
                </a:solidFill>
                <a:latin typeface="Calibri"/>
                <a:cs typeface="Calibri"/>
              </a:rPr>
              <a:t>input </a:t>
            </a:r>
            <a:r>
              <a:rPr sz="2000" spc="-5" dirty="0">
                <a:solidFill>
                  <a:srgbClr val="1F145D"/>
                </a:solidFill>
                <a:latin typeface="Calibri"/>
                <a:cs typeface="Calibri"/>
              </a:rPr>
              <a:t>[ADDR_WIDTH-1:0] address; </a:t>
            </a:r>
            <a:r>
              <a:rPr sz="2000" dirty="0">
                <a:solidFill>
                  <a:srgbClr val="1F145D"/>
                </a:solidFill>
                <a:latin typeface="Calibri"/>
                <a:cs typeface="Calibri"/>
              </a:rPr>
              <a:t> input </a:t>
            </a:r>
            <a:r>
              <a:rPr sz="2000" spc="-25" dirty="0">
                <a:solidFill>
                  <a:srgbClr val="1F145D"/>
                </a:solidFill>
                <a:latin typeface="Calibri"/>
                <a:cs typeface="Calibri"/>
              </a:rPr>
              <a:t>[DATA_WIDTH-1:0] </a:t>
            </a:r>
            <a:r>
              <a:rPr sz="2000" spc="-10" dirty="0">
                <a:solidFill>
                  <a:srgbClr val="1F145D"/>
                </a:solidFill>
                <a:latin typeface="Calibri"/>
                <a:cs typeface="Calibri"/>
              </a:rPr>
              <a:t>dataIn; </a:t>
            </a:r>
            <a:r>
              <a:rPr sz="2000" spc="-5" dirty="0">
                <a:solidFill>
                  <a:srgbClr val="1F145D"/>
                </a:solidFill>
                <a:latin typeface="Calibri"/>
                <a:cs typeface="Calibri"/>
              </a:rPr>
              <a:t> output</a:t>
            </a:r>
            <a:r>
              <a:rPr sz="2000" spc="-35" dirty="0">
                <a:solidFill>
                  <a:srgbClr val="1F145D"/>
                </a:solidFill>
                <a:latin typeface="Calibri"/>
                <a:cs typeface="Calibri"/>
              </a:rPr>
              <a:t> </a:t>
            </a:r>
            <a:r>
              <a:rPr sz="2000" spc="-25" dirty="0">
                <a:solidFill>
                  <a:srgbClr val="1F145D"/>
                </a:solidFill>
                <a:latin typeface="Calibri"/>
                <a:cs typeface="Calibri"/>
              </a:rPr>
              <a:t>[DATA_WIDTH-1:0]</a:t>
            </a:r>
            <a:r>
              <a:rPr sz="2000" spc="-50" dirty="0">
                <a:solidFill>
                  <a:srgbClr val="1F145D"/>
                </a:solidFill>
                <a:latin typeface="Calibri"/>
                <a:cs typeface="Calibri"/>
              </a:rPr>
              <a:t> </a:t>
            </a:r>
            <a:r>
              <a:rPr sz="2000" spc="-5" dirty="0">
                <a:solidFill>
                  <a:srgbClr val="1F145D"/>
                </a:solidFill>
                <a:latin typeface="Calibri"/>
                <a:cs typeface="Calibri"/>
              </a:rPr>
              <a:t>dataOut;</a:t>
            </a:r>
            <a:endParaRPr sz="2000" dirty="0">
              <a:solidFill>
                <a:srgbClr val="1F145D"/>
              </a:solidFill>
              <a:latin typeface="Calibri"/>
              <a:cs typeface="Calibri"/>
            </a:endParaRPr>
          </a:p>
          <a:p>
            <a:pPr marL="260985">
              <a:lnSpc>
                <a:spcPts val="1935"/>
              </a:lnSpc>
            </a:pPr>
            <a:r>
              <a:rPr sz="2000" dirty="0">
                <a:solidFill>
                  <a:srgbClr val="1F145D"/>
                </a:solidFill>
                <a:latin typeface="Calibri"/>
                <a:cs typeface="Calibri"/>
              </a:rPr>
              <a:t>…</a:t>
            </a:r>
          </a:p>
          <a:p>
            <a:pPr marL="90805">
              <a:lnSpc>
                <a:spcPct val="100000"/>
              </a:lnSpc>
              <a:spcBef>
                <a:spcPts val="530"/>
              </a:spcBef>
            </a:pPr>
            <a:r>
              <a:rPr sz="2000" b="1" dirty="0">
                <a:solidFill>
                  <a:srgbClr val="1F145D"/>
                </a:solidFill>
                <a:latin typeface="Calibri"/>
                <a:cs typeface="Calibri"/>
              </a:rPr>
              <a:t>endmodule</a:t>
            </a:r>
            <a:endParaRPr sz="2000" dirty="0">
              <a:solidFill>
                <a:srgbClr val="1F145D"/>
              </a:solidFill>
              <a:latin typeface="Calibri"/>
              <a:cs typeface="Calibri"/>
            </a:endParaRPr>
          </a:p>
          <a:p>
            <a:pPr>
              <a:lnSpc>
                <a:spcPct val="100000"/>
              </a:lnSpc>
              <a:spcBef>
                <a:spcPts val="10"/>
              </a:spcBef>
            </a:pPr>
            <a:endParaRPr sz="2850" dirty="0">
              <a:solidFill>
                <a:srgbClr val="1F145D"/>
              </a:solidFill>
              <a:latin typeface="Calibri"/>
              <a:cs typeface="Calibri"/>
            </a:endParaRPr>
          </a:p>
          <a:p>
            <a:pPr marL="90805">
              <a:lnSpc>
                <a:spcPct val="100000"/>
              </a:lnSpc>
            </a:pPr>
            <a:r>
              <a:rPr sz="1800" spc="-5" dirty="0">
                <a:solidFill>
                  <a:srgbClr val="1F145D"/>
                </a:solidFill>
                <a:latin typeface="Calibri"/>
                <a:cs typeface="Calibri"/>
              </a:rPr>
              <a:t>//</a:t>
            </a:r>
            <a:r>
              <a:rPr sz="1800" spc="-15" dirty="0">
                <a:solidFill>
                  <a:srgbClr val="1F145D"/>
                </a:solidFill>
                <a:latin typeface="Calibri"/>
                <a:cs typeface="Calibri"/>
              </a:rPr>
              <a:t> </a:t>
            </a:r>
            <a:r>
              <a:rPr sz="1800" spc="-10" dirty="0">
                <a:solidFill>
                  <a:srgbClr val="1F145D"/>
                </a:solidFill>
                <a:latin typeface="Calibri"/>
                <a:cs typeface="Calibri"/>
              </a:rPr>
              <a:t>example</a:t>
            </a:r>
            <a:r>
              <a:rPr sz="1800" spc="-20" dirty="0">
                <a:solidFill>
                  <a:srgbClr val="1F145D"/>
                </a:solidFill>
                <a:latin typeface="Calibri"/>
                <a:cs typeface="Calibri"/>
              </a:rPr>
              <a:t> </a:t>
            </a:r>
            <a:r>
              <a:rPr sz="1800" spc="-5" dirty="0">
                <a:solidFill>
                  <a:srgbClr val="1F145D"/>
                </a:solidFill>
                <a:latin typeface="Calibri"/>
                <a:cs typeface="Calibri"/>
              </a:rPr>
              <a:t>usage</a:t>
            </a:r>
            <a:endParaRPr sz="1800" dirty="0">
              <a:solidFill>
                <a:srgbClr val="1F145D"/>
              </a:solidFill>
              <a:latin typeface="Calibri"/>
              <a:cs typeface="Calibri"/>
            </a:endParaRPr>
          </a:p>
          <a:p>
            <a:pPr marL="90805">
              <a:lnSpc>
                <a:spcPts val="1945"/>
              </a:lnSpc>
              <a:spcBef>
                <a:spcPts val="575"/>
              </a:spcBef>
            </a:pPr>
            <a:r>
              <a:rPr sz="1800" spc="-10" dirty="0">
                <a:solidFill>
                  <a:srgbClr val="1F145D"/>
                </a:solidFill>
                <a:latin typeface="Calibri"/>
                <a:cs typeface="Calibri"/>
              </a:rPr>
              <a:t>ram_inst</a:t>
            </a:r>
            <a:r>
              <a:rPr sz="1800" dirty="0">
                <a:solidFill>
                  <a:srgbClr val="1F145D"/>
                </a:solidFill>
                <a:latin typeface="Calibri"/>
                <a:cs typeface="Calibri"/>
              </a:rPr>
              <a:t> </a:t>
            </a:r>
            <a:r>
              <a:rPr sz="1800" b="1" spc="-25" dirty="0">
                <a:solidFill>
                  <a:srgbClr val="1F145D"/>
                </a:solidFill>
                <a:latin typeface="Calibri"/>
                <a:cs typeface="Calibri"/>
              </a:rPr>
              <a:t>#(</a:t>
            </a:r>
            <a:r>
              <a:rPr sz="1800" spc="-25" dirty="0">
                <a:solidFill>
                  <a:srgbClr val="1F145D"/>
                </a:solidFill>
                <a:latin typeface="Calibri"/>
                <a:cs typeface="Calibri"/>
              </a:rPr>
              <a:t>.DATA_WIDTH(16),</a:t>
            </a:r>
            <a:r>
              <a:rPr sz="1800" spc="50" dirty="0">
                <a:solidFill>
                  <a:srgbClr val="1F145D"/>
                </a:solidFill>
                <a:latin typeface="Calibri"/>
                <a:cs typeface="Calibri"/>
              </a:rPr>
              <a:t> </a:t>
            </a:r>
            <a:r>
              <a:rPr sz="1800" spc="-10" dirty="0">
                <a:solidFill>
                  <a:srgbClr val="1F145D"/>
                </a:solidFill>
                <a:latin typeface="Calibri"/>
                <a:cs typeface="Calibri"/>
              </a:rPr>
              <a:t>.ADDR_WIDTH(8)</a:t>
            </a:r>
            <a:r>
              <a:rPr sz="1800" spc="55" dirty="0">
                <a:solidFill>
                  <a:srgbClr val="1F145D"/>
                </a:solidFill>
                <a:latin typeface="Calibri"/>
                <a:cs typeface="Calibri"/>
              </a:rPr>
              <a:t> </a:t>
            </a:r>
            <a:r>
              <a:rPr sz="1800" b="1" dirty="0">
                <a:solidFill>
                  <a:srgbClr val="1F145D"/>
                </a:solidFill>
                <a:latin typeface="Calibri"/>
                <a:cs typeface="Calibri"/>
              </a:rPr>
              <a:t>)</a:t>
            </a:r>
            <a:endParaRPr sz="1800" dirty="0">
              <a:solidFill>
                <a:srgbClr val="1F145D"/>
              </a:solidFill>
              <a:latin typeface="Calibri"/>
              <a:cs typeface="Calibri"/>
            </a:endParaRPr>
          </a:p>
          <a:p>
            <a:pPr marL="718185">
              <a:lnSpc>
                <a:spcPts val="1945"/>
              </a:lnSpc>
            </a:pPr>
            <a:r>
              <a:rPr sz="1800" spc="-10" dirty="0">
                <a:solidFill>
                  <a:srgbClr val="1F145D"/>
                </a:solidFill>
                <a:latin typeface="Calibri"/>
                <a:cs typeface="Calibri"/>
              </a:rPr>
              <a:t>ram(clk,address,din,dout,wr);</a:t>
            </a:r>
            <a:endParaRPr sz="1800" dirty="0">
              <a:solidFill>
                <a:srgbClr val="1F145D"/>
              </a:solidFill>
              <a:latin typeface="Calibri"/>
              <a:cs typeface="Calibri"/>
            </a:endParaRPr>
          </a:p>
        </p:txBody>
      </p:sp>
      <p:sp>
        <p:nvSpPr>
          <p:cNvPr id="4" name="object 4"/>
          <p:cNvSpPr txBox="1"/>
          <p:nvPr/>
        </p:nvSpPr>
        <p:spPr>
          <a:xfrm>
            <a:off x="6168008" y="1340768"/>
            <a:ext cx="5610225" cy="4720780"/>
          </a:xfrm>
          <a:prstGeom prst="rect">
            <a:avLst/>
          </a:prstGeom>
          <a:solidFill>
            <a:srgbClr val="F1F8ED"/>
          </a:solidFill>
          <a:ln w="9144">
            <a:solidFill>
              <a:srgbClr val="00AF50"/>
            </a:solidFill>
          </a:ln>
        </p:spPr>
        <p:txBody>
          <a:bodyPr vert="horz" wrap="square" lIns="0" tIns="0" rIns="0" bIns="0" rtlCol="0">
            <a:spAutoFit/>
          </a:bodyPr>
          <a:lstStyle/>
          <a:p>
            <a:pPr marL="92075">
              <a:lnSpc>
                <a:spcPts val="2385"/>
              </a:lnSpc>
            </a:pPr>
            <a:r>
              <a:rPr sz="2000" spc="-5" dirty="0">
                <a:solidFill>
                  <a:srgbClr val="1F145D"/>
                </a:solidFill>
                <a:latin typeface="Calibri"/>
                <a:cs typeface="Calibri"/>
              </a:rPr>
              <a:t>--</a:t>
            </a:r>
            <a:r>
              <a:rPr sz="2000" spc="-15" dirty="0">
                <a:solidFill>
                  <a:srgbClr val="1F145D"/>
                </a:solidFill>
                <a:latin typeface="Calibri"/>
                <a:cs typeface="Calibri"/>
              </a:rPr>
              <a:t> </a:t>
            </a:r>
            <a:r>
              <a:rPr sz="2000" dirty="0">
                <a:solidFill>
                  <a:srgbClr val="1F145D"/>
                </a:solidFill>
                <a:latin typeface="Calibri"/>
                <a:cs typeface="Calibri"/>
              </a:rPr>
              <a:t>vhdl</a:t>
            </a:r>
            <a:r>
              <a:rPr sz="2000" spc="-25" dirty="0">
                <a:solidFill>
                  <a:srgbClr val="1F145D"/>
                </a:solidFill>
                <a:latin typeface="Calibri"/>
                <a:cs typeface="Calibri"/>
              </a:rPr>
              <a:t> </a:t>
            </a:r>
            <a:r>
              <a:rPr sz="2000" spc="-5" dirty="0">
                <a:solidFill>
                  <a:srgbClr val="1F145D"/>
                </a:solidFill>
                <a:latin typeface="Calibri"/>
                <a:cs typeface="Calibri"/>
              </a:rPr>
              <a:t>has</a:t>
            </a:r>
            <a:r>
              <a:rPr sz="2000" spc="-20" dirty="0">
                <a:solidFill>
                  <a:srgbClr val="1F145D"/>
                </a:solidFill>
                <a:latin typeface="Calibri"/>
                <a:cs typeface="Calibri"/>
              </a:rPr>
              <a:t> </a:t>
            </a:r>
            <a:r>
              <a:rPr sz="2000" spc="-5" dirty="0">
                <a:solidFill>
                  <a:srgbClr val="1F145D"/>
                </a:solidFill>
                <a:latin typeface="Calibri"/>
                <a:cs typeface="Calibri"/>
              </a:rPr>
              <a:t>generic</a:t>
            </a:r>
            <a:endParaRPr sz="2000">
              <a:solidFill>
                <a:srgbClr val="1F145D"/>
              </a:solidFill>
              <a:latin typeface="Calibri"/>
              <a:cs typeface="Calibri"/>
            </a:endParaRPr>
          </a:p>
          <a:p>
            <a:pPr marL="92075">
              <a:lnSpc>
                <a:spcPts val="2280"/>
              </a:lnSpc>
              <a:spcBef>
                <a:spcPts val="755"/>
              </a:spcBef>
            </a:pPr>
            <a:r>
              <a:rPr sz="2000" b="1" spc="-5" dirty="0">
                <a:solidFill>
                  <a:srgbClr val="1F145D"/>
                </a:solidFill>
                <a:latin typeface="Calibri"/>
                <a:cs typeface="Calibri"/>
              </a:rPr>
              <a:t>entity</a:t>
            </a:r>
            <a:r>
              <a:rPr sz="2000" b="1" spc="-65" dirty="0">
                <a:solidFill>
                  <a:srgbClr val="1F145D"/>
                </a:solidFill>
                <a:latin typeface="Calibri"/>
                <a:cs typeface="Calibri"/>
              </a:rPr>
              <a:t> </a:t>
            </a:r>
            <a:r>
              <a:rPr sz="2000" spc="-10" dirty="0">
                <a:solidFill>
                  <a:srgbClr val="1F145D"/>
                </a:solidFill>
                <a:latin typeface="Calibri"/>
                <a:cs typeface="Calibri"/>
              </a:rPr>
              <a:t>ram</a:t>
            </a:r>
            <a:endParaRPr sz="2000">
              <a:solidFill>
                <a:srgbClr val="1F145D"/>
              </a:solidFill>
              <a:latin typeface="Calibri"/>
              <a:cs typeface="Calibri"/>
            </a:endParaRPr>
          </a:p>
          <a:p>
            <a:pPr marL="1177290" marR="1400810" indent="-914400">
              <a:lnSpc>
                <a:spcPts val="2160"/>
              </a:lnSpc>
              <a:spcBef>
                <a:spcPts val="155"/>
              </a:spcBef>
            </a:pPr>
            <a:r>
              <a:rPr sz="2000" b="1" spc="-10" dirty="0">
                <a:solidFill>
                  <a:srgbClr val="1F145D"/>
                </a:solidFill>
                <a:latin typeface="Calibri"/>
                <a:cs typeface="Calibri"/>
              </a:rPr>
              <a:t>generic</a:t>
            </a:r>
            <a:r>
              <a:rPr sz="2000" b="1" spc="5" dirty="0">
                <a:solidFill>
                  <a:srgbClr val="1F145D"/>
                </a:solidFill>
                <a:latin typeface="Calibri"/>
                <a:cs typeface="Calibri"/>
              </a:rPr>
              <a:t> </a:t>
            </a:r>
            <a:r>
              <a:rPr sz="2000" dirty="0">
                <a:solidFill>
                  <a:srgbClr val="1F145D"/>
                </a:solidFill>
                <a:latin typeface="Calibri"/>
                <a:cs typeface="Calibri"/>
              </a:rPr>
              <a:t>(</a:t>
            </a:r>
            <a:r>
              <a:rPr sz="2000" spc="5" dirty="0">
                <a:solidFill>
                  <a:srgbClr val="1F145D"/>
                </a:solidFill>
                <a:latin typeface="Calibri"/>
                <a:cs typeface="Calibri"/>
              </a:rPr>
              <a:t> </a:t>
            </a:r>
            <a:r>
              <a:rPr sz="2000" spc="-40" dirty="0">
                <a:solidFill>
                  <a:srgbClr val="1F145D"/>
                </a:solidFill>
                <a:latin typeface="Calibri"/>
                <a:cs typeface="Calibri"/>
              </a:rPr>
              <a:t>DATA_WIDTH</a:t>
            </a:r>
            <a:r>
              <a:rPr sz="2000" spc="-35" dirty="0">
                <a:solidFill>
                  <a:srgbClr val="1F145D"/>
                </a:solidFill>
                <a:latin typeface="Calibri"/>
                <a:cs typeface="Calibri"/>
              </a:rPr>
              <a:t> </a:t>
            </a:r>
            <a:r>
              <a:rPr sz="2000" dirty="0">
                <a:solidFill>
                  <a:srgbClr val="1F145D"/>
                </a:solidFill>
                <a:latin typeface="Calibri"/>
                <a:cs typeface="Calibri"/>
              </a:rPr>
              <a:t>: </a:t>
            </a:r>
            <a:r>
              <a:rPr sz="2000" spc="-10" dirty="0">
                <a:solidFill>
                  <a:srgbClr val="1F145D"/>
                </a:solidFill>
                <a:latin typeface="Calibri"/>
                <a:cs typeface="Calibri"/>
              </a:rPr>
              <a:t>positive</a:t>
            </a:r>
            <a:r>
              <a:rPr sz="2000" spc="15" dirty="0">
                <a:solidFill>
                  <a:srgbClr val="1F145D"/>
                </a:solidFill>
                <a:latin typeface="Calibri"/>
                <a:cs typeface="Calibri"/>
              </a:rPr>
              <a:t> </a:t>
            </a:r>
            <a:r>
              <a:rPr sz="2000" dirty="0">
                <a:solidFill>
                  <a:srgbClr val="1F145D"/>
                </a:solidFill>
                <a:latin typeface="Calibri"/>
                <a:cs typeface="Calibri"/>
              </a:rPr>
              <a:t>:= 8; </a:t>
            </a:r>
            <a:r>
              <a:rPr sz="2000" spc="5" dirty="0">
                <a:solidFill>
                  <a:srgbClr val="1F145D"/>
                </a:solidFill>
                <a:latin typeface="Calibri"/>
                <a:cs typeface="Calibri"/>
              </a:rPr>
              <a:t> </a:t>
            </a:r>
            <a:r>
              <a:rPr sz="2000" spc="-5" dirty="0">
                <a:solidFill>
                  <a:srgbClr val="1F145D"/>
                </a:solidFill>
                <a:latin typeface="Calibri"/>
                <a:cs typeface="Calibri"/>
              </a:rPr>
              <a:t>ADDR_WIDTH</a:t>
            </a:r>
            <a:r>
              <a:rPr sz="2000" spc="-50" dirty="0">
                <a:solidFill>
                  <a:srgbClr val="1F145D"/>
                </a:solidFill>
                <a:latin typeface="Calibri"/>
                <a:cs typeface="Calibri"/>
              </a:rPr>
              <a:t> </a:t>
            </a:r>
            <a:r>
              <a:rPr sz="2000" dirty="0">
                <a:solidFill>
                  <a:srgbClr val="1F145D"/>
                </a:solidFill>
                <a:latin typeface="Calibri"/>
                <a:cs typeface="Calibri"/>
              </a:rPr>
              <a:t>:</a:t>
            </a:r>
            <a:r>
              <a:rPr sz="2000" spc="-5" dirty="0">
                <a:solidFill>
                  <a:srgbClr val="1F145D"/>
                </a:solidFill>
                <a:latin typeface="Calibri"/>
                <a:cs typeface="Calibri"/>
              </a:rPr>
              <a:t> </a:t>
            </a:r>
            <a:r>
              <a:rPr sz="2000" spc="-10" dirty="0">
                <a:solidFill>
                  <a:srgbClr val="1F145D"/>
                </a:solidFill>
                <a:latin typeface="Calibri"/>
                <a:cs typeface="Calibri"/>
              </a:rPr>
              <a:t>positive</a:t>
            </a:r>
            <a:r>
              <a:rPr sz="2000" dirty="0">
                <a:solidFill>
                  <a:srgbClr val="1F145D"/>
                </a:solidFill>
                <a:latin typeface="Calibri"/>
                <a:cs typeface="Calibri"/>
              </a:rPr>
              <a:t> :=7</a:t>
            </a:r>
            <a:r>
              <a:rPr sz="2000" spc="-10" dirty="0">
                <a:solidFill>
                  <a:srgbClr val="1F145D"/>
                </a:solidFill>
                <a:latin typeface="Calibri"/>
                <a:cs typeface="Calibri"/>
              </a:rPr>
              <a:t> </a:t>
            </a:r>
            <a:r>
              <a:rPr sz="2000" spc="-5" dirty="0">
                <a:solidFill>
                  <a:srgbClr val="1F145D"/>
                </a:solidFill>
                <a:latin typeface="Calibri"/>
                <a:cs typeface="Calibri"/>
              </a:rPr>
              <a:t>);</a:t>
            </a:r>
            <a:endParaRPr sz="2000">
              <a:solidFill>
                <a:srgbClr val="1F145D"/>
              </a:solidFill>
              <a:latin typeface="Calibri"/>
              <a:cs typeface="Calibri"/>
            </a:endParaRPr>
          </a:p>
          <a:p>
            <a:pPr marR="4505325" algn="ctr">
              <a:lnSpc>
                <a:spcPts val="2045"/>
              </a:lnSpc>
            </a:pPr>
            <a:r>
              <a:rPr sz="2000" b="1" dirty="0">
                <a:solidFill>
                  <a:srgbClr val="1F145D"/>
                </a:solidFill>
                <a:latin typeface="Calibri"/>
                <a:cs typeface="Calibri"/>
              </a:rPr>
              <a:t>port</a:t>
            </a:r>
            <a:r>
              <a:rPr sz="2000" b="1" spc="-50" dirty="0">
                <a:solidFill>
                  <a:srgbClr val="1F145D"/>
                </a:solidFill>
                <a:latin typeface="Calibri"/>
                <a:cs typeface="Calibri"/>
              </a:rPr>
              <a:t> </a:t>
            </a:r>
            <a:r>
              <a:rPr sz="1600" spc="-5" dirty="0">
                <a:solidFill>
                  <a:srgbClr val="1F145D"/>
                </a:solidFill>
                <a:latin typeface="Calibri"/>
                <a:cs typeface="Calibri"/>
              </a:rPr>
              <a:t>(</a:t>
            </a:r>
            <a:endParaRPr sz="1600">
              <a:solidFill>
                <a:srgbClr val="1F145D"/>
              </a:solidFill>
              <a:latin typeface="Calibri"/>
              <a:cs typeface="Calibri"/>
            </a:endParaRPr>
          </a:p>
          <a:p>
            <a:pPr marL="413384">
              <a:lnSpc>
                <a:spcPts val="1739"/>
              </a:lnSpc>
            </a:pPr>
            <a:r>
              <a:rPr sz="1600" spc="-5" dirty="0">
                <a:solidFill>
                  <a:srgbClr val="1F145D"/>
                </a:solidFill>
                <a:latin typeface="Calibri"/>
                <a:cs typeface="Calibri"/>
              </a:rPr>
              <a:t>clk :</a:t>
            </a:r>
            <a:r>
              <a:rPr sz="1600" spc="-20" dirty="0">
                <a:solidFill>
                  <a:srgbClr val="1F145D"/>
                </a:solidFill>
                <a:latin typeface="Calibri"/>
                <a:cs typeface="Calibri"/>
              </a:rPr>
              <a:t> </a:t>
            </a:r>
            <a:r>
              <a:rPr sz="1600" spc="-5" dirty="0">
                <a:solidFill>
                  <a:srgbClr val="1F145D"/>
                </a:solidFill>
                <a:latin typeface="Calibri"/>
                <a:cs typeface="Calibri"/>
              </a:rPr>
              <a:t>in</a:t>
            </a:r>
            <a:r>
              <a:rPr sz="1600" spc="-20" dirty="0">
                <a:solidFill>
                  <a:srgbClr val="1F145D"/>
                </a:solidFill>
                <a:latin typeface="Calibri"/>
                <a:cs typeface="Calibri"/>
              </a:rPr>
              <a:t> </a:t>
            </a:r>
            <a:r>
              <a:rPr sz="1600" spc="-10" dirty="0">
                <a:solidFill>
                  <a:srgbClr val="1F145D"/>
                </a:solidFill>
                <a:latin typeface="Calibri"/>
                <a:cs typeface="Calibri"/>
              </a:rPr>
              <a:t>std_logic;</a:t>
            </a:r>
            <a:endParaRPr sz="1600">
              <a:solidFill>
                <a:srgbClr val="1F145D"/>
              </a:solidFill>
              <a:latin typeface="Calibri"/>
              <a:cs typeface="Calibri"/>
            </a:endParaRPr>
          </a:p>
          <a:p>
            <a:pPr marL="413384" marR="400685">
              <a:lnSpc>
                <a:spcPct val="90000"/>
              </a:lnSpc>
              <a:spcBef>
                <a:spcPts val="95"/>
              </a:spcBef>
            </a:pPr>
            <a:r>
              <a:rPr sz="1600" spc="-10" dirty="0">
                <a:solidFill>
                  <a:srgbClr val="1F145D"/>
                </a:solidFill>
                <a:latin typeface="Calibri"/>
                <a:cs typeface="Calibri"/>
              </a:rPr>
              <a:t>address:</a:t>
            </a:r>
            <a:r>
              <a:rPr sz="1600" spc="15" dirty="0">
                <a:solidFill>
                  <a:srgbClr val="1F145D"/>
                </a:solidFill>
                <a:latin typeface="Calibri"/>
                <a:cs typeface="Calibri"/>
              </a:rPr>
              <a:t> </a:t>
            </a:r>
            <a:r>
              <a:rPr sz="1600" spc="-5" dirty="0">
                <a:solidFill>
                  <a:srgbClr val="1F145D"/>
                </a:solidFill>
                <a:latin typeface="Calibri"/>
                <a:cs typeface="Calibri"/>
              </a:rPr>
              <a:t>in</a:t>
            </a:r>
            <a:r>
              <a:rPr sz="1600" spc="-10" dirty="0">
                <a:solidFill>
                  <a:srgbClr val="1F145D"/>
                </a:solidFill>
                <a:latin typeface="Calibri"/>
                <a:cs typeface="Calibri"/>
              </a:rPr>
              <a:t> std_logic_vector(ADDR_WIDTH-1</a:t>
            </a:r>
            <a:r>
              <a:rPr sz="1600" spc="60" dirty="0">
                <a:solidFill>
                  <a:srgbClr val="1F145D"/>
                </a:solidFill>
                <a:latin typeface="Calibri"/>
                <a:cs typeface="Calibri"/>
              </a:rPr>
              <a:t> </a:t>
            </a:r>
            <a:r>
              <a:rPr sz="1600" spc="-10" dirty="0">
                <a:solidFill>
                  <a:srgbClr val="1F145D"/>
                </a:solidFill>
                <a:latin typeface="Calibri"/>
                <a:cs typeface="Calibri"/>
              </a:rPr>
              <a:t>downto</a:t>
            </a:r>
            <a:r>
              <a:rPr sz="1600" spc="20" dirty="0">
                <a:solidFill>
                  <a:srgbClr val="1F145D"/>
                </a:solidFill>
                <a:latin typeface="Calibri"/>
                <a:cs typeface="Calibri"/>
              </a:rPr>
              <a:t> </a:t>
            </a:r>
            <a:r>
              <a:rPr sz="1600" spc="-10" dirty="0">
                <a:solidFill>
                  <a:srgbClr val="1F145D"/>
                </a:solidFill>
                <a:latin typeface="Calibri"/>
                <a:cs typeface="Calibri"/>
              </a:rPr>
              <a:t>0); </a:t>
            </a:r>
            <a:r>
              <a:rPr sz="1600" spc="-5" dirty="0">
                <a:solidFill>
                  <a:srgbClr val="1F145D"/>
                </a:solidFill>
                <a:latin typeface="Calibri"/>
                <a:cs typeface="Calibri"/>
              </a:rPr>
              <a:t> </a:t>
            </a:r>
            <a:r>
              <a:rPr sz="1600" spc="-10" dirty="0">
                <a:solidFill>
                  <a:srgbClr val="1F145D"/>
                </a:solidFill>
                <a:latin typeface="Calibri"/>
                <a:cs typeface="Calibri"/>
              </a:rPr>
              <a:t>dataIn </a:t>
            </a:r>
            <a:r>
              <a:rPr sz="1600" spc="-5" dirty="0">
                <a:solidFill>
                  <a:srgbClr val="1F145D"/>
                </a:solidFill>
                <a:latin typeface="Calibri"/>
                <a:cs typeface="Calibri"/>
              </a:rPr>
              <a:t>:</a:t>
            </a:r>
            <a:r>
              <a:rPr sz="1600" dirty="0">
                <a:solidFill>
                  <a:srgbClr val="1F145D"/>
                </a:solidFill>
                <a:latin typeface="Calibri"/>
                <a:cs typeface="Calibri"/>
              </a:rPr>
              <a:t> </a:t>
            </a:r>
            <a:r>
              <a:rPr sz="1600" spc="-5" dirty="0">
                <a:solidFill>
                  <a:srgbClr val="1F145D"/>
                </a:solidFill>
                <a:latin typeface="Calibri"/>
                <a:cs typeface="Calibri"/>
              </a:rPr>
              <a:t>in </a:t>
            </a:r>
            <a:r>
              <a:rPr sz="1600" spc="-20" dirty="0">
                <a:solidFill>
                  <a:srgbClr val="1F145D"/>
                </a:solidFill>
                <a:latin typeface="Calibri"/>
                <a:cs typeface="Calibri"/>
              </a:rPr>
              <a:t>std_logic_vector(DATA_WIDTH-1</a:t>
            </a:r>
            <a:r>
              <a:rPr sz="1600" spc="40" dirty="0">
                <a:solidFill>
                  <a:srgbClr val="1F145D"/>
                </a:solidFill>
                <a:latin typeface="Calibri"/>
                <a:cs typeface="Calibri"/>
              </a:rPr>
              <a:t> </a:t>
            </a:r>
            <a:r>
              <a:rPr sz="1600" spc="-10" dirty="0">
                <a:solidFill>
                  <a:srgbClr val="1F145D"/>
                </a:solidFill>
                <a:latin typeface="Calibri"/>
                <a:cs typeface="Calibri"/>
              </a:rPr>
              <a:t>downto</a:t>
            </a:r>
            <a:r>
              <a:rPr sz="1600" spc="25" dirty="0">
                <a:solidFill>
                  <a:srgbClr val="1F145D"/>
                </a:solidFill>
                <a:latin typeface="Calibri"/>
                <a:cs typeface="Calibri"/>
              </a:rPr>
              <a:t> </a:t>
            </a:r>
            <a:r>
              <a:rPr sz="1600" spc="-10" dirty="0">
                <a:solidFill>
                  <a:srgbClr val="1F145D"/>
                </a:solidFill>
                <a:latin typeface="Calibri"/>
                <a:cs typeface="Calibri"/>
              </a:rPr>
              <a:t>0); </a:t>
            </a:r>
            <a:r>
              <a:rPr sz="1600" spc="-5" dirty="0">
                <a:solidFill>
                  <a:srgbClr val="1F145D"/>
                </a:solidFill>
                <a:latin typeface="Calibri"/>
                <a:cs typeface="Calibri"/>
              </a:rPr>
              <a:t> </a:t>
            </a:r>
            <a:r>
              <a:rPr sz="1600" spc="-10" dirty="0">
                <a:solidFill>
                  <a:srgbClr val="1F145D"/>
                </a:solidFill>
                <a:latin typeface="Calibri"/>
                <a:cs typeface="Calibri"/>
              </a:rPr>
              <a:t>dataOut</a:t>
            </a:r>
            <a:r>
              <a:rPr sz="1600" spc="20" dirty="0">
                <a:solidFill>
                  <a:srgbClr val="1F145D"/>
                </a:solidFill>
                <a:latin typeface="Calibri"/>
                <a:cs typeface="Calibri"/>
              </a:rPr>
              <a:t> </a:t>
            </a:r>
            <a:r>
              <a:rPr sz="1600" spc="-5" dirty="0">
                <a:solidFill>
                  <a:srgbClr val="1F145D"/>
                </a:solidFill>
                <a:latin typeface="Calibri"/>
                <a:cs typeface="Calibri"/>
              </a:rPr>
              <a:t>:</a:t>
            </a:r>
            <a:r>
              <a:rPr sz="1600" spc="5" dirty="0">
                <a:solidFill>
                  <a:srgbClr val="1F145D"/>
                </a:solidFill>
                <a:latin typeface="Calibri"/>
                <a:cs typeface="Calibri"/>
              </a:rPr>
              <a:t> </a:t>
            </a:r>
            <a:r>
              <a:rPr sz="1600" spc="-10" dirty="0">
                <a:solidFill>
                  <a:srgbClr val="1F145D"/>
                </a:solidFill>
                <a:latin typeface="Calibri"/>
                <a:cs typeface="Calibri"/>
              </a:rPr>
              <a:t>out</a:t>
            </a:r>
            <a:r>
              <a:rPr sz="1600" spc="35" dirty="0">
                <a:solidFill>
                  <a:srgbClr val="1F145D"/>
                </a:solidFill>
                <a:latin typeface="Calibri"/>
                <a:cs typeface="Calibri"/>
              </a:rPr>
              <a:t> </a:t>
            </a:r>
            <a:r>
              <a:rPr sz="1600" spc="-20" dirty="0">
                <a:solidFill>
                  <a:srgbClr val="1F145D"/>
                </a:solidFill>
                <a:latin typeface="Calibri"/>
                <a:cs typeface="Calibri"/>
              </a:rPr>
              <a:t>std_logic_vector(DATA_WIDTH-1</a:t>
            </a:r>
            <a:r>
              <a:rPr sz="1600" spc="30" dirty="0">
                <a:solidFill>
                  <a:srgbClr val="1F145D"/>
                </a:solidFill>
                <a:latin typeface="Calibri"/>
                <a:cs typeface="Calibri"/>
              </a:rPr>
              <a:t> </a:t>
            </a:r>
            <a:r>
              <a:rPr sz="1600" spc="-10" dirty="0">
                <a:solidFill>
                  <a:srgbClr val="1F145D"/>
                </a:solidFill>
                <a:latin typeface="Calibri"/>
                <a:cs typeface="Calibri"/>
              </a:rPr>
              <a:t>downto</a:t>
            </a:r>
            <a:r>
              <a:rPr sz="1600" spc="35" dirty="0">
                <a:solidFill>
                  <a:srgbClr val="1F145D"/>
                </a:solidFill>
                <a:latin typeface="Calibri"/>
                <a:cs typeface="Calibri"/>
              </a:rPr>
              <a:t> </a:t>
            </a:r>
            <a:r>
              <a:rPr sz="1600" spc="-10" dirty="0">
                <a:solidFill>
                  <a:srgbClr val="1F145D"/>
                </a:solidFill>
                <a:latin typeface="Calibri"/>
                <a:cs typeface="Calibri"/>
              </a:rPr>
              <a:t>0); </a:t>
            </a:r>
            <a:r>
              <a:rPr sz="1600" spc="-345" dirty="0">
                <a:solidFill>
                  <a:srgbClr val="1F145D"/>
                </a:solidFill>
                <a:latin typeface="Calibri"/>
                <a:cs typeface="Calibri"/>
              </a:rPr>
              <a:t> </a:t>
            </a:r>
            <a:r>
              <a:rPr sz="1600" spc="-5" dirty="0">
                <a:solidFill>
                  <a:srgbClr val="1F145D"/>
                </a:solidFill>
                <a:latin typeface="Calibri"/>
                <a:cs typeface="Calibri"/>
              </a:rPr>
              <a:t>wr</a:t>
            </a:r>
            <a:r>
              <a:rPr sz="1600" spc="10" dirty="0">
                <a:solidFill>
                  <a:srgbClr val="1F145D"/>
                </a:solidFill>
                <a:latin typeface="Calibri"/>
                <a:cs typeface="Calibri"/>
              </a:rPr>
              <a:t> </a:t>
            </a:r>
            <a:r>
              <a:rPr sz="1600" spc="-5" dirty="0">
                <a:solidFill>
                  <a:srgbClr val="1F145D"/>
                </a:solidFill>
                <a:latin typeface="Calibri"/>
                <a:cs typeface="Calibri"/>
              </a:rPr>
              <a:t>:</a:t>
            </a:r>
            <a:r>
              <a:rPr sz="1600" dirty="0">
                <a:solidFill>
                  <a:srgbClr val="1F145D"/>
                </a:solidFill>
                <a:latin typeface="Calibri"/>
                <a:cs typeface="Calibri"/>
              </a:rPr>
              <a:t> in</a:t>
            </a:r>
            <a:r>
              <a:rPr sz="1600" spc="-15" dirty="0">
                <a:solidFill>
                  <a:srgbClr val="1F145D"/>
                </a:solidFill>
                <a:latin typeface="Calibri"/>
                <a:cs typeface="Calibri"/>
              </a:rPr>
              <a:t> </a:t>
            </a:r>
            <a:r>
              <a:rPr sz="1600" spc="-10" dirty="0">
                <a:solidFill>
                  <a:srgbClr val="1F145D"/>
                </a:solidFill>
                <a:latin typeface="Calibri"/>
                <a:cs typeface="Calibri"/>
              </a:rPr>
              <a:t>std_logic </a:t>
            </a:r>
            <a:r>
              <a:rPr sz="1600" spc="-5" dirty="0">
                <a:solidFill>
                  <a:srgbClr val="1F145D"/>
                </a:solidFill>
                <a:latin typeface="Calibri"/>
                <a:cs typeface="Calibri"/>
              </a:rPr>
              <a:t>)</a:t>
            </a:r>
            <a:endParaRPr sz="1600">
              <a:solidFill>
                <a:srgbClr val="1F145D"/>
              </a:solidFill>
              <a:latin typeface="Calibri"/>
              <a:cs typeface="Calibri"/>
            </a:endParaRPr>
          </a:p>
          <a:p>
            <a:pPr marR="4481195" algn="ctr">
              <a:lnSpc>
                <a:spcPts val="2130"/>
              </a:lnSpc>
            </a:pPr>
            <a:r>
              <a:rPr sz="2000" b="1" spc="-5" dirty="0">
                <a:solidFill>
                  <a:srgbClr val="1F145D"/>
                </a:solidFill>
                <a:latin typeface="Calibri"/>
                <a:cs typeface="Calibri"/>
              </a:rPr>
              <a:t>end</a:t>
            </a:r>
            <a:r>
              <a:rPr sz="2000" b="1" spc="-35" dirty="0">
                <a:solidFill>
                  <a:srgbClr val="1F145D"/>
                </a:solidFill>
                <a:latin typeface="Calibri"/>
                <a:cs typeface="Calibri"/>
              </a:rPr>
              <a:t> </a:t>
            </a:r>
            <a:r>
              <a:rPr sz="2000" spc="-10" dirty="0">
                <a:solidFill>
                  <a:srgbClr val="1F145D"/>
                </a:solidFill>
                <a:latin typeface="Calibri"/>
                <a:cs typeface="Calibri"/>
              </a:rPr>
              <a:t>ram;</a:t>
            </a:r>
            <a:endParaRPr sz="2000">
              <a:solidFill>
                <a:srgbClr val="1F145D"/>
              </a:solidFill>
              <a:latin typeface="Calibri"/>
              <a:cs typeface="Calibri"/>
            </a:endParaRPr>
          </a:p>
          <a:p>
            <a:pPr>
              <a:lnSpc>
                <a:spcPct val="100000"/>
              </a:lnSpc>
            </a:pPr>
            <a:endParaRPr sz="2000">
              <a:solidFill>
                <a:srgbClr val="1F145D"/>
              </a:solidFill>
              <a:latin typeface="Calibri"/>
              <a:cs typeface="Calibri"/>
            </a:endParaRPr>
          </a:p>
          <a:p>
            <a:pPr marL="92075">
              <a:lnSpc>
                <a:spcPct val="100000"/>
              </a:lnSpc>
              <a:spcBef>
                <a:spcPts val="1480"/>
              </a:spcBef>
            </a:pPr>
            <a:r>
              <a:rPr sz="2000" spc="-5" dirty="0">
                <a:solidFill>
                  <a:srgbClr val="1F145D"/>
                </a:solidFill>
                <a:latin typeface="Calibri"/>
                <a:cs typeface="Calibri"/>
              </a:rPr>
              <a:t>--</a:t>
            </a:r>
            <a:r>
              <a:rPr sz="2000" spc="-20" dirty="0">
                <a:solidFill>
                  <a:srgbClr val="1F145D"/>
                </a:solidFill>
                <a:latin typeface="Calibri"/>
                <a:cs typeface="Calibri"/>
              </a:rPr>
              <a:t> </a:t>
            </a:r>
            <a:r>
              <a:rPr sz="2000" spc="-15" dirty="0">
                <a:solidFill>
                  <a:srgbClr val="1F145D"/>
                </a:solidFill>
                <a:latin typeface="Calibri"/>
                <a:cs typeface="Calibri"/>
              </a:rPr>
              <a:t>example</a:t>
            </a:r>
            <a:r>
              <a:rPr sz="2000" spc="-10" dirty="0">
                <a:solidFill>
                  <a:srgbClr val="1F145D"/>
                </a:solidFill>
                <a:latin typeface="Calibri"/>
                <a:cs typeface="Calibri"/>
              </a:rPr>
              <a:t> </a:t>
            </a:r>
            <a:r>
              <a:rPr sz="2000" spc="-5" dirty="0">
                <a:solidFill>
                  <a:srgbClr val="1F145D"/>
                </a:solidFill>
                <a:latin typeface="Calibri"/>
                <a:cs typeface="Calibri"/>
              </a:rPr>
              <a:t>usage</a:t>
            </a:r>
            <a:endParaRPr sz="2000">
              <a:solidFill>
                <a:srgbClr val="1F145D"/>
              </a:solidFill>
              <a:latin typeface="Calibri"/>
              <a:cs typeface="Calibri"/>
            </a:endParaRPr>
          </a:p>
          <a:p>
            <a:pPr marL="92075">
              <a:lnSpc>
                <a:spcPts val="2280"/>
              </a:lnSpc>
              <a:spcBef>
                <a:spcPts val="760"/>
              </a:spcBef>
            </a:pPr>
            <a:r>
              <a:rPr sz="2000" spc="-10" dirty="0">
                <a:solidFill>
                  <a:srgbClr val="1F145D"/>
                </a:solidFill>
                <a:latin typeface="Calibri"/>
                <a:cs typeface="Calibri"/>
              </a:rPr>
              <a:t>ram_inst:</a:t>
            </a:r>
            <a:r>
              <a:rPr sz="2000" spc="-15" dirty="0">
                <a:solidFill>
                  <a:srgbClr val="1F145D"/>
                </a:solidFill>
                <a:latin typeface="Calibri"/>
                <a:cs typeface="Calibri"/>
              </a:rPr>
              <a:t> ram</a:t>
            </a:r>
            <a:endParaRPr sz="2000">
              <a:solidFill>
                <a:srgbClr val="1F145D"/>
              </a:solidFill>
              <a:latin typeface="Calibri"/>
              <a:cs typeface="Calibri"/>
            </a:endParaRPr>
          </a:p>
          <a:p>
            <a:pPr marL="377190">
              <a:lnSpc>
                <a:spcPts val="2160"/>
              </a:lnSpc>
            </a:pPr>
            <a:r>
              <a:rPr sz="2000" b="1" spc="-10" dirty="0">
                <a:solidFill>
                  <a:srgbClr val="1F145D"/>
                </a:solidFill>
                <a:latin typeface="Calibri"/>
                <a:cs typeface="Calibri"/>
              </a:rPr>
              <a:t>generic</a:t>
            </a:r>
            <a:r>
              <a:rPr sz="2000" b="1" spc="-15" dirty="0">
                <a:solidFill>
                  <a:srgbClr val="1F145D"/>
                </a:solidFill>
                <a:latin typeface="Calibri"/>
                <a:cs typeface="Calibri"/>
              </a:rPr>
              <a:t> </a:t>
            </a:r>
            <a:r>
              <a:rPr sz="2000" b="1" dirty="0">
                <a:solidFill>
                  <a:srgbClr val="1F145D"/>
                </a:solidFill>
                <a:latin typeface="Calibri"/>
                <a:cs typeface="Calibri"/>
              </a:rPr>
              <a:t>map</a:t>
            </a:r>
            <a:r>
              <a:rPr sz="2000" b="1" spc="-5" dirty="0">
                <a:solidFill>
                  <a:srgbClr val="1F145D"/>
                </a:solidFill>
                <a:latin typeface="Calibri"/>
                <a:cs typeface="Calibri"/>
              </a:rPr>
              <a:t> </a:t>
            </a:r>
            <a:r>
              <a:rPr sz="2000" dirty="0">
                <a:solidFill>
                  <a:srgbClr val="1F145D"/>
                </a:solidFill>
                <a:latin typeface="Calibri"/>
                <a:cs typeface="Calibri"/>
              </a:rPr>
              <a:t>( </a:t>
            </a:r>
            <a:r>
              <a:rPr sz="2000" spc="-5" dirty="0">
                <a:solidFill>
                  <a:srgbClr val="1F145D"/>
                </a:solidFill>
                <a:latin typeface="Calibri"/>
                <a:cs typeface="Calibri"/>
              </a:rPr>
              <a:t>data_width=&gt;16, </a:t>
            </a:r>
            <a:r>
              <a:rPr sz="2000" dirty="0">
                <a:solidFill>
                  <a:srgbClr val="1F145D"/>
                </a:solidFill>
                <a:latin typeface="Calibri"/>
                <a:cs typeface="Calibri"/>
              </a:rPr>
              <a:t>addr_width=&gt;8)</a:t>
            </a:r>
            <a:endParaRPr sz="2000">
              <a:solidFill>
                <a:srgbClr val="1F145D"/>
              </a:solidFill>
              <a:latin typeface="Calibri"/>
              <a:cs typeface="Calibri"/>
            </a:endParaRPr>
          </a:p>
          <a:p>
            <a:pPr marL="377190">
              <a:lnSpc>
                <a:spcPts val="2280"/>
              </a:lnSpc>
            </a:pPr>
            <a:r>
              <a:rPr sz="2000" b="1" dirty="0">
                <a:solidFill>
                  <a:srgbClr val="1F145D"/>
                </a:solidFill>
                <a:latin typeface="Calibri"/>
                <a:cs typeface="Calibri"/>
              </a:rPr>
              <a:t>port</a:t>
            </a:r>
            <a:r>
              <a:rPr sz="2000" b="1" spc="-10" dirty="0">
                <a:solidFill>
                  <a:srgbClr val="1F145D"/>
                </a:solidFill>
                <a:latin typeface="Calibri"/>
                <a:cs typeface="Calibri"/>
              </a:rPr>
              <a:t> </a:t>
            </a:r>
            <a:r>
              <a:rPr sz="2000" b="1" spc="-5" dirty="0">
                <a:solidFill>
                  <a:srgbClr val="1F145D"/>
                </a:solidFill>
                <a:latin typeface="Calibri"/>
                <a:cs typeface="Calibri"/>
              </a:rPr>
              <a:t>map</a:t>
            </a:r>
            <a:r>
              <a:rPr sz="2000" b="1" spc="-15" dirty="0">
                <a:solidFill>
                  <a:srgbClr val="1F145D"/>
                </a:solidFill>
                <a:latin typeface="Calibri"/>
                <a:cs typeface="Calibri"/>
              </a:rPr>
              <a:t> </a:t>
            </a:r>
            <a:r>
              <a:rPr sz="2000" dirty="0">
                <a:solidFill>
                  <a:srgbClr val="1F145D"/>
                </a:solidFill>
                <a:latin typeface="Calibri"/>
                <a:cs typeface="Calibri"/>
              </a:rPr>
              <a:t>(</a:t>
            </a:r>
            <a:r>
              <a:rPr sz="2000" spc="-5" dirty="0">
                <a:solidFill>
                  <a:srgbClr val="1F145D"/>
                </a:solidFill>
                <a:latin typeface="Calibri"/>
                <a:cs typeface="Calibri"/>
              </a:rPr>
              <a:t> </a:t>
            </a:r>
            <a:r>
              <a:rPr sz="2000" dirty="0">
                <a:solidFill>
                  <a:srgbClr val="1F145D"/>
                </a:solidFill>
                <a:latin typeface="Calibri"/>
                <a:cs typeface="Calibri"/>
              </a:rPr>
              <a:t>clk, </a:t>
            </a:r>
            <a:r>
              <a:rPr sz="2000" spc="-5" dirty="0">
                <a:solidFill>
                  <a:srgbClr val="1F145D"/>
                </a:solidFill>
                <a:latin typeface="Calibri"/>
                <a:cs typeface="Calibri"/>
              </a:rPr>
              <a:t>address,</a:t>
            </a:r>
            <a:r>
              <a:rPr sz="2000" spc="5" dirty="0">
                <a:solidFill>
                  <a:srgbClr val="1F145D"/>
                </a:solidFill>
                <a:latin typeface="Calibri"/>
                <a:cs typeface="Calibri"/>
              </a:rPr>
              <a:t> </a:t>
            </a:r>
            <a:r>
              <a:rPr sz="2000" spc="-5" dirty="0">
                <a:solidFill>
                  <a:srgbClr val="1F145D"/>
                </a:solidFill>
                <a:latin typeface="Calibri"/>
                <a:cs typeface="Calibri"/>
              </a:rPr>
              <a:t>din, </a:t>
            </a:r>
            <a:r>
              <a:rPr sz="2000" dirty="0">
                <a:solidFill>
                  <a:srgbClr val="1F145D"/>
                </a:solidFill>
                <a:latin typeface="Calibri"/>
                <a:cs typeface="Calibri"/>
              </a:rPr>
              <a:t>dout,</a:t>
            </a:r>
            <a:r>
              <a:rPr sz="2000" spc="-30" dirty="0">
                <a:solidFill>
                  <a:srgbClr val="1F145D"/>
                </a:solidFill>
                <a:latin typeface="Calibri"/>
                <a:cs typeface="Calibri"/>
              </a:rPr>
              <a:t> </a:t>
            </a:r>
            <a:r>
              <a:rPr sz="2000" spc="-5" dirty="0">
                <a:solidFill>
                  <a:srgbClr val="1F145D"/>
                </a:solidFill>
                <a:latin typeface="Calibri"/>
                <a:cs typeface="Calibri"/>
              </a:rPr>
              <a:t>wr);</a:t>
            </a:r>
            <a:endParaRPr sz="2000">
              <a:solidFill>
                <a:srgbClr val="1F145D"/>
              </a:solidFill>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1664" y="365344"/>
            <a:ext cx="7483317" cy="690574"/>
          </a:xfrm>
          <a:prstGeom prst="rect">
            <a:avLst/>
          </a:prstGeom>
        </p:spPr>
        <p:txBody>
          <a:bodyPr vert="horz" wrap="square" lIns="0" tIns="13335" rIns="0" bIns="0" rtlCol="0">
            <a:spAutoFit/>
          </a:bodyPr>
          <a:lstStyle/>
          <a:p>
            <a:pPr marL="12700">
              <a:lnSpc>
                <a:spcPct val="100000"/>
              </a:lnSpc>
              <a:spcBef>
                <a:spcPts val="105"/>
              </a:spcBef>
            </a:pPr>
            <a:r>
              <a:rPr spc="-20" dirty="0"/>
              <a:t>Inferring</a:t>
            </a:r>
            <a:r>
              <a:rPr spc="-50" dirty="0"/>
              <a:t> </a:t>
            </a:r>
            <a:r>
              <a:rPr spc="-30" dirty="0"/>
              <a:t>storage</a:t>
            </a:r>
            <a:r>
              <a:rPr spc="-20" dirty="0"/>
              <a:t> </a:t>
            </a:r>
            <a:r>
              <a:rPr spc="-10" dirty="0"/>
              <a:t>elements</a:t>
            </a:r>
          </a:p>
        </p:txBody>
      </p:sp>
      <p:sp>
        <p:nvSpPr>
          <p:cNvPr id="3" name="object 3"/>
          <p:cNvSpPr txBox="1"/>
          <p:nvPr/>
        </p:nvSpPr>
        <p:spPr>
          <a:xfrm>
            <a:off x="916939" y="1759966"/>
            <a:ext cx="10067925" cy="1134745"/>
          </a:xfrm>
          <a:prstGeom prst="rect">
            <a:avLst/>
          </a:prstGeom>
        </p:spPr>
        <p:txBody>
          <a:bodyPr vert="horz" wrap="square" lIns="0" tIns="97155" rIns="0" bIns="0" rtlCol="0">
            <a:spAutoFit/>
          </a:bodyPr>
          <a:lstStyle/>
          <a:p>
            <a:pPr marL="241300" marR="5080" indent="-229235">
              <a:lnSpc>
                <a:spcPct val="80000"/>
              </a:lnSpc>
              <a:spcBef>
                <a:spcPts val="765"/>
              </a:spcBef>
              <a:buFont typeface="Arial"/>
              <a:buChar char="•"/>
              <a:tabLst>
                <a:tab pos="241935" algn="l"/>
                <a:tab pos="124142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10" dirty="0">
                <a:solidFill>
                  <a:srgbClr val="1F145D"/>
                </a:solidFill>
                <a:latin typeface="Calibri"/>
                <a:cs typeface="Calibri"/>
              </a:rPr>
              <a:t>sequential</a:t>
            </a:r>
            <a:r>
              <a:rPr sz="2800" spc="25" dirty="0">
                <a:solidFill>
                  <a:srgbClr val="1F145D"/>
                </a:solidFill>
                <a:latin typeface="Calibri"/>
                <a:cs typeface="Calibri"/>
              </a:rPr>
              <a:t> </a:t>
            </a:r>
            <a:r>
              <a:rPr sz="2800" spc="-5" dirty="0">
                <a:solidFill>
                  <a:srgbClr val="1F145D"/>
                </a:solidFill>
                <a:latin typeface="Calibri"/>
                <a:cs typeface="Calibri"/>
              </a:rPr>
              <a:t>logic so</a:t>
            </a:r>
            <a:r>
              <a:rPr sz="2800" spc="10" dirty="0">
                <a:solidFill>
                  <a:srgbClr val="1F145D"/>
                </a:solidFill>
                <a:latin typeface="Calibri"/>
                <a:cs typeface="Calibri"/>
              </a:rPr>
              <a:t> </a:t>
            </a:r>
            <a:r>
              <a:rPr sz="2800" spc="-15" dirty="0">
                <a:solidFill>
                  <a:srgbClr val="1F145D"/>
                </a:solidFill>
                <a:latin typeface="Calibri"/>
                <a:cs typeface="Calibri"/>
              </a:rPr>
              <a:t>we</a:t>
            </a:r>
            <a:r>
              <a:rPr sz="2800" dirty="0">
                <a:solidFill>
                  <a:srgbClr val="1F145D"/>
                </a:solidFill>
                <a:latin typeface="Calibri"/>
                <a:cs typeface="Calibri"/>
              </a:rPr>
              <a:t> </a:t>
            </a:r>
            <a:r>
              <a:rPr sz="2800" spc="-15" dirty="0">
                <a:solidFill>
                  <a:srgbClr val="1F145D"/>
                </a:solidFill>
                <a:latin typeface="Calibri"/>
                <a:cs typeface="Calibri"/>
              </a:rPr>
              <a:t>define</a:t>
            </a:r>
            <a:r>
              <a:rPr sz="2800" spc="30" dirty="0">
                <a:solidFill>
                  <a:srgbClr val="1F145D"/>
                </a:solidFill>
                <a:latin typeface="Calibri"/>
                <a:cs typeface="Calibri"/>
              </a:rPr>
              <a:t> </a:t>
            </a:r>
            <a:r>
              <a:rPr sz="2800" spc="-5" dirty="0">
                <a:solidFill>
                  <a:srgbClr val="1F145D"/>
                </a:solidFill>
                <a:latin typeface="Calibri"/>
                <a:cs typeface="Calibri"/>
              </a:rPr>
              <a:t>which</a:t>
            </a:r>
            <a:r>
              <a:rPr sz="2800" spc="5" dirty="0">
                <a:solidFill>
                  <a:srgbClr val="1F145D"/>
                </a:solidFill>
                <a:latin typeface="Calibri"/>
                <a:cs typeface="Calibri"/>
              </a:rPr>
              <a:t> </a:t>
            </a:r>
            <a:r>
              <a:rPr sz="2800" spc="-5" dirty="0">
                <a:solidFill>
                  <a:srgbClr val="1F145D"/>
                </a:solidFill>
                <a:latin typeface="Calibri"/>
                <a:cs typeface="Calibri"/>
              </a:rPr>
              <a:t>clock</a:t>
            </a:r>
            <a:r>
              <a:rPr sz="2800" spc="20" dirty="0">
                <a:solidFill>
                  <a:srgbClr val="1F145D"/>
                </a:solidFill>
                <a:latin typeface="Calibri"/>
                <a:cs typeface="Calibri"/>
              </a:rPr>
              <a:t> </a:t>
            </a:r>
            <a:r>
              <a:rPr sz="2800" spc="-10" dirty="0">
                <a:solidFill>
                  <a:srgbClr val="1F145D"/>
                </a:solidFill>
                <a:latin typeface="Calibri"/>
                <a:cs typeface="Calibri"/>
              </a:rPr>
              <a:t>edge</a:t>
            </a:r>
            <a:r>
              <a:rPr sz="2800" dirty="0">
                <a:solidFill>
                  <a:srgbClr val="1F145D"/>
                </a:solidFill>
                <a:latin typeface="Calibri"/>
                <a:cs typeface="Calibri"/>
              </a:rPr>
              <a:t> </a:t>
            </a:r>
            <a:r>
              <a:rPr sz="2800" spc="-15" dirty="0">
                <a:solidFill>
                  <a:srgbClr val="1F145D"/>
                </a:solidFill>
                <a:latin typeface="Calibri"/>
                <a:cs typeface="Calibri"/>
              </a:rPr>
              <a:t>it</a:t>
            </a:r>
            <a:r>
              <a:rPr sz="2800" spc="15" dirty="0">
                <a:solidFill>
                  <a:srgbClr val="1F145D"/>
                </a:solidFill>
                <a:latin typeface="Calibri"/>
                <a:cs typeface="Calibri"/>
              </a:rPr>
              <a:t> </a:t>
            </a:r>
            <a:r>
              <a:rPr sz="2800" spc="-10" dirty="0">
                <a:solidFill>
                  <a:srgbClr val="1F145D"/>
                </a:solidFill>
                <a:latin typeface="Calibri"/>
                <a:cs typeface="Calibri"/>
              </a:rPr>
              <a:t>should</a:t>
            </a:r>
            <a:r>
              <a:rPr sz="2800" spc="30" dirty="0">
                <a:solidFill>
                  <a:srgbClr val="1F145D"/>
                </a:solidFill>
                <a:latin typeface="Calibri"/>
                <a:cs typeface="Calibri"/>
              </a:rPr>
              <a:t> </a:t>
            </a:r>
            <a:r>
              <a:rPr sz="2800" dirty="0">
                <a:solidFill>
                  <a:srgbClr val="1F145D"/>
                </a:solidFill>
                <a:latin typeface="Calibri"/>
                <a:cs typeface="Calibri"/>
              </a:rPr>
              <a:t>act </a:t>
            </a:r>
            <a:r>
              <a:rPr sz="2800" spc="5" dirty="0">
                <a:solidFill>
                  <a:srgbClr val="1F145D"/>
                </a:solidFill>
                <a:latin typeface="Calibri"/>
                <a:cs typeface="Calibri"/>
              </a:rPr>
              <a:t> </a:t>
            </a:r>
            <a:r>
              <a:rPr sz="2800" spc="-10" dirty="0">
                <a:solidFill>
                  <a:srgbClr val="1F145D"/>
                </a:solidFill>
                <a:latin typeface="Calibri"/>
                <a:cs typeface="Calibri"/>
              </a:rPr>
              <a:t>upon.	</a:t>
            </a:r>
            <a:r>
              <a:rPr sz="2800" spc="-5" dirty="0">
                <a:solidFill>
                  <a:srgbClr val="1F145D"/>
                </a:solidFill>
                <a:latin typeface="Calibri"/>
                <a:cs typeface="Calibri"/>
              </a:rPr>
              <a:t>With</a:t>
            </a:r>
            <a:r>
              <a:rPr sz="2800" spc="10" dirty="0">
                <a:solidFill>
                  <a:srgbClr val="1F145D"/>
                </a:solidFill>
                <a:latin typeface="Calibri"/>
                <a:cs typeface="Calibri"/>
              </a:rPr>
              <a:t> </a:t>
            </a:r>
            <a:r>
              <a:rPr sz="2800" spc="-5" dirty="0">
                <a:solidFill>
                  <a:srgbClr val="1F145D"/>
                </a:solidFill>
                <a:latin typeface="Calibri"/>
                <a:cs typeface="Calibri"/>
              </a:rPr>
              <a:t>the </a:t>
            </a:r>
            <a:r>
              <a:rPr sz="2800" spc="-20" dirty="0">
                <a:solidFill>
                  <a:srgbClr val="1F145D"/>
                </a:solidFill>
                <a:latin typeface="Calibri"/>
                <a:cs typeface="Calibri"/>
              </a:rPr>
              <a:t>exception</a:t>
            </a:r>
            <a:r>
              <a:rPr sz="2800" spc="5" dirty="0">
                <a:solidFill>
                  <a:srgbClr val="1F145D"/>
                </a:solidFill>
                <a:latin typeface="Calibri"/>
                <a:cs typeface="Calibri"/>
              </a:rPr>
              <a:t> </a:t>
            </a:r>
            <a:r>
              <a:rPr sz="2800" spc="-5" dirty="0">
                <a:solidFill>
                  <a:srgbClr val="1F145D"/>
                </a:solidFill>
                <a:latin typeface="Calibri"/>
                <a:cs typeface="Calibri"/>
              </a:rPr>
              <a:t>of special</a:t>
            </a:r>
            <a:r>
              <a:rPr sz="2800" spc="5" dirty="0">
                <a:solidFill>
                  <a:srgbClr val="1F145D"/>
                </a:solidFill>
                <a:latin typeface="Calibri"/>
                <a:cs typeface="Calibri"/>
              </a:rPr>
              <a:t> </a:t>
            </a:r>
            <a:r>
              <a:rPr sz="2800" spc="-5" dirty="0">
                <a:solidFill>
                  <a:srgbClr val="1F145D"/>
                </a:solidFill>
                <a:latin typeface="Calibri"/>
                <a:cs typeface="Calibri"/>
              </a:rPr>
              <a:t>“DDR”</a:t>
            </a:r>
            <a:r>
              <a:rPr sz="2800" spc="25" dirty="0">
                <a:solidFill>
                  <a:srgbClr val="1F145D"/>
                </a:solidFill>
                <a:latin typeface="Calibri"/>
                <a:cs typeface="Calibri"/>
              </a:rPr>
              <a:t> </a:t>
            </a:r>
            <a:r>
              <a:rPr sz="2800" spc="-5" dirty="0">
                <a:solidFill>
                  <a:srgbClr val="1F145D"/>
                </a:solidFill>
                <a:latin typeface="Calibri"/>
                <a:cs typeface="Calibri"/>
              </a:rPr>
              <a:t>I/O cells</a:t>
            </a:r>
            <a:r>
              <a:rPr sz="2800" spc="10" dirty="0">
                <a:solidFill>
                  <a:srgbClr val="1F145D"/>
                </a:solidFill>
                <a:latin typeface="Calibri"/>
                <a:cs typeface="Calibri"/>
              </a:rPr>
              <a:t> </a:t>
            </a:r>
            <a:r>
              <a:rPr sz="2800" spc="-15" dirty="0">
                <a:solidFill>
                  <a:srgbClr val="1F145D"/>
                </a:solidFill>
                <a:latin typeface="Calibri"/>
                <a:cs typeface="Calibri"/>
              </a:rPr>
              <a:t>we are</a:t>
            </a:r>
            <a:r>
              <a:rPr sz="2800" spc="-10" dirty="0">
                <a:solidFill>
                  <a:srgbClr val="1F145D"/>
                </a:solidFill>
                <a:latin typeface="Calibri"/>
                <a:cs typeface="Calibri"/>
              </a:rPr>
              <a:t> </a:t>
            </a:r>
            <a:r>
              <a:rPr sz="2800" spc="-15" dirty="0">
                <a:solidFill>
                  <a:srgbClr val="1F145D"/>
                </a:solidFill>
                <a:latin typeface="Calibri"/>
                <a:cs typeface="Calibri"/>
              </a:rPr>
              <a:t>inferring </a:t>
            </a:r>
            <a:r>
              <a:rPr sz="2800" spc="-615" dirty="0">
                <a:solidFill>
                  <a:srgbClr val="1F145D"/>
                </a:solidFill>
                <a:latin typeface="Calibri"/>
                <a:cs typeface="Calibri"/>
              </a:rPr>
              <a:t> </a:t>
            </a:r>
            <a:r>
              <a:rPr sz="2800" spc="-10" dirty="0">
                <a:solidFill>
                  <a:srgbClr val="1F145D"/>
                </a:solidFill>
                <a:latin typeface="Calibri"/>
                <a:cs typeface="Calibri"/>
              </a:rPr>
              <a:t>flip-flops</a:t>
            </a:r>
            <a:r>
              <a:rPr sz="2800" spc="25" dirty="0">
                <a:solidFill>
                  <a:srgbClr val="1F145D"/>
                </a:solidFill>
                <a:latin typeface="Calibri"/>
                <a:cs typeface="Calibri"/>
              </a:rPr>
              <a:t> </a:t>
            </a:r>
            <a:r>
              <a:rPr sz="2800" spc="-5" dirty="0">
                <a:solidFill>
                  <a:srgbClr val="1F145D"/>
                </a:solidFill>
                <a:latin typeface="Calibri"/>
                <a:cs typeface="Calibri"/>
              </a:rPr>
              <a:t>which</a:t>
            </a:r>
            <a:r>
              <a:rPr sz="2800" spc="15" dirty="0">
                <a:solidFill>
                  <a:srgbClr val="1F145D"/>
                </a:solidFill>
                <a:latin typeface="Calibri"/>
                <a:cs typeface="Calibri"/>
              </a:rPr>
              <a:t> </a:t>
            </a:r>
            <a:r>
              <a:rPr sz="2800" spc="-10" dirty="0">
                <a:solidFill>
                  <a:srgbClr val="1F145D"/>
                </a:solidFill>
                <a:latin typeface="Calibri"/>
                <a:cs typeface="Calibri"/>
              </a:rPr>
              <a:t>can</a:t>
            </a:r>
            <a:r>
              <a:rPr sz="2800" spc="10" dirty="0">
                <a:solidFill>
                  <a:srgbClr val="1F145D"/>
                </a:solidFill>
                <a:latin typeface="Calibri"/>
                <a:cs typeface="Calibri"/>
              </a:rPr>
              <a:t> </a:t>
            </a:r>
            <a:r>
              <a:rPr sz="2800" spc="-10" dirty="0">
                <a:solidFill>
                  <a:srgbClr val="1F145D"/>
                </a:solidFill>
                <a:latin typeface="Calibri"/>
                <a:cs typeface="Calibri"/>
              </a:rPr>
              <a:t>only</a:t>
            </a:r>
            <a:r>
              <a:rPr sz="2800" spc="5" dirty="0">
                <a:solidFill>
                  <a:srgbClr val="1F145D"/>
                </a:solidFill>
                <a:latin typeface="Calibri"/>
                <a:cs typeface="Calibri"/>
              </a:rPr>
              <a:t> </a:t>
            </a:r>
            <a:r>
              <a:rPr sz="2800" dirty="0">
                <a:solidFill>
                  <a:srgbClr val="1F145D"/>
                </a:solidFill>
                <a:latin typeface="Calibri"/>
                <a:cs typeface="Calibri"/>
              </a:rPr>
              <a:t>act</a:t>
            </a:r>
            <a:r>
              <a:rPr sz="2800" spc="-5" dirty="0">
                <a:solidFill>
                  <a:srgbClr val="1F145D"/>
                </a:solidFill>
                <a:latin typeface="Calibri"/>
                <a:cs typeface="Calibri"/>
              </a:rPr>
              <a:t> on</a:t>
            </a:r>
            <a:r>
              <a:rPr sz="2800" spc="10" dirty="0">
                <a:solidFill>
                  <a:srgbClr val="1F145D"/>
                </a:solidFill>
                <a:latin typeface="Calibri"/>
                <a:cs typeface="Calibri"/>
              </a:rPr>
              <a:t> </a:t>
            </a:r>
            <a:r>
              <a:rPr sz="2800" spc="-10" dirty="0">
                <a:solidFill>
                  <a:srgbClr val="1F145D"/>
                </a:solidFill>
                <a:latin typeface="Calibri"/>
                <a:cs typeface="Calibri"/>
              </a:rPr>
              <a:t>one</a:t>
            </a:r>
            <a:r>
              <a:rPr sz="2800" spc="-5" dirty="0">
                <a:solidFill>
                  <a:srgbClr val="1F145D"/>
                </a:solidFill>
                <a:latin typeface="Calibri"/>
                <a:cs typeface="Calibri"/>
              </a:rPr>
              <a:t> </a:t>
            </a:r>
            <a:r>
              <a:rPr sz="2800" spc="-10" dirty="0">
                <a:solidFill>
                  <a:srgbClr val="1F145D"/>
                </a:solidFill>
                <a:latin typeface="Calibri"/>
                <a:cs typeface="Calibri"/>
              </a:rPr>
              <a:t>edge.</a:t>
            </a:r>
            <a:endParaRPr sz="2800">
              <a:solidFill>
                <a:srgbClr val="1F145D"/>
              </a:solidFill>
              <a:latin typeface="Calibri"/>
              <a:cs typeface="Calibri"/>
            </a:endParaRPr>
          </a:p>
        </p:txBody>
      </p:sp>
      <p:sp>
        <p:nvSpPr>
          <p:cNvPr id="4" name="object 4"/>
          <p:cNvSpPr txBox="1"/>
          <p:nvPr/>
        </p:nvSpPr>
        <p:spPr>
          <a:xfrm>
            <a:off x="916939" y="3380054"/>
            <a:ext cx="160909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5" dirty="0">
                <a:solidFill>
                  <a:srgbClr val="1F145D"/>
                </a:solidFill>
                <a:latin typeface="Calibri"/>
                <a:cs typeface="Calibri"/>
              </a:rPr>
              <a:t>VERILOG:</a:t>
            </a:r>
            <a:endParaRPr sz="2800">
              <a:solidFill>
                <a:srgbClr val="1F145D"/>
              </a:solidFill>
              <a:latin typeface="Calibri"/>
              <a:cs typeface="Calibri"/>
            </a:endParaRPr>
          </a:p>
        </p:txBody>
      </p:sp>
      <p:sp>
        <p:nvSpPr>
          <p:cNvPr id="5" name="object 5"/>
          <p:cNvSpPr txBox="1"/>
          <p:nvPr/>
        </p:nvSpPr>
        <p:spPr>
          <a:xfrm>
            <a:off x="2676144" y="3343655"/>
            <a:ext cx="5029200" cy="818814"/>
          </a:xfrm>
          <a:prstGeom prst="rect">
            <a:avLst/>
          </a:prstGeom>
          <a:solidFill>
            <a:srgbClr val="E1EFD9">
              <a:alpha val="19999"/>
            </a:srgbClr>
          </a:solidFill>
          <a:ln w="12192">
            <a:solidFill>
              <a:srgbClr val="00AF50"/>
            </a:solidFill>
          </a:ln>
        </p:spPr>
        <p:txBody>
          <a:bodyPr vert="horz" wrap="square" lIns="0" tIns="48895" rIns="0" bIns="0" rtlCol="0">
            <a:spAutoFit/>
          </a:bodyPr>
          <a:lstStyle/>
          <a:p>
            <a:pPr marR="140970" algn="r">
              <a:lnSpc>
                <a:spcPts val="3025"/>
              </a:lnSpc>
              <a:spcBef>
                <a:spcPts val="385"/>
              </a:spcBef>
            </a:pPr>
            <a:r>
              <a:rPr sz="2800" spc="-20" dirty="0">
                <a:solidFill>
                  <a:srgbClr val="1F145D"/>
                </a:solidFill>
                <a:latin typeface="Calibri"/>
                <a:cs typeface="Calibri"/>
              </a:rPr>
              <a:t>always</a:t>
            </a:r>
            <a:r>
              <a:rPr sz="2800" spc="-25"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(posedge</a:t>
            </a:r>
            <a:r>
              <a:rPr sz="2800" spc="5" dirty="0">
                <a:solidFill>
                  <a:srgbClr val="1F145D"/>
                </a:solidFill>
                <a:latin typeface="Calibri"/>
                <a:cs typeface="Calibri"/>
              </a:rPr>
              <a:t> </a:t>
            </a:r>
            <a:r>
              <a:rPr sz="2800" spc="-5" dirty="0">
                <a:solidFill>
                  <a:srgbClr val="1F145D"/>
                </a:solidFill>
                <a:latin typeface="Calibri"/>
                <a:cs typeface="Calibri"/>
              </a:rPr>
              <a:t>someclock)</a:t>
            </a:r>
            <a:endParaRPr sz="2800" dirty="0">
              <a:solidFill>
                <a:srgbClr val="1F145D"/>
              </a:solidFill>
              <a:latin typeface="Calibri"/>
              <a:cs typeface="Calibri"/>
            </a:endParaRPr>
          </a:p>
          <a:p>
            <a:pPr marR="95250" algn="r">
              <a:lnSpc>
                <a:spcPts val="3025"/>
              </a:lnSpc>
            </a:pPr>
            <a:r>
              <a:rPr sz="2800" spc="-5" dirty="0">
                <a:solidFill>
                  <a:srgbClr val="1F145D"/>
                </a:solidFill>
                <a:latin typeface="Calibri"/>
                <a:cs typeface="Calibri"/>
              </a:rPr>
              <a:t>//</a:t>
            </a:r>
            <a:r>
              <a:rPr sz="2800" dirty="0">
                <a:solidFill>
                  <a:srgbClr val="1F145D"/>
                </a:solidFill>
                <a:latin typeface="Calibri"/>
                <a:cs typeface="Calibri"/>
              </a:rPr>
              <a:t> </a:t>
            </a:r>
            <a:r>
              <a:rPr sz="2800" spc="-25" dirty="0">
                <a:solidFill>
                  <a:srgbClr val="1F145D"/>
                </a:solidFill>
                <a:latin typeface="Calibri"/>
                <a:cs typeface="Calibri"/>
              </a:rPr>
              <a:t>always</a:t>
            </a:r>
            <a:r>
              <a:rPr sz="2800" spc="-15"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10" dirty="0">
                <a:solidFill>
                  <a:srgbClr val="1F145D"/>
                </a:solidFill>
                <a:latin typeface="Calibri"/>
                <a:cs typeface="Calibri"/>
              </a:rPr>
              <a:t>(negedge</a:t>
            </a:r>
            <a:r>
              <a:rPr sz="2800" spc="-5" dirty="0">
                <a:solidFill>
                  <a:srgbClr val="1F145D"/>
                </a:solidFill>
                <a:latin typeface="Calibri"/>
                <a:cs typeface="Calibri"/>
              </a:rPr>
              <a:t> someclock)</a:t>
            </a:r>
            <a:endParaRPr sz="2800" dirty="0">
              <a:solidFill>
                <a:srgbClr val="1F145D"/>
              </a:solidFill>
              <a:latin typeface="Calibri"/>
              <a:cs typeface="Calibri"/>
            </a:endParaRPr>
          </a:p>
        </p:txBody>
      </p:sp>
      <p:sp>
        <p:nvSpPr>
          <p:cNvPr id="6" name="object 6"/>
          <p:cNvSpPr txBox="1"/>
          <p:nvPr/>
        </p:nvSpPr>
        <p:spPr>
          <a:xfrm>
            <a:off x="916939" y="4657725"/>
            <a:ext cx="113919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solidFill>
                  <a:srgbClr val="1F145D"/>
                </a:solidFill>
                <a:latin typeface="Calibri"/>
                <a:cs typeface="Calibri"/>
              </a:rPr>
              <a:t>VHDL:</a:t>
            </a:r>
            <a:endParaRPr sz="2800">
              <a:solidFill>
                <a:srgbClr val="1F145D"/>
              </a:solidFill>
              <a:latin typeface="Calibri"/>
              <a:cs typeface="Calibri"/>
            </a:endParaRPr>
          </a:p>
        </p:txBody>
      </p:sp>
      <p:sp>
        <p:nvSpPr>
          <p:cNvPr id="7" name="object 7"/>
          <p:cNvSpPr txBox="1"/>
          <p:nvPr/>
        </p:nvSpPr>
        <p:spPr>
          <a:xfrm>
            <a:off x="2676144" y="4733544"/>
            <a:ext cx="4620895" cy="1051570"/>
          </a:xfrm>
          <a:prstGeom prst="rect">
            <a:avLst/>
          </a:prstGeom>
          <a:solidFill>
            <a:srgbClr val="E1EFD9">
              <a:alpha val="19999"/>
            </a:srgbClr>
          </a:solidFill>
          <a:ln w="12192">
            <a:solidFill>
              <a:srgbClr val="00AF50"/>
            </a:solidFill>
          </a:ln>
        </p:spPr>
        <p:txBody>
          <a:bodyPr vert="horz" wrap="square" lIns="0" tIns="0" rIns="0" bIns="0" rtlCol="0">
            <a:spAutoFit/>
          </a:bodyPr>
          <a:lstStyle/>
          <a:p>
            <a:pPr marR="992505" algn="ctr">
              <a:lnSpc>
                <a:spcPts val="2525"/>
              </a:lnSpc>
            </a:pPr>
            <a:r>
              <a:rPr sz="2800" spc="-15" dirty="0">
                <a:solidFill>
                  <a:srgbClr val="1F145D"/>
                </a:solidFill>
                <a:latin typeface="Calibri"/>
                <a:cs typeface="Calibri"/>
              </a:rPr>
              <a:t>process</a:t>
            </a:r>
            <a:r>
              <a:rPr sz="2800" spc="5" dirty="0">
                <a:solidFill>
                  <a:srgbClr val="1F145D"/>
                </a:solidFill>
                <a:latin typeface="Calibri"/>
                <a:cs typeface="Calibri"/>
              </a:rPr>
              <a:t> </a:t>
            </a:r>
            <a:r>
              <a:rPr sz="2800" spc="-5" dirty="0">
                <a:solidFill>
                  <a:srgbClr val="1F145D"/>
                </a:solidFill>
                <a:latin typeface="Calibri"/>
                <a:cs typeface="Calibri"/>
              </a:rPr>
              <a:t>(someclk) </a:t>
            </a:r>
            <a:r>
              <a:rPr sz="2800" spc="-10" dirty="0">
                <a:solidFill>
                  <a:srgbClr val="1F145D"/>
                </a:solidFill>
                <a:latin typeface="Calibri"/>
                <a:cs typeface="Calibri"/>
              </a:rPr>
              <a:t>begin</a:t>
            </a:r>
            <a:endParaRPr sz="2800">
              <a:solidFill>
                <a:srgbClr val="1F145D"/>
              </a:solidFill>
              <a:latin typeface="Calibri"/>
              <a:cs typeface="Calibri"/>
            </a:endParaRPr>
          </a:p>
          <a:p>
            <a:pPr marL="596265" algn="ctr">
              <a:lnSpc>
                <a:spcPts val="2690"/>
              </a:lnSpc>
            </a:pPr>
            <a:r>
              <a:rPr sz="2800" spc="-5" dirty="0">
                <a:solidFill>
                  <a:srgbClr val="1F145D"/>
                </a:solidFill>
                <a:latin typeface="Calibri"/>
                <a:cs typeface="Calibri"/>
              </a:rPr>
              <a:t>if</a:t>
            </a:r>
            <a:r>
              <a:rPr sz="2800" spc="-20" dirty="0">
                <a:solidFill>
                  <a:srgbClr val="1F145D"/>
                </a:solidFill>
                <a:latin typeface="Calibri"/>
                <a:cs typeface="Calibri"/>
              </a:rPr>
              <a:t> </a:t>
            </a:r>
            <a:r>
              <a:rPr sz="2800" spc="-10" dirty="0">
                <a:solidFill>
                  <a:srgbClr val="1F145D"/>
                </a:solidFill>
                <a:latin typeface="Calibri"/>
                <a:cs typeface="Calibri"/>
              </a:rPr>
              <a:t>rising_edge()</a:t>
            </a:r>
            <a:r>
              <a:rPr sz="2800" spc="20" dirty="0">
                <a:solidFill>
                  <a:srgbClr val="1F145D"/>
                </a:solidFill>
                <a:latin typeface="Calibri"/>
                <a:cs typeface="Calibri"/>
              </a:rPr>
              <a:t> </a:t>
            </a:r>
            <a:r>
              <a:rPr sz="2800" spc="-5" dirty="0">
                <a:solidFill>
                  <a:srgbClr val="1F145D"/>
                </a:solidFill>
                <a:latin typeface="Calibri"/>
                <a:cs typeface="Calibri"/>
              </a:rPr>
              <a:t>then</a:t>
            </a:r>
            <a:r>
              <a:rPr sz="2800" spc="-15" dirty="0">
                <a:solidFill>
                  <a:srgbClr val="1F145D"/>
                </a:solidFill>
                <a:latin typeface="Calibri"/>
                <a:cs typeface="Calibri"/>
              </a:rPr>
              <a:t> </a:t>
            </a:r>
            <a:r>
              <a:rPr sz="2800" spc="-5" dirty="0">
                <a:solidFill>
                  <a:srgbClr val="1F145D"/>
                </a:solidFill>
                <a:latin typeface="Calibri"/>
                <a:cs typeface="Calibri"/>
              </a:rPr>
              <a:t>…</a:t>
            </a:r>
            <a:endParaRPr sz="2800">
              <a:solidFill>
                <a:srgbClr val="1F145D"/>
              </a:solidFill>
              <a:latin typeface="Calibri"/>
              <a:cs typeface="Calibri"/>
            </a:endParaRPr>
          </a:p>
          <a:p>
            <a:pPr marL="45720" algn="ctr">
              <a:lnSpc>
                <a:spcPts val="3025"/>
              </a:lnSpc>
              <a:tabLst>
                <a:tab pos="751205" algn="l"/>
              </a:tabLst>
            </a:pPr>
            <a:r>
              <a:rPr sz="2800" spc="-5" dirty="0">
                <a:solidFill>
                  <a:srgbClr val="1F145D"/>
                </a:solidFill>
                <a:latin typeface="Calibri"/>
                <a:cs typeface="Calibri"/>
              </a:rPr>
              <a:t>--	if</a:t>
            </a:r>
            <a:r>
              <a:rPr sz="2800" spc="-30" dirty="0">
                <a:solidFill>
                  <a:srgbClr val="1F145D"/>
                </a:solidFill>
                <a:latin typeface="Calibri"/>
                <a:cs typeface="Calibri"/>
              </a:rPr>
              <a:t> </a:t>
            </a:r>
            <a:r>
              <a:rPr sz="2800" spc="-10" dirty="0">
                <a:solidFill>
                  <a:srgbClr val="1F145D"/>
                </a:solidFill>
                <a:latin typeface="Calibri"/>
                <a:cs typeface="Calibri"/>
              </a:rPr>
              <a:t>falling_edge()</a:t>
            </a:r>
            <a:r>
              <a:rPr sz="2800" spc="-15" dirty="0">
                <a:solidFill>
                  <a:srgbClr val="1F145D"/>
                </a:solidFill>
                <a:latin typeface="Calibri"/>
                <a:cs typeface="Calibri"/>
              </a:rPr>
              <a:t> </a:t>
            </a:r>
            <a:r>
              <a:rPr sz="2800" spc="-5" dirty="0">
                <a:solidFill>
                  <a:srgbClr val="1F145D"/>
                </a:solidFill>
                <a:latin typeface="Calibri"/>
                <a:cs typeface="Calibri"/>
              </a:rPr>
              <a:t>then …</a:t>
            </a:r>
            <a:endParaRPr sz="2800">
              <a:solidFill>
                <a:srgbClr val="1F145D"/>
              </a:solidFill>
              <a:latin typeface="Calibri"/>
              <a:cs typeface="Calibri"/>
            </a:endParaRPr>
          </a:p>
        </p:txBody>
      </p:sp>
      <p:grpSp>
        <p:nvGrpSpPr>
          <p:cNvPr id="11" name="Group 10">
            <a:extLst>
              <a:ext uri="{FF2B5EF4-FFF2-40B4-BE49-F238E27FC236}">
                <a16:creationId xmlns:a16="http://schemas.microsoft.com/office/drawing/2014/main" id="{2ECE72E1-9265-40BC-AE1A-36D150A408DA}"/>
              </a:ext>
            </a:extLst>
          </p:cNvPr>
          <p:cNvGrpSpPr/>
          <p:nvPr/>
        </p:nvGrpSpPr>
        <p:grpSpPr>
          <a:xfrm>
            <a:off x="7775395" y="3444812"/>
            <a:ext cx="4103565" cy="3328044"/>
            <a:chOff x="7775395" y="3444812"/>
            <a:chExt cx="4103565" cy="3328044"/>
          </a:xfrm>
        </p:grpSpPr>
        <p:pic>
          <p:nvPicPr>
            <p:cNvPr id="8" name="object 8"/>
            <p:cNvPicPr/>
            <p:nvPr/>
          </p:nvPicPr>
          <p:blipFill>
            <a:blip r:embed="rId2" cstate="print"/>
            <a:stretch>
              <a:fillRect/>
            </a:stretch>
          </p:blipFill>
          <p:spPr>
            <a:xfrm>
              <a:off x="7775395" y="3444812"/>
              <a:ext cx="4103565" cy="2507480"/>
            </a:xfrm>
            <a:prstGeom prst="rect">
              <a:avLst/>
            </a:prstGeom>
          </p:spPr>
        </p:pic>
        <p:sp>
          <p:nvSpPr>
            <p:cNvPr id="10" name="TextBox 9">
              <a:extLst>
                <a:ext uri="{FF2B5EF4-FFF2-40B4-BE49-F238E27FC236}">
                  <a16:creationId xmlns:a16="http://schemas.microsoft.com/office/drawing/2014/main" id="{1934E34F-C4C1-4D50-8782-BAA58FC87BEA}"/>
                </a:ext>
              </a:extLst>
            </p:cNvPr>
            <p:cNvSpPr txBox="1"/>
            <p:nvPr/>
          </p:nvSpPr>
          <p:spPr>
            <a:xfrm>
              <a:off x="8927464" y="5941859"/>
              <a:ext cx="2057400" cy="830997"/>
            </a:xfrm>
            <a:prstGeom prst="rect">
              <a:avLst/>
            </a:prstGeom>
            <a:noFill/>
          </p:spPr>
          <p:txBody>
            <a:bodyPr wrap="square">
              <a:spAutoFit/>
            </a:bodyPr>
            <a:lstStyle/>
            <a:p>
              <a:r>
                <a:rPr lang="en-US" spc="-10" dirty="0">
                  <a:solidFill>
                    <a:srgbClr val="1F145D"/>
                  </a:solidFill>
                  <a:latin typeface="Calibri"/>
                  <a:cs typeface="Calibri"/>
                </a:rPr>
                <a:t>Different Response</a:t>
              </a:r>
              <a:endParaRPr lang="en-GB" dirty="0">
                <a:solidFill>
                  <a:srgbClr val="1F145D"/>
                </a:solidFill>
              </a:endParaRPr>
            </a:p>
          </p:txBody>
        </p:sp>
      </p:grpSp>
      <p:sp>
        <p:nvSpPr>
          <p:cNvPr id="12" name="TextBox 11">
            <a:extLst>
              <a:ext uri="{FF2B5EF4-FFF2-40B4-BE49-F238E27FC236}">
                <a16:creationId xmlns:a16="http://schemas.microsoft.com/office/drawing/2014/main" id="{ABE90CAE-C4C2-47F8-8308-712E3CE71245}"/>
              </a:ext>
            </a:extLst>
          </p:cNvPr>
          <p:cNvSpPr txBox="1"/>
          <p:nvPr/>
        </p:nvSpPr>
        <p:spPr>
          <a:xfrm>
            <a:off x="543278" y="5935396"/>
            <a:ext cx="4798061" cy="830997"/>
          </a:xfrm>
          <a:prstGeom prst="rect">
            <a:avLst/>
          </a:prstGeom>
          <a:noFill/>
        </p:spPr>
        <p:txBody>
          <a:bodyPr wrap="square">
            <a:spAutoFit/>
          </a:bodyPr>
          <a:lstStyle/>
          <a:p>
            <a:r>
              <a:rPr lang="en-US" spc="-10" dirty="0">
                <a:solidFill>
                  <a:srgbClr val="1F145D"/>
                </a:solidFill>
                <a:latin typeface="Calibri"/>
                <a:cs typeface="Calibri"/>
              </a:rPr>
              <a:t>A little question: Why DDR is </a:t>
            </a:r>
            <a:r>
              <a:rPr lang="en-US" b="1" spc="-10" dirty="0">
                <a:solidFill>
                  <a:srgbClr val="1F145D"/>
                </a:solidFill>
                <a:latin typeface="Calibri"/>
                <a:cs typeface="Calibri"/>
              </a:rPr>
              <a:t>Double Rate?</a:t>
            </a:r>
            <a:endParaRPr lang="en-GB" b="1" dirty="0">
              <a:solidFill>
                <a:srgbClr val="1F145D"/>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4137" y="275768"/>
            <a:ext cx="5251069" cy="690574"/>
          </a:xfrm>
          <a:prstGeom prst="rect">
            <a:avLst/>
          </a:prstGeom>
        </p:spPr>
        <p:txBody>
          <a:bodyPr vert="horz" wrap="square" lIns="0" tIns="13335" rIns="0" bIns="0" rtlCol="0">
            <a:spAutoFit/>
          </a:bodyPr>
          <a:lstStyle/>
          <a:p>
            <a:pPr marL="12700">
              <a:lnSpc>
                <a:spcPct val="100000"/>
              </a:lnSpc>
              <a:spcBef>
                <a:spcPts val="105"/>
              </a:spcBef>
            </a:pPr>
            <a:r>
              <a:rPr spc="-30" dirty="0"/>
              <a:t>Registers</a:t>
            </a:r>
            <a:r>
              <a:rPr spc="-35" dirty="0"/>
              <a:t> </a:t>
            </a:r>
            <a:r>
              <a:rPr dirty="0"/>
              <a:t>/</a:t>
            </a:r>
            <a:r>
              <a:rPr spc="-35" dirty="0"/>
              <a:t> </a:t>
            </a:r>
            <a:r>
              <a:rPr spc="-20" dirty="0"/>
              <a:t>DFFs</a:t>
            </a:r>
          </a:p>
        </p:txBody>
      </p:sp>
      <p:sp>
        <p:nvSpPr>
          <p:cNvPr id="3" name="object 3"/>
          <p:cNvSpPr/>
          <p:nvPr/>
        </p:nvSpPr>
        <p:spPr>
          <a:xfrm>
            <a:off x="1871472" y="1972055"/>
            <a:ext cx="685800" cy="932815"/>
          </a:xfrm>
          <a:custGeom>
            <a:avLst/>
            <a:gdLst/>
            <a:ahLst/>
            <a:cxnLst/>
            <a:rect l="l" t="t" r="r" b="b"/>
            <a:pathLst>
              <a:path w="685800" h="932814">
                <a:moveTo>
                  <a:pt x="685800" y="0"/>
                </a:moveTo>
                <a:lnTo>
                  <a:pt x="0" y="0"/>
                </a:lnTo>
                <a:lnTo>
                  <a:pt x="0" y="932688"/>
                </a:lnTo>
                <a:lnTo>
                  <a:pt x="685800" y="932688"/>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4" name="object 4"/>
          <p:cNvSpPr txBox="1"/>
          <p:nvPr/>
        </p:nvSpPr>
        <p:spPr>
          <a:xfrm>
            <a:off x="1871472" y="1972055"/>
            <a:ext cx="685800" cy="861774"/>
          </a:xfrm>
          <a:prstGeom prst="rect">
            <a:avLst/>
          </a:prstGeom>
          <a:ln w="12700">
            <a:solidFill>
              <a:srgbClr val="2E528F"/>
            </a:solidFill>
          </a:ln>
        </p:spPr>
        <p:txBody>
          <a:bodyPr vert="horz" wrap="square" lIns="0" tIns="30480" rIns="0" bIns="0" rtlCol="0">
            <a:spAutoFit/>
          </a:bodyPr>
          <a:lstStyle/>
          <a:p>
            <a:pPr marL="92075">
              <a:lnSpc>
                <a:spcPct val="100000"/>
              </a:lnSpc>
              <a:spcBef>
                <a:spcPts val="240"/>
              </a:spcBef>
              <a:tabLst>
                <a:tab pos="389890" algn="l"/>
              </a:tabLst>
            </a:pPr>
            <a:r>
              <a:rPr sz="1800" dirty="0">
                <a:solidFill>
                  <a:srgbClr val="1F145D"/>
                </a:solidFill>
                <a:latin typeface="Calibri"/>
                <a:cs typeface="Calibri"/>
              </a:rPr>
              <a:t>D	Q</a:t>
            </a:r>
            <a:endParaRPr sz="1800">
              <a:solidFill>
                <a:srgbClr val="1F145D"/>
              </a:solidFill>
              <a:latin typeface="Calibri"/>
              <a:cs typeface="Calibri"/>
            </a:endParaRPr>
          </a:p>
          <a:p>
            <a:pPr marL="143510" marR="352425" indent="-52069">
              <a:lnSpc>
                <a:spcPct val="100000"/>
              </a:lnSpc>
            </a:pPr>
            <a:r>
              <a:rPr sz="1800" dirty="0">
                <a:solidFill>
                  <a:srgbClr val="1F145D"/>
                </a:solidFill>
                <a:latin typeface="Calibri"/>
                <a:cs typeface="Calibri"/>
              </a:rPr>
              <a:t>CE  C</a:t>
            </a:r>
            <a:endParaRPr sz="1800">
              <a:solidFill>
                <a:srgbClr val="1F145D"/>
              </a:solidFill>
              <a:latin typeface="Calibri"/>
              <a:cs typeface="Calibri"/>
            </a:endParaRPr>
          </a:p>
        </p:txBody>
      </p:sp>
      <p:grpSp>
        <p:nvGrpSpPr>
          <p:cNvPr id="5" name="object 5"/>
          <p:cNvGrpSpPr/>
          <p:nvPr/>
        </p:nvGrpSpPr>
        <p:grpSpPr>
          <a:xfrm>
            <a:off x="600455" y="2150236"/>
            <a:ext cx="2851150" cy="675640"/>
            <a:chOff x="600455" y="2150236"/>
            <a:chExt cx="2851150" cy="675640"/>
          </a:xfrm>
        </p:grpSpPr>
        <p:pic>
          <p:nvPicPr>
            <p:cNvPr id="6" name="object 6"/>
            <p:cNvPicPr/>
            <p:nvPr/>
          </p:nvPicPr>
          <p:blipFill>
            <a:blip r:embed="rId2" cstate="print"/>
            <a:stretch>
              <a:fillRect/>
            </a:stretch>
          </p:blipFill>
          <p:spPr>
            <a:xfrm>
              <a:off x="1865122" y="2598165"/>
              <a:ext cx="117856" cy="227584"/>
            </a:xfrm>
            <a:prstGeom prst="rect">
              <a:avLst/>
            </a:prstGeom>
          </p:spPr>
        </p:pic>
        <p:sp>
          <p:nvSpPr>
            <p:cNvPr id="7" name="object 7"/>
            <p:cNvSpPr/>
            <p:nvPr/>
          </p:nvSpPr>
          <p:spPr>
            <a:xfrm>
              <a:off x="1485900" y="2712719"/>
              <a:ext cx="386080" cy="2540"/>
            </a:xfrm>
            <a:custGeom>
              <a:avLst/>
              <a:gdLst/>
              <a:ahLst/>
              <a:cxnLst/>
              <a:rect l="l" t="t" r="r" b="b"/>
              <a:pathLst>
                <a:path w="386080" h="2539">
                  <a:moveTo>
                    <a:pt x="385699" y="0"/>
                  </a:moveTo>
                  <a:lnTo>
                    <a:pt x="0" y="2540"/>
                  </a:lnTo>
                </a:path>
              </a:pathLst>
            </a:custGeom>
            <a:ln w="6350">
              <a:solidFill>
                <a:srgbClr val="4471C4"/>
              </a:solidFill>
            </a:ln>
          </p:spPr>
          <p:txBody>
            <a:bodyPr wrap="square" lIns="0" tIns="0" rIns="0" bIns="0" rtlCol="0"/>
            <a:lstStyle/>
            <a:p>
              <a:endParaRPr>
                <a:solidFill>
                  <a:srgbClr val="1F145D"/>
                </a:solidFill>
              </a:endParaRPr>
            </a:p>
          </p:txBody>
        </p:sp>
        <p:sp>
          <p:nvSpPr>
            <p:cNvPr id="8" name="object 8"/>
            <p:cNvSpPr/>
            <p:nvPr/>
          </p:nvSpPr>
          <p:spPr>
            <a:xfrm>
              <a:off x="600455" y="2153411"/>
              <a:ext cx="1271905" cy="0"/>
            </a:xfrm>
            <a:custGeom>
              <a:avLst/>
              <a:gdLst/>
              <a:ahLst/>
              <a:cxnLst/>
              <a:rect l="l" t="t" r="r" b="b"/>
              <a:pathLst>
                <a:path w="1271905">
                  <a:moveTo>
                    <a:pt x="1271524" y="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9" name="object 9"/>
            <p:cNvSpPr/>
            <p:nvPr/>
          </p:nvSpPr>
          <p:spPr>
            <a:xfrm>
              <a:off x="1190243" y="2433827"/>
              <a:ext cx="681355" cy="5080"/>
            </a:xfrm>
            <a:custGeom>
              <a:avLst/>
              <a:gdLst/>
              <a:ahLst/>
              <a:cxnLst/>
              <a:rect l="l" t="t" r="r" b="b"/>
              <a:pathLst>
                <a:path w="681355" h="5080">
                  <a:moveTo>
                    <a:pt x="680974" y="4699"/>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10" name="object 10"/>
            <p:cNvSpPr/>
            <p:nvPr/>
          </p:nvSpPr>
          <p:spPr>
            <a:xfrm>
              <a:off x="2557272" y="2194559"/>
              <a:ext cx="890905" cy="16510"/>
            </a:xfrm>
            <a:custGeom>
              <a:avLst/>
              <a:gdLst/>
              <a:ahLst/>
              <a:cxnLst/>
              <a:rect l="l" t="t" r="r" b="b"/>
              <a:pathLst>
                <a:path w="890904" h="16510">
                  <a:moveTo>
                    <a:pt x="0" y="0"/>
                  </a:moveTo>
                  <a:lnTo>
                    <a:pt x="890651" y="16129"/>
                  </a:lnTo>
                </a:path>
              </a:pathLst>
            </a:custGeom>
            <a:ln w="6350">
              <a:solidFill>
                <a:srgbClr val="4471C4"/>
              </a:solidFill>
            </a:ln>
          </p:spPr>
          <p:txBody>
            <a:bodyPr wrap="square" lIns="0" tIns="0" rIns="0" bIns="0" rtlCol="0"/>
            <a:lstStyle/>
            <a:p>
              <a:endParaRPr>
                <a:solidFill>
                  <a:srgbClr val="1F145D"/>
                </a:solidFill>
              </a:endParaRPr>
            </a:p>
          </p:txBody>
        </p:sp>
      </p:grpSp>
      <p:sp>
        <p:nvSpPr>
          <p:cNvPr id="11" name="object 11"/>
          <p:cNvSpPr txBox="1"/>
          <p:nvPr/>
        </p:nvSpPr>
        <p:spPr>
          <a:xfrm>
            <a:off x="374091" y="1934413"/>
            <a:ext cx="16637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D</a:t>
            </a:r>
            <a:endParaRPr sz="1800">
              <a:solidFill>
                <a:srgbClr val="1F145D"/>
              </a:solidFill>
              <a:latin typeface="Calibri"/>
              <a:cs typeface="Calibri"/>
            </a:endParaRPr>
          </a:p>
        </p:txBody>
      </p:sp>
      <p:sp>
        <p:nvSpPr>
          <p:cNvPr id="12" name="object 12"/>
          <p:cNvSpPr txBox="1"/>
          <p:nvPr/>
        </p:nvSpPr>
        <p:spPr>
          <a:xfrm>
            <a:off x="608253" y="2261171"/>
            <a:ext cx="538480" cy="300355"/>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1F145D"/>
                </a:solidFill>
                <a:latin typeface="Calibri"/>
                <a:cs typeface="Calibri"/>
              </a:rPr>
              <a:t>L</a:t>
            </a:r>
            <a:r>
              <a:rPr sz="1800" spc="-30" dirty="0">
                <a:solidFill>
                  <a:srgbClr val="1F145D"/>
                </a:solidFill>
                <a:latin typeface="Calibri"/>
                <a:cs typeface="Calibri"/>
              </a:rPr>
              <a:t>O</a:t>
            </a:r>
            <a:r>
              <a:rPr sz="1800" dirty="0">
                <a:solidFill>
                  <a:srgbClr val="1F145D"/>
                </a:solidFill>
                <a:latin typeface="Calibri"/>
                <a:cs typeface="Calibri"/>
              </a:rPr>
              <a:t>AD</a:t>
            </a:r>
            <a:endParaRPr sz="1800">
              <a:solidFill>
                <a:srgbClr val="1F145D"/>
              </a:solidFill>
              <a:latin typeface="Calibri"/>
              <a:cs typeface="Calibri"/>
            </a:endParaRPr>
          </a:p>
        </p:txBody>
      </p:sp>
      <p:sp>
        <p:nvSpPr>
          <p:cNvPr id="13" name="object 13"/>
          <p:cNvSpPr txBox="1"/>
          <p:nvPr/>
        </p:nvSpPr>
        <p:spPr>
          <a:xfrm>
            <a:off x="1046365" y="2567813"/>
            <a:ext cx="36258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CLK</a:t>
            </a:r>
            <a:endParaRPr sz="1800">
              <a:solidFill>
                <a:srgbClr val="1F145D"/>
              </a:solidFill>
              <a:latin typeface="Calibri"/>
              <a:cs typeface="Calibri"/>
            </a:endParaRPr>
          </a:p>
        </p:txBody>
      </p:sp>
      <p:sp>
        <p:nvSpPr>
          <p:cNvPr id="14" name="object 14"/>
          <p:cNvSpPr txBox="1"/>
          <p:nvPr/>
        </p:nvSpPr>
        <p:spPr>
          <a:xfrm>
            <a:off x="3415029" y="2044446"/>
            <a:ext cx="4356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Q[0]</a:t>
            </a:r>
            <a:endParaRPr sz="1800">
              <a:solidFill>
                <a:srgbClr val="1F145D"/>
              </a:solidFill>
              <a:latin typeface="Calibri"/>
              <a:cs typeface="Calibri"/>
            </a:endParaRPr>
          </a:p>
        </p:txBody>
      </p:sp>
      <p:sp>
        <p:nvSpPr>
          <p:cNvPr id="15" name="object 15"/>
          <p:cNvSpPr txBox="1"/>
          <p:nvPr/>
        </p:nvSpPr>
        <p:spPr>
          <a:xfrm>
            <a:off x="8077200" y="1162811"/>
            <a:ext cx="3662679" cy="1961434"/>
          </a:xfrm>
          <a:prstGeom prst="rect">
            <a:avLst/>
          </a:prstGeom>
          <a:solidFill>
            <a:srgbClr val="E1EFD9"/>
          </a:solidFill>
          <a:ln w="9525">
            <a:solidFill>
              <a:srgbClr val="00AF50"/>
            </a:solidFill>
          </a:ln>
        </p:spPr>
        <p:txBody>
          <a:bodyPr vert="horz" wrap="square" lIns="0" tIns="29845" rIns="0" bIns="0" rtlCol="0">
            <a:spAutoFit/>
          </a:bodyPr>
          <a:lstStyle/>
          <a:p>
            <a:pPr marL="92075">
              <a:lnSpc>
                <a:spcPct val="100000"/>
              </a:lnSpc>
              <a:spcBef>
                <a:spcPts val="235"/>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354330" marR="709930" indent="-262255">
              <a:lnSpc>
                <a:spcPct val="100000"/>
              </a:lnSpc>
            </a:pPr>
            <a:r>
              <a:rPr sz="1800" b="1" spc="-15" dirty="0">
                <a:solidFill>
                  <a:srgbClr val="1F145D"/>
                </a:solidFill>
                <a:latin typeface="Calibri"/>
                <a:cs typeface="Calibri"/>
              </a:rPr>
              <a:t>always </a:t>
            </a:r>
            <a:r>
              <a:rPr sz="1800" dirty="0">
                <a:solidFill>
                  <a:srgbClr val="1F145D"/>
                </a:solidFill>
                <a:latin typeface="Calibri"/>
                <a:cs typeface="Calibri"/>
              </a:rPr>
              <a:t>@</a:t>
            </a:r>
            <a:r>
              <a:rPr sz="1800" spc="5" dirty="0">
                <a:solidFill>
                  <a:srgbClr val="1F145D"/>
                </a:solidFill>
                <a:latin typeface="Calibri"/>
                <a:cs typeface="Calibri"/>
              </a:rPr>
              <a:t> </a:t>
            </a:r>
            <a:r>
              <a:rPr sz="1800" spc="-10" dirty="0">
                <a:solidFill>
                  <a:srgbClr val="1F145D"/>
                </a:solidFill>
                <a:latin typeface="Calibri"/>
                <a:cs typeface="Calibri"/>
              </a:rPr>
              <a:t>(</a:t>
            </a:r>
            <a:r>
              <a:rPr sz="1800" b="1" spc="-10" dirty="0">
                <a:solidFill>
                  <a:srgbClr val="1F145D"/>
                </a:solidFill>
                <a:latin typeface="Calibri"/>
                <a:cs typeface="Calibri"/>
              </a:rPr>
              <a:t>posedge</a:t>
            </a:r>
            <a:r>
              <a:rPr sz="1800" spc="-10" dirty="0">
                <a:solidFill>
                  <a:srgbClr val="1F145D"/>
                </a:solidFill>
                <a:latin typeface="Calibri"/>
                <a:cs typeface="Calibri"/>
              </a:rPr>
              <a:t>(clk)) </a:t>
            </a:r>
            <a:r>
              <a:rPr sz="1800" b="1" spc="-5" dirty="0">
                <a:solidFill>
                  <a:srgbClr val="1F145D"/>
                </a:solidFill>
                <a:latin typeface="Calibri"/>
                <a:cs typeface="Calibri"/>
              </a:rPr>
              <a:t>begin </a:t>
            </a:r>
            <a:r>
              <a:rPr sz="1800" b="1" spc="-395" dirty="0">
                <a:solidFill>
                  <a:srgbClr val="1F145D"/>
                </a:solidFill>
                <a:latin typeface="Calibri"/>
                <a:cs typeface="Calibri"/>
              </a:rPr>
              <a:t> </a:t>
            </a:r>
            <a:r>
              <a:rPr sz="1800" b="1" dirty="0">
                <a:solidFill>
                  <a:srgbClr val="1F145D"/>
                </a:solidFill>
                <a:latin typeface="Calibri"/>
                <a:cs typeface="Calibri"/>
              </a:rPr>
              <a:t>if </a:t>
            </a:r>
            <a:r>
              <a:rPr sz="1800" spc="-10" dirty="0">
                <a:solidFill>
                  <a:srgbClr val="1F145D"/>
                </a:solidFill>
                <a:latin typeface="Calibri"/>
                <a:cs typeface="Calibri"/>
              </a:rPr>
              <a:t>(load)</a:t>
            </a:r>
            <a:r>
              <a:rPr sz="1800" spc="2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668655">
              <a:lnSpc>
                <a:spcPct val="100000"/>
              </a:lnSpc>
            </a:pPr>
            <a:r>
              <a:rPr sz="1800" spc="-5" dirty="0">
                <a:solidFill>
                  <a:srgbClr val="1F145D"/>
                </a:solidFill>
                <a:latin typeface="Calibri"/>
                <a:cs typeface="Calibri"/>
              </a:rPr>
              <a:t>Q&lt;=D;</a:t>
            </a:r>
            <a:endParaRPr sz="1800">
              <a:solidFill>
                <a:srgbClr val="1F145D"/>
              </a:solidFill>
              <a:latin typeface="Calibri"/>
              <a:cs typeface="Calibri"/>
            </a:endParaRPr>
          </a:p>
          <a:p>
            <a:pPr marL="92075" marR="2938145" indent="261620">
              <a:lnSpc>
                <a:spcPct val="100000"/>
              </a:lnSpc>
            </a:pPr>
            <a:r>
              <a:rPr sz="1800" b="1" dirty="0">
                <a:solidFill>
                  <a:srgbClr val="1F145D"/>
                </a:solidFill>
                <a:latin typeface="Calibri"/>
                <a:cs typeface="Calibri"/>
              </a:rPr>
              <a:t>end  end</a:t>
            </a:r>
            <a:endParaRPr sz="1800">
              <a:solidFill>
                <a:srgbClr val="1F145D"/>
              </a:solidFill>
              <a:latin typeface="Calibri"/>
              <a:cs typeface="Calibri"/>
            </a:endParaRPr>
          </a:p>
        </p:txBody>
      </p:sp>
      <p:sp>
        <p:nvSpPr>
          <p:cNvPr id="16" name="object 16"/>
          <p:cNvSpPr txBox="1"/>
          <p:nvPr/>
        </p:nvSpPr>
        <p:spPr>
          <a:xfrm>
            <a:off x="8173211" y="3919728"/>
            <a:ext cx="3557270" cy="2307590"/>
          </a:xfrm>
          <a:prstGeom prst="rect">
            <a:avLst/>
          </a:prstGeom>
          <a:solidFill>
            <a:srgbClr val="E1EFD9"/>
          </a:solidFill>
          <a:ln w="9525">
            <a:solidFill>
              <a:srgbClr val="00AF50"/>
            </a:solidFill>
          </a:ln>
        </p:spPr>
        <p:txBody>
          <a:bodyPr vert="horz" wrap="square" lIns="0" tIns="30480" rIns="0" bIns="0" rtlCol="0">
            <a:spAutoFit/>
          </a:bodyPr>
          <a:lstStyle/>
          <a:p>
            <a:pPr marL="91440">
              <a:lnSpc>
                <a:spcPct val="100000"/>
              </a:lnSpc>
              <a:spcBef>
                <a:spcPts val="240"/>
              </a:spcBef>
            </a:pPr>
            <a:r>
              <a:rPr sz="1800" i="1" dirty="0">
                <a:solidFill>
                  <a:srgbClr val="1F145D"/>
                </a:solidFill>
                <a:latin typeface="Calibri"/>
                <a:cs typeface="Calibri"/>
              </a:rPr>
              <a:t>--</a:t>
            </a:r>
            <a:r>
              <a:rPr sz="1800" i="1" spc="-35"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marL="91440">
              <a:lnSpc>
                <a:spcPct val="100000"/>
              </a:lnSpc>
            </a:pPr>
            <a:r>
              <a:rPr sz="1800" b="1" spc="-5" dirty="0">
                <a:solidFill>
                  <a:srgbClr val="1F145D"/>
                </a:solidFill>
                <a:latin typeface="Calibri"/>
                <a:cs typeface="Calibri"/>
              </a:rPr>
              <a:t>process</a:t>
            </a:r>
            <a:r>
              <a:rPr sz="1800" b="1" spc="-60"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48285">
              <a:lnSpc>
                <a:spcPct val="100000"/>
              </a:lnSpc>
            </a:pPr>
            <a:r>
              <a:rPr sz="1800" b="1" dirty="0">
                <a:solidFill>
                  <a:srgbClr val="1F145D"/>
                </a:solidFill>
                <a:latin typeface="Calibri"/>
                <a:cs typeface="Calibri"/>
              </a:rPr>
              <a:t>if</a:t>
            </a:r>
            <a:r>
              <a:rPr sz="1800" b="1" spc="-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spc="-2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405130">
              <a:lnSpc>
                <a:spcPct val="100000"/>
              </a:lnSpc>
              <a:spcBef>
                <a:spcPts val="5"/>
              </a:spcBef>
            </a:pPr>
            <a:r>
              <a:rPr sz="1800" b="1" dirty="0">
                <a:solidFill>
                  <a:srgbClr val="1F145D"/>
                </a:solidFill>
                <a:latin typeface="Calibri"/>
                <a:cs typeface="Calibri"/>
              </a:rPr>
              <a:t>if</a:t>
            </a:r>
            <a:r>
              <a:rPr sz="1800" b="1" spc="-20" dirty="0">
                <a:solidFill>
                  <a:srgbClr val="1F145D"/>
                </a:solidFill>
                <a:latin typeface="Calibri"/>
                <a:cs typeface="Calibri"/>
              </a:rPr>
              <a:t> </a:t>
            </a:r>
            <a:r>
              <a:rPr sz="1800" spc="-5" dirty="0">
                <a:solidFill>
                  <a:srgbClr val="1F145D"/>
                </a:solidFill>
                <a:latin typeface="Calibri"/>
                <a:cs typeface="Calibri"/>
              </a:rPr>
              <a:t>load=‘1’ </a:t>
            </a:r>
            <a:r>
              <a:rPr sz="1800" b="1" dirty="0">
                <a:solidFill>
                  <a:srgbClr val="1F145D"/>
                </a:solidFill>
                <a:latin typeface="Calibri"/>
                <a:cs typeface="Calibri"/>
              </a:rPr>
              <a:t>then</a:t>
            </a:r>
            <a:endParaRPr sz="1800">
              <a:solidFill>
                <a:srgbClr val="1F145D"/>
              </a:solidFill>
              <a:latin typeface="Calibri"/>
              <a:cs typeface="Calibri"/>
            </a:endParaRPr>
          </a:p>
          <a:p>
            <a:pPr marL="667385">
              <a:lnSpc>
                <a:spcPct val="100000"/>
              </a:lnSpc>
            </a:pPr>
            <a:r>
              <a:rPr sz="1800" spc="-5" dirty="0">
                <a:solidFill>
                  <a:srgbClr val="1F145D"/>
                </a:solidFill>
                <a:latin typeface="Calibri"/>
                <a:cs typeface="Calibri"/>
              </a:rPr>
              <a:t>Q&lt;=D;</a:t>
            </a:r>
            <a:endParaRPr sz="1800">
              <a:solidFill>
                <a:srgbClr val="1F145D"/>
              </a:solidFill>
              <a:latin typeface="Calibri"/>
              <a:cs typeface="Calibri"/>
            </a:endParaRPr>
          </a:p>
          <a:p>
            <a:pPr marL="248285" marR="2542540" indent="156845">
              <a:lnSpc>
                <a:spcPct val="100000"/>
              </a:lnSpc>
            </a:pPr>
            <a:r>
              <a:rPr sz="1800" b="1" dirty="0">
                <a:solidFill>
                  <a:srgbClr val="1F145D"/>
                </a:solidFill>
                <a:latin typeface="Calibri"/>
                <a:cs typeface="Calibri"/>
              </a:rPr>
              <a:t>end</a:t>
            </a:r>
            <a:r>
              <a:rPr sz="1800" b="1" spc="-20"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  </a:t>
            </a:r>
            <a:r>
              <a:rPr sz="1800" b="1" dirty="0">
                <a:solidFill>
                  <a:srgbClr val="1F145D"/>
                </a:solidFill>
                <a:latin typeface="Calibri"/>
                <a:cs typeface="Calibri"/>
              </a:rPr>
              <a:t>end</a:t>
            </a:r>
            <a:r>
              <a:rPr sz="1800" b="1" spc="-45"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a:t>
            </a:r>
            <a:endParaRPr sz="1800">
              <a:solidFill>
                <a:srgbClr val="1F145D"/>
              </a:solidFill>
              <a:latin typeface="Calibri"/>
              <a:cs typeface="Calibri"/>
            </a:endParaRPr>
          </a:p>
          <a:p>
            <a:pPr marL="91440">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graphicFrame>
        <p:nvGraphicFramePr>
          <p:cNvPr id="17" name="object 17"/>
          <p:cNvGraphicFramePr>
            <a:graphicFrameLocks noGrp="1"/>
          </p:cNvGraphicFramePr>
          <p:nvPr/>
        </p:nvGraphicFramePr>
        <p:xfrm>
          <a:off x="4148835" y="2279523"/>
          <a:ext cx="3456939" cy="1852295"/>
        </p:xfrm>
        <a:graphic>
          <a:graphicData uri="http://schemas.openxmlformats.org/drawingml/2006/table">
            <a:tbl>
              <a:tblPr firstRow="1" bandRow="1">
                <a:tableStyleId>{2D5ABB26-0587-4C30-8999-92F81FD0307C}</a:tableStyleId>
              </a:tblPr>
              <a:tblGrid>
                <a:gridCol w="737235">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934084">
                  <a:extLst>
                    <a:ext uri="{9D8B030D-6E8A-4147-A177-3AD203B41FA5}">
                      <a16:colId xmlns:a16="http://schemas.microsoft.com/office/drawing/2014/main" val="20002"/>
                    </a:ext>
                  </a:extLst>
                </a:gridCol>
                <a:gridCol w="1048385">
                  <a:extLst>
                    <a:ext uri="{9D8B030D-6E8A-4147-A177-3AD203B41FA5}">
                      <a16:colId xmlns:a16="http://schemas.microsoft.com/office/drawing/2014/main" val="20003"/>
                    </a:ext>
                  </a:extLst>
                </a:gridCol>
              </a:tblGrid>
              <a:tr h="370205">
                <a:tc>
                  <a:txBody>
                    <a:bodyPr/>
                    <a:lstStyle/>
                    <a:p>
                      <a:pPr marL="91440">
                        <a:lnSpc>
                          <a:spcPct val="100000"/>
                        </a:lnSpc>
                        <a:spcBef>
                          <a:spcPts val="240"/>
                        </a:spcBef>
                      </a:pPr>
                      <a:r>
                        <a:rPr sz="1800" b="1" spc="-10" dirty="0">
                          <a:solidFill>
                            <a:srgbClr val="1F145D"/>
                          </a:solidFill>
                          <a:latin typeface="Calibri"/>
                          <a:cs typeface="Calibri"/>
                        </a:rPr>
                        <a:t>CLK</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20" dirty="0">
                          <a:solidFill>
                            <a:srgbClr val="1F145D"/>
                          </a:solidFill>
                          <a:latin typeface="Calibri"/>
                          <a:cs typeface="Calibri"/>
                        </a:rPr>
                        <a:t>LOAD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Q</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70205">
                <a:tc>
                  <a:txBody>
                    <a:bodyPr/>
                    <a:lstStyle/>
                    <a:p>
                      <a:pPr marL="91440">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dirty="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5" dirty="0">
                          <a:solidFill>
                            <a:srgbClr val="1F145D"/>
                          </a:solidFill>
                          <a:latin typeface="Calibri"/>
                          <a:cs typeface="Calibri"/>
                        </a:rPr>
                        <a:t>Same</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91440">
                        <a:lnSpc>
                          <a:spcPct val="100000"/>
                        </a:lnSpc>
                        <a:spcBef>
                          <a:spcPts val="244"/>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5" dirty="0">
                          <a:solidFill>
                            <a:srgbClr val="1F145D"/>
                          </a:solidFill>
                          <a:latin typeface="Calibri"/>
                          <a:cs typeface="Calibri"/>
                        </a:rPr>
                        <a:t>Same</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70840">
                <a:tc>
                  <a:txBody>
                    <a:bodyPr/>
                    <a:lstStyle/>
                    <a:p>
                      <a:pPr marL="91440">
                        <a:lnSpc>
                          <a:spcPts val="1864"/>
                        </a:lnSpc>
                      </a:pPr>
                      <a:r>
                        <a:rPr sz="2700" baseline="-16975" dirty="0">
                          <a:solidFill>
                            <a:srgbClr val="1F145D"/>
                          </a:solidFill>
                          <a:latin typeface="Calibri"/>
                          <a:cs typeface="Calibri"/>
                        </a:rPr>
                        <a:t>_/</a:t>
                      </a:r>
                      <a:r>
                        <a:rPr sz="1200" dirty="0">
                          <a:solidFill>
                            <a:srgbClr val="1F145D"/>
                          </a:solidFill>
                          <a:latin typeface="Calibri"/>
                          <a:cs typeface="Calibri"/>
                        </a:rPr>
                        <a:t>---</a:t>
                      </a:r>
                      <a:endParaRPr sz="1200">
                        <a:solidFill>
                          <a:srgbClr val="1F145D"/>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Same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840">
                <a:tc>
                  <a:txBody>
                    <a:bodyPr/>
                    <a:lstStyle/>
                    <a:p>
                      <a:pPr marL="91440">
                        <a:lnSpc>
                          <a:spcPts val="1864"/>
                        </a:lnSpc>
                      </a:pPr>
                      <a:r>
                        <a:rPr sz="2700" baseline="-16975" dirty="0">
                          <a:solidFill>
                            <a:srgbClr val="1F145D"/>
                          </a:solidFill>
                          <a:latin typeface="Calibri"/>
                          <a:cs typeface="Calibri"/>
                        </a:rPr>
                        <a:t>_/</a:t>
                      </a:r>
                      <a:r>
                        <a:rPr sz="1200" dirty="0">
                          <a:solidFill>
                            <a:srgbClr val="1F145D"/>
                          </a:solidFill>
                          <a:latin typeface="Calibri"/>
                          <a:cs typeface="Calibri"/>
                        </a:rPr>
                        <a:t>---</a:t>
                      </a:r>
                      <a:endParaRPr sz="1200">
                        <a:solidFill>
                          <a:srgbClr val="1F145D"/>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D</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
        <p:nvSpPr>
          <p:cNvPr id="18" name="object 18"/>
          <p:cNvSpPr txBox="1"/>
          <p:nvPr/>
        </p:nvSpPr>
        <p:spPr>
          <a:xfrm>
            <a:off x="3850638" y="4800600"/>
            <a:ext cx="3616325" cy="84899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a:t>
            </a:r>
            <a:r>
              <a:rPr sz="1800" spc="-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clock,</a:t>
            </a:r>
            <a:r>
              <a:rPr sz="1800" spc="5" dirty="0">
                <a:solidFill>
                  <a:srgbClr val="1F145D"/>
                </a:solidFill>
                <a:latin typeface="Calibri"/>
                <a:cs typeface="Calibri"/>
              </a:rPr>
              <a:t> </a:t>
            </a:r>
            <a:r>
              <a:rPr sz="1800" spc="-5" dirty="0">
                <a:solidFill>
                  <a:srgbClr val="1F145D"/>
                </a:solidFill>
                <a:latin typeface="Calibri"/>
                <a:cs typeface="Calibri"/>
              </a:rPr>
              <a:t>CE</a:t>
            </a:r>
            <a:r>
              <a:rPr sz="1800" spc="-10"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clock</a:t>
            </a:r>
            <a:r>
              <a:rPr sz="1800" spc="10" dirty="0">
                <a:solidFill>
                  <a:srgbClr val="1F145D"/>
                </a:solidFill>
                <a:latin typeface="Calibri"/>
                <a:cs typeface="Calibri"/>
              </a:rPr>
              <a:t> </a:t>
            </a:r>
            <a:r>
              <a:rPr sz="1800" dirty="0">
                <a:solidFill>
                  <a:srgbClr val="1F145D"/>
                </a:solidFill>
                <a:latin typeface="Calibri"/>
                <a:cs typeface="Calibri"/>
              </a:rPr>
              <a:t>enable</a:t>
            </a:r>
          </a:p>
          <a:p>
            <a:pPr marL="12700">
              <a:lnSpc>
                <a:spcPct val="100000"/>
              </a:lnSpc>
            </a:pPr>
            <a:r>
              <a:rPr sz="1800" spc="-5" dirty="0">
                <a:solidFill>
                  <a:srgbClr val="1F145D"/>
                </a:solidFill>
                <a:latin typeface="Calibri"/>
                <a:cs typeface="Calibri"/>
              </a:rPr>
              <a:t>This</a:t>
            </a:r>
            <a:r>
              <a:rPr sz="1800" spc="-15" dirty="0">
                <a:solidFill>
                  <a:srgbClr val="1F145D"/>
                </a:solidFill>
                <a:latin typeface="Calibri"/>
                <a:cs typeface="Calibri"/>
              </a:rPr>
              <a:t> </a:t>
            </a:r>
            <a:r>
              <a:rPr sz="1800" dirty="0">
                <a:solidFill>
                  <a:srgbClr val="1F145D"/>
                </a:solidFill>
                <a:latin typeface="Calibri"/>
                <a:cs typeface="Calibri"/>
              </a:rPr>
              <a:t>is</a:t>
            </a:r>
            <a:r>
              <a:rPr sz="1800" spc="-5" dirty="0">
                <a:solidFill>
                  <a:srgbClr val="1F145D"/>
                </a:solidFill>
                <a:latin typeface="Calibri"/>
                <a:cs typeface="Calibri"/>
              </a:rPr>
              <a:t> </a:t>
            </a:r>
            <a:r>
              <a:rPr sz="1800" dirty="0">
                <a:solidFill>
                  <a:srgbClr val="1F145D"/>
                </a:solidFill>
                <a:latin typeface="Calibri"/>
                <a:cs typeface="Calibri"/>
              </a:rPr>
              <a:t>an</a:t>
            </a:r>
            <a:r>
              <a:rPr sz="1800" spc="15" dirty="0">
                <a:solidFill>
                  <a:srgbClr val="1F145D"/>
                </a:solidFill>
                <a:latin typeface="Calibri"/>
                <a:cs typeface="Calibri"/>
              </a:rPr>
              <a:t> </a:t>
            </a:r>
            <a:r>
              <a:rPr sz="1800" spc="-10" dirty="0">
                <a:solidFill>
                  <a:srgbClr val="1F145D"/>
                </a:solidFill>
                <a:latin typeface="Calibri"/>
                <a:cs typeface="Calibri"/>
              </a:rPr>
              <a:t>fpga</a:t>
            </a:r>
            <a:r>
              <a:rPr sz="1800" dirty="0">
                <a:solidFill>
                  <a:srgbClr val="1F145D"/>
                </a:solidFill>
                <a:latin typeface="Calibri"/>
                <a:cs typeface="Calibri"/>
              </a:rPr>
              <a:t> </a:t>
            </a:r>
            <a:r>
              <a:rPr sz="1800" spc="5" dirty="0">
                <a:solidFill>
                  <a:srgbClr val="1F145D"/>
                </a:solidFill>
                <a:latin typeface="Calibri"/>
                <a:cs typeface="Calibri"/>
              </a:rPr>
              <a:t>‘thing’</a:t>
            </a:r>
            <a:r>
              <a:rPr sz="1800" spc="10" dirty="0">
                <a:solidFill>
                  <a:srgbClr val="1F145D"/>
                </a:solidFill>
                <a:latin typeface="Calibri"/>
                <a:cs typeface="Calibri"/>
              </a:rPr>
              <a:t> </a:t>
            </a:r>
            <a:r>
              <a:rPr sz="1800" spc="-5" dirty="0">
                <a:solidFill>
                  <a:srgbClr val="1F145D"/>
                </a:solidFill>
                <a:latin typeface="Calibri"/>
                <a:cs typeface="Calibri"/>
              </a:rPr>
              <a:t>due</a:t>
            </a:r>
            <a:r>
              <a:rPr sz="1800" spc="5" dirty="0">
                <a:solidFill>
                  <a:srgbClr val="1F145D"/>
                </a:solidFill>
                <a:latin typeface="Calibri"/>
                <a:cs typeface="Calibri"/>
              </a:rPr>
              <a:t> </a:t>
            </a:r>
            <a:r>
              <a:rPr sz="1800" spc="-10" dirty="0">
                <a:solidFill>
                  <a:srgbClr val="1F145D"/>
                </a:solidFill>
                <a:latin typeface="Calibri"/>
                <a:cs typeface="Calibri"/>
              </a:rPr>
              <a:t>to </a:t>
            </a:r>
            <a:r>
              <a:rPr sz="1800" dirty="0">
                <a:solidFill>
                  <a:srgbClr val="1F145D"/>
                </a:solidFill>
                <a:latin typeface="Calibri"/>
                <a:cs typeface="Calibri"/>
              </a:rPr>
              <a:t>the</a:t>
            </a:r>
            <a:r>
              <a:rPr sz="1800" spc="-5" dirty="0">
                <a:solidFill>
                  <a:srgbClr val="1F145D"/>
                </a:solidFill>
                <a:latin typeface="Calibri"/>
                <a:cs typeface="Calibri"/>
              </a:rPr>
              <a:t> global</a:t>
            </a:r>
            <a:endParaRPr sz="1800" dirty="0">
              <a:solidFill>
                <a:srgbClr val="1F145D"/>
              </a:solidFill>
              <a:latin typeface="Calibri"/>
              <a:cs typeface="Calibri"/>
            </a:endParaRPr>
          </a:p>
          <a:p>
            <a:pPr marL="12700">
              <a:lnSpc>
                <a:spcPct val="100000"/>
              </a:lnSpc>
            </a:pPr>
            <a:r>
              <a:rPr sz="1800" spc="-10" dirty="0">
                <a:solidFill>
                  <a:srgbClr val="1F145D"/>
                </a:solidFill>
                <a:latin typeface="Calibri"/>
                <a:cs typeface="Calibri"/>
              </a:rPr>
              <a:t>nature</a:t>
            </a:r>
            <a:r>
              <a:rPr sz="1800" spc="-5" dirty="0">
                <a:solidFill>
                  <a:srgbClr val="1F145D"/>
                </a:solidFill>
                <a:latin typeface="Calibri"/>
                <a:cs typeface="Calibri"/>
              </a:rPr>
              <a:t> of</a:t>
            </a:r>
            <a:r>
              <a:rPr sz="1800" spc="5" dirty="0">
                <a:solidFill>
                  <a:srgbClr val="1F145D"/>
                </a:solidFill>
                <a:latin typeface="Calibri"/>
                <a:cs typeface="Calibri"/>
              </a:rPr>
              <a:t> </a:t>
            </a:r>
            <a:r>
              <a:rPr sz="1800" dirty="0">
                <a:solidFill>
                  <a:srgbClr val="1F145D"/>
                </a:solidFill>
                <a:latin typeface="Calibri"/>
                <a:cs typeface="Calibri"/>
              </a:rPr>
              <a:t>the</a:t>
            </a:r>
            <a:r>
              <a:rPr sz="1800" spc="-5" dirty="0">
                <a:solidFill>
                  <a:srgbClr val="1F145D"/>
                </a:solidFill>
                <a:latin typeface="Calibri"/>
                <a:cs typeface="Calibri"/>
              </a:rPr>
              <a:t> </a:t>
            </a:r>
            <a:r>
              <a:rPr sz="1800" spc="-10" dirty="0">
                <a:solidFill>
                  <a:srgbClr val="1F145D"/>
                </a:solidFill>
                <a:latin typeface="Calibri"/>
                <a:cs typeface="Calibri"/>
              </a:rPr>
              <a:t>clock</a:t>
            </a:r>
            <a:r>
              <a:rPr sz="1800" spc="10" dirty="0">
                <a:solidFill>
                  <a:srgbClr val="1F145D"/>
                </a:solidFill>
                <a:latin typeface="Calibri"/>
                <a:cs typeface="Calibri"/>
              </a:rPr>
              <a:t> </a:t>
            </a:r>
            <a:r>
              <a:rPr sz="1800" spc="-10" dirty="0">
                <a:solidFill>
                  <a:srgbClr val="1F145D"/>
                </a:solidFill>
                <a:latin typeface="Calibri"/>
                <a:cs typeface="Calibri"/>
              </a:rPr>
              <a:t>network</a:t>
            </a:r>
            <a:endParaRPr sz="1800" dirty="0">
              <a:solidFill>
                <a:srgbClr val="1F145D"/>
              </a:solidFill>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072" y="17577"/>
            <a:ext cx="7804785" cy="690574"/>
          </a:xfrm>
          <a:prstGeom prst="rect">
            <a:avLst/>
          </a:prstGeom>
        </p:spPr>
        <p:txBody>
          <a:bodyPr vert="horz" wrap="square" lIns="0" tIns="13335" rIns="0" bIns="0" rtlCol="0">
            <a:spAutoFit/>
          </a:bodyPr>
          <a:lstStyle/>
          <a:p>
            <a:pPr marL="12700">
              <a:lnSpc>
                <a:spcPct val="100000"/>
              </a:lnSpc>
              <a:spcBef>
                <a:spcPts val="105"/>
              </a:spcBef>
            </a:pPr>
            <a:r>
              <a:rPr spc="-15" dirty="0"/>
              <a:t>Asynchronous</a:t>
            </a:r>
            <a:r>
              <a:rPr spc="-55" dirty="0"/>
              <a:t> </a:t>
            </a:r>
            <a:r>
              <a:rPr spc="-10" dirty="0"/>
              <a:t>set/clear</a:t>
            </a:r>
            <a:r>
              <a:rPr spc="-25" dirty="0"/>
              <a:t> </a:t>
            </a:r>
            <a:r>
              <a:rPr dirty="0"/>
              <a:t>DFF</a:t>
            </a:r>
          </a:p>
        </p:txBody>
      </p:sp>
      <p:sp>
        <p:nvSpPr>
          <p:cNvPr id="3" name="object 3"/>
          <p:cNvSpPr txBox="1"/>
          <p:nvPr/>
        </p:nvSpPr>
        <p:spPr>
          <a:xfrm>
            <a:off x="916939" y="1759966"/>
            <a:ext cx="6263005" cy="1602740"/>
          </a:xfrm>
          <a:prstGeom prst="rect">
            <a:avLst/>
          </a:prstGeom>
        </p:spPr>
        <p:txBody>
          <a:bodyPr vert="horz" wrap="square" lIns="0" tIns="12065" rIns="0" bIns="0" rtlCol="0">
            <a:spAutoFit/>
          </a:bodyPr>
          <a:lstStyle/>
          <a:p>
            <a:pPr marL="12700">
              <a:lnSpc>
                <a:spcPts val="3025"/>
              </a:lnSpc>
              <a:spcBef>
                <a:spcPts val="95"/>
              </a:spcBef>
            </a:pPr>
            <a:r>
              <a:rPr sz="2800" spc="-10" dirty="0">
                <a:solidFill>
                  <a:srgbClr val="1F145D"/>
                </a:solidFill>
                <a:latin typeface="Calibri"/>
                <a:cs typeface="Calibri"/>
              </a:rPr>
              <a:t>Note</a:t>
            </a:r>
            <a:r>
              <a:rPr sz="2800"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20" dirty="0">
                <a:solidFill>
                  <a:srgbClr val="1F145D"/>
                </a:solidFill>
                <a:latin typeface="Calibri"/>
                <a:cs typeface="Calibri"/>
              </a:rPr>
              <a:t>always</a:t>
            </a:r>
            <a:r>
              <a:rPr sz="2800" spc="-10" dirty="0">
                <a:solidFill>
                  <a:srgbClr val="1F145D"/>
                </a:solidFill>
                <a:latin typeface="Calibri"/>
                <a:cs typeface="Calibri"/>
              </a:rPr>
              <a:t> </a:t>
            </a:r>
            <a:r>
              <a:rPr sz="2800" spc="-5" dirty="0">
                <a:solidFill>
                  <a:srgbClr val="1F145D"/>
                </a:solidFill>
                <a:latin typeface="Calibri"/>
                <a:cs typeface="Calibri"/>
              </a:rPr>
              <a:t>and</a:t>
            </a:r>
            <a:r>
              <a:rPr sz="2800" spc="10" dirty="0">
                <a:solidFill>
                  <a:srgbClr val="1F145D"/>
                </a:solidFill>
                <a:latin typeface="Calibri"/>
                <a:cs typeface="Calibri"/>
              </a:rPr>
              <a:t> </a:t>
            </a:r>
            <a:r>
              <a:rPr sz="2800" spc="-10" dirty="0">
                <a:solidFill>
                  <a:srgbClr val="1F145D"/>
                </a:solidFill>
                <a:latin typeface="Calibri"/>
                <a:cs typeface="Calibri"/>
              </a:rPr>
              <a:t>process</a:t>
            </a:r>
            <a:r>
              <a:rPr sz="2800" spc="45" dirty="0">
                <a:solidFill>
                  <a:srgbClr val="1F145D"/>
                </a:solidFill>
                <a:latin typeface="Calibri"/>
                <a:cs typeface="Calibri"/>
              </a:rPr>
              <a:t> </a:t>
            </a:r>
            <a:r>
              <a:rPr sz="2800" spc="-10" dirty="0">
                <a:solidFill>
                  <a:srgbClr val="1F145D"/>
                </a:solidFill>
                <a:latin typeface="Calibri"/>
                <a:cs typeface="Calibri"/>
              </a:rPr>
              <a:t>sensitivity</a:t>
            </a:r>
            <a:r>
              <a:rPr sz="2800" spc="30" dirty="0">
                <a:solidFill>
                  <a:srgbClr val="1F145D"/>
                </a:solidFill>
                <a:latin typeface="Calibri"/>
                <a:cs typeface="Calibri"/>
              </a:rPr>
              <a:t> </a:t>
            </a:r>
            <a:r>
              <a:rPr sz="2800" spc="-15" dirty="0">
                <a:solidFill>
                  <a:srgbClr val="1F145D"/>
                </a:solidFill>
                <a:latin typeface="Calibri"/>
                <a:cs typeface="Calibri"/>
              </a:rPr>
              <a:t>list</a:t>
            </a:r>
            <a:endParaRPr sz="2800" dirty="0">
              <a:solidFill>
                <a:srgbClr val="1F145D"/>
              </a:solidFill>
              <a:latin typeface="Calibri"/>
              <a:cs typeface="Calibri"/>
            </a:endParaRPr>
          </a:p>
          <a:p>
            <a:pPr marL="12700">
              <a:lnSpc>
                <a:spcPts val="3025"/>
              </a:lnSpc>
              <a:tabLst>
                <a:tab pos="1866264" algn="l"/>
              </a:tabLst>
            </a:pPr>
            <a:r>
              <a:rPr sz="2800" spc="-15" dirty="0">
                <a:solidFill>
                  <a:srgbClr val="1F145D"/>
                </a:solidFill>
                <a:latin typeface="Calibri"/>
                <a:cs typeface="Calibri"/>
              </a:rPr>
              <a:t>differences.	</a:t>
            </a:r>
            <a:r>
              <a:rPr sz="2800" spc="-20" dirty="0">
                <a:solidFill>
                  <a:srgbClr val="1F145D"/>
                </a:solidFill>
                <a:latin typeface="Calibri"/>
                <a:cs typeface="Calibri"/>
              </a:rPr>
              <a:t>It’s</a:t>
            </a:r>
            <a:r>
              <a:rPr sz="2800" spc="-15" dirty="0">
                <a:solidFill>
                  <a:srgbClr val="1F145D"/>
                </a:solidFill>
                <a:latin typeface="Calibri"/>
                <a:cs typeface="Calibri"/>
              </a:rPr>
              <a:t> </a:t>
            </a:r>
            <a:r>
              <a:rPr sz="2800" dirty="0">
                <a:solidFill>
                  <a:srgbClr val="1F145D"/>
                </a:solidFill>
                <a:latin typeface="Calibri"/>
                <a:cs typeface="Calibri"/>
              </a:rPr>
              <a:t>all</a:t>
            </a:r>
            <a:r>
              <a:rPr sz="2800" spc="-20" dirty="0">
                <a:solidFill>
                  <a:srgbClr val="1F145D"/>
                </a:solidFill>
                <a:latin typeface="Calibri"/>
                <a:cs typeface="Calibri"/>
              </a:rPr>
              <a:t> </a:t>
            </a:r>
            <a:r>
              <a:rPr sz="2800" spc="-10" dirty="0">
                <a:solidFill>
                  <a:srgbClr val="1F145D"/>
                </a:solidFill>
                <a:latin typeface="Calibri"/>
                <a:cs typeface="Calibri"/>
              </a:rPr>
              <a:t>too</a:t>
            </a:r>
            <a:r>
              <a:rPr sz="2800" dirty="0">
                <a:solidFill>
                  <a:srgbClr val="1F145D"/>
                </a:solidFill>
                <a:latin typeface="Calibri"/>
                <a:cs typeface="Calibri"/>
              </a:rPr>
              <a:t> </a:t>
            </a:r>
            <a:r>
              <a:rPr sz="2800" spc="-15" dirty="0">
                <a:solidFill>
                  <a:srgbClr val="1F145D"/>
                </a:solidFill>
                <a:latin typeface="Calibri"/>
                <a:cs typeface="Calibri"/>
              </a:rPr>
              <a:t>easy</a:t>
            </a:r>
            <a:r>
              <a:rPr sz="2800" spc="-5" dirty="0">
                <a:solidFill>
                  <a:srgbClr val="1F145D"/>
                </a:solidFill>
                <a:latin typeface="Calibri"/>
                <a:cs typeface="Calibri"/>
              </a:rPr>
              <a:t> </a:t>
            </a:r>
            <a:r>
              <a:rPr sz="2800" spc="-15" dirty="0">
                <a:solidFill>
                  <a:srgbClr val="1F145D"/>
                </a:solidFill>
                <a:latin typeface="Calibri"/>
                <a:cs typeface="Calibri"/>
              </a:rPr>
              <a:t>to</a:t>
            </a:r>
            <a:r>
              <a:rPr sz="2800" spc="-5" dirty="0">
                <a:solidFill>
                  <a:srgbClr val="1F145D"/>
                </a:solidFill>
                <a:latin typeface="Calibri"/>
                <a:cs typeface="Calibri"/>
              </a:rPr>
              <a:t> </a:t>
            </a:r>
            <a:r>
              <a:rPr sz="2800" spc="-15" dirty="0">
                <a:solidFill>
                  <a:srgbClr val="1F145D"/>
                </a:solidFill>
                <a:latin typeface="Calibri"/>
                <a:cs typeface="Calibri"/>
              </a:rPr>
              <a:t>get</a:t>
            </a:r>
            <a:r>
              <a:rPr sz="2800" spc="-10" dirty="0">
                <a:solidFill>
                  <a:srgbClr val="1F145D"/>
                </a:solidFill>
                <a:latin typeface="Calibri"/>
                <a:cs typeface="Calibri"/>
              </a:rPr>
              <a:t> </a:t>
            </a:r>
            <a:r>
              <a:rPr sz="2800" spc="-15" dirty="0">
                <a:solidFill>
                  <a:srgbClr val="1F145D"/>
                </a:solidFill>
                <a:latin typeface="Calibri"/>
                <a:cs typeface="Calibri"/>
              </a:rPr>
              <a:t>wrong!</a:t>
            </a:r>
            <a:endParaRPr sz="2800" dirty="0">
              <a:solidFill>
                <a:srgbClr val="1F145D"/>
              </a:solidFill>
              <a:latin typeface="Calibri"/>
              <a:cs typeface="Calibri"/>
            </a:endParaRPr>
          </a:p>
          <a:p>
            <a:pPr marL="12700" marR="5080">
              <a:lnSpc>
                <a:spcPts val="2690"/>
              </a:lnSpc>
              <a:spcBef>
                <a:spcPts val="975"/>
              </a:spcBef>
            </a:pPr>
            <a:r>
              <a:rPr sz="2800" spc="-10" dirty="0">
                <a:solidFill>
                  <a:srgbClr val="1F145D"/>
                </a:solidFill>
                <a:latin typeface="Calibri"/>
                <a:cs typeface="Calibri"/>
              </a:rPr>
              <a:t>Generally</a:t>
            </a:r>
            <a:r>
              <a:rPr sz="2800" dirty="0">
                <a:solidFill>
                  <a:srgbClr val="1F145D"/>
                </a:solidFill>
                <a:latin typeface="Calibri"/>
                <a:cs typeface="Calibri"/>
              </a:rPr>
              <a:t> </a:t>
            </a:r>
            <a:r>
              <a:rPr sz="2800" spc="-5" dirty="0">
                <a:solidFill>
                  <a:srgbClr val="1F145D"/>
                </a:solidFill>
                <a:latin typeface="Calibri"/>
                <a:cs typeface="Calibri"/>
              </a:rPr>
              <a:t>the </a:t>
            </a:r>
            <a:r>
              <a:rPr sz="2800" spc="-10" dirty="0">
                <a:solidFill>
                  <a:srgbClr val="1F145D"/>
                </a:solidFill>
                <a:latin typeface="Calibri"/>
                <a:cs typeface="Calibri"/>
              </a:rPr>
              <a:t>use</a:t>
            </a:r>
            <a:r>
              <a:rPr sz="2800" spc="2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10" dirty="0">
                <a:solidFill>
                  <a:srgbClr val="1F145D"/>
                </a:solidFill>
                <a:latin typeface="Calibri"/>
                <a:cs typeface="Calibri"/>
              </a:rPr>
              <a:t>async</a:t>
            </a:r>
            <a:r>
              <a:rPr sz="2800" spc="10"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15" dirty="0">
                <a:solidFill>
                  <a:srgbClr val="1F145D"/>
                </a:solidFill>
                <a:latin typeface="Calibri"/>
                <a:cs typeface="Calibri"/>
              </a:rPr>
              <a:t>deprecated</a:t>
            </a:r>
            <a:r>
              <a:rPr sz="2800" spc="-5" dirty="0">
                <a:solidFill>
                  <a:srgbClr val="1F145D"/>
                </a:solidFill>
                <a:latin typeface="Calibri"/>
                <a:cs typeface="Calibri"/>
              </a:rPr>
              <a:t> </a:t>
            </a:r>
            <a:r>
              <a:rPr sz="2800" spc="-10" dirty="0">
                <a:solidFill>
                  <a:srgbClr val="1F145D"/>
                </a:solidFill>
                <a:latin typeface="Calibri"/>
                <a:cs typeface="Calibri"/>
              </a:rPr>
              <a:t>by </a:t>
            </a:r>
            <a:r>
              <a:rPr sz="2800" spc="-620" dirty="0">
                <a:solidFill>
                  <a:srgbClr val="1F145D"/>
                </a:solidFill>
                <a:latin typeface="Calibri"/>
                <a:cs typeface="Calibri"/>
              </a:rPr>
              <a:t> </a:t>
            </a:r>
            <a:r>
              <a:rPr sz="2800" spc="-10" dirty="0">
                <a:solidFill>
                  <a:srgbClr val="1F145D"/>
                </a:solidFill>
                <a:latin typeface="Calibri"/>
                <a:cs typeface="Calibri"/>
              </a:rPr>
              <a:t>FPGA</a:t>
            </a:r>
            <a:r>
              <a:rPr sz="2800" spc="20" dirty="0">
                <a:solidFill>
                  <a:srgbClr val="1F145D"/>
                </a:solidFill>
                <a:latin typeface="Calibri"/>
                <a:cs typeface="Calibri"/>
              </a:rPr>
              <a:t> </a:t>
            </a:r>
            <a:r>
              <a:rPr sz="2800" spc="-15" dirty="0">
                <a:solidFill>
                  <a:srgbClr val="1F145D"/>
                </a:solidFill>
                <a:latin typeface="Calibri"/>
                <a:cs typeface="Calibri"/>
              </a:rPr>
              <a:t>manufacturers.</a:t>
            </a:r>
            <a:endParaRPr sz="2800" dirty="0">
              <a:solidFill>
                <a:srgbClr val="1F145D"/>
              </a:solidFill>
              <a:latin typeface="Calibri"/>
              <a:cs typeface="Calibri"/>
            </a:endParaRPr>
          </a:p>
        </p:txBody>
      </p:sp>
      <p:sp>
        <p:nvSpPr>
          <p:cNvPr id="4" name="object 4"/>
          <p:cNvSpPr txBox="1"/>
          <p:nvPr/>
        </p:nvSpPr>
        <p:spPr>
          <a:xfrm>
            <a:off x="7267956" y="809244"/>
            <a:ext cx="4841875" cy="2032000"/>
          </a:xfrm>
          <a:prstGeom prst="rect">
            <a:avLst/>
          </a:prstGeom>
          <a:solidFill>
            <a:srgbClr val="E1EFD9"/>
          </a:solidFill>
          <a:ln w="9525">
            <a:solidFill>
              <a:srgbClr val="00AF50"/>
            </a:solidFill>
          </a:ln>
        </p:spPr>
        <p:txBody>
          <a:bodyPr vert="horz" wrap="square" lIns="0" tIns="31115" rIns="0" bIns="0" rtlCol="0">
            <a:spAutoFit/>
          </a:bodyPr>
          <a:lstStyle/>
          <a:p>
            <a:pPr marL="3813175">
              <a:lnSpc>
                <a:spcPct val="100000"/>
              </a:lnSpc>
              <a:spcBef>
                <a:spcPts val="245"/>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dirty="0">
              <a:solidFill>
                <a:srgbClr val="1F145D"/>
              </a:solidFill>
              <a:latin typeface="Calibri"/>
              <a:cs typeface="Calibri"/>
            </a:endParaRPr>
          </a:p>
          <a:p>
            <a:pPr marL="92710">
              <a:lnSpc>
                <a:spcPct val="100000"/>
              </a:lnSpc>
            </a:pPr>
            <a:r>
              <a:rPr sz="1800" b="1" spc="-5" dirty="0">
                <a:solidFill>
                  <a:srgbClr val="1F145D"/>
                </a:solidFill>
                <a:latin typeface="Calibri"/>
                <a:cs typeface="Calibri"/>
              </a:rPr>
              <a:t>module</a:t>
            </a:r>
            <a:r>
              <a:rPr sz="1800" b="1" spc="-35" dirty="0">
                <a:solidFill>
                  <a:srgbClr val="1F145D"/>
                </a:solidFill>
                <a:latin typeface="Calibri"/>
                <a:cs typeface="Calibri"/>
              </a:rPr>
              <a:t> </a:t>
            </a:r>
            <a:r>
              <a:rPr sz="1800" spc="-5" dirty="0">
                <a:solidFill>
                  <a:srgbClr val="1F145D"/>
                </a:solidFill>
                <a:latin typeface="Calibri"/>
                <a:cs typeface="Calibri"/>
              </a:rPr>
              <a:t>dffr(</a:t>
            </a:r>
            <a:r>
              <a:rPr sz="1800" b="1" spc="-5" dirty="0">
                <a:solidFill>
                  <a:srgbClr val="1F145D"/>
                </a:solidFill>
                <a:latin typeface="Calibri"/>
                <a:cs typeface="Calibri"/>
              </a:rPr>
              <a:t>output</a:t>
            </a:r>
            <a:r>
              <a:rPr sz="1800" b="1" spc="-20" dirty="0">
                <a:solidFill>
                  <a:srgbClr val="1F145D"/>
                </a:solidFill>
                <a:latin typeface="Calibri"/>
                <a:cs typeface="Calibri"/>
              </a:rPr>
              <a:t> </a:t>
            </a:r>
            <a:r>
              <a:rPr sz="1800" b="1" spc="-15" dirty="0">
                <a:solidFill>
                  <a:srgbClr val="1F145D"/>
                </a:solidFill>
                <a:latin typeface="Calibri"/>
                <a:cs typeface="Calibri"/>
              </a:rPr>
              <a:t>reg</a:t>
            </a:r>
            <a:r>
              <a:rPr sz="1800" b="1" spc="10" dirty="0">
                <a:solidFill>
                  <a:srgbClr val="1F145D"/>
                </a:solidFill>
                <a:latin typeface="Calibri"/>
                <a:cs typeface="Calibri"/>
              </a:rPr>
              <a:t> </a:t>
            </a:r>
            <a:r>
              <a:rPr sz="1800" spc="45" dirty="0">
                <a:solidFill>
                  <a:srgbClr val="1F145D"/>
                </a:solidFill>
                <a:latin typeface="Calibri"/>
                <a:cs typeface="Calibri"/>
              </a:rPr>
              <a:t>Q,</a:t>
            </a:r>
            <a:r>
              <a:rPr sz="1800" dirty="0">
                <a:solidFill>
                  <a:srgbClr val="1F145D"/>
                </a:solidFill>
                <a:latin typeface="Calibri"/>
                <a:cs typeface="Calibri"/>
              </a:rPr>
              <a:t> </a:t>
            </a:r>
            <a:r>
              <a:rPr sz="1800" b="1" dirty="0">
                <a:solidFill>
                  <a:srgbClr val="1F145D"/>
                </a:solidFill>
                <a:latin typeface="Calibri"/>
                <a:cs typeface="Calibri"/>
              </a:rPr>
              <a:t>input</a:t>
            </a:r>
            <a:r>
              <a:rPr sz="1800" b="1" spc="-20" dirty="0">
                <a:solidFill>
                  <a:srgbClr val="1F145D"/>
                </a:solidFill>
                <a:latin typeface="Calibri"/>
                <a:cs typeface="Calibri"/>
              </a:rPr>
              <a:t> </a:t>
            </a:r>
            <a:r>
              <a:rPr sz="1800" spc="-30" dirty="0">
                <a:solidFill>
                  <a:srgbClr val="1F145D"/>
                </a:solidFill>
                <a:latin typeface="Calibri"/>
                <a:cs typeface="Calibri"/>
              </a:rPr>
              <a:t>D,</a:t>
            </a:r>
            <a:r>
              <a:rPr sz="1800" spc="10" dirty="0">
                <a:solidFill>
                  <a:srgbClr val="1F145D"/>
                </a:solidFill>
                <a:latin typeface="Calibri"/>
                <a:cs typeface="Calibri"/>
              </a:rPr>
              <a:t> </a:t>
            </a:r>
            <a:r>
              <a:rPr sz="1800" spc="-5" dirty="0">
                <a:solidFill>
                  <a:srgbClr val="1F145D"/>
                </a:solidFill>
                <a:latin typeface="Calibri"/>
                <a:cs typeface="Calibri"/>
              </a:rPr>
              <a:t>nCLR,</a:t>
            </a:r>
            <a:r>
              <a:rPr sz="1800" spc="15" dirty="0">
                <a:solidFill>
                  <a:srgbClr val="1F145D"/>
                </a:solidFill>
                <a:latin typeface="Calibri"/>
                <a:cs typeface="Calibri"/>
              </a:rPr>
              <a:t> </a:t>
            </a:r>
            <a:r>
              <a:rPr sz="1800" spc="-10" dirty="0">
                <a:solidFill>
                  <a:srgbClr val="1F145D"/>
                </a:solidFill>
                <a:latin typeface="Calibri"/>
                <a:cs typeface="Calibri"/>
              </a:rPr>
              <a:t>clk);</a:t>
            </a:r>
            <a:endParaRPr sz="1800" dirty="0">
              <a:solidFill>
                <a:srgbClr val="1F145D"/>
              </a:solidFill>
              <a:latin typeface="Calibri"/>
              <a:cs typeface="Calibri"/>
            </a:endParaRPr>
          </a:p>
          <a:p>
            <a:pPr marL="354965">
              <a:lnSpc>
                <a:spcPct val="100000"/>
              </a:lnSpc>
              <a:spcBef>
                <a:spcPts val="5"/>
              </a:spcBef>
            </a:pPr>
            <a:r>
              <a:rPr sz="1800" b="1" spc="-15" dirty="0">
                <a:solidFill>
                  <a:srgbClr val="1F145D"/>
                </a:solidFill>
                <a:latin typeface="Calibri"/>
                <a:cs typeface="Calibri"/>
              </a:rPr>
              <a:t>always</a:t>
            </a:r>
            <a:r>
              <a:rPr sz="1800" b="1"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10" dirty="0">
                <a:solidFill>
                  <a:srgbClr val="1F145D"/>
                </a:solidFill>
                <a:latin typeface="Calibri"/>
                <a:cs typeface="Calibri"/>
              </a:rPr>
              <a:t>(</a:t>
            </a:r>
            <a:r>
              <a:rPr sz="1800" b="1" spc="-10" dirty="0">
                <a:solidFill>
                  <a:srgbClr val="1F145D"/>
                </a:solidFill>
                <a:latin typeface="Calibri"/>
                <a:cs typeface="Calibri"/>
              </a:rPr>
              <a:t>negedge</a:t>
            </a:r>
            <a:r>
              <a:rPr sz="1800" b="1" dirty="0">
                <a:solidFill>
                  <a:srgbClr val="1F145D"/>
                </a:solidFill>
                <a:latin typeface="Calibri"/>
                <a:cs typeface="Calibri"/>
              </a:rPr>
              <a:t> </a:t>
            </a:r>
            <a:r>
              <a:rPr sz="1800" spc="-5" dirty="0">
                <a:solidFill>
                  <a:srgbClr val="1F145D"/>
                </a:solidFill>
                <a:latin typeface="Calibri"/>
                <a:cs typeface="Calibri"/>
              </a:rPr>
              <a:t>nCLR</a:t>
            </a:r>
            <a:r>
              <a:rPr sz="1800" spc="-15" dirty="0">
                <a:solidFill>
                  <a:srgbClr val="1F145D"/>
                </a:solidFill>
                <a:latin typeface="Calibri"/>
                <a:cs typeface="Calibri"/>
              </a:rPr>
              <a:t> </a:t>
            </a:r>
            <a:r>
              <a:rPr sz="1800" spc="-5" dirty="0">
                <a:solidFill>
                  <a:srgbClr val="1F145D"/>
                </a:solidFill>
                <a:latin typeface="Calibri"/>
                <a:cs typeface="Calibri"/>
              </a:rPr>
              <a:t>or</a:t>
            </a:r>
            <a:r>
              <a:rPr sz="1800" spc="5" dirty="0">
                <a:solidFill>
                  <a:srgbClr val="1F145D"/>
                </a:solidFill>
                <a:latin typeface="Calibri"/>
                <a:cs typeface="Calibri"/>
              </a:rPr>
              <a:t> </a:t>
            </a:r>
            <a:r>
              <a:rPr sz="1800" b="1" spc="-10" dirty="0">
                <a:solidFill>
                  <a:srgbClr val="1F145D"/>
                </a:solidFill>
                <a:latin typeface="Calibri"/>
                <a:cs typeface="Calibri"/>
              </a:rPr>
              <a:t>posedge</a:t>
            </a:r>
            <a:r>
              <a:rPr sz="1800" b="1" spc="-5" dirty="0">
                <a:solidFill>
                  <a:srgbClr val="1F145D"/>
                </a:solidFill>
                <a:latin typeface="Calibri"/>
                <a:cs typeface="Calibri"/>
              </a:rPr>
              <a:t> </a:t>
            </a:r>
            <a:r>
              <a:rPr sz="1800" spc="-10" dirty="0">
                <a:solidFill>
                  <a:srgbClr val="1F145D"/>
                </a:solidFill>
                <a:latin typeface="Calibri"/>
                <a:cs typeface="Calibri"/>
              </a:rPr>
              <a:t>clk)</a:t>
            </a:r>
            <a:endParaRPr sz="1800" dirty="0">
              <a:solidFill>
                <a:srgbClr val="1F145D"/>
              </a:solidFill>
              <a:latin typeface="Calibri"/>
              <a:cs typeface="Calibri"/>
            </a:endParaRPr>
          </a:p>
          <a:p>
            <a:pPr marL="617220">
              <a:lnSpc>
                <a:spcPct val="100000"/>
              </a:lnSpc>
            </a:pPr>
            <a:r>
              <a:rPr sz="1800" b="1" spc="-5" dirty="0">
                <a:solidFill>
                  <a:srgbClr val="1F145D"/>
                </a:solidFill>
                <a:latin typeface="Calibri"/>
                <a:cs typeface="Calibri"/>
              </a:rPr>
              <a:t>begin</a:t>
            </a:r>
            <a:endParaRPr sz="1800" dirty="0">
              <a:solidFill>
                <a:srgbClr val="1F145D"/>
              </a:solidFill>
              <a:latin typeface="Calibri"/>
              <a:cs typeface="Calibri"/>
            </a:endParaRPr>
          </a:p>
          <a:p>
            <a:pPr marL="879475">
              <a:lnSpc>
                <a:spcPct val="100000"/>
              </a:lnSpc>
            </a:pPr>
            <a:r>
              <a:rPr sz="1800" b="1" dirty="0">
                <a:solidFill>
                  <a:srgbClr val="1F145D"/>
                </a:solidFill>
                <a:latin typeface="Calibri"/>
                <a:cs typeface="Calibri"/>
              </a:rPr>
              <a:t>if</a:t>
            </a:r>
            <a:r>
              <a:rPr sz="1800" b="1" spc="-15" dirty="0">
                <a:solidFill>
                  <a:srgbClr val="1F145D"/>
                </a:solidFill>
                <a:latin typeface="Calibri"/>
                <a:cs typeface="Calibri"/>
              </a:rPr>
              <a:t> </a:t>
            </a:r>
            <a:r>
              <a:rPr sz="1800" spc="-5" dirty="0">
                <a:solidFill>
                  <a:srgbClr val="1F145D"/>
                </a:solidFill>
                <a:latin typeface="Calibri"/>
                <a:cs typeface="Calibri"/>
              </a:rPr>
              <a:t>(!nCLR)</a:t>
            </a:r>
            <a:r>
              <a:rPr sz="1800" spc="30" dirty="0">
                <a:solidFill>
                  <a:srgbClr val="1F145D"/>
                </a:solidFill>
                <a:latin typeface="Calibri"/>
                <a:cs typeface="Calibri"/>
              </a:rPr>
              <a:t> </a:t>
            </a:r>
            <a:r>
              <a:rPr sz="1800" dirty="0">
                <a:solidFill>
                  <a:srgbClr val="1F145D"/>
                </a:solidFill>
                <a:latin typeface="Calibri"/>
                <a:cs typeface="Calibri"/>
              </a:rPr>
              <a:t>Q</a:t>
            </a:r>
            <a:r>
              <a:rPr sz="1800" spc="-10" dirty="0">
                <a:solidFill>
                  <a:srgbClr val="1F145D"/>
                </a:solidFill>
                <a:latin typeface="Calibri"/>
                <a:cs typeface="Calibri"/>
              </a:rPr>
              <a:t> </a:t>
            </a:r>
            <a:r>
              <a:rPr sz="1800" dirty="0">
                <a:solidFill>
                  <a:srgbClr val="1F145D"/>
                </a:solidFill>
                <a:latin typeface="Calibri"/>
                <a:cs typeface="Calibri"/>
              </a:rPr>
              <a:t>&lt;=</a:t>
            </a:r>
            <a:r>
              <a:rPr sz="1800" spc="-15" dirty="0">
                <a:solidFill>
                  <a:srgbClr val="1F145D"/>
                </a:solidFill>
                <a:latin typeface="Calibri"/>
                <a:cs typeface="Calibri"/>
              </a:rPr>
              <a:t> </a:t>
            </a:r>
            <a:r>
              <a:rPr sz="1800" dirty="0">
                <a:solidFill>
                  <a:srgbClr val="1F145D"/>
                </a:solidFill>
                <a:latin typeface="Calibri"/>
                <a:cs typeface="Calibri"/>
              </a:rPr>
              <a:t>1'b0;</a:t>
            </a:r>
            <a:r>
              <a:rPr sz="1800" spc="20" dirty="0">
                <a:solidFill>
                  <a:srgbClr val="1F145D"/>
                </a:solidFill>
                <a:latin typeface="Calibri"/>
                <a:cs typeface="Calibri"/>
              </a:rPr>
              <a:t> </a:t>
            </a:r>
            <a:r>
              <a:rPr sz="1800" b="1" dirty="0">
                <a:solidFill>
                  <a:srgbClr val="1F145D"/>
                </a:solidFill>
                <a:latin typeface="Calibri"/>
                <a:cs typeface="Calibri"/>
              </a:rPr>
              <a:t>else</a:t>
            </a:r>
            <a:r>
              <a:rPr sz="1800" b="1" spc="-40" dirty="0">
                <a:solidFill>
                  <a:srgbClr val="1F145D"/>
                </a:solidFill>
                <a:latin typeface="Calibri"/>
                <a:cs typeface="Calibri"/>
              </a:rPr>
              <a:t> </a:t>
            </a:r>
            <a:r>
              <a:rPr sz="1800" dirty="0">
                <a:solidFill>
                  <a:srgbClr val="1F145D"/>
                </a:solidFill>
                <a:latin typeface="Calibri"/>
                <a:cs typeface="Calibri"/>
              </a:rPr>
              <a:t>Q </a:t>
            </a:r>
            <a:r>
              <a:rPr sz="1800" spc="-5" dirty="0">
                <a:solidFill>
                  <a:srgbClr val="1F145D"/>
                </a:solidFill>
                <a:latin typeface="Calibri"/>
                <a:cs typeface="Calibri"/>
              </a:rPr>
              <a:t>&lt;= D;</a:t>
            </a:r>
            <a:endParaRPr sz="1800" dirty="0">
              <a:solidFill>
                <a:srgbClr val="1F145D"/>
              </a:solidFill>
              <a:latin typeface="Calibri"/>
              <a:cs typeface="Calibri"/>
            </a:endParaRPr>
          </a:p>
          <a:p>
            <a:pPr marL="92710" marR="3656329" indent="471170">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dirty="0">
              <a:solidFill>
                <a:srgbClr val="1F145D"/>
              </a:solidFill>
              <a:latin typeface="Calibri"/>
              <a:cs typeface="Calibri"/>
            </a:endParaRPr>
          </a:p>
        </p:txBody>
      </p:sp>
      <p:grpSp>
        <p:nvGrpSpPr>
          <p:cNvPr id="5" name="object 5"/>
          <p:cNvGrpSpPr/>
          <p:nvPr/>
        </p:nvGrpSpPr>
        <p:grpSpPr>
          <a:xfrm>
            <a:off x="7263193" y="3023425"/>
            <a:ext cx="4779645" cy="3702685"/>
            <a:chOff x="7263193" y="3023425"/>
            <a:chExt cx="4779645" cy="3702685"/>
          </a:xfrm>
        </p:grpSpPr>
        <p:sp>
          <p:nvSpPr>
            <p:cNvPr id="6" name="object 6"/>
            <p:cNvSpPr/>
            <p:nvPr/>
          </p:nvSpPr>
          <p:spPr>
            <a:xfrm>
              <a:off x="7267956" y="3028188"/>
              <a:ext cx="4770120" cy="3693160"/>
            </a:xfrm>
            <a:custGeom>
              <a:avLst/>
              <a:gdLst/>
              <a:ahLst/>
              <a:cxnLst/>
              <a:rect l="l" t="t" r="r" b="b"/>
              <a:pathLst>
                <a:path w="4770120" h="3693159">
                  <a:moveTo>
                    <a:pt x="4770120" y="0"/>
                  </a:moveTo>
                  <a:lnTo>
                    <a:pt x="0" y="0"/>
                  </a:lnTo>
                  <a:lnTo>
                    <a:pt x="0" y="3692652"/>
                  </a:lnTo>
                  <a:lnTo>
                    <a:pt x="4770120" y="3692652"/>
                  </a:lnTo>
                  <a:lnTo>
                    <a:pt x="4770120" y="0"/>
                  </a:lnTo>
                  <a:close/>
                </a:path>
              </a:pathLst>
            </a:custGeom>
            <a:solidFill>
              <a:srgbClr val="E1EFD9"/>
            </a:solidFill>
          </p:spPr>
          <p:txBody>
            <a:bodyPr wrap="square" lIns="0" tIns="0" rIns="0" bIns="0" rtlCol="0"/>
            <a:lstStyle/>
            <a:p>
              <a:endParaRPr>
                <a:solidFill>
                  <a:srgbClr val="1F145D"/>
                </a:solidFill>
              </a:endParaRPr>
            </a:p>
          </p:txBody>
        </p:sp>
        <p:sp>
          <p:nvSpPr>
            <p:cNvPr id="7" name="object 7"/>
            <p:cNvSpPr/>
            <p:nvPr/>
          </p:nvSpPr>
          <p:spPr>
            <a:xfrm>
              <a:off x="7267956" y="3028188"/>
              <a:ext cx="4770120" cy="3693160"/>
            </a:xfrm>
            <a:custGeom>
              <a:avLst/>
              <a:gdLst/>
              <a:ahLst/>
              <a:cxnLst/>
              <a:rect l="l" t="t" r="r" b="b"/>
              <a:pathLst>
                <a:path w="4770120" h="3693159">
                  <a:moveTo>
                    <a:pt x="0" y="3692652"/>
                  </a:moveTo>
                  <a:lnTo>
                    <a:pt x="4770120" y="3692652"/>
                  </a:lnTo>
                  <a:lnTo>
                    <a:pt x="4770120" y="0"/>
                  </a:lnTo>
                  <a:lnTo>
                    <a:pt x="0" y="0"/>
                  </a:lnTo>
                  <a:lnTo>
                    <a:pt x="0" y="3692652"/>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8" name="object 8"/>
          <p:cNvSpPr txBox="1"/>
          <p:nvPr/>
        </p:nvSpPr>
        <p:spPr>
          <a:xfrm>
            <a:off x="7360919" y="3045967"/>
            <a:ext cx="4571365" cy="2769235"/>
          </a:xfrm>
          <a:prstGeom prst="rect">
            <a:avLst/>
          </a:prstGeom>
        </p:spPr>
        <p:txBody>
          <a:bodyPr vert="horz" wrap="square" lIns="0" tIns="12700" rIns="0" bIns="0" rtlCol="0">
            <a:spAutoFit/>
          </a:bodyPr>
          <a:lstStyle/>
          <a:p>
            <a:pPr>
              <a:lnSpc>
                <a:spcPct val="100000"/>
              </a:lnSpc>
              <a:spcBef>
                <a:spcPts val="100"/>
              </a:spcBef>
              <a:tabLst>
                <a:tab pos="3816350" algn="l"/>
              </a:tabLst>
            </a:pPr>
            <a:r>
              <a:rPr sz="1800" b="1" spc="-5" dirty="0">
                <a:solidFill>
                  <a:srgbClr val="1F145D"/>
                </a:solidFill>
                <a:latin typeface="Calibri"/>
                <a:cs typeface="Calibri"/>
              </a:rPr>
              <a:t>entity</a:t>
            </a:r>
            <a:r>
              <a:rPr sz="1800" b="1" spc="-20" dirty="0">
                <a:solidFill>
                  <a:srgbClr val="1F145D"/>
                </a:solidFill>
                <a:latin typeface="Calibri"/>
                <a:cs typeface="Calibri"/>
              </a:rPr>
              <a:t> </a:t>
            </a:r>
            <a:r>
              <a:rPr sz="1800" spc="-5" dirty="0">
                <a:solidFill>
                  <a:srgbClr val="1F145D"/>
                </a:solidFill>
                <a:latin typeface="Calibri"/>
                <a:cs typeface="Calibri"/>
              </a:rPr>
              <a:t>dffr</a:t>
            </a:r>
            <a:r>
              <a:rPr sz="1800" spc="-10" dirty="0">
                <a:solidFill>
                  <a:srgbClr val="1F145D"/>
                </a:solidFill>
                <a:latin typeface="Calibri"/>
                <a:cs typeface="Calibri"/>
              </a:rPr>
              <a:t> </a:t>
            </a:r>
            <a:r>
              <a:rPr sz="1800" b="1" dirty="0">
                <a:solidFill>
                  <a:srgbClr val="1F145D"/>
                </a:solidFill>
                <a:latin typeface="Calibri"/>
                <a:cs typeface="Calibri"/>
              </a:rPr>
              <a:t>is	</a:t>
            </a:r>
            <a:r>
              <a:rPr sz="1800" i="1" dirty="0">
                <a:solidFill>
                  <a:srgbClr val="1F145D"/>
                </a:solidFill>
                <a:latin typeface="Calibri"/>
                <a:cs typeface="Calibri"/>
              </a:rPr>
              <a:t>--</a:t>
            </a:r>
            <a:r>
              <a:rPr sz="1800" i="1" spc="-30"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port</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Q :</a:t>
            </a:r>
            <a:r>
              <a:rPr sz="1800" spc="5" dirty="0">
                <a:solidFill>
                  <a:srgbClr val="1F145D"/>
                </a:solidFill>
                <a:latin typeface="Calibri"/>
                <a:cs typeface="Calibri"/>
              </a:rPr>
              <a:t> </a:t>
            </a:r>
            <a:r>
              <a:rPr sz="1800" b="1" dirty="0">
                <a:solidFill>
                  <a:srgbClr val="1F145D"/>
                </a:solidFill>
                <a:latin typeface="Calibri"/>
                <a:cs typeface="Calibri"/>
              </a:rPr>
              <a:t>out</a:t>
            </a:r>
            <a:r>
              <a:rPr sz="1800" b="1" spc="-15" dirty="0">
                <a:solidFill>
                  <a:srgbClr val="1F145D"/>
                </a:solidFill>
                <a:latin typeface="Calibri"/>
                <a:cs typeface="Calibri"/>
              </a:rPr>
              <a:t> </a:t>
            </a:r>
            <a:r>
              <a:rPr sz="1800" b="1" spc="-5" dirty="0">
                <a:solidFill>
                  <a:srgbClr val="1F145D"/>
                </a:solidFill>
                <a:latin typeface="Calibri"/>
                <a:cs typeface="Calibri"/>
              </a:rPr>
              <a:t>std_logic</a:t>
            </a:r>
            <a:r>
              <a:rPr sz="1800" spc="-5" dirty="0">
                <a:solidFill>
                  <a:srgbClr val="1F145D"/>
                </a:solidFill>
                <a:latin typeface="Calibri"/>
                <a:cs typeface="Calibri"/>
              </a:rPr>
              <a:t>;</a:t>
            </a:r>
            <a:r>
              <a:rPr sz="1800" spc="-35" dirty="0">
                <a:solidFill>
                  <a:srgbClr val="1F145D"/>
                </a:solidFill>
                <a:latin typeface="Calibri"/>
                <a:cs typeface="Calibri"/>
              </a:rPr>
              <a:t> </a:t>
            </a:r>
            <a:r>
              <a:rPr sz="1800" spc="-15" dirty="0">
                <a:solidFill>
                  <a:srgbClr val="1F145D"/>
                </a:solidFill>
                <a:latin typeface="Calibri"/>
                <a:cs typeface="Calibri"/>
              </a:rPr>
              <a:t>D,nCLR,clk</a:t>
            </a:r>
            <a:r>
              <a:rPr sz="1800" spc="5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dirty="0">
                <a:solidFill>
                  <a:srgbClr val="1F145D"/>
                </a:solidFill>
                <a:latin typeface="Calibri"/>
                <a:cs typeface="Calibri"/>
              </a:rPr>
              <a:t>in</a:t>
            </a:r>
            <a:r>
              <a:rPr sz="1800" b="1" spc="-10" dirty="0">
                <a:solidFill>
                  <a:srgbClr val="1F145D"/>
                </a:solidFill>
                <a:latin typeface="Calibri"/>
                <a:cs typeface="Calibri"/>
              </a:rPr>
              <a:t> </a:t>
            </a:r>
            <a:r>
              <a:rPr sz="1800" b="1" spc="-5" dirty="0">
                <a:solidFill>
                  <a:srgbClr val="1F145D"/>
                </a:solidFill>
                <a:latin typeface="Calibri"/>
                <a:cs typeface="Calibri"/>
              </a:rPr>
              <a:t>std_logic</a:t>
            </a:r>
            <a:r>
              <a:rPr sz="1800" b="1" spc="-40" dirty="0">
                <a:solidFill>
                  <a:srgbClr val="1F145D"/>
                </a:solidFill>
                <a:latin typeface="Calibri"/>
                <a:cs typeface="Calibri"/>
              </a:rPr>
              <a:t> </a:t>
            </a:r>
            <a:r>
              <a:rPr sz="1800" spc="-10" dirty="0">
                <a:solidFill>
                  <a:srgbClr val="1F145D"/>
                </a:solidFill>
                <a:latin typeface="Calibri"/>
                <a:cs typeface="Calibri"/>
              </a:rPr>
              <a:t>);</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spc="-5" dirty="0">
                <a:solidFill>
                  <a:srgbClr val="1F145D"/>
                </a:solidFill>
                <a:latin typeface="Calibri"/>
                <a:cs typeface="Calibri"/>
              </a:rPr>
              <a:t>dffr;</a:t>
            </a:r>
            <a:endParaRPr sz="1800">
              <a:solidFill>
                <a:srgbClr val="1F145D"/>
              </a:solidFill>
              <a:latin typeface="Calibri"/>
              <a:cs typeface="Calibri"/>
            </a:endParaRPr>
          </a:p>
          <a:p>
            <a:pPr marR="2173605">
              <a:lnSpc>
                <a:spcPct val="100000"/>
              </a:lnSpc>
            </a:pPr>
            <a:r>
              <a:rPr sz="1800" b="1" spc="-10" dirty="0">
                <a:solidFill>
                  <a:srgbClr val="1F145D"/>
                </a:solidFill>
                <a:latin typeface="Calibri"/>
                <a:cs typeface="Calibri"/>
              </a:rPr>
              <a:t>architecture</a:t>
            </a:r>
            <a:r>
              <a:rPr sz="1800" b="1" spc="-45" dirty="0">
                <a:solidFill>
                  <a:srgbClr val="1F145D"/>
                </a:solidFill>
                <a:latin typeface="Calibri"/>
                <a:cs typeface="Calibri"/>
              </a:rPr>
              <a:t> </a:t>
            </a:r>
            <a:r>
              <a:rPr sz="1800" dirty="0">
                <a:solidFill>
                  <a:srgbClr val="1F145D"/>
                </a:solidFill>
                <a:latin typeface="Calibri"/>
                <a:cs typeface="Calibri"/>
              </a:rPr>
              <a:t>beh</a:t>
            </a:r>
            <a:r>
              <a:rPr sz="1800" spc="-10" dirty="0">
                <a:solidFill>
                  <a:srgbClr val="1F145D"/>
                </a:solidFill>
                <a:latin typeface="Calibri"/>
                <a:cs typeface="Calibri"/>
              </a:rPr>
              <a:t> </a:t>
            </a:r>
            <a:r>
              <a:rPr sz="1800" b="1" dirty="0">
                <a:solidFill>
                  <a:srgbClr val="1F145D"/>
                </a:solidFill>
                <a:latin typeface="Calibri"/>
                <a:cs typeface="Calibri"/>
              </a:rPr>
              <a:t>of</a:t>
            </a:r>
            <a:r>
              <a:rPr sz="1800" b="1" spc="-25" dirty="0">
                <a:solidFill>
                  <a:srgbClr val="1F145D"/>
                </a:solidFill>
                <a:latin typeface="Calibri"/>
                <a:cs typeface="Calibri"/>
              </a:rPr>
              <a:t> </a:t>
            </a:r>
            <a:r>
              <a:rPr sz="1800" spc="-5" dirty="0">
                <a:solidFill>
                  <a:srgbClr val="1F145D"/>
                </a:solidFill>
                <a:latin typeface="Calibri"/>
                <a:cs typeface="Calibri"/>
              </a:rPr>
              <a:t>dffr</a:t>
            </a:r>
            <a:r>
              <a:rPr sz="1800" spc="-20" dirty="0">
                <a:solidFill>
                  <a:srgbClr val="1F145D"/>
                </a:solidFill>
                <a:latin typeface="Calibri"/>
                <a:cs typeface="Calibri"/>
              </a:rPr>
              <a:t> </a:t>
            </a:r>
            <a:r>
              <a:rPr sz="1800" b="1" dirty="0">
                <a:solidFill>
                  <a:srgbClr val="1F145D"/>
                </a:solidFill>
                <a:latin typeface="Calibri"/>
                <a:cs typeface="Calibri"/>
              </a:rPr>
              <a:t>is </a:t>
            </a:r>
            <a:r>
              <a:rPr sz="1800" b="1" spc="-39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08279">
              <a:lnSpc>
                <a:spcPct val="100000"/>
              </a:lnSpc>
            </a:pPr>
            <a:r>
              <a:rPr sz="1800" b="1" spc="-5" dirty="0">
                <a:solidFill>
                  <a:srgbClr val="1F145D"/>
                </a:solidFill>
                <a:latin typeface="Calibri"/>
                <a:cs typeface="Calibri"/>
              </a:rPr>
              <a:t>process</a:t>
            </a:r>
            <a:r>
              <a:rPr sz="1800" b="1" spc="-20"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a:t>
            </a:r>
            <a:r>
              <a:rPr sz="1800" spc="-5" dirty="0">
                <a:solidFill>
                  <a:srgbClr val="1F145D"/>
                </a:solidFill>
                <a:latin typeface="Calibri"/>
                <a:cs typeface="Calibri"/>
              </a:rPr>
              <a:t>nCLR)</a:t>
            </a:r>
            <a:r>
              <a:rPr sz="1800" spc="1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419100">
              <a:lnSpc>
                <a:spcPct val="100000"/>
              </a:lnSpc>
            </a:pPr>
            <a:r>
              <a:rPr sz="1800" b="1" dirty="0">
                <a:solidFill>
                  <a:srgbClr val="1F145D"/>
                </a:solidFill>
                <a:latin typeface="Calibri"/>
                <a:cs typeface="Calibri"/>
              </a:rPr>
              <a:t>if</a:t>
            </a:r>
            <a:r>
              <a:rPr sz="1800" b="1" spc="390" dirty="0">
                <a:solidFill>
                  <a:srgbClr val="1F145D"/>
                </a:solidFill>
                <a:latin typeface="Calibri"/>
                <a:cs typeface="Calibri"/>
              </a:rPr>
              <a:t> </a:t>
            </a:r>
            <a:r>
              <a:rPr sz="1800" spc="-5" dirty="0">
                <a:solidFill>
                  <a:srgbClr val="1F145D"/>
                </a:solidFill>
                <a:latin typeface="Calibri"/>
                <a:cs typeface="Calibri"/>
              </a:rPr>
              <a:t>nCLR</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‘0’</a:t>
            </a:r>
            <a:r>
              <a:rPr sz="1800" spc="39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628015">
              <a:lnSpc>
                <a:spcPct val="100000"/>
              </a:lnSpc>
              <a:spcBef>
                <a:spcPts val="5"/>
              </a:spcBef>
            </a:pPr>
            <a:r>
              <a:rPr sz="1800" dirty="0">
                <a:solidFill>
                  <a:srgbClr val="1F145D"/>
                </a:solidFill>
                <a:latin typeface="Calibri"/>
                <a:cs typeface="Calibri"/>
              </a:rPr>
              <a:t>Q</a:t>
            </a:r>
            <a:r>
              <a:rPr sz="1800" spc="-20" dirty="0">
                <a:solidFill>
                  <a:srgbClr val="1F145D"/>
                </a:solidFill>
                <a:latin typeface="Calibri"/>
                <a:cs typeface="Calibri"/>
              </a:rPr>
              <a:t> </a:t>
            </a:r>
            <a:r>
              <a:rPr sz="1800" spc="-5" dirty="0">
                <a:solidFill>
                  <a:srgbClr val="1F145D"/>
                </a:solidFill>
                <a:latin typeface="Calibri"/>
                <a:cs typeface="Calibri"/>
              </a:rPr>
              <a:t>&lt;=</a:t>
            </a:r>
            <a:r>
              <a:rPr sz="1800" spc="-25" dirty="0">
                <a:solidFill>
                  <a:srgbClr val="1F145D"/>
                </a:solidFill>
                <a:latin typeface="Calibri"/>
                <a:cs typeface="Calibri"/>
              </a:rPr>
              <a:t> </a:t>
            </a:r>
            <a:r>
              <a:rPr sz="1800" dirty="0">
                <a:solidFill>
                  <a:srgbClr val="1F145D"/>
                </a:solidFill>
                <a:latin typeface="Calibri"/>
                <a:cs typeface="Calibri"/>
              </a:rPr>
              <a:t>'0';</a:t>
            </a:r>
            <a:endParaRPr sz="1800">
              <a:solidFill>
                <a:srgbClr val="1F145D"/>
              </a:solidFill>
              <a:latin typeface="Calibri"/>
              <a:cs typeface="Calibri"/>
            </a:endParaRPr>
          </a:p>
          <a:p>
            <a:pPr marL="419100">
              <a:lnSpc>
                <a:spcPct val="100000"/>
              </a:lnSpc>
            </a:pPr>
            <a:r>
              <a:rPr sz="1800" b="1" dirty="0">
                <a:solidFill>
                  <a:srgbClr val="1F145D"/>
                </a:solidFill>
                <a:latin typeface="Calibri"/>
                <a:cs typeface="Calibri"/>
              </a:rPr>
              <a:t>elsif</a:t>
            </a:r>
            <a:r>
              <a:rPr sz="1800" b="1" spc="380"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628015">
              <a:lnSpc>
                <a:spcPct val="100000"/>
              </a:lnSpc>
            </a:pPr>
            <a:r>
              <a:rPr sz="1800" dirty="0">
                <a:solidFill>
                  <a:srgbClr val="1F145D"/>
                </a:solidFill>
                <a:latin typeface="Calibri"/>
                <a:cs typeface="Calibri"/>
              </a:rPr>
              <a:t>Q</a:t>
            </a:r>
            <a:r>
              <a:rPr sz="1800" spc="-20" dirty="0">
                <a:solidFill>
                  <a:srgbClr val="1F145D"/>
                </a:solidFill>
                <a:latin typeface="Calibri"/>
                <a:cs typeface="Calibri"/>
              </a:rPr>
              <a:t> </a:t>
            </a:r>
            <a:r>
              <a:rPr sz="1800" spc="-5" dirty="0">
                <a:solidFill>
                  <a:srgbClr val="1F145D"/>
                </a:solidFill>
                <a:latin typeface="Calibri"/>
                <a:cs typeface="Calibri"/>
              </a:rPr>
              <a:t>&lt;=</a:t>
            </a:r>
            <a:r>
              <a:rPr sz="1800" spc="-25" dirty="0">
                <a:solidFill>
                  <a:srgbClr val="1F145D"/>
                </a:solidFill>
                <a:latin typeface="Calibri"/>
                <a:cs typeface="Calibri"/>
              </a:rPr>
              <a:t> </a:t>
            </a:r>
            <a:r>
              <a:rPr sz="1800" spc="-5" dirty="0">
                <a:solidFill>
                  <a:srgbClr val="1F145D"/>
                </a:solidFill>
                <a:latin typeface="Calibri"/>
                <a:cs typeface="Calibri"/>
              </a:rPr>
              <a:t>D;</a:t>
            </a:r>
            <a:endParaRPr sz="1800">
              <a:solidFill>
                <a:srgbClr val="1F145D"/>
              </a:solidFill>
              <a:latin typeface="Calibri"/>
              <a:cs typeface="Calibri"/>
            </a:endParaRPr>
          </a:p>
        </p:txBody>
      </p:sp>
      <p:sp>
        <p:nvSpPr>
          <p:cNvPr id="18" name="object 18"/>
          <p:cNvSpPr txBox="1"/>
          <p:nvPr/>
        </p:nvSpPr>
        <p:spPr>
          <a:xfrm>
            <a:off x="7348219" y="5870473"/>
            <a:ext cx="1373505" cy="803275"/>
          </a:xfrm>
          <a:prstGeom prst="rect">
            <a:avLst/>
          </a:prstGeom>
        </p:spPr>
        <p:txBody>
          <a:bodyPr vert="horz" wrap="square" lIns="0" tIns="0" rIns="0" bIns="0" rtlCol="0">
            <a:spAutoFit/>
          </a:bodyPr>
          <a:lstStyle/>
          <a:p>
            <a:pPr marL="379730">
              <a:lnSpc>
                <a:spcPts val="1810"/>
              </a:lnSpc>
            </a:pPr>
            <a:r>
              <a:rPr sz="1800" b="1" dirty="0">
                <a:solidFill>
                  <a:srgbClr val="1F145D"/>
                </a:solidFill>
                <a:latin typeface="Calibri"/>
                <a:cs typeface="Calibri"/>
              </a:rPr>
              <a:t>end</a:t>
            </a:r>
            <a:r>
              <a:rPr sz="1800" b="1" spc="-65" dirty="0">
                <a:solidFill>
                  <a:srgbClr val="1F145D"/>
                </a:solidFill>
                <a:latin typeface="Calibri"/>
                <a:cs typeface="Calibri"/>
              </a:rPr>
              <a:t> </a:t>
            </a:r>
            <a:r>
              <a:rPr sz="1800" b="1" spc="-5" dirty="0">
                <a:solidFill>
                  <a:srgbClr val="1F145D"/>
                </a:solidFill>
                <a:latin typeface="Calibri"/>
                <a:cs typeface="Calibri"/>
              </a:rPr>
              <a:t>if</a:t>
            </a:r>
            <a:r>
              <a:rPr sz="1800" spc="-5" dirty="0">
                <a:solidFill>
                  <a:srgbClr val="1F145D"/>
                </a:solidFill>
                <a:latin typeface="Calibri"/>
                <a:cs typeface="Calibri"/>
              </a:rPr>
              <a:t>;</a:t>
            </a:r>
            <a:endParaRPr sz="1800">
              <a:solidFill>
                <a:srgbClr val="1F145D"/>
              </a:solidFill>
              <a:latin typeface="Calibri"/>
              <a:cs typeface="Calibri"/>
            </a:endParaRPr>
          </a:p>
          <a:p>
            <a:pPr marL="12700" marR="5080" indent="156845">
              <a:lnSpc>
                <a:spcPct val="100000"/>
              </a:lnSpc>
            </a:pPr>
            <a:r>
              <a:rPr sz="1800" b="1" dirty="0">
                <a:solidFill>
                  <a:srgbClr val="1F145D"/>
                </a:solidFill>
                <a:latin typeface="Calibri"/>
                <a:cs typeface="Calibri"/>
              </a:rPr>
              <a:t>end</a:t>
            </a:r>
            <a:r>
              <a:rPr sz="1800" b="1" spc="-105"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 </a:t>
            </a:r>
            <a:r>
              <a:rPr sz="1800" spc="-390" dirty="0">
                <a:solidFill>
                  <a:srgbClr val="1F145D"/>
                </a:solidFill>
                <a:latin typeface="Calibri"/>
                <a:cs typeface="Calibri"/>
              </a:rPr>
              <a:t> </a:t>
            </a:r>
            <a:r>
              <a:rPr sz="1800" b="1" dirty="0">
                <a:solidFill>
                  <a:srgbClr val="1F145D"/>
                </a:solidFill>
                <a:latin typeface="Calibri"/>
                <a:cs typeface="Calibri"/>
              </a:rPr>
              <a:t>end</a:t>
            </a:r>
            <a:r>
              <a:rPr sz="1800" b="1" spc="-25" dirty="0">
                <a:solidFill>
                  <a:srgbClr val="1F145D"/>
                </a:solidFill>
                <a:latin typeface="Calibri"/>
                <a:cs typeface="Calibri"/>
              </a:rPr>
              <a:t> </a:t>
            </a:r>
            <a:r>
              <a:rPr sz="1800" dirty="0">
                <a:solidFill>
                  <a:srgbClr val="1F145D"/>
                </a:solidFill>
                <a:latin typeface="Calibri"/>
                <a:cs typeface="Calibri"/>
              </a:rPr>
              <a:t>beh;</a:t>
            </a:r>
            <a:endParaRPr sz="1800">
              <a:solidFill>
                <a:srgbClr val="1F145D"/>
              </a:solidFill>
              <a:latin typeface="Calibri"/>
              <a:cs typeface="Calibri"/>
            </a:endParaRPr>
          </a:p>
        </p:txBody>
      </p:sp>
      <p:grpSp>
        <p:nvGrpSpPr>
          <p:cNvPr id="22" name="Group 21">
            <a:extLst>
              <a:ext uri="{FF2B5EF4-FFF2-40B4-BE49-F238E27FC236}">
                <a16:creationId xmlns:a16="http://schemas.microsoft.com/office/drawing/2014/main" id="{DA455090-0773-43B6-8FAD-0A5457EAC03B}"/>
              </a:ext>
            </a:extLst>
          </p:cNvPr>
          <p:cNvGrpSpPr/>
          <p:nvPr/>
        </p:nvGrpSpPr>
        <p:grpSpPr>
          <a:xfrm>
            <a:off x="838199" y="3422650"/>
            <a:ext cx="6283325" cy="2751400"/>
            <a:chOff x="838199" y="3422650"/>
            <a:chExt cx="6283325" cy="2751400"/>
          </a:xfrm>
        </p:grpSpPr>
        <p:grpSp>
          <p:nvGrpSpPr>
            <p:cNvPr id="9" name="object 9"/>
            <p:cNvGrpSpPr/>
            <p:nvPr/>
          </p:nvGrpSpPr>
          <p:grpSpPr>
            <a:xfrm>
              <a:off x="838199" y="3422650"/>
              <a:ext cx="6283325" cy="2382520"/>
              <a:chOff x="838199" y="3422650"/>
              <a:chExt cx="6283325" cy="2382520"/>
            </a:xfrm>
          </p:grpSpPr>
          <p:pic>
            <p:nvPicPr>
              <p:cNvPr id="10" name="object 10"/>
              <p:cNvPicPr/>
              <p:nvPr/>
            </p:nvPicPr>
            <p:blipFill>
              <a:blip r:embed="rId2" cstate="print"/>
              <a:stretch>
                <a:fillRect/>
              </a:stretch>
            </p:blipFill>
            <p:spPr>
              <a:xfrm>
                <a:off x="838199" y="3589033"/>
                <a:ext cx="6283164" cy="2215685"/>
              </a:xfrm>
              <a:prstGeom prst="rect">
                <a:avLst/>
              </a:prstGeom>
            </p:spPr>
          </p:pic>
          <p:sp>
            <p:nvSpPr>
              <p:cNvPr id="11" name="object 11"/>
              <p:cNvSpPr/>
              <p:nvPr/>
            </p:nvSpPr>
            <p:spPr>
              <a:xfrm>
                <a:off x="3541775" y="3429000"/>
                <a:ext cx="224154" cy="739140"/>
              </a:xfrm>
              <a:custGeom>
                <a:avLst/>
                <a:gdLst/>
                <a:ahLst/>
                <a:cxnLst/>
                <a:rect l="l" t="t" r="r" b="b"/>
                <a:pathLst>
                  <a:path w="224154" h="739139">
                    <a:moveTo>
                      <a:pt x="168021" y="0"/>
                    </a:moveTo>
                    <a:lnTo>
                      <a:pt x="56007" y="0"/>
                    </a:lnTo>
                    <a:lnTo>
                      <a:pt x="56007" y="627126"/>
                    </a:lnTo>
                    <a:lnTo>
                      <a:pt x="0" y="627126"/>
                    </a:lnTo>
                    <a:lnTo>
                      <a:pt x="112014" y="739140"/>
                    </a:lnTo>
                    <a:lnTo>
                      <a:pt x="224028" y="627126"/>
                    </a:lnTo>
                    <a:lnTo>
                      <a:pt x="168021" y="627126"/>
                    </a:lnTo>
                    <a:lnTo>
                      <a:pt x="168021" y="0"/>
                    </a:lnTo>
                    <a:close/>
                  </a:path>
                </a:pathLst>
              </a:custGeom>
              <a:solidFill>
                <a:srgbClr val="FFFF00"/>
              </a:solidFill>
            </p:spPr>
            <p:txBody>
              <a:bodyPr wrap="square" lIns="0" tIns="0" rIns="0" bIns="0" rtlCol="0"/>
              <a:lstStyle/>
              <a:p>
                <a:endParaRPr>
                  <a:solidFill>
                    <a:srgbClr val="1F145D"/>
                  </a:solidFill>
                </a:endParaRPr>
              </a:p>
            </p:txBody>
          </p:sp>
          <p:sp>
            <p:nvSpPr>
              <p:cNvPr id="12" name="object 12"/>
              <p:cNvSpPr/>
              <p:nvPr/>
            </p:nvSpPr>
            <p:spPr>
              <a:xfrm>
                <a:off x="3541775" y="3429000"/>
                <a:ext cx="224154" cy="739140"/>
              </a:xfrm>
              <a:custGeom>
                <a:avLst/>
                <a:gdLst/>
                <a:ahLst/>
                <a:cxnLst/>
                <a:rect l="l" t="t" r="r" b="b"/>
                <a:pathLst>
                  <a:path w="224154" h="739139">
                    <a:moveTo>
                      <a:pt x="0" y="627126"/>
                    </a:moveTo>
                    <a:lnTo>
                      <a:pt x="56007" y="627126"/>
                    </a:lnTo>
                    <a:lnTo>
                      <a:pt x="56007" y="0"/>
                    </a:lnTo>
                    <a:lnTo>
                      <a:pt x="168021" y="0"/>
                    </a:lnTo>
                    <a:lnTo>
                      <a:pt x="168021" y="627126"/>
                    </a:lnTo>
                    <a:lnTo>
                      <a:pt x="224028" y="627126"/>
                    </a:lnTo>
                    <a:lnTo>
                      <a:pt x="112014" y="739140"/>
                    </a:lnTo>
                    <a:lnTo>
                      <a:pt x="0" y="627126"/>
                    </a:lnTo>
                    <a:close/>
                  </a:path>
                </a:pathLst>
              </a:custGeom>
              <a:ln w="12699">
                <a:solidFill>
                  <a:srgbClr val="2E528F"/>
                </a:solidFill>
              </a:ln>
            </p:spPr>
            <p:txBody>
              <a:bodyPr wrap="square" lIns="0" tIns="0" rIns="0" bIns="0" rtlCol="0"/>
              <a:lstStyle/>
              <a:p>
                <a:endParaRPr>
                  <a:solidFill>
                    <a:srgbClr val="1F145D"/>
                  </a:solidFill>
                </a:endParaRPr>
              </a:p>
            </p:txBody>
          </p:sp>
          <p:sp>
            <p:nvSpPr>
              <p:cNvPr id="13" name="object 13"/>
              <p:cNvSpPr/>
              <p:nvPr/>
            </p:nvSpPr>
            <p:spPr>
              <a:xfrm>
                <a:off x="5533643" y="3429000"/>
                <a:ext cx="226060" cy="1595755"/>
              </a:xfrm>
              <a:custGeom>
                <a:avLst/>
                <a:gdLst/>
                <a:ahLst/>
                <a:cxnLst/>
                <a:rect l="l" t="t" r="r" b="b"/>
                <a:pathLst>
                  <a:path w="226060" h="1595754">
                    <a:moveTo>
                      <a:pt x="169164" y="0"/>
                    </a:moveTo>
                    <a:lnTo>
                      <a:pt x="56388" y="0"/>
                    </a:lnTo>
                    <a:lnTo>
                      <a:pt x="56388" y="1482852"/>
                    </a:lnTo>
                    <a:lnTo>
                      <a:pt x="0" y="1482852"/>
                    </a:lnTo>
                    <a:lnTo>
                      <a:pt x="112776" y="1595627"/>
                    </a:lnTo>
                    <a:lnTo>
                      <a:pt x="225552" y="1482852"/>
                    </a:lnTo>
                    <a:lnTo>
                      <a:pt x="169164" y="1482852"/>
                    </a:lnTo>
                    <a:lnTo>
                      <a:pt x="169164" y="0"/>
                    </a:lnTo>
                    <a:close/>
                  </a:path>
                </a:pathLst>
              </a:custGeom>
              <a:solidFill>
                <a:srgbClr val="FFFF00"/>
              </a:solidFill>
            </p:spPr>
            <p:txBody>
              <a:bodyPr wrap="square" lIns="0" tIns="0" rIns="0" bIns="0" rtlCol="0"/>
              <a:lstStyle/>
              <a:p>
                <a:endParaRPr>
                  <a:solidFill>
                    <a:srgbClr val="1F145D"/>
                  </a:solidFill>
                </a:endParaRPr>
              </a:p>
            </p:txBody>
          </p:sp>
          <p:sp>
            <p:nvSpPr>
              <p:cNvPr id="14" name="object 14"/>
              <p:cNvSpPr/>
              <p:nvPr/>
            </p:nvSpPr>
            <p:spPr>
              <a:xfrm>
                <a:off x="5533643" y="3429000"/>
                <a:ext cx="226060" cy="1595755"/>
              </a:xfrm>
              <a:custGeom>
                <a:avLst/>
                <a:gdLst/>
                <a:ahLst/>
                <a:cxnLst/>
                <a:rect l="l" t="t" r="r" b="b"/>
                <a:pathLst>
                  <a:path w="226060" h="1595754">
                    <a:moveTo>
                      <a:pt x="0" y="1482852"/>
                    </a:moveTo>
                    <a:lnTo>
                      <a:pt x="56388" y="1482852"/>
                    </a:lnTo>
                    <a:lnTo>
                      <a:pt x="56388" y="0"/>
                    </a:lnTo>
                    <a:lnTo>
                      <a:pt x="169164" y="0"/>
                    </a:lnTo>
                    <a:lnTo>
                      <a:pt x="169164" y="1482852"/>
                    </a:lnTo>
                    <a:lnTo>
                      <a:pt x="225552" y="1482852"/>
                    </a:lnTo>
                    <a:lnTo>
                      <a:pt x="112776" y="1595627"/>
                    </a:lnTo>
                    <a:lnTo>
                      <a:pt x="0" y="1482852"/>
                    </a:lnTo>
                    <a:close/>
                  </a:path>
                </a:pathLst>
              </a:custGeom>
              <a:ln w="12700">
                <a:solidFill>
                  <a:srgbClr val="2E528F"/>
                </a:solidFill>
              </a:ln>
            </p:spPr>
            <p:txBody>
              <a:bodyPr wrap="square" lIns="0" tIns="0" rIns="0" bIns="0" rtlCol="0"/>
              <a:lstStyle/>
              <a:p>
                <a:endParaRPr>
                  <a:solidFill>
                    <a:srgbClr val="1F145D"/>
                  </a:solidFill>
                </a:endParaRPr>
              </a:p>
            </p:txBody>
          </p:sp>
          <p:sp>
            <p:nvSpPr>
              <p:cNvPr id="15" name="object 15"/>
              <p:cNvSpPr/>
              <p:nvPr/>
            </p:nvSpPr>
            <p:spPr>
              <a:xfrm>
                <a:off x="2627375" y="3445764"/>
                <a:ext cx="239395" cy="733425"/>
              </a:xfrm>
              <a:custGeom>
                <a:avLst/>
                <a:gdLst/>
                <a:ahLst/>
                <a:cxnLst/>
                <a:rect l="l" t="t" r="r" b="b"/>
                <a:pathLst>
                  <a:path w="239394" h="733425">
                    <a:moveTo>
                      <a:pt x="179451" y="0"/>
                    </a:moveTo>
                    <a:lnTo>
                      <a:pt x="59817" y="0"/>
                    </a:lnTo>
                    <a:lnTo>
                      <a:pt x="59817" y="613410"/>
                    </a:lnTo>
                    <a:lnTo>
                      <a:pt x="0" y="613410"/>
                    </a:lnTo>
                    <a:lnTo>
                      <a:pt x="119634" y="733044"/>
                    </a:lnTo>
                    <a:lnTo>
                      <a:pt x="239268" y="613410"/>
                    </a:lnTo>
                    <a:lnTo>
                      <a:pt x="179451" y="613410"/>
                    </a:lnTo>
                    <a:lnTo>
                      <a:pt x="179451" y="0"/>
                    </a:lnTo>
                    <a:close/>
                  </a:path>
                </a:pathLst>
              </a:custGeom>
              <a:solidFill>
                <a:srgbClr val="FFFF00"/>
              </a:solidFill>
            </p:spPr>
            <p:txBody>
              <a:bodyPr wrap="square" lIns="0" tIns="0" rIns="0" bIns="0" rtlCol="0"/>
              <a:lstStyle/>
              <a:p>
                <a:endParaRPr>
                  <a:solidFill>
                    <a:srgbClr val="1F145D"/>
                  </a:solidFill>
                </a:endParaRPr>
              </a:p>
            </p:txBody>
          </p:sp>
          <p:sp>
            <p:nvSpPr>
              <p:cNvPr id="16" name="object 16"/>
              <p:cNvSpPr/>
              <p:nvPr/>
            </p:nvSpPr>
            <p:spPr>
              <a:xfrm>
                <a:off x="2627375" y="3445764"/>
                <a:ext cx="239395" cy="733425"/>
              </a:xfrm>
              <a:custGeom>
                <a:avLst/>
                <a:gdLst/>
                <a:ahLst/>
                <a:cxnLst/>
                <a:rect l="l" t="t" r="r" b="b"/>
                <a:pathLst>
                  <a:path w="239394" h="733425">
                    <a:moveTo>
                      <a:pt x="0" y="613410"/>
                    </a:moveTo>
                    <a:lnTo>
                      <a:pt x="59817" y="613410"/>
                    </a:lnTo>
                    <a:lnTo>
                      <a:pt x="59817" y="0"/>
                    </a:lnTo>
                    <a:lnTo>
                      <a:pt x="179451" y="0"/>
                    </a:lnTo>
                    <a:lnTo>
                      <a:pt x="179451" y="613410"/>
                    </a:lnTo>
                    <a:lnTo>
                      <a:pt x="239268" y="613410"/>
                    </a:lnTo>
                    <a:lnTo>
                      <a:pt x="119634" y="733044"/>
                    </a:lnTo>
                    <a:lnTo>
                      <a:pt x="0" y="61341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1" name="TextBox 20">
              <a:extLst>
                <a:ext uri="{FF2B5EF4-FFF2-40B4-BE49-F238E27FC236}">
                  <a16:creationId xmlns:a16="http://schemas.microsoft.com/office/drawing/2014/main" id="{0E6E2684-74C7-4CD5-A45D-EB410B7784EF}"/>
                </a:ext>
              </a:extLst>
            </p:cNvPr>
            <p:cNvSpPr txBox="1"/>
            <p:nvPr/>
          </p:nvSpPr>
          <p:spPr>
            <a:xfrm>
              <a:off x="2866770" y="5804718"/>
              <a:ext cx="2631549" cy="369332"/>
            </a:xfrm>
            <a:prstGeom prst="rect">
              <a:avLst/>
            </a:prstGeom>
            <a:noFill/>
          </p:spPr>
          <p:txBody>
            <a:bodyPr wrap="square">
              <a:spAutoFit/>
            </a:bodyPr>
            <a:lstStyle/>
            <a:p>
              <a:r>
                <a:rPr lang="en-GB" sz="1800" spc="-5" dirty="0">
                  <a:solidFill>
                    <a:srgbClr val="1F145D"/>
                  </a:solidFill>
                  <a:latin typeface="Calibri"/>
                  <a:cs typeface="Calibri"/>
                </a:rPr>
                <a:t>Waveform of module </a:t>
              </a:r>
              <a:r>
                <a:rPr lang="en-GB" sz="1800" spc="-5" dirty="0" err="1">
                  <a:solidFill>
                    <a:srgbClr val="1F145D"/>
                  </a:solidFill>
                  <a:latin typeface="Calibri"/>
                  <a:cs typeface="Calibri"/>
                </a:rPr>
                <a:t>dffr</a:t>
              </a:r>
              <a:endParaRPr lang="en-GB" dirty="0">
                <a:solidFill>
                  <a:srgbClr val="1F145D"/>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209" y="1140201"/>
            <a:ext cx="6921334" cy="629018"/>
          </a:xfrm>
          <a:prstGeom prst="rect">
            <a:avLst/>
          </a:prstGeom>
        </p:spPr>
        <p:txBody>
          <a:bodyPr vert="horz" wrap="square" lIns="0" tIns="13335" rIns="0" bIns="0" rtlCol="0">
            <a:spAutoFit/>
          </a:bodyPr>
          <a:lstStyle/>
          <a:p>
            <a:pPr marL="12700">
              <a:lnSpc>
                <a:spcPct val="100000"/>
              </a:lnSpc>
              <a:spcBef>
                <a:spcPts val="105"/>
              </a:spcBef>
            </a:pPr>
            <a:r>
              <a:rPr sz="4000" spc="-10" dirty="0"/>
              <a:t>Synchronous</a:t>
            </a:r>
            <a:r>
              <a:rPr sz="4000" spc="-60" dirty="0"/>
              <a:t> </a:t>
            </a:r>
            <a:r>
              <a:rPr sz="4000" spc="-10" dirty="0"/>
              <a:t>set/clear</a:t>
            </a:r>
            <a:r>
              <a:rPr sz="4000" spc="-40" dirty="0"/>
              <a:t> </a:t>
            </a:r>
            <a:r>
              <a:rPr sz="4000" dirty="0"/>
              <a:t>DFF</a:t>
            </a:r>
          </a:p>
        </p:txBody>
      </p:sp>
      <p:sp>
        <p:nvSpPr>
          <p:cNvPr id="3" name="object 3"/>
          <p:cNvSpPr txBox="1"/>
          <p:nvPr/>
        </p:nvSpPr>
        <p:spPr>
          <a:xfrm>
            <a:off x="916939" y="1793493"/>
            <a:ext cx="6092190" cy="2116455"/>
          </a:xfrm>
          <a:prstGeom prst="rect">
            <a:avLst/>
          </a:prstGeom>
        </p:spPr>
        <p:txBody>
          <a:bodyPr vert="horz" wrap="square" lIns="0" tIns="54610" rIns="0" bIns="0" rtlCol="0">
            <a:spAutoFit/>
          </a:bodyPr>
          <a:lstStyle/>
          <a:p>
            <a:pPr marL="241300" marR="448945" indent="-229235">
              <a:lnSpc>
                <a:spcPct val="90000"/>
              </a:lnSpc>
              <a:spcBef>
                <a:spcPts val="430"/>
              </a:spcBef>
              <a:buFont typeface="Arial"/>
              <a:buChar char="•"/>
              <a:tabLst>
                <a:tab pos="241935" algn="l"/>
              </a:tabLst>
            </a:pPr>
            <a:r>
              <a:rPr sz="2800" spc="-40" dirty="0">
                <a:solidFill>
                  <a:srgbClr val="1F145D"/>
                </a:solidFill>
                <a:latin typeface="Calibri"/>
                <a:cs typeface="Calibri"/>
              </a:rPr>
              <a:t>You’ll</a:t>
            </a:r>
            <a:r>
              <a:rPr sz="2800" dirty="0">
                <a:solidFill>
                  <a:srgbClr val="1F145D"/>
                </a:solidFill>
                <a:latin typeface="Calibri"/>
                <a:cs typeface="Calibri"/>
              </a:rPr>
              <a:t> </a:t>
            </a:r>
            <a:r>
              <a:rPr sz="2800" spc="-10" dirty="0">
                <a:solidFill>
                  <a:srgbClr val="1F145D"/>
                </a:solidFill>
                <a:latin typeface="Calibri"/>
                <a:cs typeface="Calibri"/>
              </a:rPr>
              <a:t>need</a:t>
            </a:r>
            <a:r>
              <a:rPr sz="2800" spc="-5" dirty="0">
                <a:solidFill>
                  <a:srgbClr val="1F145D"/>
                </a:solidFill>
                <a:latin typeface="Calibri"/>
                <a:cs typeface="Calibri"/>
              </a:rPr>
              <a:t> </a:t>
            </a:r>
            <a:r>
              <a:rPr sz="2800" spc="-20" dirty="0">
                <a:solidFill>
                  <a:srgbClr val="1F145D"/>
                </a:solidFill>
                <a:latin typeface="Calibri"/>
                <a:cs typeface="Calibri"/>
              </a:rPr>
              <a:t>to</a:t>
            </a:r>
            <a:r>
              <a:rPr sz="2800" spc="-10" dirty="0">
                <a:solidFill>
                  <a:srgbClr val="1F145D"/>
                </a:solidFill>
                <a:latin typeface="Calibri"/>
                <a:cs typeface="Calibri"/>
              </a:rPr>
              <a:t> </a:t>
            </a:r>
            <a:r>
              <a:rPr sz="2800" spc="-15" dirty="0">
                <a:solidFill>
                  <a:srgbClr val="1F145D"/>
                </a:solidFill>
                <a:latin typeface="Calibri"/>
                <a:cs typeface="Calibri"/>
              </a:rPr>
              <a:t>compare</a:t>
            </a:r>
            <a:r>
              <a:rPr sz="2800" dirty="0">
                <a:solidFill>
                  <a:srgbClr val="1F145D"/>
                </a:solidFill>
                <a:latin typeface="Calibri"/>
                <a:cs typeface="Calibri"/>
              </a:rPr>
              <a:t> </a:t>
            </a:r>
            <a:r>
              <a:rPr sz="2800" spc="-5" dirty="0">
                <a:solidFill>
                  <a:srgbClr val="1F145D"/>
                </a:solidFill>
                <a:latin typeface="Calibri"/>
                <a:cs typeface="Calibri"/>
              </a:rPr>
              <a:t>this</a:t>
            </a:r>
            <a:r>
              <a:rPr sz="2800" spc="10" dirty="0">
                <a:solidFill>
                  <a:srgbClr val="1F145D"/>
                </a:solidFill>
                <a:latin typeface="Calibri"/>
                <a:cs typeface="Calibri"/>
              </a:rPr>
              <a:t> </a:t>
            </a:r>
            <a:r>
              <a:rPr sz="2800" spc="-5" dirty="0">
                <a:solidFill>
                  <a:srgbClr val="1F145D"/>
                </a:solidFill>
                <a:latin typeface="Calibri"/>
                <a:cs typeface="Calibri"/>
              </a:rPr>
              <a:t>with</a:t>
            </a:r>
            <a:r>
              <a:rPr sz="2800" dirty="0">
                <a:solidFill>
                  <a:srgbClr val="1F145D"/>
                </a:solidFill>
                <a:latin typeface="Calibri"/>
                <a:cs typeface="Calibri"/>
              </a:rPr>
              <a:t> </a:t>
            </a:r>
            <a:r>
              <a:rPr sz="2800" spc="-5" dirty="0">
                <a:solidFill>
                  <a:srgbClr val="1F145D"/>
                </a:solidFill>
                <a:latin typeface="Calibri"/>
                <a:cs typeface="Calibri"/>
              </a:rPr>
              <a:t>the </a:t>
            </a:r>
            <a:r>
              <a:rPr sz="2800" dirty="0">
                <a:solidFill>
                  <a:srgbClr val="1F145D"/>
                </a:solidFill>
                <a:latin typeface="Calibri"/>
                <a:cs typeface="Calibri"/>
              </a:rPr>
              <a:t> </a:t>
            </a:r>
            <a:r>
              <a:rPr sz="2800" spc="-15" dirty="0">
                <a:solidFill>
                  <a:srgbClr val="1F145D"/>
                </a:solidFill>
                <a:latin typeface="Calibri"/>
                <a:cs typeface="Calibri"/>
              </a:rPr>
              <a:t>async</a:t>
            </a:r>
            <a:r>
              <a:rPr sz="2800" spc="10" dirty="0">
                <a:solidFill>
                  <a:srgbClr val="1F145D"/>
                </a:solidFill>
                <a:latin typeface="Calibri"/>
                <a:cs typeface="Calibri"/>
              </a:rPr>
              <a:t> </a:t>
            </a:r>
            <a:r>
              <a:rPr sz="2800" spc="-20" dirty="0">
                <a:solidFill>
                  <a:srgbClr val="1F145D"/>
                </a:solidFill>
                <a:latin typeface="Calibri"/>
                <a:cs typeface="Calibri"/>
              </a:rPr>
              <a:t>version</a:t>
            </a:r>
            <a:r>
              <a:rPr sz="2800" spc="10" dirty="0">
                <a:solidFill>
                  <a:srgbClr val="1F145D"/>
                </a:solidFill>
                <a:latin typeface="Calibri"/>
                <a:cs typeface="Calibri"/>
              </a:rPr>
              <a:t> </a:t>
            </a:r>
            <a:r>
              <a:rPr sz="2800" spc="-5" dirty="0">
                <a:solidFill>
                  <a:srgbClr val="1F145D"/>
                </a:solidFill>
                <a:latin typeface="Calibri"/>
                <a:cs typeface="Calibri"/>
              </a:rPr>
              <a:t>on</a:t>
            </a:r>
            <a:r>
              <a:rPr sz="2800" spc="5"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15" dirty="0">
                <a:solidFill>
                  <a:srgbClr val="1F145D"/>
                </a:solidFill>
                <a:latin typeface="Calibri"/>
                <a:cs typeface="Calibri"/>
              </a:rPr>
              <a:t>previous</a:t>
            </a:r>
            <a:r>
              <a:rPr sz="2800" spc="25" dirty="0">
                <a:solidFill>
                  <a:srgbClr val="1F145D"/>
                </a:solidFill>
                <a:latin typeface="Calibri"/>
                <a:cs typeface="Calibri"/>
              </a:rPr>
              <a:t> </a:t>
            </a:r>
            <a:r>
              <a:rPr sz="2800" spc="-10" dirty="0">
                <a:solidFill>
                  <a:srgbClr val="1F145D"/>
                </a:solidFill>
                <a:latin typeface="Calibri"/>
                <a:cs typeface="Calibri"/>
              </a:rPr>
              <a:t>slide</a:t>
            </a:r>
            <a:r>
              <a:rPr sz="2800" spc="15" dirty="0">
                <a:solidFill>
                  <a:srgbClr val="1F145D"/>
                </a:solidFill>
                <a:latin typeface="Calibri"/>
                <a:cs typeface="Calibri"/>
              </a:rPr>
              <a:t> </a:t>
            </a:r>
            <a:r>
              <a:rPr sz="2800" spc="-20" dirty="0">
                <a:solidFill>
                  <a:srgbClr val="1F145D"/>
                </a:solidFill>
                <a:latin typeface="Calibri"/>
                <a:cs typeface="Calibri"/>
              </a:rPr>
              <a:t>to </a:t>
            </a:r>
            <a:r>
              <a:rPr sz="2800" spc="-615" dirty="0">
                <a:solidFill>
                  <a:srgbClr val="1F145D"/>
                </a:solidFill>
                <a:latin typeface="Calibri"/>
                <a:cs typeface="Calibri"/>
              </a:rPr>
              <a:t> </a:t>
            </a:r>
            <a:r>
              <a:rPr sz="2800" spc="-10" dirty="0">
                <a:solidFill>
                  <a:srgbClr val="1F145D"/>
                </a:solidFill>
                <a:latin typeface="Calibri"/>
                <a:cs typeface="Calibri"/>
              </a:rPr>
              <a:t>spot</a:t>
            </a:r>
            <a:r>
              <a:rPr sz="2800" spc="15"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20" dirty="0">
                <a:solidFill>
                  <a:srgbClr val="1F145D"/>
                </a:solidFill>
                <a:latin typeface="Calibri"/>
                <a:cs typeface="Calibri"/>
              </a:rPr>
              <a:t>differences.</a:t>
            </a:r>
            <a:endParaRPr sz="2800">
              <a:solidFill>
                <a:srgbClr val="1F145D"/>
              </a:solidFill>
              <a:latin typeface="Calibri"/>
              <a:cs typeface="Calibri"/>
            </a:endParaRPr>
          </a:p>
          <a:p>
            <a:pPr marL="241300" marR="5080" indent="-229235">
              <a:lnSpc>
                <a:spcPts val="3020"/>
              </a:lnSpc>
              <a:spcBef>
                <a:spcPts val="1055"/>
              </a:spcBef>
              <a:buFont typeface="Arial"/>
              <a:buChar char="•"/>
              <a:tabLst>
                <a:tab pos="241935" algn="l"/>
              </a:tabLst>
            </a:pPr>
            <a:r>
              <a:rPr sz="2800" spc="-10" dirty="0">
                <a:solidFill>
                  <a:srgbClr val="1F145D"/>
                </a:solidFill>
                <a:latin typeface="Calibri"/>
                <a:cs typeface="Calibri"/>
              </a:rPr>
              <a:t>They</a:t>
            </a:r>
            <a:r>
              <a:rPr sz="2800" spc="-5" dirty="0">
                <a:solidFill>
                  <a:srgbClr val="1F145D"/>
                </a:solidFill>
                <a:latin typeface="Calibri"/>
                <a:cs typeface="Calibri"/>
              </a:rPr>
              <a:t> </a:t>
            </a:r>
            <a:r>
              <a:rPr sz="2800" spc="-20" dirty="0">
                <a:solidFill>
                  <a:srgbClr val="1F145D"/>
                </a:solidFill>
                <a:latin typeface="Calibri"/>
                <a:cs typeface="Calibri"/>
              </a:rPr>
              <a:t>are</a:t>
            </a:r>
            <a:r>
              <a:rPr sz="2800" dirty="0">
                <a:solidFill>
                  <a:srgbClr val="1F145D"/>
                </a:solidFill>
                <a:latin typeface="Calibri"/>
                <a:cs typeface="Calibri"/>
              </a:rPr>
              <a:t> </a:t>
            </a:r>
            <a:r>
              <a:rPr sz="2800" spc="-10" dirty="0">
                <a:solidFill>
                  <a:srgbClr val="1F145D"/>
                </a:solidFill>
                <a:latin typeface="Calibri"/>
                <a:cs typeface="Calibri"/>
              </a:rPr>
              <a:t>subtle</a:t>
            </a:r>
            <a:r>
              <a:rPr sz="2800" spc="25" dirty="0">
                <a:solidFill>
                  <a:srgbClr val="1F145D"/>
                </a:solidFill>
                <a:latin typeface="Calibri"/>
                <a:cs typeface="Calibri"/>
              </a:rPr>
              <a:t> </a:t>
            </a:r>
            <a:r>
              <a:rPr sz="2800" spc="-5" dirty="0">
                <a:solidFill>
                  <a:srgbClr val="1F145D"/>
                </a:solidFill>
                <a:latin typeface="Calibri"/>
                <a:cs typeface="Calibri"/>
              </a:rPr>
              <a:t>which</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10" dirty="0">
                <a:solidFill>
                  <a:srgbClr val="1F145D"/>
                </a:solidFill>
                <a:latin typeface="Calibri"/>
                <a:cs typeface="Calibri"/>
              </a:rPr>
              <a:t>often</a:t>
            </a:r>
            <a:r>
              <a:rPr sz="280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cause</a:t>
            </a:r>
            <a:r>
              <a:rPr sz="2800" spc="10" dirty="0">
                <a:solidFill>
                  <a:srgbClr val="1F145D"/>
                </a:solidFill>
                <a:latin typeface="Calibri"/>
                <a:cs typeface="Calibri"/>
              </a:rPr>
              <a:t> </a:t>
            </a:r>
            <a:r>
              <a:rPr sz="2800" spc="-10" dirty="0">
                <a:solidFill>
                  <a:srgbClr val="1F145D"/>
                </a:solidFill>
                <a:latin typeface="Calibri"/>
                <a:cs typeface="Calibri"/>
              </a:rPr>
              <a:t>of </a:t>
            </a:r>
            <a:r>
              <a:rPr sz="2800" spc="-620" dirty="0">
                <a:solidFill>
                  <a:srgbClr val="1F145D"/>
                </a:solidFill>
                <a:latin typeface="Calibri"/>
                <a:cs typeface="Calibri"/>
              </a:rPr>
              <a:t> </a:t>
            </a:r>
            <a:r>
              <a:rPr sz="2800" spc="-5" dirty="0">
                <a:solidFill>
                  <a:srgbClr val="1F145D"/>
                </a:solidFill>
                <a:latin typeface="Calibri"/>
                <a:cs typeface="Calibri"/>
              </a:rPr>
              <a:t>design</a:t>
            </a:r>
            <a:r>
              <a:rPr sz="2800" spc="5" dirty="0">
                <a:solidFill>
                  <a:srgbClr val="1F145D"/>
                </a:solidFill>
                <a:latin typeface="Calibri"/>
                <a:cs typeface="Calibri"/>
              </a:rPr>
              <a:t> </a:t>
            </a:r>
            <a:r>
              <a:rPr sz="2800" spc="-20" dirty="0">
                <a:solidFill>
                  <a:srgbClr val="1F145D"/>
                </a:solidFill>
                <a:latin typeface="Calibri"/>
                <a:cs typeface="Calibri"/>
              </a:rPr>
              <a:t>errors.</a:t>
            </a:r>
            <a:endParaRPr sz="2800">
              <a:solidFill>
                <a:srgbClr val="1F145D"/>
              </a:solidFill>
              <a:latin typeface="Calibri"/>
              <a:cs typeface="Calibri"/>
            </a:endParaRPr>
          </a:p>
        </p:txBody>
      </p:sp>
      <p:sp>
        <p:nvSpPr>
          <p:cNvPr id="4" name="object 4"/>
          <p:cNvSpPr txBox="1"/>
          <p:nvPr/>
        </p:nvSpPr>
        <p:spPr>
          <a:xfrm>
            <a:off x="7267956" y="306324"/>
            <a:ext cx="4770120" cy="2032000"/>
          </a:xfrm>
          <a:prstGeom prst="rect">
            <a:avLst/>
          </a:prstGeom>
          <a:solidFill>
            <a:srgbClr val="E1EFD9"/>
          </a:solidFill>
          <a:ln w="9525">
            <a:solidFill>
              <a:srgbClr val="00AF50"/>
            </a:solidFill>
          </a:ln>
        </p:spPr>
        <p:txBody>
          <a:bodyPr vert="horz" wrap="square" lIns="0" tIns="31115" rIns="0" bIns="0" rtlCol="0">
            <a:spAutoFit/>
          </a:bodyPr>
          <a:lstStyle/>
          <a:p>
            <a:pPr marL="3759835">
              <a:lnSpc>
                <a:spcPct val="100000"/>
              </a:lnSpc>
              <a:spcBef>
                <a:spcPts val="245"/>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a:solidFill>
                <a:srgbClr val="1F145D"/>
              </a:solidFill>
              <a:latin typeface="Calibri"/>
              <a:cs typeface="Calibri"/>
            </a:endParaRPr>
          </a:p>
          <a:p>
            <a:pPr marL="92710">
              <a:lnSpc>
                <a:spcPct val="100000"/>
              </a:lnSpc>
            </a:pPr>
            <a:r>
              <a:rPr sz="1800" b="1" spc="-5" dirty="0">
                <a:solidFill>
                  <a:srgbClr val="1F145D"/>
                </a:solidFill>
                <a:latin typeface="Calibri"/>
                <a:cs typeface="Calibri"/>
              </a:rPr>
              <a:t>module</a:t>
            </a:r>
            <a:r>
              <a:rPr sz="1800" b="1" spc="-35" dirty="0">
                <a:solidFill>
                  <a:srgbClr val="1F145D"/>
                </a:solidFill>
                <a:latin typeface="Calibri"/>
                <a:cs typeface="Calibri"/>
              </a:rPr>
              <a:t> </a:t>
            </a:r>
            <a:r>
              <a:rPr sz="1800" spc="-10" dirty="0">
                <a:solidFill>
                  <a:srgbClr val="1F145D"/>
                </a:solidFill>
                <a:latin typeface="Calibri"/>
                <a:cs typeface="Calibri"/>
              </a:rPr>
              <a:t>dffc(</a:t>
            </a:r>
            <a:r>
              <a:rPr sz="1800" b="1" spc="-10" dirty="0">
                <a:solidFill>
                  <a:srgbClr val="1F145D"/>
                </a:solidFill>
                <a:latin typeface="Calibri"/>
                <a:cs typeface="Calibri"/>
              </a:rPr>
              <a:t>output</a:t>
            </a:r>
            <a:r>
              <a:rPr sz="1800" b="1" spc="-25" dirty="0">
                <a:solidFill>
                  <a:srgbClr val="1F145D"/>
                </a:solidFill>
                <a:latin typeface="Calibri"/>
                <a:cs typeface="Calibri"/>
              </a:rPr>
              <a:t> </a:t>
            </a:r>
            <a:r>
              <a:rPr sz="1800" b="1" spc="-10" dirty="0">
                <a:solidFill>
                  <a:srgbClr val="1F145D"/>
                </a:solidFill>
                <a:latin typeface="Calibri"/>
                <a:cs typeface="Calibri"/>
              </a:rPr>
              <a:t>reg</a:t>
            </a:r>
            <a:r>
              <a:rPr sz="1800" b="1" spc="5" dirty="0">
                <a:solidFill>
                  <a:srgbClr val="1F145D"/>
                </a:solidFill>
                <a:latin typeface="Calibri"/>
                <a:cs typeface="Calibri"/>
              </a:rPr>
              <a:t> </a:t>
            </a:r>
            <a:r>
              <a:rPr sz="1800" spc="45" dirty="0">
                <a:solidFill>
                  <a:srgbClr val="1F145D"/>
                </a:solidFill>
                <a:latin typeface="Calibri"/>
                <a:cs typeface="Calibri"/>
              </a:rPr>
              <a:t>Q,</a:t>
            </a:r>
            <a:r>
              <a:rPr sz="1800" spc="-5" dirty="0">
                <a:solidFill>
                  <a:srgbClr val="1F145D"/>
                </a:solidFill>
                <a:latin typeface="Calibri"/>
                <a:cs typeface="Calibri"/>
              </a:rPr>
              <a:t> </a:t>
            </a:r>
            <a:r>
              <a:rPr sz="1800" b="1" dirty="0">
                <a:solidFill>
                  <a:srgbClr val="1F145D"/>
                </a:solidFill>
                <a:latin typeface="Calibri"/>
                <a:cs typeface="Calibri"/>
              </a:rPr>
              <a:t>input</a:t>
            </a:r>
            <a:r>
              <a:rPr sz="1800" b="1" spc="-20" dirty="0">
                <a:solidFill>
                  <a:srgbClr val="1F145D"/>
                </a:solidFill>
                <a:latin typeface="Calibri"/>
                <a:cs typeface="Calibri"/>
              </a:rPr>
              <a:t> </a:t>
            </a:r>
            <a:r>
              <a:rPr sz="1800" spc="-30" dirty="0">
                <a:solidFill>
                  <a:srgbClr val="1F145D"/>
                </a:solidFill>
                <a:latin typeface="Calibri"/>
                <a:cs typeface="Calibri"/>
              </a:rPr>
              <a:t>D,</a:t>
            </a:r>
            <a:r>
              <a:rPr sz="1800" spc="15" dirty="0">
                <a:solidFill>
                  <a:srgbClr val="1F145D"/>
                </a:solidFill>
                <a:latin typeface="Calibri"/>
                <a:cs typeface="Calibri"/>
              </a:rPr>
              <a:t> </a:t>
            </a:r>
            <a:r>
              <a:rPr sz="1800" spc="-5" dirty="0">
                <a:solidFill>
                  <a:srgbClr val="1F145D"/>
                </a:solidFill>
                <a:latin typeface="Calibri"/>
                <a:cs typeface="Calibri"/>
              </a:rPr>
              <a:t>nCLR,</a:t>
            </a:r>
            <a:r>
              <a:rPr sz="1800" spc="20"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354965">
              <a:lnSpc>
                <a:spcPct val="100000"/>
              </a:lnSpc>
            </a:pPr>
            <a:r>
              <a:rPr sz="1800" b="1" spc="-15" dirty="0">
                <a:solidFill>
                  <a:srgbClr val="1F145D"/>
                </a:solidFill>
                <a:latin typeface="Calibri"/>
                <a:cs typeface="Calibri"/>
              </a:rPr>
              <a:t>always</a:t>
            </a:r>
            <a:r>
              <a:rPr sz="1800" b="1" spc="-3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spc="-5" dirty="0">
                <a:solidFill>
                  <a:srgbClr val="1F145D"/>
                </a:solidFill>
                <a:latin typeface="Calibri"/>
                <a:cs typeface="Calibri"/>
              </a:rPr>
              <a:t>posedge</a:t>
            </a:r>
            <a:r>
              <a:rPr sz="1800" b="1" spc="-50"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617220">
              <a:lnSpc>
                <a:spcPct val="100000"/>
              </a:lnSpc>
            </a:pPr>
            <a:r>
              <a:rPr sz="1800" b="1" spc="-5" dirty="0">
                <a:solidFill>
                  <a:srgbClr val="1F145D"/>
                </a:solidFill>
                <a:latin typeface="Calibri"/>
                <a:cs typeface="Calibri"/>
              </a:rPr>
              <a:t>begin</a:t>
            </a:r>
            <a:endParaRPr sz="1800">
              <a:solidFill>
                <a:srgbClr val="1F145D"/>
              </a:solidFill>
              <a:latin typeface="Calibri"/>
              <a:cs typeface="Calibri"/>
            </a:endParaRPr>
          </a:p>
          <a:p>
            <a:pPr marL="879475">
              <a:lnSpc>
                <a:spcPct val="100000"/>
              </a:lnSpc>
            </a:pPr>
            <a:r>
              <a:rPr sz="1800" b="1" dirty="0">
                <a:solidFill>
                  <a:srgbClr val="1F145D"/>
                </a:solidFill>
                <a:latin typeface="Calibri"/>
                <a:cs typeface="Calibri"/>
              </a:rPr>
              <a:t>if</a:t>
            </a:r>
            <a:r>
              <a:rPr sz="1800" b="1" spc="-15" dirty="0">
                <a:solidFill>
                  <a:srgbClr val="1F145D"/>
                </a:solidFill>
                <a:latin typeface="Calibri"/>
                <a:cs typeface="Calibri"/>
              </a:rPr>
              <a:t> </a:t>
            </a:r>
            <a:r>
              <a:rPr sz="1800" spc="-5" dirty="0">
                <a:solidFill>
                  <a:srgbClr val="1F145D"/>
                </a:solidFill>
                <a:latin typeface="Calibri"/>
                <a:cs typeface="Calibri"/>
              </a:rPr>
              <a:t>(!nCLR)</a:t>
            </a:r>
            <a:r>
              <a:rPr sz="1800" spc="30" dirty="0">
                <a:solidFill>
                  <a:srgbClr val="1F145D"/>
                </a:solidFill>
                <a:latin typeface="Calibri"/>
                <a:cs typeface="Calibri"/>
              </a:rPr>
              <a:t> </a:t>
            </a:r>
            <a:r>
              <a:rPr sz="1800" dirty="0">
                <a:solidFill>
                  <a:srgbClr val="1F145D"/>
                </a:solidFill>
                <a:latin typeface="Calibri"/>
                <a:cs typeface="Calibri"/>
              </a:rPr>
              <a:t>Q</a:t>
            </a:r>
            <a:r>
              <a:rPr sz="1800" spc="-10" dirty="0">
                <a:solidFill>
                  <a:srgbClr val="1F145D"/>
                </a:solidFill>
                <a:latin typeface="Calibri"/>
                <a:cs typeface="Calibri"/>
              </a:rPr>
              <a:t> </a:t>
            </a:r>
            <a:r>
              <a:rPr sz="1800" dirty="0">
                <a:solidFill>
                  <a:srgbClr val="1F145D"/>
                </a:solidFill>
                <a:latin typeface="Calibri"/>
                <a:cs typeface="Calibri"/>
              </a:rPr>
              <a:t>&lt;=</a:t>
            </a:r>
            <a:r>
              <a:rPr sz="1800" spc="-15" dirty="0">
                <a:solidFill>
                  <a:srgbClr val="1F145D"/>
                </a:solidFill>
                <a:latin typeface="Calibri"/>
                <a:cs typeface="Calibri"/>
              </a:rPr>
              <a:t> </a:t>
            </a:r>
            <a:r>
              <a:rPr sz="1800" dirty="0">
                <a:solidFill>
                  <a:srgbClr val="1F145D"/>
                </a:solidFill>
                <a:latin typeface="Calibri"/>
                <a:cs typeface="Calibri"/>
              </a:rPr>
              <a:t>1'b0;</a:t>
            </a:r>
            <a:r>
              <a:rPr sz="1800" spc="20" dirty="0">
                <a:solidFill>
                  <a:srgbClr val="1F145D"/>
                </a:solidFill>
                <a:latin typeface="Calibri"/>
                <a:cs typeface="Calibri"/>
              </a:rPr>
              <a:t> </a:t>
            </a:r>
            <a:r>
              <a:rPr sz="1800" b="1" dirty="0">
                <a:solidFill>
                  <a:srgbClr val="1F145D"/>
                </a:solidFill>
                <a:latin typeface="Calibri"/>
                <a:cs typeface="Calibri"/>
              </a:rPr>
              <a:t>else</a:t>
            </a:r>
            <a:r>
              <a:rPr sz="1800" b="1" spc="-40" dirty="0">
                <a:solidFill>
                  <a:srgbClr val="1F145D"/>
                </a:solidFill>
                <a:latin typeface="Calibri"/>
                <a:cs typeface="Calibri"/>
              </a:rPr>
              <a:t> </a:t>
            </a:r>
            <a:r>
              <a:rPr sz="1800" dirty="0">
                <a:solidFill>
                  <a:srgbClr val="1F145D"/>
                </a:solidFill>
                <a:latin typeface="Calibri"/>
                <a:cs typeface="Calibri"/>
              </a:rPr>
              <a:t>Q </a:t>
            </a:r>
            <a:r>
              <a:rPr sz="1800" spc="-5" dirty="0">
                <a:solidFill>
                  <a:srgbClr val="1F145D"/>
                </a:solidFill>
                <a:latin typeface="Calibri"/>
                <a:cs typeface="Calibri"/>
              </a:rPr>
              <a:t>&lt;= D;</a:t>
            </a:r>
            <a:endParaRPr sz="1800">
              <a:solidFill>
                <a:srgbClr val="1F145D"/>
              </a:solidFill>
              <a:latin typeface="Calibri"/>
              <a:cs typeface="Calibri"/>
            </a:endParaRPr>
          </a:p>
          <a:p>
            <a:pPr marL="92710" marR="3584575" indent="471170">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a:solidFill>
                <a:srgbClr val="1F145D"/>
              </a:solidFill>
              <a:latin typeface="Calibri"/>
              <a:cs typeface="Calibri"/>
            </a:endParaRPr>
          </a:p>
        </p:txBody>
      </p:sp>
      <p:grpSp>
        <p:nvGrpSpPr>
          <p:cNvPr id="5" name="object 5"/>
          <p:cNvGrpSpPr/>
          <p:nvPr/>
        </p:nvGrpSpPr>
        <p:grpSpPr>
          <a:xfrm>
            <a:off x="7263193" y="2497645"/>
            <a:ext cx="4779645" cy="4257040"/>
            <a:chOff x="7263193" y="2497645"/>
            <a:chExt cx="4779645" cy="4257040"/>
          </a:xfrm>
        </p:grpSpPr>
        <p:sp>
          <p:nvSpPr>
            <p:cNvPr id="6" name="object 6"/>
            <p:cNvSpPr/>
            <p:nvPr/>
          </p:nvSpPr>
          <p:spPr>
            <a:xfrm>
              <a:off x="7267956" y="2502407"/>
              <a:ext cx="4770120" cy="4247515"/>
            </a:xfrm>
            <a:custGeom>
              <a:avLst/>
              <a:gdLst/>
              <a:ahLst/>
              <a:cxnLst/>
              <a:rect l="l" t="t" r="r" b="b"/>
              <a:pathLst>
                <a:path w="4770120" h="4247515">
                  <a:moveTo>
                    <a:pt x="4770120" y="0"/>
                  </a:moveTo>
                  <a:lnTo>
                    <a:pt x="0" y="0"/>
                  </a:lnTo>
                  <a:lnTo>
                    <a:pt x="0" y="4247388"/>
                  </a:lnTo>
                  <a:lnTo>
                    <a:pt x="4770120" y="4247388"/>
                  </a:lnTo>
                  <a:lnTo>
                    <a:pt x="4770120" y="0"/>
                  </a:lnTo>
                  <a:close/>
                </a:path>
              </a:pathLst>
            </a:custGeom>
            <a:solidFill>
              <a:srgbClr val="E1EFD9"/>
            </a:solidFill>
          </p:spPr>
          <p:txBody>
            <a:bodyPr wrap="square" lIns="0" tIns="0" rIns="0" bIns="0" rtlCol="0"/>
            <a:lstStyle/>
            <a:p>
              <a:endParaRPr>
                <a:solidFill>
                  <a:srgbClr val="1F145D"/>
                </a:solidFill>
              </a:endParaRPr>
            </a:p>
          </p:txBody>
        </p:sp>
        <p:sp>
          <p:nvSpPr>
            <p:cNvPr id="7" name="object 7"/>
            <p:cNvSpPr/>
            <p:nvPr/>
          </p:nvSpPr>
          <p:spPr>
            <a:xfrm>
              <a:off x="7267956" y="2502407"/>
              <a:ext cx="4770120" cy="4247515"/>
            </a:xfrm>
            <a:custGeom>
              <a:avLst/>
              <a:gdLst/>
              <a:ahLst/>
              <a:cxnLst/>
              <a:rect l="l" t="t" r="r" b="b"/>
              <a:pathLst>
                <a:path w="4770120" h="4247515">
                  <a:moveTo>
                    <a:pt x="0" y="4247388"/>
                  </a:moveTo>
                  <a:lnTo>
                    <a:pt x="4770120" y="4247388"/>
                  </a:lnTo>
                  <a:lnTo>
                    <a:pt x="4770120" y="0"/>
                  </a:lnTo>
                  <a:lnTo>
                    <a:pt x="0" y="0"/>
                  </a:lnTo>
                  <a:lnTo>
                    <a:pt x="0" y="4247388"/>
                  </a:lnTo>
                  <a:close/>
                </a:path>
              </a:pathLst>
            </a:custGeom>
            <a:ln w="9524">
              <a:solidFill>
                <a:srgbClr val="00AF50"/>
              </a:solidFill>
            </a:ln>
          </p:spPr>
          <p:txBody>
            <a:bodyPr wrap="square" lIns="0" tIns="0" rIns="0" bIns="0" rtlCol="0"/>
            <a:lstStyle/>
            <a:p>
              <a:endParaRPr>
                <a:solidFill>
                  <a:srgbClr val="1F145D"/>
                </a:solidFill>
              </a:endParaRPr>
            </a:p>
          </p:txBody>
        </p:sp>
      </p:grpSp>
      <p:sp>
        <p:nvSpPr>
          <p:cNvPr id="8" name="object 8"/>
          <p:cNvSpPr txBox="1"/>
          <p:nvPr/>
        </p:nvSpPr>
        <p:spPr>
          <a:xfrm>
            <a:off x="7360919" y="2521077"/>
            <a:ext cx="4571365" cy="3317875"/>
          </a:xfrm>
          <a:prstGeom prst="rect">
            <a:avLst/>
          </a:prstGeom>
        </p:spPr>
        <p:txBody>
          <a:bodyPr vert="horz" wrap="square" lIns="0" tIns="12700" rIns="0" bIns="0" rtlCol="0">
            <a:spAutoFit/>
          </a:bodyPr>
          <a:lstStyle/>
          <a:p>
            <a:pPr>
              <a:lnSpc>
                <a:spcPct val="100000"/>
              </a:lnSpc>
              <a:spcBef>
                <a:spcPts val="100"/>
              </a:spcBef>
              <a:tabLst>
                <a:tab pos="3830320" algn="l"/>
              </a:tabLst>
            </a:pPr>
            <a:r>
              <a:rPr sz="1800" b="1" spc="-5" dirty="0">
                <a:solidFill>
                  <a:srgbClr val="1F145D"/>
                </a:solidFill>
                <a:latin typeface="Calibri"/>
                <a:cs typeface="Calibri"/>
              </a:rPr>
              <a:t>entity</a:t>
            </a:r>
            <a:r>
              <a:rPr sz="1800" b="1" spc="-15" dirty="0">
                <a:solidFill>
                  <a:srgbClr val="1F145D"/>
                </a:solidFill>
                <a:latin typeface="Calibri"/>
                <a:cs typeface="Calibri"/>
              </a:rPr>
              <a:t> </a:t>
            </a:r>
            <a:r>
              <a:rPr sz="1800" spc="-15" dirty="0">
                <a:solidFill>
                  <a:srgbClr val="1F145D"/>
                </a:solidFill>
                <a:latin typeface="Calibri"/>
                <a:cs typeface="Calibri"/>
              </a:rPr>
              <a:t>dffc</a:t>
            </a:r>
            <a:r>
              <a:rPr sz="1800" dirty="0">
                <a:solidFill>
                  <a:srgbClr val="1F145D"/>
                </a:solidFill>
                <a:latin typeface="Calibri"/>
                <a:cs typeface="Calibri"/>
              </a:rPr>
              <a:t> </a:t>
            </a:r>
            <a:r>
              <a:rPr sz="1800" b="1" dirty="0">
                <a:solidFill>
                  <a:srgbClr val="1F145D"/>
                </a:solidFill>
                <a:latin typeface="Calibri"/>
                <a:cs typeface="Calibri"/>
              </a:rPr>
              <a:t>is	</a:t>
            </a:r>
            <a:r>
              <a:rPr sz="1800" i="1" dirty="0">
                <a:solidFill>
                  <a:srgbClr val="1F145D"/>
                </a:solidFill>
                <a:latin typeface="Calibri"/>
                <a:cs typeface="Calibri"/>
              </a:rPr>
              <a:t>--</a:t>
            </a:r>
            <a:r>
              <a:rPr sz="1800" i="1" spc="-85"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port</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Q :</a:t>
            </a:r>
            <a:r>
              <a:rPr sz="1800" spc="10" dirty="0">
                <a:solidFill>
                  <a:srgbClr val="1F145D"/>
                </a:solidFill>
                <a:latin typeface="Calibri"/>
                <a:cs typeface="Calibri"/>
              </a:rPr>
              <a:t> </a:t>
            </a:r>
            <a:r>
              <a:rPr sz="1800" b="1" dirty="0">
                <a:solidFill>
                  <a:srgbClr val="1F145D"/>
                </a:solidFill>
                <a:latin typeface="Calibri"/>
                <a:cs typeface="Calibri"/>
              </a:rPr>
              <a:t>out</a:t>
            </a:r>
            <a:r>
              <a:rPr sz="1800" b="1" spc="-10" dirty="0">
                <a:solidFill>
                  <a:srgbClr val="1F145D"/>
                </a:solidFill>
                <a:latin typeface="Calibri"/>
                <a:cs typeface="Calibri"/>
              </a:rPr>
              <a:t> std_logic</a:t>
            </a:r>
            <a:r>
              <a:rPr sz="1800" spc="-10" dirty="0">
                <a:solidFill>
                  <a:srgbClr val="1F145D"/>
                </a:solidFill>
                <a:latin typeface="Calibri"/>
                <a:cs typeface="Calibri"/>
              </a:rPr>
              <a:t>;</a:t>
            </a:r>
            <a:r>
              <a:rPr sz="1800" spc="-25" dirty="0">
                <a:solidFill>
                  <a:srgbClr val="1F145D"/>
                </a:solidFill>
                <a:latin typeface="Calibri"/>
                <a:cs typeface="Calibri"/>
              </a:rPr>
              <a:t> </a:t>
            </a:r>
            <a:r>
              <a:rPr sz="1800" spc="-15" dirty="0">
                <a:solidFill>
                  <a:srgbClr val="1F145D"/>
                </a:solidFill>
                <a:latin typeface="Calibri"/>
                <a:cs typeface="Calibri"/>
              </a:rPr>
              <a:t>D,nCLR,clk</a:t>
            </a:r>
            <a:r>
              <a:rPr sz="1800" spc="5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b="1" dirty="0">
                <a:solidFill>
                  <a:srgbClr val="1F145D"/>
                </a:solidFill>
                <a:latin typeface="Calibri"/>
                <a:cs typeface="Calibri"/>
              </a:rPr>
              <a:t>in</a:t>
            </a:r>
            <a:r>
              <a:rPr sz="1800" b="1" spc="-5" dirty="0">
                <a:solidFill>
                  <a:srgbClr val="1F145D"/>
                </a:solidFill>
                <a:latin typeface="Calibri"/>
                <a:cs typeface="Calibri"/>
              </a:rPr>
              <a:t> </a:t>
            </a:r>
            <a:r>
              <a:rPr sz="1800" b="1" spc="-10" dirty="0">
                <a:solidFill>
                  <a:srgbClr val="1F145D"/>
                </a:solidFill>
                <a:latin typeface="Calibri"/>
                <a:cs typeface="Calibri"/>
              </a:rPr>
              <a:t>std_logic</a:t>
            </a:r>
            <a:r>
              <a:rPr sz="1800" b="1" spc="-25" dirty="0">
                <a:solidFill>
                  <a:srgbClr val="1F145D"/>
                </a:solidFill>
                <a:latin typeface="Calibri"/>
                <a:cs typeface="Calibri"/>
              </a:rPr>
              <a:t> </a:t>
            </a:r>
            <a:r>
              <a:rPr sz="1800" spc="-10" dirty="0">
                <a:solidFill>
                  <a:srgbClr val="1F145D"/>
                </a:solidFill>
                <a:latin typeface="Calibri"/>
                <a:cs typeface="Calibri"/>
              </a:rPr>
              <a:t>);</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end</a:t>
            </a:r>
            <a:r>
              <a:rPr sz="1800" b="1" spc="-50" dirty="0">
                <a:solidFill>
                  <a:srgbClr val="1F145D"/>
                </a:solidFill>
                <a:latin typeface="Calibri"/>
                <a:cs typeface="Calibri"/>
              </a:rPr>
              <a:t> </a:t>
            </a:r>
            <a:r>
              <a:rPr sz="1800" spc="-15" dirty="0">
                <a:solidFill>
                  <a:srgbClr val="1F145D"/>
                </a:solidFill>
                <a:latin typeface="Calibri"/>
                <a:cs typeface="Calibri"/>
              </a:rPr>
              <a:t>dffc;</a:t>
            </a:r>
            <a:endParaRPr sz="1800">
              <a:solidFill>
                <a:srgbClr val="1F145D"/>
              </a:solidFill>
              <a:latin typeface="Calibri"/>
              <a:cs typeface="Calibri"/>
            </a:endParaRPr>
          </a:p>
          <a:p>
            <a:pPr marR="2160905">
              <a:lnSpc>
                <a:spcPct val="100000"/>
              </a:lnSpc>
            </a:pPr>
            <a:r>
              <a:rPr sz="1800" b="1" spc="-10" dirty="0">
                <a:solidFill>
                  <a:srgbClr val="1F145D"/>
                </a:solidFill>
                <a:latin typeface="Calibri"/>
                <a:cs typeface="Calibri"/>
              </a:rPr>
              <a:t>architecture</a:t>
            </a:r>
            <a:r>
              <a:rPr sz="1800" b="1" spc="-45" dirty="0">
                <a:solidFill>
                  <a:srgbClr val="1F145D"/>
                </a:solidFill>
                <a:latin typeface="Calibri"/>
                <a:cs typeface="Calibri"/>
              </a:rPr>
              <a:t> </a:t>
            </a:r>
            <a:r>
              <a:rPr sz="1800" dirty="0">
                <a:solidFill>
                  <a:srgbClr val="1F145D"/>
                </a:solidFill>
                <a:latin typeface="Calibri"/>
                <a:cs typeface="Calibri"/>
              </a:rPr>
              <a:t>beh</a:t>
            </a:r>
            <a:r>
              <a:rPr sz="1800" spc="-5" dirty="0">
                <a:solidFill>
                  <a:srgbClr val="1F145D"/>
                </a:solidFill>
                <a:latin typeface="Calibri"/>
                <a:cs typeface="Calibri"/>
              </a:rPr>
              <a:t> </a:t>
            </a:r>
            <a:r>
              <a:rPr sz="1800" b="1" dirty="0">
                <a:solidFill>
                  <a:srgbClr val="1F145D"/>
                </a:solidFill>
                <a:latin typeface="Calibri"/>
                <a:cs typeface="Calibri"/>
              </a:rPr>
              <a:t>of</a:t>
            </a:r>
            <a:r>
              <a:rPr sz="1800" b="1" spc="-20" dirty="0">
                <a:solidFill>
                  <a:srgbClr val="1F145D"/>
                </a:solidFill>
                <a:latin typeface="Calibri"/>
                <a:cs typeface="Calibri"/>
              </a:rPr>
              <a:t> </a:t>
            </a:r>
            <a:r>
              <a:rPr sz="1800" spc="-15" dirty="0">
                <a:solidFill>
                  <a:srgbClr val="1F145D"/>
                </a:solidFill>
                <a:latin typeface="Calibri"/>
                <a:cs typeface="Calibri"/>
              </a:rPr>
              <a:t>dffc</a:t>
            </a:r>
            <a:r>
              <a:rPr sz="1800" spc="-25" dirty="0">
                <a:solidFill>
                  <a:srgbClr val="1F145D"/>
                </a:solidFill>
                <a:latin typeface="Calibri"/>
                <a:cs typeface="Calibri"/>
              </a:rPr>
              <a:t> </a:t>
            </a:r>
            <a:r>
              <a:rPr sz="1800" b="1" dirty="0">
                <a:solidFill>
                  <a:srgbClr val="1F145D"/>
                </a:solidFill>
                <a:latin typeface="Calibri"/>
                <a:cs typeface="Calibri"/>
              </a:rPr>
              <a:t>is </a:t>
            </a:r>
            <a:r>
              <a:rPr sz="1800" b="1" spc="-39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08279">
              <a:lnSpc>
                <a:spcPct val="100000"/>
              </a:lnSpc>
            </a:pPr>
            <a:r>
              <a:rPr sz="1800" b="1" spc="-5" dirty="0">
                <a:solidFill>
                  <a:srgbClr val="1F145D"/>
                </a:solidFill>
                <a:latin typeface="Calibri"/>
                <a:cs typeface="Calibri"/>
              </a:rPr>
              <a:t>process</a:t>
            </a:r>
            <a:r>
              <a:rPr sz="1800" b="1" spc="-25" dirty="0">
                <a:solidFill>
                  <a:srgbClr val="1F145D"/>
                </a:solidFill>
                <a:latin typeface="Calibri"/>
                <a:cs typeface="Calibri"/>
              </a:rPr>
              <a:t> </a:t>
            </a:r>
            <a:r>
              <a:rPr sz="1800" spc="-10" dirty="0">
                <a:solidFill>
                  <a:srgbClr val="1F145D"/>
                </a:solidFill>
                <a:latin typeface="Calibri"/>
                <a:cs typeface="Calibri"/>
              </a:rPr>
              <a:t>(clk)</a:t>
            </a:r>
            <a:r>
              <a:rPr sz="1800" spc="38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419100">
              <a:lnSpc>
                <a:spcPct val="100000"/>
              </a:lnSpc>
            </a:pPr>
            <a:r>
              <a:rPr sz="1800" b="1" dirty="0">
                <a:solidFill>
                  <a:srgbClr val="1F145D"/>
                </a:solidFill>
                <a:latin typeface="Calibri"/>
                <a:cs typeface="Calibri"/>
              </a:rPr>
              <a:t>if</a:t>
            </a:r>
            <a:r>
              <a:rPr sz="1800" b="1" spc="39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732790">
              <a:lnSpc>
                <a:spcPct val="100000"/>
              </a:lnSpc>
            </a:pPr>
            <a:r>
              <a:rPr sz="1800" b="1" dirty="0">
                <a:solidFill>
                  <a:srgbClr val="1F145D"/>
                </a:solidFill>
                <a:latin typeface="Calibri"/>
                <a:cs typeface="Calibri"/>
              </a:rPr>
              <a:t>if</a:t>
            </a:r>
            <a:r>
              <a:rPr sz="1800" b="1" spc="390" dirty="0">
                <a:solidFill>
                  <a:srgbClr val="1F145D"/>
                </a:solidFill>
                <a:latin typeface="Calibri"/>
                <a:cs typeface="Calibri"/>
              </a:rPr>
              <a:t> </a:t>
            </a:r>
            <a:r>
              <a:rPr sz="1800" spc="-5" dirty="0">
                <a:solidFill>
                  <a:srgbClr val="1F145D"/>
                </a:solidFill>
                <a:latin typeface="Calibri"/>
                <a:cs typeface="Calibri"/>
              </a:rPr>
              <a:t>nCLR</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‘0’</a:t>
            </a:r>
            <a:r>
              <a:rPr sz="1800" spc="39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942975">
              <a:lnSpc>
                <a:spcPct val="100000"/>
              </a:lnSpc>
              <a:spcBef>
                <a:spcPts val="5"/>
              </a:spcBef>
            </a:pPr>
            <a:r>
              <a:rPr sz="1800" dirty="0">
                <a:solidFill>
                  <a:srgbClr val="1F145D"/>
                </a:solidFill>
                <a:latin typeface="Calibri"/>
                <a:cs typeface="Calibri"/>
              </a:rPr>
              <a:t>Q</a:t>
            </a:r>
            <a:r>
              <a:rPr sz="1800" spc="-30" dirty="0">
                <a:solidFill>
                  <a:srgbClr val="1F145D"/>
                </a:solidFill>
                <a:latin typeface="Calibri"/>
                <a:cs typeface="Calibri"/>
              </a:rPr>
              <a:t> </a:t>
            </a:r>
            <a:r>
              <a:rPr sz="1800" dirty="0">
                <a:solidFill>
                  <a:srgbClr val="1F145D"/>
                </a:solidFill>
                <a:latin typeface="Calibri"/>
                <a:cs typeface="Calibri"/>
              </a:rPr>
              <a:t>&lt;=</a:t>
            </a:r>
            <a:r>
              <a:rPr sz="1800" spc="-15" dirty="0">
                <a:solidFill>
                  <a:srgbClr val="1F145D"/>
                </a:solidFill>
                <a:latin typeface="Calibri"/>
                <a:cs typeface="Calibri"/>
              </a:rPr>
              <a:t> </a:t>
            </a:r>
            <a:r>
              <a:rPr sz="1800" spc="-5" dirty="0">
                <a:solidFill>
                  <a:srgbClr val="1F145D"/>
                </a:solidFill>
                <a:latin typeface="Calibri"/>
                <a:cs typeface="Calibri"/>
              </a:rPr>
              <a:t>'0’;</a:t>
            </a:r>
            <a:endParaRPr sz="1800">
              <a:solidFill>
                <a:srgbClr val="1F145D"/>
              </a:solidFill>
              <a:latin typeface="Calibri"/>
              <a:cs typeface="Calibri"/>
            </a:endParaRPr>
          </a:p>
          <a:p>
            <a:pPr marL="732790">
              <a:lnSpc>
                <a:spcPct val="100000"/>
              </a:lnSpc>
            </a:pPr>
            <a:r>
              <a:rPr sz="1800" b="1" dirty="0">
                <a:solidFill>
                  <a:srgbClr val="1F145D"/>
                </a:solidFill>
                <a:latin typeface="Calibri"/>
                <a:cs typeface="Calibri"/>
              </a:rPr>
              <a:t>else</a:t>
            </a:r>
            <a:endParaRPr sz="1800">
              <a:solidFill>
                <a:srgbClr val="1F145D"/>
              </a:solidFill>
              <a:latin typeface="Calibri"/>
              <a:cs typeface="Calibri"/>
            </a:endParaRPr>
          </a:p>
          <a:p>
            <a:pPr marL="942975">
              <a:lnSpc>
                <a:spcPct val="100000"/>
              </a:lnSpc>
            </a:pPr>
            <a:r>
              <a:rPr sz="1800" dirty="0">
                <a:solidFill>
                  <a:srgbClr val="1F145D"/>
                </a:solidFill>
                <a:latin typeface="Calibri"/>
                <a:cs typeface="Calibri"/>
              </a:rPr>
              <a:t>Q</a:t>
            </a:r>
            <a:r>
              <a:rPr sz="1800" spc="-30" dirty="0">
                <a:solidFill>
                  <a:srgbClr val="1F145D"/>
                </a:solidFill>
                <a:latin typeface="Calibri"/>
                <a:cs typeface="Calibri"/>
              </a:rPr>
              <a:t> </a:t>
            </a:r>
            <a:r>
              <a:rPr sz="1800" dirty="0">
                <a:solidFill>
                  <a:srgbClr val="1F145D"/>
                </a:solidFill>
                <a:latin typeface="Calibri"/>
                <a:cs typeface="Calibri"/>
              </a:rPr>
              <a:t>&lt;=</a:t>
            </a:r>
            <a:r>
              <a:rPr sz="1800" spc="-20" dirty="0">
                <a:solidFill>
                  <a:srgbClr val="1F145D"/>
                </a:solidFill>
                <a:latin typeface="Calibri"/>
                <a:cs typeface="Calibri"/>
              </a:rPr>
              <a:t> </a:t>
            </a:r>
            <a:r>
              <a:rPr sz="1800" spc="-5" dirty="0">
                <a:solidFill>
                  <a:srgbClr val="1F145D"/>
                </a:solidFill>
                <a:latin typeface="Calibri"/>
                <a:cs typeface="Calibri"/>
              </a:rPr>
              <a:t>D;</a:t>
            </a:r>
            <a:endParaRPr sz="1800">
              <a:solidFill>
                <a:srgbClr val="1F145D"/>
              </a:solidFill>
              <a:latin typeface="Calibri"/>
              <a:cs typeface="Calibri"/>
            </a:endParaRPr>
          </a:p>
          <a:p>
            <a:pPr marL="681355">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a:t>
            </a:r>
            <a:endParaRPr sz="1800">
              <a:solidFill>
                <a:srgbClr val="1F145D"/>
              </a:solidFill>
              <a:latin typeface="Calibri"/>
              <a:cs typeface="Calibri"/>
            </a:endParaRPr>
          </a:p>
        </p:txBody>
      </p:sp>
      <p:sp>
        <p:nvSpPr>
          <p:cNvPr id="18" name="object 18"/>
          <p:cNvSpPr txBox="1"/>
          <p:nvPr/>
        </p:nvSpPr>
        <p:spPr>
          <a:xfrm>
            <a:off x="7348219" y="5870473"/>
            <a:ext cx="1373505" cy="803275"/>
          </a:xfrm>
          <a:prstGeom prst="rect">
            <a:avLst/>
          </a:prstGeom>
        </p:spPr>
        <p:txBody>
          <a:bodyPr vert="horz" wrap="square" lIns="0" tIns="0" rIns="0" bIns="0" rtlCol="0">
            <a:spAutoFit/>
          </a:bodyPr>
          <a:lstStyle/>
          <a:p>
            <a:pPr marL="379730">
              <a:lnSpc>
                <a:spcPts val="1810"/>
              </a:lnSpc>
            </a:pPr>
            <a:r>
              <a:rPr sz="1800" b="1" dirty="0">
                <a:solidFill>
                  <a:srgbClr val="1F145D"/>
                </a:solidFill>
                <a:latin typeface="Calibri"/>
                <a:cs typeface="Calibri"/>
              </a:rPr>
              <a:t>end</a:t>
            </a:r>
            <a:r>
              <a:rPr sz="1800" b="1" spc="-65" dirty="0">
                <a:solidFill>
                  <a:srgbClr val="1F145D"/>
                </a:solidFill>
                <a:latin typeface="Calibri"/>
                <a:cs typeface="Calibri"/>
              </a:rPr>
              <a:t> </a:t>
            </a:r>
            <a:r>
              <a:rPr sz="1800" b="1" spc="-5" dirty="0">
                <a:solidFill>
                  <a:srgbClr val="1F145D"/>
                </a:solidFill>
                <a:latin typeface="Calibri"/>
                <a:cs typeface="Calibri"/>
              </a:rPr>
              <a:t>if</a:t>
            </a:r>
            <a:r>
              <a:rPr sz="1800" spc="-5" dirty="0">
                <a:solidFill>
                  <a:srgbClr val="1F145D"/>
                </a:solidFill>
                <a:latin typeface="Calibri"/>
                <a:cs typeface="Calibri"/>
              </a:rPr>
              <a:t>;</a:t>
            </a:r>
            <a:endParaRPr sz="1800">
              <a:solidFill>
                <a:srgbClr val="1F145D"/>
              </a:solidFill>
              <a:latin typeface="Calibri"/>
              <a:cs typeface="Calibri"/>
            </a:endParaRPr>
          </a:p>
          <a:p>
            <a:pPr marL="12700" marR="5080" indent="156845">
              <a:lnSpc>
                <a:spcPct val="100000"/>
              </a:lnSpc>
            </a:pPr>
            <a:r>
              <a:rPr sz="1800" b="1" dirty="0">
                <a:solidFill>
                  <a:srgbClr val="1F145D"/>
                </a:solidFill>
                <a:latin typeface="Calibri"/>
                <a:cs typeface="Calibri"/>
              </a:rPr>
              <a:t>end</a:t>
            </a:r>
            <a:r>
              <a:rPr sz="1800" b="1" spc="-105"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 </a:t>
            </a:r>
            <a:r>
              <a:rPr sz="1800" spc="-390" dirty="0">
                <a:solidFill>
                  <a:srgbClr val="1F145D"/>
                </a:solidFill>
                <a:latin typeface="Calibri"/>
                <a:cs typeface="Calibri"/>
              </a:rPr>
              <a:t> </a:t>
            </a:r>
            <a:r>
              <a:rPr sz="1800" b="1" dirty="0">
                <a:solidFill>
                  <a:srgbClr val="1F145D"/>
                </a:solidFill>
                <a:latin typeface="Calibri"/>
                <a:cs typeface="Calibri"/>
              </a:rPr>
              <a:t>end</a:t>
            </a:r>
            <a:r>
              <a:rPr sz="1800" b="1" spc="-25" dirty="0">
                <a:solidFill>
                  <a:srgbClr val="1F145D"/>
                </a:solidFill>
                <a:latin typeface="Calibri"/>
                <a:cs typeface="Calibri"/>
              </a:rPr>
              <a:t> </a:t>
            </a:r>
            <a:r>
              <a:rPr sz="1800" dirty="0">
                <a:solidFill>
                  <a:srgbClr val="1F145D"/>
                </a:solidFill>
                <a:latin typeface="Calibri"/>
                <a:cs typeface="Calibri"/>
              </a:rPr>
              <a:t>beh;</a:t>
            </a:r>
            <a:endParaRPr sz="1800">
              <a:solidFill>
                <a:srgbClr val="1F145D"/>
              </a:solidFill>
              <a:latin typeface="Calibri"/>
              <a:cs typeface="Calibri"/>
            </a:endParaRPr>
          </a:p>
        </p:txBody>
      </p:sp>
      <p:grpSp>
        <p:nvGrpSpPr>
          <p:cNvPr id="21" name="Group 20">
            <a:extLst>
              <a:ext uri="{FF2B5EF4-FFF2-40B4-BE49-F238E27FC236}">
                <a16:creationId xmlns:a16="http://schemas.microsoft.com/office/drawing/2014/main" id="{2B6B8309-0BEA-4804-B2B2-2EA2265D698A}"/>
              </a:ext>
            </a:extLst>
          </p:cNvPr>
          <p:cNvGrpSpPr/>
          <p:nvPr/>
        </p:nvGrpSpPr>
        <p:grpSpPr>
          <a:xfrm>
            <a:off x="544068" y="3994150"/>
            <a:ext cx="6540500" cy="2179900"/>
            <a:chOff x="544068" y="3994150"/>
            <a:chExt cx="6540500" cy="2179900"/>
          </a:xfrm>
        </p:grpSpPr>
        <p:grpSp>
          <p:nvGrpSpPr>
            <p:cNvPr id="9" name="object 9"/>
            <p:cNvGrpSpPr/>
            <p:nvPr/>
          </p:nvGrpSpPr>
          <p:grpSpPr>
            <a:xfrm>
              <a:off x="544068" y="3994150"/>
              <a:ext cx="6540500" cy="1841500"/>
              <a:chOff x="544068" y="3994150"/>
              <a:chExt cx="6540500" cy="1841500"/>
            </a:xfrm>
          </p:grpSpPr>
          <p:pic>
            <p:nvPicPr>
              <p:cNvPr id="10" name="object 10"/>
              <p:cNvPicPr/>
              <p:nvPr/>
            </p:nvPicPr>
            <p:blipFill>
              <a:blip r:embed="rId2" cstate="print"/>
              <a:stretch>
                <a:fillRect/>
              </a:stretch>
            </p:blipFill>
            <p:spPr>
              <a:xfrm>
                <a:off x="544068" y="4197098"/>
                <a:ext cx="6539904" cy="1638169"/>
              </a:xfrm>
              <a:prstGeom prst="rect">
                <a:avLst/>
              </a:prstGeom>
            </p:spPr>
          </p:pic>
          <p:sp>
            <p:nvSpPr>
              <p:cNvPr id="11" name="object 11"/>
              <p:cNvSpPr/>
              <p:nvPr/>
            </p:nvSpPr>
            <p:spPr>
              <a:xfrm>
                <a:off x="2488691" y="4000500"/>
                <a:ext cx="224154" cy="645160"/>
              </a:xfrm>
              <a:custGeom>
                <a:avLst/>
                <a:gdLst/>
                <a:ahLst/>
                <a:cxnLst/>
                <a:rect l="l" t="t" r="r" b="b"/>
                <a:pathLst>
                  <a:path w="224155" h="645160">
                    <a:moveTo>
                      <a:pt x="168021" y="0"/>
                    </a:moveTo>
                    <a:lnTo>
                      <a:pt x="56007" y="0"/>
                    </a:lnTo>
                    <a:lnTo>
                      <a:pt x="56007" y="532638"/>
                    </a:lnTo>
                    <a:lnTo>
                      <a:pt x="0" y="532638"/>
                    </a:lnTo>
                    <a:lnTo>
                      <a:pt x="112014" y="644652"/>
                    </a:lnTo>
                    <a:lnTo>
                      <a:pt x="224028" y="532638"/>
                    </a:lnTo>
                    <a:lnTo>
                      <a:pt x="168021" y="532638"/>
                    </a:lnTo>
                    <a:lnTo>
                      <a:pt x="168021" y="0"/>
                    </a:lnTo>
                    <a:close/>
                  </a:path>
                </a:pathLst>
              </a:custGeom>
              <a:solidFill>
                <a:srgbClr val="FFFF00"/>
              </a:solidFill>
            </p:spPr>
            <p:txBody>
              <a:bodyPr wrap="square" lIns="0" tIns="0" rIns="0" bIns="0" rtlCol="0"/>
              <a:lstStyle/>
              <a:p>
                <a:endParaRPr>
                  <a:solidFill>
                    <a:srgbClr val="1F145D"/>
                  </a:solidFill>
                </a:endParaRPr>
              </a:p>
            </p:txBody>
          </p:sp>
          <p:sp>
            <p:nvSpPr>
              <p:cNvPr id="12" name="object 12"/>
              <p:cNvSpPr/>
              <p:nvPr/>
            </p:nvSpPr>
            <p:spPr>
              <a:xfrm>
                <a:off x="2488691" y="4000500"/>
                <a:ext cx="224154" cy="645160"/>
              </a:xfrm>
              <a:custGeom>
                <a:avLst/>
                <a:gdLst/>
                <a:ahLst/>
                <a:cxnLst/>
                <a:rect l="l" t="t" r="r" b="b"/>
                <a:pathLst>
                  <a:path w="224155" h="645160">
                    <a:moveTo>
                      <a:pt x="0" y="532638"/>
                    </a:moveTo>
                    <a:lnTo>
                      <a:pt x="56007" y="532638"/>
                    </a:lnTo>
                    <a:lnTo>
                      <a:pt x="56007" y="0"/>
                    </a:lnTo>
                    <a:lnTo>
                      <a:pt x="168021" y="0"/>
                    </a:lnTo>
                    <a:lnTo>
                      <a:pt x="168021" y="532638"/>
                    </a:lnTo>
                    <a:lnTo>
                      <a:pt x="224028" y="532638"/>
                    </a:lnTo>
                    <a:lnTo>
                      <a:pt x="112014" y="644652"/>
                    </a:lnTo>
                    <a:lnTo>
                      <a:pt x="0" y="532638"/>
                    </a:lnTo>
                    <a:close/>
                  </a:path>
                </a:pathLst>
              </a:custGeom>
              <a:ln w="12699">
                <a:solidFill>
                  <a:srgbClr val="2E528F"/>
                </a:solidFill>
              </a:ln>
            </p:spPr>
            <p:txBody>
              <a:bodyPr wrap="square" lIns="0" tIns="0" rIns="0" bIns="0" rtlCol="0"/>
              <a:lstStyle/>
              <a:p>
                <a:endParaRPr>
                  <a:solidFill>
                    <a:srgbClr val="1F145D"/>
                  </a:solidFill>
                </a:endParaRPr>
              </a:p>
            </p:txBody>
          </p:sp>
          <p:sp>
            <p:nvSpPr>
              <p:cNvPr id="13" name="object 13"/>
              <p:cNvSpPr/>
              <p:nvPr/>
            </p:nvSpPr>
            <p:spPr>
              <a:xfrm>
                <a:off x="4439412" y="4018788"/>
                <a:ext cx="226060" cy="645160"/>
              </a:xfrm>
              <a:custGeom>
                <a:avLst/>
                <a:gdLst/>
                <a:ahLst/>
                <a:cxnLst/>
                <a:rect l="l" t="t" r="r" b="b"/>
                <a:pathLst>
                  <a:path w="226060" h="645160">
                    <a:moveTo>
                      <a:pt x="169164" y="0"/>
                    </a:moveTo>
                    <a:lnTo>
                      <a:pt x="56388" y="0"/>
                    </a:lnTo>
                    <a:lnTo>
                      <a:pt x="56388" y="531876"/>
                    </a:lnTo>
                    <a:lnTo>
                      <a:pt x="0" y="531876"/>
                    </a:lnTo>
                    <a:lnTo>
                      <a:pt x="112776" y="644652"/>
                    </a:lnTo>
                    <a:lnTo>
                      <a:pt x="225552" y="531876"/>
                    </a:lnTo>
                    <a:lnTo>
                      <a:pt x="169164" y="531876"/>
                    </a:lnTo>
                    <a:lnTo>
                      <a:pt x="169164" y="0"/>
                    </a:lnTo>
                    <a:close/>
                  </a:path>
                </a:pathLst>
              </a:custGeom>
              <a:solidFill>
                <a:srgbClr val="FFFF00"/>
              </a:solidFill>
            </p:spPr>
            <p:txBody>
              <a:bodyPr wrap="square" lIns="0" tIns="0" rIns="0" bIns="0" rtlCol="0"/>
              <a:lstStyle/>
              <a:p>
                <a:endParaRPr>
                  <a:solidFill>
                    <a:srgbClr val="1F145D"/>
                  </a:solidFill>
                </a:endParaRPr>
              </a:p>
            </p:txBody>
          </p:sp>
          <p:sp>
            <p:nvSpPr>
              <p:cNvPr id="14" name="object 14"/>
              <p:cNvSpPr/>
              <p:nvPr/>
            </p:nvSpPr>
            <p:spPr>
              <a:xfrm>
                <a:off x="4439412" y="4018788"/>
                <a:ext cx="226060" cy="645160"/>
              </a:xfrm>
              <a:custGeom>
                <a:avLst/>
                <a:gdLst/>
                <a:ahLst/>
                <a:cxnLst/>
                <a:rect l="l" t="t" r="r" b="b"/>
                <a:pathLst>
                  <a:path w="226060" h="645160">
                    <a:moveTo>
                      <a:pt x="0" y="531876"/>
                    </a:moveTo>
                    <a:lnTo>
                      <a:pt x="56388" y="531876"/>
                    </a:lnTo>
                    <a:lnTo>
                      <a:pt x="56388" y="0"/>
                    </a:lnTo>
                    <a:lnTo>
                      <a:pt x="169164" y="0"/>
                    </a:lnTo>
                    <a:lnTo>
                      <a:pt x="169164" y="531876"/>
                    </a:lnTo>
                    <a:lnTo>
                      <a:pt x="225552" y="531876"/>
                    </a:lnTo>
                    <a:lnTo>
                      <a:pt x="112776" y="644652"/>
                    </a:lnTo>
                    <a:lnTo>
                      <a:pt x="0" y="531876"/>
                    </a:lnTo>
                    <a:close/>
                  </a:path>
                </a:pathLst>
              </a:custGeom>
              <a:ln w="12700">
                <a:solidFill>
                  <a:srgbClr val="2E528F"/>
                </a:solidFill>
              </a:ln>
            </p:spPr>
            <p:txBody>
              <a:bodyPr wrap="square" lIns="0" tIns="0" rIns="0" bIns="0" rtlCol="0"/>
              <a:lstStyle/>
              <a:p>
                <a:endParaRPr>
                  <a:solidFill>
                    <a:srgbClr val="1F145D"/>
                  </a:solidFill>
                </a:endParaRPr>
              </a:p>
            </p:txBody>
          </p:sp>
          <p:sp>
            <p:nvSpPr>
              <p:cNvPr id="15" name="object 15"/>
              <p:cNvSpPr/>
              <p:nvPr/>
            </p:nvSpPr>
            <p:spPr>
              <a:xfrm>
                <a:off x="1860804" y="4003548"/>
                <a:ext cx="226060" cy="645160"/>
              </a:xfrm>
              <a:custGeom>
                <a:avLst/>
                <a:gdLst/>
                <a:ahLst/>
                <a:cxnLst/>
                <a:rect l="l" t="t" r="r" b="b"/>
                <a:pathLst>
                  <a:path w="226060" h="645160">
                    <a:moveTo>
                      <a:pt x="169164" y="0"/>
                    </a:moveTo>
                    <a:lnTo>
                      <a:pt x="56388" y="0"/>
                    </a:lnTo>
                    <a:lnTo>
                      <a:pt x="56388" y="531876"/>
                    </a:lnTo>
                    <a:lnTo>
                      <a:pt x="0" y="531876"/>
                    </a:lnTo>
                    <a:lnTo>
                      <a:pt x="112776" y="644652"/>
                    </a:lnTo>
                    <a:lnTo>
                      <a:pt x="225552" y="531876"/>
                    </a:lnTo>
                    <a:lnTo>
                      <a:pt x="169164" y="531876"/>
                    </a:lnTo>
                    <a:lnTo>
                      <a:pt x="169164" y="0"/>
                    </a:lnTo>
                    <a:close/>
                  </a:path>
                </a:pathLst>
              </a:custGeom>
              <a:solidFill>
                <a:srgbClr val="FFFF00"/>
              </a:solidFill>
            </p:spPr>
            <p:txBody>
              <a:bodyPr wrap="square" lIns="0" tIns="0" rIns="0" bIns="0" rtlCol="0"/>
              <a:lstStyle/>
              <a:p>
                <a:endParaRPr>
                  <a:solidFill>
                    <a:srgbClr val="1F145D"/>
                  </a:solidFill>
                </a:endParaRPr>
              </a:p>
            </p:txBody>
          </p:sp>
          <p:sp>
            <p:nvSpPr>
              <p:cNvPr id="16" name="object 16"/>
              <p:cNvSpPr/>
              <p:nvPr/>
            </p:nvSpPr>
            <p:spPr>
              <a:xfrm>
                <a:off x="1860804" y="4003548"/>
                <a:ext cx="226060" cy="645160"/>
              </a:xfrm>
              <a:custGeom>
                <a:avLst/>
                <a:gdLst/>
                <a:ahLst/>
                <a:cxnLst/>
                <a:rect l="l" t="t" r="r" b="b"/>
                <a:pathLst>
                  <a:path w="226060" h="645160">
                    <a:moveTo>
                      <a:pt x="0" y="531876"/>
                    </a:moveTo>
                    <a:lnTo>
                      <a:pt x="56388" y="531876"/>
                    </a:lnTo>
                    <a:lnTo>
                      <a:pt x="56388" y="0"/>
                    </a:lnTo>
                    <a:lnTo>
                      <a:pt x="169164" y="0"/>
                    </a:lnTo>
                    <a:lnTo>
                      <a:pt x="169164" y="531876"/>
                    </a:lnTo>
                    <a:lnTo>
                      <a:pt x="225552" y="531876"/>
                    </a:lnTo>
                    <a:lnTo>
                      <a:pt x="112776" y="644652"/>
                    </a:lnTo>
                    <a:lnTo>
                      <a:pt x="0" y="531876"/>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0" name="TextBox 19">
              <a:extLst>
                <a:ext uri="{FF2B5EF4-FFF2-40B4-BE49-F238E27FC236}">
                  <a16:creationId xmlns:a16="http://schemas.microsoft.com/office/drawing/2014/main" id="{E804D9D7-4F8F-4383-9744-B72D8A41AF9A}"/>
                </a:ext>
              </a:extLst>
            </p:cNvPr>
            <p:cNvSpPr txBox="1"/>
            <p:nvPr/>
          </p:nvSpPr>
          <p:spPr>
            <a:xfrm>
              <a:off x="2866770" y="5804718"/>
              <a:ext cx="2631549" cy="369332"/>
            </a:xfrm>
            <a:prstGeom prst="rect">
              <a:avLst/>
            </a:prstGeom>
            <a:noFill/>
          </p:spPr>
          <p:txBody>
            <a:bodyPr wrap="square">
              <a:spAutoFit/>
            </a:bodyPr>
            <a:lstStyle/>
            <a:p>
              <a:r>
                <a:rPr lang="en-GB" sz="1800" spc="-5" dirty="0">
                  <a:solidFill>
                    <a:srgbClr val="1F145D"/>
                  </a:solidFill>
                  <a:latin typeface="Calibri"/>
                  <a:cs typeface="Calibri"/>
                </a:rPr>
                <a:t>Waveform of module </a:t>
              </a:r>
              <a:r>
                <a:rPr lang="en-GB" sz="1800" spc="-5" dirty="0" err="1">
                  <a:solidFill>
                    <a:srgbClr val="1F145D"/>
                  </a:solidFill>
                  <a:latin typeface="Calibri"/>
                  <a:cs typeface="Calibri"/>
                </a:rPr>
                <a:t>dffc</a:t>
              </a:r>
              <a:endParaRPr lang="en-GB" dirty="0">
                <a:solidFill>
                  <a:srgbClr val="1F145D"/>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52" y="1412776"/>
            <a:ext cx="12340952" cy="1828800"/>
          </a:xfrm>
        </p:spPr>
        <p:txBody>
          <a:bodyPr/>
          <a:lstStyle/>
          <a:p>
            <a:pPr algn="ctr"/>
            <a:r>
              <a:rPr lang="en-US" altLang="zh-CN" sz="4400" dirty="0"/>
              <a:t>Simulation using a Testbench</a:t>
            </a:r>
            <a:endParaRPr lang="en-US" sz="4400" dirty="0"/>
          </a:p>
        </p:txBody>
      </p:sp>
    </p:spTree>
    <p:extLst>
      <p:ext uri="{BB962C8B-B14F-4D97-AF65-F5344CB8AC3E}">
        <p14:creationId xmlns:p14="http://schemas.microsoft.com/office/powerpoint/2010/main" val="1850649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0404" y="383764"/>
            <a:ext cx="7658227" cy="690574"/>
          </a:xfrm>
          <a:prstGeom prst="rect">
            <a:avLst/>
          </a:prstGeom>
        </p:spPr>
        <p:txBody>
          <a:bodyPr vert="horz" wrap="square" lIns="0" tIns="13335" rIns="0" bIns="0" rtlCol="0">
            <a:spAutoFit/>
          </a:bodyPr>
          <a:lstStyle/>
          <a:p>
            <a:pPr marL="12700">
              <a:lnSpc>
                <a:spcPct val="100000"/>
              </a:lnSpc>
              <a:spcBef>
                <a:spcPts val="105"/>
              </a:spcBef>
            </a:pPr>
            <a:r>
              <a:rPr spc="-114" dirty="0"/>
              <a:t>Test</a:t>
            </a:r>
            <a:r>
              <a:rPr spc="-10" dirty="0"/>
              <a:t> </a:t>
            </a:r>
            <a:r>
              <a:rPr dirty="0"/>
              <a:t>benches</a:t>
            </a:r>
            <a:r>
              <a:rPr spc="-10" dirty="0"/>
              <a:t> </a:t>
            </a:r>
            <a:r>
              <a:rPr dirty="0"/>
              <a:t>/</a:t>
            </a:r>
            <a:r>
              <a:rPr spc="-10" dirty="0"/>
              <a:t> </a:t>
            </a:r>
            <a:r>
              <a:rPr spc="-20" dirty="0"/>
              <a:t>test</a:t>
            </a:r>
            <a:r>
              <a:rPr spc="-5" dirty="0"/>
              <a:t> fixtures</a:t>
            </a:r>
          </a:p>
        </p:txBody>
      </p:sp>
      <p:sp>
        <p:nvSpPr>
          <p:cNvPr id="3" name="object 3"/>
          <p:cNvSpPr txBox="1"/>
          <p:nvPr/>
        </p:nvSpPr>
        <p:spPr>
          <a:xfrm>
            <a:off x="916939" y="1757665"/>
            <a:ext cx="5973445" cy="317754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0" dirty="0">
                <a:solidFill>
                  <a:srgbClr val="1F145D"/>
                </a:solidFill>
                <a:latin typeface="Calibri"/>
                <a:cs typeface="Calibri"/>
              </a:rPr>
              <a:t>Tasks</a:t>
            </a:r>
            <a:endParaRPr sz="280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spc="-10" dirty="0">
                <a:solidFill>
                  <a:srgbClr val="1F145D"/>
                </a:solidFill>
                <a:latin typeface="Calibri"/>
                <a:cs typeface="Calibri"/>
              </a:rPr>
              <a:t>Declare</a:t>
            </a:r>
            <a:r>
              <a:rPr sz="2400" spc="-15" dirty="0">
                <a:solidFill>
                  <a:srgbClr val="1F145D"/>
                </a:solidFill>
                <a:latin typeface="Calibri"/>
                <a:cs typeface="Calibri"/>
              </a:rPr>
              <a:t> </a:t>
            </a:r>
            <a:r>
              <a:rPr sz="2400" spc="-5" dirty="0">
                <a:solidFill>
                  <a:srgbClr val="1F145D"/>
                </a:solidFill>
                <a:latin typeface="Calibri"/>
                <a:cs typeface="Calibri"/>
              </a:rPr>
              <a:t>signals/variable </a:t>
            </a:r>
            <a:r>
              <a:rPr sz="2400" spc="-15" dirty="0">
                <a:solidFill>
                  <a:srgbClr val="1F145D"/>
                </a:solidFill>
                <a:latin typeface="Calibri"/>
                <a:cs typeface="Calibri"/>
              </a:rPr>
              <a:t>to</a:t>
            </a:r>
            <a:r>
              <a:rPr sz="2400" spc="-30" dirty="0">
                <a:solidFill>
                  <a:srgbClr val="1F145D"/>
                </a:solidFill>
                <a:latin typeface="Calibri"/>
                <a:cs typeface="Calibri"/>
              </a:rPr>
              <a:t> </a:t>
            </a:r>
            <a:r>
              <a:rPr sz="2400" spc="-5" dirty="0">
                <a:solidFill>
                  <a:srgbClr val="1F145D"/>
                </a:solidFill>
                <a:latin typeface="Calibri"/>
                <a:cs typeface="Calibri"/>
              </a:rPr>
              <a:t>be used</a:t>
            </a:r>
            <a:r>
              <a:rPr sz="2400" spc="-10" dirty="0">
                <a:solidFill>
                  <a:srgbClr val="1F145D"/>
                </a:solidFill>
                <a:latin typeface="Calibri"/>
                <a:cs typeface="Calibri"/>
              </a:rPr>
              <a:t> </a:t>
            </a:r>
            <a:r>
              <a:rPr sz="2400" spc="-20" dirty="0">
                <a:solidFill>
                  <a:srgbClr val="1F145D"/>
                </a:solidFill>
                <a:latin typeface="Calibri"/>
                <a:cs typeface="Calibri"/>
              </a:rPr>
              <a:t>for</a:t>
            </a:r>
            <a:r>
              <a:rPr sz="2400" spc="-15" dirty="0">
                <a:solidFill>
                  <a:srgbClr val="1F145D"/>
                </a:solidFill>
                <a:latin typeface="Calibri"/>
                <a:cs typeface="Calibri"/>
              </a:rPr>
              <a:t> test</a:t>
            </a:r>
            <a:endParaRPr sz="2400">
              <a:solidFill>
                <a:srgbClr val="1F145D"/>
              </a:solidFill>
              <a:latin typeface="Calibri"/>
              <a:cs typeface="Calibri"/>
            </a:endParaRPr>
          </a:p>
          <a:p>
            <a:pPr marL="698500" lvl="1" indent="-229235">
              <a:lnSpc>
                <a:spcPct val="100000"/>
              </a:lnSpc>
              <a:spcBef>
                <a:spcPts val="220"/>
              </a:spcBef>
              <a:buFont typeface="Arial"/>
              <a:buChar char="•"/>
              <a:tabLst>
                <a:tab pos="699135" algn="l"/>
              </a:tabLst>
            </a:pPr>
            <a:r>
              <a:rPr sz="2400" spc="-15" dirty="0">
                <a:solidFill>
                  <a:srgbClr val="1F145D"/>
                </a:solidFill>
                <a:latin typeface="Calibri"/>
                <a:cs typeface="Calibri"/>
              </a:rPr>
              <a:t>Instantiate</a:t>
            </a:r>
            <a:r>
              <a:rPr sz="2400" spc="-35" dirty="0">
                <a:solidFill>
                  <a:srgbClr val="1F145D"/>
                </a:solidFill>
                <a:latin typeface="Calibri"/>
                <a:cs typeface="Calibri"/>
              </a:rPr>
              <a:t> </a:t>
            </a:r>
            <a:r>
              <a:rPr sz="2400" spc="-5" dirty="0">
                <a:solidFill>
                  <a:srgbClr val="1F145D"/>
                </a:solidFill>
                <a:latin typeface="Calibri"/>
                <a:cs typeface="Calibri"/>
              </a:rPr>
              <a:t>unit</a:t>
            </a:r>
            <a:r>
              <a:rPr sz="2400" spc="-15" dirty="0">
                <a:solidFill>
                  <a:srgbClr val="1F145D"/>
                </a:solidFill>
                <a:latin typeface="Calibri"/>
                <a:cs typeface="Calibri"/>
              </a:rPr>
              <a:t> </a:t>
            </a:r>
            <a:r>
              <a:rPr sz="2400" spc="-5" dirty="0">
                <a:solidFill>
                  <a:srgbClr val="1F145D"/>
                </a:solidFill>
                <a:latin typeface="Calibri"/>
                <a:cs typeface="Calibri"/>
              </a:rPr>
              <a:t>under</a:t>
            </a:r>
            <a:r>
              <a:rPr sz="2400" spc="-15" dirty="0">
                <a:solidFill>
                  <a:srgbClr val="1F145D"/>
                </a:solidFill>
                <a:latin typeface="Calibri"/>
                <a:cs typeface="Calibri"/>
              </a:rPr>
              <a:t> test</a:t>
            </a:r>
            <a:endParaRPr sz="2400">
              <a:solidFill>
                <a:srgbClr val="1F145D"/>
              </a:solidFill>
              <a:latin typeface="Calibri"/>
              <a:cs typeface="Calibri"/>
            </a:endParaRPr>
          </a:p>
          <a:p>
            <a:pPr marL="698500" lvl="1" indent="-229235">
              <a:lnSpc>
                <a:spcPct val="100000"/>
              </a:lnSpc>
              <a:spcBef>
                <a:spcPts val="204"/>
              </a:spcBef>
              <a:buFont typeface="Arial"/>
              <a:buChar char="•"/>
              <a:tabLst>
                <a:tab pos="699135" algn="l"/>
              </a:tabLst>
            </a:pPr>
            <a:r>
              <a:rPr sz="2400" spc="-10" dirty="0">
                <a:solidFill>
                  <a:srgbClr val="1F145D"/>
                </a:solidFill>
                <a:latin typeface="Calibri"/>
                <a:cs typeface="Calibri"/>
              </a:rPr>
              <a:t>Define</a:t>
            </a:r>
            <a:r>
              <a:rPr sz="2400" spc="-20" dirty="0">
                <a:solidFill>
                  <a:srgbClr val="1F145D"/>
                </a:solidFill>
                <a:latin typeface="Calibri"/>
                <a:cs typeface="Calibri"/>
              </a:rPr>
              <a:t> </a:t>
            </a:r>
            <a:r>
              <a:rPr sz="2400" dirty="0">
                <a:solidFill>
                  <a:srgbClr val="1F145D"/>
                </a:solidFill>
                <a:latin typeface="Calibri"/>
                <a:cs typeface="Calibri"/>
              </a:rPr>
              <a:t>clock(s)</a:t>
            </a:r>
            <a:r>
              <a:rPr sz="2400" spc="-40" dirty="0">
                <a:solidFill>
                  <a:srgbClr val="1F145D"/>
                </a:solidFill>
                <a:latin typeface="Calibri"/>
                <a:cs typeface="Calibri"/>
              </a:rPr>
              <a:t> </a:t>
            </a:r>
            <a:r>
              <a:rPr sz="2400" dirty="0">
                <a:solidFill>
                  <a:srgbClr val="1F145D"/>
                </a:solidFill>
                <a:latin typeface="Calibri"/>
                <a:cs typeface="Calibri"/>
              </a:rPr>
              <a:t>if</a:t>
            </a:r>
            <a:r>
              <a:rPr sz="2400" spc="-15" dirty="0">
                <a:solidFill>
                  <a:srgbClr val="1F145D"/>
                </a:solidFill>
                <a:latin typeface="Calibri"/>
                <a:cs typeface="Calibri"/>
              </a:rPr>
              <a:t> </a:t>
            </a:r>
            <a:r>
              <a:rPr sz="2400" spc="-20" dirty="0">
                <a:solidFill>
                  <a:srgbClr val="1F145D"/>
                </a:solidFill>
                <a:latin typeface="Calibri"/>
                <a:cs typeface="Calibri"/>
              </a:rPr>
              <a:t>any</a:t>
            </a:r>
            <a:endParaRPr sz="2400">
              <a:solidFill>
                <a:srgbClr val="1F145D"/>
              </a:solidFill>
              <a:latin typeface="Calibri"/>
              <a:cs typeface="Calibri"/>
            </a:endParaRPr>
          </a:p>
          <a:p>
            <a:pPr marL="698500" lvl="1" indent="-229235">
              <a:lnSpc>
                <a:spcPct val="100000"/>
              </a:lnSpc>
              <a:spcBef>
                <a:spcPts val="215"/>
              </a:spcBef>
              <a:buFont typeface="Arial"/>
              <a:buChar char="•"/>
              <a:tabLst>
                <a:tab pos="699135" algn="l"/>
              </a:tabLst>
            </a:pPr>
            <a:r>
              <a:rPr sz="2400" spc="-15" dirty="0">
                <a:solidFill>
                  <a:srgbClr val="1F145D"/>
                </a:solidFill>
                <a:latin typeface="Calibri"/>
                <a:cs typeface="Calibri"/>
              </a:rPr>
              <a:t>Generate</a:t>
            </a:r>
            <a:r>
              <a:rPr sz="2400" spc="-20" dirty="0">
                <a:solidFill>
                  <a:srgbClr val="1F145D"/>
                </a:solidFill>
                <a:latin typeface="Calibri"/>
                <a:cs typeface="Calibri"/>
              </a:rPr>
              <a:t> </a:t>
            </a:r>
            <a:r>
              <a:rPr sz="2400" spc="-5" dirty="0">
                <a:solidFill>
                  <a:srgbClr val="1F145D"/>
                </a:solidFill>
                <a:latin typeface="Calibri"/>
                <a:cs typeface="Calibri"/>
              </a:rPr>
              <a:t>stimulus</a:t>
            </a:r>
            <a:r>
              <a:rPr sz="2400" spc="-20" dirty="0">
                <a:solidFill>
                  <a:srgbClr val="1F145D"/>
                </a:solidFill>
                <a:latin typeface="Calibri"/>
                <a:cs typeface="Calibri"/>
              </a:rPr>
              <a:t> </a:t>
            </a:r>
            <a:r>
              <a:rPr sz="2400" spc="-15" dirty="0">
                <a:solidFill>
                  <a:srgbClr val="1F145D"/>
                </a:solidFill>
                <a:latin typeface="Calibri"/>
                <a:cs typeface="Calibri"/>
              </a:rPr>
              <a:t>pattern</a:t>
            </a:r>
            <a:r>
              <a:rPr sz="2400" spc="-25" dirty="0">
                <a:solidFill>
                  <a:srgbClr val="1F145D"/>
                </a:solidFill>
                <a:latin typeface="Calibri"/>
                <a:cs typeface="Calibri"/>
              </a:rPr>
              <a:t> </a:t>
            </a:r>
            <a:r>
              <a:rPr sz="2400" spc="-5" dirty="0">
                <a:solidFill>
                  <a:srgbClr val="1F145D"/>
                </a:solidFill>
                <a:latin typeface="Calibri"/>
                <a:cs typeface="Calibri"/>
              </a:rPr>
              <a:t>(inputs</a:t>
            </a:r>
            <a:r>
              <a:rPr sz="2400" spc="-10" dirty="0">
                <a:solidFill>
                  <a:srgbClr val="1F145D"/>
                </a:solidFill>
                <a:latin typeface="Calibri"/>
                <a:cs typeface="Calibri"/>
              </a:rPr>
              <a:t> </a:t>
            </a:r>
            <a:r>
              <a:rPr sz="2400" spc="-15" dirty="0">
                <a:solidFill>
                  <a:srgbClr val="1F145D"/>
                </a:solidFill>
                <a:latin typeface="Calibri"/>
                <a:cs typeface="Calibri"/>
              </a:rPr>
              <a:t>to </a:t>
            </a:r>
            <a:r>
              <a:rPr sz="2400" spc="-5" dirty="0">
                <a:solidFill>
                  <a:srgbClr val="1F145D"/>
                </a:solidFill>
                <a:latin typeface="Calibri"/>
                <a:cs typeface="Calibri"/>
              </a:rPr>
              <a:t>UUT)</a:t>
            </a:r>
            <a:endParaRPr sz="2400">
              <a:solidFill>
                <a:srgbClr val="1F145D"/>
              </a:solidFill>
              <a:latin typeface="Calibri"/>
              <a:cs typeface="Calibri"/>
            </a:endParaRPr>
          </a:p>
          <a:p>
            <a:pPr marL="698500" marR="560070" lvl="1" indent="-228600">
              <a:lnSpc>
                <a:spcPts val="2590"/>
              </a:lnSpc>
              <a:spcBef>
                <a:spcPts val="545"/>
              </a:spcBef>
              <a:buFont typeface="Arial"/>
              <a:buChar char="•"/>
              <a:tabLst>
                <a:tab pos="699135" algn="l"/>
              </a:tabLst>
            </a:pPr>
            <a:r>
              <a:rPr sz="2400" spc="-25" dirty="0">
                <a:solidFill>
                  <a:srgbClr val="1F145D"/>
                </a:solidFill>
                <a:latin typeface="Calibri"/>
                <a:cs typeface="Calibri"/>
              </a:rPr>
              <a:t>Validate </a:t>
            </a:r>
            <a:r>
              <a:rPr sz="2400" spc="-10" dirty="0">
                <a:solidFill>
                  <a:srgbClr val="1F145D"/>
                </a:solidFill>
                <a:latin typeface="Calibri"/>
                <a:cs typeface="Calibri"/>
              </a:rPr>
              <a:t>(compare</a:t>
            </a:r>
            <a:r>
              <a:rPr sz="2400" spc="-25" dirty="0">
                <a:solidFill>
                  <a:srgbClr val="1F145D"/>
                </a:solidFill>
                <a:latin typeface="Calibri"/>
                <a:cs typeface="Calibri"/>
              </a:rPr>
              <a:t> </a:t>
            </a:r>
            <a:r>
              <a:rPr sz="2400" spc="-5" dirty="0">
                <a:solidFill>
                  <a:srgbClr val="1F145D"/>
                </a:solidFill>
                <a:latin typeface="Calibri"/>
                <a:cs typeface="Calibri"/>
              </a:rPr>
              <a:t>output</a:t>
            </a:r>
            <a:r>
              <a:rPr sz="2400" spc="-25" dirty="0">
                <a:solidFill>
                  <a:srgbClr val="1F145D"/>
                </a:solidFill>
                <a:latin typeface="Calibri"/>
                <a:cs typeface="Calibri"/>
              </a:rPr>
              <a:t> </a:t>
            </a:r>
            <a:r>
              <a:rPr sz="2400" spc="-5" dirty="0">
                <a:solidFill>
                  <a:srgbClr val="1F145D"/>
                </a:solidFill>
                <a:latin typeface="Calibri"/>
                <a:cs typeface="Calibri"/>
              </a:rPr>
              <a:t>of</a:t>
            </a:r>
            <a:r>
              <a:rPr sz="2400" spc="-15" dirty="0">
                <a:solidFill>
                  <a:srgbClr val="1F145D"/>
                </a:solidFill>
                <a:latin typeface="Calibri"/>
                <a:cs typeface="Calibri"/>
              </a:rPr>
              <a:t> </a:t>
            </a:r>
            <a:r>
              <a:rPr sz="2400" dirty="0">
                <a:solidFill>
                  <a:srgbClr val="1F145D"/>
                </a:solidFill>
                <a:latin typeface="Calibri"/>
                <a:cs typeface="Calibri"/>
              </a:rPr>
              <a:t>UUT</a:t>
            </a:r>
            <a:r>
              <a:rPr sz="2400" spc="-25" dirty="0">
                <a:solidFill>
                  <a:srgbClr val="1F145D"/>
                </a:solidFill>
                <a:latin typeface="Calibri"/>
                <a:cs typeface="Calibri"/>
              </a:rPr>
              <a:t> </a:t>
            </a:r>
            <a:r>
              <a:rPr sz="2400" dirty="0">
                <a:solidFill>
                  <a:srgbClr val="1F145D"/>
                </a:solidFill>
                <a:latin typeface="Calibri"/>
                <a:cs typeface="Calibri"/>
              </a:rPr>
              <a:t>with </a:t>
            </a:r>
            <a:r>
              <a:rPr sz="2400" spc="-530" dirty="0">
                <a:solidFill>
                  <a:srgbClr val="1F145D"/>
                </a:solidFill>
                <a:latin typeface="Calibri"/>
                <a:cs typeface="Calibri"/>
              </a:rPr>
              <a:t> </a:t>
            </a:r>
            <a:r>
              <a:rPr sz="2400" spc="-10" dirty="0">
                <a:solidFill>
                  <a:srgbClr val="1F145D"/>
                </a:solidFill>
                <a:latin typeface="Calibri"/>
                <a:cs typeface="Calibri"/>
              </a:rPr>
              <a:t>expected</a:t>
            </a:r>
            <a:r>
              <a:rPr sz="2400" spc="-25" dirty="0">
                <a:solidFill>
                  <a:srgbClr val="1F145D"/>
                </a:solidFill>
                <a:latin typeface="Calibri"/>
                <a:cs typeface="Calibri"/>
              </a:rPr>
              <a:t> </a:t>
            </a:r>
            <a:r>
              <a:rPr sz="2400" spc="-10" dirty="0">
                <a:solidFill>
                  <a:srgbClr val="1F145D"/>
                </a:solidFill>
                <a:latin typeface="Calibri"/>
                <a:cs typeface="Calibri"/>
              </a:rPr>
              <a:t>values)</a:t>
            </a:r>
            <a:endParaRPr sz="2400">
              <a:solidFill>
                <a:srgbClr val="1F145D"/>
              </a:solidFill>
              <a:latin typeface="Calibri"/>
              <a:cs typeface="Calibri"/>
            </a:endParaRPr>
          </a:p>
          <a:p>
            <a:pPr marL="698500" lvl="1" indent="-229235">
              <a:lnSpc>
                <a:spcPct val="100000"/>
              </a:lnSpc>
              <a:spcBef>
                <a:spcPts val="170"/>
              </a:spcBef>
              <a:buFont typeface="Arial"/>
              <a:buChar char="•"/>
              <a:tabLst>
                <a:tab pos="699135" algn="l"/>
              </a:tabLst>
            </a:pPr>
            <a:r>
              <a:rPr sz="2400" spc="-10" dirty="0">
                <a:solidFill>
                  <a:srgbClr val="1F145D"/>
                </a:solidFill>
                <a:latin typeface="Calibri"/>
                <a:cs typeface="Calibri"/>
              </a:rPr>
              <a:t>Report</a:t>
            </a:r>
            <a:r>
              <a:rPr sz="2400" spc="-55" dirty="0">
                <a:solidFill>
                  <a:srgbClr val="1F145D"/>
                </a:solidFill>
                <a:latin typeface="Calibri"/>
                <a:cs typeface="Calibri"/>
              </a:rPr>
              <a:t> </a:t>
            </a:r>
            <a:r>
              <a:rPr sz="2400" spc="-5" dirty="0">
                <a:solidFill>
                  <a:srgbClr val="1F145D"/>
                </a:solidFill>
                <a:latin typeface="Calibri"/>
                <a:cs typeface="Calibri"/>
              </a:rPr>
              <a:t>results</a:t>
            </a:r>
            <a:endParaRPr sz="2400">
              <a:solidFill>
                <a:srgbClr val="1F145D"/>
              </a:solidFill>
              <a:latin typeface="Calibri"/>
              <a:cs typeface="Calibri"/>
            </a:endParaRPr>
          </a:p>
        </p:txBody>
      </p:sp>
      <p:grpSp>
        <p:nvGrpSpPr>
          <p:cNvPr id="4" name="object 4"/>
          <p:cNvGrpSpPr/>
          <p:nvPr/>
        </p:nvGrpSpPr>
        <p:grpSpPr>
          <a:xfrm>
            <a:off x="7654925" y="1686941"/>
            <a:ext cx="4168775" cy="4359275"/>
            <a:chOff x="7654925" y="1686941"/>
            <a:chExt cx="4168775" cy="4359275"/>
          </a:xfrm>
        </p:grpSpPr>
        <p:pic>
          <p:nvPicPr>
            <p:cNvPr id="5" name="object 5"/>
            <p:cNvPicPr/>
            <p:nvPr/>
          </p:nvPicPr>
          <p:blipFill>
            <a:blip r:embed="rId2" cstate="print"/>
            <a:stretch>
              <a:fillRect/>
            </a:stretch>
          </p:blipFill>
          <p:spPr>
            <a:xfrm>
              <a:off x="7658100" y="1690116"/>
              <a:ext cx="4162044" cy="4352544"/>
            </a:xfrm>
            <a:prstGeom prst="rect">
              <a:avLst/>
            </a:prstGeom>
          </p:spPr>
        </p:pic>
        <p:sp>
          <p:nvSpPr>
            <p:cNvPr id="6" name="object 6"/>
            <p:cNvSpPr/>
            <p:nvPr/>
          </p:nvSpPr>
          <p:spPr>
            <a:xfrm>
              <a:off x="7658100" y="1690116"/>
              <a:ext cx="4162425" cy="4352925"/>
            </a:xfrm>
            <a:custGeom>
              <a:avLst/>
              <a:gdLst/>
              <a:ahLst/>
              <a:cxnLst/>
              <a:rect l="l" t="t" r="r" b="b"/>
              <a:pathLst>
                <a:path w="4162425" h="4352925">
                  <a:moveTo>
                    <a:pt x="0" y="693674"/>
                  </a:moveTo>
                  <a:lnTo>
                    <a:pt x="1600" y="646174"/>
                  </a:lnTo>
                  <a:lnTo>
                    <a:pt x="6331" y="599535"/>
                  </a:lnTo>
                  <a:lnTo>
                    <a:pt x="14090" y="553859"/>
                  </a:lnTo>
                  <a:lnTo>
                    <a:pt x="24774" y="509249"/>
                  </a:lnTo>
                  <a:lnTo>
                    <a:pt x="38280" y="465809"/>
                  </a:lnTo>
                  <a:lnTo>
                    <a:pt x="54504" y="423642"/>
                  </a:lnTo>
                  <a:lnTo>
                    <a:pt x="73343" y="382851"/>
                  </a:lnTo>
                  <a:lnTo>
                    <a:pt x="94694" y="343539"/>
                  </a:lnTo>
                  <a:lnTo>
                    <a:pt x="118454" y="305810"/>
                  </a:lnTo>
                  <a:lnTo>
                    <a:pt x="144519" y="269767"/>
                  </a:lnTo>
                  <a:lnTo>
                    <a:pt x="172786" y="235513"/>
                  </a:lnTo>
                  <a:lnTo>
                    <a:pt x="203152" y="203152"/>
                  </a:lnTo>
                  <a:lnTo>
                    <a:pt x="235513" y="172786"/>
                  </a:lnTo>
                  <a:lnTo>
                    <a:pt x="269767" y="144519"/>
                  </a:lnTo>
                  <a:lnTo>
                    <a:pt x="305810" y="118454"/>
                  </a:lnTo>
                  <a:lnTo>
                    <a:pt x="343539" y="94694"/>
                  </a:lnTo>
                  <a:lnTo>
                    <a:pt x="382851" y="73343"/>
                  </a:lnTo>
                  <a:lnTo>
                    <a:pt x="423642" y="54504"/>
                  </a:lnTo>
                  <a:lnTo>
                    <a:pt x="465809" y="38280"/>
                  </a:lnTo>
                  <a:lnTo>
                    <a:pt x="509249" y="24774"/>
                  </a:lnTo>
                  <a:lnTo>
                    <a:pt x="553859" y="14090"/>
                  </a:lnTo>
                  <a:lnTo>
                    <a:pt x="599535" y="6331"/>
                  </a:lnTo>
                  <a:lnTo>
                    <a:pt x="646174" y="1600"/>
                  </a:lnTo>
                  <a:lnTo>
                    <a:pt x="693674" y="0"/>
                  </a:lnTo>
                  <a:lnTo>
                    <a:pt x="3468370" y="0"/>
                  </a:lnTo>
                  <a:lnTo>
                    <a:pt x="3515869" y="1600"/>
                  </a:lnTo>
                  <a:lnTo>
                    <a:pt x="3562508" y="6331"/>
                  </a:lnTo>
                  <a:lnTo>
                    <a:pt x="3608184" y="14090"/>
                  </a:lnTo>
                  <a:lnTo>
                    <a:pt x="3652794" y="24774"/>
                  </a:lnTo>
                  <a:lnTo>
                    <a:pt x="3696234" y="38280"/>
                  </a:lnTo>
                  <a:lnTo>
                    <a:pt x="3738401" y="54504"/>
                  </a:lnTo>
                  <a:lnTo>
                    <a:pt x="3779192" y="73343"/>
                  </a:lnTo>
                  <a:lnTo>
                    <a:pt x="3818504" y="94694"/>
                  </a:lnTo>
                  <a:lnTo>
                    <a:pt x="3856233" y="118454"/>
                  </a:lnTo>
                  <a:lnTo>
                    <a:pt x="3892276" y="144519"/>
                  </a:lnTo>
                  <a:lnTo>
                    <a:pt x="3926530" y="172786"/>
                  </a:lnTo>
                  <a:lnTo>
                    <a:pt x="3958891" y="203152"/>
                  </a:lnTo>
                  <a:lnTo>
                    <a:pt x="3989257" y="235513"/>
                  </a:lnTo>
                  <a:lnTo>
                    <a:pt x="4017524" y="269767"/>
                  </a:lnTo>
                  <a:lnTo>
                    <a:pt x="4043589" y="305810"/>
                  </a:lnTo>
                  <a:lnTo>
                    <a:pt x="4067349" y="343539"/>
                  </a:lnTo>
                  <a:lnTo>
                    <a:pt x="4088700" y="382851"/>
                  </a:lnTo>
                  <a:lnTo>
                    <a:pt x="4107539" y="423642"/>
                  </a:lnTo>
                  <a:lnTo>
                    <a:pt x="4123763" y="465809"/>
                  </a:lnTo>
                  <a:lnTo>
                    <a:pt x="4137269" y="509249"/>
                  </a:lnTo>
                  <a:lnTo>
                    <a:pt x="4147953" y="553859"/>
                  </a:lnTo>
                  <a:lnTo>
                    <a:pt x="4155712" y="599535"/>
                  </a:lnTo>
                  <a:lnTo>
                    <a:pt x="4160443" y="646174"/>
                  </a:lnTo>
                  <a:lnTo>
                    <a:pt x="4162044" y="693674"/>
                  </a:lnTo>
                  <a:lnTo>
                    <a:pt x="4162044" y="3658870"/>
                  </a:lnTo>
                  <a:lnTo>
                    <a:pt x="4160443" y="3706362"/>
                  </a:lnTo>
                  <a:lnTo>
                    <a:pt x="4155712" y="3752995"/>
                  </a:lnTo>
                  <a:lnTo>
                    <a:pt x="4147953" y="3798666"/>
                  </a:lnTo>
                  <a:lnTo>
                    <a:pt x="4137269" y="3843272"/>
                  </a:lnTo>
                  <a:lnTo>
                    <a:pt x="4123763" y="3886709"/>
                  </a:lnTo>
                  <a:lnTo>
                    <a:pt x="4107539" y="3928874"/>
                  </a:lnTo>
                  <a:lnTo>
                    <a:pt x="4088700" y="3969664"/>
                  </a:lnTo>
                  <a:lnTo>
                    <a:pt x="4067349" y="4008976"/>
                  </a:lnTo>
                  <a:lnTo>
                    <a:pt x="4043589" y="4046705"/>
                  </a:lnTo>
                  <a:lnTo>
                    <a:pt x="4017524" y="4082749"/>
                  </a:lnTo>
                  <a:lnTo>
                    <a:pt x="3989257" y="4117004"/>
                  </a:lnTo>
                  <a:lnTo>
                    <a:pt x="3958891" y="4149367"/>
                  </a:lnTo>
                  <a:lnTo>
                    <a:pt x="3926530" y="4179735"/>
                  </a:lnTo>
                  <a:lnTo>
                    <a:pt x="3892276" y="4208005"/>
                  </a:lnTo>
                  <a:lnTo>
                    <a:pt x="3856233" y="4234072"/>
                  </a:lnTo>
                  <a:lnTo>
                    <a:pt x="3818504" y="4257834"/>
                  </a:lnTo>
                  <a:lnTo>
                    <a:pt x="3779192" y="4279188"/>
                  </a:lnTo>
                  <a:lnTo>
                    <a:pt x="3738401" y="4298030"/>
                  </a:lnTo>
                  <a:lnTo>
                    <a:pt x="3696234" y="4314256"/>
                  </a:lnTo>
                  <a:lnTo>
                    <a:pt x="3652794" y="4327764"/>
                  </a:lnTo>
                  <a:lnTo>
                    <a:pt x="3608184" y="4338450"/>
                  </a:lnTo>
                  <a:lnTo>
                    <a:pt x="3562508" y="4346211"/>
                  </a:lnTo>
                  <a:lnTo>
                    <a:pt x="3515869" y="4350943"/>
                  </a:lnTo>
                  <a:lnTo>
                    <a:pt x="3468370" y="4352544"/>
                  </a:lnTo>
                  <a:lnTo>
                    <a:pt x="693674" y="4352544"/>
                  </a:lnTo>
                  <a:lnTo>
                    <a:pt x="646174" y="4350943"/>
                  </a:lnTo>
                  <a:lnTo>
                    <a:pt x="599535" y="4346211"/>
                  </a:lnTo>
                  <a:lnTo>
                    <a:pt x="553859" y="4338450"/>
                  </a:lnTo>
                  <a:lnTo>
                    <a:pt x="509249" y="4327764"/>
                  </a:lnTo>
                  <a:lnTo>
                    <a:pt x="465809" y="4314256"/>
                  </a:lnTo>
                  <a:lnTo>
                    <a:pt x="423642" y="4298030"/>
                  </a:lnTo>
                  <a:lnTo>
                    <a:pt x="382851" y="4279188"/>
                  </a:lnTo>
                  <a:lnTo>
                    <a:pt x="343539" y="4257834"/>
                  </a:lnTo>
                  <a:lnTo>
                    <a:pt x="305810" y="4234072"/>
                  </a:lnTo>
                  <a:lnTo>
                    <a:pt x="269767" y="4208005"/>
                  </a:lnTo>
                  <a:lnTo>
                    <a:pt x="235513" y="4179735"/>
                  </a:lnTo>
                  <a:lnTo>
                    <a:pt x="203152" y="4149367"/>
                  </a:lnTo>
                  <a:lnTo>
                    <a:pt x="172786" y="4117004"/>
                  </a:lnTo>
                  <a:lnTo>
                    <a:pt x="144519" y="4082749"/>
                  </a:lnTo>
                  <a:lnTo>
                    <a:pt x="118454" y="4046705"/>
                  </a:lnTo>
                  <a:lnTo>
                    <a:pt x="94694" y="4008976"/>
                  </a:lnTo>
                  <a:lnTo>
                    <a:pt x="73343" y="3969664"/>
                  </a:lnTo>
                  <a:lnTo>
                    <a:pt x="54504" y="3928874"/>
                  </a:lnTo>
                  <a:lnTo>
                    <a:pt x="38280" y="3886709"/>
                  </a:lnTo>
                  <a:lnTo>
                    <a:pt x="24774" y="3843272"/>
                  </a:lnTo>
                  <a:lnTo>
                    <a:pt x="14090" y="3798666"/>
                  </a:lnTo>
                  <a:lnTo>
                    <a:pt x="6331" y="3752995"/>
                  </a:lnTo>
                  <a:lnTo>
                    <a:pt x="1600" y="3706362"/>
                  </a:lnTo>
                  <a:lnTo>
                    <a:pt x="0" y="3658870"/>
                  </a:lnTo>
                  <a:lnTo>
                    <a:pt x="0" y="693674"/>
                  </a:lnTo>
                  <a:close/>
                </a:path>
              </a:pathLst>
            </a:custGeom>
            <a:ln w="6096">
              <a:solidFill>
                <a:srgbClr val="FFC000"/>
              </a:solidFill>
            </a:ln>
          </p:spPr>
          <p:txBody>
            <a:bodyPr wrap="square" lIns="0" tIns="0" rIns="0" bIns="0" rtlCol="0"/>
            <a:lstStyle/>
            <a:p>
              <a:endParaRPr>
                <a:solidFill>
                  <a:srgbClr val="1F145D"/>
                </a:solidFill>
              </a:endParaRPr>
            </a:p>
          </p:txBody>
        </p:sp>
      </p:grpSp>
      <p:sp>
        <p:nvSpPr>
          <p:cNvPr id="7" name="object 7"/>
          <p:cNvSpPr txBox="1"/>
          <p:nvPr/>
        </p:nvSpPr>
        <p:spPr>
          <a:xfrm>
            <a:off x="9101708" y="1684985"/>
            <a:ext cx="1278890" cy="391795"/>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1F145D"/>
                </a:solidFill>
                <a:latin typeface="Calibri"/>
                <a:cs typeface="Calibri"/>
              </a:rPr>
              <a:t>Testbench</a:t>
            </a:r>
            <a:endParaRPr sz="2400">
              <a:solidFill>
                <a:srgbClr val="1F145D"/>
              </a:solidFill>
              <a:latin typeface="Calibri"/>
              <a:cs typeface="Calibri"/>
            </a:endParaRPr>
          </a:p>
        </p:txBody>
      </p:sp>
      <p:grpSp>
        <p:nvGrpSpPr>
          <p:cNvPr id="8" name="object 8"/>
          <p:cNvGrpSpPr/>
          <p:nvPr/>
        </p:nvGrpSpPr>
        <p:grpSpPr>
          <a:xfrm>
            <a:off x="9207881" y="3395345"/>
            <a:ext cx="1377950" cy="1053465"/>
            <a:chOff x="9207881" y="3395345"/>
            <a:chExt cx="1377950" cy="1053465"/>
          </a:xfrm>
        </p:grpSpPr>
        <p:pic>
          <p:nvPicPr>
            <p:cNvPr id="9" name="object 9"/>
            <p:cNvPicPr/>
            <p:nvPr/>
          </p:nvPicPr>
          <p:blipFill>
            <a:blip r:embed="rId3" cstate="print"/>
            <a:stretch>
              <a:fillRect/>
            </a:stretch>
          </p:blipFill>
          <p:spPr>
            <a:xfrm>
              <a:off x="9211056" y="3398520"/>
              <a:ext cx="1371600" cy="1046987"/>
            </a:xfrm>
            <a:prstGeom prst="rect">
              <a:avLst/>
            </a:prstGeom>
          </p:spPr>
        </p:pic>
        <p:sp>
          <p:nvSpPr>
            <p:cNvPr id="10" name="object 10"/>
            <p:cNvSpPr/>
            <p:nvPr/>
          </p:nvSpPr>
          <p:spPr>
            <a:xfrm>
              <a:off x="9211056" y="3398520"/>
              <a:ext cx="1371600" cy="1047115"/>
            </a:xfrm>
            <a:custGeom>
              <a:avLst/>
              <a:gdLst/>
              <a:ahLst/>
              <a:cxnLst/>
              <a:rect l="l" t="t" r="r" b="b"/>
              <a:pathLst>
                <a:path w="1371600" h="1047114">
                  <a:moveTo>
                    <a:pt x="0" y="174497"/>
                  </a:moveTo>
                  <a:lnTo>
                    <a:pt x="6231" y="128102"/>
                  </a:lnTo>
                  <a:lnTo>
                    <a:pt x="23819" y="86416"/>
                  </a:lnTo>
                  <a:lnTo>
                    <a:pt x="51101" y="51101"/>
                  </a:lnTo>
                  <a:lnTo>
                    <a:pt x="86416" y="23819"/>
                  </a:lnTo>
                  <a:lnTo>
                    <a:pt x="128102" y="6231"/>
                  </a:lnTo>
                  <a:lnTo>
                    <a:pt x="174498" y="0"/>
                  </a:lnTo>
                  <a:lnTo>
                    <a:pt x="1197102" y="0"/>
                  </a:lnTo>
                  <a:lnTo>
                    <a:pt x="1243497" y="6231"/>
                  </a:lnTo>
                  <a:lnTo>
                    <a:pt x="1285183" y="23819"/>
                  </a:lnTo>
                  <a:lnTo>
                    <a:pt x="1320498" y="51101"/>
                  </a:lnTo>
                  <a:lnTo>
                    <a:pt x="1347780" y="86416"/>
                  </a:lnTo>
                  <a:lnTo>
                    <a:pt x="1365368" y="128102"/>
                  </a:lnTo>
                  <a:lnTo>
                    <a:pt x="1371600" y="174497"/>
                  </a:lnTo>
                  <a:lnTo>
                    <a:pt x="1371600" y="872489"/>
                  </a:lnTo>
                  <a:lnTo>
                    <a:pt x="1365368" y="918885"/>
                  </a:lnTo>
                  <a:lnTo>
                    <a:pt x="1347780" y="960571"/>
                  </a:lnTo>
                  <a:lnTo>
                    <a:pt x="1320498" y="995886"/>
                  </a:lnTo>
                  <a:lnTo>
                    <a:pt x="1285183" y="1023168"/>
                  </a:lnTo>
                  <a:lnTo>
                    <a:pt x="1243497" y="1040756"/>
                  </a:lnTo>
                  <a:lnTo>
                    <a:pt x="1197102" y="1046987"/>
                  </a:lnTo>
                  <a:lnTo>
                    <a:pt x="174498" y="1046987"/>
                  </a:lnTo>
                  <a:lnTo>
                    <a:pt x="128102" y="1040756"/>
                  </a:lnTo>
                  <a:lnTo>
                    <a:pt x="86416" y="1023168"/>
                  </a:lnTo>
                  <a:lnTo>
                    <a:pt x="51101" y="995886"/>
                  </a:lnTo>
                  <a:lnTo>
                    <a:pt x="23819" y="960571"/>
                  </a:lnTo>
                  <a:lnTo>
                    <a:pt x="6231" y="918885"/>
                  </a:lnTo>
                  <a:lnTo>
                    <a:pt x="0" y="872489"/>
                  </a:lnTo>
                  <a:lnTo>
                    <a:pt x="0" y="174497"/>
                  </a:lnTo>
                  <a:close/>
                </a:path>
              </a:pathLst>
            </a:custGeom>
            <a:ln w="6096">
              <a:solidFill>
                <a:srgbClr val="000000"/>
              </a:solidFill>
            </a:ln>
          </p:spPr>
          <p:txBody>
            <a:bodyPr wrap="square" lIns="0" tIns="0" rIns="0" bIns="0" rtlCol="0"/>
            <a:lstStyle/>
            <a:p>
              <a:endParaRPr>
                <a:solidFill>
                  <a:srgbClr val="1F145D"/>
                </a:solidFill>
              </a:endParaRPr>
            </a:p>
          </p:txBody>
        </p:sp>
      </p:grpSp>
      <p:sp>
        <p:nvSpPr>
          <p:cNvPr id="11" name="object 11"/>
          <p:cNvSpPr txBox="1"/>
          <p:nvPr/>
        </p:nvSpPr>
        <p:spPr>
          <a:xfrm>
            <a:off x="9383394" y="3620516"/>
            <a:ext cx="1028065" cy="574040"/>
          </a:xfrm>
          <a:prstGeom prst="rect">
            <a:avLst/>
          </a:prstGeom>
        </p:spPr>
        <p:txBody>
          <a:bodyPr vert="horz" wrap="square" lIns="0" tIns="12700" rIns="0" bIns="0" rtlCol="0">
            <a:spAutoFit/>
          </a:bodyPr>
          <a:lstStyle/>
          <a:p>
            <a:pPr marL="42545" marR="5080" indent="-30480">
              <a:lnSpc>
                <a:spcPct val="100000"/>
              </a:lnSpc>
              <a:spcBef>
                <a:spcPts val="100"/>
              </a:spcBef>
            </a:pPr>
            <a:r>
              <a:rPr sz="1800" spc="-5" dirty="0">
                <a:latin typeface="Calibri"/>
                <a:cs typeface="Calibri"/>
              </a:rPr>
              <a:t>Unit</a:t>
            </a:r>
            <a:r>
              <a:rPr sz="1800" spc="-65" dirty="0">
                <a:latin typeface="Calibri"/>
                <a:cs typeface="Calibri"/>
              </a:rPr>
              <a:t> </a:t>
            </a:r>
            <a:r>
              <a:rPr sz="1800" spc="-5" dirty="0">
                <a:latin typeface="Calibri"/>
                <a:cs typeface="Calibri"/>
              </a:rPr>
              <a:t>under </a:t>
            </a:r>
            <a:r>
              <a:rPr sz="1800" spc="-395" dirty="0">
                <a:latin typeface="Calibri"/>
                <a:cs typeface="Calibri"/>
              </a:rPr>
              <a:t> </a:t>
            </a:r>
            <a:r>
              <a:rPr sz="1800" spc="-15" dirty="0">
                <a:latin typeface="Calibri"/>
                <a:cs typeface="Calibri"/>
              </a:rPr>
              <a:t>test</a:t>
            </a:r>
            <a:r>
              <a:rPr sz="1800" spc="-45" dirty="0">
                <a:latin typeface="Calibri"/>
                <a:cs typeface="Calibri"/>
              </a:rPr>
              <a:t> </a:t>
            </a:r>
            <a:r>
              <a:rPr sz="1800" spc="-10" dirty="0">
                <a:latin typeface="Calibri"/>
                <a:cs typeface="Calibri"/>
              </a:rPr>
              <a:t>(UUT)</a:t>
            </a:r>
            <a:endParaRPr sz="1800" dirty="0">
              <a:latin typeface="Calibri"/>
              <a:cs typeface="Calibri"/>
            </a:endParaRPr>
          </a:p>
        </p:txBody>
      </p:sp>
      <p:grpSp>
        <p:nvGrpSpPr>
          <p:cNvPr id="12" name="object 12"/>
          <p:cNvGrpSpPr/>
          <p:nvPr/>
        </p:nvGrpSpPr>
        <p:grpSpPr>
          <a:xfrm>
            <a:off x="9009623" y="2270442"/>
            <a:ext cx="1775460" cy="763270"/>
            <a:chOff x="9009623" y="2270442"/>
            <a:chExt cx="1775460" cy="763270"/>
          </a:xfrm>
        </p:grpSpPr>
        <p:sp>
          <p:nvSpPr>
            <p:cNvPr id="13" name="object 13"/>
            <p:cNvSpPr/>
            <p:nvPr/>
          </p:nvSpPr>
          <p:spPr>
            <a:xfrm>
              <a:off x="9015973" y="2276792"/>
              <a:ext cx="1762760" cy="750570"/>
            </a:xfrm>
            <a:custGeom>
              <a:avLst/>
              <a:gdLst/>
              <a:ahLst/>
              <a:cxnLst/>
              <a:rect l="l" t="t" r="r" b="b"/>
              <a:pathLst>
                <a:path w="1762759" h="750569">
                  <a:moveTo>
                    <a:pt x="1351480" y="0"/>
                  </a:moveTo>
                  <a:lnTo>
                    <a:pt x="1301938" y="6117"/>
                  </a:lnTo>
                  <a:lnTo>
                    <a:pt x="1256115" y="19558"/>
                  </a:lnTo>
                  <a:lnTo>
                    <a:pt x="1216669" y="40195"/>
                  </a:lnTo>
                  <a:lnTo>
                    <a:pt x="1203430" y="31210"/>
                  </a:lnTo>
                  <a:lnTo>
                    <a:pt x="1188571" y="23177"/>
                  </a:lnTo>
                  <a:lnTo>
                    <a:pt x="1172235" y="16192"/>
                  </a:lnTo>
                  <a:lnTo>
                    <a:pt x="1154566" y="10350"/>
                  </a:lnTo>
                  <a:lnTo>
                    <a:pt x="1100145" y="467"/>
                  </a:lnTo>
                  <a:lnTo>
                    <a:pt x="1045121" y="936"/>
                  </a:lnTo>
                  <a:lnTo>
                    <a:pt x="993431" y="10981"/>
                  </a:lnTo>
                  <a:lnTo>
                    <a:pt x="949013" y="29829"/>
                  </a:lnTo>
                  <a:lnTo>
                    <a:pt x="915806" y="56705"/>
                  </a:lnTo>
                  <a:lnTo>
                    <a:pt x="904194" y="50546"/>
                  </a:lnTo>
                  <a:lnTo>
                    <a:pt x="865260" y="35115"/>
                  </a:lnTo>
                  <a:lnTo>
                    <a:pt x="810568" y="23380"/>
                  </a:lnTo>
                  <a:lnTo>
                    <a:pt x="754404" y="20486"/>
                  </a:lnTo>
                  <a:lnTo>
                    <a:pt x="699573" y="25939"/>
                  </a:lnTo>
                  <a:lnTo>
                    <a:pt x="648881" y="39245"/>
                  </a:lnTo>
                  <a:lnTo>
                    <a:pt x="605131" y="59909"/>
                  </a:lnTo>
                  <a:lnTo>
                    <a:pt x="571128" y="87439"/>
                  </a:lnTo>
                  <a:lnTo>
                    <a:pt x="529726" y="75957"/>
                  </a:lnTo>
                  <a:lnTo>
                    <a:pt x="485943" y="68643"/>
                  </a:lnTo>
                  <a:lnTo>
                    <a:pt x="440684" y="65615"/>
                  </a:lnTo>
                  <a:lnTo>
                    <a:pt x="394852" y="66992"/>
                  </a:lnTo>
                  <a:lnTo>
                    <a:pt x="333249" y="76127"/>
                  </a:lnTo>
                  <a:lnTo>
                    <a:pt x="278595" y="92583"/>
                  </a:lnTo>
                  <a:lnTo>
                    <a:pt x="232303" y="115281"/>
                  </a:lnTo>
                  <a:lnTo>
                    <a:pt x="195786" y="143145"/>
                  </a:lnTo>
                  <a:lnTo>
                    <a:pt x="170457" y="175096"/>
                  </a:lnTo>
                  <a:lnTo>
                    <a:pt x="157728" y="210057"/>
                  </a:lnTo>
                  <a:lnTo>
                    <a:pt x="159013" y="246951"/>
                  </a:lnTo>
                  <a:lnTo>
                    <a:pt x="157616" y="249237"/>
                  </a:lnTo>
                  <a:lnTo>
                    <a:pt x="116828" y="254601"/>
                  </a:lnTo>
                  <a:lnTo>
                    <a:pt x="79813" y="265191"/>
                  </a:lnTo>
                  <a:lnTo>
                    <a:pt x="22869" y="299910"/>
                  </a:lnTo>
                  <a:lnTo>
                    <a:pt x="0" y="338732"/>
                  </a:lnTo>
                  <a:lnTo>
                    <a:pt x="4312" y="378269"/>
                  </a:lnTo>
                  <a:lnTo>
                    <a:pt x="33746" y="413996"/>
                  </a:lnTo>
                  <a:lnTo>
                    <a:pt x="86242" y="441388"/>
                  </a:lnTo>
                  <a:lnTo>
                    <a:pt x="62954" y="459337"/>
                  </a:lnTo>
                  <a:lnTo>
                    <a:pt x="47095" y="479536"/>
                  </a:lnTo>
                  <a:lnTo>
                    <a:pt x="39094" y="501235"/>
                  </a:lnTo>
                  <a:lnTo>
                    <a:pt x="39379" y="523684"/>
                  </a:lnTo>
                  <a:lnTo>
                    <a:pt x="85697" y="581777"/>
                  </a:lnTo>
                  <a:lnTo>
                    <a:pt x="128424" y="601298"/>
                  </a:lnTo>
                  <a:lnTo>
                    <a:pt x="179856" y="612486"/>
                  </a:lnTo>
                  <a:lnTo>
                    <a:pt x="236737" y="613854"/>
                  </a:lnTo>
                  <a:lnTo>
                    <a:pt x="238896" y="616140"/>
                  </a:lnTo>
                  <a:lnTo>
                    <a:pt x="273566" y="643905"/>
                  </a:lnTo>
                  <a:lnTo>
                    <a:pt x="313559" y="666121"/>
                  </a:lnTo>
                  <a:lnTo>
                    <a:pt x="358799" y="683629"/>
                  </a:lnTo>
                  <a:lnTo>
                    <a:pt x="408064" y="696251"/>
                  </a:lnTo>
                  <a:lnTo>
                    <a:pt x="460136" y="703810"/>
                  </a:lnTo>
                  <a:lnTo>
                    <a:pt x="513795" y="706131"/>
                  </a:lnTo>
                  <a:lnTo>
                    <a:pt x="567821" y="703037"/>
                  </a:lnTo>
                  <a:lnTo>
                    <a:pt x="620993" y="694350"/>
                  </a:lnTo>
                  <a:lnTo>
                    <a:pt x="672093" y="679894"/>
                  </a:lnTo>
                  <a:lnTo>
                    <a:pt x="701766" y="701454"/>
                  </a:lnTo>
                  <a:lnTo>
                    <a:pt x="737070" y="719597"/>
                  </a:lnTo>
                  <a:lnTo>
                    <a:pt x="777160" y="733954"/>
                  </a:lnTo>
                  <a:lnTo>
                    <a:pt x="821191" y="744156"/>
                  </a:lnTo>
                  <a:lnTo>
                    <a:pt x="875926" y="750401"/>
                  </a:lnTo>
                  <a:lnTo>
                    <a:pt x="930052" y="750183"/>
                  </a:lnTo>
                  <a:lnTo>
                    <a:pt x="982187" y="743931"/>
                  </a:lnTo>
                  <a:lnTo>
                    <a:pt x="1030948" y="732075"/>
                  </a:lnTo>
                  <a:lnTo>
                    <a:pt x="1074952" y="715046"/>
                  </a:lnTo>
                  <a:lnTo>
                    <a:pt x="1112817" y="693275"/>
                  </a:lnTo>
                  <a:lnTo>
                    <a:pt x="1143160" y="667190"/>
                  </a:lnTo>
                  <a:lnTo>
                    <a:pt x="1164599" y="637222"/>
                  </a:lnTo>
                  <a:lnTo>
                    <a:pt x="1193238" y="646120"/>
                  </a:lnTo>
                  <a:lnTo>
                    <a:pt x="1223591" y="652589"/>
                  </a:lnTo>
                  <a:lnTo>
                    <a:pt x="1255182" y="656582"/>
                  </a:lnTo>
                  <a:lnTo>
                    <a:pt x="1287535" y="658050"/>
                  </a:lnTo>
                  <a:lnTo>
                    <a:pt x="1350329" y="653462"/>
                  </a:lnTo>
                  <a:lnTo>
                    <a:pt x="1406892" y="639927"/>
                  </a:lnTo>
                  <a:lnTo>
                    <a:pt x="1454953" y="618744"/>
                  </a:lnTo>
                  <a:lnTo>
                    <a:pt x="1492241" y="591210"/>
                  </a:lnTo>
                  <a:lnTo>
                    <a:pt x="1516482" y="558625"/>
                  </a:lnTo>
                  <a:lnTo>
                    <a:pt x="1525406" y="522287"/>
                  </a:lnTo>
                  <a:lnTo>
                    <a:pt x="1560125" y="518062"/>
                  </a:lnTo>
                  <a:lnTo>
                    <a:pt x="1625133" y="502231"/>
                  </a:lnTo>
                  <a:lnTo>
                    <a:pt x="1700367" y="465023"/>
                  </a:lnTo>
                  <a:lnTo>
                    <a:pt x="1733827" y="434882"/>
                  </a:lnTo>
                  <a:lnTo>
                    <a:pt x="1754643" y="401720"/>
                  </a:lnTo>
                  <a:lnTo>
                    <a:pt x="1762509" y="366888"/>
                  </a:lnTo>
                  <a:lnTo>
                    <a:pt x="1757121" y="331736"/>
                  </a:lnTo>
                  <a:lnTo>
                    <a:pt x="1738174" y="297614"/>
                  </a:lnTo>
                  <a:lnTo>
                    <a:pt x="1705365" y="265874"/>
                  </a:lnTo>
                  <a:lnTo>
                    <a:pt x="1709429" y="260540"/>
                  </a:lnTo>
                  <a:lnTo>
                    <a:pt x="1712731" y="254952"/>
                  </a:lnTo>
                  <a:lnTo>
                    <a:pt x="1715398" y="249237"/>
                  </a:lnTo>
                  <a:lnTo>
                    <a:pt x="1723070" y="215640"/>
                  </a:lnTo>
                  <a:lnTo>
                    <a:pt x="1715554" y="183150"/>
                  </a:lnTo>
                  <a:lnTo>
                    <a:pt x="1694301" y="153257"/>
                  </a:lnTo>
                  <a:lnTo>
                    <a:pt x="1660760" y="127449"/>
                  </a:lnTo>
                  <a:lnTo>
                    <a:pt x="1616383" y="107215"/>
                  </a:lnTo>
                  <a:lnTo>
                    <a:pt x="1562617" y="94043"/>
                  </a:lnTo>
                  <a:lnTo>
                    <a:pt x="1553680" y="74866"/>
                  </a:lnTo>
                  <a:lnTo>
                    <a:pt x="1519898" y="40894"/>
                  </a:lnTo>
                  <a:lnTo>
                    <a:pt x="1451078" y="10244"/>
                  </a:lnTo>
                  <a:lnTo>
                    <a:pt x="1402080" y="1333"/>
                  </a:lnTo>
                  <a:lnTo>
                    <a:pt x="1351480" y="0"/>
                  </a:lnTo>
                  <a:close/>
                </a:path>
              </a:pathLst>
            </a:custGeom>
            <a:solidFill>
              <a:srgbClr val="4471C4"/>
            </a:solidFill>
          </p:spPr>
          <p:txBody>
            <a:bodyPr wrap="square" lIns="0" tIns="0" rIns="0" bIns="0" rtlCol="0"/>
            <a:lstStyle/>
            <a:p>
              <a:endParaRPr>
                <a:solidFill>
                  <a:srgbClr val="1F145D"/>
                </a:solidFill>
              </a:endParaRPr>
            </a:p>
          </p:txBody>
        </p:sp>
        <p:sp>
          <p:nvSpPr>
            <p:cNvPr id="14" name="object 14"/>
            <p:cNvSpPr/>
            <p:nvPr/>
          </p:nvSpPr>
          <p:spPr>
            <a:xfrm>
              <a:off x="9015973" y="2276792"/>
              <a:ext cx="1762760" cy="750570"/>
            </a:xfrm>
            <a:custGeom>
              <a:avLst/>
              <a:gdLst/>
              <a:ahLst/>
              <a:cxnLst/>
              <a:rect l="l" t="t" r="r" b="b"/>
              <a:pathLst>
                <a:path w="1762759" h="750569">
                  <a:moveTo>
                    <a:pt x="159013" y="246951"/>
                  </a:moveTo>
                  <a:lnTo>
                    <a:pt x="170457" y="175096"/>
                  </a:lnTo>
                  <a:lnTo>
                    <a:pt x="195786" y="143145"/>
                  </a:lnTo>
                  <a:lnTo>
                    <a:pt x="232303" y="115281"/>
                  </a:lnTo>
                  <a:lnTo>
                    <a:pt x="278595" y="92583"/>
                  </a:lnTo>
                  <a:lnTo>
                    <a:pt x="333249" y="76127"/>
                  </a:lnTo>
                  <a:lnTo>
                    <a:pt x="394852" y="66992"/>
                  </a:lnTo>
                  <a:lnTo>
                    <a:pt x="440684" y="65615"/>
                  </a:lnTo>
                  <a:lnTo>
                    <a:pt x="485943" y="68643"/>
                  </a:lnTo>
                  <a:lnTo>
                    <a:pt x="529726" y="75957"/>
                  </a:lnTo>
                  <a:lnTo>
                    <a:pt x="571128" y="87439"/>
                  </a:lnTo>
                  <a:lnTo>
                    <a:pt x="605131" y="59909"/>
                  </a:lnTo>
                  <a:lnTo>
                    <a:pt x="648881" y="39245"/>
                  </a:lnTo>
                  <a:lnTo>
                    <a:pt x="699573" y="25939"/>
                  </a:lnTo>
                  <a:lnTo>
                    <a:pt x="754404" y="20486"/>
                  </a:lnTo>
                  <a:lnTo>
                    <a:pt x="810568" y="23380"/>
                  </a:lnTo>
                  <a:lnTo>
                    <a:pt x="865260" y="35115"/>
                  </a:lnTo>
                  <a:lnTo>
                    <a:pt x="904194" y="50546"/>
                  </a:lnTo>
                  <a:lnTo>
                    <a:pt x="915806" y="56705"/>
                  </a:lnTo>
                  <a:lnTo>
                    <a:pt x="949013" y="29829"/>
                  </a:lnTo>
                  <a:lnTo>
                    <a:pt x="993431" y="10981"/>
                  </a:lnTo>
                  <a:lnTo>
                    <a:pt x="1045121" y="936"/>
                  </a:lnTo>
                  <a:lnTo>
                    <a:pt x="1100145" y="467"/>
                  </a:lnTo>
                  <a:lnTo>
                    <a:pt x="1154566" y="10350"/>
                  </a:lnTo>
                  <a:lnTo>
                    <a:pt x="1172235" y="16192"/>
                  </a:lnTo>
                  <a:lnTo>
                    <a:pt x="1188571" y="23177"/>
                  </a:lnTo>
                  <a:lnTo>
                    <a:pt x="1203430" y="31210"/>
                  </a:lnTo>
                  <a:lnTo>
                    <a:pt x="1216669" y="40195"/>
                  </a:lnTo>
                  <a:lnTo>
                    <a:pt x="1256115" y="19558"/>
                  </a:lnTo>
                  <a:lnTo>
                    <a:pt x="1301938" y="6117"/>
                  </a:lnTo>
                  <a:lnTo>
                    <a:pt x="1351480" y="0"/>
                  </a:lnTo>
                  <a:lnTo>
                    <a:pt x="1402080" y="1333"/>
                  </a:lnTo>
                  <a:lnTo>
                    <a:pt x="1451078" y="10244"/>
                  </a:lnTo>
                  <a:lnTo>
                    <a:pt x="1495815" y="26860"/>
                  </a:lnTo>
                  <a:lnTo>
                    <a:pt x="1539313" y="57023"/>
                  </a:lnTo>
                  <a:lnTo>
                    <a:pt x="1562617" y="94043"/>
                  </a:lnTo>
                  <a:lnTo>
                    <a:pt x="1616383" y="107215"/>
                  </a:lnTo>
                  <a:lnTo>
                    <a:pt x="1660760" y="127449"/>
                  </a:lnTo>
                  <a:lnTo>
                    <a:pt x="1694301" y="153257"/>
                  </a:lnTo>
                  <a:lnTo>
                    <a:pt x="1715554" y="183150"/>
                  </a:lnTo>
                  <a:lnTo>
                    <a:pt x="1723070" y="215640"/>
                  </a:lnTo>
                  <a:lnTo>
                    <a:pt x="1715398" y="249237"/>
                  </a:lnTo>
                  <a:lnTo>
                    <a:pt x="1712731" y="254952"/>
                  </a:lnTo>
                  <a:lnTo>
                    <a:pt x="1709429" y="260540"/>
                  </a:lnTo>
                  <a:lnTo>
                    <a:pt x="1705365" y="265874"/>
                  </a:lnTo>
                  <a:lnTo>
                    <a:pt x="1738174" y="297614"/>
                  </a:lnTo>
                  <a:lnTo>
                    <a:pt x="1757121" y="331736"/>
                  </a:lnTo>
                  <a:lnTo>
                    <a:pt x="1762509" y="366888"/>
                  </a:lnTo>
                  <a:lnTo>
                    <a:pt x="1754643" y="401720"/>
                  </a:lnTo>
                  <a:lnTo>
                    <a:pt x="1733827" y="434882"/>
                  </a:lnTo>
                  <a:lnTo>
                    <a:pt x="1700367" y="465023"/>
                  </a:lnTo>
                  <a:lnTo>
                    <a:pt x="1654565" y="490791"/>
                  </a:lnTo>
                  <a:lnTo>
                    <a:pt x="1593510" y="511349"/>
                  </a:lnTo>
                  <a:lnTo>
                    <a:pt x="1525406" y="522287"/>
                  </a:lnTo>
                  <a:lnTo>
                    <a:pt x="1516482" y="558625"/>
                  </a:lnTo>
                  <a:lnTo>
                    <a:pt x="1492241" y="591210"/>
                  </a:lnTo>
                  <a:lnTo>
                    <a:pt x="1454953" y="618744"/>
                  </a:lnTo>
                  <a:lnTo>
                    <a:pt x="1406892" y="639927"/>
                  </a:lnTo>
                  <a:lnTo>
                    <a:pt x="1350329" y="653462"/>
                  </a:lnTo>
                  <a:lnTo>
                    <a:pt x="1287535" y="658050"/>
                  </a:lnTo>
                  <a:lnTo>
                    <a:pt x="1255182" y="656582"/>
                  </a:lnTo>
                  <a:lnTo>
                    <a:pt x="1223591" y="652589"/>
                  </a:lnTo>
                  <a:lnTo>
                    <a:pt x="1193238" y="646120"/>
                  </a:lnTo>
                  <a:lnTo>
                    <a:pt x="1164599" y="637222"/>
                  </a:lnTo>
                  <a:lnTo>
                    <a:pt x="1143160" y="667190"/>
                  </a:lnTo>
                  <a:lnTo>
                    <a:pt x="1112817" y="693275"/>
                  </a:lnTo>
                  <a:lnTo>
                    <a:pt x="1074952" y="715046"/>
                  </a:lnTo>
                  <a:lnTo>
                    <a:pt x="1030948" y="732075"/>
                  </a:lnTo>
                  <a:lnTo>
                    <a:pt x="982187" y="743931"/>
                  </a:lnTo>
                  <a:lnTo>
                    <a:pt x="930052" y="750183"/>
                  </a:lnTo>
                  <a:lnTo>
                    <a:pt x="875926" y="750401"/>
                  </a:lnTo>
                  <a:lnTo>
                    <a:pt x="821191" y="744156"/>
                  </a:lnTo>
                  <a:lnTo>
                    <a:pt x="777160" y="733954"/>
                  </a:lnTo>
                  <a:lnTo>
                    <a:pt x="737070" y="719597"/>
                  </a:lnTo>
                  <a:lnTo>
                    <a:pt x="701766" y="701454"/>
                  </a:lnTo>
                  <a:lnTo>
                    <a:pt x="672093" y="679894"/>
                  </a:lnTo>
                  <a:lnTo>
                    <a:pt x="620993" y="694350"/>
                  </a:lnTo>
                  <a:lnTo>
                    <a:pt x="567821" y="703037"/>
                  </a:lnTo>
                  <a:lnTo>
                    <a:pt x="513795" y="706131"/>
                  </a:lnTo>
                  <a:lnTo>
                    <a:pt x="460136" y="703810"/>
                  </a:lnTo>
                  <a:lnTo>
                    <a:pt x="408064" y="696251"/>
                  </a:lnTo>
                  <a:lnTo>
                    <a:pt x="358799" y="683629"/>
                  </a:lnTo>
                  <a:lnTo>
                    <a:pt x="313559" y="666121"/>
                  </a:lnTo>
                  <a:lnTo>
                    <a:pt x="273566" y="643905"/>
                  </a:lnTo>
                  <a:lnTo>
                    <a:pt x="240039" y="617156"/>
                  </a:lnTo>
                  <a:lnTo>
                    <a:pt x="237880" y="614997"/>
                  </a:lnTo>
                  <a:lnTo>
                    <a:pt x="236737" y="613854"/>
                  </a:lnTo>
                  <a:lnTo>
                    <a:pt x="179856" y="612486"/>
                  </a:lnTo>
                  <a:lnTo>
                    <a:pt x="128424" y="601298"/>
                  </a:lnTo>
                  <a:lnTo>
                    <a:pt x="85697" y="581777"/>
                  </a:lnTo>
                  <a:lnTo>
                    <a:pt x="54930" y="555410"/>
                  </a:lnTo>
                  <a:lnTo>
                    <a:pt x="39094" y="501235"/>
                  </a:lnTo>
                  <a:lnTo>
                    <a:pt x="47095" y="479536"/>
                  </a:lnTo>
                  <a:lnTo>
                    <a:pt x="62954" y="459337"/>
                  </a:lnTo>
                  <a:lnTo>
                    <a:pt x="86242" y="441388"/>
                  </a:lnTo>
                  <a:lnTo>
                    <a:pt x="33746" y="413996"/>
                  </a:lnTo>
                  <a:lnTo>
                    <a:pt x="4312" y="378269"/>
                  </a:lnTo>
                  <a:lnTo>
                    <a:pt x="0" y="338732"/>
                  </a:lnTo>
                  <a:lnTo>
                    <a:pt x="22869" y="299910"/>
                  </a:lnTo>
                  <a:lnTo>
                    <a:pt x="48013" y="280473"/>
                  </a:lnTo>
                  <a:lnTo>
                    <a:pt x="79813" y="265191"/>
                  </a:lnTo>
                  <a:lnTo>
                    <a:pt x="116828" y="254601"/>
                  </a:lnTo>
                  <a:lnTo>
                    <a:pt x="157616" y="249237"/>
                  </a:lnTo>
                  <a:lnTo>
                    <a:pt x="159013" y="246951"/>
                  </a:lnTo>
                  <a:close/>
                </a:path>
                <a:path w="1762759" h="750569">
                  <a:moveTo>
                    <a:pt x="191398" y="452310"/>
                  </a:moveTo>
                  <a:lnTo>
                    <a:pt x="164425" y="452344"/>
                  </a:lnTo>
                  <a:lnTo>
                    <a:pt x="137916" y="450008"/>
                  </a:lnTo>
                  <a:lnTo>
                    <a:pt x="112335" y="445363"/>
                  </a:lnTo>
                  <a:lnTo>
                    <a:pt x="88147" y="438467"/>
                  </a:lnTo>
                </a:path>
                <a:path w="1762759" h="750569">
                  <a:moveTo>
                    <a:pt x="282584" y="603948"/>
                  </a:moveTo>
                  <a:lnTo>
                    <a:pt x="271591" y="606284"/>
                  </a:lnTo>
                  <a:lnTo>
                    <a:pt x="260359" y="608155"/>
                  </a:lnTo>
                  <a:lnTo>
                    <a:pt x="248937" y="609574"/>
                  </a:lnTo>
                  <a:lnTo>
                    <a:pt x="237372" y="610552"/>
                  </a:lnTo>
                </a:path>
                <a:path w="1762759" h="750569">
                  <a:moveTo>
                    <a:pt x="671966" y="676846"/>
                  </a:moveTo>
                  <a:lnTo>
                    <a:pt x="664130" y="669605"/>
                  </a:lnTo>
                  <a:lnTo>
                    <a:pt x="656996" y="662162"/>
                  </a:lnTo>
                  <a:lnTo>
                    <a:pt x="650553" y="654504"/>
                  </a:lnTo>
                  <a:lnTo>
                    <a:pt x="644788" y="646620"/>
                  </a:lnTo>
                </a:path>
                <a:path w="1762759" h="750569">
                  <a:moveTo>
                    <a:pt x="1175648" y="601408"/>
                  </a:moveTo>
                  <a:lnTo>
                    <a:pt x="1174031" y="609838"/>
                  </a:lnTo>
                  <a:lnTo>
                    <a:pt x="1171664" y="618172"/>
                  </a:lnTo>
                  <a:lnTo>
                    <a:pt x="1168558" y="626411"/>
                  </a:lnTo>
                  <a:lnTo>
                    <a:pt x="1164726" y="634555"/>
                  </a:lnTo>
                </a:path>
                <a:path w="1762759" h="750569">
                  <a:moveTo>
                    <a:pt x="1391802" y="396176"/>
                  </a:moveTo>
                  <a:lnTo>
                    <a:pt x="1447131" y="417905"/>
                  </a:lnTo>
                  <a:lnTo>
                    <a:pt x="1489053" y="447135"/>
                  </a:lnTo>
                  <a:lnTo>
                    <a:pt x="1515496" y="481937"/>
                  </a:lnTo>
                  <a:lnTo>
                    <a:pt x="1524390" y="520382"/>
                  </a:lnTo>
                </a:path>
                <a:path w="1762759" h="750569">
                  <a:moveTo>
                    <a:pt x="1704603" y="264096"/>
                  </a:moveTo>
                  <a:lnTo>
                    <a:pt x="1693394" y="277127"/>
                  </a:lnTo>
                  <a:lnTo>
                    <a:pt x="1679696" y="289290"/>
                  </a:lnTo>
                  <a:lnTo>
                    <a:pt x="1663688" y="300476"/>
                  </a:lnTo>
                  <a:lnTo>
                    <a:pt x="1645548" y="310578"/>
                  </a:lnTo>
                </a:path>
                <a:path w="1762759" h="750569">
                  <a:moveTo>
                    <a:pt x="1562871" y="91376"/>
                  </a:moveTo>
                  <a:lnTo>
                    <a:pt x="1565157" y="98615"/>
                  </a:lnTo>
                  <a:lnTo>
                    <a:pt x="1566173" y="105981"/>
                  </a:lnTo>
                  <a:lnTo>
                    <a:pt x="1566046" y="113347"/>
                  </a:lnTo>
                </a:path>
                <a:path w="1762759" h="750569">
                  <a:moveTo>
                    <a:pt x="1185808" y="65722"/>
                  </a:moveTo>
                  <a:lnTo>
                    <a:pt x="1192067" y="58249"/>
                  </a:lnTo>
                  <a:lnTo>
                    <a:pt x="1199207" y="51085"/>
                  </a:lnTo>
                  <a:lnTo>
                    <a:pt x="1207204" y="44255"/>
                  </a:lnTo>
                  <a:lnTo>
                    <a:pt x="1216034" y="37782"/>
                  </a:lnTo>
                </a:path>
                <a:path w="1762759" h="750569">
                  <a:moveTo>
                    <a:pt x="902979" y="79057"/>
                  </a:moveTo>
                  <a:lnTo>
                    <a:pt x="905619" y="72822"/>
                  </a:lnTo>
                  <a:lnTo>
                    <a:pt x="908948" y="66706"/>
                  </a:lnTo>
                  <a:lnTo>
                    <a:pt x="912945" y="60733"/>
                  </a:lnTo>
                  <a:lnTo>
                    <a:pt x="917584" y="54927"/>
                  </a:lnTo>
                </a:path>
                <a:path w="1762759" h="750569">
                  <a:moveTo>
                    <a:pt x="571001" y="87312"/>
                  </a:moveTo>
                  <a:lnTo>
                    <a:pt x="585116" y="92501"/>
                  </a:lnTo>
                  <a:lnTo>
                    <a:pt x="598672" y="98155"/>
                  </a:lnTo>
                  <a:lnTo>
                    <a:pt x="611631" y="104261"/>
                  </a:lnTo>
                  <a:lnTo>
                    <a:pt x="623960" y="110807"/>
                  </a:lnTo>
                </a:path>
                <a:path w="1762759" h="750569">
                  <a:moveTo>
                    <a:pt x="168284" y="271589"/>
                  </a:moveTo>
                  <a:lnTo>
                    <a:pt x="165353" y="265543"/>
                  </a:lnTo>
                  <a:lnTo>
                    <a:pt x="162839" y="259413"/>
                  </a:lnTo>
                  <a:lnTo>
                    <a:pt x="160730" y="253212"/>
                  </a:lnTo>
                  <a:lnTo>
                    <a:pt x="159013" y="246951"/>
                  </a:lnTo>
                </a:path>
              </a:pathLst>
            </a:custGeom>
            <a:ln w="12192">
              <a:solidFill>
                <a:srgbClr val="2E528F"/>
              </a:solidFill>
            </a:ln>
          </p:spPr>
          <p:txBody>
            <a:bodyPr wrap="square" lIns="0" tIns="0" rIns="0" bIns="0" rtlCol="0"/>
            <a:lstStyle/>
            <a:p>
              <a:endParaRPr>
                <a:solidFill>
                  <a:srgbClr val="1F145D"/>
                </a:solidFill>
              </a:endParaRPr>
            </a:p>
          </p:txBody>
        </p:sp>
      </p:grpSp>
      <p:sp>
        <p:nvSpPr>
          <p:cNvPr id="15" name="object 15"/>
          <p:cNvSpPr txBox="1"/>
          <p:nvPr/>
        </p:nvSpPr>
        <p:spPr>
          <a:xfrm>
            <a:off x="9431781" y="2330322"/>
            <a:ext cx="806450" cy="574040"/>
          </a:xfrm>
          <a:prstGeom prst="rect">
            <a:avLst/>
          </a:prstGeom>
        </p:spPr>
        <p:txBody>
          <a:bodyPr vert="horz" wrap="square" lIns="0" tIns="12700" rIns="0" bIns="0" rtlCol="0">
            <a:spAutoFit/>
          </a:bodyPr>
          <a:lstStyle/>
          <a:p>
            <a:pPr marL="12700" marR="5080" indent="141605">
              <a:lnSpc>
                <a:spcPct val="100000"/>
              </a:lnSpc>
              <a:spcBef>
                <a:spcPts val="100"/>
              </a:spcBef>
            </a:pPr>
            <a:r>
              <a:rPr sz="1800" spc="-5" dirty="0">
                <a:solidFill>
                  <a:srgbClr val="1F145D"/>
                </a:solidFill>
                <a:latin typeface="Calibri"/>
                <a:cs typeface="Calibri"/>
              </a:rPr>
              <a:t>Input </a:t>
            </a:r>
            <a:r>
              <a:rPr sz="1800" dirty="0">
                <a:solidFill>
                  <a:srgbClr val="1F145D"/>
                </a:solidFill>
                <a:latin typeface="Calibri"/>
                <a:cs typeface="Calibri"/>
              </a:rPr>
              <a:t> </a:t>
            </a:r>
            <a:r>
              <a:rPr sz="1800" spc="-20" dirty="0">
                <a:solidFill>
                  <a:srgbClr val="1F145D"/>
                </a:solidFill>
                <a:latin typeface="Calibri"/>
                <a:cs typeface="Calibri"/>
              </a:rPr>
              <a:t>s</a:t>
            </a:r>
            <a:r>
              <a:rPr sz="1800" dirty="0">
                <a:solidFill>
                  <a:srgbClr val="1F145D"/>
                </a:solidFill>
                <a:latin typeface="Calibri"/>
                <a:cs typeface="Calibri"/>
              </a:rPr>
              <a:t>t</a:t>
            </a:r>
            <a:r>
              <a:rPr sz="1800" spc="-10" dirty="0">
                <a:solidFill>
                  <a:srgbClr val="1F145D"/>
                </a:solidFill>
                <a:latin typeface="Calibri"/>
                <a:cs typeface="Calibri"/>
              </a:rPr>
              <a:t>i</a:t>
            </a:r>
            <a:r>
              <a:rPr sz="1800" dirty="0">
                <a:solidFill>
                  <a:srgbClr val="1F145D"/>
                </a:solidFill>
                <a:latin typeface="Calibri"/>
                <a:cs typeface="Calibri"/>
              </a:rPr>
              <a:t>m</a:t>
            </a:r>
            <a:r>
              <a:rPr sz="1800" spc="5" dirty="0">
                <a:solidFill>
                  <a:srgbClr val="1F145D"/>
                </a:solidFill>
                <a:latin typeface="Calibri"/>
                <a:cs typeface="Calibri"/>
              </a:rPr>
              <a:t>u</a:t>
            </a:r>
            <a:r>
              <a:rPr sz="1800" spc="-5" dirty="0">
                <a:solidFill>
                  <a:srgbClr val="1F145D"/>
                </a:solidFill>
                <a:latin typeface="Calibri"/>
                <a:cs typeface="Calibri"/>
              </a:rPr>
              <a:t>l</a:t>
            </a:r>
            <a:r>
              <a:rPr sz="1800" dirty="0">
                <a:solidFill>
                  <a:srgbClr val="1F145D"/>
                </a:solidFill>
                <a:latin typeface="Calibri"/>
                <a:cs typeface="Calibri"/>
              </a:rPr>
              <a:t>us</a:t>
            </a:r>
            <a:endParaRPr sz="1800">
              <a:solidFill>
                <a:srgbClr val="1F145D"/>
              </a:solidFill>
              <a:latin typeface="Calibri"/>
              <a:cs typeface="Calibri"/>
            </a:endParaRPr>
          </a:p>
        </p:txBody>
      </p:sp>
      <p:grpSp>
        <p:nvGrpSpPr>
          <p:cNvPr id="16" name="object 16"/>
          <p:cNvGrpSpPr/>
          <p:nvPr/>
        </p:nvGrpSpPr>
        <p:grpSpPr>
          <a:xfrm>
            <a:off x="7842250" y="3527805"/>
            <a:ext cx="965200" cy="746125"/>
            <a:chOff x="7842250" y="3527805"/>
            <a:chExt cx="965200" cy="746125"/>
          </a:xfrm>
        </p:grpSpPr>
        <p:sp>
          <p:nvSpPr>
            <p:cNvPr id="17" name="object 17"/>
            <p:cNvSpPr/>
            <p:nvPr/>
          </p:nvSpPr>
          <p:spPr>
            <a:xfrm>
              <a:off x="7848600" y="3534155"/>
              <a:ext cx="952500" cy="733425"/>
            </a:xfrm>
            <a:custGeom>
              <a:avLst/>
              <a:gdLst/>
              <a:ahLst/>
              <a:cxnLst/>
              <a:rect l="l" t="t" r="r" b="b"/>
              <a:pathLst>
                <a:path w="952500" h="733425">
                  <a:moveTo>
                    <a:pt x="476250" y="0"/>
                  </a:moveTo>
                  <a:lnTo>
                    <a:pt x="420710" y="2465"/>
                  </a:lnTo>
                  <a:lnTo>
                    <a:pt x="367052" y="9679"/>
                  </a:lnTo>
                  <a:lnTo>
                    <a:pt x="315633" y="21366"/>
                  </a:lnTo>
                  <a:lnTo>
                    <a:pt x="266811" y="37251"/>
                  </a:lnTo>
                  <a:lnTo>
                    <a:pt x="220941" y="57059"/>
                  </a:lnTo>
                  <a:lnTo>
                    <a:pt x="178383" y="80516"/>
                  </a:lnTo>
                  <a:lnTo>
                    <a:pt x="139493" y="107346"/>
                  </a:lnTo>
                  <a:lnTo>
                    <a:pt x="104629" y="137275"/>
                  </a:lnTo>
                  <a:lnTo>
                    <a:pt x="74148" y="170027"/>
                  </a:lnTo>
                  <a:lnTo>
                    <a:pt x="48408" y="205329"/>
                  </a:lnTo>
                  <a:lnTo>
                    <a:pt x="27765" y="242903"/>
                  </a:lnTo>
                  <a:lnTo>
                    <a:pt x="12578" y="282477"/>
                  </a:lnTo>
                  <a:lnTo>
                    <a:pt x="3204" y="323775"/>
                  </a:lnTo>
                  <a:lnTo>
                    <a:pt x="0" y="366522"/>
                  </a:lnTo>
                  <a:lnTo>
                    <a:pt x="3204" y="409268"/>
                  </a:lnTo>
                  <a:lnTo>
                    <a:pt x="12578" y="450566"/>
                  </a:lnTo>
                  <a:lnTo>
                    <a:pt x="27765" y="490140"/>
                  </a:lnTo>
                  <a:lnTo>
                    <a:pt x="48408" y="527714"/>
                  </a:lnTo>
                  <a:lnTo>
                    <a:pt x="74148" y="563016"/>
                  </a:lnTo>
                  <a:lnTo>
                    <a:pt x="104629" y="595768"/>
                  </a:lnTo>
                  <a:lnTo>
                    <a:pt x="139493" y="625697"/>
                  </a:lnTo>
                  <a:lnTo>
                    <a:pt x="178383" y="652527"/>
                  </a:lnTo>
                  <a:lnTo>
                    <a:pt x="220941" y="675984"/>
                  </a:lnTo>
                  <a:lnTo>
                    <a:pt x="266811" y="695792"/>
                  </a:lnTo>
                  <a:lnTo>
                    <a:pt x="315633" y="711677"/>
                  </a:lnTo>
                  <a:lnTo>
                    <a:pt x="367052" y="723364"/>
                  </a:lnTo>
                  <a:lnTo>
                    <a:pt x="420710" y="730578"/>
                  </a:lnTo>
                  <a:lnTo>
                    <a:pt x="476250" y="733044"/>
                  </a:lnTo>
                  <a:lnTo>
                    <a:pt x="531789" y="730578"/>
                  </a:lnTo>
                  <a:lnTo>
                    <a:pt x="585447" y="723364"/>
                  </a:lnTo>
                  <a:lnTo>
                    <a:pt x="636866" y="711677"/>
                  </a:lnTo>
                  <a:lnTo>
                    <a:pt x="685688" y="695792"/>
                  </a:lnTo>
                  <a:lnTo>
                    <a:pt x="731558" y="675984"/>
                  </a:lnTo>
                  <a:lnTo>
                    <a:pt x="774116" y="652527"/>
                  </a:lnTo>
                  <a:lnTo>
                    <a:pt x="813006" y="625697"/>
                  </a:lnTo>
                  <a:lnTo>
                    <a:pt x="847870" y="595768"/>
                  </a:lnTo>
                  <a:lnTo>
                    <a:pt x="878351" y="563016"/>
                  </a:lnTo>
                  <a:lnTo>
                    <a:pt x="904091" y="527714"/>
                  </a:lnTo>
                  <a:lnTo>
                    <a:pt x="924734" y="490140"/>
                  </a:lnTo>
                  <a:lnTo>
                    <a:pt x="939921" y="450566"/>
                  </a:lnTo>
                  <a:lnTo>
                    <a:pt x="949295" y="409268"/>
                  </a:lnTo>
                  <a:lnTo>
                    <a:pt x="952500" y="366522"/>
                  </a:lnTo>
                  <a:lnTo>
                    <a:pt x="949295" y="323775"/>
                  </a:lnTo>
                  <a:lnTo>
                    <a:pt x="939921" y="282477"/>
                  </a:lnTo>
                  <a:lnTo>
                    <a:pt x="924734" y="242903"/>
                  </a:lnTo>
                  <a:lnTo>
                    <a:pt x="904091" y="205329"/>
                  </a:lnTo>
                  <a:lnTo>
                    <a:pt x="878351" y="170027"/>
                  </a:lnTo>
                  <a:lnTo>
                    <a:pt x="847870" y="137275"/>
                  </a:lnTo>
                  <a:lnTo>
                    <a:pt x="813006" y="107346"/>
                  </a:lnTo>
                  <a:lnTo>
                    <a:pt x="774116" y="80516"/>
                  </a:lnTo>
                  <a:lnTo>
                    <a:pt x="731558" y="57059"/>
                  </a:lnTo>
                  <a:lnTo>
                    <a:pt x="685688" y="37251"/>
                  </a:lnTo>
                  <a:lnTo>
                    <a:pt x="636866" y="21366"/>
                  </a:lnTo>
                  <a:lnTo>
                    <a:pt x="585447" y="9679"/>
                  </a:lnTo>
                  <a:lnTo>
                    <a:pt x="531789" y="2465"/>
                  </a:lnTo>
                  <a:lnTo>
                    <a:pt x="476250" y="0"/>
                  </a:lnTo>
                  <a:close/>
                </a:path>
              </a:pathLst>
            </a:custGeom>
            <a:solidFill>
              <a:srgbClr val="4471C4"/>
            </a:solidFill>
          </p:spPr>
          <p:txBody>
            <a:bodyPr wrap="square" lIns="0" tIns="0" rIns="0" bIns="0" rtlCol="0"/>
            <a:lstStyle/>
            <a:p>
              <a:endParaRPr>
                <a:solidFill>
                  <a:srgbClr val="1F145D"/>
                </a:solidFill>
              </a:endParaRPr>
            </a:p>
          </p:txBody>
        </p:sp>
        <p:sp>
          <p:nvSpPr>
            <p:cNvPr id="18" name="object 18"/>
            <p:cNvSpPr/>
            <p:nvPr/>
          </p:nvSpPr>
          <p:spPr>
            <a:xfrm>
              <a:off x="7848600" y="3534155"/>
              <a:ext cx="952500" cy="733425"/>
            </a:xfrm>
            <a:custGeom>
              <a:avLst/>
              <a:gdLst/>
              <a:ahLst/>
              <a:cxnLst/>
              <a:rect l="l" t="t" r="r" b="b"/>
              <a:pathLst>
                <a:path w="952500" h="733425">
                  <a:moveTo>
                    <a:pt x="0" y="366522"/>
                  </a:moveTo>
                  <a:lnTo>
                    <a:pt x="3204" y="323775"/>
                  </a:lnTo>
                  <a:lnTo>
                    <a:pt x="12578" y="282477"/>
                  </a:lnTo>
                  <a:lnTo>
                    <a:pt x="27765" y="242903"/>
                  </a:lnTo>
                  <a:lnTo>
                    <a:pt x="48408" y="205329"/>
                  </a:lnTo>
                  <a:lnTo>
                    <a:pt x="74148" y="170027"/>
                  </a:lnTo>
                  <a:lnTo>
                    <a:pt x="104629" y="137275"/>
                  </a:lnTo>
                  <a:lnTo>
                    <a:pt x="139493" y="107346"/>
                  </a:lnTo>
                  <a:lnTo>
                    <a:pt x="178383" y="80516"/>
                  </a:lnTo>
                  <a:lnTo>
                    <a:pt x="220941" y="57059"/>
                  </a:lnTo>
                  <a:lnTo>
                    <a:pt x="266811" y="37251"/>
                  </a:lnTo>
                  <a:lnTo>
                    <a:pt x="315633" y="21366"/>
                  </a:lnTo>
                  <a:lnTo>
                    <a:pt x="367052" y="9679"/>
                  </a:lnTo>
                  <a:lnTo>
                    <a:pt x="420710" y="2465"/>
                  </a:lnTo>
                  <a:lnTo>
                    <a:pt x="476250" y="0"/>
                  </a:lnTo>
                  <a:lnTo>
                    <a:pt x="531789" y="2465"/>
                  </a:lnTo>
                  <a:lnTo>
                    <a:pt x="585447" y="9679"/>
                  </a:lnTo>
                  <a:lnTo>
                    <a:pt x="636866" y="21366"/>
                  </a:lnTo>
                  <a:lnTo>
                    <a:pt x="685688" y="37251"/>
                  </a:lnTo>
                  <a:lnTo>
                    <a:pt x="731558" y="57059"/>
                  </a:lnTo>
                  <a:lnTo>
                    <a:pt x="774116" y="80516"/>
                  </a:lnTo>
                  <a:lnTo>
                    <a:pt x="813006" y="107346"/>
                  </a:lnTo>
                  <a:lnTo>
                    <a:pt x="847870" y="137275"/>
                  </a:lnTo>
                  <a:lnTo>
                    <a:pt x="878351" y="170027"/>
                  </a:lnTo>
                  <a:lnTo>
                    <a:pt x="904091" y="205329"/>
                  </a:lnTo>
                  <a:lnTo>
                    <a:pt x="924734" y="242903"/>
                  </a:lnTo>
                  <a:lnTo>
                    <a:pt x="939921" y="282477"/>
                  </a:lnTo>
                  <a:lnTo>
                    <a:pt x="949295" y="323775"/>
                  </a:lnTo>
                  <a:lnTo>
                    <a:pt x="952500" y="366522"/>
                  </a:lnTo>
                  <a:lnTo>
                    <a:pt x="949295" y="409268"/>
                  </a:lnTo>
                  <a:lnTo>
                    <a:pt x="939921" y="450566"/>
                  </a:lnTo>
                  <a:lnTo>
                    <a:pt x="924734" y="490140"/>
                  </a:lnTo>
                  <a:lnTo>
                    <a:pt x="904091" y="527714"/>
                  </a:lnTo>
                  <a:lnTo>
                    <a:pt x="878351" y="563016"/>
                  </a:lnTo>
                  <a:lnTo>
                    <a:pt x="847870" y="595768"/>
                  </a:lnTo>
                  <a:lnTo>
                    <a:pt x="813006" y="625697"/>
                  </a:lnTo>
                  <a:lnTo>
                    <a:pt x="774116" y="652527"/>
                  </a:lnTo>
                  <a:lnTo>
                    <a:pt x="731558" y="675984"/>
                  </a:lnTo>
                  <a:lnTo>
                    <a:pt x="685688" y="695792"/>
                  </a:lnTo>
                  <a:lnTo>
                    <a:pt x="636866" y="711677"/>
                  </a:lnTo>
                  <a:lnTo>
                    <a:pt x="585447" y="723364"/>
                  </a:lnTo>
                  <a:lnTo>
                    <a:pt x="531789" y="730578"/>
                  </a:lnTo>
                  <a:lnTo>
                    <a:pt x="476250" y="733044"/>
                  </a:lnTo>
                  <a:lnTo>
                    <a:pt x="420710" y="730578"/>
                  </a:lnTo>
                  <a:lnTo>
                    <a:pt x="367052" y="723364"/>
                  </a:lnTo>
                  <a:lnTo>
                    <a:pt x="315633" y="711677"/>
                  </a:lnTo>
                  <a:lnTo>
                    <a:pt x="266811" y="695792"/>
                  </a:lnTo>
                  <a:lnTo>
                    <a:pt x="220941" y="675984"/>
                  </a:lnTo>
                  <a:lnTo>
                    <a:pt x="178383" y="652527"/>
                  </a:lnTo>
                  <a:lnTo>
                    <a:pt x="139493" y="625697"/>
                  </a:lnTo>
                  <a:lnTo>
                    <a:pt x="104629" y="595768"/>
                  </a:lnTo>
                  <a:lnTo>
                    <a:pt x="74148" y="563016"/>
                  </a:lnTo>
                  <a:lnTo>
                    <a:pt x="48408" y="527714"/>
                  </a:lnTo>
                  <a:lnTo>
                    <a:pt x="27765" y="490140"/>
                  </a:lnTo>
                  <a:lnTo>
                    <a:pt x="12578" y="450566"/>
                  </a:lnTo>
                  <a:lnTo>
                    <a:pt x="3204" y="409268"/>
                  </a:lnTo>
                  <a:lnTo>
                    <a:pt x="0" y="366522"/>
                  </a:lnTo>
                  <a:close/>
                </a:path>
              </a:pathLst>
            </a:custGeom>
            <a:ln w="12192">
              <a:solidFill>
                <a:srgbClr val="2E528F"/>
              </a:solidFill>
            </a:ln>
          </p:spPr>
          <p:txBody>
            <a:bodyPr wrap="square" lIns="0" tIns="0" rIns="0" bIns="0" rtlCol="0"/>
            <a:lstStyle/>
            <a:p>
              <a:endParaRPr>
                <a:solidFill>
                  <a:srgbClr val="1F145D"/>
                </a:solidFill>
              </a:endParaRPr>
            </a:p>
          </p:txBody>
        </p:sp>
      </p:grpSp>
      <p:sp>
        <p:nvSpPr>
          <p:cNvPr id="19" name="object 19"/>
          <p:cNvSpPr txBox="1"/>
          <p:nvPr/>
        </p:nvSpPr>
        <p:spPr>
          <a:xfrm>
            <a:off x="8075421" y="3663188"/>
            <a:ext cx="499745" cy="452755"/>
          </a:xfrm>
          <a:prstGeom prst="rect">
            <a:avLst/>
          </a:prstGeom>
        </p:spPr>
        <p:txBody>
          <a:bodyPr vert="horz" wrap="square" lIns="0" tIns="12700" rIns="0" bIns="0" rtlCol="0">
            <a:spAutoFit/>
          </a:bodyPr>
          <a:lstStyle/>
          <a:p>
            <a:pPr marL="32384" marR="5080" indent="-20320">
              <a:lnSpc>
                <a:spcPct val="100000"/>
              </a:lnSpc>
              <a:spcBef>
                <a:spcPts val="100"/>
              </a:spcBef>
            </a:pPr>
            <a:r>
              <a:rPr sz="1400" spc="-5" dirty="0">
                <a:solidFill>
                  <a:srgbClr val="1F145D"/>
                </a:solidFill>
                <a:latin typeface="Calibri"/>
                <a:cs typeface="Calibri"/>
              </a:rPr>
              <a:t>D</a:t>
            </a:r>
            <a:r>
              <a:rPr sz="1400" spc="-15" dirty="0">
                <a:solidFill>
                  <a:srgbClr val="1F145D"/>
                </a:solidFill>
                <a:latin typeface="Calibri"/>
                <a:cs typeface="Calibri"/>
              </a:rPr>
              <a:t>e</a:t>
            </a:r>
            <a:r>
              <a:rPr sz="1400" spc="-5" dirty="0">
                <a:solidFill>
                  <a:srgbClr val="1F145D"/>
                </a:solidFill>
                <a:latin typeface="Calibri"/>
                <a:cs typeface="Calibri"/>
              </a:rPr>
              <a:t>f</a:t>
            </a:r>
            <a:r>
              <a:rPr sz="1400" dirty="0">
                <a:solidFill>
                  <a:srgbClr val="1F145D"/>
                </a:solidFill>
                <a:latin typeface="Calibri"/>
                <a:cs typeface="Calibri"/>
              </a:rPr>
              <a:t>i</a:t>
            </a:r>
            <a:r>
              <a:rPr sz="1400" spc="-10" dirty="0">
                <a:solidFill>
                  <a:srgbClr val="1F145D"/>
                </a:solidFill>
                <a:latin typeface="Calibri"/>
                <a:cs typeface="Calibri"/>
              </a:rPr>
              <a:t>n</a:t>
            </a:r>
            <a:r>
              <a:rPr sz="1400" dirty="0">
                <a:solidFill>
                  <a:srgbClr val="1F145D"/>
                </a:solidFill>
                <a:latin typeface="Calibri"/>
                <a:cs typeface="Calibri"/>
              </a:rPr>
              <a:t>e  </a:t>
            </a:r>
            <a:r>
              <a:rPr sz="1400" spc="-5" dirty="0">
                <a:solidFill>
                  <a:srgbClr val="1F145D"/>
                </a:solidFill>
                <a:latin typeface="Calibri"/>
                <a:cs typeface="Calibri"/>
              </a:rPr>
              <a:t>clocks</a:t>
            </a:r>
            <a:endParaRPr sz="1400">
              <a:solidFill>
                <a:srgbClr val="1F145D"/>
              </a:solidFill>
              <a:latin typeface="Calibri"/>
              <a:cs typeface="Calibri"/>
            </a:endParaRPr>
          </a:p>
        </p:txBody>
      </p:sp>
      <p:grpSp>
        <p:nvGrpSpPr>
          <p:cNvPr id="20" name="object 20"/>
          <p:cNvGrpSpPr/>
          <p:nvPr/>
        </p:nvGrpSpPr>
        <p:grpSpPr>
          <a:xfrm>
            <a:off x="9051752" y="4779249"/>
            <a:ext cx="1775460" cy="944880"/>
            <a:chOff x="9051752" y="4779249"/>
            <a:chExt cx="1775460" cy="944880"/>
          </a:xfrm>
        </p:grpSpPr>
        <p:sp>
          <p:nvSpPr>
            <p:cNvPr id="21" name="object 21"/>
            <p:cNvSpPr/>
            <p:nvPr/>
          </p:nvSpPr>
          <p:spPr>
            <a:xfrm>
              <a:off x="9058102" y="4785599"/>
              <a:ext cx="1762760" cy="932180"/>
            </a:xfrm>
            <a:custGeom>
              <a:avLst/>
              <a:gdLst/>
              <a:ahLst/>
              <a:cxnLst/>
              <a:rect l="l" t="t" r="r" b="b"/>
              <a:pathLst>
                <a:path w="1762759" h="932179">
                  <a:moveTo>
                    <a:pt x="1063829" y="0"/>
                  </a:moveTo>
                  <a:lnTo>
                    <a:pt x="1019156" y="6364"/>
                  </a:lnTo>
                  <a:lnTo>
                    <a:pt x="978165" y="20644"/>
                  </a:lnTo>
                  <a:lnTo>
                    <a:pt x="943137" y="42291"/>
                  </a:lnTo>
                  <a:lnTo>
                    <a:pt x="916349" y="70753"/>
                  </a:lnTo>
                  <a:lnTo>
                    <a:pt x="904737" y="63139"/>
                  </a:lnTo>
                  <a:lnTo>
                    <a:pt x="865803" y="44083"/>
                  </a:lnTo>
                  <a:lnTo>
                    <a:pt x="819079" y="30869"/>
                  </a:lnTo>
                  <a:lnTo>
                    <a:pt x="770980" y="25802"/>
                  </a:lnTo>
                  <a:lnTo>
                    <a:pt x="723271" y="28490"/>
                  </a:lnTo>
                  <a:lnTo>
                    <a:pt x="677720" y="38543"/>
                  </a:lnTo>
                  <a:lnTo>
                    <a:pt x="636092" y="55570"/>
                  </a:lnTo>
                  <a:lnTo>
                    <a:pt x="600154" y="79179"/>
                  </a:lnTo>
                  <a:lnTo>
                    <a:pt x="571671" y="108980"/>
                  </a:lnTo>
                  <a:lnTo>
                    <a:pt x="530269" y="94742"/>
                  </a:lnTo>
                  <a:lnTo>
                    <a:pt x="486486" y="85659"/>
                  </a:lnTo>
                  <a:lnTo>
                    <a:pt x="441226" y="81887"/>
                  </a:lnTo>
                  <a:lnTo>
                    <a:pt x="395395" y="83580"/>
                  </a:lnTo>
                  <a:lnTo>
                    <a:pt x="341141" y="92991"/>
                  </a:lnTo>
                  <a:lnTo>
                    <a:pt x="292073" y="109484"/>
                  </a:lnTo>
                  <a:lnTo>
                    <a:pt x="249136" y="132162"/>
                  </a:lnTo>
                  <a:lnTo>
                    <a:pt x="213277" y="160129"/>
                  </a:lnTo>
                  <a:lnTo>
                    <a:pt x="185443" y="192490"/>
                  </a:lnTo>
                  <a:lnTo>
                    <a:pt x="166581" y="228348"/>
                  </a:lnTo>
                  <a:lnTo>
                    <a:pt x="157636" y="266807"/>
                  </a:lnTo>
                  <a:lnTo>
                    <a:pt x="159556" y="306973"/>
                  </a:lnTo>
                  <a:lnTo>
                    <a:pt x="158159" y="309894"/>
                  </a:lnTo>
                  <a:lnTo>
                    <a:pt x="117370" y="316500"/>
                  </a:lnTo>
                  <a:lnTo>
                    <a:pt x="80356" y="329594"/>
                  </a:lnTo>
                  <a:lnTo>
                    <a:pt x="23412" y="372632"/>
                  </a:lnTo>
                  <a:lnTo>
                    <a:pt x="2876" y="410966"/>
                  </a:lnTo>
                  <a:lnTo>
                    <a:pt x="0" y="450587"/>
                  </a:lnTo>
                  <a:lnTo>
                    <a:pt x="13729" y="488605"/>
                  </a:lnTo>
                  <a:lnTo>
                    <a:pt x="43009" y="522130"/>
                  </a:lnTo>
                  <a:lnTo>
                    <a:pt x="86785" y="548273"/>
                  </a:lnTo>
                  <a:lnTo>
                    <a:pt x="63497" y="570569"/>
                  </a:lnTo>
                  <a:lnTo>
                    <a:pt x="47637" y="595675"/>
                  </a:lnTo>
                  <a:lnTo>
                    <a:pt x="39636" y="622639"/>
                  </a:lnTo>
                  <a:lnTo>
                    <a:pt x="39922" y="650508"/>
                  </a:lnTo>
                  <a:lnTo>
                    <a:pt x="55473" y="689869"/>
                  </a:lnTo>
                  <a:lnTo>
                    <a:pt x="86240" y="722599"/>
                  </a:lnTo>
                  <a:lnTo>
                    <a:pt x="128966" y="746849"/>
                  </a:lnTo>
                  <a:lnTo>
                    <a:pt x="180398" y="760772"/>
                  </a:lnTo>
                  <a:lnTo>
                    <a:pt x="237280" y="762522"/>
                  </a:lnTo>
                  <a:lnTo>
                    <a:pt x="240582" y="766586"/>
                  </a:lnTo>
                  <a:lnTo>
                    <a:pt x="270445" y="796703"/>
                  </a:lnTo>
                  <a:lnTo>
                    <a:pt x="305645" y="822283"/>
                  </a:lnTo>
                  <a:lnTo>
                    <a:pt x="345291" y="843168"/>
                  </a:lnTo>
                  <a:lnTo>
                    <a:pt x="388496" y="859196"/>
                  </a:lnTo>
                  <a:lnTo>
                    <a:pt x="434368" y="870208"/>
                  </a:lnTo>
                  <a:lnTo>
                    <a:pt x="482020" y="876044"/>
                  </a:lnTo>
                  <a:lnTo>
                    <a:pt x="530562" y="876543"/>
                  </a:lnTo>
                  <a:lnTo>
                    <a:pt x="579105" y="871547"/>
                  </a:lnTo>
                  <a:lnTo>
                    <a:pt x="626760" y="860893"/>
                  </a:lnTo>
                  <a:lnTo>
                    <a:pt x="672636" y="844424"/>
                  </a:lnTo>
                  <a:lnTo>
                    <a:pt x="702309" y="871171"/>
                  </a:lnTo>
                  <a:lnTo>
                    <a:pt x="737613" y="893695"/>
                  </a:lnTo>
                  <a:lnTo>
                    <a:pt x="777703" y="911545"/>
                  </a:lnTo>
                  <a:lnTo>
                    <a:pt x="821734" y="924269"/>
                  </a:lnTo>
                  <a:lnTo>
                    <a:pt x="876469" y="932019"/>
                  </a:lnTo>
                  <a:lnTo>
                    <a:pt x="930595" y="931745"/>
                  </a:lnTo>
                  <a:lnTo>
                    <a:pt x="982730" y="923981"/>
                  </a:lnTo>
                  <a:lnTo>
                    <a:pt x="1031491" y="909261"/>
                  </a:lnTo>
                  <a:lnTo>
                    <a:pt x="1075495" y="888116"/>
                  </a:lnTo>
                  <a:lnTo>
                    <a:pt x="1113360" y="861082"/>
                  </a:lnTo>
                  <a:lnTo>
                    <a:pt x="1143703" y="828692"/>
                  </a:lnTo>
                  <a:lnTo>
                    <a:pt x="1165142" y="791478"/>
                  </a:lnTo>
                  <a:lnTo>
                    <a:pt x="1193781" y="802487"/>
                  </a:lnTo>
                  <a:lnTo>
                    <a:pt x="1224134" y="810518"/>
                  </a:lnTo>
                  <a:lnTo>
                    <a:pt x="1255725" y="815477"/>
                  </a:lnTo>
                  <a:lnTo>
                    <a:pt x="1288078" y="817271"/>
                  </a:lnTo>
                  <a:lnTo>
                    <a:pt x="1342229" y="813101"/>
                  </a:lnTo>
                  <a:lnTo>
                    <a:pt x="1392042" y="800611"/>
                  </a:lnTo>
                  <a:lnTo>
                    <a:pt x="1436085" y="780817"/>
                  </a:lnTo>
                  <a:lnTo>
                    <a:pt x="1472928" y="754731"/>
                  </a:lnTo>
                  <a:lnTo>
                    <a:pt x="1501140" y="723366"/>
                  </a:lnTo>
                  <a:lnTo>
                    <a:pt x="1519291" y="687737"/>
                  </a:lnTo>
                  <a:lnTo>
                    <a:pt x="1525949" y="648857"/>
                  </a:lnTo>
                  <a:lnTo>
                    <a:pt x="1560668" y="643564"/>
                  </a:lnTo>
                  <a:lnTo>
                    <a:pt x="1625676" y="623836"/>
                  </a:lnTo>
                  <a:lnTo>
                    <a:pt x="1695853" y="581982"/>
                  </a:lnTo>
                  <a:lnTo>
                    <a:pt x="1727179" y="550031"/>
                  </a:lnTo>
                  <a:lnTo>
                    <a:pt x="1748881" y="514883"/>
                  </a:lnTo>
                  <a:lnTo>
                    <a:pt x="1760756" y="477661"/>
                  </a:lnTo>
                  <a:lnTo>
                    <a:pt x="1762601" y="439486"/>
                  </a:lnTo>
                  <a:lnTo>
                    <a:pt x="1754210" y="401480"/>
                  </a:lnTo>
                  <a:lnTo>
                    <a:pt x="1735380" y="364767"/>
                  </a:lnTo>
                  <a:lnTo>
                    <a:pt x="1705908" y="330468"/>
                  </a:lnTo>
                  <a:lnTo>
                    <a:pt x="1709972" y="323737"/>
                  </a:lnTo>
                  <a:lnTo>
                    <a:pt x="1713274" y="316879"/>
                  </a:lnTo>
                  <a:lnTo>
                    <a:pt x="1715941" y="309894"/>
                  </a:lnTo>
                  <a:lnTo>
                    <a:pt x="1723612" y="268132"/>
                  </a:lnTo>
                  <a:lnTo>
                    <a:pt x="1716096" y="227767"/>
                  </a:lnTo>
                  <a:lnTo>
                    <a:pt x="1694843" y="190641"/>
                  </a:lnTo>
                  <a:lnTo>
                    <a:pt x="1661303" y="158594"/>
                  </a:lnTo>
                  <a:lnTo>
                    <a:pt x="1616925" y="133469"/>
                  </a:lnTo>
                  <a:lnTo>
                    <a:pt x="1563160" y="117108"/>
                  </a:lnTo>
                  <a:lnTo>
                    <a:pt x="1554223" y="93373"/>
                  </a:lnTo>
                  <a:lnTo>
                    <a:pt x="1520441" y="51189"/>
                  </a:lnTo>
                  <a:lnTo>
                    <a:pt x="1451621" y="13090"/>
                  </a:lnTo>
                  <a:lnTo>
                    <a:pt x="1402623" y="2055"/>
                  </a:lnTo>
                  <a:lnTo>
                    <a:pt x="1352023" y="410"/>
                  </a:lnTo>
                  <a:lnTo>
                    <a:pt x="1302481" y="8005"/>
                  </a:lnTo>
                  <a:lnTo>
                    <a:pt x="1256657" y="24687"/>
                  </a:lnTo>
                  <a:lnTo>
                    <a:pt x="1217212" y="50306"/>
                  </a:lnTo>
                  <a:lnTo>
                    <a:pt x="1203972" y="39153"/>
                  </a:lnTo>
                  <a:lnTo>
                    <a:pt x="1189113" y="29192"/>
                  </a:lnTo>
                  <a:lnTo>
                    <a:pt x="1172778" y="20516"/>
                  </a:lnTo>
                  <a:lnTo>
                    <a:pt x="1155109" y="13222"/>
                  </a:lnTo>
                  <a:lnTo>
                    <a:pt x="1109907" y="2102"/>
                  </a:lnTo>
                  <a:lnTo>
                    <a:pt x="1063829" y="0"/>
                  </a:lnTo>
                  <a:close/>
                </a:path>
              </a:pathLst>
            </a:custGeom>
            <a:solidFill>
              <a:srgbClr val="4471C4"/>
            </a:solidFill>
          </p:spPr>
          <p:txBody>
            <a:bodyPr wrap="square" lIns="0" tIns="0" rIns="0" bIns="0" rtlCol="0"/>
            <a:lstStyle/>
            <a:p>
              <a:endParaRPr>
                <a:solidFill>
                  <a:srgbClr val="1F145D"/>
                </a:solidFill>
              </a:endParaRPr>
            </a:p>
          </p:txBody>
        </p:sp>
        <p:sp>
          <p:nvSpPr>
            <p:cNvPr id="22" name="object 22"/>
            <p:cNvSpPr/>
            <p:nvPr/>
          </p:nvSpPr>
          <p:spPr>
            <a:xfrm>
              <a:off x="9058102" y="4785599"/>
              <a:ext cx="1762760" cy="932180"/>
            </a:xfrm>
            <a:custGeom>
              <a:avLst/>
              <a:gdLst/>
              <a:ahLst/>
              <a:cxnLst/>
              <a:rect l="l" t="t" r="r" b="b"/>
              <a:pathLst>
                <a:path w="1762759" h="932179">
                  <a:moveTo>
                    <a:pt x="159556" y="306973"/>
                  </a:moveTo>
                  <a:lnTo>
                    <a:pt x="157636" y="266807"/>
                  </a:lnTo>
                  <a:lnTo>
                    <a:pt x="166581" y="228348"/>
                  </a:lnTo>
                  <a:lnTo>
                    <a:pt x="185443" y="192490"/>
                  </a:lnTo>
                  <a:lnTo>
                    <a:pt x="213277" y="160129"/>
                  </a:lnTo>
                  <a:lnTo>
                    <a:pt x="249136" y="132162"/>
                  </a:lnTo>
                  <a:lnTo>
                    <a:pt x="292073" y="109484"/>
                  </a:lnTo>
                  <a:lnTo>
                    <a:pt x="341141" y="92991"/>
                  </a:lnTo>
                  <a:lnTo>
                    <a:pt x="395395" y="83580"/>
                  </a:lnTo>
                  <a:lnTo>
                    <a:pt x="441226" y="81887"/>
                  </a:lnTo>
                  <a:lnTo>
                    <a:pt x="486486" y="85659"/>
                  </a:lnTo>
                  <a:lnTo>
                    <a:pt x="530269" y="94742"/>
                  </a:lnTo>
                  <a:lnTo>
                    <a:pt x="571671" y="108980"/>
                  </a:lnTo>
                  <a:lnTo>
                    <a:pt x="600154" y="79179"/>
                  </a:lnTo>
                  <a:lnTo>
                    <a:pt x="636092" y="55570"/>
                  </a:lnTo>
                  <a:lnTo>
                    <a:pt x="677720" y="38543"/>
                  </a:lnTo>
                  <a:lnTo>
                    <a:pt x="723271" y="28490"/>
                  </a:lnTo>
                  <a:lnTo>
                    <a:pt x="770980" y="25802"/>
                  </a:lnTo>
                  <a:lnTo>
                    <a:pt x="819079" y="30869"/>
                  </a:lnTo>
                  <a:lnTo>
                    <a:pt x="865803" y="44083"/>
                  </a:lnTo>
                  <a:lnTo>
                    <a:pt x="904737" y="63139"/>
                  </a:lnTo>
                  <a:lnTo>
                    <a:pt x="916349" y="70753"/>
                  </a:lnTo>
                  <a:lnTo>
                    <a:pt x="943137" y="42291"/>
                  </a:lnTo>
                  <a:lnTo>
                    <a:pt x="978165" y="20644"/>
                  </a:lnTo>
                  <a:lnTo>
                    <a:pt x="1019156" y="6364"/>
                  </a:lnTo>
                  <a:lnTo>
                    <a:pt x="1063829" y="0"/>
                  </a:lnTo>
                  <a:lnTo>
                    <a:pt x="1109907" y="2102"/>
                  </a:lnTo>
                  <a:lnTo>
                    <a:pt x="1155109" y="13222"/>
                  </a:lnTo>
                  <a:lnTo>
                    <a:pt x="1203972" y="39153"/>
                  </a:lnTo>
                  <a:lnTo>
                    <a:pt x="1217212" y="50306"/>
                  </a:lnTo>
                  <a:lnTo>
                    <a:pt x="1256657" y="24687"/>
                  </a:lnTo>
                  <a:lnTo>
                    <a:pt x="1302481" y="8005"/>
                  </a:lnTo>
                  <a:lnTo>
                    <a:pt x="1352023" y="410"/>
                  </a:lnTo>
                  <a:lnTo>
                    <a:pt x="1402623" y="2055"/>
                  </a:lnTo>
                  <a:lnTo>
                    <a:pt x="1451621" y="13090"/>
                  </a:lnTo>
                  <a:lnTo>
                    <a:pt x="1496358" y="33669"/>
                  </a:lnTo>
                  <a:lnTo>
                    <a:pt x="1539856" y="71245"/>
                  </a:lnTo>
                  <a:lnTo>
                    <a:pt x="1563160" y="117108"/>
                  </a:lnTo>
                  <a:lnTo>
                    <a:pt x="1616925" y="133469"/>
                  </a:lnTo>
                  <a:lnTo>
                    <a:pt x="1661303" y="158594"/>
                  </a:lnTo>
                  <a:lnTo>
                    <a:pt x="1694843" y="190641"/>
                  </a:lnTo>
                  <a:lnTo>
                    <a:pt x="1716096" y="227767"/>
                  </a:lnTo>
                  <a:lnTo>
                    <a:pt x="1723612" y="268132"/>
                  </a:lnTo>
                  <a:lnTo>
                    <a:pt x="1715941" y="309894"/>
                  </a:lnTo>
                  <a:lnTo>
                    <a:pt x="1713274" y="316879"/>
                  </a:lnTo>
                  <a:lnTo>
                    <a:pt x="1709972" y="323737"/>
                  </a:lnTo>
                  <a:lnTo>
                    <a:pt x="1705908" y="330468"/>
                  </a:lnTo>
                  <a:lnTo>
                    <a:pt x="1735380" y="364767"/>
                  </a:lnTo>
                  <a:lnTo>
                    <a:pt x="1754210" y="401480"/>
                  </a:lnTo>
                  <a:lnTo>
                    <a:pt x="1762601" y="439486"/>
                  </a:lnTo>
                  <a:lnTo>
                    <a:pt x="1760756" y="477661"/>
                  </a:lnTo>
                  <a:lnTo>
                    <a:pt x="1748881" y="514883"/>
                  </a:lnTo>
                  <a:lnTo>
                    <a:pt x="1727179" y="550031"/>
                  </a:lnTo>
                  <a:lnTo>
                    <a:pt x="1695853" y="581982"/>
                  </a:lnTo>
                  <a:lnTo>
                    <a:pt x="1655108" y="609614"/>
                  </a:lnTo>
                  <a:lnTo>
                    <a:pt x="1594053" y="635188"/>
                  </a:lnTo>
                  <a:lnTo>
                    <a:pt x="1525949" y="648857"/>
                  </a:lnTo>
                  <a:lnTo>
                    <a:pt x="1519291" y="687737"/>
                  </a:lnTo>
                  <a:lnTo>
                    <a:pt x="1501140" y="723366"/>
                  </a:lnTo>
                  <a:lnTo>
                    <a:pt x="1472928" y="754731"/>
                  </a:lnTo>
                  <a:lnTo>
                    <a:pt x="1436085" y="780817"/>
                  </a:lnTo>
                  <a:lnTo>
                    <a:pt x="1392042" y="800611"/>
                  </a:lnTo>
                  <a:lnTo>
                    <a:pt x="1342229" y="813101"/>
                  </a:lnTo>
                  <a:lnTo>
                    <a:pt x="1288078" y="817271"/>
                  </a:lnTo>
                  <a:lnTo>
                    <a:pt x="1255725" y="815477"/>
                  </a:lnTo>
                  <a:lnTo>
                    <a:pt x="1224134" y="810518"/>
                  </a:lnTo>
                  <a:lnTo>
                    <a:pt x="1193781" y="802487"/>
                  </a:lnTo>
                  <a:lnTo>
                    <a:pt x="1165142" y="791478"/>
                  </a:lnTo>
                  <a:lnTo>
                    <a:pt x="1143703" y="828692"/>
                  </a:lnTo>
                  <a:lnTo>
                    <a:pt x="1113360" y="861082"/>
                  </a:lnTo>
                  <a:lnTo>
                    <a:pt x="1075495" y="888116"/>
                  </a:lnTo>
                  <a:lnTo>
                    <a:pt x="1031491" y="909261"/>
                  </a:lnTo>
                  <a:lnTo>
                    <a:pt x="982730" y="923981"/>
                  </a:lnTo>
                  <a:lnTo>
                    <a:pt x="930595" y="931745"/>
                  </a:lnTo>
                  <a:lnTo>
                    <a:pt x="876469" y="932019"/>
                  </a:lnTo>
                  <a:lnTo>
                    <a:pt x="821734" y="924269"/>
                  </a:lnTo>
                  <a:lnTo>
                    <a:pt x="777703" y="911545"/>
                  </a:lnTo>
                  <a:lnTo>
                    <a:pt x="737613" y="893695"/>
                  </a:lnTo>
                  <a:lnTo>
                    <a:pt x="702309" y="871171"/>
                  </a:lnTo>
                  <a:lnTo>
                    <a:pt x="672636" y="844424"/>
                  </a:lnTo>
                  <a:lnTo>
                    <a:pt x="626760" y="860893"/>
                  </a:lnTo>
                  <a:lnTo>
                    <a:pt x="579105" y="871547"/>
                  </a:lnTo>
                  <a:lnTo>
                    <a:pt x="530562" y="876543"/>
                  </a:lnTo>
                  <a:lnTo>
                    <a:pt x="482020" y="876044"/>
                  </a:lnTo>
                  <a:lnTo>
                    <a:pt x="434368" y="870208"/>
                  </a:lnTo>
                  <a:lnTo>
                    <a:pt x="388496" y="859196"/>
                  </a:lnTo>
                  <a:lnTo>
                    <a:pt x="345291" y="843168"/>
                  </a:lnTo>
                  <a:lnTo>
                    <a:pt x="305645" y="822283"/>
                  </a:lnTo>
                  <a:lnTo>
                    <a:pt x="270445" y="796703"/>
                  </a:lnTo>
                  <a:lnTo>
                    <a:pt x="240582" y="766586"/>
                  </a:lnTo>
                  <a:lnTo>
                    <a:pt x="238423" y="763919"/>
                  </a:lnTo>
                  <a:lnTo>
                    <a:pt x="237280" y="762522"/>
                  </a:lnTo>
                  <a:lnTo>
                    <a:pt x="180398" y="760772"/>
                  </a:lnTo>
                  <a:lnTo>
                    <a:pt x="128966" y="746849"/>
                  </a:lnTo>
                  <a:lnTo>
                    <a:pt x="86240" y="722599"/>
                  </a:lnTo>
                  <a:lnTo>
                    <a:pt x="55473" y="689869"/>
                  </a:lnTo>
                  <a:lnTo>
                    <a:pt x="39922" y="650508"/>
                  </a:lnTo>
                  <a:lnTo>
                    <a:pt x="39636" y="622639"/>
                  </a:lnTo>
                  <a:lnTo>
                    <a:pt x="47637" y="595675"/>
                  </a:lnTo>
                  <a:lnTo>
                    <a:pt x="63497" y="570569"/>
                  </a:lnTo>
                  <a:lnTo>
                    <a:pt x="86785" y="548273"/>
                  </a:lnTo>
                  <a:lnTo>
                    <a:pt x="43009" y="522130"/>
                  </a:lnTo>
                  <a:lnTo>
                    <a:pt x="13729" y="488605"/>
                  </a:lnTo>
                  <a:lnTo>
                    <a:pt x="0" y="450587"/>
                  </a:lnTo>
                  <a:lnTo>
                    <a:pt x="2876" y="410966"/>
                  </a:lnTo>
                  <a:lnTo>
                    <a:pt x="23412" y="372632"/>
                  </a:lnTo>
                  <a:lnTo>
                    <a:pt x="80356" y="329594"/>
                  </a:lnTo>
                  <a:lnTo>
                    <a:pt x="117370" y="316500"/>
                  </a:lnTo>
                  <a:lnTo>
                    <a:pt x="158159" y="309894"/>
                  </a:lnTo>
                  <a:lnTo>
                    <a:pt x="159556" y="306973"/>
                  </a:lnTo>
                  <a:close/>
                </a:path>
                <a:path w="1762759" h="932179">
                  <a:moveTo>
                    <a:pt x="191941" y="561862"/>
                  </a:moveTo>
                  <a:lnTo>
                    <a:pt x="164968" y="561897"/>
                  </a:lnTo>
                  <a:lnTo>
                    <a:pt x="138458" y="559004"/>
                  </a:lnTo>
                  <a:lnTo>
                    <a:pt x="112878" y="553253"/>
                  </a:lnTo>
                  <a:lnTo>
                    <a:pt x="88690" y="544717"/>
                  </a:lnTo>
                </a:path>
                <a:path w="1762759" h="932179">
                  <a:moveTo>
                    <a:pt x="283127" y="750203"/>
                  </a:moveTo>
                  <a:lnTo>
                    <a:pt x="272134" y="753064"/>
                  </a:lnTo>
                  <a:lnTo>
                    <a:pt x="260902" y="755378"/>
                  </a:lnTo>
                  <a:lnTo>
                    <a:pt x="249480" y="757168"/>
                  </a:lnTo>
                  <a:lnTo>
                    <a:pt x="237915" y="758458"/>
                  </a:lnTo>
                </a:path>
                <a:path w="1762759" h="932179">
                  <a:moveTo>
                    <a:pt x="672509" y="840665"/>
                  </a:moveTo>
                  <a:lnTo>
                    <a:pt x="664673" y="831677"/>
                  </a:lnTo>
                  <a:lnTo>
                    <a:pt x="657539" y="822405"/>
                  </a:lnTo>
                  <a:lnTo>
                    <a:pt x="651096" y="812872"/>
                  </a:lnTo>
                  <a:lnTo>
                    <a:pt x="645331" y="803098"/>
                  </a:lnTo>
                </a:path>
                <a:path w="1762759" h="932179">
                  <a:moveTo>
                    <a:pt x="1176191" y="747028"/>
                  </a:moveTo>
                  <a:lnTo>
                    <a:pt x="1174574" y="757475"/>
                  </a:lnTo>
                  <a:lnTo>
                    <a:pt x="1172207" y="767840"/>
                  </a:lnTo>
                  <a:lnTo>
                    <a:pt x="1169101" y="778085"/>
                  </a:lnTo>
                  <a:lnTo>
                    <a:pt x="1165269" y="788176"/>
                  </a:lnTo>
                </a:path>
                <a:path w="1762759" h="932179">
                  <a:moveTo>
                    <a:pt x="1392345" y="492266"/>
                  </a:moveTo>
                  <a:lnTo>
                    <a:pt x="1437614" y="513030"/>
                  </a:lnTo>
                  <a:lnTo>
                    <a:pt x="1474568" y="540054"/>
                  </a:lnTo>
                  <a:lnTo>
                    <a:pt x="1502146" y="572102"/>
                  </a:lnTo>
                  <a:lnTo>
                    <a:pt x="1519288" y="607935"/>
                  </a:lnTo>
                  <a:lnTo>
                    <a:pt x="1524933" y="646317"/>
                  </a:lnTo>
                </a:path>
                <a:path w="1762759" h="932179">
                  <a:moveTo>
                    <a:pt x="1705146" y="328182"/>
                  </a:moveTo>
                  <a:lnTo>
                    <a:pt x="1693936" y="344426"/>
                  </a:lnTo>
                  <a:lnTo>
                    <a:pt x="1680238" y="359551"/>
                  </a:lnTo>
                  <a:lnTo>
                    <a:pt x="1664230" y="373437"/>
                  </a:lnTo>
                  <a:lnTo>
                    <a:pt x="1646091" y="385967"/>
                  </a:lnTo>
                </a:path>
                <a:path w="1762759" h="932179">
                  <a:moveTo>
                    <a:pt x="1563414" y="113806"/>
                  </a:moveTo>
                  <a:lnTo>
                    <a:pt x="1564893" y="120590"/>
                  </a:lnTo>
                  <a:lnTo>
                    <a:pt x="1565907" y="127410"/>
                  </a:lnTo>
                  <a:lnTo>
                    <a:pt x="1566468" y="134255"/>
                  </a:lnTo>
                  <a:lnTo>
                    <a:pt x="1566589" y="141111"/>
                  </a:lnTo>
                </a:path>
                <a:path w="1762759" h="932179">
                  <a:moveTo>
                    <a:pt x="1186351" y="82056"/>
                  </a:moveTo>
                  <a:lnTo>
                    <a:pt x="1192610" y="72779"/>
                  </a:lnTo>
                  <a:lnTo>
                    <a:pt x="1199750" y="63847"/>
                  </a:lnTo>
                  <a:lnTo>
                    <a:pt x="1207747" y="55320"/>
                  </a:lnTo>
                  <a:lnTo>
                    <a:pt x="1216577" y="47258"/>
                  </a:lnTo>
                </a:path>
                <a:path w="1762759" h="932179">
                  <a:moveTo>
                    <a:pt x="903522" y="98566"/>
                  </a:moveTo>
                  <a:lnTo>
                    <a:pt x="906161" y="90829"/>
                  </a:lnTo>
                  <a:lnTo>
                    <a:pt x="909491" y="83246"/>
                  </a:lnTo>
                  <a:lnTo>
                    <a:pt x="913488" y="75831"/>
                  </a:lnTo>
                  <a:lnTo>
                    <a:pt x="918127" y="68594"/>
                  </a:lnTo>
                </a:path>
                <a:path w="1762759" h="932179">
                  <a:moveTo>
                    <a:pt x="571544" y="108853"/>
                  </a:moveTo>
                  <a:lnTo>
                    <a:pt x="585659" y="115254"/>
                  </a:lnTo>
                  <a:lnTo>
                    <a:pt x="599214" y="122251"/>
                  </a:lnTo>
                  <a:lnTo>
                    <a:pt x="612174" y="129820"/>
                  </a:lnTo>
                  <a:lnTo>
                    <a:pt x="624503" y="137936"/>
                  </a:lnTo>
                </a:path>
                <a:path w="1762759" h="932179">
                  <a:moveTo>
                    <a:pt x="168827" y="337580"/>
                  </a:moveTo>
                  <a:lnTo>
                    <a:pt x="165896" y="330029"/>
                  </a:lnTo>
                  <a:lnTo>
                    <a:pt x="163382" y="322419"/>
                  </a:lnTo>
                  <a:lnTo>
                    <a:pt x="161273" y="314737"/>
                  </a:lnTo>
                  <a:lnTo>
                    <a:pt x="159556" y="306973"/>
                  </a:lnTo>
                </a:path>
              </a:pathLst>
            </a:custGeom>
            <a:ln w="12192">
              <a:solidFill>
                <a:srgbClr val="2E528F"/>
              </a:solidFill>
            </a:ln>
          </p:spPr>
          <p:txBody>
            <a:bodyPr wrap="square" lIns="0" tIns="0" rIns="0" bIns="0" rtlCol="0"/>
            <a:lstStyle/>
            <a:p>
              <a:endParaRPr>
                <a:solidFill>
                  <a:srgbClr val="1F145D"/>
                </a:solidFill>
              </a:endParaRPr>
            </a:p>
          </p:txBody>
        </p:sp>
      </p:grpSp>
      <p:sp>
        <p:nvSpPr>
          <p:cNvPr id="23" name="object 23"/>
          <p:cNvSpPr txBox="1"/>
          <p:nvPr/>
        </p:nvSpPr>
        <p:spPr>
          <a:xfrm>
            <a:off x="9491598" y="4925009"/>
            <a:ext cx="772160" cy="57531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1F145D"/>
                </a:solidFill>
                <a:latin typeface="Calibri"/>
                <a:cs typeface="Calibri"/>
              </a:rPr>
              <a:t>V</a:t>
            </a:r>
            <a:r>
              <a:rPr sz="1800" dirty="0">
                <a:solidFill>
                  <a:srgbClr val="1F145D"/>
                </a:solidFill>
                <a:latin typeface="Calibri"/>
                <a:cs typeface="Calibri"/>
              </a:rPr>
              <a:t>a</a:t>
            </a:r>
            <a:r>
              <a:rPr sz="1800" spc="-10" dirty="0">
                <a:solidFill>
                  <a:srgbClr val="1F145D"/>
                </a:solidFill>
                <a:latin typeface="Calibri"/>
                <a:cs typeface="Calibri"/>
              </a:rPr>
              <a:t>li</a:t>
            </a:r>
            <a:r>
              <a:rPr sz="1800" spc="-5" dirty="0">
                <a:solidFill>
                  <a:srgbClr val="1F145D"/>
                </a:solidFill>
                <a:latin typeface="Calibri"/>
                <a:cs typeface="Calibri"/>
              </a:rPr>
              <a:t>d</a:t>
            </a:r>
            <a:r>
              <a:rPr sz="1800" spc="-10" dirty="0">
                <a:solidFill>
                  <a:srgbClr val="1F145D"/>
                </a:solidFill>
                <a:latin typeface="Calibri"/>
                <a:cs typeface="Calibri"/>
              </a:rPr>
              <a:t>a</a:t>
            </a:r>
            <a:r>
              <a:rPr sz="1800" spc="-30" dirty="0">
                <a:solidFill>
                  <a:srgbClr val="1F145D"/>
                </a:solidFill>
                <a:latin typeface="Calibri"/>
                <a:cs typeface="Calibri"/>
              </a:rPr>
              <a:t>t</a:t>
            </a:r>
            <a:r>
              <a:rPr sz="1800" dirty="0">
                <a:solidFill>
                  <a:srgbClr val="1F145D"/>
                </a:solidFill>
                <a:latin typeface="Calibri"/>
                <a:cs typeface="Calibri"/>
              </a:rPr>
              <a:t>e</a:t>
            </a:r>
            <a:endParaRPr sz="1800">
              <a:solidFill>
                <a:srgbClr val="1F145D"/>
              </a:solidFill>
              <a:latin typeface="Calibri"/>
              <a:cs typeface="Calibri"/>
            </a:endParaRPr>
          </a:p>
          <a:p>
            <a:pPr marL="68580">
              <a:lnSpc>
                <a:spcPct val="100000"/>
              </a:lnSpc>
              <a:spcBef>
                <a:spcPts val="5"/>
              </a:spcBef>
            </a:pPr>
            <a:r>
              <a:rPr sz="1800" spc="-5" dirty="0">
                <a:solidFill>
                  <a:srgbClr val="1F145D"/>
                </a:solidFill>
                <a:latin typeface="Calibri"/>
                <a:cs typeface="Calibri"/>
              </a:rPr>
              <a:t>output</a:t>
            </a:r>
            <a:endParaRPr sz="1800">
              <a:solidFill>
                <a:srgbClr val="1F145D"/>
              </a:solidFill>
              <a:latin typeface="Calibri"/>
              <a:cs typeface="Calibri"/>
            </a:endParaRPr>
          </a:p>
        </p:txBody>
      </p:sp>
      <p:grpSp>
        <p:nvGrpSpPr>
          <p:cNvPr id="24" name="object 24"/>
          <p:cNvGrpSpPr/>
          <p:nvPr/>
        </p:nvGrpSpPr>
        <p:grpSpPr>
          <a:xfrm>
            <a:off x="7295388" y="3076955"/>
            <a:ext cx="2870200" cy="3477895"/>
            <a:chOff x="7295388" y="3076955"/>
            <a:chExt cx="2870200" cy="3477895"/>
          </a:xfrm>
        </p:grpSpPr>
        <p:sp>
          <p:nvSpPr>
            <p:cNvPr id="25" name="object 25"/>
            <p:cNvSpPr/>
            <p:nvPr/>
          </p:nvSpPr>
          <p:spPr>
            <a:xfrm>
              <a:off x="9634727" y="3083051"/>
              <a:ext cx="524510" cy="279400"/>
            </a:xfrm>
            <a:custGeom>
              <a:avLst/>
              <a:gdLst/>
              <a:ahLst/>
              <a:cxnLst/>
              <a:rect l="l" t="t" r="r" b="b"/>
              <a:pathLst>
                <a:path w="524509" h="279400">
                  <a:moveTo>
                    <a:pt x="393192" y="0"/>
                  </a:moveTo>
                  <a:lnTo>
                    <a:pt x="131064" y="0"/>
                  </a:lnTo>
                  <a:lnTo>
                    <a:pt x="131064" y="139446"/>
                  </a:lnTo>
                  <a:lnTo>
                    <a:pt x="0" y="139446"/>
                  </a:lnTo>
                  <a:lnTo>
                    <a:pt x="262127" y="278892"/>
                  </a:lnTo>
                  <a:lnTo>
                    <a:pt x="524255" y="139446"/>
                  </a:lnTo>
                  <a:lnTo>
                    <a:pt x="393192" y="139446"/>
                  </a:lnTo>
                  <a:lnTo>
                    <a:pt x="393192" y="0"/>
                  </a:lnTo>
                  <a:close/>
                </a:path>
              </a:pathLst>
            </a:custGeom>
            <a:solidFill>
              <a:srgbClr val="4471C4"/>
            </a:solidFill>
          </p:spPr>
          <p:txBody>
            <a:bodyPr wrap="square" lIns="0" tIns="0" rIns="0" bIns="0" rtlCol="0"/>
            <a:lstStyle/>
            <a:p>
              <a:endParaRPr>
                <a:solidFill>
                  <a:srgbClr val="1F145D"/>
                </a:solidFill>
              </a:endParaRPr>
            </a:p>
          </p:txBody>
        </p:sp>
        <p:sp>
          <p:nvSpPr>
            <p:cNvPr id="26" name="object 26"/>
            <p:cNvSpPr/>
            <p:nvPr/>
          </p:nvSpPr>
          <p:spPr>
            <a:xfrm>
              <a:off x="9634727" y="3083051"/>
              <a:ext cx="524510" cy="279400"/>
            </a:xfrm>
            <a:custGeom>
              <a:avLst/>
              <a:gdLst/>
              <a:ahLst/>
              <a:cxnLst/>
              <a:rect l="l" t="t" r="r" b="b"/>
              <a:pathLst>
                <a:path w="524509" h="279400">
                  <a:moveTo>
                    <a:pt x="0" y="139446"/>
                  </a:moveTo>
                  <a:lnTo>
                    <a:pt x="131064" y="139446"/>
                  </a:lnTo>
                  <a:lnTo>
                    <a:pt x="131064" y="0"/>
                  </a:lnTo>
                  <a:lnTo>
                    <a:pt x="393192" y="0"/>
                  </a:lnTo>
                  <a:lnTo>
                    <a:pt x="393192" y="139446"/>
                  </a:lnTo>
                  <a:lnTo>
                    <a:pt x="524255" y="139446"/>
                  </a:lnTo>
                  <a:lnTo>
                    <a:pt x="262127" y="278892"/>
                  </a:lnTo>
                  <a:lnTo>
                    <a:pt x="0" y="139446"/>
                  </a:lnTo>
                  <a:close/>
                </a:path>
              </a:pathLst>
            </a:custGeom>
            <a:ln w="12192">
              <a:solidFill>
                <a:srgbClr val="2E528F"/>
              </a:solidFill>
            </a:ln>
          </p:spPr>
          <p:txBody>
            <a:bodyPr wrap="square" lIns="0" tIns="0" rIns="0" bIns="0" rtlCol="0"/>
            <a:lstStyle/>
            <a:p>
              <a:endParaRPr>
                <a:solidFill>
                  <a:srgbClr val="1F145D"/>
                </a:solidFill>
              </a:endParaRPr>
            </a:p>
          </p:txBody>
        </p:sp>
        <p:sp>
          <p:nvSpPr>
            <p:cNvPr id="27" name="object 27"/>
            <p:cNvSpPr/>
            <p:nvPr/>
          </p:nvSpPr>
          <p:spPr>
            <a:xfrm>
              <a:off x="9634727" y="4491227"/>
              <a:ext cx="524510" cy="277495"/>
            </a:xfrm>
            <a:custGeom>
              <a:avLst/>
              <a:gdLst/>
              <a:ahLst/>
              <a:cxnLst/>
              <a:rect l="l" t="t" r="r" b="b"/>
              <a:pathLst>
                <a:path w="524509" h="277495">
                  <a:moveTo>
                    <a:pt x="393192" y="0"/>
                  </a:moveTo>
                  <a:lnTo>
                    <a:pt x="131064" y="0"/>
                  </a:lnTo>
                  <a:lnTo>
                    <a:pt x="131064" y="138684"/>
                  </a:lnTo>
                  <a:lnTo>
                    <a:pt x="0" y="138684"/>
                  </a:lnTo>
                  <a:lnTo>
                    <a:pt x="262127" y="277368"/>
                  </a:lnTo>
                  <a:lnTo>
                    <a:pt x="524255" y="138684"/>
                  </a:lnTo>
                  <a:lnTo>
                    <a:pt x="393192" y="138684"/>
                  </a:lnTo>
                  <a:lnTo>
                    <a:pt x="393192" y="0"/>
                  </a:lnTo>
                  <a:close/>
                </a:path>
              </a:pathLst>
            </a:custGeom>
            <a:solidFill>
              <a:srgbClr val="4471C4"/>
            </a:solidFill>
          </p:spPr>
          <p:txBody>
            <a:bodyPr wrap="square" lIns="0" tIns="0" rIns="0" bIns="0" rtlCol="0"/>
            <a:lstStyle/>
            <a:p>
              <a:endParaRPr>
                <a:solidFill>
                  <a:srgbClr val="1F145D"/>
                </a:solidFill>
              </a:endParaRPr>
            </a:p>
          </p:txBody>
        </p:sp>
        <p:sp>
          <p:nvSpPr>
            <p:cNvPr id="28" name="object 28"/>
            <p:cNvSpPr/>
            <p:nvPr/>
          </p:nvSpPr>
          <p:spPr>
            <a:xfrm>
              <a:off x="9634727" y="4491227"/>
              <a:ext cx="524510" cy="277495"/>
            </a:xfrm>
            <a:custGeom>
              <a:avLst/>
              <a:gdLst/>
              <a:ahLst/>
              <a:cxnLst/>
              <a:rect l="l" t="t" r="r" b="b"/>
              <a:pathLst>
                <a:path w="524509" h="277495">
                  <a:moveTo>
                    <a:pt x="0" y="138684"/>
                  </a:moveTo>
                  <a:lnTo>
                    <a:pt x="131064" y="138684"/>
                  </a:lnTo>
                  <a:lnTo>
                    <a:pt x="131064" y="0"/>
                  </a:lnTo>
                  <a:lnTo>
                    <a:pt x="393192" y="0"/>
                  </a:lnTo>
                  <a:lnTo>
                    <a:pt x="393192" y="138684"/>
                  </a:lnTo>
                  <a:lnTo>
                    <a:pt x="524255" y="138684"/>
                  </a:lnTo>
                  <a:lnTo>
                    <a:pt x="262127" y="277368"/>
                  </a:lnTo>
                  <a:lnTo>
                    <a:pt x="0" y="138684"/>
                  </a:lnTo>
                  <a:close/>
                </a:path>
              </a:pathLst>
            </a:custGeom>
            <a:ln w="12192">
              <a:solidFill>
                <a:srgbClr val="2E528F"/>
              </a:solidFill>
            </a:ln>
          </p:spPr>
          <p:txBody>
            <a:bodyPr wrap="square" lIns="0" tIns="0" rIns="0" bIns="0" rtlCol="0"/>
            <a:lstStyle/>
            <a:p>
              <a:endParaRPr>
                <a:solidFill>
                  <a:srgbClr val="1F145D"/>
                </a:solidFill>
              </a:endParaRPr>
            </a:p>
          </p:txBody>
        </p:sp>
        <p:sp>
          <p:nvSpPr>
            <p:cNvPr id="29" name="object 29"/>
            <p:cNvSpPr/>
            <p:nvPr/>
          </p:nvSpPr>
          <p:spPr>
            <a:xfrm>
              <a:off x="8839200" y="3842004"/>
              <a:ext cx="352425" cy="143510"/>
            </a:xfrm>
            <a:custGeom>
              <a:avLst/>
              <a:gdLst/>
              <a:ahLst/>
              <a:cxnLst/>
              <a:rect l="l" t="t" r="r" b="b"/>
              <a:pathLst>
                <a:path w="352425" h="143510">
                  <a:moveTo>
                    <a:pt x="280416" y="0"/>
                  </a:moveTo>
                  <a:lnTo>
                    <a:pt x="280416" y="35814"/>
                  </a:lnTo>
                  <a:lnTo>
                    <a:pt x="0" y="35814"/>
                  </a:lnTo>
                  <a:lnTo>
                    <a:pt x="0" y="107442"/>
                  </a:lnTo>
                  <a:lnTo>
                    <a:pt x="280416" y="107442"/>
                  </a:lnTo>
                  <a:lnTo>
                    <a:pt x="280416" y="143256"/>
                  </a:lnTo>
                  <a:lnTo>
                    <a:pt x="352044" y="71628"/>
                  </a:lnTo>
                  <a:lnTo>
                    <a:pt x="280416" y="0"/>
                  </a:lnTo>
                  <a:close/>
                </a:path>
              </a:pathLst>
            </a:custGeom>
            <a:solidFill>
              <a:srgbClr val="4471C4"/>
            </a:solidFill>
          </p:spPr>
          <p:txBody>
            <a:bodyPr wrap="square" lIns="0" tIns="0" rIns="0" bIns="0" rtlCol="0"/>
            <a:lstStyle/>
            <a:p>
              <a:endParaRPr>
                <a:solidFill>
                  <a:srgbClr val="1F145D"/>
                </a:solidFill>
              </a:endParaRPr>
            </a:p>
          </p:txBody>
        </p:sp>
        <p:sp>
          <p:nvSpPr>
            <p:cNvPr id="30" name="object 30"/>
            <p:cNvSpPr/>
            <p:nvPr/>
          </p:nvSpPr>
          <p:spPr>
            <a:xfrm>
              <a:off x="8839200" y="3842004"/>
              <a:ext cx="352425" cy="143510"/>
            </a:xfrm>
            <a:custGeom>
              <a:avLst/>
              <a:gdLst/>
              <a:ahLst/>
              <a:cxnLst/>
              <a:rect l="l" t="t" r="r" b="b"/>
              <a:pathLst>
                <a:path w="352425" h="143510">
                  <a:moveTo>
                    <a:pt x="0" y="35814"/>
                  </a:moveTo>
                  <a:lnTo>
                    <a:pt x="280416" y="35814"/>
                  </a:lnTo>
                  <a:lnTo>
                    <a:pt x="280416" y="0"/>
                  </a:lnTo>
                  <a:lnTo>
                    <a:pt x="352044" y="71628"/>
                  </a:lnTo>
                  <a:lnTo>
                    <a:pt x="280416" y="143256"/>
                  </a:lnTo>
                  <a:lnTo>
                    <a:pt x="280416" y="107442"/>
                  </a:lnTo>
                  <a:lnTo>
                    <a:pt x="0" y="107442"/>
                  </a:lnTo>
                  <a:lnTo>
                    <a:pt x="0" y="35814"/>
                  </a:lnTo>
                  <a:close/>
                </a:path>
              </a:pathLst>
            </a:custGeom>
            <a:ln w="12192">
              <a:solidFill>
                <a:srgbClr val="2E528F"/>
              </a:solidFill>
            </a:ln>
          </p:spPr>
          <p:txBody>
            <a:bodyPr wrap="square" lIns="0" tIns="0" rIns="0" bIns="0" rtlCol="0"/>
            <a:lstStyle/>
            <a:p>
              <a:endParaRPr>
                <a:solidFill>
                  <a:srgbClr val="1F145D"/>
                </a:solidFill>
              </a:endParaRPr>
            </a:p>
          </p:txBody>
        </p:sp>
        <p:pic>
          <p:nvPicPr>
            <p:cNvPr id="31" name="object 31"/>
            <p:cNvPicPr/>
            <p:nvPr/>
          </p:nvPicPr>
          <p:blipFill>
            <a:blip r:embed="rId4" cstate="print"/>
            <a:stretch>
              <a:fillRect/>
            </a:stretch>
          </p:blipFill>
          <p:spPr>
            <a:xfrm>
              <a:off x="7295388" y="5248655"/>
              <a:ext cx="1354836" cy="1306068"/>
            </a:xfrm>
            <a:prstGeom prst="rect">
              <a:avLst/>
            </a:prstGeom>
          </p:spPr>
        </p:pic>
      </p:grpSp>
      <p:sp>
        <p:nvSpPr>
          <p:cNvPr id="32" name="object 32"/>
          <p:cNvSpPr txBox="1"/>
          <p:nvPr/>
        </p:nvSpPr>
        <p:spPr>
          <a:xfrm>
            <a:off x="6311010" y="5598972"/>
            <a:ext cx="1144270" cy="848994"/>
          </a:xfrm>
          <a:prstGeom prst="rect">
            <a:avLst/>
          </a:prstGeom>
        </p:spPr>
        <p:txBody>
          <a:bodyPr vert="horz" wrap="square" lIns="0" tIns="12700" rIns="0" bIns="0" rtlCol="0">
            <a:spAutoFit/>
          </a:bodyPr>
          <a:lstStyle/>
          <a:p>
            <a:pPr marL="12700" marR="5080">
              <a:lnSpc>
                <a:spcPct val="100000"/>
              </a:lnSpc>
              <a:spcBef>
                <a:spcPts val="100"/>
              </a:spcBef>
            </a:pPr>
            <a:r>
              <a:rPr sz="1800" spc="-20" dirty="0">
                <a:solidFill>
                  <a:srgbClr val="1F145D"/>
                </a:solidFill>
                <a:latin typeface="Calibri"/>
                <a:cs typeface="Calibri"/>
              </a:rPr>
              <a:t>Testbench </a:t>
            </a:r>
            <a:r>
              <a:rPr sz="1800" spc="-15" dirty="0">
                <a:solidFill>
                  <a:srgbClr val="1F145D"/>
                </a:solidFill>
                <a:latin typeface="Calibri"/>
                <a:cs typeface="Calibri"/>
              </a:rPr>
              <a:t> executed</a:t>
            </a:r>
            <a:r>
              <a:rPr sz="1800" spc="-60" dirty="0">
                <a:solidFill>
                  <a:srgbClr val="1F145D"/>
                </a:solidFill>
                <a:latin typeface="Calibri"/>
                <a:cs typeface="Calibri"/>
              </a:rPr>
              <a:t> </a:t>
            </a:r>
            <a:r>
              <a:rPr sz="1800" spc="-5" dirty="0">
                <a:solidFill>
                  <a:srgbClr val="1F145D"/>
                </a:solidFill>
                <a:latin typeface="Calibri"/>
                <a:cs typeface="Calibri"/>
              </a:rPr>
              <a:t>by </a:t>
            </a:r>
            <a:r>
              <a:rPr sz="1800" spc="-390" dirty="0">
                <a:solidFill>
                  <a:srgbClr val="1F145D"/>
                </a:solidFill>
                <a:latin typeface="Calibri"/>
                <a:cs typeface="Calibri"/>
              </a:rPr>
              <a:t> </a:t>
            </a:r>
            <a:r>
              <a:rPr sz="1800" spc="-10" dirty="0">
                <a:solidFill>
                  <a:srgbClr val="1F145D"/>
                </a:solidFill>
                <a:latin typeface="Calibri"/>
                <a:cs typeface="Calibri"/>
              </a:rPr>
              <a:t>simulator</a:t>
            </a:r>
            <a:endParaRPr sz="1800">
              <a:solidFill>
                <a:srgbClr val="1F145D"/>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A4F3BB-6EE6-48A3-B9FB-BEA6D7856EA1}"/>
              </a:ext>
            </a:extLst>
          </p:cNvPr>
          <p:cNvSpPr>
            <a:spLocks noGrp="1"/>
          </p:cNvSpPr>
          <p:nvPr>
            <p:ph type="dt" sz="half" idx="10"/>
          </p:nvPr>
        </p:nvSpPr>
        <p:spPr/>
        <p:txBody>
          <a:bodyPr/>
          <a:lstStyle/>
          <a:p>
            <a:pPr>
              <a:defRPr/>
            </a:pPr>
            <a:fld id="{D6FC0F24-7A8E-41E1-ACF1-23392FC0BF07}" type="datetime1">
              <a:rPr lang="en-GB" altLang="en-US" smtClean="0"/>
              <a:pPr>
                <a:defRPr/>
              </a:pPr>
              <a:t>02/10/2025</a:t>
            </a:fld>
            <a:endParaRPr lang="en-GB" altLang="en-US"/>
          </a:p>
        </p:txBody>
      </p:sp>
      <p:sp>
        <p:nvSpPr>
          <p:cNvPr id="5" name="Footer Placeholder 4">
            <a:extLst>
              <a:ext uri="{FF2B5EF4-FFF2-40B4-BE49-F238E27FC236}">
                <a16:creationId xmlns:a16="http://schemas.microsoft.com/office/drawing/2014/main" id="{93C44BC6-0013-47C5-87F9-2829F0D5874B}"/>
              </a:ext>
            </a:extLst>
          </p:cNvPr>
          <p:cNvSpPr>
            <a:spLocks noGrp="1"/>
          </p:cNvSpPr>
          <p:nvPr>
            <p:ph type="ftr" sz="quarter" idx="11"/>
          </p:nvPr>
        </p:nvSpPr>
        <p:spPr/>
        <p:txBody>
          <a:bodyPr/>
          <a:lstStyle/>
          <a:p>
            <a:pPr>
              <a:defRPr/>
            </a:pPr>
            <a:r>
              <a:rPr lang="en-GB" altLang="en-US"/>
              <a:t>© The University of Sheffield</a:t>
            </a:r>
          </a:p>
        </p:txBody>
      </p:sp>
      <p:sp>
        <p:nvSpPr>
          <p:cNvPr id="7" name="object 2">
            <a:extLst>
              <a:ext uri="{FF2B5EF4-FFF2-40B4-BE49-F238E27FC236}">
                <a16:creationId xmlns:a16="http://schemas.microsoft.com/office/drawing/2014/main" id="{B7CF4B1B-D3C2-8731-678D-2768479D81F3}"/>
              </a:ext>
            </a:extLst>
          </p:cNvPr>
          <p:cNvSpPr txBox="1">
            <a:spLocks/>
          </p:cNvSpPr>
          <p:nvPr/>
        </p:nvSpPr>
        <p:spPr bwMode="auto">
          <a:xfrm>
            <a:off x="2711624" y="260648"/>
            <a:ext cx="3752850" cy="69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t" anchorCtr="0" compatLnSpc="1">
            <a:prstTxWarp prst="textNoShape">
              <a:avLst/>
            </a:prstTxWarp>
            <a:spAutoFit/>
          </a:bodyPr>
          <a:lstStyle>
            <a:lvl1pPr algn="l" rtl="0" eaLnBrk="0" fontAlgn="base" hangingPunct="0">
              <a:lnSpc>
                <a:spcPct val="83000"/>
              </a:lnSpc>
              <a:spcBef>
                <a:spcPct val="0"/>
              </a:spcBef>
              <a:spcAft>
                <a:spcPct val="0"/>
              </a:spcAft>
              <a:defRPr sz="4400">
                <a:solidFill>
                  <a:srgbClr val="1F145D"/>
                </a:solidFill>
                <a:latin typeface="+mj-lt"/>
                <a:ea typeface="MS PGothic" pitchFamily="34" charset="-128"/>
                <a:cs typeface="ＭＳ Ｐゴシック" charset="0"/>
              </a:defRPr>
            </a:lvl1pPr>
            <a:lvl2pPr algn="l" rtl="0" eaLnBrk="0" fontAlgn="base" hangingPunct="0">
              <a:lnSpc>
                <a:spcPct val="83000"/>
              </a:lnSpc>
              <a:spcBef>
                <a:spcPct val="0"/>
              </a:spcBef>
              <a:spcAft>
                <a:spcPct val="0"/>
              </a:spcAft>
              <a:defRPr sz="4400">
                <a:solidFill>
                  <a:schemeClr val="tx1"/>
                </a:solidFill>
                <a:latin typeface="TUOS Stephenson" pitchFamily="-128" charset="0"/>
                <a:ea typeface="MS PGothic" pitchFamily="34" charset="-128"/>
                <a:cs typeface="ＭＳ Ｐゴシック" charset="0"/>
              </a:defRPr>
            </a:lvl2pPr>
            <a:lvl3pPr algn="l" rtl="0" eaLnBrk="0" fontAlgn="base" hangingPunct="0">
              <a:lnSpc>
                <a:spcPct val="83000"/>
              </a:lnSpc>
              <a:spcBef>
                <a:spcPct val="0"/>
              </a:spcBef>
              <a:spcAft>
                <a:spcPct val="0"/>
              </a:spcAft>
              <a:defRPr sz="4400">
                <a:solidFill>
                  <a:schemeClr val="tx1"/>
                </a:solidFill>
                <a:latin typeface="TUOS Stephenson" pitchFamily="-128" charset="0"/>
                <a:ea typeface="MS PGothic" pitchFamily="34" charset="-128"/>
                <a:cs typeface="ＭＳ Ｐゴシック" charset="0"/>
              </a:defRPr>
            </a:lvl3pPr>
            <a:lvl4pPr algn="l" rtl="0" eaLnBrk="0" fontAlgn="base" hangingPunct="0">
              <a:lnSpc>
                <a:spcPct val="83000"/>
              </a:lnSpc>
              <a:spcBef>
                <a:spcPct val="0"/>
              </a:spcBef>
              <a:spcAft>
                <a:spcPct val="0"/>
              </a:spcAft>
              <a:defRPr sz="4400">
                <a:solidFill>
                  <a:schemeClr val="tx1"/>
                </a:solidFill>
                <a:latin typeface="TUOS Stephenson" pitchFamily="-128" charset="0"/>
                <a:ea typeface="MS PGothic" pitchFamily="34" charset="-128"/>
                <a:cs typeface="ＭＳ Ｐゴシック" charset="0"/>
              </a:defRPr>
            </a:lvl4pPr>
            <a:lvl5pPr algn="l" rtl="0" eaLnBrk="0" fontAlgn="base" hangingPunct="0">
              <a:lnSpc>
                <a:spcPct val="83000"/>
              </a:lnSpc>
              <a:spcBef>
                <a:spcPct val="0"/>
              </a:spcBef>
              <a:spcAft>
                <a:spcPct val="0"/>
              </a:spcAft>
              <a:defRPr sz="4400">
                <a:solidFill>
                  <a:schemeClr val="tx1"/>
                </a:solidFill>
                <a:latin typeface="TUOS Stephenson" pitchFamily="-128" charset="0"/>
                <a:ea typeface="MS PGothic" pitchFamily="34" charset="-128"/>
                <a:cs typeface="ＭＳ Ｐゴシック" charset="0"/>
              </a:defRPr>
            </a:lvl5pPr>
            <a:lvl6pPr marL="457200" algn="l" rtl="0" eaLnBrk="1" fontAlgn="base" hangingPunct="1">
              <a:lnSpc>
                <a:spcPct val="83000"/>
              </a:lnSpc>
              <a:spcBef>
                <a:spcPct val="0"/>
              </a:spcBef>
              <a:spcAft>
                <a:spcPct val="0"/>
              </a:spcAft>
              <a:defRPr sz="4400">
                <a:solidFill>
                  <a:schemeClr val="tx1"/>
                </a:solidFill>
                <a:latin typeface="TUOS Stephenson" pitchFamily="-128" charset="0"/>
              </a:defRPr>
            </a:lvl6pPr>
            <a:lvl7pPr marL="914400" algn="l" rtl="0" eaLnBrk="1" fontAlgn="base" hangingPunct="1">
              <a:lnSpc>
                <a:spcPct val="83000"/>
              </a:lnSpc>
              <a:spcBef>
                <a:spcPct val="0"/>
              </a:spcBef>
              <a:spcAft>
                <a:spcPct val="0"/>
              </a:spcAft>
              <a:defRPr sz="4400">
                <a:solidFill>
                  <a:schemeClr val="tx1"/>
                </a:solidFill>
                <a:latin typeface="TUOS Stephenson" pitchFamily="-128" charset="0"/>
              </a:defRPr>
            </a:lvl7pPr>
            <a:lvl8pPr marL="1371600" algn="l" rtl="0" eaLnBrk="1" fontAlgn="base" hangingPunct="1">
              <a:lnSpc>
                <a:spcPct val="83000"/>
              </a:lnSpc>
              <a:spcBef>
                <a:spcPct val="0"/>
              </a:spcBef>
              <a:spcAft>
                <a:spcPct val="0"/>
              </a:spcAft>
              <a:defRPr sz="4400">
                <a:solidFill>
                  <a:schemeClr val="tx1"/>
                </a:solidFill>
                <a:latin typeface="TUOS Stephenson" pitchFamily="-128" charset="0"/>
              </a:defRPr>
            </a:lvl8pPr>
            <a:lvl9pPr marL="1828800" algn="l" rtl="0" eaLnBrk="1" fontAlgn="base" hangingPunct="1">
              <a:lnSpc>
                <a:spcPct val="83000"/>
              </a:lnSpc>
              <a:spcBef>
                <a:spcPct val="0"/>
              </a:spcBef>
              <a:spcAft>
                <a:spcPct val="0"/>
              </a:spcAft>
              <a:defRPr sz="4400">
                <a:solidFill>
                  <a:schemeClr val="tx1"/>
                </a:solidFill>
                <a:latin typeface="TUOS Stephenson" pitchFamily="-128" charset="0"/>
              </a:defRPr>
            </a:lvl9pPr>
          </a:lstStyle>
          <a:p>
            <a:pPr marL="12700">
              <a:lnSpc>
                <a:spcPct val="100000"/>
              </a:lnSpc>
              <a:spcBef>
                <a:spcPts val="105"/>
              </a:spcBef>
            </a:pPr>
            <a:r>
              <a:rPr lang="en-GB" kern="0" dirty="0">
                <a:latin typeface="Calibri Light"/>
                <a:cs typeface="Calibri Light"/>
              </a:rPr>
              <a:t>Design</a:t>
            </a:r>
            <a:r>
              <a:rPr lang="en-GB" kern="0" spc="-40" dirty="0">
                <a:latin typeface="Calibri Light"/>
                <a:cs typeface="Calibri Light"/>
              </a:rPr>
              <a:t> </a:t>
            </a:r>
            <a:r>
              <a:rPr lang="en-GB" kern="0" spc="-25" dirty="0">
                <a:latin typeface="Calibri Light"/>
                <a:cs typeface="Calibri Light"/>
              </a:rPr>
              <a:t>hierarchy</a:t>
            </a:r>
          </a:p>
        </p:txBody>
      </p:sp>
      <p:sp>
        <p:nvSpPr>
          <p:cNvPr id="9" name="object 3">
            <a:extLst>
              <a:ext uri="{FF2B5EF4-FFF2-40B4-BE49-F238E27FC236}">
                <a16:creationId xmlns:a16="http://schemas.microsoft.com/office/drawing/2014/main" id="{8A9B6BA3-2F7A-A121-24C8-8EFFE8F3FFD2}"/>
              </a:ext>
            </a:extLst>
          </p:cNvPr>
          <p:cNvSpPr txBox="1"/>
          <p:nvPr/>
        </p:nvSpPr>
        <p:spPr>
          <a:xfrm>
            <a:off x="916939" y="1724461"/>
            <a:ext cx="9955530" cy="4266565"/>
          </a:xfrm>
          <a:prstGeom prst="rect">
            <a:avLst/>
          </a:prstGeom>
        </p:spPr>
        <p:txBody>
          <a:bodyPr vert="horz" wrap="square" lIns="0" tIns="81280" rIns="0" bIns="0" rtlCol="0">
            <a:spAutoFit/>
          </a:bodyPr>
          <a:lstStyle/>
          <a:p>
            <a:pPr marL="241300" indent="-229235">
              <a:lnSpc>
                <a:spcPct val="100000"/>
              </a:lnSpc>
              <a:spcBef>
                <a:spcPts val="640"/>
              </a:spcBef>
              <a:buFont typeface="Arial"/>
              <a:buChar char="•"/>
              <a:tabLst>
                <a:tab pos="241935" algn="l"/>
              </a:tabLst>
            </a:pPr>
            <a:r>
              <a:rPr sz="2800" spc="-5" dirty="0">
                <a:solidFill>
                  <a:srgbClr val="1F145D"/>
                </a:solidFill>
                <a:latin typeface="Calibri"/>
                <a:cs typeface="Calibri"/>
              </a:rPr>
              <a:t>Module</a:t>
            </a:r>
            <a:r>
              <a:rPr sz="2800" spc="40"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collection</a:t>
            </a:r>
            <a:r>
              <a:rPr sz="2800" spc="1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20" dirty="0">
                <a:solidFill>
                  <a:srgbClr val="1F145D"/>
                </a:solidFill>
                <a:latin typeface="Calibri"/>
                <a:cs typeface="Calibri"/>
              </a:rPr>
              <a:t>statements</a:t>
            </a:r>
            <a:r>
              <a:rPr sz="2800" spc="25" dirty="0">
                <a:solidFill>
                  <a:srgbClr val="1F145D"/>
                </a:solidFill>
                <a:latin typeface="Calibri"/>
                <a:cs typeface="Calibri"/>
              </a:rPr>
              <a:t> </a:t>
            </a:r>
            <a:r>
              <a:rPr sz="2800" spc="-5" dirty="0">
                <a:solidFill>
                  <a:srgbClr val="1F145D"/>
                </a:solidFill>
                <a:latin typeface="Calibri"/>
                <a:cs typeface="Calibri"/>
              </a:rPr>
              <a:t>with</a:t>
            </a:r>
            <a:r>
              <a:rPr sz="2800" spc="1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5" dirty="0">
                <a:solidFill>
                  <a:srgbClr val="1F145D"/>
                </a:solidFill>
                <a:latin typeface="Calibri"/>
                <a:cs typeface="Calibri"/>
              </a:rPr>
              <a:t>defined</a:t>
            </a:r>
            <a:r>
              <a:rPr sz="2800" spc="25" dirty="0">
                <a:solidFill>
                  <a:srgbClr val="1F145D"/>
                </a:solidFill>
                <a:latin typeface="Calibri"/>
                <a:cs typeface="Calibri"/>
              </a:rPr>
              <a:t> </a:t>
            </a:r>
            <a:r>
              <a:rPr sz="2800" spc="-20" dirty="0">
                <a:solidFill>
                  <a:srgbClr val="1F145D"/>
                </a:solidFill>
                <a:latin typeface="Calibri"/>
                <a:cs typeface="Calibri"/>
              </a:rPr>
              <a:t>interface</a:t>
            </a:r>
            <a:endParaRPr sz="2800" dirty="0">
              <a:solidFill>
                <a:srgbClr val="1F145D"/>
              </a:solidFill>
              <a:latin typeface="Calibri"/>
              <a:cs typeface="Calibri"/>
            </a:endParaRPr>
          </a:p>
          <a:p>
            <a:pPr marL="1612900" lvl="1" indent="-229235">
              <a:lnSpc>
                <a:spcPct val="100000"/>
              </a:lnSpc>
              <a:spcBef>
                <a:spcPts val="350"/>
              </a:spcBef>
              <a:buFont typeface="Arial"/>
              <a:buChar char="•"/>
              <a:tabLst>
                <a:tab pos="1612900" algn="l"/>
                <a:tab pos="1613535" algn="l"/>
              </a:tabLst>
            </a:pPr>
            <a:r>
              <a:rPr sz="1800" dirty="0">
                <a:solidFill>
                  <a:srgbClr val="1F145D"/>
                </a:solidFill>
                <a:latin typeface="Calibri"/>
                <a:cs typeface="Calibri"/>
              </a:rPr>
              <a:t>In</a:t>
            </a:r>
            <a:r>
              <a:rPr sz="1800" spc="-10" dirty="0">
                <a:solidFill>
                  <a:srgbClr val="1F145D"/>
                </a:solidFill>
                <a:latin typeface="Calibri"/>
                <a:cs typeface="Calibri"/>
              </a:rPr>
              <a:t> </a:t>
            </a:r>
            <a:r>
              <a:rPr sz="1800" spc="-5" dirty="0">
                <a:solidFill>
                  <a:srgbClr val="1F145D"/>
                </a:solidFill>
                <a:latin typeface="Calibri"/>
                <a:cs typeface="Calibri"/>
              </a:rPr>
              <a:t>VHDL</a:t>
            </a:r>
            <a:r>
              <a:rPr sz="1800" spc="25" dirty="0">
                <a:solidFill>
                  <a:srgbClr val="1F145D"/>
                </a:solidFill>
                <a:latin typeface="Calibri"/>
                <a:cs typeface="Calibri"/>
              </a:rPr>
              <a:t> </a:t>
            </a:r>
            <a:r>
              <a:rPr sz="1800" spc="-5" dirty="0">
                <a:solidFill>
                  <a:srgbClr val="1F145D"/>
                </a:solidFill>
                <a:latin typeface="Calibri"/>
                <a:cs typeface="Calibri"/>
              </a:rPr>
              <a:t>entity defines</a:t>
            </a:r>
            <a:r>
              <a:rPr sz="1800" spc="-10" dirty="0">
                <a:solidFill>
                  <a:srgbClr val="1F145D"/>
                </a:solidFill>
                <a:latin typeface="Calibri"/>
                <a:cs typeface="Calibri"/>
              </a:rPr>
              <a:t> </a:t>
            </a:r>
            <a:r>
              <a:rPr sz="1800" dirty="0">
                <a:solidFill>
                  <a:srgbClr val="1F145D"/>
                </a:solidFill>
                <a:latin typeface="Calibri"/>
                <a:cs typeface="Calibri"/>
              </a:rPr>
              <a:t>the</a:t>
            </a:r>
            <a:r>
              <a:rPr sz="1800" spc="10" dirty="0">
                <a:solidFill>
                  <a:srgbClr val="1F145D"/>
                </a:solidFill>
                <a:latin typeface="Calibri"/>
                <a:cs typeface="Calibri"/>
              </a:rPr>
              <a:t> </a:t>
            </a:r>
            <a:r>
              <a:rPr sz="1800" spc="-15" dirty="0">
                <a:solidFill>
                  <a:srgbClr val="1F145D"/>
                </a:solidFill>
                <a:latin typeface="Calibri"/>
                <a:cs typeface="Calibri"/>
              </a:rPr>
              <a:t>interface</a:t>
            </a:r>
            <a:endParaRPr sz="1800" dirty="0">
              <a:solidFill>
                <a:srgbClr val="1F145D"/>
              </a:solidFill>
              <a:latin typeface="Calibri"/>
              <a:cs typeface="Calibri"/>
            </a:endParaRPr>
          </a:p>
          <a:p>
            <a:pPr marL="1612900" lvl="1" indent="-229235">
              <a:lnSpc>
                <a:spcPct val="100000"/>
              </a:lnSpc>
              <a:spcBef>
                <a:spcPts val="290"/>
              </a:spcBef>
              <a:buFont typeface="Arial"/>
              <a:buChar char="•"/>
              <a:tabLst>
                <a:tab pos="1612900" algn="l"/>
                <a:tab pos="1613535" algn="l"/>
              </a:tabLst>
            </a:pPr>
            <a:r>
              <a:rPr sz="1800" spc="-10" dirty="0">
                <a:solidFill>
                  <a:srgbClr val="1F145D"/>
                </a:solidFill>
                <a:latin typeface="Calibri"/>
                <a:cs typeface="Calibri"/>
              </a:rPr>
              <a:t>architecture</a:t>
            </a:r>
            <a:r>
              <a:rPr sz="1800" spc="-5" dirty="0">
                <a:solidFill>
                  <a:srgbClr val="1F145D"/>
                </a:solidFill>
                <a:latin typeface="Calibri"/>
                <a:cs typeface="Calibri"/>
              </a:rPr>
              <a:t> </a:t>
            </a:r>
            <a:r>
              <a:rPr sz="1800" dirty="0">
                <a:solidFill>
                  <a:srgbClr val="1F145D"/>
                </a:solidFill>
                <a:latin typeface="Calibri"/>
                <a:cs typeface="Calibri"/>
              </a:rPr>
              <a:t>the</a:t>
            </a:r>
            <a:r>
              <a:rPr sz="1800" spc="-10" dirty="0">
                <a:solidFill>
                  <a:srgbClr val="1F145D"/>
                </a:solidFill>
                <a:latin typeface="Calibri"/>
                <a:cs typeface="Calibri"/>
              </a:rPr>
              <a:t> contents</a:t>
            </a:r>
            <a:endParaRPr sz="1800" dirty="0">
              <a:solidFill>
                <a:srgbClr val="1F145D"/>
              </a:solidFill>
              <a:latin typeface="Calibri"/>
              <a:cs typeface="Calibri"/>
            </a:endParaRPr>
          </a:p>
          <a:p>
            <a:pPr marL="1612900" lvl="1" indent="-229235">
              <a:lnSpc>
                <a:spcPct val="100000"/>
              </a:lnSpc>
              <a:spcBef>
                <a:spcPts val="275"/>
              </a:spcBef>
              <a:buFont typeface="Arial"/>
              <a:buChar char="•"/>
              <a:tabLst>
                <a:tab pos="1612900" algn="l"/>
                <a:tab pos="1613535" algn="l"/>
              </a:tabLst>
            </a:pPr>
            <a:r>
              <a:rPr sz="1800" spc="-5" dirty="0">
                <a:solidFill>
                  <a:srgbClr val="1F145D"/>
                </a:solidFill>
                <a:latin typeface="Calibri"/>
                <a:cs typeface="Calibri"/>
              </a:rPr>
              <a:t>Component</a:t>
            </a:r>
            <a:r>
              <a:rPr sz="1800" spc="5" dirty="0">
                <a:solidFill>
                  <a:srgbClr val="1F145D"/>
                </a:solidFill>
                <a:latin typeface="Calibri"/>
                <a:cs typeface="Calibri"/>
              </a:rPr>
              <a:t> </a:t>
            </a:r>
            <a:r>
              <a:rPr sz="1800" spc="-10" dirty="0">
                <a:solidFill>
                  <a:srgbClr val="1F145D"/>
                </a:solidFill>
                <a:latin typeface="Calibri"/>
                <a:cs typeface="Calibri"/>
              </a:rPr>
              <a:t>declares</a:t>
            </a:r>
            <a:r>
              <a:rPr sz="1800" spc="15" dirty="0">
                <a:solidFill>
                  <a:srgbClr val="1F145D"/>
                </a:solidFill>
                <a:latin typeface="Calibri"/>
                <a:cs typeface="Calibri"/>
              </a:rPr>
              <a:t> </a:t>
            </a:r>
            <a:r>
              <a:rPr sz="1800" dirty="0">
                <a:solidFill>
                  <a:srgbClr val="1F145D"/>
                </a:solidFill>
                <a:latin typeface="Calibri"/>
                <a:cs typeface="Calibri"/>
              </a:rPr>
              <a:t>a </a:t>
            </a:r>
            <a:r>
              <a:rPr sz="1800" spc="-5" dirty="0">
                <a:solidFill>
                  <a:srgbClr val="1F145D"/>
                </a:solidFill>
                <a:latin typeface="Calibri"/>
                <a:cs typeface="Calibri"/>
              </a:rPr>
              <a:t>black</a:t>
            </a:r>
            <a:r>
              <a:rPr sz="1800" dirty="0">
                <a:solidFill>
                  <a:srgbClr val="1F145D"/>
                </a:solidFill>
                <a:latin typeface="Calibri"/>
                <a:cs typeface="Calibri"/>
              </a:rPr>
              <a:t> </a:t>
            </a:r>
            <a:r>
              <a:rPr sz="1800" spc="-15" dirty="0">
                <a:solidFill>
                  <a:srgbClr val="1F145D"/>
                </a:solidFill>
                <a:latin typeface="Calibri"/>
                <a:cs typeface="Calibri"/>
              </a:rPr>
              <a:t>box</a:t>
            </a:r>
            <a:r>
              <a:rPr sz="1800" dirty="0">
                <a:solidFill>
                  <a:srgbClr val="1F145D"/>
                </a:solidFill>
                <a:latin typeface="Calibri"/>
                <a:cs typeface="Calibri"/>
              </a:rPr>
              <a:t> </a:t>
            </a:r>
            <a:r>
              <a:rPr sz="1800" spc="-5" dirty="0">
                <a:solidFill>
                  <a:srgbClr val="1F145D"/>
                </a:solidFill>
                <a:latin typeface="Calibri"/>
                <a:cs typeface="Calibri"/>
              </a:rPr>
              <a:t>(module</a:t>
            </a:r>
            <a:r>
              <a:rPr sz="1800" spc="20" dirty="0">
                <a:solidFill>
                  <a:srgbClr val="1F145D"/>
                </a:solidFill>
                <a:latin typeface="Calibri"/>
                <a:cs typeface="Calibri"/>
              </a:rPr>
              <a:t> </a:t>
            </a:r>
            <a:r>
              <a:rPr sz="1800" spc="-10" dirty="0">
                <a:solidFill>
                  <a:srgbClr val="1F145D"/>
                </a:solidFill>
                <a:latin typeface="Calibri"/>
                <a:cs typeface="Calibri"/>
              </a:rPr>
              <a:t>interface</a:t>
            </a:r>
            <a:r>
              <a:rPr sz="1800" spc="25" dirty="0">
                <a:solidFill>
                  <a:srgbClr val="1F145D"/>
                </a:solidFill>
                <a:latin typeface="Calibri"/>
                <a:cs typeface="Calibri"/>
              </a:rPr>
              <a:t> </a:t>
            </a:r>
            <a:r>
              <a:rPr sz="1800" spc="-5" dirty="0">
                <a:solidFill>
                  <a:srgbClr val="1F145D"/>
                </a:solidFill>
                <a:latin typeface="Calibri"/>
                <a:cs typeface="Calibri"/>
              </a:rPr>
              <a:t>so</a:t>
            </a:r>
            <a:r>
              <a:rPr sz="1800" spc="-10" dirty="0">
                <a:solidFill>
                  <a:srgbClr val="1F145D"/>
                </a:solidFill>
                <a:latin typeface="Calibri"/>
                <a:cs typeface="Calibri"/>
              </a:rPr>
              <a:t> </a:t>
            </a:r>
            <a:r>
              <a:rPr sz="1800" spc="-5" dirty="0">
                <a:solidFill>
                  <a:srgbClr val="1F145D"/>
                </a:solidFill>
                <a:latin typeface="Calibri"/>
                <a:cs typeface="Calibri"/>
              </a:rPr>
              <a:t>it</a:t>
            </a:r>
            <a:r>
              <a:rPr sz="1800" spc="10" dirty="0">
                <a:solidFill>
                  <a:srgbClr val="1F145D"/>
                </a:solidFill>
                <a:latin typeface="Calibri"/>
                <a:cs typeface="Calibri"/>
              </a:rPr>
              <a:t> </a:t>
            </a:r>
            <a:r>
              <a:rPr sz="1800" spc="-10" dirty="0">
                <a:solidFill>
                  <a:srgbClr val="1F145D"/>
                </a:solidFill>
                <a:latin typeface="Calibri"/>
                <a:cs typeface="Calibri"/>
              </a:rPr>
              <a:t>can</a:t>
            </a:r>
            <a:r>
              <a:rPr sz="1800" spc="15" dirty="0">
                <a:solidFill>
                  <a:srgbClr val="1F145D"/>
                </a:solidFill>
                <a:latin typeface="Calibri"/>
                <a:cs typeface="Calibri"/>
              </a:rPr>
              <a:t> </a:t>
            </a:r>
            <a:r>
              <a:rPr sz="1800" spc="-5" dirty="0">
                <a:solidFill>
                  <a:srgbClr val="1F145D"/>
                </a:solidFill>
                <a:latin typeface="Calibri"/>
                <a:cs typeface="Calibri"/>
              </a:rPr>
              <a:t>be</a:t>
            </a:r>
            <a:r>
              <a:rPr sz="1800" spc="5" dirty="0">
                <a:solidFill>
                  <a:srgbClr val="1F145D"/>
                </a:solidFill>
                <a:latin typeface="Calibri"/>
                <a:cs typeface="Calibri"/>
              </a:rPr>
              <a:t> </a:t>
            </a:r>
            <a:r>
              <a:rPr sz="1800" spc="-10" dirty="0">
                <a:solidFill>
                  <a:srgbClr val="1F145D"/>
                </a:solidFill>
                <a:latin typeface="Calibri"/>
                <a:cs typeface="Calibri"/>
              </a:rPr>
              <a:t>instantiated)</a:t>
            </a:r>
            <a:endParaRPr sz="1800" dirty="0">
              <a:solidFill>
                <a:srgbClr val="1F145D"/>
              </a:solidFill>
              <a:latin typeface="Calibri"/>
              <a:cs typeface="Calibri"/>
            </a:endParaRPr>
          </a:p>
          <a:p>
            <a:pPr lvl="1">
              <a:lnSpc>
                <a:spcPct val="100000"/>
              </a:lnSpc>
              <a:buFont typeface="Arial"/>
              <a:buChar char="•"/>
            </a:pPr>
            <a:endParaRPr sz="2100" dirty="0">
              <a:solidFill>
                <a:srgbClr val="1F145D"/>
              </a:solidFill>
              <a:latin typeface="Calibri"/>
              <a:cs typeface="Calibri"/>
            </a:endParaRPr>
          </a:p>
          <a:p>
            <a:pPr lvl="1">
              <a:lnSpc>
                <a:spcPct val="100000"/>
              </a:lnSpc>
              <a:spcBef>
                <a:spcPts val="10"/>
              </a:spcBef>
              <a:buFont typeface="Arial"/>
              <a:buChar char="•"/>
            </a:pPr>
            <a:endParaRPr sz="2000" dirty="0">
              <a:solidFill>
                <a:srgbClr val="1F145D"/>
              </a:solidFill>
              <a:latin typeface="Calibri"/>
              <a:cs typeface="Calibri"/>
            </a:endParaRPr>
          </a:p>
          <a:p>
            <a:pPr marL="241300" marR="5080" indent="-229235">
              <a:lnSpc>
                <a:spcPts val="3020"/>
              </a:lnSpc>
              <a:buFont typeface="Arial"/>
              <a:buChar char="•"/>
              <a:tabLst>
                <a:tab pos="241935" algn="l"/>
              </a:tabLst>
            </a:pPr>
            <a:r>
              <a:rPr sz="2800" spc="-15" dirty="0">
                <a:solidFill>
                  <a:srgbClr val="1F145D"/>
                </a:solidFill>
                <a:latin typeface="Calibri"/>
                <a:cs typeface="Calibri"/>
              </a:rPr>
              <a:t>Instantiation</a:t>
            </a:r>
            <a:r>
              <a:rPr sz="2800" spc="25"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15" dirty="0">
                <a:solidFill>
                  <a:srgbClr val="1F145D"/>
                </a:solidFill>
                <a:latin typeface="Calibri"/>
                <a:cs typeface="Calibri"/>
              </a:rPr>
              <a:t>create </a:t>
            </a:r>
            <a:r>
              <a:rPr sz="2800" spc="-10" dirty="0">
                <a:solidFill>
                  <a:srgbClr val="1F145D"/>
                </a:solidFill>
                <a:latin typeface="Calibri"/>
                <a:cs typeface="Calibri"/>
              </a:rPr>
              <a:t>one</a:t>
            </a:r>
            <a:r>
              <a:rPr sz="2800" spc="15" dirty="0">
                <a:solidFill>
                  <a:srgbClr val="1F145D"/>
                </a:solidFill>
                <a:latin typeface="Calibri"/>
                <a:cs typeface="Calibri"/>
              </a:rPr>
              <a:t> </a:t>
            </a:r>
            <a:r>
              <a:rPr sz="2800" spc="-5" dirty="0">
                <a:solidFill>
                  <a:srgbClr val="1F145D"/>
                </a:solidFill>
                <a:latin typeface="Calibri"/>
                <a:cs typeface="Calibri"/>
              </a:rPr>
              <a:t>or</a:t>
            </a:r>
            <a:r>
              <a:rPr sz="2800" spc="10" dirty="0">
                <a:solidFill>
                  <a:srgbClr val="1F145D"/>
                </a:solidFill>
                <a:latin typeface="Calibri"/>
                <a:cs typeface="Calibri"/>
              </a:rPr>
              <a:t> </a:t>
            </a:r>
            <a:r>
              <a:rPr sz="2800" spc="-15" dirty="0">
                <a:solidFill>
                  <a:srgbClr val="1F145D"/>
                </a:solidFill>
                <a:latin typeface="Calibri"/>
                <a:cs typeface="Calibri"/>
              </a:rPr>
              <a:t>more</a:t>
            </a:r>
            <a:r>
              <a:rPr sz="2800" spc="10" dirty="0">
                <a:solidFill>
                  <a:srgbClr val="1F145D"/>
                </a:solidFill>
                <a:latin typeface="Calibri"/>
                <a:cs typeface="Calibri"/>
              </a:rPr>
              <a:t> </a:t>
            </a:r>
            <a:r>
              <a:rPr sz="2800" spc="-10" dirty="0">
                <a:solidFill>
                  <a:srgbClr val="1F145D"/>
                </a:solidFill>
                <a:latin typeface="Calibri"/>
                <a:cs typeface="Calibri"/>
              </a:rPr>
              <a:t>instances</a:t>
            </a:r>
            <a:r>
              <a:rPr sz="2800" spc="45"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5" dirty="0">
                <a:solidFill>
                  <a:srgbClr val="1F145D"/>
                </a:solidFill>
                <a:latin typeface="Calibri"/>
                <a:cs typeface="Calibri"/>
              </a:rPr>
              <a:t>a</a:t>
            </a:r>
            <a:r>
              <a:rPr sz="2800" spc="15" dirty="0">
                <a:solidFill>
                  <a:srgbClr val="1F145D"/>
                </a:solidFill>
                <a:latin typeface="Calibri"/>
                <a:cs typeface="Calibri"/>
              </a:rPr>
              <a:t> </a:t>
            </a:r>
            <a:r>
              <a:rPr sz="2800" spc="-10" dirty="0">
                <a:solidFill>
                  <a:srgbClr val="1F145D"/>
                </a:solidFill>
                <a:latin typeface="Calibri"/>
                <a:cs typeface="Calibri"/>
              </a:rPr>
              <a:t>sub</a:t>
            </a:r>
            <a:r>
              <a:rPr sz="2800" spc="25" dirty="0">
                <a:solidFill>
                  <a:srgbClr val="1F145D"/>
                </a:solidFill>
                <a:latin typeface="Calibri"/>
                <a:cs typeface="Calibri"/>
              </a:rPr>
              <a:t> </a:t>
            </a:r>
            <a:r>
              <a:rPr sz="2800" spc="-5" dirty="0">
                <a:solidFill>
                  <a:srgbClr val="1F145D"/>
                </a:solidFill>
                <a:latin typeface="Calibri"/>
                <a:cs typeface="Calibri"/>
              </a:rPr>
              <a:t>module</a:t>
            </a:r>
            <a:r>
              <a:rPr sz="2800" spc="25" dirty="0">
                <a:solidFill>
                  <a:srgbClr val="1F145D"/>
                </a:solidFill>
                <a:latin typeface="Calibri"/>
                <a:cs typeface="Calibri"/>
              </a:rPr>
              <a:t> </a:t>
            </a:r>
            <a:r>
              <a:rPr sz="2800" spc="-5" dirty="0">
                <a:solidFill>
                  <a:srgbClr val="1F145D"/>
                </a:solidFill>
                <a:latin typeface="Calibri"/>
                <a:cs typeface="Calibri"/>
              </a:rPr>
              <a:t>within </a:t>
            </a:r>
            <a:r>
              <a:rPr sz="2800" spc="-615" dirty="0">
                <a:solidFill>
                  <a:srgbClr val="1F145D"/>
                </a:solidFill>
                <a:latin typeface="Calibri"/>
                <a:cs typeface="Calibri"/>
              </a:rPr>
              <a:t> </a:t>
            </a:r>
            <a:r>
              <a:rPr sz="2800" spc="-5" dirty="0">
                <a:solidFill>
                  <a:srgbClr val="1F145D"/>
                </a:solidFill>
                <a:latin typeface="Calibri"/>
                <a:cs typeface="Calibri"/>
              </a:rPr>
              <a:t>another</a:t>
            </a:r>
            <a:r>
              <a:rPr sz="2800" dirty="0">
                <a:solidFill>
                  <a:srgbClr val="1F145D"/>
                </a:solidFill>
                <a:latin typeface="Calibri"/>
                <a:cs typeface="Calibri"/>
              </a:rPr>
              <a:t> </a:t>
            </a:r>
            <a:r>
              <a:rPr sz="2800" spc="-5" dirty="0">
                <a:solidFill>
                  <a:srgbClr val="1F145D"/>
                </a:solidFill>
                <a:latin typeface="Calibri"/>
                <a:cs typeface="Calibri"/>
              </a:rPr>
              <a:t>module</a:t>
            </a:r>
            <a:endParaRPr sz="2800" dirty="0">
              <a:solidFill>
                <a:srgbClr val="1F145D"/>
              </a:solidFill>
              <a:latin typeface="Calibri"/>
              <a:cs typeface="Calibri"/>
            </a:endParaRPr>
          </a:p>
          <a:p>
            <a:pPr>
              <a:lnSpc>
                <a:spcPct val="100000"/>
              </a:lnSpc>
              <a:spcBef>
                <a:spcPts val="35"/>
              </a:spcBef>
              <a:buFont typeface="Arial"/>
              <a:buChar char="•"/>
            </a:pPr>
            <a:endParaRPr sz="4100" dirty="0">
              <a:solidFill>
                <a:srgbClr val="1F145D"/>
              </a:solidFill>
              <a:latin typeface="Calibri"/>
              <a:cs typeface="Calibri"/>
            </a:endParaRPr>
          </a:p>
          <a:p>
            <a:pPr marL="241300" marR="1010919" indent="-229235">
              <a:lnSpc>
                <a:spcPts val="3020"/>
              </a:lnSpc>
              <a:buFont typeface="Arial"/>
              <a:buChar char="•"/>
              <a:tabLst>
                <a:tab pos="241935" algn="l"/>
              </a:tabLst>
            </a:pPr>
            <a:r>
              <a:rPr sz="2800" spc="-15" dirty="0">
                <a:solidFill>
                  <a:srgbClr val="1F145D"/>
                </a:solidFill>
                <a:latin typeface="Calibri"/>
                <a:cs typeface="Calibri"/>
              </a:rPr>
              <a:t>Libraries</a:t>
            </a:r>
            <a:r>
              <a:rPr sz="2800" spc="25"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10" dirty="0">
                <a:solidFill>
                  <a:srgbClr val="1F145D"/>
                </a:solidFill>
                <a:latin typeface="Calibri"/>
                <a:cs typeface="Calibri"/>
              </a:rPr>
              <a:t>VHDL</a:t>
            </a:r>
            <a:r>
              <a:rPr sz="2800" spc="25" dirty="0">
                <a:solidFill>
                  <a:srgbClr val="1F145D"/>
                </a:solidFill>
                <a:latin typeface="Calibri"/>
                <a:cs typeface="Calibri"/>
              </a:rPr>
              <a:t> </a:t>
            </a:r>
            <a:r>
              <a:rPr sz="2800" spc="-10" dirty="0">
                <a:solidFill>
                  <a:srgbClr val="1F145D"/>
                </a:solidFill>
                <a:latin typeface="Calibri"/>
                <a:cs typeface="Calibri"/>
              </a:rPr>
              <a:t>supports</a:t>
            </a:r>
            <a:r>
              <a:rPr sz="2800" spc="55" dirty="0">
                <a:solidFill>
                  <a:srgbClr val="1F145D"/>
                </a:solidFill>
                <a:latin typeface="Calibri"/>
                <a:cs typeface="Calibri"/>
              </a:rPr>
              <a:t> </a:t>
            </a:r>
            <a:r>
              <a:rPr sz="2800" spc="-15" dirty="0">
                <a:solidFill>
                  <a:srgbClr val="1F145D"/>
                </a:solidFill>
                <a:latin typeface="Calibri"/>
                <a:cs typeface="Calibri"/>
              </a:rPr>
              <a:t>packages</a:t>
            </a:r>
            <a:r>
              <a:rPr sz="2800" spc="10" dirty="0">
                <a:solidFill>
                  <a:srgbClr val="1F145D"/>
                </a:solidFill>
                <a:latin typeface="Calibri"/>
                <a:cs typeface="Calibri"/>
              </a:rPr>
              <a:t> </a:t>
            </a:r>
            <a:r>
              <a:rPr sz="2800" spc="-5" dirty="0">
                <a:solidFill>
                  <a:srgbClr val="1F145D"/>
                </a:solidFill>
                <a:latin typeface="Calibri"/>
                <a:cs typeface="Calibri"/>
              </a:rPr>
              <a:t>which</a:t>
            </a:r>
            <a:r>
              <a:rPr sz="2800" spc="30" dirty="0">
                <a:solidFill>
                  <a:srgbClr val="1F145D"/>
                </a:solidFill>
                <a:latin typeface="Calibri"/>
                <a:cs typeface="Calibri"/>
              </a:rPr>
              <a:t> </a:t>
            </a:r>
            <a:r>
              <a:rPr sz="2800" spc="-20" dirty="0">
                <a:solidFill>
                  <a:srgbClr val="1F145D"/>
                </a:solidFill>
                <a:latin typeface="Calibri"/>
                <a:cs typeface="Calibri"/>
              </a:rPr>
              <a:t>are</a:t>
            </a:r>
            <a:r>
              <a:rPr sz="2800" spc="10"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collection</a:t>
            </a:r>
            <a:r>
              <a:rPr sz="2800" spc="15" dirty="0">
                <a:solidFill>
                  <a:srgbClr val="1F145D"/>
                </a:solidFill>
                <a:latin typeface="Calibri"/>
                <a:cs typeface="Calibri"/>
              </a:rPr>
              <a:t> </a:t>
            </a:r>
            <a:r>
              <a:rPr sz="2800" spc="-10" dirty="0">
                <a:solidFill>
                  <a:srgbClr val="1F145D"/>
                </a:solidFill>
                <a:latin typeface="Calibri"/>
                <a:cs typeface="Calibri"/>
              </a:rPr>
              <a:t>of </a:t>
            </a:r>
            <a:r>
              <a:rPr sz="2800" spc="-615" dirty="0">
                <a:solidFill>
                  <a:srgbClr val="1F145D"/>
                </a:solidFill>
                <a:latin typeface="Calibri"/>
                <a:cs typeface="Calibri"/>
              </a:rPr>
              <a:t> </a:t>
            </a:r>
            <a:r>
              <a:rPr sz="2800" spc="-5" dirty="0">
                <a:solidFill>
                  <a:srgbClr val="1F145D"/>
                </a:solidFill>
                <a:latin typeface="Calibri"/>
                <a:cs typeface="Calibri"/>
              </a:rPr>
              <a:t>modules,</a:t>
            </a:r>
            <a:r>
              <a:rPr sz="2800" spc="30" dirty="0">
                <a:solidFill>
                  <a:srgbClr val="1F145D"/>
                </a:solidFill>
                <a:latin typeface="Calibri"/>
                <a:cs typeface="Calibri"/>
              </a:rPr>
              <a:t> </a:t>
            </a:r>
            <a:r>
              <a:rPr sz="2800" spc="-5" dirty="0">
                <a:solidFill>
                  <a:srgbClr val="1F145D"/>
                </a:solidFill>
                <a:latin typeface="Calibri"/>
                <a:cs typeface="Calibri"/>
              </a:rPr>
              <a:t>types</a:t>
            </a:r>
            <a:r>
              <a:rPr sz="2800" spc="20" dirty="0">
                <a:solidFill>
                  <a:srgbClr val="1F145D"/>
                </a:solidFill>
                <a:latin typeface="Calibri"/>
                <a:cs typeface="Calibri"/>
              </a:rPr>
              <a:t> </a:t>
            </a:r>
            <a:r>
              <a:rPr sz="2800" spc="-5" dirty="0">
                <a:solidFill>
                  <a:srgbClr val="1F145D"/>
                </a:solidFill>
                <a:latin typeface="Calibri"/>
                <a:cs typeface="Calibri"/>
              </a:rPr>
              <a:t>and</a:t>
            </a:r>
            <a:r>
              <a:rPr sz="2800" spc="10" dirty="0">
                <a:solidFill>
                  <a:srgbClr val="1F145D"/>
                </a:solidFill>
                <a:latin typeface="Calibri"/>
                <a:cs typeface="Calibri"/>
              </a:rPr>
              <a:t> </a:t>
            </a:r>
            <a:r>
              <a:rPr sz="2800" spc="-20" dirty="0">
                <a:solidFill>
                  <a:srgbClr val="1F145D"/>
                </a:solidFill>
                <a:latin typeface="Calibri"/>
                <a:cs typeface="Calibri"/>
              </a:rPr>
              <a:t>constants</a:t>
            </a:r>
            <a:r>
              <a:rPr sz="2800" spc="45" dirty="0">
                <a:solidFill>
                  <a:srgbClr val="1F145D"/>
                </a:solidFill>
                <a:latin typeface="Calibri"/>
                <a:cs typeface="Calibri"/>
              </a:rPr>
              <a:t> </a:t>
            </a:r>
            <a:r>
              <a:rPr sz="2800" spc="-5" dirty="0">
                <a:solidFill>
                  <a:srgbClr val="1F145D"/>
                </a:solidFill>
                <a:latin typeface="Calibri"/>
                <a:cs typeface="Calibri"/>
              </a:rPr>
              <a:t>as </a:t>
            </a:r>
            <a:r>
              <a:rPr sz="2800" spc="-10" dirty="0">
                <a:solidFill>
                  <a:srgbClr val="1F145D"/>
                </a:solidFill>
                <a:latin typeface="Calibri"/>
                <a:cs typeface="Calibri"/>
              </a:rPr>
              <a:t>does</a:t>
            </a:r>
            <a:r>
              <a:rPr sz="2800" spc="10" dirty="0">
                <a:solidFill>
                  <a:srgbClr val="1F145D"/>
                </a:solidFill>
                <a:latin typeface="Calibri"/>
                <a:cs typeface="Calibri"/>
              </a:rPr>
              <a:t> </a:t>
            </a:r>
            <a:r>
              <a:rPr sz="2800" spc="-25" dirty="0">
                <a:solidFill>
                  <a:srgbClr val="1F145D"/>
                </a:solidFill>
                <a:latin typeface="Calibri"/>
                <a:cs typeface="Calibri"/>
              </a:rPr>
              <a:t>system-Verilog.</a:t>
            </a:r>
            <a:endParaRPr sz="2800" dirty="0">
              <a:solidFill>
                <a:srgbClr val="1F145D"/>
              </a:solidFill>
              <a:latin typeface="Calibri"/>
              <a:cs typeface="Calibri"/>
            </a:endParaRPr>
          </a:p>
        </p:txBody>
      </p:sp>
    </p:spTree>
    <p:extLst>
      <p:ext uri="{BB962C8B-B14F-4D97-AF65-F5344CB8AC3E}">
        <p14:creationId xmlns:p14="http://schemas.microsoft.com/office/powerpoint/2010/main" val="1770003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46053"/>
            <a:ext cx="5899141" cy="697230"/>
          </a:xfrm>
          <a:prstGeom prst="rect">
            <a:avLst/>
          </a:prstGeom>
        </p:spPr>
        <p:txBody>
          <a:bodyPr vert="horz" wrap="square" lIns="0" tIns="13335" rIns="0" bIns="0" rtlCol="0">
            <a:spAutoFit/>
          </a:bodyPr>
          <a:lstStyle/>
          <a:p>
            <a:pPr marL="12700">
              <a:lnSpc>
                <a:spcPct val="100000"/>
              </a:lnSpc>
              <a:spcBef>
                <a:spcPts val="105"/>
              </a:spcBef>
            </a:pPr>
            <a:r>
              <a:rPr spc="-10" dirty="0"/>
              <a:t>Scope</a:t>
            </a:r>
            <a:r>
              <a:rPr spc="-30" dirty="0"/>
              <a:t> </a:t>
            </a:r>
            <a:r>
              <a:rPr dirty="0"/>
              <a:t>of</a:t>
            </a:r>
            <a:r>
              <a:rPr spc="-25" dirty="0"/>
              <a:t> </a:t>
            </a:r>
            <a:r>
              <a:rPr spc="-15" dirty="0"/>
              <a:t>testing</a:t>
            </a:r>
          </a:p>
        </p:txBody>
      </p:sp>
      <p:sp>
        <p:nvSpPr>
          <p:cNvPr id="3" name="object 3"/>
          <p:cNvSpPr txBox="1"/>
          <p:nvPr/>
        </p:nvSpPr>
        <p:spPr>
          <a:xfrm>
            <a:off x="916939" y="1766062"/>
            <a:ext cx="10070465" cy="4015740"/>
          </a:xfrm>
          <a:prstGeom prst="rect">
            <a:avLst/>
          </a:prstGeom>
        </p:spPr>
        <p:txBody>
          <a:bodyPr vert="horz" wrap="square" lIns="0" tIns="13335" rIns="0" bIns="0" rtlCol="0">
            <a:spAutoFit/>
          </a:bodyPr>
          <a:lstStyle/>
          <a:p>
            <a:pPr marL="241300" indent="-229235">
              <a:lnSpc>
                <a:spcPts val="3115"/>
              </a:lnSpc>
              <a:spcBef>
                <a:spcPts val="105"/>
              </a:spcBef>
              <a:buFont typeface="Arial"/>
              <a:buChar char="•"/>
              <a:tabLst>
                <a:tab pos="241935" algn="l"/>
              </a:tabLst>
            </a:pPr>
            <a:r>
              <a:rPr sz="2600" dirty="0">
                <a:solidFill>
                  <a:srgbClr val="1F145D"/>
                </a:solidFill>
                <a:latin typeface="Calibri"/>
                <a:cs typeface="Calibri"/>
              </a:rPr>
              <a:t>Module</a:t>
            </a:r>
          </a:p>
          <a:p>
            <a:pPr marL="698500" lvl="1" indent="-229235">
              <a:lnSpc>
                <a:spcPts val="2620"/>
              </a:lnSpc>
              <a:buFont typeface="Arial"/>
              <a:buChar char="•"/>
              <a:tabLst>
                <a:tab pos="698500" algn="l"/>
                <a:tab pos="699135" algn="l"/>
              </a:tabLst>
            </a:pPr>
            <a:r>
              <a:rPr sz="2200" spc="-5" dirty="0">
                <a:solidFill>
                  <a:srgbClr val="1F145D"/>
                </a:solidFill>
                <a:latin typeface="Calibri"/>
                <a:cs typeface="Calibri"/>
              </a:rPr>
              <a:t>It</a:t>
            </a:r>
            <a:r>
              <a:rPr sz="2200" dirty="0">
                <a:solidFill>
                  <a:srgbClr val="1F145D"/>
                </a:solidFill>
                <a:latin typeface="Calibri"/>
                <a:cs typeface="Calibri"/>
              </a:rPr>
              <a:t> </a:t>
            </a:r>
            <a:r>
              <a:rPr sz="2200" spc="-5" dirty="0">
                <a:solidFill>
                  <a:srgbClr val="1F145D"/>
                </a:solidFill>
                <a:latin typeface="Calibri"/>
                <a:cs typeface="Calibri"/>
              </a:rPr>
              <a:t>is</a:t>
            </a:r>
            <a:r>
              <a:rPr sz="2200" spc="5" dirty="0">
                <a:solidFill>
                  <a:srgbClr val="1F145D"/>
                </a:solidFill>
                <a:latin typeface="Calibri"/>
                <a:cs typeface="Calibri"/>
              </a:rPr>
              <a:t> </a:t>
            </a:r>
            <a:r>
              <a:rPr sz="2200" spc="-10" dirty="0">
                <a:solidFill>
                  <a:srgbClr val="1F145D"/>
                </a:solidFill>
                <a:latin typeface="Calibri"/>
                <a:cs typeface="Calibri"/>
              </a:rPr>
              <a:t>most</a:t>
            </a:r>
            <a:r>
              <a:rPr sz="2200" spc="20" dirty="0">
                <a:solidFill>
                  <a:srgbClr val="1F145D"/>
                </a:solidFill>
                <a:latin typeface="Calibri"/>
                <a:cs typeface="Calibri"/>
              </a:rPr>
              <a:t> </a:t>
            </a:r>
            <a:r>
              <a:rPr sz="2200" spc="-15" dirty="0">
                <a:solidFill>
                  <a:srgbClr val="1F145D"/>
                </a:solidFill>
                <a:latin typeface="Calibri"/>
                <a:cs typeface="Calibri"/>
              </a:rPr>
              <a:t>expedient</a:t>
            </a:r>
            <a:r>
              <a:rPr sz="2200" spc="25" dirty="0">
                <a:solidFill>
                  <a:srgbClr val="1F145D"/>
                </a:solidFill>
                <a:latin typeface="Calibri"/>
                <a:cs typeface="Calibri"/>
              </a:rPr>
              <a:t> </a:t>
            </a:r>
            <a:r>
              <a:rPr sz="2200" spc="-20" dirty="0">
                <a:solidFill>
                  <a:srgbClr val="1F145D"/>
                </a:solidFill>
                <a:latin typeface="Calibri"/>
                <a:cs typeface="Calibri"/>
              </a:rPr>
              <a:t>to</a:t>
            </a:r>
            <a:r>
              <a:rPr sz="2200" spc="15" dirty="0">
                <a:solidFill>
                  <a:srgbClr val="1F145D"/>
                </a:solidFill>
                <a:latin typeface="Calibri"/>
                <a:cs typeface="Calibri"/>
              </a:rPr>
              <a:t> </a:t>
            </a:r>
            <a:r>
              <a:rPr sz="2200" spc="-15" dirty="0">
                <a:solidFill>
                  <a:srgbClr val="1F145D"/>
                </a:solidFill>
                <a:latin typeface="Calibri"/>
                <a:cs typeface="Calibri"/>
              </a:rPr>
              <a:t>test</a:t>
            </a:r>
            <a:r>
              <a:rPr sz="2200" spc="15" dirty="0">
                <a:solidFill>
                  <a:srgbClr val="1F145D"/>
                </a:solidFill>
                <a:latin typeface="Calibri"/>
                <a:cs typeface="Calibri"/>
              </a:rPr>
              <a:t> </a:t>
            </a:r>
            <a:r>
              <a:rPr sz="2200" spc="-5" dirty="0">
                <a:solidFill>
                  <a:srgbClr val="1F145D"/>
                </a:solidFill>
                <a:latin typeface="Calibri"/>
                <a:cs typeface="Calibri"/>
              </a:rPr>
              <a:t>individual</a:t>
            </a:r>
            <a:r>
              <a:rPr sz="2200" spc="-25" dirty="0">
                <a:solidFill>
                  <a:srgbClr val="1F145D"/>
                </a:solidFill>
                <a:latin typeface="Calibri"/>
                <a:cs typeface="Calibri"/>
              </a:rPr>
              <a:t> </a:t>
            </a:r>
            <a:r>
              <a:rPr sz="2200" spc="-5" dirty="0">
                <a:solidFill>
                  <a:srgbClr val="1F145D"/>
                </a:solidFill>
                <a:latin typeface="Calibri"/>
                <a:cs typeface="Calibri"/>
              </a:rPr>
              <a:t>modules</a:t>
            </a:r>
            <a:r>
              <a:rPr sz="2200" spc="15" dirty="0">
                <a:solidFill>
                  <a:srgbClr val="1F145D"/>
                </a:solidFill>
                <a:latin typeface="Calibri"/>
                <a:cs typeface="Calibri"/>
              </a:rPr>
              <a:t> </a:t>
            </a:r>
            <a:r>
              <a:rPr sz="2200" spc="-10" dirty="0">
                <a:solidFill>
                  <a:srgbClr val="1F145D"/>
                </a:solidFill>
                <a:latin typeface="Calibri"/>
                <a:cs typeface="Calibri"/>
              </a:rPr>
              <a:t>against</a:t>
            </a:r>
            <a:r>
              <a:rPr sz="2200" spc="-20" dirty="0">
                <a:solidFill>
                  <a:srgbClr val="1F145D"/>
                </a:solidFill>
                <a:latin typeface="Calibri"/>
                <a:cs typeface="Calibri"/>
              </a:rPr>
              <a:t> </a:t>
            </a:r>
            <a:r>
              <a:rPr sz="2200" spc="-5" dirty="0">
                <a:solidFill>
                  <a:srgbClr val="1F145D"/>
                </a:solidFill>
                <a:latin typeface="Calibri"/>
                <a:cs typeface="Calibri"/>
              </a:rPr>
              <a:t>their</a:t>
            </a:r>
            <a:r>
              <a:rPr sz="2200" spc="5" dirty="0">
                <a:solidFill>
                  <a:srgbClr val="1F145D"/>
                </a:solidFill>
                <a:latin typeface="Calibri"/>
                <a:cs typeface="Calibri"/>
              </a:rPr>
              <a:t> </a:t>
            </a:r>
            <a:r>
              <a:rPr sz="2200" spc="-15" dirty="0">
                <a:solidFill>
                  <a:srgbClr val="1F145D"/>
                </a:solidFill>
                <a:latin typeface="Calibri"/>
                <a:cs typeface="Calibri"/>
              </a:rPr>
              <a:t>expected</a:t>
            </a:r>
            <a:r>
              <a:rPr sz="2200" spc="45" dirty="0">
                <a:solidFill>
                  <a:srgbClr val="1F145D"/>
                </a:solidFill>
                <a:latin typeface="Calibri"/>
                <a:cs typeface="Calibri"/>
              </a:rPr>
              <a:t> </a:t>
            </a:r>
            <a:r>
              <a:rPr sz="2200" spc="-10" dirty="0">
                <a:solidFill>
                  <a:srgbClr val="1F145D"/>
                </a:solidFill>
                <a:latin typeface="Calibri"/>
                <a:cs typeface="Calibri"/>
              </a:rPr>
              <a:t>behaviour</a:t>
            </a:r>
            <a:endParaRPr sz="2200" dirty="0">
              <a:solidFill>
                <a:srgbClr val="1F145D"/>
              </a:solidFill>
              <a:latin typeface="Calibri"/>
              <a:cs typeface="Calibri"/>
            </a:endParaRPr>
          </a:p>
          <a:p>
            <a:pPr marL="698500" lvl="1" indent="-229235">
              <a:lnSpc>
                <a:spcPts val="2625"/>
              </a:lnSpc>
              <a:buFont typeface="Arial"/>
              <a:buChar char="•"/>
              <a:tabLst>
                <a:tab pos="698500" algn="l"/>
                <a:tab pos="699135" algn="l"/>
              </a:tabLst>
            </a:pPr>
            <a:r>
              <a:rPr sz="2200" spc="-5" dirty="0">
                <a:solidFill>
                  <a:srgbClr val="1F145D"/>
                </a:solidFill>
                <a:latin typeface="Calibri"/>
                <a:cs typeface="Calibri"/>
              </a:rPr>
              <a:t>Its</a:t>
            </a:r>
            <a:r>
              <a:rPr sz="2200" spc="5" dirty="0">
                <a:solidFill>
                  <a:srgbClr val="1F145D"/>
                </a:solidFill>
                <a:latin typeface="Calibri"/>
                <a:cs typeface="Calibri"/>
              </a:rPr>
              <a:t> </a:t>
            </a:r>
            <a:r>
              <a:rPr sz="2200" spc="-5" dirty="0">
                <a:solidFill>
                  <a:srgbClr val="1F145D"/>
                </a:solidFill>
                <a:latin typeface="Calibri"/>
                <a:cs typeface="Calibri"/>
              </a:rPr>
              <a:t>is</a:t>
            </a:r>
            <a:r>
              <a:rPr sz="2200" spc="5" dirty="0">
                <a:solidFill>
                  <a:srgbClr val="1F145D"/>
                </a:solidFill>
                <a:latin typeface="Calibri"/>
                <a:cs typeface="Calibri"/>
              </a:rPr>
              <a:t> </a:t>
            </a:r>
            <a:r>
              <a:rPr sz="2200" spc="-5" dirty="0">
                <a:solidFill>
                  <a:srgbClr val="1F145D"/>
                </a:solidFill>
                <a:latin typeface="Calibri"/>
                <a:cs typeface="Calibri"/>
              </a:rPr>
              <a:t>usual</a:t>
            </a:r>
            <a:r>
              <a:rPr sz="2200" spc="-15" dirty="0">
                <a:solidFill>
                  <a:srgbClr val="1F145D"/>
                </a:solidFill>
                <a:latin typeface="Calibri"/>
                <a:cs typeface="Calibri"/>
              </a:rPr>
              <a:t> </a:t>
            </a:r>
            <a:r>
              <a:rPr sz="2200" spc="-20" dirty="0">
                <a:solidFill>
                  <a:srgbClr val="1F145D"/>
                </a:solidFill>
                <a:latin typeface="Calibri"/>
                <a:cs typeface="Calibri"/>
              </a:rPr>
              <a:t>to</a:t>
            </a:r>
            <a:r>
              <a:rPr sz="2200" spc="25" dirty="0">
                <a:solidFill>
                  <a:srgbClr val="1F145D"/>
                </a:solidFill>
                <a:latin typeface="Calibri"/>
                <a:cs typeface="Calibri"/>
              </a:rPr>
              <a:t> </a:t>
            </a:r>
            <a:r>
              <a:rPr sz="2200" spc="-20" dirty="0">
                <a:solidFill>
                  <a:srgbClr val="1F145D"/>
                </a:solidFill>
                <a:latin typeface="Calibri"/>
                <a:cs typeface="Calibri"/>
              </a:rPr>
              <a:t>have</a:t>
            </a:r>
            <a:r>
              <a:rPr sz="2200" spc="5" dirty="0">
                <a:solidFill>
                  <a:srgbClr val="1F145D"/>
                </a:solidFill>
                <a:latin typeface="Calibri"/>
                <a:cs typeface="Calibri"/>
              </a:rPr>
              <a:t> </a:t>
            </a:r>
            <a:r>
              <a:rPr sz="2200" spc="-10" dirty="0">
                <a:solidFill>
                  <a:srgbClr val="1F145D"/>
                </a:solidFill>
                <a:latin typeface="Calibri"/>
                <a:cs typeface="Calibri"/>
              </a:rPr>
              <a:t>one</a:t>
            </a:r>
            <a:r>
              <a:rPr sz="2200" spc="-5" dirty="0">
                <a:solidFill>
                  <a:srgbClr val="1F145D"/>
                </a:solidFill>
                <a:latin typeface="Calibri"/>
                <a:cs typeface="Calibri"/>
              </a:rPr>
              <a:t> </a:t>
            </a:r>
            <a:r>
              <a:rPr sz="2200" dirty="0">
                <a:solidFill>
                  <a:srgbClr val="1F145D"/>
                </a:solidFill>
                <a:latin typeface="Calibri"/>
                <a:cs typeface="Calibri"/>
              </a:rPr>
              <a:t>or</a:t>
            </a:r>
            <a:r>
              <a:rPr sz="2200" spc="5" dirty="0">
                <a:solidFill>
                  <a:srgbClr val="1F145D"/>
                </a:solidFill>
                <a:latin typeface="Calibri"/>
                <a:cs typeface="Calibri"/>
              </a:rPr>
              <a:t> </a:t>
            </a:r>
            <a:r>
              <a:rPr sz="2200" spc="-10" dirty="0">
                <a:solidFill>
                  <a:srgbClr val="1F145D"/>
                </a:solidFill>
                <a:latin typeface="Calibri"/>
                <a:cs typeface="Calibri"/>
              </a:rPr>
              <a:t>more</a:t>
            </a:r>
            <a:r>
              <a:rPr sz="2200" spc="5" dirty="0">
                <a:solidFill>
                  <a:srgbClr val="1F145D"/>
                </a:solidFill>
                <a:latin typeface="Calibri"/>
                <a:cs typeface="Calibri"/>
              </a:rPr>
              <a:t> </a:t>
            </a:r>
            <a:r>
              <a:rPr sz="2200" spc="-10" dirty="0">
                <a:solidFill>
                  <a:srgbClr val="1F145D"/>
                </a:solidFill>
                <a:latin typeface="Calibri"/>
                <a:cs typeface="Calibri"/>
              </a:rPr>
              <a:t>testbench</a:t>
            </a:r>
            <a:r>
              <a:rPr sz="2200" spc="15" dirty="0">
                <a:solidFill>
                  <a:srgbClr val="1F145D"/>
                </a:solidFill>
                <a:latin typeface="Calibri"/>
                <a:cs typeface="Calibri"/>
              </a:rPr>
              <a:t> </a:t>
            </a:r>
            <a:r>
              <a:rPr sz="2200" spc="-10" dirty="0">
                <a:solidFill>
                  <a:srgbClr val="1F145D"/>
                </a:solidFill>
                <a:latin typeface="Calibri"/>
                <a:cs typeface="Calibri"/>
              </a:rPr>
              <a:t>per</a:t>
            </a:r>
            <a:r>
              <a:rPr sz="2200" spc="5" dirty="0">
                <a:solidFill>
                  <a:srgbClr val="1F145D"/>
                </a:solidFill>
                <a:latin typeface="Calibri"/>
                <a:cs typeface="Calibri"/>
              </a:rPr>
              <a:t> </a:t>
            </a:r>
            <a:r>
              <a:rPr sz="2200" spc="-5" dirty="0">
                <a:solidFill>
                  <a:srgbClr val="1F145D"/>
                </a:solidFill>
                <a:latin typeface="Calibri"/>
                <a:cs typeface="Calibri"/>
              </a:rPr>
              <a:t>module</a:t>
            </a:r>
            <a:r>
              <a:rPr sz="2200" spc="20" dirty="0">
                <a:solidFill>
                  <a:srgbClr val="1F145D"/>
                </a:solidFill>
                <a:latin typeface="Calibri"/>
                <a:cs typeface="Calibri"/>
              </a:rPr>
              <a:t> </a:t>
            </a:r>
            <a:r>
              <a:rPr sz="2200" spc="-5" dirty="0">
                <a:solidFill>
                  <a:srgbClr val="1F145D"/>
                </a:solidFill>
                <a:latin typeface="Calibri"/>
                <a:cs typeface="Calibri"/>
              </a:rPr>
              <a:t>in</a:t>
            </a:r>
            <a:r>
              <a:rPr sz="2200" dirty="0">
                <a:solidFill>
                  <a:srgbClr val="1F145D"/>
                </a:solidFill>
                <a:latin typeface="Calibri"/>
                <a:cs typeface="Calibri"/>
              </a:rPr>
              <a:t> </a:t>
            </a:r>
            <a:r>
              <a:rPr sz="2200" spc="-15" dirty="0">
                <a:solidFill>
                  <a:srgbClr val="1F145D"/>
                </a:solidFill>
                <a:latin typeface="Calibri"/>
                <a:cs typeface="Calibri"/>
              </a:rPr>
              <a:t>your</a:t>
            </a:r>
            <a:r>
              <a:rPr sz="2200" dirty="0">
                <a:solidFill>
                  <a:srgbClr val="1F145D"/>
                </a:solidFill>
                <a:latin typeface="Calibri"/>
                <a:cs typeface="Calibri"/>
              </a:rPr>
              <a:t> </a:t>
            </a:r>
            <a:r>
              <a:rPr sz="2200" spc="-10" dirty="0">
                <a:solidFill>
                  <a:srgbClr val="1F145D"/>
                </a:solidFill>
                <a:latin typeface="Calibri"/>
                <a:cs typeface="Calibri"/>
              </a:rPr>
              <a:t>design</a:t>
            </a:r>
            <a:endParaRPr sz="2200" dirty="0">
              <a:solidFill>
                <a:srgbClr val="1F145D"/>
              </a:solidFill>
              <a:latin typeface="Calibri"/>
              <a:cs typeface="Calibri"/>
            </a:endParaRPr>
          </a:p>
          <a:p>
            <a:pPr lvl="1">
              <a:lnSpc>
                <a:spcPct val="100000"/>
              </a:lnSpc>
              <a:spcBef>
                <a:spcPts val="40"/>
              </a:spcBef>
              <a:buFont typeface="Arial"/>
              <a:buChar char="•"/>
            </a:pPr>
            <a:endParaRPr sz="2400" dirty="0">
              <a:solidFill>
                <a:srgbClr val="1F145D"/>
              </a:solidFill>
              <a:latin typeface="Calibri"/>
              <a:cs typeface="Calibri"/>
            </a:endParaRPr>
          </a:p>
          <a:p>
            <a:pPr marL="241300" indent="-229235">
              <a:lnSpc>
                <a:spcPts val="3115"/>
              </a:lnSpc>
              <a:buFont typeface="Arial"/>
              <a:buChar char="•"/>
              <a:tabLst>
                <a:tab pos="241935" algn="l"/>
              </a:tabLst>
            </a:pPr>
            <a:r>
              <a:rPr sz="2600" spc="-15" dirty="0">
                <a:solidFill>
                  <a:srgbClr val="1F145D"/>
                </a:solidFill>
                <a:latin typeface="Calibri"/>
                <a:cs typeface="Calibri"/>
              </a:rPr>
              <a:t>Sub-System</a:t>
            </a:r>
            <a:endParaRPr sz="2600" dirty="0">
              <a:solidFill>
                <a:srgbClr val="1F145D"/>
              </a:solidFill>
              <a:latin typeface="Calibri"/>
              <a:cs typeface="Calibri"/>
            </a:endParaRPr>
          </a:p>
          <a:p>
            <a:pPr marL="698500" lvl="1" indent="-229235">
              <a:lnSpc>
                <a:spcPts val="2625"/>
              </a:lnSpc>
              <a:buFont typeface="Arial"/>
              <a:buChar char="•"/>
              <a:tabLst>
                <a:tab pos="698500" algn="l"/>
                <a:tab pos="699135" algn="l"/>
              </a:tabLst>
            </a:pPr>
            <a:r>
              <a:rPr sz="2200" spc="-10" dirty="0">
                <a:solidFill>
                  <a:srgbClr val="1F145D"/>
                </a:solidFill>
                <a:latin typeface="Calibri"/>
                <a:cs typeface="Calibri"/>
              </a:rPr>
              <a:t>Often</a:t>
            </a:r>
            <a:r>
              <a:rPr sz="2200" spc="25" dirty="0">
                <a:solidFill>
                  <a:srgbClr val="1F145D"/>
                </a:solidFill>
                <a:latin typeface="Calibri"/>
                <a:cs typeface="Calibri"/>
              </a:rPr>
              <a:t> </a:t>
            </a:r>
            <a:r>
              <a:rPr sz="2200" spc="-5" dirty="0">
                <a:solidFill>
                  <a:srgbClr val="1F145D"/>
                </a:solidFill>
                <a:latin typeface="Calibri"/>
                <a:cs typeface="Calibri"/>
              </a:rPr>
              <a:t>a</a:t>
            </a:r>
            <a:r>
              <a:rPr sz="2200" dirty="0">
                <a:solidFill>
                  <a:srgbClr val="1F145D"/>
                </a:solidFill>
                <a:latin typeface="Calibri"/>
                <a:cs typeface="Calibri"/>
              </a:rPr>
              <a:t> </a:t>
            </a:r>
            <a:r>
              <a:rPr sz="2200" spc="-10" dirty="0">
                <a:solidFill>
                  <a:srgbClr val="1F145D"/>
                </a:solidFill>
                <a:latin typeface="Calibri"/>
                <a:cs typeface="Calibri"/>
              </a:rPr>
              <a:t>collection</a:t>
            </a:r>
            <a:r>
              <a:rPr sz="2200" spc="5" dirty="0">
                <a:solidFill>
                  <a:srgbClr val="1F145D"/>
                </a:solidFill>
                <a:latin typeface="Calibri"/>
                <a:cs typeface="Calibri"/>
              </a:rPr>
              <a:t> </a:t>
            </a:r>
            <a:r>
              <a:rPr sz="2200" spc="-5" dirty="0">
                <a:solidFill>
                  <a:srgbClr val="1F145D"/>
                </a:solidFill>
                <a:latin typeface="Calibri"/>
                <a:cs typeface="Calibri"/>
              </a:rPr>
              <a:t>of</a:t>
            </a:r>
            <a:r>
              <a:rPr sz="2200" spc="10" dirty="0">
                <a:solidFill>
                  <a:srgbClr val="1F145D"/>
                </a:solidFill>
                <a:latin typeface="Calibri"/>
                <a:cs typeface="Calibri"/>
              </a:rPr>
              <a:t> </a:t>
            </a:r>
            <a:r>
              <a:rPr sz="2200" spc="-5" dirty="0">
                <a:solidFill>
                  <a:srgbClr val="1F145D"/>
                </a:solidFill>
                <a:latin typeface="Calibri"/>
                <a:cs typeface="Calibri"/>
              </a:rPr>
              <a:t>modules</a:t>
            </a:r>
            <a:r>
              <a:rPr sz="2200" spc="10" dirty="0">
                <a:solidFill>
                  <a:srgbClr val="1F145D"/>
                </a:solidFill>
                <a:latin typeface="Calibri"/>
                <a:cs typeface="Calibri"/>
              </a:rPr>
              <a:t> </a:t>
            </a:r>
            <a:r>
              <a:rPr sz="2200" spc="-15" dirty="0">
                <a:solidFill>
                  <a:srgbClr val="1F145D"/>
                </a:solidFill>
                <a:latin typeface="Calibri"/>
                <a:cs typeface="Calibri"/>
              </a:rPr>
              <a:t>can</a:t>
            </a:r>
            <a:r>
              <a:rPr sz="2200" spc="5" dirty="0">
                <a:solidFill>
                  <a:srgbClr val="1F145D"/>
                </a:solidFill>
                <a:latin typeface="Calibri"/>
                <a:cs typeface="Calibri"/>
              </a:rPr>
              <a:t> </a:t>
            </a:r>
            <a:r>
              <a:rPr sz="2200" spc="-5" dirty="0">
                <a:solidFill>
                  <a:srgbClr val="1F145D"/>
                </a:solidFill>
                <a:latin typeface="Calibri"/>
                <a:cs typeface="Calibri"/>
              </a:rPr>
              <a:t>be</a:t>
            </a:r>
            <a:r>
              <a:rPr sz="2200" dirty="0">
                <a:solidFill>
                  <a:srgbClr val="1F145D"/>
                </a:solidFill>
                <a:latin typeface="Calibri"/>
                <a:cs typeface="Calibri"/>
              </a:rPr>
              <a:t> </a:t>
            </a:r>
            <a:r>
              <a:rPr sz="2200" spc="-15" dirty="0">
                <a:solidFill>
                  <a:srgbClr val="1F145D"/>
                </a:solidFill>
                <a:latin typeface="Calibri"/>
                <a:cs typeface="Calibri"/>
              </a:rPr>
              <a:t>tested</a:t>
            </a:r>
            <a:r>
              <a:rPr sz="2200" spc="10" dirty="0">
                <a:solidFill>
                  <a:srgbClr val="1F145D"/>
                </a:solidFill>
                <a:latin typeface="Calibri"/>
                <a:cs typeface="Calibri"/>
              </a:rPr>
              <a:t> </a:t>
            </a:r>
            <a:r>
              <a:rPr sz="2200" spc="-15" dirty="0">
                <a:solidFill>
                  <a:srgbClr val="1F145D"/>
                </a:solidFill>
                <a:latin typeface="Calibri"/>
                <a:cs typeface="Calibri"/>
              </a:rPr>
              <a:t>together</a:t>
            </a:r>
            <a:r>
              <a:rPr sz="2200" spc="45" dirty="0">
                <a:solidFill>
                  <a:srgbClr val="1F145D"/>
                </a:solidFill>
                <a:latin typeface="Calibri"/>
                <a:cs typeface="Calibri"/>
              </a:rPr>
              <a:t> </a:t>
            </a:r>
            <a:r>
              <a:rPr sz="2200" spc="-5" dirty="0">
                <a:solidFill>
                  <a:srgbClr val="1F145D"/>
                </a:solidFill>
                <a:latin typeface="Calibri"/>
                <a:cs typeface="Calibri"/>
              </a:rPr>
              <a:t>as</a:t>
            </a:r>
            <a:r>
              <a:rPr sz="2200" spc="5" dirty="0">
                <a:solidFill>
                  <a:srgbClr val="1F145D"/>
                </a:solidFill>
                <a:latin typeface="Calibri"/>
                <a:cs typeface="Calibri"/>
              </a:rPr>
              <a:t> </a:t>
            </a:r>
            <a:r>
              <a:rPr sz="2200" spc="-5" dirty="0">
                <a:solidFill>
                  <a:srgbClr val="1F145D"/>
                </a:solidFill>
                <a:latin typeface="Calibri"/>
                <a:cs typeface="Calibri"/>
              </a:rPr>
              <a:t>a</a:t>
            </a:r>
            <a:r>
              <a:rPr sz="2200" spc="-10" dirty="0">
                <a:solidFill>
                  <a:srgbClr val="1F145D"/>
                </a:solidFill>
                <a:latin typeface="Calibri"/>
                <a:cs typeface="Calibri"/>
              </a:rPr>
              <a:t> </a:t>
            </a:r>
            <a:r>
              <a:rPr sz="2200" spc="-15" dirty="0">
                <a:solidFill>
                  <a:srgbClr val="1F145D"/>
                </a:solidFill>
                <a:latin typeface="Calibri"/>
                <a:cs typeface="Calibri"/>
              </a:rPr>
              <a:t>sub-system</a:t>
            </a:r>
            <a:endParaRPr sz="2200" dirty="0">
              <a:solidFill>
                <a:srgbClr val="1F145D"/>
              </a:solidFill>
              <a:latin typeface="Calibri"/>
              <a:cs typeface="Calibri"/>
            </a:endParaRPr>
          </a:p>
          <a:p>
            <a:pPr marL="698500" lvl="1" indent="-229235">
              <a:lnSpc>
                <a:spcPts val="2630"/>
              </a:lnSpc>
              <a:buFont typeface="Arial"/>
              <a:buChar char="•"/>
              <a:tabLst>
                <a:tab pos="698500" algn="l"/>
                <a:tab pos="699135" algn="l"/>
              </a:tabLst>
            </a:pPr>
            <a:r>
              <a:rPr sz="2200" spc="-20" dirty="0">
                <a:solidFill>
                  <a:srgbClr val="1F145D"/>
                </a:solidFill>
                <a:latin typeface="Calibri"/>
                <a:cs typeface="Calibri"/>
              </a:rPr>
              <a:t>Typically</a:t>
            </a:r>
            <a:r>
              <a:rPr sz="2200" dirty="0">
                <a:solidFill>
                  <a:srgbClr val="1F145D"/>
                </a:solidFill>
                <a:latin typeface="Calibri"/>
                <a:cs typeface="Calibri"/>
              </a:rPr>
              <a:t> </a:t>
            </a:r>
            <a:r>
              <a:rPr sz="2200" spc="-20" dirty="0">
                <a:solidFill>
                  <a:srgbClr val="1F145D"/>
                </a:solidFill>
                <a:latin typeface="Calibri"/>
                <a:cs typeface="Calibri"/>
              </a:rPr>
              <a:t>for</a:t>
            </a:r>
            <a:r>
              <a:rPr sz="2200" spc="10" dirty="0">
                <a:solidFill>
                  <a:srgbClr val="1F145D"/>
                </a:solidFill>
                <a:latin typeface="Calibri"/>
                <a:cs typeface="Calibri"/>
              </a:rPr>
              <a:t> </a:t>
            </a:r>
            <a:r>
              <a:rPr sz="2200" spc="-5" dirty="0">
                <a:solidFill>
                  <a:srgbClr val="1F145D"/>
                </a:solidFill>
                <a:latin typeface="Calibri"/>
                <a:cs typeface="Calibri"/>
              </a:rPr>
              <a:t>debugging</a:t>
            </a:r>
            <a:r>
              <a:rPr sz="2200" dirty="0">
                <a:solidFill>
                  <a:srgbClr val="1F145D"/>
                </a:solidFill>
                <a:latin typeface="Calibri"/>
                <a:cs typeface="Calibri"/>
              </a:rPr>
              <a:t> </a:t>
            </a:r>
            <a:r>
              <a:rPr sz="2200" spc="-5" dirty="0">
                <a:solidFill>
                  <a:srgbClr val="1F145D"/>
                </a:solidFill>
                <a:latin typeface="Calibri"/>
                <a:cs typeface="Calibri"/>
              </a:rPr>
              <a:t>the</a:t>
            </a:r>
            <a:r>
              <a:rPr sz="2200" spc="15" dirty="0">
                <a:solidFill>
                  <a:srgbClr val="1F145D"/>
                </a:solidFill>
                <a:latin typeface="Calibri"/>
                <a:cs typeface="Calibri"/>
              </a:rPr>
              <a:t> </a:t>
            </a:r>
            <a:r>
              <a:rPr sz="2200" spc="-10" dirty="0">
                <a:solidFill>
                  <a:srgbClr val="1F145D"/>
                </a:solidFill>
                <a:latin typeface="Calibri"/>
                <a:cs typeface="Calibri"/>
              </a:rPr>
              <a:t>design</a:t>
            </a:r>
            <a:r>
              <a:rPr sz="2200" dirty="0">
                <a:solidFill>
                  <a:srgbClr val="1F145D"/>
                </a:solidFill>
                <a:latin typeface="Calibri"/>
                <a:cs typeface="Calibri"/>
              </a:rPr>
              <a:t> </a:t>
            </a:r>
            <a:r>
              <a:rPr sz="2200" spc="-5" dirty="0">
                <a:solidFill>
                  <a:srgbClr val="1F145D"/>
                </a:solidFill>
                <a:latin typeface="Calibri"/>
                <a:cs typeface="Calibri"/>
              </a:rPr>
              <a:t>and</a:t>
            </a:r>
            <a:r>
              <a:rPr sz="2200" dirty="0">
                <a:solidFill>
                  <a:srgbClr val="1F145D"/>
                </a:solidFill>
                <a:latin typeface="Calibri"/>
                <a:cs typeface="Calibri"/>
              </a:rPr>
              <a:t> </a:t>
            </a:r>
            <a:r>
              <a:rPr sz="2200" spc="-20" dirty="0">
                <a:solidFill>
                  <a:srgbClr val="1F145D"/>
                </a:solidFill>
                <a:latin typeface="Calibri"/>
                <a:cs typeface="Calibri"/>
              </a:rPr>
              <a:t>to</a:t>
            </a:r>
            <a:r>
              <a:rPr sz="2200" spc="10" dirty="0">
                <a:solidFill>
                  <a:srgbClr val="1F145D"/>
                </a:solidFill>
                <a:latin typeface="Calibri"/>
                <a:cs typeface="Calibri"/>
              </a:rPr>
              <a:t> </a:t>
            </a:r>
            <a:r>
              <a:rPr sz="2200" spc="-5" dirty="0">
                <a:solidFill>
                  <a:srgbClr val="1F145D"/>
                </a:solidFill>
                <a:latin typeface="Calibri"/>
                <a:cs typeface="Calibri"/>
              </a:rPr>
              <a:t>verify</a:t>
            </a:r>
            <a:r>
              <a:rPr sz="2200" spc="10" dirty="0">
                <a:solidFill>
                  <a:srgbClr val="1F145D"/>
                </a:solidFill>
                <a:latin typeface="Calibri"/>
                <a:cs typeface="Calibri"/>
              </a:rPr>
              <a:t> </a:t>
            </a:r>
            <a:r>
              <a:rPr sz="2200" spc="-5" dirty="0">
                <a:solidFill>
                  <a:srgbClr val="1F145D"/>
                </a:solidFill>
                <a:latin typeface="Calibri"/>
                <a:cs typeface="Calibri"/>
              </a:rPr>
              <a:t>the</a:t>
            </a:r>
            <a:r>
              <a:rPr sz="2200" dirty="0">
                <a:solidFill>
                  <a:srgbClr val="1F145D"/>
                </a:solidFill>
                <a:latin typeface="Calibri"/>
                <a:cs typeface="Calibri"/>
              </a:rPr>
              <a:t> </a:t>
            </a:r>
            <a:r>
              <a:rPr sz="2200" spc="-10" dirty="0">
                <a:solidFill>
                  <a:srgbClr val="1F145D"/>
                </a:solidFill>
                <a:latin typeface="Calibri"/>
                <a:cs typeface="Calibri"/>
              </a:rPr>
              <a:t>required</a:t>
            </a:r>
            <a:r>
              <a:rPr sz="2200" spc="-5" dirty="0">
                <a:solidFill>
                  <a:srgbClr val="1F145D"/>
                </a:solidFill>
                <a:latin typeface="Calibri"/>
                <a:cs typeface="Calibri"/>
              </a:rPr>
              <a:t> </a:t>
            </a:r>
            <a:r>
              <a:rPr sz="2200" spc="-10" dirty="0">
                <a:solidFill>
                  <a:srgbClr val="1F145D"/>
                </a:solidFill>
                <a:latin typeface="Calibri"/>
                <a:cs typeface="Calibri"/>
              </a:rPr>
              <a:t>performance</a:t>
            </a:r>
            <a:endParaRPr sz="2200" dirty="0">
              <a:solidFill>
                <a:srgbClr val="1F145D"/>
              </a:solidFill>
              <a:latin typeface="Calibri"/>
              <a:cs typeface="Calibri"/>
            </a:endParaRPr>
          </a:p>
          <a:p>
            <a:pPr lvl="1">
              <a:lnSpc>
                <a:spcPct val="100000"/>
              </a:lnSpc>
              <a:buFont typeface="Arial"/>
              <a:buChar char="•"/>
            </a:pPr>
            <a:endParaRPr sz="3150" dirty="0">
              <a:solidFill>
                <a:srgbClr val="1F145D"/>
              </a:solidFill>
              <a:latin typeface="Calibri"/>
              <a:cs typeface="Calibri"/>
            </a:endParaRPr>
          </a:p>
          <a:p>
            <a:pPr marL="241300" indent="-229235">
              <a:lnSpc>
                <a:spcPts val="3115"/>
              </a:lnSpc>
              <a:spcBef>
                <a:spcPts val="5"/>
              </a:spcBef>
              <a:buFont typeface="Arial"/>
              <a:buChar char="•"/>
              <a:tabLst>
                <a:tab pos="241935" algn="l"/>
              </a:tabLst>
            </a:pPr>
            <a:r>
              <a:rPr sz="2600" dirty="0">
                <a:solidFill>
                  <a:srgbClr val="1F145D"/>
                </a:solidFill>
                <a:latin typeface="Calibri"/>
                <a:cs typeface="Calibri"/>
              </a:rPr>
              <a:t>Whole</a:t>
            </a:r>
            <a:r>
              <a:rPr sz="2600" spc="-50" dirty="0">
                <a:solidFill>
                  <a:srgbClr val="1F145D"/>
                </a:solidFill>
                <a:latin typeface="Calibri"/>
                <a:cs typeface="Calibri"/>
              </a:rPr>
              <a:t> </a:t>
            </a:r>
            <a:r>
              <a:rPr sz="2600" spc="-20" dirty="0">
                <a:solidFill>
                  <a:srgbClr val="1F145D"/>
                </a:solidFill>
                <a:latin typeface="Calibri"/>
                <a:cs typeface="Calibri"/>
              </a:rPr>
              <a:t>System</a:t>
            </a:r>
            <a:endParaRPr sz="2600" dirty="0">
              <a:solidFill>
                <a:srgbClr val="1F145D"/>
              </a:solidFill>
              <a:latin typeface="Calibri"/>
              <a:cs typeface="Calibri"/>
            </a:endParaRPr>
          </a:p>
          <a:p>
            <a:pPr marL="698500" lvl="1" indent="-229235">
              <a:lnSpc>
                <a:spcPts val="2375"/>
              </a:lnSpc>
              <a:buFont typeface="Arial"/>
              <a:buChar char="•"/>
              <a:tabLst>
                <a:tab pos="698500" algn="l"/>
                <a:tab pos="699135" algn="l"/>
              </a:tabLst>
            </a:pPr>
            <a:r>
              <a:rPr sz="2200" spc="-10" dirty="0">
                <a:solidFill>
                  <a:srgbClr val="1F145D"/>
                </a:solidFill>
                <a:latin typeface="Calibri"/>
                <a:cs typeface="Calibri"/>
              </a:rPr>
              <a:t>Such</a:t>
            </a:r>
            <a:r>
              <a:rPr sz="2200" dirty="0">
                <a:solidFill>
                  <a:srgbClr val="1F145D"/>
                </a:solidFill>
                <a:latin typeface="Calibri"/>
                <a:cs typeface="Calibri"/>
              </a:rPr>
              <a:t> </a:t>
            </a:r>
            <a:r>
              <a:rPr sz="2200" spc="-5" dirty="0">
                <a:solidFill>
                  <a:srgbClr val="1F145D"/>
                </a:solidFill>
                <a:latin typeface="Calibri"/>
                <a:cs typeface="Calibri"/>
              </a:rPr>
              <a:t>simulations</a:t>
            </a:r>
            <a:r>
              <a:rPr sz="2200" dirty="0">
                <a:solidFill>
                  <a:srgbClr val="1F145D"/>
                </a:solidFill>
                <a:latin typeface="Calibri"/>
                <a:cs typeface="Calibri"/>
              </a:rPr>
              <a:t> </a:t>
            </a:r>
            <a:r>
              <a:rPr sz="2200" spc="-15" dirty="0">
                <a:solidFill>
                  <a:srgbClr val="1F145D"/>
                </a:solidFill>
                <a:latin typeface="Calibri"/>
                <a:cs typeface="Calibri"/>
              </a:rPr>
              <a:t>can</a:t>
            </a:r>
            <a:r>
              <a:rPr sz="2200" spc="5" dirty="0">
                <a:solidFill>
                  <a:srgbClr val="1F145D"/>
                </a:solidFill>
                <a:latin typeface="Calibri"/>
                <a:cs typeface="Calibri"/>
              </a:rPr>
              <a:t> </a:t>
            </a:r>
            <a:r>
              <a:rPr sz="2200" spc="-5" dirty="0">
                <a:solidFill>
                  <a:srgbClr val="1F145D"/>
                </a:solidFill>
                <a:latin typeface="Calibri"/>
                <a:cs typeface="Calibri"/>
              </a:rPr>
              <a:t>be</a:t>
            </a:r>
            <a:r>
              <a:rPr sz="2200" spc="10" dirty="0">
                <a:solidFill>
                  <a:srgbClr val="1F145D"/>
                </a:solidFill>
                <a:latin typeface="Calibri"/>
                <a:cs typeface="Calibri"/>
              </a:rPr>
              <a:t> </a:t>
            </a:r>
            <a:r>
              <a:rPr sz="2200" spc="-10" dirty="0">
                <a:solidFill>
                  <a:srgbClr val="1F145D"/>
                </a:solidFill>
                <a:latin typeface="Calibri"/>
                <a:cs typeface="Calibri"/>
              </a:rPr>
              <a:t>very</a:t>
            </a:r>
            <a:r>
              <a:rPr sz="2200" spc="10" dirty="0">
                <a:solidFill>
                  <a:srgbClr val="1F145D"/>
                </a:solidFill>
                <a:latin typeface="Calibri"/>
                <a:cs typeface="Calibri"/>
              </a:rPr>
              <a:t> </a:t>
            </a:r>
            <a:r>
              <a:rPr sz="2200" spc="-10" dirty="0">
                <a:solidFill>
                  <a:srgbClr val="1F145D"/>
                </a:solidFill>
                <a:latin typeface="Calibri"/>
                <a:cs typeface="Calibri"/>
              </a:rPr>
              <a:t>slow</a:t>
            </a:r>
            <a:r>
              <a:rPr sz="2200" spc="5" dirty="0">
                <a:solidFill>
                  <a:srgbClr val="1F145D"/>
                </a:solidFill>
                <a:latin typeface="Calibri"/>
                <a:cs typeface="Calibri"/>
              </a:rPr>
              <a:t> </a:t>
            </a:r>
            <a:r>
              <a:rPr sz="2200" spc="-20" dirty="0">
                <a:solidFill>
                  <a:srgbClr val="1F145D"/>
                </a:solidFill>
                <a:latin typeface="Calibri"/>
                <a:cs typeface="Calibri"/>
              </a:rPr>
              <a:t>to</a:t>
            </a:r>
            <a:r>
              <a:rPr sz="2200" spc="15" dirty="0">
                <a:solidFill>
                  <a:srgbClr val="1F145D"/>
                </a:solidFill>
                <a:latin typeface="Calibri"/>
                <a:cs typeface="Calibri"/>
              </a:rPr>
              <a:t> </a:t>
            </a:r>
            <a:r>
              <a:rPr sz="2200" spc="-25" dirty="0">
                <a:solidFill>
                  <a:srgbClr val="1F145D"/>
                </a:solidFill>
                <a:latin typeface="Calibri"/>
                <a:cs typeface="Calibri"/>
              </a:rPr>
              <a:t>execute</a:t>
            </a:r>
            <a:r>
              <a:rPr sz="2200" spc="40" dirty="0">
                <a:solidFill>
                  <a:srgbClr val="1F145D"/>
                </a:solidFill>
                <a:latin typeface="Calibri"/>
                <a:cs typeface="Calibri"/>
              </a:rPr>
              <a:t> </a:t>
            </a:r>
            <a:r>
              <a:rPr sz="2200" spc="-5" dirty="0">
                <a:solidFill>
                  <a:srgbClr val="1F145D"/>
                </a:solidFill>
                <a:latin typeface="Calibri"/>
                <a:cs typeface="Calibri"/>
              </a:rPr>
              <a:t>so</a:t>
            </a:r>
            <a:r>
              <a:rPr sz="2200" spc="15" dirty="0">
                <a:solidFill>
                  <a:srgbClr val="1F145D"/>
                </a:solidFill>
                <a:latin typeface="Calibri"/>
                <a:cs typeface="Calibri"/>
              </a:rPr>
              <a:t> </a:t>
            </a:r>
            <a:r>
              <a:rPr sz="2200" spc="-10" dirty="0">
                <a:solidFill>
                  <a:srgbClr val="1F145D"/>
                </a:solidFill>
                <a:latin typeface="Calibri"/>
                <a:cs typeface="Calibri"/>
              </a:rPr>
              <a:t>normally</a:t>
            </a:r>
            <a:r>
              <a:rPr sz="2200" dirty="0">
                <a:solidFill>
                  <a:srgbClr val="1F145D"/>
                </a:solidFill>
                <a:latin typeface="Calibri"/>
                <a:cs typeface="Calibri"/>
              </a:rPr>
              <a:t> </a:t>
            </a:r>
            <a:r>
              <a:rPr sz="2200" spc="-10" dirty="0">
                <a:solidFill>
                  <a:srgbClr val="1F145D"/>
                </a:solidFill>
                <a:latin typeface="Calibri"/>
                <a:cs typeface="Calibri"/>
              </a:rPr>
              <a:t>reserved</a:t>
            </a:r>
            <a:r>
              <a:rPr sz="2200" spc="-5" dirty="0">
                <a:solidFill>
                  <a:srgbClr val="1F145D"/>
                </a:solidFill>
                <a:latin typeface="Calibri"/>
                <a:cs typeface="Calibri"/>
              </a:rPr>
              <a:t> </a:t>
            </a:r>
            <a:r>
              <a:rPr sz="2200" spc="-20" dirty="0">
                <a:solidFill>
                  <a:srgbClr val="1F145D"/>
                </a:solidFill>
                <a:latin typeface="Calibri"/>
                <a:cs typeface="Calibri"/>
              </a:rPr>
              <a:t>for</a:t>
            </a:r>
            <a:r>
              <a:rPr sz="2200" spc="15" dirty="0">
                <a:solidFill>
                  <a:srgbClr val="1F145D"/>
                </a:solidFill>
                <a:latin typeface="Calibri"/>
                <a:cs typeface="Calibri"/>
              </a:rPr>
              <a:t> </a:t>
            </a:r>
            <a:r>
              <a:rPr sz="2200" spc="-5" dirty="0">
                <a:solidFill>
                  <a:srgbClr val="1F145D"/>
                </a:solidFill>
                <a:latin typeface="Calibri"/>
                <a:cs typeface="Calibri"/>
              </a:rPr>
              <a:t>ASIC</a:t>
            </a:r>
            <a:r>
              <a:rPr sz="2200" spc="10" dirty="0">
                <a:solidFill>
                  <a:srgbClr val="1F145D"/>
                </a:solidFill>
                <a:latin typeface="Calibri"/>
                <a:cs typeface="Calibri"/>
              </a:rPr>
              <a:t> </a:t>
            </a:r>
            <a:r>
              <a:rPr sz="2200" spc="-10" dirty="0">
                <a:solidFill>
                  <a:srgbClr val="1F145D"/>
                </a:solidFill>
                <a:latin typeface="Calibri"/>
                <a:cs typeface="Calibri"/>
              </a:rPr>
              <a:t>flows</a:t>
            </a:r>
            <a:r>
              <a:rPr sz="2200" spc="55" dirty="0">
                <a:solidFill>
                  <a:srgbClr val="1F145D"/>
                </a:solidFill>
                <a:latin typeface="Calibri"/>
                <a:cs typeface="Calibri"/>
              </a:rPr>
              <a:t> </a:t>
            </a:r>
            <a:r>
              <a:rPr sz="2200" spc="-5" dirty="0">
                <a:solidFill>
                  <a:srgbClr val="1F145D"/>
                </a:solidFill>
                <a:latin typeface="Calibri"/>
                <a:cs typeface="Calibri"/>
              </a:rPr>
              <a:t>–</a:t>
            </a:r>
            <a:endParaRPr sz="2200" dirty="0">
              <a:solidFill>
                <a:srgbClr val="1F145D"/>
              </a:solidFill>
              <a:latin typeface="Calibri"/>
              <a:cs typeface="Calibri"/>
            </a:endParaRPr>
          </a:p>
          <a:p>
            <a:pPr marL="698500">
              <a:lnSpc>
                <a:spcPts val="2375"/>
              </a:lnSpc>
            </a:pPr>
            <a:r>
              <a:rPr sz="2200" spc="-20" dirty="0">
                <a:solidFill>
                  <a:srgbClr val="1F145D"/>
                </a:solidFill>
                <a:latin typeface="Calibri"/>
                <a:cs typeface="Calibri"/>
              </a:rPr>
              <a:t>for</a:t>
            </a:r>
            <a:r>
              <a:rPr sz="2200" spc="5" dirty="0">
                <a:solidFill>
                  <a:srgbClr val="1F145D"/>
                </a:solidFill>
                <a:latin typeface="Calibri"/>
                <a:cs typeface="Calibri"/>
              </a:rPr>
              <a:t> </a:t>
            </a:r>
            <a:r>
              <a:rPr sz="2200" spc="-5" dirty="0">
                <a:solidFill>
                  <a:srgbClr val="1F145D"/>
                </a:solidFill>
                <a:latin typeface="Calibri"/>
                <a:cs typeface="Calibri"/>
              </a:rPr>
              <a:t>an</a:t>
            </a:r>
            <a:r>
              <a:rPr sz="2200" dirty="0">
                <a:solidFill>
                  <a:srgbClr val="1F145D"/>
                </a:solidFill>
                <a:latin typeface="Calibri"/>
                <a:cs typeface="Calibri"/>
              </a:rPr>
              <a:t> </a:t>
            </a:r>
            <a:r>
              <a:rPr sz="2200" spc="-10" dirty="0">
                <a:solidFill>
                  <a:srgbClr val="1F145D"/>
                </a:solidFill>
                <a:latin typeface="Calibri"/>
                <a:cs typeface="Calibri"/>
              </a:rPr>
              <a:t>FPGA</a:t>
            </a:r>
            <a:r>
              <a:rPr sz="2200" spc="15" dirty="0">
                <a:solidFill>
                  <a:srgbClr val="1F145D"/>
                </a:solidFill>
                <a:latin typeface="Calibri"/>
                <a:cs typeface="Calibri"/>
              </a:rPr>
              <a:t> </a:t>
            </a:r>
            <a:r>
              <a:rPr sz="2200" spc="-5" dirty="0">
                <a:solidFill>
                  <a:srgbClr val="1F145D"/>
                </a:solidFill>
                <a:latin typeface="Calibri"/>
                <a:cs typeface="Calibri"/>
              </a:rPr>
              <a:t>its</a:t>
            </a:r>
            <a:r>
              <a:rPr sz="2200" spc="15" dirty="0">
                <a:solidFill>
                  <a:srgbClr val="1F145D"/>
                </a:solidFill>
                <a:latin typeface="Calibri"/>
                <a:cs typeface="Calibri"/>
              </a:rPr>
              <a:t> </a:t>
            </a:r>
            <a:r>
              <a:rPr sz="2200" spc="-20" dirty="0">
                <a:solidFill>
                  <a:srgbClr val="1F145D"/>
                </a:solidFill>
                <a:latin typeface="Calibri"/>
                <a:cs typeface="Calibri"/>
              </a:rPr>
              <a:t>quicker</a:t>
            </a:r>
            <a:r>
              <a:rPr sz="2200" spc="10" dirty="0">
                <a:solidFill>
                  <a:srgbClr val="1F145D"/>
                </a:solidFill>
                <a:latin typeface="Calibri"/>
                <a:cs typeface="Calibri"/>
              </a:rPr>
              <a:t> </a:t>
            </a:r>
            <a:r>
              <a:rPr sz="2200" spc="-20" dirty="0">
                <a:solidFill>
                  <a:srgbClr val="1F145D"/>
                </a:solidFill>
                <a:latin typeface="Calibri"/>
                <a:cs typeface="Calibri"/>
              </a:rPr>
              <a:t>to</a:t>
            </a:r>
            <a:r>
              <a:rPr sz="2200" spc="15" dirty="0">
                <a:solidFill>
                  <a:srgbClr val="1F145D"/>
                </a:solidFill>
                <a:latin typeface="Calibri"/>
                <a:cs typeface="Calibri"/>
              </a:rPr>
              <a:t> </a:t>
            </a:r>
            <a:r>
              <a:rPr sz="2200" spc="-10" dirty="0">
                <a:solidFill>
                  <a:srgbClr val="1F145D"/>
                </a:solidFill>
                <a:latin typeface="Calibri"/>
                <a:cs typeface="Calibri"/>
              </a:rPr>
              <a:t>simply</a:t>
            </a:r>
            <a:r>
              <a:rPr sz="2200" spc="10" dirty="0">
                <a:solidFill>
                  <a:srgbClr val="1F145D"/>
                </a:solidFill>
                <a:latin typeface="Calibri"/>
                <a:cs typeface="Calibri"/>
              </a:rPr>
              <a:t> </a:t>
            </a:r>
            <a:r>
              <a:rPr sz="2200" spc="-20" dirty="0">
                <a:solidFill>
                  <a:srgbClr val="1F145D"/>
                </a:solidFill>
                <a:latin typeface="Calibri"/>
                <a:cs typeface="Calibri"/>
              </a:rPr>
              <a:t>program</a:t>
            </a:r>
            <a:r>
              <a:rPr sz="2200" dirty="0">
                <a:solidFill>
                  <a:srgbClr val="1F145D"/>
                </a:solidFill>
                <a:latin typeface="Calibri"/>
                <a:cs typeface="Calibri"/>
              </a:rPr>
              <a:t> </a:t>
            </a:r>
            <a:r>
              <a:rPr sz="2200" spc="-10" dirty="0">
                <a:solidFill>
                  <a:srgbClr val="1F145D"/>
                </a:solidFill>
                <a:latin typeface="Calibri"/>
                <a:cs typeface="Calibri"/>
              </a:rPr>
              <a:t>the</a:t>
            </a:r>
            <a:r>
              <a:rPr sz="2200" spc="25" dirty="0">
                <a:solidFill>
                  <a:srgbClr val="1F145D"/>
                </a:solidFill>
                <a:latin typeface="Calibri"/>
                <a:cs typeface="Calibri"/>
              </a:rPr>
              <a:t> </a:t>
            </a:r>
            <a:r>
              <a:rPr sz="2200" spc="-10" dirty="0">
                <a:solidFill>
                  <a:srgbClr val="1F145D"/>
                </a:solidFill>
                <a:latin typeface="Calibri"/>
                <a:cs typeface="Calibri"/>
              </a:rPr>
              <a:t>real</a:t>
            </a:r>
            <a:r>
              <a:rPr sz="2200" spc="5" dirty="0">
                <a:solidFill>
                  <a:srgbClr val="1F145D"/>
                </a:solidFill>
                <a:latin typeface="Calibri"/>
                <a:cs typeface="Calibri"/>
              </a:rPr>
              <a:t> </a:t>
            </a:r>
            <a:r>
              <a:rPr sz="2200" spc="-10" dirty="0">
                <a:solidFill>
                  <a:srgbClr val="1F145D"/>
                </a:solidFill>
                <a:latin typeface="Calibri"/>
                <a:cs typeface="Calibri"/>
              </a:rPr>
              <a:t>device</a:t>
            </a:r>
            <a:endParaRPr sz="2200" dirty="0">
              <a:solidFill>
                <a:srgbClr val="1F145D"/>
              </a:solidFill>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96291"/>
            <a:ext cx="5467093" cy="697230"/>
          </a:xfrm>
          <a:prstGeom prst="rect">
            <a:avLst/>
          </a:prstGeom>
        </p:spPr>
        <p:txBody>
          <a:bodyPr vert="horz" wrap="square" lIns="0" tIns="13335" rIns="0" bIns="0" rtlCol="0">
            <a:spAutoFit/>
          </a:bodyPr>
          <a:lstStyle/>
          <a:p>
            <a:pPr marL="12700">
              <a:lnSpc>
                <a:spcPct val="100000"/>
              </a:lnSpc>
              <a:spcBef>
                <a:spcPts val="105"/>
              </a:spcBef>
            </a:pPr>
            <a:r>
              <a:rPr spc="-15" dirty="0"/>
              <a:t>Level</a:t>
            </a:r>
            <a:r>
              <a:rPr spc="-40" dirty="0"/>
              <a:t> </a:t>
            </a:r>
            <a:r>
              <a:rPr dirty="0"/>
              <a:t>of</a:t>
            </a:r>
            <a:r>
              <a:rPr spc="-15" dirty="0"/>
              <a:t> testing</a:t>
            </a:r>
          </a:p>
        </p:txBody>
      </p:sp>
      <p:sp>
        <p:nvSpPr>
          <p:cNvPr id="3" name="object 3"/>
          <p:cNvSpPr txBox="1"/>
          <p:nvPr/>
        </p:nvSpPr>
        <p:spPr>
          <a:xfrm>
            <a:off x="916939" y="1737106"/>
            <a:ext cx="9973310" cy="4091505"/>
          </a:xfrm>
          <a:prstGeom prst="rect">
            <a:avLst/>
          </a:prstGeom>
        </p:spPr>
        <p:txBody>
          <a:bodyPr vert="horz" wrap="square" lIns="0" tIns="13335" rIns="0" bIns="0" rtlCol="0">
            <a:spAutoFit/>
          </a:bodyPr>
          <a:lstStyle/>
          <a:p>
            <a:pPr marL="241300" indent="-229235">
              <a:lnSpc>
                <a:spcPts val="2970"/>
              </a:lnSpc>
              <a:spcBef>
                <a:spcPts val="105"/>
              </a:spcBef>
              <a:buFont typeface="Arial"/>
              <a:buChar char="•"/>
              <a:tabLst>
                <a:tab pos="241935" algn="l"/>
              </a:tabLst>
            </a:pPr>
            <a:r>
              <a:rPr sz="2600" spc="-10" dirty="0">
                <a:solidFill>
                  <a:srgbClr val="1F145D"/>
                </a:solidFill>
                <a:latin typeface="Calibri"/>
                <a:cs typeface="Calibri"/>
              </a:rPr>
              <a:t>Behavioural</a:t>
            </a:r>
            <a:endParaRPr sz="2600" dirty="0">
              <a:solidFill>
                <a:srgbClr val="1F145D"/>
              </a:solidFill>
              <a:latin typeface="Calibri"/>
              <a:cs typeface="Calibri"/>
            </a:endParaRPr>
          </a:p>
          <a:p>
            <a:pPr marL="698500" lvl="1" indent="-229235">
              <a:lnSpc>
                <a:spcPts val="2350"/>
              </a:lnSpc>
              <a:buFont typeface="Arial"/>
              <a:buChar char="•"/>
              <a:tabLst>
                <a:tab pos="698500" algn="l"/>
                <a:tab pos="699135" algn="l"/>
              </a:tabLst>
            </a:pPr>
            <a:r>
              <a:rPr sz="2200" spc="-45" dirty="0">
                <a:solidFill>
                  <a:srgbClr val="1F145D"/>
                </a:solidFill>
                <a:latin typeface="Calibri"/>
                <a:cs typeface="Calibri"/>
              </a:rPr>
              <a:t>Tests</a:t>
            </a:r>
            <a:r>
              <a:rPr sz="2200" spc="15" dirty="0">
                <a:solidFill>
                  <a:srgbClr val="1F145D"/>
                </a:solidFill>
                <a:latin typeface="Calibri"/>
                <a:cs typeface="Calibri"/>
              </a:rPr>
              <a:t> </a:t>
            </a:r>
            <a:r>
              <a:rPr sz="2200" spc="-5" dirty="0">
                <a:solidFill>
                  <a:srgbClr val="1F145D"/>
                </a:solidFill>
                <a:latin typeface="Calibri"/>
                <a:cs typeface="Calibri"/>
              </a:rPr>
              <a:t>if</a:t>
            </a:r>
            <a:r>
              <a:rPr sz="2200" dirty="0">
                <a:solidFill>
                  <a:srgbClr val="1F145D"/>
                </a:solidFill>
                <a:latin typeface="Calibri"/>
                <a:cs typeface="Calibri"/>
              </a:rPr>
              <a:t> </a:t>
            </a:r>
            <a:r>
              <a:rPr sz="2200" spc="-10" dirty="0">
                <a:solidFill>
                  <a:srgbClr val="1F145D"/>
                </a:solidFill>
                <a:latin typeface="Calibri"/>
                <a:cs typeface="Calibri"/>
              </a:rPr>
              <a:t>the</a:t>
            </a:r>
            <a:r>
              <a:rPr sz="2200" spc="15" dirty="0">
                <a:solidFill>
                  <a:srgbClr val="1F145D"/>
                </a:solidFill>
                <a:latin typeface="Calibri"/>
                <a:cs typeface="Calibri"/>
              </a:rPr>
              <a:t> </a:t>
            </a:r>
            <a:r>
              <a:rPr sz="2200" spc="-15" dirty="0">
                <a:solidFill>
                  <a:srgbClr val="1F145D"/>
                </a:solidFill>
                <a:latin typeface="Calibri"/>
                <a:cs typeface="Calibri"/>
              </a:rPr>
              <a:t>register</a:t>
            </a:r>
            <a:r>
              <a:rPr sz="2200" spc="5" dirty="0">
                <a:solidFill>
                  <a:srgbClr val="1F145D"/>
                </a:solidFill>
                <a:latin typeface="Calibri"/>
                <a:cs typeface="Calibri"/>
              </a:rPr>
              <a:t> </a:t>
            </a:r>
            <a:r>
              <a:rPr sz="2200" spc="-20" dirty="0">
                <a:solidFill>
                  <a:srgbClr val="1F145D"/>
                </a:solidFill>
                <a:latin typeface="Calibri"/>
                <a:cs typeface="Calibri"/>
              </a:rPr>
              <a:t>transfer</a:t>
            </a:r>
            <a:r>
              <a:rPr sz="2200" spc="5" dirty="0">
                <a:solidFill>
                  <a:srgbClr val="1F145D"/>
                </a:solidFill>
                <a:latin typeface="Calibri"/>
                <a:cs typeface="Calibri"/>
              </a:rPr>
              <a:t> </a:t>
            </a:r>
            <a:r>
              <a:rPr sz="2200" spc="-10" dirty="0">
                <a:solidFill>
                  <a:srgbClr val="1F145D"/>
                </a:solidFill>
                <a:latin typeface="Calibri"/>
                <a:cs typeface="Calibri"/>
              </a:rPr>
              <a:t>level</a:t>
            </a:r>
            <a:r>
              <a:rPr sz="2200" spc="5" dirty="0">
                <a:solidFill>
                  <a:srgbClr val="1F145D"/>
                </a:solidFill>
                <a:latin typeface="Calibri"/>
                <a:cs typeface="Calibri"/>
              </a:rPr>
              <a:t> </a:t>
            </a:r>
            <a:r>
              <a:rPr sz="2200" spc="-15" dirty="0">
                <a:solidFill>
                  <a:srgbClr val="1F145D"/>
                </a:solidFill>
                <a:latin typeface="Calibri"/>
                <a:cs typeface="Calibri"/>
              </a:rPr>
              <a:t>statements</a:t>
            </a:r>
            <a:r>
              <a:rPr sz="2200" spc="40" dirty="0">
                <a:solidFill>
                  <a:srgbClr val="1F145D"/>
                </a:solidFill>
                <a:latin typeface="Calibri"/>
                <a:cs typeface="Calibri"/>
              </a:rPr>
              <a:t> </a:t>
            </a:r>
            <a:r>
              <a:rPr sz="2200" spc="-10" dirty="0">
                <a:solidFill>
                  <a:srgbClr val="1F145D"/>
                </a:solidFill>
                <a:latin typeface="Calibri"/>
                <a:cs typeface="Calibri"/>
              </a:rPr>
              <a:t>are</a:t>
            </a:r>
            <a:r>
              <a:rPr sz="2200" spc="5" dirty="0">
                <a:solidFill>
                  <a:srgbClr val="1F145D"/>
                </a:solidFill>
                <a:latin typeface="Calibri"/>
                <a:cs typeface="Calibri"/>
              </a:rPr>
              <a:t> </a:t>
            </a:r>
            <a:r>
              <a:rPr sz="2200" spc="-10" dirty="0">
                <a:solidFill>
                  <a:srgbClr val="1F145D"/>
                </a:solidFill>
                <a:latin typeface="Calibri"/>
                <a:cs typeface="Calibri"/>
              </a:rPr>
              <a:t>correct</a:t>
            </a:r>
            <a:r>
              <a:rPr sz="2200" spc="-5" dirty="0">
                <a:solidFill>
                  <a:srgbClr val="1F145D"/>
                </a:solidFill>
                <a:latin typeface="Calibri"/>
                <a:cs typeface="Calibri"/>
              </a:rPr>
              <a:t> on a</a:t>
            </a:r>
            <a:r>
              <a:rPr sz="2200" spc="5" dirty="0">
                <a:solidFill>
                  <a:srgbClr val="1F145D"/>
                </a:solidFill>
                <a:latin typeface="Calibri"/>
                <a:cs typeface="Calibri"/>
              </a:rPr>
              <a:t> </a:t>
            </a:r>
            <a:r>
              <a:rPr sz="2200" spc="-10" dirty="0">
                <a:solidFill>
                  <a:srgbClr val="1F145D"/>
                </a:solidFill>
                <a:latin typeface="Calibri"/>
                <a:cs typeface="Calibri"/>
              </a:rPr>
              <a:t>cycle</a:t>
            </a:r>
            <a:r>
              <a:rPr sz="2200" spc="-5" dirty="0">
                <a:solidFill>
                  <a:srgbClr val="1F145D"/>
                </a:solidFill>
                <a:latin typeface="Calibri"/>
                <a:cs typeface="Calibri"/>
              </a:rPr>
              <a:t> </a:t>
            </a:r>
            <a:r>
              <a:rPr sz="2200" spc="-10" dirty="0">
                <a:solidFill>
                  <a:srgbClr val="1F145D"/>
                </a:solidFill>
                <a:latin typeface="Calibri"/>
                <a:cs typeface="Calibri"/>
              </a:rPr>
              <a:t>per</a:t>
            </a:r>
            <a:r>
              <a:rPr sz="2200" dirty="0">
                <a:solidFill>
                  <a:srgbClr val="1F145D"/>
                </a:solidFill>
                <a:latin typeface="Calibri"/>
                <a:cs typeface="Calibri"/>
              </a:rPr>
              <a:t> </a:t>
            </a:r>
            <a:r>
              <a:rPr sz="2200" spc="-10" dirty="0">
                <a:solidFill>
                  <a:srgbClr val="1F145D"/>
                </a:solidFill>
                <a:latin typeface="Calibri"/>
                <a:cs typeface="Calibri"/>
              </a:rPr>
              <a:t>cycle</a:t>
            </a:r>
            <a:r>
              <a:rPr sz="2200" spc="10" dirty="0">
                <a:solidFill>
                  <a:srgbClr val="1F145D"/>
                </a:solidFill>
                <a:latin typeface="Calibri"/>
                <a:cs typeface="Calibri"/>
              </a:rPr>
              <a:t> </a:t>
            </a:r>
            <a:r>
              <a:rPr sz="2200" spc="-5" dirty="0">
                <a:solidFill>
                  <a:srgbClr val="1F145D"/>
                </a:solidFill>
                <a:latin typeface="Calibri"/>
                <a:cs typeface="Calibri"/>
              </a:rPr>
              <a:t>basis</a:t>
            </a:r>
            <a:endParaRPr sz="2200" dirty="0">
              <a:solidFill>
                <a:srgbClr val="1F145D"/>
              </a:solidFill>
              <a:latin typeface="Calibri"/>
              <a:cs typeface="Calibri"/>
            </a:endParaRPr>
          </a:p>
          <a:p>
            <a:pPr marL="698500" lvl="1" indent="-229235">
              <a:lnSpc>
                <a:spcPts val="2355"/>
              </a:lnSpc>
              <a:buFont typeface="Arial"/>
              <a:buChar char="•"/>
              <a:tabLst>
                <a:tab pos="698500" algn="l"/>
                <a:tab pos="699135" algn="l"/>
              </a:tabLst>
            </a:pPr>
            <a:r>
              <a:rPr sz="2200" spc="-5" dirty="0">
                <a:solidFill>
                  <a:srgbClr val="1F145D"/>
                </a:solidFill>
                <a:latin typeface="Calibri"/>
                <a:cs typeface="Calibri"/>
              </a:rPr>
              <a:t>Doesn’t</a:t>
            </a:r>
            <a:r>
              <a:rPr sz="2200" dirty="0">
                <a:solidFill>
                  <a:srgbClr val="1F145D"/>
                </a:solidFill>
                <a:latin typeface="Calibri"/>
                <a:cs typeface="Calibri"/>
              </a:rPr>
              <a:t> </a:t>
            </a:r>
            <a:r>
              <a:rPr sz="2200" spc="-20" dirty="0">
                <a:solidFill>
                  <a:srgbClr val="1F145D"/>
                </a:solidFill>
                <a:latin typeface="Calibri"/>
                <a:cs typeface="Calibri"/>
              </a:rPr>
              <a:t>have</a:t>
            </a:r>
            <a:r>
              <a:rPr sz="2200" spc="-5" dirty="0">
                <a:solidFill>
                  <a:srgbClr val="1F145D"/>
                </a:solidFill>
                <a:latin typeface="Calibri"/>
                <a:cs typeface="Calibri"/>
              </a:rPr>
              <a:t> </a:t>
            </a:r>
            <a:r>
              <a:rPr sz="2200" spc="-20" dirty="0">
                <a:solidFill>
                  <a:srgbClr val="1F145D"/>
                </a:solidFill>
                <a:latin typeface="Calibri"/>
                <a:cs typeface="Calibri"/>
              </a:rPr>
              <a:t>any</a:t>
            </a:r>
            <a:r>
              <a:rPr sz="2200" dirty="0">
                <a:solidFill>
                  <a:srgbClr val="1F145D"/>
                </a:solidFill>
                <a:latin typeface="Calibri"/>
                <a:cs typeface="Calibri"/>
              </a:rPr>
              <a:t> </a:t>
            </a:r>
            <a:r>
              <a:rPr sz="2200" spc="-10" dirty="0">
                <a:solidFill>
                  <a:srgbClr val="1F145D"/>
                </a:solidFill>
                <a:latin typeface="Calibri"/>
                <a:cs typeface="Calibri"/>
              </a:rPr>
              <a:t>path</a:t>
            </a:r>
            <a:r>
              <a:rPr sz="2200" spc="-15" dirty="0">
                <a:solidFill>
                  <a:srgbClr val="1F145D"/>
                </a:solidFill>
                <a:latin typeface="Calibri"/>
                <a:cs typeface="Calibri"/>
              </a:rPr>
              <a:t> </a:t>
            </a:r>
            <a:r>
              <a:rPr sz="2200" spc="-5" dirty="0">
                <a:solidFill>
                  <a:srgbClr val="1F145D"/>
                </a:solidFill>
                <a:latin typeface="Calibri"/>
                <a:cs typeface="Calibri"/>
              </a:rPr>
              <a:t>/</a:t>
            </a:r>
            <a:r>
              <a:rPr sz="2200" spc="5" dirty="0">
                <a:solidFill>
                  <a:srgbClr val="1F145D"/>
                </a:solidFill>
                <a:latin typeface="Calibri"/>
                <a:cs typeface="Calibri"/>
              </a:rPr>
              <a:t> </a:t>
            </a:r>
            <a:r>
              <a:rPr sz="2200" spc="-25" dirty="0">
                <a:solidFill>
                  <a:srgbClr val="1F145D"/>
                </a:solidFill>
                <a:latin typeface="Calibri"/>
                <a:cs typeface="Calibri"/>
              </a:rPr>
              <a:t>gate</a:t>
            </a:r>
            <a:r>
              <a:rPr sz="2200" spc="10" dirty="0">
                <a:solidFill>
                  <a:srgbClr val="1F145D"/>
                </a:solidFill>
                <a:latin typeface="Calibri"/>
                <a:cs typeface="Calibri"/>
              </a:rPr>
              <a:t> </a:t>
            </a:r>
            <a:r>
              <a:rPr sz="2200" spc="-5" dirty="0">
                <a:solidFill>
                  <a:srgbClr val="1F145D"/>
                </a:solidFill>
                <a:latin typeface="Calibri"/>
                <a:cs typeface="Calibri"/>
              </a:rPr>
              <a:t>timing</a:t>
            </a:r>
            <a:r>
              <a:rPr sz="2200" dirty="0">
                <a:solidFill>
                  <a:srgbClr val="1F145D"/>
                </a:solidFill>
                <a:latin typeface="Calibri"/>
                <a:cs typeface="Calibri"/>
              </a:rPr>
              <a:t> </a:t>
            </a:r>
            <a:r>
              <a:rPr sz="2200" spc="-10" dirty="0">
                <a:solidFill>
                  <a:srgbClr val="1F145D"/>
                </a:solidFill>
                <a:latin typeface="Calibri"/>
                <a:cs typeface="Calibri"/>
              </a:rPr>
              <a:t>information</a:t>
            </a:r>
            <a:endParaRPr sz="2200" dirty="0">
              <a:solidFill>
                <a:srgbClr val="1F145D"/>
              </a:solidFill>
              <a:latin typeface="Calibri"/>
              <a:cs typeface="Calibri"/>
            </a:endParaRPr>
          </a:p>
          <a:p>
            <a:pPr marL="698500" lvl="1" indent="-229235">
              <a:lnSpc>
                <a:spcPts val="2345"/>
              </a:lnSpc>
              <a:buFont typeface="Arial"/>
              <a:buChar char="•"/>
              <a:tabLst>
                <a:tab pos="698500" algn="l"/>
                <a:tab pos="699135" algn="l"/>
              </a:tabLst>
            </a:pPr>
            <a:r>
              <a:rPr sz="2200" spc="-25" dirty="0">
                <a:solidFill>
                  <a:srgbClr val="1F145D"/>
                </a:solidFill>
                <a:latin typeface="Calibri"/>
                <a:cs typeface="Calibri"/>
              </a:rPr>
              <a:t>Would</a:t>
            </a:r>
            <a:r>
              <a:rPr sz="2200" spc="-5" dirty="0">
                <a:solidFill>
                  <a:srgbClr val="1F145D"/>
                </a:solidFill>
                <a:latin typeface="Calibri"/>
                <a:cs typeface="Calibri"/>
              </a:rPr>
              <a:t> ‘pass-the-test’</a:t>
            </a:r>
            <a:r>
              <a:rPr sz="2200" spc="25" dirty="0">
                <a:solidFill>
                  <a:srgbClr val="1F145D"/>
                </a:solidFill>
                <a:latin typeface="Calibri"/>
                <a:cs typeface="Calibri"/>
              </a:rPr>
              <a:t> </a:t>
            </a:r>
            <a:r>
              <a:rPr sz="2200" spc="-15" dirty="0">
                <a:solidFill>
                  <a:srgbClr val="1F145D"/>
                </a:solidFill>
                <a:latin typeface="Calibri"/>
                <a:cs typeface="Calibri"/>
              </a:rPr>
              <a:t>even</a:t>
            </a:r>
            <a:r>
              <a:rPr sz="2200" spc="20" dirty="0">
                <a:solidFill>
                  <a:srgbClr val="1F145D"/>
                </a:solidFill>
                <a:latin typeface="Calibri"/>
                <a:cs typeface="Calibri"/>
              </a:rPr>
              <a:t> </a:t>
            </a:r>
            <a:r>
              <a:rPr sz="2200" spc="-5" dirty="0">
                <a:solidFill>
                  <a:srgbClr val="1F145D"/>
                </a:solidFill>
                <a:latin typeface="Calibri"/>
                <a:cs typeface="Calibri"/>
              </a:rPr>
              <a:t>with</a:t>
            </a:r>
            <a:r>
              <a:rPr sz="2200" dirty="0">
                <a:solidFill>
                  <a:srgbClr val="1F145D"/>
                </a:solidFill>
                <a:latin typeface="Calibri"/>
                <a:cs typeface="Calibri"/>
              </a:rPr>
              <a:t> an </a:t>
            </a:r>
            <a:r>
              <a:rPr sz="2200" spc="-10" dirty="0">
                <a:solidFill>
                  <a:srgbClr val="1F145D"/>
                </a:solidFill>
                <a:latin typeface="Calibri"/>
                <a:cs typeface="Calibri"/>
              </a:rPr>
              <a:t>absurdly</a:t>
            </a:r>
            <a:r>
              <a:rPr sz="2200" spc="-30" dirty="0">
                <a:solidFill>
                  <a:srgbClr val="1F145D"/>
                </a:solidFill>
                <a:latin typeface="Calibri"/>
                <a:cs typeface="Calibri"/>
              </a:rPr>
              <a:t> </a:t>
            </a:r>
            <a:r>
              <a:rPr sz="2200" spc="-20" dirty="0">
                <a:solidFill>
                  <a:srgbClr val="1F145D"/>
                </a:solidFill>
                <a:latin typeface="Calibri"/>
                <a:cs typeface="Calibri"/>
              </a:rPr>
              <a:t>fast</a:t>
            </a:r>
            <a:r>
              <a:rPr sz="2200" spc="15" dirty="0">
                <a:solidFill>
                  <a:srgbClr val="1F145D"/>
                </a:solidFill>
                <a:latin typeface="Calibri"/>
                <a:cs typeface="Calibri"/>
              </a:rPr>
              <a:t> </a:t>
            </a:r>
            <a:r>
              <a:rPr sz="2200" spc="-5" dirty="0">
                <a:solidFill>
                  <a:srgbClr val="1F145D"/>
                </a:solidFill>
                <a:latin typeface="Calibri"/>
                <a:cs typeface="Calibri"/>
              </a:rPr>
              <a:t>clock</a:t>
            </a:r>
            <a:endParaRPr sz="2200" dirty="0">
              <a:solidFill>
                <a:srgbClr val="1F145D"/>
              </a:solidFill>
              <a:latin typeface="Calibri"/>
              <a:cs typeface="Calibri"/>
            </a:endParaRPr>
          </a:p>
          <a:p>
            <a:pPr marL="698500" lvl="1" indent="-229235">
              <a:lnSpc>
                <a:spcPts val="2490"/>
              </a:lnSpc>
              <a:buFont typeface="Arial"/>
              <a:buChar char="•"/>
              <a:tabLst>
                <a:tab pos="698500" algn="l"/>
                <a:tab pos="699135" algn="l"/>
              </a:tabLst>
            </a:pPr>
            <a:r>
              <a:rPr sz="2200" spc="-30" dirty="0">
                <a:solidFill>
                  <a:srgbClr val="1F145D"/>
                </a:solidFill>
                <a:latin typeface="Calibri"/>
                <a:cs typeface="Calibri"/>
              </a:rPr>
              <a:t>Very</a:t>
            </a:r>
            <a:r>
              <a:rPr sz="2200" spc="-5" dirty="0">
                <a:solidFill>
                  <a:srgbClr val="1F145D"/>
                </a:solidFill>
                <a:latin typeface="Calibri"/>
                <a:cs typeface="Calibri"/>
              </a:rPr>
              <a:t> </a:t>
            </a:r>
            <a:r>
              <a:rPr sz="2200" spc="-10" dirty="0">
                <a:solidFill>
                  <a:srgbClr val="1F145D"/>
                </a:solidFill>
                <a:latin typeface="Calibri"/>
                <a:cs typeface="Calibri"/>
              </a:rPr>
              <a:t>quick </a:t>
            </a:r>
            <a:r>
              <a:rPr sz="2200" spc="-15" dirty="0">
                <a:solidFill>
                  <a:srgbClr val="1F145D"/>
                </a:solidFill>
                <a:latin typeface="Calibri"/>
                <a:cs typeface="Calibri"/>
              </a:rPr>
              <a:t>to</a:t>
            </a:r>
            <a:r>
              <a:rPr sz="2200" spc="-5" dirty="0">
                <a:solidFill>
                  <a:srgbClr val="1F145D"/>
                </a:solidFill>
                <a:latin typeface="Calibri"/>
                <a:cs typeface="Calibri"/>
              </a:rPr>
              <a:t> </a:t>
            </a:r>
            <a:r>
              <a:rPr sz="2200" spc="-15" dirty="0">
                <a:solidFill>
                  <a:srgbClr val="1F145D"/>
                </a:solidFill>
                <a:latin typeface="Calibri"/>
                <a:cs typeface="Calibri"/>
              </a:rPr>
              <a:t>simulate</a:t>
            </a:r>
            <a:endParaRPr sz="2200" dirty="0">
              <a:solidFill>
                <a:srgbClr val="1F145D"/>
              </a:solidFill>
              <a:latin typeface="Calibri"/>
              <a:cs typeface="Calibri"/>
            </a:endParaRPr>
          </a:p>
          <a:p>
            <a:pPr marL="241300" indent="-229235">
              <a:lnSpc>
                <a:spcPts val="2970"/>
              </a:lnSpc>
              <a:spcBef>
                <a:spcPts val="65"/>
              </a:spcBef>
              <a:buFont typeface="Arial"/>
              <a:buChar char="•"/>
              <a:tabLst>
                <a:tab pos="241935" algn="l"/>
              </a:tabLst>
            </a:pPr>
            <a:r>
              <a:rPr sz="2600" spc="-20" dirty="0">
                <a:solidFill>
                  <a:srgbClr val="1F145D"/>
                </a:solidFill>
                <a:latin typeface="Calibri"/>
                <a:cs typeface="Calibri"/>
              </a:rPr>
              <a:t>Post</a:t>
            </a:r>
            <a:r>
              <a:rPr sz="2600" spc="-50" dirty="0">
                <a:solidFill>
                  <a:srgbClr val="1F145D"/>
                </a:solidFill>
                <a:latin typeface="Calibri"/>
                <a:cs typeface="Calibri"/>
              </a:rPr>
              <a:t> </a:t>
            </a:r>
            <a:r>
              <a:rPr sz="2600" spc="-5" dirty="0">
                <a:solidFill>
                  <a:srgbClr val="1F145D"/>
                </a:solidFill>
                <a:latin typeface="Calibri"/>
                <a:cs typeface="Calibri"/>
              </a:rPr>
              <a:t>implementation</a:t>
            </a:r>
            <a:endParaRPr sz="2600" dirty="0">
              <a:solidFill>
                <a:srgbClr val="1F145D"/>
              </a:solidFill>
              <a:latin typeface="Calibri"/>
              <a:cs typeface="Calibri"/>
            </a:endParaRPr>
          </a:p>
          <a:p>
            <a:pPr marL="698500" lvl="1" indent="-229235">
              <a:lnSpc>
                <a:spcPts val="2095"/>
              </a:lnSpc>
              <a:buFont typeface="Arial"/>
              <a:buChar char="•"/>
              <a:tabLst>
                <a:tab pos="698500" algn="l"/>
                <a:tab pos="699135" algn="l"/>
              </a:tabLst>
            </a:pPr>
            <a:r>
              <a:rPr sz="2200" spc="-15" dirty="0">
                <a:solidFill>
                  <a:srgbClr val="1F145D"/>
                </a:solidFill>
                <a:latin typeface="Calibri"/>
                <a:cs typeface="Calibri"/>
              </a:rPr>
              <a:t>Incorporates</a:t>
            </a:r>
            <a:r>
              <a:rPr sz="2200" spc="10" dirty="0">
                <a:solidFill>
                  <a:srgbClr val="1F145D"/>
                </a:solidFill>
                <a:latin typeface="Calibri"/>
                <a:cs typeface="Calibri"/>
              </a:rPr>
              <a:t> </a:t>
            </a:r>
            <a:r>
              <a:rPr sz="2200" spc="-5" dirty="0">
                <a:solidFill>
                  <a:srgbClr val="1F145D"/>
                </a:solidFill>
                <a:latin typeface="Calibri"/>
                <a:cs typeface="Calibri"/>
              </a:rPr>
              <a:t>(back </a:t>
            </a:r>
            <a:r>
              <a:rPr sz="2200" spc="-10" dirty="0">
                <a:solidFill>
                  <a:srgbClr val="1F145D"/>
                </a:solidFill>
                <a:latin typeface="Calibri"/>
                <a:cs typeface="Calibri"/>
              </a:rPr>
              <a:t>annotates)</a:t>
            </a:r>
            <a:r>
              <a:rPr sz="2200" spc="10" dirty="0">
                <a:solidFill>
                  <a:srgbClr val="1F145D"/>
                </a:solidFill>
                <a:latin typeface="Calibri"/>
                <a:cs typeface="Calibri"/>
              </a:rPr>
              <a:t> </a:t>
            </a:r>
            <a:r>
              <a:rPr sz="2200" spc="-10" dirty="0">
                <a:solidFill>
                  <a:srgbClr val="1F145D"/>
                </a:solidFill>
                <a:latin typeface="Calibri"/>
                <a:cs typeface="Calibri"/>
              </a:rPr>
              <a:t>path</a:t>
            </a:r>
            <a:r>
              <a:rPr sz="2200" dirty="0">
                <a:solidFill>
                  <a:srgbClr val="1F145D"/>
                </a:solidFill>
                <a:latin typeface="Calibri"/>
                <a:cs typeface="Calibri"/>
              </a:rPr>
              <a:t> </a:t>
            </a:r>
            <a:r>
              <a:rPr sz="2200" spc="-5" dirty="0">
                <a:solidFill>
                  <a:srgbClr val="1F145D"/>
                </a:solidFill>
                <a:latin typeface="Calibri"/>
                <a:cs typeface="Calibri"/>
              </a:rPr>
              <a:t>&amp;</a:t>
            </a:r>
            <a:r>
              <a:rPr sz="2200" spc="5" dirty="0">
                <a:solidFill>
                  <a:srgbClr val="1F145D"/>
                </a:solidFill>
                <a:latin typeface="Calibri"/>
                <a:cs typeface="Calibri"/>
              </a:rPr>
              <a:t> </a:t>
            </a:r>
            <a:r>
              <a:rPr sz="2200" spc="-30" dirty="0">
                <a:solidFill>
                  <a:srgbClr val="1F145D"/>
                </a:solidFill>
                <a:latin typeface="Calibri"/>
                <a:cs typeface="Calibri"/>
              </a:rPr>
              <a:t>gate</a:t>
            </a:r>
            <a:r>
              <a:rPr sz="2200" spc="15" dirty="0">
                <a:solidFill>
                  <a:srgbClr val="1F145D"/>
                </a:solidFill>
                <a:latin typeface="Calibri"/>
                <a:cs typeface="Calibri"/>
              </a:rPr>
              <a:t> </a:t>
            </a:r>
            <a:r>
              <a:rPr sz="2200" spc="-5" dirty="0">
                <a:solidFill>
                  <a:srgbClr val="1F145D"/>
                </a:solidFill>
                <a:latin typeface="Calibri"/>
                <a:cs typeface="Calibri"/>
              </a:rPr>
              <a:t>timing</a:t>
            </a:r>
            <a:r>
              <a:rPr sz="2200" spc="20" dirty="0">
                <a:solidFill>
                  <a:srgbClr val="1F145D"/>
                </a:solidFill>
                <a:latin typeface="Calibri"/>
                <a:cs typeface="Calibri"/>
              </a:rPr>
              <a:t> </a:t>
            </a:r>
            <a:r>
              <a:rPr sz="2200" spc="-15" dirty="0">
                <a:solidFill>
                  <a:srgbClr val="1F145D"/>
                </a:solidFill>
                <a:latin typeface="Calibri"/>
                <a:cs typeface="Calibri"/>
              </a:rPr>
              <a:t>information</a:t>
            </a:r>
            <a:r>
              <a:rPr sz="2200" spc="-5" dirty="0">
                <a:solidFill>
                  <a:srgbClr val="1F145D"/>
                </a:solidFill>
                <a:latin typeface="Calibri"/>
                <a:cs typeface="Calibri"/>
              </a:rPr>
              <a:t> </a:t>
            </a:r>
            <a:r>
              <a:rPr sz="2200" spc="-20" dirty="0">
                <a:solidFill>
                  <a:srgbClr val="1F145D"/>
                </a:solidFill>
                <a:latin typeface="Calibri"/>
                <a:cs typeface="Calibri"/>
              </a:rPr>
              <a:t>to</a:t>
            </a:r>
            <a:r>
              <a:rPr sz="2200" spc="10" dirty="0">
                <a:solidFill>
                  <a:srgbClr val="1F145D"/>
                </a:solidFill>
                <a:latin typeface="Calibri"/>
                <a:cs typeface="Calibri"/>
              </a:rPr>
              <a:t> </a:t>
            </a:r>
            <a:r>
              <a:rPr sz="2200" spc="-15" dirty="0">
                <a:solidFill>
                  <a:srgbClr val="1F145D"/>
                </a:solidFill>
                <a:latin typeface="Calibri"/>
                <a:cs typeface="Calibri"/>
              </a:rPr>
              <a:t>accurately</a:t>
            </a:r>
            <a:r>
              <a:rPr sz="2200" spc="10" dirty="0">
                <a:solidFill>
                  <a:srgbClr val="1F145D"/>
                </a:solidFill>
                <a:latin typeface="Calibri"/>
                <a:cs typeface="Calibri"/>
              </a:rPr>
              <a:t> </a:t>
            </a:r>
            <a:r>
              <a:rPr sz="2200" spc="-5" dirty="0">
                <a:solidFill>
                  <a:srgbClr val="1F145D"/>
                </a:solidFill>
                <a:latin typeface="Calibri"/>
                <a:cs typeface="Calibri"/>
              </a:rPr>
              <a:t>model</a:t>
            </a:r>
            <a:endParaRPr sz="2200" dirty="0">
              <a:solidFill>
                <a:srgbClr val="1F145D"/>
              </a:solidFill>
              <a:latin typeface="Calibri"/>
              <a:cs typeface="Calibri"/>
            </a:endParaRPr>
          </a:p>
          <a:p>
            <a:pPr marL="698500">
              <a:lnSpc>
                <a:spcPts val="2100"/>
              </a:lnSpc>
            </a:pPr>
            <a:r>
              <a:rPr sz="2200" spc="-5" dirty="0">
                <a:solidFill>
                  <a:srgbClr val="1F145D"/>
                </a:solidFill>
                <a:latin typeface="Calibri"/>
                <a:cs typeface="Calibri"/>
              </a:rPr>
              <a:t>the</a:t>
            </a:r>
            <a:r>
              <a:rPr sz="2200" spc="5" dirty="0">
                <a:solidFill>
                  <a:srgbClr val="1F145D"/>
                </a:solidFill>
                <a:latin typeface="Calibri"/>
                <a:cs typeface="Calibri"/>
              </a:rPr>
              <a:t> </a:t>
            </a:r>
            <a:r>
              <a:rPr sz="2200" spc="-15" dirty="0">
                <a:solidFill>
                  <a:srgbClr val="1F145D"/>
                </a:solidFill>
                <a:latin typeface="Calibri"/>
                <a:cs typeface="Calibri"/>
              </a:rPr>
              <a:t>expected</a:t>
            </a:r>
            <a:r>
              <a:rPr sz="2200" spc="20" dirty="0">
                <a:solidFill>
                  <a:srgbClr val="1F145D"/>
                </a:solidFill>
                <a:latin typeface="Calibri"/>
                <a:cs typeface="Calibri"/>
              </a:rPr>
              <a:t> </a:t>
            </a:r>
            <a:r>
              <a:rPr sz="2200" spc="-10" dirty="0">
                <a:solidFill>
                  <a:srgbClr val="1F145D"/>
                </a:solidFill>
                <a:latin typeface="Calibri"/>
                <a:cs typeface="Calibri"/>
              </a:rPr>
              <a:t>performance</a:t>
            </a:r>
            <a:r>
              <a:rPr sz="2200" spc="-5" dirty="0">
                <a:solidFill>
                  <a:srgbClr val="1F145D"/>
                </a:solidFill>
                <a:latin typeface="Calibri"/>
                <a:cs typeface="Calibri"/>
              </a:rPr>
              <a:t> </a:t>
            </a:r>
            <a:r>
              <a:rPr sz="2200" dirty="0">
                <a:solidFill>
                  <a:srgbClr val="1F145D"/>
                </a:solidFill>
                <a:latin typeface="Calibri"/>
                <a:cs typeface="Calibri"/>
              </a:rPr>
              <a:t>of </a:t>
            </a:r>
            <a:r>
              <a:rPr sz="2200" spc="-5" dirty="0">
                <a:solidFill>
                  <a:srgbClr val="1F145D"/>
                </a:solidFill>
                <a:latin typeface="Calibri"/>
                <a:cs typeface="Calibri"/>
              </a:rPr>
              <a:t>the</a:t>
            </a:r>
            <a:r>
              <a:rPr sz="2200" spc="10" dirty="0">
                <a:solidFill>
                  <a:srgbClr val="1F145D"/>
                </a:solidFill>
                <a:latin typeface="Calibri"/>
                <a:cs typeface="Calibri"/>
              </a:rPr>
              <a:t> </a:t>
            </a:r>
            <a:r>
              <a:rPr sz="2200" spc="-10" dirty="0">
                <a:solidFill>
                  <a:srgbClr val="1F145D"/>
                </a:solidFill>
                <a:latin typeface="Calibri"/>
                <a:cs typeface="Calibri"/>
              </a:rPr>
              <a:t>device</a:t>
            </a:r>
            <a:endParaRPr sz="2200" dirty="0">
              <a:solidFill>
                <a:srgbClr val="1F145D"/>
              </a:solidFill>
              <a:latin typeface="Calibri"/>
              <a:cs typeface="Calibri"/>
            </a:endParaRPr>
          </a:p>
          <a:p>
            <a:pPr marL="698500" lvl="1" indent="-229235">
              <a:lnSpc>
                <a:spcPts val="2350"/>
              </a:lnSpc>
              <a:buFont typeface="Arial"/>
              <a:buChar char="•"/>
              <a:tabLst>
                <a:tab pos="698500" algn="l"/>
                <a:tab pos="699135" algn="l"/>
              </a:tabLst>
            </a:pPr>
            <a:r>
              <a:rPr sz="2200" spc="-5" dirty="0">
                <a:solidFill>
                  <a:srgbClr val="1F145D"/>
                </a:solidFill>
                <a:latin typeface="Calibri"/>
                <a:cs typeface="Calibri"/>
              </a:rPr>
              <a:t>Models </a:t>
            </a:r>
            <a:r>
              <a:rPr sz="2200" spc="-10" dirty="0">
                <a:solidFill>
                  <a:srgbClr val="1F145D"/>
                </a:solidFill>
                <a:latin typeface="Calibri"/>
                <a:cs typeface="Calibri"/>
              </a:rPr>
              <a:t>are</a:t>
            </a:r>
            <a:r>
              <a:rPr sz="2200" spc="-5" dirty="0">
                <a:solidFill>
                  <a:srgbClr val="1F145D"/>
                </a:solidFill>
                <a:latin typeface="Calibri"/>
                <a:cs typeface="Calibri"/>
              </a:rPr>
              <a:t> </a:t>
            </a:r>
            <a:r>
              <a:rPr sz="2200" spc="-10" dirty="0">
                <a:solidFill>
                  <a:srgbClr val="1F145D"/>
                </a:solidFill>
                <a:latin typeface="Calibri"/>
                <a:cs typeface="Calibri"/>
              </a:rPr>
              <a:t>relatively </a:t>
            </a:r>
            <a:r>
              <a:rPr sz="2200" spc="-5" dirty="0">
                <a:solidFill>
                  <a:srgbClr val="1F145D"/>
                </a:solidFill>
                <a:latin typeface="Calibri"/>
                <a:cs typeface="Calibri"/>
              </a:rPr>
              <a:t>crude </a:t>
            </a:r>
            <a:r>
              <a:rPr sz="2200" spc="-10" dirty="0">
                <a:solidFill>
                  <a:srgbClr val="1F145D"/>
                </a:solidFill>
                <a:latin typeface="Calibri"/>
                <a:cs typeface="Calibri"/>
              </a:rPr>
              <a:t>but</a:t>
            </a:r>
            <a:r>
              <a:rPr sz="2200" spc="-15" dirty="0">
                <a:solidFill>
                  <a:srgbClr val="1F145D"/>
                </a:solidFill>
                <a:latin typeface="Calibri"/>
                <a:cs typeface="Calibri"/>
              </a:rPr>
              <a:t> </a:t>
            </a:r>
            <a:r>
              <a:rPr sz="2200" spc="-20" dirty="0">
                <a:solidFill>
                  <a:srgbClr val="1F145D"/>
                </a:solidFill>
                <a:latin typeface="Calibri"/>
                <a:cs typeface="Calibri"/>
              </a:rPr>
              <a:t>effective</a:t>
            </a:r>
            <a:endParaRPr sz="2200" dirty="0">
              <a:solidFill>
                <a:srgbClr val="1F145D"/>
              </a:solidFill>
              <a:latin typeface="Calibri"/>
              <a:cs typeface="Calibri"/>
            </a:endParaRPr>
          </a:p>
          <a:p>
            <a:pPr marL="698500" lvl="1" indent="-229235">
              <a:lnSpc>
                <a:spcPts val="2345"/>
              </a:lnSpc>
              <a:buFont typeface="Arial"/>
              <a:buChar char="•"/>
              <a:tabLst>
                <a:tab pos="698500" algn="l"/>
                <a:tab pos="699135" algn="l"/>
              </a:tabLst>
            </a:pPr>
            <a:r>
              <a:rPr sz="2200" spc="-45" dirty="0">
                <a:solidFill>
                  <a:srgbClr val="1F145D"/>
                </a:solidFill>
                <a:latin typeface="Calibri"/>
                <a:cs typeface="Calibri"/>
              </a:rPr>
              <a:t>Two</a:t>
            </a:r>
            <a:r>
              <a:rPr sz="2200" spc="15" dirty="0">
                <a:solidFill>
                  <a:srgbClr val="1F145D"/>
                </a:solidFill>
                <a:latin typeface="Calibri"/>
                <a:cs typeface="Calibri"/>
              </a:rPr>
              <a:t> </a:t>
            </a:r>
            <a:r>
              <a:rPr sz="2200" spc="-5" dirty="0">
                <a:solidFill>
                  <a:srgbClr val="1F145D"/>
                </a:solidFill>
                <a:latin typeface="Calibri"/>
                <a:cs typeface="Calibri"/>
              </a:rPr>
              <a:t>timing</a:t>
            </a:r>
            <a:r>
              <a:rPr sz="2200" spc="10" dirty="0">
                <a:solidFill>
                  <a:srgbClr val="1F145D"/>
                </a:solidFill>
                <a:latin typeface="Calibri"/>
                <a:cs typeface="Calibri"/>
              </a:rPr>
              <a:t> </a:t>
            </a:r>
            <a:r>
              <a:rPr sz="2200" spc="-15" dirty="0">
                <a:solidFill>
                  <a:srgbClr val="1F145D"/>
                </a:solidFill>
                <a:latin typeface="Calibri"/>
                <a:cs typeface="Calibri"/>
              </a:rPr>
              <a:t>corners</a:t>
            </a:r>
            <a:r>
              <a:rPr sz="2200" spc="-5" dirty="0">
                <a:solidFill>
                  <a:srgbClr val="1F145D"/>
                </a:solidFill>
                <a:latin typeface="Calibri"/>
                <a:cs typeface="Calibri"/>
              </a:rPr>
              <a:t> </a:t>
            </a:r>
            <a:r>
              <a:rPr sz="2200" spc="-15" dirty="0">
                <a:solidFill>
                  <a:srgbClr val="1F145D"/>
                </a:solidFill>
                <a:latin typeface="Calibri"/>
                <a:cs typeface="Calibri"/>
              </a:rPr>
              <a:t>best</a:t>
            </a:r>
            <a:r>
              <a:rPr sz="2200" spc="-5" dirty="0">
                <a:solidFill>
                  <a:srgbClr val="1F145D"/>
                </a:solidFill>
                <a:latin typeface="Calibri"/>
                <a:cs typeface="Calibri"/>
              </a:rPr>
              <a:t> </a:t>
            </a:r>
            <a:r>
              <a:rPr sz="2200" spc="-10" dirty="0">
                <a:solidFill>
                  <a:srgbClr val="1F145D"/>
                </a:solidFill>
                <a:latin typeface="Calibri"/>
                <a:cs typeface="Calibri"/>
              </a:rPr>
              <a:t>case</a:t>
            </a:r>
            <a:r>
              <a:rPr sz="2200" spc="15" dirty="0">
                <a:solidFill>
                  <a:srgbClr val="1F145D"/>
                </a:solidFill>
                <a:latin typeface="Calibri"/>
                <a:cs typeface="Calibri"/>
              </a:rPr>
              <a:t> </a:t>
            </a:r>
            <a:r>
              <a:rPr sz="2200" spc="-5" dirty="0">
                <a:solidFill>
                  <a:srgbClr val="1F145D"/>
                </a:solidFill>
                <a:latin typeface="Calibri"/>
                <a:cs typeface="Calibri"/>
              </a:rPr>
              <a:t>and </a:t>
            </a:r>
            <a:r>
              <a:rPr sz="2200" spc="-20" dirty="0">
                <a:solidFill>
                  <a:srgbClr val="1F145D"/>
                </a:solidFill>
                <a:latin typeface="Calibri"/>
                <a:cs typeface="Calibri"/>
              </a:rPr>
              <a:t>worst</a:t>
            </a:r>
            <a:r>
              <a:rPr sz="2200" spc="-10" dirty="0">
                <a:solidFill>
                  <a:srgbClr val="1F145D"/>
                </a:solidFill>
                <a:latin typeface="Calibri"/>
                <a:cs typeface="Calibri"/>
              </a:rPr>
              <a:t> case</a:t>
            </a:r>
            <a:endParaRPr sz="2200" dirty="0">
              <a:solidFill>
                <a:srgbClr val="1F145D"/>
              </a:solidFill>
              <a:latin typeface="Calibri"/>
              <a:cs typeface="Calibri"/>
            </a:endParaRPr>
          </a:p>
          <a:p>
            <a:pPr marL="698500" lvl="1" indent="-229235">
              <a:lnSpc>
                <a:spcPts val="2345"/>
              </a:lnSpc>
              <a:buFont typeface="Arial"/>
              <a:buChar char="•"/>
              <a:tabLst>
                <a:tab pos="698500" algn="l"/>
                <a:tab pos="699135" algn="l"/>
              </a:tabLst>
            </a:pPr>
            <a:r>
              <a:rPr sz="2200" spc="-10" dirty="0">
                <a:solidFill>
                  <a:srgbClr val="1F145D"/>
                </a:solidFill>
                <a:latin typeface="Calibri"/>
                <a:cs typeface="Calibri"/>
              </a:rPr>
              <a:t>Confirms</a:t>
            </a:r>
            <a:r>
              <a:rPr sz="2200" spc="-5" dirty="0">
                <a:solidFill>
                  <a:srgbClr val="1F145D"/>
                </a:solidFill>
                <a:latin typeface="Calibri"/>
                <a:cs typeface="Calibri"/>
              </a:rPr>
              <a:t> setup</a:t>
            </a:r>
            <a:r>
              <a:rPr sz="2200" spc="10" dirty="0">
                <a:solidFill>
                  <a:srgbClr val="1F145D"/>
                </a:solidFill>
                <a:latin typeface="Calibri"/>
                <a:cs typeface="Calibri"/>
              </a:rPr>
              <a:t> </a:t>
            </a:r>
            <a:r>
              <a:rPr sz="2200" spc="-5" dirty="0">
                <a:solidFill>
                  <a:srgbClr val="1F145D"/>
                </a:solidFill>
                <a:latin typeface="Calibri"/>
                <a:cs typeface="Calibri"/>
              </a:rPr>
              <a:t>and </a:t>
            </a:r>
            <a:r>
              <a:rPr sz="2200" spc="-10" dirty="0">
                <a:solidFill>
                  <a:srgbClr val="1F145D"/>
                </a:solidFill>
                <a:latin typeface="Calibri"/>
                <a:cs typeface="Calibri"/>
              </a:rPr>
              <a:t>hold</a:t>
            </a:r>
            <a:r>
              <a:rPr sz="2200" spc="-20" dirty="0">
                <a:solidFill>
                  <a:srgbClr val="1F145D"/>
                </a:solidFill>
                <a:latin typeface="Calibri"/>
                <a:cs typeface="Calibri"/>
              </a:rPr>
              <a:t> </a:t>
            </a:r>
            <a:r>
              <a:rPr sz="2200" spc="-5" dirty="0">
                <a:solidFill>
                  <a:srgbClr val="1F145D"/>
                </a:solidFill>
                <a:latin typeface="Calibri"/>
                <a:cs typeface="Calibri"/>
              </a:rPr>
              <a:t>times</a:t>
            </a:r>
            <a:r>
              <a:rPr sz="2200" spc="30" dirty="0">
                <a:solidFill>
                  <a:srgbClr val="1F145D"/>
                </a:solidFill>
                <a:latin typeface="Calibri"/>
                <a:cs typeface="Calibri"/>
              </a:rPr>
              <a:t> </a:t>
            </a:r>
            <a:r>
              <a:rPr sz="2200" spc="-10" dirty="0">
                <a:solidFill>
                  <a:srgbClr val="1F145D"/>
                </a:solidFill>
                <a:latin typeface="Calibri"/>
                <a:cs typeface="Calibri"/>
              </a:rPr>
              <a:t>are</a:t>
            </a:r>
            <a:r>
              <a:rPr sz="2200" dirty="0">
                <a:solidFill>
                  <a:srgbClr val="1F145D"/>
                </a:solidFill>
                <a:latin typeface="Calibri"/>
                <a:cs typeface="Calibri"/>
              </a:rPr>
              <a:t> </a:t>
            </a:r>
            <a:r>
              <a:rPr sz="2200" spc="-10" dirty="0">
                <a:solidFill>
                  <a:srgbClr val="1F145D"/>
                </a:solidFill>
                <a:latin typeface="Calibri"/>
                <a:cs typeface="Calibri"/>
              </a:rPr>
              <a:t>not violated</a:t>
            </a:r>
            <a:endParaRPr sz="2200" dirty="0">
              <a:solidFill>
                <a:srgbClr val="1F145D"/>
              </a:solidFill>
              <a:latin typeface="Calibri"/>
              <a:cs typeface="Calibri"/>
            </a:endParaRPr>
          </a:p>
          <a:p>
            <a:pPr marL="698500" lvl="1" indent="-229235">
              <a:lnSpc>
                <a:spcPts val="2355"/>
              </a:lnSpc>
              <a:buFont typeface="Arial"/>
              <a:buChar char="•"/>
              <a:tabLst>
                <a:tab pos="698500" algn="l"/>
                <a:tab pos="699135" algn="l"/>
              </a:tabLst>
            </a:pPr>
            <a:r>
              <a:rPr sz="2200" spc="-5" dirty="0">
                <a:solidFill>
                  <a:srgbClr val="1F145D"/>
                </a:solidFill>
                <a:latin typeface="Calibri"/>
                <a:cs typeface="Calibri"/>
              </a:rPr>
              <a:t>Needs</a:t>
            </a:r>
            <a:r>
              <a:rPr sz="2200" spc="15" dirty="0">
                <a:solidFill>
                  <a:srgbClr val="1F145D"/>
                </a:solidFill>
                <a:latin typeface="Calibri"/>
                <a:cs typeface="Calibri"/>
              </a:rPr>
              <a:t> </a:t>
            </a:r>
            <a:r>
              <a:rPr sz="2200" spc="-15" dirty="0">
                <a:solidFill>
                  <a:srgbClr val="1F145D"/>
                </a:solidFill>
                <a:latin typeface="Calibri"/>
                <a:cs typeface="Calibri"/>
              </a:rPr>
              <a:t>information</a:t>
            </a:r>
            <a:r>
              <a:rPr sz="2200" dirty="0">
                <a:solidFill>
                  <a:srgbClr val="1F145D"/>
                </a:solidFill>
                <a:latin typeface="Calibri"/>
                <a:cs typeface="Calibri"/>
              </a:rPr>
              <a:t> on</a:t>
            </a:r>
            <a:r>
              <a:rPr sz="2200" spc="-5" dirty="0">
                <a:solidFill>
                  <a:srgbClr val="1F145D"/>
                </a:solidFill>
                <a:latin typeface="Calibri"/>
                <a:cs typeface="Calibri"/>
              </a:rPr>
              <a:t> </a:t>
            </a:r>
            <a:r>
              <a:rPr sz="2200" spc="-10" dirty="0">
                <a:solidFill>
                  <a:srgbClr val="1F145D"/>
                </a:solidFill>
                <a:latin typeface="Calibri"/>
                <a:cs typeface="Calibri"/>
              </a:rPr>
              <a:t>external</a:t>
            </a:r>
            <a:r>
              <a:rPr sz="2200" spc="5" dirty="0">
                <a:solidFill>
                  <a:srgbClr val="1F145D"/>
                </a:solidFill>
                <a:latin typeface="Calibri"/>
                <a:cs typeface="Calibri"/>
              </a:rPr>
              <a:t> </a:t>
            </a:r>
            <a:r>
              <a:rPr sz="2200" spc="-10" dirty="0">
                <a:solidFill>
                  <a:srgbClr val="1F145D"/>
                </a:solidFill>
                <a:latin typeface="Calibri"/>
                <a:cs typeface="Calibri"/>
              </a:rPr>
              <a:t>circuit</a:t>
            </a:r>
            <a:r>
              <a:rPr sz="2200" spc="5" dirty="0">
                <a:solidFill>
                  <a:srgbClr val="1F145D"/>
                </a:solidFill>
                <a:latin typeface="Calibri"/>
                <a:cs typeface="Calibri"/>
              </a:rPr>
              <a:t> </a:t>
            </a:r>
            <a:r>
              <a:rPr sz="2200" spc="-10" dirty="0">
                <a:solidFill>
                  <a:srgbClr val="1F145D"/>
                </a:solidFill>
                <a:latin typeface="Calibri"/>
                <a:cs typeface="Calibri"/>
              </a:rPr>
              <a:t>capacitive</a:t>
            </a:r>
            <a:r>
              <a:rPr sz="2200" spc="-5" dirty="0">
                <a:solidFill>
                  <a:srgbClr val="1F145D"/>
                </a:solidFill>
                <a:latin typeface="Calibri"/>
                <a:cs typeface="Calibri"/>
              </a:rPr>
              <a:t> loading</a:t>
            </a:r>
            <a:endParaRPr sz="2200" dirty="0">
              <a:solidFill>
                <a:srgbClr val="1F145D"/>
              </a:solidFill>
              <a:latin typeface="Calibri"/>
              <a:cs typeface="Calibri"/>
            </a:endParaRPr>
          </a:p>
          <a:p>
            <a:pPr marL="698500" lvl="1" indent="-229235">
              <a:lnSpc>
                <a:spcPts val="2495"/>
              </a:lnSpc>
              <a:buFont typeface="Arial"/>
              <a:buChar char="•"/>
              <a:tabLst>
                <a:tab pos="698500" algn="l"/>
                <a:tab pos="699135" algn="l"/>
              </a:tabLst>
            </a:pPr>
            <a:r>
              <a:rPr sz="2200" spc="-5" dirty="0">
                <a:solidFill>
                  <a:srgbClr val="1F145D"/>
                </a:solidFill>
                <a:latin typeface="Calibri"/>
                <a:cs typeface="Calibri"/>
              </a:rPr>
              <a:t>User</a:t>
            </a:r>
            <a:r>
              <a:rPr sz="2200" spc="10" dirty="0">
                <a:solidFill>
                  <a:srgbClr val="1F145D"/>
                </a:solidFill>
                <a:latin typeface="Calibri"/>
                <a:cs typeface="Calibri"/>
              </a:rPr>
              <a:t> </a:t>
            </a:r>
            <a:r>
              <a:rPr sz="2200" spc="-20" dirty="0">
                <a:solidFill>
                  <a:srgbClr val="1F145D"/>
                </a:solidFill>
                <a:latin typeface="Calibri"/>
                <a:cs typeface="Calibri"/>
              </a:rPr>
              <a:t>constraint</a:t>
            </a:r>
            <a:r>
              <a:rPr sz="2200" spc="5" dirty="0">
                <a:solidFill>
                  <a:srgbClr val="1F145D"/>
                </a:solidFill>
                <a:latin typeface="Calibri"/>
                <a:cs typeface="Calibri"/>
              </a:rPr>
              <a:t> </a:t>
            </a:r>
            <a:r>
              <a:rPr sz="2200" spc="-15" dirty="0">
                <a:solidFill>
                  <a:srgbClr val="1F145D"/>
                </a:solidFill>
                <a:latin typeface="Calibri"/>
                <a:cs typeface="Calibri"/>
              </a:rPr>
              <a:t>‘guestimates’</a:t>
            </a:r>
            <a:r>
              <a:rPr sz="2200" spc="35" dirty="0">
                <a:solidFill>
                  <a:srgbClr val="1F145D"/>
                </a:solidFill>
                <a:latin typeface="Calibri"/>
                <a:cs typeface="Calibri"/>
              </a:rPr>
              <a:t> </a:t>
            </a:r>
            <a:r>
              <a:rPr sz="2200" spc="-15" dirty="0">
                <a:solidFill>
                  <a:srgbClr val="1F145D"/>
                </a:solidFill>
                <a:latin typeface="Calibri"/>
                <a:cs typeface="Calibri"/>
              </a:rPr>
              <a:t>can</a:t>
            </a:r>
            <a:r>
              <a:rPr sz="2200" spc="5" dirty="0">
                <a:solidFill>
                  <a:srgbClr val="1F145D"/>
                </a:solidFill>
                <a:latin typeface="Calibri"/>
                <a:cs typeface="Calibri"/>
              </a:rPr>
              <a:t> </a:t>
            </a:r>
            <a:r>
              <a:rPr sz="2200" spc="-5" dirty="0">
                <a:solidFill>
                  <a:srgbClr val="1F145D"/>
                </a:solidFill>
                <a:latin typeface="Calibri"/>
                <a:cs typeface="Calibri"/>
              </a:rPr>
              <a:t>lead</a:t>
            </a:r>
            <a:r>
              <a:rPr sz="2200" spc="10" dirty="0">
                <a:solidFill>
                  <a:srgbClr val="1F145D"/>
                </a:solidFill>
                <a:latin typeface="Calibri"/>
                <a:cs typeface="Calibri"/>
              </a:rPr>
              <a:t> </a:t>
            </a:r>
            <a:r>
              <a:rPr sz="2200" spc="-20" dirty="0">
                <a:solidFill>
                  <a:srgbClr val="1F145D"/>
                </a:solidFill>
                <a:latin typeface="Calibri"/>
                <a:cs typeface="Calibri"/>
              </a:rPr>
              <a:t>to</a:t>
            </a:r>
            <a:r>
              <a:rPr sz="2200" spc="15" dirty="0">
                <a:solidFill>
                  <a:srgbClr val="1F145D"/>
                </a:solidFill>
                <a:latin typeface="Calibri"/>
                <a:cs typeface="Calibri"/>
              </a:rPr>
              <a:t> </a:t>
            </a:r>
            <a:r>
              <a:rPr sz="2200" spc="-10" dirty="0">
                <a:solidFill>
                  <a:srgbClr val="1F145D"/>
                </a:solidFill>
                <a:latin typeface="Calibri"/>
                <a:cs typeface="Calibri"/>
              </a:rPr>
              <a:t>simulation</a:t>
            </a:r>
            <a:r>
              <a:rPr sz="2200" dirty="0">
                <a:solidFill>
                  <a:srgbClr val="1F145D"/>
                </a:solidFill>
                <a:latin typeface="Calibri"/>
                <a:cs typeface="Calibri"/>
              </a:rPr>
              <a:t> </a:t>
            </a:r>
            <a:r>
              <a:rPr sz="2200" spc="-5" dirty="0">
                <a:solidFill>
                  <a:srgbClr val="1F145D"/>
                </a:solidFill>
                <a:latin typeface="Calibri"/>
                <a:cs typeface="Calibri"/>
              </a:rPr>
              <a:t>and</a:t>
            </a:r>
            <a:r>
              <a:rPr sz="2200" spc="5" dirty="0">
                <a:solidFill>
                  <a:srgbClr val="1F145D"/>
                </a:solidFill>
                <a:latin typeface="Calibri"/>
                <a:cs typeface="Calibri"/>
              </a:rPr>
              <a:t> </a:t>
            </a:r>
            <a:r>
              <a:rPr sz="2200" spc="-10" dirty="0">
                <a:solidFill>
                  <a:srgbClr val="1F145D"/>
                </a:solidFill>
                <a:latin typeface="Calibri"/>
                <a:cs typeface="Calibri"/>
              </a:rPr>
              <a:t>device</a:t>
            </a:r>
            <a:r>
              <a:rPr sz="2200" spc="5" dirty="0">
                <a:solidFill>
                  <a:srgbClr val="1F145D"/>
                </a:solidFill>
                <a:latin typeface="Calibri"/>
                <a:cs typeface="Calibri"/>
              </a:rPr>
              <a:t> </a:t>
            </a:r>
            <a:r>
              <a:rPr sz="2200" spc="-10" dirty="0">
                <a:solidFill>
                  <a:srgbClr val="1F145D"/>
                </a:solidFill>
                <a:latin typeface="Calibri"/>
                <a:cs typeface="Calibri"/>
              </a:rPr>
              <a:t>mismatches</a:t>
            </a:r>
            <a:endParaRPr sz="2200" dirty="0">
              <a:solidFill>
                <a:srgbClr val="1F145D"/>
              </a:solidFill>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370" y="320124"/>
            <a:ext cx="7789672" cy="697230"/>
          </a:xfrm>
          <a:prstGeom prst="rect">
            <a:avLst/>
          </a:prstGeom>
        </p:spPr>
        <p:txBody>
          <a:bodyPr vert="horz" wrap="square" lIns="0" tIns="13335" rIns="0" bIns="0" rtlCol="0">
            <a:spAutoFit/>
          </a:bodyPr>
          <a:lstStyle/>
          <a:p>
            <a:pPr marL="12700">
              <a:lnSpc>
                <a:spcPct val="100000"/>
              </a:lnSpc>
              <a:spcBef>
                <a:spcPts val="105"/>
              </a:spcBef>
            </a:pPr>
            <a:r>
              <a:rPr spc="-5" dirty="0"/>
              <a:t>Self-checking</a:t>
            </a:r>
            <a:r>
              <a:rPr spc="-15" dirty="0"/>
              <a:t> </a:t>
            </a:r>
            <a:r>
              <a:rPr spc="-30" dirty="0"/>
              <a:t>test</a:t>
            </a:r>
            <a:r>
              <a:rPr spc="-5" dirty="0"/>
              <a:t> </a:t>
            </a:r>
            <a:r>
              <a:rPr dirty="0"/>
              <a:t>benches</a:t>
            </a:r>
          </a:p>
        </p:txBody>
      </p:sp>
      <p:sp>
        <p:nvSpPr>
          <p:cNvPr id="3" name="object 3"/>
          <p:cNvSpPr txBox="1"/>
          <p:nvPr/>
        </p:nvSpPr>
        <p:spPr>
          <a:xfrm>
            <a:off x="916939" y="1759966"/>
            <a:ext cx="5528945" cy="4247515"/>
          </a:xfrm>
          <a:prstGeom prst="rect">
            <a:avLst/>
          </a:prstGeom>
        </p:spPr>
        <p:txBody>
          <a:bodyPr vert="horz" wrap="square" lIns="0" tIns="93980" rIns="0" bIns="0" rtlCol="0">
            <a:spAutoFit/>
          </a:bodyPr>
          <a:lstStyle/>
          <a:p>
            <a:pPr marL="241300" marR="513715" indent="-229235">
              <a:lnSpc>
                <a:spcPts val="2690"/>
              </a:lnSpc>
              <a:spcBef>
                <a:spcPts val="740"/>
              </a:spcBef>
              <a:buFont typeface="Arial"/>
              <a:buChar char="•"/>
              <a:tabLst>
                <a:tab pos="241935" algn="l"/>
              </a:tabLst>
            </a:pPr>
            <a:r>
              <a:rPr sz="2800" spc="-20" dirty="0">
                <a:solidFill>
                  <a:srgbClr val="1F145D"/>
                </a:solidFill>
                <a:latin typeface="Calibri"/>
                <a:cs typeface="Calibri"/>
              </a:rPr>
              <a:t>Generate</a:t>
            </a:r>
            <a:r>
              <a:rPr sz="2800" spc="-10"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5" dirty="0">
                <a:solidFill>
                  <a:srgbClr val="1F145D"/>
                </a:solidFill>
                <a:latin typeface="Calibri"/>
                <a:cs typeface="Calibri"/>
              </a:rPr>
              <a:t>comprehensive</a:t>
            </a:r>
            <a:r>
              <a:rPr sz="2800" spc="25" dirty="0">
                <a:solidFill>
                  <a:srgbClr val="1F145D"/>
                </a:solidFill>
                <a:latin typeface="Calibri"/>
                <a:cs typeface="Calibri"/>
              </a:rPr>
              <a:t> </a:t>
            </a:r>
            <a:r>
              <a:rPr sz="2800" spc="-10" dirty="0">
                <a:solidFill>
                  <a:srgbClr val="1F145D"/>
                </a:solidFill>
                <a:latin typeface="Calibri"/>
                <a:cs typeface="Calibri"/>
              </a:rPr>
              <a:t>set of </a:t>
            </a:r>
            <a:r>
              <a:rPr sz="2800" spc="-620" dirty="0">
                <a:solidFill>
                  <a:srgbClr val="1F145D"/>
                </a:solidFill>
                <a:latin typeface="Calibri"/>
                <a:cs typeface="Calibri"/>
              </a:rPr>
              <a:t> </a:t>
            </a:r>
            <a:r>
              <a:rPr sz="2800" spc="-20" dirty="0">
                <a:solidFill>
                  <a:srgbClr val="1F145D"/>
                </a:solidFill>
                <a:latin typeface="Calibri"/>
                <a:cs typeface="Calibri"/>
              </a:rPr>
              <a:t>test</a:t>
            </a:r>
            <a:r>
              <a:rPr sz="2800" spc="5" dirty="0">
                <a:solidFill>
                  <a:srgbClr val="1F145D"/>
                </a:solidFill>
                <a:latin typeface="Calibri"/>
                <a:cs typeface="Calibri"/>
              </a:rPr>
              <a:t> </a:t>
            </a:r>
            <a:r>
              <a:rPr lang="en-GB" sz="2800" spc="5" dirty="0">
                <a:solidFill>
                  <a:srgbClr val="1F145D"/>
                </a:solidFill>
                <a:latin typeface="Calibri"/>
                <a:cs typeface="Calibri"/>
              </a:rPr>
              <a:t>cases</a:t>
            </a:r>
            <a:endParaRPr sz="2800" dirty="0">
              <a:solidFill>
                <a:srgbClr val="1F145D"/>
              </a:solidFill>
              <a:latin typeface="Calibri"/>
              <a:cs typeface="Calibri"/>
            </a:endParaRPr>
          </a:p>
          <a:p>
            <a:pPr marL="241300" marR="221615" indent="-229235">
              <a:lnSpc>
                <a:spcPct val="80000"/>
              </a:lnSpc>
              <a:spcBef>
                <a:spcPts val="1019"/>
              </a:spcBef>
              <a:buFont typeface="Arial"/>
              <a:buChar char="•"/>
              <a:tabLst>
                <a:tab pos="241935" algn="l"/>
              </a:tabLst>
            </a:pPr>
            <a:r>
              <a:rPr sz="2800" spc="-15" dirty="0">
                <a:solidFill>
                  <a:srgbClr val="1F145D"/>
                </a:solidFill>
                <a:latin typeface="Calibri"/>
                <a:cs typeface="Calibri"/>
              </a:rPr>
              <a:t>Compare</a:t>
            </a:r>
            <a:r>
              <a:rPr sz="2800" spc="1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output</a:t>
            </a:r>
            <a:r>
              <a:rPr sz="2800" spc="35" dirty="0">
                <a:solidFill>
                  <a:srgbClr val="1F145D"/>
                </a:solidFill>
                <a:latin typeface="Calibri"/>
                <a:cs typeface="Calibri"/>
              </a:rPr>
              <a:t> </a:t>
            </a:r>
            <a:r>
              <a:rPr sz="2800" spc="-5" dirty="0">
                <a:solidFill>
                  <a:srgbClr val="1F145D"/>
                </a:solidFill>
                <a:latin typeface="Calibri"/>
                <a:cs typeface="Calibri"/>
              </a:rPr>
              <a:t>of</a:t>
            </a:r>
            <a:r>
              <a:rPr sz="2800" spc="-1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UUT </a:t>
            </a:r>
            <a:r>
              <a:rPr sz="2800" dirty="0">
                <a:solidFill>
                  <a:srgbClr val="1F145D"/>
                </a:solidFill>
                <a:latin typeface="Calibri"/>
                <a:cs typeface="Calibri"/>
              </a:rPr>
              <a:t> </a:t>
            </a:r>
            <a:r>
              <a:rPr sz="2800" spc="-15" dirty="0">
                <a:solidFill>
                  <a:srgbClr val="1F145D"/>
                </a:solidFill>
                <a:latin typeface="Calibri"/>
                <a:cs typeface="Calibri"/>
              </a:rPr>
              <a:t>against</a:t>
            </a:r>
            <a:r>
              <a:rPr sz="2800" spc="-10" dirty="0">
                <a:solidFill>
                  <a:srgbClr val="1F145D"/>
                </a:solidFill>
                <a:latin typeface="Calibri"/>
                <a:cs typeface="Calibri"/>
              </a:rPr>
              <a:t> </a:t>
            </a:r>
            <a:r>
              <a:rPr sz="2800" spc="-5" dirty="0">
                <a:solidFill>
                  <a:srgbClr val="1F145D"/>
                </a:solidFill>
                <a:latin typeface="Calibri"/>
                <a:cs typeface="Calibri"/>
              </a:rPr>
              <a:t>either</a:t>
            </a:r>
            <a:r>
              <a:rPr sz="2800" spc="5" dirty="0">
                <a:solidFill>
                  <a:srgbClr val="1F145D"/>
                </a:solidFill>
                <a:latin typeface="Calibri"/>
                <a:cs typeface="Calibri"/>
              </a:rPr>
              <a:t> </a:t>
            </a:r>
            <a:r>
              <a:rPr sz="2800" spc="-5" dirty="0">
                <a:solidFill>
                  <a:srgbClr val="1F145D"/>
                </a:solidFill>
                <a:latin typeface="Calibri"/>
                <a:cs typeface="Calibri"/>
              </a:rPr>
              <a:t>an</a:t>
            </a:r>
            <a:r>
              <a:rPr sz="2800" spc="10" dirty="0">
                <a:solidFill>
                  <a:srgbClr val="1F145D"/>
                </a:solidFill>
                <a:latin typeface="Calibri"/>
                <a:cs typeface="Calibri"/>
              </a:rPr>
              <a:t> </a:t>
            </a:r>
            <a:r>
              <a:rPr sz="2800" spc="-15" dirty="0">
                <a:solidFill>
                  <a:srgbClr val="1F145D"/>
                </a:solidFill>
                <a:latin typeface="Calibri"/>
                <a:cs typeface="Calibri"/>
              </a:rPr>
              <a:t>alternative</a:t>
            </a:r>
            <a:r>
              <a:rPr sz="2800" dirty="0">
                <a:solidFill>
                  <a:srgbClr val="1F145D"/>
                </a:solidFill>
                <a:latin typeface="Calibri"/>
                <a:cs typeface="Calibri"/>
              </a:rPr>
              <a:t> </a:t>
            </a:r>
            <a:r>
              <a:rPr sz="2800" spc="-10" dirty="0">
                <a:solidFill>
                  <a:srgbClr val="1F145D"/>
                </a:solidFill>
                <a:latin typeface="Calibri"/>
                <a:cs typeface="Calibri"/>
              </a:rPr>
              <a:t>design </a:t>
            </a:r>
            <a:r>
              <a:rPr sz="2800" spc="-620" dirty="0">
                <a:solidFill>
                  <a:srgbClr val="1F145D"/>
                </a:solidFill>
                <a:latin typeface="Calibri"/>
                <a:cs typeface="Calibri"/>
              </a:rPr>
              <a:t> </a:t>
            </a:r>
            <a:r>
              <a:rPr sz="2800" spc="-5" dirty="0">
                <a:solidFill>
                  <a:srgbClr val="1F145D"/>
                </a:solidFill>
                <a:latin typeface="Calibri"/>
                <a:cs typeface="Calibri"/>
              </a:rPr>
              <a:t>or</a:t>
            </a:r>
            <a:r>
              <a:rPr sz="2800" spc="-10" dirty="0">
                <a:solidFill>
                  <a:srgbClr val="1F145D"/>
                </a:solidFill>
                <a:latin typeface="Calibri"/>
                <a:cs typeface="Calibri"/>
              </a:rPr>
              <a:t> simulation</a:t>
            </a:r>
            <a:r>
              <a:rPr sz="2800" spc="25" dirty="0">
                <a:solidFill>
                  <a:srgbClr val="1F145D"/>
                </a:solidFill>
                <a:latin typeface="Calibri"/>
                <a:cs typeface="Calibri"/>
              </a:rPr>
              <a:t> </a:t>
            </a:r>
            <a:r>
              <a:rPr sz="2800" spc="-5" dirty="0">
                <a:solidFill>
                  <a:srgbClr val="1F145D"/>
                </a:solidFill>
                <a:latin typeface="Calibri"/>
                <a:cs typeface="Calibri"/>
              </a:rPr>
              <a:t>model</a:t>
            </a:r>
            <a:endParaRPr sz="2800" dirty="0">
              <a:solidFill>
                <a:srgbClr val="1F145D"/>
              </a:solidFill>
              <a:latin typeface="Calibri"/>
              <a:cs typeface="Calibri"/>
            </a:endParaRPr>
          </a:p>
          <a:p>
            <a:pPr marL="241300" marR="5080" indent="-229235">
              <a:lnSpc>
                <a:spcPct val="80000"/>
              </a:lnSpc>
              <a:spcBef>
                <a:spcPts val="1010"/>
              </a:spcBef>
              <a:buFont typeface="Arial"/>
              <a:buChar char="•"/>
              <a:tabLst>
                <a:tab pos="241935" algn="l"/>
              </a:tabLst>
            </a:pPr>
            <a:r>
              <a:rPr sz="2800" spc="-10" dirty="0">
                <a:solidFill>
                  <a:srgbClr val="1F145D"/>
                </a:solidFill>
                <a:latin typeface="Calibri"/>
                <a:cs typeface="Calibri"/>
              </a:rPr>
              <a:t>The</a:t>
            </a:r>
            <a:r>
              <a:rPr sz="2800" spc="20" dirty="0">
                <a:solidFill>
                  <a:srgbClr val="1F145D"/>
                </a:solidFill>
                <a:latin typeface="Calibri"/>
                <a:cs typeface="Calibri"/>
              </a:rPr>
              <a:t> </a:t>
            </a:r>
            <a:r>
              <a:rPr sz="2800" spc="-25" dirty="0">
                <a:solidFill>
                  <a:srgbClr val="1F145D"/>
                </a:solidFill>
                <a:latin typeface="Calibri"/>
                <a:cs typeface="Calibri"/>
              </a:rPr>
              <a:t>reference</a:t>
            </a:r>
            <a:r>
              <a:rPr sz="2800" spc="25" dirty="0">
                <a:solidFill>
                  <a:srgbClr val="1F145D"/>
                </a:solidFill>
                <a:latin typeface="Calibri"/>
                <a:cs typeface="Calibri"/>
              </a:rPr>
              <a:t> </a:t>
            </a:r>
            <a:r>
              <a:rPr sz="2800" spc="-10" dirty="0">
                <a:solidFill>
                  <a:srgbClr val="1F145D"/>
                </a:solidFill>
                <a:latin typeface="Calibri"/>
                <a:cs typeface="Calibri"/>
              </a:rPr>
              <a:t>design</a:t>
            </a:r>
            <a:r>
              <a:rPr sz="2800" spc="35" dirty="0">
                <a:solidFill>
                  <a:srgbClr val="1F145D"/>
                </a:solidFill>
                <a:latin typeface="Calibri"/>
                <a:cs typeface="Calibri"/>
              </a:rPr>
              <a:t> </a:t>
            </a:r>
            <a:r>
              <a:rPr sz="2800" spc="-10" dirty="0">
                <a:solidFill>
                  <a:srgbClr val="1F145D"/>
                </a:solidFill>
                <a:latin typeface="Calibri"/>
                <a:cs typeface="Calibri"/>
              </a:rPr>
              <a:t>doesn’t</a:t>
            </a:r>
            <a:r>
              <a:rPr sz="2800" spc="50" dirty="0">
                <a:solidFill>
                  <a:srgbClr val="1F145D"/>
                </a:solidFill>
                <a:latin typeface="Calibri"/>
                <a:cs typeface="Calibri"/>
              </a:rPr>
              <a:t> </a:t>
            </a:r>
            <a:r>
              <a:rPr sz="2800" spc="-10" dirty="0">
                <a:solidFill>
                  <a:srgbClr val="1F145D"/>
                </a:solidFill>
                <a:latin typeface="Calibri"/>
                <a:cs typeface="Calibri"/>
              </a:rPr>
              <a:t>need </a:t>
            </a:r>
            <a:r>
              <a:rPr sz="2800" spc="-5" dirty="0">
                <a:solidFill>
                  <a:srgbClr val="1F145D"/>
                </a:solidFill>
                <a:latin typeface="Calibri"/>
                <a:cs typeface="Calibri"/>
              </a:rPr>
              <a:t> </a:t>
            </a:r>
            <a:r>
              <a:rPr sz="2800" spc="-20" dirty="0">
                <a:solidFill>
                  <a:srgbClr val="1F145D"/>
                </a:solidFill>
                <a:latin typeface="Calibri"/>
                <a:cs typeface="Calibri"/>
              </a:rPr>
              <a:t>to</a:t>
            </a:r>
            <a:r>
              <a:rPr sz="2800" spc="-10" dirty="0">
                <a:solidFill>
                  <a:srgbClr val="1F145D"/>
                </a:solidFill>
                <a:latin typeface="Calibri"/>
                <a:cs typeface="Calibri"/>
              </a:rPr>
              <a:t> </a:t>
            </a:r>
            <a:r>
              <a:rPr sz="2800" spc="-5" dirty="0">
                <a:solidFill>
                  <a:srgbClr val="1F145D"/>
                </a:solidFill>
                <a:latin typeface="Calibri"/>
                <a:cs typeface="Calibri"/>
              </a:rPr>
              <a:t>meet</a:t>
            </a:r>
            <a:r>
              <a:rPr sz="2800" spc="-15" dirty="0">
                <a:solidFill>
                  <a:srgbClr val="1F145D"/>
                </a:solidFill>
                <a:latin typeface="Calibri"/>
                <a:cs typeface="Calibri"/>
              </a:rPr>
              <a:t> </a:t>
            </a:r>
            <a:r>
              <a:rPr sz="2800" spc="-5" dirty="0">
                <a:solidFill>
                  <a:srgbClr val="1F145D"/>
                </a:solidFill>
                <a:latin typeface="Calibri"/>
                <a:cs typeface="Calibri"/>
              </a:rPr>
              <a:t>timing/area</a:t>
            </a:r>
            <a:r>
              <a:rPr sz="2800" dirty="0">
                <a:solidFill>
                  <a:srgbClr val="1F145D"/>
                </a:solidFill>
                <a:latin typeface="Calibri"/>
                <a:cs typeface="Calibri"/>
              </a:rPr>
              <a:t> </a:t>
            </a:r>
            <a:r>
              <a:rPr sz="2800" spc="-20" dirty="0">
                <a:solidFill>
                  <a:srgbClr val="1F145D"/>
                </a:solidFill>
                <a:latin typeface="Calibri"/>
                <a:cs typeface="Calibri"/>
              </a:rPr>
              <a:t>constraints</a:t>
            </a:r>
            <a:r>
              <a:rPr sz="2800" spc="40" dirty="0">
                <a:solidFill>
                  <a:srgbClr val="1F145D"/>
                </a:solidFill>
                <a:latin typeface="Calibri"/>
                <a:cs typeface="Calibri"/>
              </a:rPr>
              <a:t> </a:t>
            </a:r>
            <a:r>
              <a:rPr sz="2800" spc="-5" dirty="0">
                <a:solidFill>
                  <a:srgbClr val="1F145D"/>
                </a:solidFill>
                <a:latin typeface="Calibri"/>
                <a:cs typeface="Calibri"/>
              </a:rPr>
              <a:t>as</a:t>
            </a:r>
            <a:r>
              <a:rPr sz="2800" spc="-10" dirty="0">
                <a:solidFill>
                  <a:srgbClr val="1F145D"/>
                </a:solidFill>
                <a:latin typeface="Calibri"/>
                <a:cs typeface="Calibri"/>
              </a:rPr>
              <a:t> </a:t>
            </a:r>
            <a:r>
              <a:rPr sz="2800" spc="-5" dirty="0">
                <a:solidFill>
                  <a:srgbClr val="1F145D"/>
                </a:solidFill>
                <a:latin typeface="Calibri"/>
                <a:cs typeface="Calibri"/>
              </a:rPr>
              <a:t>is </a:t>
            </a:r>
            <a:r>
              <a:rPr sz="2800" spc="-620" dirty="0">
                <a:solidFill>
                  <a:srgbClr val="1F145D"/>
                </a:solidFill>
                <a:latin typeface="Calibri"/>
                <a:cs typeface="Calibri"/>
              </a:rPr>
              <a:t> </a:t>
            </a:r>
            <a:r>
              <a:rPr sz="2800" spc="-10" dirty="0">
                <a:solidFill>
                  <a:srgbClr val="1F145D"/>
                </a:solidFill>
                <a:latin typeface="Calibri"/>
                <a:cs typeface="Calibri"/>
              </a:rPr>
              <a:t>only</a:t>
            </a:r>
            <a:r>
              <a:rPr sz="280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simulation</a:t>
            </a:r>
            <a:r>
              <a:rPr sz="2800" spc="20" dirty="0">
                <a:solidFill>
                  <a:srgbClr val="1F145D"/>
                </a:solidFill>
                <a:latin typeface="Calibri"/>
                <a:cs typeface="Calibri"/>
              </a:rPr>
              <a:t> </a:t>
            </a:r>
            <a:r>
              <a:rPr sz="2800" spc="-5" dirty="0">
                <a:solidFill>
                  <a:srgbClr val="1F145D"/>
                </a:solidFill>
                <a:latin typeface="Calibri"/>
                <a:cs typeface="Calibri"/>
              </a:rPr>
              <a:t>so </a:t>
            </a:r>
            <a:r>
              <a:rPr sz="2800" spc="-10" dirty="0">
                <a:solidFill>
                  <a:srgbClr val="1F145D"/>
                </a:solidFill>
                <a:latin typeface="Calibri"/>
                <a:cs typeface="Calibri"/>
              </a:rPr>
              <a:t>often</a:t>
            </a:r>
            <a:r>
              <a:rPr sz="2800" spc="-5" dirty="0">
                <a:solidFill>
                  <a:srgbClr val="1F145D"/>
                </a:solidFill>
                <a:latin typeface="Calibri"/>
                <a:cs typeface="Calibri"/>
              </a:rPr>
              <a:t> </a:t>
            </a:r>
            <a:r>
              <a:rPr sz="2800" spc="-10" dirty="0">
                <a:solidFill>
                  <a:srgbClr val="1F145D"/>
                </a:solidFill>
                <a:latin typeface="Calibri"/>
                <a:cs typeface="Calibri"/>
              </a:rPr>
              <a:t>can</a:t>
            </a:r>
            <a:r>
              <a:rPr sz="2800" spc="5" dirty="0">
                <a:solidFill>
                  <a:srgbClr val="1F145D"/>
                </a:solidFill>
                <a:latin typeface="Calibri"/>
                <a:cs typeface="Calibri"/>
              </a:rPr>
              <a:t> </a:t>
            </a:r>
            <a:r>
              <a:rPr sz="2800" spc="-10" dirty="0">
                <a:solidFill>
                  <a:srgbClr val="1F145D"/>
                </a:solidFill>
                <a:latin typeface="Calibri"/>
                <a:cs typeface="Calibri"/>
              </a:rPr>
              <a:t>be </a:t>
            </a:r>
            <a:r>
              <a:rPr sz="2800" spc="-5" dirty="0">
                <a:solidFill>
                  <a:srgbClr val="1F145D"/>
                </a:solidFill>
                <a:latin typeface="Calibri"/>
                <a:cs typeface="Calibri"/>
              </a:rPr>
              <a:t> </a:t>
            </a:r>
            <a:r>
              <a:rPr sz="2800" spc="-10" dirty="0">
                <a:solidFill>
                  <a:srgbClr val="1F145D"/>
                </a:solidFill>
                <a:latin typeface="Calibri"/>
                <a:cs typeface="Calibri"/>
              </a:rPr>
              <a:t>simply</a:t>
            </a:r>
            <a:r>
              <a:rPr sz="2800" spc="25" dirty="0">
                <a:solidFill>
                  <a:srgbClr val="1F145D"/>
                </a:solidFill>
                <a:latin typeface="Calibri"/>
                <a:cs typeface="Calibri"/>
              </a:rPr>
              <a:t> </a:t>
            </a:r>
            <a:r>
              <a:rPr sz="2800" spc="-10" dirty="0">
                <a:solidFill>
                  <a:srgbClr val="1F145D"/>
                </a:solidFill>
                <a:latin typeface="Calibri"/>
                <a:cs typeface="Calibri"/>
              </a:rPr>
              <a:t>coded</a:t>
            </a:r>
            <a:endParaRPr sz="2800" dirty="0">
              <a:solidFill>
                <a:srgbClr val="1F145D"/>
              </a:solidFill>
              <a:latin typeface="Calibri"/>
              <a:cs typeface="Calibri"/>
            </a:endParaRPr>
          </a:p>
          <a:p>
            <a:pPr marL="241300" marR="144145" indent="-229235">
              <a:lnSpc>
                <a:spcPct val="80000"/>
              </a:lnSpc>
              <a:spcBef>
                <a:spcPts val="1000"/>
              </a:spcBef>
              <a:buFont typeface="Arial"/>
              <a:buChar char="•"/>
              <a:tabLst>
                <a:tab pos="241935" algn="l"/>
              </a:tabLst>
            </a:pPr>
            <a:r>
              <a:rPr sz="2800" spc="-10" dirty="0">
                <a:solidFill>
                  <a:srgbClr val="1F145D"/>
                </a:solidFill>
                <a:latin typeface="Calibri"/>
                <a:cs typeface="Calibri"/>
              </a:rPr>
              <a:t>Finally</a:t>
            </a:r>
            <a:r>
              <a:rPr sz="2800" spc="-5" dirty="0">
                <a:solidFill>
                  <a:srgbClr val="1F145D"/>
                </a:solidFill>
                <a:latin typeface="Calibri"/>
                <a:cs typeface="Calibri"/>
              </a:rPr>
              <a:t> </a:t>
            </a:r>
            <a:r>
              <a:rPr sz="2800" spc="-20" dirty="0">
                <a:solidFill>
                  <a:srgbClr val="1F145D"/>
                </a:solidFill>
                <a:latin typeface="Calibri"/>
                <a:cs typeface="Calibri"/>
              </a:rPr>
              <a:t>generate</a:t>
            </a:r>
            <a:r>
              <a:rPr sz="2800" spc="-5" dirty="0">
                <a:solidFill>
                  <a:srgbClr val="1F145D"/>
                </a:solidFill>
                <a:latin typeface="Calibri"/>
                <a:cs typeface="Calibri"/>
              </a:rPr>
              <a:t> a</a:t>
            </a:r>
            <a:r>
              <a:rPr sz="2800" spc="-10" dirty="0">
                <a:solidFill>
                  <a:srgbClr val="1F145D"/>
                </a:solidFill>
                <a:latin typeface="Calibri"/>
                <a:cs typeface="Calibri"/>
              </a:rPr>
              <a:t> report</a:t>
            </a:r>
            <a:r>
              <a:rPr sz="2800" dirty="0">
                <a:solidFill>
                  <a:srgbClr val="1F145D"/>
                </a:solidFill>
                <a:latin typeface="Calibri"/>
                <a:cs typeface="Calibri"/>
              </a:rPr>
              <a:t> </a:t>
            </a:r>
            <a:r>
              <a:rPr sz="2800" spc="-20" dirty="0">
                <a:solidFill>
                  <a:srgbClr val="1F145D"/>
                </a:solidFill>
                <a:latin typeface="Calibri"/>
                <a:cs typeface="Calibri"/>
              </a:rPr>
              <a:t>to</a:t>
            </a:r>
            <a:r>
              <a:rPr sz="2800" spc="-10" dirty="0">
                <a:solidFill>
                  <a:srgbClr val="1F145D"/>
                </a:solidFill>
                <a:latin typeface="Calibri"/>
                <a:cs typeface="Calibri"/>
              </a:rPr>
              <a:t> </a:t>
            </a:r>
            <a:r>
              <a:rPr sz="2800" spc="-15" dirty="0">
                <a:solidFill>
                  <a:srgbClr val="1F145D"/>
                </a:solidFill>
                <a:latin typeface="Calibri"/>
                <a:cs typeface="Calibri"/>
              </a:rPr>
              <a:t>indicate </a:t>
            </a:r>
            <a:r>
              <a:rPr sz="2800" spc="-620" dirty="0">
                <a:solidFill>
                  <a:srgbClr val="1F145D"/>
                </a:solidFill>
                <a:latin typeface="Calibri"/>
                <a:cs typeface="Calibri"/>
              </a:rPr>
              <a:t> </a:t>
            </a:r>
            <a:r>
              <a:rPr sz="2800" spc="-20" dirty="0">
                <a:solidFill>
                  <a:srgbClr val="1F145D"/>
                </a:solidFill>
                <a:latin typeface="Calibri"/>
                <a:cs typeface="Calibri"/>
              </a:rPr>
              <a:t>any</a:t>
            </a:r>
            <a:r>
              <a:rPr sz="2800" spc="-5" dirty="0">
                <a:solidFill>
                  <a:srgbClr val="1F145D"/>
                </a:solidFill>
                <a:latin typeface="Calibri"/>
                <a:cs typeface="Calibri"/>
              </a:rPr>
              <a:t> </a:t>
            </a:r>
            <a:r>
              <a:rPr sz="2800" spc="-20" dirty="0">
                <a:solidFill>
                  <a:srgbClr val="1F145D"/>
                </a:solidFill>
                <a:latin typeface="Calibri"/>
                <a:cs typeface="Calibri"/>
              </a:rPr>
              <a:t>test</a:t>
            </a:r>
            <a:r>
              <a:rPr sz="2800" spc="10" dirty="0">
                <a:solidFill>
                  <a:srgbClr val="1F145D"/>
                </a:solidFill>
                <a:latin typeface="Calibri"/>
                <a:cs typeface="Calibri"/>
              </a:rPr>
              <a:t> </a:t>
            </a:r>
            <a:r>
              <a:rPr sz="2800" spc="-20" dirty="0">
                <a:solidFill>
                  <a:srgbClr val="1F145D"/>
                </a:solidFill>
                <a:latin typeface="Calibri"/>
                <a:cs typeface="Calibri"/>
              </a:rPr>
              <a:t>failures</a:t>
            </a:r>
            <a:endParaRPr sz="2800" dirty="0">
              <a:solidFill>
                <a:srgbClr val="1F145D"/>
              </a:solidFill>
              <a:latin typeface="Calibri"/>
              <a:cs typeface="Calibri"/>
            </a:endParaRPr>
          </a:p>
        </p:txBody>
      </p:sp>
      <p:grpSp>
        <p:nvGrpSpPr>
          <p:cNvPr id="4" name="object 4"/>
          <p:cNvGrpSpPr/>
          <p:nvPr/>
        </p:nvGrpSpPr>
        <p:grpSpPr>
          <a:xfrm>
            <a:off x="7295388" y="1686941"/>
            <a:ext cx="4528185" cy="4867910"/>
            <a:chOff x="7295388" y="1686941"/>
            <a:chExt cx="4528185" cy="4867910"/>
          </a:xfrm>
        </p:grpSpPr>
        <p:pic>
          <p:nvPicPr>
            <p:cNvPr id="5" name="object 5"/>
            <p:cNvPicPr/>
            <p:nvPr/>
          </p:nvPicPr>
          <p:blipFill>
            <a:blip r:embed="rId2" cstate="print"/>
            <a:stretch>
              <a:fillRect/>
            </a:stretch>
          </p:blipFill>
          <p:spPr>
            <a:xfrm>
              <a:off x="7658100" y="1690116"/>
              <a:ext cx="4162044" cy="4352544"/>
            </a:xfrm>
            <a:prstGeom prst="rect">
              <a:avLst/>
            </a:prstGeom>
          </p:spPr>
        </p:pic>
        <p:sp>
          <p:nvSpPr>
            <p:cNvPr id="6" name="object 6"/>
            <p:cNvSpPr/>
            <p:nvPr/>
          </p:nvSpPr>
          <p:spPr>
            <a:xfrm>
              <a:off x="7658100" y="1690116"/>
              <a:ext cx="4162425" cy="4352925"/>
            </a:xfrm>
            <a:custGeom>
              <a:avLst/>
              <a:gdLst/>
              <a:ahLst/>
              <a:cxnLst/>
              <a:rect l="l" t="t" r="r" b="b"/>
              <a:pathLst>
                <a:path w="4162425" h="4352925">
                  <a:moveTo>
                    <a:pt x="0" y="693674"/>
                  </a:moveTo>
                  <a:lnTo>
                    <a:pt x="1600" y="646174"/>
                  </a:lnTo>
                  <a:lnTo>
                    <a:pt x="6331" y="599535"/>
                  </a:lnTo>
                  <a:lnTo>
                    <a:pt x="14090" y="553859"/>
                  </a:lnTo>
                  <a:lnTo>
                    <a:pt x="24774" y="509249"/>
                  </a:lnTo>
                  <a:lnTo>
                    <a:pt x="38280" y="465809"/>
                  </a:lnTo>
                  <a:lnTo>
                    <a:pt x="54504" y="423642"/>
                  </a:lnTo>
                  <a:lnTo>
                    <a:pt x="73343" y="382851"/>
                  </a:lnTo>
                  <a:lnTo>
                    <a:pt x="94694" y="343539"/>
                  </a:lnTo>
                  <a:lnTo>
                    <a:pt x="118454" y="305810"/>
                  </a:lnTo>
                  <a:lnTo>
                    <a:pt x="144519" y="269767"/>
                  </a:lnTo>
                  <a:lnTo>
                    <a:pt x="172786" y="235513"/>
                  </a:lnTo>
                  <a:lnTo>
                    <a:pt x="203152" y="203152"/>
                  </a:lnTo>
                  <a:lnTo>
                    <a:pt x="235513" y="172786"/>
                  </a:lnTo>
                  <a:lnTo>
                    <a:pt x="269767" y="144519"/>
                  </a:lnTo>
                  <a:lnTo>
                    <a:pt x="305810" y="118454"/>
                  </a:lnTo>
                  <a:lnTo>
                    <a:pt x="343539" y="94694"/>
                  </a:lnTo>
                  <a:lnTo>
                    <a:pt x="382851" y="73343"/>
                  </a:lnTo>
                  <a:lnTo>
                    <a:pt x="423642" y="54504"/>
                  </a:lnTo>
                  <a:lnTo>
                    <a:pt x="465809" y="38280"/>
                  </a:lnTo>
                  <a:lnTo>
                    <a:pt x="509249" y="24774"/>
                  </a:lnTo>
                  <a:lnTo>
                    <a:pt x="553859" y="14090"/>
                  </a:lnTo>
                  <a:lnTo>
                    <a:pt x="599535" y="6331"/>
                  </a:lnTo>
                  <a:lnTo>
                    <a:pt x="646174" y="1600"/>
                  </a:lnTo>
                  <a:lnTo>
                    <a:pt x="693674" y="0"/>
                  </a:lnTo>
                  <a:lnTo>
                    <a:pt x="3468370" y="0"/>
                  </a:lnTo>
                  <a:lnTo>
                    <a:pt x="3515869" y="1600"/>
                  </a:lnTo>
                  <a:lnTo>
                    <a:pt x="3562508" y="6331"/>
                  </a:lnTo>
                  <a:lnTo>
                    <a:pt x="3608184" y="14090"/>
                  </a:lnTo>
                  <a:lnTo>
                    <a:pt x="3652794" y="24774"/>
                  </a:lnTo>
                  <a:lnTo>
                    <a:pt x="3696234" y="38280"/>
                  </a:lnTo>
                  <a:lnTo>
                    <a:pt x="3738401" y="54504"/>
                  </a:lnTo>
                  <a:lnTo>
                    <a:pt x="3779192" y="73343"/>
                  </a:lnTo>
                  <a:lnTo>
                    <a:pt x="3818504" y="94694"/>
                  </a:lnTo>
                  <a:lnTo>
                    <a:pt x="3856233" y="118454"/>
                  </a:lnTo>
                  <a:lnTo>
                    <a:pt x="3892276" y="144519"/>
                  </a:lnTo>
                  <a:lnTo>
                    <a:pt x="3926530" y="172786"/>
                  </a:lnTo>
                  <a:lnTo>
                    <a:pt x="3958891" y="203152"/>
                  </a:lnTo>
                  <a:lnTo>
                    <a:pt x="3989257" y="235513"/>
                  </a:lnTo>
                  <a:lnTo>
                    <a:pt x="4017524" y="269767"/>
                  </a:lnTo>
                  <a:lnTo>
                    <a:pt x="4043589" y="305810"/>
                  </a:lnTo>
                  <a:lnTo>
                    <a:pt x="4067349" y="343539"/>
                  </a:lnTo>
                  <a:lnTo>
                    <a:pt x="4088700" y="382851"/>
                  </a:lnTo>
                  <a:lnTo>
                    <a:pt x="4107539" y="423642"/>
                  </a:lnTo>
                  <a:lnTo>
                    <a:pt x="4123763" y="465809"/>
                  </a:lnTo>
                  <a:lnTo>
                    <a:pt x="4137269" y="509249"/>
                  </a:lnTo>
                  <a:lnTo>
                    <a:pt x="4147953" y="553859"/>
                  </a:lnTo>
                  <a:lnTo>
                    <a:pt x="4155712" y="599535"/>
                  </a:lnTo>
                  <a:lnTo>
                    <a:pt x="4160443" y="646174"/>
                  </a:lnTo>
                  <a:lnTo>
                    <a:pt x="4162044" y="693674"/>
                  </a:lnTo>
                  <a:lnTo>
                    <a:pt x="4162044" y="3658870"/>
                  </a:lnTo>
                  <a:lnTo>
                    <a:pt x="4160443" y="3706362"/>
                  </a:lnTo>
                  <a:lnTo>
                    <a:pt x="4155712" y="3752995"/>
                  </a:lnTo>
                  <a:lnTo>
                    <a:pt x="4147953" y="3798666"/>
                  </a:lnTo>
                  <a:lnTo>
                    <a:pt x="4137269" y="3843272"/>
                  </a:lnTo>
                  <a:lnTo>
                    <a:pt x="4123763" y="3886709"/>
                  </a:lnTo>
                  <a:lnTo>
                    <a:pt x="4107539" y="3928874"/>
                  </a:lnTo>
                  <a:lnTo>
                    <a:pt x="4088700" y="3969664"/>
                  </a:lnTo>
                  <a:lnTo>
                    <a:pt x="4067349" y="4008976"/>
                  </a:lnTo>
                  <a:lnTo>
                    <a:pt x="4043589" y="4046705"/>
                  </a:lnTo>
                  <a:lnTo>
                    <a:pt x="4017524" y="4082749"/>
                  </a:lnTo>
                  <a:lnTo>
                    <a:pt x="3989257" y="4117004"/>
                  </a:lnTo>
                  <a:lnTo>
                    <a:pt x="3958891" y="4149367"/>
                  </a:lnTo>
                  <a:lnTo>
                    <a:pt x="3926530" y="4179735"/>
                  </a:lnTo>
                  <a:lnTo>
                    <a:pt x="3892276" y="4208005"/>
                  </a:lnTo>
                  <a:lnTo>
                    <a:pt x="3856233" y="4234072"/>
                  </a:lnTo>
                  <a:lnTo>
                    <a:pt x="3818504" y="4257834"/>
                  </a:lnTo>
                  <a:lnTo>
                    <a:pt x="3779192" y="4279188"/>
                  </a:lnTo>
                  <a:lnTo>
                    <a:pt x="3738401" y="4298030"/>
                  </a:lnTo>
                  <a:lnTo>
                    <a:pt x="3696234" y="4314256"/>
                  </a:lnTo>
                  <a:lnTo>
                    <a:pt x="3652794" y="4327764"/>
                  </a:lnTo>
                  <a:lnTo>
                    <a:pt x="3608184" y="4338450"/>
                  </a:lnTo>
                  <a:lnTo>
                    <a:pt x="3562508" y="4346211"/>
                  </a:lnTo>
                  <a:lnTo>
                    <a:pt x="3515869" y="4350943"/>
                  </a:lnTo>
                  <a:lnTo>
                    <a:pt x="3468370" y="4352544"/>
                  </a:lnTo>
                  <a:lnTo>
                    <a:pt x="693674" y="4352544"/>
                  </a:lnTo>
                  <a:lnTo>
                    <a:pt x="646174" y="4350943"/>
                  </a:lnTo>
                  <a:lnTo>
                    <a:pt x="599535" y="4346211"/>
                  </a:lnTo>
                  <a:lnTo>
                    <a:pt x="553859" y="4338450"/>
                  </a:lnTo>
                  <a:lnTo>
                    <a:pt x="509249" y="4327764"/>
                  </a:lnTo>
                  <a:lnTo>
                    <a:pt x="465809" y="4314256"/>
                  </a:lnTo>
                  <a:lnTo>
                    <a:pt x="423642" y="4298030"/>
                  </a:lnTo>
                  <a:lnTo>
                    <a:pt x="382851" y="4279188"/>
                  </a:lnTo>
                  <a:lnTo>
                    <a:pt x="343539" y="4257834"/>
                  </a:lnTo>
                  <a:lnTo>
                    <a:pt x="305810" y="4234072"/>
                  </a:lnTo>
                  <a:lnTo>
                    <a:pt x="269767" y="4208005"/>
                  </a:lnTo>
                  <a:lnTo>
                    <a:pt x="235513" y="4179735"/>
                  </a:lnTo>
                  <a:lnTo>
                    <a:pt x="203152" y="4149367"/>
                  </a:lnTo>
                  <a:lnTo>
                    <a:pt x="172786" y="4117004"/>
                  </a:lnTo>
                  <a:lnTo>
                    <a:pt x="144519" y="4082749"/>
                  </a:lnTo>
                  <a:lnTo>
                    <a:pt x="118454" y="4046705"/>
                  </a:lnTo>
                  <a:lnTo>
                    <a:pt x="94694" y="4008976"/>
                  </a:lnTo>
                  <a:lnTo>
                    <a:pt x="73343" y="3969664"/>
                  </a:lnTo>
                  <a:lnTo>
                    <a:pt x="54504" y="3928874"/>
                  </a:lnTo>
                  <a:lnTo>
                    <a:pt x="38280" y="3886709"/>
                  </a:lnTo>
                  <a:lnTo>
                    <a:pt x="24774" y="3843272"/>
                  </a:lnTo>
                  <a:lnTo>
                    <a:pt x="14090" y="3798666"/>
                  </a:lnTo>
                  <a:lnTo>
                    <a:pt x="6331" y="3752995"/>
                  </a:lnTo>
                  <a:lnTo>
                    <a:pt x="1600" y="3706362"/>
                  </a:lnTo>
                  <a:lnTo>
                    <a:pt x="0" y="3658870"/>
                  </a:lnTo>
                  <a:lnTo>
                    <a:pt x="0" y="693674"/>
                  </a:lnTo>
                  <a:close/>
                </a:path>
              </a:pathLst>
            </a:custGeom>
            <a:ln w="6096">
              <a:solidFill>
                <a:srgbClr val="FFC000"/>
              </a:solidFill>
            </a:ln>
          </p:spPr>
          <p:txBody>
            <a:bodyPr wrap="square" lIns="0" tIns="0" rIns="0" bIns="0" rtlCol="0"/>
            <a:lstStyle/>
            <a:p>
              <a:endParaRPr>
                <a:solidFill>
                  <a:srgbClr val="1F145D"/>
                </a:solidFill>
              </a:endParaRPr>
            </a:p>
          </p:txBody>
        </p:sp>
        <p:sp>
          <p:nvSpPr>
            <p:cNvPr id="7" name="object 7"/>
            <p:cNvSpPr/>
            <p:nvPr/>
          </p:nvSpPr>
          <p:spPr>
            <a:xfrm>
              <a:off x="9333992" y="2651887"/>
              <a:ext cx="611505" cy="688340"/>
            </a:xfrm>
            <a:custGeom>
              <a:avLst/>
              <a:gdLst/>
              <a:ahLst/>
              <a:cxnLst/>
              <a:rect l="l" t="t" r="r" b="b"/>
              <a:pathLst>
                <a:path w="611504" h="688339">
                  <a:moveTo>
                    <a:pt x="400811" y="0"/>
                  </a:moveTo>
                  <a:lnTo>
                    <a:pt x="105409" y="399668"/>
                  </a:lnTo>
                  <a:lnTo>
                    <a:pt x="0" y="321817"/>
                  </a:lnTo>
                  <a:lnTo>
                    <a:pt x="54990" y="688086"/>
                  </a:lnTo>
                  <a:lnTo>
                    <a:pt x="421385" y="633095"/>
                  </a:lnTo>
                  <a:lnTo>
                    <a:pt x="316102" y="555371"/>
                  </a:lnTo>
                  <a:lnTo>
                    <a:pt x="611377" y="155701"/>
                  </a:lnTo>
                  <a:lnTo>
                    <a:pt x="400811" y="0"/>
                  </a:lnTo>
                  <a:close/>
                </a:path>
              </a:pathLst>
            </a:custGeom>
            <a:solidFill>
              <a:srgbClr val="4471C4"/>
            </a:solidFill>
          </p:spPr>
          <p:txBody>
            <a:bodyPr wrap="square" lIns="0" tIns="0" rIns="0" bIns="0" rtlCol="0"/>
            <a:lstStyle/>
            <a:p>
              <a:endParaRPr>
                <a:solidFill>
                  <a:srgbClr val="1F145D"/>
                </a:solidFill>
              </a:endParaRPr>
            </a:p>
          </p:txBody>
        </p:sp>
        <p:sp>
          <p:nvSpPr>
            <p:cNvPr id="8" name="object 8"/>
            <p:cNvSpPr/>
            <p:nvPr/>
          </p:nvSpPr>
          <p:spPr>
            <a:xfrm>
              <a:off x="9333992" y="2651887"/>
              <a:ext cx="611505" cy="688340"/>
            </a:xfrm>
            <a:custGeom>
              <a:avLst/>
              <a:gdLst/>
              <a:ahLst/>
              <a:cxnLst/>
              <a:rect l="l" t="t" r="r" b="b"/>
              <a:pathLst>
                <a:path w="611504" h="688339">
                  <a:moveTo>
                    <a:pt x="0" y="321817"/>
                  </a:moveTo>
                  <a:lnTo>
                    <a:pt x="105409" y="399668"/>
                  </a:lnTo>
                  <a:lnTo>
                    <a:pt x="400811" y="0"/>
                  </a:lnTo>
                  <a:lnTo>
                    <a:pt x="611377" y="155701"/>
                  </a:lnTo>
                  <a:lnTo>
                    <a:pt x="316102" y="555371"/>
                  </a:lnTo>
                  <a:lnTo>
                    <a:pt x="421385" y="633095"/>
                  </a:lnTo>
                  <a:lnTo>
                    <a:pt x="54990" y="688086"/>
                  </a:lnTo>
                  <a:lnTo>
                    <a:pt x="0" y="321817"/>
                  </a:lnTo>
                  <a:close/>
                </a:path>
              </a:pathLst>
            </a:custGeom>
            <a:ln w="12700">
              <a:solidFill>
                <a:srgbClr val="2E528F"/>
              </a:solidFill>
            </a:ln>
          </p:spPr>
          <p:txBody>
            <a:bodyPr wrap="square" lIns="0" tIns="0" rIns="0" bIns="0" rtlCol="0"/>
            <a:lstStyle/>
            <a:p>
              <a:endParaRPr>
                <a:solidFill>
                  <a:srgbClr val="1F145D"/>
                </a:solidFill>
              </a:endParaRPr>
            </a:p>
          </p:txBody>
        </p:sp>
        <p:sp>
          <p:nvSpPr>
            <p:cNvPr id="9" name="object 9"/>
            <p:cNvSpPr/>
            <p:nvPr/>
          </p:nvSpPr>
          <p:spPr>
            <a:xfrm>
              <a:off x="8812530" y="4173220"/>
              <a:ext cx="678180" cy="859155"/>
            </a:xfrm>
            <a:custGeom>
              <a:avLst/>
              <a:gdLst/>
              <a:ahLst/>
              <a:cxnLst/>
              <a:rect l="l" t="t" r="r" b="b"/>
              <a:pathLst>
                <a:path w="678179" h="859154">
                  <a:moveTo>
                    <a:pt x="224536" y="0"/>
                  </a:moveTo>
                  <a:lnTo>
                    <a:pt x="0" y="135000"/>
                  </a:lnTo>
                  <a:lnTo>
                    <a:pt x="341375" y="702182"/>
                  </a:lnTo>
                  <a:lnTo>
                    <a:pt x="229235" y="769619"/>
                  </a:lnTo>
                  <a:lnTo>
                    <a:pt x="588772" y="859027"/>
                  </a:lnTo>
                  <a:lnTo>
                    <a:pt x="678052" y="499490"/>
                  </a:lnTo>
                  <a:lnTo>
                    <a:pt x="565912" y="567054"/>
                  </a:lnTo>
                  <a:lnTo>
                    <a:pt x="224536" y="0"/>
                  </a:lnTo>
                  <a:close/>
                </a:path>
              </a:pathLst>
            </a:custGeom>
            <a:solidFill>
              <a:srgbClr val="4471C4"/>
            </a:solidFill>
          </p:spPr>
          <p:txBody>
            <a:bodyPr wrap="square" lIns="0" tIns="0" rIns="0" bIns="0" rtlCol="0"/>
            <a:lstStyle/>
            <a:p>
              <a:endParaRPr>
                <a:solidFill>
                  <a:srgbClr val="1F145D"/>
                </a:solidFill>
              </a:endParaRPr>
            </a:p>
          </p:txBody>
        </p:sp>
        <p:sp>
          <p:nvSpPr>
            <p:cNvPr id="10" name="object 10"/>
            <p:cNvSpPr/>
            <p:nvPr/>
          </p:nvSpPr>
          <p:spPr>
            <a:xfrm>
              <a:off x="8812530" y="4173220"/>
              <a:ext cx="678180" cy="859155"/>
            </a:xfrm>
            <a:custGeom>
              <a:avLst/>
              <a:gdLst/>
              <a:ahLst/>
              <a:cxnLst/>
              <a:rect l="l" t="t" r="r" b="b"/>
              <a:pathLst>
                <a:path w="678179" h="859154">
                  <a:moveTo>
                    <a:pt x="229235" y="769619"/>
                  </a:moveTo>
                  <a:lnTo>
                    <a:pt x="341375" y="702182"/>
                  </a:lnTo>
                  <a:lnTo>
                    <a:pt x="0" y="135000"/>
                  </a:lnTo>
                  <a:lnTo>
                    <a:pt x="224536" y="0"/>
                  </a:lnTo>
                  <a:lnTo>
                    <a:pt x="565912" y="567054"/>
                  </a:lnTo>
                  <a:lnTo>
                    <a:pt x="678052" y="499490"/>
                  </a:lnTo>
                  <a:lnTo>
                    <a:pt x="588772" y="859027"/>
                  </a:lnTo>
                  <a:lnTo>
                    <a:pt x="229235" y="769619"/>
                  </a:lnTo>
                  <a:close/>
                </a:path>
              </a:pathLst>
            </a:custGeom>
            <a:ln w="12700">
              <a:solidFill>
                <a:srgbClr val="2E528F"/>
              </a:solidFill>
            </a:ln>
          </p:spPr>
          <p:txBody>
            <a:bodyPr wrap="square" lIns="0" tIns="0" rIns="0" bIns="0" rtlCol="0"/>
            <a:lstStyle/>
            <a:p>
              <a:endParaRPr>
                <a:solidFill>
                  <a:srgbClr val="1F145D"/>
                </a:solidFill>
              </a:endParaRPr>
            </a:p>
          </p:txBody>
        </p:sp>
        <p:pic>
          <p:nvPicPr>
            <p:cNvPr id="11" name="object 11"/>
            <p:cNvPicPr/>
            <p:nvPr/>
          </p:nvPicPr>
          <p:blipFill>
            <a:blip r:embed="rId3" cstate="print"/>
            <a:stretch>
              <a:fillRect/>
            </a:stretch>
          </p:blipFill>
          <p:spPr>
            <a:xfrm>
              <a:off x="7295388" y="5248656"/>
              <a:ext cx="1354836" cy="1306068"/>
            </a:xfrm>
            <a:prstGeom prst="rect">
              <a:avLst/>
            </a:prstGeom>
          </p:spPr>
        </p:pic>
        <p:sp>
          <p:nvSpPr>
            <p:cNvPr id="12" name="object 12"/>
            <p:cNvSpPr/>
            <p:nvPr/>
          </p:nvSpPr>
          <p:spPr>
            <a:xfrm>
              <a:off x="9713595" y="2666746"/>
              <a:ext cx="606425" cy="697865"/>
            </a:xfrm>
            <a:custGeom>
              <a:avLst/>
              <a:gdLst/>
              <a:ahLst/>
              <a:cxnLst/>
              <a:rect l="l" t="t" r="r" b="b"/>
              <a:pathLst>
                <a:path w="606425" h="697864">
                  <a:moveTo>
                    <a:pt x="214883" y="0"/>
                  </a:moveTo>
                  <a:lnTo>
                    <a:pt x="0" y="149605"/>
                  </a:lnTo>
                  <a:lnTo>
                    <a:pt x="283845" y="557529"/>
                  </a:lnTo>
                  <a:lnTo>
                    <a:pt x="176402" y="632332"/>
                  </a:lnTo>
                  <a:lnTo>
                    <a:pt x="541020" y="697611"/>
                  </a:lnTo>
                  <a:lnTo>
                    <a:pt x="606298" y="332993"/>
                  </a:lnTo>
                  <a:lnTo>
                    <a:pt x="498855" y="407796"/>
                  </a:lnTo>
                  <a:lnTo>
                    <a:pt x="214883" y="0"/>
                  </a:lnTo>
                  <a:close/>
                </a:path>
              </a:pathLst>
            </a:custGeom>
            <a:solidFill>
              <a:srgbClr val="4471C4"/>
            </a:solidFill>
          </p:spPr>
          <p:txBody>
            <a:bodyPr wrap="square" lIns="0" tIns="0" rIns="0" bIns="0" rtlCol="0"/>
            <a:lstStyle/>
            <a:p>
              <a:endParaRPr>
                <a:solidFill>
                  <a:srgbClr val="1F145D"/>
                </a:solidFill>
              </a:endParaRPr>
            </a:p>
          </p:txBody>
        </p:sp>
        <p:sp>
          <p:nvSpPr>
            <p:cNvPr id="13" name="object 13"/>
            <p:cNvSpPr/>
            <p:nvPr/>
          </p:nvSpPr>
          <p:spPr>
            <a:xfrm>
              <a:off x="9713595" y="2666746"/>
              <a:ext cx="606425" cy="697865"/>
            </a:xfrm>
            <a:custGeom>
              <a:avLst/>
              <a:gdLst/>
              <a:ahLst/>
              <a:cxnLst/>
              <a:rect l="l" t="t" r="r" b="b"/>
              <a:pathLst>
                <a:path w="606425" h="697864">
                  <a:moveTo>
                    <a:pt x="176402" y="632332"/>
                  </a:moveTo>
                  <a:lnTo>
                    <a:pt x="283845" y="557529"/>
                  </a:lnTo>
                  <a:lnTo>
                    <a:pt x="0" y="149605"/>
                  </a:lnTo>
                  <a:lnTo>
                    <a:pt x="214883" y="0"/>
                  </a:lnTo>
                  <a:lnTo>
                    <a:pt x="498855" y="407796"/>
                  </a:lnTo>
                  <a:lnTo>
                    <a:pt x="606298" y="332993"/>
                  </a:lnTo>
                  <a:lnTo>
                    <a:pt x="541020" y="697611"/>
                  </a:lnTo>
                  <a:lnTo>
                    <a:pt x="176402" y="632332"/>
                  </a:lnTo>
                  <a:close/>
                </a:path>
              </a:pathLst>
            </a:custGeom>
            <a:ln w="12700">
              <a:solidFill>
                <a:srgbClr val="2E528F"/>
              </a:solidFill>
            </a:ln>
          </p:spPr>
          <p:txBody>
            <a:bodyPr wrap="square" lIns="0" tIns="0" rIns="0" bIns="0" rtlCol="0"/>
            <a:lstStyle/>
            <a:p>
              <a:endParaRPr>
                <a:solidFill>
                  <a:srgbClr val="1F145D"/>
                </a:solidFill>
              </a:endParaRPr>
            </a:p>
          </p:txBody>
        </p:sp>
        <p:sp>
          <p:nvSpPr>
            <p:cNvPr id="14" name="object 14"/>
            <p:cNvSpPr/>
            <p:nvPr/>
          </p:nvSpPr>
          <p:spPr>
            <a:xfrm>
              <a:off x="8905703" y="2115248"/>
              <a:ext cx="1763395" cy="752475"/>
            </a:xfrm>
            <a:custGeom>
              <a:avLst/>
              <a:gdLst/>
              <a:ahLst/>
              <a:cxnLst/>
              <a:rect l="l" t="t" r="r" b="b"/>
              <a:pathLst>
                <a:path w="1763395" h="752475">
                  <a:moveTo>
                    <a:pt x="1352023" y="0"/>
                  </a:moveTo>
                  <a:lnTo>
                    <a:pt x="1302481" y="6117"/>
                  </a:lnTo>
                  <a:lnTo>
                    <a:pt x="1256657" y="19558"/>
                  </a:lnTo>
                  <a:lnTo>
                    <a:pt x="1217212" y="40195"/>
                  </a:lnTo>
                  <a:lnTo>
                    <a:pt x="1203972" y="31228"/>
                  </a:lnTo>
                  <a:lnTo>
                    <a:pt x="1189113" y="23225"/>
                  </a:lnTo>
                  <a:lnTo>
                    <a:pt x="1172778" y="16246"/>
                  </a:lnTo>
                  <a:lnTo>
                    <a:pt x="1155109" y="10350"/>
                  </a:lnTo>
                  <a:lnTo>
                    <a:pt x="1100688" y="468"/>
                  </a:lnTo>
                  <a:lnTo>
                    <a:pt x="1045664" y="944"/>
                  </a:lnTo>
                  <a:lnTo>
                    <a:pt x="993974" y="11008"/>
                  </a:lnTo>
                  <a:lnTo>
                    <a:pt x="949556" y="29894"/>
                  </a:lnTo>
                  <a:lnTo>
                    <a:pt x="916349" y="56832"/>
                  </a:lnTo>
                  <a:lnTo>
                    <a:pt x="904737" y="50619"/>
                  </a:lnTo>
                  <a:lnTo>
                    <a:pt x="865803" y="35242"/>
                  </a:lnTo>
                  <a:lnTo>
                    <a:pt x="811110" y="23455"/>
                  </a:lnTo>
                  <a:lnTo>
                    <a:pt x="754946" y="20534"/>
                  </a:lnTo>
                  <a:lnTo>
                    <a:pt x="700116" y="25987"/>
                  </a:lnTo>
                  <a:lnTo>
                    <a:pt x="649423" y="39325"/>
                  </a:lnTo>
                  <a:lnTo>
                    <a:pt x="605674" y="60057"/>
                  </a:lnTo>
                  <a:lnTo>
                    <a:pt x="571671" y="87693"/>
                  </a:lnTo>
                  <a:lnTo>
                    <a:pt x="530269" y="76138"/>
                  </a:lnTo>
                  <a:lnTo>
                    <a:pt x="486486" y="68786"/>
                  </a:lnTo>
                  <a:lnTo>
                    <a:pt x="441226" y="65744"/>
                  </a:lnTo>
                  <a:lnTo>
                    <a:pt x="395395" y="67119"/>
                  </a:lnTo>
                  <a:lnTo>
                    <a:pt x="333792" y="76269"/>
                  </a:lnTo>
                  <a:lnTo>
                    <a:pt x="279138" y="92763"/>
                  </a:lnTo>
                  <a:lnTo>
                    <a:pt x="232846" y="115518"/>
                  </a:lnTo>
                  <a:lnTo>
                    <a:pt x="196329" y="143449"/>
                  </a:lnTo>
                  <a:lnTo>
                    <a:pt x="171000" y="175473"/>
                  </a:lnTo>
                  <a:lnTo>
                    <a:pt x="158271" y="210504"/>
                  </a:lnTo>
                  <a:lnTo>
                    <a:pt x="159556" y="247459"/>
                  </a:lnTo>
                  <a:lnTo>
                    <a:pt x="158159" y="249745"/>
                  </a:lnTo>
                  <a:lnTo>
                    <a:pt x="117370" y="255111"/>
                  </a:lnTo>
                  <a:lnTo>
                    <a:pt x="80356" y="265715"/>
                  </a:lnTo>
                  <a:lnTo>
                    <a:pt x="23412" y="300545"/>
                  </a:lnTo>
                  <a:lnTo>
                    <a:pt x="0" y="363383"/>
                  </a:lnTo>
                  <a:lnTo>
                    <a:pt x="13729" y="394070"/>
                  </a:lnTo>
                  <a:lnTo>
                    <a:pt x="43009" y="421148"/>
                  </a:lnTo>
                  <a:lnTo>
                    <a:pt x="86785" y="442277"/>
                  </a:lnTo>
                  <a:lnTo>
                    <a:pt x="63497" y="460246"/>
                  </a:lnTo>
                  <a:lnTo>
                    <a:pt x="47637" y="480488"/>
                  </a:lnTo>
                  <a:lnTo>
                    <a:pt x="39636" y="502231"/>
                  </a:lnTo>
                  <a:lnTo>
                    <a:pt x="39922" y="524700"/>
                  </a:lnTo>
                  <a:lnTo>
                    <a:pt x="86240" y="582937"/>
                  </a:lnTo>
                  <a:lnTo>
                    <a:pt x="128966" y="602515"/>
                  </a:lnTo>
                  <a:lnTo>
                    <a:pt x="180398" y="613742"/>
                  </a:lnTo>
                  <a:lnTo>
                    <a:pt x="237280" y="615124"/>
                  </a:lnTo>
                  <a:lnTo>
                    <a:pt x="239439" y="617410"/>
                  </a:lnTo>
                  <a:lnTo>
                    <a:pt x="274109" y="645217"/>
                  </a:lnTo>
                  <a:lnTo>
                    <a:pt x="314102" y="667473"/>
                  </a:lnTo>
                  <a:lnTo>
                    <a:pt x="359341" y="685016"/>
                  </a:lnTo>
                  <a:lnTo>
                    <a:pt x="408607" y="697668"/>
                  </a:lnTo>
                  <a:lnTo>
                    <a:pt x="460679" y="705249"/>
                  </a:lnTo>
                  <a:lnTo>
                    <a:pt x="514338" y="707580"/>
                  </a:lnTo>
                  <a:lnTo>
                    <a:pt x="568363" y="704483"/>
                  </a:lnTo>
                  <a:lnTo>
                    <a:pt x="621536" y="695780"/>
                  </a:lnTo>
                  <a:lnTo>
                    <a:pt x="672636" y="681291"/>
                  </a:lnTo>
                  <a:lnTo>
                    <a:pt x="702309" y="702871"/>
                  </a:lnTo>
                  <a:lnTo>
                    <a:pt x="737613" y="721058"/>
                  </a:lnTo>
                  <a:lnTo>
                    <a:pt x="777703" y="735458"/>
                  </a:lnTo>
                  <a:lnTo>
                    <a:pt x="821734" y="745680"/>
                  </a:lnTo>
                  <a:lnTo>
                    <a:pt x="876469" y="751961"/>
                  </a:lnTo>
                  <a:lnTo>
                    <a:pt x="930595" y="751758"/>
                  </a:lnTo>
                  <a:lnTo>
                    <a:pt x="982730" y="745504"/>
                  </a:lnTo>
                  <a:lnTo>
                    <a:pt x="1031491" y="733631"/>
                  </a:lnTo>
                  <a:lnTo>
                    <a:pt x="1075495" y="716573"/>
                  </a:lnTo>
                  <a:lnTo>
                    <a:pt x="1113360" y="694763"/>
                  </a:lnTo>
                  <a:lnTo>
                    <a:pt x="1143703" y="668634"/>
                  </a:lnTo>
                  <a:lnTo>
                    <a:pt x="1165142" y="638619"/>
                  </a:lnTo>
                  <a:lnTo>
                    <a:pt x="1193781" y="647461"/>
                  </a:lnTo>
                  <a:lnTo>
                    <a:pt x="1224134" y="653922"/>
                  </a:lnTo>
                  <a:lnTo>
                    <a:pt x="1255725" y="657907"/>
                  </a:lnTo>
                  <a:lnTo>
                    <a:pt x="1288078" y="659320"/>
                  </a:lnTo>
                  <a:lnTo>
                    <a:pt x="1350871" y="654731"/>
                  </a:lnTo>
                  <a:lnTo>
                    <a:pt x="1407435" y="641192"/>
                  </a:lnTo>
                  <a:lnTo>
                    <a:pt x="1455496" y="619998"/>
                  </a:lnTo>
                  <a:lnTo>
                    <a:pt x="1492783" y="592443"/>
                  </a:lnTo>
                  <a:lnTo>
                    <a:pt x="1517025" y="559822"/>
                  </a:lnTo>
                  <a:lnTo>
                    <a:pt x="1525949" y="523430"/>
                  </a:lnTo>
                  <a:lnTo>
                    <a:pt x="1560668" y="519183"/>
                  </a:lnTo>
                  <a:lnTo>
                    <a:pt x="1625676" y="503213"/>
                  </a:lnTo>
                  <a:lnTo>
                    <a:pt x="1700910" y="465904"/>
                  </a:lnTo>
                  <a:lnTo>
                    <a:pt x="1734370" y="435740"/>
                  </a:lnTo>
                  <a:lnTo>
                    <a:pt x="1755186" y="402539"/>
                  </a:lnTo>
                  <a:lnTo>
                    <a:pt x="1763052" y="367652"/>
                  </a:lnTo>
                  <a:lnTo>
                    <a:pt x="1757663" y="332430"/>
                  </a:lnTo>
                  <a:lnTo>
                    <a:pt x="1738717" y="298223"/>
                  </a:lnTo>
                  <a:lnTo>
                    <a:pt x="1705908" y="266382"/>
                  </a:lnTo>
                  <a:lnTo>
                    <a:pt x="1709972" y="261048"/>
                  </a:lnTo>
                  <a:lnTo>
                    <a:pt x="1713274" y="255460"/>
                  </a:lnTo>
                  <a:lnTo>
                    <a:pt x="1715941" y="249745"/>
                  </a:lnTo>
                  <a:lnTo>
                    <a:pt x="1723612" y="216040"/>
                  </a:lnTo>
                  <a:lnTo>
                    <a:pt x="1716096" y="183475"/>
                  </a:lnTo>
                  <a:lnTo>
                    <a:pt x="1694843" y="153527"/>
                  </a:lnTo>
                  <a:lnTo>
                    <a:pt x="1661303" y="127674"/>
                  </a:lnTo>
                  <a:lnTo>
                    <a:pt x="1616925" y="107396"/>
                  </a:lnTo>
                  <a:lnTo>
                    <a:pt x="1563160" y="94170"/>
                  </a:lnTo>
                  <a:lnTo>
                    <a:pt x="1554223" y="74991"/>
                  </a:lnTo>
                  <a:lnTo>
                    <a:pt x="1520441" y="40967"/>
                  </a:lnTo>
                  <a:lnTo>
                    <a:pt x="1451621" y="10244"/>
                  </a:lnTo>
                  <a:lnTo>
                    <a:pt x="1402623" y="1333"/>
                  </a:lnTo>
                  <a:lnTo>
                    <a:pt x="1352023" y="0"/>
                  </a:lnTo>
                  <a:close/>
                </a:path>
              </a:pathLst>
            </a:custGeom>
            <a:solidFill>
              <a:srgbClr val="4471C4"/>
            </a:solidFill>
          </p:spPr>
          <p:txBody>
            <a:bodyPr wrap="square" lIns="0" tIns="0" rIns="0" bIns="0" rtlCol="0"/>
            <a:lstStyle/>
            <a:p>
              <a:endParaRPr>
                <a:solidFill>
                  <a:srgbClr val="1F145D"/>
                </a:solidFill>
              </a:endParaRPr>
            </a:p>
          </p:txBody>
        </p:sp>
        <p:sp>
          <p:nvSpPr>
            <p:cNvPr id="15" name="object 15"/>
            <p:cNvSpPr/>
            <p:nvPr/>
          </p:nvSpPr>
          <p:spPr>
            <a:xfrm>
              <a:off x="8905703" y="2115248"/>
              <a:ext cx="1763395" cy="752475"/>
            </a:xfrm>
            <a:custGeom>
              <a:avLst/>
              <a:gdLst/>
              <a:ahLst/>
              <a:cxnLst/>
              <a:rect l="l" t="t" r="r" b="b"/>
              <a:pathLst>
                <a:path w="1763395" h="752475">
                  <a:moveTo>
                    <a:pt x="159556" y="247459"/>
                  </a:moveTo>
                  <a:lnTo>
                    <a:pt x="171000" y="175473"/>
                  </a:lnTo>
                  <a:lnTo>
                    <a:pt x="196329" y="143449"/>
                  </a:lnTo>
                  <a:lnTo>
                    <a:pt x="232846" y="115518"/>
                  </a:lnTo>
                  <a:lnTo>
                    <a:pt x="279138" y="92763"/>
                  </a:lnTo>
                  <a:lnTo>
                    <a:pt x="333792" y="76269"/>
                  </a:lnTo>
                  <a:lnTo>
                    <a:pt x="395395" y="67119"/>
                  </a:lnTo>
                  <a:lnTo>
                    <a:pt x="441226" y="65744"/>
                  </a:lnTo>
                  <a:lnTo>
                    <a:pt x="486486" y="68786"/>
                  </a:lnTo>
                  <a:lnTo>
                    <a:pt x="530269" y="76138"/>
                  </a:lnTo>
                  <a:lnTo>
                    <a:pt x="571671" y="87693"/>
                  </a:lnTo>
                  <a:lnTo>
                    <a:pt x="605674" y="60057"/>
                  </a:lnTo>
                  <a:lnTo>
                    <a:pt x="649423" y="39325"/>
                  </a:lnTo>
                  <a:lnTo>
                    <a:pt x="700116" y="25987"/>
                  </a:lnTo>
                  <a:lnTo>
                    <a:pt x="754946" y="20534"/>
                  </a:lnTo>
                  <a:lnTo>
                    <a:pt x="811110" y="23455"/>
                  </a:lnTo>
                  <a:lnTo>
                    <a:pt x="865803" y="35242"/>
                  </a:lnTo>
                  <a:lnTo>
                    <a:pt x="904737" y="50619"/>
                  </a:lnTo>
                  <a:lnTo>
                    <a:pt x="916349" y="56832"/>
                  </a:lnTo>
                  <a:lnTo>
                    <a:pt x="949556" y="29894"/>
                  </a:lnTo>
                  <a:lnTo>
                    <a:pt x="993974" y="11008"/>
                  </a:lnTo>
                  <a:lnTo>
                    <a:pt x="1045664" y="944"/>
                  </a:lnTo>
                  <a:lnTo>
                    <a:pt x="1100688" y="468"/>
                  </a:lnTo>
                  <a:lnTo>
                    <a:pt x="1155109" y="10350"/>
                  </a:lnTo>
                  <a:lnTo>
                    <a:pt x="1172778" y="16246"/>
                  </a:lnTo>
                  <a:lnTo>
                    <a:pt x="1189113" y="23225"/>
                  </a:lnTo>
                  <a:lnTo>
                    <a:pt x="1203972" y="31228"/>
                  </a:lnTo>
                  <a:lnTo>
                    <a:pt x="1217212" y="40195"/>
                  </a:lnTo>
                  <a:lnTo>
                    <a:pt x="1256657" y="19558"/>
                  </a:lnTo>
                  <a:lnTo>
                    <a:pt x="1302481" y="6117"/>
                  </a:lnTo>
                  <a:lnTo>
                    <a:pt x="1352023" y="0"/>
                  </a:lnTo>
                  <a:lnTo>
                    <a:pt x="1402623" y="1333"/>
                  </a:lnTo>
                  <a:lnTo>
                    <a:pt x="1451621" y="10244"/>
                  </a:lnTo>
                  <a:lnTo>
                    <a:pt x="1496358" y="26860"/>
                  </a:lnTo>
                  <a:lnTo>
                    <a:pt x="1539856" y="57134"/>
                  </a:lnTo>
                  <a:lnTo>
                    <a:pt x="1563160" y="94170"/>
                  </a:lnTo>
                  <a:lnTo>
                    <a:pt x="1616925" y="107396"/>
                  </a:lnTo>
                  <a:lnTo>
                    <a:pt x="1661303" y="127674"/>
                  </a:lnTo>
                  <a:lnTo>
                    <a:pt x="1694843" y="153527"/>
                  </a:lnTo>
                  <a:lnTo>
                    <a:pt x="1716096" y="183475"/>
                  </a:lnTo>
                  <a:lnTo>
                    <a:pt x="1723612" y="216040"/>
                  </a:lnTo>
                  <a:lnTo>
                    <a:pt x="1715941" y="249745"/>
                  </a:lnTo>
                  <a:lnTo>
                    <a:pt x="1713274" y="255460"/>
                  </a:lnTo>
                  <a:lnTo>
                    <a:pt x="1709972" y="261048"/>
                  </a:lnTo>
                  <a:lnTo>
                    <a:pt x="1705908" y="266382"/>
                  </a:lnTo>
                  <a:lnTo>
                    <a:pt x="1738717" y="298223"/>
                  </a:lnTo>
                  <a:lnTo>
                    <a:pt x="1757663" y="332430"/>
                  </a:lnTo>
                  <a:lnTo>
                    <a:pt x="1763052" y="367652"/>
                  </a:lnTo>
                  <a:lnTo>
                    <a:pt x="1755186" y="402539"/>
                  </a:lnTo>
                  <a:lnTo>
                    <a:pt x="1734370" y="435740"/>
                  </a:lnTo>
                  <a:lnTo>
                    <a:pt x="1700910" y="465904"/>
                  </a:lnTo>
                  <a:lnTo>
                    <a:pt x="1655108" y="491680"/>
                  </a:lnTo>
                  <a:lnTo>
                    <a:pt x="1594053" y="512413"/>
                  </a:lnTo>
                  <a:lnTo>
                    <a:pt x="1525949" y="523430"/>
                  </a:lnTo>
                  <a:lnTo>
                    <a:pt x="1517025" y="559822"/>
                  </a:lnTo>
                  <a:lnTo>
                    <a:pt x="1492783" y="592443"/>
                  </a:lnTo>
                  <a:lnTo>
                    <a:pt x="1455496" y="619998"/>
                  </a:lnTo>
                  <a:lnTo>
                    <a:pt x="1407435" y="641192"/>
                  </a:lnTo>
                  <a:lnTo>
                    <a:pt x="1350871" y="654731"/>
                  </a:lnTo>
                  <a:lnTo>
                    <a:pt x="1288078" y="659320"/>
                  </a:lnTo>
                  <a:lnTo>
                    <a:pt x="1255725" y="657907"/>
                  </a:lnTo>
                  <a:lnTo>
                    <a:pt x="1224134" y="653922"/>
                  </a:lnTo>
                  <a:lnTo>
                    <a:pt x="1193781" y="647461"/>
                  </a:lnTo>
                  <a:lnTo>
                    <a:pt x="1165142" y="638619"/>
                  </a:lnTo>
                  <a:lnTo>
                    <a:pt x="1143703" y="668634"/>
                  </a:lnTo>
                  <a:lnTo>
                    <a:pt x="1113360" y="694763"/>
                  </a:lnTo>
                  <a:lnTo>
                    <a:pt x="1075495" y="716573"/>
                  </a:lnTo>
                  <a:lnTo>
                    <a:pt x="1031491" y="733631"/>
                  </a:lnTo>
                  <a:lnTo>
                    <a:pt x="982730" y="745504"/>
                  </a:lnTo>
                  <a:lnTo>
                    <a:pt x="930595" y="751758"/>
                  </a:lnTo>
                  <a:lnTo>
                    <a:pt x="876469" y="751961"/>
                  </a:lnTo>
                  <a:lnTo>
                    <a:pt x="821734" y="745680"/>
                  </a:lnTo>
                  <a:lnTo>
                    <a:pt x="777703" y="735458"/>
                  </a:lnTo>
                  <a:lnTo>
                    <a:pt x="737613" y="721058"/>
                  </a:lnTo>
                  <a:lnTo>
                    <a:pt x="702309" y="702871"/>
                  </a:lnTo>
                  <a:lnTo>
                    <a:pt x="672636" y="681291"/>
                  </a:lnTo>
                  <a:lnTo>
                    <a:pt x="621536" y="695780"/>
                  </a:lnTo>
                  <a:lnTo>
                    <a:pt x="568363" y="704483"/>
                  </a:lnTo>
                  <a:lnTo>
                    <a:pt x="514338" y="707580"/>
                  </a:lnTo>
                  <a:lnTo>
                    <a:pt x="460679" y="705249"/>
                  </a:lnTo>
                  <a:lnTo>
                    <a:pt x="408607" y="697668"/>
                  </a:lnTo>
                  <a:lnTo>
                    <a:pt x="359341" y="685016"/>
                  </a:lnTo>
                  <a:lnTo>
                    <a:pt x="314102" y="667473"/>
                  </a:lnTo>
                  <a:lnTo>
                    <a:pt x="274109" y="645217"/>
                  </a:lnTo>
                  <a:lnTo>
                    <a:pt x="240582" y="618426"/>
                  </a:lnTo>
                  <a:lnTo>
                    <a:pt x="238423" y="616267"/>
                  </a:lnTo>
                  <a:lnTo>
                    <a:pt x="237280" y="615124"/>
                  </a:lnTo>
                  <a:lnTo>
                    <a:pt x="180398" y="613742"/>
                  </a:lnTo>
                  <a:lnTo>
                    <a:pt x="128966" y="602515"/>
                  </a:lnTo>
                  <a:lnTo>
                    <a:pt x="86240" y="582937"/>
                  </a:lnTo>
                  <a:lnTo>
                    <a:pt x="55473" y="556501"/>
                  </a:lnTo>
                  <a:lnTo>
                    <a:pt x="39636" y="502231"/>
                  </a:lnTo>
                  <a:lnTo>
                    <a:pt x="47637" y="480488"/>
                  </a:lnTo>
                  <a:lnTo>
                    <a:pt x="63497" y="460246"/>
                  </a:lnTo>
                  <a:lnTo>
                    <a:pt x="86785" y="442277"/>
                  </a:lnTo>
                  <a:lnTo>
                    <a:pt x="43009" y="421148"/>
                  </a:lnTo>
                  <a:lnTo>
                    <a:pt x="13729" y="394070"/>
                  </a:lnTo>
                  <a:lnTo>
                    <a:pt x="0" y="363383"/>
                  </a:lnTo>
                  <a:lnTo>
                    <a:pt x="2876" y="331427"/>
                  </a:lnTo>
                  <a:lnTo>
                    <a:pt x="48556" y="281035"/>
                  </a:lnTo>
                  <a:lnTo>
                    <a:pt x="117370" y="255111"/>
                  </a:lnTo>
                  <a:lnTo>
                    <a:pt x="158159" y="249745"/>
                  </a:lnTo>
                  <a:lnTo>
                    <a:pt x="159556" y="247459"/>
                  </a:lnTo>
                  <a:close/>
                </a:path>
                <a:path w="1763395" h="752475">
                  <a:moveTo>
                    <a:pt x="191941" y="453199"/>
                  </a:moveTo>
                  <a:lnTo>
                    <a:pt x="164968" y="453233"/>
                  </a:lnTo>
                  <a:lnTo>
                    <a:pt x="138458" y="450897"/>
                  </a:lnTo>
                  <a:lnTo>
                    <a:pt x="112878" y="446252"/>
                  </a:lnTo>
                  <a:lnTo>
                    <a:pt x="88690" y="439356"/>
                  </a:lnTo>
                </a:path>
                <a:path w="1763395" h="752475">
                  <a:moveTo>
                    <a:pt x="283127" y="605218"/>
                  </a:moveTo>
                  <a:lnTo>
                    <a:pt x="272134" y="607500"/>
                  </a:lnTo>
                  <a:lnTo>
                    <a:pt x="260902" y="609377"/>
                  </a:lnTo>
                  <a:lnTo>
                    <a:pt x="249480" y="610826"/>
                  </a:lnTo>
                  <a:lnTo>
                    <a:pt x="237915" y="611822"/>
                  </a:lnTo>
                </a:path>
                <a:path w="1763395" h="752475">
                  <a:moveTo>
                    <a:pt x="672509" y="678243"/>
                  </a:moveTo>
                  <a:lnTo>
                    <a:pt x="664673" y="670982"/>
                  </a:lnTo>
                  <a:lnTo>
                    <a:pt x="657539" y="663495"/>
                  </a:lnTo>
                  <a:lnTo>
                    <a:pt x="651096" y="655794"/>
                  </a:lnTo>
                  <a:lnTo>
                    <a:pt x="645331" y="647890"/>
                  </a:lnTo>
                </a:path>
                <a:path w="1763395" h="752475">
                  <a:moveTo>
                    <a:pt x="1176191" y="602678"/>
                  </a:moveTo>
                  <a:lnTo>
                    <a:pt x="1174574" y="611056"/>
                  </a:lnTo>
                  <a:lnTo>
                    <a:pt x="1172207" y="619410"/>
                  </a:lnTo>
                  <a:lnTo>
                    <a:pt x="1169101" y="627717"/>
                  </a:lnTo>
                  <a:lnTo>
                    <a:pt x="1165269" y="635952"/>
                  </a:lnTo>
                </a:path>
                <a:path w="1763395" h="752475">
                  <a:moveTo>
                    <a:pt x="1392345" y="397065"/>
                  </a:moveTo>
                  <a:lnTo>
                    <a:pt x="1447674" y="418814"/>
                  </a:lnTo>
                  <a:lnTo>
                    <a:pt x="1489595" y="448087"/>
                  </a:lnTo>
                  <a:lnTo>
                    <a:pt x="1516039" y="482933"/>
                  </a:lnTo>
                  <a:lnTo>
                    <a:pt x="1524933" y="521398"/>
                  </a:lnTo>
                </a:path>
                <a:path w="1763395" h="752475">
                  <a:moveTo>
                    <a:pt x="1705146" y="264604"/>
                  </a:moveTo>
                  <a:lnTo>
                    <a:pt x="1693936" y="277709"/>
                  </a:lnTo>
                  <a:lnTo>
                    <a:pt x="1680238" y="289909"/>
                  </a:lnTo>
                  <a:lnTo>
                    <a:pt x="1664230" y="301109"/>
                  </a:lnTo>
                  <a:lnTo>
                    <a:pt x="1646091" y="311213"/>
                  </a:lnTo>
                </a:path>
                <a:path w="1763395" h="752475">
                  <a:moveTo>
                    <a:pt x="1563414" y="91630"/>
                  </a:moveTo>
                  <a:lnTo>
                    <a:pt x="1565700" y="98869"/>
                  </a:lnTo>
                  <a:lnTo>
                    <a:pt x="1566716" y="106235"/>
                  </a:lnTo>
                  <a:lnTo>
                    <a:pt x="1566589" y="113601"/>
                  </a:lnTo>
                </a:path>
                <a:path w="1763395" h="752475">
                  <a:moveTo>
                    <a:pt x="1186351" y="65849"/>
                  </a:moveTo>
                  <a:lnTo>
                    <a:pt x="1192610" y="58374"/>
                  </a:lnTo>
                  <a:lnTo>
                    <a:pt x="1199750" y="51196"/>
                  </a:lnTo>
                  <a:lnTo>
                    <a:pt x="1207747" y="44328"/>
                  </a:lnTo>
                  <a:lnTo>
                    <a:pt x="1216577" y="37782"/>
                  </a:lnTo>
                </a:path>
                <a:path w="1763395" h="752475">
                  <a:moveTo>
                    <a:pt x="903522" y="79311"/>
                  </a:moveTo>
                  <a:lnTo>
                    <a:pt x="906161" y="73074"/>
                  </a:lnTo>
                  <a:lnTo>
                    <a:pt x="909491" y="66944"/>
                  </a:lnTo>
                  <a:lnTo>
                    <a:pt x="913488" y="60934"/>
                  </a:lnTo>
                  <a:lnTo>
                    <a:pt x="918127" y="55054"/>
                  </a:lnTo>
                </a:path>
                <a:path w="1763395" h="752475">
                  <a:moveTo>
                    <a:pt x="571544" y="87439"/>
                  </a:moveTo>
                  <a:lnTo>
                    <a:pt x="585659" y="92628"/>
                  </a:lnTo>
                  <a:lnTo>
                    <a:pt x="599214" y="98282"/>
                  </a:lnTo>
                  <a:lnTo>
                    <a:pt x="612174" y="104388"/>
                  </a:lnTo>
                  <a:lnTo>
                    <a:pt x="624503" y="110934"/>
                  </a:lnTo>
                </a:path>
                <a:path w="1763395" h="752475">
                  <a:moveTo>
                    <a:pt x="168827" y="272224"/>
                  </a:moveTo>
                  <a:lnTo>
                    <a:pt x="165896" y="266104"/>
                  </a:lnTo>
                  <a:lnTo>
                    <a:pt x="163382" y="259937"/>
                  </a:lnTo>
                  <a:lnTo>
                    <a:pt x="161273" y="253722"/>
                  </a:lnTo>
                  <a:lnTo>
                    <a:pt x="159556" y="247459"/>
                  </a:lnTo>
                </a:path>
              </a:pathLst>
            </a:custGeom>
            <a:ln w="12192">
              <a:solidFill>
                <a:srgbClr val="2E528F"/>
              </a:solidFill>
            </a:ln>
          </p:spPr>
          <p:txBody>
            <a:bodyPr wrap="square" lIns="0" tIns="0" rIns="0" bIns="0" rtlCol="0"/>
            <a:lstStyle/>
            <a:p>
              <a:endParaRPr>
                <a:solidFill>
                  <a:srgbClr val="1F145D"/>
                </a:solidFill>
              </a:endParaRPr>
            </a:p>
          </p:txBody>
        </p:sp>
      </p:grpSp>
      <p:sp>
        <p:nvSpPr>
          <p:cNvPr id="16" name="object 16"/>
          <p:cNvSpPr txBox="1"/>
          <p:nvPr/>
        </p:nvSpPr>
        <p:spPr>
          <a:xfrm>
            <a:off x="9101708" y="1526751"/>
            <a:ext cx="1278890" cy="1217295"/>
          </a:xfrm>
          <a:prstGeom prst="rect">
            <a:avLst/>
          </a:prstGeom>
        </p:spPr>
        <p:txBody>
          <a:bodyPr vert="horz" wrap="square" lIns="0" tIns="170815" rIns="0" bIns="0" rtlCol="0">
            <a:spAutoFit/>
          </a:bodyPr>
          <a:lstStyle/>
          <a:p>
            <a:pPr algn="ctr">
              <a:lnSpc>
                <a:spcPct val="100000"/>
              </a:lnSpc>
              <a:spcBef>
                <a:spcPts val="1345"/>
              </a:spcBef>
            </a:pPr>
            <a:r>
              <a:rPr sz="2400" spc="-30" dirty="0">
                <a:solidFill>
                  <a:srgbClr val="1F145D"/>
                </a:solidFill>
                <a:latin typeface="Calibri"/>
                <a:cs typeface="Calibri"/>
              </a:rPr>
              <a:t>Testbench</a:t>
            </a:r>
            <a:endParaRPr sz="2400">
              <a:solidFill>
                <a:srgbClr val="1F145D"/>
              </a:solidFill>
              <a:latin typeface="Calibri"/>
              <a:cs typeface="Calibri"/>
            </a:endParaRPr>
          </a:p>
          <a:p>
            <a:pPr marL="233045" marR="257175" indent="-1270" algn="ctr">
              <a:lnSpc>
                <a:spcPct val="100000"/>
              </a:lnSpc>
              <a:spcBef>
                <a:spcPts val="935"/>
              </a:spcBef>
            </a:pPr>
            <a:r>
              <a:rPr sz="1800" spc="-5" dirty="0">
                <a:solidFill>
                  <a:srgbClr val="1F145D"/>
                </a:solidFill>
                <a:latin typeface="Calibri"/>
                <a:cs typeface="Calibri"/>
              </a:rPr>
              <a:t>Input </a:t>
            </a:r>
            <a:r>
              <a:rPr sz="1800" dirty="0">
                <a:solidFill>
                  <a:srgbClr val="1F145D"/>
                </a:solidFill>
                <a:latin typeface="Calibri"/>
                <a:cs typeface="Calibri"/>
              </a:rPr>
              <a:t> </a:t>
            </a:r>
            <a:r>
              <a:rPr sz="1800" spc="-20" dirty="0">
                <a:solidFill>
                  <a:srgbClr val="1F145D"/>
                </a:solidFill>
                <a:latin typeface="Calibri"/>
                <a:cs typeface="Calibri"/>
              </a:rPr>
              <a:t>s</a:t>
            </a:r>
            <a:r>
              <a:rPr sz="1800" dirty="0">
                <a:solidFill>
                  <a:srgbClr val="1F145D"/>
                </a:solidFill>
                <a:latin typeface="Calibri"/>
                <a:cs typeface="Calibri"/>
              </a:rPr>
              <a:t>t</a:t>
            </a:r>
            <a:r>
              <a:rPr sz="1800" spc="-10" dirty="0">
                <a:solidFill>
                  <a:srgbClr val="1F145D"/>
                </a:solidFill>
                <a:latin typeface="Calibri"/>
                <a:cs typeface="Calibri"/>
              </a:rPr>
              <a:t>i</a:t>
            </a:r>
            <a:r>
              <a:rPr sz="1800" dirty="0">
                <a:solidFill>
                  <a:srgbClr val="1F145D"/>
                </a:solidFill>
                <a:latin typeface="Calibri"/>
                <a:cs typeface="Calibri"/>
              </a:rPr>
              <a:t>mulus</a:t>
            </a:r>
            <a:endParaRPr sz="1800">
              <a:solidFill>
                <a:srgbClr val="1F145D"/>
              </a:solidFill>
              <a:latin typeface="Calibri"/>
              <a:cs typeface="Calibri"/>
            </a:endParaRPr>
          </a:p>
        </p:txBody>
      </p:sp>
      <p:grpSp>
        <p:nvGrpSpPr>
          <p:cNvPr id="17" name="object 17"/>
          <p:cNvGrpSpPr/>
          <p:nvPr/>
        </p:nvGrpSpPr>
        <p:grpSpPr>
          <a:xfrm>
            <a:off x="8700261" y="4888738"/>
            <a:ext cx="2320290" cy="840740"/>
            <a:chOff x="8700261" y="4888738"/>
            <a:chExt cx="2320290" cy="840740"/>
          </a:xfrm>
        </p:grpSpPr>
        <p:sp>
          <p:nvSpPr>
            <p:cNvPr id="18" name="object 18"/>
            <p:cNvSpPr/>
            <p:nvPr/>
          </p:nvSpPr>
          <p:spPr>
            <a:xfrm>
              <a:off x="8706611" y="4895088"/>
              <a:ext cx="2307590" cy="828040"/>
            </a:xfrm>
            <a:custGeom>
              <a:avLst/>
              <a:gdLst/>
              <a:ahLst/>
              <a:cxnLst/>
              <a:rect l="l" t="t" r="r" b="b"/>
              <a:pathLst>
                <a:path w="2307590" h="828039">
                  <a:moveTo>
                    <a:pt x="1153668" y="0"/>
                  </a:moveTo>
                  <a:lnTo>
                    <a:pt x="0" y="413766"/>
                  </a:lnTo>
                  <a:lnTo>
                    <a:pt x="1153668" y="827532"/>
                  </a:lnTo>
                  <a:lnTo>
                    <a:pt x="2307336" y="413766"/>
                  </a:lnTo>
                  <a:lnTo>
                    <a:pt x="1153668" y="0"/>
                  </a:lnTo>
                  <a:close/>
                </a:path>
              </a:pathLst>
            </a:custGeom>
            <a:solidFill>
              <a:srgbClr val="4471C4"/>
            </a:solidFill>
          </p:spPr>
          <p:txBody>
            <a:bodyPr wrap="square" lIns="0" tIns="0" rIns="0" bIns="0" rtlCol="0"/>
            <a:lstStyle/>
            <a:p>
              <a:endParaRPr>
                <a:solidFill>
                  <a:srgbClr val="1F145D"/>
                </a:solidFill>
              </a:endParaRPr>
            </a:p>
          </p:txBody>
        </p:sp>
        <p:sp>
          <p:nvSpPr>
            <p:cNvPr id="19" name="object 19"/>
            <p:cNvSpPr/>
            <p:nvPr/>
          </p:nvSpPr>
          <p:spPr>
            <a:xfrm>
              <a:off x="8706611" y="4895088"/>
              <a:ext cx="2307590" cy="828040"/>
            </a:xfrm>
            <a:custGeom>
              <a:avLst/>
              <a:gdLst/>
              <a:ahLst/>
              <a:cxnLst/>
              <a:rect l="l" t="t" r="r" b="b"/>
              <a:pathLst>
                <a:path w="2307590" h="828039">
                  <a:moveTo>
                    <a:pt x="0" y="413766"/>
                  </a:moveTo>
                  <a:lnTo>
                    <a:pt x="1153668" y="0"/>
                  </a:lnTo>
                  <a:lnTo>
                    <a:pt x="2307336" y="413766"/>
                  </a:lnTo>
                  <a:lnTo>
                    <a:pt x="1153668" y="827532"/>
                  </a:lnTo>
                  <a:lnTo>
                    <a:pt x="0" y="413766"/>
                  </a:lnTo>
                  <a:close/>
                </a:path>
              </a:pathLst>
            </a:custGeom>
            <a:ln w="12192">
              <a:solidFill>
                <a:srgbClr val="2E528F"/>
              </a:solidFill>
            </a:ln>
          </p:spPr>
          <p:txBody>
            <a:bodyPr wrap="square" lIns="0" tIns="0" rIns="0" bIns="0" rtlCol="0"/>
            <a:lstStyle/>
            <a:p>
              <a:endParaRPr>
                <a:solidFill>
                  <a:srgbClr val="1F145D"/>
                </a:solidFill>
              </a:endParaRPr>
            </a:p>
          </p:txBody>
        </p:sp>
      </p:grpSp>
      <p:sp>
        <p:nvSpPr>
          <p:cNvPr id="20" name="object 20"/>
          <p:cNvSpPr txBox="1"/>
          <p:nvPr/>
        </p:nvSpPr>
        <p:spPr>
          <a:xfrm>
            <a:off x="9425178" y="5007609"/>
            <a:ext cx="870585" cy="574040"/>
          </a:xfrm>
          <a:prstGeom prst="rect">
            <a:avLst/>
          </a:prstGeom>
        </p:spPr>
        <p:txBody>
          <a:bodyPr vert="horz" wrap="square" lIns="0" tIns="12700" rIns="0" bIns="0" rtlCol="0">
            <a:spAutoFit/>
          </a:bodyPr>
          <a:lstStyle/>
          <a:p>
            <a:pPr marL="73660" marR="5080" indent="-60960">
              <a:lnSpc>
                <a:spcPct val="100000"/>
              </a:lnSpc>
              <a:spcBef>
                <a:spcPts val="100"/>
              </a:spcBef>
            </a:pPr>
            <a:r>
              <a:rPr sz="1800" spc="-5" dirty="0">
                <a:solidFill>
                  <a:srgbClr val="1F145D"/>
                </a:solidFill>
                <a:latin typeface="Calibri"/>
                <a:cs typeface="Calibri"/>
              </a:rPr>
              <a:t>Comp</a:t>
            </a:r>
            <a:r>
              <a:rPr sz="1800" spc="5" dirty="0">
                <a:solidFill>
                  <a:srgbClr val="1F145D"/>
                </a:solidFill>
                <a:latin typeface="Calibri"/>
                <a:cs typeface="Calibri"/>
              </a:rPr>
              <a:t>a</a:t>
            </a:r>
            <a:r>
              <a:rPr sz="1800" spc="-30" dirty="0">
                <a:solidFill>
                  <a:srgbClr val="1F145D"/>
                </a:solidFill>
                <a:latin typeface="Calibri"/>
                <a:cs typeface="Calibri"/>
              </a:rPr>
              <a:t>r</a:t>
            </a:r>
            <a:r>
              <a:rPr sz="1800" dirty="0">
                <a:solidFill>
                  <a:srgbClr val="1F145D"/>
                </a:solidFill>
                <a:latin typeface="Calibri"/>
                <a:cs typeface="Calibri"/>
              </a:rPr>
              <a:t>e  </a:t>
            </a:r>
            <a:r>
              <a:rPr sz="1800" spc="-5" dirty="0">
                <a:solidFill>
                  <a:srgbClr val="1F145D"/>
                </a:solidFill>
                <a:latin typeface="Calibri"/>
                <a:cs typeface="Calibri"/>
              </a:rPr>
              <a:t>outputs</a:t>
            </a:r>
            <a:endParaRPr sz="1800">
              <a:solidFill>
                <a:srgbClr val="1F145D"/>
              </a:solidFill>
              <a:latin typeface="Calibri"/>
              <a:cs typeface="Calibri"/>
            </a:endParaRPr>
          </a:p>
        </p:txBody>
      </p:sp>
      <p:grpSp>
        <p:nvGrpSpPr>
          <p:cNvPr id="21" name="object 21"/>
          <p:cNvGrpSpPr/>
          <p:nvPr/>
        </p:nvGrpSpPr>
        <p:grpSpPr>
          <a:xfrm>
            <a:off x="9975850" y="3399790"/>
            <a:ext cx="1384300" cy="1627505"/>
            <a:chOff x="9975850" y="3399790"/>
            <a:chExt cx="1384300" cy="1627505"/>
          </a:xfrm>
        </p:grpSpPr>
        <p:sp>
          <p:nvSpPr>
            <p:cNvPr id="22" name="object 22"/>
            <p:cNvSpPr/>
            <p:nvPr/>
          </p:nvSpPr>
          <p:spPr>
            <a:xfrm>
              <a:off x="10249661" y="4179443"/>
              <a:ext cx="694055" cy="841375"/>
            </a:xfrm>
            <a:custGeom>
              <a:avLst/>
              <a:gdLst/>
              <a:ahLst/>
              <a:cxnLst/>
              <a:rect l="l" t="t" r="r" b="b"/>
              <a:pathLst>
                <a:path w="694054" h="841375">
                  <a:moveTo>
                    <a:pt x="476123" y="0"/>
                  </a:moveTo>
                  <a:lnTo>
                    <a:pt x="108966" y="550798"/>
                  </a:lnTo>
                  <a:lnTo>
                    <a:pt x="0" y="478154"/>
                  </a:lnTo>
                  <a:lnTo>
                    <a:pt x="72644" y="841374"/>
                  </a:lnTo>
                  <a:lnTo>
                    <a:pt x="435864" y="768730"/>
                  </a:lnTo>
                  <a:lnTo>
                    <a:pt x="326898" y="696086"/>
                  </a:lnTo>
                  <a:lnTo>
                    <a:pt x="694055" y="145287"/>
                  </a:lnTo>
                  <a:lnTo>
                    <a:pt x="476123" y="0"/>
                  </a:lnTo>
                  <a:close/>
                </a:path>
              </a:pathLst>
            </a:custGeom>
            <a:solidFill>
              <a:srgbClr val="4471C4"/>
            </a:solidFill>
          </p:spPr>
          <p:txBody>
            <a:bodyPr wrap="square" lIns="0" tIns="0" rIns="0" bIns="0" rtlCol="0"/>
            <a:lstStyle/>
            <a:p>
              <a:endParaRPr>
                <a:solidFill>
                  <a:srgbClr val="1F145D"/>
                </a:solidFill>
              </a:endParaRPr>
            </a:p>
          </p:txBody>
        </p:sp>
        <p:sp>
          <p:nvSpPr>
            <p:cNvPr id="23" name="object 23"/>
            <p:cNvSpPr/>
            <p:nvPr/>
          </p:nvSpPr>
          <p:spPr>
            <a:xfrm>
              <a:off x="10249661" y="4179443"/>
              <a:ext cx="694055" cy="841375"/>
            </a:xfrm>
            <a:custGeom>
              <a:avLst/>
              <a:gdLst/>
              <a:ahLst/>
              <a:cxnLst/>
              <a:rect l="l" t="t" r="r" b="b"/>
              <a:pathLst>
                <a:path w="694054" h="841375">
                  <a:moveTo>
                    <a:pt x="0" y="478154"/>
                  </a:moveTo>
                  <a:lnTo>
                    <a:pt x="108966" y="550798"/>
                  </a:lnTo>
                  <a:lnTo>
                    <a:pt x="476123" y="0"/>
                  </a:lnTo>
                  <a:lnTo>
                    <a:pt x="694055" y="145287"/>
                  </a:lnTo>
                  <a:lnTo>
                    <a:pt x="326898" y="696086"/>
                  </a:lnTo>
                  <a:lnTo>
                    <a:pt x="435864" y="768730"/>
                  </a:lnTo>
                  <a:lnTo>
                    <a:pt x="72644" y="841374"/>
                  </a:lnTo>
                  <a:lnTo>
                    <a:pt x="0" y="478154"/>
                  </a:lnTo>
                  <a:close/>
                </a:path>
              </a:pathLst>
            </a:custGeom>
            <a:ln w="12700">
              <a:solidFill>
                <a:srgbClr val="2E528F"/>
              </a:solidFill>
            </a:ln>
          </p:spPr>
          <p:txBody>
            <a:bodyPr wrap="square" lIns="0" tIns="0" rIns="0" bIns="0" rtlCol="0"/>
            <a:lstStyle/>
            <a:p>
              <a:endParaRPr>
                <a:solidFill>
                  <a:srgbClr val="1F145D"/>
                </a:solidFill>
              </a:endParaRPr>
            </a:p>
          </p:txBody>
        </p:sp>
        <p:sp>
          <p:nvSpPr>
            <p:cNvPr id="24" name="object 24"/>
            <p:cNvSpPr/>
            <p:nvPr/>
          </p:nvSpPr>
          <p:spPr>
            <a:xfrm>
              <a:off x="9982200" y="3406140"/>
              <a:ext cx="1371600" cy="1049020"/>
            </a:xfrm>
            <a:custGeom>
              <a:avLst/>
              <a:gdLst/>
              <a:ahLst/>
              <a:cxnLst/>
              <a:rect l="l" t="t" r="r" b="b"/>
              <a:pathLst>
                <a:path w="1371600" h="1049020">
                  <a:moveTo>
                    <a:pt x="1196848" y="0"/>
                  </a:moveTo>
                  <a:lnTo>
                    <a:pt x="174751" y="0"/>
                  </a:lnTo>
                  <a:lnTo>
                    <a:pt x="128293" y="6241"/>
                  </a:lnTo>
                  <a:lnTo>
                    <a:pt x="86548" y="23857"/>
                  </a:lnTo>
                  <a:lnTo>
                    <a:pt x="51180" y="51181"/>
                  </a:lnTo>
                  <a:lnTo>
                    <a:pt x="23857" y="86548"/>
                  </a:lnTo>
                  <a:lnTo>
                    <a:pt x="6241" y="128293"/>
                  </a:lnTo>
                  <a:lnTo>
                    <a:pt x="0" y="174751"/>
                  </a:lnTo>
                  <a:lnTo>
                    <a:pt x="0" y="873760"/>
                  </a:lnTo>
                  <a:lnTo>
                    <a:pt x="6241" y="920218"/>
                  </a:lnTo>
                  <a:lnTo>
                    <a:pt x="23857" y="961963"/>
                  </a:lnTo>
                  <a:lnTo>
                    <a:pt x="51180" y="997331"/>
                  </a:lnTo>
                  <a:lnTo>
                    <a:pt x="86548" y="1024654"/>
                  </a:lnTo>
                  <a:lnTo>
                    <a:pt x="128293" y="1042270"/>
                  </a:lnTo>
                  <a:lnTo>
                    <a:pt x="174751" y="1048512"/>
                  </a:lnTo>
                  <a:lnTo>
                    <a:pt x="1196848" y="1048512"/>
                  </a:lnTo>
                  <a:lnTo>
                    <a:pt x="1243306" y="1042270"/>
                  </a:lnTo>
                  <a:lnTo>
                    <a:pt x="1285051" y="1024654"/>
                  </a:lnTo>
                  <a:lnTo>
                    <a:pt x="1320419" y="997331"/>
                  </a:lnTo>
                  <a:lnTo>
                    <a:pt x="1347742" y="961963"/>
                  </a:lnTo>
                  <a:lnTo>
                    <a:pt x="1365358" y="920218"/>
                  </a:lnTo>
                  <a:lnTo>
                    <a:pt x="1371600" y="873760"/>
                  </a:lnTo>
                  <a:lnTo>
                    <a:pt x="1371600" y="174751"/>
                  </a:lnTo>
                  <a:lnTo>
                    <a:pt x="1365358" y="128293"/>
                  </a:lnTo>
                  <a:lnTo>
                    <a:pt x="1347742" y="86548"/>
                  </a:lnTo>
                  <a:lnTo>
                    <a:pt x="1320419" y="51180"/>
                  </a:lnTo>
                  <a:lnTo>
                    <a:pt x="1285051" y="23857"/>
                  </a:lnTo>
                  <a:lnTo>
                    <a:pt x="1243306" y="6241"/>
                  </a:lnTo>
                  <a:lnTo>
                    <a:pt x="1196848" y="0"/>
                  </a:lnTo>
                  <a:close/>
                </a:path>
              </a:pathLst>
            </a:custGeom>
            <a:solidFill>
              <a:srgbClr val="FFFFFF"/>
            </a:solidFill>
          </p:spPr>
          <p:txBody>
            <a:bodyPr wrap="square" lIns="0" tIns="0" rIns="0" bIns="0" rtlCol="0"/>
            <a:lstStyle/>
            <a:p>
              <a:endParaRPr>
                <a:solidFill>
                  <a:srgbClr val="1F145D"/>
                </a:solidFill>
              </a:endParaRPr>
            </a:p>
          </p:txBody>
        </p:sp>
        <p:sp>
          <p:nvSpPr>
            <p:cNvPr id="25" name="object 25"/>
            <p:cNvSpPr/>
            <p:nvPr/>
          </p:nvSpPr>
          <p:spPr>
            <a:xfrm>
              <a:off x="9982200" y="3406140"/>
              <a:ext cx="1371600" cy="1049020"/>
            </a:xfrm>
            <a:custGeom>
              <a:avLst/>
              <a:gdLst/>
              <a:ahLst/>
              <a:cxnLst/>
              <a:rect l="l" t="t" r="r" b="b"/>
              <a:pathLst>
                <a:path w="1371600" h="1049020">
                  <a:moveTo>
                    <a:pt x="0" y="174751"/>
                  </a:moveTo>
                  <a:lnTo>
                    <a:pt x="6241" y="128293"/>
                  </a:lnTo>
                  <a:lnTo>
                    <a:pt x="23857" y="86548"/>
                  </a:lnTo>
                  <a:lnTo>
                    <a:pt x="51180" y="51181"/>
                  </a:lnTo>
                  <a:lnTo>
                    <a:pt x="86548" y="23857"/>
                  </a:lnTo>
                  <a:lnTo>
                    <a:pt x="128293" y="6241"/>
                  </a:lnTo>
                  <a:lnTo>
                    <a:pt x="174751" y="0"/>
                  </a:lnTo>
                  <a:lnTo>
                    <a:pt x="1196848" y="0"/>
                  </a:lnTo>
                  <a:lnTo>
                    <a:pt x="1243306" y="6241"/>
                  </a:lnTo>
                  <a:lnTo>
                    <a:pt x="1285051" y="23857"/>
                  </a:lnTo>
                  <a:lnTo>
                    <a:pt x="1320419" y="51180"/>
                  </a:lnTo>
                  <a:lnTo>
                    <a:pt x="1347742" y="86548"/>
                  </a:lnTo>
                  <a:lnTo>
                    <a:pt x="1365358" y="128293"/>
                  </a:lnTo>
                  <a:lnTo>
                    <a:pt x="1371600" y="174751"/>
                  </a:lnTo>
                  <a:lnTo>
                    <a:pt x="1371600" y="873760"/>
                  </a:lnTo>
                  <a:lnTo>
                    <a:pt x="1365358" y="920218"/>
                  </a:lnTo>
                  <a:lnTo>
                    <a:pt x="1347742" y="961963"/>
                  </a:lnTo>
                  <a:lnTo>
                    <a:pt x="1320419" y="997331"/>
                  </a:lnTo>
                  <a:lnTo>
                    <a:pt x="1285051" y="1024654"/>
                  </a:lnTo>
                  <a:lnTo>
                    <a:pt x="1243306" y="1042270"/>
                  </a:lnTo>
                  <a:lnTo>
                    <a:pt x="1196848" y="1048512"/>
                  </a:lnTo>
                  <a:lnTo>
                    <a:pt x="174751" y="1048512"/>
                  </a:lnTo>
                  <a:lnTo>
                    <a:pt x="128293" y="1042270"/>
                  </a:lnTo>
                  <a:lnTo>
                    <a:pt x="86548" y="1024654"/>
                  </a:lnTo>
                  <a:lnTo>
                    <a:pt x="51180" y="997331"/>
                  </a:lnTo>
                  <a:lnTo>
                    <a:pt x="23857" y="961963"/>
                  </a:lnTo>
                  <a:lnTo>
                    <a:pt x="6241" y="920218"/>
                  </a:lnTo>
                  <a:lnTo>
                    <a:pt x="0" y="873760"/>
                  </a:lnTo>
                  <a:lnTo>
                    <a:pt x="0" y="174751"/>
                  </a:lnTo>
                  <a:close/>
                </a:path>
              </a:pathLst>
            </a:custGeom>
            <a:ln w="12191">
              <a:solidFill>
                <a:srgbClr val="000000"/>
              </a:solidFill>
            </a:ln>
          </p:spPr>
          <p:txBody>
            <a:bodyPr wrap="square" lIns="0" tIns="0" rIns="0" bIns="0" rtlCol="0"/>
            <a:lstStyle/>
            <a:p>
              <a:endParaRPr>
                <a:solidFill>
                  <a:srgbClr val="1F145D"/>
                </a:solidFill>
              </a:endParaRPr>
            </a:p>
          </p:txBody>
        </p:sp>
      </p:grpSp>
      <p:sp>
        <p:nvSpPr>
          <p:cNvPr id="26" name="object 26"/>
          <p:cNvSpPr txBox="1"/>
          <p:nvPr/>
        </p:nvSpPr>
        <p:spPr>
          <a:xfrm>
            <a:off x="10173081" y="3354400"/>
            <a:ext cx="992505" cy="1123950"/>
          </a:xfrm>
          <a:prstGeom prst="rect">
            <a:avLst/>
          </a:prstGeom>
        </p:spPr>
        <p:txBody>
          <a:bodyPr vert="horz" wrap="square" lIns="0" tIns="12700" rIns="0" bIns="0" rtlCol="0">
            <a:spAutoFit/>
          </a:bodyPr>
          <a:lstStyle/>
          <a:p>
            <a:pPr marL="12700" marR="5080" indent="2540" algn="ctr">
              <a:lnSpc>
                <a:spcPct val="100000"/>
              </a:lnSpc>
              <a:spcBef>
                <a:spcPts val="100"/>
              </a:spcBef>
            </a:pPr>
            <a:r>
              <a:rPr sz="1800" spc="-10" dirty="0">
                <a:solidFill>
                  <a:srgbClr val="1F145D"/>
                </a:solidFill>
                <a:latin typeface="Calibri"/>
                <a:cs typeface="Calibri"/>
              </a:rPr>
              <a:t>Known </a:t>
            </a:r>
            <a:r>
              <a:rPr sz="1800" spc="-5" dirty="0">
                <a:solidFill>
                  <a:srgbClr val="1F145D"/>
                </a:solidFill>
                <a:latin typeface="Calibri"/>
                <a:cs typeface="Calibri"/>
              </a:rPr>
              <a:t> </a:t>
            </a:r>
            <a:r>
              <a:rPr sz="1800" spc="-10" dirty="0">
                <a:solidFill>
                  <a:srgbClr val="1F145D"/>
                </a:solidFill>
                <a:latin typeface="Calibri"/>
                <a:cs typeface="Calibri"/>
              </a:rPr>
              <a:t>good </a:t>
            </a:r>
            <a:r>
              <a:rPr sz="1800" spc="-5" dirty="0">
                <a:solidFill>
                  <a:srgbClr val="1F145D"/>
                </a:solidFill>
                <a:latin typeface="Calibri"/>
                <a:cs typeface="Calibri"/>
              </a:rPr>
              <a:t> </a:t>
            </a:r>
            <a:r>
              <a:rPr sz="1800" dirty="0">
                <a:solidFill>
                  <a:srgbClr val="1F145D"/>
                </a:solidFill>
                <a:latin typeface="Calibri"/>
                <a:cs typeface="Calibri"/>
              </a:rPr>
              <a:t>design / </a:t>
            </a:r>
            <a:r>
              <a:rPr sz="1800" spc="5" dirty="0">
                <a:solidFill>
                  <a:srgbClr val="1F145D"/>
                </a:solidFill>
                <a:latin typeface="Calibri"/>
                <a:cs typeface="Calibri"/>
              </a:rPr>
              <a:t> </a:t>
            </a:r>
            <a:r>
              <a:rPr sz="1800" spc="-5" dirty="0">
                <a:solidFill>
                  <a:srgbClr val="1F145D"/>
                </a:solidFill>
                <a:latin typeface="Calibri"/>
                <a:cs typeface="Calibri"/>
              </a:rPr>
              <a:t>sim</a:t>
            </a:r>
            <a:r>
              <a:rPr sz="1800" spc="-90" dirty="0">
                <a:solidFill>
                  <a:srgbClr val="1F145D"/>
                </a:solidFill>
                <a:latin typeface="Calibri"/>
                <a:cs typeface="Calibri"/>
              </a:rPr>
              <a:t> </a:t>
            </a:r>
            <a:r>
              <a:rPr sz="1800" dirty="0">
                <a:solidFill>
                  <a:srgbClr val="1F145D"/>
                </a:solidFill>
                <a:latin typeface="Calibri"/>
                <a:cs typeface="Calibri"/>
              </a:rPr>
              <a:t>model</a:t>
            </a:r>
            <a:endParaRPr sz="1800">
              <a:solidFill>
                <a:srgbClr val="1F145D"/>
              </a:solidFill>
              <a:latin typeface="Calibri"/>
              <a:cs typeface="Calibri"/>
            </a:endParaRPr>
          </a:p>
        </p:txBody>
      </p:sp>
      <p:grpSp>
        <p:nvGrpSpPr>
          <p:cNvPr id="27" name="object 27"/>
          <p:cNvGrpSpPr/>
          <p:nvPr/>
        </p:nvGrpSpPr>
        <p:grpSpPr>
          <a:xfrm>
            <a:off x="8129016" y="3384803"/>
            <a:ext cx="1377950" cy="1053465"/>
            <a:chOff x="8129016" y="3384803"/>
            <a:chExt cx="1377950" cy="1053465"/>
          </a:xfrm>
        </p:grpSpPr>
        <p:pic>
          <p:nvPicPr>
            <p:cNvPr id="28" name="object 28"/>
            <p:cNvPicPr/>
            <p:nvPr/>
          </p:nvPicPr>
          <p:blipFill>
            <a:blip r:embed="rId4" cstate="print"/>
            <a:stretch>
              <a:fillRect/>
            </a:stretch>
          </p:blipFill>
          <p:spPr>
            <a:xfrm>
              <a:off x="8132064" y="3387851"/>
              <a:ext cx="1371600" cy="1046988"/>
            </a:xfrm>
            <a:prstGeom prst="rect">
              <a:avLst/>
            </a:prstGeom>
          </p:spPr>
        </p:pic>
        <p:sp>
          <p:nvSpPr>
            <p:cNvPr id="29" name="object 29"/>
            <p:cNvSpPr/>
            <p:nvPr/>
          </p:nvSpPr>
          <p:spPr>
            <a:xfrm>
              <a:off x="8132064" y="3387851"/>
              <a:ext cx="1371600" cy="1047115"/>
            </a:xfrm>
            <a:custGeom>
              <a:avLst/>
              <a:gdLst/>
              <a:ahLst/>
              <a:cxnLst/>
              <a:rect l="l" t="t" r="r" b="b"/>
              <a:pathLst>
                <a:path w="1371600" h="1047114">
                  <a:moveTo>
                    <a:pt x="0" y="174498"/>
                  </a:moveTo>
                  <a:lnTo>
                    <a:pt x="6231" y="128102"/>
                  </a:lnTo>
                  <a:lnTo>
                    <a:pt x="23819" y="86416"/>
                  </a:lnTo>
                  <a:lnTo>
                    <a:pt x="51101" y="51101"/>
                  </a:lnTo>
                  <a:lnTo>
                    <a:pt x="86416" y="23819"/>
                  </a:lnTo>
                  <a:lnTo>
                    <a:pt x="128102" y="6231"/>
                  </a:lnTo>
                  <a:lnTo>
                    <a:pt x="174497" y="0"/>
                  </a:lnTo>
                  <a:lnTo>
                    <a:pt x="1197102" y="0"/>
                  </a:lnTo>
                  <a:lnTo>
                    <a:pt x="1243497" y="6231"/>
                  </a:lnTo>
                  <a:lnTo>
                    <a:pt x="1285183" y="23819"/>
                  </a:lnTo>
                  <a:lnTo>
                    <a:pt x="1320498" y="51101"/>
                  </a:lnTo>
                  <a:lnTo>
                    <a:pt x="1347780" y="86416"/>
                  </a:lnTo>
                  <a:lnTo>
                    <a:pt x="1365368" y="128102"/>
                  </a:lnTo>
                  <a:lnTo>
                    <a:pt x="1371600" y="174498"/>
                  </a:lnTo>
                  <a:lnTo>
                    <a:pt x="1371600" y="872490"/>
                  </a:lnTo>
                  <a:lnTo>
                    <a:pt x="1365368" y="918885"/>
                  </a:lnTo>
                  <a:lnTo>
                    <a:pt x="1347780" y="960571"/>
                  </a:lnTo>
                  <a:lnTo>
                    <a:pt x="1320498" y="995886"/>
                  </a:lnTo>
                  <a:lnTo>
                    <a:pt x="1285183" y="1023168"/>
                  </a:lnTo>
                  <a:lnTo>
                    <a:pt x="1243497" y="1040756"/>
                  </a:lnTo>
                  <a:lnTo>
                    <a:pt x="1197102" y="1046988"/>
                  </a:lnTo>
                  <a:lnTo>
                    <a:pt x="174497" y="1046988"/>
                  </a:lnTo>
                  <a:lnTo>
                    <a:pt x="128102" y="1040756"/>
                  </a:lnTo>
                  <a:lnTo>
                    <a:pt x="86416" y="1023168"/>
                  </a:lnTo>
                  <a:lnTo>
                    <a:pt x="51101" y="995886"/>
                  </a:lnTo>
                  <a:lnTo>
                    <a:pt x="23819" y="960571"/>
                  </a:lnTo>
                  <a:lnTo>
                    <a:pt x="6231" y="918885"/>
                  </a:lnTo>
                  <a:lnTo>
                    <a:pt x="0" y="872490"/>
                  </a:lnTo>
                  <a:lnTo>
                    <a:pt x="0" y="174498"/>
                  </a:lnTo>
                  <a:close/>
                </a:path>
              </a:pathLst>
            </a:custGeom>
            <a:ln w="6096">
              <a:solidFill>
                <a:srgbClr val="000000"/>
              </a:solidFill>
            </a:ln>
          </p:spPr>
          <p:txBody>
            <a:bodyPr wrap="square" lIns="0" tIns="0" rIns="0" bIns="0" rtlCol="0"/>
            <a:lstStyle/>
            <a:p>
              <a:endParaRPr>
                <a:solidFill>
                  <a:srgbClr val="1F145D"/>
                </a:solidFill>
              </a:endParaRPr>
            </a:p>
          </p:txBody>
        </p:sp>
      </p:grpSp>
      <p:sp>
        <p:nvSpPr>
          <p:cNvPr id="30" name="object 30"/>
          <p:cNvSpPr txBox="1"/>
          <p:nvPr/>
        </p:nvSpPr>
        <p:spPr>
          <a:xfrm>
            <a:off x="8304403" y="3609797"/>
            <a:ext cx="1028700" cy="57531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Unit</a:t>
            </a:r>
            <a:r>
              <a:rPr sz="1800" spc="-55" dirty="0">
                <a:latin typeface="Calibri"/>
                <a:cs typeface="Calibri"/>
              </a:rPr>
              <a:t> </a:t>
            </a:r>
            <a:r>
              <a:rPr sz="1800" spc="-5" dirty="0">
                <a:latin typeface="Calibri"/>
                <a:cs typeface="Calibri"/>
              </a:rPr>
              <a:t>under</a:t>
            </a:r>
            <a:endParaRPr sz="1800" dirty="0">
              <a:latin typeface="Calibri"/>
              <a:cs typeface="Calibri"/>
            </a:endParaRPr>
          </a:p>
          <a:p>
            <a:pPr marL="42545">
              <a:lnSpc>
                <a:spcPct val="100000"/>
              </a:lnSpc>
              <a:spcBef>
                <a:spcPts val="5"/>
              </a:spcBef>
            </a:pPr>
            <a:r>
              <a:rPr sz="1800" spc="-15" dirty="0">
                <a:latin typeface="Calibri"/>
                <a:cs typeface="Calibri"/>
              </a:rPr>
              <a:t>test</a:t>
            </a:r>
            <a:r>
              <a:rPr sz="1800" spc="-40" dirty="0">
                <a:latin typeface="Calibri"/>
                <a:cs typeface="Calibri"/>
              </a:rPr>
              <a:t> </a:t>
            </a:r>
            <a:r>
              <a:rPr sz="1800" spc="-10" dirty="0">
                <a:latin typeface="Calibri"/>
                <a:cs typeface="Calibri"/>
              </a:rPr>
              <a:t>(UUT)</a:t>
            </a:r>
            <a:endParaRPr sz="1800" dirty="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32656"/>
            <a:ext cx="4675005" cy="697230"/>
          </a:xfrm>
          <a:prstGeom prst="rect">
            <a:avLst/>
          </a:prstGeom>
        </p:spPr>
        <p:txBody>
          <a:bodyPr vert="horz" wrap="square" lIns="0" tIns="13335" rIns="0" bIns="0" rtlCol="0">
            <a:spAutoFit/>
          </a:bodyPr>
          <a:lstStyle/>
          <a:p>
            <a:pPr marL="12700">
              <a:lnSpc>
                <a:spcPct val="100000"/>
              </a:lnSpc>
              <a:spcBef>
                <a:spcPts val="105"/>
              </a:spcBef>
            </a:pPr>
            <a:r>
              <a:rPr spc="-114" dirty="0"/>
              <a:t>Test</a:t>
            </a:r>
            <a:r>
              <a:rPr spc="-65" dirty="0"/>
              <a:t> </a:t>
            </a:r>
            <a:r>
              <a:rPr spc="-30" dirty="0"/>
              <a:t>coverage</a:t>
            </a:r>
          </a:p>
        </p:txBody>
      </p:sp>
      <p:sp>
        <p:nvSpPr>
          <p:cNvPr id="3" name="object 3"/>
          <p:cNvSpPr txBox="1"/>
          <p:nvPr/>
        </p:nvSpPr>
        <p:spPr>
          <a:xfrm>
            <a:off x="916939" y="1793493"/>
            <a:ext cx="10337165" cy="3011081"/>
          </a:xfrm>
          <a:prstGeom prst="rect">
            <a:avLst/>
          </a:prstGeom>
        </p:spPr>
        <p:txBody>
          <a:bodyPr vert="horz" wrap="square" lIns="0" tIns="60960" rIns="0" bIns="0" rtlCol="0">
            <a:spAutoFit/>
          </a:bodyPr>
          <a:lstStyle/>
          <a:p>
            <a:pPr marL="241300" marR="1330960" indent="-229235">
              <a:lnSpc>
                <a:spcPts val="3020"/>
              </a:lnSpc>
              <a:spcBef>
                <a:spcPts val="480"/>
              </a:spcBef>
              <a:buFont typeface="Arial"/>
              <a:buChar char="•"/>
              <a:tabLst>
                <a:tab pos="241935" algn="l"/>
              </a:tabLst>
            </a:pPr>
            <a:r>
              <a:rPr sz="2800" spc="-5" dirty="0">
                <a:solidFill>
                  <a:srgbClr val="1F145D"/>
                </a:solidFill>
                <a:latin typeface="Calibri"/>
                <a:cs typeface="Calibri"/>
              </a:rPr>
              <a:t>Ideally</a:t>
            </a:r>
            <a:r>
              <a:rPr sz="2800" dirty="0">
                <a:solidFill>
                  <a:srgbClr val="1F145D"/>
                </a:solidFill>
                <a:latin typeface="Calibri"/>
                <a:cs typeface="Calibri"/>
              </a:rPr>
              <a:t> </a:t>
            </a:r>
            <a:r>
              <a:rPr sz="2800" spc="-10" dirty="0">
                <a:solidFill>
                  <a:srgbClr val="1F145D"/>
                </a:solidFill>
                <a:latin typeface="Calibri"/>
                <a:cs typeface="Calibri"/>
              </a:rPr>
              <a:t>should</a:t>
            </a:r>
            <a:r>
              <a:rPr sz="2800" spc="45" dirty="0">
                <a:solidFill>
                  <a:srgbClr val="1F145D"/>
                </a:solidFill>
                <a:latin typeface="Calibri"/>
                <a:cs typeface="Calibri"/>
              </a:rPr>
              <a:t> </a:t>
            </a:r>
            <a:r>
              <a:rPr sz="2800" spc="-5" dirty="0">
                <a:solidFill>
                  <a:srgbClr val="1F145D"/>
                </a:solidFill>
                <a:latin typeface="Calibri"/>
                <a:cs typeface="Calibri"/>
              </a:rPr>
              <a:t>test</a:t>
            </a:r>
            <a:r>
              <a:rPr sz="2800" spc="5" dirty="0">
                <a:solidFill>
                  <a:srgbClr val="1F145D"/>
                </a:solidFill>
                <a:latin typeface="Calibri"/>
                <a:cs typeface="Calibri"/>
              </a:rPr>
              <a:t> </a:t>
            </a:r>
            <a:r>
              <a:rPr sz="2800" spc="-5" dirty="0">
                <a:solidFill>
                  <a:srgbClr val="1F145D"/>
                </a:solidFill>
                <a:latin typeface="Calibri"/>
                <a:cs typeface="Calibri"/>
              </a:rPr>
              <a:t>every</a:t>
            </a:r>
            <a:r>
              <a:rPr sz="2800" spc="10" dirty="0">
                <a:solidFill>
                  <a:srgbClr val="1F145D"/>
                </a:solidFill>
                <a:latin typeface="Calibri"/>
                <a:cs typeface="Calibri"/>
              </a:rPr>
              <a:t> </a:t>
            </a:r>
            <a:r>
              <a:rPr sz="2800" spc="-10" dirty="0">
                <a:solidFill>
                  <a:srgbClr val="1F145D"/>
                </a:solidFill>
                <a:latin typeface="Calibri"/>
                <a:cs typeface="Calibri"/>
              </a:rPr>
              <a:t>decision</a:t>
            </a:r>
            <a:r>
              <a:rPr sz="2800" spc="30" dirty="0">
                <a:solidFill>
                  <a:srgbClr val="1F145D"/>
                </a:solidFill>
                <a:latin typeface="Calibri"/>
                <a:cs typeface="Calibri"/>
              </a:rPr>
              <a:t> </a:t>
            </a:r>
            <a:r>
              <a:rPr sz="2800" spc="-5" dirty="0">
                <a:solidFill>
                  <a:srgbClr val="1F145D"/>
                </a:solidFill>
                <a:latin typeface="Calibri"/>
                <a:cs typeface="Calibri"/>
              </a:rPr>
              <a:t>/</a:t>
            </a:r>
            <a:r>
              <a:rPr sz="2800" spc="20" dirty="0">
                <a:solidFill>
                  <a:srgbClr val="1F145D"/>
                </a:solidFill>
                <a:latin typeface="Calibri"/>
                <a:cs typeface="Calibri"/>
              </a:rPr>
              <a:t> </a:t>
            </a:r>
            <a:r>
              <a:rPr sz="2800" spc="-10" dirty="0">
                <a:solidFill>
                  <a:srgbClr val="1F145D"/>
                </a:solidFill>
                <a:latin typeface="Calibri"/>
                <a:cs typeface="Calibri"/>
              </a:rPr>
              <a:t>path</a:t>
            </a:r>
            <a:r>
              <a:rPr sz="2800" spc="15" dirty="0">
                <a:solidFill>
                  <a:srgbClr val="1F145D"/>
                </a:solidFill>
                <a:latin typeface="Calibri"/>
                <a:cs typeface="Calibri"/>
              </a:rPr>
              <a:t> </a:t>
            </a:r>
            <a:r>
              <a:rPr sz="2800" spc="-5" dirty="0">
                <a:solidFill>
                  <a:srgbClr val="1F145D"/>
                </a:solidFill>
                <a:latin typeface="Calibri"/>
                <a:cs typeface="Calibri"/>
              </a:rPr>
              <a:t>through</a:t>
            </a:r>
            <a:r>
              <a:rPr sz="2800" spc="5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design</a:t>
            </a:r>
            <a:r>
              <a:rPr sz="2800" spc="15" dirty="0">
                <a:solidFill>
                  <a:srgbClr val="1F145D"/>
                </a:solidFill>
                <a:latin typeface="Calibri"/>
                <a:cs typeface="Calibri"/>
              </a:rPr>
              <a:t> </a:t>
            </a:r>
            <a:r>
              <a:rPr sz="2800" spc="-10" dirty="0">
                <a:solidFill>
                  <a:srgbClr val="1F145D"/>
                </a:solidFill>
                <a:latin typeface="Calibri"/>
                <a:cs typeface="Calibri"/>
              </a:rPr>
              <a:t>for </a:t>
            </a:r>
            <a:r>
              <a:rPr sz="2800" spc="-615" dirty="0">
                <a:solidFill>
                  <a:srgbClr val="1F145D"/>
                </a:solidFill>
                <a:latin typeface="Calibri"/>
                <a:cs typeface="Calibri"/>
              </a:rPr>
              <a:t> </a:t>
            </a:r>
            <a:r>
              <a:rPr sz="2800" spc="-5" dirty="0">
                <a:solidFill>
                  <a:srgbClr val="1F145D"/>
                </a:solidFill>
                <a:latin typeface="Calibri"/>
                <a:cs typeface="Calibri"/>
              </a:rPr>
              <a:t>correctness</a:t>
            </a:r>
            <a:r>
              <a:rPr sz="2800" spc="5"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5" dirty="0">
                <a:solidFill>
                  <a:srgbClr val="1F145D"/>
                </a:solidFill>
                <a:latin typeface="Calibri"/>
                <a:cs typeface="Calibri"/>
              </a:rPr>
              <a:t>often too time consuming</a:t>
            </a:r>
            <a:endParaRPr sz="2800" dirty="0">
              <a:solidFill>
                <a:srgbClr val="1F145D"/>
              </a:solidFill>
              <a:latin typeface="Calibri"/>
              <a:cs typeface="Calibri"/>
            </a:endParaRPr>
          </a:p>
          <a:p>
            <a:pPr marL="241300" marR="5080" indent="-229235">
              <a:lnSpc>
                <a:spcPts val="3020"/>
              </a:lnSpc>
              <a:spcBef>
                <a:spcPts val="1020"/>
              </a:spcBef>
              <a:buFont typeface="Arial"/>
              <a:buChar char="•"/>
              <a:tabLst>
                <a:tab pos="241935" algn="l"/>
              </a:tabLst>
            </a:pPr>
            <a:r>
              <a:rPr sz="2800" spc="-10" dirty="0">
                <a:solidFill>
                  <a:srgbClr val="1F145D"/>
                </a:solidFill>
                <a:latin typeface="Calibri"/>
                <a:cs typeface="Calibri"/>
              </a:rPr>
              <a:t>Simulators</a:t>
            </a:r>
            <a:r>
              <a:rPr sz="2800" spc="20" dirty="0">
                <a:solidFill>
                  <a:srgbClr val="1F145D"/>
                </a:solidFill>
                <a:latin typeface="Calibri"/>
                <a:cs typeface="Calibri"/>
              </a:rPr>
              <a:t> </a:t>
            </a:r>
            <a:r>
              <a:rPr sz="2800" spc="-10" dirty="0">
                <a:solidFill>
                  <a:srgbClr val="1F145D"/>
                </a:solidFill>
                <a:latin typeface="Calibri"/>
                <a:cs typeface="Calibri"/>
              </a:rPr>
              <a:t>have</a:t>
            </a:r>
            <a:r>
              <a:rPr sz="2800" dirty="0">
                <a:solidFill>
                  <a:srgbClr val="1F145D"/>
                </a:solidFill>
                <a:latin typeface="Calibri"/>
                <a:cs typeface="Calibri"/>
              </a:rPr>
              <a:t> </a:t>
            </a:r>
            <a:r>
              <a:rPr sz="2800" spc="-5" dirty="0">
                <a:solidFill>
                  <a:srgbClr val="1F145D"/>
                </a:solidFill>
                <a:latin typeface="Calibri"/>
                <a:cs typeface="Calibri"/>
              </a:rPr>
              <a:t>‘force’</a:t>
            </a:r>
            <a:r>
              <a:rPr sz="2800" spc="5" dirty="0">
                <a:solidFill>
                  <a:srgbClr val="1F145D"/>
                </a:solidFill>
                <a:latin typeface="Calibri"/>
                <a:cs typeface="Calibri"/>
              </a:rPr>
              <a:t> </a:t>
            </a:r>
            <a:r>
              <a:rPr sz="2800" spc="-5" dirty="0">
                <a:solidFill>
                  <a:srgbClr val="1F145D"/>
                </a:solidFill>
                <a:latin typeface="Calibri"/>
                <a:cs typeface="Calibri"/>
              </a:rPr>
              <a:t>commands</a:t>
            </a:r>
            <a:r>
              <a:rPr sz="2800" spc="30" dirty="0">
                <a:solidFill>
                  <a:srgbClr val="1F145D"/>
                </a:solidFill>
                <a:latin typeface="Calibri"/>
                <a:cs typeface="Calibri"/>
              </a:rPr>
              <a:t> </a:t>
            </a:r>
            <a:r>
              <a:rPr sz="2800" spc="-5"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allow</a:t>
            </a:r>
            <a:r>
              <a:rPr sz="2800" spc="5" dirty="0">
                <a:solidFill>
                  <a:srgbClr val="1F145D"/>
                </a:solidFill>
                <a:latin typeface="Calibri"/>
                <a:cs typeface="Calibri"/>
              </a:rPr>
              <a:t> </a:t>
            </a:r>
            <a:r>
              <a:rPr sz="2800" spc="-10" dirty="0">
                <a:solidFill>
                  <a:srgbClr val="1F145D"/>
                </a:solidFill>
                <a:latin typeface="Calibri"/>
                <a:cs typeface="Calibri"/>
              </a:rPr>
              <a:t>system</a:t>
            </a:r>
            <a:r>
              <a:rPr sz="2800" spc="10" dirty="0">
                <a:solidFill>
                  <a:srgbClr val="1F145D"/>
                </a:solidFill>
                <a:latin typeface="Calibri"/>
                <a:cs typeface="Calibri"/>
              </a:rPr>
              <a:t> </a:t>
            </a:r>
            <a:r>
              <a:rPr sz="2800" spc="-5"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be </a:t>
            </a:r>
            <a:r>
              <a:rPr sz="2800" spc="-10" dirty="0">
                <a:solidFill>
                  <a:srgbClr val="1F145D"/>
                </a:solidFill>
                <a:latin typeface="Calibri"/>
                <a:cs typeface="Calibri"/>
              </a:rPr>
              <a:t>put</a:t>
            </a:r>
            <a:r>
              <a:rPr sz="2800" spc="40" dirty="0">
                <a:solidFill>
                  <a:srgbClr val="1F145D"/>
                </a:solidFill>
                <a:latin typeface="Calibri"/>
                <a:cs typeface="Calibri"/>
              </a:rPr>
              <a:t> </a:t>
            </a:r>
            <a:r>
              <a:rPr sz="2800" spc="-5" dirty="0">
                <a:solidFill>
                  <a:srgbClr val="1F145D"/>
                </a:solidFill>
                <a:latin typeface="Calibri"/>
                <a:cs typeface="Calibri"/>
              </a:rPr>
              <a:t>into </a:t>
            </a:r>
            <a:r>
              <a:rPr sz="2800" dirty="0">
                <a:solidFill>
                  <a:srgbClr val="1F145D"/>
                </a:solidFill>
                <a:latin typeface="Calibri"/>
                <a:cs typeface="Calibri"/>
              </a:rPr>
              <a:t> </a:t>
            </a:r>
            <a:r>
              <a:rPr sz="2800" spc="-10" dirty="0">
                <a:solidFill>
                  <a:srgbClr val="1F145D"/>
                </a:solidFill>
                <a:latin typeface="Calibri"/>
                <a:cs typeface="Calibri"/>
              </a:rPr>
              <a:t>specific</a:t>
            </a:r>
            <a:r>
              <a:rPr sz="2800" spc="25" dirty="0">
                <a:solidFill>
                  <a:srgbClr val="1F145D"/>
                </a:solidFill>
                <a:latin typeface="Calibri"/>
                <a:cs typeface="Calibri"/>
              </a:rPr>
              <a:t> </a:t>
            </a:r>
            <a:r>
              <a:rPr sz="2800" spc="-10" dirty="0">
                <a:solidFill>
                  <a:srgbClr val="1F145D"/>
                </a:solidFill>
                <a:latin typeface="Calibri"/>
                <a:cs typeface="Calibri"/>
              </a:rPr>
              <a:t>state</a:t>
            </a:r>
            <a:r>
              <a:rPr sz="2800" spc="10" dirty="0">
                <a:solidFill>
                  <a:srgbClr val="1F145D"/>
                </a:solidFill>
                <a:latin typeface="Calibri"/>
                <a:cs typeface="Calibri"/>
              </a:rPr>
              <a:t> </a:t>
            </a:r>
            <a:r>
              <a:rPr sz="2800" spc="-10" dirty="0">
                <a:solidFill>
                  <a:srgbClr val="1F145D"/>
                </a:solidFill>
                <a:latin typeface="Calibri"/>
                <a:cs typeface="Calibri"/>
              </a:rPr>
              <a:t>before/during</a:t>
            </a:r>
            <a:r>
              <a:rPr sz="2800" spc="60"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5" dirty="0">
                <a:solidFill>
                  <a:srgbClr val="1F145D"/>
                </a:solidFill>
                <a:latin typeface="Calibri"/>
                <a:cs typeface="Calibri"/>
              </a:rPr>
              <a:t>test</a:t>
            </a:r>
            <a:r>
              <a:rPr sz="2800" spc="25" dirty="0">
                <a:solidFill>
                  <a:srgbClr val="1F145D"/>
                </a:solidFill>
                <a:latin typeface="Calibri"/>
                <a:cs typeface="Calibri"/>
              </a:rPr>
              <a:t> </a:t>
            </a:r>
            <a:r>
              <a:rPr sz="2800" spc="-5" dirty="0">
                <a:solidFill>
                  <a:srgbClr val="1F145D"/>
                </a:solidFill>
                <a:latin typeface="Calibri"/>
                <a:cs typeface="Calibri"/>
              </a:rPr>
              <a:t>this</a:t>
            </a:r>
            <a:r>
              <a:rPr sz="2800" spc="30" dirty="0">
                <a:solidFill>
                  <a:srgbClr val="1F145D"/>
                </a:solidFill>
                <a:latin typeface="Calibri"/>
                <a:cs typeface="Calibri"/>
              </a:rPr>
              <a:t> </a:t>
            </a:r>
            <a:r>
              <a:rPr sz="2800" spc="-5" dirty="0">
                <a:solidFill>
                  <a:srgbClr val="1F145D"/>
                </a:solidFill>
                <a:latin typeface="Calibri"/>
                <a:cs typeface="Calibri"/>
              </a:rPr>
              <a:t>can</a:t>
            </a:r>
            <a:r>
              <a:rPr sz="2800" spc="10" dirty="0">
                <a:solidFill>
                  <a:srgbClr val="1F145D"/>
                </a:solidFill>
                <a:latin typeface="Calibri"/>
                <a:cs typeface="Calibri"/>
              </a:rPr>
              <a:t> </a:t>
            </a:r>
            <a:r>
              <a:rPr sz="2800" spc="-10" dirty="0">
                <a:solidFill>
                  <a:srgbClr val="1F145D"/>
                </a:solidFill>
                <a:latin typeface="Calibri"/>
                <a:cs typeface="Calibri"/>
              </a:rPr>
              <a:t>dramatically</a:t>
            </a:r>
            <a:r>
              <a:rPr sz="2800" spc="10" dirty="0">
                <a:solidFill>
                  <a:srgbClr val="1F145D"/>
                </a:solidFill>
                <a:latin typeface="Calibri"/>
                <a:cs typeface="Calibri"/>
              </a:rPr>
              <a:t> </a:t>
            </a:r>
            <a:r>
              <a:rPr sz="2800" spc="-5" dirty="0">
                <a:solidFill>
                  <a:srgbClr val="1F145D"/>
                </a:solidFill>
                <a:latin typeface="Calibri"/>
                <a:cs typeface="Calibri"/>
              </a:rPr>
              <a:t>reduce</a:t>
            </a:r>
            <a:r>
              <a:rPr sz="2800" spc="35" dirty="0">
                <a:solidFill>
                  <a:srgbClr val="1F145D"/>
                </a:solidFill>
                <a:latin typeface="Calibri"/>
                <a:cs typeface="Calibri"/>
              </a:rPr>
              <a:t> </a:t>
            </a:r>
            <a:r>
              <a:rPr sz="2800" spc="-5" dirty="0">
                <a:solidFill>
                  <a:srgbClr val="1F145D"/>
                </a:solidFill>
                <a:latin typeface="Calibri"/>
                <a:cs typeface="Calibri"/>
              </a:rPr>
              <a:t>testing </a:t>
            </a:r>
            <a:r>
              <a:rPr sz="2800" spc="-620" dirty="0">
                <a:solidFill>
                  <a:srgbClr val="1F145D"/>
                </a:solidFill>
                <a:latin typeface="Calibri"/>
                <a:cs typeface="Calibri"/>
              </a:rPr>
              <a:t> </a:t>
            </a:r>
            <a:r>
              <a:rPr sz="2800" spc="-5" dirty="0">
                <a:solidFill>
                  <a:srgbClr val="1F145D"/>
                </a:solidFill>
                <a:latin typeface="Calibri"/>
                <a:cs typeface="Calibri"/>
              </a:rPr>
              <a:t>time.</a:t>
            </a:r>
            <a:endParaRPr sz="2800" dirty="0">
              <a:solidFill>
                <a:srgbClr val="1F145D"/>
              </a:solidFill>
              <a:latin typeface="Calibri"/>
              <a:cs typeface="Calibri"/>
            </a:endParaRPr>
          </a:p>
          <a:p>
            <a:pPr marL="241300" marR="115570" indent="-229235">
              <a:lnSpc>
                <a:spcPts val="3030"/>
              </a:lnSpc>
              <a:spcBef>
                <a:spcPts val="1035"/>
              </a:spcBef>
              <a:buFont typeface="Arial"/>
              <a:buChar char="•"/>
              <a:tabLst>
                <a:tab pos="241935" algn="l"/>
              </a:tabLst>
            </a:pPr>
            <a:r>
              <a:rPr sz="2800" spc="-5" dirty="0">
                <a:solidFill>
                  <a:srgbClr val="1F145D"/>
                </a:solidFill>
                <a:latin typeface="Calibri"/>
                <a:cs typeface="Calibri"/>
              </a:rPr>
              <a:t>Generating</a:t>
            </a:r>
            <a:r>
              <a:rPr sz="2800" spc="5" dirty="0">
                <a:solidFill>
                  <a:srgbClr val="1F145D"/>
                </a:solidFill>
                <a:latin typeface="Calibri"/>
                <a:cs typeface="Calibri"/>
              </a:rPr>
              <a:t> </a:t>
            </a:r>
            <a:r>
              <a:rPr sz="2800" spc="-5" dirty="0">
                <a:solidFill>
                  <a:srgbClr val="1F145D"/>
                </a:solidFill>
                <a:latin typeface="Calibri"/>
                <a:cs typeface="Calibri"/>
              </a:rPr>
              <a:t>an</a:t>
            </a:r>
            <a:r>
              <a:rPr sz="2800" spc="15" dirty="0">
                <a:solidFill>
                  <a:srgbClr val="1F145D"/>
                </a:solidFill>
                <a:latin typeface="Calibri"/>
                <a:cs typeface="Calibri"/>
              </a:rPr>
              <a:t> </a:t>
            </a:r>
            <a:r>
              <a:rPr sz="2800" spc="-5" dirty="0">
                <a:solidFill>
                  <a:srgbClr val="1F145D"/>
                </a:solidFill>
                <a:latin typeface="Calibri"/>
                <a:cs typeface="Calibri"/>
              </a:rPr>
              <a:t>economic</a:t>
            </a:r>
            <a:r>
              <a:rPr sz="2800" spc="25" dirty="0">
                <a:solidFill>
                  <a:srgbClr val="1F145D"/>
                </a:solidFill>
                <a:latin typeface="Calibri"/>
                <a:cs typeface="Calibri"/>
              </a:rPr>
              <a:t> </a:t>
            </a:r>
            <a:r>
              <a:rPr sz="2800" spc="-5" dirty="0">
                <a:solidFill>
                  <a:srgbClr val="1F145D"/>
                </a:solidFill>
                <a:latin typeface="Calibri"/>
                <a:cs typeface="Calibri"/>
              </a:rPr>
              <a:t>set</a:t>
            </a:r>
            <a:r>
              <a:rPr sz="2800" spc="5"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5" dirty="0">
                <a:solidFill>
                  <a:srgbClr val="1F145D"/>
                </a:solidFill>
                <a:latin typeface="Calibri"/>
                <a:cs typeface="Calibri"/>
              </a:rPr>
              <a:t>test</a:t>
            </a:r>
            <a:r>
              <a:rPr sz="2800" spc="20" dirty="0">
                <a:solidFill>
                  <a:srgbClr val="1F145D"/>
                </a:solidFill>
                <a:latin typeface="Calibri"/>
                <a:cs typeface="Calibri"/>
              </a:rPr>
              <a:t> </a:t>
            </a:r>
            <a:r>
              <a:rPr sz="2800" spc="-5" dirty="0">
                <a:solidFill>
                  <a:srgbClr val="1F145D"/>
                </a:solidFill>
                <a:latin typeface="Calibri"/>
                <a:cs typeface="Calibri"/>
              </a:rPr>
              <a:t>vectors</a:t>
            </a:r>
            <a:r>
              <a:rPr sz="2800" spc="10" dirty="0">
                <a:solidFill>
                  <a:srgbClr val="1F145D"/>
                </a:solidFill>
                <a:latin typeface="Calibri"/>
                <a:cs typeface="Calibri"/>
              </a:rPr>
              <a:t> </a:t>
            </a:r>
            <a:r>
              <a:rPr sz="2800" spc="-5" dirty="0">
                <a:solidFill>
                  <a:srgbClr val="1F145D"/>
                </a:solidFill>
                <a:latin typeface="Calibri"/>
                <a:cs typeface="Calibri"/>
              </a:rPr>
              <a:t>for</a:t>
            </a:r>
            <a:r>
              <a:rPr sz="2800" spc="-15" dirty="0">
                <a:solidFill>
                  <a:srgbClr val="1F145D"/>
                </a:solidFill>
                <a:latin typeface="Calibri"/>
                <a:cs typeface="Calibri"/>
              </a:rPr>
              <a:t> </a:t>
            </a:r>
            <a:r>
              <a:rPr sz="2800" spc="-5" dirty="0">
                <a:solidFill>
                  <a:srgbClr val="1F145D"/>
                </a:solidFill>
                <a:latin typeface="Calibri"/>
                <a:cs typeface="Calibri"/>
              </a:rPr>
              <a:t>ASIC/FPGA</a:t>
            </a:r>
            <a:r>
              <a:rPr sz="2800" spc="15" dirty="0">
                <a:solidFill>
                  <a:srgbClr val="1F145D"/>
                </a:solidFill>
                <a:latin typeface="Calibri"/>
                <a:cs typeface="Calibri"/>
              </a:rPr>
              <a:t> </a:t>
            </a:r>
            <a:r>
              <a:rPr sz="2800" spc="-5" dirty="0">
                <a:solidFill>
                  <a:srgbClr val="1F145D"/>
                </a:solidFill>
                <a:latin typeface="Calibri"/>
                <a:cs typeface="Calibri"/>
              </a:rPr>
              <a:t>testing</a:t>
            </a:r>
            <a:r>
              <a:rPr sz="2800" spc="15" dirty="0">
                <a:solidFill>
                  <a:srgbClr val="1F145D"/>
                </a:solidFill>
                <a:latin typeface="Calibri"/>
                <a:cs typeface="Calibri"/>
              </a:rPr>
              <a:t> </a:t>
            </a:r>
            <a:r>
              <a:rPr sz="2800" spc="-5" dirty="0">
                <a:solidFill>
                  <a:srgbClr val="1F145D"/>
                </a:solidFill>
                <a:latin typeface="Calibri"/>
                <a:cs typeface="Calibri"/>
              </a:rPr>
              <a:t>is</a:t>
            </a:r>
            <a:r>
              <a:rPr sz="2800" spc="10" dirty="0">
                <a:solidFill>
                  <a:srgbClr val="1F145D"/>
                </a:solidFill>
                <a:latin typeface="Calibri"/>
                <a:cs typeface="Calibri"/>
              </a:rPr>
              <a:t> </a:t>
            </a:r>
            <a:r>
              <a:rPr sz="2800" spc="-5" dirty="0">
                <a:solidFill>
                  <a:srgbClr val="1F145D"/>
                </a:solidFill>
                <a:latin typeface="Calibri"/>
                <a:cs typeface="Calibri"/>
              </a:rPr>
              <a:t>a </a:t>
            </a:r>
            <a:r>
              <a:rPr sz="2800" spc="-620" dirty="0">
                <a:solidFill>
                  <a:srgbClr val="1F145D"/>
                </a:solidFill>
                <a:latin typeface="Calibri"/>
                <a:cs typeface="Calibri"/>
              </a:rPr>
              <a:t> </a:t>
            </a:r>
            <a:r>
              <a:rPr sz="2800" spc="-10" dirty="0">
                <a:solidFill>
                  <a:srgbClr val="1F145D"/>
                </a:solidFill>
                <a:latin typeface="Calibri"/>
                <a:cs typeface="Calibri"/>
              </a:rPr>
              <a:t>job</a:t>
            </a:r>
            <a:r>
              <a:rPr sz="2800" spc="15" dirty="0">
                <a:solidFill>
                  <a:srgbClr val="1F145D"/>
                </a:solidFill>
                <a:latin typeface="Calibri"/>
                <a:cs typeface="Calibri"/>
              </a:rPr>
              <a:t> </a:t>
            </a:r>
            <a:r>
              <a:rPr sz="2800" spc="-5" dirty="0">
                <a:solidFill>
                  <a:srgbClr val="1F145D"/>
                </a:solidFill>
                <a:latin typeface="Calibri"/>
                <a:cs typeface="Calibri"/>
              </a:rPr>
              <a:t>in</a:t>
            </a:r>
            <a:r>
              <a:rPr sz="2800" dirty="0">
                <a:solidFill>
                  <a:srgbClr val="1F145D"/>
                </a:solidFill>
                <a:latin typeface="Calibri"/>
                <a:cs typeface="Calibri"/>
              </a:rPr>
              <a:t> </a:t>
            </a:r>
            <a:r>
              <a:rPr sz="2800" spc="-5" dirty="0">
                <a:solidFill>
                  <a:srgbClr val="1F145D"/>
                </a:solidFill>
                <a:latin typeface="Calibri"/>
                <a:cs typeface="Calibri"/>
              </a:rPr>
              <a:t>its</a:t>
            </a:r>
            <a:r>
              <a:rPr sz="2800" spc="5" dirty="0">
                <a:solidFill>
                  <a:srgbClr val="1F145D"/>
                </a:solidFill>
                <a:latin typeface="Calibri"/>
                <a:cs typeface="Calibri"/>
              </a:rPr>
              <a:t> </a:t>
            </a:r>
            <a:r>
              <a:rPr sz="2800" spc="-10" dirty="0">
                <a:solidFill>
                  <a:srgbClr val="1F145D"/>
                </a:solidFill>
                <a:latin typeface="Calibri"/>
                <a:cs typeface="Calibri"/>
              </a:rPr>
              <a:t>own</a:t>
            </a:r>
            <a:r>
              <a:rPr sz="2800" spc="10" dirty="0">
                <a:solidFill>
                  <a:srgbClr val="1F145D"/>
                </a:solidFill>
                <a:latin typeface="Calibri"/>
                <a:cs typeface="Calibri"/>
              </a:rPr>
              <a:t> </a:t>
            </a:r>
            <a:r>
              <a:rPr sz="2800" spc="-5" dirty="0">
                <a:solidFill>
                  <a:srgbClr val="1F145D"/>
                </a:solidFill>
                <a:latin typeface="Calibri"/>
                <a:cs typeface="Calibri"/>
              </a:rPr>
              <a:t>right</a:t>
            </a:r>
            <a:r>
              <a:rPr sz="2800" spc="10" dirty="0">
                <a:solidFill>
                  <a:srgbClr val="1F145D"/>
                </a:solidFill>
                <a:latin typeface="Calibri"/>
                <a:cs typeface="Calibri"/>
              </a:rPr>
              <a:t> </a:t>
            </a:r>
            <a:r>
              <a:rPr sz="2800" spc="-10" dirty="0">
                <a:solidFill>
                  <a:srgbClr val="1F145D"/>
                </a:solidFill>
                <a:latin typeface="Calibri"/>
                <a:cs typeface="Calibri"/>
              </a:rPr>
              <a:t>(verification</a:t>
            </a:r>
            <a:r>
              <a:rPr sz="2800" spc="-15" dirty="0">
                <a:solidFill>
                  <a:srgbClr val="1F145D"/>
                </a:solidFill>
                <a:latin typeface="Calibri"/>
                <a:cs typeface="Calibri"/>
              </a:rPr>
              <a:t> </a:t>
            </a:r>
            <a:r>
              <a:rPr sz="2800" spc="-5" dirty="0">
                <a:solidFill>
                  <a:srgbClr val="1F145D"/>
                </a:solidFill>
                <a:latin typeface="Calibri"/>
                <a:cs typeface="Calibri"/>
              </a:rPr>
              <a:t>engineer)</a:t>
            </a:r>
            <a:endParaRPr sz="2800" dirty="0">
              <a:solidFill>
                <a:srgbClr val="1F145D"/>
              </a:solidFill>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32656"/>
            <a:ext cx="8923477" cy="697230"/>
          </a:xfrm>
          <a:prstGeom prst="rect">
            <a:avLst/>
          </a:prstGeom>
        </p:spPr>
        <p:txBody>
          <a:bodyPr vert="horz" wrap="square" lIns="0" tIns="13335" rIns="0" bIns="0" rtlCol="0">
            <a:spAutoFit/>
          </a:bodyPr>
          <a:lstStyle/>
          <a:p>
            <a:pPr marL="12700">
              <a:lnSpc>
                <a:spcPct val="100000"/>
              </a:lnSpc>
              <a:spcBef>
                <a:spcPts val="105"/>
              </a:spcBef>
            </a:pPr>
            <a:r>
              <a:rPr dirty="0"/>
              <a:t>Modelling</a:t>
            </a:r>
            <a:r>
              <a:rPr spc="5" dirty="0"/>
              <a:t> </a:t>
            </a:r>
            <a:r>
              <a:rPr spc="-5" dirty="0"/>
              <a:t>other</a:t>
            </a:r>
            <a:r>
              <a:rPr spc="-10" dirty="0"/>
              <a:t> </a:t>
            </a:r>
            <a:r>
              <a:rPr spc="5" dirty="0"/>
              <a:t>parts</a:t>
            </a:r>
            <a:r>
              <a:rPr spc="-10" dirty="0"/>
              <a:t> </a:t>
            </a:r>
            <a:r>
              <a:rPr dirty="0"/>
              <a:t>of</a:t>
            </a:r>
            <a:r>
              <a:rPr spc="-10" dirty="0"/>
              <a:t> </a:t>
            </a:r>
            <a:r>
              <a:rPr spc="-40" dirty="0"/>
              <a:t>system</a:t>
            </a:r>
          </a:p>
        </p:txBody>
      </p:sp>
      <p:sp>
        <p:nvSpPr>
          <p:cNvPr id="3" name="object 3"/>
          <p:cNvSpPr txBox="1"/>
          <p:nvPr/>
        </p:nvSpPr>
        <p:spPr>
          <a:xfrm>
            <a:off x="916939" y="1793493"/>
            <a:ext cx="10238105" cy="3905885"/>
          </a:xfrm>
          <a:prstGeom prst="rect">
            <a:avLst/>
          </a:prstGeom>
        </p:spPr>
        <p:txBody>
          <a:bodyPr vert="horz" wrap="square" lIns="0" tIns="60960" rIns="0" bIns="0" rtlCol="0">
            <a:spAutoFit/>
          </a:bodyPr>
          <a:lstStyle/>
          <a:p>
            <a:pPr marL="241300" marR="483870" indent="-229235">
              <a:lnSpc>
                <a:spcPts val="3020"/>
              </a:lnSpc>
              <a:spcBef>
                <a:spcPts val="480"/>
              </a:spcBef>
              <a:buFont typeface="Arial"/>
              <a:buChar char="•"/>
              <a:tabLst>
                <a:tab pos="241935" algn="l"/>
              </a:tabLst>
            </a:pPr>
            <a:r>
              <a:rPr sz="2800" spc="-20" dirty="0">
                <a:solidFill>
                  <a:srgbClr val="1F145D"/>
                </a:solidFill>
                <a:latin typeface="Calibri"/>
                <a:cs typeface="Calibri"/>
              </a:rPr>
              <a:t>For</a:t>
            </a:r>
            <a:r>
              <a:rPr sz="2800" spc="-5" dirty="0">
                <a:solidFill>
                  <a:srgbClr val="1F145D"/>
                </a:solidFill>
                <a:latin typeface="Calibri"/>
                <a:cs typeface="Calibri"/>
              </a:rPr>
              <a:t> a</a:t>
            </a:r>
            <a:r>
              <a:rPr sz="2800" spc="5" dirty="0">
                <a:solidFill>
                  <a:srgbClr val="1F145D"/>
                </a:solidFill>
                <a:latin typeface="Calibri"/>
                <a:cs typeface="Calibri"/>
              </a:rPr>
              <a:t> </a:t>
            </a:r>
            <a:r>
              <a:rPr sz="2800" spc="-30" dirty="0">
                <a:solidFill>
                  <a:srgbClr val="1F145D"/>
                </a:solidFill>
                <a:latin typeface="Calibri"/>
                <a:cs typeface="Calibri"/>
              </a:rPr>
              <a:t>system</a:t>
            </a:r>
            <a:r>
              <a:rPr sz="2800" spc="10" dirty="0">
                <a:solidFill>
                  <a:srgbClr val="1F145D"/>
                </a:solidFill>
                <a:latin typeface="Calibri"/>
                <a:cs typeface="Calibri"/>
              </a:rPr>
              <a:t> </a:t>
            </a:r>
            <a:r>
              <a:rPr sz="2800" spc="-5" dirty="0">
                <a:solidFill>
                  <a:srgbClr val="1F145D"/>
                </a:solidFill>
                <a:latin typeface="Calibri"/>
                <a:cs typeface="Calibri"/>
              </a:rPr>
              <a:t>which</a:t>
            </a:r>
            <a:r>
              <a:rPr sz="2800" spc="20" dirty="0">
                <a:solidFill>
                  <a:srgbClr val="1F145D"/>
                </a:solidFill>
                <a:latin typeface="Calibri"/>
                <a:cs typeface="Calibri"/>
              </a:rPr>
              <a:t> </a:t>
            </a:r>
            <a:r>
              <a:rPr sz="2800" spc="-10" dirty="0">
                <a:solidFill>
                  <a:srgbClr val="1F145D"/>
                </a:solidFill>
                <a:latin typeface="Calibri"/>
                <a:cs typeface="Calibri"/>
              </a:rPr>
              <a:t>needs</a:t>
            </a:r>
            <a:r>
              <a:rPr sz="2800" spc="2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respond</a:t>
            </a:r>
            <a:r>
              <a:rPr sz="2800" spc="30"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external</a:t>
            </a:r>
            <a:r>
              <a:rPr sz="2800" spc="-15" dirty="0">
                <a:solidFill>
                  <a:srgbClr val="1F145D"/>
                </a:solidFill>
                <a:latin typeface="Calibri"/>
                <a:cs typeface="Calibri"/>
              </a:rPr>
              <a:t> </a:t>
            </a:r>
            <a:r>
              <a:rPr sz="2800" spc="-20" dirty="0">
                <a:solidFill>
                  <a:srgbClr val="1F145D"/>
                </a:solidFill>
                <a:latin typeface="Calibri"/>
                <a:cs typeface="Calibri"/>
              </a:rPr>
              <a:t>hardware</a:t>
            </a:r>
            <a:r>
              <a:rPr sz="2800" spc="20" dirty="0">
                <a:solidFill>
                  <a:srgbClr val="1F145D"/>
                </a:solidFill>
                <a:latin typeface="Calibri"/>
                <a:cs typeface="Calibri"/>
              </a:rPr>
              <a:t> </a:t>
            </a:r>
            <a:r>
              <a:rPr sz="2800" spc="-15" dirty="0">
                <a:solidFill>
                  <a:srgbClr val="1F145D"/>
                </a:solidFill>
                <a:latin typeface="Calibri"/>
                <a:cs typeface="Calibri"/>
              </a:rPr>
              <a:t>testing </a:t>
            </a:r>
            <a:r>
              <a:rPr sz="2800" spc="-620" dirty="0">
                <a:solidFill>
                  <a:srgbClr val="1F145D"/>
                </a:solidFill>
                <a:latin typeface="Calibri"/>
                <a:cs typeface="Calibri"/>
              </a:rPr>
              <a:t> </a:t>
            </a:r>
            <a:r>
              <a:rPr sz="2800" spc="-10" dirty="0">
                <a:solidFill>
                  <a:srgbClr val="1F145D"/>
                </a:solidFill>
                <a:latin typeface="Calibri"/>
                <a:cs typeface="Calibri"/>
              </a:rPr>
              <a:t>often</a:t>
            </a:r>
            <a:r>
              <a:rPr sz="2800" spc="-5" dirty="0">
                <a:solidFill>
                  <a:srgbClr val="1F145D"/>
                </a:solidFill>
                <a:latin typeface="Calibri"/>
                <a:cs typeface="Calibri"/>
              </a:rPr>
              <a:t> </a:t>
            </a:r>
            <a:r>
              <a:rPr sz="2800" spc="-15" dirty="0">
                <a:solidFill>
                  <a:srgbClr val="1F145D"/>
                </a:solidFill>
                <a:latin typeface="Calibri"/>
                <a:cs typeface="Calibri"/>
              </a:rPr>
              <a:t>requires</a:t>
            </a:r>
            <a:r>
              <a:rPr sz="2800" spc="20" dirty="0">
                <a:solidFill>
                  <a:srgbClr val="1F145D"/>
                </a:solidFill>
                <a:latin typeface="Calibri"/>
                <a:cs typeface="Calibri"/>
              </a:rPr>
              <a:t> </a:t>
            </a:r>
            <a:r>
              <a:rPr sz="2800" spc="-5" dirty="0">
                <a:solidFill>
                  <a:srgbClr val="1F145D"/>
                </a:solidFill>
                <a:latin typeface="Calibri"/>
                <a:cs typeface="Calibri"/>
              </a:rPr>
              <a:t>this</a:t>
            </a:r>
            <a:r>
              <a:rPr sz="2800" spc="20"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modelled</a:t>
            </a:r>
            <a:r>
              <a:rPr sz="2800" spc="15" dirty="0">
                <a:solidFill>
                  <a:srgbClr val="1F145D"/>
                </a:solidFill>
                <a:latin typeface="Calibri"/>
                <a:cs typeface="Calibri"/>
              </a:rPr>
              <a:t> </a:t>
            </a:r>
            <a:r>
              <a:rPr sz="2800" spc="-15" dirty="0">
                <a:solidFill>
                  <a:srgbClr val="1F145D"/>
                </a:solidFill>
                <a:latin typeface="Calibri"/>
                <a:cs typeface="Calibri"/>
              </a:rPr>
              <a:t>too.</a:t>
            </a:r>
            <a:endParaRPr sz="2800" dirty="0">
              <a:solidFill>
                <a:srgbClr val="1F145D"/>
              </a:solidFill>
              <a:latin typeface="Calibri"/>
              <a:cs typeface="Calibri"/>
            </a:endParaRPr>
          </a:p>
          <a:p>
            <a:pPr marL="241300" marR="178435" indent="-229235">
              <a:lnSpc>
                <a:spcPts val="3020"/>
              </a:lnSpc>
              <a:spcBef>
                <a:spcPts val="1015"/>
              </a:spcBef>
              <a:buFont typeface="Arial"/>
              <a:buChar char="•"/>
              <a:tabLst>
                <a:tab pos="241935" algn="l"/>
              </a:tabLst>
            </a:pPr>
            <a:r>
              <a:rPr sz="2800" spc="-20" dirty="0">
                <a:solidFill>
                  <a:srgbClr val="1F145D"/>
                </a:solidFill>
                <a:latin typeface="Calibri"/>
                <a:cs typeface="Calibri"/>
              </a:rPr>
              <a:t>For</a:t>
            </a:r>
            <a:r>
              <a:rPr sz="2800" spc="-5" dirty="0">
                <a:solidFill>
                  <a:srgbClr val="1F145D"/>
                </a:solidFill>
                <a:latin typeface="Calibri"/>
                <a:cs typeface="Calibri"/>
              </a:rPr>
              <a:t> </a:t>
            </a:r>
            <a:r>
              <a:rPr sz="2800" spc="-20" dirty="0">
                <a:solidFill>
                  <a:srgbClr val="1F145D"/>
                </a:solidFill>
                <a:latin typeface="Calibri"/>
                <a:cs typeface="Calibri"/>
              </a:rPr>
              <a:t>example</a:t>
            </a:r>
            <a:r>
              <a:rPr sz="2800" spc="5" dirty="0">
                <a:solidFill>
                  <a:srgbClr val="1F145D"/>
                </a:solidFill>
                <a:latin typeface="Calibri"/>
                <a:cs typeface="Calibri"/>
              </a:rPr>
              <a:t> </a:t>
            </a:r>
            <a:r>
              <a:rPr sz="2800" spc="-20" dirty="0">
                <a:solidFill>
                  <a:srgbClr val="1F145D"/>
                </a:solidFill>
                <a:latin typeface="Calibri"/>
                <a:cs typeface="Calibri"/>
              </a:rPr>
              <a:t>you</a:t>
            </a:r>
            <a:r>
              <a:rPr sz="2800" spc="5" dirty="0">
                <a:solidFill>
                  <a:srgbClr val="1F145D"/>
                </a:solidFill>
                <a:latin typeface="Calibri"/>
                <a:cs typeface="Calibri"/>
              </a:rPr>
              <a:t> </a:t>
            </a:r>
            <a:r>
              <a:rPr sz="2800" spc="-20" dirty="0">
                <a:solidFill>
                  <a:srgbClr val="1F145D"/>
                </a:solidFill>
                <a:latin typeface="Calibri"/>
                <a:cs typeface="Calibri"/>
              </a:rPr>
              <a:t>may</a:t>
            </a:r>
            <a:r>
              <a:rPr sz="2800" spc="5" dirty="0">
                <a:solidFill>
                  <a:srgbClr val="1F145D"/>
                </a:solidFill>
                <a:latin typeface="Calibri"/>
                <a:cs typeface="Calibri"/>
              </a:rPr>
              <a:t> </a:t>
            </a:r>
            <a:r>
              <a:rPr sz="2800" spc="-10" dirty="0">
                <a:solidFill>
                  <a:srgbClr val="1F145D"/>
                </a:solidFill>
                <a:latin typeface="Calibri"/>
                <a:cs typeface="Calibri"/>
              </a:rPr>
              <a:t>need</a:t>
            </a:r>
            <a:r>
              <a:rPr sz="2800" spc="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model</a:t>
            </a:r>
            <a:r>
              <a:rPr sz="2800" spc="20" dirty="0">
                <a:solidFill>
                  <a:srgbClr val="1F145D"/>
                </a:solidFill>
                <a:latin typeface="Calibri"/>
                <a:cs typeface="Calibri"/>
              </a:rPr>
              <a:t> </a:t>
            </a:r>
            <a:r>
              <a:rPr sz="2800" spc="-5" dirty="0">
                <a:solidFill>
                  <a:srgbClr val="1F145D"/>
                </a:solidFill>
                <a:latin typeface="Calibri"/>
                <a:cs typeface="Calibri"/>
              </a:rPr>
              <a:t>an SPI</a:t>
            </a:r>
            <a:r>
              <a:rPr sz="2800" spc="15" dirty="0">
                <a:solidFill>
                  <a:srgbClr val="1F145D"/>
                </a:solidFill>
                <a:latin typeface="Calibri"/>
                <a:cs typeface="Calibri"/>
              </a:rPr>
              <a:t> </a:t>
            </a:r>
            <a:r>
              <a:rPr sz="2800" spc="-5" dirty="0">
                <a:solidFill>
                  <a:srgbClr val="1F145D"/>
                </a:solidFill>
                <a:latin typeface="Calibri"/>
                <a:cs typeface="Calibri"/>
              </a:rPr>
              <a:t>or</a:t>
            </a:r>
            <a:r>
              <a:rPr sz="2800" dirty="0">
                <a:solidFill>
                  <a:srgbClr val="1F145D"/>
                </a:solidFill>
                <a:latin typeface="Calibri"/>
                <a:cs typeface="Calibri"/>
              </a:rPr>
              <a:t> </a:t>
            </a:r>
            <a:r>
              <a:rPr sz="2800" spc="-5" dirty="0">
                <a:solidFill>
                  <a:srgbClr val="1F145D"/>
                </a:solidFill>
                <a:latin typeface="Calibri"/>
                <a:cs typeface="Calibri"/>
              </a:rPr>
              <a:t>I2C </a:t>
            </a:r>
            <a:r>
              <a:rPr sz="2800" spc="-10" dirty="0">
                <a:solidFill>
                  <a:srgbClr val="1F145D"/>
                </a:solidFill>
                <a:latin typeface="Calibri"/>
                <a:cs typeface="Calibri"/>
              </a:rPr>
              <a:t>sensor</a:t>
            </a:r>
            <a:r>
              <a:rPr sz="2800" spc="25" dirty="0">
                <a:solidFill>
                  <a:srgbClr val="1F145D"/>
                </a:solidFill>
                <a:latin typeface="Calibri"/>
                <a:cs typeface="Calibri"/>
              </a:rPr>
              <a:t> </a:t>
            </a:r>
            <a:r>
              <a:rPr sz="2800" spc="-10" dirty="0">
                <a:solidFill>
                  <a:srgbClr val="1F145D"/>
                </a:solidFill>
                <a:latin typeface="Calibri"/>
                <a:cs typeface="Calibri"/>
              </a:rPr>
              <a:t>device</a:t>
            </a:r>
            <a:r>
              <a:rPr sz="2800" spc="20" dirty="0">
                <a:solidFill>
                  <a:srgbClr val="1F145D"/>
                </a:solidFill>
                <a:latin typeface="Calibri"/>
                <a:cs typeface="Calibri"/>
              </a:rPr>
              <a:t> </a:t>
            </a:r>
            <a:r>
              <a:rPr sz="2800" spc="-5" dirty="0">
                <a:solidFill>
                  <a:srgbClr val="1F145D"/>
                </a:solidFill>
                <a:latin typeface="Calibri"/>
                <a:cs typeface="Calibri"/>
              </a:rPr>
              <a:t>and </a:t>
            </a:r>
            <a:r>
              <a:rPr sz="2800" spc="-620" dirty="0">
                <a:solidFill>
                  <a:srgbClr val="1F145D"/>
                </a:solidFill>
                <a:latin typeface="Calibri"/>
                <a:cs typeface="Calibri"/>
              </a:rPr>
              <a:t> </a:t>
            </a:r>
            <a:r>
              <a:rPr sz="2800" spc="-5" dirty="0">
                <a:solidFill>
                  <a:srgbClr val="1F145D"/>
                </a:solidFill>
                <a:latin typeface="Calibri"/>
                <a:cs typeface="Calibri"/>
              </a:rPr>
              <a:t>an </a:t>
            </a:r>
            <a:r>
              <a:rPr sz="2800" spc="-10" dirty="0">
                <a:solidFill>
                  <a:srgbClr val="1F145D"/>
                </a:solidFill>
                <a:latin typeface="Calibri"/>
                <a:cs typeface="Calibri"/>
              </a:rPr>
              <a:t>actuator</a:t>
            </a:r>
            <a:r>
              <a:rPr sz="2800" dirty="0">
                <a:solidFill>
                  <a:srgbClr val="1F145D"/>
                </a:solidFill>
                <a:latin typeface="Calibri"/>
                <a:cs typeface="Calibri"/>
              </a:rPr>
              <a:t> </a:t>
            </a:r>
            <a:r>
              <a:rPr sz="2800" spc="-20" dirty="0">
                <a:solidFill>
                  <a:srgbClr val="1F145D"/>
                </a:solidFill>
                <a:latin typeface="Calibri"/>
                <a:cs typeface="Calibri"/>
              </a:rPr>
              <a:t>controlled</a:t>
            </a:r>
            <a:r>
              <a:rPr sz="2800" spc="35" dirty="0">
                <a:solidFill>
                  <a:srgbClr val="1F145D"/>
                </a:solidFill>
                <a:latin typeface="Calibri"/>
                <a:cs typeface="Calibri"/>
              </a:rPr>
              <a:t> </a:t>
            </a:r>
            <a:r>
              <a:rPr sz="2800" spc="-15" dirty="0">
                <a:solidFill>
                  <a:srgbClr val="1F145D"/>
                </a:solidFill>
                <a:latin typeface="Calibri"/>
                <a:cs typeface="Calibri"/>
              </a:rPr>
              <a:t>by</a:t>
            </a:r>
            <a:r>
              <a:rPr sz="2800" spc="10" dirty="0">
                <a:solidFill>
                  <a:srgbClr val="1F145D"/>
                </a:solidFill>
                <a:latin typeface="Calibri"/>
                <a:cs typeface="Calibri"/>
              </a:rPr>
              <a:t> </a:t>
            </a:r>
            <a:r>
              <a:rPr sz="2800" spc="-5" dirty="0">
                <a:solidFill>
                  <a:srgbClr val="1F145D"/>
                </a:solidFill>
                <a:latin typeface="Calibri"/>
                <a:cs typeface="Calibri"/>
              </a:rPr>
              <a:t>the UUT</a:t>
            </a:r>
            <a:r>
              <a:rPr sz="2800" spc="1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verify</a:t>
            </a:r>
            <a:r>
              <a:rPr sz="2800" spc="5" dirty="0">
                <a:solidFill>
                  <a:srgbClr val="1F145D"/>
                </a:solidFill>
                <a:latin typeface="Calibri"/>
                <a:cs typeface="Calibri"/>
              </a:rPr>
              <a:t> </a:t>
            </a:r>
            <a:r>
              <a:rPr sz="2800" spc="-10" dirty="0">
                <a:solidFill>
                  <a:srgbClr val="1F145D"/>
                </a:solidFill>
                <a:latin typeface="Calibri"/>
                <a:cs typeface="Calibri"/>
              </a:rPr>
              <a:t>that</a:t>
            </a:r>
            <a:r>
              <a:rPr sz="2800" spc="10" dirty="0">
                <a:solidFill>
                  <a:srgbClr val="1F145D"/>
                </a:solidFill>
                <a:latin typeface="Calibri"/>
                <a:cs typeface="Calibri"/>
              </a:rPr>
              <a:t> </a:t>
            </a:r>
            <a:r>
              <a:rPr sz="2800" spc="-5" dirty="0">
                <a:solidFill>
                  <a:srgbClr val="1F145D"/>
                </a:solidFill>
                <a:latin typeface="Calibri"/>
                <a:cs typeface="Calibri"/>
              </a:rPr>
              <a:t>it</a:t>
            </a:r>
            <a:r>
              <a:rPr sz="2800" spc="5" dirty="0">
                <a:solidFill>
                  <a:srgbClr val="1F145D"/>
                </a:solidFill>
                <a:latin typeface="Calibri"/>
                <a:cs typeface="Calibri"/>
              </a:rPr>
              <a:t> </a:t>
            </a:r>
            <a:r>
              <a:rPr sz="2800" spc="-15" dirty="0">
                <a:solidFill>
                  <a:srgbClr val="1F145D"/>
                </a:solidFill>
                <a:latin typeface="Calibri"/>
                <a:cs typeface="Calibri"/>
              </a:rPr>
              <a:t>works</a:t>
            </a:r>
            <a:r>
              <a:rPr sz="2800" spc="10" dirty="0">
                <a:solidFill>
                  <a:srgbClr val="1F145D"/>
                </a:solidFill>
                <a:latin typeface="Calibri"/>
                <a:cs typeface="Calibri"/>
              </a:rPr>
              <a:t> </a:t>
            </a:r>
            <a:r>
              <a:rPr sz="2800" spc="-30" dirty="0">
                <a:solidFill>
                  <a:srgbClr val="1F145D"/>
                </a:solidFill>
                <a:latin typeface="Calibri"/>
                <a:cs typeface="Calibri"/>
              </a:rPr>
              <a:t>correctly.</a:t>
            </a:r>
            <a:endParaRPr sz="2800" dirty="0">
              <a:solidFill>
                <a:srgbClr val="1F145D"/>
              </a:solidFill>
              <a:latin typeface="Calibri"/>
              <a:cs typeface="Calibri"/>
            </a:endParaRPr>
          </a:p>
          <a:p>
            <a:pPr marL="241300" marR="5080" indent="-229235">
              <a:lnSpc>
                <a:spcPts val="3030"/>
              </a:lnSpc>
              <a:spcBef>
                <a:spcPts val="1000"/>
              </a:spcBef>
              <a:buFont typeface="Arial"/>
              <a:buChar char="•"/>
              <a:tabLst>
                <a:tab pos="241935" algn="l"/>
              </a:tabLst>
            </a:pP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HDL</a:t>
            </a:r>
            <a:r>
              <a:rPr sz="2800" spc="15" dirty="0">
                <a:solidFill>
                  <a:srgbClr val="1F145D"/>
                </a:solidFill>
                <a:latin typeface="Calibri"/>
                <a:cs typeface="Calibri"/>
              </a:rPr>
              <a:t> </a:t>
            </a:r>
            <a:r>
              <a:rPr sz="2800" spc="-10" dirty="0">
                <a:solidFill>
                  <a:srgbClr val="1F145D"/>
                </a:solidFill>
                <a:latin typeface="Calibri"/>
                <a:cs typeface="Calibri"/>
              </a:rPr>
              <a:t>can</a:t>
            </a:r>
            <a:r>
              <a:rPr sz="2800" spc="-5" dirty="0">
                <a:solidFill>
                  <a:srgbClr val="1F145D"/>
                </a:solidFill>
                <a:latin typeface="Calibri"/>
                <a:cs typeface="Calibri"/>
              </a:rPr>
              <a:t> do</a:t>
            </a:r>
            <a:r>
              <a:rPr sz="2800" spc="5" dirty="0">
                <a:solidFill>
                  <a:srgbClr val="1F145D"/>
                </a:solidFill>
                <a:latin typeface="Calibri"/>
                <a:cs typeface="Calibri"/>
              </a:rPr>
              <a:t> </a:t>
            </a:r>
            <a:r>
              <a:rPr sz="2800" spc="-5" dirty="0">
                <a:solidFill>
                  <a:srgbClr val="1F145D"/>
                </a:solidFill>
                <a:latin typeface="Calibri"/>
                <a:cs typeface="Calibri"/>
              </a:rPr>
              <a:t>this</a:t>
            </a:r>
            <a:r>
              <a:rPr sz="2800" spc="20" dirty="0">
                <a:solidFill>
                  <a:srgbClr val="1F145D"/>
                </a:solidFill>
                <a:latin typeface="Calibri"/>
                <a:cs typeface="Calibri"/>
              </a:rPr>
              <a:t> </a:t>
            </a:r>
            <a:r>
              <a:rPr sz="2800" spc="-15" dirty="0">
                <a:solidFill>
                  <a:srgbClr val="1F145D"/>
                </a:solidFill>
                <a:latin typeface="Calibri"/>
                <a:cs typeface="Calibri"/>
              </a:rPr>
              <a:t>too</a:t>
            </a:r>
            <a:r>
              <a:rPr sz="2800" spc="20"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20" dirty="0">
                <a:solidFill>
                  <a:srgbClr val="1F145D"/>
                </a:solidFill>
                <a:latin typeface="Calibri"/>
                <a:cs typeface="Calibri"/>
              </a:rPr>
              <a:t>you</a:t>
            </a:r>
            <a:r>
              <a:rPr sz="2800" spc="5" dirty="0">
                <a:solidFill>
                  <a:srgbClr val="1F145D"/>
                </a:solidFill>
                <a:latin typeface="Calibri"/>
                <a:cs typeface="Calibri"/>
              </a:rPr>
              <a:t> </a:t>
            </a:r>
            <a:r>
              <a:rPr sz="2800" spc="-10" dirty="0">
                <a:solidFill>
                  <a:srgbClr val="1F145D"/>
                </a:solidFill>
                <a:latin typeface="Calibri"/>
                <a:cs typeface="Calibri"/>
              </a:rPr>
              <a:t>can</a:t>
            </a:r>
            <a:r>
              <a:rPr sz="2800" spc="10" dirty="0">
                <a:solidFill>
                  <a:srgbClr val="1F145D"/>
                </a:solidFill>
                <a:latin typeface="Calibri"/>
                <a:cs typeface="Calibri"/>
              </a:rPr>
              <a:t> </a:t>
            </a:r>
            <a:r>
              <a:rPr sz="2800" spc="-10" dirty="0">
                <a:solidFill>
                  <a:srgbClr val="1F145D"/>
                </a:solidFill>
                <a:latin typeface="Calibri"/>
                <a:cs typeface="Calibri"/>
              </a:rPr>
              <a:t>write </a:t>
            </a:r>
            <a:r>
              <a:rPr sz="2800" spc="-15" dirty="0">
                <a:solidFill>
                  <a:srgbClr val="1F145D"/>
                </a:solidFill>
                <a:latin typeface="Calibri"/>
                <a:cs typeface="Calibri"/>
              </a:rPr>
              <a:t>your</a:t>
            </a:r>
            <a:r>
              <a:rPr sz="2800" spc="15" dirty="0">
                <a:solidFill>
                  <a:srgbClr val="1F145D"/>
                </a:solidFill>
                <a:latin typeface="Calibri"/>
                <a:cs typeface="Calibri"/>
              </a:rPr>
              <a:t> </a:t>
            </a:r>
            <a:r>
              <a:rPr sz="2800" spc="-10" dirty="0">
                <a:solidFill>
                  <a:srgbClr val="1F145D"/>
                </a:solidFill>
                <a:latin typeface="Calibri"/>
                <a:cs typeface="Calibri"/>
              </a:rPr>
              <a:t>own</a:t>
            </a:r>
            <a:r>
              <a:rPr sz="2800" spc="10" dirty="0">
                <a:solidFill>
                  <a:srgbClr val="1F145D"/>
                </a:solidFill>
                <a:latin typeface="Calibri"/>
                <a:cs typeface="Calibri"/>
              </a:rPr>
              <a:t> </a:t>
            </a:r>
            <a:r>
              <a:rPr sz="2800" spc="-5" dirty="0">
                <a:solidFill>
                  <a:srgbClr val="1F145D"/>
                </a:solidFill>
                <a:latin typeface="Calibri"/>
                <a:cs typeface="Calibri"/>
              </a:rPr>
              <a:t>models</a:t>
            </a:r>
            <a:r>
              <a:rPr sz="2800"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5" dirty="0">
                <a:solidFill>
                  <a:srgbClr val="1F145D"/>
                </a:solidFill>
                <a:latin typeface="Calibri"/>
                <a:cs typeface="Calibri"/>
              </a:rPr>
              <a:t>parts</a:t>
            </a:r>
            <a:r>
              <a:rPr sz="2800" dirty="0">
                <a:solidFill>
                  <a:srgbClr val="1F145D"/>
                </a:solidFill>
                <a:latin typeface="Calibri"/>
                <a:cs typeface="Calibri"/>
              </a:rPr>
              <a:t> </a:t>
            </a:r>
            <a:r>
              <a:rPr sz="2800" spc="-10" dirty="0">
                <a:solidFill>
                  <a:srgbClr val="1F145D"/>
                </a:solidFill>
                <a:latin typeface="Calibri"/>
                <a:cs typeface="Calibri"/>
              </a:rPr>
              <a:t>of </a:t>
            </a:r>
            <a:r>
              <a:rPr sz="2800" spc="-62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30" dirty="0">
                <a:solidFill>
                  <a:srgbClr val="1F145D"/>
                </a:solidFill>
                <a:latin typeface="Calibri"/>
                <a:cs typeface="Calibri"/>
              </a:rPr>
              <a:t>system</a:t>
            </a:r>
            <a:r>
              <a:rPr sz="2800" spc="15" dirty="0">
                <a:solidFill>
                  <a:srgbClr val="1F145D"/>
                </a:solidFill>
                <a:latin typeface="Calibri"/>
                <a:cs typeface="Calibri"/>
              </a:rPr>
              <a:t> </a:t>
            </a:r>
            <a:r>
              <a:rPr sz="2800" spc="-10" dirty="0">
                <a:solidFill>
                  <a:srgbClr val="1F145D"/>
                </a:solidFill>
                <a:latin typeface="Calibri"/>
                <a:cs typeface="Calibri"/>
              </a:rPr>
              <a:t>(not</a:t>
            </a:r>
            <a:r>
              <a:rPr sz="2800" spc="10" dirty="0">
                <a:solidFill>
                  <a:srgbClr val="1F145D"/>
                </a:solidFill>
                <a:latin typeface="Calibri"/>
                <a:cs typeface="Calibri"/>
              </a:rPr>
              <a:t> </a:t>
            </a:r>
            <a:r>
              <a:rPr sz="2800" spc="-15" dirty="0">
                <a:solidFill>
                  <a:srgbClr val="1F145D"/>
                </a:solidFill>
                <a:latin typeface="Calibri"/>
                <a:cs typeface="Calibri"/>
              </a:rPr>
              <a:t>synthesisable)</a:t>
            </a:r>
            <a:r>
              <a:rPr sz="2800" spc="50" dirty="0">
                <a:solidFill>
                  <a:srgbClr val="1F145D"/>
                </a:solidFill>
                <a:latin typeface="Calibri"/>
                <a:cs typeface="Calibri"/>
              </a:rPr>
              <a:t> </a:t>
            </a:r>
            <a:r>
              <a:rPr sz="2800" spc="-5" dirty="0">
                <a:solidFill>
                  <a:srgbClr val="1F145D"/>
                </a:solidFill>
                <a:latin typeface="Calibri"/>
                <a:cs typeface="Calibri"/>
              </a:rPr>
              <a:t>which</a:t>
            </a:r>
            <a:r>
              <a:rPr sz="2800" spc="10" dirty="0">
                <a:solidFill>
                  <a:srgbClr val="1F145D"/>
                </a:solidFill>
                <a:latin typeface="Calibri"/>
                <a:cs typeface="Calibri"/>
              </a:rPr>
              <a:t> </a:t>
            </a:r>
            <a:r>
              <a:rPr sz="2800" spc="-5" dirty="0">
                <a:solidFill>
                  <a:srgbClr val="1F145D"/>
                </a:solidFill>
                <a:latin typeface="Calibri"/>
                <a:cs typeface="Calibri"/>
              </a:rPr>
              <a:t>will</a:t>
            </a:r>
            <a:r>
              <a:rPr sz="2800" dirty="0">
                <a:solidFill>
                  <a:srgbClr val="1F145D"/>
                </a:solidFill>
                <a:latin typeface="Calibri"/>
                <a:cs typeface="Calibri"/>
              </a:rPr>
              <a:t> </a:t>
            </a:r>
            <a:r>
              <a:rPr sz="2800" spc="-15" dirty="0">
                <a:solidFill>
                  <a:srgbClr val="1F145D"/>
                </a:solidFill>
                <a:latin typeface="Calibri"/>
                <a:cs typeface="Calibri"/>
              </a:rPr>
              <a:t>simulate</a:t>
            </a:r>
            <a:r>
              <a:rPr sz="2800" spc="20" dirty="0">
                <a:solidFill>
                  <a:srgbClr val="1F145D"/>
                </a:solidFill>
                <a:latin typeface="Calibri"/>
                <a:cs typeface="Calibri"/>
              </a:rPr>
              <a:t> </a:t>
            </a:r>
            <a:r>
              <a:rPr sz="2800" spc="-10" dirty="0">
                <a:solidFill>
                  <a:srgbClr val="1F145D"/>
                </a:solidFill>
                <a:latin typeface="Calibri"/>
                <a:cs typeface="Calibri"/>
              </a:rPr>
              <a:t>some</a:t>
            </a:r>
            <a:r>
              <a:rPr sz="2800" spc="5" dirty="0">
                <a:solidFill>
                  <a:srgbClr val="1F145D"/>
                </a:solidFill>
                <a:latin typeface="Calibri"/>
                <a:cs typeface="Calibri"/>
              </a:rPr>
              <a:t> </a:t>
            </a:r>
            <a:r>
              <a:rPr sz="2800" spc="-10" dirty="0">
                <a:solidFill>
                  <a:srgbClr val="1F145D"/>
                </a:solidFill>
                <a:latin typeface="Calibri"/>
                <a:cs typeface="Calibri"/>
              </a:rPr>
              <a:t>missing </a:t>
            </a:r>
            <a:r>
              <a:rPr sz="2800" spc="-5" dirty="0">
                <a:solidFill>
                  <a:srgbClr val="1F145D"/>
                </a:solidFill>
                <a:latin typeface="Calibri"/>
                <a:cs typeface="Calibri"/>
              </a:rPr>
              <a:t> </a:t>
            </a:r>
            <a:r>
              <a:rPr sz="2800" spc="-20" dirty="0">
                <a:solidFill>
                  <a:srgbClr val="1F145D"/>
                </a:solidFill>
                <a:latin typeface="Calibri"/>
                <a:cs typeface="Calibri"/>
              </a:rPr>
              <a:t>hardware.</a:t>
            </a:r>
            <a:endParaRPr sz="2800" dirty="0">
              <a:solidFill>
                <a:srgbClr val="1F145D"/>
              </a:solidFill>
              <a:latin typeface="Calibri"/>
              <a:cs typeface="Calibri"/>
            </a:endParaRPr>
          </a:p>
          <a:p>
            <a:pPr marL="241300" marR="866775" indent="-229235">
              <a:lnSpc>
                <a:spcPts val="3030"/>
              </a:lnSpc>
              <a:spcBef>
                <a:spcPts val="980"/>
              </a:spcBef>
              <a:buFont typeface="Arial"/>
              <a:buChar char="•"/>
              <a:tabLst>
                <a:tab pos="241935" algn="l"/>
              </a:tabLst>
            </a:pPr>
            <a:r>
              <a:rPr sz="2800" spc="-5" dirty="0">
                <a:solidFill>
                  <a:srgbClr val="1F145D"/>
                </a:solidFill>
                <a:latin typeface="Calibri"/>
                <a:cs typeface="Calibri"/>
              </a:rPr>
              <a:t>This</a:t>
            </a:r>
            <a:r>
              <a:rPr sz="2800" spc="5" dirty="0">
                <a:solidFill>
                  <a:srgbClr val="1F145D"/>
                </a:solidFill>
                <a:latin typeface="Calibri"/>
                <a:cs typeface="Calibri"/>
              </a:rPr>
              <a:t> </a:t>
            </a:r>
            <a:r>
              <a:rPr sz="2800" spc="-10" dirty="0">
                <a:solidFill>
                  <a:srgbClr val="1F145D"/>
                </a:solidFill>
                <a:latin typeface="Calibri"/>
                <a:cs typeface="Calibri"/>
              </a:rPr>
              <a:t>allows</a:t>
            </a:r>
            <a:r>
              <a:rPr sz="2800" spc="15"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10" dirty="0">
                <a:solidFill>
                  <a:srgbClr val="1F145D"/>
                </a:solidFill>
                <a:latin typeface="Calibri"/>
                <a:cs typeface="Calibri"/>
              </a:rPr>
              <a:t>use</a:t>
            </a:r>
            <a:r>
              <a:rPr sz="2800" spc="2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10" dirty="0">
                <a:solidFill>
                  <a:srgbClr val="1F145D"/>
                </a:solidFill>
                <a:latin typeface="Calibri"/>
                <a:cs typeface="Calibri"/>
              </a:rPr>
              <a:t>super-set</a:t>
            </a:r>
            <a:r>
              <a:rPr sz="2800" spc="5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10" dirty="0">
                <a:solidFill>
                  <a:srgbClr val="1F145D"/>
                </a:solidFill>
                <a:latin typeface="Calibri"/>
                <a:cs typeface="Calibri"/>
              </a:rPr>
              <a:t>language</a:t>
            </a:r>
            <a:r>
              <a:rPr sz="2800" spc="-5" dirty="0">
                <a:solidFill>
                  <a:srgbClr val="1F145D"/>
                </a:solidFill>
                <a:latin typeface="Calibri"/>
                <a:cs typeface="Calibri"/>
              </a:rPr>
              <a:t> </a:t>
            </a:r>
            <a:r>
              <a:rPr sz="2800" spc="-10" dirty="0">
                <a:solidFill>
                  <a:srgbClr val="1F145D"/>
                </a:solidFill>
                <a:latin typeface="Calibri"/>
                <a:cs typeface="Calibri"/>
              </a:rPr>
              <a:t>that</a:t>
            </a:r>
            <a:r>
              <a:rPr sz="2800" spc="15" dirty="0">
                <a:solidFill>
                  <a:srgbClr val="1F145D"/>
                </a:solidFill>
                <a:latin typeface="Calibri"/>
                <a:cs typeface="Calibri"/>
              </a:rPr>
              <a:t> </a:t>
            </a:r>
            <a:r>
              <a:rPr sz="2800" spc="-10" dirty="0">
                <a:solidFill>
                  <a:srgbClr val="1F145D"/>
                </a:solidFill>
                <a:latin typeface="Calibri"/>
                <a:cs typeface="Calibri"/>
              </a:rPr>
              <a:t>can</a:t>
            </a:r>
            <a:r>
              <a:rPr sz="2800" dirty="0">
                <a:solidFill>
                  <a:srgbClr val="1F145D"/>
                </a:solidFill>
                <a:latin typeface="Calibri"/>
                <a:cs typeface="Calibri"/>
              </a:rPr>
              <a:t> </a:t>
            </a:r>
            <a:r>
              <a:rPr sz="2800" spc="-10" dirty="0">
                <a:solidFill>
                  <a:srgbClr val="1F145D"/>
                </a:solidFill>
                <a:latin typeface="Calibri"/>
                <a:cs typeface="Calibri"/>
              </a:rPr>
              <a:t>be </a:t>
            </a:r>
            <a:r>
              <a:rPr sz="2800" spc="-620" dirty="0">
                <a:solidFill>
                  <a:srgbClr val="1F145D"/>
                </a:solidFill>
                <a:latin typeface="Calibri"/>
                <a:cs typeface="Calibri"/>
              </a:rPr>
              <a:t> </a:t>
            </a:r>
            <a:r>
              <a:rPr sz="2800" spc="-15" dirty="0">
                <a:solidFill>
                  <a:srgbClr val="1F145D"/>
                </a:solidFill>
                <a:latin typeface="Calibri"/>
                <a:cs typeface="Calibri"/>
              </a:rPr>
              <a:t>simulated</a:t>
            </a:r>
            <a:r>
              <a:rPr sz="2800" spc="15" dirty="0">
                <a:solidFill>
                  <a:srgbClr val="1F145D"/>
                </a:solidFill>
                <a:latin typeface="Calibri"/>
                <a:cs typeface="Calibri"/>
              </a:rPr>
              <a:t> </a:t>
            </a:r>
            <a:r>
              <a:rPr sz="2800" spc="-5" dirty="0">
                <a:solidFill>
                  <a:srgbClr val="1F145D"/>
                </a:solidFill>
                <a:latin typeface="Calibri"/>
                <a:cs typeface="Calibri"/>
              </a:rPr>
              <a:t>as </a:t>
            </a:r>
            <a:r>
              <a:rPr sz="2800" spc="-10" dirty="0">
                <a:solidFill>
                  <a:srgbClr val="1F145D"/>
                </a:solidFill>
                <a:latin typeface="Calibri"/>
                <a:cs typeface="Calibri"/>
              </a:rPr>
              <a:t>well</a:t>
            </a:r>
            <a:r>
              <a:rPr sz="2800" spc="-15" dirty="0">
                <a:solidFill>
                  <a:srgbClr val="1F145D"/>
                </a:solidFill>
                <a:latin typeface="Calibri"/>
                <a:cs typeface="Calibri"/>
              </a:rPr>
              <a:t> </a:t>
            </a:r>
            <a:r>
              <a:rPr sz="2800" dirty="0">
                <a:solidFill>
                  <a:srgbClr val="1F145D"/>
                </a:solidFill>
                <a:latin typeface="Calibri"/>
                <a:cs typeface="Calibri"/>
              </a:rPr>
              <a:t>as</a:t>
            </a:r>
            <a:r>
              <a:rPr sz="2800" spc="-5" dirty="0">
                <a:solidFill>
                  <a:srgbClr val="1F145D"/>
                </a:solidFill>
                <a:latin typeface="Calibri"/>
                <a:cs typeface="Calibri"/>
              </a:rPr>
              <a:t> </a:t>
            </a:r>
            <a:r>
              <a:rPr sz="2800" spc="-15" dirty="0">
                <a:solidFill>
                  <a:srgbClr val="1F145D"/>
                </a:solidFill>
                <a:latin typeface="Calibri"/>
                <a:cs typeface="Calibri"/>
              </a:rPr>
              <a:t>synthesised.</a:t>
            </a:r>
            <a:endParaRPr sz="2800" dirty="0">
              <a:solidFill>
                <a:srgbClr val="1F145D"/>
              </a:solidFill>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75720" y="2438101"/>
            <a:ext cx="5788025" cy="1031240"/>
          </a:xfrm>
          <a:prstGeom prst="rect">
            <a:avLst/>
          </a:prstGeom>
        </p:spPr>
        <p:txBody>
          <a:bodyPr vert="horz" wrap="square" lIns="0" tIns="12700" rIns="0" bIns="0" rtlCol="0">
            <a:spAutoFit/>
          </a:bodyPr>
          <a:lstStyle/>
          <a:p>
            <a:pPr marL="12700">
              <a:lnSpc>
                <a:spcPct val="100000"/>
              </a:lnSpc>
              <a:spcBef>
                <a:spcPts val="100"/>
              </a:spcBef>
            </a:pPr>
            <a:r>
              <a:rPr sz="6600" b="0" spc="-45" dirty="0">
                <a:solidFill>
                  <a:srgbClr val="1F145D"/>
                </a:solidFill>
                <a:latin typeface="Calibri Light"/>
                <a:cs typeface="Calibri Light"/>
              </a:rPr>
              <a:t>Simple</a:t>
            </a:r>
            <a:r>
              <a:rPr sz="6600" b="0" spc="-195" dirty="0">
                <a:solidFill>
                  <a:srgbClr val="1F145D"/>
                </a:solidFill>
                <a:latin typeface="Calibri Light"/>
                <a:cs typeface="Calibri Light"/>
              </a:rPr>
              <a:t> </a:t>
            </a:r>
            <a:r>
              <a:rPr sz="6600" b="0" spc="-125" dirty="0">
                <a:solidFill>
                  <a:srgbClr val="1F145D"/>
                </a:solidFill>
                <a:latin typeface="Calibri Light"/>
                <a:cs typeface="Calibri Light"/>
              </a:rPr>
              <a:t>Testbench</a:t>
            </a:r>
            <a:endParaRPr sz="6600" dirty="0">
              <a:solidFill>
                <a:srgbClr val="1F145D"/>
              </a:solidFill>
              <a:latin typeface="Calibri Light"/>
              <a:cs typeface="Calibri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295019"/>
            <a:ext cx="8103617" cy="697230"/>
          </a:xfrm>
          <a:prstGeom prst="rect">
            <a:avLst/>
          </a:prstGeom>
        </p:spPr>
        <p:txBody>
          <a:bodyPr vert="horz" wrap="square" lIns="0" tIns="13335" rIns="0" bIns="0" rtlCol="0">
            <a:spAutoFit/>
          </a:bodyPr>
          <a:lstStyle/>
          <a:p>
            <a:pPr marL="12700">
              <a:lnSpc>
                <a:spcPct val="100000"/>
              </a:lnSpc>
              <a:spcBef>
                <a:spcPts val="105"/>
              </a:spcBef>
            </a:pPr>
            <a:r>
              <a:rPr spc="-80" dirty="0"/>
              <a:t>Your</a:t>
            </a:r>
            <a:r>
              <a:rPr spc="-10" dirty="0"/>
              <a:t> </a:t>
            </a:r>
            <a:r>
              <a:rPr spc="-25" dirty="0"/>
              <a:t>First</a:t>
            </a:r>
            <a:r>
              <a:rPr spc="-20" dirty="0"/>
              <a:t> </a:t>
            </a:r>
            <a:r>
              <a:rPr spc="-35" dirty="0"/>
              <a:t>Verilog</a:t>
            </a:r>
            <a:r>
              <a:rPr spc="5" dirty="0"/>
              <a:t> </a:t>
            </a:r>
            <a:r>
              <a:rPr spc="-114" dirty="0"/>
              <a:t>Test</a:t>
            </a:r>
            <a:r>
              <a:rPr spc="-5" dirty="0"/>
              <a:t> Fixture</a:t>
            </a:r>
          </a:p>
        </p:txBody>
      </p:sp>
      <p:grpSp>
        <p:nvGrpSpPr>
          <p:cNvPr id="3" name="object 3"/>
          <p:cNvGrpSpPr/>
          <p:nvPr/>
        </p:nvGrpSpPr>
        <p:grpSpPr>
          <a:xfrm>
            <a:off x="1074229" y="1583245"/>
            <a:ext cx="3719195" cy="4810125"/>
            <a:chOff x="1074229" y="1583245"/>
            <a:chExt cx="3719195" cy="4810125"/>
          </a:xfrm>
        </p:grpSpPr>
        <p:sp>
          <p:nvSpPr>
            <p:cNvPr id="4" name="object 4"/>
            <p:cNvSpPr/>
            <p:nvPr/>
          </p:nvSpPr>
          <p:spPr>
            <a:xfrm>
              <a:off x="1078991" y="1588008"/>
              <a:ext cx="3709670" cy="4800600"/>
            </a:xfrm>
            <a:custGeom>
              <a:avLst/>
              <a:gdLst/>
              <a:ahLst/>
              <a:cxnLst/>
              <a:rect l="l" t="t" r="r" b="b"/>
              <a:pathLst>
                <a:path w="3709670" h="4800600">
                  <a:moveTo>
                    <a:pt x="3709416" y="0"/>
                  </a:moveTo>
                  <a:lnTo>
                    <a:pt x="0" y="0"/>
                  </a:lnTo>
                  <a:lnTo>
                    <a:pt x="0" y="4800600"/>
                  </a:lnTo>
                  <a:lnTo>
                    <a:pt x="3709416" y="4800600"/>
                  </a:lnTo>
                  <a:lnTo>
                    <a:pt x="3709416" y="0"/>
                  </a:lnTo>
                  <a:close/>
                </a:path>
              </a:pathLst>
            </a:custGeom>
            <a:solidFill>
              <a:srgbClr val="E1EFD9"/>
            </a:solidFill>
          </p:spPr>
          <p:txBody>
            <a:bodyPr wrap="square" lIns="0" tIns="0" rIns="0" bIns="0" rtlCol="0"/>
            <a:lstStyle/>
            <a:p>
              <a:endParaRPr>
                <a:solidFill>
                  <a:srgbClr val="1F145D"/>
                </a:solidFill>
              </a:endParaRPr>
            </a:p>
          </p:txBody>
        </p:sp>
        <p:sp>
          <p:nvSpPr>
            <p:cNvPr id="5" name="object 5"/>
            <p:cNvSpPr/>
            <p:nvPr/>
          </p:nvSpPr>
          <p:spPr>
            <a:xfrm>
              <a:off x="1078991" y="1588008"/>
              <a:ext cx="3709670" cy="4800600"/>
            </a:xfrm>
            <a:custGeom>
              <a:avLst/>
              <a:gdLst/>
              <a:ahLst/>
              <a:cxnLst/>
              <a:rect l="l" t="t" r="r" b="b"/>
              <a:pathLst>
                <a:path w="3709670" h="4800600">
                  <a:moveTo>
                    <a:pt x="0" y="4800600"/>
                  </a:moveTo>
                  <a:lnTo>
                    <a:pt x="3709416" y="4800600"/>
                  </a:lnTo>
                  <a:lnTo>
                    <a:pt x="3709416" y="0"/>
                  </a:lnTo>
                  <a:lnTo>
                    <a:pt x="0" y="0"/>
                  </a:lnTo>
                  <a:lnTo>
                    <a:pt x="0" y="4800600"/>
                  </a:lnTo>
                  <a:close/>
                </a:path>
              </a:pathLst>
            </a:custGeom>
            <a:ln w="9144">
              <a:solidFill>
                <a:srgbClr val="538235"/>
              </a:solidFill>
            </a:ln>
          </p:spPr>
          <p:txBody>
            <a:bodyPr wrap="square" lIns="0" tIns="0" rIns="0" bIns="0" rtlCol="0"/>
            <a:lstStyle/>
            <a:p>
              <a:endParaRPr>
                <a:solidFill>
                  <a:srgbClr val="1F145D"/>
                </a:solidFill>
              </a:endParaRPr>
            </a:p>
          </p:txBody>
        </p:sp>
      </p:grpSp>
      <p:sp>
        <p:nvSpPr>
          <p:cNvPr id="6" name="object 6"/>
          <p:cNvSpPr txBox="1"/>
          <p:nvPr/>
        </p:nvSpPr>
        <p:spPr>
          <a:xfrm>
            <a:off x="1083563" y="1594103"/>
            <a:ext cx="3700779" cy="301365"/>
          </a:xfrm>
          <a:prstGeom prst="rect">
            <a:avLst/>
          </a:prstGeom>
          <a:solidFill>
            <a:srgbClr val="E1EFD9"/>
          </a:solidFill>
        </p:spPr>
        <p:txBody>
          <a:bodyPr vert="horz" wrap="square" lIns="0" tIns="24130" rIns="0" bIns="0" rtlCol="0">
            <a:spAutoFit/>
          </a:bodyPr>
          <a:lstStyle/>
          <a:p>
            <a:pPr marL="86995">
              <a:lnSpc>
                <a:spcPct val="100000"/>
              </a:lnSpc>
              <a:spcBef>
                <a:spcPts val="190"/>
              </a:spcBef>
            </a:pPr>
            <a:r>
              <a:rPr sz="1800" b="1" spc="-5" dirty="0">
                <a:solidFill>
                  <a:srgbClr val="1F145D"/>
                </a:solidFill>
                <a:latin typeface="Calibri"/>
                <a:cs typeface="Calibri"/>
              </a:rPr>
              <a:t>`timescale</a:t>
            </a:r>
            <a:r>
              <a:rPr sz="1800" b="1" spc="-60" dirty="0">
                <a:solidFill>
                  <a:srgbClr val="1F145D"/>
                </a:solidFill>
                <a:latin typeface="Calibri"/>
                <a:cs typeface="Calibri"/>
              </a:rPr>
              <a:t> </a:t>
            </a:r>
            <a:r>
              <a:rPr sz="1800" dirty="0">
                <a:solidFill>
                  <a:srgbClr val="1F145D"/>
                </a:solidFill>
                <a:latin typeface="Calibri"/>
                <a:cs typeface="Calibri"/>
              </a:rPr>
              <a:t>1ns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1ps</a:t>
            </a:r>
            <a:endParaRPr sz="1800">
              <a:solidFill>
                <a:srgbClr val="1F145D"/>
              </a:solidFill>
              <a:latin typeface="Calibri"/>
              <a:cs typeface="Calibri"/>
            </a:endParaRPr>
          </a:p>
        </p:txBody>
      </p:sp>
      <p:sp>
        <p:nvSpPr>
          <p:cNvPr id="7" name="object 7"/>
          <p:cNvSpPr txBox="1"/>
          <p:nvPr/>
        </p:nvSpPr>
        <p:spPr>
          <a:xfrm>
            <a:off x="1170736" y="2154682"/>
            <a:ext cx="1962785" cy="299720"/>
          </a:xfrm>
          <a:prstGeom prst="rect">
            <a:avLst/>
          </a:prstGeom>
        </p:spPr>
        <p:txBody>
          <a:bodyPr vert="horz" wrap="square" lIns="0" tIns="12700" rIns="0" bIns="0" rtlCol="0">
            <a:spAutoFit/>
          </a:bodyPr>
          <a:lstStyle/>
          <a:p>
            <a:pPr>
              <a:lnSpc>
                <a:spcPct val="100000"/>
              </a:lnSpc>
              <a:spcBef>
                <a:spcPts val="100"/>
              </a:spcBef>
            </a:pPr>
            <a:r>
              <a:rPr sz="1800" b="1" spc="-5" dirty="0">
                <a:solidFill>
                  <a:srgbClr val="1F145D"/>
                </a:solidFill>
                <a:latin typeface="Calibri"/>
                <a:cs typeface="Calibri"/>
              </a:rPr>
              <a:t>module</a:t>
            </a:r>
            <a:r>
              <a:rPr sz="1800" b="1" spc="-65" dirty="0">
                <a:solidFill>
                  <a:srgbClr val="1F145D"/>
                </a:solidFill>
                <a:latin typeface="Calibri"/>
                <a:cs typeface="Calibri"/>
              </a:rPr>
              <a:t> </a:t>
            </a:r>
            <a:r>
              <a:rPr sz="1800" dirty="0">
                <a:solidFill>
                  <a:srgbClr val="1F145D"/>
                </a:solidFill>
                <a:latin typeface="Calibri"/>
                <a:cs typeface="Calibri"/>
              </a:rPr>
              <a:t>tb_simple(</a:t>
            </a:r>
            <a:r>
              <a:rPr sz="1800" spc="-20" dirty="0">
                <a:solidFill>
                  <a:srgbClr val="1F145D"/>
                </a:solidFill>
                <a:latin typeface="Calibri"/>
                <a:cs typeface="Calibri"/>
              </a:rPr>
              <a:t> </a:t>
            </a:r>
            <a:r>
              <a:rPr sz="1800" spc="-5" dirty="0">
                <a:solidFill>
                  <a:srgbClr val="1F145D"/>
                </a:solidFill>
                <a:latin typeface="Calibri"/>
                <a:cs typeface="Calibri"/>
              </a:rPr>
              <a:t>);</a:t>
            </a:r>
            <a:endParaRPr sz="1800">
              <a:solidFill>
                <a:srgbClr val="1F145D"/>
              </a:solidFill>
              <a:latin typeface="Calibri"/>
              <a:cs typeface="Calibri"/>
            </a:endParaRPr>
          </a:p>
        </p:txBody>
      </p:sp>
      <p:sp>
        <p:nvSpPr>
          <p:cNvPr id="8" name="object 8"/>
          <p:cNvSpPr txBox="1"/>
          <p:nvPr/>
        </p:nvSpPr>
        <p:spPr>
          <a:xfrm>
            <a:off x="1379474" y="2703016"/>
            <a:ext cx="918210" cy="575310"/>
          </a:xfrm>
          <a:prstGeom prst="rect">
            <a:avLst/>
          </a:prstGeom>
        </p:spPr>
        <p:txBody>
          <a:bodyPr vert="horz" wrap="square" lIns="0" tIns="12700" rIns="0" bIns="0" rtlCol="0">
            <a:spAutoFit/>
          </a:bodyPr>
          <a:lstStyle/>
          <a:p>
            <a:pPr>
              <a:lnSpc>
                <a:spcPct val="100000"/>
              </a:lnSpc>
              <a:spcBef>
                <a:spcPts val="100"/>
              </a:spcBef>
            </a:pPr>
            <a:r>
              <a:rPr sz="1800" b="1" spc="-15" dirty="0">
                <a:solidFill>
                  <a:srgbClr val="1F145D"/>
                </a:solidFill>
                <a:latin typeface="Calibri"/>
                <a:cs typeface="Calibri"/>
              </a:rPr>
              <a:t>reg</a:t>
            </a:r>
            <a:r>
              <a:rPr sz="1800" b="1" spc="-50" dirty="0">
                <a:solidFill>
                  <a:srgbClr val="1F145D"/>
                </a:solidFill>
                <a:latin typeface="Calibri"/>
                <a:cs typeface="Calibri"/>
              </a:rPr>
              <a:t> </a:t>
            </a:r>
            <a:r>
              <a:rPr sz="1800" spc="-10" dirty="0">
                <a:solidFill>
                  <a:srgbClr val="1F145D"/>
                </a:solidFill>
                <a:latin typeface="Calibri"/>
                <a:cs typeface="Calibri"/>
              </a:rPr>
              <a:t>A,B,C;</a:t>
            </a:r>
            <a:endParaRPr sz="1800">
              <a:solidFill>
                <a:srgbClr val="1F145D"/>
              </a:solidFill>
              <a:latin typeface="Calibri"/>
              <a:cs typeface="Calibri"/>
            </a:endParaRPr>
          </a:p>
          <a:p>
            <a:pPr>
              <a:lnSpc>
                <a:spcPct val="100000"/>
              </a:lnSpc>
              <a:spcBef>
                <a:spcPts val="5"/>
              </a:spcBef>
            </a:pPr>
            <a:r>
              <a:rPr sz="1800" b="1" spc="-10" dirty="0">
                <a:solidFill>
                  <a:srgbClr val="1F145D"/>
                </a:solidFill>
                <a:latin typeface="Calibri"/>
                <a:cs typeface="Calibri"/>
              </a:rPr>
              <a:t>wire</a:t>
            </a:r>
            <a:r>
              <a:rPr sz="1800" b="1" spc="-45" dirty="0">
                <a:solidFill>
                  <a:srgbClr val="1F145D"/>
                </a:solidFill>
                <a:latin typeface="Calibri"/>
                <a:cs typeface="Calibri"/>
              </a:rPr>
              <a:t> </a:t>
            </a:r>
            <a:r>
              <a:rPr sz="1800" spc="-5" dirty="0">
                <a:solidFill>
                  <a:srgbClr val="1F145D"/>
                </a:solidFill>
                <a:latin typeface="Calibri"/>
                <a:cs typeface="Calibri"/>
              </a:rPr>
              <a:t>out;</a:t>
            </a:r>
            <a:endParaRPr sz="1800">
              <a:solidFill>
                <a:srgbClr val="1F145D"/>
              </a:solidFill>
              <a:latin typeface="Calibri"/>
              <a:cs typeface="Calibri"/>
            </a:endParaRPr>
          </a:p>
        </p:txBody>
      </p:sp>
      <p:sp>
        <p:nvSpPr>
          <p:cNvPr id="9" name="object 9"/>
          <p:cNvSpPr txBox="1"/>
          <p:nvPr/>
        </p:nvSpPr>
        <p:spPr>
          <a:xfrm>
            <a:off x="1379474" y="3526663"/>
            <a:ext cx="2164715" cy="299720"/>
          </a:xfrm>
          <a:prstGeom prst="rect">
            <a:avLst/>
          </a:prstGeom>
        </p:spPr>
        <p:txBody>
          <a:bodyPr vert="horz" wrap="square" lIns="0" tIns="12700" rIns="0" bIns="0" rtlCol="0">
            <a:spAutoFit/>
          </a:bodyPr>
          <a:lstStyle/>
          <a:p>
            <a:pPr>
              <a:lnSpc>
                <a:spcPct val="100000"/>
              </a:lnSpc>
              <a:spcBef>
                <a:spcPts val="100"/>
              </a:spcBef>
            </a:pPr>
            <a:r>
              <a:rPr sz="1800" spc="-5" dirty="0">
                <a:solidFill>
                  <a:srgbClr val="1F145D"/>
                </a:solidFill>
                <a:latin typeface="Calibri"/>
                <a:cs typeface="Calibri"/>
              </a:rPr>
              <a:t>simple</a:t>
            </a:r>
            <a:r>
              <a:rPr sz="1800" spc="-10" dirty="0">
                <a:solidFill>
                  <a:srgbClr val="1F145D"/>
                </a:solidFill>
                <a:latin typeface="Calibri"/>
                <a:cs typeface="Calibri"/>
              </a:rPr>
              <a:t> </a:t>
            </a:r>
            <a:r>
              <a:rPr sz="1800" spc="-5" dirty="0">
                <a:solidFill>
                  <a:srgbClr val="1F145D"/>
                </a:solidFill>
                <a:latin typeface="Calibri"/>
                <a:cs typeface="Calibri"/>
              </a:rPr>
              <a:t>uut(out,</a:t>
            </a:r>
            <a:r>
              <a:rPr sz="1800" spc="380" dirty="0">
                <a:solidFill>
                  <a:srgbClr val="1F145D"/>
                </a:solidFill>
                <a:latin typeface="Calibri"/>
                <a:cs typeface="Calibri"/>
              </a:rPr>
              <a:t> </a:t>
            </a:r>
            <a:r>
              <a:rPr sz="1800" spc="-5" dirty="0">
                <a:solidFill>
                  <a:srgbClr val="1F145D"/>
                </a:solidFill>
                <a:latin typeface="Calibri"/>
                <a:cs typeface="Calibri"/>
              </a:rPr>
              <a:t>A,B,C);</a:t>
            </a:r>
            <a:endParaRPr sz="1800">
              <a:solidFill>
                <a:srgbClr val="1F145D"/>
              </a:solidFill>
              <a:latin typeface="Calibri"/>
              <a:cs typeface="Calibri"/>
            </a:endParaRPr>
          </a:p>
        </p:txBody>
      </p:sp>
      <p:sp>
        <p:nvSpPr>
          <p:cNvPr id="10" name="object 10"/>
          <p:cNvSpPr txBox="1"/>
          <p:nvPr/>
        </p:nvSpPr>
        <p:spPr>
          <a:xfrm>
            <a:off x="1379474" y="4074998"/>
            <a:ext cx="2860675" cy="1672589"/>
          </a:xfrm>
          <a:prstGeom prst="rect">
            <a:avLst/>
          </a:prstGeom>
        </p:spPr>
        <p:txBody>
          <a:bodyPr vert="horz" wrap="square" lIns="0" tIns="12700" rIns="0" bIns="0" rtlCol="0">
            <a:spAutoFit/>
          </a:bodyPr>
          <a:lstStyle/>
          <a:p>
            <a:pPr algn="just">
              <a:lnSpc>
                <a:spcPct val="100000"/>
              </a:lnSpc>
              <a:spcBef>
                <a:spcPts val="100"/>
              </a:spcBef>
            </a:pPr>
            <a:r>
              <a:rPr sz="1800" b="1" dirty="0">
                <a:solidFill>
                  <a:srgbClr val="1F145D"/>
                </a:solidFill>
                <a:latin typeface="Calibri"/>
                <a:cs typeface="Calibri"/>
              </a:rPr>
              <a:t>initial</a:t>
            </a:r>
            <a:r>
              <a:rPr sz="1800" b="1" spc="-5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10185" marR="5080" indent="419100" algn="just">
              <a:lnSpc>
                <a:spcPct val="100000"/>
              </a:lnSpc>
              <a:spcBef>
                <a:spcPts val="5"/>
              </a:spcBef>
            </a:pPr>
            <a:r>
              <a:rPr sz="1800" dirty="0">
                <a:solidFill>
                  <a:srgbClr val="1F145D"/>
                </a:solidFill>
                <a:latin typeface="Calibri"/>
                <a:cs typeface="Calibri"/>
              </a:rPr>
              <a:t>A=1'b0;</a:t>
            </a:r>
            <a:r>
              <a:rPr sz="1800" spc="-40" dirty="0">
                <a:solidFill>
                  <a:srgbClr val="1F145D"/>
                </a:solidFill>
                <a:latin typeface="Calibri"/>
                <a:cs typeface="Calibri"/>
              </a:rPr>
              <a:t> </a:t>
            </a:r>
            <a:r>
              <a:rPr sz="1800" dirty="0">
                <a:solidFill>
                  <a:srgbClr val="1F145D"/>
                </a:solidFill>
                <a:latin typeface="Calibri"/>
                <a:cs typeface="Calibri"/>
              </a:rPr>
              <a:t>B=1'b1;</a:t>
            </a:r>
            <a:r>
              <a:rPr sz="1800" spc="-40" dirty="0">
                <a:solidFill>
                  <a:srgbClr val="1F145D"/>
                </a:solidFill>
                <a:latin typeface="Calibri"/>
                <a:cs typeface="Calibri"/>
              </a:rPr>
              <a:t> </a:t>
            </a:r>
            <a:r>
              <a:rPr sz="1800" spc="-5" dirty="0">
                <a:solidFill>
                  <a:srgbClr val="1F145D"/>
                </a:solidFill>
                <a:latin typeface="Calibri"/>
                <a:cs typeface="Calibri"/>
              </a:rPr>
              <a:t>C=1'b0; </a:t>
            </a:r>
            <a:r>
              <a:rPr sz="1800" spc="-395" dirty="0">
                <a:solidFill>
                  <a:srgbClr val="1F145D"/>
                </a:solidFill>
                <a:latin typeface="Calibri"/>
                <a:cs typeface="Calibri"/>
              </a:rPr>
              <a:t> </a:t>
            </a:r>
            <a:r>
              <a:rPr sz="1800" b="1" dirty="0">
                <a:solidFill>
                  <a:srgbClr val="1F145D"/>
                </a:solidFill>
                <a:latin typeface="Calibri"/>
                <a:cs typeface="Calibri"/>
              </a:rPr>
              <a:t>#</a:t>
            </a:r>
            <a:r>
              <a:rPr sz="1800" dirty="0">
                <a:solidFill>
                  <a:srgbClr val="1F145D"/>
                </a:solidFill>
                <a:latin typeface="Calibri"/>
                <a:cs typeface="Calibri"/>
              </a:rPr>
              <a:t>10 A=1'b1; B=1'b1; </a:t>
            </a:r>
            <a:r>
              <a:rPr sz="1800" spc="-5" dirty="0">
                <a:solidFill>
                  <a:srgbClr val="1F145D"/>
                </a:solidFill>
                <a:latin typeface="Calibri"/>
                <a:cs typeface="Calibri"/>
              </a:rPr>
              <a:t>C=1'b1; </a:t>
            </a:r>
            <a:r>
              <a:rPr sz="1800" spc="-395" dirty="0">
                <a:solidFill>
                  <a:srgbClr val="1F145D"/>
                </a:solidFill>
                <a:latin typeface="Calibri"/>
                <a:cs typeface="Calibri"/>
              </a:rPr>
              <a:t> </a:t>
            </a:r>
            <a:r>
              <a:rPr sz="1800" b="1" dirty="0">
                <a:solidFill>
                  <a:srgbClr val="1F145D"/>
                </a:solidFill>
                <a:latin typeface="Calibri"/>
                <a:cs typeface="Calibri"/>
              </a:rPr>
              <a:t>#</a:t>
            </a:r>
            <a:r>
              <a:rPr sz="1800" dirty="0">
                <a:solidFill>
                  <a:srgbClr val="1F145D"/>
                </a:solidFill>
                <a:latin typeface="Calibri"/>
                <a:cs typeface="Calibri"/>
              </a:rPr>
              <a:t>10</a:t>
            </a:r>
            <a:r>
              <a:rPr sz="1800" spc="-30" dirty="0">
                <a:solidFill>
                  <a:srgbClr val="1F145D"/>
                </a:solidFill>
                <a:latin typeface="Calibri"/>
                <a:cs typeface="Calibri"/>
              </a:rPr>
              <a:t> </a:t>
            </a:r>
            <a:r>
              <a:rPr sz="1800" dirty="0">
                <a:solidFill>
                  <a:srgbClr val="1F145D"/>
                </a:solidFill>
                <a:latin typeface="Calibri"/>
                <a:cs typeface="Calibri"/>
              </a:rPr>
              <a:t>A=1'b1;</a:t>
            </a:r>
            <a:r>
              <a:rPr sz="1800" spc="-5" dirty="0">
                <a:solidFill>
                  <a:srgbClr val="1F145D"/>
                </a:solidFill>
                <a:latin typeface="Calibri"/>
                <a:cs typeface="Calibri"/>
              </a:rPr>
              <a:t> </a:t>
            </a:r>
            <a:r>
              <a:rPr sz="1800" dirty="0">
                <a:solidFill>
                  <a:srgbClr val="1F145D"/>
                </a:solidFill>
                <a:latin typeface="Calibri"/>
                <a:cs typeface="Calibri"/>
              </a:rPr>
              <a:t>B=1'b0;</a:t>
            </a:r>
            <a:r>
              <a:rPr sz="1800" spc="-30" dirty="0">
                <a:solidFill>
                  <a:srgbClr val="1F145D"/>
                </a:solidFill>
                <a:latin typeface="Calibri"/>
                <a:cs typeface="Calibri"/>
              </a:rPr>
              <a:t> </a:t>
            </a:r>
            <a:r>
              <a:rPr sz="1800" spc="-5" dirty="0">
                <a:solidFill>
                  <a:srgbClr val="1F145D"/>
                </a:solidFill>
                <a:latin typeface="Calibri"/>
                <a:cs typeface="Calibri"/>
              </a:rPr>
              <a:t>C=1'b0;</a:t>
            </a:r>
            <a:endParaRPr sz="1800">
              <a:solidFill>
                <a:srgbClr val="1F145D"/>
              </a:solidFill>
              <a:latin typeface="Calibri"/>
              <a:cs typeface="Calibri"/>
            </a:endParaRPr>
          </a:p>
          <a:p>
            <a:pPr marL="210185" algn="just">
              <a:lnSpc>
                <a:spcPct val="100000"/>
              </a:lnSpc>
            </a:pPr>
            <a:r>
              <a:rPr sz="1800" b="1" dirty="0">
                <a:solidFill>
                  <a:srgbClr val="1F145D"/>
                </a:solidFill>
                <a:latin typeface="Calibri"/>
                <a:cs typeface="Calibri"/>
              </a:rPr>
              <a:t>#</a:t>
            </a:r>
            <a:r>
              <a:rPr sz="1800" dirty="0">
                <a:solidFill>
                  <a:srgbClr val="1F145D"/>
                </a:solidFill>
                <a:latin typeface="Calibri"/>
                <a:cs typeface="Calibri"/>
              </a:rPr>
              <a:t>20</a:t>
            </a:r>
            <a:r>
              <a:rPr sz="1800" spc="-45" dirty="0">
                <a:solidFill>
                  <a:srgbClr val="1F145D"/>
                </a:solidFill>
                <a:latin typeface="Calibri"/>
                <a:cs typeface="Calibri"/>
              </a:rPr>
              <a:t> </a:t>
            </a:r>
            <a:r>
              <a:rPr sz="1800" b="1" dirty="0">
                <a:solidFill>
                  <a:srgbClr val="1F145D"/>
                </a:solidFill>
                <a:latin typeface="Calibri"/>
                <a:cs typeface="Calibri"/>
              </a:rPr>
              <a:t>$finish;</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
        <p:nvSpPr>
          <p:cNvPr id="11" name="object 11"/>
          <p:cNvSpPr txBox="1"/>
          <p:nvPr/>
        </p:nvSpPr>
        <p:spPr>
          <a:xfrm>
            <a:off x="1170736" y="5996127"/>
            <a:ext cx="109791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a:solidFill>
                <a:srgbClr val="1F145D"/>
              </a:solidFill>
              <a:latin typeface="Calibri"/>
              <a:cs typeface="Calibri"/>
            </a:endParaRPr>
          </a:p>
        </p:txBody>
      </p:sp>
      <p:sp>
        <p:nvSpPr>
          <p:cNvPr id="12" name="object 12"/>
          <p:cNvSpPr txBox="1"/>
          <p:nvPr/>
        </p:nvSpPr>
        <p:spPr>
          <a:xfrm>
            <a:off x="9020556" y="1588008"/>
            <a:ext cx="2333625" cy="2308860"/>
          </a:xfrm>
          <a:prstGeom prst="rect">
            <a:avLst/>
          </a:prstGeom>
          <a:solidFill>
            <a:srgbClr val="E1EFD9"/>
          </a:solidFill>
          <a:ln w="9144">
            <a:solidFill>
              <a:srgbClr val="538235"/>
            </a:solidFill>
          </a:ln>
        </p:spPr>
        <p:txBody>
          <a:bodyPr vert="horz" wrap="square" lIns="0" tIns="30480" rIns="0" bIns="0" rtlCol="0">
            <a:spAutoFit/>
          </a:bodyPr>
          <a:lstStyle/>
          <a:p>
            <a:pPr marL="300990" marR="779145" indent="-208915">
              <a:lnSpc>
                <a:spcPct val="100000"/>
              </a:lnSpc>
              <a:spcBef>
                <a:spcPts val="240"/>
              </a:spcBef>
            </a:pPr>
            <a:r>
              <a:rPr sz="1800" b="1" spc="-5" dirty="0">
                <a:solidFill>
                  <a:srgbClr val="1F145D"/>
                </a:solidFill>
                <a:latin typeface="Calibri"/>
                <a:cs typeface="Calibri"/>
              </a:rPr>
              <a:t>mo</a:t>
            </a:r>
            <a:r>
              <a:rPr sz="1800" b="1" spc="5" dirty="0">
                <a:solidFill>
                  <a:srgbClr val="1F145D"/>
                </a:solidFill>
                <a:latin typeface="Calibri"/>
                <a:cs typeface="Calibri"/>
              </a:rPr>
              <a:t>d</a:t>
            </a:r>
            <a:r>
              <a:rPr sz="1800" b="1" dirty="0">
                <a:solidFill>
                  <a:srgbClr val="1F145D"/>
                </a:solidFill>
                <a:latin typeface="Calibri"/>
                <a:cs typeface="Calibri"/>
              </a:rPr>
              <a:t>ule</a:t>
            </a:r>
            <a:r>
              <a:rPr sz="1800" b="1" spc="-35" dirty="0">
                <a:solidFill>
                  <a:srgbClr val="1F145D"/>
                </a:solidFill>
                <a:latin typeface="Calibri"/>
                <a:cs typeface="Calibri"/>
              </a:rPr>
              <a:t> </a:t>
            </a:r>
            <a:r>
              <a:rPr sz="1800" spc="-5" dirty="0">
                <a:solidFill>
                  <a:srgbClr val="1F145D"/>
                </a:solidFill>
                <a:latin typeface="Calibri"/>
                <a:cs typeface="Calibri"/>
              </a:rPr>
              <a:t>simple(  </a:t>
            </a:r>
            <a:r>
              <a:rPr sz="1800" b="1" dirty="0">
                <a:solidFill>
                  <a:srgbClr val="1F145D"/>
                </a:solidFill>
                <a:latin typeface="Calibri"/>
                <a:cs typeface="Calibri"/>
              </a:rPr>
              <a:t>output </a:t>
            </a:r>
            <a:r>
              <a:rPr sz="1800" dirty="0">
                <a:solidFill>
                  <a:srgbClr val="1F145D"/>
                </a:solidFill>
                <a:latin typeface="Calibri"/>
                <a:cs typeface="Calibri"/>
              </a:rPr>
              <a:t>q, </a:t>
            </a:r>
            <a:r>
              <a:rPr sz="1800" spc="5" dirty="0">
                <a:solidFill>
                  <a:srgbClr val="1F145D"/>
                </a:solidFill>
                <a:latin typeface="Calibri"/>
                <a:cs typeface="Calibri"/>
              </a:rPr>
              <a:t> </a:t>
            </a:r>
            <a:r>
              <a:rPr sz="1800" b="1" dirty="0">
                <a:solidFill>
                  <a:srgbClr val="1F145D"/>
                </a:solidFill>
                <a:latin typeface="Calibri"/>
                <a:cs typeface="Calibri"/>
              </a:rPr>
              <a:t>input</a:t>
            </a:r>
            <a:r>
              <a:rPr sz="1800" b="1" spc="-35" dirty="0">
                <a:solidFill>
                  <a:srgbClr val="1F145D"/>
                </a:solidFill>
                <a:latin typeface="Calibri"/>
                <a:cs typeface="Calibri"/>
              </a:rPr>
              <a:t> </a:t>
            </a:r>
            <a:r>
              <a:rPr sz="1800" spc="-5" dirty="0">
                <a:solidFill>
                  <a:srgbClr val="1F145D"/>
                </a:solidFill>
                <a:latin typeface="Calibri"/>
                <a:cs typeface="Calibri"/>
              </a:rPr>
              <a:t>a,b,c</a:t>
            </a:r>
            <a:endParaRPr sz="1800">
              <a:solidFill>
                <a:srgbClr val="1F145D"/>
              </a:solidFill>
              <a:latin typeface="Calibri"/>
              <a:cs typeface="Calibri"/>
            </a:endParaRPr>
          </a:p>
          <a:p>
            <a:pPr marL="300990">
              <a:lnSpc>
                <a:spcPct val="100000"/>
              </a:lnSpc>
            </a:pPr>
            <a:r>
              <a:rPr sz="1800" spc="-10" dirty="0">
                <a:solidFill>
                  <a:srgbClr val="1F145D"/>
                </a:solidFill>
                <a:latin typeface="Calibri"/>
                <a:cs typeface="Calibri"/>
              </a:rPr>
              <a:t>);</a:t>
            </a:r>
            <a:endParaRPr sz="1800">
              <a:solidFill>
                <a:srgbClr val="1F145D"/>
              </a:solidFill>
              <a:latin typeface="Calibri"/>
              <a:cs typeface="Calibri"/>
            </a:endParaRPr>
          </a:p>
          <a:p>
            <a:pPr marL="300990">
              <a:lnSpc>
                <a:spcPct val="100000"/>
              </a:lnSpc>
            </a:pPr>
            <a:r>
              <a:rPr sz="1800" b="1" spc="-10" dirty="0">
                <a:solidFill>
                  <a:srgbClr val="1F145D"/>
                </a:solidFill>
                <a:latin typeface="Calibri"/>
                <a:cs typeface="Calibri"/>
              </a:rPr>
              <a:t>wire</a:t>
            </a:r>
            <a:r>
              <a:rPr sz="1800" b="1" spc="-50" dirty="0">
                <a:solidFill>
                  <a:srgbClr val="1F145D"/>
                </a:solidFill>
                <a:latin typeface="Calibri"/>
                <a:cs typeface="Calibri"/>
              </a:rPr>
              <a:t> </a:t>
            </a:r>
            <a:r>
              <a:rPr sz="1800" dirty="0">
                <a:solidFill>
                  <a:srgbClr val="1F145D"/>
                </a:solidFill>
                <a:latin typeface="Calibri"/>
                <a:cs typeface="Calibri"/>
              </a:rPr>
              <a:t>e;</a:t>
            </a:r>
            <a:endParaRPr sz="1800">
              <a:solidFill>
                <a:srgbClr val="1F145D"/>
              </a:solidFill>
              <a:latin typeface="Calibri"/>
              <a:cs typeface="Calibri"/>
            </a:endParaRPr>
          </a:p>
          <a:p>
            <a:pPr marL="300990">
              <a:lnSpc>
                <a:spcPct val="100000"/>
              </a:lnSpc>
              <a:spcBef>
                <a:spcPts val="5"/>
              </a:spcBef>
            </a:pPr>
            <a:r>
              <a:rPr sz="1800" b="1" dirty="0">
                <a:solidFill>
                  <a:srgbClr val="1F145D"/>
                </a:solidFill>
                <a:latin typeface="Calibri"/>
                <a:cs typeface="Calibri"/>
              </a:rPr>
              <a:t>and</a:t>
            </a:r>
            <a:r>
              <a:rPr sz="1800" b="1" spc="-40" dirty="0">
                <a:solidFill>
                  <a:srgbClr val="1F145D"/>
                </a:solidFill>
                <a:latin typeface="Calibri"/>
                <a:cs typeface="Calibri"/>
              </a:rPr>
              <a:t> </a:t>
            </a:r>
            <a:r>
              <a:rPr sz="1800" spc="-5" dirty="0">
                <a:solidFill>
                  <a:srgbClr val="1F145D"/>
                </a:solidFill>
                <a:latin typeface="Calibri"/>
                <a:cs typeface="Calibri"/>
              </a:rPr>
              <a:t>a1(e,a,b);</a:t>
            </a:r>
            <a:endParaRPr sz="1800">
              <a:solidFill>
                <a:srgbClr val="1F145D"/>
              </a:solidFill>
              <a:latin typeface="Calibri"/>
              <a:cs typeface="Calibri"/>
            </a:endParaRPr>
          </a:p>
          <a:p>
            <a:pPr marL="300990">
              <a:lnSpc>
                <a:spcPct val="100000"/>
              </a:lnSpc>
              <a:tabLst>
                <a:tab pos="661670" algn="l"/>
              </a:tabLst>
            </a:pPr>
            <a:r>
              <a:rPr sz="1800" b="1" dirty="0">
                <a:solidFill>
                  <a:srgbClr val="1F145D"/>
                </a:solidFill>
                <a:latin typeface="Calibri"/>
                <a:cs typeface="Calibri"/>
              </a:rPr>
              <a:t>or	</a:t>
            </a:r>
            <a:r>
              <a:rPr sz="1800" spc="-10" dirty="0">
                <a:solidFill>
                  <a:srgbClr val="1F145D"/>
                </a:solidFill>
                <a:latin typeface="Calibri"/>
                <a:cs typeface="Calibri"/>
              </a:rPr>
              <a:t>o1(q,e,c);</a:t>
            </a:r>
            <a:endParaRPr sz="1800">
              <a:solidFill>
                <a:srgbClr val="1F145D"/>
              </a:solidFill>
              <a:latin typeface="Calibri"/>
              <a:cs typeface="Calibri"/>
            </a:endParaRPr>
          </a:p>
          <a:p>
            <a:pPr marL="92075">
              <a:lnSpc>
                <a:spcPct val="100000"/>
              </a:lnSpc>
            </a:pPr>
            <a:r>
              <a:rPr sz="1800" b="1" spc="-5" dirty="0">
                <a:solidFill>
                  <a:srgbClr val="1F145D"/>
                </a:solidFill>
                <a:latin typeface="Calibri"/>
                <a:cs typeface="Calibri"/>
              </a:rPr>
              <a:t>endmodule</a:t>
            </a:r>
            <a:endParaRPr sz="1800">
              <a:solidFill>
                <a:srgbClr val="1F145D"/>
              </a:solidFill>
              <a:latin typeface="Calibri"/>
              <a:cs typeface="Calibri"/>
            </a:endParaRPr>
          </a:p>
        </p:txBody>
      </p:sp>
      <p:grpSp>
        <p:nvGrpSpPr>
          <p:cNvPr id="13" name="object 13"/>
          <p:cNvGrpSpPr/>
          <p:nvPr/>
        </p:nvGrpSpPr>
        <p:grpSpPr>
          <a:xfrm>
            <a:off x="831850" y="4369053"/>
            <a:ext cx="6578600" cy="1101090"/>
            <a:chOff x="831850" y="4369053"/>
            <a:chExt cx="6578600" cy="1101090"/>
          </a:xfrm>
        </p:grpSpPr>
        <p:sp>
          <p:nvSpPr>
            <p:cNvPr id="14" name="object 14"/>
            <p:cNvSpPr/>
            <p:nvPr/>
          </p:nvSpPr>
          <p:spPr>
            <a:xfrm>
              <a:off x="838200" y="4375403"/>
              <a:ext cx="6565900" cy="1088390"/>
            </a:xfrm>
            <a:custGeom>
              <a:avLst/>
              <a:gdLst/>
              <a:ahLst/>
              <a:cxnLst/>
              <a:rect l="l" t="t" r="r" b="b"/>
              <a:pathLst>
                <a:path w="6565900" h="1088389">
                  <a:moveTo>
                    <a:pt x="6384035" y="0"/>
                  </a:moveTo>
                  <a:lnTo>
                    <a:pt x="181356" y="0"/>
                  </a:lnTo>
                  <a:lnTo>
                    <a:pt x="133142" y="6475"/>
                  </a:lnTo>
                  <a:lnTo>
                    <a:pt x="89820" y="24750"/>
                  </a:lnTo>
                  <a:lnTo>
                    <a:pt x="53116" y="53101"/>
                  </a:lnTo>
                  <a:lnTo>
                    <a:pt x="24759" y="89803"/>
                  </a:lnTo>
                  <a:lnTo>
                    <a:pt x="6477" y="133129"/>
                  </a:lnTo>
                  <a:lnTo>
                    <a:pt x="0" y="181356"/>
                  </a:lnTo>
                  <a:lnTo>
                    <a:pt x="0" y="906780"/>
                  </a:lnTo>
                  <a:lnTo>
                    <a:pt x="6477" y="955006"/>
                  </a:lnTo>
                  <a:lnTo>
                    <a:pt x="24759" y="998332"/>
                  </a:lnTo>
                  <a:lnTo>
                    <a:pt x="53116" y="1035034"/>
                  </a:lnTo>
                  <a:lnTo>
                    <a:pt x="89820" y="1063385"/>
                  </a:lnTo>
                  <a:lnTo>
                    <a:pt x="133142" y="1081660"/>
                  </a:lnTo>
                  <a:lnTo>
                    <a:pt x="181356" y="1088136"/>
                  </a:lnTo>
                  <a:lnTo>
                    <a:pt x="6384035" y="1088136"/>
                  </a:lnTo>
                  <a:lnTo>
                    <a:pt x="6432262" y="1081660"/>
                  </a:lnTo>
                  <a:lnTo>
                    <a:pt x="6475588" y="1063385"/>
                  </a:lnTo>
                  <a:lnTo>
                    <a:pt x="6512290" y="1035034"/>
                  </a:lnTo>
                  <a:lnTo>
                    <a:pt x="6540641" y="998332"/>
                  </a:lnTo>
                  <a:lnTo>
                    <a:pt x="6558916" y="955006"/>
                  </a:lnTo>
                  <a:lnTo>
                    <a:pt x="6565392" y="906780"/>
                  </a:lnTo>
                  <a:lnTo>
                    <a:pt x="6565392" y="181356"/>
                  </a:lnTo>
                  <a:lnTo>
                    <a:pt x="6558916" y="133129"/>
                  </a:lnTo>
                  <a:lnTo>
                    <a:pt x="6540641" y="89803"/>
                  </a:lnTo>
                  <a:lnTo>
                    <a:pt x="6512290" y="53101"/>
                  </a:lnTo>
                  <a:lnTo>
                    <a:pt x="6475588" y="24750"/>
                  </a:lnTo>
                  <a:lnTo>
                    <a:pt x="6432262" y="6475"/>
                  </a:lnTo>
                  <a:lnTo>
                    <a:pt x="6384035" y="0"/>
                  </a:lnTo>
                  <a:close/>
                </a:path>
              </a:pathLst>
            </a:custGeom>
            <a:solidFill>
              <a:srgbClr val="FFC000">
                <a:alpha val="21960"/>
              </a:srgbClr>
            </a:solidFill>
          </p:spPr>
          <p:txBody>
            <a:bodyPr wrap="square" lIns="0" tIns="0" rIns="0" bIns="0" rtlCol="0"/>
            <a:lstStyle/>
            <a:p>
              <a:endParaRPr>
                <a:solidFill>
                  <a:srgbClr val="1F145D"/>
                </a:solidFill>
              </a:endParaRPr>
            </a:p>
          </p:txBody>
        </p:sp>
        <p:sp>
          <p:nvSpPr>
            <p:cNvPr id="15" name="object 15"/>
            <p:cNvSpPr/>
            <p:nvPr/>
          </p:nvSpPr>
          <p:spPr>
            <a:xfrm>
              <a:off x="838200" y="4375403"/>
              <a:ext cx="6565900" cy="1088390"/>
            </a:xfrm>
            <a:custGeom>
              <a:avLst/>
              <a:gdLst/>
              <a:ahLst/>
              <a:cxnLst/>
              <a:rect l="l" t="t" r="r" b="b"/>
              <a:pathLst>
                <a:path w="6565900" h="1088389">
                  <a:moveTo>
                    <a:pt x="0" y="181356"/>
                  </a:moveTo>
                  <a:lnTo>
                    <a:pt x="6477" y="133129"/>
                  </a:lnTo>
                  <a:lnTo>
                    <a:pt x="24759" y="89803"/>
                  </a:lnTo>
                  <a:lnTo>
                    <a:pt x="53116" y="53101"/>
                  </a:lnTo>
                  <a:lnTo>
                    <a:pt x="89820" y="24750"/>
                  </a:lnTo>
                  <a:lnTo>
                    <a:pt x="133142" y="6475"/>
                  </a:lnTo>
                  <a:lnTo>
                    <a:pt x="181356" y="0"/>
                  </a:lnTo>
                  <a:lnTo>
                    <a:pt x="6384035" y="0"/>
                  </a:lnTo>
                  <a:lnTo>
                    <a:pt x="6432262" y="6475"/>
                  </a:lnTo>
                  <a:lnTo>
                    <a:pt x="6475588" y="24750"/>
                  </a:lnTo>
                  <a:lnTo>
                    <a:pt x="6512290" y="53101"/>
                  </a:lnTo>
                  <a:lnTo>
                    <a:pt x="6540641" y="89803"/>
                  </a:lnTo>
                  <a:lnTo>
                    <a:pt x="6558916" y="133129"/>
                  </a:lnTo>
                  <a:lnTo>
                    <a:pt x="6565392" y="181356"/>
                  </a:lnTo>
                  <a:lnTo>
                    <a:pt x="6565392" y="906780"/>
                  </a:lnTo>
                  <a:lnTo>
                    <a:pt x="6558916" y="955006"/>
                  </a:lnTo>
                  <a:lnTo>
                    <a:pt x="6540641" y="998332"/>
                  </a:lnTo>
                  <a:lnTo>
                    <a:pt x="6512290" y="1035034"/>
                  </a:lnTo>
                  <a:lnTo>
                    <a:pt x="6475588" y="1063385"/>
                  </a:lnTo>
                  <a:lnTo>
                    <a:pt x="6432262" y="1081660"/>
                  </a:lnTo>
                  <a:lnTo>
                    <a:pt x="6384035" y="1088136"/>
                  </a:lnTo>
                  <a:lnTo>
                    <a:pt x="181356" y="1088136"/>
                  </a:lnTo>
                  <a:lnTo>
                    <a:pt x="133142" y="1081660"/>
                  </a:lnTo>
                  <a:lnTo>
                    <a:pt x="89820" y="1063385"/>
                  </a:lnTo>
                  <a:lnTo>
                    <a:pt x="53116" y="1035034"/>
                  </a:lnTo>
                  <a:lnTo>
                    <a:pt x="24759" y="998332"/>
                  </a:lnTo>
                  <a:lnTo>
                    <a:pt x="6477" y="955006"/>
                  </a:lnTo>
                  <a:lnTo>
                    <a:pt x="0" y="906780"/>
                  </a:lnTo>
                  <a:lnTo>
                    <a:pt x="0" y="181356"/>
                  </a:lnTo>
                  <a:close/>
                </a:path>
              </a:pathLst>
            </a:custGeom>
            <a:ln w="12192">
              <a:solidFill>
                <a:srgbClr val="BB8B00"/>
              </a:solidFill>
            </a:ln>
          </p:spPr>
          <p:txBody>
            <a:bodyPr wrap="square" lIns="0" tIns="0" rIns="0" bIns="0" rtlCol="0"/>
            <a:lstStyle/>
            <a:p>
              <a:endParaRPr>
                <a:solidFill>
                  <a:srgbClr val="1F145D"/>
                </a:solidFill>
              </a:endParaRPr>
            </a:p>
          </p:txBody>
        </p:sp>
      </p:grpSp>
      <p:sp>
        <p:nvSpPr>
          <p:cNvPr id="16" name="object 16"/>
          <p:cNvSpPr txBox="1"/>
          <p:nvPr/>
        </p:nvSpPr>
        <p:spPr>
          <a:xfrm>
            <a:off x="5049139" y="4480941"/>
            <a:ext cx="2221865" cy="848360"/>
          </a:xfrm>
          <a:prstGeom prst="rect">
            <a:avLst/>
          </a:prstGeom>
        </p:spPr>
        <p:txBody>
          <a:bodyPr vert="horz" wrap="square" lIns="0" tIns="12700" rIns="0" bIns="0" rtlCol="0">
            <a:spAutoFit/>
          </a:bodyPr>
          <a:lstStyle/>
          <a:p>
            <a:pPr marL="273050" marR="5080" indent="-260985" algn="just">
              <a:lnSpc>
                <a:spcPct val="100000"/>
              </a:lnSpc>
              <a:spcBef>
                <a:spcPts val="100"/>
              </a:spcBef>
            </a:pPr>
            <a:r>
              <a:rPr sz="1800" spc="-5" dirty="0">
                <a:solidFill>
                  <a:srgbClr val="1F145D"/>
                </a:solidFill>
                <a:latin typeface="Calibri"/>
                <a:cs typeface="Calibri"/>
              </a:rPr>
              <a:t>‘initial’ block </a:t>
            </a:r>
            <a:r>
              <a:rPr sz="1800" spc="-10" dirty="0">
                <a:solidFill>
                  <a:srgbClr val="1F145D"/>
                </a:solidFill>
                <a:latin typeface="Calibri"/>
                <a:cs typeface="Calibri"/>
              </a:rPr>
              <a:t>containing </a:t>
            </a:r>
            <a:r>
              <a:rPr sz="1800" spc="-395" dirty="0">
                <a:solidFill>
                  <a:srgbClr val="1F145D"/>
                </a:solidFill>
                <a:latin typeface="Calibri"/>
                <a:cs typeface="Calibri"/>
              </a:rPr>
              <a:t> </a:t>
            </a:r>
            <a:r>
              <a:rPr sz="1800" dirty="0">
                <a:solidFill>
                  <a:srgbClr val="1F145D"/>
                </a:solidFill>
                <a:latin typeface="Calibri"/>
                <a:cs typeface="Calibri"/>
              </a:rPr>
              <a:t>the </a:t>
            </a:r>
            <a:r>
              <a:rPr sz="1800" spc="-10" dirty="0">
                <a:solidFill>
                  <a:srgbClr val="1F145D"/>
                </a:solidFill>
                <a:latin typeface="Calibri"/>
                <a:cs typeface="Calibri"/>
              </a:rPr>
              <a:t>desired </a:t>
            </a:r>
            <a:r>
              <a:rPr sz="1800" spc="-5" dirty="0">
                <a:solidFill>
                  <a:srgbClr val="1F145D"/>
                </a:solidFill>
                <a:latin typeface="Calibri"/>
                <a:cs typeface="Calibri"/>
              </a:rPr>
              <a:t>stimulus </a:t>
            </a:r>
            <a:r>
              <a:rPr sz="1800" dirty="0">
                <a:solidFill>
                  <a:srgbClr val="1F145D"/>
                </a:solidFill>
                <a:latin typeface="Calibri"/>
                <a:cs typeface="Calibri"/>
              </a:rPr>
              <a:t> and</a:t>
            </a:r>
            <a:r>
              <a:rPr sz="1800" spc="-5" dirty="0">
                <a:solidFill>
                  <a:srgbClr val="1F145D"/>
                </a:solidFill>
                <a:latin typeface="Calibri"/>
                <a:cs typeface="Calibri"/>
              </a:rPr>
              <a:t> $finish</a:t>
            </a:r>
            <a:r>
              <a:rPr sz="1800" spc="-10" dirty="0">
                <a:solidFill>
                  <a:srgbClr val="1F145D"/>
                </a:solidFill>
                <a:latin typeface="Calibri"/>
                <a:cs typeface="Calibri"/>
              </a:rPr>
              <a:t> </a:t>
            </a:r>
            <a:r>
              <a:rPr sz="1800" spc="-5" dirty="0">
                <a:solidFill>
                  <a:srgbClr val="1F145D"/>
                </a:solidFill>
                <a:latin typeface="Calibri"/>
                <a:cs typeface="Calibri"/>
              </a:rPr>
              <a:t>at</a:t>
            </a:r>
            <a:r>
              <a:rPr sz="1800" spc="-20" dirty="0">
                <a:solidFill>
                  <a:srgbClr val="1F145D"/>
                </a:solidFill>
                <a:latin typeface="Calibri"/>
                <a:cs typeface="Calibri"/>
              </a:rPr>
              <a:t> </a:t>
            </a:r>
            <a:r>
              <a:rPr sz="1800" spc="-5" dirty="0">
                <a:solidFill>
                  <a:srgbClr val="1F145D"/>
                </a:solidFill>
                <a:latin typeface="Calibri"/>
                <a:cs typeface="Calibri"/>
              </a:rPr>
              <a:t>its</a:t>
            </a:r>
            <a:r>
              <a:rPr sz="1800" spc="-15" dirty="0">
                <a:solidFill>
                  <a:srgbClr val="1F145D"/>
                </a:solidFill>
                <a:latin typeface="Calibri"/>
                <a:cs typeface="Calibri"/>
              </a:rPr>
              <a:t> </a:t>
            </a:r>
            <a:r>
              <a:rPr sz="1800" spc="-5" dirty="0">
                <a:solidFill>
                  <a:srgbClr val="1F145D"/>
                </a:solidFill>
                <a:latin typeface="Calibri"/>
                <a:cs typeface="Calibri"/>
              </a:rPr>
              <a:t>end</a:t>
            </a:r>
            <a:endParaRPr sz="1800">
              <a:solidFill>
                <a:srgbClr val="1F145D"/>
              </a:solidFill>
              <a:latin typeface="Calibri"/>
              <a:cs typeface="Calibri"/>
            </a:endParaRPr>
          </a:p>
        </p:txBody>
      </p:sp>
      <p:grpSp>
        <p:nvGrpSpPr>
          <p:cNvPr id="17" name="object 17"/>
          <p:cNvGrpSpPr/>
          <p:nvPr/>
        </p:nvGrpSpPr>
        <p:grpSpPr>
          <a:xfrm>
            <a:off x="831850" y="2656077"/>
            <a:ext cx="7233920" cy="779780"/>
            <a:chOff x="831850" y="2656077"/>
            <a:chExt cx="7233920" cy="779780"/>
          </a:xfrm>
        </p:grpSpPr>
        <p:sp>
          <p:nvSpPr>
            <p:cNvPr id="18" name="object 18"/>
            <p:cNvSpPr/>
            <p:nvPr/>
          </p:nvSpPr>
          <p:spPr>
            <a:xfrm>
              <a:off x="838200" y="2662427"/>
              <a:ext cx="7221220" cy="767080"/>
            </a:xfrm>
            <a:custGeom>
              <a:avLst/>
              <a:gdLst/>
              <a:ahLst/>
              <a:cxnLst/>
              <a:rect l="l" t="t" r="r" b="b"/>
              <a:pathLst>
                <a:path w="7221220" h="767079">
                  <a:moveTo>
                    <a:pt x="7092950" y="0"/>
                  </a:moveTo>
                  <a:lnTo>
                    <a:pt x="127762" y="0"/>
                  </a:lnTo>
                  <a:lnTo>
                    <a:pt x="78031" y="10033"/>
                  </a:lnTo>
                  <a:lnTo>
                    <a:pt x="37420" y="37401"/>
                  </a:lnTo>
                  <a:lnTo>
                    <a:pt x="10040" y="78009"/>
                  </a:lnTo>
                  <a:lnTo>
                    <a:pt x="0" y="127762"/>
                  </a:lnTo>
                  <a:lnTo>
                    <a:pt x="0" y="638810"/>
                  </a:lnTo>
                  <a:lnTo>
                    <a:pt x="10040" y="688562"/>
                  </a:lnTo>
                  <a:lnTo>
                    <a:pt x="37420" y="729170"/>
                  </a:lnTo>
                  <a:lnTo>
                    <a:pt x="78031" y="756538"/>
                  </a:lnTo>
                  <a:lnTo>
                    <a:pt x="127762" y="766572"/>
                  </a:lnTo>
                  <a:lnTo>
                    <a:pt x="7092950" y="766572"/>
                  </a:lnTo>
                  <a:lnTo>
                    <a:pt x="7142702" y="756538"/>
                  </a:lnTo>
                  <a:lnTo>
                    <a:pt x="7183310" y="729170"/>
                  </a:lnTo>
                  <a:lnTo>
                    <a:pt x="7210679" y="688562"/>
                  </a:lnTo>
                  <a:lnTo>
                    <a:pt x="7220711" y="638810"/>
                  </a:lnTo>
                  <a:lnTo>
                    <a:pt x="7220711" y="127762"/>
                  </a:lnTo>
                  <a:lnTo>
                    <a:pt x="7210679" y="78009"/>
                  </a:lnTo>
                  <a:lnTo>
                    <a:pt x="7183310" y="37401"/>
                  </a:lnTo>
                  <a:lnTo>
                    <a:pt x="7142702" y="10033"/>
                  </a:lnTo>
                  <a:lnTo>
                    <a:pt x="7092950" y="0"/>
                  </a:lnTo>
                  <a:close/>
                </a:path>
              </a:pathLst>
            </a:custGeom>
            <a:solidFill>
              <a:srgbClr val="FFC000">
                <a:alpha val="21960"/>
              </a:srgbClr>
            </a:solidFill>
          </p:spPr>
          <p:txBody>
            <a:bodyPr wrap="square" lIns="0" tIns="0" rIns="0" bIns="0" rtlCol="0"/>
            <a:lstStyle/>
            <a:p>
              <a:endParaRPr>
                <a:solidFill>
                  <a:srgbClr val="1F145D"/>
                </a:solidFill>
              </a:endParaRPr>
            </a:p>
          </p:txBody>
        </p:sp>
        <p:sp>
          <p:nvSpPr>
            <p:cNvPr id="19" name="object 19"/>
            <p:cNvSpPr/>
            <p:nvPr/>
          </p:nvSpPr>
          <p:spPr>
            <a:xfrm>
              <a:off x="838200" y="2662427"/>
              <a:ext cx="7221220" cy="767080"/>
            </a:xfrm>
            <a:custGeom>
              <a:avLst/>
              <a:gdLst/>
              <a:ahLst/>
              <a:cxnLst/>
              <a:rect l="l" t="t" r="r" b="b"/>
              <a:pathLst>
                <a:path w="7221220" h="767079">
                  <a:moveTo>
                    <a:pt x="0" y="127762"/>
                  </a:moveTo>
                  <a:lnTo>
                    <a:pt x="10040" y="78009"/>
                  </a:lnTo>
                  <a:lnTo>
                    <a:pt x="37420" y="37401"/>
                  </a:lnTo>
                  <a:lnTo>
                    <a:pt x="78031" y="10033"/>
                  </a:lnTo>
                  <a:lnTo>
                    <a:pt x="127762" y="0"/>
                  </a:lnTo>
                  <a:lnTo>
                    <a:pt x="7092950" y="0"/>
                  </a:lnTo>
                  <a:lnTo>
                    <a:pt x="7142702" y="10033"/>
                  </a:lnTo>
                  <a:lnTo>
                    <a:pt x="7183310" y="37401"/>
                  </a:lnTo>
                  <a:lnTo>
                    <a:pt x="7210679" y="78009"/>
                  </a:lnTo>
                  <a:lnTo>
                    <a:pt x="7220711" y="127762"/>
                  </a:lnTo>
                  <a:lnTo>
                    <a:pt x="7220711" y="638810"/>
                  </a:lnTo>
                  <a:lnTo>
                    <a:pt x="7210679" y="688562"/>
                  </a:lnTo>
                  <a:lnTo>
                    <a:pt x="7183310" y="729170"/>
                  </a:lnTo>
                  <a:lnTo>
                    <a:pt x="7142702" y="756538"/>
                  </a:lnTo>
                  <a:lnTo>
                    <a:pt x="7092950" y="766572"/>
                  </a:lnTo>
                  <a:lnTo>
                    <a:pt x="127762" y="766572"/>
                  </a:lnTo>
                  <a:lnTo>
                    <a:pt x="78031" y="756538"/>
                  </a:lnTo>
                  <a:lnTo>
                    <a:pt x="37420" y="729170"/>
                  </a:lnTo>
                  <a:lnTo>
                    <a:pt x="10040" y="688562"/>
                  </a:lnTo>
                  <a:lnTo>
                    <a:pt x="0" y="638810"/>
                  </a:lnTo>
                  <a:lnTo>
                    <a:pt x="0" y="127762"/>
                  </a:lnTo>
                  <a:close/>
                </a:path>
              </a:pathLst>
            </a:custGeom>
            <a:ln w="12192">
              <a:solidFill>
                <a:srgbClr val="BB8B00"/>
              </a:solidFill>
            </a:ln>
          </p:spPr>
          <p:txBody>
            <a:bodyPr wrap="square" lIns="0" tIns="0" rIns="0" bIns="0" rtlCol="0"/>
            <a:lstStyle/>
            <a:p>
              <a:endParaRPr>
                <a:solidFill>
                  <a:srgbClr val="1F145D"/>
                </a:solidFill>
              </a:endParaRPr>
            </a:p>
          </p:txBody>
        </p:sp>
      </p:grpSp>
      <p:sp>
        <p:nvSpPr>
          <p:cNvPr id="20" name="object 20"/>
          <p:cNvSpPr txBox="1"/>
          <p:nvPr/>
        </p:nvSpPr>
        <p:spPr>
          <a:xfrm>
            <a:off x="5075935" y="2743961"/>
            <a:ext cx="2865120" cy="574675"/>
          </a:xfrm>
          <a:prstGeom prst="rect">
            <a:avLst/>
          </a:prstGeom>
        </p:spPr>
        <p:txBody>
          <a:bodyPr vert="horz" wrap="square" lIns="0" tIns="12700" rIns="0" bIns="0" rtlCol="0">
            <a:spAutoFit/>
          </a:bodyPr>
          <a:lstStyle/>
          <a:p>
            <a:pPr marR="6985" algn="r">
              <a:lnSpc>
                <a:spcPct val="100000"/>
              </a:lnSpc>
              <a:spcBef>
                <a:spcPts val="100"/>
              </a:spcBef>
            </a:pPr>
            <a:r>
              <a:rPr sz="1800" spc="-10" dirty="0">
                <a:solidFill>
                  <a:srgbClr val="1F145D"/>
                </a:solidFill>
                <a:latin typeface="Calibri"/>
                <a:cs typeface="Calibri"/>
              </a:rPr>
              <a:t>Declare</a:t>
            </a:r>
            <a:r>
              <a:rPr sz="1800" spc="10" dirty="0">
                <a:solidFill>
                  <a:srgbClr val="1F145D"/>
                </a:solidFill>
                <a:latin typeface="Calibri"/>
                <a:cs typeface="Calibri"/>
              </a:rPr>
              <a:t> </a:t>
            </a:r>
            <a:r>
              <a:rPr sz="1800" spc="-5" dirty="0">
                <a:solidFill>
                  <a:srgbClr val="1F145D"/>
                </a:solidFill>
                <a:latin typeface="Calibri"/>
                <a:cs typeface="Calibri"/>
              </a:rPr>
              <a:t>signals</a:t>
            </a:r>
            <a:r>
              <a:rPr sz="1800" spc="-15" dirty="0">
                <a:solidFill>
                  <a:srgbClr val="1F145D"/>
                </a:solidFill>
                <a:latin typeface="Calibri"/>
                <a:cs typeface="Calibri"/>
              </a:rPr>
              <a:t> for </a:t>
            </a:r>
            <a:r>
              <a:rPr sz="1800" spc="-5" dirty="0">
                <a:solidFill>
                  <a:srgbClr val="1F145D"/>
                </a:solidFill>
                <a:latin typeface="Calibri"/>
                <a:cs typeface="Calibri"/>
              </a:rPr>
              <a:t>input</a:t>
            </a:r>
            <a:r>
              <a:rPr sz="1800" spc="-10" dirty="0">
                <a:solidFill>
                  <a:srgbClr val="1F145D"/>
                </a:solidFill>
                <a:latin typeface="Calibri"/>
                <a:cs typeface="Calibri"/>
              </a:rPr>
              <a:t> </a:t>
            </a:r>
            <a:r>
              <a:rPr sz="1800" dirty="0">
                <a:solidFill>
                  <a:srgbClr val="1F145D"/>
                </a:solidFill>
                <a:latin typeface="Calibri"/>
                <a:cs typeface="Calibri"/>
              </a:rPr>
              <a:t>as</a:t>
            </a:r>
            <a:r>
              <a:rPr sz="1800" spc="-10" dirty="0">
                <a:solidFill>
                  <a:srgbClr val="1F145D"/>
                </a:solidFill>
                <a:latin typeface="Calibri"/>
                <a:cs typeface="Calibri"/>
              </a:rPr>
              <a:t> reg</a:t>
            </a:r>
            <a:endParaRPr sz="1800">
              <a:solidFill>
                <a:srgbClr val="1F145D"/>
              </a:solidFill>
              <a:latin typeface="Calibri"/>
              <a:cs typeface="Calibri"/>
            </a:endParaRPr>
          </a:p>
          <a:p>
            <a:pPr marR="5080" algn="r">
              <a:lnSpc>
                <a:spcPct val="100000"/>
              </a:lnSpc>
            </a:pPr>
            <a:r>
              <a:rPr sz="1800" dirty="0">
                <a:solidFill>
                  <a:srgbClr val="1F145D"/>
                </a:solidFill>
                <a:latin typeface="Calibri"/>
                <a:cs typeface="Calibri"/>
              </a:rPr>
              <a:t>and</a:t>
            </a:r>
            <a:r>
              <a:rPr sz="1800" spc="-20" dirty="0">
                <a:solidFill>
                  <a:srgbClr val="1F145D"/>
                </a:solidFill>
                <a:latin typeface="Calibri"/>
                <a:cs typeface="Calibri"/>
              </a:rPr>
              <a:t> </a:t>
            </a:r>
            <a:r>
              <a:rPr sz="1800" spc="-5" dirty="0">
                <a:solidFill>
                  <a:srgbClr val="1F145D"/>
                </a:solidFill>
                <a:latin typeface="Calibri"/>
                <a:cs typeface="Calibri"/>
              </a:rPr>
              <a:t>outputs</a:t>
            </a:r>
            <a:r>
              <a:rPr sz="1800" spc="-30" dirty="0">
                <a:solidFill>
                  <a:srgbClr val="1F145D"/>
                </a:solidFill>
                <a:latin typeface="Calibri"/>
                <a:cs typeface="Calibri"/>
              </a:rPr>
              <a:t> </a:t>
            </a:r>
            <a:r>
              <a:rPr sz="1800" dirty="0">
                <a:solidFill>
                  <a:srgbClr val="1F145D"/>
                </a:solidFill>
                <a:latin typeface="Calibri"/>
                <a:cs typeface="Calibri"/>
              </a:rPr>
              <a:t>as</a:t>
            </a:r>
            <a:r>
              <a:rPr sz="1800" spc="-25" dirty="0">
                <a:solidFill>
                  <a:srgbClr val="1F145D"/>
                </a:solidFill>
                <a:latin typeface="Calibri"/>
                <a:cs typeface="Calibri"/>
              </a:rPr>
              <a:t> </a:t>
            </a:r>
            <a:r>
              <a:rPr sz="1800" spc="-10" dirty="0">
                <a:solidFill>
                  <a:srgbClr val="1F145D"/>
                </a:solidFill>
                <a:latin typeface="Calibri"/>
                <a:cs typeface="Calibri"/>
              </a:rPr>
              <a:t>wire</a:t>
            </a:r>
            <a:endParaRPr sz="1800">
              <a:solidFill>
                <a:srgbClr val="1F145D"/>
              </a:solidFill>
              <a:latin typeface="Calibri"/>
              <a:cs typeface="Calibri"/>
            </a:endParaRPr>
          </a:p>
        </p:txBody>
      </p:sp>
      <p:grpSp>
        <p:nvGrpSpPr>
          <p:cNvPr id="21" name="object 21"/>
          <p:cNvGrpSpPr/>
          <p:nvPr/>
        </p:nvGrpSpPr>
        <p:grpSpPr>
          <a:xfrm>
            <a:off x="831850" y="1581658"/>
            <a:ext cx="7952740" cy="396875"/>
            <a:chOff x="831850" y="1581658"/>
            <a:chExt cx="7952740" cy="396875"/>
          </a:xfrm>
        </p:grpSpPr>
        <p:sp>
          <p:nvSpPr>
            <p:cNvPr id="22" name="object 22"/>
            <p:cNvSpPr/>
            <p:nvPr/>
          </p:nvSpPr>
          <p:spPr>
            <a:xfrm>
              <a:off x="838200" y="1588008"/>
              <a:ext cx="7940040" cy="384175"/>
            </a:xfrm>
            <a:custGeom>
              <a:avLst/>
              <a:gdLst/>
              <a:ahLst/>
              <a:cxnLst/>
              <a:rect l="l" t="t" r="r" b="b"/>
              <a:pathLst>
                <a:path w="7940040" h="384175">
                  <a:moveTo>
                    <a:pt x="7876032" y="0"/>
                  </a:moveTo>
                  <a:lnTo>
                    <a:pt x="64008" y="0"/>
                  </a:lnTo>
                  <a:lnTo>
                    <a:pt x="39090" y="5036"/>
                  </a:lnTo>
                  <a:lnTo>
                    <a:pt x="18745" y="18764"/>
                  </a:lnTo>
                  <a:lnTo>
                    <a:pt x="5029" y="39112"/>
                  </a:lnTo>
                  <a:lnTo>
                    <a:pt x="0" y="64007"/>
                  </a:lnTo>
                  <a:lnTo>
                    <a:pt x="0" y="320039"/>
                  </a:lnTo>
                  <a:lnTo>
                    <a:pt x="5029" y="344935"/>
                  </a:lnTo>
                  <a:lnTo>
                    <a:pt x="18745" y="365283"/>
                  </a:lnTo>
                  <a:lnTo>
                    <a:pt x="39090" y="379011"/>
                  </a:lnTo>
                  <a:lnTo>
                    <a:pt x="64008" y="384047"/>
                  </a:lnTo>
                  <a:lnTo>
                    <a:pt x="7876032" y="384047"/>
                  </a:lnTo>
                  <a:lnTo>
                    <a:pt x="7900927" y="379011"/>
                  </a:lnTo>
                  <a:lnTo>
                    <a:pt x="7921275" y="365283"/>
                  </a:lnTo>
                  <a:lnTo>
                    <a:pt x="7935003" y="344935"/>
                  </a:lnTo>
                  <a:lnTo>
                    <a:pt x="7940040" y="320039"/>
                  </a:lnTo>
                  <a:lnTo>
                    <a:pt x="7940040" y="64007"/>
                  </a:lnTo>
                  <a:lnTo>
                    <a:pt x="7935003" y="39112"/>
                  </a:lnTo>
                  <a:lnTo>
                    <a:pt x="7921275" y="18764"/>
                  </a:lnTo>
                  <a:lnTo>
                    <a:pt x="7900927" y="5036"/>
                  </a:lnTo>
                  <a:lnTo>
                    <a:pt x="7876032" y="0"/>
                  </a:lnTo>
                  <a:close/>
                </a:path>
              </a:pathLst>
            </a:custGeom>
            <a:solidFill>
              <a:srgbClr val="FFC000">
                <a:alpha val="21960"/>
              </a:srgbClr>
            </a:solidFill>
          </p:spPr>
          <p:txBody>
            <a:bodyPr wrap="square" lIns="0" tIns="0" rIns="0" bIns="0" rtlCol="0"/>
            <a:lstStyle/>
            <a:p>
              <a:endParaRPr>
                <a:solidFill>
                  <a:srgbClr val="1F145D"/>
                </a:solidFill>
              </a:endParaRPr>
            </a:p>
          </p:txBody>
        </p:sp>
        <p:sp>
          <p:nvSpPr>
            <p:cNvPr id="23" name="object 23"/>
            <p:cNvSpPr/>
            <p:nvPr/>
          </p:nvSpPr>
          <p:spPr>
            <a:xfrm>
              <a:off x="838200" y="1588008"/>
              <a:ext cx="7940040" cy="384175"/>
            </a:xfrm>
            <a:custGeom>
              <a:avLst/>
              <a:gdLst/>
              <a:ahLst/>
              <a:cxnLst/>
              <a:rect l="l" t="t" r="r" b="b"/>
              <a:pathLst>
                <a:path w="7940040" h="384175">
                  <a:moveTo>
                    <a:pt x="0" y="64007"/>
                  </a:moveTo>
                  <a:lnTo>
                    <a:pt x="5029" y="39112"/>
                  </a:lnTo>
                  <a:lnTo>
                    <a:pt x="18745" y="18764"/>
                  </a:lnTo>
                  <a:lnTo>
                    <a:pt x="39090" y="5036"/>
                  </a:lnTo>
                  <a:lnTo>
                    <a:pt x="64008" y="0"/>
                  </a:lnTo>
                  <a:lnTo>
                    <a:pt x="7876032" y="0"/>
                  </a:lnTo>
                  <a:lnTo>
                    <a:pt x="7900927" y="5036"/>
                  </a:lnTo>
                  <a:lnTo>
                    <a:pt x="7921275" y="18764"/>
                  </a:lnTo>
                  <a:lnTo>
                    <a:pt x="7935003" y="39112"/>
                  </a:lnTo>
                  <a:lnTo>
                    <a:pt x="7940040" y="64007"/>
                  </a:lnTo>
                  <a:lnTo>
                    <a:pt x="7940040" y="320039"/>
                  </a:lnTo>
                  <a:lnTo>
                    <a:pt x="7935003" y="344935"/>
                  </a:lnTo>
                  <a:lnTo>
                    <a:pt x="7921275" y="365283"/>
                  </a:lnTo>
                  <a:lnTo>
                    <a:pt x="7900927" y="379011"/>
                  </a:lnTo>
                  <a:lnTo>
                    <a:pt x="7876032" y="384047"/>
                  </a:lnTo>
                  <a:lnTo>
                    <a:pt x="64008" y="384047"/>
                  </a:lnTo>
                  <a:lnTo>
                    <a:pt x="39090" y="379011"/>
                  </a:lnTo>
                  <a:lnTo>
                    <a:pt x="18745" y="365283"/>
                  </a:lnTo>
                  <a:lnTo>
                    <a:pt x="5029" y="344935"/>
                  </a:lnTo>
                  <a:lnTo>
                    <a:pt x="0" y="320039"/>
                  </a:lnTo>
                  <a:lnTo>
                    <a:pt x="0" y="64007"/>
                  </a:lnTo>
                  <a:close/>
                </a:path>
              </a:pathLst>
            </a:custGeom>
            <a:ln w="12191">
              <a:solidFill>
                <a:srgbClr val="BB8B00"/>
              </a:solidFill>
            </a:ln>
          </p:spPr>
          <p:txBody>
            <a:bodyPr wrap="square" lIns="0" tIns="0" rIns="0" bIns="0" rtlCol="0"/>
            <a:lstStyle/>
            <a:p>
              <a:endParaRPr>
                <a:solidFill>
                  <a:srgbClr val="1F145D"/>
                </a:solidFill>
              </a:endParaRPr>
            </a:p>
          </p:txBody>
        </p:sp>
      </p:grpSp>
      <p:sp>
        <p:nvSpPr>
          <p:cNvPr id="24" name="object 24"/>
          <p:cNvSpPr txBox="1"/>
          <p:nvPr/>
        </p:nvSpPr>
        <p:spPr>
          <a:xfrm>
            <a:off x="5289041" y="1614627"/>
            <a:ext cx="338899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time</a:t>
            </a:r>
            <a:r>
              <a:rPr sz="1800" spc="10" dirty="0">
                <a:solidFill>
                  <a:srgbClr val="1F145D"/>
                </a:solidFill>
                <a:latin typeface="Calibri"/>
                <a:cs typeface="Calibri"/>
              </a:rPr>
              <a:t> </a:t>
            </a:r>
            <a:r>
              <a:rPr sz="1800" spc="-5" dirty="0">
                <a:solidFill>
                  <a:srgbClr val="1F145D"/>
                </a:solidFill>
                <a:latin typeface="Calibri"/>
                <a:cs typeface="Calibri"/>
              </a:rPr>
              <a:t>unit</a:t>
            </a:r>
            <a:r>
              <a:rPr sz="1800" dirty="0">
                <a:solidFill>
                  <a:srgbClr val="1F145D"/>
                </a:solidFill>
                <a:latin typeface="Calibri"/>
                <a:cs typeface="Calibri"/>
              </a:rPr>
              <a:t> /</a:t>
            </a:r>
            <a:r>
              <a:rPr sz="1800" spc="15" dirty="0">
                <a:solidFill>
                  <a:srgbClr val="1F145D"/>
                </a:solidFill>
                <a:latin typeface="Calibri"/>
                <a:cs typeface="Calibri"/>
              </a:rPr>
              <a:t> </a:t>
            </a:r>
            <a:r>
              <a:rPr sz="1800" spc="-10" dirty="0">
                <a:solidFill>
                  <a:srgbClr val="1F145D"/>
                </a:solidFill>
                <a:latin typeface="Calibri"/>
                <a:cs typeface="Calibri"/>
              </a:rPr>
              <a:t>simulation</a:t>
            </a:r>
            <a:r>
              <a:rPr sz="1800" spc="-5" dirty="0">
                <a:solidFill>
                  <a:srgbClr val="1F145D"/>
                </a:solidFill>
                <a:latin typeface="Calibri"/>
                <a:cs typeface="Calibri"/>
              </a:rPr>
              <a:t> </a:t>
            </a:r>
            <a:r>
              <a:rPr sz="1800" spc="-10" dirty="0">
                <a:solidFill>
                  <a:srgbClr val="1F145D"/>
                </a:solidFill>
                <a:latin typeface="Calibri"/>
                <a:cs typeface="Calibri"/>
              </a:rPr>
              <a:t>resolution</a:t>
            </a:r>
            <a:endParaRPr sz="1800">
              <a:solidFill>
                <a:srgbClr val="1F145D"/>
              </a:solidFill>
              <a:latin typeface="Calibri"/>
              <a:cs typeface="Calibri"/>
            </a:endParaRPr>
          </a:p>
        </p:txBody>
      </p:sp>
      <p:grpSp>
        <p:nvGrpSpPr>
          <p:cNvPr id="25" name="object 25"/>
          <p:cNvGrpSpPr/>
          <p:nvPr/>
        </p:nvGrpSpPr>
        <p:grpSpPr>
          <a:xfrm>
            <a:off x="818133" y="2084577"/>
            <a:ext cx="7555230" cy="465455"/>
            <a:chOff x="818133" y="2084577"/>
            <a:chExt cx="7555230" cy="465455"/>
          </a:xfrm>
        </p:grpSpPr>
        <p:sp>
          <p:nvSpPr>
            <p:cNvPr id="26" name="object 26"/>
            <p:cNvSpPr/>
            <p:nvPr/>
          </p:nvSpPr>
          <p:spPr>
            <a:xfrm>
              <a:off x="824483" y="2090927"/>
              <a:ext cx="7542530" cy="452755"/>
            </a:xfrm>
            <a:custGeom>
              <a:avLst/>
              <a:gdLst/>
              <a:ahLst/>
              <a:cxnLst/>
              <a:rect l="l" t="t" r="r" b="b"/>
              <a:pathLst>
                <a:path w="7542530" h="452755">
                  <a:moveTo>
                    <a:pt x="7466838" y="0"/>
                  </a:moveTo>
                  <a:lnTo>
                    <a:pt x="75437" y="0"/>
                  </a:lnTo>
                  <a:lnTo>
                    <a:pt x="46071" y="5929"/>
                  </a:lnTo>
                  <a:lnTo>
                    <a:pt x="22093" y="22098"/>
                  </a:lnTo>
                  <a:lnTo>
                    <a:pt x="5927" y="46077"/>
                  </a:lnTo>
                  <a:lnTo>
                    <a:pt x="0" y="75437"/>
                  </a:lnTo>
                  <a:lnTo>
                    <a:pt x="0" y="377189"/>
                  </a:lnTo>
                  <a:lnTo>
                    <a:pt x="5927" y="406550"/>
                  </a:lnTo>
                  <a:lnTo>
                    <a:pt x="22093" y="430529"/>
                  </a:lnTo>
                  <a:lnTo>
                    <a:pt x="46071" y="446698"/>
                  </a:lnTo>
                  <a:lnTo>
                    <a:pt x="75437" y="452627"/>
                  </a:lnTo>
                  <a:lnTo>
                    <a:pt x="7466838" y="452627"/>
                  </a:lnTo>
                  <a:lnTo>
                    <a:pt x="7496198" y="446698"/>
                  </a:lnTo>
                  <a:lnTo>
                    <a:pt x="7520178" y="430529"/>
                  </a:lnTo>
                  <a:lnTo>
                    <a:pt x="7536346" y="406550"/>
                  </a:lnTo>
                  <a:lnTo>
                    <a:pt x="7542276" y="377189"/>
                  </a:lnTo>
                  <a:lnTo>
                    <a:pt x="7542276" y="75437"/>
                  </a:lnTo>
                  <a:lnTo>
                    <a:pt x="7536346" y="46077"/>
                  </a:lnTo>
                  <a:lnTo>
                    <a:pt x="7520178" y="22098"/>
                  </a:lnTo>
                  <a:lnTo>
                    <a:pt x="7496198" y="5929"/>
                  </a:lnTo>
                  <a:lnTo>
                    <a:pt x="7466838" y="0"/>
                  </a:lnTo>
                  <a:close/>
                </a:path>
              </a:pathLst>
            </a:custGeom>
            <a:solidFill>
              <a:srgbClr val="FFC000">
                <a:alpha val="21960"/>
              </a:srgbClr>
            </a:solidFill>
          </p:spPr>
          <p:txBody>
            <a:bodyPr wrap="square" lIns="0" tIns="0" rIns="0" bIns="0" rtlCol="0"/>
            <a:lstStyle/>
            <a:p>
              <a:endParaRPr>
                <a:solidFill>
                  <a:srgbClr val="1F145D"/>
                </a:solidFill>
              </a:endParaRPr>
            </a:p>
          </p:txBody>
        </p:sp>
        <p:sp>
          <p:nvSpPr>
            <p:cNvPr id="27" name="object 27"/>
            <p:cNvSpPr/>
            <p:nvPr/>
          </p:nvSpPr>
          <p:spPr>
            <a:xfrm>
              <a:off x="824483" y="2090927"/>
              <a:ext cx="7542530" cy="452755"/>
            </a:xfrm>
            <a:custGeom>
              <a:avLst/>
              <a:gdLst/>
              <a:ahLst/>
              <a:cxnLst/>
              <a:rect l="l" t="t" r="r" b="b"/>
              <a:pathLst>
                <a:path w="7542530" h="452755">
                  <a:moveTo>
                    <a:pt x="0" y="75437"/>
                  </a:moveTo>
                  <a:lnTo>
                    <a:pt x="5927" y="46077"/>
                  </a:lnTo>
                  <a:lnTo>
                    <a:pt x="22093" y="22098"/>
                  </a:lnTo>
                  <a:lnTo>
                    <a:pt x="46071" y="5929"/>
                  </a:lnTo>
                  <a:lnTo>
                    <a:pt x="75437" y="0"/>
                  </a:lnTo>
                  <a:lnTo>
                    <a:pt x="7466838" y="0"/>
                  </a:lnTo>
                  <a:lnTo>
                    <a:pt x="7496198" y="5929"/>
                  </a:lnTo>
                  <a:lnTo>
                    <a:pt x="7520178" y="22098"/>
                  </a:lnTo>
                  <a:lnTo>
                    <a:pt x="7536346" y="46077"/>
                  </a:lnTo>
                  <a:lnTo>
                    <a:pt x="7542276" y="75437"/>
                  </a:lnTo>
                  <a:lnTo>
                    <a:pt x="7542276" y="377189"/>
                  </a:lnTo>
                  <a:lnTo>
                    <a:pt x="7536346" y="406550"/>
                  </a:lnTo>
                  <a:lnTo>
                    <a:pt x="7520178" y="430529"/>
                  </a:lnTo>
                  <a:lnTo>
                    <a:pt x="7496198" y="446698"/>
                  </a:lnTo>
                  <a:lnTo>
                    <a:pt x="7466838" y="452627"/>
                  </a:lnTo>
                  <a:lnTo>
                    <a:pt x="75437" y="452627"/>
                  </a:lnTo>
                  <a:lnTo>
                    <a:pt x="46071" y="446698"/>
                  </a:lnTo>
                  <a:lnTo>
                    <a:pt x="22093" y="430529"/>
                  </a:lnTo>
                  <a:lnTo>
                    <a:pt x="5927" y="406550"/>
                  </a:lnTo>
                  <a:lnTo>
                    <a:pt x="0" y="377189"/>
                  </a:lnTo>
                  <a:lnTo>
                    <a:pt x="0" y="75437"/>
                  </a:lnTo>
                  <a:close/>
                </a:path>
              </a:pathLst>
            </a:custGeom>
            <a:ln w="12192">
              <a:solidFill>
                <a:srgbClr val="BB8B00"/>
              </a:solidFill>
            </a:ln>
          </p:spPr>
          <p:txBody>
            <a:bodyPr wrap="square" lIns="0" tIns="0" rIns="0" bIns="0" rtlCol="0"/>
            <a:lstStyle/>
            <a:p>
              <a:endParaRPr>
                <a:solidFill>
                  <a:srgbClr val="1F145D"/>
                </a:solidFill>
              </a:endParaRPr>
            </a:p>
          </p:txBody>
        </p:sp>
      </p:grpSp>
      <p:sp>
        <p:nvSpPr>
          <p:cNvPr id="28" name="object 28"/>
          <p:cNvSpPr txBox="1"/>
          <p:nvPr/>
        </p:nvSpPr>
        <p:spPr>
          <a:xfrm>
            <a:off x="4889119" y="2151964"/>
            <a:ext cx="337629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Module with</a:t>
            </a:r>
            <a:r>
              <a:rPr sz="1800" spc="10" dirty="0">
                <a:solidFill>
                  <a:srgbClr val="1F145D"/>
                </a:solidFill>
                <a:latin typeface="Calibri"/>
                <a:cs typeface="Calibri"/>
              </a:rPr>
              <a:t> </a:t>
            </a:r>
            <a:r>
              <a:rPr sz="1800" spc="-5" dirty="0">
                <a:solidFill>
                  <a:srgbClr val="1F145D"/>
                </a:solidFill>
                <a:latin typeface="Calibri"/>
                <a:cs typeface="Calibri"/>
              </a:rPr>
              <a:t>no</a:t>
            </a:r>
            <a:r>
              <a:rPr sz="1800" spc="-15" dirty="0">
                <a:solidFill>
                  <a:srgbClr val="1F145D"/>
                </a:solidFill>
                <a:latin typeface="Calibri"/>
                <a:cs typeface="Calibri"/>
              </a:rPr>
              <a:t> </a:t>
            </a:r>
            <a:r>
              <a:rPr sz="1800" spc="-5" dirty="0">
                <a:solidFill>
                  <a:srgbClr val="1F145D"/>
                </a:solidFill>
                <a:latin typeface="Calibri"/>
                <a:cs typeface="Calibri"/>
              </a:rPr>
              <a:t>ports</a:t>
            </a:r>
            <a:r>
              <a:rPr sz="1800" spc="-10" dirty="0">
                <a:solidFill>
                  <a:srgbClr val="1F145D"/>
                </a:solidFill>
                <a:latin typeface="Calibri"/>
                <a:cs typeface="Calibri"/>
              </a:rPr>
              <a:t> </a:t>
            </a:r>
            <a:r>
              <a:rPr sz="1800" dirty="0">
                <a:solidFill>
                  <a:srgbClr val="1F145D"/>
                </a:solidFill>
                <a:latin typeface="Calibri"/>
                <a:cs typeface="Calibri"/>
              </a:rPr>
              <a:t>is a</a:t>
            </a:r>
            <a:r>
              <a:rPr sz="1800" spc="-5" dirty="0">
                <a:solidFill>
                  <a:srgbClr val="1F145D"/>
                </a:solidFill>
                <a:latin typeface="Calibri"/>
                <a:cs typeface="Calibri"/>
              </a:rPr>
              <a:t> testbench</a:t>
            </a:r>
            <a:endParaRPr sz="1800">
              <a:solidFill>
                <a:srgbClr val="1F145D"/>
              </a:solidFill>
              <a:latin typeface="Calibri"/>
              <a:cs typeface="Calibri"/>
            </a:endParaRPr>
          </a:p>
        </p:txBody>
      </p:sp>
      <p:grpSp>
        <p:nvGrpSpPr>
          <p:cNvPr id="29" name="object 29"/>
          <p:cNvGrpSpPr/>
          <p:nvPr/>
        </p:nvGrpSpPr>
        <p:grpSpPr>
          <a:xfrm>
            <a:off x="818133" y="3515614"/>
            <a:ext cx="6790055" cy="438150"/>
            <a:chOff x="818133" y="3515614"/>
            <a:chExt cx="6790055" cy="438150"/>
          </a:xfrm>
        </p:grpSpPr>
        <p:sp>
          <p:nvSpPr>
            <p:cNvPr id="30" name="object 30"/>
            <p:cNvSpPr/>
            <p:nvPr/>
          </p:nvSpPr>
          <p:spPr>
            <a:xfrm>
              <a:off x="824483" y="3521964"/>
              <a:ext cx="6777355" cy="425450"/>
            </a:xfrm>
            <a:custGeom>
              <a:avLst/>
              <a:gdLst/>
              <a:ahLst/>
              <a:cxnLst/>
              <a:rect l="l" t="t" r="r" b="b"/>
              <a:pathLst>
                <a:path w="6777355" h="425450">
                  <a:moveTo>
                    <a:pt x="6706362" y="0"/>
                  </a:moveTo>
                  <a:lnTo>
                    <a:pt x="70865" y="0"/>
                  </a:lnTo>
                  <a:lnTo>
                    <a:pt x="43280" y="5572"/>
                  </a:lnTo>
                  <a:lnTo>
                    <a:pt x="20754" y="20764"/>
                  </a:lnTo>
                  <a:lnTo>
                    <a:pt x="5568" y="43291"/>
                  </a:lnTo>
                  <a:lnTo>
                    <a:pt x="0" y="70865"/>
                  </a:lnTo>
                  <a:lnTo>
                    <a:pt x="0" y="354330"/>
                  </a:lnTo>
                  <a:lnTo>
                    <a:pt x="5568" y="381904"/>
                  </a:lnTo>
                  <a:lnTo>
                    <a:pt x="20754" y="404431"/>
                  </a:lnTo>
                  <a:lnTo>
                    <a:pt x="43280" y="419623"/>
                  </a:lnTo>
                  <a:lnTo>
                    <a:pt x="70865" y="425196"/>
                  </a:lnTo>
                  <a:lnTo>
                    <a:pt x="6706362" y="425196"/>
                  </a:lnTo>
                  <a:lnTo>
                    <a:pt x="6733936" y="419623"/>
                  </a:lnTo>
                  <a:lnTo>
                    <a:pt x="6756463" y="404431"/>
                  </a:lnTo>
                  <a:lnTo>
                    <a:pt x="6771655" y="381904"/>
                  </a:lnTo>
                  <a:lnTo>
                    <a:pt x="6777228" y="354330"/>
                  </a:lnTo>
                  <a:lnTo>
                    <a:pt x="6777228" y="70865"/>
                  </a:lnTo>
                  <a:lnTo>
                    <a:pt x="6771655" y="43291"/>
                  </a:lnTo>
                  <a:lnTo>
                    <a:pt x="6756463" y="20764"/>
                  </a:lnTo>
                  <a:lnTo>
                    <a:pt x="6733936" y="5572"/>
                  </a:lnTo>
                  <a:lnTo>
                    <a:pt x="6706362" y="0"/>
                  </a:lnTo>
                  <a:close/>
                </a:path>
              </a:pathLst>
            </a:custGeom>
            <a:solidFill>
              <a:srgbClr val="FFC000">
                <a:alpha val="21960"/>
              </a:srgbClr>
            </a:solidFill>
          </p:spPr>
          <p:txBody>
            <a:bodyPr wrap="square" lIns="0" tIns="0" rIns="0" bIns="0" rtlCol="0"/>
            <a:lstStyle/>
            <a:p>
              <a:endParaRPr>
                <a:solidFill>
                  <a:srgbClr val="1F145D"/>
                </a:solidFill>
              </a:endParaRPr>
            </a:p>
          </p:txBody>
        </p:sp>
        <p:sp>
          <p:nvSpPr>
            <p:cNvPr id="31" name="object 31"/>
            <p:cNvSpPr/>
            <p:nvPr/>
          </p:nvSpPr>
          <p:spPr>
            <a:xfrm>
              <a:off x="824483" y="3521964"/>
              <a:ext cx="6777355" cy="425450"/>
            </a:xfrm>
            <a:custGeom>
              <a:avLst/>
              <a:gdLst/>
              <a:ahLst/>
              <a:cxnLst/>
              <a:rect l="l" t="t" r="r" b="b"/>
              <a:pathLst>
                <a:path w="6777355" h="425450">
                  <a:moveTo>
                    <a:pt x="0" y="70865"/>
                  </a:moveTo>
                  <a:lnTo>
                    <a:pt x="5568" y="43291"/>
                  </a:lnTo>
                  <a:lnTo>
                    <a:pt x="20754" y="20764"/>
                  </a:lnTo>
                  <a:lnTo>
                    <a:pt x="43280" y="5572"/>
                  </a:lnTo>
                  <a:lnTo>
                    <a:pt x="70865" y="0"/>
                  </a:lnTo>
                  <a:lnTo>
                    <a:pt x="6706362" y="0"/>
                  </a:lnTo>
                  <a:lnTo>
                    <a:pt x="6733936" y="5572"/>
                  </a:lnTo>
                  <a:lnTo>
                    <a:pt x="6756463" y="20764"/>
                  </a:lnTo>
                  <a:lnTo>
                    <a:pt x="6771655" y="43291"/>
                  </a:lnTo>
                  <a:lnTo>
                    <a:pt x="6777228" y="70865"/>
                  </a:lnTo>
                  <a:lnTo>
                    <a:pt x="6777228" y="354330"/>
                  </a:lnTo>
                  <a:lnTo>
                    <a:pt x="6771655" y="381904"/>
                  </a:lnTo>
                  <a:lnTo>
                    <a:pt x="6756463" y="404431"/>
                  </a:lnTo>
                  <a:lnTo>
                    <a:pt x="6733936" y="419623"/>
                  </a:lnTo>
                  <a:lnTo>
                    <a:pt x="6706362" y="425196"/>
                  </a:lnTo>
                  <a:lnTo>
                    <a:pt x="70865" y="425196"/>
                  </a:lnTo>
                  <a:lnTo>
                    <a:pt x="43280" y="419623"/>
                  </a:lnTo>
                  <a:lnTo>
                    <a:pt x="20754" y="404431"/>
                  </a:lnTo>
                  <a:lnTo>
                    <a:pt x="5568" y="381904"/>
                  </a:lnTo>
                  <a:lnTo>
                    <a:pt x="0" y="354330"/>
                  </a:lnTo>
                  <a:lnTo>
                    <a:pt x="0" y="70865"/>
                  </a:lnTo>
                  <a:close/>
                </a:path>
              </a:pathLst>
            </a:custGeom>
            <a:ln w="12192">
              <a:solidFill>
                <a:srgbClr val="BB8B00"/>
              </a:solidFill>
            </a:ln>
          </p:spPr>
          <p:txBody>
            <a:bodyPr wrap="square" lIns="0" tIns="0" rIns="0" bIns="0" rtlCol="0"/>
            <a:lstStyle/>
            <a:p>
              <a:endParaRPr>
                <a:solidFill>
                  <a:srgbClr val="1F145D"/>
                </a:solidFill>
              </a:endParaRPr>
            </a:p>
          </p:txBody>
        </p:sp>
      </p:grpSp>
      <p:sp>
        <p:nvSpPr>
          <p:cNvPr id="32" name="object 32"/>
          <p:cNvSpPr txBox="1"/>
          <p:nvPr/>
        </p:nvSpPr>
        <p:spPr>
          <a:xfrm>
            <a:off x="5052186" y="3569665"/>
            <a:ext cx="244919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Instantiate</a:t>
            </a:r>
            <a:r>
              <a:rPr sz="1800" spc="-20" dirty="0">
                <a:solidFill>
                  <a:srgbClr val="1F145D"/>
                </a:solidFill>
                <a:latin typeface="Calibri"/>
                <a:cs typeface="Calibri"/>
              </a:rPr>
              <a:t> </a:t>
            </a:r>
            <a:r>
              <a:rPr sz="1800" spc="-5" dirty="0">
                <a:solidFill>
                  <a:srgbClr val="1F145D"/>
                </a:solidFill>
                <a:latin typeface="Calibri"/>
                <a:cs typeface="Calibri"/>
              </a:rPr>
              <a:t>unit</a:t>
            </a:r>
            <a:r>
              <a:rPr sz="1800" spc="-15" dirty="0">
                <a:solidFill>
                  <a:srgbClr val="1F145D"/>
                </a:solidFill>
                <a:latin typeface="Calibri"/>
                <a:cs typeface="Calibri"/>
              </a:rPr>
              <a:t> </a:t>
            </a:r>
            <a:r>
              <a:rPr sz="1800" spc="-5" dirty="0">
                <a:solidFill>
                  <a:srgbClr val="1F145D"/>
                </a:solidFill>
                <a:latin typeface="Calibri"/>
                <a:cs typeface="Calibri"/>
              </a:rPr>
              <a:t>under</a:t>
            </a:r>
            <a:r>
              <a:rPr sz="1800" spc="-10" dirty="0">
                <a:solidFill>
                  <a:srgbClr val="1F145D"/>
                </a:solidFill>
                <a:latin typeface="Calibri"/>
                <a:cs typeface="Calibri"/>
              </a:rPr>
              <a:t> </a:t>
            </a:r>
            <a:r>
              <a:rPr sz="1800" spc="-15" dirty="0">
                <a:solidFill>
                  <a:srgbClr val="1F145D"/>
                </a:solidFill>
                <a:latin typeface="Calibri"/>
                <a:cs typeface="Calibri"/>
              </a:rPr>
              <a:t>test</a:t>
            </a:r>
            <a:endParaRPr sz="1800">
              <a:solidFill>
                <a:srgbClr val="1F145D"/>
              </a:solidFill>
              <a:latin typeface="Calibri"/>
              <a:cs typeface="Calibri"/>
            </a:endParaRPr>
          </a:p>
        </p:txBody>
      </p:sp>
      <p:pic>
        <p:nvPicPr>
          <p:cNvPr id="33" name="object 33"/>
          <p:cNvPicPr/>
          <p:nvPr/>
        </p:nvPicPr>
        <p:blipFill>
          <a:blip r:embed="rId2" cstate="print"/>
          <a:stretch>
            <a:fillRect/>
          </a:stretch>
        </p:blipFill>
        <p:spPr>
          <a:xfrm>
            <a:off x="7601711" y="4379976"/>
            <a:ext cx="4408932" cy="178155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88940"/>
            <a:ext cx="5400600" cy="697230"/>
          </a:xfrm>
          <a:prstGeom prst="rect">
            <a:avLst/>
          </a:prstGeom>
        </p:spPr>
        <p:txBody>
          <a:bodyPr vert="horz" wrap="square" lIns="0" tIns="13335" rIns="0" bIns="0" rtlCol="0">
            <a:spAutoFit/>
          </a:bodyPr>
          <a:lstStyle/>
          <a:p>
            <a:pPr marL="12700">
              <a:lnSpc>
                <a:spcPct val="100000"/>
              </a:lnSpc>
              <a:spcBef>
                <a:spcPts val="105"/>
              </a:spcBef>
            </a:pPr>
            <a:r>
              <a:rPr spc="-114" dirty="0">
                <a:solidFill>
                  <a:srgbClr val="1F145D"/>
                </a:solidFill>
              </a:rPr>
              <a:t>Test</a:t>
            </a:r>
            <a:r>
              <a:rPr spc="-25" dirty="0">
                <a:solidFill>
                  <a:srgbClr val="1F145D"/>
                </a:solidFill>
              </a:rPr>
              <a:t> </a:t>
            </a:r>
            <a:r>
              <a:rPr dirty="0">
                <a:solidFill>
                  <a:srgbClr val="1F145D"/>
                </a:solidFill>
              </a:rPr>
              <a:t>bench</a:t>
            </a:r>
            <a:r>
              <a:rPr spc="-10" dirty="0">
                <a:solidFill>
                  <a:srgbClr val="1F145D"/>
                </a:solidFill>
              </a:rPr>
              <a:t> </a:t>
            </a:r>
            <a:r>
              <a:rPr spc="-5" dirty="0">
                <a:solidFill>
                  <a:srgbClr val="1F145D"/>
                </a:solidFill>
              </a:rPr>
              <a:t>outline</a:t>
            </a:r>
          </a:p>
        </p:txBody>
      </p:sp>
      <p:sp>
        <p:nvSpPr>
          <p:cNvPr id="3" name="object 3"/>
          <p:cNvSpPr txBox="1"/>
          <p:nvPr/>
        </p:nvSpPr>
        <p:spPr>
          <a:xfrm>
            <a:off x="332231" y="2660904"/>
            <a:ext cx="4960620" cy="2246630"/>
          </a:xfrm>
          <a:prstGeom prst="rect">
            <a:avLst/>
          </a:prstGeom>
          <a:solidFill>
            <a:srgbClr val="E1EFD9"/>
          </a:solidFill>
          <a:ln w="9144">
            <a:solidFill>
              <a:srgbClr val="538235"/>
            </a:solidFill>
          </a:ln>
        </p:spPr>
        <p:txBody>
          <a:bodyPr vert="horz" wrap="square" lIns="0" tIns="29209" rIns="0" bIns="0" rtlCol="0">
            <a:spAutoFit/>
          </a:bodyPr>
          <a:lstStyle/>
          <a:p>
            <a:pPr marL="91440">
              <a:lnSpc>
                <a:spcPct val="100000"/>
              </a:lnSpc>
              <a:spcBef>
                <a:spcPts val="229"/>
              </a:spcBef>
            </a:pPr>
            <a:r>
              <a:rPr sz="2000" b="1" spc="-5" dirty="0">
                <a:solidFill>
                  <a:srgbClr val="1F145D"/>
                </a:solidFill>
                <a:latin typeface="Calibri"/>
                <a:cs typeface="Calibri"/>
              </a:rPr>
              <a:t>`timescale</a:t>
            </a:r>
            <a:r>
              <a:rPr sz="2000" b="1" spc="-35" dirty="0">
                <a:solidFill>
                  <a:srgbClr val="1F145D"/>
                </a:solidFill>
                <a:latin typeface="Calibri"/>
                <a:cs typeface="Calibri"/>
              </a:rPr>
              <a:t> </a:t>
            </a:r>
            <a:r>
              <a:rPr sz="2000" dirty="0">
                <a:solidFill>
                  <a:srgbClr val="1F145D"/>
                </a:solidFill>
                <a:latin typeface="Calibri"/>
                <a:cs typeface="Calibri"/>
              </a:rPr>
              <a:t>1ns</a:t>
            </a:r>
            <a:r>
              <a:rPr sz="2000" spc="-30" dirty="0">
                <a:solidFill>
                  <a:srgbClr val="1F145D"/>
                </a:solidFill>
                <a:latin typeface="Calibri"/>
                <a:cs typeface="Calibri"/>
              </a:rPr>
              <a:t> </a:t>
            </a:r>
            <a:r>
              <a:rPr sz="2000" dirty="0">
                <a:solidFill>
                  <a:srgbClr val="1F145D"/>
                </a:solidFill>
                <a:latin typeface="Calibri"/>
                <a:cs typeface="Calibri"/>
              </a:rPr>
              <a:t>/</a:t>
            </a:r>
            <a:r>
              <a:rPr sz="2000" spc="-20" dirty="0">
                <a:solidFill>
                  <a:srgbClr val="1F145D"/>
                </a:solidFill>
                <a:latin typeface="Calibri"/>
                <a:cs typeface="Calibri"/>
              </a:rPr>
              <a:t> </a:t>
            </a:r>
            <a:r>
              <a:rPr sz="2000" dirty="0">
                <a:solidFill>
                  <a:srgbClr val="1F145D"/>
                </a:solidFill>
                <a:latin typeface="Calibri"/>
                <a:cs typeface="Calibri"/>
              </a:rPr>
              <a:t>1ps</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L="91440">
              <a:lnSpc>
                <a:spcPct val="100000"/>
              </a:lnSpc>
            </a:pPr>
            <a:r>
              <a:rPr sz="2000" b="1" dirty="0">
                <a:solidFill>
                  <a:srgbClr val="1F145D"/>
                </a:solidFill>
                <a:latin typeface="Calibri"/>
                <a:cs typeface="Calibri"/>
              </a:rPr>
              <a:t>module</a:t>
            </a:r>
            <a:r>
              <a:rPr sz="2000" b="1" spc="-25" dirty="0">
                <a:solidFill>
                  <a:srgbClr val="1F145D"/>
                </a:solidFill>
                <a:latin typeface="Calibri"/>
                <a:cs typeface="Calibri"/>
              </a:rPr>
              <a:t> </a:t>
            </a:r>
            <a:r>
              <a:rPr sz="2000" spc="-10" dirty="0">
                <a:solidFill>
                  <a:srgbClr val="1F145D"/>
                </a:solidFill>
                <a:latin typeface="Calibri"/>
                <a:cs typeface="Calibri"/>
              </a:rPr>
              <a:t>tb_whatever</a:t>
            </a:r>
            <a:r>
              <a:rPr sz="2000" spc="-5" dirty="0">
                <a:solidFill>
                  <a:srgbClr val="1F145D"/>
                </a:solidFill>
                <a:latin typeface="Calibri"/>
                <a:cs typeface="Calibri"/>
              </a:rPr>
              <a:t> </a:t>
            </a:r>
            <a:r>
              <a:rPr sz="2000" b="1" spc="-5" dirty="0">
                <a:solidFill>
                  <a:srgbClr val="1F145D"/>
                </a:solidFill>
                <a:latin typeface="Calibri"/>
                <a:cs typeface="Calibri"/>
              </a:rPr>
              <a:t>()</a:t>
            </a:r>
            <a:r>
              <a:rPr sz="2000" spc="-5" dirty="0">
                <a:solidFill>
                  <a:srgbClr val="1F145D"/>
                </a:solidFill>
                <a:latin typeface="Calibri"/>
                <a:cs typeface="Calibri"/>
              </a:rPr>
              <a:t>;</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L="320040">
              <a:lnSpc>
                <a:spcPct val="100000"/>
              </a:lnSpc>
            </a:pPr>
            <a:r>
              <a:rPr sz="2000" dirty="0">
                <a:solidFill>
                  <a:srgbClr val="1F145D"/>
                </a:solidFill>
                <a:latin typeface="Calibri"/>
                <a:cs typeface="Calibri"/>
              </a:rPr>
              <a:t>…</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L="91440">
              <a:lnSpc>
                <a:spcPct val="100000"/>
              </a:lnSpc>
            </a:pPr>
            <a:r>
              <a:rPr sz="2000" b="1" dirty="0">
                <a:solidFill>
                  <a:srgbClr val="1F145D"/>
                </a:solidFill>
                <a:latin typeface="Calibri"/>
                <a:cs typeface="Calibri"/>
              </a:rPr>
              <a:t>endmodule</a:t>
            </a:r>
            <a:endParaRPr sz="2000">
              <a:solidFill>
                <a:srgbClr val="1F145D"/>
              </a:solidFill>
              <a:latin typeface="Calibri"/>
              <a:cs typeface="Calibri"/>
            </a:endParaRPr>
          </a:p>
        </p:txBody>
      </p:sp>
      <p:sp>
        <p:nvSpPr>
          <p:cNvPr id="4" name="object 4"/>
          <p:cNvSpPr txBox="1"/>
          <p:nvPr/>
        </p:nvSpPr>
        <p:spPr>
          <a:xfrm>
            <a:off x="6111240" y="1690116"/>
            <a:ext cx="5623560" cy="4678680"/>
          </a:xfrm>
          <a:prstGeom prst="rect">
            <a:avLst/>
          </a:prstGeom>
          <a:solidFill>
            <a:srgbClr val="E1EFD9"/>
          </a:solidFill>
          <a:ln w="9144">
            <a:solidFill>
              <a:srgbClr val="538235"/>
            </a:solidFill>
          </a:ln>
        </p:spPr>
        <p:txBody>
          <a:bodyPr vert="horz" wrap="square" lIns="0" tIns="30480" rIns="0" bIns="0" rtlCol="0">
            <a:spAutoFit/>
          </a:bodyPr>
          <a:lstStyle/>
          <a:p>
            <a:pPr marL="92075">
              <a:lnSpc>
                <a:spcPct val="100000"/>
              </a:lnSpc>
              <a:spcBef>
                <a:spcPts val="240"/>
              </a:spcBef>
            </a:pPr>
            <a:r>
              <a:rPr sz="2000" b="1" spc="-10" dirty="0">
                <a:solidFill>
                  <a:srgbClr val="1F145D"/>
                </a:solidFill>
                <a:latin typeface="Calibri"/>
                <a:cs typeface="Calibri"/>
              </a:rPr>
              <a:t>library</a:t>
            </a:r>
            <a:r>
              <a:rPr sz="2000" b="1" spc="-25" dirty="0">
                <a:solidFill>
                  <a:srgbClr val="1F145D"/>
                </a:solidFill>
                <a:latin typeface="Calibri"/>
                <a:cs typeface="Calibri"/>
              </a:rPr>
              <a:t> </a:t>
            </a:r>
            <a:r>
              <a:rPr sz="2000" dirty="0">
                <a:solidFill>
                  <a:srgbClr val="1F145D"/>
                </a:solidFill>
                <a:latin typeface="Calibri"/>
                <a:cs typeface="Calibri"/>
              </a:rPr>
              <a:t>IEEE;</a:t>
            </a:r>
            <a:endParaRPr sz="2000">
              <a:solidFill>
                <a:srgbClr val="1F145D"/>
              </a:solidFill>
              <a:latin typeface="Calibri"/>
              <a:cs typeface="Calibri"/>
            </a:endParaRPr>
          </a:p>
          <a:p>
            <a:pPr marL="92075">
              <a:lnSpc>
                <a:spcPct val="100000"/>
              </a:lnSpc>
            </a:pPr>
            <a:r>
              <a:rPr sz="2000" b="1" dirty="0">
                <a:solidFill>
                  <a:srgbClr val="1F145D"/>
                </a:solidFill>
                <a:latin typeface="Calibri"/>
                <a:cs typeface="Calibri"/>
              </a:rPr>
              <a:t>use</a:t>
            </a:r>
            <a:r>
              <a:rPr sz="2000" b="1" spc="-40" dirty="0">
                <a:solidFill>
                  <a:srgbClr val="1F145D"/>
                </a:solidFill>
                <a:latin typeface="Calibri"/>
                <a:cs typeface="Calibri"/>
              </a:rPr>
              <a:t> </a:t>
            </a:r>
            <a:r>
              <a:rPr sz="2000" spc="-5" dirty="0">
                <a:solidFill>
                  <a:srgbClr val="1F145D"/>
                </a:solidFill>
                <a:latin typeface="Calibri"/>
                <a:cs typeface="Calibri"/>
              </a:rPr>
              <a:t>IEEE.STD_LOGIC_1164.</a:t>
            </a:r>
            <a:r>
              <a:rPr sz="2000" b="1" spc="-5" dirty="0">
                <a:solidFill>
                  <a:srgbClr val="1F145D"/>
                </a:solidFill>
                <a:latin typeface="Calibri"/>
                <a:cs typeface="Calibri"/>
              </a:rPr>
              <a:t>ALL</a:t>
            </a:r>
            <a:r>
              <a:rPr sz="2000" spc="-5" dirty="0">
                <a:solidFill>
                  <a:srgbClr val="1F145D"/>
                </a:solidFill>
                <a:latin typeface="Calibri"/>
                <a:cs typeface="Calibri"/>
              </a:rPr>
              <a:t>;</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L="92075" marR="3307715">
              <a:lnSpc>
                <a:spcPct val="100000"/>
              </a:lnSpc>
            </a:pPr>
            <a:r>
              <a:rPr sz="2000" b="1" spc="-5" dirty="0">
                <a:solidFill>
                  <a:srgbClr val="1F145D"/>
                </a:solidFill>
                <a:latin typeface="Calibri"/>
                <a:cs typeface="Calibri"/>
              </a:rPr>
              <a:t>entity </a:t>
            </a:r>
            <a:r>
              <a:rPr sz="2000" spc="-10" dirty="0">
                <a:solidFill>
                  <a:srgbClr val="1F145D"/>
                </a:solidFill>
                <a:latin typeface="Calibri"/>
                <a:cs typeface="Calibri"/>
              </a:rPr>
              <a:t>tb_whatever </a:t>
            </a:r>
            <a:r>
              <a:rPr sz="2000" b="1" spc="-5" dirty="0">
                <a:solidFill>
                  <a:srgbClr val="1F145D"/>
                </a:solidFill>
                <a:latin typeface="Calibri"/>
                <a:cs typeface="Calibri"/>
              </a:rPr>
              <a:t>is </a:t>
            </a:r>
            <a:r>
              <a:rPr sz="2000" b="1" spc="-445" dirty="0">
                <a:solidFill>
                  <a:srgbClr val="1F145D"/>
                </a:solidFill>
                <a:latin typeface="Calibri"/>
                <a:cs typeface="Calibri"/>
              </a:rPr>
              <a:t> </a:t>
            </a:r>
            <a:r>
              <a:rPr sz="2000" b="1" spc="-5" dirty="0">
                <a:solidFill>
                  <a:srgbClr val="1F145D"/>
                </a:solidFill>
                <a:latin typeface="Calibri"/>
                <a:cs typeface="Calibri"/>
              </a:rPr>
              <a:t>end</a:t>
            </a:r>
            <a:r>
              <a:rPr sz="2000" b="1" spc="-10" dirty="0">
                <a:solidFill>
                  <a:srgbClr val="1F145D"/>
                </a:solidFill>
                <a:latin typeface="Calibri"/>
                <a:cs typeface="Calibri"/>
              </a:rPr>
              <a:t> </a:t>
            </a:r>
            <a:r>
              <a:rPr sz="2000" spc="-10" dirty="0">
                <a:solidFill>
                  <a:srgbClr val="1F145D"/>
                </a:solidFill>
                <a:latin typeface="Calibri"/>
                <a:cs typeface="Calibri"/>
              </a:rPr>
              <a:t>tb_whatever;</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L="92075">
              <a:lnSpc>
                <a:spcPct val="100000"/>
              </a:lnSpc>
            </a:pPr>
            <a:r>
              <a:rPr sz="2000" b="1" spc="-10" dirty="0">
                <a:solidFill>
                  <a:srgbClr val="1F145D"/>
                </a:solidFill>
                <a:latin typeface="Calibri"/>
                <a:cs typeface="Calibri"/>
              </a:rPr>
              <a:t>architecture</a:t>
            </a:r>
            <a:r>
              <a:rPr sz="2000" b="1" spc="-15" dirty="0">
                <a:solidFill>
                  <a:srgbClr val="1F145D"/>
                </a:solidFill>
                <a:latin typeface="Calibri"/>
                <a:cs typeface="Calibri"/>
              </a:rPr>
              <a:t> </a:t>
            </a:r>
            <a:r>
              <a:rPr sz="2000" spc="-10" dirty="0">
                <a:solidFill>
                  <a:srgbClr val="1F145D"/>
                </a:solidFill>
                <a:latin typeface="Calibri"/>
                <a:cs typeface="Calibri"/>
              </a:rPr>
              <a:t>Behavioral </a:t>
            </a:r>
            <a:r>
              <a:rPr sz="2000" b="1" dirty="0">
                <a:solidFill>
                  <a:srgbClr val="1F145D"/>
                </a:solidFill>
                <a:latin typeface="Calibri"/>
                <a:cs typeface="Calibri"/>
              </a:rPr>
              <a:t>of</a:t>
            </a:r>
            <a:r>
              <a:rPr sz="2000" b="1" spc="-5" dirty="0">
                <a:solidFill>
                  <a:srgbClr val="1F145D"/>
                </a:solidFill>
                <a:latin typeface="Calibri"/>
                <a:cs typeface="Calibri"/>
              </a:rPr>
              <a:t> </a:t>
            </a:r>
            <a:r>
              <a:rPr sz="2000" spc="-10" dirty="0">
                <a:solidFill>
                  <a:srgbClr val="1F145D"/>
                </a:solidFill>
                <a:latin typeface="Calibri"/>
                <a:cs typeface="Calibri"/>
              </a:rPr>
              <a:t>tb_whatever</a:t>
            </a:r>
            <a:r>
              <a:rPr sz="2000" spc="20" dirty="0">
                <a:solidFill>
                  <a:srgbClr val="1F145D"/>
                </a:solidFill>
                <a:latin typeface="Calibri"/>
                <a:cs typeface="Calibri"/>
              </a:rPr>
              <a:t> </a:t>
            </a:r>
            <a:r>
              <a:rPr sz="2000" b="1" spc="-5" dirty="0">
                <a:solidFill>
                  <a:srgbClr val="1F145D"/>
                </a:solidFill>
                <a:latin typeface="Calibri"/>
                <a:cs typeface="Calibri"/>
              </a:rPr>
              <a:t>is</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R="4908550" algn="ctr">
              <a:lnSpc>
                <a:spcPct val="100000"/>
              </a:lnSpc>
            </a:pPr>
            <a:r>
              <a:rPr sz="2000" b="1" dirty="0">
                <a:solidFill>
                  <a:srgbClr val="1F145D"/>
                </a:solidFill>
                <a:latin typeface="Calibri"/>
                <a:cs typeface="Calibri"/>
              </a:rPr>
              <a:t>…</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R="4845050" algn="ctr">
              <a:lnSpc>
                <a:spcPct val="100000"/>
              </a:lnSpc>
            </a:pPr>
            <a:r>
              <a:rPr sz="2000" b="1" dirty="0">
                <a:solidFill>
                  <a:srgbClr val="1F145D"/>
                </a:solidFill>
                <a:latin typeface="Calibri"/>
                <a:cs typeface="Calibri"/>
              </a:rPr>
              <a:t>begin</a:t>
            </a:r>
            <a:endParaRPr sz="2000">
              <a:solidFill>
                <a:srgbClr val="1F145D"/>
              </a:solidFill>
              <a:latin typeface="Calibri"/>
              <a:cs typeface="Calibri"/>
            </a:endParaRPr>
          </a:p>
          <a:p>
            <a:pPr>
              <a:lnSpc>
                <a:spcPct val="100000"/>
              </a:lnSpc>
              <a:spcBef>
                <a:spcPts val="20"/>
              </a:spcBef>
            </a:pPr>
            <a:endParaRPr sz="1950">
              <a:solidFill>
                <a:srgbClr val="1F145D"/>
              </a:solidFill>
              <a:latin typeface="Calibri"/>
              <a:cs typeface="Calibri"/>
            </a:endParaRPr>
          </a:p>
          <a:p>
            <a:pPr marR="4908550" algn="ctr">
              <a:lnSpc>
                <a:spcPct val="100000"/>
              </a:lnSpc>
              <a:spcBef>
                <a:spcPts val="5"/>
              </a:spcBef>
            </a:pPr>
            <a:r>
              <a:rPr sz="2000" b="1" dirty="0">
                <a:solidFill>
                  <a:srgbClr val="1F145D"/>
                </a:solidFill>
                <a:latin typeface="Calibri"/>
                <a:cs typeface="Calibri"/>
              </a:rPr>
              <a:t>…</a:t>
            </a:r>
            <a:endParaRPr sz="2000">
              <a:solidFill>
                <a:srgbClr val="1F145D"/>
              </a:solidFill>
              <a:latin typeface="Calibri"/>
              <a:cs typeface="Calibri"/>
            </a:endParaRPr>
          </a:p>
          <a:p>
            <a:pPr>
              <a:lnSpc>
                <a:spcPct val="100000"/>
              </a:lnSpc>
              <a:spcBef>
                <a:spcPts val="15"/>
              </a:spcBef>
            </a:pPr>
            <a:endParaRPr sz="1950">
              <a:solidFill>
                <a:srgbClr val="1F145D"/>
              </a:solidFill>
              <a:latin typeface="Calibri"/>
              <a:cs typeface="Calibri"/>
            </a:endParaRPr>
          </a:p>
          <a:p>
            <a:pPr marL="92075">
              <a:lnSpc>
                <a:spcPct val="100000"/>
              </a:lnSpc>
              <a:spcBef>
                <a:spcPts val="5"/>
              </a:spcBef>
            </a:pPr>
            <a:r>
              <a:rPr sz="2000" b="1" dirty="0">
                <a:solidFill>
                  <a:srgbClr val="1F145D"/>
                </a:solidFill>
                <a:latin typeface="Calibri"/>
                <a:cs typeface="Calibri"/>
              </a:rPr>
              <a:t>end</a:t>
            </a:r>
            <a:r>
              <a:rPr sz="2000" b="1" spc="-35" dirty="0">
                <a:solidFill>
                  <a:srgbClr val="1F145D"/>
                </a:solidFill>
                <a:latin typeface="Calibri"/>
                <a:cs typeface="Calibri"/>
              </a:rPr>
              <a:t> </a:t>
            </a:r>
            <a:r>
              <a:rPr sz="2000" spc="-10" dirty="0">
                <a:solidFill>
                  <a:srgbClr val="1F145D"/>
                </a:solidFill>
                <a:latin typeface="Calibri"/>
                <a:cs typeface="Calibri"/>
              </a:rPr>
              <a:t>Behavioral;</a:t>
            </a:r>
            <a:endParaRPr sz="2000">
              <a:solidFill>
                <a:srgbClr val="1F145D"/>
              </a:solidFill>
              <a:latin typeface="Calibri"/>
              <a:cs typeface="Calibri"/>
            </a:endParaRPr>
          </a:p>
        </p:txBody>
      </p:sp>
      <p:sp>
        <p:nvSpPr>
          <p:cNvPr id="5" name="object 5"/>
          <p:cNvSpPr txBox="1"/>
          <p:nvPr/>
        </p:nvSpPr>
        <p:spPr>
          <a:xfrm>
            <a:off x="392379" y="2094102"/>
            <a:ext cx="1026160" cy="452120"/>
          </a:xfrm>
          <a:prstGeom prst="rect">
            <a:avLst/>
          </a:prstGeom>
        </p:spPr>
        <p:txBody>
          <a:bodyPr vert="horz" wrap="square" lIns="0" tIns="12065" rIns="0" bIns="0" rtlCol="0">
            <a:spAutoFit/>
          </a:bodyPr>
          <a:lstStyle/>
          <a:p>
            <a:pPr marL="12700">
              <a:lnSpc>
                <a:spcPct val="100000"/>
              </a:lnSpc>
              <a:spcBef>
                <a:spcPts val="95"/>
              </a:spcBef>
            </a:pPr>
            <a:r>
              <a:rPr sz="2800" spc="-155" dirty="0">
                <a:solidFill>
                  <a:srgbClr val="1F145D"/>
                </a:solidFill>
                <a:latin typeface="Calibri"/>
                <a:cs typeface="Calibri"/>
              </a:rPr>
              <a:t>V</a:t>
            </a:r>
            <a:r>
              <a:rPr sz="2800" spc="-5" dirty="0">
                <a:solidFill>
                  <a:srgbClr val="1F145D"/>
                </a:solidFill>
                <a:latin typeface="Calibri"/>
                <a:cs typeface="Calibri"/>
              </a:rPr>
              <a:t>er</a:t>
            </a:r>
            <a:r>
              <a:rPr sz="2800" spc="-15" dirty="0">
                <a:solidFill>
                  <a:srgbClr val="1F145D"/>
                </a:solidFill>
                <a:latin typeface="Calibri"/>
                <a:cs typeface="Calibri"/>
              </a:rPr>
              <a:t>i</a:t>
            </a:r>
            <a:r>
              <a:rPr sz="2800" spc="-5" dirty="0">
                <a:solidFill>
                  <a:srgbClr val="1F145D"/>
                </a:solidFill>
                <a:latin typeface="Calibri"/>
                <a:cs typeface="Calibri"/>
              </a:rPr>
              <a:t>log</a:t>
            </a:r>
            <a:endParaRPr sz="2800">
              <a:solidFill>
                <a:srgbClr val="1F145D"/>
              </a:solidFill>
              <a:latin typeface="Calibri"/>
              <a:cs typeface="Calibri"/>
            </a:endParaRPr>
          </a:p>
        </p:txBody>
      </p:sp>
      <p:sp>
        <p:nvSpPr>
          <p:cNvPr id="6" name="object 6"/>
          <p:cNvSpPr txBox="1"/>
          <p:nvPr/>
        </p:nvSpPr>
        <p:spPr>
          <a:xfrm>
            <a:off x="6190869" y="1199134"/>
            <a:ext cx="7035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F145D"/>
                </a:solidFill>
                <a:latin typeface="Calibri"/>
                <a:cs typeface="Calibri"/>
              </a:rPr>
              <a:t>VHDL</a:t>
            </a:r>
            <a:endParaRPr sz="2400">
              <a:solidFill>
                <a:srgbClr val="1F145D"/>
              </a:solidFill>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9416" y="1146810"/>
            <a:ext cx="5256584"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1F145D"/>
                </a:solidFill>
              </a:rPr>
              <a:t>Unit</a:t>
            </a:r>
            <a:r>
              <a:rPr spc="-15" dirty="0">
                <a:solidFill>
                  <a:srgbClr val="1F145D"/>
                </a:solidFill>
              </a:rPr>
              <a:t> </a:t>
            </a:r>
            <a:r>
              <a:rPr dirty="0">
                <a:solidFill>
                  <a:srgbClr val="1F145D"/>
                </a:solidFill>
              </a:rPr>
              <a:t>Under</a:t>
            </a:r>
            <a:r>
              <a:rPr spc="-5" dirty="0">
                <a:solidFill>
                  <a:srgbClr val="1F145D"/>
                </a:solidFill>
              </a:rPr>
              <a:t> </a:t>
            </a:r>
            <a:r>
              <a:rPr spc="-114" dirty="0">
                <a:solidFill>
                  <a:srgbClr val="1F145D"/>
                </a:solidFill>
              </a:rPr>
              <a:t>Test</a:t>
            </a:r>
            <a:r>
              <a:rPr spc="-15" dirty="0">
                <a:solidFill>
                  <a:srgbClr val="1F145D"/>
                </a:solidFill>
              </a:rPr>
              <a:t> </a:t>
            </a:r>
            <a:r>
              <a:rPr dirty="0">
                <a:solidFill>
                  <a:srgbClr val="1F145D"/>
                </a:solidFill>
              </a:rPr>
              <a:t>(UUT)</a:t>
            </a:r>
          </a:p>
        </p:txBody>
      </p:sp>
      <p:sp>
        <p:nvSpPr>
          <p:cNvPr id="3" name="object 3"/>
          <p:cNvSpPr txBox="1"/>
          <p:nvPr/>
        </p:nvSpPr>
        <p:spPr>
          <a:xfrm>
            <a:off x="437442" y="2556192"/>
            <a:ext cx="5448300" cy="3416935"/>
          </a:xfrm>
          <a:prstGeom prst="rect">
            <a:avLst/>
          </a:prstGeom>
          <a:solidFill>
            <a:srgbClr val="E1EFD9"/>
          </a:solidFill>
          <a:ln w="9144">
            <a:solidFill>
              <a:srgbClr val="538235"/>
            </a:solidFill>
          </a:ln>
        </p:spPr>
        <p:txBody>
          <a:bodyPr vert="horz" wrap="square" lIns="0" tIns="31115" rIns="0" bIns="0" rtlCol="0">
            <a:spAutoFit/>
          </a:bodyPr>
          <a:lstStyle/>
          <a:p>
            <a:pPr marL="91440">
              <a:lnSpc>
                <a:spcPct val="100000"/>
              </a:lnSpc>
              <a:spcBef>
                <a:spcPts val="245"/>
              </a:spcBef>
            </a:pPr>
            <a:r>
              <a:rPr sz="1800" b="1" spc="-5" dirty="0">
                <a:solidFill>
                  <a:srgbClr val="1F145D"/>
                </a:solidFill>
                <a:latin typeface="Calibri"/>
                <a:cs typeface="Calibri"/>
              </a:rPr>
              <a:t>`timescale</a:t>
            </a:r>
            <a:r>
              <a:rPr sz="1800" b="1" spc="-60" dirty="0">
                <a:solidFill>
                  <a:srgbClr val="1F145D"/>
                </a:solidFill>
                <a:latin typeface="Calibri"/>
                <a:cs typeface="Calibri"/>
              </a:rPr>
              <a:t> </a:t>
            </a:r>
            <a:r>
              <a:rPr sz="1800" dirty="0">
                <a:solidFill>
                  <a:srgbClr val="1F145D"/>
                </a:solidFill>
                <a:latin typeface="Calibri"/>
                <a:cs typeface="Calibri"/>
              </a:rPr>
              <a:t>1ns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1ps</a:t>
            </a:r>
            <a:endParaRPr sz="1800" dirty="0">
              <a:solidFill>
                <a:srgbClr val="1F145D"/>
              </a:solidFill>
              <a:latin typeface="Calibri"/>
              <a:cs typeface="Calibri"/>
            </a:endParaRPr>
          </a:p>
          <a:p>
            <a:pPr marL="299720" marR="3132455" indent="-208915">
              <a:lnSpc>
                <a:spcPct val="200000"/>
              </a:lnSpc>
              <a:spcBef>
                <a:spcPts val="5"/>
              </a:spcBef>
              <a:tabLst>
                <a:tab pos="758825" algn="l"/>
              </a:tabLst>
            </a:pPr>
            <a:r>
              <a:rPr sz="1800" b="1" spc="-5" dirty="0">
                <a:solidFill>
                  <a:srgbClr val="1F145D"/>
                </a:solidFill>
                <a:latin typeface="Calibri"/>
                <a:cs typeface="Calibri"/>
              </a:rPr>
              <a:t>module </a:t>
            </a:r>
            <a:r>
              <a:rPr sz="1800" spc="-10" dirty="0">
                <a:solidFill>
                  <a:srgbClr val="1F145D"/>
                </a:solidFill>
                <a:latin typeface="Calibri"/>
                <a:cs typeface="Calibri"/>
              </a:rPr>
              <a:t>tb_whatever </a:t>
            </a:r>
            <a:r>
              <a:rPr sz="1800" b="1" dirty="0">
                <a:solidFill>
                  <a:srgbClr val="1F145D"/>
                </a:solidFill>
                <a:latin typeface="Calibri"/>
                <a:cs typeface="Calibri"/>
              </a:rPr>
              <a:t>()</a:t>
            </a:r>
            <a:r>
              <a:rPr sz="1800" dirty="0">
                <a:solidFill>
                  <a:srgbClr val="1F145D"/>
                </a:solidFill>
                <a:latin typeface="Calibri"/>
                <a:cs typeface="Calibri"/>
              </a:rPr>
              <a:t>; </a:t>
            </a:r>
            <a:r>
              <a:rPr sz="1800" spc="-395" dirty="0">
                <a:solidFill>
                  <a:srgbClr val="1F145D"/>
                </a:solidFill>
                <a:latin typeface="Calibri"/>
                <a:cs typeface="Calibri"/>
              </a:rPr>
              <a:t> </a:t>
            </a:r>
            <a:r>
              <a:rPr sz="1800" b="1" spc="-10" dirty="0">
                <a:solidFill>
                  <a:srgbClr val="1F145D"/>
                </a:solidFill>
                <a:latin typeface="Calibri"/>
                <a:cs typeface="Calibri"/>
              </a:rPr>
              <a:t>reg	</a:t>
            </a:r>
            <a:r>
              <a:rPr sz="1800" spc="-5" dirty="0">
                <a:solidFill>
                  <a:srgbClr val="1F145D"/>
                </a:solidFill>
                <a:latin typeface="Calibri"/>
                <a:cs typeface="Calibri"/>
              </a:rPr>
              <a:t>list_of_inputs;</a:t>
            </a:r>
            <a:endParaRPr sz="1800" dirty="0">
              <a:solidFill>
                <a:srgbClr val="1F145D"/>
              </a:solidFill>
              <a:latin typeface="Calibri"/>
              <a:cs typeface="Calibri"/>
            </a:endParaRPr>
          </a:p>
          <a:p>
            <a:pPr marL="299720">
              <a:lnSpc>
                <a:spcPct val="100000"/>
              </a:lnSpc>
            </a:pPr>
            <a:r>
              <a:rPr sz="1800" b="1" spc="-10" dirty="0">
                <a:solidFill>
                  <a:srgbClr val="1F145D"/>
                </a:solidFill>
                <a:latin typeface="Calibri"/>
                <a:cs typeface="Calibri"/>
              </a:rPr>
              <a:t>wire</a:t>
            </a:r>
            <a:r>
              <a:rPr sz="1800" b="1" spc="-30" dirty="0">
                <a:solidFill>
                  <a:srgbClr val="1F145D"/>
                </a:solidFill>
                <a:latin typeface="Calibri"/>
                <a:cs typeface="Calibri"/>
              </a:rPr>
              <a:t> </a:t>
            </a:r>
            <a:r>
              <a:rPr sz="1800" spc="-5" dirty="0">
                <a:solidFill>
                  <a:srgbClr val="1F145D"/>
                </a:solidFill>
                <a:latin typeface="Calibri"/>
                <a:cs typeface="Calibri"/>
              </a:rPr>
              <a:t>list_of_outputs;</a:t>
            </a:r>
            <a:endParaRPr sz="1800" dirty="0">
              <a:solidFill>
                <a:srgbClr val="1F145D"/>
              </a:solidFill>
              <a:latin typeface="Calibri"/>
              <a:cs typeface="Calibri"/>
            </a:endParaRPr>
          </a:p>
          <a:p>
            <a:pPr>
              <a:lnSpc>
                <a:spcPct val="100000"/>
              </a:lnSpc>
              <a:spcBef>
                <a:spcPts val="20"/>
              </a:spcBef>
            </a:pPr>
            <a:endParaRPr sz="1750" dirty="0">
              <a:solidFill>
                <a:srgbClr val="1F145D"/>
              </a:solidFill>
              <a:latin typeface="Calibri"/>
              <a:cs typeface="Calibri"/>
            </a:endParaRPr>
          </a:p>
          <a:p>
            <a:pPr marL="299720">
              <a:lnSpc>
                <a:spcPct val="100000"/>
              </a:lnSpc>
            </a:pPr>
            <a:r>
              <a:rPr sz="1800" spc="-5" dirty="0">
                <a:solidFill>
                  <a:srgbClr val="1F145D"/>
                </a:solidFill>
                <a:latin typeface="Calibri"/>
                <a:cs typeface="Calibri"/>
              </a:rPr>
              <a:t>test_module_name</a:t>
            </a:r>
            <a:r>
              <a:rPr sz="1800" spc="20" dirty="0">
                <a:solidFill>
                  <a:srgbClr val="1F145D"/>
                </a:solidFill>
                <a:latin typeface="Calibri"/>
                <a:cs typeface="Calibri"/>
              </a:rPr>
              <a:t> </a:t>
            </a:r>
            <a:r>
              <a:rPr sz="1800" spc="-5" dirty="0">
                <a:solidFill>
                  <a:srgbClr val="1F145D"/>
                </a:solidFill>
                <a:latin typeface="Calibri"/>
                <a:cs typeface="Calibri"/>
              </a:rPr>
              <a:t>uut(list_of_ins_and_outs)</a:t>
            </a:r>
            <a:endParaRPr sz="1800" dirty="0">
              <a:solidFill>
                <a:srgbClr val="1F145D"/>
              </a:solidFill>
              <a:latin typeface="Calibri"/>
              <a:cs typeface="Calibri"/>
            </a:endParaRPr>
          </a:p>
          <a:p>
            <a:pPr>
              <a:lnSpc>
                <a:spcPct val="100000"/>
              </a:lnSpc>
              <a:spcBef>
                <a:spcPts val="25"/>
              </a:spcBef>
            </a:pPr>
            <a:endParaRPr sz="1750" dirty="0">
              <a:solidFill>
                <a:srgbClr val="1F145D"/>
              </a:solidFill>
              <a:latin typeface="Calibri"/>
              <a:cs typeface="Calibri"/>
            </a:endParaRPr>
          </a:p>
          <a:p>
            <a:pPr marL="299720">
              <a:lnSpc>
                <a:spcPct val="100000"/>
              </a:lnSpc>
              <a:spcBef>
                <a:spcPts val="5"/>
              </a:spcBef>
            </a:pPr>
            <a:r>
              <a:rPr sz="1800" dirty="0">
                <a:solidFill>
                  <a:srgbClr val="1F145D"/>
                </a:solidFill>
                <a:latin typeface="Calibri"/>
                <a:cs typeface="Calibri"/>
              </a:rPr>
              <a:t>…</a:t>
            </a:r>
          </a:p>
          <a:p>
            <a:pPr>
              <a:lnSpc>
                <a:spcPct val="100000"/>
              </a:lnSpc>
              <a:spcBef>
                <a:spcPts val="20"/>
              </a:spcBef>
            </a:pPr>
            <a:endParaRPr sz="1750" dirty="0">
              <a:solidFill>
                <a:srgbClr val="1F145D"/>
              </a:solidFill>
              <a:latin typeface="Calibri"/>
              <a:cs typeface="Calibri"/>
            </a:endParaRPr>
          </a:p>
          <a:p>
            <a:pPr marL="91440">
              <a:lnSpc>
                <a:spcPct val="100000"/>
              </a:lnSpc>
            </a:pPr>
            <a:r>
              <a:rPr sz="1800" b="1" spc="-5" dirty="0">
                <a:solidFill>
                  <a:srgbClr val="1F145D"/>
                </a:solidFill>
                <a:latin typeface="Calibri"/>
                <a:cs typeface="Calibri"/>
              </a:rPr>
              <a:t>endmodule</a:t>
            </a:r>
            <a:endParaRPr sz="1800" dirty="0">
              <a:solidFill>
                <a:srgbClr val="1F145D"/>
              </a:solidFill>
              <a:latin typeface="Calibri"/>
              <a:cs typeface="Calibri"/>
            </a:endParaRPr>
          </a:p>
        </p:txBody>
      </p:sp>
      <p:grpSp>
        <p:nvGrpSpPr>
          <p:cNvPr id="4" name="object 4"/>
          <p:cNvGrpSpPr/>
          <p:nvPr/>
        </p:nvGrpSpPr>
        <p:grpSpPr>
          <a:xfrm>
            <a:off x="6281928" y="100584"/>
            <a:ext cx="5633085" cy="6196965"/>
            <a:chOff x="6281928" y="100584"/>
            <a:chExt cx="5633085" cy="6196965"/>
          </a:xfrm>
        </p:grpSpPr>
        <p:sp>
          <p:nvSpPr>
            <p:cNvPr id="5" name="object 5"/>
            <p:cNvSpPr/>
            <p:nvPr/>
          </p:nvSpPr>
          <p:spPr>
            <a:xfrm>
              <a:off x="6286500" y="105156"/>
              <a:ext cx="5623560" cy="6187440"/>
            </a:xfrm>
            <a:custGeom>
              <a:avLst/>
              <a:gdLst/>
              <a:ahLst/>
              <a:cxnLst/>
              <a:rect l="l" t="t" r="r" b="b"/>
              <a:pathLst>
                <a:path w="5623559" h="6187440">
                  <a:moveTo>
                    <a:pt x="5623559" y="0"/>
                  </a:moveTo>
                  <a:lnTo>
                    <a:pt x="0" y="0"/>
                  </a:lnTo>
                  <a:lnTo>
                    <a:pt x="0" y="6187440"/>
                  </a:lnTo>
                  <a:lnTo>
                    <a:pt x="5623559" y="6187440"/>
                  </a:lnTo>
                  <a:lnTo>
                    <a:pt x="5623559" y="0"/>
                  </a:lnTo>
                  <a:close/>
                </a:path>
              </a:pathLst>
            </a:custGeom>
            <a:solidFill>
              <a:srgbClr val="E1EFD9"/>
            </a:solidFill>
          </p:spPr>
          <p:txBody>
            <a:bodyPr wrap="square" lIns="0" tIns="0" rIns="0" bIns="0" rtlCol="0"/>
            <a:lstStyle/>
            <a:p>
              <a:endParaRPr>
                <a:solidFill>
                  <a:srgbClr val="1F145D"/>
                </a:solidFill>
              </a:endParaRPr>
            </a:p>
          </p:txBody>
        </p:sp>
        <p:sp>
          <p:nvSpPr>
            <p:cNvPr id="6" name="object 6"/>
            <p:cNvSpPr/>
            <p:nvPr/>
          </p:nvSpPr>
          <p:spPr>
            <a:xfrm>
              <a:off x="6286500" y="105156"/>
              <a:ext cx="5623560" cy="6187440"/>
            </a:xfrm>
            <a:custGeom>
              <a:avLst/>
              <a:gdLst/>
              <a:ahLst/>
              <a:cxnLst/>
              <a:rect l="l" t="t" r="r" b="b"/>
              <a:pathLst>
                <a:path w="5623559" h="6187440">
                  <a:moveTo>
                    <a:pt x="0" y="6187440"/>
                  </a:moveTo>
                  <a:lnTo>
                    <a:pt x="5623559" y="6187440"/>
                  </a:lnTo>
                  <a:lnTo>
                    <a:pt x="5623559" y="0"/>
                  </a:lnTo>
                  <a:lnTo>
                    <a:pt x="0" y="0"/>
                  </a:lnTo>
                  <a:lnTo>
                    <a:pt x="0" y="6187440"/>
                  </a:lnTo>
                  <a:close/>
                </a:path>
              </a:pathLst>
            </a:custGeom>
            <a:ln w="9143">
              <a:solidFill>
                <a:srgbClr val="538235"/>
              </a:solidFill>
            </a:ln>
          </p:spPr>
          <p:txBody>
            <a:bodyPr wrap="square" lIns="0" tIns="0" rIns="0" bIns="0" rtlCol="0"/>
            <a:lstStyle/>
            <a:p>
              <a:endParaRPr>
                <a:solidFill>
                  <a:srgbClr val="1F145D"/>
                </a:solidFill>
              </a:endParaRPr>
            </a:p>
          </p:txBody>
        </p:sp>
      </p:grpSp>
      <p:sp>
        <p:nvSpPr>
          <p:cNvPr id="7" name="object 7"/>
          <p:cNvSpPr txBox="1"/>
          <p:nvPr/>
        </p:nvSpPr>
        <p:spPr>
          <a:xfrm>
            <a:off x="6378828" y="123571"/>
            <a:ext cx="2906395" cy="1123315"/>
          </a:xfrm>
          <a:prstGeom prst="rect">
            <a:avLst/>
          </a:prstGeom>
        </p:spPr>
        <p:txBody>
          <a:bodyPr vert="horz" wrap="square" lIns="0" tIns="12700" rIns="0" bIns="0" rtlCol="0">
            <a:spAutoFit/>
          </a:bodyPr>
          <a:lstStyle/>
          <a:p>
            <a:pPr>
              <a:lnSpc>
                <a:spcPct val="100000"/>
              </a:lnSpc>
              <a:spcBef>
                <a:spcPts val="100"/>
              </a:spcBef>
            </a:pPr>
            <a:r>
              <a:rPr sz="1800" b="1" spc="-5" dirty="0">
                <a:solidFill>
                  <a:srgbClr val="1F145D"/>
                </a:solidFill>
                <a:latin typeface="Calibri"/>
                <a:cs typeface="Calibri"/>
              </a:rPr>
              <a:t>library</a:t>
            </a:r>
            <a:r>
              <a:rPr sz="1800" b="1" spc="-60" dirty="0">
                <a:solidFill>
                  <a:srgbClr val="1F145D"/>
                </a:solidFill>
                <a:latin typeface="Calibri"/>
                <a:cs typeface="Calibri"/>
              </a:rPr>
              <a:t> </a:t>
            </a:r>
            <a:r>
              <a:rPr sz="1800" dirty="0">
                <a:solidFill>
                  <a:srgbClr val="1F145D"/>
                </a:solidFill>
                <a:latin typeface="Calibri"/>
                <a:cs typeface="Calibri"/>
              </a:rPr>
              <a:t>IEEE;</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use</a:t>
            </a:r>
            <a:r>
              <a:rPr sz="1800" b="1" spc="-70" dirty="0">
                <a:solidFill>
                  <a:srgbClr val="1F145D"/>
                </a:solidFill>
                <a:latin typeface="Calibri"/>
                <a:cs typeface="Calibri"/>
              </a:rPr>
              <a:t> </a:t>
            </a:r>
            <a:r>
              <a:rPr sz="1800" spc="-5" dirty="0">
                <a:solidFill>
                  <a:srgbClr val="1F145D"/>
                </a:solidFill>
                <a:latin typeface="Calibri"/>
                <a:cs typeface="Calibri"/>
              </a:rPr>
              <a:t>IEEE.STD_LOGIC_1164.</a:t>
            </a:r>
            <a:r>
              <a:rPr sz="1800" b="1" spc="-5" dirty="0">
                <a:solidFill>
                  <a:srgbClr val="1F145D"/>
                </a:solidFill>
                <a:latin typeface="Calibri"/>
                <a:cs typeface="Calibri"/>
              </a:rPr>
              <a:t>ALL</a:t>
            </a:r>
            <a:r>
              <a:rPr sz="1800" spc="-5" dirty="0">
                <a:solidFill>
                  <a:srgbClr val="1F145D"/>
                </a:solidFill>
                <a:latin typeface="Calibri"/>
                <a:cs typeface="Calibri"/>
              </a:rPr>
              <a:t>;</a:t>
            </a:r>
            <a:endParaRPr sz="1800">
              <a:solidFill>
                <a:srgbClr val="1F145D"/>
              </a:solidFill>
              <a:latin typeface="Calibri"/>
              <a:cs typeface="Calibri"/>
            </a:endParaRPr>
          </a:p>
          <a:p>
            <a:pPr>
              <a:lnSpc>
                <a:spcPct val="100000"/>
              </a:lnSpc>
            </a:pPr>
            <a:r>
              <a:rPr sz="1800" b="1" spc="-5" dirty="0">
                <a:solidFill>
                  <a:srgbClr val="1F145D"/>
                </a:solidFill>
                <a:latin typeface="Calibri"/>
                <a:cs typeface="Calibri"/>
              </a:rPr>
              <a:t>entity</a:t>
            </a:r>
            <a:r>
              <a:rPr sz="1800" b="1" spc="-35" dirty="0">
                <a:solidFill>
                  <a:srgbClr val="1F145D"/>
                </a:solidFill>
                <a:latin typeface="Calibri"/>
                <a:cs typeface="Calibri"/>
              </a:rPr>
              <a:t> </a:t>
            </a:r>
            <a:r>
              <a:rPr sz="1800" spc="-10" dirty="0">
                <a:solidFill>
                  <a:srgbClr val="1F145D"/>
                </a:solidFill>
                <a:latin typeface="Calibri"/>
                <a:cs typeface="Calibri"/>
              </a:rPr>
              <a:t>tb_whatever</a:t>
            </a:r>
            <a:r>
              <a:rPr sz="1800" spc="-15" dirty="0">
                <a:solidFill>
                  <a:srgbClr val="1F145D"/>
                </a:solidFill>
                <a:latin typeface="Calibri"/>
                <a:cs typeface="Calibri"/>
              </a:rPr>
              <a:t> </a:t>
            </a:r>
            <a:r>
              <a:rPr sz="1800" b="1" dirty="0">
                <a:solidFill>
                  <a:srgbClr val="1F145D"/>
                </a:solidFill>
                <a:latin typeface="Calibri"/>
                <a:cs typeface="Calibri"/>
              </a:rPr>
              <a:t>is</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spc="-5" dirty="0">
                <a:solidFill>
                  <a:srgbClr val="1F145D"/>
                </a:solidFill>
                <a:latin typeface="Calibri"/>
                <a:cs typeface="Calibri"/>
              </a:rPr>
              <a:t>tb_whatever;</a:t>
            </a:r>
            <a:endParaRPr sz="1800">
              <a:solidFill>
                <a:srgbClr val="1F145D"/>
              </a:solidFill>
              <a:latin typeface="Calibri"/>
              <a:cs typeface="Calibri"/>
            </a:endParaRPr>
          </a:p>
        </p:txBody>
      </p:sp>
      <p:sp>
        <p:nvSpPr>
          <p:cNvPr id="8" name="object 8"/>
          <p:cNvSpPr txBox="1"/>
          <p:nvPr/>
        </p:nvSpPr>
        <p:spPr>
          <a:xfrm>
            <a:off x="6378828" y="1495425"/>
            <a:ext cx="4105275" cy="2220595"/>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1F145D"/>
                </a:solidFill>
                <a:latin typeface="Calibri"/>
                <a:cs typeface="Calibri"/>
              </a:rPr>
              <a:t>architecture</a:t>
            </a:r>
            <a:r>
              <a:rPr sz="1800" b="1" spc="-30" dirty="0">
                <a:solidFill>
                  <a:srgbClr val="1F145D"/>
                </a:solidFill>
                <a:latin typeface="Calibri"/>
                <a:cs typeface="Calibri"/>
              </a:rPr>
              <a:t> </a:t>
            </a:r>
            <a:r>
              <a:rPr sz="1800" spc="-10" dirty="0">
                <a:solidFill>
                  <a:srgbClr val="1F145D"/>
                </a:solidFill>
                <a:latin typeface="Calibri"/>
                <a:cs typeface="Calibri"/>
              </a:rPr>
              <a:t>Behavioral</a:t>
            </a:r>
            <a:r>
              <a:rPr sz="1800" dirty="0">
                <a:solidFill>
                  <a:srgbClr val="1F145D"/>
                </a:solidFill>
                <a:latin typeface="Calibri"/>
                <a:cs typeface="Calibri"/>
              </a:rPr>
              <a:t> </a:t>
            </a:r>
            <a:r>
              <a:rPr sz="1800" b="1" dirty="0">
                <a:solidFill>
                  <a:srgbClr val="1F145D"/>
                </a:solidFill>
                <a:latin typeface="Calibri"/>
                <a:cs typeface="Calibri"/>
              </a:rPr>
              <a:t>of</a:t>
            </a:r>
            <a:r>
              <a:rPr sz="1800" b="1" spc="-5" dirty="0">
                <a:solidFill>
                  <a:srgbClr val="1F145D"/>
                </a:solidFill>
                <a:latin typeface="Calibri"/>
                <a:cs typeface="Calibri"/>
              </a:rPr>
              <a:t> </a:t>
            </a:r>
            <a:r>
              <a:rPr sz="1800" spc="-10" dirty="0">
                <a:solidFill>
                  <a:srgbClr val="1F145D"/>
                </a:solidFill>
                <a:latin typeface="Calibri"/>
                <a:cs typeface="Calibri"/>
              </a:rPr>
              <a:t>tb_whatever</a:t>
            </a:r>
            <a:r>
              <a:rPr sz="1800" spc="10" dirty="0">
                <a:solidFill>
                  <a:srgbClr val="1F145D"/>
                </a:solidFill>
                <a:latin typeface="Calibri"/>
                <a:cs typeface="Calibri"/>
              </a:rPr>
              <a:t> </a:t>
            </a:r>
            <a:r>
              <a:rPr sz="1800" b="1" dirty="0">
                <a:solidFill>
                  <a:srgbClr val="1F145D"/>
                </a:solidFill>
                <a:latin typeface="Calibri"/>
                <a:cs typeface="Calibri"/>
              </a:rPr>
              <a:t>is</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208279">
              <a:lnSpc>
                <a:spcPct val="100000"/>
              </a:lnSpc>
            </a:pPr>
            <a:r>
              <a:rPr sz="1800" b="1" spc="-5" dirty="0">
                <a:solidFill>
                  <a:srgbClr val="1F145D"/>
                </a:solidFill>
                <a:latin typeface="Calibri"/>
                <a:cs typeface="Calibri"/>
              </a:rPr>
              <a:t>component</a:t>
            </a:r>
            <a:r>
              <a:rPr sz="1800" b="1" spc="-55" dirty="0">
                <a:solidFill>
                  <a:srgbClr val="1F145D"/>
                </a:solidFill>
                <a:latin typeface="Calibri"/>
                <a:cs typeface="Calibri"/>
              </a:rPr>
              <a:t> </a:t>
            </a:r>
            <a:r>
              <a:rPr sz="1800" spc="-5" dirty="0">
                <a:solidFill>
                  <a:srgbClr val="1F145D"/>
                </a:solidFill>
                <a:latin typeface="Calibri"/>
                <a:cs typeface="Calibri"/>
              </a:rPr>
              <a:t>test_module_name</a:t>
            </a:r>
            <a:endParaRPr sz="1800">
              <a:solidFill>
                <a:srgbClr val="1F145D"/>
              </a:solidFill>
              <a:latin typeface="Calibri"/>
              <a:cs typeface="Calibri"/>
            </a:endParaRPr>
          </a:p>
          <a:p>
            <a:pPr marL="419100">
              <a:lnSpc>
                <a:spcPct val="100000"/>
              </a:lnSpc>
              <a:spcBef>
                <a:spcPts val="5"/>
              </a:spcBef>
            </a:pPr>
            <a:r>
              <a:rPr sz="1800" b="1" dirty="0">
                <a:solidFill>
                  <a:srgbClr val="1F145D"/>
                </a:solidFill>
                <a:latin typeface="Calibri"/>
                <a:cs typeface="Calibri"/>
              </a:rPr>
              <a:t>port</a:t>
            </a:r>
            <a:r>
              <a:rPr sz="1800" b="1" spc="-15" dirty="0">
                <a:solidFill>
                  <a:srgbClr val="1F145D"/>
                </a:solidFill>
                <a:latin typeface="Calibri"/>
                <a:cs typeface="Calibri"/>
              </a:rPr>
              <a:t> </a:t>
            </a:r>
            <a:r>
              <a:rPr sz="1800" b="1" dirty="0">
                <a:solidFill>
                  <a:srgbClr val="1F145D"/>
                </a:solidFill>
                <a:latin typeface="Calibri"/>
                <a:cs typeface="Calibri"/>
              </a:rPr>
              <a:t>(</a:t>
            </a:r>
            <a:r>
              <a:rPr sz="1800" b="1" spc="-5" dirty="0">
                <a:solidFill>
                  <a:srgbClr val="1F145D"/>
                </a:solidFill>
                <a:latin typeface="Calibri"/>
                <a:cs typeface="Calibri"/>
              </a:rPr>
              <a:t> </a:t>
            </a:r>
            <a:r>
              <a:rPr sz="1800" spc="-5" dirty="0">
                <a:solidFill>
                  <a:srgbClr val="1F145D"/>
                </a:solidFill>
                <a:latin typeface="Calibri"/>
                <a:cs typeface="Calibri"/>
              </a:rPr>
              <a:t>list_of_out_ports</a:t>
            </a:r>
            <a:r>
              <a:rPr sz="1800" spc="1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dirty="0">
                <a:solidFill>
                  <a:srgbClr val="1F145D"/>
                </a:solidFill>
                <a:latin typeface="Calibri"/>
                <a:cs typeface="Calibri"/>
              </a:rPr>
              <a:t>out</a:t>
            </a:r>
            <a:r>
              <a:rPr sz="1800" b="1" spc="-15" dirty="0">
                <a:solidFill>
                  <a:srgbClr val="1F145D"/>
                </a:solidFill>
                <a:latin typeface="Calibri"/>
                <a:cs typeface="Calibri"/>
              </a:rPr>
              <a:t> </a:t>
            </a:r>
            <a:r>
              <a:rPr sz="1800" b="1" spc="-10" dirty="0">
                <a:solidFill>
                  <a:srgbClr val="1F145D"/>
                </a:solidFill>
                <a:latin typeface="Calibri"/>
                <a:cs typeface="Calibri"/>
              </a:rPr>
              <a:t>std_logic;</a:t>
            </a:r>
            <a:endParaRPr sz="1800">
              <a:solidFill>
                <a:srgbClr val="1F145D"/>
              </a:solidFill>
              <a:latin typeface="Calibri"/>
              <a:cs typeface="Calibri"/>
            </a:endParaRPr>
          </a:p>
          <a:p>
            <a:pPr marL="208279" marR="5080" indent="786130">
              <a:lnSpc>
                <a:spcPct val="100000"/>
              </a:lnSpc>
              <a:tabLst>
                <a:tab pos="2663825" algn="l"/>
                <a:tab pos="3113405" algn="l"/>
              </a:tabLst>
            </a:pPr>
            <a:r>
              <a:rPr sz="1800" spc="-5" dirty="0">
                <a:solidFill>
                  <a:srgbClr val="1F145D"/>
                </a:solidFill>
                <a:latin typeface="Calibri"/>
                <a:cs typeface="Calibri"/>
              </a:rPr>
              <a:t>li</a:t>
            </a:r>
            <a:r>
              <a:rPr sz="1800" spc="-20" dirty="0">
                <a:solidFill>
                  <a:srgbClr val="1F145D"/>
                </a:solidFill>
                <a:latin typeface="Calibri"/>
                <a:cs typeface="Calibri"/>
              </a:rPr>
              <a:t>s</a:t>
            </a:r>
            <a:r>
              <a:rPr sz="1800" dirty="0">
                <a:solidFill>
                  <a:srgbClr val="1F145D"/>
                </a:solidFill>
                <a:latin typeface="Calibri"/>
                <a:cs typeface="Calibri"/>
              </a:rPr>
              <a:t>t_of</a:t>
            </a:r>
            <a:r>
              <a:rPr sz="1800" spc="5" dirty="0">
                <a:solidFill>
                  <a:srgbClr val="1F145D"/>
                </a:solidFill>
                <a:latin typeface="Calibri"/>
                <a:cs typeface="Calibri"/>
              </a:rPr>
              <a:t>_</a:t>
            </a:r>
            <a:r>
              <a:rPr sz="1800" spc="-5" dirty="0">
                <a:solidFill>
                  <a:srgbClr val="1F145D"/>
                </a:solidFill>
                <a:latin typeface="Calibri"/>
                <a:cs typeface="Calibri"/>
              </a:rPr>
              <a:t>in</a:t>
            </a:r>
            <a:r>
              <a:rPr sz="1800" dirty="0">
                <a:solidFill>
                  <a:srgbClr val="1F145D"/>
                </a:solidFill>
                <a:latin typeface="Calibri"/>
                <a:cs typeface="Calibri"/>
              </a:rPr>
              <a:t>_</a:t>
            </a:r>
            <a:r>
              <a:rPr sz="1800" spc="-5" dirty="0">
                <a:solidFill>
                  <a:srgbClr val="1F145D"/>
                </a:solidFill>
                <a:latin typeface="Calibri"/>
                <a:cs typeface="Calibri"/>
              </a:rPr>
              <a:t>port</a:t>
            </a:r>
            <a:r>
              <a:rPr sz="1800" dirty="0">
                <a:solidFill>
                  <a:srgbClr val="1F145D"/>
                </a:solidFill>
                <a:latin typeface="Calibri"/>
                <a:cs typeface="Calibri"/>
              </a:rPr>
              <a:t>s	:</a:t>
            </a:r>
            <a:r>
              <a:rPr sz="1800" spc="10" dirty="0">
                <a:solidFill>
                  <a:srgbClr val="1F145D"/>
                </a:solidFill>
                <a:latin typeface="Calibri"/>
                <a:cs typeface="Calibri"/>
              </a:rPr>
              <a:t> </a:t>
            </a:r>
            <a:r>
              <a:rPr sz="1800" b="1" dirty="0">
                <a:solidFill>
                  <a:srgbClr val="1F145D"/>
                </a:solidFill>
                <a:latin typeface="Calibri"/>
                <a:cs typeface="Calibri"/>
              </a:rPr>
              <a:t>in	</a:t>
            </a:r>
            <a:r>
              <a:rPr sz="1800" b="1" spc="-25" dirty="0">
                <a:solidFill>
                  <a:srgbClr val="1F145D"/>
                </a:solidFill>
                <a:latin typeface="Calibri"/>
                <a:cs typeface="Calibri"/>
              </a:rPr>
              <a:t>st</a:t>
            </a:r>
            <a:r>
              <a:rPr sz="1800" b="1" dirty="0">
                <a:solidFill>
                  <a:srgbClr val="1F145D"/>
                </a:solidFill>
                <a:latin typeface="Calibri"/>
                <a:cs typeface="Calibri"/>
              </a:rPr>
              <a:t>d</a:t>
            </a:r>
            <a:r>
              <a:rPr sz="1800" b="1" spc="-5" dirty="0">
                <a:solidFill>
                  <a:srgbClr val="1F145D"/>
                </a:solidFill>
                <a:latin typeface="Calibri"/>
                <a:cs typeface="Calibri"/>
              </a:rPr>
              <a:t>_l</a:t>
            </a:r>
            <a:r>
              <a:rPr sz="1800" b="1" spc="5" dirty="0">
                <a:solidFill>
                  <a:srgbClr val="1F145D"/>
                </a:solidFill>
                <a:latin typeface="Calibri"/>
                <a:cs typeface="Calibri"/>
              </a:rPr>
              <a:t>o</a:t>
            </a:r>
            <a:r>
              <a:rPr sz="1800" b="1" spc="-5" dirty="0">
                <a:solidFill>
                  <a:srgbClr val="1F145D"/>
                </a:solidFill>
                <a:latin typeface="Calibri"/>
                <a:cs typeface="Calibri"/>
              </a:rPr>
              <a:t>gi</a:t>
            </a:r>
            <a:r>
              <a:rPr sz="1800" b="1" spc="10" dirty="0">
                <a:solidFill>
                  <a:srgbClr val="1F145D"/>
                </a:solidFill>
                <a:latin typeface="Calibri"/>
                <a:cs typeface="Calibri"/>
              </a:rPr>
              <a:t>c</a:t>
            </a:r>
            <a:r>
              <a:rPr sz="1800" b="1" dirty="0">
                <a:solidFill>
                  <a:srgbClr val="1F145D"/>
                </a:solidFill>
                <a:latin typeface="Calibri"/>
                <a:cs typeface="Calibri"/>
              </a:rPr>
              <a:t>);  end</a:t>
            </a:r>
            <a:r>
              <a:rPr sz="1800" b="1" spc="-25" dirty="0">
                <a:solidFill>
                  <a:srgbClr val="1F145D"/>
                </a:solidFill>
                <a:latin typeface="Calibri"/>
                <a:cs typeface="Calibri"/>
              </a:rPr>
              <a:t> </a:t>
            </a:r>
            <a:r>
              <a:rPr sz="1800" b="1" spc="-5" dirty="0">
                <a:solidFill>
                  <a:srgbClr val="1F145D"/>
                </a:solidFill>
                <a:latin typeface="Calibri"/>
                <a:cs typeface="Calibri"/>
              </a:rPr>
              <a:t>component;</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208279">
              <a:lnSpc>
                <a:spcPct val="100000"/>
              </a:lnSpc>
            </a:pPr>
            <a:r>
              <a:rPr sz="1800" b="1" dirty="0">
                <a:solidFill>
                  <a:srgbClr val="1F145D"/>
                </a:solidFill>
                <a:latin typeface="Calibri"/>
                <a:cs typeface="Calibri"/>
              </a:rPr>
              <a:t>signal</a:t>
            </a:r>
            <a:r>
              <a:rPr sz="1800" b="1" spc="-30" dirty="0">
                <a:solidFill>
                  <a:srgbClr val="1F145D"/>
                </a:solidFill>
                <a:latin typeface="Calibri"/>
                <a:cs typeface="Calibri"/>
              </a:rPr>
              <a:t> </a:t>
            </a:r>
            <a:r>
              <a:rPr sz="1800" spc="-5" dirty="0">
                <a:solidFill>
                  <a:srgbClr val="1F145D"/>
                </a:solidFill>
                <a:latin typeface="Calibri"/>
                <a:cs typeface="Calibri"/>
              </a:rPr>
              <a:t>list_of_ins_and_outs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spc="-5" dirty="0">
                <a:solidFill>
                  <a:srgbClr val="1F145D"/>
                </a:solidFill>
                <a:latin typeface="Calibri"/>
                <a:cs typeface="Calibri"/>
              </a:rPr>
              <a:t>std_logic;</a:t>
            </a:r>
            <a:endParaRPr sz="1800">
              <a:solidFill>
                <a:srgbClr val="1F145D"/>
              </a:solidFill>
              <a:latin typeface="Calibri"/>
              <a:cs typeface="Calibri"/>
            </a:endParaRPr>
          </a:p>
        </p:txBody>
      </p:sp>
      <p:sp>
        <p:nvSpPr>
          <p:cNvPr id="9" name="object 9"/>
          <p:cNvSpPr txBox="1"/>
          <p:nvPr/>
        </p:nvSpPr>
        <p:spPr>
          <a:xfrm>
            <a:off x="6378828" y="3964940"/>
            <a:ext cx="53911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be</a:t>
            </a:r>
            <a:r>
              <a:rPr sz="1800" b="1" spc="-5" dirty="0">
                <a:solidFill>
                  <a:srgbClr val="1F145D"/>
                </a:solidFill>
                <a:latin typeface="Calibri"/>
                <a:cs typeface="Calibri"/>
              </a:rPr>
              <a:t>gin</a:t>
            </a:r>
            <a:endParaRPr sz="1800">
              <a:solidFill>
                <a:srgbClr val="1F145D"/>
              </a:solidFill>
              <a:latin typeface="Calibri"/>
              <a:cs typeface="Calibri"/>
            </a:endParaRPr>
          </a:p>
        </p:txBody>
      </p:sp>
      <p:sp>
        <p:nvSpPr>
          <p:cNvPr id="10" name="object 10"/>
          <p:cNvSpPr txBox="1"/>
          <p:nvPr/>
        </p:nvSpPr>
        <p:spPr>
          <a:xfrm>
            <a:off x="6535801" y="4513579"/>
            <a:ext cx="3651885" cy="574040"/>
          </a:xfrm>
          <a:prstGeom prst="rect">
            <a:avLst/>
          </a:prstGeom>
        </p:spPr>
        <p:txBody>
          <a:bodyPr vert="horz" wrap="square" lIns="0" tIns="12700" rIns="0" bIns="0" rtlCol="0">
            <a:spAutoFit/>
          </a:bodyPr>
          <a:lstStyle/>
          <a:p>
            <a:pPr>
              <a:lnSpc>
                <a:spcPct val="100000"/>
              </a:lnSpc>
              <a:spcBef>
                <a:spcPts val="100"/>
              </a:spcBef>
              <a:tabLst>
                <a:tab pos="535940" algn="l"/>
              </a:tabLst>
            </a:pPr>
            <a:r>
              <a:rPr sz="1800" spc="-5" dirty="0">
                <a:solidFill>
                  <a:srgbClr val="1F145D"/>
                </a:solidFill>
                <a:latin typeface="Calibri"/>
                <a:cs typeface="Calibri"/>
              </a:rPr>
              <a:t>uut:	test_module_name</a:t>
            </a:r>
            <a:endParaRPr sz="1800">
              <a:solidFill>
                <a:srgbClr val="1F145D"/>
              </a:solidFill>
              <a:latin typeface="Calibri"/>
              <a:cs typeface="Calibri"/>
            </a:endParaRPr>
          </a:p>
          <a:p>
            <a:pPr marL="575945">
              <a:lnSpc>
                <a:spcPct val="100000"/>
              </a:lnSpc>
            </a:pPr>
            <a:r>
              <a:rPr sz="1800" b="1" dirty="0">
                <a:solidFill>
                  <a:srgbClr val="1F145D"/>
                </a:solidFill>
                <a:latin typeface="Calibri"/>
                <a:cs typeface="Calibri"/>
              </a:rPr>
              <a:t>port</a:t>
            </a:r>
            <a:r>
              <a:rPr sz="1800" b="1" spc="-40" dirty="0">
                <a:solidFill>
                  <a:srgbClr val="1F145D"/>
                </a:solidFill>
                <a:latin typeface="Calibri"/>
                <a:cs typeface="Calibri"/>
              </a:rPr>
              <a:t> </a:t>
            </a:r>
            <a:r>
              <a:rPr sz="1800" b="1" spc="-5" dirty="0">
                <a:solidFill>
                  <a:srgbClr val="1F145D"/>
                </a:solidFill>
                <a:latin typeface="Calibri"/>
                <a:cs typeface="Calibri"/>
              </a:rPr>
              <a:t>map</a:t>
            </a:r>
            <a:r>
              <a:rPr sz="1800" b="1" spc="-15" dirty="0">
                <a:solidFill>
                  <a:srgbClr val="1F145D"/>
                </a:solidFill>
                <a:latin typeface="Calibri"/>
                <a:cs typeface="Calibri"/>
              </a:rPr>
              <a:t> </a:t>
            </a:r>
            <a:r>
              <a:rPr sz="1800" spc="-5" dirty="0">
                <a:solidFill>
                  <a:srgbClr val="1F145D"/>
                </a:solidFill>
                <a:latin typeface="Calibri"/>
                <a:cs typeface="Calibri"/>
              </a:rPr>
              <a:t>(list_of_ins_and_outs);</a:t>
            </a:r>
            <a:endParaRPr sz="1800">
              <a:solidFill>
                <a:srgbClr val="1F145D"/>
              </a:solidFill>
              <a:latin typeface="Calibri"/>
              <a:cs typeface="Calibri"/>
            </a:endParaRPr>
          </a:p>
        </p:txBody>
      </p:sp>
      <p:sp>
        <p:nvSpPr>
          <p:cNvPr id="11" name="object 11"/>
          <p:cNvSpPr txBox="1"/>
          <p:nvPr/>
        </p:nvSpPr>
        <p:spPr>
          <a:xfrm>
            <a:off x="6535801" y="5336794"/>
            <a:ext cx="175895"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a:t>
            </a:r>
            <a:endParaRPr sz="1800">
              <a:solidFill>
                <a:srgbClr val="1F145D"/>
              </a:solidFill>
              <a:latin typeface="Calibri"/>
              <a:cs typeface="Calibri"/>
            </a:endParaRPr>
          </a:p>
        </p:txBody>
      </p:sp>
      <p:sp>
        <p:nvSpPr>
          <p:cNvPr id="12" name="object 12"/>
          <p:cNvSpPr txBox="1"/>
          <p:nvPr/>
        </p:nvSpPr>
        <p:spPr>
          <a:xfrm>
            <a:off x="6378828" y="5885484"/>
            <a:ext cx="1464310"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end</a:t>
            </a:r>
            <a:r>
              <a:rPr sz="1800" b="1" spc="-65" dirty="0">
                <a:solidFill>
                  <a:srgbClr val="1F145D"/>
                </a:solidFill>
                <a:latin typeface="Calibri"/>
                <a:cs typeface="Calibri"/>
              </a:rPr>
              <a:t> </a:t>
            </a:r>
            <a:r>
              <a:rPr sz="1800" spc="-10" dirty="0">
                <a:solidFill>
                  <a:srgbClr val="1F145D"/>
                </a:solidFill>
                <a:latin typeface="Calibri"/>
                <a:cs typeface="Calibri"/>
              </a:rPr>
              <a:t>Behavioral;</a:t>
            </a:r>
            <a:endParaRPr sz="1800">
              <a:solidFill>
                <a:srgbClr val="1F145D"/>
              </a:solidFill>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424" y="1196752"/>
            <a:ext cx="327914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1F145D"/>
                </a:solidFill>
              </a:rPr>
              <a:t>Clock</a:t>
            </a:r>
            <a:r>
              <a:rPr spc="-45" dirty="0">
                <a:solidFill>
                  <a:srgbClr val="1F145D"/>
                </a:solidFill>
              </a:rPr>
              <a:t> </a:t>
            </a:r>
            <a:r>
              <a:rPr dirty="0">
                <a:solidFill>
                  <a:srgbClr val="1F145D"/>
                </a:solidFill>
              </a:rPr>
              <a:t>Stimulus</a:t>
            </a:r>
          </a:p>
        </p:txBody>
      </p:sp>
      <p:sp>
        <p:nvSpPr>
          <p:cNvPr id="3" name="object 3"/>
          <p:cNvSpPr txBox="1"/>
          <p:nvPr/>
        </p:nvSpPr>
        <p:spPr>
          <a:xfrm>
            <a:off x="281940" y="2029967"/>
            <a:ext cx="5448300" cy="4246245"/>
          </a:xfrm>
          <a:prstGeom prst="rect">
            <a:avLst/>
          </a:prstGeom>
          <a:solidFill>
            <a:srgbClr val="E1EFD9"/>
          </a:solidFill>
          <a:ln w="9144">
            <a:solidFill>
              <a:srgbClr val="538235"/>
            </a:solidFill>
          </a:ln>
        </p:spPr>
        <p:txBody>
          <a:bodyPr vert="horz" wrap="square" lIns="0" tIns="29845" rIns="0" bIns="0" rtlCol="0">
            <a:spAutoFit/>
          </a:bodyPr>
          <a:lstStyle/>
          <a:p>
            <a:pPr marL="90805">
              <a:lnSpc>
                <a:spcPct val="100000"/>
              </a:lnSpc>
              <a:spcBef>
                <a:spcPts val="235"/>
              </a:spcBef>
            </a:pPr>
            <a:r>
              <a:rPr sz="1800" b="1" spc="-5" dirty="0">
                <a:solidFill>
                  <a:srgbClr val="1F145D"/>
                </a:solidFill>
                <a:latin typeface="Calibri"/>
                <a:cs typeface="Calibri"/>
              </a:rPr>
              <a:t>`timescale</a:t>
            </a:r>
            <a:r>
              <a:rPr sz="1800" b="1" spc="-60" dirty="0">
                <a:solidFill>
                  <a:srgbClr val="1F145D"/>
                </a:solidFill>
                <a:latin typeface="Calibri"/>
                <a:cs typeface="Calibri"/>
              </a:rPr>
              <a:t> </a:t>
            </a:r>
            <a:r>
              <a:rPr sz="1800" dirty="0">
                <a:solidFill>
                  <a:srgbClr val="1F145D"/>
                </a:solidFill>
                <a:latin typeface="Calibri"/>
                <a:cs typeface="Calibri"/>
              </a:rPr>
              <a:t>1ns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1ps</a:t>
            </a:r>
            <a:endParaRPr sz="1800">
              <a:solidFill>
                <a:srgbClr val="1F145D"/>
              </a:solidFill>
              <a:latin typeface="Calibri"/>
              <a:cs typeface="Calibri"/>
            </a:endParaRPr>
          </a:p>
          <a:p>
            <a:pPr marL="299720" marR="3132455" indent="-208915">
              <a:lnSpc>
                <a:spcPct val="200000"/>
              </a:lnSpc>
              <a:spcBef>
                <a:spcPts val="5"/>
              </a:spcBef>
            </a:pPr>
            <a:r>
              <a:rPr sz="1800" b="1" spc="-5" dirty="0">
                <a:solidFill>
                  <a:srgbClr val="1F145D"/>
                </a:solidFill>
                <a:latin typeface="Calibri"/>
                <a:cs typeface="Calibri"/>
              </a:rPr>
              <a:t>module </a:t>
            </a:r>
            <a:r>
              <a:rPr sz="1800" spc="-10" dirty="0">
                <a:solidFill>
                  <a:srgbClr val="1F145D"/>
                </a:solidFill>
                <a:latin typeface="Calibri"/>
                <a:cs typeface="Calibri"/>
              </a:rPr>
              <a:t>tb_whatever </a:t>
            </a:r>
            <a:r>
              <a:rPr sz="1800" b="1" dirty="0">
                <a:solidFill>
                  <a:srgbClr val="1F145D"/>
                </a:solidFill>
                <a:latin typeface="Calibri"/>
                <a:cs typeface="Calibri"/>
              </a:rPr>
              <a:t>()</a:t>
            </a:r>
            <a:r>
              <a:rPr sz="1800" dirty="0">
                <a:solidFill>
                  <a:srgbClr val="1F145D"/>
                </a:solidFill>
                <a:latin typeface="Calibri"/>
                <a:cs typeface="Calibri"/>
              </a:rPr>
              <a:t>; </a:t>
            </a:r>
            <a:r>
              <a:rPr sz="1800" spc="-395" dirty="0">
                <a:solidFill>
                  <a:srgbClr val="1F145D"/>
                </a:solidFill>
                <a:latin typeface="Calibri"/>
                <a:cs typeface="Calibri"/>
              </a:rPr>
              <a:t> </a:t>
            </a:r>
            <a:r>
              <a:rPr sz="1800" b="1" spc="-10"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clock=0;</a:t>
            </a:r>
            <a:endParaRPr sz="1800">
              <a:solidFill>
                <a:srgbClr val="1F145D"/>
              </a:solidFill>
              <a:latin typeface="Calibri"/>
              <a:cs typeface="Calibri"/>
            </a:endParaRPr>
          </a:p>
          <a:p>
            <a:pPr marL="299720">
              <a:lnSpc>
                <a:spcPct val="100000"/>
              </a:lnSpc>
              <a:tabLst>
                <a:tab pos="758825" algn="l"/>
              </a:tabLst>
            </a:pPr>
            <a:r>
              <a:rPr sz="1800" b="1" spc="-10" dirty="0">
                <a:solidFill>
                  <a:srgbClr val="1F145D"/>
                </a:solidFill>
                <a:latin typeface="Calibri"/>
                <a:cs typeface="Calibri"/>
              </a:rPr>
              <a:t>reg	</a:t>
            </a:r>
            <a:r>
              <a:rPr sz="1800" spc="-5" dirty="0">
                <a:solidFill>
                  <a:srgbClr val="1F145D"/>
                </a:solidFill>
                <a:latin typeface="Calibri"/>
                <a:cs typeface="Calibri"/>
              </a:rPr>
              <a:t>list_of_inputs;</a:t>
            </a:r>
            <a:endParaRPr sz="1800">
              <a:solidFill>
                <a:srgbClr val="1F145D"/>
              </a:solidFill>
              <a:latin typeface="Calibri"/>
              <a:cs typeface="Calibri"/>
            </a:endParaRPr>
          </a:p>
          <a:p>
            <a:pPr marL="299720">
              <a:lnSpc>
                <a:spcPct val="100000"/>
              </a:lnSpc>
            </a:pPr>
            <a:r>
              <a:rPr sz="1800" b="1" spc="-10" dirty="0">
                <a:solidFill>
                  <a:srgbClr val="1F145D"/>
                </a:solidFill>
                <a:latin typeface="Calibri"/>
                <a:cs typeface="Calibri"/>
              </a:rPr>
              <a:t>wire</a:t>
            </a:r>
            <a:r>
              <a:rPr sz="1800" b="1" spc="-30" dirty="0">
                <a:solidFill>
                  <a:srgbClr val="1F145D"/>
                </a:solidFill>
                <a:latin typeface="Calibri"/>
                <a:cs typeface="Calibri"/>
              </a:rPr>
              <a:t> </a:t>
            </a:r>
            <a:r>
              <a:rPr sz="1800" spc="-5" dirty="0">
                <a:solidFill>
                  <a:srgbClr val="1F145D"/>
                </a:solidFill>
                <a:latin typeface="Calibri"/>
                <a:cs typeface="Calibri"/>
              </a:rPr>
              <a:t>list_of_outputs;</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299720">
              <a:lnSpc>
                <a:spcPct val="100000"/>
              </a:lnSpc>
            </a:pPr>
            <a:r>
              <a:rPr sz="1800" spc="-5" dirty="0">
                <a:solidFill>
                  <a:srgbClr val="1F145D"/>
                </a:solidFill>
                <a:latin typeface="Calibri"/>
                <a:cs typeface="Calibri"/>
              </a:rPr>
              <a:t>test_module_name</a:t>
            </a:r>
            <a:r>
              <a:rPr sz="1800" spc="10" dirty="0">
                <a:solidFill>
                  <a:srgbClr val="1F145D"/>
                </a:solidFill>
                <a:latin typeface="Calibri"/>
                <a:cs typeface="Calibri"/>
              </a:rPr>
              <a:t> </a:t>
            </a:r>
            <a:r>
              <a:rPr sz="1800" spc="-5" dirty="0">
                <a:solidFill>
                  <a:srgbClr val="1F145D"/>
                </a:solidFill>
                <a:latin typeface="Calibri"/>
                <a:cs typeface="Calibri"/>
              </a:rPr>
              <a:t>uut(clock,</a:t>
            </a:r>
            <a:r>
              <a:rPr sz="1800" spc="35" dirty="0">
                <a:solidFill>
                  <a:srgbClr val="1F145D"/>
                </a:solidFill>
                <a:latin typeface="Calibri"/>
                <a:cs typeface="Calibri"/>
              </a:rPr>
              <a:t> </a:t>
            </a:r>
            <a:r>
              <a:rPr sz="1800" spc="-5" dirty="0">
                <a:solidFill>
                  <a:srgbClr val="1F145D"/>
                </a:solidFill>
                <a:latin typeface="Calibri"/>
                <a:cs typeface="Calibri"/>
              </a:rPr>
              <a:t>list_of_ins_and_outs)</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299720">
              <a:lnSpc>
                <a:spcPct val="100000"/>
              </a:lnSpc>
              <a:spcBef>
                <a:spcPts val="5"/>
              </a:spcBef>
            </a:pPr>
            <a:r>
              <a:rPr sz="1800" b="1" spc="-15" dirty="0">
                <a:solidFill>
                  <a:srgbClr val="1F145D"/>
                </a:solidFill>
                <a:latin typeface="Calibri"/>
                <a:cs typeface="Calibri"/>
              </a:rPr>
              <a:t>always</a:t>
            </a:r>
            <a:r>
              <a:rPr sz="1800" b="1" spc="-10" dirty="0">
                <a:solidFill>
                  <a:srgbClr val="1F145D"/>
                </a:solidFill>
                <a:latin typeface="Calibri"/>
                <a:cs typeface="Calibri"/>
              </a:rPr>
              <a:t> </a:t>
            </a:r>
            <a:r>
              <a:rPr sz="1800" spc="-5" dirty="0">
                <a:solidFill>
                  <a:srgbClr val="1F145D"/>
                </a:solidFill>
                <a:latin typeface="Calibri"/>
                <a:cs typeface="Calibri"/>
              </a:rPr>
              <a:t>#5</a:t>
            </a:r>
            <a:r>
              <a:rPr sz="1800" spc="-10" dirty="0">
                <a:solidFill>
                  <a:srgbClr val="1F145D"/>
                </a:solidFill>
                <a:latin typeface="Calibri"/>
                <a:cs typeface="Calibri"/>
              </a:rPr>
              <a:t> </a:t>
            </a:r>
            <a:r>
              <a:rPr sz="1800" spc="-5" dirty="0">
                <a:solidFill>
                  <a:srgbClr val="1F145D"/>
                </a:solidFill>
                <a:latin typeface="Calibri"/>
                <a:cs typeface="Calibri"/>
              </a:rPr>
              <a:t>clock=!clock;</a:t>
            </a:r>
            <a:r>
              <a:rPr sz="1800" spc="30" dirty="0">
                <a:solidFill>
                  <a:srgbClr val="1F145D"/>
                </a:solidFill>
                <a:latin typeface="Calibri"/>
                <a:cs typeface="Calibri"/>
              </a:rPr>
              <a:t> </a:t>
            </a:r>
            <a:r>
              <a:rPr sz="1800" spc="-5" dirty="0">
                <a:solidFill>
                  <a:srgbClr val="1F145D"/>
                </a:solidFill>
                <a:latin typeface="Calibri"/>
                <a:cs typeface="Calibri"/>
              </a:rPr>
              <a:t>//</a:t>
            </a:r>
            <a:r>
              <a:rPr sz="1800" spc="5" dirty="0">
                <a:solidFill>
                  <a:srgbClr val="1F145D"/>
                </a:solidFill>
                <a:latin typeface="Calibri"/>
                <a:cs typeface="Calibri"/>
              </a:rPr>
              <a:t> </a:t>
            </a:r>
            <a:r>
              <a:rPr sz="1800" spc="-5" dirty="0">
                <a:solidFill>
                  <a:srgbClr val="1F145D"/>
                </a:solidFill>
                <a:latin typeface="Calibri"/>
                <a:cs typeface="Calibri"/>
              </a:rPr>
              <a:t>#5=half</a:t>
            </a:r>
            <a:r>
              <a:rPr sz="1800" spc="-10" dirty="0">
                <a:solidFill>
                  <a:srgbClr val="1F145D"/>
                </a:solidFill>
                <a:latin typeface="Calibri"/>
                <a:cs typeface="Calibri"/>
              </a:rPr>
              <a:t> </a:t>
            </a:r>
            <a:r>
              <a:rPr sz="1800" spc="-5" dirty="0">
                <a:solidFill>
                  <a:srgbClr val="1F145D"/>
                </a:solidFill>
                <a:latin typeface="Calibri"/>
                <a:cs typeface="Calibri"/>
              </a:rPr>
              <a:t>clock</a:t>
            </a:r>
            <a:r>
              <a:rPr sz="1800" spc="10" dirty="0">
                <a:solidFill>
                  <a:srgbClr val="1F145D"/>
                </a:solidFill>
                <a:latin typeface="Calibri"/>
                <a:cs typeface="Calibri"/>
              </a:rPr>
              <a:t> </a:t>
            </a:r>
            <a:r>
              <a:rPr sz="1800" spc="-5" dirty="0">
                <a:solidFill>
                  <a:srgbClr val="1F145D"/>
                </a:solidFill>
                <a:latin typeface="Calibri"/>
                <a:cs typeface="Calibri"/>
              </a:rPr>
              <a:t>period</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299720">
              <a:lnSpc>
                <a:spcPct val="100000"/>
              </a:lnSpc>
            </a:pPr>
            <a:r>
              <a:rPr sz="1800" b="1" dirty="0">
                <a:solidFill>
                  <a:srgbClr val="1F145D"/>
                </a:solidFill>
                <a:latin typeface="Calibri"/>
                <a:cs typeface="Calibri"/>
              </a:rPr>
              <a:t>…</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90805">
              <a:lnSpc>
                <a:spcPct val="100000"/>
              </a:lnSpc>
              <a:spcBef>
                <a:spcPts val="5"/>
              </a:spcBef>
            </a:pPr>
            <a:r>
              <a:rPr sz="1800" b="1" spc="-5" dirty="0">
                <a:solidFill>
                  <a:srgbClr val="1F145D"/>
                </a:solidFill>
                <a:latin typeface="Calibri"/>
                <a:cs typeface="Calibri"/>
              </a:rPr>
              <a:t>endmodule</a:t>
            </a:r>
            <a:endParaRPr sz="1800">
              <a:solidFill>
                <a:srgbClr val="1F145D"/>
              </a:solidFill>
              <a:latin typeface="Calibri"/>
              <a:cs typeface="Calibri"/>
            </a:endParaRPr>
          </a:p>
        </p:txBody>
      </p:sp>
      <p:sp>
        <p:nvSpPr>
          <p:cNvPr id="4" name="object 4"/>
          <p:cNvSpPr txBox="1"/>
          <p:nvPr/>
        </p:nvSpPr>
        <p:spPr>
          <a:xfrm>
            <a:off x="6210300" y="583691"/>
            <a:ext cx="5623560" cy="5908675"/>
          </a:xfrm>
          <a:prstGeom prst="rect">
            <a:avLst/>
          </a:prstGeom>
          <a:solidFill>
            <a:srgbClr val="E1EFD9"/>
          </a:solidFill>
          <a:ln w="9144">
            <a:solidFill>
              <a:srgbClr val="538235"/>
            </a:solidFill>
          </a:ln>
        </p:spPr>
        <p:txBody>
          <a:bodyPr vert="horz" wrap="square" lIns="0" tIns="30480" rIns="0" bIns="0" rtlCol="0">
            <a:spAutoFit/>
          </a:bodyPr>
          <a:lstStyle/>
          <a:p>
            <a:pPr marL="92075">
              <a:lnSpc>
                <a:spcPct val="100000"/>
              </a:lnSpc>
              <a:spcBef>
                <a:spcPts val="240"/>
              </a:spcBef>
            </a:pPr>
            <a:r>
              <a:rPr sz="1800" b="1" spc="-5" dirty="0">
                <a:solidFill>
                  <a:srgbClr val="1F145D"/>
                </a:solidFill>
                <a:latin typeface="Calibri"/>
                <a:cs typeface="Calibri"/>
              </a:rPr>
              <a:t>library</a:t>
            </a:r>
            <a:r>
              <a:rPr sz="1800" b="1" spc="-60" dirty="0">
                <a:solidFill>
                  <a:srgbClr val="1F145D"/>
                </a:solidFill>
                <a:latin typeface="Calibri"/>
                <a:cs typeface="Calibri"/>
              </a:rPr>
              <a:t> </a:t>
            </a:r>
            <a:r>
              <a:rPr sz="1800" dirty="0">
                <a:solidFill>
                  <a:srgbClr val="1F145D"/>
                </a:solidFill>
                <a:latin typeface="Calibri"/>
                <a:cs typeface="Calibri"/>
              </a:rPr>
              <a:t>IEEE;</a:t>
            </a:r>
            <a:endParaRPr sz="1800">
              <a:solidFill>
                <a:srgbClr val="1F145D"/>
              </a:solidFill>
              <a:latin typeface="Calibri"/>
              <a:cs typeface="Calibri"/>
            </a:endParaRPr>
          </a:p>
          <a:p>
            <a:pPr marL="92075">
              <a:lnSpc>
                <a:spcPct val="100000"/>
              </a:lnSpc>
            </a:pPr>
            <a:r>
              <a:rPr sz="1800" b="1" dirty="0">
                <a:solidFill>
                  <a:srgbClr val="1F145D"/>
                </a:solidFill>
                <a:latin typeface="Calibri"/>
                <a:cs typeface="Calibri"/>
              </a:rPr>
              <a:t>use</a:t>
            </a:r>
            <a:r>
              <a:rPr sz="1800" b="1" spc="-10" dirty="0">
                <a:solidFill>
                  <a:srgbClr val="1F145D"/>
                </a:solidFill>
                <a:latin typeface="Calibri"/>
                <a:cs typeface="Calibri"/>
              </a:rPr>
              <a:t> </a:t>
            </a:r>
            <a:r>
              <a:rPr sz="1800" spc="-10" dirty="0">
                <a:solidFill>
                  <a:srgbClr val="1F145D"/>
                </a:solidFill>
                <a:latin typeface="Calibri"/>
                <a:cs typeface="Calibri"/>
              </a:rPr>
              <a:t>IEEE.STD_LOGIC_1164.</a:t>
            </a:r>
            <a:r>
              <a:rPr sz="1800" b="1" spc="-10" dirty="0">
                <a:solidFill>
                  <a:srgbClr val="1F145D"/>
                </a:solidFill>
                <a:latin typeface="Calibri"/>
                <a:cs typeface="Calibri"/>
              </a:rPr>
              <a:t>ALL</a:t>
            </a:r>
            <a:r>
              <a:rPr sz="1800" spc="-10" dirty="0">
                <a:solidFill>
                  <a:srgbClr val="1F145D"/>
                </a:solidFill>
                <a:latin typeface="Calibri"/>
                <a:cs typeface="Calibri"/>
              </a:rPr>
              <a:t>;</a:t>
            </a:r>
            <a:endParaRPr sz="1800">
              <a:solidFill>
                <a:srgbClr val="1F145D"/>
              </a:solidFill>
              <a:latin typeface="Calibri"/>
              <a:cs typeface="Calibri"/>
            </a:endParaRPr>
          </a:p>
          <a:p>
            <a:pPr marL="92075" marR="3529329">
              <a:lnSpc>
                <a:spcPct val="100000"/>
              </a:lnSpc>
            </a:pPr>
            <a:r>
              <a:rPr sz="1800" b="1" spc="-5" dirty="0">
                <a:solidFill>
                  <a:srgbClr val="1F145D"/>
                </a:solidFill>
                <a:latin typeface="Calibri"/>
                <a:cs typeface="Calibri"/>
              </a:rPr>
              <a:t>entity</a:t>
            </a:r>
            <a:r>
              <a:rPr sz="1800" b="1" spc="-40" dirty="0">
                <a:solidFill>
                  <a:srgbClr val="1F145D"/>
                </a:solidFill>
                <a:latin typeface="Calibri"/>
                <a:cs typeface="Calibri"/>
              </a:rPr>
              <a:t> </a:t>
            </a:r>
            <a:r>
              <a:rPr sz="1800" spc="-10" dirty="0">
                <a:solidFill>
                  <a:srgbClr val="1F145D"/>
                </a:solidFill>
                <a:latin typeface="Calibri"/>
                <a:cs typeface="Calibri"/>
              </a:rPr>
              <a:t>tb_whatever</a:t>
            </a:r>
            <a:r>
              <a:rPr sz="1800" spc="-15" dirty="0">
                <a:solidFill>
                  <a:srgbClr val="1F145D"/>
                </a:solidFill>
                <a:latin typeface="Calibri"/>
                <a:cs typeface="Calibri"/>
              </a:rPr>
              <a:t> </a:t>
            </a:r>
            <a:r>
              <a:rPr sz="1800" b="1" dirty="0">
                <a:solidFill>
                  <a:srgbClr val="1F145D"/>
                </a:solidFill>
                <a:latin typeface="Calibri"/>
                <a:cs typeface="Calibri"/>
              </a:rPr>
              <a:t>is </a:t>
            </a:r>
            <a:r>
              <a:rPr sz="1800" b="1" spc="-395" dirty="0">
                <a:solidFill>
                  <a:srgbClr val="1F145D"/>
                </a:solidFill>
                <a:latin typeface="Calibri"/>
                <a:cs typeface="Calibri"/>
              </a:rPr>
              <a:t> </a:t>
            </a:r>
            <a:r>
              <a:rPr sz="1800" b="1" dirty="0">
                <a:solidFill>
                  <a:srgbClr val="1F145D"/>
                </a:solidFill>
                <a:latin typeface="Calibri"/>
                <a:cs typeface="Calibri"/>
              </a:rPr>
              <a:t>end</a:t>
            </a:r>
            <a:r>
              <a:rPr sz="1800" b="1" spc="-30" dirty="0">
                <a:solidFill>
                  <a:srgbClr val="1F145D"/>
                </a:solidFill>
                <a:latin typeface="Calibri"/>
                <a:cs typeface="Calibri"/>
              </a:rPr>
              <a:t> </a:t>
            </a:r>
            <a:r>
              <a:rPr sz="1800" spc="-5" dirty="0">
                <a:solidFill>
                  <a:srgbClr val="1F145D"/>
                </a:solidFill>
                <a:latin typeface="Calibri"/>
                <a:cs typeface="Calibri"/>
              </a:rPr>
              <a:t>tb_whatever;</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92075">
              <a:lnSpc>
                <a:spcPct val="100000"/>
              </a:lnSpc>
            </a:pPr>
            <a:r>
              <a:rPr sz="1800" b="1" spc="-10" dirty="0">
                <a:solidFill>
                  <a:srgbClr val="1F145D"/>
                </a:solidFill>
                <a:latin typeface="Calibri"/>
                <a:cs typeface="Calibri"/>
              </a:rPr>
              <a:t>architecture</a:t>
            </a:r>
            <a:r>
              <a:rPr sz="1800" b="1" spc="-30" dirty="0">
                <a:solidFill>
                  <a:srgbClr val="1F145D"/>
                </a:solidFill>
                <a:latin typeface="Calibri"/>
                <a:cs typeface="Calibri"/>
              </a:rPr>
              <a:t> </a:t>
            </a:r>
            <a:r>
              <a:rPr sz="1800" spc="-10" dirty="0">
                <a:solidFill>
                  <a:srgbClr val="1F145D"/>
                </a:solidFill>
                <a:latin typeface="Calibri"/>
                <a:cs typeface="Calibri"/>
              </a:rPr>
              <a:t>Behavioral</a:t>
            </a:r>
            <a:r>
              <a:rPr sz="1800" dirty="0">
                <a:solidFill>
                  <a:srgbClr val="1F145D"/>
                </a:solidFill>
                <a:latin typeface="Calibri"/>
                <a:cs typeface="Calibri"/>
              </a:rPr>
              <a:t> </a:t>
            </a:r>
            <a:r>
              <a:rPr sz="1800" b="1" dirty="0">
                <a:solidFill>
                  <a:srgbClr val="1F145D"/>
                </a:solidFill>
                <a:latin typeface="Calibri"/>
                <a:cs typeface="Calibri"/>
              </a:rPr>
              <a:t>of</a:t>
            </a:r>
            <a:r>
              <a:rPr sz="1800" b="1" spc="-5" dirty="0">
                <a:solidFill>
                  <a:srgbClr val="1F145D"/>
                </a:solidFill>
                <a:latin typeface="Calibri"/>
                <a:cs typeface="Calibri"/>
              </a:rPr>
              <a:t> </a:t>
            </a:r>
            <a:r>
              <a:rPr sz="1800" spc="-10" dirty="0">
                <a:solidFill>
                  <a:srgbClr val="1F145D"/>
                </a:solidFill>
                <a:latin typeface="Calibri"/>
                <a:cs typeface="Calibri"/>
              </a:rPr>
              <a:t>tb_whatever</a:t>
            </a:r>
            <a:r>
              <a:rPr sz="1800" spc="10" dirty="0">
                <a:solidFill>
                  <a:srgbClr val="1F145D"/>
                </a:solidFill>
                <a:latin typeface="Calibri"/>
                <a:cs typeface="Calibri"/>
              </a:rPr>
              <a:t> </a:t>
            </a:r>
            <a:r>
              <a:rPr sz="1800" b="1" dirty="0">
                <a:solidFill>
                  <a:srgbClr val="1F145D"/>
                </a:solidFill>
                <a:latin typeface="Calibri"/>
                <a:cs typeface="Calibri"/>
              </a:rPr>
              <a:t>is</a:t>
            </a:r>
            <a:endParaRPr sz="1800">
              <a:solidFill>
                <a:srgbClr val="1F145D"/>
              </a:solidFill>
              <a:latin typeface="Calibri"/>
              <a:cs typeface="Calibri"/>
            </a:endParaRPr>
          </a:p>
          <a:p>
            <a:pPr marL="300990">
              <a:lnSpc>
                <a:spcPct val="100000"/>
              </a:lnSpc>
            </a:pPr>
            <a:r>
              <a:rPr sz="1800" b="1" spc="-5" dirty="0">
                <a:solidFill>
                  <a:srgbClr val="1F145D"/>
                </a:solidFill>
                <a:latin typeface="Calibri"/>
                <a:cs typeface="Calibri"/>
              </a:rPr>
              <a:t>component</a:t>
            </a:r>
            <a:r>
              <a:rPr sz="1800" b="1" spc="-55" dirty="0">
                <a:solidFill>
                  <a:srgbClr val="1F145D"/>
                </a:solidFill>
                <a:latin typeface="Calibri"/>
                <a:cs typeface="Calibri"/>
              </a:rPr>
              <a:t> </a:t>
            </a:r>
            <a:r>
              <a:rPr sz="1800" spc="-5" dirty="0">
                <a:solidFill>
                  <a:srgbClr val="1F145D"/>
                </a:solidFill>
                <a:latin typeface="Calibri"/>
                <a:cs typeface="Calibri"/>
              </a:rPr>
              <a:t>test_module_name</a:t>
            </a:r>
            <a:endParaRPr sz="1800">
              <a:solidFill>
                <a:srgbClr val="1F145D"/>
              </a:solidFill>
              <a:latin typeface="Calibri"/>
              <a:cs typeface="Calibri"/>
            </a:endParaRPr>
          </a:p>
          <a:p>
            <a:pPr marL="511175">
              <a:lnSpc>
                <a:spcPct val="100000"/>
              </a:lnSpc>
            </a:pPr>
            <a:r>
              <a:rPr sz="1800" b="1" dirty="0">
                <a:solidFill>
                  <a:srgbClr val="1F145D"/>
                </a:solidFill>
                <a:latin typeface="Calibri"/>
                <a:cs typeface="Calibri"/>
              </a:rPr>
              <a:t>port</a:t>
            </a:r>
            <a:r>
              <a:rPr sz="1800" b="1" spc="-35" dirty="0">
                <a:solidFill>
                  <a:srgbClr val="1F145D"/>
                </a:solidFill>
                <a:latin typeface="Calibri"/>
                <a:cs typeface="Calibri"/>
              </a:rPr>
              <a:t> </a:t>
            </a:r>
            <a:r>
              <a:rPr sz="1800" b="1" dirty="0">
                <a:solidFill>
                  <a:srgbClr val="1F145D"/>
                </a:solidFill>
                <a:latin typeface="Calibri"/>
                <a:cs typeface="Calibri"/>
              </a:rPr>
              <a:t>(</a:t>
            </a:r>
            <a:r>
              <a:rPr sz="1800" b="1" spc="-20" dirty="0">
                <a:solidFill>
                  <a:srgbClr val="1F145D"/>
                </a:solidFill>
                <a:latin typeface="Calibri"/>
                <a:cs typeface="Calibri"/>
              </a:rPr>
              <a:t> </a:t>
            </a:r>
            <a:r>
              <a:rPr sz="1800" b="1" dirty="0">
                <a:solidFill>
                  <a:srgbClr val="1F145D"/>
                </a:solidFill>
                <a:latin typeface="Calibri"/>
                <a:cs typeface="Calibri"/>
              </a:rPr>
              <a:t>…</a:t>
            </a:r>
            <a:r>
              <a:rPr sz="1800" b="1" spc="-25" dirty="0">
                <a:solidFill>
                  <a:srgbClr val="1F145D"/>
                </a:solidFill>
                <a:latin typeface="Calibri"/>
                <a:cs typeface="Calibri"/>
              </a:rPr>
              <a:t> </a:t>
            </a:r>
            <a:r>
              <a:rPr sz="1800" b="1" dirty="0">
                <a:solidFill>
                  <a:srgbClr val="1F145D"/>
                </a:solidFill>
                <a:latin typeface="Calibri"/>
                <a:cs typeface="Calibri"/>
              </a:rPr>
              <a:t>);</a:t>
            </a:r>
            <a:endParaRPr sz="1800">
              <a:solidFill>
                <a:srgbClr val="1F145D"/>
              </a:solidFill>
              <a:latin typeface="Calibri"/>
              <a:cs typeface="Calibri"/>
            </a:endParaRPr>
          </a:p>
          <a:p>
            <a:pPr marL="300990">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b="1" spc="-5" dirty="0">
                <a:solidFill>
                  <a:srgbClr val="1F145D"/>
                </a:solidFill>
                <a:latin typeface="Calibri"/>
                <a:cs typeface="Calibri"/>
              </a:rPr>
              <a:t>component;</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248920">
              <a:lnSpc>
                <a:spcPct val="100000"/>
              </a:lnSpc>
            </a:pPr>
            <a:r>
              <a:rPr sz="1800" b="1" dirty="0">
                <a:solidFill>
                  <a:srgbClr val="1F145D"/>
                </a:solidFill>
                <a:latin typeface="Calibri"/>
                <a:cs typeface="Calibri"/>
              </a:rPr>
              <a:t>signal</a:t>
            </a:r>
            <a:r>
              <a:rPr sz="1800" b="1" spc="-40" dirty="0">
                <a:solidFill>
                  <a:srgbClr val="1F145D"/>
                </a:solidFill>
                <a:latin typeface="Calibri"/>
                <a:cs typeface="Calibri"/>
              </a:rPr>
              <a:t> </a:t>
            </a:r>
            <a:r>
              <a:rPr sz="1800" spc="-10" dirty="0">
                <a:solidFill>
                  <a:srgbClr val="1F145D"/>
                </a:solidFill>
                <a:latin typeface="Calibri"/>
                <a:cs typeface="Calibri"/>
              </a:rPr>
              <a:t>clock</a:t>
            </a:r>
            <a:r>
              <a:rPr sz="1800" dirty="0">
                <a:solidFill>
                  <a:srgbClr val="1F145D"/>
                </a:solidFill>
                <a:latin typeface="Calibri"/>
                <a:cs typeface="Calibri"/>
              </a:rPr>
              <a:t> : </a:t>
            </a:r>
            <a:r>
              <a:rPr sz="1800" b="1" spc="-5" dirty="0">
                <a:solidFill>
                  <a:srgbClr val="1F145D"/>
                </a:solidFill>
                <a:latin typeface="Calibri"/>
                <a:cs typeface="Calibri"/>
              </a:rPr>
              <a:t>std_logic</a:t>
            </a:r>
            <a:r>
              <a:rPr sz="1800" b="1" spc="-35" dirty="0">
                <a:solidFill>
                  <a:srgbClr val="1F145D"/>
                </a:solidFill>
                <a:latin typeface="Calibri"/>
                <a:cs typeface="Calibri"/>
              </a:rPr>
              <a:t> </a:t>
            </a:r>
            <a:r>
              <a:rPr sz="1800" dirty="0">
                <a:solidFill>
                  <a:srgbClr val="1F145D"/>
                </a:solidFill>
                <a:latin typeface="Calibri"/>
                <a:cs typeface="Calibri"/>
              </a:rPr>
              <a:t>:= </a:t>
            </a:r>
            <a:r>
              <a:rPr sz="1800" spc="-5" dirty="0">
                <a:solidFill>
                  <a:srgbClr val="1F145D"/>
                </a:solidFill>
                <a:latin typeface="Calibri"/>
                <a:cs typeface="Calibri"/>
              </a:rPr>
              <a:t>'0';</a:t>
            </a:r>
            <a:endParaRPr sz="1800">
              <a:solidFill>
                <a:srgbClr val="1F145D"/>
              </a:solidFill>
              <a:latin typeface="Calibri"/>
              <a:cs typeface="Calibri"/>
            </a:endParaRPr>
          </a:p>
          <a:p>
            <a:pPr marL="248920">
              <a:lnSpc>
                <a:spcPct val="100000"/>
              </a:lnSpc>
            </a:pPr>
            <a:r>
              <a:rPr sz="1800" b="1" dirty="0">
                <a:solidFill>
                  <a:srgbClr val="1F145D"/>
                </a:solidFill>
                <a:latin typeface="Calibri"/>
                <a:cs typeface="Calibri"/>
              </a:rPr>
              <a:t>signal</a:t>
            </a:r>
            <a:r>
              <a:rPr sz="1800" b="1" spc="-30" dirty="0">
                <a:solidFill>
                  <a:srgbClr val="1F145D"/>
                </a:solidFill>
                <a:latin typeface="Calibri"/>
                <a:cs typeface="Calibri"/>
              </a:rPr>
              <a:t> </a:t>
            </a:r>
            <a:r>
              <a:rPr sz="1800" spc="-5" dirty="0">
                <a:solidFill>
                  <a:srgbClr val="1F145D"/>
                </a:solidFill>
                <a:latin typeface="Calibri"/>
                <a:cs typeface="Calibri"/>
              </a:rPr>
              <a:t>list_of_ins_and_outs </a:t>
            </a:r>
            <a:r>
              <a:rPr sz="1800" dirty="0">
                <a:solidFill>
                  <a:srgbClr val="1F145D"/>
                </a:solidFill>
                <a:latin typeface="Calibri"/>
                <a:cs typeface="Calibri"/>
              </a:rPr>
              <a:t>:</a:t>
            </a:r>
            <a:r>
              <a:rPr sz="1800" spc="5" dirty="0">
                <a:solidFill>
                  <a:srgbClr val="1F145D"/>
                </a:solidFill>
                <a:latin typeface="Calibri"/>
                <a:cs typeface="Calibri"/>
              </a:rPr>
              <a:t> </a:t>
            </a:r>
            <a:r>
              <a:rPr sz="1800" b="1" spc="-5" dirty="0">
                <a:solidFill>
                  <a:srgbClr val="1F145D"/>
                </a:solidFill>
                <a:latin typeface="Calibri"/>
                <a:cs typeface="Calibri"/>
              </a:rPr>
              <a:t>std_logic;</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92075">
              <a:lnSpc>
                <a:spcPct val="100000"/>
              </a:lnSpc>
            </a:pPr>
            <a:r>
              <a:rPr sz="1800" b="1" spc="-5" dirty="0">
                <a:solidFill>
                  <a:srgbClr val="1F145D"/>
                </a:solidFill>
                <a:latin typeface="Calibri"/>
                <a:cs typeface="Calibri"/>
              </a:rPr>
              <a:t>begin</a:t>
            </a:r>
            <a:endParaRPr sz="1800">
              <a:solidFill>
                <a:srgbClr val="1F145D"/>
              </a:solidFill>
              <a:latin typeface="Calibri"/>
              <a:cs typeface="Calibri"/>
            </a:endParaRPr>
          </a:p>
          <a:p>
            <a:pPr marL="300990">
              <a:lnSpc>
                <a:spcPct val="100000"/>
              </a:lnSpc>
            </a:pPr>
            <a:r>
              <a:rPr sz="1800" spc="-5" dirty="0">
                <a:solidFill>
                  <a:srgbClr val="1F145D"/>
                </a:solidFill>
                <a:latin typeface="Calibri"/>
                <a:cs typeface="Calibri"/>
              </a:rPr>
              <a:t>uut: test_module_name</a:t>
            </a:r>
            <a:endParaRPr sz="1800">
              <a:solidFill>
                <a:srgbClr val="1F145D"/>
              </a:solidFill>
              <a:latin typeface="Calibri"/>
              <a:cs typeface="Calibri"/>
            </a:endParaRPr>
          </a:p>
          <a:p>
            <a:pPr marL="824865">
              <a:lnSpc>
                <a:spcPct val="100000"/>
              </a:lnSpc>
            </a:pPr>
            <a:r>
              <a:rPr sz="1800" b="1" dirty="0">
                <a:solidFill>
                  <a:srgbClr val="1F145D"/>
                </a:solidFill>
                <a:latin typeface="Calibri"/>
                <a:cs typeface="Calibri"/>
              </a:rPr>
              <a:t>port</a:t>
            </a:r>
            <a:r>
              <a:rPr sz="1800" b="1" spc="-25" dirty="0">
                <a:solidFill>
                  <a:srgbClr val="1F145D"/>
                </a:solidFill>
                <a:latin typeface="Calibri"/>
                <a:cs typeface="Calibri"/>
              </a:rPr>
              <a:t> </a:t>
            </a:r>
            <a:r>
              <a:rPr sz="1800" b="1" spc="-5" dirty="0">
                <a:solidFill>
                  <a:srgbClr val="1F145D"/>
                </a:solidFill>
                <a:latin typeface="Calibri"/>
                <a:cs typeface="Calibri"/>
              </a:rPr>
              <a:t>map</a:t>
            </a:r>
            <a:r>
              <a:rPr sz="1800" b="1"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clock,</a:t>
            </a:r>
            <a:r>
              <a:rPr sz="1800" spc="5" dirty="0">
                <a:solidFill>
                  <a:srgbClr val="1F145D"/>
                </a:solidFill>
                <a:latin typeface="Calibri"/>
                <a:cs typeface="Calibri"/>
              </a:rPr>
              <a:t> </a:t>
            </a:r>
            <a:r>
              <a:rPr sz="1800" spc="-5" dirty="0">
                <a:solidFill>
                  <a:srgbClr val="1F145D"/>
                </a:solidFill>
                <a:latin typeface="Calibri"/>
                <a:cs typeface="Calibri"/>
              </a:rPr>
              <a:t>list_of_ins_and_outs);</a:t>
            </a:r>
            <a:endParaRPr sz="1800">
              <a:solidFill>
                <a:srgbClr val="1F145D"/>
              </a:solidFill>
              <a:latin typeface="Calibri"/>
              <a:cs typeface="Calibri"/>
            </a:endParaRPr>
          </a:p>
          <a:p>
            <a:pPr>
              <a:lnSpc>
                <a:spcPct val="100000"/>
              </a:lnSpc>
              <a:spcBef>
                <a:spcPts val="30"/>
              </a:spcBef>
            </a:pPr>
            <a:endParaRPr sz="1750">
              <a:solidFill>
                <a:srgbClr val="1F145D"/>
              </a:solidFill>
              <a:latin typeface="Calibri"/>
              <a:cs typeface="Calibri"/>
            </a:endParaRPr>
          </a:p>
          <a:p>
            <a:pPr marL="300990">
              <a:lnSpc>
                <a:spcPct val="100000"/>
              </a:lnSpc>
            </a:pPr>
            <a:r>
              <a:rPr sz="1800" spc="-10" dirty="0">
                <a:solidFill>
                  <a:srgbClr val="1F145D"/>
                </a:solidFill>
                <a:latin typeface="Calibri"/>
                <a:cs typeface="Calibri"/>
              </a:rPr>
              <a:t>clock</a:t>
            </a:r>
            <a:r>
              <a:rPr sz="1800" spc="15" dirty="0">
                <a:solidFill>
                  <a:srgbClr val="1F145D"/>
                </a:solidFill>
                <a:latin typeface="Calibri"/>
                <a:cs typeface="Calibri"/>
              </a:rPr>
              <a:t> </a:t>
            </a:r>
            <a:r>
              <a:rPr sz="1800" b="1" dirty="0">
                <a:solidFill>
                  <a:srgbClr val="1F145D"/>
                </a:solidFill>
                <a:latin typeface="Calibri"/>
                <a:cs typeface="Calibri"/>
              </a:rPr>
              <a:t>&lt;=</a:t>
            </a:r>
            <a:r>
              <a:rPr sz="1800" b="1" spc="10" dirty="0">
                <a:solidFill>
                  <a:srgbClr val="1F145D"/>
                </a:solidFill>
                <a:latin typeface="Calibri"/>
                <a:cs typeface="Calibri"/>
              </a:rPr>
              <a:t> </a:t>
            </a:r>
            <a:r>
              <a:rPr sz="1800" spc="-5" dirty="0">
                <a:solidFill>
                  <a:srgbClr val="1F145D"/>
                </a:solidFill>
                <a:latin typeface="Calibri"/>
                <a:cs typeface="Calibri"/>
              </a:rPr>
              <a:t>!clock</a:t>
            </a:r>
            <a:r>
              <a:rPr sz="1800" spc="5" dirty="0">
                <a:solidFill>
                  <a:srgbClr val="1F145D"/>
                </a:solidFill>
                <a:latin typeface="Calibri"/>
                <a:cs typeface="Calibri"/>
              </a:rPr>
              <a:t> </a:t>
            </a:r>
            <a:r>
              <a:rPr sz="1800" b="1" spc="-10" dirty="0">
                <a:solidFill>
                  <a:srgbClr val="1F145D"/>
                </a:solidFill>
                <a:latin typeface="Calibri"/>
                <a:cs typeface="Calibri"/>
              </a:rPr>
              <a:t>after</a:t>
            </a:r>
            <a:r>
              <a:rPr sz="1800" b="1" spc="5" dirty="0">
                <a:solidFill>
                  <a:srgbClr val="1F145D"/>
                </a:solidFill>
                <a:latin typeface="Calibri"/>
                <a:cs typeface="Calibri"/>
              </a:rPr>
              <a:t> </a:t>
            </a:r>
            <a:r>
              <a:rPr sz="1800" dirty="0">
                <a:solidFill>
                  <a:srgbClr val="1F145D"/>
                </a:solidFill>
                <a:latin typeface="Calibri"/>
                <a:cs typeface="Calibri"/>
              </a:rPr>
              <a:t>5</a:t>
            </a:r>
            <a:r>
              <a:rPr sz="1800" spc="10" dirty="0">
                <a:solidFill>
                  <a:srgbClr val="1F145D"/>
                </a:solidFill>
                <a:latin typeface="Calibri"/>
                <a:cs typeface="Calibri"/>
              </a:rPr>
              <a:t> </a:t>
            </a:r>
            <a:r>
              <a:rPr sz="1800" spc="-5" dirty="0">
                <a:solidFill>
                  <a:srgbClr val="1F145D"/>
                </a:solidFill>
                <a:latin typeface="Calibri"/>
                <a:cs typeface="Calibri"/>
              </a:rPr>
              <a:t>ns;</a:t>
            </a:r>
            <a:r>
              <a:rPr sz="1800" spc="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half</a:t>
            </a:r>
            <a:r>
              <a:rPr sz="1800" spc="5" dirty="0">
                <a:solidFill>
                  <a:srgbClr val="1F145D"/>
                </a:solidFill>
                <a:latin typeface="Calibri"/>
                <a:cs typeface="Calibri"/>
              </a:rPr>
              <a:t> </a:t>
            </a:r>
            <a:r>
              <a:rPr sz="1800" spc="-10" dirty="0">
                <a:solidFill>
                  <a:srgbClr val="1F145D"/>
                </a:solidFill>
                <a:latin typeface="Calibri"/>
                <a:cs typeface="Calibri"/>
              </a:rPr>
              <a:t>clock</a:t>
            </a:r>
            <a:r>
              <a:rPr sz="1800" spc="15" dirty="0">
                <a:solidFill>
                  <a:srgbClr val="1F145D"/>
                </a:solidFill>
                <a:latin typeface="Calibri"/>
                <a:cs typeface="Calibri"/>
              </a:rPr>
              <a:t> </a:t>
            </a:r>
            <a:r>
              <a:rPr sz="1800" spc="-5" dirty="0">
                <a:solidFill>
                  <a:srgbClr val="1F145D"/>
                </a:solidFill>
                <a:latin typeface="Calibri"/>
                <a:cs typeface="Calibri"/>
              </a:rPr>
              <a:t>period</a:t>
            </a:r>
            <a:endParaRPr sz="1800">
              <a:solidFill>
                <a:srgbClr val="1F145D"/>
              </a:solidFill>
              <a:latin typeface="Calibri"/>
              <a:cs typeface="Calibri"/>
            </a:endParaRPr>
          </a:p>
          <a:p>
            <a:pPr marL="300990">
              <a:lnSpc>
                <a:spcPct val="100000"/>
              </a:lnSpc>
            </a:pPr>
            <a:r>
              <a:rPr sz="1800" b="1" dirty="0">
                <a:solidFill>
                  <a:srgbClr val="1F145D"/>
                </a:solidFill>
                <a:latin typeface="Calibri"/>
                <a:cs typeface="Calibri"/>
              </a:rPr>
              <a:t>…</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92075">
              <a:lnSpc>
                <a:spcPct val="100000"/>
              </a:lnSpc>
            </a:pPr>
            <a:r>
              <a:rPr sz="1800" b="1" dirty="0">
                <a:solidFill>
                  <a:srgbClr val="1F145D"/>
                </a:solidFill>
                <a:latin typeface="Calibri"/>
                <a:cs typeface="Calibri"/>
              </a:rPr>
              <a:t>end</a:t>
            </a:r>
            <a:r>
              <a:rPr sz="1800" b="1" spc="-45" dirty="0">
                <a:solidFill>
                  <a:srgbClr val="1F145D"/>
                </a:solidFill>
                <a:latin typeface="Calibri"/>
                <a:cs typeface="Calibri"/>
              </a:rPr>
              <a:t> </a:t>
            </a:r>
            <a:r>
              <a:rPr sz="1800" b="1" spc="-10" dirty="0">
                <a:solidFill>
                  <a:srgbClr val="1F145D"/>
                </a:solidFill>
                <a:latin typeface="Calibri"/>
                <a:cs typeface="Calibri"/>
              </a:rPr>
              <a:t>Behavioral;</a:t>
            </a:r>
            <a:endParaRPr sz="1800">
              <a:solidFill>
                <a:srgbClr val="1F145D"/>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632" y="404664"/>
            <a:ext cx="3856354" cy="697230"/>
          </a:xfrm>
          <a:prstGeom prst="rect">
            <a:avLst/>
          </a:prstGeom>
        </p:spPr>
        <p:txBody>
          <a:bodyPr vert="horz" wrap="square" lIns="0" tIns="13335" rIns="0" bIns="0" rtlCol="0">
            <a:spAutoFit/>
          </a:bodyPr>
          <a:lstStyle/>
          <a:p>
            <a:pPr marL="12700">
              <a:lnSpc>
                <a:spcPct val="100000"/>
              </a:lnSpc>
              <a:spcBef>
                <a:spcPts val="105"/>
              </a:spcBef>
            </a:pPr>
            <a:r>
              <a:rPr b="0" spc="-25" dirty="0">
                <a:latin typeface="Calibri Light"/>
                <a:cs typeface="Calibri Light"/>
              </a:rPr>
              <a:t>What’s</a:t>
            </a:r>
            <a:r>
              <a:rPr b="0" spc="-40" dirty="0">
                <a:latin typeface="Calibri Light"/>
                <a:cs typeface="Calibri Light"/>
              </a:rPr>
              <a:t> </a:t>
            </a:r>
            <a:r>
              <a:rPr b="0" dirty="0">
                <a:latin typeface="Calibri Light"/>
                <a:cs typeface="Calibri Light"/>
              </a:rPr>
              <a:t>a</a:t>
            </a:r>
            <a:r>
              <a:rPr b="0" spc="-40" dirty="0">
                <a:latin typeface="Calibri Light"/>
                <a:cs typeface="Calibri Light"/>
              </a:rPr>
              <a:t> </a:t>
            </a:r>
            <a:r>
              <a:rPr b="0" spc="5" dirty="0">
                <a:latin typeface="Calibri Light"/>
                <a:cs typeface="Calibri Light"/>
              </a:rPr>
              <a:t>Module</a:t>
            </a:r>
          </a:p>
        </p:txBody>
      </p:sp>
      <p:sp>
        <p:nvSpPr>
          <p:cNvPr id="3" name="object 3"/>
          <p:cNvSpPr txBox="1"/>
          <p:nvPr/>
        </p:nvSpPr>
        <p:spPr>
          <a:xfrm>
            <a:off x="916938" y="1757665"/>
            <a:ext cx="9499541" cy="382905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solidFill>
                  <a:srgbClr val="1F145D"/>
                </a:solidFill>
                <a:latin typeface="Calibri"/>
                <a:cs typeface="Calibri"/>
              </a:rPr>
              <a:t>Module Name</a:t>
            </a:r>
            <a:endParaRPr sz="2800" dirty="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spc="-20" dirty="0">
                <a:solidFill>
                  <a:srgbClr val="1F145D"/>
                </a:solidFill>
                <a:latin typeface="Calibri"/>
                <a:cs typeface="Calibri"/>
              </a:rPr>
              <a:t>Port</a:t>
            </a:r>
            <a:r>
              <a:rPr sz="2400" spc="-15" dirty="0">
                <a:solidFill>
                  <a:srgbClr val="1F145D"/>
                </a:solidFill>
                <a:latin typeface="Calibri"/>
                <a:cs typeface="Calibri"/>
              </a:rPr>
              <a:t> </a:t>
            </a:r>
            <a:r>
              <a:rPr sz="2400" spc="-10" dirty="0">
                <a:solidFill>
                  <a:srgbClr val="1F145D"/>
                </a:solidFill>
                <a:latin typeface="Calibri"/>
                <a:cs typeface="Calibri"/>
              </a:rPr>
              <a:t>list</a:t>
            </a:r>
            <a:r>
              <a:rPr sz="2400" spc="-20" dirty="0">
                <a:solidFill>
                  <a:srgbClr val="1F145D"/>
                </a:solidFill>
                <a:latin typeface="Calibri"/>
                <a:cs typeface="Calibri"/>
              </a:rPr>
              <a:t> </a:t>
            </a:r>
            <a:r>
              <a:rPr sz="2400" dirty="0">
                <a:solidFill>
                  <a:srgbClr val="1F145D"/>
                </a:solidFill>
                <a:latin typeface="Calibri"/>
                <a:cs typeface="Calibri"/>
              </a:rPr>
              <a:t>with</a:t>
            </a:r>
            <a:r>
              <a:rPr sz="2400" spc="-25" dirty="0">
                <a:solidFill>
                  <a:srgbClr val="1F145D"/>
                </a:solidFill>
                <a:latin typeface="Calibri"/>
                <a:cs typeface="Calibri"/>
              </a:rPr>
              <a:t> </a:t>
            </a:r>
            <a:r>
              <a:rPr sz="2400" spc="-10" dirty="0">
                <a:solidFill>
                  <a:srgbClr val="1F145D"/>
                </a:solidFill>
                <a:latin typeface="Calibri"/>
                <a:cs typeface="Calibri"/>
              </a:rPr>
              <a:t>declarations</a:t>
            </a:r>
            <a:r>
              <a:rPr sz="2400" spc="-25" dirty="0">
                <a:solidFill>
                  <a:srgbClr val="1F145D"/>
                </a:solidFill>
                <a:latin typeface="Calibri"/>
                <a:cs typeface="Calibri"/>
              </a:rPr>
              <a:t> </a:t>
            </a:r>
            <a:r>
              <a:rPr sz="2400" spc="-5" dirty="0">
                <a:solidFill>
                  <a:srgbClr val="1F145D"/>
                </a:solidFill>
                <a:latin typeface="Calibri"/>
                <a:cs typeface="Calibri"/>
              </a:rPr>
              <a:t>of</a:t>
            </a:r>
            <a:r>
              <a:rPr sz="2400" spc="-20" dirty="0">
                <a:solidFill>
                  <a:srgbClr val="1F145D"/>
                </a:solidFill>
                <a:latin typeface="Calibri"/>
                <a:cs typeface="Calibri"/>
              </a:rPr>
              <a:t> </a:t>
            </a:r>
            <a:r>
              <a:rPr sz="2400" spc="-5" dirty="0">
                <a:solidFill>
                  <a:srgbClr val="1F145D"/>
                </a:solidFill>
                <a:latin typeface="Calibri"/>
                <a:cs typeface="Calibri"/>
              </a:rPr>
              <a:t>ports</a:t>
            </a:r>
            <a:endParaRPr sz="2400" dirty="0">
              <a:solidFill>
                <a:srgbClr val="1F145D"/>
              </a:solidFill>
              <a:latin typeface="Calibri"/>
              <a:cs typeface="Calibri"/>
            </a:endParaRPr>
          </a:p>
          <a:p>
            <a:pPr marL="698500" lvl="1" indent="-229235">
              <a:lnSpc>
                <a:spcPct val="100000"/>
              </a:lnSpc>
              <a:spcBef>
                <a:spcPts val="220"/>
              </a:spcBef>
              <a:buFont typeface="Arial"/>
              <a:buChar char="•"/>
              <a:tabLst>
                <a:tab pos="699135" algn="l"/>
              </a:tabLst>
            </a:pPr>
            <a:r>
              <a:rPr sz="2400" spc="-20" dirty="0">
                <a:solidFill>
                  <a:srgbClr val="1F145D"/>
                </a:solidFill>
                <a:latin typeface="Calibri"/>
                <a:cs typeface="Calibri"/>
              </a:rPr>
              <a:t>Parameters</a:t>
            </a:r>
            <a:r>
              <a:rPr sz="2400" spc="-45" dirty="0">
                <a:solidFill>
                  <a:srgbClr val="1F145D"/>
                </a:solidFill>
                <a:latin typeface="Calibri"/>
                <a:cs typeface="Calibri"/>
              </a:rPr>
              <a:t> </a:t>
            </a:r>
            <a:r>
              <a:rPr sz="2400" spc="-15"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allow</a:t>
            </a:r>
            <a:r>
              <a:rPr sz="2400" spc="-10" dirty="0">
                <a:solidFill>
                  <a:srgbClr val="1F145D"/>
                </a:solidFill>
                <a:latin typeface="Calibri"/>
                <a:cs typeface="Calibri"/>
              </a:rPr>
              <a:t> customisation</a:t>
            </a:r>
            <a:r>
              <a:rPr sz="2400" spc="-20" dirty="0">
                <a:solidFill>
                  <a:srgbClr val="1F145D"/>
                </a:solidFill>
                <a:latin typeface="Calibri"/>
                <a:cs typeface="Calibri"/>
              </a:rPr>
              <a:t> </a:t>
            </a:r>
            <a:r>
              <a:rPr sz="2400" spc="-5" dirty="0">
                <a:solidFill>
                  <a:srgbClr val="1F145D"/>
                </a:solidFill>
                <a:latin typeface="Calibri"/>
                <a:cs typeface="Calibri"/>
              </a:rPr>
              <a:t>(optional)</a:t>
            </a:r>
            <a:endParaRPr sz="2400" dirty="0">
              <a:solidFill>
                <a:srgbClr val="1F145D"/>
              </a:solidFill>
              <a:latin typeface="Calibri"/>
              <a:cs typeface="Calibri"/>
            </a:endParaRPr>
          </a:p>
          <a:p>
            <a:pPr marL="241300" indent="-229235">
              <a:lnSpc>
                <a:spcPct val="100000"/>
              </a:lnSpc>
              <a:spcBef>
                <a:spcPts val="630"/>
              </a:spcBef>
              <a:buFont typeface="Arial"/>
              <a:buChar char="•"/>
              <a:tabLst>
                <a:tab pos="241935" algn="l"/>
              </a:tabLst>
            </a:pPr>
            <a:r>
              <a:rPr sz="2800" spc="-15" dirty="0">
                <a:solidFill>
                  <a:srgbClr val="1F145D"/>
                </a:solidFill>
                <a:latin typeface="Calibri"/>
                <a:cs typeface="Calibri"/>
              </a:rPr>
              <a:t>Declaration</a:t>
            </a:r>
            <a:r>
              <a:rPr sz="2800" spc="-5" dirty="0">
                <a:solidFill>
                  <a:srgbClr val="1F145D"/>
                </a:solidFill>
                <a:latin typeface="Calibri"/>
                <a:cs typeface="Calibri"/>
              </a:rPr>
              <a:t> of</a:t>
            </a:r>
            <a:r>
              <a:rPr sz="2800" spc="-10" dirty="0">
                <a:solidFill>
                  <a:srgbClr val="1F145D"/>
                </a:solidFill>
                <a:latin typeface="Calibri"/>
                <a:cs typeface="Calibri"/>
              </a:rPr>
              <a:t> local wires/signals/variables</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15" dirty="0">
                <a:solidFill>
                  <a:srgbClr val="1F145D"/>
                </a:solidFill>
                <a:latin typeface="Calibri"/>
                <a:cs typeface="Calibri"/>
              </a:rPr>
              <a:t>Instantiation</a:t>
            </a:r>
            <a:r>
              <a:rPr sz="2800" spc="20" dirty="0">
                <a:solidFill>
                  <a:srgbClr val="1F145D"/>
                </a:solidFill>
                <a:latin typeface="Calibri"/>
                <a:cs typeface="Calibri"/>
              </a:rPr>
              <a:t> </a:t>
            </a:r>
            <a:r>
              <a:rPr sz="2800" spc="-5" dirty="0">
                <a:solidFill>
                  <a:srgbClr val="1F145D"/>
                </a:solidFill>
                <a:latin typeface="Calibri"/>
                <a:cs typeface="Calibri"/>
              </a:rPr>
              <a:t>of</a:t>
            </a:r>
            <a:r>
              <a:rPr sz="2800" spc="-20" dirty="0">
                <a:solidFill>
                  <a:srgbClr val="1F145D"/>
                </a:solidFill>
                <a:latin typeface="Calibri"/>
                <a:cs typeface="Calibri"/>
              </a:rPr>
              <a:t> </a:t>
            </a:r>
            <a:r>
              <a:rPr sz="2800" spc="-10" dirty="0">
                <a:solidFill>
                  <a:srgbClr val="1F145D"/>
                </a:solidFill>
                <a:latin typeface="Calibri"/>
                <a:cs typeface="Calibri"/>
              </a:rPr>
              <a:t>lower</a:t>
            </a:r>
            <a:r>
              <a:rPr sz="2800" spc="-5" dirty="0">
                <a:solidFill>
                  <a:srgbClr val="1F145D"/>
                </a:solidFill>
                <a:latin typeface="Calibri"/>
                <a:cs typeface="Calibri"/>
              </a:rPr>
              <a:t> </a:t>
            </a:r>
            <a:r>
              <a:rPr sz="2800" spc="-15" dirty="0">
                <a:solidFill>
                  <a:srgbClr val="1F145D"/>
                </a:solidFill>
                <a:latin typeface="Calibri"/>
                <a:cs typeface="Calibri"/>
              </a:rPr>
              <a:t>level </a:t>
            </a:r>
            <a:r>
              <a:rPr sz="2800" spc="-5" dirty="0">
                <a:solidFill>
                  <a:srgbClr val="1F145D"/>
                </a:solidFill>
                <a:latin typeface="Calibri"/>
                <a:cs typeface="Calibri"/>
              </a:rPr>
              <a:t>modules</a:t>
            </a:r>
            <a:endParaRPr sz="2800" dirty="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15" dirty="0">
                <a:solidFill>
                  <a:srgbClr val="1F145D"/>
                </a:solidFill>
                <a:latin typeface="Calibri"/>
                <a:cs typeface="Calibri"/>
              </a:rPr>
              <a:t>Behavioural</a:t>
            </a:r>
            <a:r>
              <a:rPr sz="2800" spc="5" dirty="0">
                <a:solidFill>
                  <a:srgbClr val="1F145D"/>
                </a:solidFill>
                <a:latin typeface="Calibri"/>
                <a:cs typeface="Calibri"/>
              </a:rPr>
              <a:t> </a:t>
            </a:r>
            <a:r>
              <a:rPr sz="2800" spc="-20" dirty="0">
                <a:solidFill>
                  <a:srgbClr val="1F145D"/>
                </a:solidFill>
                <a:latin typeface="Calibri"/>
                <a:cs typeface="Calibri"/>
              </a:rPr>
              <a:t>statements</a:t>
            </a:r>
            <a:r>
              <a:rPr sz="2800" spc="-5" dirty="0">
                <a:solidFill>
                  <a:srgbClr val="1F145D"/>
                </a:solidFill>
                <a:latin typeface="Calibri"/>
                <a:cs typeface="Calibri"/>
              </a:rPr>
              <a:t> in</a:t>
            </a:r>
            <a:r>
              <a:rPr sz="2800" spc="-15" dirty="0">
                <a:solidFill>
                  <a:srgbClr val="1F145D"/>
                </a:solidFill>
                <a:latin typeface="Calibri"/>
                <a:cs typeface="Calibri"/>
              </a:rPr>
              <a:t> </a:t>
            </a:r>
            <a:r>
              <a:rPr sz="2800" spc="-10" dirty="0">
                <a:solidFill>
                  <a:srgbClr val="1F145D"/>
                </a:solidFill>
                <a:latin typeface="Calibri"/>
                <a:cs typeface="Calibri"/>
              </a:rPr>
              <a:t>blocks</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20" dirty="0">
                <a:solidFill>
                  <a:srgbClr val="1F145D"/>
                </a:solidFill>
                <a:latin typeface="Calibri"/>
                <a:cs typeface="Calibri"/>
              </a:rPr>
              <a:t>Data</a:t>
            </a:r>
            <a:r>
              <a:rPr sz="2800" dirty="0">
                <a:solidFill>
                  <a:srgbClr val="1F145D"/>
                </a:solidFill>
                <a:latin typeface="Calibri"/>
                <a:cs typeface="Calibri"/>
              </a:rPr>
              <a:t> </a:t>
            </a:r>
            <a:r>
              <a:rPr sz="2800" spc="-10" dirty="0">
                <a:solidFill>
                  <a:srgbClr val="1F145D"/>
                </a:solidFill>
                <a:latin typeface="Calibri"/>
                <a:cs typeface="Calibri"/>
              </a:rPr>
              <a:t>flow</a:t>
            </a:r>
            <a:r>
              <a:rPr sz="2800" spc="5" dirty="0">
                <a:solidFill>
                  <a:srgbClr val="1F145D"/>
                </a:solidFill>
                <a:latin typeface="Calibri"/>
                <a:cs typeface="Calibri"/>
              </a:rPr>
              <a:t> </a:t>
            </a:r>
            <a:r>
              <a:rPr sz="2800" spc="-15" dirty="0">
                <a:solidFill>
                  <a:srgbClr val="1F145D"/>
                </a:solidFill>
                <a:latin typeface="Calibri"/>
                <a:cs typeface="Calibri"/>
              </a:rPr>
              <a:t>continuous</a:t>
            </a:r>
            <a:r>
              <a:rPr sz="2800" spc="35" dirty="0">
                <a:solidFill>
                  <a:srgbClr val="1F145D"/>
                </a:solidFill>
                <a:latin typeface="Calibri"/>
                <a:cs typeface="Calibri"/>
              </a:rPr>
              <a:t> </a:t>
            </a:r>
            <a:r>
              <a:rPr sz="2800" spc="-10" dirty="0">
                <a:solidFill>
                  <a:srgbClr val="1F145D"/>
                </a:solidFill>
                <a:latin typeface="Calibri"/>
                <a:cs typeface="Calibri"/>
              </a:rPr>
              <a:t>assignments</a:t>
            </a:r>
            <a:endParaRPr sz="2800" dirty="0">
              <a:solidFill>
                <a:srgbClr val="1F145D"/>
              </a:solidFill>
              <a:latin typeface="Calibri"/>
              <a:cs typeface="Calibri"/>
            </a:endParaRPr>
          </a:p>
          <a:p>
            <a:pPr marL="241300" indent="-229235">
              <a:lnSpc>
                <a:spcPct val="100000"/>
              </a:lnSpc>
              <a:spcBef>
                <a:spcPts val="665"/>
              </a:spcBef>
              <a:buFont typeface="Arial"/>
              <a:buChar char="•"/>
              <a:tabLst>
                <a:tab pos="241935" algn="l"/>
              </a:tabLst>
            </a:pPr>
            <a:r>
              <a:rPr sz="2800" spc="-50" dirty="0">
                <a:solidFill>
                  <a:srgbClr val="1F145D"/>
                </a:solidFill>
                <a:latin typeface="Calibri"/>
                <a:cs typeface="Calibri"/>
              </a:rPr>
              <a:t>Tasks</a:t>
            </a:r>
            <a:r>
              <a:rPr sz="2800" spc="-15" dirty="0">
                <a:solidFill>
                  <a:srgbClr val="1F145D"/>
                </a:solidFill>
                <a:latin typeface="Calibri"/>
                <a:cs typeface="Calibri"/>
              </a:rPr>
              <a:t> </a:t>
            </a:r>
            <a:r>
              <a:rPr sz="2800" spc="-5" dirty="0">
                <a:solidFill>
                  <a:srgbClr val="1F145D"/>
                </a:solidFill>
                <a:latin typeface="Calibri"/>
                <a:cs typeface="Calibri"/>
              </a:rPr>
              <a:t>and</a:t>
            </a:r>
            <a:r>
              <a:rPr sz="2800" spc="15" dirty="0">
                <a:solidFill>
                  <a:srgbClr val="1F145D"/>
                </a:solidFill>
                <a:latin typeface="Calibri"/>
                <a:cs typeface="Calibri"/>
              </a:rPr>
              <a:t> </a:t>
            </a:r>
            <a:r>
              <a:rPr sz="2800" spc="-5" dirty="0">
                <a:solidFill>
                  <a:srgbClr val="1F145D"/>
                </a:solidFill>
                <a:latin typeface="Calibri"/>
                <a:cs typeface="Calibri"/>
              </a:rPr>
              <a:t>functions</a:t>
            </a:r>
            <a:r>
              <a:rPr sz="2800" spc="25" dirty="0">
                <a:solidFill>
                  <a:srgbClr val="1F145D"/>
                </a:solidFill>
                <a:latin typeface="Calibri"/>
                <a:cs typeface="Calibri"/>
              </a:rPr>
              <a:t> </a:t>
            </a:r>
            <a:r>
              <a:rPr sz="2800" spc="-10" dirty="0">
                <a:solidFill>
                  <a:srgbClr val="1F145D"/>
                </a:solidFill>
                <a:latin typeface="Calibri"/>
                <a:cs typeface="Calibri"/>
              </a:rPr>
              <a:t>(typically</a:t>
            </a:r>
            <a:r>
              <a:rPr sz="2800" spc="15" dirty="0">
                <a:solidFill>
                  <a:srgbClr val="1F145D"/>
                </a:solidFill>
                <a:latin typeface="Calibri"/>
                <a:cs typeface="Calibri"/>
              </a:rPr>
              <a:t> </a:t>
            </a:r>
            <a:r>
              <a:rPr sz="2800" spc="-25" dirty="0">
                <a:solidFill>
                  <a:srgbClr val="1F145D"/>
                </a:solidFill>
                <a:latin typeface="Calibri"/>
                <a:cs typeface="Calibri"/>
              </a:rPr>
              <a:t>for</a:t>
            </a:r>
            <a:r>
              <a:rPr sz="2800" spc="-10" dirty="0">
                <a:solidFill>
                  <a:srgbClr val="1F145D"/>
                </a:solidFill>
                <a:latin typeface="Calibri"/>
                <a:cs typeface="Calibri"/>
              </a:rPr>
              <a:t> simulation)</a:t>
            </a:r>
            <a:endParaRPr sz="2800" dirty="0">
              <a:solidFill>
                <a:srgbClr val="1F145D"/>
              </a:solidFill>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252" y="980728"/>
            <a:ext cx="5261610" cy="697230"/>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1F145D"/>
                </a:solidFill>
                <a:latin typeface="Calibri Light"/>
                <a:cs typeface="Calibri Light"/>
              </a:rPr>
              <a:t>Test</a:t>
            </a:r>
            <a:r>
              <a:rPr sz="4400" b="0" spc="-20" dirty="0">
                <a:solidFill>
                  <a:srgbClr val="1F145D"/>
                </a:solidFill>
                <a:latin typeface="Calibri Light"/>
                <a:cs typeface="Calibri Light"/>
              </a:rPr>
              <a:t> </a:t>
            </a:r>
            <a:r>
              <a:rPr sz="4400" b="0" spc="-25" dirty="0">
                <a:solidFill>
                  <a:srgbClr val="1F145D"/>
                </a:solidFill>
                <a:latin typeface="Calibri Light"/>
                <a:cs typeface="Calibri Light"/>
              </a:rPr>
              <a:t>pattern </a:t>
            </a:r>
            <a:r>
              <a:rPr sz="4400" b="0" spc="-20" dirty="0">
                <a:solidFill>
                  <a:srgbClr val="1F145D"/>
                </a:solidFill>
                <a:latin typeface="Calibri Light"/>
                <a:cs typeface="Calibri Light"/>
              </a:rPr>
              <a:t>generation</a:t>
            </a:r>
            <a:endParaRPr sz="4400" dirty="0">
              <a:solidFill>
                <a:srgbClr val="1F145D"/>
              </a:solidFill>
              <a:latin typeface="Calibri Light"/>
              <a:cs typeface="Calibri Light"/>
            </a:endParaRPr>
          </a:p>
        </p:txBody>
      </p:sp>
      <p:sp>
        <p:nvSpPr>
          <p:cNvPr id="3" name="object 3"/>
          <p:cNvSpPr txBox="1"/>
          <p:nvPr/>
        </p:nvSpPr>
        <p:spPr>
          <a:xfrm>
            <a:off x="457200" y="1557527"/>
            <a:ext cx="5448300" cy="5080000"/>
          </a:xfrm>
          <a:prstGeom prst="rect">
            <a:avLst/>
          </a:prstGeom>
          <a:solidFill>
            <a:srgbClr val="E1EFD9"/>
          </a:solidFill>
          <a:ln w="9144">
            <a:solidFill>
              <a:srgbClr val="538235"/>
            </a:solidFill>
          </a:ln>
        </p:spPr>
        <p:txBody>
          <a:bodyPr vert="horz" wrap="square" lIns="0" tIns="31750" rIns="0" bIns="0" rtlCol="0">
            <a:spAutoFit/>
          </a:bodyPr>
          <a:lstStyle/>
          <a:p>
            <a:pPr marL="91440">
              <a:lnSpc>
                <a:spcPct val="100000"/>
              </a:lnSpc>
              <a:spcBef>
                <a:spcPts val="250"/>
              </a:spcBef>
            </a:pPr>
            <a:r>
              <a:rPr sz="1800" b="1" spc="-5" dirty="0">
                <a:solidFill>
                  <a:srgbClr val="1F145D"/>
                </a:solidFill>
                <a:latin typeface="Calibri"/>
                <a:cs typeface="Calibri"/>
              </a:rPr>
              <a:t>`timescale</a:t>
            </a:r>
            <a:r>
              <a:rPr sz="1800" b="1" spc="-60" dirty="0">
                <a:solidFill>
                  <a:srgbClr val="1F145D"/>
                </a:solidFill>
                <a:latin typeface="Calibri"/>
                <a:cs typeface="Calibri"/>
              </a:rPr>
              <a:t> </a:t>
            </a:r>
            <a:r>
              <a:rPr sz="1800" dirty="0">
                <a:solidFill>
                  <a:srgbClr val="1F145D"/>
                </a:solidFill>
                <a:latin typeface="Calibri"/>
                <a:cs typeface="Calibri"/>
              </a:rPr>
              <a:t>1ns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1ps</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299720" marR="3132455" indent="-208915">
              <a:lnSpc>
                <a:spcPct val="100000"/>
              </a:lnSpc>
            </a:pPr>
            <a:r>
              <a:rPr sz="1800" b="1" spc="-5" dirty="0">
                <a:solidFill>
                  <a:srgbClr val="1F145D"/>
                </a:solidFill>
                <a:latin typeface="Calibri"/>
                <a:cs typeface="Calibri"/>
              </a:rPr>
              <a:t>module </a:t>
            </a:r>
            <a:r>
              <a:rPr sz="1800" spc="-10" dirty="0">
                <a:solidFill>
                  <a:srgbClr val="1F145D"/>
                </a:solidFill>
                <a:latin typeface="Calibri"/>
                <a:cs typeface="Calibri"/>
              </a:rPr>
              <a:t>tb_whatever </a:t>
            </a:r>
            <a:r>
              <a:rPr sz="1800" b="1" dirty="0">
                <a:solidFill>
                  <a:srgbClr val="1F145D"/>
                </a:solidFill>
                <a:latin typeface="Calibri"/>
                <a:cs typeface="Calibri"/>
              </a:rPr>
              <a:t>()</a:t>
            </a:r>
            <a:r>
              <a:rPr sz="1800" dirty="0">
                <a:solidFill>
                  <a:srgbClr val="1F145D"/>
                </a:solidFill>
                <a:latin typeface="Calibri"/>
                <a:cs typeface="Calibri"/>
              </a:rPr>
              <a:t>; </a:t>
            </a:r>
            <a:r>
              <a:rPr sz="1800" spc="-395" dirty="0">
                <a:solidFill>
                  <a:srgbClr val="1F145D"/>
                </a:solidFill>
                <a:latin typeface="Calibri"/>
                <a:cs typeface="Calibri"/>
              </a:rPr>
              <a:t> </a:t>
            </a:r>
            <a:r>
              <a:rPr sz="1800" b="1" spc="-10"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clock=0;</a:t>
            </a:r>
            <a:endParaRPr sz="1800">
              <a:solidFill>
                <a:srgbClr val="1F145D"/>
              </a:solidFill>
              <a:latin typeface="Calibri"/>
              <a:cs typeface="Calibri"/>
            </a:endParaRPr>
          </a:p>
          <a:p>
            <a:pPr marL="299720">
              <a:lnSpc>
                <a:spcPct val="100000"/>
              </a:lnSpc>
            </a:pPr>
            <a:r>
              <a:rPr sz="1800" b="1" spc="-10" dirty="0">
                <a:solidFill>
                  <a:srgbClr val="1F145D"/>
                </a:solidFill>
                <a:latin typeface="Calibri"/>
                <a:cs typeface="Calibri"/>
              </a:rPr>
              <a:t>reg</a:t>
            </a:r>
            <a:r>
              <a:rPr sz="1800" b="1" spc="-30" dirty="0">
                <a:solidFill>
                  <a:srgbClr val="1F145D"/>
                </a:solidFill>
                <a:latin typeface="Calibri"/>
                <a:cs typeface="Calibri"/>
              </a:rPr>
              <a:t> </a:t>
            </a:r>
            <a:r>
              <a:rPr sz="1800" spc="-5" dirty="0">
                <a:solidFill>
                  <a:srgbClr val="1F145D"/>
                </a:solidFill>
                <a:latin typeface="Calibri"/>
                <a:cs typeface="Calibri"/>
              </a:rPr>
              <a:t>list_of_inputs;</a:t>
            </a:r>
            <a:endParaRPr sz="1800">
              <a:solidFill>
                <a:srgbClr val="1F145D"/>
              </a:solidFill>
              <a:latin typeface="Calibri"/>
              <a:cs typeface="Calibri"/>
            </a:endParaRPr>
          </a:p>
          <a:p>
            <a:pPr marL="299720">
              <a:lnSpc>
                <a:spcPct val="100000"/>
              </a:lnSpc>
            </a:pPr>
            <a:r>
              <a:rPr sz="1800" b="1" spc="-10" dirty="0">
                <a:solidFill>
                  <a:srgbClr val="1F145D"/>
                </a:solidFill>
                <a:latin typeface="Calibri"/>
                <a:cs typeface="Calibri"/>
              </a:rPr>
              <a:t>wire</a:t>
            </a:r>
            <a:r>
              <a:rPr sz="1800" b="1" spc="-30" dirty="0">
                <a:solidFill>
                  <a:srgbClr val="1F145D"/>
                </a:solidFill>
                <a:latin typeface="Calibri"/>
                <a:cs typeface="Calibri"/>
              </a:rPr>
              <a:t> </a:t>
            </a:r>
            <a:r>
              <a:rPr sz="1800" spc="-5" dirty="0">
                <a:solidFill>
                  <a:srgbClr val="1F145D"/>
                </a:solidFill>
                <a:latin typeface="Calibri"/>
                <a:cs typeface="Calibri"/>
              </a:rPr>
              <a:t>list_of_outputs;</a:t>
            </a:r>
            <a:endParaRPr sz="1800">
              <a:solidFill>
                <a:srgbClr val="1F145D"/>
              </a:solidFill>
              <a:latin typeface="Calibri"/>
              <a:cs typeface="Calibri"/>
            </a:endParaRPr>
          </a:p>
          <a:p>
            <a:pPr marL="299720" marR="298450">
              <a:lnSpc>
                <a:spcPct val="200000"/>
              </a:lnSpc>
              <a:spcBef>
                <a:spcPts val="5"/>
              </a:spcBef>
            </a:pPr>
            <a:r>
              <a:rPr sz="1800" spc="-5" dirty="0">
                <a:solidFill>
                  <a:srgbClr val="1F145D"/>
                </a:solidFill>
                <a:latin typeface="Calibri"/>
                <a:cs typeface="Calibri"/>
              </a:rPr>
              <a:t>test_module_name</a:t>
            </a:r>
            <a:r>
              <a:rPr sz="1800" spc="10" dirty="0">
                <a:solidFill>
                  <a:srgbClr val="1F145D"/>
                </a:solidFill>
                <a:latin typeface="Calibri"/>
                <a:cs typeface="Calibri"/>
              </a:rPr>
              <a:t> </a:t>
            </a:r>
            <a:r>
              <a:rPr sz="1800" spc="-5" dirty="0">
                <a:solidFill>
                  <a:srgbClr val="1F145D"/>
                </a:solidFill>
                <a:latin typeface="Calibri"/>
                <a:cs typeface="Calibri"/>
              </a:rPr>
              <a:t>uut(clock,</a:t>
            </a:r>
            <a:r>
              <a:rPr sz="1800" spc="30" dirty="0">
                <a:solidFill>
                  <a:srgbClr val="1F145D"/>
                </a:solidFill>
                <a:latin typeface="Calibri"/>
                <a:cs typeface="Calibri"/>
              </a:rPr>
              <a:t> </a:t>
            </a:r>
            <a:r>
              <a:rPr sz="1800" spc="-5" dirty="0">
                <a:solidFill>
                  <a:srgbClr val="1F145D"/>
                </a:solidFill>
                <a:latin typeface="Calibri"/>
                <a:cs typeface="Calibri"/>
              </a:rPr>
              <a:t>list_of_ins_and_outs) </a:t>
            </a:r>
            <a:r>
              <a:rPr sz="1800" spc="-390" dirty="0">
                <a:solidFill>
                  <a:srgbClr val="1F145D"/>
                </a:solidFill>
                <a:latin typeface="Calibri"/>
                <a:cs typeface="Calibri"/>
              </a:rPr>
              <a:t> </a:t>
            </a:r>
            <a:r>
              <a:rPr sz="1800" b="1" spc="-15" dirty="0">
                <a:solidFill>
                  <a:srgbClr val="1F145D"/>
                </a:solidFill>
                <a:latin typeface="Calibri"/>
                <a:cs typeface="Calibri"/>
              </a:rPr>
              <a:t>always</a:t>
            </a:r>
            <a:r>
              <a:rPr sz="1800" b="1" dirty="0">
                <a:solidFill>
                  <a:srgbClr val="1F145D"/>
                </a:solidFill>
                <a:latin typeface="Calibri"/>
                <a:cs typeface="Calibri"/>
              </a:rPr>
              <a:t> </a:t>
            </a:r>
            <a:r>
              <a:rPr sz="1800" spc="-5" dirty="0">
                <a:solidFill>
                  <a:srgbClr val="1F145D"/>
                </a:solidFill>
                <a:latin typeface="Calibri"/>
                <a:cs typeface="Calibri"/>
              </a:rPr>
              <a:t>#5 clock=!clock;</a:t>
            </a:r>
            <a:r>
              <a:rPr sz="1800" spc="40" dirty="0">
                <a:solidFill>
                  <a:srgbClr val="1F145D"/>
                </a:solidFill>
                <a:latin typeface="Calibri"/>
                <a:cs typeface="Calibri"/>
              </a:rPr>
              <a:t> </a:t>
            </a:r>
            <a:r>
              <a:rPr sz="1800" spc="-5"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#5=half clock</a:t>
            </a:r>
            <a:r>
              <a:rPr sz="1800" spc="20" dirty="0">
                <a:solidFill>
                  <a:srgbClr val="1F145D"/>
                </a:solidFill>
                <a:latin typeface="Calibri"/>
                <a:cs typeface="Calibri"/>
              </a:rPr>
              <a:t> </a:t>
            </a:r>
            <a:r>
              <a:rPr sz="1800" spc="-5" dirty="0">
                <a:solidFill>
                  <a:srgbClr val="1F145D"/>
                </a:solidFill>
                <a:latin typeface="Calibri"/>
                <a:cs typeface="Calibri"/>
              </a:rPr>
              <a:t>period </a:t>
            </a:r>
            <a:r>
              <a:rPr sz="1800" dirty="0">
                <a:solidFill>
                  <a:srgbClr val="1F145D"/>
                </a:solidFill>
                <a:latin typeface="Calibri"/>
                <a:cs typeface="Calibri"/>
              </a:rPr>
              <a:t> </a:t>
            </a:r>
            <a:r>
              <a:rPr sz="1800" b="1" dirty="0">
                <a:solidFill>
                  <a:srgbClr val="1F145D"/>
                </a:solidFill>
                <a:latin typeface="Calibri"/>
                <a:cs typeface="Calibri"/>
              </a:rPr>
              <a:t>initial</a:t>
            </a:r>
            <a:r>
              <a:rPr sz="1800" b="1" spc="-3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1086485">
              <a:lnSpc>
                <a:spcPct val="100000"/>
              </a:lnSpc>
            </a:pPr>
            <a:r>
              <a:rPr sz="1800" spc="-5" dirty="0">
                <a:solidFill>
                  <a:srgbClr val="1F145D"/>
                </a:solidFill>
                <a:latin typeface="Calibri"/>
                <a:cs typeface="Calibri"/>
              </a:rPr>
              <a:t>some_inputs=their_intial_values;</a:t>
            </a:r>
            <a:endParaRPr sz="1800">
              <a:solidFill>
                <a:srgbClr val="1F145D"/>
              </a:solidFill>
              <a:latin typeface="Calibri"/>
              <a:cs typeface="Calibri"/>
            </a:endParaRPr>
          </a:p>
          <a:p>
            <a:pPr marL="510540">
              <a:lnSpc>
                <a:spcPct val="100000"/>
              </a:lnSpc>
              <a:tabLst>
                <a:tab pos="1066800" algn="l"/>
              </a:tabLst>
            </a:pPr>
            <a:r>
              <a:rPr sz="1800" b="1" dirty="0">
                <a:solidFill>
                  <a:srgbClr val="1F145D"/>
                </a:solidFill>
                <a:latin typeface="Calibri"/>
                <a:cs typeface="Calibri"/>
              </a:rPr>
              <a:t>#</a:t>
            </a:r>
            <a:r>
              <a:rPr sz="1800" dirty="0">
                <a:solidFill>
                  <a:srgbClr val="1F145D"/>
                </a:solidFill>
                <a:latin typeface="Calibri"/>
                <a:cs typeface="Calibri"/>
              </a:rPr>
              <a:t>10	</a:t>
            </a:r>
            <a:r>
              <a:rPr sz="1800" spc="-5" dirty="0">
                <a:solidFill>
                  <a:srgbClr val="1F145D"/>
                </a:solidFill>
                <a:latin typeface="Calibri"/>
                <a:cs typeface="Calibri"/>
              </a:rPr>
              <a:t>some_inputs=next_value;</a:t>
            </a:r>
            <a:endParaRPr sz="1800">
              <a:solidFill>
                <a:srgbClr val="1F145D"/>
              </a:solidFill>
              <a:latin typeface="Calibri"/>
              <a:cs typeface="Calibri"/>
            </a:endParaRPr>
          </a:p>
          <a:p>
            <a:pPr marL="510540">
              <a:lnSpc>
                <a:spcPct val="100000"/>
              </a:lnSpc>
              <a:tabLst>
                <a:tab pos="1066800" algn="l"/>
              </a:tabLst>
            </a:pPr>
            <a:r>
              <a:rPr sz="1800" b="1" dirty="0">
                <a:solidFill>
                  <a:srgbClr val="1F145D"/>
                </a:solidFill>
                <a:latin typeface="Calibri"/>
                <a:cs typeface="Calibri"/>
              </a:rPr>
              <a:t>#</a:t>
            </a:r>
            <a:r>
              <a:rPr sz="1800" dirty="0">
                <a:solidFill>
                  <a:srgbClr val="1F145D"/>
                </a:solidFill>
                <a:latin typeface="Calibri"/>
                <a:cs typeface="Calibri"/>
              </a:rPr>
              <a:t>10	</a:t>
            </a:r>
            <a:r>
              <a:rPr sz="1800" spc="-5" dirty="0">
                <a:solidFill>
                  <a:srgbClr val="1F145D"/>
                </a:solidFill>
                <a:latin typeface="Calibri"/>
                <a:cs typeface="Calibri"/>
              </a:rPr>
              <a:t>some_inputs=another_value;</a:t>
            </a:r>
            <a:endParaRPr sz="1800">
              <a:solidFill>
                <a:srgbClr val="1F145D"/>
              </a:solidFill>
              <a:latin typeface="Calibri"/>
              <a:cs typeface="Calibri"/>
            </a:endParaRPr>
          </a:p>
          <a:p>
            <a:pPr marL="510540">
              <a:lnSpc>
                <a:spcPct val="100000"/>
              </a:lnSpc>
            </a:pPr>
            <a:r>
              <a:rPr sz="1800" b="1" spc="-5" dirty="0">
                <a:solidFill>
                  <a:srgbClr val="1F145D"/>
                </a:solidFill>
                <a:latin typeface="Calibri"/>
                <a:cs typeface="Calibri"/>
              </a:rPr>
              <a:t>#</a:t>
            </a:r>
            <a:r>
              <a:rPr sz="1800" spc="-5" dirty="0">
                <a:solidFill>
                  <a:srgbClr val="1F145D"/>
                </a:solidFill>
                <a:latin typeface="Calibri"/>
                <a:cs typeface="Calibri"/>
              </a:rPr>
              <a:t>100</a:t>
            </a:r>
            <a:r>
              <a:rPr sz="1800" spc="385" dirty="0">
                <a:solidFill>
                  <a:srgbClr val="1F145D"/>
                </a:solidFill>
                <a:latin typeface="Calibri"/>
                <a:cs typeface="Calibri"/>
              </a:rPr>
              <a:t> </a:t>
            </a:r>
            <a:r>
              <a:rPr sz="1800" b="1" spc="-5" dirty="0">
                <a:solidFill>
                  <a:srgbClr val="1F145D"/>
                </a:solidFill>
                <a:latin typeface="Calibri"/>
                <a:cs typeface="Calibri"/>
              </a:rPr>
              <a:t>$finish;</a:t>
            </a:r>
            <a:endParaRPr sz="1800">
              <a:solidFill>
                <a:srgbClr val="1F145D"/>
              </a:solidFill>
              <a:latin typeface="Calibri"/>
              <a:cs typeface="Calibri"/>
            </a:endParaRPr>
          </a:p>
          <a:p>
            <a:pPr marL="91440" marR="4264025" indent="208279">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a:solidFill>
                <a:srgbClr val="1F145D"/>
              </a:solidFill>
              <a:latin typeface="Calibri"/>
              <a:cs typeface="Calibri"/>
            </a:endParaRPr>
          </a:p>
        </p:txBody>
      </p:sp>
      <p:sp>
        <p:nvSpPr>
          <p:cNvPr id="4" name="object 4"/>
          <p:cNvSpPr txBox="1"/>
          <p:nvPr/>
        </p:nvSpPr>
        <p:spPr>
          <a:xfrm>
            <a:off x="6286500" y="105155"/>
            <a:ext cx="5623560" cy="6556375"/>
          </a:xfrm>
          <a:prstGeom prst="rect">
            <a:avLst/>
          </a:prstGeom>
          <a:solidFill>
            <a:srgbClr val="E1EFD9"/>
          </a:solidFill>
          <a:ln w="9144">
            <a:solidFill>
              <a:srgbClr val="538235"/>
            </a:solidFill>
          </a:ln>
        </p:spPr>
        <p:txBody>
          <a:bodyPr vert="horz" wrap="square" lIns="0" tIns="34290" rIns="0" bIns="0" rtlCol="0">
            <a:spAutoFit/>
          </a:bodyPr>
          <a:lstStyle/>
          <a:p>
            <a:pPr marL="92075">
              <a:lnSpc>
                <a:spcPct val="100000"/>
              </a:lnSpc>
              <a:spcBef>
                <a:spcPts val="270"/>
              </a:spcBef>
            </a:pPr>
            <a:r>
              <a:rPr sz="1400" b="1" spc="-5" dirty="0">
                <a:solidFill>
                  <a:srgbClr val="1F145D"/>
                </a:solidFill>
                <a:latin typeface="Calibri"/>
                <a:cs typeface="Calibri"/>
              </a:rPr>
              <a:t>library</a:t>
            </a:r>
            <a:r>
              <a:rPr sz="1400" b="1" spc="-45" dirty="0">
                <a:solidFill>
                  <a:srgbClr val="1F145D"/>
                </a:solidFill>
                <a:latin typeface="Calibri"/>
                <a:cs typeface="Calibri"/>
              </a:rPr>
              <a:t> </a:t>
            </a:r>
            <a:r>
              <a:rPr sz="1400" spc="-5" dirty="0">
                <a:solidFill>
                  <a:srgbClr val="1F145D"/>
                </a:solidFill>
                <a:latin typeface="Calibri"/>
                <a:cs typeface="Calibri"/>
              </a:rPr>
              <a:t>IEEE;</a:t>
            </a:r>
            <a:endParaRPr sz="1400">
              <a:solidFill>
                <a:srgbClr val="1F145D"/>
              </a:solidFill>
              <a:latin typeface="Calibri"/>
              <a:cs typeface="Calibri"/>
            </a:endParaRPr>
          </a:p>
          <a:p>
            <a:pPr marL="92075">
              <a:lnSpc>
                <a:spcPct val="100000"/>
              </a:lnSpc>
            </a:pPr>
            <a:r>
              <a:rPr sz="1400" b="1" dirty="0">
                <a:solidFill>
                  <a:srgbClr val="1F145D"/>
                </a:solidFill>
                <a:latin typeface="Calibri"/>
                <a:cs typeface="Calibri"/>
              </a:rPr>
              <a:t>use</a:t>
            </a:r>
            <a:r>
              <a:rPr sz="1400" b="1" spc="-55" dirty="0">
                <a:solidFill>
                  <a:srgbClr val="1F145D"/>
                </a:solidFill>
                <a:latin typeface="Calibri"/>
                <a:cs typeface="Calibri"/>
              </a:rPr>
              <a:t> </a:t>
            </a:r>
            <a:r>
              <a:rPr sz="1400" spc="-5" dirty="0">
                <a:solidFill>
                  <a:srgbClr val="1F145D"/>
                </a:solidFill>
                <a:latin typeface="Calibri"/>
                <a:cs typeface="Calibri"/>
              </a:rPr>
              <a:t>IEEE.STD_LOGIC_1164.</a:t>
            </a:r>
            <a:r>
              <a:rPr sz="1400" b="1" spc="-5" dirty="0">
                <a:solidFill>
                  <a:srgbClr val="1F145D"/>
                </a:solidFill>
                <a:latin typeface="Calibri"/>
                <a:cs typeface="Calibri"/>
              </a:rPr>
              <a:t>ALL</a:t>
            </a:r>
            <a:r>
              <a:rPr sz="1400" spc="-5" dirty="0">
                <a:solidFill>
                  <a:srgbClr val="1F145D"/>
                </a:solidFill>
                <a:latin typeface="Calibri"/>
                <a:cs typeface="Calibri"/>
              </a:rPr>
              <a:t>;</a:t>
            </a:r>
            <a:endParaRPr sz="1400">
              <a:solidFill>
                <a:srgbClr val="1F145D"/>
              </a:solidFill>
              <a:latin typeface="Calibri"/>
              <a:cs typeface="Calibri"/>
            </a:endParaRPr>
          </a:p>
          <a:p>
            <a:pPr marL="92075">
              <a:lnSpc>
                <a:spcPct val="100000"/>
              </a:lnSpc>
            </a:pPr>
            <a:r>
              <a:rPr sz="1400" b="1" dirty="0">
                <a:solidFill>
                  <a:srgbClr val="1F145D"/>
                </a:solidFill>
                <a:latin typeface="Calibri"/>
                <a:cs typeface="Calibri"/>
              </a:rPr>
              <a:t>entity</a:t>
            </a:r>
            <a:r>
              <a:rPr sz="1400" b="1" spc="-45" dirty="0">
                <a:solidFill>
                  <a:srgbClr val="1F145D"/>
                </a:solidFill>
                <a:latin typeface="Calibri"/>
                <a:cs typeface="Calibri"/>
              </a:rPr>
              <a:t> </a:t>
            </a:r>
            <a:r>
              <a:rPr sz="1400" spc="-10" dirty="0">
                <a:solidFill>
                  <a:srgbClr val="1F145D"/>
                </a:solidFill>
                <a:latin typeface="Calibri"/>
                <a:cs typeface="Calibri"/>
              </a:rPr>
              <a:t>tb_whatever</a:t>
            </a:r>
            <a:r>
              <a:rPr sz="1400" spc="10" dirty="0">
                <a:solidFill>
                  <a:srgbClr val="1F145D"/>
                </a:solidFill>
                <a:latin typeface="Calibri"/>
                <a:cs typeface="Calibri"/>
              </a:rPr>
              <a:t> </a:t>
            </a:r>
            <a:r>
              <a:rPr sz="1400" b="1" dirty="0">
                <a:solidFill>
                  <a:srgbClr val="1F145D"/>
                </a:solidFill>
                <a:latin typeface="Calibri"/>
                <a:cs typeface="Calibri"/>
              </a:rPr>
              <a:t>is</a:t>
            </a:r>
            <a:endParaRPr sz="1400">
              <a:solidFill>
                <a:srgbClr val="1F145D"/>
              </a:solidFill>
              <a:latin typeface="Calibri"/>
              <a:cs typeface="Calibri"/>
            </a:endParaRPr>
          </a:p>
          <a:p>
            <a:pPr marL="92075">
              <a:lnSpc>
                <a:spcPct val="100000"/>
              </a:lnSpc>
            </a:pPr>
            <a:r>
              <a:rPr sz="1400" b="1" dirty="0">
                <a:solidFill>
                  <a:srgbClr val="1F145D"/>
                </a:solidFill>
                <a:latin typeface="Calibri"/>
                <a:cs typeface="Calibri"/>
              </a:rPr>
              <a:t>end</a:t>
            </a:r>
            <a:r>
              <a:rPr sz="1400" b="1" spc="-65" dirty="0">
                <a:solidFill>
                  <a:srgbClr val="1F145D"/>
                </a:solidFill>
                <a:latin typeface="Calibri"/>
                <a:cs typeface="Calibri"/>
              </a:rPr>
              <a:t> </a:t>
            </a:r>
            <a:r>
              <a:rPr sz="1400" spc="-5" dirty="0">
                <a:solidFill>
                  <a:srgbClr val="1F145D"/>
                </a:solidFill>
                <a:latin typeface="Calibri"/>
                <a:cs typeface="Calibri"/>
              </a:rPr>
              <a:t>tb_whatever;</a:t>
            </a:r>
            <a:endParaRPr sz="1400">
              <a:solidFill>
                <a:srgbClr val="1F145D"/>
              </a:solidFill>
              <a:latin typeface="Calibri"/>
              <a:cs typeface="Calibri"/>
            </a:endParaRPr>
          </a:p>
          <a:p>
            <a:pPr>
              <a:lnSpc>
                <a:spcPct val="100000"/>
              </a:lnSpc>
              <a:spcBef>
                <a:spcPts val="35"/>
              </a:spcBef>
            </a:pPr>
            <a:endParaRPr sz="1350">
              <a:solidFill>
                <a:srgbClr val="1F145D"/>
              </a:solidFill>
              <a:latin typeface="Calibri"/>
              <a:cs typeface="Calibri"/>
            </a:endParaRPr>
          </a:p>
          <a:p>
            <a:pPr marL="250825" marR="2515870" indent="-158750">
              <a:lnSpc>
                <a:spcPct val="100000"/>
              </a:lnSpc>
            </a:pPr>
            <a:r>
              <a:rPr sz="1400" b="1" spc="-5" dirty="0">
                <a:solidFill>
                  <a:srgbClr val="1F145D"/>
                </a:solidFill>
                <a:latin typeface="Calibri"/>
                <a:cs typeface="Calibri"/>
              </a:rPr>
              <a:t>architecture </a:t>
            </a:r>
            <a:r>
              <a:rPr sz="1400" spc="-5" dirty="0">
                <a:solidFill>
                  <a:srgbClr val="1F145D"/>
                </a:solidFill>
                <a:latin typeface="Calibri"/>
                <a:cs typeface="Calibri"/>
              </a:rPr>
              <a:t>Behavioral </a:t>
            </a:r>
            <a:r>
              <a:rPr sz="1400" b="1" dirty="0">
                <a:solidFill>
                  <a:srgbClr val="1F145D"/>
                </a:solidFill>
                <a:latin typeface="Calibri"/>
                <a:cs typeface="Calibri"/>
              </a:rPr>
              <a:t>of </a:t>
            </a:r>
            <a:r>
              <a:rPr sz="1400" spc="-10" dirty="0">
                <a:solidFill>
                  <a:srgbClr val="1F145D"/>
                </a:solidFill>
                <a:latin typeface="Calibri"/>
                <a:cs typeface="Calibri"/>
              </a:rPr>
              <a:t>tb_whatever </a:t>
            </a:r>
            <a:r>
              <a:rPr sz="1400" b="1" dirty="0">
                <a:solidFill>
                  <a:srgbClr val="1F145D"/>
                </a:solidFill>
                <a:latin typeface="Calibri"/>
                <a:cs typeface="Calibri"/>
              </a:rPr>
              <a:t>is </a:t>
            </a:r>
            <a:r>
              <a:rPr sz="1400" b="1" spc="-305" dirty="0">
                <a:solidFill>
                  <a:srgbClr val="1F145D"/>
                </a:solidFill>
                <a:latin typeface="Calibri"/>
                <a:cs typeface="Calibri"/>
              </a:rPr>
              <a:t> </a:t>
            </a:r>
            <a:r>
              <a:rPr sz="1400" b="1" spc="-5" dirty="0">
                <a:solidFill>
                  <a:srgbClr val="1F145D"/>
                </a:solidFill>
                <a:latin typeface="Calibri"/>
                <a:cs typeface="Calibri"/>
              </a:rPr>
              <a:t>component</a:t>
            </a:r>
            <a:r>
              <a:rPr sz="1400" b="1" spc="-45" dirty="0">
                <a:solidFill>
                  <a:srgbClr val="1F145D"/>
                </a:solidFill>
                <a:latin typeface="Calibri"/>
                <a:cs typeface="Calibri"/>
              </a:rPr>
              <a:t> </a:t>
            </a:r>
            <a:r>
              <a:rPr sz="1400" spc="-5" dirty="0">
                <a:solidFill>
                  <a:srgbClr val="1F145D"/>
                </a:solidFill>
                <a:latin typeface="Calibri"/>
                <a:cs typeface="Calibri"/>
              </a:rPr>
              <a:t>test_module_name</a:t>
            </a:r>
            <a:endParaRPr sz="1400">
              <a:solidFill>
                <a:srgbClr val="1F145D"/>
              </a:solidFill>
              <a:latin typeface="Calibri"/>
              <a:cs typeface="Calibri"/>
            </a:endParaRPr>
          </a:p>
          <a:p>
            <a:pPr marL="846455" marR="2362200" indent="-437515">
              <a:lnSpc>
                <a:spcPct val="100000"/>
              </a:lnSpc>
              <a:tabLst>
                <a:tab pos="2145030" algn="l"/>
              </a:tabLst>
            </a:pPr>
            <a:r>
              <a:rPr sz="1400" b="1" dirty="0">
                <a:solidFill>
                  <a:srgbClr val="1F145D"/>
                </a:solidFill>
                <a:latin typeface="Calibri"/>
                <a:cs typeface="Calibri"/>
              </a:rPr>
              <a:t>port ( </a:t>
            </a:r>
            <a:r>
              <a:rPr sz="1400" spc="-5" dirty="0">
                <a:solidFill>
                  <a:srgbClr val="1F145D"/>
                </a:solidFill>
                <a:latin typeface="Calibri"/>
                <a:cs typeface="Calibri"/>
              </a:rPr>
              <a:t>clock </a:t>
            </a:r>
            <a:r>
              <a:rPr sz="1400" dirty="0">
                <a:solidFill>
                  <a:srgbClr val="1F145D"/>
                </a:solidFill>
                <a:latin typeface="Calibri"/>
                <a:cs typeface="Calibri"/>
              </a:rPr>
              <a:t>: </a:t>
            </a:r>
            <a:r>
              <a:rPr sz="1400" b="1" dirty="0">
                <a:solidFill>
                  <a:srgbClr val="1F145D"/>
                </a:solidFill>
                <a:latin typeface="Calibri"/>
                <a:cs typeface="Calibri"/>
              </a:rPr>
              <a:t>in </a:t>
            </a:r>
            <a:r>
              <a:rPr sz="1400" b="1" spc="-5" dirty="0">
                <a:solidFill>
                  <a:srgbClr val="1F145D"/>
                </a:solidFill>
                <a:latin typeface="Calibri"/>
                <a:cs typeface="Calibri"/>
              </a:rPr>
              <a:t>std_logic; </a:t>
            </a:r>
            <a:r>
              <a:rPr sz="1400" b="1" dirty="0">
                <a:solidFill>
                  <a:srgbClr val="1F145D"/>
                </a:solidFill>
                <a:latin typeface="Calibri"/>
                <a:cs typeface="Calibri"/>
              </a:rPr>
              <a:t> </a:t>
            </a:r>
            <a:r>
              <a:rPr sz="1400" spc="-5" dirty="0">
                <a:solidFill>
                  <a:srgbClr val="1F145D"/>
                </a:solidFill>
                <a:latin typeface="Calibri"/>
                <a:cs typeface="Calibri"/>
              </a:rPr>
              <a:t>list_of_out_ports </a:t>
            </a:r>
            <a:r>
              <a:rPr sz="1400" dirty="0">
                <a:solidFill>
                  <a:srgbClr val="1F145D"/>
                </a:solidFill>
                <a:latin typeface="Calibri"/>
                <a:cs typeface="Calibri"/>
              </a:rPr>
              <a:t>: </a:t>
            </a:r>
            <a:r>
              <a:rPr sz="1400" b="1" dirty="0">
                <a:solidFill>
                  <a:srgbClr val="1F145D"/>
                </a:solidFill>
                <a:latin typeface="Calibri"/>
                <a:cs typeface="Calibri"/>
              </a:rPr>
              <a:t>out </a:t>
            </a:r>
            <a:r>
              <a:rPr sz="1400" b="1" spc="-5" dirty="0">
                <a:solidFill>
                  <a:srgbClr val="1F145D"/>
                </a:solidFill>
                <a:latin typeface="Calibri"/>
                <a:cs typeface="Calibri"/>
              </a:rPr>
              <a:t>std_logic; </a:t>
            </a:r>
            <a:r>
              <a:rPr sz="1400" b="1" spc="-305" dirty="0">
                <a:solidFill>
                  <a:srgbClr val="1F145D"/>
                </a:solidFill>
                <a:latin typeface="Calibri"/>
                <a:cs typeface="Calibri"/>
              </a:rPr>
              <a:t> </a:t>
            </a:r>
            <a:r>
              <a:rPr sz="1400" spc="-5" dirty="0">
                <a:solidFill>
                  <a:srgbClr val="1F145D"/>
                </a:solidFill>
                <a:latin typeface="Calibri"/>
                <a:cs typeface="Calibri"/>
              </a:rPr>
              <a:t>list_of_in_ports	</a:t>
            </a:r>
            <a:r>
              <a:rPr sz="1400" dirty="0">
                <a:solidFill>
                  <a:srgbClr val="1F145D"/>
                </a:solidFill>
                <a:latin typeface="Calibri"/>
                <a:cs typeface="Calibri"/>
              </a:rPr>
              <a:t>:</a:t>
            </a:r>
            <a:r>
              <a:rPr sz="1400" spc="-30" dirty="0">
                <a:solidFill>
                  <a:srgbClr val="1F145D"/>
                </a:solidFill>
                <a:latin typeface="Calibri"/>
                <a:cs typeface="Calibri"/>
              </a:rPr>
              <a:t> </a:t>
            </a:r>
            <a:r>
              <a:rPr sz="1400" b="1" dirty="0">
                <a:solidFill>
                  <a:srgbClr val="1F145D"/>
                </a:solidFill>
                <a:latin typeface="Calibri"/>
                <a:cs typeface="Calibri"/>
              </a:rPr>
              <a:t>in</a:t>
            </a:r>
            <a:r>
              <a:rPr sz="1400" b="1" spc="265" dirty="0">
                <a:solidFill>
                  <a:srgbClr val="1F145D"/>
                </a:solidFill>
                <a:latin typeface="Calibri"/>
                <a:cs typeface="Calibri"/>
              </a:rPr>
              <a:t> </a:t>
            </a:r>
            <a:r>
              <a:rPr sz="1400" b="1" spc="-5" dirty="0">
                <a:solidFill>
                  <a:srgbClr val="1F145D"/>
                </a:solidFill>
                <a:latin typeface="Calibri"/>
                <a:cs typeface="Calibri"/>
              </a:rPr>
              <a:t>std_logic);</a:t>
            </a:r>
            <a:endParaRPr sz="1400">
              <a:solidFill>
                <a:srgbClr val="1F145D"/>
              </a:solidFill>
              <a:latin typeface="Calibri"/>
              <a:cs typeface="Calibri"/>
            </a:endParaRPr>
          </a:p>
          <a:p>
            <a:pPr marL="250825">
              <a:lnSpc>
                <a:spcPct val="100000"/>
              </a:lnSpc>
            </a:pPr>
            <a:r>
              <a:rPr sz="1400" b="1" dirty="0">
                <a:solidFill>
                  <a:srgbClr val="1F145D"/>
                </a:solidFill>
                <a:latin typeface="Calibri"/>
                <a:cs typeface="Calibri"/>
              </a:rPr>
              <a:t>end</a:t>
            </a:r>
            <a:r>
              <a:rPr sz="1400" b="1" spc="-45" dirty="0">
                <a:solidFill>
                  <a:srgbClr val="1F145D"/>
                </a:solidFill>
                <a:latin typeface="Calibri"/>
                <a:cs typeface="Calibri"/>
              </a:rPr>
              <a:t> </a:t>
            </a:r>
            <a:r>
              <a:rPr sz="1400" b="1" spc="-5" dirty="0">
                <a:solidFill>
                  <a:srgbClr val="1F145D"/>
                </a:solidFill>
                <a:latin typeface="Calibri"/>
                <a:cs typeface="Calibri"/>
              </a:rPr>
              <a:t>component;</a:t>
            </a:r>
            <a:endParaRPr sz="1400">
              <a:solidFill>
                <a:srgbClr val="1F145D"/>
              </a:solidFill>
              <a:latin typeface="Calibri"/>
              <a:cs typeface="Calibri"/>
            </a:endParaRPr>
          </a:p>
          <a:p>
            <a:pPr>
              <a:lnSpc>
                <a:spcPct val="100000"/>
              </a:lnSpc>
              <a:spcBef>
                <a:spcPts val="35"/>
              </a:spcBef>
            </a:pPr>
            <a:endParaRPr sz="1350">
              <a:solidFill>
                <a:srgbClr val="1F145D"/>
              </a:solidFill>
              <a:latin typeface="Calibri"/>
              <a:cs typeface="Calibri"/>
            </a:endParaRPr>
          </a:p>
          <a:p>
            <a:pPr marL="210820">
              <a:lnSpc>
                <a:spcPct val="100000"/>
              </a:lnSpc>
            </a:pPr>
            <a:r>
              <a:rPr sz="1400" b="1" dirty="0">
                <a:solidFill>
                  <a:srgbClr val="1F145D"/>
                </a:solidFill>
                <a:latin typeface="Calibri"/>
                <a:cs typeface="Calibri"/>
              </a:rPr>
              <a:t>signal</a:t>
            </a:r>
            <a:r>
              <a:rPr sz="1400" b="1" spc="-20" dirty="0">
                <a:solidFill>
                  <a:srgbClr val="1F145D"/>
                </a:solidFill>
                <a:latin typeface="Calibri"/>
                <a:cs typeface="Calibri"/>
              </a:rPr>
              <a:t> </a:t>
            </a:r>
            <a:r>
              <a:rPr sz="1400" spc="-5" dirty="0">
                <a:solidFill>
                  <a:srgbClr val="1F145D"/>
                </a:solidFill>
                <a:latin typeface="Calibri"/>
                <a:cs typeface="Calibri"/>
              </a:rPr>
              <a:t>clock</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10" dirty="0">
                <a:solidFill>
                  <a:srgbClr val="1F145D"/>
                </a:solidFill>
                <a:latin typeface="Calibri"/>
                <a:cs typeface="Calibri"/>
              </a:rPr>
              <a:t>std_logic</a:t>
            </a:r>
            <a:r>
              <a:rPr sz="1400" dirty="0">
                <a:solidFill>
                  <a:srgbClr val="1F145D"/>
                </a:solidFill>
                <a:latin typeface="Calibri"/>
                <a:cs typeface="Calibri"/>
              </a:rPr>
              <a:t> </a:t>
            </a:r>
            <a:r>
              <a:rPr sz="1400" spc="-5"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'0';</a:t>
            </a:r>
            <a:endParaRPr sz="1400">
              <a:solidFill>
                <a:srgbClr val="1F145D"/>
              </a:solidFill>
              <a:latin typeface="Calibri"/>
              <a:cs typeface="Calibri"/>
            </a:endParaRPr>
          </a:p>
          <a:p>
            <a:pPr marL="210820">
              <a:lnSpc>
                <a:spcPct val="100000"/>
              </a:lnSpc>
            </a:pPr>
            <a:r>
              <a:rPr sz="1400" b="1" dirty="0">
                <a:solidFill>
                  <a:srgbClr val="1F145D"/>
                </a:solidFill>
                <a:latin typeface="Calibri"/>
                <a:cs typeface="Calibri"/>
              </a:rPr>
              <a:t>signal</a:t>
            </a:r>
            <a:r>
              <a:rPr sz="1400" b="1" spc="-20" dirty="0">
                <a:solidFill>
                  <a:srgbClr val="1F145D"/>
                </a:solidFill>
                <a:latin typeface="Calibri"/>
                <a:cs typeface="Calibri"/>
              </a:rPr>
              <a:t> </a:t>
            </a:r>
            <a:r>
              <a:rPr sz="1400" spc="-5" dirty="0">
                <a:solidFill>
                  <a:srgbClr val="1F145D"/>
                </a:solidFill>
                <a:latin typeface="Calibri"/>
                <a:cs typeface="Calibri"/>
              </a:rPr>
              <a:t>list_of_ins_and_outs</a:t>
            </a:r>
            <a:r>
              <a:rPr sz="1400" spc="3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b="1" spc="-5" dirty="0">
                <a:solidFill>
                  <a:srgbClr val="1F145D"/>
                </a:solidFill>
                <a:latin typeface="Calibri"/>
                <a:cs typeface="Calibri"/>
              </a:rPr>
              <a:t>std_logic;</a:t>
            </a:r>
            <a:endParaRPr sz="1400">
              <a:solidFill>
                <a:srgbClr val="1F145D"/>
              </a:solidFill>
              <a:latin typeface="Calibri"/>
              <a:cs typeface="Calibri"/>
            </a:endParaRPr>
          </a:p>
          <a:p>
            <a:pPr>
              <a:lnSpc>
                <a:spcPct val="100000"/>
              </a:lnSpc>
              <a:spcBef>
                <a:spcPts val="30"/>
              </a:spcBef>
            </a:pPr>
            <a:endParaRPr sz="1350">
              <a:solidFill>
                <a:srgbClr val="1F145D"/>
              </a:solidFill>
              <a:latin typeface="Calibri"/>
              <a:cs typeface="Calibri"/>
            </a:endParaRPr>
          </a:p>
          <a:p>
            <a:pPr marL="92075">
              <a:lnSpc>
                <a:spcPct val="100000"/>
              </a:lnSpc>
              <a:spcBef>
                <a:spcPts val="5"/>
              </a:spcBef>
            </a:pPr>
            <a:r>
              <a:rPr sz="1400" b="1" dirty="0">
                <a:solidFill>
                  <a:srgbClr val="1F145D"/>
                </a:solidFill>
                <a:latin typeface="Calibri"/>
                <a:cs typeface="Calibri"/>
              </a:rPr>
              <a:t>begin</a:t>
            </a:r>
            <a:endParaRPr sz="1400">
              <a:solidFill>
                <a:srgbClr val="1F145D"/>
              </a:solidFill>
              <a:latin typeface="Calibri"/>
              <a:cs typeface="Calibri"/>
            </a:endParaRPr>
          </a:p>
          <a:p>
            <a:pPr marL="250825">
              <a:lnSpc>
                <a:spcPct val="100000"/>
              </a:lnSpc>
            </a:pPr>
            <a:r>
              <a:rPr sz="1400" spc="-5" dirty="0">
                <a:solidFill>
                  <a:srgbClr val="1F145D"/>
                </a:solidFill>
                <a:latin typeface="Calibri"/>
                <a:cs typeface="Calibri"/>
              </a:rPr>
              <a:t>uut:</a:t>
            </a:r>
            <a:r>
              <a:rPr sz="1400" spc="15" dirty="0">
                <a:solidFill>
                  <a:srgbClr val="1F145D"/>
                </a:solidFill>
                <a:latin typeface="Calibri"/>
                <a:cs typeface="Calibri"/>
              </a:rPr>
              <a:t> </a:t>
            </a:r>
            <a:r>
              <a:rPr sz="1400" spc="-5" dirty="0">
                <a:solidFill>
                  <a:srgbClr val="1F145D"/>
                </a:solidFill>
                <a:latin typeface="Calibri"/>
                <a:cs typeface="Calibri"/>
              </a:rPr>
              <a:t>test_module_name</a:t>
            </a:r>
            <a:r>
              <a:rPr sz="1400" spc="35" dirty="0">
                <a:solidFill>
                  <a:srgbClr val="1F145D"/>
                </a:solidFill>
                <a:latin typeface="Calibri"/>
                <a:cs typeface="Calibri"/>
              </a:rPr>
              <a:t> </a:t>
            </a:r>
            <a:r>
              <a:rPr sz="1400" b="1" dirty="0">
                <a:solidFill>
                  <a:srgbClr val="1F145D"/>
                </a:solidFill>
                <a:latin typeface="Calibri"/>
                <a:cs typeface="Calibri"/>
              </a:rPr>
              <a:t>port</a:t>
            </a:r>
            <a:r>
              <a:rPr sz="1400" b="1" spc="-25" dirty="0">
                <a:solidFill>
                  <a:srgbClr val="1F145D"/>
                </a:solidFill>
                <a:latin typeface="Calibri"/>
                <a:cs typeface="Calibri"/>
              </a:rPr>
              <a:t> </a:t>
            </a:r>
            <a:r>
              <a:rPr sz="1400" b="1" dirty="0">
                <a:solidFill>
                  <a:srgbClr val="1F145D"/>
                </a:solidFill>
                <a:latin typeface="Calibri"/>
                <a:cs typeface="Calibri"/>
              </a:rPr>
              <a:t>map</a:t>
            </a:r>
            <a:r>
              <a:rPr sz="1400" b="1" spc="-1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clock,</a:t>
            </a:r>
            <a:r>
              <a:rPr sz="1400" spc="-10" dirty="0">
                <a:solidFill>
                  <a:srgbClr val="1F145D"/>
                </a:solidFill>
                <a:latin typeface="Calibri"/>
                <a:cs typeface="Calibri"/>
              </a:rPr>
              <a:t> </a:t>
            </a:r>
            <a:r>
              <a:rPr sz="1400" spc="-5" dirty="0">
                <a:solidFill>
                  <a:srgbClr val="1F145D"/>
                </a:solidFill>
                <a:latin typeface="Calibri"/>
                <a:cs typeface="Calibri"/>
              </a:rPr>
              <a:t>list_of_ins_and_outs);</a:t>
            </a:r>
            <a:endParaRPr sz="1400">
              <a:solidFill>
                <a:srgbClr val="1F145D"/>
              </a:solidFill>
              <a:latin typeface="Calibri"/>
              <a:cs typeface="Calibri"/>
            </a:endParaRPr>
          </a:p>
          <a:p>
            <a:pPr marL="250825">
              <a:lnSpc>
                <a:spcPct val="100000"/>
              </a:lnSpc>
            </a:pPr>
            <a:r>
              <a:rPr sz="1400" spc="-5" dirty="0">
                <a:solidFill>
                  <a:srgbClr val="1F145D"/>
                </a:solidFill>
                <a:latin typeface="Calibri"/>
                <a:cs typeface="Calibri"/>
              </a:rPr>
              <a:t>clock</a:t>
            </a:r>
            <a:r>
              <a:rPr sz="1400" spc="-10" dirty="0">
                <a:solidFill>
                  <a:srgbClr val="1F145D"/>
                </a:solidFill>
                <a:latin typeface="Calibri"/>
                <a:cs typeface="Calibri"/>
              </a:rPr>
              <a:t> </a:t>
            </a:r>
            <a:r>
              <a:rPr sz="1400" spc="-5" dirty="0">
                <a:solidFill>
                  <a:srgbClr val="1F145D"/>
                </a:solidFill>
                <a:latin typeface="Calibri"/>
                <a:cs typeface="Calibri"/>
              </a:rPr>
              <a:t>&lt;=</a:t>
            </a:r>
            <a:r>
              <a:rPr sz="1400" spc="-15" dirty="0">
                <a:solidFill>
                  <a:srgbClr val="1F145D"/>
                </a:solidFill>
                <a:latin typeface="Calibri"/>
                <a:cs typeface="Calibri"/>
              </a:rPr>
              <a:t> </a:t>
            </a:r>
            <a:r>
              <a:rPr sz="1400" spc="-5" dirty="0">
                <a:solidFill>
                  <a:srgbClr val="1F145D"/>
                </a:solidFill>
                <a:latin typeface="Calibri"/>
                <a:cs typeface="Calibri"/>
              </a:rPr>
              <a:t>!clock</a:t>
            </a:r>
            <a:r>
              <a:rPr sz="1400" spc="-10" dirty="0">
                <a:solidFill>
                  <a:srgbClr val="1F145D"/>
                </a:solidFill>
                <a:latin typeface="Calibri"/>
                <a:cs typeface="Calibri"/>
              </a:rPr>
              <a:t> after</a:t>
            </a:r>
            <a:r>
              <a:rPr sz="1400" spc="-5" dirty="0">
                <a:solidFill>
                  <a:srgbClr val="1F145D"/>
                </a:solidFill>
                <a:latin typeface="Calibri"/>
                <a:cs typeface="Calibri"/>
              </a:rPr>
              <a:t> </a:t>
            </a:r>
            <a:r>
              <a:rPr sz="1400" dirty="0">
                <a:solidFill>
                  <a:srgbClr val="1F145D"/>
                </a:solidFill>
                <a:latin typeface="Calibri"/>
                <a:cs typeface="Calibri"/>
              </a:rPr>
              <a:t>5</a:t>
            </a:r>
            <a:r>
              <a:rPr sz="1400" spc="-10" dirty="0">
                <a:solidFill>
                  <a:srgbClr val="1F145D"/>
                </a:solidFill>
                <a:latin typeface="Calibri"/>
                <a:cs typeface="Calibri"/>
              </a:rPr>
              <a:t> </a:t>
            </a:r>
            <a:r>
              <a:rPr sz="1400" spc="-5" dirty="0">
                <a:solidFill>
                  <a:srgbClr val="1F145D"/>
                </a:solidFill>
                <a:latin typeface="Calibri"/>
                <a:cs typeface="Calibri"/>
              </a:rPr>
              <a:t>ns;</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half clock</a:t>
            </a:r>
            <a:r>
              <a:rPr sz="1400" spc="-10" dirty="0">
                <a:solidFill>
                  <a:srgbClr val="1F145D"/>
                </a:solidFill>
                <a:latin typeface="Calibri"/>
                <a:cs typeface="Calibri"/>
              </a:rPr>
              <a:t> </a:t>
            </a:r>
            <a:r>
              <a:rPr sz="1400" dirty="0">
                <a:solidFill>
                  <a:srgbClr val="1F145D"/>
                </a:solidFill>
                <a:latin typeface="Calibri"/>
                <a:cs typeface="Calibri"/>
              </a:rPr>
              <a:t>period</a:t>
            </a:r>
            <a:endParaRPr sz="1400">
              <a:solidFill>
                <a:srgbClr val="1F145D"/>
              </a:solidFill>
              <a:latin typeface="Calibri"/>
              <a:cs typeface="Calibri"/>
            </a:endParaRPr>
          </a:p>
          <a:p>
            <a:pPr>
              <a:lnSpc>
                <a:spcPct val="100000"/>
              </a:lnSpc>
              <a:spcBef>
                <a:spcPts val="30"/>
              </a:spcBef>
            </a:pPr>
            <a:endParaRPr sz="1350">
              <a:solidFill>
                <a:srgbClr val="1F145D"/>
              </a:solidFill>
              <a:latin typeface="Calibri"/>
              <a:cs typeface="Calibri"/>
            </a:endParaRPr>
          </a:p>
          <a:p>
            <a:pPr marL="408940" marR="2797810" indent="-158750">
              <a:lnSpc>
                <a:spcPct val="100000"/>
              </a:lnSpc>
            </a:pPr>
            <a:r>
              <a:rPr sz="1400" b="1" dirty="0">
                <a:solidFill>
                  <a:srgbClr val="1F145D"/>
                </a:solidFill>
                <a:latin typeface="Calibri"/>
                <a:cs typeface="Calibri"/>
              </a:rPr>
              <a:t>process begin </a:t>
            </a:r>
            <a:r>
              <a:rPr sz="1400" b="1" spc="5" dirty="0">
                <a:solidFill>
                  <a:srgbClr val="1F145D"/>
                </a:solidFill>
                <a:latin typeface="Calibri"/>
                <a:cs typeface="Calibri"/>
              </a:rPr>
              <a:t> </a:t>
            </a:r>
            <a:r>
              <a:rPr sz="1400" spc="-5" dirty="0">
                <a:solidFill>
                  <a:srgbClr val="1F145D"/>
                </a:solidFill>
                <a:latin typeface="Calibri"/>
                <a:cs typeface="Calibri"/>
              </a:rPr>
              <a:t>some_inputs=their_intial_values; </a:t>
            </a:r>
            <a:r>
              <a:rPr sz="1400" spc="-305" dirty="0">
                <a:solidFill>
                  <a:srgbClr val="1F145D"/>
                </a:solidFill>
                <a:latin typeface="Calibri"/>
                <a:cs typeface="Calibri"/>
              </a:rPr>
              <a:t> </a:t>
            </a:r>
            <a:r>
              <a:rPr sz="1400" b="1" spc="-5" dirty="0">
                <a:solidFill>
                  <a:srgbClr val="1F145D"/>
                </a:solidFill>
                <a:latin typeface="Calibri"/>
                <a:cs typeface="Calibri"/>
              </a:rPr>
              <a:t>wait </a:t>
            </a:r>
            <a:r>
              <a:rPr sz="1400" b="1" spc="-10" dirty="0">
                <a:solidFill>
                  <a:srgbClr val="1F145D"/>
                </a:solidFill>
                <a:latin typeface="Calibri"/>
                <a:cs typeface="Calibri"/>
              </a:rPr>
              <a:t>for </a:t>
            </a:r>
            <a:r>
              <a:rPr sz="1400" dirty="0">
                <a:solidFill>
                  <a:srgbClr val="1F145D"/>
                </a:solidFill>
                <a:latin typeface="Calibri"/>
                <a:cs typeface="Calibri"/>
              </a:rPr>
              <a:t>10 </a:t>
            </a:r>
            <a:r>
              <a:rPr sz="1400" spc="-10" dirty="0">
                <a:solidFill>
                  <a:srgbClr val="1F145D"/>
                </a:solidFill>
                <a:latin typeface="Calibri"/>
                <a:cs typeface="Calibri"/>
              </a:rPr>
              <a:t>ns; </a:t>
            </a:r>
            <a:r>
              <a:rPr sz="1400" spc="-5" dirty="0">
                <a:solidFill>
                  <a:srgbClr val="1F145D"/>
                </a:solidFill>
                <a:latin typeface="Calibri"/>
                <a:cs typeface="Calibri"/>
              </a:rPr>
              <a:t> some_inputs=next_value;</a:t>
            </a:r>
            <a:endParaRPr sz="1400">
              <a:solidFill>
                <a:srgbClr val="1F145D"/>
              </a:solidFill>
              <a:latin typeface="Calibri"/>
              <a:cs typeface="Calibri"/>
            </a:endParaRPr>
          </a:p>
          <a:p>
            <a:pPr marL="408940" marR="3085465">
              <a:lnSpc>
                <a:spcPct val="100000"/>
              </a:lnSpc>
            </a:pPr>
            <a:r>
              <a:rPr sz="1400" b="1" spc="-5" dirty="0">
                <a:solidFill>
                  <a:srgbClr val="1F145D"/>
                </a:solidFill>
                <a:latin typeface="Calibri"/>
                <a:cs typeface="Calibri"/>
              </a:rPr>
              <a:t>wait </a:t>
            </a:r>
            <a:r>
              <a:rPr sz="1400" b="1" spc="-10" dirty="0">
                <a:solidFill>
                  <a:srgbClr val="1F145D"/>
                </a:solidFill>
                <a:latin typeface="Calibri"/>
                <a:cs typeface="Calibri"/>
              </a:rPr>
              <a:t>for </a:t>
            </a:r>
            <a:r>
              <a:rPr sz="1400" spc="-5" dirty="0">
                <a:solidFill>
                  <a:srgbClr val="1F145D"/>
                </a:solidFill>
                <a:latin typeface="Calibri"/>
                <a:cs typeface="Calibri"/>
              </a:rPr>
              <a:t>10 ns; </a:t>
            </a:r>
            <a:r>
              <a:rPr sz="1400" dirty="0">
                <a:solidFill>
                  <a:srgbClr val="1F145D"/>
                </a:solidFill>
                <a:latin typeface="Calibri"/>
                <a:cs typeface="Calibri"/>
              </a:rPr>
              <a:t> </a:t>
            </a:r>
            <a:r>
              <a:rPr sz="1400" spc="-5" dirty="0">
                <a:solidFill>
                  <a:srgbClr val="1F145D"/>
                </a:solidFill>
                <a:latin typeface="Calibri"/>
                <a:cs typeface="Calibri"/>
              </a:rPr>
              <a:t>some_inputs=another_value; </a:t>
            </a:r>
            <a:r>
              <a:rPr sz="1400" spc="-305" dirty="0">
                <a:solidFill>
                  <a:srgbClr val="1F145D"/>
                </a:solidFill>
                <a:latin typeface="Calibri"/>
                <a:cs typeface="Calibri"/>
              </a:rPr>
              <a:t> </a:t>
            </a:r>
            <a:r>
              <a:rPr sz="1400" b="1" spc="-5" dirty="0">
                <a:solidFill>
                  <a:srgbClr val="1F145D"/>
                </a:solidFill>
                <a:latin typeface="Calibri"/>
                <a:cs typeface="Calibri"/>
              </a:rPr>
              <a:t>wait</a:t>
            </a:r>
            <a:r>
              <a:rPr sz="1400" b="1" spc="-20" dirty="0">
                <a:solidFill>
                  <a:srgbClr val="1F145D"/>
                </a:solidFill>
                <a:latin typeface="Calibri"/>
                <a:cs typeface="Calibri"/>
              </a:rPr>
              <a:t> </a:t>
            </a:r>
            <a:r>
              <a:rPr sz="1400" b="1" spc="-10" dirty="0">
                <a:solidFill>
                  <a:srgbClr val="1F145D"/>
                </a:solidFill>
                <a:latin typeface="Calibri"/>
                <a:cs typeface="Calibri"/>
              </a:rPr>
              <a:t>for </a:t>
            </a:r>
            <a:r>
              <a:rPr sz="1400" spc="-5" dirty="0">
                <a:solidFill>
                  <a:srgbClr val="1F145D"/>
                </a:solidFill>
                <a:latin typeface="Calibri"/>
                <a:cs typeface="Calibri"/>
              </a:rPr>
              <a:t>100 ns;</a:t>
            </a:r>
            <a:endParaRPr sz="1400">
              <a:solidFill>
                <a:srgbClr val="1F145D"/>
              </a:solidFill>
              <a:latin typeface="Calibri"/>
              <a:cs typeface="Calibri"/>
            </a:endParaRPr>
          </a:p>
          <a:p>
            <a:pPr marL="408940">
              <a:lnSpc>
                <a:spcPct val="100000"/>
              </a:lnSpc>
              <a:spcBef>
                <a:spcPts val="5"/>
              </a:spcBef>
            </a:pPr>
            <a:r>
              <a:rPr sz="1400" b="1" spc="-5" dirty="0">
                <a:solidFill>
                  <a:srgbClr val="1F145D"/>
                </a:solidFill>
                <a:latin typeface="Calibri"/>
                <a:cs typeface="Calibri"/>
              </a:rPr>
              <a:t>wait;</a:t>
            </a:r>
            <a:endParaRPr sz="1400">
              <a:solidFill>
                <a:srgbClr val="1F145D"/>
              </a:solidFill>
              <a:latin typeface="Calibri"/>
              <a:cs typeface="Calibri"/>
            </a:endParaRPr>
          </a:p>
          <a:p>
            <a:pPr marL="250825">
              <a:lnSpc>
                <a:spcPct val="100000"/>
              </a:lnSpc>
            </a:pPr>
            <a:r>
              <a:rPr sz="1400" b="1" spc="-5" dirty="0">
                <a:solidFill>
                  <a:srgbClr val="1F145D"/>
                </a:solidFill>
                <a:latin typeface="Calibri"/>
                <a:cs typeface="Calibri"/>
              </a:rPr>
              <a:t>end</a:t>
            </a:r>
            <a:r>
              <a:rPr sz="1400" b="1" spc="-45" dirty="0">
                <a:solidFill>
                  <a:srgbClr val="1F145D"/>
                </a:solidFill>
                <a:latin typeface="Calibri"/>
                <a:cs typeface="Calibri"/>
              </a:rPr>
              <a:t> </a:t>
            </a:r>
            <a:r>
              <a:rPr sz="1400" b="1" dirty="0">
                <a:solidFill>
                  <a:srgbClr val="1F145D"/>
                </a:solidFill>
                <a:latin typeface="Calibri"/>
                <a:cs typeface="Calibri"/>
              </a:rPr>
              <a:t>process;</a:t>
            </a:r>
            <a:endParaRPr sz="1400">
              <a:solidFill>
                <a:srgbClr val="1F145D"/>
              </a:solidFill>
              <a:latin typeface="Calibri"/>
              <a:cs typeface="Calibri"/>
            </a:endParaRPr>
          </a:p>
          <a:p>
            <a:pPr>
              <a:lnSpc>
                <a:spcPct val="100000"/>
              </a:lnSpc>
              <a:spcBef>
                <a:spcPts val="30"/>
              </a:spcBef>
            </a:pPr>
            <a:endParaRPr sz="1350">
              <a:solidFill>
                <a:srgbClr val="1F145D"/>
              </a:solidFill>
              <a:latin typeface="Calibri"/>
              <a:cs typeface="Calibri"/>
            </a:endParaRPr>
          </a:p>
          <a:p>
            <a:pPr marL="92075">
              <a:lnSpc>
                <a:spcPct val="100000"/>
              </a:lnSpc>
            </a:pPr>
            <a:r>
              <a:rPr sz="1400" b="1" dirty="0">
                <a:solidFill>
                  <a:srgbClr val="1F145D"/>
                </a:solidFill>
                <a:latin typeface="Calibri"/>
                <a:cs typeface="Calibri"/>
              </a:rPr>
              <a:t>end</a:t>
            </a:r>
            <a:r>
              <a:rPr sz="1400" b="1" spc="-60" dirty="0">
                <a:solidFill>
                  <a:srgbClr val="1F145D"/>
                </a:solidFill>
                <a:latin typeface="Calibri"/>
                <a:cs typeface="Calibri"/>
              </a:rPr>
              <a:t> </a:t>
            </a:r>
            <a:r>
              <a:rPr sz="1400" b="1" spc="-5" dirty="0">
                <a:solidFill>
                  <a:srgbClr val="1F145D"/>
                </a:solidFill>
                <a:latin typeface="Calibri"/>
                <a:cs typeface="Calibri"/>
              </a:rPr>
              <a:t>Behavioral;</a:t>
            </a:r>
            <a:endParaRPr sz="1400">
              <a:solidFill>
                <a:srgbClr val="1F145D"/>
              </a:solidFill>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804" y="860297"/>
            <a:ext cx="538988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1F145D"/>
                </a:solidFill>
              </a:rPr>
              <a:t>The</a:t>
            </a:r>
            <a:r>
              <a:rPr spc="-25" dirty="0">
                <a:solidFill>
                  <a:srgbClr val="1F145D"/>
                </a:solidFill>
              </a:rPr>
              <a:t> </a:t>
            </a:r>
            <a:r>
              <a:rPr spc="-20" dirty="0">
                <a:solidFill>
                  <a:srgbClr val="1F145D"/>
                </a:solidFill>
              </a:rPr>
              <a:t>complete</a:t>
            </a:r>
            <a:r>
              <a:rPr spc="-5" dirty="0">
                <a:solidFill>
                  <a:srgbClr val="1F145D"/>
                </a:solidFill>
              </a:rPr>
              <a:t> </a:t>
            </a:r>
            <a:r>
              <a:rPr dirty="0">
                <a:solidFill>
                  <a:srgbClr val="1F145D"/>
                </a:solidFill>
              </a:rPr>
              <a:t>simple</a:t>
            </a:r>
            <a:r>
              <a:rPr spc="-30" dirty="0">
                <a:solidFill>
                  <a:srgbClr val="1F145D"/>
                </a:solidFill>
              </a:rPr>
              <a:t> </a:t>
            </a:r>
            <a:r>
              <a:rPr spc="-5" dirty="0">
                <a:solidFill>
                  <a:srgbClr val="1F145D"/>
                </a:solidFill>
              </a:rPr>
              <a:t>TB</a:t>
            </a:r>
          </a:p>
        </p:txBody>
      </p:sp>
      <p:sp>
        <p:nvSpPr>
          <p:cNvPr id="3" name="object 3"/>
          <p:cNvSpPr txBox="1"/>
          <p:nvPr/>
        </p:nvSpPr>
        <p:spPr>
          <a:xfrm>
            <a:off x="457200" y="1557527"/>
            <a:ext cx="5448300" cy="5080000"/>
          </a:xfrm>
          <a:prstGeom prst="rect">
            <a:avLst/>
          </a:prstGeom>
          <a:solidFill>
            <a:srgbClr val="E1EFD9"/>
          </a:solidFill>
          <a:ln w="9144">
            <a:solidFill>
              <a:srgbClr val="538235"/>
            </a:solidFill>
          </a:ln>
        </p:spPr>
        <p:txBody>
          <a:bodyPr vert="horz" wrap="square" lIns="0" tIns="31750" rIns="0" bIns="0" rtlCol="0">
            <a:spAutoFit/>
          </a:bodyPr>
          <a:lstStyle/>
          <a:p>
            <a:pPr marL="91440">
              <a:lnSpc>
                <a:spcPct val="100000"/>
              </a:lnSpc>
              <a:spcBef>
                <a:spcPts val="250"/>
              </a:spcBef>
            </a:pPr>
            <a:r>
              <a:rPr sz="1800" b="1" spc="-5" dirty="0">
                <a:solidFill>
                  <a:srgbClr val="1F145D"/>
                </a:solidFill>
                <a:latin typeface="Calibri"/>
                <a:cs typeface="Calibri"/>
              </a:rPr>
              <a:t>`timescale</a:t>
            </a:r>
            <a:r>
              <a:rPr sz="1800" b="1" spc="-60" dirty="0">
                <a:solidFill>
                  <a:srgbClr val="1F145D"/>
                </a:solidFill>
                <a:latin typeface="Calibri"/>
                <a:cs typeface="Calibri"/>
              </a:rPr>
              <a:t> </a:t>
            </a:r>
            <a:r>
              <a:rPr sz="1800" dirty="0">
                <a:solidFill>
                  <a:srgbClr val="1F145D"/>
                </a:solidFill>
                <a:latin typeface="Calibri"/>
                <a:cs typeface="Calibri"/>
              </a:rPr>
              <a:t>1ns</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1ps</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marL="299720" marR="3132455" indent="-208915">
              <a:lnSpc>
                <a:spcPct val="100000"/>
              </a:lnSpc>
            </a:pPr>
            <a:r>
              <a:rPr sz="1800" b="1" spc="-5" dirty="0">
                <a:solidFill>
                  <a:srgbClr val="1F145D"/>
                </a:solidFill>
                <a:latin typeface="Calibri"/>
                <a:cs typeface="Calibri"/>
              </a:rPr>
              <a:t>module </a:t>
            </a:r>
            <a:r>
              <a:rPr sz="1800" spc="-10" dirty="0">
                <a:solidFill>
                  <a:srgbClr val="1F145D"/>
                </a:solidFill>
                <a:latin typeface="Calibri"/>
                <a:cs typeface="Calibri"/>
              </a:rPr>
              <a:t>tb_whatever </a:t>
            </a:r>
            <a:r>
              <a:rPr sz="1800" b="1" dirty="0">
                <a:solidFill>
                  <a:srgbClr val="1F145D"/>
                </a:solidFill>
                <a:latin typeface="Calibri"/>
                <a:cs typeface="Calibri"/>
              </a:rPr>
              <a:t>()</a:t>
            </a:r>
            <a:r>
              <a:rPr sz="1800" dirty="0">
                <a:solidFill>
                  <a:srgbClr val="1F145D"/>
                </a:solidFill>
                <a:latin typeface="Calibri"/>
                <a:cs typeface="Calibri"/>
              </a:rPr>
              <a:t>; </a:t>
            </a:r>
            <a:r>
              <a:rPr sz="1800" spc="-395" dirty="0">
                <a:solidFill>
                  <a:srgbClr val="1F145D"/>
                </a:solidFill>
                <a:latin typeface="Calibri"/>
                <a:cs typeface="Calibri"/>
              </a:rPr>
              <a:t> </a:t>
            </a:r>
            <a:r>
              <a:rPr sz="1800" b="1" spc="-10"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clock=0;</a:t>
            </a:r>
            <a:endParaRPr sz="1800">
              <a:solidFill>
                <a:srgbClr val="1F145D"/>
              </a:solidFill>
              <a:latin typeface="Calibri"/>
              <a:cs typeface="Calibri"/>
            </a:endParaRPr>
          </a:p>
          <a:p>
            <a:pPr marL="299720">
              <a:lnSpc>
                <a:spcPct val="100000"/>
              </a:lnSpc>
            </a:pPr>
            <a:r>
              <a:rPr sz="1800" b="1" spc="-10" dirty="0">
                <a:solidFill>
                  <a:srgbClr val="1F145D"/>
                </a:solidFill>
                <a:latin typeface="Calibri"/>
                <a:cs typeface="Calibri"/>
              </a:rPr>
              <a:t>reg</a:t>
            </a:r>
            <a:r>
              <a:rPr sz="1800" b="1" spc="-30" dirty="0">
                <a:solidFill>
                  <a:srgbClr val="1F145D"/>
                </a:solidFill>
                <a:latin typeface="Calibri"/>
                <a:cs typeface="Calibri"/>
              </a:rPr>
              <a:t> </a:t>
            </a:r>
            <a:r>
              <a:rPr sz="1800" spc="-5" dirty="0">
                <a:solidFill>
                  <a:srgbClr val="1F145D"/>
                </a:solidFill>
                <a:latin typeface="Calibri"/>
                <a:cs typeface="Calibri"/>
              </a:rPr>
              <a:t>list_of_inputs;</a:t>
            </a:r>
            <a:endParaRPr sz="1800">
              <a:solidFill>
                <a:srgbClr val="1F145D"/>
              </a:solidFill>
              <a:latin typeface="Calibri"/>
              <a:cs typeface="Calibri"/>
            </a:endParaRPr>
          </a:p>
          <a:p>
            <a:pPr marL="299720">
              <a:lnSpc>
                <a:spcPct val="100000"/>
              </a:lnSpc>
            </a:pPr>
            <a:r>
              <a:rPr sz="1800" b="1" spc="-10" dirty="0">
                <a:solidFill>
                  <a:srgbClr val="1F145D"/>
                </a:solidFill>
                <a:latin typeface="Calibri"/>
                <a:cs typeface="Calibri"/>
              </a:rPr>
              <a:t>wire</a:t>
            </a:r>
            <a:r>
              <a:rPr sz="1800" b="1" spc="-30" dirty="0">
                <a:solidFill>
                  <a:srgbClr val="1F145D"/>
                </a:solidFill>
                <a:latin typeface="Calibri"/>
                <a:cs typeface="Calibri"/>
              </a:rPr>
              <a:t> </a:t>
            </a:r>
            <a:r>
              <a:rPr sz="1800" spc="-5" dirty="0">
                <a:solidFill>
                  <a:srgbClr val="1F145D"/>
                </a:solidFill>
                <a:latin typeface="Calibri"/>
                <a:cs typeface="Calibri"/>
              </a:rPr>
              <a:t>list_of_outputs;</a:t>
            </a:r>
            <a:endParaRPr sz="1800">
              <a:solidFill>
                <a:srgbClr val="1F145D"/>
              </a:solidFill>
              <a:latin typeface="Calibri"/>
              <a:cs typeface="Calibri"/>
            </a:endParaRPr>
          </a:p>
          <a:p>
            <a:pPr marL="299720" marR="298450">
              <a:lnSpc>
                <a:spcPct val="200000"/>
              </a:lnSpc>
              <a:spcBef>
                <a:spcPts val="5"/>
              </a:spcBef>
            </a:pPr>
            <a:r>
              <a:rPr sz="1800" spc="-5" dirty="0">
                <a:solidFill>
                  <a:srgbClr val="1F145D"/>
                </a:solidFill>
                <a:latin typeface="Calibri"/>
                <a:cs typeface="Calibri"/>
              </a:rPr>
              <a:t>test_module_name</a:t>
            </a:r>
            <a:r>
              <a:rPr sz="1800" spc="10" dirty="0">
                <a:solidFill>
                  <a:srgbClr val="1F145D"/>
                </a:solidFill>
                <a:latin typeface="Calibri"/>
                <a:cs typeface="Calibri"/>
              </a:rPr>
              <a:t> </a:t>
            </a:r>
            <a:r>
              <a:rPr sz="1800" spc="-5" dirty="0">
                <a:solidFill>
                  <a:srgbClr val="1F145D"/>
                </a:solidFill>
                <a:latin typeface="Calibri"/>
                <a:cs typeface="Calibri"/>
              </a:rPr>
              <a:t>uut(clock,</a:t>
            </a:r>
            <a:r>
              <a:rPr sz="1800" spc="30" dirty="0">
                <a:solidFill>
                  <a:srgbClr val="1F145D"/>
                </a:solidFill>
                <a:latin typeface="Calibri"/>
                <a:cs typeface="Calibri"/>
              </a:rPr>
              <a:t> </a:t>
            </a:r>
            <a:r>
              <a:rPr sz="1800" spc="-5" dirty="0">
                <a:solidFill>
                  <a:srgbClr val="1F145D"/>
                </a:solidFill>
                <a:latin typeface="Calibri"/>
                <a:cs typeface="Calibri"/>
              </a:rPr>
              <a:t>list_of_ins_and_outs) </a:t>
            </a:r>
            <a:r>
              <a:rPr sz="1800" spc="-390" dirty="0">
                <a:solidFill>
                  <a:srgbClr val="1F145D"/>
                </a:solidFill>
                <a:latin typeface="Calibri"/>
                <a:cs typeface="Calibri"/>
              </a:rPr>
              <a:t> </a:t>
            </a:r>
            <a:r>
              <a:rPr sz="1800" b="1" spc="-15" dirty="0">
                <a:solidFill>
                  <a:srgbClr val="1F145D"/>
                </a:solidFill>
                <a:latin typeface="Calibri"/>
                <a:cs typeface="Calibri"/>
              </a:rPr>
              <a:t>always</a:t>
            </a:r>
            <a:r>
              <a:rPr sz="1800" b="1" dirty="0">
                <a:solidFill>
                  <a:srgbClr val="1F145D"/>
                </a:solidFill>
                <a:latin typeface="Calibri"/>
                <a:cs typeface="Calibri"/>
              </a:rPr>
              <a:t> </a:t>
            </a:r>
            <a:r>
              <a:rPr sz="1800" spc="-5" dirty="0">
                <a:solidFill>
                  <a:srgbClr val="1F145D"/>
                </a:solidFill>
                <a:latin typeface="Calibri"/>
                <a:cs typeface="Calibri"/>
              </a:rPr>
              <a:t>#5 clock=!clock;</a:t>
            </a:r>
            <a:r>
              <a:rPr sz="1800" spc="40" dirty="0">
                <a:solidFill>
                  <a:srgbClr val="1F145D"/>
                </a:solidFill>
                <a:latin typeface="Calibri"/>
                <a:cs typeface="Calibri"/>
              </a:rPr>
              <a:t> </a:t>
            </a:r>
            <a:r>
              <a:rPr sz="1800" spc="-5"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#5=half clock</a:t>
            </a:r>
            <a:r>
              <a:rPr sz="1800" spc="20" dirty="0">
                <a:solidFill>
                  <a:srgbClr val="1F145D"/>
                </a:solidFill>
                <a:latin typeface="Calibri"/>
                <a:cs typeface="Calibri"/>
              </a:rPr>
              <a:t> </a:t>
            </a:r>
            <a:r>
              <a:rPr sz="1800" spc="-5" dirty="0">
                <a:solidFill>
                  <a:srgbClr val="1F145D"/>
                </a:solidFill>
                <a:latin typeface="Calibri"/>
                <a:cs typeface="Calibri"/>
              </a:rPr>
              <a:t>period </a:t>
            </a:r>
            <a:r>
              <a:rPr sz="1800" dirty="0">
                <a:solidFill>
                  <a:srgbClr val="1F145D"/>
                </a:solidFill>
                <a:latin typeface="Calibri"/>
                <a:cs typeface="Calibri"/>
              </a:rPr>
              <a:t> </a:t>
            </a:r>
            <a:r>
              <a:rPr sz="1800" b="1" dirty="0">
                <a:solidFill>
                  <a:srgbClr val="1F145D"/>
                </a:solidFill>
                <a:latin typeface="Calibri"/>
                <a:cs typeface="Calibri"/>
              </a:rPr>
              <a:t>initial</a:t>
            </a:r>
            <a:r>
              <a:rPr sz="1800" b="1" spc="-3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1086485">
              <a:lnSpc>
                <a:spcPct val="100000"/>
              </a:lnSpc>
            </a:pPr>
            <a:r>
              <a:rPr sz="1800" spc="-5" dirty="0">
                <a:solidFill>
                  <a:srgbClr val="1F145D"/>
                </a:solidFill>
                <a:latin typeface="Calibri"/>
                <a:cs typeface="Calibri"/>
              </a:rPr>
              <a:t>some_inputs=their_intial_values;</a:t>
            </a:r>
            <a:endParaRPr sz="1800">
              <a:solidFill>
                <a:srgbClr val="1F145D"/>
              </a:solidFill>
              <a:latin typeface="Calibri"/>
              <a:cs typeface="Calibri"/>
            </a:endParaRPr>
          </a:p>
          <a:p>
            <a:pPr marL="510540">
              <a:lnSpc>
                <a:spcPct val="100000"/>
              </a:lnSpc>
              <a:tabLst>
                <a:tab pos="1066800" algn="l"/>
              </a:tabLst>
            </a:pPr>
            <a:r>
              <a:rPr sz="1800" b="1" dirty="0">
                <a:solidFill>
                  <a:srgbClr val="1F145D"/>
                </a:solidFill>
                <a:latin typeface="Calibri"/>
                <a:cs typeface="Calibri"/>
              </a:rPr>
              <a:t>#</a:t>
            </a:r>
            <a:r>
              <a:rPr sz="1800" dirty="0">
                <a:solidFill>
                  <a:srgbClr val="1F145D"/>
                </a:solidFill>
                <a:latin typeface="Calibri"/>
                <a:cs typeface="Calibri"/>
              </a:rPr>
              <a:t>10	</a:t>
            </a:r>
            <a:r>
              <a:rPr sz="1800" spc="-5" dirty="0">
                <a:solidFill>
                  <a:srgbClr val="1F145D"/>
                </a:solidFill>
                <a:latin typeface="Calibri"/>
                <a:cs typeface="Calibri"/>
              </a:rPr>
              <a:t>some_inputs=next_value;</a:t>
            </a:r>
            <a:endParaRPr sz="1800">
              <a:solidFill>
                <a:srgbClr val="1F145D"/>
              </a:solidFill>
              <a:latin typeface="Calibri"/>
              <a:cs typeface="Calibri"/>
            </a:endParaRPr>
          </a:p>
          <a:p>
            <a:pPr marL="510540">
              <a:lnSpc>
                <a:spcPct val="100000"/>
              </a:lnSpc>
              <a:tabLst>
                <a:tab pos="1066800" algn="l"/>
              </a:tabLst>
            </a:pPr>
            <a:r>
              <a:rPr sz="1800" b="1" dirty="0">
                <a:solidFill>
                  <a:srgbClr val="1F145D"/>
                </a:solidFill>
                <a:latin typeface="Calibri"/>
                <a:cs typeface="Calibri"/>
              </a:rPr>
              <a:t>#</a:t>
            </a:r>
            <a:r>
              <a:rPr sz="1800" dirty="0">
                <a:solidFill>
                  <a:srgbClr val="1F145D"/>
                </a:solidFill>
                <a:latin typeface="Calibri"/>
                <a:cs typeface="Calibri"/>
              </a:rPr>
              <a:t>10	</a:t>
            </a:r>
            <a:r>
              <a:rPr sz="1800" spc="-5" dirty="0">
                <a:solidFill>
                  <a:srgbClr val="1F145D"/>
                </a:solidFill>
                <a:latin typeface="Calibri"/>
                <a:cs typeface="Calibri"/>
              </a:rPr>
              <a:t>some_inputs=another_value;</a:t>
            </a:r>
            <a:endParaRPr sz="1800">
              <a:solidFill>
                <a:srgbClr val="1F145D"/>
              </a:solidFill>
              <a:latin typeface="Calibri"/>
              <a:cs typeface="Calibri"/>
            </a:endParaRPr>
          </a:p>
          <a:p>
            <a:pPr marL="510540">
              <a:lnSpc>
                <a:spcPct val="100000"/>
              </a:lnSpc>
            </a:pPr>
            <a:r>
              <a:rPr sz="1800" b="1" dirty="0">
                <a:solidFill>
                  <a:srgbClr val="1F145D"/>
                </a:solidFill>
                <a:latin typeface="Calibri"/>
                <a:cs typeface="Calibri"/>
              </a:rPr>
              <a:t>#</a:t>
            </a:r>
            <a:r>
              <a:rPr sz="1800" dirty="0">
                <a:solidFill>
                  <a:srgbClr val="1F145D"/>
                </a:solidFill>
                <a:latin typeface="Calibri"/>
                <a:cs typeface="Calibri"/>
              </a:rPr>
              <a:t>100</a:t>
            </a:r>
            <a:r>
              <a:rPr sz="1800" spc="375" dirty="0">
                <a:solidFill>
                  <a:srgbClr val="1F145D"/>
                </a:solidFill>
                <a:latin typeface="Calibri"/>
                <a:cs typeface="Calibri"/>
              </a:rPr>
              <a:t> </a:t>
            </a:r>
            <a:r>
              <a:rPr sz="1800" b="1" spc="-5" dirty="0">
                <a:solidFill>
                  <a:srgbClr val="1F145D"/>
                </a:solidFill>
                <a:latin typeface="Calibri"/>
                <a:cs typeface="Calibri"/>
              </a:rPr>
              <a:t>$finish;</a:t>
            </a:r>
            <a:endParaRPr sz="1800">
              <a:solidFill>
                <a:srgbClr val="1F145D"/>
              </a:solidFill>
              <a:latin typeface="Calibri"/>
              <a:cs typeface="Calibri"/>
            </a:endParaRPr>
          </a:p>
          <a:p>
            <a:pPr marL="91440" marR="4264025" indent="208279">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a:solidFill>
                <a:srgbClr val="1F145D"/>
              </a:solidFill>
              <a:latin typeface="Calibri"/>
              <a:cs typeface="Calibri"/>
            </a:endParaRPr>
          </a:p>
        </p:txBody>
      </p:sp>
      <p:grpSp>
        <p:nvGrpSpPr>
          <p:cNvPr id="4" name="object 4"/>
          <p:cNvGrpSpPr/>
          <p:nvPr/>
        </p:nvGrpSpPr>
        <p:grpSpPr>
          <a:xfrm>
            <a:off x="6281928" y="100584"/>
            <a:ext cx="5633085" cy="6762115"/>
            <a:chOff x="6281928" y="100584"/>
            <a:chExt cx="5633085" cy="6762115"/>
          </a:xfrm>
        </p:grpSpPr>
        <p:sp>
          <p:nvSpPr>
            <p:cNvPr id="5" name="object 5"/>
            <p:cNvSpPr/>
            <p:nvPr/>
          </p:nvSpPr>
          <p:spPr>
            <a:xfrm>
              <a:off x="6286500" y="105156"/>
              <a:ext cx="5623560" cy="6753225"/>
            </a:xfrm>
            <a:custGeom>
              <a:avLst/>
              <a:gdLst/>
              <a:ahLst/>
              <a:cxnLst/>
              <a:rect l="l" t="t" r="r" b="b"/>
              <a:pathLst>
                <a:path w="5623559" h="6753225">
                  <a:moveTo>
                    <a:pt x="5623559" y="0"/>
                  </a:moveTo>
                  <a:lnTo>
                    <a:pt x="0" y="0"/>
                  </a:lnTo>
                  <a:lnTo>
                    <a:pt x="0" y="6752841"/>
                  </a:lnTo>
                  <a:lnTo>
                    <a:pt x="5623559" y="6752841"/>
                  </a:lnTo>
                  <a:lnTo>
                    <a:pt x="5623559" y="0"/>
                  </a:lnTo>
                  <a:close/>
                </a:path>
              </a:pathLst>
            </a:custGeom>
            <a:solidFill>
              <a:srgbClr val="E1EFD9"/>
            </a:solidFill>
          </p:spPr>
          <p:txBody>
            <a:bodyPr wrap="square" lIns="0" tIns="0" rIns="0" bIns="0" rtlCol="0"/>
            <a:lstStyle/>
            <a:p>
              <a:endParaRPr>
                <a:solidFill>
                  <a:srgbClr val="1F145D"/>
                </a:solidFill>
              </a:endParaRPr>
            </a:p>
          </p:txBody>
        </p:sp>
        <p:sp>
          <p:nvSpPr>
            <p:cNvPr id="6" name="object 6"/>
            <p:cNvSpPr/>
            <p:nvPr/>
          </p:nvSpPr>
          <p:spPr>
            <a:xfrm>
              <a:off x="6286500" y="105156"/>
              <a:ext cx="5623560" cy="6753225"/>
            </a:xfrm>
            <a:custGeom>
              <a:avLst/>
              <a:gdLst/>
              <a:ahLst/>
              <a:cxnLst/>
              <a:rect l="l" t="t" r="r" b="b"/>
              <a:pathLst>
                <a:path w="5623559" h="6753225">
                  <a:moveTo>
                    <a:pt x="5623559" y="6752841"/>
                  </a:moveTo>
                  <a:lnTo>
                    <a:pt x="5623559" y="0"/>
                  </a:lnTo>
                  <a:lnTo>
                    <a:pt x="0" y="0"/>
                  </a:lnTo>
                  <a:lnTo>
                    <a:pt x="0" y="6752841"/>
                  </a:lnTo>
                </a:path>
              </a:pathLst>
            </a:custGeom>
            <a:ln w="9144">
              <a:solidFill>
                <a:srgbClr val="538235"/>
              </a:solidFill>
            </a:ln>
          </p:spPr>
          <p:txBody>
            <a:bodyPr wrap="square" lIns="0" tIns="0" rIns="0" bIns="0" rtlCol="0"/>
            <a:lstStyle/>
            <a:p>
              <a:endParaRPr>
                <a:solidFill>
                  <a:srgbClr val="1F145D"/>
                </a:solidFill>
              </a:endParaRPr>
            </a:p>
          </p:txBody>
        </p:sp>
      </p:grpSp>
      <p:sp>
        <p:nvSpPr>
          <p:cNvPr id="7" name="object 7"/>
          <p:cNvSpPr txBox="1"/>
          <p:nvPr/>
        </p:nvSpPr>
        <p:spPr>
          <a:xfrm>
            <a:off x="6291071" y="126619"/>
            <a:ext cx="5614670" cy="6428105"/>
          </a:xfrm>
          <a:prstGeom prst="rect">
            <a:avLst/>
          </a:prstGeom>
        </p:spPr>
        <p:txBody>
          <a:bodyPr vert="horz" wrap="square" lIns="0" tIns="12700" rIns="0" bIns="0" rtlCol="0">
            <a:spAutoFit/>
          </a:bodyPr>
          <a:lstStyle/>
          <a:p>
            <a:pPr marL="87630">
              <a:lnSpc>
                <a:spcPct val="100000"/>
              </a:lnSpc>
              <a:spcBef>
                <a:spcPts val="100"/>
              </a:spcBef>
            </a:pPr>
            <a:r>
              <a:rPr sz="1400" b="1" spc="-5" dirty="0">
                <a:solidFill>
                  <a:srgbClr val="1F145D"/>
                </a:solidFill>
                <a:latin typeface="Calibri"/>
                <a:cs typeface="Calibri"/>
              </a:rPr>
              <a:t>library</a:t>
            </a:r>
            <a:r>
              <a:rPr sz="1400" b="1" spc="-45" dirty="0">
                <a:solidFill>
                  <a:srgbClr val="1F145D"/>
                </a:solidFill>
                <a:latin typeface="Calibri"/>
                <a:cs typeface="Calibri"/>
              </a:rPr>
              <a:t> </a:t>
            </a:r>
            <a:r>
              <a:rPr sz="1400" spc="-5" dirty="0">
                <a:solidFill>
                  <a:srgbClr val="1F145D"/>
                </a:solidFill>
                <a:latin typeface="Calibri"/>
                <a:cs typeface="Calibri"/>
              </a:rPr>
              <a:t>IEEE;</a:t>
            </a:r>
            <a:endParaRPr sz="1400">
              <a:solidFill>
                <a:srgbClr val="1F145D"/>
              </a:solidFill>
              <a:latin typeface="Calibri"/>
              <a:cs typeface="Calibri"/>
            </a:endParaRPr>
          </a:p>
          <a:p>
            <a:pPr marL="87630">
              <a:lnSpc>
                <a:spcPct val="100000"/>
              </a:lnSpc>
            </a:pPr>
            <a:r>
              <a:rPr sz="1400" b="1" dirty="0">
                <a:solidFill>
                  <a:srgbClr val="1F145D"/>
                </a:solidFill>
                <a:latin typeface="Calibri"/>
                <a:cs typeface="Calibri"/>
              </a:rPr>
              <a:t>use</a:t>
            </a:r>
            <a:r>
              <a:rPr sz="1400" b="1" spc="-55" dirty="0">
                <a:solidFill>
                  <a:srgbClr val="1F145D"/>
                </a:solidFill>
                <a:latin typeface="Calibri"/>
                <a:cs typeface="Calibri"/>
              </a:rPr>
              <a:t> </a:t>
            </a:r>
            <a:r>
              <a:rPr sz="1400" spc="-5" dirty="0">
                <a:solidFill>
                  <a:srgbClr val="1F145D"/>
                </a:solidFill>
                <a:latin typeface="Calibri"/>
                <a:cs typeface="Calibri"/>
              </a:rPr>
              <a:t>IEEE.STD_LOGIC_1164.</a:t>
            </a:r>
            <a:r>
              <a:rPr sz="1400" b="1" spc="-5" dirty="0">
                <a:solidFill>
                  <a:srgbClr val="1F145D"/>
                </a:solidFill>
                <a:latin typeface="Calibri"/>
                <a:cs typeface="Calibri"/>
              </a:rPr>
              <a:t>ALL</a:t>
            </a:r>
            <a:r>
              <a:rPr sz="1400" spc="-5" dirty="0">
                <a:solidFill>
                  <a:srgbClr val="1F145D"/>
                </a:solidFill>
                <a:latin typeface="Calibri"/>
                <a:cs typeface="Calibri"/>
              </a:rPr>
              <a:t>;</a:t>
            </a:r>
            <a:endParaRPr sz="1400">
              <a:solidFill>
                <a:srgbClr val="1F145D"/>
              </a:solidFill>
              <a:latin typeface="Calibri"/>
              <a:cs typeface="Calibri"/>
            </a:endParaRPr>
          </a:p>
          <a:p>
            <a:pPr>
              <a:lnSpc>
                <a:spcPct val="100000"/>
              </a:lnSpc>
              <a:spcBef>
                <a:spcPts val="35"/>
              </a:spcBef>
            </a:pPr>
            <a:endParaRPr sz="1350">
              <a:solidFill>
                <a:srgbClr val="1F145D"/>
              </a:solidFill>
              <a:latin typeface="Calibri"/>
              <a:cs typeface="Calibri"/>
            </a:endParaRPr>
          </a:p>
          <a:p>
            <a:pPr marL="87630">
              <a:lnSpc>
                <a:spcPct val="100000"/>
              </a:lnSpc>
            </a:pPr>
            <a:r>
              <a:rPr sz="1400" b="1" spc="-5" dirty="0">
                <a:solidFill>
                  <a:srgbClr val="1F145D"/>
                </a:solidFill>
                <a:latin typeface="Calibri"/>
                <a:cs typeface="Calibri"/>
              </a:rPr>
              <a:t>entity</a:t>
            </a:r>
            <a:r>
              <a:rPr sz="1400" b="1" spc="-40" dirty="0">
                <a:solidFill>
                  <a:srgbClr val="1F145D"/>
                </a:solidFill>
                <a:latin typeface="Calibri"/>
                <a:cs typeface="Calibri"/>
              </a:rPr>
              <a:t> </a:t>
            </a:r>
            <a:r>
              <a:rPr sz="1400" spc="-10" dirty="0">
                <a:solidFill>
                  <a:srgbClr val="1F145D"/>
                </a:solidFill>
                <a:latin typeface="Calibri"/>
                <a:cs typeface="Calibri"/>
              </a:rPr>
              <a:t>tb_whatever</a:t>
            </a:r>
            <a:r>
              <a:rPr sz="1400" spc="25" dirty="0">
                <a:solidFill>
                  <a:srgbClr val="1F145D"/>
                </a:solidFill>
                <a:latin typeface="Calibri"/>
                <a:cs typeface="Calibri"/>
              </a:rPr>
              <a:t> </a:t>
            </a:r>
            <a:r>
              <a:rPr sz="1400" b="1" dirty="0">
                <a:solidFill>
                  <a:srgbClr val="1F145D"/>
                </a:solidFill>
                <a:latin typeface="Calibri"/>
                <a:cs typeface="Calibri"/>
              </a:rPr>
              <a:t>is</a:t>
            </a:r>
            <a:endParaRPr sz="1400">
              <a:solidFill>
                <a:srgbClr val="1F145D"/>
              </a:solidFill>
              <a:latin typeface="Calibri"/>
              <a:cs typeface="Calibri"/>
            </a:endParaRPr>
          </a:p>
          <a:p>
            <a:pPr marL="87630">
              <a:lnSpc>
                <a:spcPct val="100000"/>
              </a:lnSpc>
            </a:pPr>
            <a:r>
              <a:rPr sz="1400" b="1" dirty="0">
                <a:solidFill>
                  <a:srgbClr val="1F145D"/>
                </a:solidFill>
                <a:latin typeface="Calibri"/>
                <a:cs typeface="Calibri"/>
              </a:rPr>
              <a:t>end</a:t>
            </a:r>
            <a:r>
              <a:rPr sz="1400" b="1" spc="-45" dirty="0">
                <a:solidFill>
                  <a:srgbClr val="1F145D"/>
                </a:solidFill>
                <a:latin typeface="Calibri"/>
                <a:cs typeface="Calibri"/>
              </a:rPr>
              <a:t> </a:t>
            </a:r>
            <a:r>
              <a:rPr sz="1400" spc="-10" dirty="0">
                <a:solidFill>
                  <a:srgbClr val="1F145D"/>
                </a:solidFill>
                <a:latin typeface="Calibri"/>
                <a:cs typeface="Calibri"/>
              </a:rPr>
              <a:t>tb_whatever;</a:t>
            </a:r>
            <a:endParaRPr sz="1400">
              <a:solidFill>
                <a:srgbClr val="1F145D"/>
              </a:solidFill>
              <a:latin typeface="Calibri"/>
              <a:cs typeface="Calibri"/>
            </a:endParaRPr>
          </a:p>
          <a:p>
            <a:pPr marL="245745" marR="2511425" indent="-158750">
              <a:lnSpc>
                <a:spcPct val="200000"/>
              </a:lnSpc>
            </a:pPr>
            <a:r>
              <a:rPr sz="1400" b="1" spc="-5" dirty="0">
                <a:solidFill>
                  <a:srgbClr val="1F145D"/>
                </a:solidFill>
                <a:latin typeface="Calibri"/>
                <a:cs typeface="Calibri"/>
              </a:rPr>
              <a:t>architecture </a:t>
            </a:r>
            <a:r>
              <a:rPr sz="1400" spc="-5" dirty="0">
                <a:solidFill>
                  <a:srgbClr val="1F145D"/>
                </a:solidFill>
                <a:latin typeface="Calibri"/>
                <a:cs typeface="Calibri"/>
              </a:rPr>
              <a:t>Behavioral </a:t>
            </a:r>
            <a:r>
              <a:rPr sz="1400" b="1" dirty="0">
                <a:solidFill>
                  <a:srgbClr val="1F145D"/>
                </a:solidFill>
                <a:latin typeface="Calibri"/>
                <a:cs typeface="Calibri"/>
              </a:rPr>
              <a:t>of </a:t>
            </a:r>
            <a:r>
              <a:rPr sz="1400" spc="-10" dirty="0">
                <a:solidFill>
                  <a:srgbClr val="1F145D"/>
                </a:solidFill>
                <a:latin typeface="Calibri"/>
                <a:cs typeface="Calibri"/>
              </a:rPr>
              <a:t>tb_whatever </a:t>
            </a:r>
            <a:r>
              <a:rPr sz="1400" b="1" dirty="0">
                <a:solidFill>
                  <a:srgbClr val="1F145D"/>
                </a:solidFill>
                <a:latin typeface="Calibri"/>
                <a:cs typeface="Calibri"/>
              </a:rPr>
              <a:t>is </a:t>
            </a:r>
            <a:r>
              <a:rPr sz="1400" b="1" spc="-305" dirty="0">
                <a:solidFill>
                  <a:srgbClr val="1F145D"/>
                </a:solidFill>
                <a:latin typeface="Calibri"/>
                <a:cs typeface="Calibri"/>
              </a:rPr>
              <a:t> </a:t>
            </a:r>
            <a:r>
              <a:rPr sz="1400" b="1" spc="-5" dirty="0">
                <a:solidFill>
                  <a:srgbClr val="1F145D"/>
                </a:solidFill>
                <a:latin typeface="Calibri"/>
                <a:cs typeface="Calibri"/>
              </a:rPr>
              <a:t>component</a:t>
            </a:r>
            <a:r>
              <a:rPr sz="1400" b="1" spc="-45" dirty="0">
                <a:solidFill>
                  <a:srgbClr val="1F145D"/>
                </a:solidFill>
                <a:latin typeface="Calibri"/>
                <a:cs typeface="Calibri"/>
              </a:rPr>
              <a:t> </a:t>
            </a:r>
            <a:r>
              <a:rPr sz="1400" spc="-5" dirty="0">
                <a:solidFill>
                  <a:srgbClr val="1F145D"/>
                </a:solidFill>
                <a:latin typeface="Calibri"/>
                <a:cs typeface="Calibri"/>
              </a:rPr>
              <a:t>test_module_name</a:t>
            </a:r>
            <a:endParaRPr sz="1400">
              <a:solidFill>
                <a:srgbClr val="1F145D"/>
              </a:solidFill>
              <a:latin typeface="Calibri"/>
              <a:cs typeface="Calibri"/>
            </a:endParaRPr>
          </a:p>
          <a:p>
            <a:pPr marL="842010" marR="2357755" indent="-437515">
              <a:lnSpc>
                <a:spcPct val="100000"/>
              </a:lnSpc>
              <a:tabLst>
                <a:tab pos="2140585" algn="l"/>
              </a:tabLst>
            </a:pPr>
            <a:r>
              <a:rPr sz="1400" b="1" dirty="0">
                <a:solidFill>
                  <a:srgbClr val="1F145D"/>
                </a:solidFill>
                <a:latin typeface="Calibri"/>
                <a:cs typeface="Calibri"/>
              </a:rPr>
              <a:t>port ( </a:t>
            </a:r>
            <a:r>
              <a:rPr sz="1400" spc="-5" dirty="0">
                <a:solidFill>
                  <a:srgbClr val="1F145D"/>
                </a:solidFill>
                <a:latin typeface="Calibri"/>
                <a:cs typeface="Calibri"/>
              </a:rPr>
              <a:t>clock </a:t>
            </a:r>
            <a:r>
              <a:rPr sz="1400" dirty="0">
                <a:solidFill>
                  <a:srgbClr val="1F145D"/>
                </a:solidFill>
                <a:latin typeface="Calibri"/>
                <a:cs typeface="Calibri"/>
              </a:rPr>
              <a:t>: </a:t>
            </a:r>
            <a:r>
              <a:rPr sz="1400" b="1" dirty="0">
                <a:solidFill>
                  <a:srgbClr val="1F145D"/>
                </a:solidFill>
                <a:latin typeface="Calibri"/>
                <a:cs typeface="Calibri"/>
              </a:rPr>
              <a:t>in </a:t>
            </a:r>
            <a:r>
              <a:rPr sz="1400" b="1" spc="-5" dirty="0">
                <a:solidFill>
                  <a:srgbClr val="1F145D"/>
                </a:solidFill>
                <a:latin typeface="Calibri"/>
                <a:cs typeface="Calibri"/>
              </a:rPr>
              <a:t>std_logic; </a:t>
            </a:r>
            <a:r>
              <a:rPr sz="1400" b="1" dirty="0">
                <a:solidFill>
                  <a:srgbClr val="1F145D"/>
                </a:solidFill>
                <a:latin typeface="Calibri"/>
                <a:cs typeface="Calibri"/>
              </a:rPr>
              <a:t> </a:t>
            </a:r>
            <a:r>
              <a:rPr sz="1400" spc="-5" dirty="0">
                <a:solidFill>
                  <a:srgbClr val="1F145D"/>
                </a:solidFill>
                <a:latin typeface="Calibri"/>
                <a:cs typeface="Calibri"/>
              </a:rPr>
              <a:t>list_of_out_ports </a:t>
            </a:r>
            <a:r>
              <a:rPr sz="1400" dirty="0">
                <a:solidFill>
                  <a:srgbClr val="1F145D"/>
                </a:solidFill>
                <a:latin typeface="Calibri"/>
                <a:cs typeface="Calibri"/>
              </a:rPr>
              <a:t>: </a:t>
            </a:r>
            <a:r>
              <a:rPr sz="1400" b="1" dirty="0">
                <a:solidFill>
                  <a:srgbClr val="1F145D"/>
                </a:solidFill>
                <a:latin typeface="Calibri"/>
                <a:cs typeface="Calibri"/>
              </a:rPr>
              <a:t>out </a:t>
            </a:r>
            <a:r>
              <a:rPr sz="1400" b="1" spc="-5" dirty="0">
                <a:solidFill>
                  <a:srgbClr val="1F145D"/>
                </a:solidFill>
                <a:latin typeface="Calibri"/>
                <a:cs typeface="Calibri"/>
              </a:rPr>
              <a:t>std_logic; </a:t>
            </a:r>
            <a:r>
              <a:rPr sz="1400" b="1" spc="-305" dirty="0">
                <a:solidFill>
                  <a:srgbClr val="1F145D"/>
                </a:solidFill>
                <a:latin typeface="Calibri"/>
                <a:cs typeface="Calibri"/>
              </a:rPr>
              <a:t> </a:t>
            </a:r>
            <a:r>
              <a:rPr sz="1400" spc="-5" dirty="0">
                <a:solidFill>
                  <a:srgbClr val="1F145D"/>
                </a:solidFill>
                <a:latin typeface="Calibri"/>
                <a:cs typeface="Calibri"/>
              </a:rPr>
              <a:t>list_of_in_ports	</a:t>
            </a:r>
            <a:r>
              <a:rPr sz="1400" dirty="0">
                <a:solidFill>
                  <a:srgbClr val="1F145D"/>
                </a:solidFill>
                <a:latin typeface="Calibri"/>
                <a:cs typeface="Calibri"/>
              </a:rPr>
              <a:t>:</a:t>
            </a:r>
            <a:r>
              <a:rPr sz="1400" spc="-30" dirty="0">
                <a:solidFill>
                  <a:srgbClr val="1F145D"/>
                </a:solidFill>
                <a:latin typeface="Calibri"/>
                <a:cs typeface="Calibri"/>
              </a:rPr>
              <a:t> </a:t>
            </a:r>
            <a:r>
              <a:rPr sz="1400" b="1" dirty="0">
                <a:solidFill>
                  <a:srgbClr val="1F145D"/>
                </a:solidFill>
                <a:latin typeface="Calibri"/>
                <a:cs typeface="Calibri"/>
              </a:rPr>
              <a:t>in</a:t>
            </a:r>
            <a:r>
              <a:rPr sz="1400" b="1" spc="265" dirty="0">
                <a:solidFill>
                  <a:srgbClr val="1F145D"/>
                </a:solidFill>
                <a:latin typeface="Calibri"/>
                <a:cs typeface="Calibri"/>
              </a:rPr>
              <a:t> </a:t>
            </a:r>
            <a:r>
              <a:rPr sz="1400" b="1" spc="-5" dirty="0">
                <a:solidFill>
                  <a:srgbClr val="1F145D"/>
                </a:solidFill>
                <a:latin typeface="Calibri"/>
                <a:cs typeface="Calibri"/>
              </a:rPr>
              <a:t>std_logic);</a:t>
            </a:r>
            <a:endParaRPr sz="1400">
              <a:solidFill>
                <a:srgbClr val="1F145D"/>
              </a:solidFill>
              <a:latin typeface="Calibri"/>
              <a:cs typeface="Calibri"/>
            </a:endParaRPr>
          </a:p>
          <a:p>
            <a:pPr marL="245745">
              <a:lnSpc>
                <a:spcPct val="100000"/>
              </a:lnSpc>
              <a:spcBef>
                <a:spcPts val="5"/>
              </a:spcBef>
            </a:pPr>
            <a:r>
              <a:rPr sz="1400" b="1" spc="-5" dirty="0">
                <a:solidFill>
                  <a:srgbClr val="1F145D"/>
                </a:solidFill>
                <a:latin typeface="Calibri"/>
                <a:cs typeface="Calibri"/>
              </a:rPr>
              <a:t>end</a:t>
            </a:r>
            <a:r>
              <a:rPr sz="1400" b="1" spc="-40" dirty="0">
                <a:solidFill>
                  <a:srgbClr val="1F145D"/>
                </a:solidFill>
                <a:latin typeface="Calibri"/>
                <a:cs typeface="Calibri"/>
              </a:rPr>
              <a:t> </a:t>
            </a:r>
            <a:r>
              <a:rPr sz="1400" b="1" spc="-5" dirty="0">
                <a:solidFill>
                  <a:srgbClr val="1F145D"/>
                </a:solidFill>
                <a:latin typeface="Calibri"/>
                <a:cs typeface="Calibri"/>
              </a:rPr>
              <a:t>component;</a:t>
            </a:r>
            <a:endParaRPr sz="1400">
              <a:solidFill>
                <a:srgbClr val="1F145D"/>
              </a:solidFill>
              <a:latin typeface="Calibri"/>
              <a:cs typeface="Calibri"/>
            </a:endParaRPr>
          </a:p>
          <a:p>
            <a:pPr>
              <a:lnSpc>
                <a:spcPct val="100000"/>
              </a:lnSpc>
              <a:spcBef>
                <a:spcPts val="30"/>
              </a:spcBef>
            </a:pPr>
            <a:endParaRPr sz="1350">
              <a:solidFill>
                <a:srgbClr val="1F145D"/>
              </a:solidFill>
              <a:latin typeface="Calibri"/>
              <a:cs typeface="Calibri"/>
            </a:endParaRPr>
          </a:p>
          <a:p>
            <a:pPr marL="206375">
              <a:lnSpc>
                <a:spcPct val="100000"/>
              </a:lnSpc>
            </a:pPr>
            <a:r>
              <a:rPr sz="1400" b="1" dirty="0">
                <a:solidFill>
                  <a:srgbClr val="1F145D"/>
                </a:solidFill>
                <a:latin typeface="Calibri"/>
                <a:cs typeface="Calibri"/>
              </a:rPr>
              <a:t>signal</a:t>
            </a:r>
            <a:r>
              <a:rPr sz="1400" b="1" spc="-20" dirty="0">
                <a:solidFill>
                  <a:srgbClr val="1F145D"/>
                </a:solidFill>
                <a:latin typeface="Calibri"/>
                <a:cs typeface="Calibri"/>
              </a:rPr>
              <a:t> </a:t>
            </a:r>
            <a:r>
              <a:rPr sz="1400" spc="-5" dirty="0">
                <a:solidFill>
                  <a:srgbClr val="1F145D"/>
                </a:solidFill>
                <a:latin typeface="Calibri"/>
                <a:cs typeface="Calibri"/>
              </a:rPr>
              <a:t>clock</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10" dirty="0">
                <a:solidFill>
                  <a:srgbClr val="1F145D"/>
                </a:solidFill>
                <a:latin typeface="Calibri"/>
                <a:cs typeface="Calibri"/>
              </a:rPr>
              <a:t>std_logic</a:t>
            </a:r>
            <a:r>
              <a:rPr sz="1400" spc="5" dirty="0">
                <a:solidFill>
                  <a:srgbClr val="1F145D"/>
                </a:solidFill>
                <a:latin typeface="Calibri"/>
                <a:cs typeface="Calibri"/>
              </a:rPr>
              <a:t> </a:t>
            </a:r>
            <a:r>
              <a:rPr sz="1400" spc="-5"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'0';</a:t>
            </a:r>
            <a:endParaRPr sz="1400">
              <a:solidFill>
                <a:srgbClr val="1F145D"/>
              </a:solidFill>
              <a:latin typeface="Calibri"/>
              <a:cs typeface="Calibri"/>
            </a:endParaRPr>
          </a:p>
          <a:p>
            <a:pPr marL="206375">
              <a:lnSpc>
                <a:spcPct val="100000"/>
              </a:lnSpc>
            </a:pPr>
            <a:r>
              <a:rPr sz="1400" b="1" dirty="0">
                <a:solidFill>
                  <a:srgbClr val="1F145D"/>
                </a:solidFill>
                <a:latin typeface="Calibri"/>
                <a:cs typeface="Calibri"/>
              </a:rPr>
              <a:t>signal</a:t>
            </a:r>
            <a:r>
              <a:rPr sz="1400" b="1" spc="-20" dirty="0">
                <a:solidFill>
                  <a:srgbClr val="1F145D"/>
                </a:solidFill>
                <a:latin typeface="Calibri"/>
                <a:cs typeface="Calibri"/>
              </a:rPr>
              <a:t> </a:t>
            </a:r>
            <a:r>
              <a:rPr sz="1400" spc="-5" dirty="0">
                <a:solidFill>
                  <a:srgbClr val="1F145D"/>
                </a:solidFill>
                <a:latin typeface="Calibri"/>
                <a:cs typeface="Calibri"/>
              </a:rPr>
              <a:t>list_of_ins_and_outs</a:t>
            </a:r>
            <a:r>
              <a:rPr sz="1400" spc="3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b="1" spc="-5" dirty="0">
                <a:solidFill>
                  <a:srgbClr val="1F145D"/>
                </a:solidFill>
                <a:latin typeface="Calibri"/>
                <a:cs typeface="Calibri"/>
              </a:rPr>
              <a:t>std_logic;</a:t>
            </a:r>
            <a:endParaRPr sz="1400">
              <a:solidFill>
                <a:srgbClr val="1F145D"/>
              </a:solidFill>
              <a:latin typeface="Calibri"/>
              <a:cs typeface="Calibri"/>
            </a:endParaRPr>
          </a:p>
          <a:p>
            <a:pPr>
              <a:lnSpc>
                <a:spcPct val="100000"/>
              </a:lnSpc>
              <a:spcBef>
                <a:spcPts val="35"/>
              </a:spcBef>
            </a:pPr>
            <a:endParaRPr sz="1350">
              <a:solidFill>
                <a:srgbClr val="1F145D"/>
              </a:solidFill>
              <a:latin typeface="Calibri"/>
              <a:cs typeface="Calibri"/>
            </a:endParaRPr>
          </a:p>
          <a:p>
            <a:pPr marL="87630">
              <a:lnSpc>
                <a:spcPct val="100000"/>
              </a:lnSpc>
            </a:pPr>
            <a:r>
              <a:rPr sz="1400" b="1" dirty="0">
                <a:solidFill>
                  <a:srgbClr val="1F145D"/>
                </a:solidFill>
                <a:latin typeface="Calibri"/>
                <a:cs typeface="Calibri"/>
              </a:rPr>
              <a:t>begin</a:t>
            </a:r>
            <a:endParaRPr sz="1400">
              <a:solidFill>
                <a:srgbClr val="1F145D"/>
              </a:solidFill>
              <a:latin typeface="Calibri"/>
              <a:cs typeface="Calibri"/>
            </a:endParaRPr>
          </a:p>
          <a:p>
            <a:pPr marL="245745" marR="697865">
              <a:lnSpc>
                <a:spcPct val="100000"/>
              </a:lnSpc>
            </a:pPr>
            <a:r>
              <a:rPr sz="1400" spc="-5" dirty="0">
                <a:solidFill>
                  <a:srgbClr val="1F145D"/>
                </a:solidFill>
                <a:latin typeface="Calibri"/>
                <a:cs typeface="Calibri"/>
              </a:rPr>
              <a:t>uut: test_module_name </a:t>
            </a:r>
            <a:r>
              <a:rPr sz="1400" b="1" dirty="0">
                <a:solidFill>
                  <a:srgbClr val="1F145D"/>
                </a:solidFill>
                <a:latin typeface="Calibri"/>
                <a:cs typeface="Calibri"/>
              </a:rPr>
              <a:t>port </a:t>
            </a:r>
            <a:r>
              <a:rPr sz="1400" b="1" spc="-5" dirty="0">
                <a:solidFill>
                  <a:srgbClr val="1F145D"/>
                </a:solidFill>
                <a:latin typeface="Calibri"/>
                <a:cs typeface="Calibri"/>
              </a:rPr>
              <a:t>map </a:t>
            </a:r>
            <a:r>
              <a:rPr sz="1400" dirty="0">
                <a:solidFill>
                  <a:srgbClr val="1F145D"/>
                </a:solidFill>
                <a:latin typeface="Calibri"/>
                <a:cs typeface="Calibri"/>
              </a:rPr>
              <a:t>( </a:t>
            </a:r>
            <a:r>
              <a:rPr sz="1400" spc="-5" dirty="0">
                <a:solidFill>
                  <a:srgbClr val="1F145D"/>
                </a:solidFill>
                <a:latin typeface="Calibri"/>
                <a:cs typeface="Calibri"/>
              </a:rPr>
              <a:t>clock, list_of_ins_and_outs); </a:t>
            </a:r>
            <a:r>
              <a:rPr sz="1400" spc="-305" dirty="0">
                <a:solidFill>
                  <a:srgbClr val="1F145D"/>
                </a:solidFill>
                <a:latin typeface="Calibri"/>
                <a:cs typeface="Calibri"/>
              </a:rPr>
              <a:t> </a:t>
            </a:r>
            <a:r>
              <a:rPr sz="1400" spc="-5" dirty="0">
                <a:solidFill>
                  <a:srgbClr val="1F145D"/>
                </a:solidFill>
                <a:latin typeface="Calibri"/>
                <a:cs typeface="Calibri"/>
              </a:rPr>
              <a:t>clock</a:t>
            </a:r>
            <a:r>
              <a:rPr sz="1400" spc="-10" dirty="0">
                <a:solidFill>
                  <a:srgbClr val="1F145D"/>
                </a:solidFill>
                <a:latin typeface="Calibri"/>
                <a:cs typeface="Calibri"/>
              </a:rPr>
              <a:t> </a:t>
            </a:r>
            <a:r>
              <a:rPr sz="1400" spc="-5" dirty="0">
                <a:solidFill>
                  <a:srgbClr val="1F145D"/>
                </a:solidFill>
                <a:latin typeface="Calibri"/>
                <a:cs typeface="Calibri"/>
              </a:rPr>
              <a:t>&lt;=</a:t>
            </a:r>
            <a:r>
              <a:rPr sz="1400" spc="-15" dirty="0">
                <a:solidFill>
                  <a:srgbClr val="1F145D"/>
                </a:solidFill>
                <a:latin typeface="Calibri"/>
                <a:cs typeface="Calibri"/>
              </a:rPr>
              <a:t> </a:t>
            </a:r>
            <a:r>
              <a:rPr sz="1400" spc="-5" dirty="0">
                <a:solidFill>
                  <a:srgbClr val="1F145D"/>
                </a:solidFill>
                <a:latin typeface="Calibri"/>
                <a:cs typeface="Calibri"/>
              </a:rPr>
              <a:t>!clock</a:t>
            </a:r>
            <a:r>
              <a:rPr sz="1400" spc="-10" dirty="0">
                <a:solidFill>
                  <a:srgbClr val="1F145D"/>
                </a:solidFill>
                <a:latin typeface="Calibri"/>
                <a:cs typeface="Calibri"/>
              </a:rPr>
              <a:t> after</a:t>
            </a:r>
            <a:r>
              <a:rPr sz="1400" spc="-5" dirty="0">
                <a:solidFill>
                  <a:srgbClr val="1F145D"/>
                </a:solidFill>
                <a:latin typeface="Calibri"/>
                <a:cs typeface="Calibri"/>
              </a:rPr>
              <a:t> </a:t>
            </a:r>
            <a:r>
              <a:rPr sz="1400" dirty="0">
                <a:solidFill>
                  <a:srgbClr val="1F145D"/>
                </a:solidFill>
                <a:latin typeface="Calibri"/>
                <a:cs typeface="Calibri"/>
              </a:rPr>
              <a:t>5</a:t>
            </a:r>
            <a:r>
              <a:rPr sz="1400" spc="-10" dirty="0">
                <a:solidFill>
                  <a:srgbClr val="1F145D"/>
                </a:solidFill>
                <a:latin typeface="Calibri"/>
                <a:cs typeface="Calibri"/>
              </a:rPr>
              <a:t> </a:t>
            </a:r>
            <a:r>
              <a:rPr sz="1400" spc="-5" dirty="0">
                <a:solidFill>
                  <a:srgbClr val="1F145D"/>
                </a:solidFill>
                <a:latin typeface="Calibri"/>
                <a:cs typeface="Calibri"/>
              </a:rPr>
              <a:t>ns;</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half clock</a:t>
            </a:r>
            <a:r>
              <a:rPr sz="1400" spc="-10" dirty="0">
                <a:solidFill>
                  <a:srgbClr val="1F145D"/>
                </a:solidFill>
                <a:latin typeface="Calibri"/>
                <a:cs typeface="Calibri"/>
              </a:rPr>
              <a:t> </a:t>
            </a:r>
            <a:r>
              <a:rPr sz="1400" dirty="0">
                <a:solidFill>
                  <a:srgbClr val="1F145D"/>
                </a:solidFill>
                <a:latin typeface="Calibri"/>
                <a:cs typeface="Calibri"/>
              </a:rPr>
              <a:t>period</a:t>
            </a:r>
            <a:endParaRPr sz="1400">
              <a:solidFill>
                <a:srgbClr val="1F145D"/>
              </a:solidFill>
              <a:latin typeface="Calibri"/>
              <a:cs typeface="Calibri"/>
            </a:endParaRPr>
          </a:p>
          <a:p>
            <a:pPr marL="404495" marR="2792730" indent="-158750">
              <a:lnSpc>
                <a:spcPct val="100000"/>
              </a:lnSpc>
            </a:pPr>
            <a:r>
              <a:rPr sz="1400" b="1" dirty="0">
                <a:solidFill>
                  <a:srgbClr val="1F145D"/>
                </a:solidFill>
                <a:latin typeface="Calibri"/>
                <a:cs typeface="Calibri"/>
              </a:rPr>
              <a:t>process begin </a:t>
            </a:r>
            <a:r>
              <a:rPr sz="1400" b="1" spc="5" dirty="0">
                <a:solidFill>
                  <a:srgbClr val="1F145D"/>
                </a:solidFill>
                <a:latin typeface="Calibri"/>
                <a:cs typeface="Calibri"/>
              </a:rPr>
              <a:t> </a:t>
            </a:r>
            <a:r>
              <a:rPr sz="1400" spc="-5" dirty="0">
                <a:solidFill>
                  <a:srgbClr val="1F145D"/>
                </a:solidFill>
                <a:latin typeface="Calibri"/>
                <a:cs typeface="Calibri"/>
              </a:rPr>
              <a:t>some_inputs=their_intial_values; </a:t>
            </a:r>
            <a:r>
              <a:rPr sz="1400" spc="-305" dirty="0">
                <a:solidFill>
                  <a:srgbClr val="1F145D"/>
                </a:solidFill>
                <a:latin typeface="Calibri"/>
                <a:cs typeface="Calibri"/>
              </a:rPr>
              <a:t> </a:t>
            </a:r>
            <a:r>
              <a:rPr sz="1400" b="1" spc="-5" dirty="0">
                <a:solidFill>
                  <a:srgbClr val="1F145D"/>
                </a:solidFill>
                <a:latin typeface="Calibri"/>
                <a:cs typeface="Calibri"/>
              </a:rPr>
              <a:t>wait </a:t>
            </a:r>
            <a:r>
              <a:rPr sz="1400" b="1" spc="-10" dirty="0">
                <a:solidFill>
                  <a:srgbClr val="1F145D"/>
                </a:solidFill>
                <a:latin typeface="Calibri"/>
                <a:cs typeface="Calibri"/>
              </a:rPr>
              <a:t>for </a:t>
            </a:r>
            <a:r>
              <a:rPr sz="1400" dirty="0">
                <a:solidFill>
                  <a:srgbClr val="1F145D"/>
                </a:solidFill>
                <a:latin typeface="Calibri"/>
                <a:cs typeface="Calibri"/>
              </a:rPr>
              <a:t>10 </a:t>
            </a:r>
            <a:r>
              <a:rPr sz="1400" spc="-10" dirty="0">
                <a:solidFill>
                  <a:srgbClr val="1F145D"/>
                </a:solidFill>
                <a:latin typeface="Calibri"/>
                <a:cs typeface="Calibri"/>
              </a:rPr>
              <a:t>ns; </a:t>
            </a:r>
            <a:r>
              <a:rPr sz="1400" spc="-5" dirty="0">
                <a:solidFill>
                  <a:srgbClr val="1F145D"/>
                </a:solidFill>
                <a:latin typeface="Calibri"/>
                <a:cs typeface="Calibri"/>
              </a:rPr>
              <a:t> some_inputs=next_value;</a:t>
            </a:r>
            <a:endParaRPr sz="1400">
              <a:solidFill>
                <a:srgbClr val="1F145D"/>
              </a:solidFill>
              <a:latin typeface="Calibri"/>
              <a:cs typeface="Calibri"/>
            </a:endParaRPr>
          </a:p>
          <a:p>
            <a:pPr marL="404495" marR="3081020">
              <a:lnSpc>
                <a:spcPct val="100000"/>
              </a:lnSpc>
              <a:spcBef>
                <a:spcPts val="5"/>
              </a:spcBef>
            </a:pPr>
            <a:r>
              <a:rPr sz="1400" b="1" spc="-5" dirty="0">
                <a:solidFill>
                  <a:srgbClr val="1F145D"/>
                </a:solidFill>
                <a:latin typeface="Calibri"/>
                <a:cs typeface="Calibri"/>
              </a:rPr>
              <a:t>wait </a:t>
            </a:r>
            <a:r>
              <a:rPr sz="1400" b="1" spc="-10" dirty="0">
                <a:solidFill>
                  <a:srgbClr val="1F145D"/>
                </a:solidFill>
                <a:latin typeface="Calibri"/>
                <a:cs typeface="Calibri"/>
              </a:rPr>
              <a:t>for </a:t>
            </a:r>
            <a:r>
              <a:rPr sz="1400" dirty="0">
                <a:solidFill>
                  <a:srgbClr val="1F145D"/>
                </a:solidFill>
                <a:latin typeface="Calibri"/>
                <a:cs typeface="Calibri"/>
              </a:rPr>
              <a:t>10 </a:t>
            </a:r>
            <a:r>
              <a:rPr sz="1400" spc="-10" dirty="0">
                <a:solidFill>
                  <a:srgbClr val="1F145D"/>
                </a:solidFill>
                <a:latin typeface="Calibri"/>
                <a:cs typeface="Calibri"/>
              </a:rPr>
              <a:t>ns; </a:t>
            </a:r>
            <a:r>
              <a:rPr sz="1400" spc="-5" dirty="0">
                <a:solidFill>
                  <a:srgbClr val="1F145D"/>
                </a:solidFill>
                <a:latin typeface="Calibri"/>
                <a:cs typeface="Calibri"/>
              </a:rPr>
              <a:t> some_inputs=another_value; </a:t>
            </a:r>
            <a:r>
              <a:rPr sz="1400" spc="-305" dirty="0">
                <a:solidFill>
                  <a:srgbClr val="1F145D"/>
                </a:solidFill>
                <a:latin typeface="Calibri"/>
                <a:cs typeface="Calibri"/>
              </a:rPr>
              <a:t> </a:t>
            </a:r>
            <a:r>
              <a:rPr sz="1400" b="1" spc="-5" dirty="0">
                <a:solidFill>
                  <a:srgbClr val="1F145D"/>
                </a:solidFill>
                <a:latin typeface="Calibri"/>
                <a:cs typeface="Calibri"/>
              </a:rPr>
              <a:t>wait</a:t>
            </a:r>
            <a:r>
              <a:rPr sz="1400" b="1" spc="-20" dirty="0">
                <a:solidFill>
                  <a:srgbClr val="1F145D"/>
                </a:solidFill>
                <a:latin typeface="Calibri"/>
                <a:cs typeface="Calibri"/>
              </a:rPr>
              <a:t> </a:t>
            </a:r>
            <a:r>
              <a:rPr sz="1400" b="1" spc="-10" dirty="0">
                <a:solidFill>
                  <a:srgbClr val="1F145D"/>
                </a:solidFill>
                <a:latin typeface="Calibri"/>
                <a:cs typeface="Calibri"/>
              </a:rPr>
              <a:t>for </a:t>
            </a:r>
            <a:r>
              <a:rPr sz="1400" spc="-5" dirty="0">
                <a:solidFill>
                  <a:srgbClr val="1F145D"/>
                </a:solidFill>
                <a:latin typeface="Calibri"/>
                <a:cs typeface="Calibri"/>
              </a:rPr>
              <a:t>100 ns;</a:t>
            </a:r>
            <a:endParaRPr sz="1400">
              <a:solidFill>
                <a:srgbClr val="1F145D"/>
              </a:solidFill>
              <a:latin typeface="Calibri"/>
              <a:cs typeface="Calibri"/>
            </a:endParaRPr>
          </a:p>
          <a:p>
            <a:pPr marL="404495">
              <a:lnSpc>
                <a:spcPct val="100000"/>
              </a:lnSpc>
            </a:pPr>
            <a:r>
              <a:rPr sz="1400" b="1" spc="-5" dirty="0">
                <a:solidFill>
                  <a:srgbClr val="1F145D"/>
                </a:solidFill>
                <a:latin typeface="Calibri"/>
                <a:cs typeface="Calibri"/>
              </a:rPr>
              <a:t>wait;</a:t>
            </a:r>
            <a:endParaRPr sz="1400">
              <a:solidFill>
                <a:srgbClr val="1F145D"/>
              </a:solidFill>
              <a:latin typeface="Calibri"/>
              <a:cs typeface="Calibri"/>
            </a:endParaRPr>
          </a:p>
          <a:p>
            <a:pPr marL="87630" marR="4363085" indent="158115">
              <a:lnSpc>
                <a:spcPct val="100000"/>
              </a:lnSpc>
            </a:pPr>
            <a:r>
              <a:rPr sz="1400" b="1" spc="-5" dirty="0">
                <a:solidFill>
                  <a:srgbClr val="1F145D"/>
                </a:solidFill>
                <a:latin typeface="Calibri"/>
                <a:cs typeface="Calibri"/>
              </a:rPr>
              <a:t>end </a:t>
            </a:r>
            <a:r>
              <a:rPr sz="1400" b="1" dirty="0">
                <a:solidFill>
                  <a:srgbClr val="1F145D"/>
                </a:solidFill>
                <a:latin typeface="Calibri"/>
                <a:cs typeface="Calibri"/>
              </a:rPr>
              <a:t>process; </a:t>
            </a:r>
            <a:r>
              <a:rPr sz="1400" b="1" spc="5" dirty="0">
                <a:solidFill>
                  <a:srgbClr val="1F145D"/>
                </a:solidFill>
                <a:latin typeface="Calibri"/>
                <a:cs typeface="Calibri"/>
              </a:rPr>
              <a:t> </a:t>
            </a:r>
            <a:r>
              <a:rPr sz="1400" b="1" dirty="0">
                <a:solidFill>
                  <a:srgbClr val="1F145D"/>
                </a:solidFill>
                <a:latin typeface="Calibri"/>
                <a:cs typeface="Calibri"/>
              </a:rPr>
              <a:t>end</a:t>
            </a:r>
            <a:r>
              <a:rPr sz="1400" b="1" spc="-25" dirty="0">
                <a:solidFill>
                  <a:srgbClr val="1F145D"/>
                </a:solidFill>
                <a:latin typeface="Calibri"/>
                <a:cs typeface="Calibri"/>
              </a:rPr>
              <a:t> </a:t>
            </a:r>
            <a:r>
              <a:rPr sz="1400" b="1" dirty="0">
                <a:solidFill>
                  <a:srgbClr val="1F145D"/>
                </a:solidFill>
                <a:latin typeface="Calibri"/>
                <a:cs typeface="Calibri"/>
              </a:rPr>
              <a:t>B</a:t>
            </a:r>
            <a:r>
              <a:rPr sz="1400" b="1" spc="-5" dirty="0">
                <a:solidFill>
                  <a:srgbClr val="1F145D"/>
                </a:solidFill>
                <a:latin typeface="Calibri"/>
                <a:cs typeface="Calibri"/>
              </a:rPr>
              <a:t>eh</a:t>
            </a:r>
            <a:r>
              <a:rPr sz="1400" b="1" spc="-20" dirty="0">
                <a:solidFill>
                  <a:srgbClr val="1F145D"/>
                </a:solidFill>
                <a:latin typeface="Calibri"/>
                <a:cs typeface="Calibri"/>
              </a:rPr>
              <a:t>a</a:t>
            </a:r>
            <a:r>
              <a:rPr sz="1400" b="1" spc="-5" dirty="0">
                <a:solidFill>
                  <a:srgbClr val="1F145D"/>
                </a:solidFill>
                <a:latin typeface="Calibri"/>
                <a:cs typeface="Calibri"/>
              </a:rPr>
              <a:t>vio</a:t>
            </a:r>
            <a:r>
              <a:rPr sz="1400" b="1" spc="-35" dirty="0">
                <a:solidFill>
                  <a:srgbClr val="1F145D"/>
                </a:solidFill>
                <a:latin typeface="Calibri"/>
                <a:cs typeface="Calibri"/>
              </a:rPr>
              <a:t>r</a:t>
            </a:r>
            <a:r>
              <a:rPr sz="1400" b="1" dirty="0">
                <a:solidFill>
                  <a:srgbClr val="1F145D"/>
                </a:solidFill>
                <a:latin typeface="Calibri"/>
                <a:cs typeface="Calibri"/>
              </a:rPr>
              <a:t>a</a:t>
            </a:r>
            <a:r>
              <a:rPr sz="1400" b="1" spc="10" dirty="0">
                <a:solidFill>
                  <a:srgbClr val="1F145D"/>
                </a:solidFill>
                <a:latin typeface="Calibri"/>
                <a:cs typeface="Calibri"/>
              </a:rPr>
              <a:t>l</a:t>
            </a:r>
            <a:r>
              <a:rPr sz="1400" b="1" dirty="0">
                <a:solidFill>
                  <a:srgbClr val="1F145D"/>
                </a:solidFill>
                <a:latin typeface="Calibri"/>
                <a:cs typeface="Calibri"/>
              </a:rPr>
              <a:t>;</a:t>
            </a:r>
            <a:endParaRPr sz="1400">
              <a:solidFill>
                <a:srgbClr val="1F145D"/>
              </a:solidFill>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7568" y="2913380"/>
            <a:ext cx="8658860" cy="1031240"/>
          </a:xfrm>
          <a:prstGeom prst="rect">
            <a:avLst/>
          </a:prstGeom>
        </p:spPr>
        <p:txBody>
          <a:bodyPr vert="horz" wrap="square" lIns="0" tIns="12700" rIns="0" bIns="0" rtlCol="0">
            <a:spAutoFit/>
          </a:bodyPr>
          <a:lstStyle/>
          <a:p>
            <a:pPr marL="12700">
              <a:lnSpc>
                <a:spcPct val="100000"/>
              </a:lnSpc>
              <a:spcBef>
                <a:spcPts val="100"/>
              </a:spcBef>
            </a:pPr>
            <a:r>
              <a:rPr sz="6600" b="0" spc="-55" dirty="0">
                <a:solidFill>
                  <a:srgbClr val="1F145D"/>
                </a:solidFill>
                <a:latin typeface="Calibri Light"/>
                <a:cs typeface="Calibri Light"/>
              </a:rPr>
              <a:t>simulation</a:t>
            </a:r>
            <a:r>
              <a:rPr sz="6600" b="0" spc="-160" dirty="0">
                <a:solidFill>
                  <a:srgbClr val="1F145D"/>
                </a:solidFill>
                <a:latin typeface="Calibri Light"/>
                <a:cs typeface="Calibri Light"/>
              </a:rPr>
              <a:t> </a:t>
            </a:r>
            <a:r>
              <a:rPr sz="6600" b="0" spc="-45" dirty="0">
                <a:solidFill>
                  <a:srgbClr val="1F145D"/>
                </a:solidFill>
                <a:latin typeface="Calibri Light"/>
                <a:cs typeface="Calibri Light"/>
              </a:rPr>
              <a:t>“how</a:t>
            </a:r>
            <a:r>
              <a:rPr sz="6600" b="0" spc="-175" dirty="0">
                <a:solidFill>
                  <a:srgbClr val="1F145D"/>
                </a:solidFill>
                <a:latin typeface="Calibri Light"/>
                <a:cs typeface="Calibri Light"/>
              </a:rPr>
              <a:t> </a:t>
            </a:r>
            <a:r>
              <a:rPr sz="6600" b="0" spc="-45" dirty="0">
                <a:solidFill>
                  <a:srgbClr val="1F145D"/>
                </a:solidFill>
                <a:latin typeface="Calibri Light"/>
                <a:cs typeface="Calibri Light"/>
              </a:rPr>
              <a:t>to”</a:t>
            </a:r>
            <a:r>
              <a:rPr sz="6600" b="0" spc="-140" dirty="0">
                <a:solidFill>
                  <a:srgbClr val="1F145D"/>
                </a:solidFill>
                <a:latin typeface="Calibri Light"/>
                <a:cs typeface="Calibri Light"/>
              </a:rPr>
              <a:t> </a:t>
            </a:r>
            <a:r>
              <a:rPr sz="6600" b="0" spc="-40" dirty="0">
                <a:solidFill>
                  <a:srgbClr val="1F145D"/>
                </a:solidFill>
                <a:latin typeface="Calibri Light"/>
                <a:cs typeface="Calibri Light"/>
              </a:rPr>
              <a:t>guide</a:t>
            </a:r>
            <a:endParaRPr sz="6600" dirty="0">
              <a:solidFill>
                <a:srgbClr val="1F145D"/>
              </a:solidFill>
              <a:latin typeface="Calibri Light"/>
              <a:cs typeface="Calibri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332656"/>
            <a:ext cx="8059381" cy="697230"/>
          </a:xfrm>
          <a:prstGeom prst="rect">
            <a:avLst/>
          </a:prstGeom>
        </p:spPr>
        <p:txBody>
          <a:bodyPr vert="horz" wrap="square" lIns="0" tIns="13335" rIns="0" bIns="0" rtlCol="0">
            <a:spAutoFit/>
          </a:bodyPr>
          <a:lstStyle/>
          <a:p>
            <a:pPr marL="12700">
              <a:lnSpc>
                <a:spcPct val="100000"/>
              </a:lnSpc>
              <a:spcBef>
                <a:spcPts val="105"/>
              </a:spcBef>
            </a:pPr>
            <a:r>
              <a:rPr dirty="0"/>
              <a:t>Signal</a:t>
            </a:r>
            <a:r>
              <a:rPr spc="-10" dirty="0"/>
              <a:t> </a:t>
            </a:r>
            <a:r>
              <a:rPr dirty="0"/>
              <a:t>&amp;</a:t>
            </a:r>
            <a:r>
              <a:rPr spc="-10" dirty="0"/>
              <a:t> </a:t>
            </a:r>
            <a:r>
              <a:rPr spc="-5" dirty="0"/>
              <a:t>variable</a:t>
            </a:r>
            <a:r>
              <a:rPr spc="-10" dirty="0"/>
              <a:t> declarations</a:t>
            </a:r>
          </a:p>
        </p:txBody>
      </p:sp>
      <p:sp>
        <p:nvSpPr>
          <p:cNvPr id="3" name="object 3"/>
          <p:cNvSpPr txBox="1"/>
          <p:nvPr/>
        </p:nvSpPr>
        <p:spPr>
          <a:xfrm>
            <a:off x="916939" y="1707159"/>
            <a:ext cx="10222865" cy="3223895"/>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5" dirty="0">
                <a:solidFill>
                  <a:srgbClr val="1F145D"/>
                </a:solidFill>
                <a:latin typeface="Calibri"/>
                <a:cs typeface="Calibri"/>
              </a:rPr>
              <a:t>Define</a:t>
            </a:r>
            <a:r>
              <a:rPr sz="2800" spc="15" dirty="0">
                <a:solidFill>
                  <a:srgbClr val="1F145D"/>
                </a:solidFill>
                <a:latin typeface="Calibri"/>
                <a:cs typeface="Calibri"/>
              </a:rPr>
              <a:t> </a:t>
            </a:r>
            <a:r>
              <a:rPr sz="2800" spc="-10" dirty="0">
                <a:solidFill>
                  <a:srgbClr val="1F145D"/>
                </a:solidFill>
                <a:latin typeface="Calibri"/>
                <a:cs typeface="Calibri"/>
              </a:rPr>
              <a:t>signals</a:t>
            </a:r>
            <a:r>
              <a:rPr sz="2800" spc="10" dirty="0">
                <a:solidFill>
                  <a:srgbClr val="1F145D"/>
                </a:solidFill>
                <a:latin typeface="Calibri"/>
                <a:cs typeface="Calibri"/>
              </a:rPr>
              <a:t> </a:t>
            </a:r>
            <a:r>
              <a:rPr sz="2800" spc="-25" dirty="0">
                <a:solidFill>
                  <a:srgbClr val="1F145D"/>
                </a:solidFill>
                <a:latin typeface="Calibri"/>
                <a:cs typeface="Calibri"/>
              </a:rPr>
              <a:t>for</a:t>
            </a:r>
            <a:r>
              <a:rPr sz="2800" spc="10" dirty="0">
                <a:solidFill>
                  <a:srgbClr val="1F145D"/>
                </a:solidFill>
                <a:latin typeface="Calibri"/>
                <a:cs typeface="Calibri"/>
              </a:rPr>
              <a:t> </a:t>
            </a:r>
            <a:r>
              <a:rPr sz="2800" spc="-5" dirty="0">
                <a:solidFill>
                  <a:srgbClr val="1F145D"/>
                </a:solidFill>
                <a:latin typeface="Calibri"/>
                <a:cs typeface="Calibri"/>
              </a:rPr>
              <a:t>all </a:t>
            </a:r>
            <a:r>
              <a:rPr sz="2800" spc="-10" dirty="0">
                <a:solidFill>
                  <a:srgbClr val="1F145D"/>
                </a:solidFill>
                <a:latin typeface="Calibri"/>
                <a:cs typeface="Calibri"/>
              </a:rPr>
              <a:t>the</a:t>
            </a:r>
            <a:r>
              <a:rPr sz="2800" spc="10" dirty="0">
                <a:solidFill>
                  <a:srgbClr val="1F145D"/>
                </a:solidFill>
                <a:latin typeface="Calibri"/>
                <a:cs typeface="Calibri"/>
              </a:rPr>
              <a:t> </a:t>
            </a:r>
            <a:r>
              <a:rPr sz="2800" spc="-10" dirty="0">
                <a:solidFill>
                  <a:srgbClr val="1F145D"/>
                </a:solidFill>
                <a:latin typeface="Calibri"/>
                <a:cs typeface="Calibri"/>
              </a:rPr>
              <a:t>inputs</a:t>
            </a:r>
            <a:r>
              <a:rPr sz="2800" spc="50"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10" dirty="0">
                <a:solidFill>
                  <a:srgbClr val="1F145D"/>
                </a:solidFill>
                <a:latin typeface="Calibri"/>
                <a:cs typeface="Calibri"/>
              </a:rPr>
              <a:t>outputs</a:t>
            </a:r>
            <a:r>
              <a:rPr sz="2800" spc="5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a:t>
            </a:r>
            <a:r>
              <a:rPr sz="2800" spc="5" dirty="0">
                <a:solidFill>
                  <a:srgbClr val="1F145D"/>
                </a:solidFill>
                <a:latin typeface="Calibri"/>
                <a:cs typeface="Calibri"/>
              </a:rPr>
              <a:t> </a:t>
            </a:r>
            <a:r>
              <a:rPr sz="2800" spc="-20" dirty="0">
                <a:solidFill>
                  <a:srgbClr val="1F145D"/>
                </a:solidFill>
                <a:latin typeface="Calibri"/>
                <a:cs typeface="Calibri"/>
              </a:rPr>
              <a:t>from</a:t>
            </a:r>
            <a:r>
              <a:rPr sz="2800" spc="15"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UUT</a:t>
            </a:r>
            <a:endParaRPr sz="2800">
              <a:solidFill>
                <a:srgbClr val="1F145D"/>
              </a:solidFill>
              <a:latin typeface="Calibri"/>
              <a:cs typeface="Calibri"/>
            </a:endParaRPr>
          </a:p>
          <a:p>
            <a:pPr marL="241300" marR="5080" indent="-229235">
              <a:lnSpc>
                <a:spcPts val="3020"/>
              </a:lnSpc>
              <a:spcBef>
                <a:spcPts val="1060"/>
              </a:spcBef>
              <a:buFont typeface="Arial"/>
              <a:buChar char="•"/>
              <a:tabLst>
                <a:tab pos="241935" algn="l"/>
              </a:tabLst>
            </a:pPr>
            <a:r>
              <a:rPr sz="2800" spc="-15" dirty="0">
                <a:solidFill>
                  <a:srgbClr val="1F145D"/>
                </a:solidFill>
                <a:latin typeface="Calibri"/>
                <a:cs typeface="Calibri"/>
              </a:rPr>
              <a:t>Define</a:t>
            </a:r>
            <a:r>
              <a:rPr sz="2800" spc="15" dirty="0">
                <a:solidFill>
                  <a:srgbClr val="1F145D"/>
                </a:solidFill>
                <a:latin typeface="Calibri"/>
                <a:cs typeface="Calibri"/>
              </a:rPr>
              <a:t> </a:t>
            </a:r>
            <a:r>
              <a:rPr sz="2800" spc="-20" dirty="0">
                <a:solidFill>
                  <a:srgbClr val="1F145D"/>
                </a:solidFill>
                <a:latin typeface="Calibri"/>
                <a:cs typeface="Calibri"/>
              </a:rPr>
              <a:t>constants</a:t>
            </a:r>
            <a:r>
              <a:rPr sz="2800" spc="40" dirty="0">
                <a:solidFill>
                  <a:srgbClr val="1F145D"/>
                </a:solidFill>
                <a:latin typeface="Calibri"/>
                <a:cs typeface="Calibri"/>
              </a:rPr>
              <a:t> </a:t>
            </a:r>
            <a:r>
              <a:rPr sz="2800" spc="-10" dirty="0">
                <a:solidFill>
                  <a:srgbClr val="1F145D"/>
                </a:solidFill>
                <a:latin typeface="Calibri"/>
                <a:cs typeface="Calibri"/>
              </a:rPr>
              <a:t>typically</a:t>
            </a:r>
            <a:r>
              <a:rPr sz="2800" spc="25" dirty="0">
                <a:solidFill>
                  <a:srgbClr val="1F145D"/>
                </a:solidFill>
                <a:latin typeface="Calibri"/>
                <a:cs typeface="Calibri"/>
              </a:rPr>
              <a:t> </a:t>
            </a:r>
            <a:r>
              <a:rPr sz="2800" spc="-25" dirty="0">
                <a:solidFill>
                  <a:srgbClr val="1F145D"/>
                </a:solidFill>
                <a:latin typeface="Calibri"/>
                <a:cs typeface="Calibri"/>
              </a:rPr>
              <a:t>arrays</a:t>
            </a:r>
            <a:r>
              <a:rPr sz="2800" spc="-5" dirty="0">
                <a:solidFill>
                  <a:srgbClr val="1F145D"/>
                </a:solidFill>
                <a:latin typeface="Calibri"/>
                <a:cs typeface="Calibri"/>
              </a:rPr>
              <a:t> </a:t>
            </a:r>
            <a:r>
              <a:rPr sz="2800" spc="-25" dirty="0">
                <a:solidFill>
                  <a:srgbClr val="1F145D"/>
                </a:solidFill>
                <a:latin typeface="Calibri"/>
                <a:cs typeface="Calibri"/>
              </a:rPr>
              <a:t>for</a:t>
            </a:r>
            <a:r>
              <a:rPr sz="2800" dirty="0">
                <a:solidFill>
                  <a:srgbClr val="1F145D"/>
                </a:solidFill>
                <a:latin typeface="Calibri"/>
                <a:cs typeface="Calibri"/>
              </a:rPr>
              <a:t> </a:t>
            </a:r>
            <a:r>
              <a:rPr sz="2800" spc="-15" dirty="0">
                <a:solidFill>
                  <a:srgbClr val="1F145D"/>
                </a:solidFill>
                <a:latin typeface="Calibri"/>
                <a:cs typeface="Calibri"/>
              </a:rPr>
              <a:t>your</a:t>
            </a:r>
            <a:r>
              <a:rPr sz="2800" spc="20" dirty="0">
                <a:solidFill>
                  <a:srgbClr val="1F145D"/>
                </a:solidFill>
                <a:latin typeface="Calibri"/>
                <a:cs typeface="Calibri"/>
              </a:rPr>
              <a:t> </a:t>
            </a:r>
            <a:r>
              <a:rPr sz="2800" spc="-20" dirty="0">
                <a:solidFill>
                  <a:srgbClr val="1F145D"/>
                </a:solidFill>
                <a:latin typeface="Calibri"/>
                <a:cs typeface="Calibri"/>
              </a:rPr>
              <a:t>test</a:t>
            </a:r>
            <a:r>
              <a:rPr sz="2800" dirty="0">
                <a:solidFill>
                  <a:srgbClr val="1F145D"/>
                </a:solidFill>
                <a:latin typeface="Calibri"/>
                <a:cs typeface="Calibri"/>
              </a:rPr>
              <a:t> </a:t>
            </a:r>
            <a:r>
              <a:rPr sz="2800" spc="-20" dirty="0">
                <a:solidFill>
                  <a:srgbClr val="1F145D"/>
                </a:solidFill>
                <a:latin typeface="Calibri"/>
                <a:cs typeface="Calibri"/>
              </a:rPr>
              <a:t>vectors,</a:t>
            </a:r>
            <a:r>
              <a:rPr sz="2800" spc="5" dirty="0">
                <a:solidFill>
                  <a:srgbClr val="1F145D"/>
                </a:solidFill>
                <a:latin typeface="Calibri"/>
                <a:cs typeface="Calibri"/>
              </a:rPr>
              <a:t> </a:t>
            </a:r>
            <a:r>
              <a:rPr sz="2800" spc="-25" dirty="0">
                <a:solidFill>
                  <a:srgbClr val="1F145D"/>
                </a:solidFill>
                <a:latin typeface="Calibri"/>
                <a:cs typeface="Calibri"/>
              </a:rPr>
              <a:t>keep</a:t>
            </a:r>
            <a:r>
              <a:rPr sz="2800" spc="5" dirty="0">
                <a:solidFill>
                  <a:srgbClr val="1F145D"/>
                </a:solidFill>
                <a:latin typeface="Calibri"/>
                <a:cs typeface="Calibri"/>
              </a:rPr>
              <a:t> </a:t>
            </a:r>
            <a:r>
              <a:rPr sz="2800" spc="-5" dirty="0">
                <a:solidFill>
                  <a:srgbClr val="1F145D"/>
                </a:solidFill>
                <a:latin typeface="Calibri"/>
                <a:cs typeface="Calibri"/>
              </a:rPr>
              <a:t>these</a:t>
            </a:r>
            <a:r>
              <a:rPr sz="2800" spc="5" dirty="0">
                <a:solidFill>
                  <a:srgbClr val="1F145D"/>
                </a:solidFill>
                <a:latin typeface="Calibri"/>
                <a:cs typeface="Calibri"/>
              </a:rPr>
              <a:t> </a:t>
            </a:r>
            <a:r>
              <a:rPr sz="2800" spc="-5" dirty="0">
                <a:solidFill>
                  <a:srgbClr val="1F145D"/>
                </a:solidFill>
                <a:latin typeface="Calibri"/>
                <a:cs typeface="Calibri"/>
              </a:rPr>
              <a:t>in </a:t>
            </a:r>
            <a:r>
              <a:rPr sz="2800" dirty="0">
                <a:solidFill>
                  <a:srgbClr val="1F145D"/>
                </a:solidFill>
                <a:latin typeface="Calibri"/>
                <a:cs typeface="Calibri"/>
              </a:rPr>
              <a:t> </a:t>
            </a:r>
            <a:r>
              <a:rPr sz="2800" spc="-5" dirty="0">
                <a:solidFill>
                  <a:srgbClr val="1F145D"/>
                </a:solidFill>
                <a:latin typeface="Calibri"/>
                <a:cs typeface="Calibri"/>
              </a:rPr>
              <a:t>their</a:t>
            </a:r>
            <a:r>
              <a:rPr sz="2800" spc="5" dirty="0">
                <a:solidFill>
                  <a:srgbClr val="1F145D"/>
                </a:solidFill>
                <a:latin typeface="Calibri"/>
                <a:cs typeface="Calibri"/>
              </a:rPr>
              <a:t> </a:t>
            </a:r>
            <a:r>
              <a:rPr sz="2800" spc="-10" dirty="0">
                <a:solidFill>
                  <a:srgbClr val="1F145D"/>
                </a:solidFill>
                <a:latin typeface="Calibri"/>
                <a:cs typeface="Calibri"/>
              </a:rPr>
              <a:t>given</a:t>
            </a:r>
            <a:r>
              <a:rPr sz="2800" dirty="0">
                <a:solidFill>
                  <a:srgbClr val="1F145D"/>
                </a:solidFill>
                <a:latin typeface="Calibri"/>
                <a:cs typeface="Calibri"/>
              </a:rPr>
              <a:t> </a:t>
            </a:r>
            <a:r>
              <a:rPr sz="2800" spc="-20" dirty="0">
                <a:solidFill>
                  <a:srgbClr val="1F145D"/>
                </a:solidFill>
                <a:latin typeface="Calibri"/>
                <a:cs typeface="Calibri"/>
              </a:rPr>
              <a:t>format</a:t>
            </a:r>
            <a:r>
              <a:rPr sz="2800" dirty="0">
                <a:solidFill>
                  <a:srgbClr val="1F145D"/>
                </a:solidFill>
                <a:latin typeface="Calibri"/>
                <a:cs typeface="Calibri"/>
              </a:rPr>
              <a:t> </a:t>
            </a:r>
            <a:r>
              <a:rPr sz="2800" spc="-5" dirty="0">
                <a:solidFill>
                  <a:srgbClr val="1F145D"/>
                </a:solidFill>
                <a:latin typeface="Calibri"/>
                <a:cs typeface="Calibri"/>
              </a:rPr>
              <a:t>and</a:t>
            </a:r>
            <a:r>
              <a:rPr sz="2800" spc="20" dirty="0">
                <a:solidFill>
                  <a:srgbClr val="1F145D"/>
                </a:solidFill>
                <a:latin typeface="Calibri"/>
                <a:cs typeface="Calibri"/>
              </a:rPr>
              <a:t> </a:t>
            </a:r>
            <a:r>
              <a:rPr sz="2800" spc="-10" dirty="0">
                <a:solidFill>
                  <a:srgbClr val="1F145D"/>
                </a:solidFill>
                <a:latin typeface="Calibri"/>
                <a:cs typeface="Calibri"/>
              </a:rPr>
              <a:t>write</a:t>
            </a:r>
            <a:r>
              <a:rPr sz="280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function</a:t>
            </a:r>
            <a:r>
              <a:rPr sz="2800" spc="3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5" dirty="0">
                <a:solidFill>
                  <a:srgbClr val="1F145D"/>
                </a:solidFill>
                <a:latin typeface="Calibri"/>
                <a:cs typeface="Calibri"/>
              </a:rPr>
              <a:t>manipulate</a:t>
            </a:r>
            <a:r>
              <a:rPr sz="2800" spc="25" dirty="0">
                <a:solidFill>
                  <a:srgbClr val="1F145D"/>
                </a:solidFill>
                <a:latin typeface="Calibri"/>
                <a:cs typeface="Calibri"/>
              </a:rPr>
              <a:t> </a:t>
            </a:r>
            <a:r>
              <a:rPr sz="2800" spc="-20" dirty="0">
                <a:solidFill>
                  <a:srgbClr val="1F145D"/>
                </a:solidFill>
                <a:latin typeface="Calibri"/>
                <a:cs typeface="Calibri"/>
              </a:rPr>
              <a:t>into</a:t>
            </a:r>
            <a:r>
              <a:rPr sz="2800" spc="1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20" dirty="0">
                <a:solidFill>
                  <a:srgbClr val="1F145D"/>
                </a:solidFill>
                <a:latin typeface="Calibri"/>
                <a:cs typeface="Calibri"/>
              </a:rPr>
              <a:t>format </a:t>
            </a:r>
            <a:r>
              <a:rPr sz="2800" spc="-620" dirty="0">
                <a:solidFill>
                  <a:srgbClr val="1F145D"/>
                </a:solidFill>
                <a:latin typeface="Calibri"/>
                <a:cs typeface="Calibri"/>
              </a:rPr>
              <a:t> </a:t>
            </a:r>
            <a:r>
              <a:rPr sz="2800" spc="-20" dirty="0">
                <a:solidFill>
                  <a:srgbClr val="1F145D"/>
                </a:solidFill>
                <a:latin typeface="Calibri"/>
                <a:cs typeface="Calibri"/>
              </a:rPr>
              <a:t>your</a:t>
            </a:r>
            <a:r>
              <a:rPr sz="2800" spc="10" dirty="0">
                <a:solidFill>
                  <a:srgbClr val="1F145D"/>
                </a:solidFill>
                <a:latin typeface="Calibri"/>
                <a:cs typeface="Calibri"/>
              </a:rPr>
              <a:t> </a:t>
            </a:r>
            <a:r>
              <a:rPr sz="2800" spc="-5" dirty="0">
                <a:solidFill>
                  <a:srgbClr val="1F145D"/>
                </a:solidFill>
                <a:latin typeface="Calibri"/>
                <a:cs typeface="Calibri"/>
              </a:rPr>
              <a:t>module</a:t>
            </a:r>
            <a:r>
              <a:rPr sz="2800" spc="25" dirty="0">
                <a:solidFill>
                  <a:srgbClr val="1F145D"/>
                </a:solidFill>
                <a:latin typeface="Calibri"/>
                <a:cs typeface="Calibri"/>
              </a:rPr>
              <a:t> </a:t>
            </a:r>
            <a:r>
              <a:rPr sz="2800" spc="-10" dirty="0">
                <a:solidFill>
                  <a:srgbClr val="1F145D"/>
                </a:solidFill>
                <a:latin typeface="Calibri"/>
                <a:cs typeface="Calibri"/>
              </a:rPr>
              <a:t>needs</a:t>
            </a:r>
            <a:endParaRPr sz="2800">
              <a:solidFill>
                <a:srgbClr val="1F145D"/>
              </a:solidFill>
              <a:latin typeface="Calibri"/>
              <a:cs typeface="Calibri"/>
            </a:endParaRPr>
          </a:p>
          <a:p>
            <a:pPr marL="241300" indent="-229235">
              <a:lnSpc>
                <a:spcPct val="100000"/>
              </a:lnSpc>
              <a:spcBef>
                <a:spcPts val="620"/>
              </a:spcBef>
              <a:buFont typeface="Arial"/>
              <a:buChar char="•"/>
              <a:tabLst>
                <a:tab pos="241935" algn="l"/>
              </a:tabLst>
            </a:pPr>
            <a:r>
              <a:rPr sz="2800" spc="-15" dirty="0">
                <a:solidFill>
                  <a:srgbClr val="1F145D"/>
                </a:solidFill>
                <a:latin typeface="Calibri"/>
                <a:cs typeface="Calibri"/>
              </a:rPr>
              <a:t>Define</a:t>
            </a:r>
            <a:r>
              <a:rPr sz="2800" spc="5" dirty="0">
                <a:solidFill>
                  <a:srgbClr val="1F145D"/>
                </a:solidFill>
                <a:latin typeface="Calibri"/>
                <a:cs typeface="Calibri"/>
              </a:rPr>
              <a:t> </a:t>
            </a:r>
            <a:r>
              <a:rPr sz="2800" spc="-20" dirty="0">
                <a:solidFill>
                  <a:srgbClr val="1F145D"/>
                </a:solidFill>
                <a:latin typeface="Calibri"/>
                <a:cs typeface="Calibri"/>
              </a:rPr>
              <a:t>parameters</a:t>
            </a:r>
            <a:r>
              <a:rPr sz="2800" dirty="0">
                <a:solidFill>
                  <a:srgbClr val="1F145D"/>
                </a:solidFill>
                <a:latin typeface="Calibri"/>
                <a:cs typeface="Calibri"/>
              </a:rPr>
              <a:t> </a:t>
            </a:r>
            <a:r>
              <a:rPr sz="2800" spc="-25" dirty="0">
                <a:solidFill>
                  <a:srgbClr val="1F145D"/>
                </a:solidFill>
                <a:latin typeface="Calibri"/>
                <a:cs typeface="Calibri"/>
              </a:rPr>
              <a:t>for</a:t>
            </a:r>
            <a:r>
              <a:rPr sz="2800" spc="10" dirty="0">
                <a:solidFill>
                  <a:srgbClr val="1F145D"/>
                </a:solidFill>
                <a:latin typeface="Calibri"/>
                <a:cs typeface="Calibri"/>
              </a:rPr>
              <a:t> </a:t>
            </a:r>
            <a:r>
              <a:rPr sz="2800" spc="-5" dirty="0">
                <a:solidFill>
                  <a:srgbClr val="1F145D"/>
                </a:solidFill>
                <a:latin typeface="Calibri"/>
                <a:cs typeface="Calibri"/>
              </a:rPr>
              <a:t>clock</a:t>
            </a:r>
            <a:r>
              <a:rPr sz="2800" spc="10" dirty="0">
                <a:solidFill>
                  <a:srgbClr val="1F145D"/>
                </a:solidFill>
                <a:latin typeface="Calibri"/>
                <a:cs typeface="Calibri"/>
              </a:rPr>
              <a:t> </a:t>
            </a:r>
            <a:r>
              <a:rPr sz="2800" spc="-10" dirty="0">
                <a:solidFill>
                  <a:srgbClr val="1F145D"/>
                </a:solidFill>
                <a:latin typeface="Calibri"/>
                <a:cs typeface="Calibri"/>
              </a:rPr>
              <a:t>periods,</a:t>
            </a:r>
            <a:r>
              <a:rPr sz="2800" spc="30" dirty="0">
                <a:solidFill>
                  <a:srgbClr val="1F145D"/>
                </a:solidFill>
                <a:latin typeface="Calibri"/>
                <a:cs typeface="Calibri"/>
              </a:rPr>
              <a:t> </a:t>
            </a:r>
            <a:r>
              <a:rPr sz="2800" spc="-20" dirty="0">
                <a:solidFill>
                  <a:srgbClr val="1F145D"/>
                </a:solidFill>
                <a:latin typeface="Calibri"/>
                <a:cs typeface="Calibri"/>
              </a:rPr>
              <a:t>etc</a:t>
            </a:r>
            <a:r>
              <a:rPr sz="2800" spc="10" dirty="0">
                <a:solidFill>
                  <a:srgbClr val="1F145D"/>
                </a:solidFill>
                <a:latin typeface="Calibri"/>
                <a:cs typeface="Calibri"/>
              </a:rPr>
              <a:t> </a:t>
            </a:r>
            <a:r>
              <a:rPr sz="2800" spc="-25" dirty="0">
                <a:solidFill>
                  <a:srgbClr val="1F145D"/>
                </a:solidFill>
                <a:latin typeface="Calibri"/>
                <a:cs typeface="Calibri"/>
              </a:rPr>
              <a:t>for</a:t>
            </a:r>
            <a:r>
              <a:rPr sz="2800" dirty="0">
                <a:solidFill>
                  <a:srgbClr val="1F145D"/>
                </a:solidFill>
                <a:latin typeface="Calibri"/>
                <a:cs typeface="Calibri"/>
              </a:rPr>
              <a:t> </a:t>
            </a:r>
            <a:r>
              <a:rPr sz="2800" spc="-15" dirty="0">
                <a:solidFill>
                  <a:srgbClr val="1F145D"/>
                </a:solidFill>
                <a:latin typeface="Calibri"/>
                <a:cs typeface="Calibri"/>
              </a:rPr>
              <a:t>easy</a:t>
            </a:r>
            <a:r>
              <a:rPr sz="2800" spc="5"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5" dirty="0">
                <a:solidFill>
                  <a:srgbClr val="1F145D"/>
                </a:solidFill>
                <a:latin typeface="Calibri"/>
                <a:cs typeface="Calibri"/>
              </a:rPr>
              <a:t>editing/reading</a:t>
            </a:r>
            <a:endParaRPr sz="2800">
              <a:solidFill>
                <a:srgbClr val="1F145D"/>
              </a:solidFill>
              <a:latin typeface="Calibri"/>
              <a:cs typeface="Calibri"/>
            </a:endParaRPr>
          </a:p>
          <a:p>
            <a:pPr marL="241300" marR="74295" indent="-229235">
              <a:lnSpc>
                <a:spcPts val="3020"/>
              </a:lnSpc>
              <a:spcBef>
                <a:spcPts val="1050"/>
              </a:spcBef>
              <a:buFont typeface="Arial"/>
              <a:buChar char="•"/>
              <a:tabLst>
                <a:tab pos="241935" algn="l"/>
              </a:tabLst>
            </a:pPr>
            <a:r>
              <a:rPr sz="2800" spc="-15" dirty="0">
                <a:solidFill>
                  <a:srgbClr val="1F145D"/>
                </a:solidFill>
                <a:latin typeface="Calibri"/>
                <a:cs typeface="Calibri"/>
              </a:rPr>
              <a:t>Ensure</a:t>
            </a:r>
            <a:r>
              <a:rPr sz="2800" spc="25"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5" dirty="0">
                <a:solidFill>
                  <a:srgbClr val="1F145D"/>
                </a:solidFill>
                <a:latin typeface="Calibri"/>
                <a:cs typeface="Calibri"/>
              </a:rPr>
              <a:t>initial</a:t>
            </a:r>
            <a:r>
              <a:rPr sz="2800" spc="15" dirty="0">
                <a:solidFill>
                  <a:srgbClr val="1F145D"/>
                </a:solidFill>
                <a:latin typeface="Calibri"/>
                <a:cs typeface="Calibri"/>
              </a:rPr>
              <a:t> </a:t>
            </a:r>
            <a:r>
              <a:rPr sz="2800" spc="-30" dirty="0">
                <a:solidFill>
                  <a:srgbClr val="1F145D"/>
                </a:solidFill>
                <a:latin typeface="Calibri"/>
                <a:cs typeface="Calibri"/>
              </a:rPr>
              <a:t>state</a:t>
            </a:r>
            <a:r>
              <a:rPr sz="2800"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10" dirty="0">
                <a:solidFill>
                  <a:srgbClr val="1F145D"/>
                </a:solidFill>
                <a:latin typeface="Calibri"/>
                <a:cs typeface="Calibri"/>
              </a:rPr>
              <a:t>inputs</a:t>
            </a:r>
            <a:r>
              <a:rPr sz="2800" spc="4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the</a:t>
            </a:r>
            <a:r>
              <a:rPr sz="2800" spc="15" dirty="0">
                <a:solidFill>
                  <a:srgbClr val="1F145D"/>
                </a:solidFill>
                <a:latin typeface="Calibri"/>
                <a:cs typeface="Calibri"/>
              </a:rPr>
              <a:t> </a:t>
            </a:r>
            <a:r>
              <a:rPr sz="2800" spc="-5" dirty="0">
                <a:solidFill>
                  <a:srgbClr val="1F145D"/>
                </a:solidFill>
                <a:latin typeface="Calibri"/>
                <a:cs typeface="Calibri"/>
              </a:rPr>
              <a:t>UUT</a:t>
            </a:r>
            <a:r>
              <a:rPr sz="2800" spc="10"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10" dirty="0">
                <a:solidFill>
                  <a:srgbClr val="1F145D"/>
                </a:solidFill>
                <a:latin typeface="Calibri"/>
                <a:cs typeface="Calibri"/>
              </a:rPr>
              <a:t>defined</a:t>
            </a:r>
            <a:r>
              <a:rPr sz="2800" spc="25" dirty="0">
                <a:solidFill>
                  <a:srgbClr val="1F145D"/>
                </a:solidFill>
                <a:latin typeface="Calibri"/>
                <a:cs typeface="Calibri"/>
              </a:rPr>
              <a:t> </a:t>
            </a:r>
            <a:r>
              <a:rPr sz="2800" spc="-10" dirty="0">
                <a:solidFill>
                  <a:srgbClr val="1F145D"/>
                </a:solidFill>
                <a:latin typeface="Calibri"/>
                <a:cs typeface="Calibri"/>
              </a:rPr>
              <a:t>(especially</a:t>
            </a:r>
            <a:r>
              <a:rPr sz="2800" spc="5" dirty="0">
                <a:solidFill>
                  <a:srgbClr val="1F145D"/>
                </a:solidFill>
                <a:latin typeface="Calibri"/>
                <a:cs typeface="Calibri"/>
              </a:rPr>
              <a:t> </a:t>
            </a:r>
            <a:r>
              <a:rPr sz="2800" spc="-20" dirty="0">
                <a:solidFill>
                  <a:srgbClr val="1F145D"/>
                </a:solidFill>
                <a:latin typeface="Calibri"/>
                <a:cs typeface="Calibri"/>
              </a:rPr>
              <a:t>any </a:t>
            </a:r>
            <a:r>
              <a:rPr sz="2800" spc="-615" dirty="0">
                <a:solidFill>
                  <a:srgbClr val="1F145D"/>
                </a:solidFill>
                <a:latin typeface="Calibri"/>
                <a:cs typeface="Calibri"/>
              </a:rPr>
              <a:t> </a:t>
            </a:r>
            <a:r>
              <a:rPr sz="2800" spc="-10" dirty="0">
                <a:solidFill>
                  <a:srgbClr val="1F145D"/>
                </a:solidFill>
                <a:latin typeface="Calibri"/>
                <a:cs typeface="Calibri"/>
              </a:rPr>
              <a:t>clocks)</a:t>
            </a:r>
            <a:endParaRPr sz="2800">
              <a:solidFill>
                <a:srgbClr val="1F145D"/>
              </a:solidFill>
              <a:latin typeface="Calibri"/>
              <a:cs typeface="Calibri"/>
            </a:endParaRPr>
          </a:p>
        </p:txBody>
      </p:sp>
      <p:sp>
        <p:nvSpPr>
          <p:cNvPr id="4" name="object 4"/>
          <p:cNvSpPr txBox="1"/>
          <p:nvPr/>
        </p:nvSpPr>
        <p:spPr>
          <a:xfrm>
            <a:off x="926591" y="4933188"/>
            <a:ext cx="5448300" cy="1754505"/>
          </a:xfrm>
          <a:prstGeom prst="rect">
            <a:avLst/>
          </a:prstGeom>
          <a:solidFill>
            <a:srgbClr val="E1EFD9"/>
          </a:solidFill>
          <a:ln w="9144">
            <a:solidFill>
              <a:srgbClr val="538235"/>
            </a:solidFill>
          </a:ln>
        </p:spPr>
        <p:txBody>
          <a:bodyPr vert="horz" wrap="square" lIns="0" tIns="31750" rIns="0" bIns="0" rtlCol="0">
            <a:spAutoFit/>
          </a:bodyPr>
          <a:lstStyle/>
          <a:p>
            <a:pPr marL="300355">
              <a:lnSpc>
                <a:spcPct val="100000"/>
              </a:lnSpc>
              <a:spcBef>
                <a:spcPts val="250"/>
              </a:spcBef>
              <a:tabLst>
                <a:tab pos="759460" algn="l"/>
              </a:tabLst>
            </a:pPr>
            <a:r>
              <a:rPr sz="1800" b="1" spc="-15" dirty="0">
                <a:solidFill>
                  <a:srgbClr val="1F145D"/>
                </a:solidFill>
                <a:latin typeface="Calibri"/>
                <a:cs typeface="Calibri"/>
              </a:rPr>
              <a:t>reg	</a:t>
            </a:r>
            <a:r>
              <a:rPr sz="1800" spc="-5" dirty="0">
                <a:solidFill>
                  <a:srgbClr val="1F145D"/>
                </a:solidFill>
                <a:latin typeface="Calibri"/>
                <a:cs typeface="Calibri"/>
              </a:rPr>
              <a:t>some_input=0, another_input=1;</a:t>
            </a:r>
            <a:endParaRPr sz="1800">
              <a:solidFill>
                <a:srgbClr val="1F145D"/>
              </a:solidFill>
              <a:latin typeface="Calibri"/>
              <a:cs typeface="Calibri"/>
            </a:endParaRPr>
          </a:p>
          <a:p>
            <a:pPr marL="300355">
              <a:lnSpc>
                <a:spcPct val="100000"/>
              </a:lnSpc>
            </a:pPr>
            <a:r>
              <a:rPr sz="1800" b="1" spc="-10" dirty="0">
                <a:solidFill>
                  <a:srgbClr val="1F145D"/>
                </a:solidFill>
                <a:latin typeface="Calibri"/>
                <a:cs typeface="Calibri"/>
              </a:rPr>
              <a:t>wire</a:t>
            </a:r>
            <a:r>
              <a:rPr sz="1800" b="1" spc="-30" dirty="0">
                <a:solidFill>
                  <a:srgbClr val="1F145D"/>
                </a:solidFill>
                <a:latin typeface="Calibri"/>
                <a:cs typeface="Calibri"/>
              </a:rPr>
              <a:t> </a:t>
            </a:r>
            <a:r>
              <a:rPr sz="1800" spc="-5" dirty="0">
                <a:solidFill>
                  <a:srgbClr val="1F145D"/>
                </a:solidFill>
                <a:latin typeface="Calibri"/>
                <a:cs typeface="Calibri"/>
              </a:rPr>
              <a:t>list_of_outputs;</a:t>
            </a:r>
            <a:endParaRPr sz="1800">
              <a:solidFill>
                <a:srgbClr val="1F145D"/>
              </a:solidFill>
              <a:latin typeface="Calibri"/>
              <a:cs typeface="Calibri"/>
            </a:endParaRPr>
          </a:p>
          <a:p>
            <a:pPr marL="300355">
              <a:lnSpc>
                <a:spcPct val="100000"/>
              </a:lnSpc>
            </a:pPr>
            <a:r>
              <a:rPr sz="1800" b="1" spc="-10" dirty="0">
                <a:solidFill>
                  <a:srgbClr val="1F145D"/>
                </a:solidFill>
                <a:latin typeface="Calibri"/>
                <a:cs typeface="Calibri"/>
              </a:rPr>
              <a:t>reg</a:t>
            </a:r>
            <a:r>
              <a:rPr sz="1800" b="1" spc="-15" dirty="0">
                <a:solidFill>
                  <a:srgbClr val="1F145D"/>
                </a:solidFill>
                <a:latin typeface="Calibri"/>
                <a:cs typeface="Calibri"/>
              </a:rPr>
              <a:t> </a:t>
            </a:r>
            <a:r>
              <a:rPr sz="1800" spc="-25" dirty="0">
                <a:solidFill>
                  <a:srgbClr val="1F145D"/>
                </a:solidFill>
                <a:latin typeface="Calibri"/>
                <a:cs typeface="Calibri"/>
              </a:rPr>
              <a:t>[7:0]DATA[1:8]</a:t>
            </a:r>
            <a:r>
              <a:rPr sz="1800" spc="-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{&gt;&gt;{64'h1234_5678_9abc_def0}};</a:t>
            </a:r>
            <a:endParaRPr sz="1800">
              <a:solidFill>
                <a:srgbClr val="1F145D"/>
              </a:solidFill>
              <a:latin typeface="Calibri"/>
              <a:cs typeface="Calibri"/>
            </a:endParaRPr>
          </a:p>
          <a:p>
            <a:pPr marL="300355">
              <a:lnSpc>
                <a:spcPct val="100000"/>
              </a:lnSpc>
            </a:pPr>
            <a:r>
              <a:rPr sz="1800" b="1" spc="-10" dirty="0">
                <a:solidFill>
                  <a:srgbClr val="1F145D"/>
                </a:solidFill>
                <a:latin typeface="Calibri"/>
                <a:cs typeface="Calibri"/>
              </a:rPr>
              <a:t>parameter</a:t>
            </a:r>
            <a:r>
              <a:rPr sz="1800" b="1" spc="-45" dirty="0">
                <a:solidFill>
                  <a:srgbClr val="1F145D"/>
                </a:solidFill>
                <a:latin typeface="Calibri"/>
                <a:cs typeface="Calibri"/>
              </a:rPr>
              <a:t> </a:t>
            </a:r>
            <a:r>
              <a:rPr sz="1800" spc="-10" dirty="0">
                <a:solidFill>
                  <a:srgbClr val="1F145D"/>
                </a:solidFill>
                <a:latin typeface="Calibri"/>
                <a:cs typeface="Calibri"/>
              </a:rPr>
              <a:t>CLOCK_PERIOD</a:t>
            </a:r>
            <a:r>
              <a:rPr sz="1800" spc="10"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10;</a:t>
            </a:r>
            <a:endParaRPr sz="1800">
              <a:solidFill>
                <a:srgbClr val="1F145D"/>
              </a:solidFill>
              <a:latin typeface="Calibri"/>
              <a:cs typeface="Calibri"/>
            </a:endParaRPr>
          </a:p>
          <a:p>
            <a:pPr marL="300355">
              <a:lnSpc>
                <a:spcPct val="100000"/>
              </a:lnSpc>
            </a:pPr>
            <a:r>
              <a:rPr sz="1800" b="1" spc="-10" dirty="0">
                <a:solidFill>
                  <a:srgbClr val="1F145D"/>
                </a:solidFill>
                <a:latin typeface="Calibri"/>
                <a:cs typeface="Calibri"/>
              </a:rPr>
              <a:t>reg</a:t>
            </a:r>
            <a:r>
              <a:rPr sz="1800" b="1" spc="-20"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0;</a:t>
            </a:r>
            <a:endParaRPr sz="1800">
              <a:solidFill>
                <a:srgbClr val="1F145D"/>
              </a:solidFill>
              <a:latin typeface="Calibri"/>
              <a:cs typeface="Calibri"/>
            </a:endParaRPr>
          </a:p>
          <a:p>
            <a:pPr marL="300355">
              <a:lnSpc>
                <a:spcPct val="100000"/>
              </a:lnSpc>
            </a:pPr>
            <a:r>
              <a:rPr sz="1800" b="1" spc="-15" dirty="0">
                <a:solidFill>
                  <a:srgbClr val="1F145D"/>
                </a:solidFill>
                <a:latin typeface="Calibri"/>
                <a:cs typeface="Calibri"/>
              </a:rPr>
              <a:t>always</a:t>
            </a:r>
            <a:r>
              <a:rPr sz="1800" b="1" spc="-5" dirty="0">
                <a:solidFill>
                  <a:srgbClr val="1F145D"/>
                </a:solidFill>
                <a:latin typeface="Calibri"/>
                <a:cs typeface="Calibri"/>
              </a:rPr>
              <a:t> </a:t>
            </a:r>
            <a:r>
              <a:rPr sz="1800" spc="-10" dirty="0">
                <a:solidFill>
                  <a:srgbClr val="1F145D"/>
                </a:solidFill>
                <a:latin typeface="Calibri"/>
                <a:cs typeface="Calibri"/>
              </a:rPr>
              <a:t>#(CLOCK_PERIOD/2)</a:t>
            </a:r>
            <a:r>
              <a:rPr sz="1800" spc="25"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!clk;</a:t>
            </a:r>
            <a:endParaRPr sz="1800">
              <a:solidFill>
                <a:srgbClr val="1F145D"/>
              </a:solidFill>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260648"/>
            <a:ext cx="2514765" cy="697230"/>
          </a:xfrm>
          <a:prstGeom prst="rect">
            <a:avLst/>
          </a:prstGeom>
        </p:spPr>
        <p:txBody>
          <a:bodyPr vert="horz" wrap="square" lIns="0" tIns="13335" rIns="0" bIns="0" rtlCol="0">
            <a:spAutoFit/>
          </a:bodyPr>
          <a:lstStyle/>
          <a:p>
            <a:pPr marL="12700">
              <a:lnSpc>
                <a:spcPct val="100000"/>
              </a:lnSpc>
              <a:spcBef>
                <a:spcPts val="105"/>
              </a:spcBef>
            </a:pPr>
            <a:r>
              <a:rPr dirty="0"/>
              <a:t>Del</a:t>
            </a:r>
            <a:r>
              <a:rPr spc="-80" dirty="0"/>
              <a:t>a</a:t>
            </a:r>
            <a:r>
              <a:rPr spc="-45" dirty="0"/>
              <a:t>y</a:t>
            </a:r>
            <a:r>
              <a:rPr dirty="0"/>
              <a:t>s</a:t>
            </a:r>
          </a:p>
        </p:txBody>
      </p:sp>
      <p:sp>
        <p:nvSpPr>
          <p:cNvPr id="3" name="object 3"/>
          <p:cNvSpPr txBox="1"/>
          <p:nvPr/>
        </p:nvSpPr>
        <p:spPr>
          <a:xfrm>
            <a:off x="916939" y="1707159"/>
            <a:ext cx="10097770" cy="4022090"/>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These</a:t>
            </a:r>
            <a:r>
              <a:rPr sz="2800" spc="-5" dirty="0">
                <a:solidFill>
                  <a:srgbClr val="1F145D"/>
                </a:solidFill>
                <a:latin typeface="Calibri"/>
                <a:cs typeface="Calibri"/>
              </a:rPr>
              <a:t> </a:t>
            </a:r>
            <a:r>
              <a:rPr sz="2800" spc="-10" dirty="0">
                <a:solidFill>
                  <a:srgbClr val="1F145D"/>
                </a:solidFill>
                <a:latin typeface="Calibri"/>
                <a:cs typeface="Calibri"/>
              </a:rPr>
              <a:t>can</a:t>
            </a:r>
            <a:r>
              <a:rPr sz="2800" spc="15" dirty="0">
                <a:solidFill>
                  <a:srgbClr val="1F145D"/>
                </a:solidFill>
                <a:latin typeface="Calibri"/>
                <a:cs typeface="Calibri"/>
              </a:rPr>
              <a:t> </a:t>
            </a:r>
            <a:r>
              <a:rPr sz="2800" spc="-5" dirty="0">
                <a:solidFill>
                  <a:srgbClr val="1F145D"/>
                </a:solidFill>
                <a:latin typeface="Calibri"/>
                <a:cs typeface="Calibri"/>
              </a:rPr>
              <a:t>either</a:t>
            </a:r>
            <a:r>
              <a:rPr sz="2800" spc="10" dirty="0">
                <a:solidFill>
                  <a:srgbClr val="1F145D"/>
                </a:solidFill>
                <a:latin typeface="Calibri"/>
                <a:cs typeface="Calibri"/>
              </a:rPr>
              <a:t> </a:t>
            </a:r>
            <a:r>
              <a:rPr sz="2800" spc="-5" dirty="0">
                <a:solidFill>
                  <a:srgbClr val="1F145D"/>
                </a:solidFill>
                <a:latin typeface="Calibri"/>
                <a:cs typeface="Calibri"/>
              </a:rPr>
              <a:t>be</a:t>
            </a:r>
            <a:r>
              <a:rPr sz="2800" spc="5" dirty="0">
                <a:solidFill>
                  <a:srgbClr val="1F145D"/>
                </a:solidFill>
                <a:latin typeface="Calibri"/>
                <a:cs typeface="Calibri"/>
              </a:rPr>
              <a:t> </a:t>
            </a:r>
            <a:r>
              <a:rPr sz="2800" spc="-20" dirty="0">
                <a:solidFill>
                  <a:srgbClr val="1F145D"/>
                </a:solidFill>
                <a:latin typeface="Calibri"/>
                <a:cs typeface="Calibri"/>
              </a:rPr>
              <a:t>event</a:t>
            </a:r>
            <a:r>
              <a:rPr sz="2800" dirty="0">
                <a:solidFill>
                  <a:srgbClr val="1F145D"/>
                </a:solidFill>
                <a:latin typeface="Calibri"/>
                <a:cs typeface="Calibri"/>
              </a:rPr>
              <a:t> </a:t>
            </a:r>
            <a:r>
              <a:rPr sz="2800" spc="-10" dirty="0">
                <a:solidFill>
                  <a:srgbClr val="1F145D"/>
                </a:solidFill>
                <a:latin typeface="Calibri"/>
                <a:cs typeface="Calibri"/>
              </a:rPr>
              <a:t>triggered</a:t>
            </a:r>
            <a:r>
              <a:rPr sz="2800" spc="5" dirty="0">
                <a:solidFill>
                  <a:srgbClr val="1F145D"/>
                </a:solidFill>
                <a:latin typeface="Calibri"/>
                <a:cs typeface="Calibri"/>
              </a:rPr>
              <a:t> </a:t>
            </a:r>
            <a:r>
              <a:rPr sz="2800" spc="-5" dirty="0">
                <a:solidFill>
                  <a:srgbClr val="1F145D"/>
                </a:solidFill>
                <a:latin typeface="Calibri"/>
                <a:cs typeface="Calibri"/>
              </a:rPr>
              <a:t>or </a:t>
            </a:r>
            <a:r>
              <a:rPr sz="2800" spc="-10" dirty="0">
                <a:solidFill>
                  <a:srgbClr val="1F145D"/>
                </a:solidFill>
                <a:latin typeface="Calibri"/>
                <a:cs typeface="Calibri"/>
              </a:rPr>
              <a:t>simply</a:t>
            </a:r>
            <a:r>
              <a:rPr sz="2800" spc="1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5" dirty="0">
                <a:solidFill>
                  <a:srgbClr val="1F145D"/>
                </a:solidFill>
                <a:latin typeface="Calibri"/>
                <a:cs typeface="Calibri"/>
              </a:rPr>
              <a:t>time</a:t>
            </a:r>
            <a:r>
              <a:rPr sz="2800" dirty="0">
                <a:solidFill>
                  <a:srgbClr val="1F145D"/>
                </a:solidFill>
                <a:latin typeface="Calibri"/>
                <a:cs typeface="Calibri"/>
              </a:rPr>
              <a:t> </a:t>
            </a:r>
            <a:r>
              <a:rPr sz="2800" spc="-20" dirty="0">
                <a:solidFill>
                  <a:srgbClr val="1F145D"/>
                </a:solidFill>
                <a:latin typeface="Calibri"/>
                <a:cs typeface="Calibri"/>
              </a:rPr>
              <a:t>delay</a:t>
            </a:r>
            <a:endParaRPr sz="2800">
              <a:solidFill>
                <a:srgbClr val="1F145D"/>
              </a:solidFill>
              <a:latin typeface="Calibri"/>
              <a:cs typeface="Calibri"/>
            </a:endParaRPr>
          </a:p>
          <a:p>
            <a:pPr marL="241300" marR="5080" indent="-229235">
              <a:lnSpc>
                <a:spcPts val="3020"/>
              </a:lnSpc>
              <a:spcBef>
                <a:spcPts val="1060"/>
              </a:spcBef>
              <a:buFont typeface="Arial"/>
              <a:buChar char="•"/>
              <a:tabLst>
                <a:tab pos="241935" algn="l"/>
              </a:tabLst>
            </a:pPr>
            <a:r>
              <a:rPr sz="2800" spc="-130" dirty="0">
                <a:solidFill>
                  <a:srgbClr val="1F145D"/>
                </a:solidFill>
                <a:latin typeface="Calibri"/>
                <a:cs typeface="Calibri"/>
              </a:rPr>
              <a:t>To</a:t>
            </a:r>
            <a:r>
              <a:rPr sz="2800" spc="-5" dirty="0">
                <a:solidFill>
                  <a:srgbClr val="1F145D"/>
                </a:solidFill>
                <a:latin typeface="Calibri"/>
                <a:cs typeface="Calibri"/>
              </a:rPr>
              <a:t> </a:t>
            </a:r>
            <a:r>
              <a:rPr sz="2800" spc="-25" dirty="0">
                <a:solidFill>
                  <a:srgbClr val="1F145D"/>
                </a:solidFill>
                <a:latin typeface="Calibri"/>
                <a:cs typeface="Calibri"/>
              </a:rPr>
              <a:t>keep</a:t>
            </a:r>
            <a:r>
              <a:rPr sz="2800" spc="5"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UUT and</a:t>
            </a:r>
            <a:r>
              <a:rPr sz="2800" spc="20" dirty="0">
                <a:solidFill>
                  <a:srgbClr val="1F145D"/>
                </a:solidFill>
                <a:latin typeface="Calibri"/>
                <a:cs typeface="Calibri"/>
              </a:rPr>
              <a:t> </a:t>
            </a:r>
            <a:r>
              <a:rPr sz="2800" spc="-20" dirty="0">
                <a:solidFill>
                  <a:srgbClr val="1F145D"/>
                </a:solidFill>
                <a:latin typeface="Calibri"/>
                <a:cs typeface="Calibri"/>
              </a:rPr>
              <a:t>test</a:t>
            </a:r>
            <a:r>
              <a:rPr sz="2800" dirty="0">
                <a:solidFill>
                  <a:srgbClr val="1F145D"/>
                </a:solidFill>
                <a:latin typeface="Calibri"/>
                <a:cs typeface="Calibri"/>
              </a:rPr>
              <a:t> </a:t>
            </a:r>
            <a:r>
              <a:rPr sz="2800" spc="-10" dirty="0">
                <a:solidFill>
                  <a:srgbClr val="1F145D"/>
                </a:solidFill>
                <a:latin typeface="Calibri"/>
                <a:cs typeface="Calibri"/>
              </a:rPr>
              <a:t>bench</a:t>
            </a:r>
            <a:r>
              <a:rPr sz="2800" spc="30" dirty="0">
                <a:solidFill>
                  <a:srgbClr val="1F145D"/>
                </a:solidFill>
                <a:latin typeface="Calibri"/>
                <a:cs typeface="Calibri"/>
              </a:rPr>
              <a:t> </a:t>
            </a:r>
            <a:r>
              <a:rPr sz="2800" spc="-15" dirty="0">
                <a:solidFill>
                  <a:srgbClr val="1F145D"/>
                </a:solidFill>
                <a:latin typeface="Calibri"/>
                <a:cs typeface="Calibri"/>
              </a:rPr>
              <a:t>perfectly</a:t>
            </a:r>
            <a:r>
              <a:rPr sz="2800" spc="10" dirty="0">
                <a:solidFill>
                  <a:srgbClr val="1F145D"/>
                </a:solidFill>
                <a:latin typeface="Calibri"/>
                <a:cs typeface="Calibri"/>
              </a:rPr>
              <a:t> </a:t>
            </a:r>
            <a:r>
              <a:rPr sz="2800" spc="-5" dirty="0">
                <a:solidFill>
                  <a:srgbClr val="1F145D"/>
                </a:solidFill>
                <a:latin typeface="Calibri"/>
                <a:cs typeface="Calibri"/>
              </a:rPr>
              <a:t>in</a:t>
            </a:r>
            <a:r>
              <a:rPr sz="2800" spc="5" dirty="0">
                <a:solidFill>
                  <a:srgbClr val="1F145D"/>
                </a:solidFill>
                <a:latin typeface="Calibri"/>
                <a:cs typeface="Calibri"/>
              </a:rPr>
              <a:t> </a:t>
            </a:r>
            <a:r>
              <a:rPr sz="2800" spc="-20" dirty="0">
                <a:solidFill>
                  <a:srgbClr val="1F145D"/>
                </a:solidFill>
                <a:latin typeface="Calibri"/>
                <a:cs typeface="Calibri"/>
              </a:rPr>
              <a:t>sync</a:t>
            </a:r>
            <a:r>
              <a:rPr sz="2800" spc="30" dirty="0">
                <a:solidFill>
                  <a:srgbClr val="1F145D"/>
                </a:solidFill>
                <a:latin typeface="Calibri"/>
                <a:cs typeface="Calibri"/>
              </a:rPr>
              <a:t> </a:t>
            </a:r>
            <a:r>
              <a:rPr sz="2800" spc="-5" dirty="0">
                <a:solidFill>
                  <a:srgbClr val="1F145D"/>
                </a:solidFill>
                <a:latin typeface="Calibri"/>
                <a:cs typeface="Calibri"/>
              </a:rPr>
              <a:t>it</a:t>
            </a:r>
            <a:r>
              <a:rPr sz="2800" spc="5" dirty="0">
                <a:solidFill>
                  <a:srgbClr val="1F145D"/>
                </a:solidFill>
                <a:latin typeface="Calibri"/>
                <a:cs typeface="Calibri"/>
              </a:rPr>
              <a:t> </a:t>
            </a:r>
            <a:r>
              <a:rPr sz="2800" spc="-10" dirty="0">
                <a:solidFill>
                  <a:srgbClr val="1F145D"/>
                </a:solidFill>
                <a:latin typeface="Calibri"/>
                <a:cs typeface="Calibri"/>
              </a:rPr>
              <a:t>is</a:t>
            </a:r>
            <a:r>
              <a:rPr sz="2800" spc="10" dirty="0">
                <a:solidFill>
                  <a:srgbClr val="1F145D"/>
                </a:solidFill>
                <a:latin typeface="Calibri"/>
                <a:cs typeface="Calibri"/>
              </a:rPr>
              <a:t> </a:t>
            </a:r>
            <a:r>
              <a:rPr sz="2800" spc="-10" dirty="0">
                <a:solidFill>
                  <a:srgbClr val="1F145D"/>
                </a:solidFill>
                <a:latin typeface="Calibri"/>
                <a:cs typeface="Calibri"/>
              </a:rPr>
              <a:t>often</a:t>
            </a:r>
            <a:r>
              <a:rPr sz="2800" dirty="0">
                <a:solidFill>
                  <a:srgbClr val="1F145D"/>
                </a:solidFill>
                <a:latin typeface="Calibri"/>
                <a:cs typeface="Calibri"/>
              </a:rPr>
              <a:t> </a:t>
            </a:r>
            <a:r>
              <a:rPr sz="2800" spc="-15" dirty="0">
                <a:solidFill>
                  <a:srgbClr val="1F145D"/>
                </a:solidFill>
                <a:latin typeface="Calibri"/>
                <a:cs typeface="Calibri"/>
              </a:rPr>
              <a:t>desirable </a:t>
            </a:r>
            <a:r>
              <a:rPr sz="2800" spc="-6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wait</a:t>
            </a:r>
            <a:r>
              <a:rPr sz="2800" spc="-5" dirty="0">
                <a:solidFill>
                  <a:srgbClr val="1F145D"/>
                </a:solidFill>
                <a:latin typeface="Calibri"/>
                <a:cs typeface="Calibri"/>
              </a:rPr>
              <a:t> </a:t>
            </a:r>
            <a:r>
              <a:rPr sz="2800" spc="-10" dirty="0">
                <a:solidFill>
                  <a:srgbClr val="1F145D"/>
                </a:solidFill>
                <a:latin typeface="Calibri"/>
                <a:cs typeface="Calibri"/>
              </a:rPr>
              <a:t>specifically</a:t>
            </a:r>
            <a:r>
              <a:rPr sz="2800" spc="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a:t>
            </a:r>
            <a:r>
              <a:rPr sz="2800" spc="5" dirty="0">
                <a:solidFill>
                  <a:srgbClr val="1F145D"/>
                </a:solidFill>
                <a:latin typeface="Calibri"/>
                <a:cs typeface="Calibri"/>
              </a:rPr>
              <a:t> </a:t>
            </a:r>
            <a:r>
              <a:rPr sz="2800" spc="-5" dirty="0">
                <a:solidFill>
                  <a:srgbClr val="1F145D"/>
                </a:solidFill>
                <a:latin typeface="Calibri"/>
                <a:cs typeface="Calibri"/>
              </a:rPr>
              <a:t>clock</a:t>
            </a:r>
            <a:r>
              <a:rPr sz="2800" spc="5" dirty="0">
                <a:solidFill>
                  <a:srgbClr val="1F145D"/>
                </a:solidFill>
                <a:latin typeface="Calibri"/>
                <a:cs typeface="Calibri"/>
              </a:rPr>
              <a:t> </a:t>
            </a:r>
            <a:r>
              <a:rPr sz="2800" spc="-10" dirty="0">
                <a:solidFill>
                  <a:srgbClr val="1F145D"/>
                </a:solidFill>
                <a:latin typeface="Calibri"/>
                <a:cs typeface="Calibri"/>
              </a:rPr>
              <a:t>edge</a:t>
            </a:r>
            <a:r>
              <a:rPr sz="2800" dirty="0">
                <a:solidFill>
                  <a:srgbClr val="1F145D"/>
                </a:solidFill>
                <a:latin typeface="Calibri"/>
                <a:cs typeface="Calibri"/>
              </a:rPr>
              <a:t> </a:t>
            </a:r>
            <a:r>
              <a:rPr sz="2800" spc="-5" dirty="0">
                <a:solidFill>
                  <a:srgbClr val="1F145D"/>
                </a:solidFill>
                <a:latin typeface="Calibri"/>
                <a:cs typeface="Calibri"/>
              </a:rPr>
              <a:t>in</a:t>
            </a:r>
            <a:r>
              <a:rPr sz="2800" spc="5"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20" dirty="0">
                <a:solidFill>
                  <a:srgbClr val="1F145D"/>
                </a:solidFill>
                <a:latin typeface="Calibri"/>
                <a:cs typeface="Calibri"/>
              </a:rPr>
              <a:t>test</a:t>
            </a:r>
            <a:r>
              <a:rPr sz="2800" spc="-5" dirty="0">
                <a:solidFill>
                  <a:srgbClr val="1F145D"/>
                </a:solidFill>
                <a:latin typeface="Calibri"/>
                <a:cs typeface="Calibri"/>
              </a:rPr>
              <a:t> </a:t>
            </a:r>
            <a:r>
              <a:rPr sz="2800" spc="-10" dirty="0">
                <a:solidFill>
                  <a:srgbClr val="1F145D"/>
                </a:solidFill>
                <a:latin typeface="Calibri"/>
                <a:cs typeface="Calibri"/>
              </a:rPr>
              <a:t>bench</a:t>
            </a:r>
            <a:endParaRPr sz="2800">
              <a:solidFill>
                <a:srgbClr val="1F145D"/>
              </a:solidFill>
              <a:latin typeface="Calibri"/>
              <a:cs typeface="Calibri"/>
            </a:endParaRPr>
          </a:p>
          <a:p>
            <a:pPr marL="241300" marR="974725" indent="-229235">
              <a:lnSpc>
                <a:spcPts val="3020"/>
              </a:lnSpc>
              <a:spcBef>
                <a:spcPts val="1000"/>
              </a:spcBef>
              <a:buFont typeface="Arial"/>
              <a:buChar char="•"/>
              <a:tabLst>
                <a:tab pos="241935" algn="l"/>
              </a:tabLst>
            </a:pPr>
            <a:r>
              <a:rPr sz="2800" spc="-20" dirty="0">
                <a:solidFill>
                  <a:srgbClr val="1F145D"/>
                </a:solidFill>
                <a:latin typeface="Calibri"/>
                <a:cs typeface="Calibri"/>
              </a:rPr>
              <a:t>For</a:t>
            </a:r>
            <a:r>
              <a:rPr sz="2800" spc="-5" dirty="0">
                <a:solidFill>
                  <a:srgbClr val="1F145D"/>
                </a:solidFill>
                <a:latin typeface="Calibri"/>
                <a:cs typeface="Calibri"/>
              </a:rPr>
              <a:t> a</a:t>
            </a:r>
            <a:r>
              <a:rPr sz="2800" spc="10" dirty="0">
                <a:solidFill>
                  <a:srgbClr val="1F145D"/>
                </a:solidFill>
                <a:latin typeface="Calibri"/>
                <a:cs typeface="Calibri"/>
              </a:rPr>
              <a:t> </a:t>
            </a:r>
            <a:r>
              <a:rPr sz="2800" spc="-25" dirty="0">
                <a:solidFill>
                  <a:srgbClr val="1F145D"/>
                </a:solidFill>
                <a:latin typeface="Calibri"/>
                <a:cs typeface="Calibri"/>
              </a:rPr>
              <a:t>Verilog</a:t>
            </a:r>
            <a:r>
              <a:rPr sz="2800" spc="5" dirty="0">
                <a:solidFill>
                  <a:srgbClr val="1F145D"/>
                </a:solidFill>
                <a:latin typeface="Calibri"/>
                <a:cs typeface="Calibri"/>
              </a:rPr>
              <a:t> </a:t>
            </a:r>
            <a:r>
              <a:rPr sz="2800" spc="-15" dirty="0">
                <a:solidFill>
                  <a:srgbClr val="1F145D"/>
                </a:solidFill>
                <a:latin typeface="Calibri"/>
                <a:cs typeface="Calibri"/>
              </a:rPr>
              <a:t>testbench</a:t>
            </a:r>
            <a:r>
              <a:rPr sz="2800" spc="40" dirty="0">
                <a:solidFill>
                  <a:srgbClr val="1F145D"/>
                </a:solidFill>
                <a:latin typeface="Calibri"/>
                <a:cs typeface="Calibri"/>
              </a:rPr>
              <a:t> </a:t>
            </a:r>
            <a:r>
              <a:rPr sz="2800" spc="-5" dirty="0">
                <a:solidFill>
                  <a:srgbClr val="1F145D"/>
                </a:solidFill>
                <a:latin typeface="Calibri"/>
                <a:cs typeface="Calibri"/>
              </a:rPr>
              <a:t>the</a:t>
            </a:r>
            <a:r>
              <a:rPr sz="2800" spc="10" dirty="0">
                <a:solidFill>
                  <a:srgbClr val="1F145D"/>
                </a:solidFill>
                <a:latin typeface="Calibri"/>
                <a:cs typeface="Calibri"/>
              </a:rPr>
              <a:t> </a:t>
            </a:r>
            <a:r>
              <a:rPr sz="2800" spc="-5" dirty="0">
                <a:solidFill>
                  <a:srgbClr val="1F145D"/>
                </a:solidFill>
                <a:latin typeface="Calibri"/>
                <a:cs typeface="Calibri"/>
              </a:rPr>
              <a:t>`timespec</a:t>
            </a:r>
            <a:r>
              <a:rPr sz="2800" spc="15" dirty="0">
                <a:solidFill>
                  <a:srgbClr val="1F145D"/>
                </a:solidFill>
                <a:latin typeface="Calibri"/>
                <a:cs typeface="Calibri"/>
              </a:rPr>
              <a:t> </a:t>
            </a:r>
            <a:r>
              <a:rPr sz="2800" spc="-10" dirty="0">
                <a:solidFill>
                  <a:srgbClr val="1F145D"/>
                </a:solidFill>
                <a:latin typeface="Calibri"/>
                <a:cs typeface="Calibri"/>
              </a:rPr>
              <a:t>has</a:t>
            </a:r>
            <a:r>
              <a:rPr sz="2800" spc="1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be</a:t>
            </a:r>
            <a:r>
              <a:rPr sz="2800" spc="15" dirty="0">
                <a:solidFill>
                  <a:srgbClr val="1F145D"/>
                </a:solidFill>
                <a:latin typeface="Calibri"/>
                <a:cs typeface="Calibri"/>
              </a:rPr>
              <a:t> </a:t>
            </a:r>
            <a:r>
              <a:rPr sz="2800" spc="-15" dirty="0">
                <a:solidFill>
                  <a:srgbClr val="1F145D"/>
                </a:solidFill>
                <a:latin typeface="Calibri"/>
                <a:cs typeface="Calibri"/>
              </a:rPr>
              <a:t>defined</a:t>
            </a:r>
            <a:r>
              <a:rPr sz="2800" spc="25" dirty="0">
                <a:solidFill>
                  <a:srgbClr val="1F145D"/>
                </a:solidFill>
                <a:latin typeface="Calibri"/>
                <a:cs typeface="Calibri"/>
              </a:rPr>
              <a:t> </a:t>
            </a:r>
            <a:r>
              <a:rPr sz="2800" spc="-10" dirty="0">
                <a:solidFill>
                  <a:srgbClr val="1F145D"/>
                </a:solidFill>
                <a:latin typeface="Calibri"/>
                <a:cs typeface="Calibri"/>
              </a:rPr>
              <a:t>ONCE </a:t>
            </a:r>
            <a:r>
              <a:rPr sz="2800" spc="-620" dirty="0">
                <a:solidFill>
                  <a:srgbClr val="1F145D"/>
                </a:solidFill>
                <a:latin typeface="Calibri"/>
                <a:cs typeface="Calibri"/>
              </a:rPr>
              <a:t> </a:t>
            </a:r>
            <a:r>
              <a:rPr sz="2800" spc="-10" dirty="0">
                <a:solidFill>
                  <a:srgbClr val="1F145D"/>
                </a:solidFill>
                <a:latin typeface="Calibri"/>
                <a:cs typeface="Calibri"/>
              </a:rPr>
              <a:t>typically</a:t>
            </a:r>
            <a:r>
              <a:rPr sz="2800" spc="-5" dirty="0">
                <a:solidFill>
                  <a:srgbClr val="1F145D"/>
                </a:solidFill>
                <a:latin typeface="Calibri"/>
                <a:cs typeface="Calibri"/>
              </a:rPr>
              <a:t> the</a:t>
            </a:r>
            <a:r>
              <a:rPr sz="2800" spc="10" dirty="0">
                <a:solidFill>
                  <a:srgbClr val="1F145D"/>
                </a:solidFill>
                <a:latin typeface="Calibri"/>
                <a:cs typeface="Calibri"/>
              </a:rPr>
              <a:t> </a:t>
            </a:r>
            <a:r>
              <a:rPr sz="2800" spc="-25" dirty="0">
                <a:solidFill>
                  <a:srgbClr val="1F145D"/>
                </a:solidFill>
                <a:latin typeface="Calibri"/>
                <a:cs typeface="Calibri"/>
              </a:rPr>
              <a:t>first</a:t>
            </a:r>
            <a:r>
              <a:rPr sz="2800" spc="35" dirty="0">
                <a:solidFill>
                  <a:srgbClr val="1F145D"/>
                </a:solidFill>
                <a:latin typeface="Calibri"/>
                <a:cs typeface="Calibri"/>
              </a:rPr>
              <a:t> </a:t>
            </a:r>
            <a:r>
              <a:rPr sz="2800" spc="-10" dirty="0">
                <a:solidFill>
                  <a:srgbClr val="1F145D"/>
                </a:solidFill>
                <a:latin typeface="Calibri"/>
                <a:cs typeface="Calibri"/>
              </a:rPr>
              <a:t>line</a:t>
            </a:r>
            <a:endParaRPr sz="2800">
              <a:solidFill>
                <a:srgbClr val="1F145D"/>
              </a:solidFill>
              <a:latin typeface="Calibri"/>
              <a:cs typeface="Calibri"/>
            </a:endParaRPr>
          </a:p>
          <a:p>
            <a:pPr>
              <a:lnSpc>
                <a:spcPct val="100000"/>
              </a:lnSpc>
              <a:spcBef>
                <a:spcPts val="15"/>
              </a:spcBef>
            </a:pPr>
            <a:endParaRPr sz="3450">
              <a:solidFill>
                <a:srgbClr val="1F145D"/>
              </a:solidFill>
              <a:latin typeface="Calibri"/>
              <a:cs typeface="Calibri"/>
            </a:endParaRPr>
          </a:p>
          <a:p>
            <a:pPr marL="469900">
              <a:lnSpc>
                <a:spcPct val="100000"/>
              </a:lnSpc>
              <a:tabLst>
                <a:tab pos="1067435" algn="l"/>
                <a:tab pos="4584700" algn="l"/>
              </a:tabLst>
            </a:pPr>
            <a:r>
              <a:rPr sz="2400" spc="-5" dirty="0">
                <a:solidFill>
                  <a:srgbClr val="1F145D"/>
                </a:solidFill>
                <a:latin typeface="Calibri"/>
                <a:cs typeface="Calibri"/>
              </a:rPr>
              <a:t>#10	</a:t>
            </a:r>
            <a:r>
              <a:rPr sz="2400" spc="-15" dirty="0">
                <a:solidFill>
                  <a:srgbClr val="1F145D"/>
                </a:solidFill>
                <a:latin typeface="Calibri"/>
                <a:cs typeface="Calibri"/>
              </a:rPr>
              <a:t>next_statement	</a:t>
            </a:r>
            <a:r>
              <a:rPr sz="2400" spc="-10" dirty="0">
                <a:solidFill>
                  <a:srgbClr val="1F145D"/>
                </a:solidFill>
                <a:latin typeface="Calibri"/>
                <a:cs typeface="Calibri"/>
              </a:rPr>
              <a:t>wait</a:t>
            </a:r>
            <a:r>
              <a:rPr sz="2400" spc="-30" dirty="0">
                <a:solidFill>
                  <a:srgbClr val="1F145D"/>
                </a:solidFill>
                <a:latin typeface="Calibri"/>
                <a:cs typeface="Calibri"/>
              </a:rPr>
              <a:t> </a:t>
            </a:r>
            <a:r>
              <a:rPr sz="2400" spc="-20" dirty="0">
                <a:solidFill>
                  <a:srgbClr val="1F145D"/>
                </a:solidFill>
                <a:latin typeface="Calibri"/>
                <a:cs typeface="Calibri"/>
              </a:rPr>
              <a:t>for</a:t>
            </a:r>
            <a:r>
              <a:rPr sz="2400" spc="-25" dirty="0">
                <a:solidFill>
                  <a:srgbClr val="1F145D"/>
                </a:solidFill>
                <a:latin typeface="Calibri"/>
                <a:cs typeface="Calibri"/>
              </a:rPr>
              <a:t> </a:t>
            </a:r>
            <a:r>
              <a:rPr sz="2400" dirty="0">
                <a:solidFill>
                  <a:srgbClr val="1F145D"/>
                </a:solidFill>
                <a:latin typeface="Calibri"/>
                <a:cs typeface="Calibri"/>
              </a:rPr>
              <a:t>10</a:t>
            </a:r>
            <a:r>
              <a:rPr sz="2400" spc="-35" dirty="0">
                <a:solidFill>
                  <a:srgbClr val="1F145D"/>
                </a:solidFill>
                <a:latin typeface="Calibri"/>
                <a:cs typeface="Calibri"/>
              </a:rPr>
              <a:t> </a:t>
            </a:r>
            <a:r>
              <a:rPr sz="2400" spc="-5" dirty="0">
                <a:solidFill>
                  <a:srgbClr val="1F145D"/>
                </a:solidFill>
                <a:latin typeface="Calibri"/>
                <a:cs typeface="Calibri"/>
              </a:rPr>
              <a:t>ns;</a:t>
            </a:r>
            <a:endParaRPr sz="2400">
              <a:solidFill>
                <a:srgbClr val="1F145D"/>
              </a:solidFill>
              <a:latin typeface="Calibri"/>
              <a:cs typeface="Calibri"/>
            </a:endParaRPr>
          </a:p>
          <a:p>
            <a:pPr>
              <a:lnSpc>
                <a:spcPct val="100000"/>
              </a:lnSpc>
              <a:spcBef>
                <a:spcPts val="10"/>
              </a:spcBef>
            </a:pPr>
            <a:endParaRPr sz="2700">
              <a:solidFill>
                <a:srgbClr val="1F145D"/>
              </a:solidFill>
              <a:latin typeface="Calibri"/>
              <a:cs typeface="Calibri"/>
            </a:endParaRPr>
          </a:p>
          <a:p>
            <a:pPr marL="469900">
              <a:lnSpc>
                <a:spcPct val="100000"/>
              </a:lnSpc>
              <a:tabLst>
                <a:tab pos="4584700" algn="l"/>
              </a:tabLst>
            </a:pPr>
            <a:r>
              <a:rPr sz="2400" spc="-20" dirty="0">
                <a:solidFill>
                  <a:srgbClr val="1F145D"/>
                </a:solidFill>
                <a:latin typeface="Calibri"/>
                <a:cs typeface="Calibri"/>
              </a:rPr>
              <a:t>always</a:t>
            </a:r>
            <a:r>
              <a:rPr sz="2400" dirty="0">
                <a:solidFill>
                  <a:srgbClr val="1F145D"/>
                </a:solidFill>
                <a:latin typeface="Calibri"/>
                <a:cs typeface="Calibri"/>
              </a:rPr>
              <a:t> </a:t>
            </a:r>
            <a:r>
              <a:rPr sz="2400" spc="-5" dirty="0">
                <a:solidFill>
                  <a:srgbClr val="1F145D"/>
                </a:solidFill>
                <a:latin typeface="Calibri"/>
                <a:cs typeface="Calibri"/>
              </a:rPr>
              <a:t>@rising_edge(clk)	</a:t>
            </a:r>
            <a:r>
              <a:rPr sz="2400" spc="-10" dirty="0">
                <a:solidFill>
                  <a:srgbClr val="1F145D"/>
                </a:solidFill>
                <a:latin typeface="Calibri"/>
                <a:cs typeface="Calibri"/>
              </a:rPr>
              <a:t>wait until</a:t>
            </a:r>
            <a:r>
              <a:rPr sz="2400" spc="-20" dirty="0">
                <a:solidFill>
                  <a:srgbClr val="1F145D"/>
                </a:solidFill>
                <a:latin typeface="Calibri"/>
                <a:cs typeface="Calibri"/>
              </a:rPr>
              <a:t> </a:t>
            </a:r>
            <a:r>
              <a:rPr sz="2400" spc="-5" dirty="0">
                <a:solidFill>
                  <a:srgbClr val="1F145D"/>
                </a:solidFill>
                <a:latin typeface="Calibri"/>
                <a:cs typeface="Calibri"/>
              </a:rPr>
              <a:t>rising_edge(clk);</a:t>
            </a:r>
            <a:endParaRPr sz="2400">
              <a:solidFill>
                <a:srgbClr val="1F145D"/>
              </a:solidFill>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8338" y="260648"/>
            <a:ext cx="2082717" cy="697230"/>
          </a:xfrm>
          <a:prstGeom prst="rect">
            <a:avLst/>
          </a:prstGeom>
        </p:spPr>
        <p:txBody>
          <a:bodyPr vert="horz" wrap="square" lIns="0" tIns="13335" rIns="0" bIns="0" rtlCol="0">
            <a:spAutoFit/>
          </a:bodyPr>
          <a:lstStyle/>
          <a:p>
            <a:pPr marL="12700">
              <a:lnSpc>
                <a:spcPct val="100000"/>
              </a:lnSpc>
              <a:spcBef>
                <a:spcPts val="105"/>
              </a:spcBef>
            </a:pPr>
            <a:r>
              <a:rPr dirty="0"/>
              <a:t>Loo</a:t>
            </a:r>
            <a:r>
              <a:rPr spc="-20" dirty="0"/>
              <a:t>p</a:t>
            </a:r>
            <a:r>
              <a:rPr dirty="0"/>
              <a:t>s</a:t>
            </a:r>
          </a:p>
        </p:txBody>
      </p:sp>
      <p:sp>
        <p:nvSpPr>
          <p:cNvPr id="3" name="object 3"/>
          <p:cNvSpPr txBox="1"/>
          <p:nvPr/>
        </p:nvSpPr>
        <p:spPr>
          <a:xfrm>
            <a:off x="916939" y="1793493"/>
            <a:ext cx="10052050" cy="2242820"/>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a:buChar char="•"/>
              <a:tabLst>
                <a:tab pos="241935" algn="l"/>
              </a:tabLst>
            </a:pPr>
            <a:r>
              <a:rPr sz="2800" spc="-20" dirty="0">
                <a:solidFill>
                  <a:srgbClr val="1F145D"/>
                </a:solidFill>
                <a:latin typeface="Calibri"/>
                <a:cs typeface="Calibri"/>
              </a:rPr>
              <a:t>Unlike </a:t>
            </a:r>
            <a:r>
              <a:rPr sz="2800" spc="-15" dirty="0">
                <a:solidFill>
                  <a:srgbClr val="1F145D"/>
                </a:solidFill>
                <a:latin typeface="Calibri"/>
                <a:cs typeface="Calibri"/>
              </a:rPr>
              <a:t>synthesis </a:t>
            </a:r>
            <a:r>
              <a:rPr sz="2800" spc="-10" dirty="0">
                <a:solidFill>
                  <a:srgbClr val="1F145D"/>
                </a:solidFill>
                <a:latin typeface="Calibri"/>
                <a:cs typeface="Calibri"/>
              </a:rPr>
              <a:t>loops can </a:t>
            </a:r>
            <a:r>
              <a:rPr sz="2800" spc="-5" dirty="0">
                <a:solidFill>
                  <a:srgbClr val="1F145D"/>
                </a:solidFill>
                <a:latin typeface="Calibri"/>
                <a:cs typeface="Calibri"/>
              </a:rPr>
              <a:t>be </a:t>
            </a:r>
            <a:r>
              <a:rPr sz="2800" spc="-15" dirty="0">
                <a:solidFill>
                  <a:srgbClr val="1F145D"/>
                </a:solidFill>
                <a:latin typeface="Calibri"/>
                <a:cs typeface="Calibri"/>
              </a:rPr>
              <a:t>defined </a:t>
            </a:r>
            <a:r>
              <a:rPr sz="2800" spc="-10" dirty="0">
                <a:solidFill>
                  <a:srgbClr val="1F145D"/>
                </a:solidFill>
                <a:latin typeface="Calibri"/>
                <a:cs typeface="Calibri"/>
              </a:rPr>
              <a:t>very similar </a:t>
            </a:r>
            <a:r>
              <a:rPr sz="2800" spc="-20" dirty="0">
                <a:solidFill>
                  <a:srgbClr val="1F145D"/>
                </a:solidFill>
                <a:latin typeface="Calibri"/>
                <a:cs typeface="Calibri"/>
              </a:rPr>
              <a:t>to </a:t>
            </a:r>
            <a:r>
              <a:rPr sz="2800" spc="-10" dirty="0">
                <a:solidFill>
                  <a:srgbClr val="1F145D"/>
                </a:solidFill>
                <a:latin typeface="Calibri"/>
                <a:cs typeface="Calibri"/>
              </a:rPr>
              <a:t>how </a:t>
            </a:r>
            <a:r>
              <a:rPr sz="2800" spc="-20" dirty="0">
                <a:solidFill>
                  <a:srgbClr val="1F145D"/>
                </a:solidFill>
                <a:latin typeface="Calibri"/>
                <a:cs typeface="Calibri"/>
              </a:rPr>
              <a:t>you </a:t>
            </a:r>
            <a:r>
              <a:rPr sz="2800" spc="-10" dirty="0">
                <a:solidFill>
                  <a:srgbClr val="1F145D"/>
                </a:solidFill>
                <a:latin typeface="Calibri"/>
                <a:cs typeface="Calibri"/>
              </a:rPr>
              <a:t>would </a:t>
            </a:r>
            <a:r>
              <a:rPr sz="2800" spc="-620" dirty="0">
                <a:solidFill>
                  <a:srgbClr val="1F145D"/>
                </a:solidFill>
                <a:latin typeface="Calibri"/>
                <a:cs typeface="Calibri"/>
              </a:rPr>
              <a:t> </a:t>
            </a:r>
            <a:r>
              <a:rPr sz="2800" spc="-5" dirty="0">
                <a:solidFill>
                  <a:srgbClr val="1F145D"/>
                </a:solidFill>
                <a:latin typeface="Calibri"/>
                <a:cs typeface="Calibri"/>
              </a:rPr>
              <a:t>use them in a </a:t>
            </a:r>
            <a:r>
              <a:rPr sz="2800" spc="-15" dirty="0">
                <a:solidFill>
                  <a:srgbClr val="1F145D"/>
                </a:solidFill>
                <a:latin typeface="Calibri"/>
                <a:cs typeface="Calibri"/>
              </a:rPr>
              <a:t>conventional </a:t>
            </a:r>
            <a:r>
              <a:rPr sz="2800" spc="-20" dirty="0">
                <a:solidFill>
                  <a:srgbClr val="1F145D"/>
                </a:solidFill>
                <a:latin typeface="Calibri"/>
                <a:cs typeface="Calibri"/>
              </a:rPr>
              <a:t>programming </a:t>
            </a:r>
            <a:r>
              <a:rPr sz="2800" spc="-10" dirty="0">
                <a:solidFill>
                  <a:srgbClr val="1F145D"/>
                </a:solidFill>
                <a:latin typeface="Calibri"/>
                <a:cs typeface="Calibri"/>
              </a:rPr>
              <a:t>language </a:t>
            </a:r>
            <a:r>
              <a:rPr sz="2800" spc="-5" dirty="0">
                <a:solidFill>
                  <a:srgbClr val="1F145D"/>
                </a:solidFill>
                <a:latin typeface="Calibri"/>
                <a:cs typeface="Calibri"/>
              </a:rPr>
              <a:t>i.e. </a:t>
            </a:r>
            <a:r>
              <a:rPr sz="2800" spc="-10" dirty="0">
                <a:solidFill>
                  <a:srgbClr val="1F145D"/>
                </a:solidFill>
                <a:latin typeface="Calibri"/>
                <a:cs typeface="Calibri"/>
              </a:rPr>
              <a:t>analogous </a:t>
            </a:r>
            <a:r>
              <a:rPr sz="2800" spc="-20" dirty="0">
                <a:solidFill>
                  <a:srgbClr val="1F145D"/>
                </a:solidFill>
                <a:latin typeface="Calibri"/>
                <a:cs typeface="Calibri"/>
              </a:rPr>
              <a:t>to </a:t>
            </a:r>
            <a:r>
              <a:rPr sz="2800" spc="-15" dirty="0">
                <a:solidFill>
                  <a:srgbClr val="1F145D"/>
                </a:solidFill>
                <a:latin typeface="Calibri"/>
                <a:cs typeface="Calibri"/>
              </a:rPr>
              <a:t> </a:t>
            </a:r>
            <a:r>
              <a:rPr sz="2800" spc="-20" dirty="0">
                <a:solidFill>
                  <a:srgbClr val="1F145D"/>
                </a:solidFill>
                <a:latin typeface="Calibri"/>
                <a:cs typeface="Calibri"/>
              </a:rPr>
              <a:t>control</a:t>
            </a:r>
            <a:r>
              <a:rPr sz="2800" dirty="0">
                <a:solidFill>
                  <a:srgbClr val="1F145D"/>
                </a:solidFill>
                <a:latin typeface="Calibri"/>
                <a:cs typeface="Calibri"/>
              </a:rPr>
              <a:t> </a:t>
            </a:r>
            <a:r>
              <a:rPr sz="2800" spc="-10" dirty="0">
                <a:solidFill>
                  <a:srgbClr val="1F145D"/>
                </a:solidFill>
                <a:latin typeface="Calibri"/>
                <a:cs typeface="Calibri"/>
              </a:rPr>
              <a:t>flow</a:t>
            </a:r>
            <a:endParaRPr sz="2800">
              <a:solidFill>
                <a:srgbClr val="1F145D"/>
              </a:solidFill>
              <a:latin typeface="Calibri"/>
              <a:cs typeface="Calibri"/>
            </a:endParaRPr>
          </a:p>
          <a:p>
            <a:pPr marL="241300" indent="-229235" algn="just">
              <a:lnSpc>
                <a:spcPct val="100000"/>
              </a:lnSpc>
              <a:spcBef>
                <a:spcPts val="675"/>
              </a:spcBef>
              <a:buFont typeface="Arial"/>
              <a:buChar char="•"/>
              <a:tabLst>
                <a:tab pos="241935" algn="l"/>
              </a:tabLst>
            </a:pPr>
            <a:r>
              <a:rPr sz="2800" spc="-40" dirty="0">
                <a:solidFill>
                  <a:srgbClr val="1F145D"/>
                </a:solidFill>
                <a:latin typeface="Calibri"/>
                <a:cs typeface="Calibri"/>
              </a:rPr>
              <a:t>Very</a:t>
            </a:r>
            <a:r>
              <a:rPr sz="2800" spc="10" dirty="0">
                <a:solidFill>
                  <a:srgbClr val="1F145D"/>
                </a:solidFill>
                <a:latin typeface="Calibri"/>
                <a:cs typeface="Calibri"/>
              </a:rPr>
              <a:t> </a:t>
            </a:r>
            <a:r>
              <a:rPr sz="2800" spc="-20" dirty="0">
                <a:solidFill>
                  <a:srgbClr val="1F145D"/>
                </a:solidFill>
                <a:latin typeface="Calibri"/>
                <a:cs typeface="Calibri"/>
              </a:rPr>
              <a:t>convenient</a:t>
            </a:r>
            <a:r>
              <a:rPr sz="2800" spc="20"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20" dirty="0">
                <a:solidFill>
                  <a:srgbClr val="1F145D"/>
                </a:solidFill>
                <a:latin typeface="Calibri"/>
                <a:cs typeface="Calibri"/>
              </a:rPr>
              <a:t>say</a:t>
            </a:r>
            <a:r>
              <a:rPr sz="2800" spc="5" dirty="0">
                <a:solidFill>
                  <a:srgbClr val="1F145D"/>
                </a:solidFill>
                <a:latin typeface="Calibri"/>
                <a:cs typeface="Calibri"/>
              </a:rPr>
              <a:t> </a:t>
            </a:r>
            <a:r>
              <a:rPr sz="2800" spc="-5" dirty="0">
                <a:solidFill>
                  <a:srgbClr val="1F145D"/>
                </a:solidFill>
                <a:latin typeface="Calibri"/>
                <a:cs typeface="Calibri"/>
              </a:rPr>
              <a:t>looping</a:t>
            </a:r>
            <a:r>
              <a:rPr sz="2800" spc="5" dirty="0">
                <a:solidFill>
                  <a:srgbClr val="1F145D"/>
                </a:solidFill>
                <a:latin typeface="Calibri"/>
                <a:cs typeface="Calibri"/>
              </a:rPr>
              <a:t> </a:t>
            </a:r>
            <a:r>
              <a:rPr sz="2800" spc="-15" dirty="0">
                <a:solidFill>
                  <a:srgbClr val="1F145D"/>
                </a:solidFill>
                <a:latin typeface="Calibri"/>
                <a:cs typeface="Calibri"/>
              </a:rPr>
              <a:t>over</a:t>
            </a:r>
            <a:r>
              <a:rPr sz="280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set</a:t>
            </a:r>
            <a:r>
              <a:rPr sz="2800" spc="10" dirty="0">
                <a:solidFill>
                  <a:srgbClr val="1F145D"/>
                </a:solidFill>
                <a:latin typeface="Calibri"/>
                <a:cs typeface="Calibri"/>
              </a:rPr>
              <a:t> </a:t>
            </a:r>
            <a:r>
              <a:rPr sz="2800" spc="-5" dirty="0">
                <a:solidFill>
                  <a:srgbClr val="1F145D"/>
                </a:solidFill>
                <a:latin typeface="Calibri"/>
                <a:cs typeface="Calibri"/>
              </a:rPr>
              <a:t>of </a:t>
            </a:r>
            <a:r>
              <a:rPr sz="2800" spc="-20" dirty="0">
                <a:solidFill>
                  <a:srgbClr val="1F145D"/>
                </a:solidFill>
                <a:latin typeface="Calibri"/>
                <a:cs typeface="Calibri"/>
              </a:rPr>
              <a:t>test</a:t>
            </a:r>
            <a:r>
              <a:rPr sz="2800" spc="-5" dirty="0">
                <a:solidFill>
                  <a:srgbClr val="1F145D"/>
                </a:solidFill>
                <a:latin typeface="Calibri"/>
                <a:cs typeface="Calibri"/>
              </a:rPr>
              <a:t> </a:t>
            </a:r>
            <a:r>
              <a:rPr sz="2800" spc="-20" dirty="0">
                <a:solidFill>
                  <a:srgbClr val="1F145D"/>
                </a:solidFill>
                <a:latin typeface="Calibri"/>
                <a:cs typeface="Calibri"/>
              </a:rPr>
              <a:t>vectors</a:t>
            </a:r>
            <a:endParaRPr sz="2800">
              <a:solidFill>
                <a:srgbClr val="1F145D"/>
              </a:solidFill>
              <a:latin typeface="Calibri"/>
              <a:cs typeface="Calibri"/>
            </a:endParaRPr>
          </a:p>
          <a:p>
            <a:pPr marL="241300" indent="-229235" algn="just">
              <a:lnSpc>
                <a:spcPct val="100000"/>
              </a:lnSpc>
              <a:spcBef>
                <a:spcPts val="660"/>
              </a:spcBef>
              <a:buFont typeface="Arial"/>
              <a:buChar char="•"/>
              <a:tabLst>
                <a:tab pos="241935" algn="l"/>
              </a:tabLst>
            </a:pPr>
            <a:r>
              <a:rPr sz="2800" spc="-15" dirty="0">
                <a:solidFill>
                  <a:srgbClr val="1F145D"/>
                </a:solidFill>
                <a:latin typeface="Calibri"/>
                <a:cs typeface="Calibri"/>
              </a:rPr>
              <a:t>Just</a:t>
            </a:r>
            <a:r>
              <a:rPr sz="2800" spc="20" dirty="0">
                <a:solidFill>
                  <a:srgbClr val="1F145D"/>
                </a:solidFill>
                <a:latin typeface="Calibri"/>
                <a:cs typeface="Calibri"/>
              </a:rPr>
              <a:t> </a:t>
            </a:r>
            <a:r>
              <a:rPr sz="2800" spc="-10" dirty="0">
                <a:solidFill>
                  <a:srgbClr val="1F145D"/>
                </a:solidFill>
                <a:latin typeface="Calibri"/>
                <a:cs typeface="Calibri"/>
              </a:rPr>
              <a:t>describe</a:t>
            </a:r>
            <a:r>
              <a:rPr sz="2800" spc="25"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5" dirty="0">
                <a:solidFill>
                  <a:srgbClr val="1F145D"/>
                </a:solidFill>
                <a:latin typeface="Calibri"/>
                <a:cs typeface="Calibri"/>
              </a:rPr>
              <a:t>loop</a:t>
            </a:r>
            <a:r>
              <a:rPr sz="2800" spc="15" dirty="0">
                <a:solidFill>
                  <a:srgbClr val="1F145D"/>
                </a:solidFill>
                <a:latin typeface="Calibri"/>
                <a:cs typeface="Calibri"/>
              </a:rPr>
              <a:t> </a:t>
            </a:r>
            <a:r>
              <a:rPr sz="2800" spc="-5" dirty="0">
                <a:solidFill>
                  <a:srgbClr val="1F145D"/>
                </a:solidFill>
                <a:latin typeface="Calibri"/>
                <a:cs typeface="Calibri"/>
              </a:rPr>
              <a:t>and</a:t>
            </a:r>
            <a:r>
              <a:rPr sz="2800" spc="20" dirty="0">
                <a:solidFill>
                  <a:srgbClr val="1F145D"/>
                </a:solidFill>
                <a:latin typeface="Calibri"/>
                <a:cs typeface="Calibri"/>
              </a:rPr>
              <a:t> </a:t>
            </a:r>
            <a:r>
              <a:rPr sz="2800" spc="-10" dirty="0">
                <a:solidFill>
                  <a:srgbClr val="1F145D"/>
                </a:solidFill>
                <a:latin typeface="Calibri"/>
                <a:cs typeface="Calibri"/>
              </a:rPr>
              <a:t>wait </a:t>
            </a:r>
            <a:r>
              <a:rPr sz="2800" spc="-25" dirty="0">
                <a:solidFill>
                  <a:srgbClr val="1F145D"/>
                </a:solidFill>
                <a:latin typeface="Calibri"/>
                <a:cs typeface="Calibri"/>
              </a:rPr>
              <a:t>for</a:t>
            </a:r>
            <a:r>
              <a:rPr sz="2800" spc="10"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15" dirty="0">
                <a:solidFill>
                  <a:srgbClr val="1F145D"/>
                </a:solidFill>
                <a:latin typeface="Calibri"/>
                <a:cs typeface="Calibri"/>
              </a:rPr>
              <a:t>appropriate</a:t>
            </a:r>
            <a:r>
              <a:rPr sz="2800" spc="25" dirty="0">
                <a:solidFill>
                  <a:srgbClr val="1F145D"/>
                </a:solidFill>
                <a:latin typeface="Calibri"/>
                <a:cs typeface="Calibri"/>
              </a:rPr>
              <a:t> </a:t>
            </a:r>
            <a:r>
              <a:rPr sz="2800" spc="-20" dirty="0">
                <a:solidFill>
                  <a:srgbClr val="1F145D"/>
                </a:solidFill>
                <a:latin typeface="Calibri"/>
                <a:cs typeface="Calibri"/>
              </a:rPr>
              <a:t>event</a:t>
            </a:r>
            <a:r>
              <a:rPr sz="2800" dirty="0">
                <a:solidFill>
                  <a:srgbClr val="1F145D"/>
                </a:solidFill>
                <a:latin typeface="Calibri"/>
                <a:cs typeface="Calibri"/>
              </a:rPr>
              <a:t> </a:t>
            </a:r>
            <a:r>
              <a:rPr sz="2800" spc="-5" dirty="0">
                <a:solidFill>
                  <a:srgbClr val="1F145D"/>
                </a:solidFill>
                <a:latin typeface="Calibri"/>
                <a:cs typeface="Calibri"/>
              </a:rPr>
              <a:t>/</a:t>
            </a:r>
            <a:r>
              <a:rPr sz="2800" spc="15" dirty="0">
                <a:solidFill>
                  <a:srgbClr val="1F145D"/>
                </a:solidFill>
                <a:latin typeface="Calibri"/>
                <a:cs typeface="Calibri"/>
              </a:rPr>
              <a:t> </a:t>
            </a:r>
            <a:r>
              <a:rPr sz="2800" spc="-5" dirty="0">
                <a:solidFill>
                  <a:srgbClr val="1F145D"/>
                </a:solidFill>
                <a:latin typeface="Calibri"/>
                <a:cs typeface="Calibri"/>
              </a:rPr>
              <a:t>clock</a:t>
            </a:r>
            <a:endParaRPr sz="2800">
              <a:solidFill>
                <a:srgbClr val="1F145D"/>
              </a:solidFill>
              <a:latin typeface="Calibri"/>
              <a:cs typeface="Calibri"/>
            </a:endParaRPr>
          </a:p>
        </p:txBody>
      </p:sp>
      <p:sp>
        <p:nvSpPr>
          <p:cNvPr id="4" name="object 4"/>
          <p:cNvSpPr txBox="1"/>
          <p:nvPr/>
        </p:nvSpPr>
        <p:spPr>
          <a:xfrm>
            <a:off x="955547" y="4280915"/>
            <a:ext cx="5448300" cy="2032000"/>
          </a:xfrm>
          <a:prstGeom prst="rect">
            <a:avLst/>
          </a:prstGeom>
          <a:solidFill>
            <a:srgbClr val="E1EFD9"/>
          </a:solidFill>
          <a:ln w="9144">
            <a:solidFill>
              <a:srgbClr val="538235"/>
            </a:solidFill>
          </a:ln>
        </p:spPr>
        <p:txBody>
          <a:bodyPr vert="horz" wrap="square" lIns="0" tIns="31114" rIns="0" bIns="0" rtlCol="0">
            <a:spAutoFit/>
          </a:bodyPr>
          <a:lstStyle/>
          <a:p>
            <a:pPr marL="353695">
              <a:lnSpc>
                <a:spcPct val="100000"/>
              </a:lnSpc>
              <a:spcBef>
                <a:spcPts val="244"/>
              </a:spcBef>
            </a:pPr>
            <a:r>
              <a:rPr sz="1800" b="1" spc="-10" dirty="0">
                <a:solidFill>
                  <a:srgbClr val="1F145D"/>
                </a:solidFill>
                <a:latin typeface="Calibri"/>
                <a:cs typeface="Calibri"/>
              </a:rPr>
              <a:t>integer</a:t>
            </a:r>
            <a:r>
              <a:rPr sz="1800" b="1" spc="-75" dirty="0">
                <a:solidFill>
                  <a:srgbClr val="1F145D"/>
                </a:solidFill>
                <a:latin typeface="Calibri"/>
                <a:cs typeface="Calibri"/>
              </a:rPr>
              <a:t> </a:t>
            </a:r>
            <a:r>
              <a:rPr sz="1800" spc="-5" dirty="0">
                <a:solidFill>
                  <a:srgbClr val="1F145D"/>
                </a:solidFill>
                <a:latin typeface="Calibri"/>
                <a:cs typeface="Calibri"/>
              </a:rPr>
              <a:t>i;</a:t>
            </a:r>
            <a:endParaRPr sz="1800">
              <a:solidFill>
                <a:srgbClr val="1F145D"/>
              </a:solidFill>
              <a:latin typeface="Calibri"/>
              <a:cs typeface="Calibri"/>
            </a:endParaRPr>
          </a:p>
          <a:p>
            <a:pPr marL="353695">
              <a:lnSpc>
                <a:spcPct val="100000"/>
              </a:lnSpc>
              <a:tabLst>
                <a:tab pos="2386330" algn="l"/>
              </a:tabLst>
            </a:pPr>
            <a:r>
              <a:rPr sz="1800" b="1" spc="-10" dirty="0">
                <a:solidFill>
                  <a:srgbClr val="1F145D"/>
                </a:solidFill>
                <a:latin typeface="Calibri"/>
                <a:cs typeface="Calibri"/>
              </a:rPr>
              <a:t>for</a:t>
            </a:r>
            <a:r>
              <a:rPr sz="1800" b="1" dirty="0">
                <a:solidFill>
                  <a:srgbClr val="1F145D"/>
                </a:solidFill>
                <a:latin typeface="Calibri"/>
                <a:cs typeface="Calibri"/>
              </a:rPr>
              <a:t> </a:t>
            </a:r>
            <a:r>
              <a:rPr sz="1800" spc="-10" dirty="0">
                <a:solidFill>
                  <a:srgbClr val="1F145D"/>
                </a:solidFill>
                <a:latin typeface="Calibri"/>
                <a:cs typeface="Calibri"/>
              </a:rPr>
              <a:t>(i=0;</a:t>
            </a:r>
            <a:r>
              <a:rPr sz="1800" spc="25" dirty="0">
                <a:solidFill>
                  <a:srgbClr val="1F145D"/>
                </a:solidFill>
                <a:latin typeface="Calibri"/>
                <a:cs typeface="Calibri"/>
              </a:rPr>
              <a:t> </a:t>
            </a:r>
            <a:r>
              <a:rPr sz="1800" spc="-5" dirty="0">
                <a:solidFill>
                  <a:srgbClr val="1F145D"/>
                </a:solidFill>
                <a:latin typeface="Calibri"/>
                <a:cs typeface="Calibri"/>
              </a:rPr>
              <a:t>i&lt;16;</a:t>
            </a:r>
            <a:r>
              <a:rPr sz="1800" spc="30" dirty="0">
                <a:solidFill>
                  <a:srgbClr val="1F145D"/>
                </a:solidFill>
                <a:latin typeface="Calibri"/>
                <a:cs typeface="Calibri"/>
              </a:rPr>
              <a:t> </a:t>
            </a:r>
            <a:r>
              <a:rPr sz="1800" spc="-5" dirty="0">
                <a:solidFill>
                  <a:srgbClr val="1F145D"/>
                </a:solidFill>
                <a:latin typeface="Calibri"/>
                <a:cs typeface="Calibri"/>
              </a:rPr>
              <a:t>i=i+1)	//</a:t>
            </a:r>
            <a:r>
              <a:rPr sz="1800" spc="5" dirty="0">
                <a:solidFill>
                  <a:srgbClr val="1F145D"/>
                </a:solidFill>
                <a:latin typeface="Calibri"/>
                <a:cs typeface="Calibri"/>
              </a:rPr>
              <a:t> </a:t>
            </a:r>
            <a:r>
              <a:rPr sz="1800" spc="-10" dirty="0">
                <a:solidFill>
                  <a:srgbClr val="1F145D"/>
                </a:solidFill>
                <a:latin typeface="Calibri"/>
                <a:cs typeface="Calibri"/>
              </a:rPr>
              <a:t>note</a:t>
            </a:r>
            <a:r>
              <a:rPr sz="1800" spc="5" dirty="0">
                <a:solidFill>
                  <a:srgbClr val="1F145D"/>
                </a:solidFill>
                <a:latin typeface="Calibri"/>
                <a:cs typeface="Calibri"/>
              </a:rPr>
              <a:t> </a:t>
            </a:r>
            <a:r>
              <a:rPr sz="1800" spc="-5" dirty="0">
                <a:solidFill>
                  <a:srgbClr val="1F145D"/>
                </a:solidFill>
                <a:latin typeface="Calibri"/>
                <a:cs typeface="Calibri"/>
              </a:rPr>
              <a:t>there</a:t>
            </a:r>
            <a:r>
              <a:rPr sz="1800" spc="5" dirty="0">
                <a:solidFill>
                  <a:srgbClr val="1F145D"/>
                </a:solidFill>
                <a:latin typeface="Calibri"/>
                <a:cs typeface="Calibri"/>
              </a:rPr>
              <a:t> </a:t>
            </a:r>
            <a:r>
              <a:rPr sz="1800" spc="-5" dirty="0">
                <a:solidFill>
                  <a:srgbClr val="1F145D"/>
                </a:solidFill>
                <a:latin typeface="Calibri"/>
                <a:cs typeface="Calibri"/>
              </a:rPr>
              <a:t>is </a:t>
            </a:r>
            <a:r>
              <a:rPr sz="1800" dirty="0">
                <a:solidFill>
                  <a:srgbClr val="1F145D"/>
                </a:solidFill>
                <a:latin typeface="Calibri"/>
                <a:cs typeface="Calibri"/>
              </a:rPr>
              <a:t>no</a:t>
            </a:r>
            <a:r>
              <a:rPr sz="1800" spc="20" dirty="0">
                <a:solidFill>
                  <a:srgbClr val="1F145D"/>
                </a:solidFill>
                <a:latin typeface="Calibri"/>
                <a:cs typeface="Calibri"/>
              </a:rPr>
              <a:t> </a:t>
            </a:r>
            <a:r>
              <a:rPr sz="1800" dirty="0">
                <a:solidFill>
                  <a:srgbClr val="1F145D"/>
                </a:solidFill>
                <a:latin typeface="Calibri"/>
                <a:cs typeface="Calibri"/>
              </a:rPr>
              <a:t>i++</a:t>
            </a:r>
            <a:r>
              <a:rPr sz="1800" spc="5" dirty="0">
                <a:solidFill>
                  <a:srgbClr val="1F145D"/>
                </a:solidFill>
                <a:latin typeface="Calibri"/>
                <a:cs typeface="Calibri"/>
              </a:rPr>
              <a:t> </a:t>
            </a:r>
            <a:r>
              <a:rPr sz="1800" spc="-5" dirty="0">
                <a:solidFill>
                  <a:srgbClr val="1F145D"/>
                </a:solidFill>
                <a:latin typeface="Calibri"/>
                <a:cs typeface="Calibri"/>
              </a:rPr>
              <a:t>in</a:t>
            </a:r>
            <a:r>
              <a:rPr sz="1800" spc="-10" dirty="0">
                <a:solidFill>
                  <a:srgbClr val="1F145D"/>
                </a:solidFill>
                <a:latin typeface="Calibri"/>
                <a:cs typeface="Calibri"/>
              </a:rPr>
              <a:t> </a:t>
            </a:r>
            <a:r>
              <a:rPr sz="1800" spc="-20" dirty="0">
                <a:solidFill>
                  <a:srgbClr val="1F145D"/>
                </a:solidFill>
                <a:latin typeface="Calibri"/>
                <a:cs typeface="Calibri"/>
              </a:rPr>
              <a:t>Verilog</a:t>
            </a:r>
            <a:endParaRPr sz="1800">
              <a:solidFill>
                <a:srgbClr val="1F145D"/>
              </a:solidFill>
              <a:latin typeface="Calibri"/>
              <a:cs typeface="Calibri"/>
            </a:endParaRPr>
          </a:p>
          <a:p>
            <a:pPr marL="562610">
              <a:lnSpc>
                <a:spcPct val="100000"/>
              </a:lnSpc>
            </a:pPr>
            <a:r>
              <a:rPr sz="1800" b="1" spc="-5" dirty="0">
                <a:solidFill>
                  <a:srgbClr val="1F145D"/>
                </a:solidFill>
                <a:latin typeface="Calibri"/>
                <a:cs typeface="Calibri"/>
              </a:rPr>
              <a:t>begin</a:t>
            </a:r>
            <a:endParaRPr sz="1800">
              <a:solidFill>
                <a:srgbClr val="1F145D"/>
              </a:solidFill>
              <a:latin typeface="Calibri"/>
              <a:cs typeface="Calibri"/>
            </a:endParaRPr>
          </a:p>
          <a:p>
            <a:pPr marL="1005840">
              <a:lnSpc>
                <a:spcPct val="100000"/>
              </a:lnSpc>
            </a:pPr>
            <a:r>
              <a:rPr sz="1800" b="1" spc="-10" dirty="0">
                <a:solidFill>
                  <a:srgbClr val="1F145D"/>
                </a:solidFill>
                <a:latin typeface="Calibri"/>
                <a:cs typeface="Calibri"/>
              </a:rPr>
              <a:t>@</a:t>
            </a:r>
            <a:r>
              <a:rPr sz="1800" spc="-10" dirty="0">
                <a:solidFill>
                  <a:srgbClr val="1F145D"/>
                </a:solidFill>
                <a:latin typeface="Calibri"/>
                <a:cs typeface="Calibri"/>
              </a:rPr>
              <a:t>(</a:t>
            </a:r>
            <a:r>
              <a:rPr sz="1800" b="1" spc="-10" dirty="0">
                <a:solidFill>
                  <a:srgbClr val="1F145D"/>
                </a:solidFill>
                <a:latin typeface="Calibri"/>
                <a:cs typeface="Calibri"/>
              </a:rPr>
              <a:t>posedge</a:t>
            </a:r>
            <a:r>
              <a:rPr sz="1800" b="1" spc="-25"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1005840">
              <a:lnSpc>
                <a:spcPct val="100000"/>
              </a:lnSpc>
            </a:pPr>
            <a:r>
              <a:rPr sz="1800" spc="-5" dirty="0">
                <a:solidFill>
                  <a:srgbClr val="1F145D"/>
                </a:solidFill>
                <a:latin typeface="Calibri"/>
                <a:cs typeface="Calibri"/>
              </a:rPr>
              <a:t>some_uut_input</a:t>
            </a:r>
            <a:r>
              <a:rPr sz="1800" spc="2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spc="-5" dirty="0">
                <a:solidFill>
                  <a:srgbClr val="1F145D"/>
                </a:solidFill>
                <a:latin typeface="Calibri"/>
                <a:cs typeface="Calibri"/>
              </a:rPr>
              <a:t>SomeFn(some_signal[i]);</a:t>
            </a:r>
            <a:endParaRPr sz="1800">
              <a:solidFill>
                <a:srgbClr val="1F145D"/>
              </a:solidFill>
              <a:latin typeface="Calibri"/>
              <a:cs typeface="Calibri"/>
            </a:endParaRPr>
          </a:p>
          <a:p>
            <a:pPr marL="981710">
              <a:lnSpc>
                <a:spcPct val="100000"/>
              </a:lnSpc>
            </a:pPr>
            <a:r>
              <a:rPr sz="1800" b="1" dirty="0">
                <a:solidFill>
                  <a:srgbClr val="1F145D"/>
                </a:solidFill>
                <a:latin typeface="Calibri"/>
                <a:cs typeface="Calibri"/>
              </a:rPr>
              <a:t>while</a:t>
            </a:r>
            <a:r>
              <a:rPr sz="1800" b="1" spc="-40" dirty="0">
                <a:solidFill>
                  <a:srgbClr val="1F145D"/>
                </a:solidFill>
                <a:latin typeface="Calibri"/>
                <a:cs typeface="Calibri"/>
              </a:rPr>
              <a:t> </a:t>
            </a:r>
            <a:r>
              <a:rPr sz="1800" spc="-5" dirty="0">
                <a:solidFill>
                  <a:srgbClr val="1F145D"/>
                </a:solidFill>
                <a:latin typeface="Calibri"/>
                <a:cs typeface="Calibri"/>
              </a:rPr>
              <a:t>(!output_valid)</a:t>
            </a:r>
            <a:r>
              <a:rPr sz="1800" spc="10" dirty="0">
                <a:solidFill>
                  <a:srgbClr val="1F145D"/>
                </a:solidFill>
                <a:latin typeface="Calibri"/>
                <a:cs typeface="Calibri"/>
              </a:rPr>
              <a:t> </a:t>
            </a:r>
            <a:r>
              <a:rPr sz="1800" b="1" spc="-5" dirty="0">
                <a:solidFill>
                  <a:srgbClr val="1F145D"/>
                </a:solidFill>
                <a:latin typeface="Calibri"/>
                <a:cs typeface="Calibri"/>
              </a:rPr>
              <a:t>@</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50"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562610">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33096"/>
            <a:ext cx="4602997" cy="697230"/>
          </a:xfrm>
          <a:prstGeom prst="rect">
            <a:avLst/>
          </a:prstGeom>
        </p:spPr>
        <p:txBody>
          <a:bodyPr vert="horz" wrap="square" lIns="0" tIns="13335" rIns="0" bIns="0" rtlCol="0">
            <a:spAutoFit/>
          </a:bodyPr>
          <a:lstStyle/>
          <a:p>
            <a:pPr marL="12700">
              <a:lnSpc>
                <a:spcPct val="100000"/>
              </a:lnSpc>
              <a:spcBef>
                <a:spcPts val="105"/>
              </a:spcBef>
            </a:pPr>
            <a:r>
              <a:rPr spc="-20" dirty="0"/>
              <a:t>Process</a:t>
            </a:r>
            <a:r>
              <a:rPr spc="-75" dirty="0"/>
              <a:t> </a:t>
            </a:r>
            <a:r>
              <a:rPr spc="-5" dirty="0"/>
              <a:t>blocks</a:t>
            </a:r>
          </a:p>
        </p:txBody>
      </p:sp>
      <p:sp>
        <p:nvSpPr>
          <p:cNvPr id="3" name="object 3"/>
          <p:cNvSpPr txBox="1"/>
          <p:nvPr/>
        </p:nvSpPr>
        <p:spPr>
          <a:xfrm>
            <a:off x="916939" y="1707159"/>
            <a:ext cx="10330815" cy="4120515"/>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5" dirty="0">
                <a:solidFill>
                  <a:srgbClr val="1F145D"/>
                </a:solidFill>
                <a:latin typeface="Calibri"/>
                <a:cs typeface="Calibri"/>
              </a:rPr>
              <a:t>Separating</a:t>
            </a:r>
            <a:r>
              <a:rPr sz="2800" spc="15" dirty="0">
                <a:solidFill>
                  <a:srgbClr val="1F145D"/>
                </a:solidFill>
                <a:latin typeface="Calibri"/>
                <a:cs typeface="Calibri"/>
              </a:rPr>
              <a:t> </a:t>
            </a:r>
            <a:r>
              <a:rPr sz="2800" spc="-15" dirty="0">
                <a:solidFill>
                  <a:srgbClr val="1F145D"/>
                </a:solidFill>
                <a:latin typeface="Calibri"/>
                <a:cs typeface="Calibri"/>
              </a:rPr>
              <a:t>independent</a:t>
            </a:r>
            <a:r>
              <a:rPr sz="2800" spc="50" dirty="0">
                <a:solidFill>
                  <a:srgbClr val="1F145D"/>
                </a:solidFill>
                <a:latin typeface="Calibri"/>
                <a:cs typeface="Calibri"/>
              </a:rPr>
              <a:t> </a:t>
            </a:r>
            <a:r>
              <a:rPr sz="2800" spc="-15" dirty="0">
                <a:solidFill>
                  <a:srgbClr val="1F145D"/>
                </a:solidFill>
                <a:latin typeface="Calibri"/>
                <a:cs typeface="Calibri"/>
              </a:rPr>
              <a:t>tasks</a:t>
            </a:r>
            <a:r>
              <a:rPr sz="2800" spc="25" dirty="0">
                <a:solidFill>
                  <a:srgbClr val="1F145D"/>
                </a:solidFill>
                <a:latin typeface="Calibri"/>
                <a:cs typeface="Calibri"/>
              </a:rPr>
              <a:t> </a:t>
            </a:r>
            <a:r>
              <a:rPr sz="2800" spc="-10" dirty="0">
                <a:solidFill>
                  <a:srgbClr val="1F145D"/>
                </a:solidFill>
                <a:latin typeface="Calibri"/>
                <a:cs typeface="Calibri"/>
              </a:rPr>
              <a:t>using</a:t>
            </a:r>
            <a:r>
              <a:rPr sz="2800" spc="25" dirty="0">
                <a:solidFill>
                  <a:srgbClr val="1F145D"/>
                </a:solidFill>
                <a:latin typeface="Calibri"/>
                <a:cs typeface="Calibri"/>
              </a:rPr>
              <a:t> </a:t>
            </a:r>
            <a:r>
              <a:rPr sz="2800" spc="-10" dirty="0">
                <a:solidFill>
                  <a:srgbClr val="1F145D"/>
                </a:solidFill>
                <a:latin typeface="Calibri"/>
                <a:cs typeface="Calibri"/>
              </a:rPr>
              <a:t>multiple</a:t>
            </a:r>
            <a:r>
              <a:rPr sz="2800" spc="15" dirty="0">
                <a:solidFill>
                  <a:srgbClr val="1F145D"/>
                </a:solidFill>
                <a:latin typeface="Calibri"/>
                <a:cs typeface="Calibri"/>
              </a:rPr>
              <a:t> </a:t>
            </a:r>
            <a:r>
              <a:rPr sz="2800" spc="-15" dirty="0">
                <a:solidFill>
                  <a:srgbClr val="1F145D"/>
                </a:solidFill>
                <a:latin typeface="Calibri"/>
                <a:cs typeface="Calibri"/>
              </a:rPr>
              <a:t>process</a:t>
            </a:r>
            <a:r>
              <a:rPr sz="2800" spc="40" dirty="0">
                <a:solidFill>
                  <a:srgbClr val="1F145D"/>
                </a:solidFill>
                <a:latin typeface="Calibri"/>
                <a:cs typeface="Calibri"/>
              </a:rPr>
              <a:t> </a:t>
            </a:r>
            <a:r>
              <a:rPr sz="2800" spc="-10" dirty="0">
                <a:solidFill>
                  <a:srgbClr val="1F145D"/>
                </a:solidFill>
                <a:latin typeface="Calibri"/>
                <a:cs typeface="Calibri"/>
              </a:rPr>
              <a:t>blocks</a:t>
            </a:r>
            <a:endParaRPr sz="2800">
              <a:solidFill>
                <a:srgbClr val="1F145D"/>
              </a:solidFill>
              <a:latin typeface="Calibri"/>
              <a:cs typeface="Calibri"/>
            </a:endParaRPr>
          </a:p>
          <a:p>
            <a:pPr marL="241300" marR="5080" indent="-229235">
              <a:lnSpc>
                <a:spcPts val="3020"/>
              </a:lnSpc>
              <a:spcBef>
                <a:spcPts val="1060"/>
              </a:spcBef>
              <a:buFont typeface="Arial"/>
              <a:buChar char="•"/>
              <a:tabLst>
                <a:tab pos="241935" algn="l"/>
              </a:tabLst>
            </a:pPr>
            <a:r>
              <a:rPr sz="2800" spc="-5" dirty="0">
                <a:solidFill>
                  <a:srgbClr val="1F145D"/>
                </a:solidFill>
                <a:latin typeface="Calibri"/>
                <a:cs typeface="Calibri"/>
              </a:rPr>
              <a:t>Eg </a:t>
            </a:r>
            <a:r>
              <a:rPr sz="2800" spc="-15" dirty="0">
                <a:solidFill>
                  <a:srgbClr val="1F145D"/>
                </a:solidFill>
                <a:latin typeface="Calibri"/>
                <a:cs typeface="Calibri"/>
              </a:rPr>
              <a:t>stimulus</a:t>
            </a:r>
            <a:r>
              <a:rPr sz="2800" spc="60" dirty="0">
                <a:solidFill>
                  <a:srgbClr val="1F145D"/>
                </a:solidFill>
                <a:latin typeface="Calibri"/>
                <a:cs typeface="Calibri"/>
              </a:rPr>
              <a:t> </a:t>
            </a:r>
            <a:r>
              <a:rPr sz="2800" spc="-15" dirty="0">
                <a:solidFill>
                  <a:srgbClr val="1F145D"/>
                </a:solidFill>
                <a:latin typeface="Calibri"/>
                <a:cs typeface="Calibri"/>
              </a:rPr>
              <a:t>generation,</a:t>
            </a:r>
            <a:r>
              <a:rPr sz="2800" spc="10" dirty="0">
                <a:solidFill>
                  <a:srgbClr val="1F145D"/>
                </a:solidFill>
                <a:latin typeface="Calibri"/>
                <a:cs typeface="Calibri"/>
              </a:rPr>
              <a:t> </a:t>
            </a:r>
            <a:r>
              <a:rPr sz="2800" spc="-5" dirty="0">
                <a:solidFill>
                  <a:srgbClr val="1F145D"/>
                </a:solidFill>
                <a:latin typeface="Calibri"/>
                <a:cs typeface="Calibri"/>
              </a:rPr>
              <a:t>clock</a:t>
            </a:r>
            <a:r>
              <a:rPr sz="2800" spc="25" dirty="0">
                <a:solidFill>
                  <a:srgbClr val="1F145D"/>
                </a:solidFill>
                <a:latin typeface="Calibri"/>
                <a:cs typeface="Calibri"/>
              </a:rPr>
              <a:t> </a:t>
            </a:r>
            <a:r>
              <a:rPr sz="2800" spc="-15" dirty="0">
                <a:solidFill>
                  <a:srgbClr val="1F145D"/>
                </a:solidFill>
                <a:latin typeface="Calibri"/>
                <a:cs typeface="Calibri"/>
              </a:rPr>
              <a:t>generation,</a:t>
            </a:r>
            <a:r>
              <a:rPr sz="2800" spc="20" dirty="0">
                <a:solidFill>
                  <a:srgbClr val="1F145D"/>
                </a:solidFill>
                <a:latin typeface="Calibri"/>
                <a:cs typeface="Calibri"/>
              </a:rPr>
              <a:t> </a:t>
            </a:r>
            <a:r>
              <a:rPr sz="2800" spc="-10" dirty="0">
                <a:solidFill>
                  <a:srgbClr val="1F145D"/>
                </a:solidFill>
                <a:latin typeface="Calibri"/>
                <a:cs typeface="Calibri"/>
              </a:rPr>
              <a:t>testing,</a:t>
            </a:r>
            <a:r>
              <a:rPr sz="2800" spc="20" dirty="0">
                <a:solidFill>
                  <a:srgbClr val="1F145D"/>
                </a:solidFill>
                <a:latin typeface="Calibri"/>
                <a:cs typeface="Calibri"/>
              </a:rPr>
              <a:t> </a:t>
            </a:r>
            <a:r>
              <a:rPr sz="2800" spc="-10" dirty="0">
                <a:solidFill>
                  <a:srgbClr val="1F145D"/>
                </a:solidFill>
                <a:latin typeface="Calibri"/>
                <a:cs typeface="Calibri"/>
              </a:rPr>
              <a:t>other</a:t>
            </a:r>
            <a:r>
              <a:rPr sz="2800" spc="15" dirty="0">
                <a:solidFill>
                  <a:srgbClr val="1F145D"/>
                </a:solidFill>
                <a:latin typeface="Calibri"/>
                <a:cs typeface="Calibri"/>
              </a:rPr>
              <a:t> </a:t>
            </a:r>
            <a:r>
              <a:rPr sz="2800" spc="-10" dirty="0">
                <a:solidFill>
                  <a:srgbClr val="1F145D"/>
                </a:solidFill>
                <a:latin typeface="Calibri"/>
                <a:cs typeface="Calibri"/>
              </a:rPr>
              <a:t>part</a:t>
            </a:r>
            <a:r>
              <a:rPr sz="2800" spc="5"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30" dirty="0">
                <a:solidFill>
                  <a:srgbClr val="1F145D"/>
                </a:solidFill>
                <a:latin typeface="Calibri"/>
                <a:cs typeface="Calibri"/>
              </a:rPr>
              <a:t>system </a:t>
            </a:r>
            <a:r>
              <a:rPr sz="2800" spc="-620" dirty="0">
                <a:solidFill>
                  <a:srgbClr val="1F145D"/>
                </a:solidFill>
                <a:latin typeface="Calibri"/>
                <a:cs typeface="Calibri"/>
              </a:rPr>
              <a:t> </a:t>
            </a:r>
            <a:r>
              <a:rPr sz="2800" spc="-10" dirty="0">
                <a:solidFill>
                  <a:srgbClr val="1F145D"/>
                </a:solidFill>
                <a:latin typeface="Calibri"/>
                <a:cs typeface="Calibri"/>
              </a:rPr>
              <a:t>modelling</a:t>
            </a:r>
            <a:endParaRPr sz="2800">
              <a:solidFill>
                <a:srgbClr val="1F145D"/>
              </a:solidFill>
              <a:latin typeface="Calibri"/>
              <a:cs typeface="Calibri"/>
            </a:endParaRPr>
          </a:p>
          <a:p>
            <a:pPr marL="241300" marR="320040" indent="-229235">
              <a:lnSpc>
                <a:spcPts val="3030"/>
              </a:lnSpc>
              <a:spcBef>
                <a:spcPts val="994"/>
              </a:spcBef>
              <a:buFont typeface="Arial"/>
              <a:buChar char="•"/>
              <a:tabLst>
                <a:tab pos="241935" algn="l"/>
              </a:tabLst>
            </a:pPr>
            <a:r>
              <a:rPr sz="2800" spc="-5" dirty="0">
                <a:solidFill>
                  <a:srgbClr val="1F145D"/>
                </a:solidFill>
                <a:latin typeface="Calibri"/>
                <a:cs typeface="Calibri"/>
              </a:rPr>
              <a:t>It</a:t>
            </a:r>
            <a:r>
              <a:rPr sz="2800"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10" dirty="0">
                <a:solidFill>
                  <a:srgbClr val="1F145D"/>
                </a:solidFill>
                <a:latin typeface="Calibri"/>
                <a:cs typeface="Calibri"/>
              </a:rPr>
              <a:t>very</a:t>
            </a:r>
            <a:r>
              <a:rPr sz="2800" spc="20" dirty="0">
                <a:solidFill>
                  <a:srgbClr val="1F145D"/>
                </a:solidFill>
                <a:latin typeface="Calibri"/>
                <a:cs typeface="Calibri"/>
              </a:rPr>
              <a:t> </a:t>
            </a:r>
            <a:r>
              <a:rPr sz="2800" spc="-10" dirty="0">
                <a:solidFill>
                  <a:srgbClr val="1F145D"/>
                </a:solidFill>
                <a:latin typeface="Calibri"/>
                <a:cs typeface="Calibri"/>
              </a:rPr>
              <a:t>normal</a:t>
            </a:r>
            <a:r>
              <a:rPr sz="2800" spc="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25" dirty="0">
                <a:solidFill>
                  <a:srgbClr val="1F145D"/>
                </a:solidFill>
                <a:latin typeface="Calibri"/>
                <a:cs typeface="Calibri"/>
              </a:rPr>
              <a:t>have</a:t>
            </a:r>
            <a:r>
              <a:rPr sz="2800" spc="5" dirty="0">
                <a:solidFill>
                  <a:srgbClr val="1F145D"/>
                </a:solidFill>
                <a:latin typeface="Calibri"/>
                <a:cs typeface="Calibri"/>
              </a:rPr>
              <a:t> </a:t>
            </a:r>
            <a:r>
              <a:rPr sz="2800" spc="-20" dirty="0">
                <a:solidFill>
                  <a:srgbClr val="1F145D"/>
                </a:solidFill>
                <a:latin typeface="Calibri"/>
                <a:cs typeface="Calibri"/>
              </a:rPr>
              <a:t>several</a:t>
            </a:r>
            <a:r>
              <a:rPr sz="2800" dirty="0">
                <a:solidFill>
                  <a:srgbClr val="1F145D"/>
                </a:solidFill>
                <a:latin typeface="Calibri"/>
                <a:cs typeface="Calibri"/>
              </a:rPr>
              <a:t> </a:t>
            </a:r>
            <a:r>
              <a:rPr sz="2800" spc="-15" dirty="0">
                <a:solidFill>
                  <a:srgbClr val="1F145D"/>
                </a:solidFill>
                <a:latin typeface="Calibri"/>
                <a:cs typeface="Calibri"/>
              </a:rPr>
              <a:t>independent</a:t>
            </a:r>
            <a:r>
              <a:rPr sz="2800" spc="65" dirty="0">
                <a:solidFill>
                  <a:srgbClr val="1F145D"/>
                </a:solidFill>
                <a:latin typeface="Calibri"/>
                <a:cs typeface="Calibri"/>
              </a:rPr>
              <a:t> </a:t>
            </a:r>
            <a:r>
              <a:rPr sz="2800" spc="-10" dirty="0">
                <a:solidFill>
                  <a:srgbClr val="1F145D"/>
                </a:solidFill>
                <a:latin typeface="Calibri"/>
                <a:cs typeface="Calibri"/>
              </a:rPr>
              <a:t>loops</a:t>
            </a:r>
            <a:r>
              <a:rPr sz="2800" spc="15" dirty="0">
                <a:solidFill>
                  <a:srgbClr val="1F145D"/>
                </a:solidFill>
                <a:latin typeface="Calibri"/>
                <a:cs typeface="Calibri"/>
              </a:rPr>
              <a:t> </a:t>
            </a:r>
            <a:r>
              <a:rPr sz="2800" spc="-5" dirty="0">
                <a:solidFill>
                  <a:srgbClr val="1F145D"/>
                </a:solidFill>
                <a:latin typeface="Calibri"/>
                <a:cs typeface="Calibri"/>
              </a:rPr>
              <a:t>in</a:t>
            </a:r>
            <a:r>
              <a:rPr sz="2800" spc="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20" dirty="0">
                <a:solidFill>
                  <a:srgbClr val="1F145D"/>
                </a:solidFill>
                <a:latin typeface="Calibri"/>
                <a:cs typeface="Calibri"/>
              </a:rPr>
              <a:t>test</a:t>
            </a:r>
            <a:r>
              <a:rPr sz="2800" dirty="0">
                <a:solidFill>
                  <a:srgbClr val="1F145D"/>
                </a:solidFill>
                <a:latin typeface="Calibri"/>
                <a:cs typeface="Calibri"/>
              </a:rPr>
              <a:t> </a:t>
            </a:r>
            <a:r>
              <a:rPr sz="2800" spc="-10" dirty="0">
                <a:solidFill>
                  <a:srgbClr val="1F145D"/>
                </a:solidFill>
                <a:latin typeface="Calibri"/>
                <a:cs typeface="Calibri"/>
              </a:rPr>
              <a:t>bench </a:t>
            </a:r>
            <a:r>
              <a:rPr sz="2800" spc="-5" dirty="0">
                <a:solidFill>
                  <a:srgbClr val="1F145D"/>
                </a:solidFill>
                <a:latin typeface="Calibri"/>
                <a:cs typeface="Calibri"/>
              </a:rPr>
              <a:t> some</a:t>
            </a:r>
            <a:r>
              <a:rPr sz="2800" dirty="0">
                <a:solidFill>
                  <a:srgbClr val="1F145D"/>
                </a:solidFill>
                <a:latin typeface="Calibri"/>
                <a:cs typeface="Calibri"/>
              </a:rPr>
              <a:t> </a:t>
            </a:r>
            <a:r>
              <a:rPr sz="2800" spc="-5" dirty="0">
                <a:solidFill>
                  <a:srgbClr val="1F145D"/>
                </a:solidFill>
                <a:latin typeface="Calibri"/>
                <a:cs typeface="Calibri"/>
              </a:rPr>
              <a:t>of</a:t>
            </a:r>
            <a:r>
              <a:rPr sz="2800" dirty="0">
                <a:solidFill>
                  <a:srgbClr val="1F145D"/>
                </a:solidFill>
                <a:latin typeface="Calibri"/>
                <a:cs typeface="Calibri"/>
              </a:rPr>
              <a:t> </a:t>
            </a:r>
            <a:r>
              <a:rPr sz="2800" spc="-5" dirty="0">
                <a:solidFill>
                  <a:srgbClr val="1F145D"/>
                </a:solidFill>
                <a:latin typeface="Calibri"/>
                <a:cs typeface="Calibri"/>
              </a:rPr>
              <a:t>which</a:t>
            </a:r>
            <a:r>
              <a:rPr sz="2800" spc="5" dirty="0">
                <a:solidFill>
                  <a:srgbClr val="1F145D"/>
                </a:solidFill>
                <a:latin typeface="Calibri"/>
                <a:cs typeface="Calibri"/>
              </a:rPr>
              <a:t> </a:t>
            </a:r>
            <a:r>
              <a:rPr sz="2800" spc="-10" dirty="0">
                <a:solidFill>
                  <a:srgbClr val="1F145D"/>
                </a:solidFill>
                <a:latin typeface="Calibri"/>
                <a:cs typeface="Calibri"/>
              </a:rPr>
              <a:t>become</a:t>
            </a:r>
            <a:r>
              <a:rPr sz="2800" spc="10" dirty="0">
                <a:solidFill>
                  <a:srgbClr val="1F145D"/>
                </a:solidFill>
                <a:latin typeface="Calibri"/>
                <a:cs typeface="Calibri"/>
              </a:rPr>
              <a:t> </a:t>
            </a:r>
            <a:r>
              <a:rPr sz="2800" spc="-15" dirty="0">
                <a:solidFill>
                  <a:srgbClr val="1F145D"/>
                </a:solidFill>
                <a:latin typeface="Calibri"/>
                <a:cs typeface="Calibri"/>
              </a:rPr>
              <a:t>activated by</a:t>
            </a:r>
            <a:r>
              <a:rPr sz="2800" spc="5" dirty="0">
                <a:solidFill>
                  <a:srgbClr val="1F145D"/>
                </a:solidFill>
                <a:latin typeface="Calibri"/>
                <a:cs typeface="Calibri"/>
              </a:rPr>
              <a:t> </a:t>
            </a:r>
            <a:r>
              <a:rPr sz="2800" spc="-15" dirty="0">
                <a:solidFill>
                  <a:srgbClr val="1F145D"/>
                </a:solidFill>
                <a:latin typeface="Calibri"/>
                <a:cs typeface="Calibri"/>
              </a:rPr>
              <a:t>others</a:t>
            </a:r>
            <a:r>
              <a:rPr sz="2800" spc="25" dirty="0">
                <a:solidFill>
                  <a:srgbClr val="1F145D"/>
                </a:solidFill>
                <a:latin typeface="Calibri"/>
                <a:cs typeface="Calibri"/>
              </a:rPr>
              <a:t> </a:t>
            </a:r>
            <a:r>
              <a:rPr sz="2800" spc="-10" dirty="0">
                <a:solidFill>
                  <a:srgbClr val="1F145D"/>
                </a:solidFill>
                <a:latin typeface="Calibri"/>
                <a:cs typeface="Calibri"/>
              </a:rPr>
              <a:t>using</a:t>
            </a:r>
            <a:r>
              <a:rPr sz="2800" spc="20" dirty="0">
                <a:solidFill>
                  <a:srgbClr val="1F145D"/>
                </a:solidFill>
                <a:latin typeface="Calibri"/>
                <a:cs typeface="Calibri"/>
              </a:rPr>
              <a:t> </a:t>
            </a:r>
            <a:r>
              <a:rPr sz="2800" spc="-5" dirty="0">
                <a:solidFill>
                  <a:srgbClr val="1F145D"/>
                </a:solidFill>
                <a:latin typeface="Calibri"/>
                <a:cs typeface="Calibri"/>
              </a:rPr>
              <a:t>a Boolean</a:t>
            </a:r>
            <a:r>
              <a:rPr sz="2800" dirty="0">
                <a:solidFill>
                  <a:srgbClr val="1F145D"/>
                </a:solidFill>
                <a:latin typeface="Calibri"/>
                <a:cs typeface="Calibri"/>
              </a:rPr>
              <a:t> </a:t>
            </a:r>
            <a:r>
              <a:rPr sz="2800" spc="-10" dirty="0">
                <a:solidFill>
                  <a:srgbClr val="1F145D"/>
                </a:solidFill>
                <a:latin typeface="Calibri"/>
                <a:cs typeface="Calibri"/>
              </a:rPr>
              <a:t>variable </a:t>
            </a:r>
            <a:r>
              <a:rPr sz="2800" spc="-61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0" dirty="0">
                <a:solidFill>
                  <a:srgbClr val="1F145D"/>
                </a:solidFill>
                <a:latin typeface="Calibri"/>
                <a:cs typeface="Calibri"/>
              </a:rPr>
              <a:t>periodically</a:t>
            </a:r>
            <a:r>
              <a:rPr sz="2800" spc="20" dirty="0">
                <a:solidFill>
                  <a:srgbClr val="1F145D"/>
                </a:solidFill>
                <a:latin typeface="Calibri"/>
                <a:cs typeface="Calibri"/>
              </a:rPr>
              <a:t> </a:t>
            </a:r>
            <a:r>
              <a:rPr sz="2800" spc="-5" dirty="0">
                <a:solidFill>
                  <a:srgbClr val="1F145D"/>
                </a:solidFill>
                <a:latin typeface="Calibri"/>
                <a:cs typeface="Calibri"/>
              </a:rPr>
              <a:t>model</a:t>
            </a:r>
            <a:r>
              <a:rPr sz="2800" dirty="0">
                <a:solidFill>
                  <a:srgbClr val="1F145D"/>
                </a:solidFill>
                <a:latin typeface="Calibri"/>
                <a:cs typeface="Calibri"/>
              </a:rPr>
              <a:t> </a:t>
            </a:r>
            <a:r>
              <a:rPr sz="2800" spc="-5" dirty="0">
                <a:solidFill>
                  <a:srgbClr val="1F145D"/>
                </a:solidFill>
                <a:latin typeface="Calibri"/>
                <a:cs typeface="Calibri"/>
              </a:rPr>
              <a:t>/</a:t>
            </a:r>
            <a:r>
              <a:rPr sz="2800" spc="10" dirty="0">
                <a:solidFill>
                  <a:srgbClr val="1F145D"/>
                </a:solidFill>
                <a:latin typeface="Calibri"/>
                <a:cs typeface="Calibri"/>
              </a:rPr>
              <a:t> </a:t>
            </a:r>
            <a:r>
              <a:rPr sz="2800" spc="-10" dirty="0">
                <a:solidFill>
                  <a:srgbClr val="1F145D"/>
                </a:solidFill>
                <a:latin typeface="Calibri"/>
                <a:cs typeface="Calibri"/>
              </a:rPr>
              <a:t>verify</a:t>
            </a:r>
            <a:r>
              <a:rPr sz="2800" dirty="0">
                <a:solidFill>
                  <a:srgbClr val="1F145D"/>
                </a:solidFill>
                <a:latin typeface="Calibri"/>
                <a:cs typeface="Calibri"/>
              </a:rPr>
              <a:t> </a:t>
            </a:r>
            <a:r>
              <a:rPr sz="2800" spc="-25" dirty="0">
                <a:solidFill>
                  <a:srgbClr val="1F145D"/>
                </a:solidFill>
                <a:latin typeface="Calibri"/>
                <a:cs typeface="Calibri"/>
              </a:rPr>
              <a:t>different</a:t>
            </a:r>
            <a:r>
              <a:rPr sz="2800" spc="15" dirty="0">
                <a:solidFill>
                  <a:srgbClr val="1F145D"/>
                </a:solidFill>
                <a:latin typeface="Calibri"/>
                <a:cs typeface="Calibri"/>
              </a:rPr>
              <a:t> </a:t>
            </a:r>
            <a:r>
              <a:rPr sz="2800" spc="-10" dirty="0">
                <a:solidFill>
                  <a:srgbClr val="1F145D"/>
                </a:solidFill>
                <a:latin typeface="Calibri"/>
                <a:cs typeface="Calibri"/>
              </a:rPr>
              <a:t>parts</a:t>
            </a:r>
            <a:r>
              <a:rPr sz="2800" spc="15" dirty="0">
                <a:solidFill>
                  <a:srgbClr val="1F145D"/>
                </a:solidFill>
                <a:latin typeface="Calibri"/>
                <a:cs typeface="Calibri"/>
              </a:rPr>
              <a:t> </a:t>
            </a:r>
            <a:r>
              <a:rPr sz="2800" spc="-5" dirty="0">
                <a:solidFill>
                  <a:srgbClr val="1F145D"/>
                </a:solidFill>
                <a:latin typeface="Calibri"/>
                <a:cs typeface="Calibri"/>
              </a:rPr>
              <a:t>of </a:t>
            </a:r>
            <a:r>
              <a:rPr sz="2800" spc="-10" dirty="0">
                <a:solidFill>
                  <a:srgbClr val="1F145D"/>
                </a:solidFill>
                <a:latin typeface="Calibri"/>
                <a:cs typeface="Calibri"/>
              </a:rPr>
              <a:t>the</a:t>
            </a:r>
            <a:r>
              <a:rPr sz="2800" spc="15" dirty="0">
                <a:solidFill>
                  <a:srgbClr val="1F145D"/>
                </a:solidFill>
                <a:latin typeface="Calibri"/>
                <a:cs typeface="Calibri"/>
              </a:rPr>
              <a:t> </a:t>
            </a:r>
            <a:r>
              <a:rPr sz="2800" spc="-30" dirty="0">
                <a:solidFill>
                  <a:srgbClr val="1F145D"/>
                </a:solidFill>
                <a:latin typeface="Calibri"/>
                <a:cs typeface="Calibri"/>
              </a:rPr>
              <a:t>system</a:t>
            </a:r>
            <a:endParaRPr sz="2800">
              <a:solidFill>
                <a:srgbClr val="1F145D"/>
              </a:solidFill>
              <a:latin typeface="Calibri"/>
              <a:cs typeface="Calibri"/>
            </a:endParaRPr>
          </a:p>
          <a:p>
            <a:pPr marL="241300" marR="852805" indent="-229235">
              <a:lnSpc>
                <a:spcPts val="3020"/>
              </a:lnSpc>
              <a:spcBef>
                <a:spcPts val="985"/>
              </a:spcBef>
              <a:buFont typeface="Arial"/>
              <a:buChar char="•"/>
              <a:tabLst>
                <a:tab pos="241935" algn="l"/>
              </a:tabLst>
            </a:pPr>
            <a:r>
              <a:rPr sz="2800" spc="-5" dirty="0">
                <a:solidFill>
                  <a:srgbClr val="1F145D"/>
                </a:solidFill>
                <a:latin typeface="Calibri"/>
                <a:cs typeface="Calibri"/>
              </a:rPr>
              <a:t>Eg</a:t>
            </a:r>
            <a:r>
              <a:rPr sz="2800" spc="-15" dirty="0">
                <a:solidFill>
                  <a:srgbClr val="1F145D"/>
                </a:solidFill>
                <a:latin typeface="Calibri"/>
                <a:cs typeface="Calibri"/>
              </a:rPr>
              <a:t> </a:t>
            </a:r>
            <a:r>
              <a:rPr sz="2800" spc="-20" dirty="0">
                <a:solidFill>
                  <a:srgbClr val="1F145D"/>
                </a:solidFill>
                <a:latin typeface="Calibri"/>
                <a:cs typeface="Calibri"/>
              </a:rPr>
              <a:t>you</a:t>
            </a:r>
            <a:r>
              <a:rPr sz="2800" spc="5" dirty="0">
                <a:solidFill>
                  <a:srgbClr val="1F145D"/>
                </a:solidFill>
                <a:latin typeface="Calibri"/>
                <a:cs typeface="Calibri"/>
              </a:rPr>
              <a:t> </a:t>
            </a:r>
            <a:r>
              <a:rPr sz="2800" spc="-20" dirty="0">
                <a:solidFill>
                  <a:srgbClr val="1F145D"/>
                </a:solidFill>
                <a:latin typeface="Calibri"/>
                <a:cs typeface="Calibri"/>
              </a:rPr>
              <a:t>may</a:t>
            </a:r>
            <a:r>
              <a:rPr sz="2800" dirty="0">
                <a:solidFill>
                  <a:srgbClr val="1F145D"/>
                </a:solidFill>
                <a:latin typeface="Calibri"/>
                <a:cs typeface="Calibri"/>
              </a:rPr>
              <a:t> </a:t>
            </a:r>
            <a:r>
              <a:rPr sz="2800" spc="-25" dirty="0">
                <a:solidFill>
                  <a:srgbClr val="1F145D"/>
                </a:solidFill>
                <a:latin typeface="Calibri"/>
                <a:cs typeface="Calibri"/>
              </a:rPr>
              <a:t>have</a:t>
            </a:r>
            <a:r>
              <a:rPr sz="2800" spc="15" dirty="0">
                <a:solidFill>
                  <a:srgbClr val="1F145D"/>
                </a:solidFill>
                <a:latin typeface="Calibri"/>
                <a:cs typeface="Calibri"/>
              </a:rPr>
              <a:t> </a:t>
            </a:r>
            <a:r>
              <a:rPr sz="2800" spc="-5" dirty="0">
                <a:solidFill>
                  <a:srgbClr val="1F145D"/>
                </a:solidFill>
                <a:latin typeface="Calibri"/>
                <a:cs typeface="Calibri"/>
              </a:rPr>
              <a:t>a </a:t>
            </a:r>
            <a:r>
              <a:rPr sz="2800" spc="-15" dirty="0">
                <a:solidFill>
                  <a:srgbClr val="1F145D"/>
                </a:solidFill>
                <a:latin typeface="Calibri"/>
                <a:cs typeface="Calibri"/>
              </a:rPr>
              <a:t>process</a:t>
            </a:r>
            <a:r>
              <a:rPr sz="2800" spc="35" dirty="0">
                <a:solidFill>
                  <a:srgbClr val="1F145D"/>
                </a:solidFill>
                <a:latin typeface="Calibri"/>
                <a:cs typeface="Calibri"/>
              </a:rPr>
              <a:t> </a:t>
            </a:r>
            <a:r>
              <a:rPr sz="2800" spc="-10" dirty="0">
                <a:solidFill>
                  <a:srgbClr val="1F145D"/>
                </a:solidFill>
                <a:latin typeface="Calibri"/>
                <a:cs typeface="Calibri"/>
              </a:rPr>
              <a:t>that</a:t>
            </a:r>
            <a:r>
              <a:rPr sz="2800" spc="-5" dirty="0">
                <a:solidFill>
                  <a:srgbClr val="1F145D"/>
                </a:solidFill>
                <a:latin typeface="Calibri"/>
                <a:cs typeface="Calibri"/>
              </a:rPr>
              <a:t> </a:t>
            </a:r>
            <a:r>
              <a:rPr sz="2800" spc="-10" dirty="0">
                <a:solidFill>
                  <a:srgbClr val="1F145D"/>
                </a:solidFill>
                <a:latin typeface="Calibri"/>
                <a:cs typeface="Calibri"/>
              </a:rPr>
              <a:t>verifies </a:t>
            </a:r>
            <a:r>
              <a:rPr sz="2800" spc="-5" dirty="0">
                <a:solidFill>
                  <a:srgbClr val="1F145D"/>
                </a:solidFill>
                <a:latin typeface="Calibri"/>
                <a:cs typeface="Calibri"/>
              </a:rPr>
              <a:t>the</a:t>
            </a:r>
            <a:r>
              <a:rPr sz="2800" spc="5" dirty="0">
                <a:solidFill>
                  <a:srgbClr val="1F145D"/>
                </a:solidFill>
                <a:latin typeface="Calibri"/>
                <a:cs typeface="Calibri"/>
              </a:rPr>
              <a:t> </a:t>
            </a:r>
            <a:r>
              <a:rPr sz="2800" spc="-10" dirty="0">
                <a:solidFill>
                  <a:srgbClr val="1F145D"/>
                </a:solidFill>
                <a:latin typeface="Calibri"/>
                <a:cs typeface="Calibri"/>
              </a:rPr>
              <a:t>value</a:t>
            </a:r>
            <a:r>
              <a:rPr sz="2800" spc="-5" dirty="0">
                <a:solidFill>
                  <a:srgbClr val="1F145D"/>
                </a:solidFill>
                <a:latin typeface="Calibri"/>
                <a:cs typeface="Calibri"/>
              </a:rPr>
              <a:t> of an</a:t>
            </a:r>
            <a:r>
              <a:rPr sz="2800" spc="15" dirty="0">
                <a:solidFill>
                  <a:srgbClr val="1F145D"/>
                </a:solidFill>
                <a:latin typeface="Calibri"/>
                <a:cs typeface="Calibri"/>
              </a:rPr>
              <a:t> </a:t>
            </a:r>
            <a:r>
              <a:rPr sz="2800" spc="-10" dirty="0">
                <a:solidFill>
                  <a:srgbClr val="1F145D"/>
                </a:solidFill>
                <a:latin typeface="Calibri"/>
                <a:cs typeface="Calibri"/>
              </a:rPr>
              <a:t>output</a:t>
            </a:r>
            <a:r>
              <a:rPr sz="2800" spc="35" dirty="0">
                <a:solidFill>
                  <a:srgbClr val="1F145D"/>
                </a:solidFill>
                <a:latin typeface="Calibri"/>
                <a:cs typeface="Calibri"/>
              </a:rPr>
              <a:t> </a:t>
            </a:r>
            <a:r>
              <a:rPr sz="2800" spc="-5" dirty="0">
                <a:solidFill>
                  <a:srgbClr val="1F145D"/>
                </a:solidFill>
                <a:latin typeface="Calibri"/>
                <a:cs typeface="Calibri"/>
              </a:rPr>
              <a:t>is </a:t>
            </a:r>
            <a:r>
              <a:rPr sz="2800" spc="-620" dirty="0">
                <a:solidFill>
                  <a:srgbClr val="1F145D"/>
                </a:solidFill>
                <a:latin typeface="Calibri"/>
                <a:cs typeface="Calibri"/>
              </a:rPr>
              <a:t> </a:t>
            </a:r>
            <a:r>
              <a:rPr sz="2800" spc="-15" dirty="0">
                <a:solidFill>
                  <a:srgbClr val="1F145D"/>
                </a:solidFill>
                <a:latin typeface="Calibri"/>
                <a:cs typeface="Calibri"/>
              </a:rPr>
              <a:t>correct</a:t>
            </a:r>
            <a:r>
              <a:rPr sz="2800" dirty="0">
                <a:solidFill>
                  <a:srgbClr val="1F145D"/>
                </a:solidFill>
                <a:latin typeface="Calibri"/>
                <a:cs typeface="Calibri"/>
              </a:rPr>
              <a:t> </a:t>
            </a:r>
            <a:r>
              <a:rPr sz="2800" spc="-5" dirty="0">
                <a:solidFill>
                  <a:srgbClr val="1F145D"/>
                </a:solidFill>
                <a:latin typeface="Calibri"/>
                <a:cs typeface="Calibri"/>
              </a:rPr>
              <a:t>but</a:t>
            </a:r>
            <a:r>
              <a:rPr sz="2800" spc="10" dirty="0">
                <a:solidFill>
                  <a:srgbClr val="1F145D"/>
                </a:solidFill>
                <a:latin typeface="Calibri"/>
                <a:cs typeface="Calibri"/>
              </a:rPr>
              <a:t> </a:t>
            </a:r>
            <a:r>
              <a:rPr sz="2800" spc="-10" dirty="0">
                <a:solidFill>
                  <a:srgbClr val="1F145D"/>
                </a:solidFill>
                <a:latin typeface="Calibri"/>
                <a:cs typeface="Calibri"/>
              </a:rPr>
              <a:t>only</a:t>
            </a:r>
            <a:r>
              <a:rPr sz="2800" spc="20" dirty="0">
                <a:solidFill>
                  <a:srgbClr val="1F145D"/>
                </a:solidFill>
                <a:latin typeface="Calibri"/>
                <a:cs typeface="Calibri"/>
              </a:rPr>
              <a:t> </a:t>
            </a:r>
            <a:r>
              <a:rPr sz="2800" spc="-5" dirty="0">
                <a:solidFill>
                  <a:srgbClr val="1F145D"/>
                </a:solidFill>
                <a:latin typeface="Calibri"/>
                <a:cs typeface="Calibri"/>
              </a:rPr>
              <a:t>when</a:t>
            </a:r>
            <a:r>
              <a:rPr sz="2800" spc="5" dirty="0">
                <a:solidFill>
                  <a:srgbClr val="1F145D"/>
                </a:solidFill>
                <a:latin typeface="Calibri"/>
                <a:cs typeface="Calibri"/>
              </a:rPr>
              <a:t> </a:t>
            </a:r>
            <a:r>
              <a:rPr sz="2800" spc="-5" dirty="0">
                <a:solidFill>
                  <a:srgbClr val="1F145D"/>
                </a:solidFill>
                <a:latin typeface="Calibri"/>
                <a:cs typeface="Calibri"/>
              </a:rPr>
              <a:t>the</a:t>
            </a:r>
            <a:r>
              <a:rPr sz="2800" spc="20" dirty="0">
                <a:solidFill>
                  <a:srgbClr val="1F145D"/>
                </a:solidFill>
                <a:latin typeface="Calibri"/>
                <a:cs typeface="Calibri"/>
              </a:rPr>
              <a:t> </a:t>
            </a:r>
            <a:r>
              <a:rPr sz="2800" spc="-15" dirty="0">
                <a:solidFill>
                  <a:srgbClr val="1F145D"/>
                </a:solidFill>
                <a:latin typeface="Calibri"/>
                <a:cs typeface="Calibri"/>
              </a:rPr>
              <a:t>output_valid</a:t>
            </a:r>
            <a:r>
              <a:rPr sz="2800" spc="55" dirty="0">
                <a:solidFill>
                  <a:srgbClr val="1F145D"/>
                </a:solidFill>
                <a:latin typeface="Calibri"/>
                <a:cs typeface="Calibri"/>
              </a:rPr>
              <a:t> </a:t>
            </a:r>
            <a:r>
              <a:rPr sz="2800" spc="-5" dirty="0">
                <a:solidFill>
                  <a:srgbClr val="1F145D"/>
                </a:solidFill>
                <a:latin typeface="Calibri"/>
                <a:cs typeface="Calibri"/>
              </a:rPr>
              <a:t>signal</a:t>
            </a:r>
            <a:r>
              <a:rPr sz="2800" dirty="0">
                <a:solidFill>
                  <a:srgbClr val="1F145D"/>
                </a:solidFill>
                <a:latin typeface="Calibri"/>
                <a:cs typeface="Calibri"/>
              </a:rPr>
              <a:t> </a:t>
            </a:r>
            <a:r>
              <a:rPr sz="2800" spc="-5" dirty="0">
                <a:solidFill>
                  <a:srgbClr val="1F145D"/>
                </a:solidFill>
                <a:latin typeface="Calibri"/>
                <a:cs typeface="Calibri"/>
              </a:rPr>
              <a:t>is</a:t>
            </a:r>
            <a:r>
              <a:rPr sz="2800" spc="5" dirty="0">
                <a:solidFill>
                  <a:srgbClr val="1F145D"/>
                </a:solidFill>
                <a:latin typeface="Calibri"/>
                <a:cs typeface="Calibri"/>
              </a:rPr>
              <a:t> </a:t>
            </a:r>
            <a:r>
              <a:rPr sz="2800" spc="-5" dirty="0">
                <a:solidFill>
                  <a:srgbClr val="1F145D"/>
                </a:solidFill>
                <a:latin typeface="Calibri"/>
                <a:cs typeface="Calibri"/>
              </a:rPr>
              <a:t>asserted.</a:t>
            </a:r>
            <a:endParaRPr sz="2800">
              <a:solidFill>
                <a:srgbClr val="1F145D"/>
              </a:solidFill>
              <a:latin typeface="Calibri"/>
              <a:cs typeface="Calibri"/>
            </a:endParaRPr>
          </a:p>
          <a:p>
            <a:pPr marL="241300" indent="-229235">
              <a:lnSpc>
                <a:spcPct val="100000"/>
              </a:lnSpc>
              <a:spcBef>
                <a:spcPts val="635"/>
              </a:spcBef>
              <a:buFont typeface="Arial"/>
              <a:buChar char="•"/>
              <a:tabLst>
                <a:tab pos="241935" algn="l"/>
              </a:tabLst>
            </a:pPr>
            <a:r>
              <a:rPr sz="2800" spc="-15" dirty="0">
                <a:solidFill>
                  <a:srgbClr val="1F145D"/>
                </a:solidFill>
                <a:latin typeface="Calibri"/>
                <a:cs typeface="Calibri"/>
              </a:rPr>
              <a:t>Embrace</a:t>
            </a:r>
            <a:r>
              <a:rPr sz="2800" spc="15" dirty="0">
                <a:solidFill>
                  <a:srgbClr val="1F145D"/>
                </a:solidFill>
                <a:latin typeface="Calibri"/>
                <a:cs typeface="Calibri"/>
              </a:rPr>
              <a:t> </a:t>
            </a:r>
            <a:r>
              <a:rPr sz="2800" spc="-10" dirty="0">
                <a:solidFill>
                  <a:srgbClr val="1F145D"/>
                </a:solidFill>
                <a:latin typeface="Calibri"/>
                <a:cs typeface="Calibri"/>
              </a:rPr>
              <a:t>multiple</a:t>
            </a:r>
            <a:r>
              <a:rPr sz="2800" spc="15" dirty="0">
                <a:solidFill>
                  <a:srgbClr val="1F145D"/>
                </a:solidFill>
                <a:latin typeface="Calibri"/>
                <a:cs typeface="Calibri"/>
              </a:rPr>
              <a:t> </a:t>
            </a:r>
            <a:r>
              <a:rPr sz="2800" spc="-15" dirty="0">
                <a:solidFill>
                  <a:srgbClr val="1F145D"/>
                </a:solidFill>
                <a:latin typeface="Calibri"/>
                <a:cs typeface="Calibri"/>
              </a:rPr>
              <a:t>process</a:t>
            </a:r>
            <a:r>
              <a:rPr sz="2800" spc="25" dirty="0">
                <a:solidFill>
                  <a:srgbClr val="1F145D"/>
                </a:solidFill>
                <a:latin typeface="Calibri"/>
                <a:cs typeface="Calibri"/>
              </a:rPr>
              <a:t> </a:t>
            </a:r>
            <a:r>
              <a:rPr sz="2800" spc="-10" dirty="0">
                <a:solidFill>
                  <a:srgbClr val="1F145D"/>
                </a:solidFill>
                <a:latin typeface="Calibri"/>
                <a:cs typeface="Calibri"/>
              </a:rPr>
              <a:t>blocks</a:t>
            </a:r>
            <a:r>
              <a:rPr sz="2800" spc="20"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15" dirty="0">
                <a:solidFill>
                  <a:srgbClr val="1F145D"/>
                </a:solidFill>
                <a:latin typeface="Calibri"/>
                <a:cs typeface="Calibri"/>
              </a:rPr>
              <a:t>more</a:t>
            </a:r>
            <a:r>
              <a:rPr sz="2800" spc="15" dirty="0">
                <a:solidFill>
                  <a:srgbClr val="1F145D"/>
                </a:solidFill>
                <a:latin typeface="Calibri"/>
                <a:cs typeface="Calibri"/>
              </a:rPr>
              <a:t> </a:t>
            </a:r>
            <a:r>
              <a:rPr sz="2800" spc="-10" dirty="0">
                <a:solidFill>
                  <a:srgbClr val="1F145D"/>
                </a:solidFill>
                <a:latin typeface="Calibri"/>
                <a:cs typeface="Calibri"/>
              </a:rPr>
              <a:t>readable</a:t>
            </a:r>
            <a:r>
              <a:rPr sz="2800" dirty="0">
                <a:solidFill>
                  <a:srgbClr val="1F145D"/>
                </a:solidFill>
                <a:latin typeface="Calibri"/>
                <a:cs typeface="Calibri"/>
              </a:rPr>
              <a:t> </a:t>
            </a:r>
            <a:r>
              <a:rPr sz="2800" spc="-10" dirty="0">
                <a:solidFill>
                  <a:srgbClr val="1F145D"/>
                </a:solidFill>
                <a:latin typeface="Calibri"/>
                <a:cs typeface="Calibri"/>
              </a:rPr>
              <a:t>testbenches</a:t>
            </a:r>
            <a:endParaRPr sz="2800">
              <a:solidFill>
                <a:srgbClr val="1F145D"/>
              </a:solidFill>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543" y="418389"/>
            <a:ext cx="6115165" cy="697230"/>
          </a:xfrm>
          <a:prstGeom prst="rect">
            <a:avLst/>
          </a:prstGeom>
        </p:spPr>
        <p:txBody>
          <a:bodyPr vert="horz" wrap="square" lIns="0" tIns="13335" rIns="0" bIns="0" rtlCol="0">
            <a:spAutoFit/>
          </a:bodyPr>
          <a:lstStyle/>
          <a:p>
            <a:pPr marL="12700">
              <a:lnSpc>
                <a:spcPct val="100000"/>
              </a:lnSpc>
              <a:spcBef>
                <a:spcPts val="105"/>
              </a:spcBef>
            </a:pPr>
            <a:r>
              <a:rPr spc="-35" dirty="0"/>
              <a:t>Verilog</a:t>
            </a:r>
            <a:r>
              <a:rPr spc="-15" dirty="0"/>
              <a:t> </a:t>
            </a:r>
            <a:r>
              <a:rPr spc="-40" dirty="0"/>
              <a:t>system</a:t>
            </a:r>
            <a:r>
              <a:rPr spc="-50" dirty="0"/>
              <a:t> </a:t>
            </a:r>
            <a:r>
              <a:rPr spc="-20" dirty="0"/>
              <a:t>tasks</a:t>
            </a:r>
          </a:p>
        </p:txBody>
      </p:sp>
      <p:sp>
        <p:nvSpPr>
          <p:cNvPr id="3" name="object 3"/>
          <p:cNvSpPr txBox="1"/>
          <p:nvPr/>
        </p:nvSpPr>
        <p:spPr>
          <a:xfrm>
            <a:off x="916939" y="1759251"/>
            <a:ext cx="9604375" cy="3993401"/>
          </a:xfrm>
          <a:prstGeom prst="rect">
            <a:avLst/>
          </a:prstGeom>
        </p:spPr>
        <p:txBody>
          <a:bodyPr vert="horz" wrap="square" lIns="0" tIns="55880" rIns="0" bIns="0" rtlCol="0">
            <a:spAutoFit/>
          </a:bodyPr>
          <a:lstStyle/>
          <a:p>
            <a:pPr marL="241300" indent="-229235">
              <a:lnSpc>
                <a:spcPct val="100000"/>
              </a:lnSpc>
              <a:spcBef>
                <a:spcPts val="440"/>
              </a:spcBef>
              <a:buFont typeface="Arial"/>
              <a:buChar char="•"/>
              <a:tabLst>
                <a:tab pos="241935" algn="l"/>
              </a:tabLst>
            </a:pPr>
            <a:r>
              <a:rPr sz="2400" spc="-15" dirty="0">
                <a:solidFill>
                  <a:srgbClr val="1F145D"/>
                </a:solidFill>
                <a:latin typeface="Calibri"/>
                <a:cs typeface="Calibri"/>
              </a:rPr>
              <a:t>Display</a:t>
            </a:r>
            <a:r>
              <a:rPr sz="2400" spc="-20" dirty="0">
                <a:solidFill>
                  <a:srgbClr val="1F145D"/>
                </a:solidFill>
                <a:latin typeface="Calibri"/>
                <a:cs typeface="Calibri"/>
              </a:rPr>
              <a:t> </a:t>
            </a:r>
            <a:r>
              <a:rPr sz="2400" spc="-15" dirty="0">
                <a:solidFill>
                  <a:srgbClr val="1F145D"/>
                </a:solidFill>
                <a:latin typeface="Calibri"/>
                <a:cs typeface="Calibri"/>
              </a:rPr>
              <a:t>text</a:t>
            </a:r>
            <a:r>
              <a:rPr sz="2400" spc="-35" dirty="0">
                <a:solidFill>
                  <a:srgbClr val="1F145D"/>
                </a:solidFill>
                <a:latin typeface="Calibri"/>
                <a:cs typeface="Calibri"/>
              </a:rPr>
              <a:t> </a:t>
            </a:r>
            <a:r>
              <a:rPr sz="2400" spc="-15" dirty="0">
                <a:solidFill>
                  <a:srgbClr val="1F145D"/>
                </a:solidFill>
                <a:latin typeface="Calibri"/>
                <a:cs typeface="Calibri"/>
              </a:rPr>
              <a:t>to</a:t>
            </a:r>
            <a:r>
              <a:rPr sz="2400" spc="-20"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a:t>
            </a:r>
            <a:r>
              <a:rPr sz="2400" spc="-10" dirty="0">
                <a:solidFill>
                  <a:srgbClr val="1F145D"/>
                </a:solidFill>
                <a:latin typeface="Calibri"/>
                <a:cs typeface="Calibri"/>
              </a:rPr>
              <a:t>console</a:t>
            </a:r>
            <a:endParaRPr sz="2400">
              <a:solidFill>
                <a:srgbClr val="1F145D"/>
              </a:solidFill>
              <a:latin typeface="Calibri"/>
              <a:cs typeface="Calibri"/>
            </a:endParaRPr>
          </a:p>
          <a:p>
            <a:pPr marL="698500" lvl="1" indent="-229235">
              <a:lnSpc>
                <a:spcPct val="100000"/>
              </a:lnSpc>
              <a:spcBef>
                <a:spcPts val="290"/>
              </a:spcBef>
              <a:buFont typeface="Arial"/>
              <a:buChar char="•"/>
              <a:tabLst>
                <a:tab pos="698500" algn="l"/>
                <a:tab pos="699135" algn="l"/>
              </a:tabLst>
            </a:pPr>
            <a:r>
              <a:rPr sz="2000" spc="-5" dirty="0">
                <a:solidFill>
                  <a:srgbClr val="1F145D"/>
                </a:solidFill>
                <a:latin typeface="Calibri"/>
                <a:cs typeface="Calibri"/>
              </a:rPr>
              <a:t>$display</a:t>
            </a:r>
            <a:r>
              <a:rPr sz="2000" spc="430" dirty="0">
                <a:solidFill>
                  <a:srgbClr val="1F145D"/>
                </a:solidFill>
                <a:latin typeface="Calibri"/>
                <a:cs typeface="Calibri"/>
              </a:rPr>
              <a:t> </a:t>
            </a:r>
            <a:r>
              <a:rPr sz="2000" spc="-5" dirty="0">
                <a:solidFill>
                  <a:srgbClr val="1F145D"/>
                </a:solidFill>
                <a:latin typeface="Calibri"/>
                <a:cs typeface="Calibri"/>
              </a:rPr>
              <a:t>$monitor</a:t>
            </a:r>
            <a:r>
              <a:rPr sz="2000" spc="-40" dirty="0">
                <a:solidFill>
                  <a:srgbClr val="1F145D"/>
                </a:solidFill>
                <a:latin typeface="Calibri"/>
                <a:cs typeface="Calibri"/>
              </a:rPr>
              <a:t> </a:t>
            </a:r>
            <a:r>
              <a:rPr sz="2000" spc="-10" dirty="0">
                <a:solidFill>
                  <a:srgbClr val="1F145D"/>
                </a:solidFill>
                <a:latin typeface="Calibri"/>
                <a:cs typeface="Calibri"/>
              </a:rPr>
              <a:t>$strobe </a:t>
            </a:r>
            <a:r>
              <a:rPr sz="2000" spc="-5" dirty="0">
                <a:solidFill>
                  <a:srgbClr val="1F145D"/>
                </a:solidFill>
                <a:latin typeface="Calibri"/>
                <a:cs typeface="Calibri"/>
              </a:rPr>
              <a:t>$write</a:t>
            </a:r>
            <a:endParaRPr sz="2000">
              <a:solidFill>
                <a:srgbClr val="1F145D"/>
              </a:solidFill>
              <a:latin typeface="Calibri"/>
              <a:cs typeface="Calibri"/>
            </a:endParaRPr>
          </a:p>
          <a:p>
            <a:pPr marL="241300" indent="-229235">
              <a:lnSpc>
                <a:spcPct val="100000"/>
              </a:lnSpc>
              <a:spcBef>
                <a:spcPts val="685"/>
              </a:spcBef>
              <a:buFont typeface="Arial"/>
              <a:buChar char="•"/>
              <a:tabLst>
                <a:tab pos="241935" algn="l"/>
              </a:tabLst>
            </a:pPr>
            <a:r>
              <a:rPr sz="2400" spc="-30" dirty="0">
                <a:solidFill>
                  <a:srgbClr val="1F145D"/>
                </a:solidFill>
                <a:latin typeface="Calibri"/>
                <a:cs typeface="Calibri"/>
              </a:rPr>
              <a:t>Terminate</a:t>
            </a:r>
            <a:r>
              <a:rPr sz="2400" spc="-20" dirty="0">
                <a:solidFill>
                  <a:srgbClr val="1F145D"/>
                </a:solidFill>
                <a:latin typeface="Calibri"/>
                <a:cs typeface="Calibri"/>
              </a:rPr>
              <a:t> </a:t>
            </a:r>
            <a:r>
              <a:rPr sz="2400" dirty="0">
                <a:solidFill>
                  <a:srgbClr val="1F145D"/>
                </a:solidFill>
                <a:latin typeface="Calibri"/>
                <a:cs typeface="Calibri"/>
              </a:rPr>
              <a:t>the</a:t>
            </a:r>
            <a:r>
              <a:rPr sz="2400" spc="-25" dirty="0">
                <a:solidFill>
                  <a:srgbClr val="1F145D"/>
                </a:solidFill>
                <a:latin typeface="Calibri"/>
                <a:cs typeface="Calibri"/>
              </a:rPr>
              <a:t> </a:t>
            </a:r>
            <a:r>
              <a:rPr sz="2400" spc="-5" dirty="0">
                <a:solidFill>
                  <a:srgbClr val="1F145D"/>
                </a:solidFill>
                <a:latin typeface="Calibri"/>
                <a:cs typeface="Calibri"/>
              </a:rPr>
              <a:t>simulation</a:t>
            </a:r>
            <a:r>
              <a:rPr sz="2400" spc="-35" dirty="0">
                <a:solidFill>
                  <a:srgbClr val="1F145D"/>
                </a:solidFill>
                <a:latin typeface="Calibri"/>
                <a:cs typeface="Calibri"/>
              </a:rPr>
              <a:t> </a:t>
            </a:r>
            <a:r>
              <a:rPr sz="2400" dirty="0">
                <a:solidFill>
                  <a:srgbClr val="1F145D"/>
                </a:solidFill>
                <a:latin typeface="Calibri"/>
                <a:cs typeface="Calibri"/>
              </a:rPr>
              <a:t>/</a:t>
            </a:r>
            <a:r>
              <a:rPr sz="2400" spc="-20" dirty="0">
                <a:solidFill>
                  <a:srgbClr val="1F145D"/>
                </a:solidFill>
                <a:latin typeface="Calibri"/>
                <a:cs typeface="Calibri"/>
              </a:rPr>
              <a:t> </a:t>
            </a:r>
            <a:r>
              <a:rPr sz="2400" spc="-10" dirty="0">
                <a:solidFill>
                  <a:srgbClr val="1F145D"/>
                </a:solidFill>
                <a:latin typeface="Calibri"/>
                <a:cs typeface="Calibri"/>
              </a:rPr>
              <a:t>task</a:t>
            </a:r>
            <a:endParaRPr sz="2400">
              <a:solidFill>
                <a:srgbClr val="1F145D"/>
              </a:solidFill>
              <a:latin typeface="Calibri"/>
              <a:cs typeface="Calibri"/>
            </a:endParaRPr>
          </a:p>
          <a:p>
            <a:pPr marL="698500" lvl="1" indent="-229235">
              <a:lnSpc>
                <a:spcPct val="100000"/>
              </a:lnSpc>
              <a:spcBef>
                <a:spcPts val="290"/>
              </a:spcBef>
              <a:buFont typeface="Arial"/>
              <a:buChar char="•"/>
              <a:tabLst>
                <a:tab pos="698500" algn="l"/>
                <a:tab pos="699135" algn="l"/>
              </a:tabLst>
            </a:pPr>
            <a:r>
              <a:rPr sz="2000" dirty="0">
                <a:solidFill>
                  <a:srgbClr val="1F145D"/>
                </a:solidFill>
                <a:latin typeface="Calibri"/>
                <a:cs typeface="Calibri"/>
              </a:rPr>
              <a:t>$finish</a:t>
            </a:r>
            <a:r>
              <a:rPr sz="2000" spc="405" dirty="0">
                <a:solidFill>
                  <a:srgbClr val="1F145D"/>
                </a:solidFill>
                <a:latin typeface="Calibri"/>
                <a:cs typeface="Calibri"/>
              </a:rPr>
              <a:t> </a:t>
            </a:r>
            <a:r>
              <a:rPr sz="2000" spc="-15" dirty="0">
                <a:solidFill>
                  <a:srgbClr val="1F145D"/>
                </a:solidFill>
                <a:latin typeface="Calibri"/>
                <a:cs typeface="Calibri"/>
              </a:rPr>
              <a:t>$stop</a:t>
            </a:r>
            <a:endParaRPr sz="2000">
              <a:solidFill>
                <a:srgbClr val="1F145D"/>
              </a:solidFill>
              <a:latin typeface="Calibri"/>
              <a:cs typeface="Calibri"/>
            </a:endParaRPr>
          </a:p>
          <a:p>
            <a:pPr marL="241300" indent="-229235">
              <a:lnSpc>
                <a:spcPct val="100000"/>
              </a:lnSpc>
              <a:spcBef>
                <a:spcPts val="680"/>
              </a:spcBef>
              <a:buFont typeface="Arial"/>
              <a:buChar char="•"/>
              <a:tabLst>
                <a:tab pos="241935" algn="l"/>
              </a:tabLst>
            </a:pPr>
            <a:r>
              <a:rPr sz="2400" spc="-10" dirty="0">
                <a:solidFill>
                  <a:srgbClr val="1F145D"/>
                </a:solidFill>
                <a:latin typeface="Calibri"/>
                <a:cs typeface="Calibri"/>
              </a:rPr>
              <a:t>Define</a:t>
            </a:r>
            <a:r>
              <a:rPr sz="2400" spc="-5" dirty="0">
                <a:solidFill>
                  <a:srgbClr val="1F145D"/>
                </a:solidFill>
                <a:latin typeface="Calibri"/>
                <a:cs typeface="Calibri"/>
              </a:rPr>
              <a:t> </a:t>
            </a:r>
            <a:r>
              <a:rPr sz="2400" dirty="0">
                <a:solidFill>
                  <a:srgbClr val="1F145D"/>
                </a:solidFill>
                <a:latin typeface="Calibri"/>
                <a:cs typeface="Calibri"/>
              </a:rPr>
              <a:t>the </a:t>
            </a:r>
            <a:r>
              <a:rPr sz="2400" spc="-15" dirty="0">
                <a:solidFill>
                  <a:srgbClr val="1F145D"/>
                </a:solidFill>
                <a:latin typeface="Calibri"/>
                <a:cs typeface="Calibri"/>
              </a:rPr>
              <a:t>formatting</a:t>
            </a:r>
            <a:r>
              <a:rPr sz="2400" spc="-20" dirty="0">
                <a:solidFill>
                  <a:srgbClr val="1F145D"/>
                </a:solidFill>
                <a:latin typeface="Calibri"/>
                <a:cs typeface="Calibri"/>
              </a:rPr>
              <a:t> </a:t>
            </a:r>
            <a:r>
              <a:rPr sz="2400" dirty="0">
                <a:solidFill>
                  <a:srgbClr val="1F145D"/>
                </a:solidFill>
                <a:latin typeface="Calibri"/>
                <a:cs typeface="Calibri"/>
              </a:rPr>
              <a:t>and</a:t>
            </a:r>
            <a:r>
              <a:rPr sz="2400" spc="-5" dirty="0">
                <a:solidFill>
                  <a:srgbClr val="1F145D"/>
                </a:solidFill>
                <a:latin typeface="Calibri"/>
                <a:cs typeface="Calibri"/>
              </a:rPr>
              <a:t> unit </a:t>
            </a:r>
            <a:r>
              <a:rPr sz="2400" spc="-20" dirty="0">
                <a:solidFill>
                  <a:srgbClr val="1F145D"/>
                </a:solidFill>
                <a:latin typeface="Calibri"/>
                <a:cs typeface="Calibri"/>
              </a:rPr>
              <a:t>for</a:t>
            </a:r>
            <a:r>
              <a:rPr sz="2400" spc="-5" dirty="0">
                <a:solidFill>
                  <a:srgbClr val="1F145D"/>
                </a:solidFill>
                <a:latin typeface="Calibri"/>
                <a:cs typeface="Calibri"/>
              </a:rPr>
              <a:t> reporting</a:t>
            </a:r>
            <a:r>
              <a:rPr sz="2400" spc="-15" dirty="0">
                <a:solidFill>
                  <a:srgbClr val="1F145D"/>
                </a:solidFill>
                <a:latin typeface="Calibri"/>
                <a:cs typeface="Calibri"/>
              </a:rPr>
              <a:t> </a:t>
            </a:r>
            <a:r>
              <a:rPr sz="2400" spc="-10" dirty="0">
                <a:solidFill>
                  <a:srgbClr val="1F145D"/>
                </a:solidFill>
                <a:latin typeface="Calibri"/>
                <a:cs typeface="Calibri"/>
              </a:rPr>
              <a:t>timestamps</a:t>
            </a:r>
            <a:r>
              <a:rPr sz="2400" spc="-30" dirty="0">
                <a:solidFill>
                  <a:srgbClr val="1F145D"/>
                </a:solidFill>
                <a:latin typeface="Calibri"/>
                <a:cs typeface="Calibri"/>
              </a:rPr>
              <a:t> </a:t>
            </a:r>
            <a:r>
              <a:rPr sz="2400" spc="-5" dirty="0">
                <a:solidFill>
                  <a:srgbClr val="1F145D"/>
                </a:solidFill>
                <a:latin typeface="Calibri"/>
                <a:cs typeface="Calibri"/>
              </a:rPr>
              <a:t>of</a:t>
            </a:r>
            <a:r>
              <a:rPr sz="2400" spc="-10" dirty="0">
                <a:solidFill>
                  <a:srgbClr val="1F145D"/>
                </a:solidFill>
                <a:latin typeface="Calibri"/>
                <a:cs typeface="Calibri"/>
              </a:rPr>
              <a:t> events</a:t>
            </a:r>
            <a:endParaRPr sz="2400">
              <a:solidFill>
                <a:srgbClr val="1F145D"/>
              </a:solidFill>
              <a:latin typeface="Calibri"/>
              <a:cs typeface="Calibri"/>
            </a:endParaRPr>
          </a:p>
          <a:p>
            <a:pPr marL="698500" lvl="1" indent="-229235">
              <a:lnSpc>
                <a:spcPct val="100000"/>
              </a:lnSpc>
              <a:spcBef>
                <a:spcPts val="295"/>
              </a:spcBef>
              <a:buFont typeface="Arial"/>
              <a:buChar char="•"/>
              <a:tabLst>
                <a:tab pos="698500" algn="l"/>
                <a:tab pos="699135" algn="l"/>
              </a:tabLst>
            </a:pPr>
            <a:r>
              <a:rPr sz="2000" spc="-10" dirty="0">
                <a:solidFill>
                  <a:srgbClr val="1F145D"/>
                </a:solidFill>
                <a:latin typeface="Calibri"/>
                <a:cs typeface="Calibri"/>
              </a:rPr>
              <a:t>$timeformat</a:t>
            </a:r>
            <a:endParaRPr sz="2000">
              <a:solidFill>
                <a:srgbClr val="1F145D"/>
              </a:solidFill>
              <a:latin typeface="Calibri"/>
              <a:cs typeface="Calibri"/>
            </a:endParaRPr>
          </a:p>
          <a:p>
            <a:pPr marL="241300" indent="-229235">
              <a:lnSpc>
                <a:spcPct val="100000"/>
              </a:lnSpc>
              <a:spcBef>
                <a:spcPts val="680"/>
              </a:spcBef>
              <a:buFont typeface="Arial"/>
              <a:buChar char="•"/>
              <a:tabLst>
                <a:tab pos="241935" algn="l"/>
              </a:tabLst>
            </a:pPr>
            <a:r>
              <a:rPr sz="2400" spc="-10" dirty="0">
                <a:solidFill>
                  <a:srgbClr val="1F145D"/>
                </a:solidFill>
                <a:latin typeface="Calibri"/>
                <a:cs typeface="Calibri"/>
              </a:rPr>
              <a:t>Read</a:t>
            </a:r>
            <a:r>
              <a:rPr sz="2400" spc="-25" dirty="0">
                <a:solidFill>
                  <a:srgbClr val="1F145D"/>
                </a:solidFill>
                <a:latin typeface="Calibri"/>
                <a:cs typeface="Calibri"/>
              </a:rPr>
              <a:t> </a:t>
            </a:r>
            <a:r>
              <a:rPr sz="2400" spc="-15" dirty="0">
                <a:solidFill>
                  <a:srgbClr val="1F145D"/>
                </a:solidFill>
                <a:latin typeface="Calibri"/>
                <a:cs typeface="Calibri"/>
              </a:rPr>
              <a:t>data from</a:t>
            </a:r>
            <a:r>
              <a:rPr sz="2400" spc="-20" dirty="0">
                <a:solidFill>
                  <a:srgbClr val="1F145D"/>
                </a:solidFill>
                <a:latin typeface="Calibri"/>
                <a:cs typeface="Calibri"/>
              </a:rPr>
              <a:t> </a:t>
            </a:r>
            <a:r>
              <a:rPr sz="2400" dirty="0">
                <a:solidFill>
                  <a:srgbClr val="1F145D"/>
                </a:solidFill>
                <a:latin typeface="Calibri"/>
                <a:cs typeface="Calibri"/>
              </a:rPr>
              <a:t>a</a:t>
            </a:r>
            <a:r>
              <a:rPr sz="2400" spc="-5" dirty="0">
                <a:solidFill>
                  <a:srgbClr val="1F145D"/>
                </a:solidFill>
                <a:latin typeface="Calibri"/>
                <a:cs typeface="Calibri"/>
              </a:rPr>
              <a:t> </a:t>
            </a:r>
            <a:r>
              <a:rPr sz="2400" spc="-15" dirty="0">
                <a:solidFill>
                  <a:srgbClr val="1F145D"/>
                </a:solidFill>
                <a:latin typeface="Calibri"/>
                <a:cs typeface="Calibri"/>
              </a:rPr>
              <a:t>text</a:t>
            </a:r>
            <a:r>
              <a:rPr sz="2400" spc="-30" dirty="0">
                <a:solidFill>
                  <a:srgbClr val="1F145D"/>
                </a:solidFill>
                <a:latin typeface="Calibri"/>
                <a:cs typeface="Calibri"/>
              </a:rPr>
              <a:t> </a:t>
            </a:r>
            <a:r>
              <a:rPr sz="2400" spc="-5" dirty="0">
                <a:solidFill>
                  <a:srgbClr val="1F145D"/>
                </a:solidFill>
                <a:latin typeface="Calibri"/>
                <a:cs typeface="Calibri"/>
              </a:rPr>
              <a:t>file </a:t>
            </a:r>
            <a:r>
              <a:rPr sz="2400" dirty="0">
                <a:solidFill>
                  <a:srgbClr val="1F145D"/>
                </a:solidFill>
                <a:latin typeface="Calibri"/>
                <a:cs typeface="Calibri"/>
              </a:rPr>
              <a:t>as</a:t>
            </a:r>
            <a:r>
              <a:rPr sz="2400" spc="-15" dirty="0">
                <a:solidFill>
                  <a:srgbClr val="1F145D"/>
                </a:solidFill>
                <a:latin typeface="Calibri"/>
                <a:cs typeface="Calibri"/>
              </a:rPr>
              <a:t> </a:t>
            </a:r>
            <a:r>
              <a:rPr sz="2400" spc="-5" dirty="0">
                <a:solidFill>
                  <a:srgbClr val="1F145D"/>
                </a:solidFill>
                <a:latin typeface="Calibri"/>
                <a:cs typeface="Calibri"/>
              </a:rPr>
              <a:t>binary or</a:t>
            </a:r>
            <a:r>
              <a:rPr sz="2400" spc="-20" dirty="0">
                <a:solidFill>
                  <a:srgbClr val="1F145D"/>
                </a:solidFill>
                <a:latin typeface="Calibri"/>
                <a:cs typeface="Calibri"/>
              </a:rPr>
              <a:t> </a:t>
            </a:r>
            <a:r>
              <a:rPr sz="2400" spc="-15" dirty="0">
                <a:solidFill>
                  <a:srgbClr val="1F145D"/>
                </a:solidFill>
                <a:latin typeface="Calibri"/>
                <a:cs typeface="Calibri"/>
              </a:rPr>
              <a:t>hex</a:t>
            </a:r>
            <a:r>
              <a:rPr sz="2400" spc="-5" dirty="0">
                <a:solidFill>
                  <a:srgbClr val="1F145D"/>
                </a:solidFill>
                <a:latin typeface="Calibri"/>
                <a:cs typeface="Calibri"/>
              </a:rPr>
              <a:t> </a:t>
            </a:r>
            <a:r>
              <a:rPr sz="2400" spc="-15" dirty="0">
                <a:solidFill>
                  <a:srgbClr val="1F145D"/>
                </a:solidFill>
                <a:latin typeface="Calibri"/>
                <a:cs typeface="Calibri"/>
              </a:rPr>
              <a:t>into</a:t>
            </a:r>
            <a:r>
              <a:rPr sz="2400" spc="-10" dirty="0">
                <a:solidFill>
                  <a:srgbClr val="1F145D"/>
                </a:solidFill>
                <a:latin typeface="Calibri"/>
                <a:cs typeface="Calibri"/>
              </a:rPr>
              <a:t> </a:t>
            </a:r>
            <a:r>
              <a:rPr sz="2400" dirty="0">
                <a:solidFill>
                  <a:srgbClr val="1F145D"/>
                </a:solidFill>
                <a:latin typeface="Calibri"/>
                <a:cs typeface="Calibri"/>
              </a:rPr>
              <a:t>a</a:t>
            </a:r>
            <a:r>
              <a:rPr sz="2400" spc="-15" dirty="0">
                <a:solidFill>
                  <a:srgbClr val="1F145D"/>
                </a:solidFill>
                <a:latin typeface="Calibri"/>
                <a:cs typeface="Calibri"/>
              </a:rPr>
              <a:t> </a:t>
            </a:r>
            <a:r>
              <a:rPr sz="2400" spc="-5" dirty="0">
                <a:solidFill>
                  <a:srgbClr val="1F145D"/>
                </a:solidFill>
                <a:latin typeface="Calibri"/>
                <a:cs typeface="Calibri"/>
              </a:rPr>
              <a:t>testbench</a:t>
            </a:r>
            <a:r>
              <a:rPr sz="2400" spc="-20" dirty="0">
                <a:solidFill>
                  <a:srgbClr val="1F145D"/>
                </a:solidFill>
                <a:latin typeface="Calibri"/>
                <a:cs typeface="Calibri"/>
              </a:rPr>
              <a:t> array</a:t>
            </a:r>
            <a:endParaRPr sz="2400">
              <a:solidFill>
                <a:srgbClr val="1F145D"/>
              </a:solidFill>
              <a:latin typeface="Calibri"/>
              <a:cs typeface="Calibri"/>
            </a:endParaRPr>
          </a:p>
          <a:p>
            <a:pPr marL="698500" lvl="1" indent="-229235">
              <a:lnSpc>
                <a:spcPct val="100000"/>
              </a:lnSpc>
              <a:spcBef>
                <a:spcPts val="295"/>
              </a:spcBef>
              <a:buFont typeface="Arial"/>
              <a:buChar char="•"/>
              <a:tabLst>
                <a:tab pos="698500" algn="l"/>
                <a:tab pos="699135" algn="l"/>
              </a:tabLst>
            </a:pPr>
            <a:r>
              <a:rPr sz="2000" spc="-5" dirty="0">
                <a:solidFill>
                  <a:srgbClr val="1F145D"/>
                </a:solidFill>
                <a:latin typeface="Calibri"/>
                <a:cs typeface="Calibri"/>
              </a:rPr>
              <a:t>$readmemb,</a:t>
            </a:r>
            <a:r>
              <a:rPr sz="2000" spc="-25" dirty="0">
                <a:solidFill>
                  <a:srgbClr val="1F145D"/>
                </a:solidFill>
                <a:latin typeface="Calibri"/>
                <a:cs typeface="Calibri"/>
              </a:rPr>
              <a:t> </a:t>
            </a:r>
            <a:r>
              <a:rPr sz="2000" spc="-5" dirty="0">
                <a:solidFill>
                  <a:srgbClr val="1F145D"/>
                </a:solidFill>
                <a:latin typeface="Calibri"/>
                <a:cs typeface="Calibri"/>
              </a:rPr>
              <a:t>$readmmemh</a:t>
            </a:r>
            <a:endParaRPr sz="2000">
              <a:solidFill>
                <a:srgbClr val="1F145D"/>
              </a:solidFill>
              <a:latin typeface="Calibri"/>
              <a:cs typeface="Calibri"/>
            </a:endParaRPr>
          </a:p>
          <a:p>
            <a:pPr marL="241300" indent="-229235">
              <a:lnSpc>
                <a:spcPct val="100000"/>
              </a:lnSpc>
              <a:spcBef>
                <a:spcPts val="680"/>
              </a:spcBef>
              <a:buFont typeface="Arial"/>
              <a:buChar char="•"/>
              <a:tabLst>
                <a:tab pos="241935" algn="l"/>
              </a:tabLst>
            </a:pPr>
            <a:r>
              <a:rPr sz="2400" spc="-5" dirty="0">
                <a:solidFill>
                  <a:srgbClr val="1F145D"/>
                </a:solidFill>
                <a:latin typeface="Calibri"/>
                <a:cs typeface="Calibri"/>
              </a:rPr>
              <a:t>File</a:t>
            </a:r>
            <a:r>
              <a:rPr sz="2400" spc="-15" dirty="0">
                <a:solidFill>
                  <a:srgbClr val="1F145D"/>
                </a:solidFill>
                <a:latin typeface="Calibri"/>
                <a:cs typeface="Calibri"/>
              </a:rPr>
              <a:t> </a:t>
            </a:r>
            <a:r>
              <a:rPr sz="2400" spc="-5" dirty="0">
                <a:solidFill>
                  <a:srgbClr val="1F145D"/>
                </a:solidFill>
                <a:latin typeface="Calibri"/>
                <a:cs typeface="Calibri"/>
              </a:rPr>
              <a:t>I/O</a:t>
            </a:r>
            <a:r>
              <a:rPr sz="2400" spc="-10" dirty="0">
                <a:solidFill>
                  <a:srgbClr val="1F145D"/>
                </a:solidFill>
                <a:latin typeface="Calibri"/>
                <a:cs typeface="Calibri"/>
              </a:rPr>
              <a:t> </a:t>
            </a:r>
            <a:r>
              <a:rPr sz="2400" spc="-15" dirty="0">
                <a:solidFill>
                  <a:srgbClr val="1F145D"/>
                </a:solidFill>
                <a:latin typeface="Calibri"/>
                <a:cs typeface="Calibri"/>
              </a:rPr>
              <a:t>at</a:t>
            </a:r>
            <a:r>
              <a:rPr sz="2400" dirty="0">
                <a:solidFill>
                  <a:srgbClr val="1F145D"/>
                </a:solidFill>
                <a:latin typeface="Calibri"/>
                <a:cs typeface="Calibri"/>
              </a:rPr>
              <a:t> the</a:t>
            </a:r>
            <a:r>
              <a:rPr sz="2400" spc="-15" dirty="0">
                <a:solidFill>
                  <a:srgbClr val="1F145D"/>
                </a:solidFill>
                <a:latin typeface="Calibri"/>
                <a:cs typeface="Calibri"/>
              </a:rPr>
              <a:t> </a:t>
            </a:r>
            <a:r>
              <a:rPr sz="2400" spc="-5" dirty="0">
                <a:solidFill>
                  <a:srgbClr val="1F145D"/>
                </a:solidFill>
                <a:latin typeface="Calibri"/>
                <a:cs typeface="Calibri"/>
              </a:rPr>
              <a:t>character/line</a:t>
            </a:r>
            <a:r>
              <a:rPr sz="2400" spc="-25" dirty="0">
                <a:solidFill>
                  <a:srgbClr val="1F145D"/>
                </a:solidFill>
                <a:latin typeface="Calibri"/>
                <a:cs typeface="Calibri"/>
              </a:rPr>
              <a:t> </a:t>
            </a:r>
            <a:r>
              <a:rPr sz="2400" spc="-10" dirty="0">
                <a:solidFill>
                  <a:srgbClr val="1F145D"/>
                </a:solidFill>
                <a:latin typeface="Calibri"/>
                <a:cs typeface="Calibri"/>
              </a:rPr>
              <a:t>level</a:t>
            </a:r>
            <a:r>
              <a:rPr sz="2400" dirty="0">
                <a:solidFill>
                  <a:srgbClr val="1F145D"/>
                </a:solidFill>
                <a:latin typeface="Calibri"/>
                <a:cs typeface="Calibri"/>
              </a:rPr>
              <a:t> </a:t>
            </a:r>
            <a:r>
              <a:rPr sz="2400" spc="-20" dirty="0">
                <a:solidFill>
                  <a:srgbClr val="1F145D"/>
                </a:solidFill>
                <a:latin typeface="Calibri"/>
                <a:cs typeface="Calibri"/>
              </a:rPr>
              <a:t>(like</a:t>
            </a:r>
            <a:r>
              <a:rPr sz="2400" spc="-25" dirty="0">
                <a:solidFill>
                  <a:srgbClr val="1F145D"/>
                </a:solidFill>
                <a:latin typeface="Calibri"/>
                <a:cs typeface="Calibri"/>
              </a:rPr>
              <a:t> </a:t>
            </a:r>
            <a:r>
              <a:rPr sz="2400" dirty="0">
                <a:solidFill>
                  <a:srgbClr val="1F145D"/>
                </a:solidFill>
                <a:latin typeface="Calibri"/>
                <a:cs typeface="Calibri"/>
              </a:rPr>
              <a:t>C</a:t>
            </a:r>
            <a:r>
              <a:rPr sz="2400" spc="-10" dirty="0">
                <a:solidFill>
                  <a:srgbClr val="1F145D"/>
                </a:solidFill>
                <a:latin typeface="Calibri"/>
                <a:cs typeface="Calibri"/>
              </a:rPr>
              <a:t> programming</a:t>
            </a:r>
            <a:r>
              <a:rPr sz="2400" spc="-35" dirty="0">
                <a:solidFill>
                  <a:srgbClr val="1F145D"/>
                </a:solidFill>
                <a:latin typeface="Calibri"/>
                <a:cs typeface="Calibri"/>
              </a:rPr>
              <a:t> </a:t>
            </a:r>
            <a:r>
              <a:rPr sz="2400" spc="-5" dirty="0">
                <a:solidFill>
                  <a:srgbClr val="1F145D"/>
                </a:solidFill>
                <a:latin typeface="Calibri"/>
                <a:cs typeface="Calibri"/>
              </a:rPr>
              <a:t>language)</a:t>
            </a:r>
            <a:endParaRPr sz="2400">
              <a:solidFill>
                <a:srgbClr val="1F145D"/>
              </a:solidFill>
              <a:latin typeface="Calibri"/>
              <a:cs typeface="Calibri"/>
            </a:endParaRPr>
          </a:p>
          <a:p>
            <a:pPr marL="698500" lvl="1" indent="-229235">
              <a:lnSpc>
                <a:spcPct val="100000"/>
              </a:lnSpc>
              <a:spcBef>
                <a:spcPts val="295"/>
              </a:spcBef>
              <a:buFont typeface="Arial"/>
              <a:buChar char="•"/>
              <a:tabLst>
                <a:tab pos="698500" algn="l"/>
                <a:tab pos="699135" algn="l"/>
              </a:tabLst>
            </a:pPr>
            <a:r>
              <a:rPr sz="2000" spc="-10" dirty="0">
                <a:solidFill>
                  <a:srgbClr val="1F145D"/>
                </a:solidFill>
                <a:latin typeface="Calibri"/>
                <a:cs typeface="Calibri"/>
              </a:rPr>
              <a:t>$fopen,</a:t>
            </a:r>
            <a:r>
              <a:rPr sz="2000" spc="-25" dirty="0">
                <a:solidFill>
                  <a:srgbClr val="1F145D"/>
                </a:solidFill>
                <a:latin typeface="Calibri"/>
                <a:cs typeface="Calibri"/>
              </a:rPr>
              <a:t> </a:t>
            </a:r>
            <a:r>
              <a:rPr sz="2000" spc="-5" dirty="0">
                <a:solidFill>
                  <a:srgbClr val="1F145D"/>
                </a:solidFill>
                <a:latin typeface="Calibri"/>
                <a:cs typeface="Calibri"/>
              </a:rPr>
              <a:t>$fseek,</a:t>
            </a:r>
            <a:r>
              <a:rPr sz="2000" spc="15" dirty="0">
                <a:solidFill>
                  <a:srgbClr val="1F145D"/>
                </a:solidFill>
                <a:latin typeface="Calibri"/>
                <a:cs typeface="Calibri"/>
              </a:rPr>
              <a:t> </a:t>
            </a:r>
            <a:r>
              <a:rPr sz="2000" spc="-5" dirty="0">
                <a:solidFill>
                  <a:srgbClr val="1F145D"/>
                </a:solidFill>
                <a:latin typeface="Calibri"/>
                <a:cs typeface="Calibri"/>
              </a:rPr>
              <a:t>$ftell,</a:t>
            </a:r>
            <a:r>
              <a:rPr sz="2000" spc="15" dirty="0">
                <a:solidFill>
                  <a:srgbClr val="1F145D"/>
                </a:solidFill>
                <a:latin typeface="Calibri"/>
                <a:cs typeface="Calibri"/>
              </a:rPr>
              <a:t> </a:t>
            </a:r>
            <a:r>
              <a:rPr sz="2000" spc="-20" dirty="0">
                <a:solidFill>
                  <a:srgbClr val="1F145D"/>
                </a:solidFill>
                <a:latin typeface="Calibri"/>
                <a:cs typeface="Calibri"/>
              </a:rPr>
              <a:t>$fgetc</a:t>
            </a:r>
            <a:r>
              <a:rPr sz="2000" spc="-5" dirty="0">
                <a:solidFill>
                  <a:srgbClr val="1F145D"/>
                </a:solidFill>
                <a:latin typeface="Calibri"/>
                <a:cs typeface="Calibri"/>
              </a:rPr>
              <a:t> </a:t>
            </a:r>
            <a:r>
              <a:rPr sz="2000" spc="-15" dirty="0">
                <a:solidFill>
                  <a:srgbClr val="1F145D"/>
                </a:solidFill>
                <a:latin typeface="Calibri"/>
                <a:cs typeface="Calibri"/>
              </a:rPr>
              <a:t>$fgets,</a:t>
            </a:r>
            <a:r>
              <a:rPr sz="2000" spc="5" dirty="0">
                <a:solidFill>
                  <a:srgbClr val="1F145D"/>
                </a:solidFill>
                <a:latin typeface="Calibri"/>
                <a:cs typeface="Calibri"/>
              </a:rPr>
              <a:t> </a:t>
            </a:r>
            <a:r>
              <a:rPr sz="2000" spc="-15" dirty="0">
                <a:solidFill>
                  <a:srgbClr val="1F145D"/>
                </a:solidFill>
                <a:latin typeface="Calibri"/>
                <a:cs typeface="Calibri"/>
              </a:rPr>
              <a:t>$fstrobe</a:t>
            </a:r>
            <a:r>
              <a:rPr sz="2000" dirty="0">
                <a:solidFill>
                  <a:srgbClr val="1F145D"/>
                </a:solidFill>
                <a:latin typeface="Calibri"/>
                <a:cs typeface="Calibri"/>
              </a:rPr>
              <a:t> </a:t>
            </a:r>
            <a:r>
              <a:rPr sz="2000" spc="-5" dirty="0">
                <a:solidFill>
                  <a:srgbClr val="1F145D"/>
                </a:solidFill>
                <a:latin typeface="Calibri"/>
                <a:cs typeface="Calibri"/>
              </a:rPr>
              <a:t>$fflush,</a:t>
            </a:r>
            <a:r>
              <a:rPr sz="2000" spc="10" dirty="0">
                <a:solidFill>
                  <a:srgbClr val="1F145D"/>
                </a:solidFill>
                <a:latin typeface="Calibri"/>
                <a:cs typeface="Calibri"/>
              </a:rPr>
              <a:t> </a:t>
            </a:r>
            <a:r>
              <a:rPr sz="2000" spc="-15" dirty="0">
                <a:solidFill>
                  <a:srgbClr val="1F145D"/>
                </a:solidFill>
                <a:latin typeface="Calibri"/>
                <a:cs typeface="Calibri"/>
              </a:rPr>
              <a:t>$ferror</a:t>
            </a:r>
            <a:r>
              <a:rPr sz="2000" spc="10" dirty="0">
                <a:solidFill>
                  <a:srgbClr val="1F145D"/>
                </a:solidFill>
                <a:latin typeface="Calibri"/>
                <a:cs typeface="Calibri"/>
              </a:rPr>
              <a:t> </a:t>
            </a:r>
            <a:r>
              <a:rPr sz="2000" spc="-5" dirty="0">
                <a:solidFill>
                  <a:srgbClr val="1F145D"/>
                </a:solidFill>
                <a:latin typeface="Calibri"/>
                <a:cs typeface="Calibri"/>
              </a:rPr>
              <a:t>$fmonitor</a:t>
            </a:r>
            <a:r>
              <a:rPr sz="2000" dirty="0">
                <a:solidFill>
                  <a:srgbClr val="1F145D"/>
                </a:solidFill>
                <a:latin typeface="Calibri"/>
                <a:cs typeface="Calibri"/>
              </a:rPr>
              <a:t> </a:t>
            </a:r>
            <a:r>
              <a:rPr sz="2000" spc="-10" dirty="0">
                <a:solidFill>
                  <a:srgbClr val="1F145D"/>
                </a:solidFill>
                <a:latin typeface="Calibri"/>
                <a:cs typeface="Calibri"/>
              </a:rPr>
              <a:t>$fwrite</a:t>
            </a:r>
            <a:r>
              <a:rPr sz="2000" spc="25" dirty="0">
                <a:solidFill>
                  <a:srgbClr val="1F145D"/>
                </a:solidFill>
                <a:latin typeface="Calibri"/>
                <a:cs typeface="Calibri"/>
              </a:rPr>
              <a:t> </a:t>
            </a:r>
            <a:r>
              <a:rPr sz="2000" spc="-10" dirty="0">
                <a:solidFill>
                  <a:srgbClr val="1F145D"/>
                </a:solidFill>
                <a:latin typeface="Calibri"/>
                <a:cs typeface="Calibri"/>
              </a:rPr>
              <a:t>$fclose</a:t>
            </a:r>
            <a:endParaRPr sz="2000">
              <a:solidFill>
                <a:srgbClr val="1F145D"/>
              </a:solidFill>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47941"/>
            <a:ext cx="4747013" cy="697230"/>
          </a:xfrm>
          <a:prstGeom prst="rect">
            <a:avLst/>
          </a:prstGeom>
        </p:spPr>
        <p:txBody>
          <a:bodyPr vert="horz" wrap="square" lIns="0" tIns="13335" rIns="0" bIns="0" rtlCol="0">
            <a:spAutoFit/>
          </a:bodyPr>
          <a:lstStyle/>
          <a:p>
            <a:pPr marL="12700">
              <a:lnSpc>
                <a:spcPct val="100000"/>
              </a:lnSpc>
              <a:spcBef>
                <a:spcPts val="105"/>
              </a:spcBef>
            </a:pPr>
            <a:r>
              <a:rPr spc="-5" dirty="0"/>
              <a:t>Displaying</a:t>
            </a:r>
            <a:r>
              <a:rPr spc="-90" dirty="0"/>
              <a:t> </a:t>
            </a:r>
            <a:r>
              <a:rPr spc="-20" dirty="0"/>
              <a:t>text</a:t>
            </a:r>
          </a:p>
        </p:txBody>
      </p:sp>
      <p:sp>
        <p:nvSpPr>
          <p:cNvPr id="3" name="object 3"/>
          <p:cNvSpPr txBox="1"/>
          <p:nvPr/>
        </p:nvSpPr>
        <p:spPr>
          <a:xfrm>
            <a:off x="916939" y="1793493"/>
            <a:ext cx="7409180"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solidFill>
                  <a:srgbClr val="1F145D"/>
                </a:solidFill>
                <a:latin typeface="Calibri"/>
                <a:cs typeface="Calibri"/>
              </a:rPr>
              <a:t>How</a:t>
            </a:r>
            <a:r>
              <a:rPr sz="2800" spc="1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5" dirty="0">
                <a:solidFill>
                  <a:srgbClr val="1F145D"/>
                </a:solidFill>
                <a:latin typeface="Calibri"/>
                <a:cs typeface="Calibri"/>
              </a:rPr>
              <a:t>display</a:t>
            </a:r>
            <a:r>
              <a:rPr sz="2800" spc="35" dirty="0">
                <a:solidFill>
                  <a:srgbClr val="1F145D"/>
                </a:solidFill>
                <a:latin typeface="Calibri"/>
                <a:cs typeface="Calibri"/>
              </a:rPr>
              <a:t> </a:t>
            </a:r>
            <a:r>
              <a:rPr sz="2800" spc="-20" dirty="0">
                <a:solidFill>
                  <a:srgbClr val="1F145D"/>
                </a:solidFill>
                <a:latin typeface="Calibri"/>
                <a:cs typeface="Calibri"/>
              </a:rPr>
              <a:t>text</a:t>
            </a:r>
            <a:r>
              <a:rPr sz="2800" spc="-10" dirty="0">
                <a:solidFill>
                  <a:srgbClr val="1F145D"/>
                </a:solidFill>
                <a:latin typeface="Calibri"/>
                <a:cs typeface="Calibri"/>
              </a:rPr>
              <a:t> messages</a:t>
            </a:r>
            <a:r>
              <a:rPr sz="2800" spc="15" dirty="0">
                <a:solidFill>
                  <a:srgbClr val="1F145D"/>
                </a:solidFill>
                <a:latin typeface="Calibri"/>
                <a:cs typeface="Calibri"/>
              </a:rPr>
              <a:t> </a:t>
            </a:r>
            <a:r>
              <a:rPr sz="2800" spc="-5" dirty="0">
                <a:solidFill>
                  <a:srgbClr val="1F145D"/>
                </a:solidFill>
                <a:latin typeface="Calibri"/>
                <a:cs typeface="Calibri"/>
              </a:rPr>
              <a:t>and</a:t>
            </a:r>
            <a:r>
              <a:rPr sz="2800" spc="25" dirty="0">
                <a:solidFill>
                  <a:srgbClr val="1F145D"/>
                </a:solidFill>
                <a:latin typeface="Calibri"/>
                <a:cs typeface="Calibri"/>
              </a:rPr>
              <a:t> </a:t>
            </a:r>
            <a:r>
              <a:rPr sz="2800" spc="-10" dirty="0">
                <a:solidFill>
                  <a:srgbClr val="1F145D"/>
                </a:solidFill>
                <a:latin typeface="Calibri"/>
                <a:cs typeface="Calibri"/>
              </a:rPr>
              <a:t>monitor</a:t>
            </a:r>
            <a:r>
              <a:rPr sz="2800" spc="5" dirty="0">
                <a:solidFill>
                  <a:srgbClr val="1F145D"/>
                </a:solidFill>
                <a:latin typeface="Calibri"/>
                <a:cs typeface="Calibri"/>
              </a:rPr>
              <a:t> </a:t>
            </a:r>
            <a:r>
              <a:rPr sz="2800" spc="-10" dirty="0">
                <a:solidFill>
                  <a:srgbClr val="1F145D"/>
                </a:solidFill>
                <a:latin typeface="Calibri"/>
                <a:cs typeface="Calibri"/>
              </a:rPr>
              <a:t>signals</a:t>
            </a:r>
            <a:endParaRPr sz="2800">
              <a:solidFill>
                <a:srgbClr val="1F145D"/>
              </a:solidFill>
              <a:latin typeface="Calibri"/>
              <a:cs typeface="Calibri"/>
            </a:endParaRPr>
          </a:p>
        </p:txBody>
      </p:sp>
      <p:sp>
        <p:nvSpPr>
          <p:cNvPr id="4" name="object 4"/>
          <p:cNvSpPr txBox="1"/>
          <p:nvPr/>
        </p:nvSpPr>
        <p:spPr>
          <a:xfrm>
            <a:off x="591312" y="2368295"/>
            <a:ext cx="5267325" cy="1415772"/>
          </a:xfrm>
          <a:prstGeom prst="rect">
            <a:avLst/>
          </a:prstGeom>
          <a:solidFill>
            <a:srgbClr val="E1EFD9"/>
          </a:solidFill>
          <a:ln w="6096">
            <a:solidFill>
              <a:srgbClr val="6FAC46"/>
            </a:solidFill>
          </a:ln>
        </p:spPr>
        <p:txBody>
          <a:bodyPr vert="horz" wrap="square" lIns="0" tIns="30480" rIns="0" bIns="0" rtlCol="0">
            <a:spAutoFit/>
          </a:bodyPr>
          <a:lstStyle/>
          <a:p>
            <a:pPr marL="142240">
              <a:lnSpc>
                <a:spcPct val="100000"/>
              </a:lnSpc>
              <a:spcBef>
                <a:spcPts val="240"/>
              </a:spcBef>
            </a:pPr>
            <a:r>
              <a:rPr sz="1800" b="1" dirty="0">
                <a:solidFill>
                  <a:srgbClr val="1F145D"/>
                </a:solidFill>
                <a:latin typeface="Calibri"/>
                <a:cs typeface="Calibri"/>
              </a:rPr>
              <a:t>initial</a:t>
            </a:r>
            <a:r>
              <a:rPr sz="1800" b="1" spc="34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352425">
              <a:lnSpc>
                <a:spcPct val="100000"/>
              </a:lnSpc>
            </a:pPr>
            <a:r>
              <a:rPr sz="1800" b="1" spc="-10" dirty="0">
                <a:solidFill>
                  <a:srgbClr val="1F145D"/>
                </a:solidFill>
                <a:latin typeface="Calibri"/>
                <a:cs typeface="Calibri"/>
              </a:rPr>
              <a:t>$display</a:t>
            </a:r>
            <a:r>
              <a:rPr sz="1800" spc="-10" dirty="0">
                <a:solidFill>
                  <a:srgbClr val="1F145D"/>
                </a:solidFill>
                <a:latin typeface="Calibri"/>
                <a:cs typeface="Calibri"/>
              </a:rPr>
              <a:t>("\t\ttime,\tclk,\treset,\tenable,\tcount");</a:t>
            </a:r>
            <a:endParaRPr sz="1800">
              <a:solidFill>
                <a:srgbClr val="1F145D"/>
              </a:solidFill>
              <a:latin typeface="Calibri"/>
              <a:cs typeface="Calibri"/>
            </a:endParaRPr>
          </a:p>
          <a:p>
            <a:pPr marL="352425">
              <a:lnSpc>
                <a:spcPct val="100000"/>
              </a:lnSpc>
            </a:pPr>
            <a:r>
              <a:rPr sz="1800" b="1" spc="-5" dirty="0">
                <a:solidFill>
                  <a:srgbClr val="1F145D"/>
                </a:solidFill>
                <a:latin typeface="Calibri"/>
                <a:cs typeface="Calibri"/>
              </a:rPr>
              <a:t>$monitor</a:t>
            </a:r>
            <a:r>
              <a:rPr sz="1800" spc="-5" dirty="0">
                <a:solidFill>
                  <a:srgbClr val="1F145D"/>
                </a:solidFill>
                <a:latin typeface="Calibri"/>
                <a:cs typeface="Calibri"/>
              </a:rPr>
              <a:t>("%d,\t%b,\t%b,\t%b,\t%d",</a:t>
            </a:r>
            <a:endParaRPr sz="1800">
              <a:solidFill>
                <a:srgbClr val="1F145D"/>
              </a:solidFill>
              <a:latin typeface="Calibri"/>
              <a:cs typeface="Calibri"/>
            </a:endParaRPr>
          </a:p>
          <a:p>
            <a:pPr marL="1213485">
              <a:lnSpc>
                <a:spcPct val="100000"/>
              </a:lnSpc>
            </a:pPr>
            <a:r>
              <a:rPr sz="1800" b="1" dirty="0">
                <a:solidFill>
                  <a:srgbClr val="1F145D"/>
                </a:solidFill>
                <a:latin typeface="Calibri"/>
                <a:cs typeface="Calibri"/>
              </a:rPr>
              <a:t>$time</a:t>
            </a:r>
            <a:r>
              <a:rPr sz="1800" dirty="0">
                <a:solidFill>
                  <a:srgbClr val="1F145D"/>
                </a:solidFill>
                <a:latin typeface="Calibri"/>
                <a:cs typeface="Calibri"/>
              </a:rPr>
              <a:t>,</a:t>
            </a:r>
            <a:r>
              <a:rPr sz="1800" spc="-15" dirty="0">
                <a:solidFill>
                  <a:srgbClr val="1F145D"/>
                </a:solidFill>
                <a:latin typeface="Calibri"/>
                <a:cs typeface="Calibri"/>
              </a:rPr>
              <a:t> </a:t>
            </a:r>
            <a:r>
              <a:rPr sz="1800" spc="-10" dirty="0">
                <a:solidFill>
                  <a:srgbClr val="1F145D"/>
                </a:solidFill>
                <a:latin typeface="Calibri"/>
                <a:cs typeface="Calibri"/>
              </a:rPr>
              <a:t>clk,</a:t>
            </a:r>
            <a:r>
              <a:rPr sz="1800" dirty="0">
                <a:solidFill>
                  <a:srgbClr val="1F145D"/>
                </a:solidFill>
                <a:latin typeface="Calibri"/>
                <a:cs typeface="Calibri"/>
              </a:rPr>
              <a:t> </a:t>
            </a:r>
            <a:r>
              <a:rPr sz="1800" spc="-10" dirty="0">
                <a:solidFill>
                  <a:srgbClr val="1F145D"/>
                </a:solidFill>
                <a:latin typeface="Calibri"/>
                <a:cs typeface="Calibri"/>
              </a:rPr>
              <a:t>reset,</a:t>
            </a:r>
            <a:r>
              <a:rPr sz="1800" spc="-5" dirty="0">
                <a:solidFill>
                  <a:srgbClr val="1F145D"/>
                </a:solidFill>
                <a:latin typeface="Calibri"/>
                <a:cs typeface="Calibri"/>
              </a:rPr>
              <a:t> </a:t>
            </a:r>
            <a:r>
              <a:rPr sz="1800" dirty="0">
                <a:solidFill>
                  <a:srgbClr val="1F145D"/>
                </a:solidFill>
                <a:latin typeface="Calibri"/>
                <a:cs typeface="Calibri"/>
              </a:rPr>
              <a:t>enable, </a:t>
            </a:r>
            <a:r>
              <a:rPr sz="1800" spc="-10" dirty="0">
                <a:solidFill>
                  <a:srgbClr val="1F145D"/>
                </a:solidFill>
                <a:latin typeface="Calibri"/>
                <a:cs typeface="Calibri"/>
              </a:rPr>
              <a:t>count);</a:t>
            </a:r>
            <a:endParaRPr sz="1800">
              <a:solidFill>
                <a:srgbClr val="1F145D"/>
              </a:solidFill>
              <a:latin typeface="Calibri"/>
              <a:cs typeface="Calibri"/>
            </a:endParaRPr>
          </a:p>
          <a:p>
            <a:pPr marL="142240">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
        <p:nvSpPr>
          <p:cNvPr id="5" name="object 5"/>
          <p:cNvSpPr txBox="1"/>
          <p:nvPr/>
        </p:nvSpPr>
        <p:spPr>
          <a:xfrm>
            <a:off x="6458711" y="2368295"/>
            <a:ext cx="5267325" cy="4247515"/>
          </a:xfrm>
          <a:prstGeom prst="rect">
            <a:avLst/>
          </a:prstGeom>
          <a:solidFill>
            <a:srgbClr val="E1EFD9"/>
          </a:solidFill>
          <a:ln w="6096">
            <a:solidFill>
              <a:srgbClr val="6FAC46"/>
            </a:solidFill>
          </a:ln>
        </p:spPr>
        <p:txBody>
          <a:bodyPr vert="horz" wrap="square" lIns="0" tIns="30480" rIns="0" bIns="0" rtlCol="0">
            <a:spAutoFit/>
          </a:bodyPr>
          <a:lstStyle/>
          <a:p>
            <a:pPr marL="90805">
              <a:lnSpc>
                <a:spcPct val="100000"/>
              </a:lnSpc>
              <a:spcBef>
                <a:spcPts val="240"/>
              </a:spcBef>
            </a:pPr>
            <a:r>
              <a:rPr sz="1800" b="1" dirty="0">
                <a:solidFill>
                  <a:srgbClr val="1F145D"/>
                </a:solidFill>
                <a:latin typeface="Calibri"/>
                <a:cs typeface="Calibri"/>
              </a:rPr>
              <a:t>use</a:t>
            </a:r>
            <a:r>
              <a:rPr sz="1800" b="1" spc="355" dirty="0">
                <a:solidFill>
                  <a:srgbClr val="1F145D"/>
                </a:solidFill>
                <a:latin typeface="Calibri"/>
                <a:cs typeface="Calibri"/>
              </a:rPr>
              <a:t> </a:t>
            </a:r>
            <a:r>
              <a:rPr sz="1800" spc="-15" dirty="0">
                <a:solidFill>
                  <a:srgbClr val="1F145D"/>
                </a:solidFill>
                <a:latin typeface="Calibri"/>
                <a:cs typeface="Calibri"/>
              </a:rPr>
              <a:t>std.textio.all;</a:t>
            </a:r>
            <a:endParaRPr sz="1800">
              <a:solidFill>
                <a:srgbClr val="1F145D"/>
              </a:solidFill>
              <a:latin typeface="Calibri"/>
              <a:cs typeface="Calibri"/>
            </a:endParaRPr>
          </a:p>
          <a:p>
            <a:pPr marL="90805">
              <a:lnSpc>
                <a:spcPct val="100000"/>
              </a:lnSpc>
            </a:pPr>
            <a:r>
              <a:rPr sz="1800" dirty="0">
                <a:solidFill>
                  <a:srgbClr val="1F145D"/>
                </a:solidFill>
                <a:latin typeface="Calibri"/>
                <a:cs typeface="Calibri"/>
              </a:rPr>
              <a:t>…</a:t>
            </a:r>
            <a:endParaRPr sz="1800">
              <a:solidFill>
                <a:srgbClr val="1F145D"/>
              </a:solidFill>
              <a:latin typeface="Calibri"/>
              <a:cs typeface="Calibri"/>
            </a:endParaRPr>
          </a:p>
          <a:p>
            <a:pPr marL="90805">
              <a:lnSpc>
                <a:spcPct val="100000"/>
              </a:lnSpc>
            </a:pPr>
            <a:r>
              <a:rPr sz="1800" b="1" spc="-5" dirty="0">
                <a:solidFill>
                  <a:srgbClr val="1F145D"/>
                </a:solidFill>
                <a:latin typeface="Calibri"/>
                <a:cs typeface="Calibri"/>
              </a:rPr>
              <a:t>report</a:t>
            </a:r>
            <a:r>
              <a:rPr sz="1800" b="1" spc="-25" dirty="0">
                <a:solidFill>
                  <a:srgbClr val="1F145D"/>
                </a:solidFill>
                <a:latin typeface="Calibri"/>
                <a:cs typeface="Calibri"/>
              </a:rPr>
              <a:t> </a:t>
            </a:r>
            <a:r>
              <a:rPr sz="1800" spc="-5" dirty="0">
                <a:solidFill>
                  <a:srgbClr val="1F145D"/>
                </a:solidFill>
                <a:latin typeface="Calibri"/>
                <a:cs typeface="Calibri"/>
              </a:rPr>
              <a:t>"Time,</a:t>
            </a:r>
            <a:r>
              <a:rPr sz="1800" spc="25" dirty="0">
                <a:solidFill>
                  <a:srgbClr val="1F145D"/>
                </a:solidFill>
                <a:latin typeface="Calibri"/>
                <a:cs typeface="Calibri"/>
              </a:rPr>
              <a:t> </a:t>
            </a:r>
            <a:r>
              <a:rPr sz="1800" spc="-10" dirty="0">
                <a:solidFill>
                  <a:srgbClr val="1F145D"/>
                </a:solidFill>
                <a:latin typeface="Calibri"/>
                <a:cs typeface="Calibri"/>
              </a:rPr>
              <a:t>clk,</a:t>
            </a:r>
            <a:r>
              <a:rPr sz="1800" spc="5" dirty="0">
                <a:solidFill>
                  <a:srgbClr val="1F145D"/>
                </a:solidFill>
                <a:latin typeface="Calibri"/>
                <a:cs typeface="Calibri"/>
              </a:rPr>
              <a:t> </a:t>
            </a:r>
            <a:r>
              <a:rPr sz="1800" spc="-10" dirty="0">
                <a:solidFill>
                  <a:srgbClr val="1F145D"/>
                </a:solidFill>
                <a:latin typeface="Calibri"/>
                <a:cs typeface="Calibri"/>
              </a:rPr>
              <a:t>reset,</a:t>
            </a:r>
            <a:r>
              <a:rPr sz="1800" dirty="0">
                <a:solidFill>
                  <a:srgbClr val="1F145D"/>
                </a:solidFill>
                <a:latin typeface="Calibri"/>
                <a:cs typeface="Calibri"/>
              </a:rPr>
              <a:t> enable,</a:t>
            </a:r>
            <a:r>
              <a:rPr sz="1800" spc="5" dirty="0">
                <a:solidFill>
                  <a:srgbClr val="1F145D"/>
                </a:solidFill>
                <a:latin typeface="Calibri"/>
                <a:cs typeface="Calibri"/>
              </a:rPr>
              <a:t> </a:t>
            </a:r>
            <a:r>
              <a:rPr sz="1800" spc="-10" dirty="0">
                <a:solidFill>
                  <a:srgbClr val="1F145D"/>
                </a:solidFill>
                <a:latin typeface="Calibri"/>
                <a:cs typeface="Calibri"/>
              </a:rPr>
              <a:t>count";</a:t>
            </a:r>
            <a:endParaRPr sz="1800">
              <a:solidFill>
                <a:srgbClr val="1F145D"/>
              </a:solidFill>
              <a:latin typeface="Calibri"/>
              <a:cs typeface="Calibri"/>
            </a:endParaRPr>
          </a:p>
          <a:p>
            <a:pPr marL="90805">
              <a:lnSpc>
                <a:spcPct val="100000"/>
              </a:lnSpc>
            </a:pPr>
            <a:r>
              <a:rPr sz="1800" dirty="0">
                <a:solidFill>
                  <a:srgbClr val="1F145D"/>
                </a:solidFill>
                <a:latin typeface="Calibri"/>
                <a:cs typeface="Calibri"/>
              </a:rPr>
              <a:t>…</a:t>
            </a:r>
            <a:endParaRPr sz="1800">
              <a:solidFill>
                <a:srgbClr val="1F145D"/>
              </a:solidFill>
              <a:latin typeface="Calibri"/>
              <a:cs typeface="Calibri"/>
            </a:endParaRPr>
          </a:p>
          <a:p>
            <a:pPr marL="90805">
              <a:lnSpc>
                <a:spcPct val="100000"/>
              </a:lnSpc>
              <a:tabLst>
                <a:tab pos="1171575" algn="l"/>
              </a:tabLst>
            </a:pPr>
            <a:r>
              <a:rPr sz="1800" b="1" spc="-5" dirty="0">
                <a:solidFill>
                  <a:srgbClr val="1F145D"/>
                </a:solidFill>
                <a:latin typeface="Calibri"/>
                <a:cs typeface="Calibri"/>
              </a:rPr>
              <a:t>process	</a:t>
            </a:r>
            <a:r>
              <a:rPr sz="1800" dirty="0">
                <a:solidFill>
                  <a:srgbClr val="1F145D"/>
                </a:solidFill>
                <a:latin typeface="Calibri"/>
                <a:cs typeface="Calibri"/>
              </a:rPr>
              <a:t>--</a:t>
            </a:r>
            <a:r>
              <a:rPr sz="1800" spc="-10" dirty="0">
                <a:solidFill>
                  <a:srgbClr val="1F145D"/>
                </a:solidFill>
                <a:latin typeface="Calibri"/>
                <a:cs typeface="Calibri"/>
              </a:rPr>
              <a:t> to get</a:t>
            </a:r>
            <a:r>
              <a:rPr sz="1800" spc="-5" dirty="0">
                <a:solidFill>
                  <a:srgbClr val="1F145D"/>
                </a:solidFill>
                <a:latin typeface="Calibri"/>
                <a:cs typeface="Calibri"/>
              </a:rPr>
              <a:t> </a:t>
            </a:r>
            <a:r>
              <a:rPr sz="1800" dirty="0">
                <a:solidFill>
                  <a:srgbClr val="1F145D"/>
                </a:solidFill>
                <a:latin typeface="Calibri"/>
                <a:cs typeface="Calibri"/>
              </a:rPr>
              <a:t>the</a:t>
            </a:r>
            <a:r>
              <a:rPr sz="1800" spc="-5" dirty="0">
                <a:solidFill>
                  <a:srgbClr val="1F145D"/>
                </a:solidFill>
                <a:latin typeface="Calibri"/>
                <a:cs typeface="Calibri"/>
              </a:rPr>
              <a:t> </a:t>
            </a:r>
            <a:r>
              <a:rPr sz="1800" dirty="0">
                <a:solidFill>
                  <a:srgbClr val="1F145D"/>
                </a:solidFill>
                <a:latin typeface="Calibri"/>
                <a:cs typeface="Calibri"/>
              </a:rPr>
              <a:t>same as</a:t>
            </a:r>
            <a:r>
              <a:rPr sz="1800" spc="-15" dirty="0">
                <a:solidFill>
                  <a:srgbClr val="1F145D"/>
                </a:solidFill>
                <a:latin typeface="Calibri"/>
                <a:cs typeface="Calibri"/>
              </a:rPr>
              <a:t> </a:t>
            </a:r>
            <a:r>
              <a:rPr sz="1800" spc="-20" dirty="0">
                <a:solidFill>
                  <a:srgbClr val="1F145D"/>
                </a:solidFill>
                <a:latin typeface="Calibri"/>
                <a:cs typeface="Calibri"/>
              </a:rPr>
              <a:t>Verilog</a:t>
            </a:r>
            <a:r>
              <a:rPr sz="1800" spc="20" dirty="0">
                <a:solidFill>
                  <a:srgbClr val="1F145D"/>
                </a:solidFill>
                <a:latin typeface="Calibri"/>
                <a:cs typeface="Calibri"/>
              </a:rPr>
              <a:t> </a:t>
            </a:r>
            <a:r>
              <a:rPr sz="1800" spc="-5" dirty="0">
                <a:solidFill>
                  <a:srgbClr val="1F145D"/>
                </a:solidFill>
                <a:latin typeface="Calibri"/>
                <a:cs typeface="Calibri"/>
              </a:rPr>
              <a:t>monitor</a:t>
            </a:r>
            <a:endParaRPr sz="1800">
              <a:solidFill>
                <a:srgbClr val="1F145D"/>
              </a:solidFill>
              <a:latin typeface="Calibri"/>
              <a:cs typeface="Calibri"/>
            </a:endParaRPr>
          </a:p>
          <a:p>
            <a:pPr marL="248285">
              <a:lnSpc>
                <a:spcPct val="100000"/>
              </a:lnSpc>
            </a:pPr>
            <a:r>
              <a:rPr sz="1800" b="1" spc="-5" dirty="0">
                <a:solidFill>
                  <a:srgbClr val="1F145D"/>
                </a:solidFill>
                <a:latin typeface="Calibri"/>
                <a:cs typeface="Calibri"/>
              </a:rPr>
              <a:t>variable</a:t>
            </a:r>
            <a:r>
              <a:rPr sz="1800" b="1" spc="-50" dirty="0">
                <a:solidFill>
                  <a:srgbClr val="1F145D"/>
                </a:solidFill>
                <a:latin typeface="Calibri"/>
                <a:cs typeface="Calibri"/>
              </a:rPr>
              <a:t> </a:t>
            </a:r>
            <a:r>
              <a:rPr sz="1800" dirty="0">
                <a:solidFill>
                  <a:srgbClr val="1F145D"/>
                </a:solidFill>
                <a:latin typeface="Calibri"/>
                <a:cs typeface="Calibri"/>
              </a:rPr>
              <a:t>txt</a:t>
            </a:r>
            <a:r>
              <a:rPr sz="1800" spc="-1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dirty="0">
                <a:solidFill>
                  <a:srgbClr val="1F145D"/>
                </a:solidFill>
                <a:latin typeface="Calibri"/>
                <a:cs typeface="Calibri"/>
              </a:rPr>
              <a:t>line</a:t>
            </a:r>
            <a:r>
              <a:rPr sz="1800" dirty="0">
                <a:solidFill>
                  <a:srgbClr val="1F145D"/>
                </a:solidFill>
                <a:latin typeface="Calibri"/>
                <a:cs typeface="Calibri"/>
              </a:rPr>
              <a:t>;</a:t>
            </a:r>
            <a:endParaRPr sz="1800">
              <a:solidFill>
                <a:srgbClr val="1F145D"/>
              </a:solidFill>
              <a:latin typeface="Calibri"/>
              <a:cs typeface="Calibri"/>
            </a:endParaRPr>
          </a:p>
          <a:p>
            <a:pPr marL="90805">
              <a:lnSpc>
                <a:spcPct val="100000"/>
              </a:lnSpc>
              <a:spcBef>
                <a:spcPts val="5"/>
              </a:spcBef>
            </a:pPr>
            <a:r>
              <a:rPr sz="1800" b="1" spc="-5" dirty="0">
                <a:solidFill>
                  <a:srgbClr val="1F145D"/>
                </a:solidFill>
                <a:latin typeface="Calibri"/>
                <a:cs typeface="Calibri"/>
              </a:rPr>
              <a:t>begin</a:t>
            </a:r>
            <a:endParaRPr sz="1800">
              <a:solidFill>
                <a:srgbClr val="1F145D"/>
              </a:solidFill>
              <a:latin typeface="Calibri"/>
              <a:cs typeface="Calibri"/>
            </a:endParaRPr>
          </a:p>
          <a:p>
            <a:pPr marL="248285">
              <a:lnSpc>
                <a:spcPct val="100000"/>
              </a:lnSpc>
              <a:tabLst>
                <a:tab pos="2099945" algn="l"/>
              </a:tabLst>
            </a:pP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5" dirty="0">
                <a:solidFill>
                  <a:srgbClr val="1F145D"/>
                </a:solidFill>
                <a:latin typeface="Calibri"/>
                <a:cs typeface="Calibri"/>
              </a:rPr>
              <a:t> </a:t>
            </a:r>
            <a:r>
              <a:rPr sz="1800" spc="-5" dirty="0">
                <a:solidFill>
                  <a:srgbClr val="1F145D"/>
                </a:solidFill>
                <a:latin typeface="Calibri"/>
                <a:cs typeface="Calibri"/>
              </a:rPr>
              <a:t>time);	</a:t>
            </a:r>
            <a:r>
              <a:rPr sz="1800" b="1" spc="-10" dirty="0">
                <a:solidFill>
                  <a:srgbClr val="1F145D"/>
                </a:solidFill>
                <a:latin typeface="Calibri"/>
                <a:cs typeface="Calibri"/>
              </a:rPr>
              <a:t>write</a:t>
            </a:r>
            <a:r>
              <a:rPr sz="1800" spc="-10" dirty="0">
                <a:solidFill>
                  <a:srgbClr val="1F145D"/>
                </a:solidFill>
                <a:latin typeface="Calibri"/>
                <a:cs typeface="Calibri"/>
              </a:rPr>
              <a:t>(txt, string'(","));</a:t>
            </a:r>
            <a:endParaRPr sz="1800">
              <a:solidFill>
                <a:srgbClr val="1F145D"/>
              </a:solidFill>
              <a:latin typeface="Calibri"/>
              <a:cs typeface="Calibri"/>
            </a:endParaRPr>
          </a:p>
          <a:p>
            <a:pPr marL="248285">
              <a:lnSpc>
                <a:spcPct val="100000"/>
              </a:lnSpc>
              <a:tabLst>
                <a:tab pos="2084705" algn="l"/>
              </a:tabLst>
            </a:pP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5" dirty="0">
                <a:solidFill>
                  <a:srgbClr val="1F145D"/>
                </a:solidFill>
                <a:latin typeface="Calibri"/>
                <a:cs typeface="Calibri"/>
              </a:rPr>
              <a:t> </a:t>
            </a:r>
            <a:r>
              <a:rPr sz="1800" spc="-10" dirty="0">
                <a:solidFill>
                  <a:srgbClr val="1F145D"/>
                </a:solidFill>
                <a:latin typeface="Calibri"/>
                <a:cs typeface="Calibri"/>
              </a:rPr>
              <a:t>clk);	</a:t>
            </a:r>
            <a:r>
              <a:rPr sz="1800" b="1" spc="-10" dirty="0">
                <a:solidFill>
                  <a:srgbClr val="1F145D"/>
                </a:solidFill>
                <a:latin typeface="Calibri"/>
                <a:cs typeface="Calibri"/>
              </a:rPr>
              <a:t>write</a:t>
            </a:r>
            <a:r>
              <a:rPr sz="1800" spc="-10" dirty="0">
                <a:solidFill>
                  <a:srgbClr val="1F145D"/>
                </a:solidFill>
                <a:latin typeface="Calibri"/>
                <a:cs typeface="Calibri"/>
              </a:rPr>
              <a:t>(txt, string'(","));</a:t>
            </a:r>
            <a:endParaRPr sz="1800">
              <a:solidFill>
                <a:srgbClr val="1F145D"/>
              </a:solidFill>
              <a:latin typeface="Calibri"/>
              <a:cs typeface="Calibri"/>
            </a:endParaRPr>
          </a:p>
          <a:p>
            <a:pPr marL="248285">
              <a:lnSpc>
                <a:spcPct val="100000"/>
              </a:lnSpc>
              <a:tabLst>
                <a:tab pos="2092325" algn="l"/>
              </a:tabLst>
            </a:pP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5" dirty="0">
                <a:solidFill>
                  <a:srgbClr val="1F145D"/>
                </a:solidFill>
                <a:latin typeface="Calibri"/>
                <a:cs typeface="Calibri"/>
              </a:rPr>
              <a:t> </a:t>
            </a:r>
            <a:r>
              <a:rPr sz="1800" spc="-10" dirty="0">
                <a:solidFill>
                  <a:srgbClr val="1F145D"/>
                </a:solidFill>
                <a:latin typeface="Calibri"/>
                <a:cs typeface="Calibri"/>
              </a:rPr>
              <a:t>reset);	</a:t>
            </a:r>
            <a:r>
              <a:rPr sz="1800" b="1" spc="-10" dirty="0">
                <a:solidFill>
                  <a:srgbClr val="1F145D"/>
                </a:solidFill>
                <a:latin typeface="Calibri"/>
                <a:cs typeface="Calibri"/>
              </a:rPr>
              <a:t>write</a:t>
            </a:r>
            <a:r>
              <a:rPr sz="1800" spc="-10" dirty="0">
                <a:solidFill>
                  <a:srgbClr val="1F145D"/>
                </a:solidFill>
                <a:latin typeface="Calibri"/>
                <a:cs typeface="Calibri"/>
              </a:rPr>
              <a:t>(txt, string'(","));</a:t>
            </a:r>
            <a:endParaRPr sz="1800">
              <a:solidFill>
                <a:srgbClr val="1F145D"/>
              </a:solidFill>
              <a:latin typeface="Calibri"/>
              <a:cs typeface="Calibri"/>
            </a:endParaRPr>
          </a:p>
          <a:p>
            <a:pPr marL="248285">
              <a:lnSpc>
                <a:spcPct val="100000"/>
              </a:lnSpc>
              <a:tabLst>
                <a:tab pos="2096770" algn="l"/>
              </a:tabLst>
            </a:pP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5" dirty="0">
                <a:solidFill>
                  <a:srgbClr val="1F145D"/>
                </a:solidFill>
                <a:latin typeface="Calibri"/>
                <a:cs typeface="Calibri"/>
              </a:rPr>
              <a:t> </a:t>
            </a:r>
            <a:r>
              <a:rPr sz="1800" spc="-5" dirty="0">
                <a:solidFill>
                  <a:srgbClr val="1F145D"/>
                </a:solidFill>
                <a:latin typeface="Calibri"/>
                <a:cs typeface="Calibri"/>
              </a:rPr>
              <a:t>enable);	</a:t>
            </a: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15" dirty="0">
                <a:solidFill>
                  <a:srgbClr val="1F145D"/>
                </a:solidFill>
                <a:latin typeface="Calibri"/>
                <a:cs typeface="Calibri"/>
              </a:rPr>
              <a:t> </a:t>
            </a:r>
            <a:r>
              <a:rPr sz="1800" spc="-10" dirty="0">
                <a:solidFill>
                  <a:srgbClr val="1F145D"/>
                </a:solidFill>
                <a:latin typeface="Calibri"/>
                <a:cs typeface="Calibri"/>
              </a:rPr>
              <a:t>string'(","));</a:t>
            </a:r>
            <a:endParaRPr sz="1800">
              <a:solidFill>
                <a:srgbClr val="1F145D"/>
              </a:solidFill>
              <a:latin typeface="Calibri"/>
              <a:cs typeface="Calibri"/>
            </a:endParaRPr>
          </a:p>
          <a:p>
            <a:pPr marL="248285">
              <a:lnSpc>
                <a:spcPct val="100000"/>
              </a:lnSpc>
              <a:tabLst>
                <a:tab pos="2101215" algn="l"/>
              </a:tabLst>
            </a:pPr>
            <a:r>
              <a:rPr sz="1800" b="1" spc="-10" dirty="0">
                <a:solidFill>
                  <a:srgbClr val="1F145D"/>
                </a:solidFill>
                <a:latin typeface="Calibri"/>
                <a:cs typeface="Calibri"/>
              </a:rPr>
              <a:t>write</a:t>
            </a:r>
            <a:r>
              <a:rPr sz="1800" spc="-10" dirty="0">
                <a:solidFill>
                  <a:srgbClr val="1F145D"/>
                </a:solidFill>
                <a:latin typeface="Calibri"/>
                <a:cs typeface="Calibri"/>
              </a:rPr>
              <a:t>(txt,</a:t>
            </a:r>
            <a:r>
              <a:rPr sz="1800" spc="5" dirty="0">
                <a:solidFill>
                  <a:srgbClr val="1F145D"/>
                </a:solidFill>
                <a:latin typeface="Calibri"/>
                <a:cs typeface="Calibri"/>
              </a:rPr>
              <a:t> </a:t>
            </a:r>
            <a:r>
              <a:rPr sz="1800" spc="-10" dirty="0">
                <a:solidFill>
                  <a:srgbClr val="1F145D"/>
                </a:solidFill>
                <a:latin typeface="Calibri"/>
                <a:cs typeface="Calibri"/>
              </a:rPr>
              <a:t>count);	</a:t>
            </a:r>
            <a:r>
              <a:rPr sz="1800" b="1" spc="-10" dirty="0">
                <a:solidFill>
                  <a:srgbClr val="1F145D"/>
                </a:solidFill>
                <a:latin typeface="Calibri"/>
                <a:cs typeface="Calibri"/>
              </a:rPr>
              <a:t>write</a:t>
            </a:r>
            <a:r>
              <a:rPr sz="1800" spc="-10" dirty="0">
                <a:solidFill>
                  <a:srgbClr val="1F145D"/>
                </a:solidFill>
                <a:latin typeface="Calibri"/>
                <a:cs typeface="Calibri"/>
              </a:rPr>
              <a:t>(txt, string'(","));</a:t>
            </a:r>
            <a:endParaRPr sz="1800">
              <a:solidFill>
                <a:srgbClr val="1F145D"/>
              </a:solidFill>
              <a:latin typeface="Calibri"/>
              <a:cs typeface="Calibri"/>
            </a:endParaRPr>
          </a:p>
          <a:p>
            <a:pPr marL="248285">
              <a:lnSpc>
                <a:spcPct val="100000"/>
              </a:lnSpc>
            </a:pPr>
            <a:r>
              <a:rPr sz="1800" b="1" spc="-5" dirty="0">
                <a:solidFill>
                  <a:srgbClr val="1F145D"/>
                </a:solidFill>
                <a:latin typeface="Calibri"/>
                <a:cs typeface="Calibri"/>
              </a:rPr>
              <a:t>report</a:t>
            </a:r>
            <a:r>
              <a:rPr sz="1800" b="1" spc="-20" dirty="0">
                <a:solidFill>
                  <a:srgbClr val="1F145D"/>
                </a:solidFill>
                <a:latin typeface="Calibri"/>
                <a:cs typeface="Calibri"/>
              </a:rPr>
              <a:t> </a:t>
            </a:r>
            <a:r>
              <a:rPr sz="1800" spc="-5" dirty="0">
                <a:solidFill>
                  <a:srgbClr val="1F145D"/>
                </a:solidFill>
                <a:latin typeface="Calibri"/>
                <a:cs typeface="Calibri"/>
              </a:rPr>
              <a:t>"values </a:t>
            </a:r>
            <a:r>
              <a:rPr sz="1800" spc="-10" dirty="0">
                <a:solidFill>
                  <a:srgbClr val="1F145D"/>
                </a:solidFill>
                <a:latin typeface="Calibri"/>
                <a:cs typeface="Calibri"/>
              </a:rPr>
              <a:t>are </a:t>
            </a:r>
            <a:r>
              <a:rPr sz="1800" dirty="0">
                <a:solidFill>
                  <a:srgbClr val="1F145D"/>
                </a:solidFill>
                <a:latin typeface="Calibri"/>
                <a:cs typeface="Calibri"/>
              </a:rPr>
              <a:t>" &amp;</a:t>
            </a:r>
            <a:r>
              <a:rPr sz="1800" spc="-10" dirty="0">
                <a:solidFill>
                  <a:srgbClr val="1F145D"/>
                </a:solidFill>
                <a:latin typeface="Calibri"/>
                <a:cs typeface="Calibri"/>
              </a:rPr>
              <a:t> </a:t>
            </a:r>
            <a:r>
              <a:rPr sz="1800" spc="-5" dirty="0">
                <a:solidFill>
                  <a:srgbClr val="1F145D"/>
                </a:solidFill>
                <a:latin typeface="Calibri"/>
                <a:cs typeface="Calibri"/>
              </a:rPr>
              <a:t>txt.</a:t>
            </a:r>
            <a:r>
              <a:rPr sz="1800" b="1" spc="-5" dirty="0">
                <a:solidFill>
                  <a:srgbClr val="1F145D"/>
                </a:solidFill>
                <a:latin typeface="Calibri"/>
                <a:cs typeface="Calibri"/>
              </a:rPr>
              <a:t>all</a:t>
            </a:r>
            <a:r>
              <a:rPr sz="1800" spc="-5" dirty="0">
                <a:solidFill>
                  <a:srgbClr val="1F145D"/>
                </a:solidFill>
                <a:latin typeface="Calibri"/>
                <a:cs typeface="Calibri"/>
              </a:rPr>
              <a:t>;</a:t>
            </a:r>
            <a:endParaRPr sz="1800">
              <a:solidFill>
                <a:srgbClr val="1F145D"/>
              </a:solidFill>
              <a:latin typeface="Calibri"/>
              <a:cs typeface="Calibri"/>
            </a:endParaRPr>
          </a:p>
          <a:p>
            <a:pPr marL="248285">
              <a:lnSpc>
                <a:spcPct val="100000"/>
              </a:lnSpc>
            </a:pPr>
            <a:r>
              <a:rPr sz="1800" b="1" spc="-10" dirty="0">
                <a:solidFill>
                  <a:srgbClr val="1F145D"/>
                </a:solidFill>
                <a:latin typeface="Calibri"/>
                <a:cs typeface="Calibri"/>
              </a:rPr>
              <a:t>wait</a:t>
            </a:r>
            <a:r>
              <a:rPr sz="1800" b="1" spc="-25" dirty="0">
                <a:solidFill>
                  <a:srgbClr val="1F145D"/>
                </a:solidFill>
                <a:latin typeface="Calibri"/>
                <a:cs typeface="Calibri"/>
              </a:rPr>
              <a:t> </a:t>
            </a:r>
            <a:r>
              <a:rPr sz="1800" b="1" dirty="0">
                <a:solidFill>
                  <a:srgbClr val="1F145D"/>
                </a:solidFill>
                <a:latin typeface="Calibri"/>
                <a:cs typeface="Calibri"/>
              </a:rPr>
              <a:t>on</a:t>
            </a:r>
            <a:r>
              <a:rPr sz="1800" b="1" spc="-25"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90805">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sp>
        <p:nvSpPr>
          <p:cNvPr id="6" name="object 6"/>
          <p:cNvSpPr txBox="1"/>
          <p:nvPr/>
        </p:nvSpPr>
        <p:spPr>
          <a:xfrm>
            <a:off x="669442" y="4439488"/>
            <a:ext cx="5335270" cy="63690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1F145D"/>
                </a:solidFill>
                <a:latin typeface="Calibri"/>
                <a:cs typeface="Calibri"/>
              </a:rPr>
              <a:t>These</a:t>
            </a:r>
            <a:r>
              <a:rPr sz="2000" spc="10" dirty="0">
                <a:solidFill>
                  <a:srgbClr val="1F145D"/>
                </a:solidFill>
                <a:latin typeface="Calibri"/>
                <a:cs typeface="Calibri"/>
              </a:rPr>
              <a:t> </a:t>
            </a:r>
            <a:r>
              <a:rPr sz="2000" spc="-20" dirty="0">
                <a:solidFill>
                  <a:srgbClr val="1F145D"/>
                </a:solidFill>
                <a:latin typeface="Calibri"/>
                <a:cs typeface="Calibri"/>
              </a:rPr>
              <a:t>Verilog</a:t>
            </a:r>
            <a:r>
              <a:rPr sz="2000" spc="-10" dirty="0">
                <a:solidFill>
                  <a:srgbClr val="1F145D"/>
                </a:solidFill>
                <a:latin typeface="Calibri"/>
                <a:cs typeface="Calibri"/>
              </a:rPr>
              <a:t> </a:t>
            </a:r>
            <a:r>
              <a:rPr sz="2000" spc="-20" dirty="0">
                <a:solidFill>
                  <a:srgbClr val="1F145D"/>
                </a:solidFill>
                <a:latin typeface="Calibri"/>
                <a:cs typeface="Calibri"/>
              </a:rPr>
              <a:t>system</a:t>
            </a:r>
            <a:r>
              <a:rPr sz="2000" spc="5" dirty="0">
                <a:solidFill>
                  <a:srgbClr val="1F145D"/>
                </a:solidFill>
                <a:latin typeface="Calibri"/>
                <a:cs typeface="Calibri"/>
              </a:rPr>
              <a:t> </a:t>
            </a:r>
            <a:r>
              <a:rPr sz="2000" spc="-10" dirty="0">
                <a:solidFill>
                  <a:srgbClr val="1F145D"/>
                </a:solidFill>
                <a:latin typeface="Calibri"/>
                <a:cs typeface="Calibri"/>
              </a:rPr>
              <a:t>tasks</a:t>
            </a:r>
            <a:r>
              <a:rPr sz="2000" spc="20" dirty="0">
                <a:solidFill>
                  <a:srgbClr val="1F145D"/>
                </a:solidFill>
                <a:latin typeface="Calibri"/>
                <a:cs typeface="Calibri"/>
              </a:rPr>
              <a:t> </a:t>
            </a:r>
            <a:r>
              <a:rPr sz="2000" spc="-5" dirty="0">
                <a:solidFill>
                  <a:srgbClr val="1F145D"/>
                </a:solidFill>
                <a:latin typeface="Calibri"/>
                <a:cs typeface="Calibri"/>
              </a:rPr>
              <a:t>all</a:t>
            </a:r>
            <a:r>
              <a:rPr sz="2000" spc="15" dirty="0">
                <a:solidFill>
                  <a:srgbClr val="1F145D"/>
                </a:solidFill>
                <a:latin typeface="Calibri"/>
                <a:cs typeface="Calibri"/>
              </a:rPr>
              <a:t> </a:t>
            </a:r>
            <a:r>
              <a:rPr sz="2000" spc="-15" dirty="0">
                <a:solidFill>
                  <a:srgbClr val="1F145D"/>
                </a:solidFill>
                <a:latin typeface="Calibri"/>
                <a:cs typeface="Calibri"/>
              </a:rPr>
              <a:t>have</a:t>
            </a:r>
            <a:r>
              <a:rPr sz="2000" dirty="0">
                <a:solidFill>
                  <a:srgbClr val="1F145D"/>
                </a:solidFill>
                <a:latin typeface="Calibri"/>
                <a:cs typeface="Calibri"/>
              </a:rPr>
              <a:t> </a:t>
            </a:r>
            <a:r>
              <a:rPr sz="2000" spc="-5" dirty="0">
                <a:solidFill>
                  <a:srgbClr val="1F145D"/>
                </a:solidFill>
                <a:latin typeface="Calibri"/>
                <a:cs typeface="Calibri"/>
              </a:rPr>
              <a:t>same</a:t>
            </a:r>
            <a:r>
              <a:rPr sz="2000" spc="15" dirty="0">
                <a:solidFill>
                  <a:srgbClr val="1F145D"/>
                </a:solidFill>
                <a:latin typeface="Calibri"/>
                <a:cs typeface="Calibri"/>
              </a:rPr>
              <a:t> </a:t>
            </a:r>
            <a:r>
              <a:rPr sz="2000" spc="-20" dirty="0">
                <a:solidFill>
                  <a:srgbClr val="1F145D"/>
                </a:solidFill>
                <a:latin typeface="Calibri"/>
                <a:cs typeface="Calibri"/>
              </a:rPr>
              <a:t>syntax</a:t>
            </a:r>
            <a:r>
              <a:rPr sz="2000" dirty="0">
                <a:solidFill>
                  <a:srgbClr val="1F145D"/>
                </a:solidFill>
                <a:latin typeface="Calibri"/>
                <a:cs typeface="Calibri"/>
              </a:rPr>
              <a:t> </a:t>
            </a:r>
            <a:r>
              <a:rPr sz="2000" spc="-5" dirty="0">
                <a:solidFill>
                  <a:srgbClr val="1F145D"/>
                </a:solidFill>
                <a:latin typeface="Calibri"/>
                <a:cs typeface="Calibri"/>
              </a:rPr>
              <a:t>but</a:t>
            </a:r>
            <a:endParaRPr sz="2000">
              <a:solidFill>
                <a:srgbClr val="1F145D"/>
              </a:solidFill>
              <a:latin typeface="Calibri"/>
              <a:cs typeface="Calibri"/>
            </a:endParaRPr>
          </a:p>
          <a:p>
            <a:pPr marL="12700">
              <a:lnSpc>
                <a:spcPct val="100000"/>
              </a:lnSpc>
              <a:spcBef>
                <a:spcPts val="5"/>
              </a:spcBef>
            </a:pPr>
            <a:r>
              <a:rPr sz="2000" spc="-15" dirty="0">
                <a:solidFill>
                  <a:srgbClr val="1F145D"/>
                </a:solidFill>
                <a:latin typeface="Calibri"/>
                <a:cs typeface="Calibri"/>
              </a:rPr>
              <a:t>operate</a:t>
            </a:r>
            <a:r>
              <a:rPr sz="2000" spc="-20" dirty="0">
                <a:solidFill>
                  <a:srgbClr val="1F145D"/>
                </a:solidFill>
                <a:latin typeface="Calibri"/>
                <a:cs typeface="Calibri"/>
              </a:rPr>
              <a:t> </a:t>
            </a:r>
            <a:r>
              <a:rPr sz="2000" spc="-5" dirty="0">
                <a:solidFill>
                  <a:srgbClr val="1F145D"/>
                </a:solidFill>
                <a:latin typeface="Calibri"/>
                <a:cs typeface="Calibri"/>
              </a:rPr>
              <a:t>slightly</a:t>
            </a:r>
            <a:r>
              <a:rPr sz="2000" spc="-20" dirty="0">
                <a:solidFill>
                  <a:srgbClr val="1F145D"/>
                </a:solidFill>
                <a:latin typeface="Calibri"/>
                <a:cs typeface="Calibri"/>
              </a:rPr>
              <a:t> </a:t>
            </a:r>
            <a:r>
              <a:rPr sz="2000" spc="-10" dirty="0">
                <a:solidFill>
                  <a:srgbClr val="1F145D"/>
                </a:solidFill>
                <a:latin typeface="Calibri"/>
                <a:cs typeface="Calibri"/>
              </a:rPr>
              <a:t>differently:</a:t>
            </a:r>
            <a:endParaRPr sz="2000">
              <a:solidFill>
                <a:srgbClr val="1F145D"/>
              </a:solidFill>
              <a:latin typeface="Calibri"/>
              <a:cs typeface="Calibri"/>
            </a:endParaRPr>
          </a:p>
        </p:txBody>
      </p:sp>
      <p:sp>
        <p:nvSpPr>
          <p:cNvPr id="7" name="object 7"/>
          <p:cNvSpPr txBox="1"/>
          <p:nvPr/>
        </p:nvSpPr>
        <p:spPr>
          <a:xfrm>
            <a:off x="669442" y="5354523"/>
            <a:ext cx="3166745" cy="330835"/>
          </a:xfrm>
          <a:prstGeom prst="rect">
            <a:avLst/>
          </a:prstGeom>
        </p:spPr>
        <p:txBody>
          <a:bodyPr vert="horz" wrap="square" lIns="0" tIns="12700" rIns="0" bIns="0" rtlCol="0">
            <a:spAutoFit/>
          </a:bodyPr>
          <a:lstStyle/>
          <a:p>
            <a:pPr marL="12700">
              <a:lnSpc>
                <a:spcPct val="100000"/>
              </a:lnSpc>
              <a:spcBef>
                <a:spcPts val="100"/>
              </a:spcBef>
              <a:tabLst>
                <a:tab pos="1109345" algn="l"/>
              </a:tabLst>
            </a:pPr>
            <a:r>
              <a:rPr sz="2000" b="1" spc="-5" dirty="0">
                <a:solidFill>
                  <a:srgbClr val="1F145D"/>
                </a:solidFill>
                <a:latin typeface="Calibri"/>
                <a:cs typeface="Calibri"/>
              </a:rPr>
              <a:t>$display	</a:t>
            </a:r>
            <a:r>
              <a:rPr sz="2000" spc="-5" dirty="0">
                <a:solidFill>
                  <a:srgbClr val="1F145D"/>
                </a:solidFill>
                <a:latin typeface="Calibri"/>
                <a:cs typeface="Calibri"/>
              </a:rPr>
              <a:t>output</a:t>
            </a:r>
            <a:r>
              <a:rPr sz="2000" spc="-45" dirty="0">
                <a:solidFill>
                  <a:srgbClr val="1F145D"/>
                </a:solidFill>
                <a:latin typeface="Calibri"/>
                <a:cs typeface="Calibri"/>
              </a:rPr>
              <a:t> </a:t>
            </a:r>
            <a:r>
              <a:rPr sz="2000" spc="-10" dirty="0">
                <a:solidFill>
                  <a:srgbClr val="1F145D"/>
                </a:solidFill>
                <a:latin typeface="Calibri"/>
                <a:cs typeface="Calibri"/>
              </a:rPr>
              <a:t>immediately</a:t>
            </a:r>
            <a:endParaRPr sz="2000">
              <a:solidFill>
                <a:srgbClr val="1F145D"/>
              </a:solidFill>
              <a:latin typeface="Calibri"/>
              <a:cs typeface="Calibri"/>
            </a:endParaRPr>
          </a:p>
        </p:txBody>
      </p:sp>
      <p:sp>
        <p:nvSpPr>
          <p:cNvPr id="8" name="object 8"/>
          <p:cNvSpPr txBox="1"/>
          <p:nvPr/>
        </p:nvSpPr>
        <p:spPr>
          <a:xfrm>
            <a:off x="669442" y="5659323"/>
            <a:ext cx="4648200"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1F145D"/>
                </a:solidFill>
                <a:latin typeface="Calibri"/>
                <a:cs typeface="Calibri"/>
              </a:rPr>
              <a:t>$monitor</a:t>
            </a:r>
            <a:r>
              <a:rPr sz="2000" b="1" spc="425" dirty="0">
                <a:solidFill>
                  <a:srgbClr val="1F145D"/>
                </a:solidFill>
                <a:latin typeface="Calibri"/>
                <a:cs typeface="Calibri"/>
              </a:rPr>
              <a:t> </a:t>
            </a:r>
            <a:r>
              <a:rPr sz="2000" spc="-5" dirty="0">
                <a:solidFill>
                  <a:srgbClr val="1F145D"/>
                </a:solidFill>
                <a:latin typeface="Calibri"/>
                <a:cs typeface="Calibri"/>
              </a:rPr>
              <a:t>output</a:t>
            </a:r>
            <a:r>
              <a:rPr sz="2000" spc="-25" dirty="0">
                <a:solidFill>
                  <a:srgbClr val="1F145D"/>
                </a:solidFill>
                <a:latin typeface="Calibri"/>
                <a:cs typeface="Calibri"/>
              </a:rPr>
              <a:t> </a:t>
            </a:r>
            <a:r>
              <a:rPr sz="2000" spc="-10" dirty="0">
                <a:solidFill>
                  <a:srgbClr val="1F145D"/>
                </a:solidFill>
                <a:latin typeface="Calibri"/>
                <a:cs typeface="Calibri"/>
              </a:rPr>
              <a:t>every</a:t>
            </a:r>
            <a:r>
              <a:rPr sz="2000" spc="10" dirty="0">
                <a:solidFill>
                  <a:srgbClr val="1F145D"/>
                </a:solidFill>
                <a:latin typeface="Calibri"/>
                <a:cs typeface="Calibri"/>
              </a:rPr>
              <a:t> </a:t>
            </a:r>
            <a:r>
              <a:rPr sz="2000" spc="-5" dirty="0">
                <a:solidFill>
                  <a:srgbClr val="1F145D"/>
                </a:solidFill>
                <a:latin typeface="Calibri"/>
                <a:cs typeface="Calibri"/>
              </a:rPr>
              <a:t>time</a:t>
            </a:r>
            <a:r>
              <a:rPr sz="2000" spc="15" dirty="0">
                <a:solidFill>
                  <a:srgbClr val="1F145D"/>
                </a:solidFill>
                <a:latin typeface="Calibri"/>
                <a:cs typeface="Calibri"/>
              </a:rPr>
              <a:t> </a:t>
            </a:r>
            <a:r>
              <a:rPr sz="2000" spc="-5" dirty="0">
                <a:solidFill>
                  <a:srgbClr val="1F145D"/>
                </a:solidFill>
                <a:latin typeface="Calibri"/>
                <a:cs typeface="Calibri"/>
              </a:rPr>
              <a:t>value(s)</a:t>
            </a:r>
            <a:r>
              <a:rPr sz="2000" spc="5" dirty="0">
                <a:solidFill>
                  <a:srgbClr val="1F145D"/>
                </a:solidFill>
                <a:latin typeface="Calibri"/>
                <a:cs typeface="Calibri"/>
              </a:rPr>
              <a:t> </a:t>
            </a:r>
            <a:r>
              <a:rPr sz="2000" dirty="0">
                <a:solidFill>
                  <a:srgbClr val="1F145D"/>
                </a:solidFill>
                <a:latin typeface="Calibri"/>
                <a:cs typeface="Calibri"/>
              </a:rPr>
              <a:t>change</a:t>
            </a:r>
            <a:endParaRPr sz="2000">
              <a:solidFill>
                <a:srgbClr val="1F145D"/>
              </a:solidFill>
              <a:latin typeface="Calibri"/>
              <a:cs typeface="Calibri"/>
            </a:endParaRPr>
          </a:p>
        </p:txBody>
      </p:sp>
      <p:sp>
        <p:nvSpPr>
          <p:cNvPr id="9" name="object 9"/>
          <p:cNvSpPr txBox="1"/>
          <p:nvPr/>
        </p:nvSpPr>
        <p:spPr>
          <a:xfrm>
            <a:off x="669442" y="5963818"/>
            <a:ext cx="5440045" cy="331470"/>
          </a:xfrm>
          <a:prstGeom prst="rect">
            <a:avLst/>
          </a:prstGeom>
        </p:spPr>
        <p:txBody>
          <a:bodyPr vert="horz" wrap="square" lIns="0" tIns="13335" rIns="0" bIns="0" rtlCol="0">
            <a:spAutoFit/>
          </a:bodyPr>
          <a:lstStyle/>
          <a:p>
            <a:pPr marL="12700">
              <a:lnSpc>
                <a:spcPct val="100000"/>
              </a:lnSpc>
              <a:spcBef>
                <a:spcPts val="105"/>
              </a:spcBef>
              <a:tabLst>
                <a:tab pos="1101725" algn="l"/>
              </a:tabLst>
            </a:pPr>
            <a:r>
              <a:rPr sz="2000" b="1" spc="-5" dirty="0">
                <a:solidFill>
                  <a:srgbClr val="1F145D"/>
                </a:solidFill>
                <a:latin typeface="Calibri"/>
                <a:cs typeface="Calibri"/>
              </a:rPr>
              <a:t>$strobe	</a:t>
            </a:r>
            <a:r>
              <a:rPr sz="2000" spc="-5" dirty="0">
                <a:solidFill>
                  <a:srgbClr val="1F145D"/>
                </a:solidFill>
                <a:latin typeface="Calibri"/>
                <a:cs typeface="Calibri"/>
              </a:rPr>
              <a:t>output</a:t>
            </a:r>
            <a:r>
              <a:rPr sz="2000" spc="-25" dirty="0">
                <a:solidFill>
                  <a:srgbClr val="1F145D"/>
                </a:solidFill>
                <a:latin typeface="Calibri"/>
                <a:cs typeface="Calibri"/>
              </a:rPr>
              <a:t> </a:t>
            </a:r>
            <a:r>
              <a:rPr sz="2000" spc="-10" dirty="0">
                <a:solidFill>
                  <a:srgbClr val="1F145D"/>
                </a:solidFill>
                <a:latin typeface="Calibri"/>
                <a:cs typeface="Calibri"/>
              </a:rPr>
              <a:t>at</a:t>
            </a:r>
            <a:r>
              <a:rPr sz="2000" spc="5" dirty="0">
                <a:solidFill>
                  <a:srgbClr val="1F145D"/>
                </a:solidFill>
                <a:latin typeface="Calibri"/>
                <a:cs typeface="Calibri"/>
              </a:rPr>
              <a:t> </a:t>
            </a:r>
            <a:r>
              <a:rPr sz="2000" dirty="0">
                <a:solidFill>
                  <a:srgbClr val="1F145D"/>
                </a:solidFill>
                <a:latin typeface="Calibri"/>
                <a:cs typeface="Calibri"/>
              </a:rPr>
              <a:t>the</a:t>
            </a:r>
            <a:r>
              <a:rPr sz="2000" spc="5" dirty="0">
                <a:solidFill>
                  <a:srgbClr val="1F145D"/>
                </a:solidFill>
                <a:latin typeface="Calibri"/>
                <a:cs typeface="Calibri"/>
              </a:rPr>
              <a:t> </a:t>
            </a:r>
            <a:r>
              <a:rPr sz="2000" dirty="0">
                <a:solidFill>
                  <a:srgbClr val="1F145D"/>
                </a:solidFill>
                <a:latin typeface="Calibri"/>
                <a:cs typeface="Calibri"/>
              </a:rPr>
              <a:t>end of</a:t>
            </a:r>
            <a:r>
              <a:rPr sz="2000" spc="-15" dirty="0">
                <a:solidFill>
                  <a:srgbClr val="1F145D"/>
                </a:solidFill>
                <a:latin typeface="Calibri"/>
                <a:cs typeface="Calibri"/>
              </a:rPr>
              <a:t> </a:t>
            </a:r>
            <a:r>
              <a:rPr sz="2000" spc="-5" dirty="0">
                <a:solidFill>
                  <a:srgbClr val="1F145D"/>
                </a:solidFill>
                <a:latin typeface="Calibri"/>
                <a:cs typeface="Calibri"/>
              </a:rPr>
              <a:t>time</a:t>
            </a:r>
            <a:r>
              <a:rPr sz="2000" spc="15" dirty="0">
                <a:solidFill>
                  <a:srgbClr val="1F145D"/>
                </a:solidFill>
                <a:latin typeface="Calibri"/>
                <a:cs typeface="Calibri"/>
              </a:rPr>
              <a:t> </a:t>
            </a:r>
            <a:r>
              <a:rPr sz="2000" spc="-15" dirty="0">
                <a:solidFill>
                  <a:srgbClr val="1F145D"/>
                </a:solidFill>
                <a:latin typeface="Calibri"/>
                <a:cs typeface="Calibri"/>
              </a:rPr>
              <a:t>step</a:t>
            </a:r>
            <a:r>
              <a:rPr sz="2000" spc="5" dirty="0">
                <a:solidFill>
                  <a:srgbClr val="1F145D"/>
                </a:solidFill>
                <a:latin typeface="Calibri"/>
                <a:cs typeface="Calibri"/>
              </a:rPr>
              <a:t> </a:t>
            </a:r>
            <a:r>
              <a:rPr sz="2000" dirty="0">
                <a:solidFill>
                  <a:srgbClr val="1F145D"/>
                </a:solidFill>
                <a:latin typeface="Calibri"/>
                <a:cs typeface="Calibri"/>
              </a:rPr>
              <a:t>(eg </a:t>
            </a:r>
            <a:r>
              <a:rPr sz="2000" spc="-5" dirty="0">
                <a:solidFill>
                  <a:srgbClr val="1F145D"/>
                </a:solidFill>
                <a:latin typeface="Calibri"/>
                <a:cs typeface="Calibri"/>
              </a:rPr>
              <a:t>$finish)</a:t>
            </a:r>
            <a:endParaRPr sz="2000">
              <a:solidFill>
                <a:srgbClr val="1F145D"/>
              </a:solidFill>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68062"/>
            <a:ext cx="5323077" cy="697230"/>
          </a:xfrm>
          <a:prstGeom prst="rect">
            <a:avLst/>
          </a:prstGeom>
        </p:spPr>
        <p:txBody>
          <a:bodyPr vert="horz" wrap="square" lIns="0" tIns="13335" rIns="0" bIns="0" rtlCol="0">
            <a:spAutoFit/>
          </a:bodyPr>
          <a:lstStyle/>
          <a:p>
            <a:pPr marL="12700">
              <a:lnSpc>
                <a:spcPct val="100000"/>
              </a:lnSpc>
              <a:spcBef>
                <a:spcPts val="105"/>
              </a:spcBef>
            </a:pPr>
            <a:r>
              <a:rPr spc="-55" dirty="0"/>
              <a:t>Waveform</a:t>
            </a:r>
            <a:r>
              <a:rPr spc="-65" dirty="0"/>
              <a:t> </a:t>
            </a:r>
            <a:r>
              <a:rPr spc="-15" dirty="0"/>
              <a:t>Viewer</a:t>
            </a:r>
          </a:p>
        </p:txBody>
      </p:sp>
      <p:sp>
        <p:nvSpPr>
          <p:cNvPr id="3" name="object 3"/>
          <p:cNvSpPr txBox="1"/>
          <p:nvPr/>
        </p:nvSpPr>
        <p:spPr>
          <a:xfrm>
            <a:off x="916939" y="1718548"/>
            <a:ext cx="10307955" cy="4117537"/>
          </a:xfrm>
          <a:prstGeom prst="rect">
            <a:avLst/>
          </a:prstGeom>
        </p:spPr>
        <p:txBody>
          <a:bodyPr vert="horz" wrap="square" lIns="0" tIns="53340" rIns="0" bIns="0" rtlCol="0">
            <a:spAutoFit/>
          </a:bodyPr>
          <a:lstStyle/>
          <a:p>
            <a:pPr marL="241300" indent="-229235" algn="just">
              <a:lnSpc>
                <a:spcPct val="100000"/>
              </a:lnSpc>
              <a:spcBef>
                <a:spcPts val="420"/>
              </a:spcBef>
              <a:buFont typeface="Arial"/>
              <a:buChar char="•"/>
              <a:tabLst>
                <a:tab pos="241935" algn="l"/>
              </a:tabLst>
            </a:pPr>
            <a:r>
              <a:rPr sz="2800" spc="-15" dirty="0">
                <a:solidFill>
                  <a:srgbClr val="1F145D"/>
                </a:solidFill>
                <a:latin typeface="Calibri"/>
                <a:cs typeface="Calibri"/>
              </a:rPr>
              <a:t>Most</a:t>
            </a:r>
            <a:r>
              <a:rPr sz="2800" spc="20" dirty="0">
                <a:solidFill>
                  <a:srgbClr val="1F145D"/>
                </a:solidFill>
                <a:latin typeface="Calibri"/>
                <a:cs typeface="Calibri"/>
              </a:rPr>
              <a:t> </a:t>
            </a:r>
            <a:r>
              <a:rPr sz="2800" spc="-20" dirty="0">
                <a:solidFill>
                  <a:srgbClr val="1F145D"/>
                </a:solidFill>
                <a:latin typeface="Calibri"/>
                <a:cs typeface="Calibri"/>
              </a:rPr>
              <a:t>simulators</a:t>
            </a:r>
            <a:r>
              <a:rPr sz="2800" spc="35" dirty="0">
                <a:solidFill>
                  <a:srgbClr val="1F145D"/>
                </a:solidFill>
                <a:latin typeface="Calibri"/>
                <a:cs typeface="Calibri"/>
              </a:rPr>
              <a:t> </a:t>
            </a:r>
            <a:r>
              <a:rPr sz="2800" spc="-25" dirty="0">
                <a:solidFill>
                  <a:srgbClr val="1F145D"/>
                </a:solidFill>
                <a:latin typeface="Calibri"/>
                <a:cs typeface="Calibri"/>
              </a:rPr>
              <a:t>have</a:t>
            </a:r>
            <a:r>
              <a:rPr sz="2800" spc="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30" dirty="0">
                <a:solidFill>
                  <a:srgbClr val="1F145D"/>
                </a:solidFill>
                <a:latin typeface="Calibri"/>
                <a:cs typeface="Calibri"/>
              </a:rPr>
              <a:t>waveform</a:t>
            </a:r>
            <a:r>
              <a:rPr sz="2800" dirty="0">
                <a:solidFill>
                  <a:srgbClr val="1F145D"/>
                </a:solidFill>
                <a:latin typeface="Calibri"/>
                <a:cs typeface="Calibri"/>
              </a:rPr>
              <a:t> </a:t>
            </a:r>
            <a:r>
              <a:rPr sz="2800" spc="-10" dirty="0">
                <a:solidFill>
                  <a:srgbClr val="1F145D"/>
                </a:solidFill>
                <a:latin typeface="Calibri"/>
                <a:cs typeface="Calibri"/>
              </a:rPr>
              <a:t>view</a:t>
            </a:r>
            <a:r>
              <a:rPr sz="2800" spc="10" dirty="0">
                <a:solidFill>
                  <a:srgbClr val="1F145D"/>
                </a:solidFill>
                <a:latin typeface="Calibri"/>
                <a:cs typeface="Calibri"/>
              </a:rPr>
              <a:t> </a:t>
            </a:r>
            <a:r>
              <a:rPr sz="2800" spc="-30" dirty="0">
                <a:solidFill>
                  <a:srgbClr val="1F145D"/>
                </a:solidFill>
                <a:latin typeface="Calibri"/>
                <a:cs typeface="Calibri"/>
              </a:rPr>
              <a:t>like</a:t>
            </a:r>
            <a:r>
              <a:rPr sz="2800" spc="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5" dirty="0">
                <a:solidFill>
                  <a:srgbClr val="1F145D"/>
                </a:solidFill>
                <a:latin typeface="Calibri"/>
                <a:cs typeface="Calibri"/>
              </a:rPr>
              <a:t>traditional</a:t>
            </a:r>
            <a:r>
              <a:rPr sz="2800" spc="20" dirty="0">
                <a:solidFill>
                  <a:srgbClr val="1F145D"/>
                </a:solidFill>
                <a:latin typeface="Calibri"/>
                <a:cs typeface="Calibri"/>
              </a:rPr>
              <a:t> </a:t>
            </a:r>
            <a:r>
              <a:rPr sz="2800" spc="-5" dirty="0">
                <a:solidFill>
                  <a:srgbClr val="1F145D"/>
                </a:solidFill>
                <a:latin typeface="Calibri"/>
                <a:cs typeface="Calibri"/>
              </a:rPr>
              <a:t>logic</a:t>
            </a:r>
            <a:r>
              <a:rPr sz="2800" spc="10" dirty="0">
                <a:solidFill>
                  <a:srgbClr val="1F145D"/>
                </a:solidFill>
                <a:latin typeface="Calibri"/>
                <a:cs typeface="Calibri"/>
              </a:rPr>
              <a:t> </a:t>
            </a:r>
            <a:r>
              <a:rPr sz="2800" spc="-10" dirty="0">
                <a:solidFill>
                  <a:srgbClr val="1F145D"/>
                </a:solidFill>
                <a:latin typeface="Calibri"/>
                <a:cs typeface="Calibri"/>
              </a:rPr>
              <a:t>analyser</a:t>
            </a:r>
            <a:endParaRPr sz="2800">
              <a:solidFill>
                <a:srgbClr val="1F145D"/>
              </a:solidFill>
              <a:latin typeface="Calibri"/>
              <a:cs typeface="Calibri"/>
            </a:endParaRPr>
          </a:p>
          <a:p>
            <a:pPr marL="241300" marR="440055" indent="-229235" algn="just">
              <a:lnSpc>
                <a:spcPct val="80000"/>
              </a:lnSpc>
              <a:spcBef>
                <a:spcPts val="994"/>
              </a:spcBef>
              <a:buFont typeface="Arial"/>
              <a:buChar char="•"/>
              <a:tabLst>
                <a:tab pos="241935" algn="l"/>
              </a:tabLst>
            </a:pPr>
            <a:r>
              <a:rPr sz="2800" spc="-5" dirty="0">
                <a:solidFill>
                  <a:srgbClr val="1F145D"/>
                </a:solidFill>
                <a:latin typeface="Calibri"/>
                <a:cs typeface="Calibri"/>
              </a:rPr>
              <a:t>This </a:t>
            </a:r>
            <a:r>
              <a:rPr sz="2800" spc="-10" dirty="0">
                <a:solidFill>
                  <a:srgbClr val="1F145D"/>
                </a:solidFill>
                <a:latin typeface="Calibri"/>
                <a:cs typeface="Calibri"/>
              </a:rPr>
              <a:t>can </a:t>
            </a:r>
            <a:r>
              <a:rPr sz="2800" spc="-5" dirty="0">
                <a:solidFill>
                  <a:srgbClr val="1F145D"/>
                </a:solidFill>
                <a:latin typeface="Calibri"/>
                <a:cs typeface="Calibri"/>
              </a:rPr>
              <a:t>be </a:t>
            </a:r>
            <a:r>
              <a:rPr sz="2800" spc="-10" dirty="0">
                <a:solidFill>
                  <a:srgbClr val="1F145D"/>
                </a:solidFill>
                <a:latin typeface="Calibri"/>
                <a:cs typeface="Calibri"/>
              </a:rPr>
              <a:t>used </a:t>
            </a:r>
            <a:r>
              <a:rPr sz="2800" spc="-20" dirty="0">
                <a:solidFill>
                  <a:srgbClr val="1F145D"/>
                </a:solidFill>
                <a:latin typeface="Calibri"/>
                <a:cs typeface="Calibri"/>
              </a:rPr>
              <a:t>to </a:t>
            </a:r>
            <a:r>
              <a:rPr sz="2800" spc="-15" dirty="0">
                <a:solidFill>
                  <a:srgbClr val="1F145D"/>
                </a:solidFill>
                <a:latin typeface="Calibri"/>
                <a:cs typeface="Calibri"/>
              </a:rPr>
              <a:t>delve </a:t>
            </a:r>
            <a:r>
              <a:rPr sz="2800" spc="-10" dirty="0">
                <a:solidFill>
                  <a:srgbClr val="1F145D"/>
                </a:solidFill>
                <a:latin typeface="Calibri"/>
                <a:cs typeface="Calibri"/>
              </a:rPr>
              <a:t>down </a:t>
            </a:r>
            <a:r>
              <a:rPr sz="2800" spc="-20" dirty="0">
                <a:solidFill>
                  <a:srgbClr val="1F145D"/>
                </a:solidFill>
                <a:latin typeface="Calibri"/>
                <a:cs typeface="Calibri"/>
              </a:rPr>
              <a:t>into </a:t>
            </a:r>
            <a:r>
              <a:rPr sz="2800" spc="-10" dirty="0">
                <a:solidFill>
                  <a:srgbClr val="1F145D"/>
                </a:solidFill>
                <a:latin typeface="Calibri"/>
                <a:cs typeface="Calibri"/>
              </a:rPr>
              <a:t>signals </a:t>
            </a:r>
            <a:r>
              <a:rPr sz="2800" spc="-5" dirty="0">
                <a:solidFill>
                  <a:srgbClr val="1F145D"/>
                </a:solidFill>
                <a:latin typeface="Calibri"/>
                <a:cs typeface="Calibri"/>
              </a:rPr>
              <a:t>in the design </a:t>
            </a:r>
            <a:r>
              <a:rPr sz="2800" spc="-25" dirty="0">
                <a:solidFill>
                  <a:srgbClr val="1F145D"/>
                </a:solidFill>
                <a:latin typeface="Calibri"/>
                <a:cs typeface="Calibri"/>
              </a:rPr>
              <a:t>hierarchy </a:t>
            </a:r>
            <a:r>
              <a:rPr sz="2800" spc="-20" dirty="0">
                <a:solidFill>
                  <a:srgbClr val="1F145D"/>
                </a:solidFill>
                <a:latin typeface="Calibri"/>
                <a:cs typeface="Calibri"/>
              </a:rPr>
              <a:t> </a:t>
            </a:r>
            <a:r>
              <a:rPr sz="2800" spc="-10" dirty="0">
                <a:solidFill>
                  <a:srgbClr val="1F145D"/>
                </a:solidFill>
                <a:latin typeface="Calibri"/>
                <a:cs typeface="Calibri"/>
              </a:rPr>
              <a:t>not </a:t>
            </a:r>
            <a:r>
              <a:rPr sz="2800" spc="-15" dirty="0">
                <a:solidFill>
                  <a:srgbClr val="1F145D"/>
                </a:solidFill>
                <a:latin typeface="Calibri"/>
                <a:cs typeface="Calibri"/>
              </a:rPr>
              <a:t>connected </a:t>
            </a:r>
            <a:r>
              <a:rPr sz="2800" spc="-20" dirty="0">
                <a:solidFill>
                  <a:srgbClr val="1F145D"/>
                </a:solidFill>
                <a:latin typeface="Calibri"/>
                <a:cs typeface="Calibri"/>
              </a:rPr>
              <a:t>to </a:t>
            </a:r>
            <a:r>
              <a:rPr sz="2800" spc="-5" dirty="0">
                <a:solidFill>
                  <a:srgbClr val="1F145D"/>
                </a:solidFill>
                <a:latin typeface="Calibri"/>
                <a:cs typeface="Calibri"/>
              </a:rPr>
              <a:t>the </a:t>
            </a:r>
            <a:r>
              <a:rPr sz="2800" spc="-15" dirty="0">
                <a:solidFill>
                  <a:srgbClr val="1F145D"/>
                </a:solidFill>
                <a:latin typeface="Calibri"/>
                <a:cs typeface="Calibri"/>
              </a:rPr>
              <a:t>top level </a:t>
            </a:r>
            <a:r>
              <a:rPr sz="2800" spc="-5" dirty="0">
                <a:solidFill>
                  <a:srgbClr val="1F145D"/>
                </a:solidFill>
                <a:latin typeface="Calibri"/>
                <a:cs typeface="Calibri"/>
              </a:rPr>
              <a:t>– </a:t>
            </a:r>
            <a:r>
              <a:rPr sz="2800" spc="-10" dirty="0">
                <a:solidFill>
                  <a:srgbClr val="1F145D"/>
                </a:solidFill>
                <a:latin typeface="Calibri"/>
                <a:cs typeface="Calibri"/>
              </a:rPr>
              <a:t>typically </a:t>
            </a:r>
            <a:r>
              <a:rPr sz="2800" spc="-15" dirty="0">
                <a:solidFill>
                  <a:srgbClr val="1F145D"/>
                </a:solidFill>
                <a:latin typeface="Calibri"/>
                <a:cs typeface="Calibri"/>
              </a:rPr>
              <a:t>just expand </a:t>
            </a:r>
            <a:r>
              <a:rPr sz="2800" spc="-5" dirty="0">
                <a:solidFill>
                  <a:srgbClr val="1F145D"/>
                </a:solidFill>
                <a:latin typeface="Calibri"/>
                <a:cs typeface="Calibri"/>
              </a:rPr>
              <a:t>the </a:t>
            </a:r>
            <a:r>
              <a:rPr sz="2800" spc="-25" dirty="0">
                <a:solidFill>
                  <a:srgbClr val="1F145D"/>
                </a:solidFill>
                <a:latin typeface="Calibri"/>
                <a:cs typeface="Calibri"/>
              </a:rPr>
              <a:t>hierarchy </a:t>
            </a:r>
            <a:r>
              <a:rPr sz="2800" spc="-620" dirty="0">
                <a:solidFill>
                  <a:srgbClr val="1F145D"/>
                </a:solidFill>
                <a:latin typeface="Calibri"/>
                <a:cs typeface="Calibri"/>
              </a:rPr>
              <a:t> </a:t>
            </a:r>
            <a:r>
              <a:rPr sz="2800" spc="-5" dirty="0">
                <a:solidFill>
                  <a:srgbClr val="1F145D"/>
                </a:solidFill>
                <a:latin typeface="Calibri"/>
                <a:cs typeface="Calibri"/>
              </a:rPr>
              <a:t>and</a:t>
            </a:r>
            <a:r>
              <a:rPr sz="2800" spc="10" dirty="0">
                <a:solidFill>
                  <a:srgbClr val="1F145D"/>
                </a:solidFill>
                <a:latin typeface="Calibri"/>
                <a:cs typeface="Calibri"/>
              </a:rPr>
              <a:t> </a:t>
            </a:r>
            <a:r>
              <a:rPr sz="2800" spc="-25" dirty="0">
                <a:solidFill>
                  <a:srgbClr val="1F145D"/>
                </a:solidFill>
                <a:latin typeface="Calibri"/>
                <a:cs typeface="Calibri"/>
              </a:rPr>
              <a:t>drag</a:t>
            </a:r>
            <a:r>
              <a:rPr sz="2800" spc="2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10" dirty="0">
                <a:solidFill>
                  <a:srgbClr val="1F145D"/>
                </a:solidFill>
                <a:latin typeface="Calibri"/>
                <a:cs typeface="Calibri"/>
              </a:rPr>
              <a:t>signals</a:t>
            </a:r>
            <a:r>
              <a:rPr sz="2800" spc="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the</a:t>
            </a:r>
            <a:r>
              <a:rPr sz="2800" spc="10" dirty="0">
                <a:solidFill>
                  <a:srgbClr val="1F145D"/>
                </a:solidFill>
                <a:latin typeface="Calibri"/>
                <a:cs typeface="Calibri"/>
              </a:rPr>
              <a:t> </a:t>
            </a:r>
            <a:r>
              <a:rPr sz="2800" spc="-10" dirty="0">
                <a:solidFill>
                  <a:srgbClr val="1F145D"/>
                </a:solidFill>
                <a:latin typeface="Calibri"/>
                <a:cs typeface="Calibri"/>
              </a:rPr>
              <a:t>viewer</a:t>
            </a:r>
            <a:r>
              <a:rPr sz="2800" spc="-5" dirty="0">
                <a:solidFill>
                  <a:srgbClr val="1F145D"/>
                </a:solidFill>
                <a:latin typeface="Calibri"/>
                <a:cs typeface="Calibri"/>
              </a:rPr>
              <a:t> then</a:t>
            </a:r>
            <a:r>
              <a:rPr sz="2800" spc="15" dirty="0">
                <a:solidFill>
                  <a:srgbClr val="1F145D"/>
                </a:solidFill>
                <a:latin typeface="Calibri"/>
                <a:cs typeface="Calibri"/>
              </a:rPr>
              <a:t> </a:t>
            </a:r>
            <a:r>
              <a:rPr sz="2800" spc="-10" dirty="0">
                <a:solidFill>
                  <a:srgbClr val="1F145D"/>
                </a:solidFill>
                <a:latin typeface="Calibri"/>
                <a:cs typeface="Calibri"/>
              </a:rPr>
              <a:t>rerun</a:t>
            </a:r>
            <a:r>
              <a:rPr sz="2800" spc="10" dirty="0">
                <a:solidFill>
                  <a:srgbClr val="1F145D"/>
                </a:solidFill>
                <a:latin typeface="Calibri"/>
                <a:cs typeface="Calibri"/>
              </a:rPr>
              <a:t> </a:t>
            </a:r>
            <a:r>
              <a:rPr sz="2800" spc="-10" dirty="0">
                <a:solidFill>
                  <a:srgbClr val="1F145D"/>
                </a:solidFill>
                <a:latin typeface="Calibri"/>
                <a:cs typeface="Calibri"/>
              </a:rPr>
              <a:t>simulation</a:t>
            </a:r>
            <a:endParaRPr sz="2800">
              <a:solidFill>
                <a:srgbClr val="1F145D"/>
              </a:solidFill>
              <a:latin typeface="Calibri"/>
              <a:cs typeface="Calibri"/>
            </a:endParaRPr>
          </a:p>
          <a:p>
            <a:pPr marL="241300" marR="158750" indent="-229235" algn="just">
              <a:lnSpc>
                <a:spcPts val="2690"/>
              </a:lnSpc>
              <a:spcBef>
                <a:spcPts val="985"/>
              </a:spcBef>
              <a:buFont typeface="Arial"/>
              <a:buChar char="•"/>
              <a:tabLst>
                <a:tab pos="241935" algn="l"/>
              </a:tabLst>
            </a:pPr>
            <a:r>
              <a:rPr sz="2800" spc="-5" dirty="0">
                <a:solidFill>
                  <a:srgbClr val="1F145D"/>
                </a:solidFill>
                <a:latin typeface="Calibri"/>
                <a:cs typeface="Calibri"/>
              </a:rPr>
              <a:t>Signals </a:t>
            </a:r>
            <a:r>
              <a:rPr sz="2800" spc="-10" dirty="0">
                <a:solidFill>
                  <a:srgbClr val="1F145D"/>
                </a:solidFill>
                <a:latin typeface="Calibri"/>
                <a:cs typeface="Calibri"/>
              </a:rPr>
              <a:t>can </a:t>
            </a:r>
            <a:r>
              <a:rPr sz="2800" spc="-5" dirty="0">
                <a:solidFill>
                  <a:srgbClr val="1F145D"/>
                </a:solidFill>
                <a:latin typeface="Calibri"/>
                <a:cs typeface="Calibri"/>
              </a:rPr>
              <a:t>be </a:t>
            </a:r>
            <a:r>
              <a:rPr sz="2800" spc="-15" dirty="0">
                <a:solidFill>
                  <a:srgbClr val="1F145D"/>
                </a:solidFill>
                <a:latin typeface="Calibri"/>
                <a:cs typeface="Calibri"/>
              </a:rPr>
              <a:t>grouped, coloured </a:t>
            </a:r>
            <a:r>
              <a:rPr sz="2800" spc="-5" dirty="0">
                <a:solidFill>
                  <a:srgbClr val="1F145D"/>
                </a:solidFill>
                <a:latin typeface="Calibri"/>
                <a:cs typeface="Calibri"/>
              </a:rPr>
              <a:t>and </a:t>
            </a:r>
            <a:r>
              <a:rPr sz="2800" spc="-15" dirty="0">
                <a:solidFill>
                  <a:srgbClr val="1F145D"/>
                </a:solidFill>
                <a:latin typeface="Calibri"/>
                <a:cs typeface="Calibri"/>
              </a:rPr>
              <a:t>dividers </a:t>
            </a:r>
            <a:r>
              <a:rPr sz="2800" spc="-5" dirty="0">
                <a:solidFill>
                  <a:srgbClr val="1F145D"/>
                </a:solidFill>
                <a:latin typeface="Calibri"/>
                <a:cs typeface="Calibri"/>
              </a:rPr>
              <a:t>added </a:t>
            </a:r>
            <a:r>
              <a:rPr sz="2800" spc="-20" dirty="0">
                <a:solidFill>
                  <a:srgbClr val="1F145D"/>
                </a:solidFill>
                <a:latin typeface="Calibri"/>
                <a:cs typeface="Calibri"/>
              </a:rPr>
              <a:t>to </a:t>
            </a:r>
            <a:r>
              <a:rPr sz="2800" spc="-25" dirty="0">
                <a:solidFill>
                  <a:srgbClr val="1F145D"/>
                </a:solidFill>
                <a:latin typeface="Calibri"/>
                <a:cs typeface="Calibri"/>
              </a:rPr>
              <a:t>make </a:t>
            </a:r>
            <a:r>
              <a:rPr sz="2800" spc="-15" dirty="0">
                <a:solidFill>
                  <a:srgbClr val="1F145D"/>
                </a:solidFill>
                <a:latin typeface="Calibri"/>
                <a:cs typeface="Calibri"/>
              </a:rPr>
              <a:t>display </a:t>
            </a:r>
            <a:r>
              <a:rPr sz="2800" spc="-620" dirty="0">
                <a:solidFill>
                  <a:srgbClr val="1F145D"/>
                </a:solidFill>
                <a:latin typeface="Calibri"/>
                <a:cs typeface="Calibri"/>
              </a:rPr>
              <a:t> </a:t>
            </a:r>
            <a:r>
              <a:rPr sz="2800" spc="-15" dirty="0">
                <a:solidFill>
                  <a:srgbClr val="1F145D"/>
                </a:solidFill>
                <a:latin typeface="Calibri"/>
                <a:cs typeface="Calibri"/>
              </a:rPr>
              <a:t>more</a:t>
            </a:r>
            <a:r>
              <a:rPr sz="2800" spc="-5" dirty="0">
                <a:solidFill>
                  <a:srgbClr val="1F145D"/>
                </a:solidFill>
                <a:latin typeface="Calibri"/>
                <a:cs typeface="Calibri"/>
              </a:rPr>
              <a:t> </a:t>
            </a:r>
            <a:r>
              <a:rPr sz="2800" spc="-10" dirty="0">
                <a:solidFill>
                  <a:srgbClr val="1F145D"/>
                </a:solidFill>
                <a:latin typeface="Calibri"/>
                <a:cs typeface="Calibri"/>
              </a:rPr>
              <a:t>human</a:t>
            </a:r>
            <a:r>
              <a:rPr sz="2800" spc="25" dirty="0">
                <a:solidFill>
                  <a:srgbClr val="1F145D"/>
                </a:solidFill>
                <a:latin typeface="Calibri"/>
                <a:cs typeface="Calibri"/>
              </a:rPr>
              <a:t> </a:t>
            </a:r>
            <a:r>
              <a:rPr sz="2800" spc="-10" dirty="0">
                <a:solidFill>
                  <a:srgbClr val="1F145D"/>
                </a:solidFill>
                <a:latin typeface="Calibri"/>
                <a:cs typeface="Calibri"/>
              </a:rPr>
              <a:t>readable.</a:t>
            </a:r>
            <a:endParaRPr sz="2800">
              <a:solidFill>
                <a:srgbClr val="1F145D"/>
              </a:solidFill>
              <a:latin typeface="Calibri"/>
              <a:cs typeface="Calibri"/>
            </a:endParaRPr>
          </a:p>
          <a:p>
            <a:pPr marL="241300" marR="5080" indent="-229235" algn="just">
              <a:lnSpc>
                <a:spcPts val="2690"/>
              </a:lnSpc>
              <a:spcBef>
                <a:spcPts val="994"/>
              </a:spcBef>
              <a:buFont typeface="Arial"/>
              <a:buChar char="•"/>
              <a:tabLst>
                <a:tab pos="241935" algn="l"/>
              </a:tabLst>
            </a:pPr>
            <a:r>
              <a:rPr sz="2800" spc="-10" dirty="0">
                <a:solidFill>
                  <a:srgbClr val="1F145D"/>
                </a:solidFill>
                <a:latin typeface="Calibri"/>
                <a:cs typeface="Calibri"/>
              </a:rPr>
              <a:t>The </a:t>
            </a:r>
            <a:r>
              <a:rPr sz="2800" spc="-15" dirty="0">
                <a:solidFill>
                  <a:srgbClr val="1F145D"/>
                </a:solidFill>
                <a:latin typeface="Calibri"/>
                <a:cs typeface="Calibri"/>
              </a:rPr>
              <a:t>radix </a:t>
            </a:r>
            <a:r>
              <a:rPr sz="2800" spc="-10" dirty="0">
                <a:solidFill>
                  <a:srgbClr val="1F145D"/>
                </a:solidFill>
                <a:latin typeface="Calibri"/>
                <a:cs typeface="Calibri"/>
              </a:rPr>
              <a:t>(number base) </a:t>
            </a:r>
            <a:r>
              <a:rPr sz="2800" spc="-25" dirty="0">
                <a:solidFill>
                  <a:srgbClr val="1F145D"/>
                </a:solidFill>
                <a:latin typeface="Calibri"/>
                <a:cs typeface="Calibri"/>
              </a:rPr>
              <a:t>for </a:t>
            </a:r>
            <a:r>
              <a:rPr sz="2800" spc="-5" dirty="0">
                <a:solidFill>
                  <a:srgbClr val="1F145D"/>
                </a:solidFill>
                <a:latin typeface="Calibri"/>
                <a:cs typeface="Calibri"/>
              </a:rPr>
              <a:t>bit </a:t>
            </a:r>
            <a:r>
              <a:rPr sz="2800" spc="-20" dirty="0">
                <a:solidFill>
                  <a:srgbClr val="1F145D"/>
                </a:solidFill>
                <a:latin typeface="Calibri"/>
                <a:cs typeface="Calibri"/>
              </a:rPr>
              <a:t>vectors </a:t>
            </a:r>
            <a:r>
              <a:rPr sz="2800" spc="-10" dirty="0">
                <a:solidFill>
                  <a:srgbClr val="1F145D"/>
                </a:solidFill>
                <a:latin typeface="Calibri"/>
                <a:cs typeface="Calibri"/>
              </a:rPr>
              <a:t>can </a:t>
            </a:r>
            <a:r>
              <a:rPr sz="2800" spc="-5" dirty="0">
                <a:solidFill>
                  <a:srgbClr val="1F145D"/>
                </a:solidFill>
                <a:latin typeface="Calibri"/>
                <a:cs typeface="Calibri"/>
              </a:rPr>
              <a:t>be </a:t>
            </a:r>
            <a:r>
              <a:rPr sz="2800" spc="-10" dirty="0">
                <a:solidFill>
                  <a:srgbClr val="1F145D"/>
                </a:solidFill>
                <a:latin typeface="Calibri"/>
                <a:cs typeface="Calibri"/>
              </a:rPr>
              <a:t>set </a:t>
            </a:r>
            <a:r>
              <a:rPr sz="2800" spc="-15" dirty="0">
                <a:solidFill>
                  <a:srgbClr val="1F145D"/>
                </a:solidFill>
                <a:latin typeface="Calibri"/>
                <a:cs typeface="Calibri"/>
              </a:rPr>
              <a:t>to </a:t>
            </a:r>
            <a:r>
              <a:rPr sz="2800" spc="-40" dirty="0">
                <a:solidFill>
                  <a:srgbClr val="1F145D"/>
                </a:solidFill>
                <a:latin typeface="Calibri"/>
                <a:cs typeface="Calibri"/>
              </a:rPr>
              <a:t>binary, </a:t>
            </a:r>
            <a:r>
              <a:rPr sz="2800" spc="-20" dirty="0">
                <a:solidFill>
                  <a:srgbClr val="1F145D"/>
                </a:solidFill>
                <a:latin typeface="Calibri"/>
                <a:cs typeface="Calibri"/>
              </a:rPr>
              <a:t>hex, </a:t>
            </a:r>
            <a:r>
              <a:rPr sz="2800" spc="-10" dirty="0">
                <a:solidFill>
                  <a:srgbClr val="1F145D"/>
                </a:solidFill>
                <a:latin typeface="Calibri"/>
                <a:cs typeface="Calibri"/>
              </a:rPr>
              <a:t>octal </a:t>
            </a:r>
            <a:r>
              <a:rPr sz="2800" spc="-620" dirty="0">
                <a:solidFill>
                  <a:srgbClr val="1F145D"/>
                </a:solidFill>
                <a:latin typeface="Calibri"/>
                <a:cs typeface="Calibri"/>
              </a:rPr>
              <a:t> </a:t>
            </a:r>
            <a:r>
              <a:rPr sz="2800" spc="-5" dirty="0">
                <a:solidFill>
                  <a:srgbClr val="1F145D"/>
                </a:solidFill>
                <a:latin typeface="Calibri"/>
                <a:cs typeface="Calibri"/>
              </a:rPr>
              <a:t>or</a:t>
            </a:r>
            <a:r>
              <a:rPr sz="2800" spc="-10" dirty="0">
                <a:solidFill>
                  <a:srgbClr val="1F145D"/>
                </a:solidFill>
                <a:latin typeface="Calibri"/>
                <a:cs typeface="Calibri"/>
              </a:rPr>
              <a:t> </a:t>
            </a:r>
            <a:r>
              <a:rPr sz="2800" spc="-15" dirty="0">
                <a:solidFill>
                  <a:srgbClr val="1F145D"/>
                </a:solidFill>
                <a:latin typeface="Calibri"/>
                <a:cs typeface="Calibri"/>
              </a:rPr>
              <a:t>even</a:t>
            </a:r>
            <a:r>
              <a:rPr sz="2800" dirty="0">
                <a:solidFill>
                  <a:srgbClr val="1F145D"/>
                </a:solidFill>
                <a:latin typeface="Calibri"/>
                <a:cs typeface="Calibri"/>
              </a:rPr>
              <a:t> </a:t>
            </a:r>
            <a:r>
              <a:rPr sz="2800" spc="-5" dirty="0">
                <a:solidFill>
                  <a:srgbClr val="1F145D"/>
                </a:solidFill>
                <a:latin typeface="Calibri"/>
                <a:cs typeface="Calibri"/>
              </a:rPr>
              <a:t>ASCII</a:t>
            </a:r>
            <a:endParaRPr sz="2800">
              <a:solidFill>
                <a:srgbClr val="1F145D"/>
              </a:solidFill>
              <a:latin typeface="Calibri"/>
              <a:cs typeface="Calibri"/>
            </a:endParaRPr>
          </a:p>
          <a:p>
            <a:pPr marL="241300" marR="136525" indent="-229235" algn="just">
              <a:lnSpc>
                <a:spcPts val="2690"/>
              </a:lnSpc>
              <a:spcBef>
                <a:spcPts val="990"/>
              </a:spcBef>
              <a:buFont typeface="Arial"/>
              <a:buChar char="•"/>
              <a:tabLst>
                <a:tab pos="241935" algn="l"/>
              </a:tabLst>
            </a:pPr>
            <a:r>
              <a:rPr sz="2800" spc="-45" dirty="0">
                <a:solidFill>
                  <a:srgbClr val="1F145D"/>
                </a:solidFill>
                <a:latin typeface="Calibri"/>
                <a:cs typeface="Calibri"/>
              </a:rPr>
              <a:t>TopTip: </a:t>
            </a:r>
            <a:r>
              <a:rPr sz="2800" spc="-5" dirty="0">
                <a:solidFill>
                  <a:srgbClr val="1F145D"/>
                </a:solidFill>
                <a:latin typeface="Calibri"/>
                <a:cs typeface="Calibri"/>
              </a:rPr>
              <a:t>if </a:t>
            </a:r>
            <a:r>
              <a:rPr sz="2800" spc="-20" dirty="0">
                <a:solidFill>
                  <a:srgbClr val="1F145D"/>
                </a:solidFill>
                <a:latin typeface="Calibri"/>
                <a:cs typeface="Calibri"/>
              </a:rPr>
              <a:t>you </a:t>
            </a:r>
            <a:r>
              <a:rPr sz="2800" spc="-5" dirty="0">
                <a:solidFill>
                  <a:srgbClr val="1F145D"/>
                </a:solidFill>
                <a:latin typeface="Calibri"/>
                <a:cs typeface="Calibri"/>
              </a:rPr>
              <a:t>use </a:t>
            </a:r>
            <a:r>
              <a:rPr sz="2800" spc="-15" dirty="0">
                <a:solidFill>
                  <a:srgbClr val="1F145D"/>
                </a:solidFill>
                <a:latin typeface="Calibri"/>
                <a:cs typeface="Calibri"/>
              </a:rPr>
              <a:t>enumerated </a:t>
            </a:r>
            <a:r>
              <a:rPr sz="2800" spc="-5" dirty="0">
                <a:solidFill>
                  <a:srgbClr val="1F145D"/>
                </a:solidFill>
                <a:latin typeface="Calibri"/>
                <a:cs typeface="Calibri"/>
              </a:rPr>
              <a:t>type </a:t>
            </a:r>
            <a:r>
              <a:rPr sz="2800" spc="-25" dirty="0">
                <a:solidFill>
                  <a:srgbClr val="1F145D"/>
                </a:solidFill>
                <a:latin typeface="Calibri"/>
                <a:cs typeface="Calibri"/>
              </a:rPr>
              <a:t>for </a:t>
            </a:r>
            <a:r>
              <a:rPr sz="2800" spc="-30" dirty="0">
                <a:solidFill>
                  <a:srgbClr val="1F145D"/>
                </a:solidFill>
                <a:latin typeface="Calibri"/>
                <a:cs typeface="Calibri"/>
              </a:rPr>
              <a:t>state </a:t>
            </a:r>
            <a:r>
              <a:rPr sz="2800" spc="-5" dirty="0">
                <a:solidFill>
                  <a:srgbClr val="1F145D"/>
                </a:solidFill>
                <a:latin typeface="Calibri"/>
                <a:cs typeface="Calibri"/>
              </a:rPr>
              <a:t>machines the </a:t>
            </a:r>
            <a:r>
              <a:rPr sz="2800" spc="-30" dirty="0">
                <a:solidFill>
                  <a:srgbClr val="1F145D"/>
                </a:solidFill>
                <a:latin typeface="Calibri"/>
                <a:cs typeface="Calibri"/>
              </a:rPr>
              <a:t>waveform </a:t>
            </a:r>
            <a:r>
              <a:rPr sz="2800" spc="-620" dirty="0">
                <a:solidFill>
                  <a:srgbClr val="1F145D"/>
                </a:solidFill>
                <a:latin typeface="Calibri"/>
                <a:cs typeface="Calibri"/>
              </a:rPr>
              <a:t> </a:t>
            </a:r>
            <a:r>
              <a:rPr sz="2800" spc="-10" dirty="0">
                <a:solidFill>
                  <a:srgbClr val="1F145D"/>
                </a:solidFill>
                <a:latin typeface="Calibri"/>
                <a:cs typeface="Calibri"/>
              </a:rPr>
              <a:t>viewer</a:t>
            </a:r>
            <a:r>
              <a:rPr sz="2800" spc="-15" dirty="0">
                <a:solidFill>
                  <a:srgbClr val="1F145D"/>
                </a:solidFill>
                <a:latin typeface="Calibri"/>
                <a:cs typeface="Calibri"/>
              </a:rPr>
              <a:t> </a:t>
            </a:r>
            <a:r>
              <a:rPr sz="2800" spc="-5" dirty="0">
                <a:solidFill>
                  <a:srgbClr val="1F145D"/>
                </a:solidFill>
                <a:latin typeface="Calibri"/>
                <a:cs typeface="Calibri"/>
              </a:rPr>
              <a:t>will</a:t>
            </a:r>
            <a:r>
              <a:rPr sz="2800" spc="5" dirty="0">
                <a:solidFill>
                  <a:srgbClr val="1F145D"/>
                </a:solidFill>
                <a:latin typeface="Calibri"/>
                <a:cs typeface="Calibri"/>
              </a:rPr>
              <a:t> </a:t>
            </a:r>
            <a:r>
              <a:rPr sz="2800" spc="-10" dirty="0">
                <a:solidFill>
                  <a:srgbClr val="1F145D"/>
                </a:solidFill>
                <a:latin typeface="Calibri"/>
                <a:cs typeface="Calibri"/>
              </a:rPr>
              <a:t>automatically</a:t>
            </a:r>
            <a:r>
              <a:rPr sz="2800" dirty="0">
                <a:solidFill>
                  <a:srgbClr val="1F145D"/>
                </a:solidFill>
                <a:latin typeface="Calibri"/>
                <a:cs typeface="Calibri"/>
              </a:rPr>
              <a:t> </a:t>
            </a:r>
            <a:r>
              <a:rPr sz="2800" spc="-20" dirty="0">
                <a:solidFill>
                  <a:srgbClr val="1F145D"/>
                </a:solidFill>
                <a:latin typeface="Calibri"/>
                <a:cs typeface="Calibri"/>
              </a:rPr>
              <a:t>display</a:t>
            </a:r>
            <a:r>
              <a:rPr sz="2800" spc="2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15" dirty="0">
                <a:solidFill>
                  <a:srgbClr val="1F145D"/>
                </a:solidFill>
                <a:latin typeface="Calibri"/>
                <a:cs typeface="Calibri"/>
              </a:rPr>
              <a:t>textual</a:t>
            </a:r>
            <a:r>
              <a:rPr sz="2800" spc="-5" dirty="0">
                <a:solidFill>
                  <a:srgbClr val="1F145D"/>
                </a:solidFill>
                <a:latin typeface="Calibri"/>
                <a:cs typeface="Calibri"/>
              </a:rPr>
              <a:t> </a:t>
            </a:r>
            <a:r>
              <a:rPr sz="2800" spc="-10" dirty="0">
                <a:solidFill>
                  <a:srgbClr val="1F145D"/>
                </a:solidFill>
                <a:latin typeface="Calibri"/>
                <a:cs typeface="Calibri"/>
              </a:rPr>
              <a:t>names</a:t>
            </a:r>
            <a:endParaRPr sz="2800">
              <a:solidFill>
                <a:srgbClr val="1F145D"/>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32656"/>
            <a:ext cx="3881754" cy="697230"/>
          </a:xfrm>
          <a:prstGeom prst="rect">
            <a:avLst/>
          </a:prstGeom>
        </p:spPr>
        <p:txBody>
          <a:bodyPr vert="horz" wrap="square" lIns="0" tIns="13335" rIns="0" bIns="0" rtlCol="0">
            <a:spAutoFit/>
          </a:bodyPr>
          <a:lstStyle/>
          <a:p>
            <a:pPr marL="12700">
              <a:lnSpc>
                <a:spcPct val="100000"/>
              </a:lnSpc>
              <a:spcBef>
                <a:spcPts val="105"/>
              </a:spcBef>
            </a:pPr>
            <a:r>
              <a:rPr b="0" spc="-30" dirty="0">
                <a:latin typeface="Calibri Light"/>
                <a:cs typeface="Calibri Light"/>
              </a:rPr>
              <a:t>Port</a:t>
            </a:r>
            <a:r>
              <a:rPr b="0" spc="-65" dirty="0">
                <a:latin typeface="Calibri Light"/>
                <a:cs typeface="Calibri Light"/>
              </a:rPr>
              <a:t> </a:t>
            </a:r>
            <a:r>
              <a:rPr b="0" spc="-10" dirty="0">
                <a:latin typeface="Calibri Light"/>
                <a:cs typeface="Calibri Light"/>
              </a:rPr>
              <a:t>Declarations</a:t>
            </a:r>
          </a:p>
        </p:txBody>
      </p:sp>
      <p:sp>
        <p:nvSpPr>
          <p:cNvPr id="3" name="object 3"/>
          <p:cNvSpPr txBox="1"/>
          <p:nvPr/>
        </p:nvSpPr>
        <p:spPr>
          <a:xfrm>
            <a:off x="916939" y="1707159"/>
            <a:ext cx="9957435" cy="3736340"/>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These</a:t>
            </a:r>
            <a:r>
              <a:rPr sz="2800" dirty="0">
                <a:solidFill>
                  <a:srgbClr val="1F145D"/>
                </a:solidFill>
                <a:latin typeface="Calibri"/>
                <a:cs typeface="Calibri"/>
              </a:rPr>
              <a:t> </a:t>
            </a:r>
            <a:r>
              <a:rPr sz="2800" spc="-5" dirty="0">
                <a:solidFill>
                  <a:srgbClr val="1F145D"/>
                </a:solidFill>
                <a:latin typeface="Calibri"/>
                <a:cs typeface="Calibri"/>
              </a:rPr>
              <a:t>are</a:t>
            </a:r>
            <a:r>
              <a:rPr sz="2800" dirty="0">
                <a:solidFill>
                  <a:srgbClr val="1F145D"/>
                </a:solidFill>
                <a:latin typeface="Calibri"/>
                <a:cs typeface="Calibri"/>
              </a:rPr>
              <a:t> </a:t>
            </a:r>
            <a:r>
              <a:rPr sz="2800" spc="-5" dirty="0">
                <a:solidFill>
                  <a:srgbClr val="1F145D"/>
                </a:solidFill>
                <a:latin typeface="Calibri"/>
                <a:cs typeface="Calibri"/>
              </a:rPr>
              <a:t>its</a:t>
            </a:r>
            <a:r>
              <a:rPr sz="2800" spc="10" dirty="0">
                <a:solidFill>
                  <a:srgbClr val="1F145D"/>
                </a:solidFill>
                <a:latin typeface="Calibri"/>
                <a:cs typeface="Calibri"/>
              </a:rPr>
              <a:t> </a:t>
            </a:r>
            <a:r>
              <a:rPr sz="2800" spc="-5" dirty="0">
                <a:solidFill>
                  <a:srgbClr val="1F145D"/>
                </a:solidFill>
                <a:latin typeface="Calibri"/>
                <a:cs typeface="Calibri"/>
              </a:rPr>
              <a:t>interface</a:t>
            </a:r>
            <a:r>
              <a:rPr sz="2800" spc="10" dirty="0">
                <a:solidFill>
                  <a:srgbClr val="1F145D"/>
                </a:solidFill>
                <a:latin typeface="Calibri"/>
                <a:cs typeface="Calibri"/>
              </a:rPr>
              <a:t> </a:t>
            </a:r>
            <a:r>
              <a:rPr sz="2800" spc="-5" dirty="0">
                <a:solidFill>
                  <a:srgbClr val="1F145D"/>
                </a:solidFill>
                <a:latin typeface="Calibri"/>
                <a:cs typeface="Calibri"/>
              </a:rPr>
              <a:t>to</a:t>
            </a:r>
            <a:r>
              <a:rPr sz="2800"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10" dirty="0">
                <a:solidFill>
                  <a:srgbClr val="1F145D"/>
                </a:solidFill>
                <a:latin typeface="Calibri"/>
                <a:cs typeface="Calibri"/>
              </a:rPr>
              <a:t>next</a:t>
            </a:r>
            <a:r>
              <a:rPr sz="2800" spc="15" dirty="0">
                <a:solidFill>
                  <a:srgbClr val="1F145D"/>
                </a:solidFill>
                <a:latin typeface="Calibri"/>
                <a:cs typeface="Calibri"/>
              </a:rPr>
              <a:t> </a:t>
            </a:r>
            <a:r>
              <a:rPr sz="2800" spc="-5" dirty="0">
                <a:solidFill>
                  <a:srgbClr val="1F145D"/>
                </a:solidFill>
                <a:latin typeface="Calibri"/>
                <a:cs typeface="Calibri"/>
              </a:rPr>
              <a:t>level</a:t>
            </a:r>
            <a:r>
              <a:rPr sz="2800" spc="5" dirty="0">
                <a:solidFill>
                  <a:srgbClr val="1F145D"/>
                </a:solidFill>
                <a:latin typeface="Calibri"/>
                <a:cs typeface="Calibri"/>
              </a:rPr>
              <a:t> </a:t>
            </a:r>
            <a:r>
              <a:rPr sz="2800" spc="-5" dirty="0">
                <a:solidFill>
                  <a:srgbClr val="1F145D"/>
                </a:solidFill>
                <a:latin typeface="Calibri"/>
                <a:cs typeface="Calibri"/>
              </a:rPr>
              <a:t>up /</a:t>
            </a:r>
            <a:r>
              <a:rPr sz="2800" spc="15" dirty="0">
                <a:solidFill>
                  <a:srgbClr val="1F145D"/>
                </a:solidFill>
                <a:latin typeface="Calibri"/>
                <a:cs typeface="Calibri"/>
              </a:rPr>
              <a:t> </a:t>
            </a:r>
            <a:r>
              <a:rPr sz="2800" spc="-10" dirty="0">
                <a:solidFill>
                  <a:srgbClr val="1F145D"/>
                </a:solidFill>
                <a:latin typeface="Calibri"/>
                <a:cs typeface="Calibri"/>
              </a:rPr>
              <a:t>outside</a:t>
            </a:r>
            <a:r>
              <a:rPr sz="2800" spc="30" dirty="0">
                <a:solidFill>
                  <a:srgbClr val="1F145D"/>
                </a:solidFill>
                <a:latin typeface="Calibri"/>
                <a:cs typeface="Calibri"/>
              </a:rPr>
              <a:t> </a:t>
            </a:r>
            <a:r>
              <a:rPr sz="2800" spc="-5" dirty="0">
                <a:solidFill>
                  <a:srgbClr val="1F145D"/>
                </a:solidFill>
                <a:latin typeface="Calibri"/>
                <a:cs typeface="Calibri"/>
              </a:rPr>
              <a:t>world</a:t>
            </a:r>
            <a:r>
              <a:rPr sz="2800" spc="5" dirty="0">
                <a:solidFill>
                  <a:srgbClr val="1F145D"/>
                </a:solidFill>
                <a:latin typeface="Calibri"/>
                <a:cs typeface="Calibri"/>
              </a:rPr>
              <a:t> </a:t>
            </a:r>
            <a:r>
              <a:rPr sz="2800" spc="-10" dirty="0">
                <a:solidFill>
                  <a:srgbClr val="1F145D"/>
                </a:solidFill>
                <a:latin typeface="Calibri"/>
                <a:cs typeface="Calibri"/>
              </a:rPr>
              <a:t>(top)</a:t>
            </a:r>
            <a:endParaRPr sz="2800" dirty="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10" dirty="0">
                <a:solidFill>
                  <a:srgbClr val="1F145D"/>
                </a:solidFill>
                <a:latin typeface="Calibri"/>
                <a:cs typeface="Calibri"/>
              </a:rPr>
              <a:t>Have</a:t>
            </a:r>
            <a:r>
              <a:rPr sz="2800" spc="-5" dirty="0">
                <a:solidFill>
                  <a:srgbClr val="1F145D"/>
                </a:solidFill>
                <a:latin typeface="Calibri"/>
                <a:cs typeface="Calibri"/>
              </a:rPr>
              <a:t> </a:t>
            </a:r>
            <a:r>
              <a:rPr sz="2800" spc="-10" dirty="0">
                <a:solidFill>
                  <a:srgbClr val="1F145D"/>
                </a:solidFill>
                <a:latin typeface="Calibri"/>
                <a:cs typeface="Calibri"/>
              </a:rPr>
              <a:t>direction</a:t>
            </a:r>
            <a:r>
              <a:rPr sz="2800" spc="20" dirty="0">
                <a:solidFill>
                  <a:srgbClr val="1F145D"/>
                </a:solidFill>
                <a:latin typeface="Calibri"/>
                <a:cs typeface="Calibri"/>
              </a:rPr>
              <a:t> </a:t>
            </a:r>
            <a:r>
              <a:rPr sz="2800" spc="-5" dirty="0">
                <a:solidFill>
                  <a:srgbClr val="1F145D"/>
                </a:solidFill>
                <a:latin typeface="Calibri"/>
                <a:cs typeface="Calibri"/>
              </a:rPr>
              <a:t>input,</a:t>
            </a:r>
            <a:r>
              <a:rPr sz="2800" spc="45" dirty="0">
                <a:solidFill>
                  <a:srgbClr val="1F145D"/>
                </a:solidFill>
                <a:latin typeface="Calibri"/>
                <a:cs typeface="Calibri"/>
              </a:rPr>
              <a:t> </a:t>
            </a:r>
            <a:r>
              <a:rPr sz="2800" spc="-10" dirty="0">
                <a:solidFill>
                  <a:srgbClr val="1F145D"/>
                </a:solidFill>
                <a:latin typeface="Calibri"/>
                <a:cs typeface="Calibri"/>
              </a:rPr>
              <a:t>output,</a:t>
            </a:r>
            <a:r>
              <a:rPr sz="2800" spc="45" dirty="0">
                <a:solidFill>
                  <a:srgbClr val="1F145D"/>
                </a:solidFill>
                <a:latin typeface="Calibri"/>
                <a:cs typeface="Calibri"/>
              </a:rPr>
              <a:t> </a:t>
            </a:r>
            <a:r>
              <a:rPr sz="2800" spc="-5" dirty="0">
                <a:solidFill>
                  <a:srgbClr val="1F145D"/>
                </a:solidFill>
                <a:latin typeface="Calibri"/>
                <a:cs typeface="Calibri"/>
              </a:rPr>
              <a:t>inout</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10" dirty="0">
                <a:solidFill>
                  <a:srgbClr val="1F145D"/>
                </a:solidFill>
                <a:latin typeface="Calibri"/>
                <a:cs typeface="Calibri"/>
              </a:rPr>
              <a:t>Can </a:t>
            </a:r>
            <a:r>
              <a:rPr sz="2800" spc="-5" dirty="0">
                <a:solidFill>
                  <a:srgbClr val="1F145D"/>
                </a:solidFill>
                <a:latin typeface="Calibri"/>
                <a:cs typeface="Calibri"/>
              </a:rPr>
              <a:t>be</a:t>
            </a:r>
            <a:r>
              <a:rPr sz="2800" spc="5" dirty="0">
                <a:solidFill>
                  <a:srgbClr val="1F145D"/>
                </a:solidFill>
                <a:latin typeface="Calibri"/>
                <a:cs typeface="Calibri"/>
              </a:rPr>
              <a:t> </a:t>
            </a:r>
            <a:r>
              <a:rPr sz="2800" spc="-10" dirty="0">
                <a:solidFill>
                  <a:srgbClr val="1F145D"/>
                </a:solidFill>
                <a:latin typeface="Calibri"/>
                <a:cs typeface="Calibri"/>
              </a:rPr>
              <a:t>single</a:t>
            </a:r>
            <a:r>
              <a:rPr sz="2800" spc="-5" dirty="0">
                <a:solidFill>
                  <a:srgbClr val="1F145D"/>
                </a:solidFill>
                <a:latin typeface="Calibri"/>
                <a:cs typeface="Calibri"/>
              </a:rPr>
              <a:t> bit</a:t>
            </a:r>
            <a:r>
              <a:rPr sz="2800" spc="30" dirty="0">
                <a:solidFill>
                  <a:srgbClr val="1F145D"/>
                </a:solidFill>
                <a:latin typeface="Calibri"/>
                <a:cs typeface="Calibri"/>
              </a:rPr>
              <a:t> </a:t>
            </a:r>
            <a:r>
              <a:rPr sz="2800" spc="-5" dirty="0">
                <a:solidFill>
                  <a:srgbClr val="1F145D"/>
                </a:solidFill>
                <a:latin typeface="Calibri"/>
                <a:cs typeface="Calibri"/>
              </a:rPr>
              <a:t>or</a:t>
            </a:r>
            <a:r>
              <a:rPr sz="2800" dirty="0">
                <a:solidFill>
                  <a:srgbClr val="1F145D"/>
                </a:solidFill>
                <a:latin typeface="Calibri"/>
                <a:cs typeface="Calibri"/>
              </a:rPr>
              <a:t> </a:t>
            </a:r>
            <a:r>
              <a:rPr sz="2800" spc="-5" dirty="0">
                <a:solidFill>
                  <a:srgbClr val="1F145D"/>
                </a:solidFill>
                <a:latin typeface="Calibri"/>
                <a:cs typeface="Calibri"/>
              </a:rPr>
              <a:t>bit</a:t>
            </a:r>
            <a:r>
              <a:rPr sz="2800" spc="10" dirty="0">
                <a:solidFill>
                  <a:srgbClr val="1F145D"/>
                </a:solidFill>
                <a:latin typeface="Calibri"/>
                <a:cs typeface="Calibri"/>
              </a:rPr>
              <a:t> </a:t>
            </a:r>
            <a:r>
              <a:rPr sz="2800" spc="-5" dirty="0">
                <a:solidFill>
                  <a:srgbClr val="1F145D"/>
                </a:solidFill>
                <a:latin typeface="Calibri"/>
                <a:cs typeface="Calibri"/>
              </a:rPr>
              <a:t>vectors,</a:t>
            </a:r>
            <a:r>
              <a:rPr sz="2800" dirty="0">
                <a:solidFill>
                  <a:srgbClr val="1F145D"/>
                </a:solidFill>
                <a:latin typeface="Calibri"/>
                <a:cs typeface="Calibri"/>
              </a:rPr>
              <a:t> </a:t>
            </a:r>
            <a:r>
              <a:rPr sz="2800" spc="-5" dirty="0">
                <a:solidFill>
                  <a:srgbClr val="1F145D"/>
                </a:solidFill>
                <a:latin typeface="Calibri"/>
                <a:cs typeface="Calibri"/>
              </a:rPr>
              <a:t>etc</a:t>
            </a:r>
            <a:endParaRPr sz="2800" dirty="0">
              <a:solidFill>
                <a:srgbClr val="1F145D"/>
              </a:solidFill>
              <a:latin typeface="Calibri"/>
              <a:cs typeface="Calibri"/>
            </a:endParaRPr>
          </a:p>
          <a:p>
            <a:pPr>
              <a:lnSpc>
                <a:spcPct val="100000"/>
              </a:lnSpc>
              <a:spcBef>
                <a:spcPts val="25"/>
              </a:spcBef>
              <a:buFont typeface="Arial"/>
              <a:buChar char="•"/>
            </a:pPr>
            <a:endParaRPr sz="4100" dirty="0">
              <a:latin typeface="Calibri"/>
              <a:cs typeface="Calibri"/>
            </a:endParaRPr>
          </a:p>
          <a:p>
            <a:pPr marL="241300" marR="5080" indent="-229235">
              <a:lnSpc>
                <a:spcPct val="90000"/>
              </a:lnSpc>
              <a:buClr>
                <a:srgbClr val="000000"/>
              </a:buClr>
              <a:buFont typeface="Arial"/>
              <a:buChar char="•"/>
              <a:tabLst>
                <a:tab pos="241935" algn="l"/>
              </a:tabLst>
            </a:pPr>
            <a:r>
              <a:rPr sz="2800" spc="-5" dirty="0">
                <a:solidFill>
                  <a:srgbClr val="2E5496"/>
                </a:solidFill>
                <a:latin typeface="Calibri"/>
                <a:cs typeface="Calibri"/>
              </a:rPr>
              <a:t>Got</a:t>
            </a:r>
            <a:r>
              <a:rPr sz="2800" spc="25" dirty="0">
                <a:solidFill>
                  <a:srgbClr val="2E5496"/>
                </a:solidFill>
                <a:latin typeface="Calibri"/>
                <a:cs typeface="Calibri"/>
              </a:rPr>
              <a:t> </a:t>
            </a:r>
            <a:r>
              <a:rPr sz="2800" spc="-5" dirty="0">
                <a:solidFill>
                  <a:srgbClr val="2E5496"/>
                </a:solidFill>
                <a:latin typeface="Calibri"/>
                <a:cs typeface="Calibri"/>
              </a:rPr>
              <a:t>to</a:t>
            </a:r>
            <a:r>
              <a:rPr sz="2800" dirty="0">
                <a:solidFill>
                  <a:srgbClr val="2E5496"/>
                </a:solidFill>
                <a:latin typeface="Calibri"/>
                <a:cs typeface="Calibri"/>
              </a:rPr>
              <a:t> </a:t>
            </a:r>
            <a:r>
              <a:rPr sz="2800" spc="-5" dirty="0">
                <a:solidFill>
                  <a:srgbClr val="2E5496"/>
                </a:solidFill>
                <a:latin typeface="Calibri"/>
                <a:cs typeface="Calibri"/>
              </a:rPr>
              <a:t>avoid:</a:t>
            </a:r>
            <a:r>
              <a:rPr sz="2800" spc="25" dirty="0">
                <a:solidFill>
                  <a:srgbClr val="2E5496"/>
                </a:solidFill>
                <a:latin typeface="Calibri"/>
                <a:cs typeface="Calibri"/>
              </a:rPr>
              <a:t> </a:t>
            </a:r>
            <a:r>
              <a:rPr sz="2800" spc="-10" dirty="0">
                <a:solidFill>
                  <a:srgbClr val="2E5496"/>
                </a:solidFill>
                <a:latin typeface="Calibri"/>
                <a:cs typeface="Calibri"/>
              </a:rPr>
              <a:t>don’t</a:t>
            </a:r>
            <a:r>
              <a:rPr sz="2800" spc="25" dirty="0">
                <a:solidFill>
                  <a:srgbClr val="2E5496"/>
                </a:solidFill>
                <a:latin typeface="Calibri"/>
                <a:cs typeface="Calibri"/>
              </a:rPr>
              <a:t> </a:t>
            </a:r>
            <a:r>
              <a:rPr sz="2800" spc="-10" dirty="0">
                <a:solidFill>
                  <a:srgbClr val="2E5496"/>
                </a:solidFill>
                <a:latin typeface="Calibri"/>
                <a:cs typeface="Calibri"/>
              </a:rPr>
              <a:t>use</a:t>
            </a:r>
            <a:r>
              <a:rPr sz="2800" spc="30" dirty="0">
                <a:solidFill>
                  <a:srgbClr val="2E5496"/>
                </a:solidFill>
                <a:latin typeface="Calibri"/>
                <a:cs typeface="Calibri"/>
              </a:rPr>
              <a:t> </a:t>
            </a:r>
            <a:r>
              <a:rPr sz="2800" spc="-5" dirty="0">
                <a:solidFill>
                  <a:srgbClr val="2E5496"/>
                </a:solidFill>
                <a:latin typeface="Calibri"/>
                <a:cs typeface="Calibri"/>
              </a:rPr>
              <a:t>inout</a:t>
            </a:r>
            <a:r>
              <a:rPr sz="2800" spc="25" dirty="0">
                <a:solidFill>
                  <a:srgbClr val="2E5496"/>
                </a:solidFill>
                <a:latin typeface="Calibri"/>
                <a:cs typeface="Calibri"/>
              </a:rPr>
              <a:t> </a:t>
            </a:r>
            <a:r>
              <a:rPr sz="2800" spc="-10" dirty="0">
                <a:solidFill>
                  <a:srgbClr val="2E5496"/>
                </a:solidFill>
                <a:latin typeface="Calibri"/>
                <a:cs typeface="Calibri"/>
              </a:rPr>
              <a:t>just</a:t>
            </a:r>
            <a:r>
              <a:rPr sz="2800" spc="40" dirty="0">
                <a:solidFill>
                  <a:srgbClr val="2E5496"/>
                </a:solidFill>
                <a:latin typeface="Calibri"/>
                <a:cs typeface="Calibri"/>
              </a:rPr>
              <a:t> </a:t>
            </a:r>
            <a:r>
              <a:rPr sz="2800" spc="-10" dirty="0">
                <a:solidFill>
                  <a:srgbClr val="2E5496"/>
                </a:solidFill>
                <a:latin typeface="Calibri"/>
                <a:cs typeface="Calibri"/>
              </a:rPr>
              <a:t>because</a:t>
            </a:r>
            <a:r>
              <a:rPr sz="2800" spc="15" dirty="0">
                <a:solidFill>
                  <a:srgbClr val="2E5496"/>
                </a:solidFill>
                <a:latin typeface="Calibri"/>
                <a:cs typeface="Calibri"/>
              </a:rPr>
              <a:t> </a:t>
            </a:r>
            <a:r>
              <a:rPr sz="2800" spc="-5" dirty="0">
                <a:solidFill>
                  <a:srgbClr val="2E5496"/>
                </a:solidFill>
                <a:latin typeface="Calibri"/>
                <a:cs typeface="Calibri"/>
              </a:rPr>
              <a:t>you</a:t>
            </a:r>
            <a:r>
              <a:rPr sz="2800" spc="30" dirty="0">
                <a:solidFill>
                  <a:srgbClr val="2E5496"/>
                </a:solidFill>
                <a:latin typeface="Calibri"/>
                <a:cs typeface="Calibri"/>
              </a:rPr>
              <a:t> </a:t>
            </a:r>
            <a:r>
              <a:rPr sz="2800" spc="-5" dirty="0">
                <a:solidFill>
                  <a:srgbClr val="2E5496"/>
                </a:solidFill>
                <a:latin typeface="Calibri"/>
                <a:cs typeface="Calibri"/>
              </a:rPr>
              <a:t>want</a:t>
            </a:r>
            <a:r>
              <a:rPr sz="2800" spc="5" dirty="0">
                <a:solidFill>
                  <a:srgbClr val="2E5496"/>
                </a:solidFill>
                <a:latin typeface="Calibri"/>
                <a:cs typeface="Calibri"/>
              </a:rPr>
              <a:t> </a:t>
            </a:r>
            <a:r>
              <a:rPr sz="2800" spc="-5" dirty="0">
                <a:solidFill>
                  <a:srgbClr val="2E5496"/>
                </a:solidFill>
                <a:latin typeface="Calibri"/>
                <a:cs typeface="Calibri"/>
              </a:rPr>
              <a:t>to</a:t>
            </a:r>
            <a:r>
              <a:rPr sz="2800" dirty="0">
                <a:solidFill>
                  <a:srgbClr val="2E5496"/>
                </a:solidFill>
                <a:latin typeface="Calibri"/>
                <a:cs typeface="Calibri"/>
              </a:rPr>
              <a:t> </a:t>
            </a:r>
            <a:r>
              <a:rPr sz="2800" spc="-5" dirty="0">
                <a:solidFill>
                  <a:srgbClr val="2E5496"/>
                </a:solidFill>
                <a:latin typeface="Calibri"/>
                <a:cs typeface="Calibri"/>
              </a:rPr>
              <a:t>read</a:t>
            </a:r>
            <a:r>
              <a:rPr sz="2800" spc="5" dirty="0">
                <a:solidFill>
                  <a:srgbClr val="2E5496"/>
                </a:solidFill>
                <a:latin typeface="Calibri"/>
                <a:cs typeface="Calibri"/>
              </a:rPr>
              <a:t> </a:t>
            </a:r>
            <a:r>
              <a:rPr sz="2800" spc="-5" dirty="0">
                <a:solidFill>
                  <a:srgbClr val="2E5496"/>
                </a:solidFill>
                <a:latin typeface="Calibri"/>
                <a:cs typeface="Calibri"/>
              </a:rPr>
              <a:t>a</a:t>
            </a:r>
            <a:r>
              <a:rPr sz="2800" spc="5" dirty="0">
                <a:solidFill>
                  <a:srgbClr val="2E5496"/>
                </a:solidFill>
                <a:latin typeface="Calibri"/>
                <a:cs typeface="Calibri"/>
              </a:rPr>
              <a:t> </a:t>
            </a:r>
            <a:r>
              <a:rPr sz="2800" spc="-5" dirty="0">
                <a:solidFill>
                  <a:srgbClr val="2E5496"/>
                </a:solidFill>
                <a:latin typeface="Calibri"/>
                <a:cs typeface="Calibri"/>
              </a:rPr>
              <a:t>value </a:t>
            </a:r>
            <a:r>
              <a:rPr sz="2800" spc="-620" dirty="0">
                <a:solidFill>
                  <a:srgbClr val="2E5496"/>
                </a:solidFill>
                <a:latin typeface="Calibri"/>
                <a:cs typeface="Calibri"/>
              </a:rPr>
              <a:t> </a:t>
            </a:r>
            <a:r>
              <a:rPr sz="2800" spc="-5" dirty="0">
                <a:solidFill>
                  <a:srgbClr val="2E5496"/>
                </a:solidFill>
                <a:latin typeface="Calibri"/>
                <a:cs typeface="Calibri"/>
              </a:rPr>
              <a:t>that</a:t>
            </a:r>
            <a:r>
              <a:rPr sz="2800" spc="10" dirty="0">
                <a:solidFill>
                  <a:srgbClr val="2E5496"/>
                </a:solidFill>
                <a:latin typeface="Calibri"/>
                <a:cs typeface="Calibri"/>
              </a:rPr>
              <a:t> </a:t>
            </a:r>
            <a:r>
              <a:rPr sz="2800" spc="-10" dirty="0">
                <a:solidFill>
                  <a:srgbClr val="2E5496"/>
                </a:solidFill>
                <a:latin typeface="Calibri"/>
                <a:cs typeface="Calibri"/>
              </a:rPr>
              <a:t>should</a:t>
            </a:r>
            <a:r>
              <a:rPr sz="2800" spc="35" dirty="0">
                <a:solidFill>
                  <a:srgbClr val="2E5496"/>
                </a:solidFill>
                <a:latin typeface="Calibri"/>
                <a:cs typeface="Calibri"/>
              </a:rPr>
              <a:t> </a:t>
            </a:r>
            <a:r>
              <a:rPr sz="2800" spc="-5" dirty="0">
                <a:solidFill>
                  <a:srgbClr val="2E5496"/>
                </a:solidFill>
                <a:latin typeface="Calibri"/>
                <a:cs typeface="Calibri"/>
              </a:rPr>
              <a:t>be</a:t>
            </a:r>
            <a:r>
              <a:rPr sz="2800" spc="10" dirty="0">
                <a:solidFill>
                  <a:srgbClr val="2E5496"/>
                </a:solidFill>
                <a:latin typeface="Calibri"/>
                <a:cs typeface="Calibri"/>
              </a:rPr>
              <a:t> </a:t>
            </a:r>
            <a:r>
              <a:rPr sz="2800" spc="-5" dirty="0">
                <a:solidFill>
                  <a:srgbClr val="2E5496"/>
                </a:solidFill>
                <a:latin typeface="Calibri"/>
                <a:cs typeface="Calibri"/>
              </a:rPr>
              <a:t>an</a:t>
            </a:r>
            <a:r>
              <a:rPr sz="2800" dirty="0">
                <a:solidFill>
                  <a:srgbClr val="2E5496"/>
                </a:solidFill>
                <a:latin typeface="Calibri"/>
                <a:cs typeface="Calibri"/>
              </a:rPr>
              <a:t> </a:t>
            </a:r>
            <a:r>
              <a:rPr sz="2800" spc="-10" dirty="0">
                <a:solidFill>
                  <a:srgbClr val="2E5496"/>
                </a:solidFill>
                <a:latin typeface="Calibri"/>
                <a:cs typeface="Calibri"/>
              </a:rPr>
              <a:t>output</a:t>
            </a:r>
            <a:r>
              <a:rPr sz="2800" spc="20" dirty="0">
                <a:solidFill>
                  <a:srgbClr val="2E5496"/>
                </a:solidFill>
                <a:latin typeface="Calibri"/>
                <a:cs typeface="Calibri"/>
              </a:rPr>
              <a:t> </a:t>
            </a:r>
            <a:r>
              <a:rPr sz="2800" spc="-5" dirty="0">
                <a:solidFill>
                  <a:srgbClr val="2E5496"/>
                </a:solidFill>
                <a:latin typeface="Calibri"/>
                <a:cs typeface="Calibri"/>
              </a:rPr>
              <a:t>eg</a:t>
            </a:r>
            <a:r>
              <a:rPr sz="2800" spc="5" dirty="0">
                <a:solidFill>
                  <a:srgbClr val="2E5496"/>
                </a:solidFill>
                <a:latin typeface="Calibri"/>
                <a:cs typeface="Calibri"/>
              </a:rPr>
              <a:t> </a:t>
            </a:r>
            <a:r>
              <a:rPr sz="2800" spc="-5" dirty="0">
                <a:solidFill>
                  <a:srgbClr val="2E5496"/>
                </a:solidFill>
                <a:latin typeface="Calibri"/>
                <a:cs typeface="Calibri"/>
              </a:rPr>
              <a:t>the</a:t>
            </a:r>
            <a:r>
              <a:rPr sz="2800" dirty="0">
                <a:solidFill>
                  <a:srgbClr val="2E5496"/>
                </a:solidFill>
                <a:latin typeface="Calibri"/>
                <a:cs typeface="Calibri"/>
              </a:rPr>
              <a:t> </a:t>
            </a:r>
            <a:r>
              <a:rPr sz="2800" spc="-5" dirty="0">
                <a:solidFill>
                  <a:srgbClr val="2E5496"/>
                </a:solidFill>
                <a:latin typeface="Calibri"/>
                <a:cs typeface="Calibri"/>
              </a:rPr>
              <a:t>count</a:t>
            </a:r>
            <a:r>
              <a:rPr sz="2800" spc="30" dirty="0">
                <a:solidFill>
                  <a:srgbClr val="2E5496"/>
                </a:solidFill>
                <a:latin typeface="Calibri"/>
                <a:cs typeface="Calibri"/>
              </a:rPr>
              <a:t> </a:t>
            </a:r>
            <a:r>
              <a:rPr sz="2800" spc="-5" dirty="0">
                <a:solidFill>
                  <a:srgbClr val="2E5496"/>
                </a:solidFill>
                <a:latin typeface="Calibri"/>
                <a:cs typeface="Calibri"/>
              </a:rPr>
              <a:t>value</a:t>
            </a:r>
            <a:r>
              <a:rPr sz="2800" spc="5" dirty="0">
                <a:solidFill>
                  <a:srgbClr val="2E5496"/>
                </a:solidFill>
                <a:latin typeface="Calibri"/>
                <a:cs typeface="Calibri"/>
              </a:rPr>
              <a:t> </a:t>
            </a:r>
            <a:r>
              <a:rPr sz="2800" spc="-5" dirty="0">
                <a:solidFill>
                  <a:srgbClr val="2E5496"/>
                </a:solidFill>
                <a:latin typeface="Calibri"/>
                <a:cs typeface="Calibri"/>
              </a:rPr>
              <a:t>of a</a:t>
            </a:r>
            <a:r>
              <a:rPr sz="2800" spc="10" dirty="0">
                <a:solidFill>
                  <a:srgbClr val="2E5496"/>
                </a:solidFill>
                <a:latin typeface="Calibri"/>
                <a:cs typeface="Calibri"/>
              </a:rPr>
              <a:t> counter’</a:t>
            </a:r>
            <a:r>
              <a:rPr sz="2800" spc="5" dirty="0">
                <a:solidFill>
                  <a:srgbClr val="2E5496"/>
                </a:solidFill>
                <a:latin typeface="Calibri"/>
                <a:cs typeface="Calibri"/>
              </a:rPr>
              <a:t> </a:t>
            </a:r>
            <a:r>
              <a:rPr sz="2800" spc="-5" dirty="0">
                <a:solidFill>
                  <a:srgbClr val="2E5496"/>
                </a:solidFill>
                <a:latin typeface="Calibri"/>
                <a:cs typeface="Calibri"/>
              </a:rPr>
              <a:t>create</a:t>
            </a:r>
            <a:r>
              <a:rPr sz="2800" spc="-40" dirty="0">
                <a:solidFill>
                  <a:srgbClr val="2E5496"/>
                </a:solidFill>
                <a:latin typeface="Calibri"/>
                <a:cs typeface="Calibri"/>
              </a:rPr>
              <a:t> </a:t>
            </a:r>
            <a:r>
              <a:rPr sz="2800" spc="-5" dirty="0">
                <a:solidFill>
                  <a:srgbClr val="2E5496"/>
                </a:solidFill>
                <a:latin typeface="Calibri"/>
                <a:cs typeface="Calibri"/>
              </a:rPr>
              <a:t>a </a:t>
            </a:r>
            <a:r>
              <a:rPr sz="2800" dirty="0">
                <a:solidFill>
                  <a:srgbClr val="2E5496"/>
                </a:solidFill>
                <a:latin typeface="Calibri"/>
                <a:cs typeface="Calibri"/>
              </a:rPr>
              <a:t> </a:t>
            </a:r>
            <a:r>
              <a:rPr sz="2800" spc="-5" dirty="0">
                <a:solidFill>
                  <a:srgbClr val="2E5496"/>
                </a:solidFill>
                <a:latin typeface="Calibri"/>
                <a:cs typeface="Calibri"/>
              </a:rPr>
              <a:t>local</a:t>
            </a:r>
            <a:r>
              <a:rPr sz="2800" spc="5" dirty="0">
                <a:solidFill>
                  <a:srgbClr val="2E5496"/>
                </a:solidFill>
                <a:latin typeface="Calibri"/>
                <a:cs typeface="Calibri"/>
              </a:rPr>
              <a:t> </a:t>
            </a:r>
            <a:r>
              <a:rPr sz="2800" spc="-10" dirty="0">
                <a:solidFill>
                  <a:srgbClr val="2E5496"/>
                </a:solidFill>
                <a:latin typeface="Calibri"/>
                <a:cs typeface="Calibri"/>
              </a:rPr>
              <a:t>signal/wire</a:t>
            </a:r>
            <a:r>
              <a:rPr sz="2800" spc="5" dirty="0">
                <a:solidFill>
                  <a:srgbClr val="2E5496"/>
                </a:solidFill>
                <a:latin typeface="Calibri"/>
                <a:cs typeface="Calibri"/>
              </a:rPr>
              <a:t> </a:t>
            </a:r>
            <a:r>
              <a:rPr sz="2800" spc="-5" dirty="0">
                <a:solidFill>
                  <a:srgbClr val="2E5496"/>
                </a:solidFill>
                <a:latin typeface="Calibri"/>
                <a:cs typeface="Calibri"/>
              </a:rPr>
              <a:t>for</a:t>
            </a:r>
            <a:r>
              <a:rPr sz="2800" dirty="0">
                <a:solidFill>
                  <a:srgbClr val="2E5496"/>
                </a:solidFill>
                <a:latin typeface="Calibri"/>
                <a:cs typeface="Calibri"/>
              </a:rPr>
              <a:t> </a:t>
            </a:r>
            <a:r>
              <a:rPr sz="2800" spc="-5" dirty="0">
                <a:solidFill>
                  <a:srgbClr val="2E5496"/>
                </a:solidFill>
                <a:latin typeface="Calibri"/>
                <a:cs typeface="Calibri"/>
              </a:rPr>
              <a:t>internal</a:t>
            </a:r>
            <a:r>
              <a:rPr sz="2800" spc="5" dirty="0">
                <a:solidFill>
                  <a:srgbClr val="2E5496"/>
                </a:solidFill>
                <a:latin typeface="Calibri"/>
                <a:cs typeface="Calibri"/>
              </a:rPr>
              <a:t> </a:t>
            </a:r>
            <a:r>
              <a:rPr sz="2800" spc="-10" dirty="0">
                <a:solidFill>
                  <a:srgbClr val="2E5496"/>
                </a:solidFill>
                <a:latin typeface="Calibri"/>
                <a:cs typeface="Calibri"/>
              </a:rPr>
              <a:t>use</a:t>
            </a:r>
            <a:r>
              <a:rPr sz="2800" spc="10" dirty="0">
                <a:solidFill>
                  <a:srgbClr val="2E5496"/>
                </a:solidFill>
                <a:latin typeface="Calibri"/>
                <a:cs typeface="Calibri"/>
              </a:rPr>
              <a:t> </a:t>
            </a:r>
            <a:r>
              <a:rPr sz="2800" spc="-5" dirty="0">
                <a:solidFill>
                  <a:srgbClr val="2E5496"/>
                </a:solidFill>
                <a:latin typeface="Calibri"/>
                <a:cs typeface="Calibri"/>
              </a:rPr>
              <a:t>and</a:t>
            </a:r>
            <a:r>
              <a:rPr sz="2800" spc="15" dirty="0">
                <a:solidFill>
                  <a:srgbClr val="2E5496"/>
                </a:solidFill>
                <a:latin typeface="Calibri"/>
                <a:cs typeface="Calibri"/>
              </a:rPr>
              <a:t> </a:t>
            </a:r>
            <a:r>
              <a:rPr sz="2800" spc="-5" dirty="0">
                <a:solidFill>
                  <a:srgbClr val="2E5496"/>
                </a:solidFill>
                <a:latin typeface="Calibri"/>
                <a:cs typeface="Calibri"/>
              </a:rPr>
              <a:t>assign</a:t>
            </a:r>
            <a:r>
              <a:rPr sz="2800" spc="10" dirty="0">
                <a:solidFill>
                  <a:srgbClr val="2E5496"/>
                </a:solidFill>
                <a:latin typeface="Calibri"/>
                <a:cs typeface="Calibri"/>
              </a:rPr>
              <a:t> </a:t>
            </a:r>
            <a:r>
              <a:rPr sz="2800" spc="-10" dirty="0">
                <a:solidFill>
                  <a:srgbClr val="2E5496"/>
                </a:solidFill>
                <a:latin typeface="Calibri"/>
                <a:cs typeface="Calibri"/>
              </a:rPr>
              <a:t>from</a:t>
            </a:r>
            <a:r>
              <a:rPr sz="2800" spc="15" dirty="0">
                <a:solidFill>
                  <a:srgbClr val="2E5496"/>
                </a:solidFill>
                <a:latin typeface="Calibri"/>
                <a:cs typeface="Calibri"/>
              </a:rPr>
              <a:t> </a:t>
            </a:r>
            <a:r>
              <a:rPr sz="2800" spc="-5" dirty="0">
                <a:solidFill>
                  <a:srgbClr val="2E5496"/>
                </a:solidFill>
                <a:latin typeface="Calibri"/>
                <a:cs typeface="Calibri"/>
              </a:rPr>
              <a:t>it</a:t>
            </a:r>
            <a:r>
              <a:rPr sz="2800" spc="10" dirty="0">
                <a:solidFill>
                  <a:srgbClr val="2E5496"/>
                </a:solidFill>
                <a:latin typeface="Calibri"/>
                <a:cs typeface="Calibri"/>
              </a:rPr>
              <a:t> </a:t>
            </a:r>
            <a:r>
              <a:rPr sz="2800" spc="-5" dirty="0">
                <a:solidFill>
                  <a:srgbClr val="2E5496"/>
                </a:solidFill>
                <a:latin typeface="Calibri"/>
                <a:cs typeface="Calibri"/>
              </a:rPr>
              <a:t>to</a:t>
            </a:r>
            <a:r>
              <a:rPr sz="2800" dirty="0">
                <a:solidFill>
                  <a:srgbClr val="2E5496"/>
                </a:solidFill>
                <a:latin typeface="Calibri"/>
                <a:cs typeface="Calibri"/>
              </a:rPr>
              <a:t> </a:t>
            </a:r>
            <a:r>
              <a:rPr sz="2800" spc="-5" dirty="0">
                <a:solidFill>
                  <a:srgbClr val="2E5496"/>
                </a:solidFill>
                <a:latin typeface="Calibri"/>
                <a:cs typeface="Calibri"/>
              </a:rPr>
              <a:t>create</a:t>
            </a:r>
            <a:r>
              <a:rPr sz="2800" dirty="0">
                <a:solidFill>
                  <a:srgbClr val="2E5496"/>
                </a:solidFill>
                <a:latin typeface="Calibri"/>
                <a:cs typeface="Calibri"/>
              </a:rPr>
              <a:t> </a:t>
            </a:r>
            <a:r>
              <a:rPr sz="2800" spc="-5" dirty="0">
                <a:solidFill>
                  <a:srgbClr val="2E5496"/>
                </a:solidFill>
                <a:latin typeface="Calibri"/>
                <a:cs typeface="Calibri"/>
              </a:rPr>
              <a:t>the </a:t>
            </a:r>
            <a:r>
              <a:rPr sz="2800" dirty="0">
                <a:solidFill>
                  <a:srgbClr val="2E5496"/>
                </a:solidFill>
                <a:latin typeface="Calibri"/>
                <a:cs typeface="Calibri"/>
              </a:rPr>
              <a:t> </a:t>
            </a:r>
            <a:r>
              <a:rPr sz="2800" spc="-10" dirty="0">
                <a:solidFill>
                  <a:srgbClr val="2E5496"/>
                </a:solidFill>
                <a:latin typeface="Calibri"/>
                <a:cs typeface="Calibri"/>
              </a:rPr>
              <a:t>output.</a:t>
            </a:r>
            <a:endParaRPr sz="2800" dirty="0">
              <a:latin typeface="Calibri"/>
              <a:cs typeface="Calibri"/>
            </a:endParaRPr>
          </a:p>
        </p:txBody>
      </p:sp>
      <p:grpSp>
        <p:nvGrpSpPr>
          <p:cNvPr id="7" name="Group 6">
            <a:extLst>
              <a:ext uri="{FF2B5EF4-FFF2-40B4-BE49-F238E27FC236}">
                <a16:creationId xmlns:a16="http://schemas.microsoft.com/office/drawing/2014/main" id="{46CDA852-200C-4A40-9F62-4D32B960A44F}"/>
              </a:ext>
            </a:extLst>
          </p:cNvPr>
          <p:cNvGrpSpPr/>
          <p:nvPr/>
        </p:nvGrpSpPr>
        <p:grpSpPr>
          <a:xfrm>
            <a:off x="6172200" y="5029200"/>
            <a:ext cx="4276725" cy="1702832"/>
            <a:chOff x="6172200" y="5029200"/>
            <a:chExt cx="4276725" cy="1702832"/>
          </a:xfrm>
        </p:grpSpPr>
        <p:pic>
          <p:nvPicPr>
            <p:cNvPr id="4" name="Picture 3">
              <a:extLst>
                <a:ext uri="{FF2B5EF4-FFF2-40B4-BE49-F238E27FC236}">
                  <a16:creationId xmlns:a16="http://schemas.microsoft.com/office/drawing/2014/main" id="{84E15A4C-9879-41E1-9809-09001132A0A3}"/>
                </a:ext>
              </a:extLst>
            </p:cNvPr>
            <p:cNvPicPr>
              <a:picLocks noChangeAspect="1"/>
            </p:cNvPicPr>
            <p:nvPr/>
          </p:nvPicPr>
          <p:blipFill>
            <a:blip r:embed="rId2"/>
            <a:stretch>
              <a:fillRect/>
            </a:stretch>
          </p:blipFill>
          <p:spPr>
            <a:xfrm>
              <a:off x="6172200" y="5029200"/>
              <a:ext cx="4276725" cy="1333500"/>
            </a:xfrm>
            <a:prstGeom prst="rect">
              <a:avLst/>
            </a:prstGeom>
          </p:spPr>
        </p:pic>
        <p:sp>
          <p:nvSpPr>
            <p:cNvPr id="6" name="TextBox 5">
              <a:extLst>
                <a:ext uri="{FF2B5EF4-FFF2-40B4-BE49-F238E27FC236}">
                  <a16:creationId xmlns:a16="http://schemas.microsoft.com/office/drawing/2014/main" id="{CA22762B-9E28-4FE9-87CC-6C29293AE623}"/>
                </a:ext>
              </a:extLst>
            </p:cNvPr>
            <p:cNvSpPr txBox="1"/>
            <p:nvPr/>
          </p:nvSpPr>
          <p:spPr>
            <a:xfrm>
              <a:off x="6748462" y="6362700"/>
              <a:ext cx="3124200" cy="369332"/>
            </a:xfrm>
            <a:prstGeom prst="rect">
              <a:avLst/>
            </a:prstGeom>
            <a:noFill/>
          </p:spPr>
          <p:txBody>
            <a:bodyPr wrap="square">
              <a:spAutoFit/>
            </a:bodyPr>
            <a:lstStyle/>
            <a:p>
              <a:r>
                <a:rPr lang="en-GB" sz="1800" spc="-5" dirty="0">
                  <a:latin typeface="Calibri"/>
                  <a:cs typeface="Calibri"/>
                </a:rPr>
                <a:t>Example of module declaration </a:t>
              </a:r>
              <a:endParaRPr lang="en-GB"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430566"/>
            <a:ext cx="9212058" cy="697230"/>
          </a:xfrm>
          <a:prstGeom prst="rect">
            <a:avLst/>
          </a:prstGeom>
        </p:spPr>
        <p:txBody>
          <a:bodyPr vert="horz" wrap="square" lIns="0" tIns="13335" rIns="0" bIns="0" rtlCol="0">
            <a:spAutoFit/>
          </a:bodyPr>
          <a:lstStyle/>
          <a:p>
            <a:pPr marL="12700">
              <a:lnSpc>
                <a:spcPct val="100000"/>
              </a:lnSpc>
              <a:spcBef>
                <a:spcPts val="105"/>
              </a:spcBef>
            </a:pPr>
            <a:r>
              <a:rPr spc="-50" dirty="0"/>
              <a:t>Value</a:t>
            </a:r>
            <a:r>
              <a:rPr dirty="0"/>
              <a:t> </a:t>
            </a:r>
            <a:r>
              <a:rPr spc="-10" dirty="0"/>
              <a:t>Change</a:t>
            </a:r>
            <a:r>
              <a:rPr spc="-15" dirty="0"/>
              <a:t> </a:t>
            </a:r>
            <a:r>
              <a:rPr dirty="0"/>
              <a:t>Dump</a:t>
            </a:r>
            <a:r>
              <a:rPr spc="-10" dirty="0"/>
              <a:t> (VCD)</a:t>
            </a:r>
          </a:p>
        </p:txBody>
      </p:sp>
      <p:sp>
        <p:nvSpPr>
          <p:cNvPr id="3" name="object 3"/>
          <p:cNvSpPr txBox="1"/>
          <p:nvPr/>
        </p:nvSpPr>
        <p:spPr>
          <a:xfrm>
            <a:off x="916938" y="1707159"/>
            <a:ext cx="8725216" cy="2535951"/>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lang="en-US" altLang="zh-CN" sz="2800" spc="-10" dirty="0">
                <a:solidFill>
                  <a:srgbClr val="1F145D"/>
                </a:solidFill>
                <a:latin typeface="Calibri"/>
                <a:cs typeface="Calibri"/>
              </a:rPr>
              <a:t>Put your signals and waveforms into a file</a:t>
            </a:r>
            <a:endParaRPr lang="en-GB" sz="2800" spc="-10" dirty="0">
              <a:solidFill>
                <a:srgbClr val="1F145D"/>
              </a:solidFill>
              <a:latin typeface="Calibri"/>
              <a:cs typeface="Calibri"/>
            </a:endParaRPr>
          </a:p>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Documents</a:t>
            </a:r>
            <a:r>
              <a:rPr sz="2800" spc="15" dirty="0">
                <a:solidFill>
                  <a:srgbClr val="1F145D"/>
                </a:solidFill>
                <a:latin typeface="Calibri"/>
                <a:cs typeface="Calibri"/>
              </a:rPr>
              <a:t> </a:t>
            </a:r>
            <a:r>
              <a:rPr sz="2800" spc="-10" dirty="0">
                <a:solidFill>
                  <a:srgbClr val="1F145D"/>
                </a:solidFill>
                <a:latin typeface="Calibri"/>
                <a:cs typeface="Calibri"/>
              </a:rPr>
              <a:t>switching</a:t>
            </a:r>
            <a:r>
              <a:rPr sz="2800" spc="5" dirty="0">
                <a:solidFill>
                  <a:srgbClr val="1F145D"/>
                </a:solidFill>
                <a:latin typeface="Calibri"/>
                <a:cs typeface="Calibri"/>
              </a:rPr>
              <a:t> </a:t>
            </a:r>
            <a:r>
              <a:rPr sz="2800" spc="-5" dirty="0">
                <a:solidFill>
                  <a:srgbClr val="1F145D"/>
                </a:solidFill>
                <a:latin typeface="Calibri"/>
                <a:cs typeface="Calibri"/>
              </a:rPr>
              <a:t>activity</a:t>
            </a:r>
            <a:endParaRPr sz="2800" dirty="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15" dirty="0">
                <a:solidFill>
                  <a:srgbClr val="1F145D"/>
                </a:solidFill>
                <a:latin typeface="Calibri"/>
                <a:cs typeface="Calibri"/>
              </a:rPr>
              <a:t>Required</a:t>
            </a:r>
            <a:r>
              <a:rPr sz="2800" spc="1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20" dirty="0">
                <a:solidFill>
                  <a:srgbClr val="1F145D"/>
                </a:solidFill>
                <a:latin typeface="Calibri"/>
                <a:cs typeface="Calibri"/>
              </a:rPr>
              <a:t>accurate</a:t>
            </a:r>
            <a:r>
              <a:rPr sz="2800" dirty="0">
                <a:solidFill>
                  <a:srgbClr val="1F145D"/>
                </a:solidFill>
                <a:latin typeface="Calibri"/>
                <a:cs typeface="Calibri"/>
              </a:rPr>
              <a:t> </a:t>
            </a:r>
            <a:r>
              <a:rPr sz="2800" spc="-15" dirty="0">
                <a:solidFill>
                  <a:srgbClr val="1F145D"/>
                </a:solidFill>
                <a:latin typeface="Calibri"/>
                <a:cs typeface="Calibri"/>
              </a:rPr>
              <a:t>power</a:t>
            </a:r>
            <a:r>
              <a:rPr sz="2800" spc="5" dirty="0">
                <a:solidFill>
                  <a:srgbClr val="1F145D"/>
                </a:solidFill>
                <a:latin typeface="Calibri"/>
                <a:cs typeface="Calibri"/>
              </a:rPr>
              <a:t> </a:t>
            </a:r>
            <a:r>
              <a:rPr sz="2800" spc="-10" dirty="0">
                <a:solidFill>
                  <a:srgbClr val="1F145D"/>
                </a:solidFill>
                <a:latin typeface="Calibri"/>
                <a:cs typeface="Calibri"/>
              </a:rPr>
              <a:t>modelling</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5" dirty="0">
                <a:solidFill>
                  <a:srgbClr val="1F145D"/>
                </a:solidFill>
                <a:latin typeface="Calibri"/>
                <a:cs typeface="Calibri"/>
              </a:rPr>
              <a:t>Basic</a:t>
            </a:r>
            <a:r>
              <a:rPr sz="2800" spc="-25" dirty="0">
                <a:solidFill>
                  <a:srgbClr val="1F145D"/>
                </a:solidFill>
                <a:latin typeface="Calibri"/>
                <a:cs typeface="Calibri"/>
              </a:rPr>
              <a:t> </a:t>
            </a:r>
            <a:r>
              <a:rPr sz="2800" spc="-20" dirty="0">
                <a:solidFill>
                  <a:srgbClr val="1F145D"/>
                </a:solidFill>
                <a:latin typeface="Calibri"/>
                <a:cs typeface="Calibri"/>
              </a:rPr>
              <a:t>Format</a:t>
            </a:r>
            <a:endParaRPr sz="3800" dirty="0">
              <a:solidFill>
                <a:srgbClr val="1F145D"/>
              </a:solidFill>
              <a:latin typeface="Calibri"/>
              <a:cs typeface="Calibri"/>
            </a:endParaRPr>
          </a:p>
          <a:p>
            <a:pPr marL="241300" indent="-229235">
              <a:lnSpc>
                <a:spcPct val="100000"/>
              </a:lnSpc>
              <a:buFont typeface="Arial"/>
              <a:buChar char="•"/>
              <a:tabLst>
                <a:tab pos="241935" algn="l"/>
              </a:tabLst>
            </a:pPr>
            <a:r>
              <a:rPr sz="2800" spc="-10" dirty="0">
                <a:solidFill>
                  <a:srgbClr val="1F145D"/>
                </a:solidFill>
                <a:latin typeface="Calibri"/>
                <a:cs typeface="Calibri"/>
              </a:rPr>
              <a:t>How </a:t>
            </a:r>
            <a:r>
              <a:rPr sz="2800" spc="-20" dirty="0">
                <a:solidFill>
                  <a:srgbClr val="1F145D"/>
                </a:solidFill>
                <a:latin typeface="Calibri"/>
                <a:cs typeface="Calibri"/>
              </a:rPr>
              <a:t>to</a:t>
            </a:r>
            <a:r>
              <a:rPr sz="2800" spc="-25" dirty="0">
                <a:solidFill>
                  <a:srgbClr val="1F145D"/>
                </a:solidFill>
                <a:latin typeface="Calibri"/>
                <a:cs typeface="Calibri"/>
              </a:rPr>
              <a:t> </a:t>
            </a:r>
            <a:r>
              <a:rPr sz="2800" spc="-35" dirty="0">
                <a:solidFill>
                  <a:srgbClr val="1F145D"/>
                </a:solidFill>
                <a:latin typeface="Calibri"/>
                <a:cs typeface="Calibri"/>
              </a:rPr>
              <a:t>invoke</a:t>
            </a:r>
            <a:endParaRPr sz="2800" dirty="0">
              <a:solidFill>
                <a:srgbClr val="1F145D"/>
              </a:solidFill>
              <a:latin typeface="Calibri"/>
              <a:cs typeface="Calibri"/>
            </a:endParaRPr>
          </a:p>
        </p:txBody>
      </p:sp>
      <p:sp>
        <p:nvSpPr>
          <p:cNvPr id="4" name="object 4"/>
          <p:cNvSpPr txBox="1"/>
          <p:nvPr/>
        </p:nvSpPr>
        <p:spPr>
          <a:xfrm>
            <a:off x="838199" y="4515611"/>
            <a:ext cx="3765049" cy="1138773"/>
          </a:xfrm>
          <a:prstGeom prst="rect">
            <a:avLst/>
          </a:prstGeom>
          <a:solidFill>
            <a:srgbClr val="E1EFD9"/>
          </a:solidFill>
          <a:ln w="6096">
            <a:solidFill>
              <a:srgbClr val="6FAC46"/>
            </a:solidFill>
          </a:ln>
        </p:spPr>
        <p:txBody>
          <a:bodyPr vert="horz" wrap="square" lIns="0" tIns="30480" rIns="0" bIns="0" rtlCol="0">
            <a:spAutoFit/>
          </a:bodyPr>
          <a:lstStyle/>
          <a:p>
            <a:pPr marL="142875">
              <a:lnSpc>
                <a:spcPct val="100000"/>
              </a:lnSpc>
              <a:spcBef>
                <a:spcPts val="240"/>
              </a:spcBef>
            </a:pPr>
            <a:r>
              <a:rPr sz="1800" b="1" dirty="0">
                <a:solidFill>
                  <a:srgbClr val="1F145D"/>
                </a:solidFill>
                <a:latin typeface="Calibri"/>
                <a:cs typeface="Calibri"/>
              </a:rPr>
              <a:t>initial</a:t>
            </a:r>
            <a:r>
              <a:rPr sz="1800" b="1" spc="335" dirty="0">
                <a:solidFill>
                  <a:srgbClr val="1F145D"/>
                </a:solidFill>
                <a:latin typeface="Calibri"/>
                <a:cs typeface="Calibri"/>
              </a:rPr>
              <a:t> </a:t>
            </a:r>
            <a:r>
              <a:rPr sz="1800" b="1" spc="-5" dirty="0">
                <a:solidFill>
                  <a:srgbClr val="1F145D"/>
                </a:solidFill>
                <a:latin typeface="Calibri"/>
                <a:cs typeface="Calibri"/>
              </a:rPr>
              <a:t>begin</a:t>
            </a:r>
            <a:endParaRPr sz="1800" dirty="0">
              <a:solidFill>
                <a:srgbClr val="1F145D"/>
              </a:solidFill>
              <a:latin typeface="Calibri"/>
              <a:cs typeface="Calibri"/>
            </a:endParaRPr>
          </a:p>
          <a:p>
            <a:pPr marL="405130">
              <a:lnSpc>
                <a:spcPct val="100000"/>
              </a:lnSpc>
            </a:pPr>
            <a:r>
              <a:rPr sz="1800" b="1" spc="-5" dirty="0">
                <a:solidFill>
                  <a:srgbClr val="1F145D"/>
                </a:solidFill>
                <a:latin typeface="Calibri"/>
                <a:cs typeface="Calibri"/>
              </a:rPr>
              <a:t>$dumpfile</a:t>
            </a:r>
            <a:r>
              <a:rPr sz="1800" b="1" spc="-45" dirty="0">
                <a:solidFill>
                  <a:srgbClr val="1F145D"/>
                </a:solidFill>
                <a:latin typeface="Calibri"/>
                <a:cs typeface="Calibri"/>
              </a:rPr>
              <a:t> </a:t>
            </a:r>
            <a:r>
              <a:rPr sz="1800" spc="-25" dirty="0">
                <a:solidFill>
                  <a:srgbClr val="1F145D"/>
                </a:solidFill>
                <a:latin typeface="Calibri"/>
                <a:cs typeface="Calibri"/>
              </a:rPr>
              <a:t>("whatever.vcd");</a:t>
            </a:r>
            <a:endParaRPr sz="1800" dirty="0">
              <a:solidFill>
                <a:srgbClr val="1F145D"/>
              </a:solidFill>
              <a:latin typeface="Calibri"/>
              <a:cs typeface="Calibri"/>
            </a:endParaRPr>
          </a:p>
          <a:p>
            <a:pPr marL="405130">
              <a:lnSpc>
                <a:spcPct val="100000"/>
              </a:lnSpc>
            </a:pPr>
            <a:r>
              <a:rPr sz="1800" b="1" spc="-10" dirty="0">
                <a:solidFill>
                  <a:srgbClr val="1F145D"/>
                </a:solidFill>
                <a:latin typeface="Calibri"/>
                <a:cs typeface="Calibri"/>
              </a:rPr>
              <a:t>$dumpvars</a:t>
            </a:r>
            <a:r>
              <a:rPr sz="1800" spc="-10" dirty="0">
                <a:solidFill>
                  <a:srgbClr val="1F145D"/>
                </a:solidFill>
                <a:latin typeface="Calibri"/>
                <a:cs typeface="Calibri"/>
              </a:rPr>
              <a:t>;</a:t>
            </a:r>
            <a:endParaRPr sz="1800" dirty="0">
              <a:solidFill>
                <a:srgbClr val="1F145D"/>
              </a:solidFill>
              <a:latin typeface="Calibri"/>
              <a:cs typeface="Calibri"/>
            </a:endParaRPr>
          </a:p>
          <a:p>
            <a:pPr marL="196215">
              <a:lnSpc>
                <a:spcPct val="100000"/>
              </a:lnSpc>
            </a:pPr>
            <a:r>
              <a:rPr sz="1800" b="1" dirty="0">
                <a:solidFill>
                  <a:srgbClr val="1F145D"/>
                </a:solidFill>
                <a:latin typeface="Calibri"/>
                <a:cs typeface="Calibri"/>
              </a:rPr>
              <a:t>end</a:t>
            </a:r>
            <a:endParaRPr sz="1800" dirty="0">
              <a:solidFill>
                <a:srgbClr val="1F145D"/>
              </a:solidFill>
              <a:latin typeface="Calibri"/>
              <a:cs typeface="Calibri"/>
            </a:endParaRPr>
          </a:p>
        </p:txBody>
      </p:sp>
      <p:sp>
        <p:nvSpPr>
          <p:cNvPr id="5" name="object 5"/>
          <p:cNvSpPr txBox="1"/>
          <p:nvPr/>
        </p:nvSpPr>
        <p:spPr>
          <a:xfrm>
            <a:off x="6409943" y="4514088"/>
            <a:ext cx="5262511" cy="1140056"/>
          </a:xfrm>
          <a:prstGeom prst="rect">
            <a:avLst/>
          </a:prstGeom>
          <a:solidFill>
            <a:srgbClr val="E1EFD9"/>
          </a:solidFill>
          <a:ln w="6096">
            <a:solidFill>
              <a:srgbClr val="6FAC46"/>
            </a:solidFill>
          </a:ln>
        </p:spPr>
        <p:txBody>
          <a:bodyPr vert="horz" wrap="square" lIns="0" tIns="31750" rIns="0" bIns="0" rtlCol="0">
            <a:spAutoFit/>
          </a:bodyPr>
          <a:lstStyle/>
          <a:p>
            <a:pPr marL="92075" marR="705485">
              <a:lnSpc>
                <a:spcPct val="100000"/>
              </a:lnSpc>
              <a:spcBef>
                <a:spcPts val="250"/>
              </a:spcBef>
            </a:pPr>
            <a:r>
              <a:rPr sz="1800" spc="-10" dirty="0">
                <a:solidFill>
                  <a:srgbClr val="1F145D"/>
                </a:solidFill>
                <a:latin typeface="Calibri"/>
                <a:cs typeface="Calibri"/>
              </a:rPr>
              <a:t>There</a:t>
            </a:r>
            <a:r>
              <a:rPr sz="1800" spc="10" dirty="0">
                <a:solidFill>
                  <a:srgbClr val="1F145D"/>
                </a:solidFill>
                <a:latin typeface="Calibri"/>
                <a:cs typeface="Calibri"/>
              </a:rPr>
              <a:t> </a:t>
            </a:r>
            <a:r>
              <a:rPr sz="1800" spc="-5" dirty="0">
                <a:solidFill>
                  <a:srgbClr val="1F145D"/>
                </a:solidFill>
                <a:latin typeface="Calibri"/>
                <a:cs typeface="Calibri"/>
              </a:rPr>
              <a:t>is</a:t>
            </a:r>
            <a:r>
              <a:rPr sz="1800" dirty="0">
                <a:solidFill>
                  <a:srgbClr val="1F145D"/>
                </a:solidFill>
                <a:latin typeface="Calibri"/>
                <a:cs typeface="Calibri"/>
              </a:rPr>
              <a:t> </a:t>
            </a:r>
            <a:r>
              <a:rPr sz="1800" spc="-5" dirty="0">
                <a:solidFill>
                  <a:srgbClr val="1F145D"/>
                </a:solidFill>
                <a:latin typeface="Calibri"/>
                <a:cs typeface="Calibri"/>
              </a:rPr>
              <a:t>no</a:t>
            </a:r>
            <a:r>
              <a:rPr sz="1800" spc="-10" dirty="0">
                <a:solidFill>
                  <a:srgbClr val="1F145D"/>
                </a:solidFill>
                <a:latin typeface="Calibri"/>
                <a:cs typeface="Calibri"/>
              </a:rPr>
              <a:t> </a:t>
            </a:r>
            <a:r>
              <a:rPr sz="1800" spc="-5" dirty="0">
                <a:solidFill>
                  <a:srgbClr val="1F145D"/>
                </a:solidFill>
                <a:latin typeface="Calibri"/>
                <a:cs typeface="Calibri"/>
              </a:rPr>
              <a:t>equivalent</a:t>
            </a:r>
            <a:r>
              <a:rPr sz="1800" spc="5" dirty="0">
                <a:solidFill>
                  <a:srgbClr val="1F145D"/>
                </a:solidFill>
                <a:latin typeface="Calibri"/>
                <a:cs typeface="Calibri"/>
              </a:rPr>
              <a:t> </a:t>
            </a:r>
            <a:r>
              <a:rPr sz="1800" spc="-10" dirty="0">
                <a:solidFill>
                  <a:srgbClr val="1F145D"/>
                </a:solidFill>
                <a:latin typeface="Calibri"/>
                <a:cs typeface="Calibri"/>
              </a:rPr>
              <a:t>command</a:t>
            </a:r>
            <a:r>
              <a:rPr sz="1800" spc="5" dirty="0">
                <a:solidFill>
                  <a:srgbClr val="1F145D"/>
                </a:solidFill>
                <a:latin typeface="Calibri"/>
                <a:cs typeface="Calibri"/>
              </a:rPr>
              <a:t> </a:t>
            </a:r>
            <a:r>
              <a:rPr sz="1800" spc="-5" dirty="0">
                <a:solidFill>
                  <a:srgbClr val="1F145D"/>
                </a:solidFill>
                <a:latin typeface="Calibri"/>
                <a:cs typeface="Calibri"/>
              </a:rPr>
              <a:t>in</a:t>
            </a:r>
            <a:r>
              <a:rPr sz="1800" spc="10" dirty="0">
                <a:solidFill>
                  <a:srgbClr val="1F145D"/>
                </a:solidFill>
                <a:latin typeface="Calibri"/>
                <a:cs typeface="Calibri"/>
              </a:rPr>
              <a:t> </a:t>
            </a:r>
            <a:r>
              <a:rPr sz="1800" spc="-10" dirty="0">
                <a:solidFill>
                  <a:srgbClr val="1F145D"/>
                </a:solidFill>
                <a:latin typeface="Calibri"/>
                <a:cs typeface="Calibri"/>
              </a:rPr>
              <a:t>VHDL. </a:t>
            </a:r>
            <a:r>
              <a:rPr sz="1800" spc="-395" dirty="0">
                <a:solidFill>
                  <a:srgbClr val="1F145D"/>
                </a:solidFill>
                <a:latin typeface="Calibri"/>
                <a:cs typeface="Calibri"/>
              </a:rPr>
              <a:t> </a:t>
            </a:r>
            <a:r>
              <a:rPr sz="1800" spc="-5" dirty="0">
                <a:solidFill>
                  <a:srgbClr val="1F145D"/>
                </a:solidFill>
                <a:latin typeface="Calibri"/>
                <a:cs typeface="Calibri"/>
              </a:rPr>
              <a:t>Either</a:t>
            </a:r>
            <a:r>
              <a:rPr sz="1800" spc="5" dirty="0">
                <a:solidFill>
                  <a:srgbClr val="1F145D"/>
                </a:solidFill>
                <a:latin typeface="Calibri"/>
                <a:cs typeface="Calibri"/>
              </a:rPr>
              <a:t> </a:t>
            </a:r>
            <a:r>
              <a:rPr sz="1800" spc="-5" dirty="0">
                <a:solidFill>
                  <a:srgbClr val="1F145D"/>
                </a:solidFill>
                <a:latin typeface="Calibri"/>
                <a:cs typeface="Calibri"/>
              </a:rPr>
              <a:t>do</a:t>
            </a:r>
            <a:r>
              <a:rPr sz="1800" spc="10" dirty="0">
                <a:solidFill>
                  <a:srgbClr val="1F145D"/>
                </a:solidFill>
                <a:latin typeface="Calibri"/>
                <a:cs typeface="Calibri"/>
              </a:rPr>
              <a:t> </a:t>
            </a:r>
            <a:r>
              <a:rPr sz="1800" spc="-5" dirty="0">
                <a:solidFill>
                  <a:srgbClr val="1F145D"/>
                </a:solidFill>
                <a:latin typeface="Calibri"/>
                <a:cs typeface="Calibri"/>
              </a:rPr>
              <a:t>it </a:t>
            </a:r>
            <a:r>
              <a:rPr sz="1800" spc="-10" dirty="0">
                <a:solidFill>
                  <a:srgbClr val="1F145D"/>
                </a:solidFill>
                <a:latin typeface="Calibri"/>
                <a:cs typeface="Calibri"/>
              </a:rPr>
              <a:t>from</a:t>
            </a:r>
            <a:r>
              <a:rPr sz="1800" spc="-5" dirty="0">
                <a:solidFill>
                  <a:srgbClr val="1F145D"/>
                </a:solidFill>
                <a:latin typeface="Calibri"/>
                <a:cs typeface="Calibri"/>
              </a:rPr>
              <a:t> </a:t>
            </a:r>
            <a:r>
              <a:rPr sz="1800" dirty="0">
                <a:solidFill>
                  <a:srgbClr val="1F145D"/>
                </a:solidFill>
                <a:latin typeface="Calibri"/>
                <a:cs typeface="Calibri"/>
              </a:rPr>
              <a:t>the</a:t>
            </a:r>
            <a:r>
              <a:rPr sz="1800" spc="10" dirty="0">
                <a:solidFill>
                  <a:srgbClr val="1F145D"/>
                </a:solidFill>
                <a:latin typeface="Calibri"/>
                <a:cs typeface="Calibri"/>
              </a:rPr>
              <a:t> </a:t>
            </a:r>
            <a:r>
              <a:rPr sz="1800" spc="-10" dirty="0">
                <a:solidFill>
                  <a:srgbClr val="1F145D"/>
                </a:solidFill>
                <a:latin typeface="Calibri"/>
                <a:cs typeface="Calibri"/>
              </a:rPr>
              <a:t>simulator</a:t>
            </a:r>
            <a:r>
              <a:rPr sz="1800" spc="-25" dirty="0">
                <a:solidFill>
                  <a:srgbClr val="1F145D"/>
                </a:solidFill>
                <a:latin typeface="Calibri"/>
                <a:cs typeface="Calibri"/>
              </a:rPr>
              <a:t> </a:t>
            </a:r>
            <a:r>
              <a:rPr sz="1800" spc="-10" dirty="0">
                <a:solidFill>
                  <a:srgbClr val="1F145D"/>
                </a:solidFill>
                <a:latin typeface="Calibri"/>
                <a:cs typeface="Calibri"/>
              </a:rPr>
              <a:t>command </a:t>
            </a:r>
            <a:r>
              <a:rPr sz="1800" spc="-5" dirty="0">
                <a:solidFill>
                  <a:srgbClr val="1F145D"/>
                </a:solidFill>
                <a:latin typeface="Calibri"/>
                <a:cs typeface="Calibri"/>
              </a:rPr>
              <a:t> window</a:t>
            </a:r>
            <a:r>
              <a:rPr sz="1800" spc="10" dirty="0">
                <a:solidFill>
                  <a:srgbClr val="1F145D"/>
                </a:solidFill>
                <a:latin typeface="Calibri"/>
                <a:cs typeface="Calibri"/>
              </a:rPr>
              <a:t> </a:t>
            </a:r>
            <a:r>
              <a:rPr sz="1800" spc="-5" dirty="0">
                <a:solidFill>
                  <a:srgbClr val="1F145D"/>
                </a:solidFill>
                <a:latin typeface="Calibri"/>
                <a:cs typeface="Calibri"/>
              </a:rPr>
              <a:t>using</a:t>
            </a:r>
            <a:r>
              <a:rPr sz="1800" dirty="0">
                <a:solidFill>
                  <a:srgbClr val="1F145D"/>
                </a:solidFill>
                <a:latin typeface="Calibri"/>
                <a:cs typeface="Calibri"/>
              </a:rPr>
              <a:t> the</a:t>
            </a:r>
            <a:r>
              <a:rPr sz="1800" spc="10" dirty="0">
                <a:solidFill>
                  <a:srgbClr val="1F145D"/>
                </a:solidFill>
                <a:latin typeface="Calibri"/>
                <a:cs typeface="Calibri"/>
              </a:rPr>
              <a:t> </a:t>
            </a:r>
            <a:r>
              <a:rPr sz="1800" spc="-5" dirty="0">
                <a:solidFill>
                  <a:srgbClr val="1F145D"/>
                </a:solidFill>
                <a:latin typeface="Calibri"/>
                <a:cs typeface="Calibri"/>
              </a:rPr>
              <a:t>“vcd”</a:t>
            </a:r>
            <a:r>
              <a:rPr sz="1800" spc="-10" dirty="0">
                <a:solidFill>
                  <a:srgbClr val="1F145D"/>
                </a:solidFill>
                <a:latin typeface="Calibri"/>
                <a:cs typeface="Calibri"/>
              </a:rPr>
              <a:t> </a:t>
            </a:r>
            <a:r>
              <a:rPr sz="1800" spc="-5" dirty="0">
                <a:solidFill>
                  <a:srgbClr val="1F145D"/>
                </a:solidFill>
                <a:latin typeface="Calibri"/>
                <a:cs typeface="Calibri"/>
              </a:rPr>
              <a:t>command</a:t>
            </a:r>
            <a:endParaRPr sz="1800">
              <a:solidFill>
                <a:srgbClr val="1F145D"/>
              </a:solidFill>
              <a:latin typeface="Calibri"/>
              <a:cs typeface="Calibri"/>
            </a:endParaRPr>
          </a:p>
          <a:p>
            <a:pPr marL="92075">
              <a:lnSpc>
                <a:spcPct val="100000"/>
              </a:lnSpc>
              <a:spcBef>
                <a:spcPts val="5"/>
              </a:spcBef>
            </a:pPr>
            <a:r>
              <a:rPr sz="1800" spc="-5" dirty="0">
                <a:solidFill>
                  <a:srgbClr val="1F145D"/>
                </a:solidFill>
                <a:latin typeface="Calibri"/>
                <a:cs typeface="Calibri"/>
              </a:rPr>
              <a:t>Or</a:t>
            </a:r>
            <a:r>
              <a:rPr sz="1800" spc="-20" dirty="0">
                <a:solidFill>
                  <a:srgbClr val="1F145D"/>
                </a:solidFill>
                <a:latin typeface="Calibri"/>
                <a:cs typeface="Calibri"/>
              </a:rPr>
              <a:t> </a:t>
            </a:r>
            <a:r>
              <a:rPr sz="1800" spc="-5" dirty="0">
                <a:solidFill>
                  <a:srgbClr val="1F145D"/>
                </a:solidFill>
                <a:latin typeface="Calibri"/>
                <a:cs typeface="Calibri"/>
              </a:rPr>
              <a:t>use </a:t>
            </a:r>
            <a:r>
              <a:rPr sz="1800" dirty="0">
                <a:solidFill>
                  <a:srgbClr val="1F145D"/>
                </a:solidFill>
                <a:latin typeface="Calibri"/>
                <a:cs typeface="Calibri"/>
              </a:rPr>
              <a:t>a</a:t>
            </a:r>
            <a:r>
              <a:rPr sz="1800" spc="5" dirty="0">
                <a:solidFill>
                  <a:srgbClr val="1F145D"/>
                </a:solidFill>
                <a:latin typeface="Calibri"/>
                <a:cs typeface="Calibri"/>
              </a:rPr>
              <a:t> </a:t>
            </a:r>
            <a:r>
              <a:rPr sz="1800" spc="-20" dirty="0">
                <a:solidFill>
                  <a:srgbClr val="1F145D"/>
                </a:solidFill>
                <a:latin typeface="Calibri"/>
                <a:cs typeface="Calibri"/>
              </a:rPr>
              <a:t>Verilog</a:t>
            </a:r>
            <a:r>
              <a:rPr sz="1800" spc="5" dirty="0">
                <a:solidFill>
                  <a:srgbClr val="1F145D"/>
                </a:solidFill>
                <a:latin typeface="Calibri"/>
                <a:cs typeface="Calibri"/>
              </a:rPr>
              <a:t> </a:t>
            </a:r>
            <a:r>
              <a:rPr sz="1800" spc="-15" dirty="0">
                <a:solidFill>
                  <a:srgbClr val="1F145D"/>
                </a:solidFill>
                <a:latin typeface="Calibri"/>
                <a:cs typeface="Calibri"/>
              </a:rPr>
              <a:t>test</a:t>
            </a:r>
            <a:r>
              <a:rPr sz="1800" spc="-5" dirty="0">
                <a:solidFill>
                  <a:srgbClr val="1F145D"/>
                </a:solidFill>
                <a:latin typeface="Calibri"/>
                <a:cs typeface="Calibri"/>
              </a:rPr>
              <a:t> bench</a:t>
            </a:r>
            <a:endParaRPr sz="1800">
              <a:solidFill>
                <a:srgbClr val="1F145D"/>
              </a:solidFill>
              <a:latin typeface="Calibri"/>
              <a:cs typeface="Calibri"/>
            </a:endParaRPr>
          </a:p>
        </p:txBody>
      </p:sp>
      <p:sp>
        <p:nvSpPr>
          <p:cNvPr id="6" name="object 6"/>
          <p:cNvSpPr txBox="1"/>
          <p:nvPr/>
        </p:nvSpPr>
        <p:spPr>
          <a:xfrm>
            <a:off x="1307719" y="5981801"/>
            <a:ext cx="8604705" cy="382156"/>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1F145D"/>
                </a:solidFill>
                <a:latin typeface="Calibri"/>
                <a:cs typeface="Calibri"/>
              </a:rPr>
              <a:t>Refer</a:t>
            </a:r>
            <a:r>
              <a:rPr sz="1800" spc="10" dirty="0">
                <a:solidFill>
                  <a:srgbClr val="1F145D"/>
                </a:solidFill>
                <a:latin typeface="Calibri"/>
                <a:cs typeface="Calibri"/>
              </a:rPr>
              <a:t> </a:t>
            </a:r>
            <a:r>
              <a:rPr sz="1800" spc="-10" dirty="0">
                <a:solidFill>
                  <a:srgbClr val="1F145D"/>
                </a:solidFill>
                <a:latin typeface="Calibri"/>
                <a:cs typeface="Calibri"/>
              </a:rPr>
              <a:t>to</a:t>
            </a:r>
            <a:r>
              <a:rPr sz="1800" spc="-5" dirty="0">
                <a:solidFill>
                  <a:srgbClr val="1F145D"/>
                </a:solidFill>
                <a:latin typeface="Calibri"/>
                <a:cs typeface="Calibri"/>
              </a:rPr>
              <a:t> </a:t>
            </a:r>
            <a:r>
              <a:rPr sz="1800" dirty="0">
                <a:solidFill>
                  <a:srgbClr val="1F145D"/>
                </a:solidFill>
                <a:latin typeface="Calibri"/>
                <a:cs typeface="Calibri"/>
              </a:rPr>
              <a:t>the</a:t>
            </a:r>
            <a:r>
              <a:rPr sz="1800" spc="5" dirty="0">
                <a:solidFill>
                  <a:srgbClr val="1F145D"/>
                </a:solidFill>
                <a:latin typeface="Calibri"/>
                <a:cs typeface="Calibri"/>
              </a:rPr>
              <a:t> </a:t>
            </a:r>
            <a:r>
              <a:rPr sz="1800" dirty="0">
                <a:solidFill>
                  <a:srgbClr val="1F145D"/>
                </a:solidFill>
                <a:latin typeface="Calibri"/>
                <a:cs typeface="Calibri"/>
              </a:rPr>
              <a:t>user guide</a:t>
            </a:r>
            <a:r>
              <a:rPr sz="1800" spc="20" dirty="0">
                <a:solidFill>
                  <a:srgbClr val="1F145D"/>
                </a:solidFill>
                <a:latin typeface="Calibri"/>
                <a:cs typeface="Calibri"/>
              </a:rPr>
              <a:t> </a:t>
            </a:r>
            <a:r>
              <a:rPr sz="1800" spc="-15" dirty="0">
                <a:solidFill>
                  <a:srgbClr val="1F145D"/>
                </a:solidFill>
                <a:latin typeface="Calibri"/>
                <a:cs typeface="Calibri"/>
              </a:rPr>
              <a:t>for</a:t>
            </a:r>
            <a:r>
              <a:rPr sz="1800" spc="5" dirty="0">
                <a:solidFill>
                  <a:srgbClr val="1F145D"/>
                </a:solidFill>
                <a:latin typeface="Calibri"/>
                <a:cs typeface="Calibri"/>
              </a:rPr>
              <a:t> </a:t>
            </a:r>
            <a:r>
              <a:rPr sz="1800" spc="-10" dirty="0">
                <a:solidFill>
                  <a:srgbClr val="1F145D"/>
                </a:solidFill>
                <a:latin typeface="Calibri"/>
                <a:cs typeface="Calibri"/>
              </a:rPr>
              <a:t>your</a:t>
            </a:r>
            <a:r>
              <a:rPr sz="1800" spc="-5" dirty="0">
                <a:solidFill>
                  <a:srgbClr val="1F145D"/>
                </a:solidFill>
                <a:latin typeface="Calibri"/>
                <a:cs typeface="Calibri"/>
              </a:rPr>
              <a:t> </a:t>
            </a:r>
            <a:r>
              <a:rPr sz="1800" spc="-10" dirty="0">
                <a:solidFill>
                  <a:srgbClr val="1F145D"/>
                </a:solidFill>
                <a:latin typeface="Calibri"/>
                <a:cs typeface="Calibri"/>
              </a:rPr>
              <a:t>simulator</a:t>
            </a:r>
            <a:r>
              <a:rPr sz="1800" dirty="0">
                <a:solidFill>
                  <a:srgbClr val="1F145D"/>
                </a:solidFill>
                <a:latin typeface="Calibri"/>
                <a:cs typeface="Calibri"/>
              </a:rPr>
              <a:t> </a:t>
            </a:r>
            <a:r>
              <a:rPr sz="1800" spc="-15" dirty="0">
                <a:solidFill>
                  <a:srgbClr val="1F145D"/>
                </a:solidFill>
                <a:latin typeface="Calibri"/>
                <a:cs typeface="Calibri"/>
              </a:rPr>
              <a:t>for</a:t>
            </a:r>
            <a:r>
              <a:rPr sz="1800" spc="-5" dirty="0">
                <a:solidFill>
                  <a:srgbClr val="1F145D"/>
                </a:solidFill>
                <a:latin typeface="Calibri"/>
                <a:cs typeface="Calibri"/>
              </a:rPr>
              <a:t> further</a:t>
            </a:r>
            <a:r>
              <a:rPr sz="1800" spc="10" dirty="0">
                <a:solidFill>
                  <a:srgbClr val="1F145D"/>
                </a:solidFill>
                <a:latin typeface="Calibri"/>
                <a:cs typeface="Calibri"/>
              </a:rPr>
              <a:t> </a:t>
            </a:r>
            <a:r>
              <a:rPr sz="1800" spc="-10" dirty="0">
                <a:solidFill>
                  <a:srgbClr val="1F145D"/>
                </a:solidFill>
                <a:latin typeface="Calibri"/>
                <a:cs typeface="Calibri"/>
              </a:rPr>
              <a:t>details</a:t>
            </a:r>
            <a:r>
              <a:rPr sz="1800" spc="15" dirty="0">
                <a:solidFill>
                  <a:srgbClr val="1F145D"/>
                </a:solidFill>
                <a:latin typeface="Calibri"/>
                <a:cs typeface="Calibri"/>
              </a:rPr>
              <a:t> </a:t>
            </a:r>
            <a:r>
              <a:rPr sz="1800" spc="5" dirty="0">
                <a:solidFill>
                  <a:srgbClr val="1F145D"/>
                </a:solidFill>
                <a:latin typeface="Calibri"/>
                <a:cs typeface="Calibri"/>
              </a:rPr>
              <a:t>(eg</a:t>
            </a:r>
            <a:r>
              <a:rPr sz="1800" spc="15" dirty="0">
                <a:solidFill>
                  <a:srgbClr val="1F145D"/>
                </a:solidFill>
                <a:latin typeface="Calibri"/>
                <a:cs typeface="Calibri"/>
              </a:rPr>
              <a:t> </a:t>
            </a:r>
            <a:r>
              <a:rPr sz="1800" spc="-5" dirty="0">
                <a:solidFill>
                  <a:srgbClr val="1F145D"/>
                </a:solidFill>
                <a:latin typeface="Calibri"/>
                <a:cs typeface="Calibri"/>
              </a:rPr>
              <a:t>ModelSim</a:t>
            </a:r>
            <a:r>
              <a:rPr sz="1800" spc="10" dirty="0">
                <a:solidFill>
                  <a:srgbClr val="1F145D"/>
                </a:solidFill>
                <a:latin typeface="Calibri"/>
                <a:cs typeface="Calibri"/>
              </a:rPr>
              <a:t> </a:t>
            </a:r>
            <a:r>
              <a:rPr sz="1800" spc="-5" dirty="0">
                <a:solidFill>
                  <a:srgbClr val="1F145D"/>
                </a:solidFill>
                <a:latin typeface="Calibri"/>
                <a:cs typeface="Calibri"/>
              </a:rPr>
              <a:t>or</a:t>
            </a:r>
            <a:r>
              <a:rPr sz="1800" spc="5" dirty="0">
                <a:solidFill>
                  <a:srgbClr val="1F145D"/>
                </a:solidFill>
                <a:latin typeface="Calibri"/>
                <a:cs typeface="Calibri"/>
              </a:rPr>
              <a:t> </a:t>
            </a:r>
            <a:r>
              <a:rPr lang="en-GB" spc="5" dirty="0">
                <a:solidFill>
                  <a:srgbClr val="1F145D"/>
                </a:solidFill>
                <a:latin typeface="Calibri"/>
                <a:cs typeface="Calibri"/>
              </a:rPr>
              <a:t>X</a:t>
            </a:r>
            <a:r>
              <a:rPr sz="1800" dirty="0">
                <a:solidFill>
                  <a:srgbClr val="1F145D"/>
                </a:solidFill>
                <a:latin typeface="Calibri"/>
                <a:cs typeface="Calibri"/>
              </a:rPr>
              <a:t>sim)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632" y="139445"/>
            <a:ext cx="6331189" cy="697230"/>
          </a:xfrm>
          <a:prstGeom prst="rect">
            <a:avLst/>
          </a:prstGeom>
        </p:spPr>
        <p:txBody>
          <a:bodyPr vert="horz" wrap="square" lIns="0" tIns="13335" rIns="0" bIns="0" rtlCol="0">
            <a:spAutoFit/>
          </a:bodyPr>
          <a:lstStyle/>
          <a:p>
            <a:pPr marL="12700">
              <a:lnSpc>
                <a:spcPct val="100000"/>
              </a:lnSpc>
              <a:spcBef>
                <a:spcPts val="105"/>
              </a:spcBef>
            </a:pPr>
            <a:r>
              <a:rPr spc="-15" dirty="0"/>
              <a:t>Generating</a:t>
            </a:r>
            <a:r>
              <a:rPr spc="-30" dirty="0"/>
              <a:t> </a:t>
            </a:r>
            <a:r>
              <a:rPr spc="-25" dirty="0"/>
              <a:t>test vectors</a:t>
            </a:r>
          </a:p>
        </p:txBody>
      </p:sp>
      <p:sp>
        <p:nvSpPr>
          <p:cNvPr id="3" name="object 3"/>
          <p:cNvSpPr txBox="1"/>
          <p:nvPr/>
        </p:nvSpPr>
        <p:spPr>
          <a:xfrm>
            <a:off x="916939" y="1435100"/>
            <a:ext cx="5923280" cy="2180590"/>
          </a:xfrm>
          <a:prstGeom prst="rect">
            <a:avLst/>
          </a:prstGeom>
        </p:spPr>
        <p:txBody>
          <a:bodyPr vert="horz" wrap="square" lIns="0" tIns="104140" rIns="0" bIns="0" rtlCol="0">
            <a:spAutoFit/>
          </a:bodyPr>
          <a:lstStyle/>
          <a:p>
            <a:pPr marL="241300" indent="-229235">
              <a:lnSpc>
                <a:spcPct val="100000"/>
              </a:lnSpc>
              <a:spcBef>
                <a:spcPts val="820"/>
              </a:spcBef>
              <a:buFont typeface="Arial"/>
              <a:buChar char="•"/>
              <a:tabLst>
                <a:tab pos="241935" algn="l"/>
              </a:tabLst>
            </a:pPr>
            <a:r>
              <a:rPr sz="2400" dirty="0">
                <a:solidFill>
                  <a:srgbClr val="1F145D"/>
                </a:solidFill>
                <a:latin typeface="Calibri"/>
                <a:cs typeface="Calibri"/>
              </a:rPr>
              <a:t>Eg</a:t>
            </a:r>
            <a:r>
              <a:rPr sz="2400" spc="-30" dirty="0">
                <a:solidFill>
                  <a:srgbClr val="1F145D"/>
                </a:solidFill>
                <a:latin typeface="Calibri"/>
                <a:cs typeface="Calibri"/>
              </a:rPr>
              <a:t> </a:t>
            </a:r>
            <a:r>
              <a:rPr sz="2400" spc="-10" dirty="0">
                <a:solidFill>
                  <a:srgbClr val="1F145D"/>
                </a:solidFill>
                <a:latin typeface="Calibri"/>
                <a:cs typeface="Calibri"/>
              </a:rPr>
              <a:t>random </a:t>
            </a:r>
            <a:r>
              <a:rPr sz="2400" spc="-5" dirty="0">
                <a:solidFill>
                  <a:srgbClr val="1F145D"/>
                </a:solidFill>
                <a:latin typeface="Calibri"/>
                <a:cs typeface="Calibri"/>
              </a:rPr>
              <a:t>number</a:t>
            </a:r>
            <a:r>
              <a:rPr sz="2400" spc="-20" dirty="0">
                <a:solidFill>
                  <a:srgbClr val="1F145D"/>
                </a:solidFill>
                <a:latin typeface="Calibri"/>
                <a:cs typeface="Calibri"/>
              </a:rPr>
              <a:t> </a:t>
            </a:r>
            <a:r>
              <a:rPr sz="2400" spc="-10" dirty="0">
                <a:solidFill>
                  <a:srgbClr val="1F145D"/>
                </a:solidFill>
                <a:latin typeface="Calibri"/>
                <a:cs typeface="Calibri"/>
              </a:rPr>
              <a:t>generation</a:t>
            </a:r>
            <a:r>
              <a:rPr sz="2400" spc="-15" dirty="0">
                <a:solidFill>
                  <a:srgbClr val="1F145D"/>
                </a:solidFill>
                <a:latin typeface="Calibri"/>
                <a:cs typeface="Calibri"/>
              </a:rPr>
              <a:t> </a:t>
            </a:r>
            <a:r>
              <a:rPr sz="2400" dirty="0">
                <a:solidFill>
                  <a:srgbClr val="1F145D"/>
                </a:solidFill>
                <a:latin typeface="Calibri"/>
                <a:cs typeface="Calibri"/>
              </a:rPr>
              <a:t>in</a:t>
            </a:r>
            <a:r>
              <a:rPr sz="2400" spc="-10" dirty="0">
                <a:solidFill>
                  <a:srgbClr val="1F145D"/>
                </a:solidFill>
                <a:latin typeface="Calibri"/>
                <a:cs typeface="Calibri"/>
              </a:rPr>
              <a:t> </a:t>
            </a:r>
            <a:r>
              <a:rPr sz="2400" dirty="0">
                <a:solidFill>
                  <a:srgbClr val="1F145D"/>
                </a:solidFill>
                <a:latin typeface="Calibri"/>
                <a:cs typeface="Calibri"/>
              </a:rPr>
              <a:t>a</a:t>
            </a:r>
            <a:r>
              <a:rPr sz="2400" spc="-15" dirty="0">
                <a:solidFill>
                  <a:srgbClr val="1F145D"/>
                </a:solidFill>
                <a:latin typeface="Calibri"/>
                <a:cs typeface="Calibri"/>
              </a:rPr>
              <a:t> test</a:t>
            </a:r>
            <a:r>
              <a:rPr sz="2400" spc="-35" dirty="0">
                <a:solidFill>
                  <a:srgbClr val="1F145D"/>
                </a:solidFill>
                <a:latin typeface="Calibri"/>
                <a:cs typeface="Calibri"/>
              </a:rPr>
              <a:t> </a:t>
            </a:r>
            <a:r>
              <a:rPr sz="2400" spc="-5" dirty="0">
                <a:solidFill>
                  <a:srgbClr val="1F145D"/>
                </a:solidFill>
                <a:latin typeface="Calibri"/>
                <a:cs typeface="Calibri"/>
              </a:rPr>
              <a:t>bench</a:t>
            </a:r>
            <a:endParaRPr sz="2400">
              <a:solidFill>
                <a:srgbClr val="1F145D"/>
              </a:solidFill>
              <a:latin typeface="Calibri"/>
              <a:cs typeface="Calibri"/>
            </a:endParaRPr>
          </a:p>
          <a:p>
            <a:pPr marL="241300" indent="-229235">
              <a:lnSpc>
                <a:spcPct val="100000"/>
              </a:lnSpc>
              <a:spcBef>
                <a:spcPts val="720"/>
              </a:spcBef>
              <a:buFont typeface="Arial"/>
              <a:buChar char="•"/>
              <a:tabLst>
                <a:tab pos="241935" algn="l"/>
              </a:tabLst>
            </a:pPr>
            <a:r>
              <a:rPr sz="2400" spc="-20" dirty="0">
                <a:solidFill>
                  <a:srgbClr val="1F145D"/>
                </a:solidFill>
                <a:latin typeface="Calibri"/>
                <a:cs typeface="Calibri"/>
              </a:rPr>
              <a:t>Verilog </a:t>
            </a:r>
            <a:r>
              <a:rPr sz="2400" spc="-5" dirty="0">
                <a:solidFill>
                  <a:srgbClr val="1F145D"/>
                </a:solidFill>
                <a:latin typeface="Calibri"/>
                <a:cs typeface="Calibri"/>
              </a:rPr>
              <a:t>has</a:t>
            </a:r>
            <a:r>
              <a:rPr sz="2400" spc="-20" dirty="0">
                <a:solidFill>
                  <a:srgbClr val="1F145D"/>
                </a:solidFill>
                <a:latin typeface="Calibri"/>
                <a:cs typeface="Calibri"/>
              </a:rPr>
              <a:t> </a:t>
            </a:r>
            <a:r>
              <a:rPr sz="2400" spc="-5" dirty="0">
                <a:solidFill>
                  <a:srgbClr val="1F145D"/>
                </a:solidFill>
                <a:latin typeface="Calibri"/>
                <a:cs typeface="Calibri"/>
              </a:rPr>
              <a:t>some</a:t>
            </a:r>
            <a:r>
              <a:rPr sz="2400" spc="-15" dirty="0">
                <a:solidFill>
                  <a:srgbClr val="1F145D"/>
                </a:solidFill>
                <a:latin typeface="Calibri"/>
                <a:cs typeface="Calibri"/>
              </a:rPr>
              <a:t> </a:t>
            </a:r>
            <a:r>
              <a:rPr sz="2400" spc="-25" dirty="0">
                <a:solidFill>
                  <a:srgbClr val="1F145D"/>
                </a:solidFill>
                <a:latin typeface="Calibri"/>
                <a:cs typeface="Calibri"/>
              </a:rPr>
              <a:t>system</a:t>
            </a:r>
            <a:r>
              <a:rPr sz="2400" spc="-20" dirty="0">
                <a:solidFill>
                  <a:srgbClr val="1F145D"/>
                </a:solidFill>
                <a:latin typeface="Calibri"/>
                <a:cs typeface="Calibri"/>
              </a:rPr>
              <a:t> </a:t>
            </a:r>
            <a:r>
              <a:rPr sz="2400" spc="-5" dirty="0">
                <a:solidFill>
                  <a:srgbClr val="1F145D"/>
                </a:solidFill>
                <a:latin typeface="Calibri"/>
                <a:cs typeface="Calibri"/>
              </a:rPr>
              <a:t>functions:</a:t>
            </a:r>
            <a:endParaRPr sz="2400">
              <a:solidFill>
                <a:srgbClr val="1F145D"/>
              </a:solidFill>
              <a:latin typeface="Calibri"/>
              <a:cs typeface="Calibri"/>
            </a:endParaRPr>
          </a:p>
          <a:p>
            <a:pPr marR="140970" algn="ctr">
              <a:lnSpc>
                <a:spcPct val="100000"/>
              </a:lnSpc>
              <a:spcBef>
                <a:spcPts val="310"/>
              </a:spcBef>
              <a:tabLst>
                <a:tab pos="1000125" algn="l"/>
                <a:tab pos="2176145" algn="l"/>
              </a:tabLst>
            </a:pPr>
            <a:r>
              <a:rPr sz="1800" spc="-10" dirty="0">
                <a:solidFill>
                  <a:srgbClr val="1F145D"/>
                </a:solidFill>
                <a:latin typeface="Calibri"/>
                <a:cs typeface="Calibri"/>
              </a:rPr>
              <a:t>$random	</a:t>
            </a:r>
            <a:r>
              <a:rPr sz="1800" spc="-5" dirty="0">
                <a:solidFill>
                  <a:srgbClr val="1F145D"/>
                </a:solidFill>
                <a:latin typeface="Calibri"/>
                <a:cs typeface="Calibri"/>
              </a:rPr>
              <a:t>$urandom	</a:t>
            </a:r>
            <a:r>
              <a:rPr sz="1800" spc="-10" dirty="0">
                <a:solidFill>
                  <a:srgbClr val="1F145D"/>
                </a:solidFill>
                <a:latin typeface="Calibri"/>
                <a:cs typeface="Calibri"/>
              </a:rPr>
              <a:t>$urandom_range()</a:t>
            </a:r>
            <a:endParaRPr sz="1800">
              <a:solidFill>
                <a:srgbClr val="1F145D"/>
              </a:solidFill>
              <a:latin typeface="Calibri"/>
              <a:cs typeface="Calibri"/>
            </a:endParaRPr>
          </a:p>
          <a:p>
            <a:pPr marL="241300" indent="-229235">
              <a:lnSpc>
                <a:spcPct val="100000"/>
              </a:lnSpc>
              <a:spcBef>
                <a:spcPts val="830"/>
              </a:spcBef>
              <a:buFont typeface="Arial"/>
              <a:buChar char="•"/>
              <a:tabLst>
                <a:tab pos="241935" algn="l"/>
              </a:tabLst>
            </a:pPr>
            <a:r>
              <a:rPr sz="2400" spc="-5" dirty="0">
                <a:solidFill>
                  <a:srgbClr val="1F145D"/>
                </a:solidFill>
                <a:latin typeface="Calibri"/>
                <a:cs typeface="Calibri"/>
              </a:rPr>
              <a:t>VHDL</a:t>
            </a:r>
            <a:r>
              <a:rPr sz="2400" dirty="0">
                <a:solidFill>
                  <a:srgbClr val="1F145D"/>
                </a:solidFill>
                <a:latin typeface="Calibri"/>
                <a:cs typeface="Calibri"/>
              </a:rPr>
              <a:t> is</a:t>
            </a:r>
            <a:r>
              <a:rPr sz="2400" spc="-20" dirty="0">
                <a:solidFill>
                  <a:srgbClr val="1F145D"/>
                </a:solidFill>
                <a:latin typeface="Calibri"/>
                <a:cs typeface="Calibri"/>
              </a:rPr>
              <a:t> </a:t>
            </a:r>
            <a:r>
              <a:rPr sz="2400" spc="-10" dirty="0">
                <a:solidFill>
                  <a:srgbClr val="1F145D"/>
                </a:solidFill>
                <a:latin typeface="Calibri"/>
                <a:cs typeface="Calibri"/>
              </a:rPr>
              <a:t>predictably</a:t>
            </a:r>
            <a:r>
              <a:rPr sz="2400" spc="-20" dirty="0">
                <a:solidFill>
                  <a:srgbClr val="1F145D"/>
                </a:solidFill>
                <a:latin typeface="Calibri"/>
                <a:cs typeface="Calibri"/>
              </a:rPr>
              <a:t> </a:t>
            </a:r>
            <a:r>
              <a:rPr sz="2400" spc="-10" dirty="0">
                <a:solidFill>
                  <a:srgbClr val="1F145D"/>
                </a:solidFill>
                <a:latin typeface="Calibri"/>
                <a:cs typeface="Calibri"/>
              </a:rPr>
              <a:t>more</a:t>
            </a:r>
            <a:r>
              <a:rPr sz="2400" spc="-15" dirty="0">
                <a:solidFill>
                  <a:srgbClr val="1F145D"/>
                </a:solidFill>
                <a:latin typeface="Calibri"/>
                <a:cs typeface="Calibri"/>
              </a:rPr>
              <a:t> wordy!</a:t>
            </a:r>
            <a:endParaRPr sz="2400">
              <a:solidFill>
                <a:srgbClr val="1F145D"/>
              </a:solidFill>
              <a:latin typeface="Calibri"/>
              <a:cs typeface="Calibri"/>
            </a:endParaRPr>
          </a:p>
          <a:p>
            <a:pPr marL="241300" indent="-229235">
              <a:lnSpc>
                <a:spcPct val="100000"/>
              </a:lnSpc>
              <a:spcBef>
                <a:spcPts val="710"/>
              </a:spcBef>
              <a:buFont typeface="Arial"/>
              <a:buChar char="•"/>
              <a:tabLst>
                <a:tab pos="241935" algn="l"/>
              </a:tabLst>
            </a:pPr>
            <a:r>
              <a:rPr sz="2400" spc="-10" dirty="0">
                <a:solidFill>
                  <a:srgbClr val="1F145D"/>
                </a:solidFill>
                <a:latin typeface="Calibri"/>
                <a:cs typeface="Calibri"/>
              </a:rPr>
              <a:t>Alternative</a:t>
            </a:r>
            <a:r>
              <a:rPr sz="2400" spc="-20" dirty="0">
                <a:solidFill>
                  <a:srgbClr val="1F145D"/>
                </a:solidFill>
                <a:latin typeface="Calibri"/>
                <a:cs typeface="Calibri"/>
              </a:rPr>
              <a:t> </a:t>
            </a:r>
            <a:r>
              <a:rPr sz="2400" dirty="0">
                <a:solidFill>
                  <a:srgbClr val="1F145D"/>
                </a:solidFill>
                <a:latin typeface="Calibri"/>
                <a:cs typeface="Calibri"/>
              </a:rPr>
              <a:t>is</a:t>
            </a:r>
            <a:r>
              <a:rPr sz="2400" spc="-5" dirty="0">
                <a:solidFill>
                  <a:srgbClr val="1F145D"/>
                </a:solidFill>
                <a:latin typeface="Calibri"/>
                <a:cs typeface="Calibri"/>
              </a:rPr>
              <a:t> </a:t>
            </a:r>
            <a:r>
              <a:rPr sz="2400" spc="-15" dirty="0">
                <a:solidFill>
                  <a:srgbClr val="1F145D"/>
                </a:solidFill>
                <a:latin typeface="Calibri"/>
                <a:cs typeface="Calibri"/>
              </a:rPr>
              <a:t>to</a:t>
            </a:r>
            <a:r>
              <a:rPr sz="2400" spc="-30" dirty="0">
                <a:solidFill>
                  <a:srgbClr val="1F145D"/>
                </a:solidFill>
                <a:latin typeface="Calibri"/>
                <a:cs typeface="Calibri"/>
              </a:rPr>
              <a:t> </a:t>
            </a:r>
            <a:r>
              <a:rPr sz="2400" spc="-5" dirty="0">
                <a:solidFill>
                  <a:srgbClr val="1F145D"/>
                </a:solidFill>
                <a:latin typeface="Calibri"/>
                <a:cs typeface="Calibri"/>
              </a:rPr>
              <a:t>use</a:t>
            </a:r>
            <a:r>
              <a:rPr sz="2400" spc="-10" dirty="0">
                <a:solidFill>
                  <a:srgbClr val="1F145D"/>
                </a:solidFill>
                <a:latin typeface="Calibri"/>
                <a:cs typeface="Calibri"/>
              </a:rPr>
              <a:t> LFSR,</a:t>
            </a:r>
            <a:r>
              <a:rPr sz="2400" spc="-20" dirty="0">
                <a:solidFill>
                  <a:srgbClr val="1F145D"/>
                </a:solidFill>
                <a:latin typeface="Calibri"/>
                <a:cs typeface="Calibri"/>
              </a:rPr>
              <a:t> </a:t>
            </a:r>
            <a:r>
              <a:rPr sz="2400" spc="-5" dirty="0">
                <a:solidFill>
                  <a:srgbClr val="1F145D"/>
                </a:solidFill>
                <a:latin typeface="Calibri"/>
                <a:cs typeface="Calibri"/>
              </a:rPr>
              <a:t>hash,</a:t>
            </a:r>
            <a:r>
              <a:rPr sz="2400" dirty="0">
                <a:solidFill>
                  <a:srgbClr val="1F145D"/>
                </a:solidFill>
                <a:latin typeface="Calibri"/>
                <a:cs typeface="Calibri"/>
              </a:rPr>
              <a:t> </a:t>
            </a:r>
            <a:r>
              <a:rPr sz="2400" spc="-30" dirty="0">
                <a:solidFill>
                  <a:srgbClr val="1F145D"/>
                </a:solidFill>
                <a:latin typeface="Calibri"/>
                <a:cs typeface="Calibri"/>
              </a:rPr>
              <a:t>cipher,</a:t>
            </a:r>
            <a:r>
              <a:rPr sz="2400" spc="-20" dirty="0">
                <a:solidFill>
                  <a:srgbClr val="1F145D"/>
                </a:solidFill>
                <a:latin typeface="Calibri"/>
                <a:cs typeface="Calibri"/>
              </a:rPr>
              <a:t> </a:t>
            </a:r>
            <a:r>
              <a:rPr sz="2400" dirty="0">
                <a:solidFill>
                  <a:srgbClr val="1F145D"/>
                </a:solidFill>
                <a:latin typeface="Calibri"/>
                <a:cs typeface="Calibri"/>
              </a:rPr>
              <a:t>…</a:t>
            </a:r>
            <a:endParaRPr sz="2400">
              <a:solidFill>
                <a:srgbClr val="1F145D"/>
              </a:solidFill>
              <a:latin typeface="Calibri"/>
              <a:cs typeface="Calibri"/>
            </a:endParaRPr>
          </a:p>
        </p:txBody>
      </p:sp>
      <p:sp>
        <p:nvSpPr>
          <p:cNvPr id="4" name="object 4"/>
          <p:cNvSpPr txBox="1"/>
          <p:nvPr/>
        </p:nvSpPr>
        <p:spPr>
          <a:xfrm>
            <a:off x="973836" y="3849623"/>
            <a:ext cx="4482465" cy="2308860"/>
          </a:xfrm>
          <a:prstGeom prst="rect">
            <a:avLst/>
          </a:prstGeom>
          <a:solidFill>
            <a:srgbClr val="E1EFD9"/>
          </a:solidFill>
          <a:ln w="6096">
            <a:solidFill>
              <a:srgbClr val="6FAC46"/>
            </a:solidFill>
          </a:ln>
        </p:spPr>
        <p:txBody>
          <a:bodyPr vert="horz" wrap="square" lIns="0" tIns="31115" rIns="0" bIns="0" rtlCol="0">
            <a:spAutoFit/>
          </a:bodyPr>
          <a:lstStyle/>
          <a:p>
            <a:pPr marL="90805">
              <a:lnSpc>
                <a:spcPct val="100000"/>
              </a:lnSpc>
              <a:spcBef>
                <a:spcPts val="245"/>
              </a:spcBef>
            </a:pPr>
            <a:r>
              <a:rPr sz="1800" spc="-5" dirty="0">
                <a:solidFill>
                  <a:srgbClr val="1F145D"/>
                </a:solidFill>
                <a:latin typeface="Calibri"/>
                <a:cs typeface="Calibri"/>
              </a:rPr>
              <a:t>//</a:t>
            </a:r>
            <a:r>
              <a:rPr sz="1800" spc="5" dirty="0">
                <a:solidFill>
                  <a:srgbClr val="1F145D"/>
                </a:solidFill>
                <a:latin typeface="Calibri"/>
                <a:cs typeface="Calibri"/>
              </a:rPr>
              <a:t> </a:t>
            </a:r>
            <a:r>
              <a:rPr sz="1800" spc="-20" dirty="0">
                <a:solidFill>
                  <a:srgbClr val="1F145D"/>
                </a:solidFill>
                <a:latin typeface="Calibri"/>
                <a:cs typeface="Calibri"/>
              </a:rPr>
              <a:t>Verilog</a:t>
            </a:r>
            <a:r>
              <a:rPr sz="1800" spc="10" dirty="0">
                <a:solidFill>
                  <a:srgbClr val="1F145D"/>
                </a:solidFill>
                <a:latin typeface="Calibri"/>
                <a:cs typeface="Calibri"/>
              </a:rPr>
              <a:t> </a:t>
            </a:r>
            <a:r>
              <a:rPr sz="1800" spc="-10" dirty="0">
                <a:solidFill>
                  <a:srgbClr val="1F145D"/>
                </a:solidFill>
                <a:latin typeface="Calibri"/>
                <a:cs typeface="Calibri"/>
              </a:rPr>
              <a:t>random</a:t>
            </a:r>
            <a:r>
              <a:rPr sz="1800" spc="10" dirty="0">
                <a:solidFill>
                  <a:srgbClr val="1F145D"/>
                </a:solidFill>
                <a:latin typeface="Calibri"/>
                <a:cs typeface="Calibri"/>
              </a:rPr>
              <a:t> </a:t>
            </a:r>
            <a:r>
              <a:rPr sz="1800" spc="-5" dirty="0">
                <a:solidFill>
                  <a:srgbClr val="1F145D"/>
                </a:solidFill>
                <a:latin typeface="Calibri"/>
                <a:cs typeface="Calibri"/>
              </a:rPr>
              <a:t>in</a:t>
            </a:r>
            <a:r>
              <a:rPr sz="1800" spc="10" dirty="0">
                <a:solidFill>
                  <a:srgbClr val="1F145D"/>
                </a:solidFill>
                <a:latin typeface="Calibri"/>
                <a:cs typeface="Calibri"/>
              </a:rPr>
              <a:t> </a:t>
            </a:r>
            <a:r>
              <a:rPr sz="1800" spc="-10" dirty="0">
                <a:solidFill>
                  <a:srgbClr val="1F145D"/>
                </a:solidFill>
                <a:latin typeface="Calibri"/>
                <a:cs typeface="Calibri"/>
              </a:rPr>
              <a:t>testbench</a:t>
            </a:r>
            <a:endParaRPr sz="1800">
              <a:solidFill>
                <a:srgbClr val="1F145D"/>
              </a:solidFill>
              <a:latin typeface="Calibri"/>
              <a:cs typeface="Calibri"/>
            </a:endParaRPr>
          </a:p>
          <a:p>
            <a:pPr marL="90805">
              <a:lnSpc>
                <a:spcPct val="100000"/>
              </a:lnSpc>
            </a:pPr>
            <a:r>
              <a:rPr sz="1800" b="1" spc="-10" dirty="0">
                <a:solidFill>
                  <a:srgbClr val="1F145D"/>
                </a:solidFill>
                <a:latin typeface="Calibri"/>
                <a:cs typeface="Calibri"/>
              </a:rPr>
              <a:t>integer</a:t>
            </a:r>
            <a:r>
              <a:rPr sz="1800" b="1" spc="-50" dirty="0">
                <a:solidFill>
                  <a:srgbClr val="1F145D"/>
                </a:solidFill>
                <a:latin typeface="Calibri"/>
                <a:cs typeface="Calibri"/>
              </a:rPr>
              <a:t> </a:t>
            </a:r>
            <a:r>
              <a:rPr sz="1800" dirty="0">
                <a:solidFill>
                  <a:srgbClr val="1F145D"/>
                </a:solidFill>
                <a:latin typeface="Calibri"/>
                <a:cs typeface="Calibri"/>
              </a:rPr>
              <a:t>seed</a:t>
            </a:r>
            <a:r>
              <a:rPr sz="1800" spc="-1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1234,</a:t>
            </a:r>
            <a:r>
              <a:rPr sz="1800" spc="5" dirty="0">
                <a:solidFill>
                  <a:srgbClr val="1F145D"/>
                </a:solidFill>
                <a:latin typeface="Calibri"/>
                <a:cs typeface="Calibri"/>
              </a:rPr>
              <a:t> </a:t>
            </a:r>
            <a:r>
              <a:rPr sz="1800" dirty="0">
                <a:solidFill>
                  <a:srgbClr val="1F145D"/>
                </a:solidFill>
                <a:latin typeface="Calibri"/>
                <a:cs typeface="Calibri"/>
              </a:rPr>
              <a:t>rv;</a:t>
            </a:r>
            <a:endParaRPr sz="1800">
              <a:solidFill>
                <a:srgbClr val="1F145D"/>
              </a:solidFill>
              <a:latin typeface="Calibri"/>
              <a:cs typeface="Calibri"/>
            </a:endParaRPr>
          </a:p>
          <a:p>
            <a:pPr marL="90805">
              <a:lnSpc>
                <a:spcPct val="100000"/>
              </a:lnSpc>
            </a:pPr>
            <a:r>
              <a:rPr sz="1800" b="1" dirty="0">
                <a:solidFill>
                  <a:srgbClr val="1F145D"/>
                </a:solidFill>
                <a:latin typeface="Calibri"/>
                <a:cs typeface="Calibri"/>
              </a:rPr>
              <a:t>initial</a:t>
            </a:r>
            <a:r>
              <a:rPr sz="1800" b="1" spc="-6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99720">
              <a:lnSpc>
                <a:spcPct val="100000"/>
              </a:lnSpc>
              <a:spcBef>
                <a:spcPts val="5"/>
              </a:spcBef>
            </a:pPr>
            <a:r>
              <a:rPr sz="1800" b="1" spc="-10" dirty="0">
                <a:solidFill>
                  <a:srgbClr val="1F145D"/>
                </a:solidFill>
                <a:latin typeface="Calibri"/>
                <a:cs typeface="Calibri"/>
              </a:rPr>
              <a:t>repeat</a:t>
            </a:r>
            <a:r>
              <a:rPr sz="1800" b="1" spc="-40" dirty="0">
                <a:solidFill>
                  <a:srgbClr val="1F145D"/>
                </a:solidFill>
                <a:latin typeface="Calibri"/>
                <a:cs typeface="Calibri"/>
              </a:rPr>
              <a:t> </a:t>
            </a:r>
            <a:r>
              <a:rPr sz="1800" spc="-5" dirty="0">
                <a:solidFill>
                  <a:srgbClr val="1F145D"/>
                </a:solidFill>
                <a:latin typeface="Calibri"/>
                <a:cs typeface="Calibri"/>
              </a:rPr>
              <a:t>(10)</a:t>
            </a:r>
            <a:r>
              <a:rPr sz="1800" spc="-1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457834">
              <a:lnSpc>
                <a:spcPct val="100000"/>
              </a:lnSpc>
            </a:pPr>
            <a:r>
              <a:rPr sz="1800" dirty="0">
                <a:solidFill>
                  <a:srgbClr val="1F145D"/>
                </a:solidFill>
                <a:latin typeface="Calibri"/>
                <a:cs typeface="Calibri"/>
              </a:rPr>
              <a:t>rv</a:t>
            </a:r>
            <a:r>
              <a:rPr sz="1800" spc="-15" dirty="0">
                <a:solidFill>
                  <a:srgbClr val="1F145D"/>
                </a:solidFill>
                <a:latin typeface="Calibri"/>
                <a:cs typeface="Calibri"/>
              </a:rPr>
              <a:t> </a:t>
            </a:r>
            <a:r>
              <a:rPr sz="1800" dirty="0">
                <a:solidFill>
                  <a:srgbClr val="1F145D"/>
                </a:solidFill>
                <a:latin typeface="Calibri"/>
                <a:cs typeface="Calibri"/>
              </a:rPr>
              <a:t>= </a:t>
            </a:r>
            <a:r>
              <a:rPr sz="1800" b="1" spc="-5" dirty="0">
                <a:solidFill>
                  <a:srgbClr val="1F145D"/>
                </a:solidFill>
                <a:latin typeface="Calibri"/>
                <a:cs typeface="Calibri"/>
              </a:rPr>
              <a:t>$random</a:t>
            </a:r>
            <a:r>
              <a:rPr sz="1800" spc="-5" dirty="0">
                <a:solidFill>
                  <a:srgbClr val="1F145D"/>
                </a:solidFill>
                <a:latin typeface="Calibri"/>
                <a:cs typeface="Calibri"/>
              </a:rPr>
              <a:t>(seed)</a:t>
            </a:r>
            <a:r>
              <a:rPr sz="1800" spc="-4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31;</a:t>
            </a:r>
            <a:endParaRPr sz="1800">
              <a:solidFill>
                <a:srgbClr val="1F145D"/>
              </a:solidFill>
              <a:latin typeface="Calibri"/>
              <a:cs typeface="Calibri"/>
            </a:endParaRPr>
          </a:p>
          <a:p>
            <a:pPr marL="457834">
              <a:lnSpc>
                <a:spcPct val="100000"/>
              </a:lnSpc>
            </a:pPr>
            <a:r>
              <a:rPr sz="1800" b="1" spc="-5" dirty="0">
                <a:solidFill>
                  <a:srgbClr val="1F145D"/>
                </a:solidFill>
                <a:latin typeface="Calibri"/>
                <a:cs typeface="Calibri"/>
              </a:rPr>
              <a:t>$display</a:t>
            </a:r>
            <a:r>
              <a:rPr sz="1800" spc="-5" dirty="0">
                <a:solidFill>
                  <a:srgbClr val="1F145D"/>
                </a:solidFill>
                <a:latin typeface="Calibri"/>
                <a:cs typeface="Calibri"/>
              </a:rPr>
              <a:t>("%d",</a:t>
            </a:r>
            <a:r>
              <a:rPr sz="1800" spc="-50" dirty="0">
                <a:solidFill>
                  <a:srgbClr val="1F145D"/>
                </a:solidFill>
                <a:latin typeface="Calibri"/>
                <a:cs typeface="Calibri"/>
              </a:rPr>
              <a:t> </a:t>
            </a:r>
            <a:r>
              <a:rPr sz="1800" spc="-5" dirty="0">
                <a:solidFill>
                  <a:srgbClr val="1F145D"/>
                </a:solidFill>
                <a:latin typeface="Calibri"/>
                <a:cs typeface="Calibri"/>
              </a:rPr>
              <a:t>rv);</a:t>
            </a:r>
            <a:endParaRPr sz="1800">
              <a:solidFill>
                <a:srgbClr val="1F145D"/>
              </a:solidFill>
              <a:latin typeface="Calibri"/>
              <a:cs typeface="Calibri"/>
            </a:endParaRPr>
          </a:p>
          <a:p>
            <a:pPr marL="299720">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a:p>
            <a:pPr marL="90805">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
        <p:nvSpPr>
          <p:cNvPr id="5" name="object 5"/>
          <p:cNvSpPr txBox="1"/>
          <p:nvPr/>
        </p:nvSpPr>
        <p:spPr>
          <a:xfrm>
            <a:off x="7319771" y="836675"/>
            <a:ext cx="4482465" cy="5355590"/>
          </a:xfrm>
          <a:prstGeom prst="rect">
            <a:avLst/>
          </a:prstGeom>
          <a:solidFill>
            <a:srgbClr val="E1EFD9"/>
          </a:solidFill>
          <a:ln w="6096">
            <a:solidFill>
              <a:srgbClr val="6FAC46"/>
            </a:solidFill>
          </a:ln>
        </p:spPr>
        <p:txBody>
          <a:bodyPr vert="horz" wrap="square" lIns="0" tIns="29845" rIns="0" bIns="0" rtlCol="0">
            <a:spAutoFit/>
          </a:bodyPr>
          <a:lstStyle/>
          <a:p>
            <a:pPr marL="91440">
              <a:lnSpc>
                <a:spcPct val="100000"/>
              </a:lnSpc>
              <a:spcBef>
                <a:spcPts val="235"/>
              </a:spcBef>
            </a:pP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vhdl</a:t>
            </a:r>
            <a:r>
              <a:rPr sz="1800" spc="-5" dirty="0">
                <a:solidFill>
                  <a:srgbClr val="1F145D"/>
                </a:solidFill>
                <a:latin typeface="Calibri"/>
                <a:cs typeface="Calibri"/>
              </a:rPr>
              <a:t> </a:t>
            </a:r>
            <a:r>
              <a:rPr sz="1800" spc="-10" dirty="0">
                <a:solidFill>
                  <a:srgbClr val="1F145D"/>
                </a:solidFill>
                <a:latin typeface="Calibri"/>
                <a:cs typeface="Calibri"/>
              </a:rPr>
              <a:t>random </a:t>
            </a:r>
            <a:r>
              <a:rPr sz="1800" dirty="0">
                <a:solidFill>
                  <a:srgbClr val="1F145D"/>
                </a:solidFill>
                <a:latin typeface="Calibri"/>
                <a:cs typeface="Calibri"/>
              </a:rPr>
              <a:t>in </a:t>
            </a:r>
            <a:r>
              <a:rPr sz="1800" spc="-10" dirty="0">
                <a:solidFill>
                  <a:srgbClr val="1F145D"/>
                </a:solidFill>
                <a:latin typeface="Calibri"/>
                <a:cs typeface="Calibri"/>
              </a:rPr>
              <a:t>testbench</a:t>
            </a:r>
            <a:endParaRPr sz="1800">
              <a:solidFill>
                <a:srgbClr val="1F145D"/>
              </a:solidFill>
              <a:latin typeface="Calibri"/>
              <a:cs typeface="Calibri"/>
            </a:endParaRPr>
          </a:p>
          <a:p>
            <a:pPr marL="91440">
              <a:lnSpc>
                <a:spcPct val="100000"/>
              </a:lnSpc>
            </a:pPr>
            <a:r>
              <a:rPr sz="1800" b="1" spc="-5" dirty="0">
                <a:solidFill>
                  <a:srgbClr val="1F145D"/>
                </a:solidFill>
                <a:latin typeface="Calibri"/>
                <a:cs typeface="Calibri"/>
              </a:rPr>
              <a:t>library</a:t>
            </a:r>
            <a:r>
              <a:rPr sz="1800" b="1" spc="-60" dirty="0">
                <a:solidFill>
                  <a:srgbClr val="1F145D"/>
                </a:solidFill>
                <a:latin typeface="Calibri"/>
                <a:cs typeface="Calibri"/>
              </a:rPr>
              <a:t> </a:t>
            </a:r>
            <a:r>
              <a:rPr sz="1800" dirty="0">
                <a:solidFill>
                  <a:srgbClr val="1F145D"/>
                </a:solidFill>
                <a:latin typeface="Calibri"/>
                <a:cs typeface="Calibri"/>
              </a:rPr>
              <a:t>ieee;</a:t>
            </a:r>
            <a:endParaRPr sz="1800">
              <a:solidFill>
                <a:srgbClr val="1F145D"/>
              </a:solidFill>
              <a:latin typeface="Calibri"/>
              <a:cs typeface="Calibri"/>
            </a:endParaRPr>
          </a:p>
          <a:p>
            <a:pPr marL="91440">
              <a:lnSpc>
                <a:spcPct val="100000"/>
              </a:lnSpc>
            </a:pPr>
            <a:r>
              <a:rPr sz="1800" b="1" dirty="0">
                <a:solidFill>
                  <a:srgbClr val="1F145D"/>
                </a:solidFill>
                <a:latin typeface="Calibri"/>
                <a:cs typeface="Calibri"/>
              </a:rPr>
              <a:t>use</a:t>
            </a:r>
            <a:r>
              <a:rPr sz="1800" b="1" spc="-45" dirty="0">
                <a:solidFill>
                  <a:srgbClr val="1F145D"/>
                </a:solidFill>
                <a:latin typeface="Calibri"/>
                <a:cs typeface="Calibri"/>
              </a:rPr>
              <a:t> </a:t>
            </a:r>
            <a:r>
              <a:rPr sz="1800" spc="-5" dirty="0">
                <a:solidFill>
                  <a:srgbClr val="1F145D"/>
                </a:solidFill>
                <a:latin typeface="Calibri"/>
                <a:cs typeface="Calibri"/>
              </a:rPr>
              <a:t>ieee.math_real.uniform;</a:t>
            </a:r>
            <a:endParaRPr sz="1800">
              <a:solidFill>
                <a:srgbClr val="1F145D"/>
              </a:solidFill>
              <a:latin typeface="Calibri"/>
              <a:cs typeface="Calibri"/>
            </a:endParaRPr>
          </a:p>
          <a:p>
            <a:pPr marL="91440">
              <a:lnSpc>
                <a:spcPct val="100000"/>
              </a:lnSpc>
            </a:pPr>
            <a:r>
              <a:rPr sz="1800" b="1" dirty="0">
                <a:solidFill>
                  <a:srgbClr val="1F145D"/>
                </a:solidFill>
                <a:latin typeface="Calibri"/>
                <a:cs typeface="Calibri"/>
              </a:rPr>
              <a:t>use</a:t>
            </a:r>
            <a:r>
              <a:rPr sz="1800" b="1" spc="-55" dirty="0">
                <a:solidFill>
                  <a:srgbClr val="1F145D"/>
                </a:solidFill>
                <a:latin typeface="Calibri"/>
                <a:cs typeface="Calibri"/>
              </a:rPr>
              <a:t> </a:t>
            </a:r>
            <a:r>
              <a:rPr sz="1800" spc="-5" dirty="0">
                <a:solidFill>
                  <a:srgbClr val="1F145D"/>
                </a:solidFill>
                <a:latin typeface="Calibri"/>
                <a:cs typeface="Calibri"/>
              </a:rPr>
              <a:t>ieee.math_real.floor;</a:t>
            </a:r>
            <a:endParaRPr sz="1800">
              <a:solidFill>
                <a:srgbClr val="1F145D"/>
              </a:solidFill>
              <a:latin typeface="Calibri"/>
              <a:cs typeface="Calibri"/>
            </a:endParaRPr>
          </a:p>
          <a:p>
            <a:pPr marL="91440">
              <a:lnSpc>
                <a:spcPct val="100000"/>
              </a:lnSpc>
              <a:spcBef>
                <a:spcPts val="5"/>
              </a:spcBef>
            </a:pPr>
            <a:r>
              <a:rPr sz="1800" dirty="0">
                <a:solidFill>
                  <a:srgbClr val="1F145D"/>
                </a:solidFill>
                <a:latin typeface="Calibri"/>
                <a:cs typeface="Calibri"/>
              </a:rPr>
              <a:t>…</a:t>
            </a:r>
            <a:endParaRPr sz="1800">
              <a:solidFill>
                <a:srgbClr val="1F145D"/>
              </a:solidFill>
              <a:latin typeface="Calibri"/>
              <a:cs typeface="Calibri"/>
            </a:endParaRPr>
          </a:p>
          <a:p>
            <a:pPr marL="91440">
              <a:lnSpc>
                <a:spcPct val="100000"/>
              </a:lnSpc>
            </a:pPr>
            <a:r>
              <a:rPr sz="1800" b="1" spc="-5" dirty="0">
                <a:solidFill>
                  <a:srgbClr val="1F145D"/>
                </a:solidFill>
                <a:latin typeface="Calibri"/>
                <a:cs typeface="Calibri"/>
              </a:rPr>
              <a:t>process</a:t>
            </a:r>
            <a:r>
              <a:rPr sz="1800" b="1" spc="-80" dirty="0">
                <a:solidFill>
                  <a:srgbClr val="1F145D"/>
                </a:solidFill>
                <a:latin typeface="Calibri"/>
                <a:cs typeface="Calibri"/>
              </a:rPr>
              <a:t> </a:t>
            </a:r>
            <a:r>
              <a:rPr sz="1800" b="1" dirty="0">
                <a:solidFill>
                  <a:srgbClr val="1F145D"/>
                </a:solidFill>
                <a:latin typeface="Calibri"/>
                <a:cs typeface="Calibri"/>
              </a:rPr>
              <a:t>is</a:t>
            </a:r>
            <a:endParaRPr sz="1800">
              <a:solidFill>
                <a:srgbClr val="1F145D"/>
              </a:solidFill>
              <a:latin typeface="Calibri"/>
              <a:cs typeface="Calibri"/>
            </a:endParaRPr>
          </a:p>
          <a:p>
            <a:pPr marL="300355" marR="1089660" algn="just">
              <a:lnSpc>
                <a:spcPct val="100000"/>
              </a:lnSpc>
            </a:pPr>
            <a:r>
              <a:rPr sz="1800" b="1" spc="-5" dirty="0">
                <a:solidFill>
                  <a:srgbClr val="1F145D"/>
                </a:solidFill>
                <a:latin typeface="Calibri"/>
                <a:cs typeface="Calibri"/>
              </a:rPr>
              <a:t>variable</a:t>
            </a:r>
            <a:r>
              <a:rPr sz="1800" b="1" spc="-35" dirty="0">
                <a:solidFill>
                  <a:srgbClr val="1F145D"/>
                </a:solidFill>
                <a:latin typeface="Calibri"/>
                <a:cs typeface="Calibri"/>
              </a:rPr>
              <a:t> </a:t>
            </a:r>
            <a:r>
              <a:rPr sz="1800" dirty="0">
                <a:solidFill>
                  <a:srgbClr val="1F145D"/>
                </a:solidFill>
                <a:latin typeface="Calibri"/>
                <a:cs typeface="Calibri"/>
              </a:rPr>
              <a:t>seed1</a:t>
            </a:r>
            <a:r>
              <a:rPr sz="1800" spc="-15" dirty="0">
                <a:solidFill>
                  <a:srgbClr val="1F145D"/>
                </a:solidFill>
                <a:latin typeface="Calibri"/>
                <a:cs typeface="Calibri"/>
              </a:rPr>
              <a:t> </a:t>
            </a:r>
            <a:r>
              <a:rPr sz="1800" dirty="0">
                <a:solidFill>
                  <a:srgbClr val="1F145D"/>
                </a:solidFill>
                <a:latin typeface="Calibri"/>
                <a:cs typeface="Calibri"/>
              </a:rPr>
              <a:t>: </a:t>
            </a:r>
            <a:r>
              <a:rPr sz="1800" b="1" spc="-5" dirty="0">
                <a:solidFill>
                  <a:srgbClr val="1F145D"/>
                </a:solidFill>
                <a:latin typeface="Calibri"/>
                <a:cs typeface="Calibri"/>
              </a:rPr>
              <a:t>positive</a:t>
            </a:r>
            <a:r>
              <a:rPr sz="1800" b="1" spc="-5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1234; </a:t>
            </a:r>
            <a:r>
              <a:rPr sz="1800" spc="-395" dirty="0">
                <a:solidFill>
                  <a:srgbClr val="1F145D"/>
                </a:solidFill>
                <a:latin typeface="Calibri"/>
                <a:cs typeface="Calibri"/>
              </a:rPr>
              <a:t> </a:t>
            </a:r>
            <a:r>
              <a:rPr sz="1800" b="1" spc="-5" dirty="0">
                <a:solidFill>
                  <a:srgbClr val="1F145D"/>
                </a:solidFill>
                <a:latin typeface="Calibri"/>
                <a:cs typeface="Calibri"/>
              </a:rPr>
              <a:t>variable</a:t>
            </a:r>
            <a:r>
              <a:rPr sz="1800" b="1" spc="-35" dirty="0">
                <a:solidFill>
                  <a:srgbClr val="1F145D"/>
                </a:solidFill>
                <a:latin typeface="Calibri"/>
                <a:cs typeface="Calibri"/>
              </a:rPr>
              <a:t> </a:t>
            </a:r>
            <a:r>
              <a:rPr sz="1800" dirty="0">
                <a:solidFill>
                  <a:srgbClr val="1F145D"/>
                </a:solidFill>
                <a:latin typeface="Calibri"/>
                <a:cs typeface="Calibri"/>
              </a:rPr>
              <a:t>seed2</a:t>
            </a:r>
            <a:r>
              <a:rPr sz="1800" spc="-15" dirty="0">
                <a:solidFill>
                  <a:srgbClr val="1F145D"/>
                </a:solidFill>
                <a:latin typeface="Calibri"/>
                <a:cs typeface="Calibri"/>
              </a:rPr>
              <a:t> </a:t>
            </a:r>
            <a:r>
              <a:rPr sz="1800" dirty="0">
                <a:solidFill>
                  <a:srgbClr val="1F145D"/>
                </a:solidFill>
                <a:latin typeface="Calibri"/>
                <a:cs typeface="Calibri"/>
              </a:rPr>
              <a:t>: </a:t>
            </a:r>
            <a:r>
              <a:rPr sz="1800" b="1" spc="-5" dirty="0">
                <a:solidFill>
                  <a:srgbClr val="1F145D"/>
                </a:solidFill>
                <a:latin typeface="Calibri"/>
                <a:cs typeface="Calibri"/>
              </a:rPr>
              <a:t>positive</a:t>
            </a:r>
            <a:r>
              <a:rPr sz="1800" b="1" spc="-5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5678; </a:t>
            </a:r>
            <a:r>
              <a:rPr sz="1800" spc="-395" dirty="0">
                <a:solidFill>
                  <a:srgbClr val="1F145D"/>
                </a:solidFill>
                <a:latin typeface="Calibri"/>
                <a:cs typeface="Calibri"/>
              </a:rPr>
              <a:t> </a:t>
            </a:r>
            <a:r>
              <a:rPr sz="1800" b="1" spc="-5" dirty="0">
                <a:solidFill>
                  <a:srgbClr val="1F145D"/>
                </a:solidFill>
                <a:latin typeface="Calibri"/>
                <a:cs typeface="Calibri"/>
              </a:rPr>
              <a:t>variable</a:t>
            </a:r>
            <a:r>
              <a:rPr sz="1800" b="1" spc="-25" dirty="0">
                <a:solidFill>
                  <a:srgbClr val="1F145D"/>
                </a:solidFill>
                <a:latin typeface="Calibri"/>
                <a:cs typeface="Calibri"/>
              </a:rPr>
              <a:t> </a:t>
            </a:r>
            <a:r>
              <a:rPr sz="1800" dirty="0">
                <a:solidFill>
                  <a:srgbClr val="1F145D"/>
                </a:solidFill>
                <a:latin typeface="Calibri"/>
                <a:cs typeface="Calibri"/>
              </a:rPr>
              <a:t>x :</a:t>
            </a:r>
            <a:r>
              <a:rPr sz="1800" spc="5" dirty="0">
                <a:solidFill>
                  <a:srgbClr val="1F145D"/>
                </a:solidFill>
                <a:latin typeface="Calibri"/>
                <a:cs typeface="Calibri"/>
              </a:rPr>
              <a:t> </a:t>
            </a:r>
            <a:r>
              <a:rPr sz="1800" b="1" spc="-10" dirty="0">
                <a:solidFill>
                  <a:srgbClr val="1F145D"/>
                </a:solidFill>
                <a:latin typeface="Calibri"/>
                <a:cs typeface="Calibri"/>
              </a:rPr>
              <a:t>real</a:t>
            </a:r>
            <a:r>
              <a:rPr sz="1800" spc="-10" dirty="0">
                <a:solidFill>
                  <a:srgbClr val="1F145D"/>
                </a:solidFill>
                <a:latin typeface="Calibri"/>
                <a:cs typeface="Calibri"/>
              </a:rPr>
              <a:t>;</a:t>
            </a:r>
            <a:endParaRPr sz="1800">
              <a:solidFill>
                <a:srgbClr val="1F145D"/>
              </a:solidFill>
              <a:latin typeface="Calibri"/>
              <a:cs typeface="Calibri"/>
            </a:endParaRPr>
          </a:p>
          <a:p>
            <a:pPr marL="196850" marR="2357755" indent="103505" algn="just">
              <a:lnSpc>
                <a:spcPct val="100000"/>
              </a:lnSpc>
            </a:pPr>
            <a:r>
              <a:rPr sz="1800" b="1" spc="-5" dirty="0">
                <a:solidFill>
                  <a:srgbClr val="1F145D"/>
                </a:solidFill>
                <a:latin typeface="Calibri"/>
                <a:cs typeface="Calibri"/>
              </a:rPr>
              <a:t>variable</a:t>
            </a:r>
            <a:r>
              <a:rPr sz="1800" b="1" spc="-40" dirty="0">
                <a:solidFill>
                  <a:srgbClr val="1F145D"/>
                </a:solidFill>
                <a:latin typeface="Calibri"/>
                <a:cs typeface="Calibri"/>
              </a:rPr>
              <a:t> </a:t>
            </a:r>
            <a:r>
              <a:rPr sz="1800" dirty="0">
                <a:solidFill>
                  <a:srgbClr val="1F145D"/>
                </a:solidFill>
                <a:latin typeface="Calibri"/>
                <a:cs typeface="Calibri"/>
              </a:rPr>
              <a:t>y</a:t>
            </a:r>
            <a:r>
              <a:rPr sz="1800" spc="-2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b="1" spc="-10" dirty="0">
                <a:solidFill>
                  <a:srgbClr val="1F145D"/>
                </a:solidFill>
                <a:latin typeface="Calibri"/>
                <a:cs typeface="Calibri"/>
              </a:rPr>
              <a:t>integer</a:t>
            </a:r>
            <a:r>
              <a:rPr sz="1800" spc="-10" dirty="0">
                <a:solidFill>
                  <a:srgbClr val="1F145D"/>
                </a:solidFill>
                <a:latin typeface="Calibri"/>
                <a:cs typeface="Calibri"/>
              </a:rPr>
              <a:t>; </a:t>
            </a:r>
            <a:r>
              <a:rPr sz="1800" spc="-39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561975" marR="1527810" indent="-208915" algn="just">
              <a:lnSpc>
                <a:spcPct val="100000"/>
              </a:lnSpc>
            </a:pPr>
            <a:r>
              <a:rPr sz="1800" b="1" spc="-10" dirty="0">
                <a:solidFill>
                  <a:srgbClr val="1F145D"/>
                </a:solidFill>
                <a:latin typeface="Calibri"/>
                <a:cs typeface="Calibri"/>
              </a:rPr>
              <a:t>for </a:t>
            </a:r>
            <a:r>
              <a:rPr sz="1800" dirty="0">
                <a:solidFill>
                  <a:srgbClr val="1F145D"/>
                </a:solidFill>
                <a:latin typeface="Calibri"/>
                <a:cs typeface="Calibri"/>
              </a:rPr>
              <a:t>n </a:t>
            </a:r>
            <a:r>
              <a:rPr sz="1800" b="1" dirty="0">
                <a:solidFill>
                  <a:srgbClr val="1F145D"/>
                </a:solidFill>
                <a:latin typeface="Calibri"/>
                <a:cs typeface="Calibri"/>
              </a:rPr>
              <a:t>in </a:t>
            </a:r>
            <a:r>
              <a:rPr sz="1800" dirty="0">
                <a:solidFill>
                  <a:srgbClr val="1F145D"/>
                </a:solidFill>
                <a:latin typeface="Calibri"/>
                <a:cs typeface="Calibri"/>
              </a:rPr>
              <a:t>1 </a:t>
            </a:r>
            <a:r>
              <a:rPr sz="1800" b="1" spc="-10" dirty="0">
                <a:solidFill>
                  <a:srgbClr val="1F145D"/>
                </a:solidFill>
                <a:latin typeface="Calibri"/>
                <a:cs typeface="Calibri"/>
              </a:rPr>
              <a:t>to </a:t>
            </a:r>
            <a:r>
              <a:rPr sz="1800" dirty="0">
                <a:solidFill>
                  <a:srgbClr val="1F145D"/>
                </a:solidFill>
                <a:latin typeface="Calibri"/>
                <a:cs typeface="Calibri"/>
              </a:rPr>
              <a:t>10 </a:t>
            </a:r>
            <a:r>
              <a:rPr sz="1800" b="1" dirty="0">
                <a:solidFill>
                  <a:srgbClr val="1F145D"/>
                </a:solidFill>
                <a:latin typeface="Calibri"/>
                <a:cs typeface="Calibri"/>
              </a:rPr>
              <a:t>loop </a:t>
            </a:r>
            <a:r>
              <a:rPr sz="1800" b="1" spc="5" dirty="0">
                <a:solidFill>
                  <a:srgbClr val="1F145D"/>
                </a:solidFill>
                <a:latin typeface="Calibri"/>
                <a:cs typeface="Calibri"/>
              </a:rPr>
              <a:t> </a:t>
            </a:r>
            <a:r>
              <a:rPr sz="1800" b="1" spc="-5" dirty="0">
                <a:solidFill>
                  <a:srgbClr val="1F145D"/>
                </a:solidFill>
                <a:latin typeface="Calibri"/>
                <a:cs typeface="Calibri"/>
              </a:rPr>
              <a:t>uniform</a:t>
            </a:r>
            <a:r>
              <a:rPr sz="1800" spc="-5" dirty="0">
                <a:solidFill>
                  <a:srgbClr val="1F145D"/>
                </a:solidFill>
                <a:latin typeface="Calibri"/>
                <a:cs typeface="Calibri"/>
              </a:rPr>
              <a:t>(seed1,</a:t>
            </a:r>
            <a:r>
              <a:rPr sz="1800" spc="-60" dirty="0">
                <a:solidFill>
                  <a:srgbClr val="1F145D"/>
                </a:solidFill>
                <a:latin typeface="Calibri"/>
                <a:cs typeface="Calibri"/>
              </a:rPr>
              <a:t> </a:t>
            </a:r>
            <a:r>
              <a:rPr sz="1800" dirty="0">
                <a:solidFill>
                  <a:srgbClr val="1F145D"/>
                </a:solidFill>
                <a:latin typeface="Calibri"/>
                <a:cs typeface="Calibri"/>
              </a:rPr>
              <a:t>seed2,</a:t>
            </a:r>
            <a:r>
              <a:rPr sz="1800" spc="-35" dirty="0">
                <a:solidFill>
                  <a:srgbClr val="1F145D"/>
                </a:solidFill>
                <a:latin typeface="Calibri"/>
                <a:cs typeface="Calibri"/>
              </a:rPr>
              <a:t> </a:t>
            </a:r>
            <a:r>
              <a:rPr sz="1800" spc="-5" dirty="0">
                <a:solidFill>
                  <a:srgbClr val="1F145D"/>
                </a:solidFill>
                <a:latin typeface="Calibri"/>
                <a:cs typeface="Calibri"/>
              </a:rPr>
              <a:t>x);</a:t>
            </a:r>
            <a:endParaRPr sz="1800">
              <a:solidFill>
                <a:srgbClr val="1F145D"/>
              </a:solidFill>
              <a:latin typeface="Calibri"/>
              <a:cs typeface="Calibri"/>
            </a:endParaRPr>
          </a:p>
          <a:p>
            <a:pPr marL="561975" algn="just">
              <a:lnSpc>
                <a:spcPct val="100000"/>
              </a:lnSpc>
            </a:pPr>
            <a:r>
              <a:rPr sz="1800" dirty="0">
                <a:solidFill>
                  <a:srgbClr val="1F145D"/>
                </a:solidFill>
                <a:latin typeface="Calibri"/>
                <a:cs typeface="Calibri"/>
              </a:rPr>
              <a:t>y</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b="1" spc="-10" dirty="0">
                <a:solidFill>
                  <a:srgbClr val="1F145D"/>
                </a:solidFill>
                <a:latin typeface="Calibri"/>
                <a:cs typeface="Calibri"/>
              </a:rPr>
              <a:t>integer</a:t>
            </a:r>
            <a:r>
              <a:rPr sz="1800" spc="-10" dirty="0">
                <a:solidFill>
                  <a:srgbClr val="1F145D"/>
                </a:solidFill>
                <a:latin typeface="Calibri"/>
                <a:cs typeface="Calibri"/>
              </a:rPr>
              <a:t>(</a:t>
            </a:r>
            <a:r>
              <a:rPr sz="1800" b="1" spc="-10" dirty="0">
                <a:solidFill>
                  <a:srgbClr val="1F145D"/>
                </a:solidFill>
                <a:latin typeface="Calibri"/>
                <a:cs typeface="Calibri"/>
              </a:rPr>
              <a:t>floor</a:t>
            </a:r>
            <a:r>
              <a:rPr sz="1800" spc="-10" dirty="0">
                <a:solidFill>
                  <a:srgbClr val="1F145D"/>
                </a:solidFill>
                <a:latin typeface="Calibri"/>
                <a:cs typeface="Calibri"/>
              </a:rPr>
              <a:t>(x</a:t>
            </a:r>
            <a:r>
              <a:rPr sz="1800" spc="-3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1024.0));</a:t>
            </a:r>
            <a:endParaRPr sz="1800">
              <a:solidFill>
                <a:srgbClr val="1F145D"/>
              </a:solidFill>
              <a:latin typeface="Calibri"/>
              <a:cs typeface="Calibri"/>
            </a:endParaRPr>
          </a:p>
          <a:p>
            <a:pPr marL="561975" algn="just">
              <a:lnSpc>
                <a:spcPct val="100000"/>
              </a:lnSpc>
            </a:pPr>
            <a:r>
              <a:rPr sz="1800" b="1" spc="-5" dirty="0">
                <a:solidFill>
                  <a:srgbClr val="1F145D"/>
                </a:solidFill>
                <a:latin typeface="Calibri"/>
                <a:cs typeface="Calibri"/>
              </a:rPr>
              <a:t>report</a:t>
            </a:r>
            <a:r>
              <a:rPr sz="1800" b="1" spc="-20" dirty="0">
                <a:solidFill>
                  <a:srgbClr val="1F145D"/>
                </a:solidFill>
                <a:latin typeface="Calibri"/>
                <a:cs typeface="Calibri"/>
              </a:rPr>
              <a:t> </a:t>
            </a:r>
            <a:r>
              <a:rPr sz="1800" spc="-5" dirty="0">
                <a:solidFill>
                  <a:srgbClr val="1F145D"/>
                </a:solidFill>
                <a:latin typeface="Calibri"/>
                <a:cs typeface="Calibri"/>
              </a:rPr>
              <a:t>"Random</a:t>
            </a:r>
            <a:r>
              <a:rPr sz="1800" spc="5" dirty="0">
                <a:solidFill>
                  <a:srgbClr val="1F145D"/>
                </a:solidFill>
                <a:latin typeface="Calibri"/>
                <a:cs typeface="Calibri"/>
              </a:rPr>
              <a:t> </a:t>
            </a:r>
            <a:r>
              <a:rPr sz="1800" spc="-5" dirty="0">
                <a:solidFill>
                  <a:srgbClr val="1F145D"/>
                </a:solidFill>
                <a:latin typeface="Calibri"/>
                <a:cs typeface="Calibri"/>
              </a:rPr>
              <a:t>number</a:t>
            </a:r>
            <a:r>
              <a:rPr sz="1800" spc="5" dirty="0">
                <a:solidFill>
                  <a:srgbClr val="1F145D"/>
                </a:solidFill>
                <a:latin typeface="Calibri"/>
                <a:cs typeface="Calibri"/>
              </a:rPr>
              <a:t> </a:t>
            </a:r>
            <a:r>
              <a:rPr sz="1800" spc="-5" dirty="0">
                <a:solidFill>
                  <a:srgbClr val="1F145D"/>
                </a:solidFill>
                <a:latin typeface="Calibri"/>
                <a:cs typeface="Calibri"/>
              </a:rPr>
              <a:t>in</a:t>
            </a:r>
            <a:r>
              <a:rPr sz="1800" spc="5" dirty="0">
                <a:solidFill>
                  <a:srgbClr val="1F145D"/>
                </a:solidFill>
                <a:latin typeface="Calibri"/>
                <a:cs typeface="Calibri"/>
              </a:rPr>
              <a:t> </a:t>
            </a:r>
            <a:r>
              <a:rPr sz="1800" dirty="0">
                <a:solidFill>
                  <a:srgbClr val="1F145D"/>
                </a:solidFill>
                <a:latin typeface="Calibri"/>
                <a:cs typeface="Calibri"/>
              </a:rPr>
              <a:t>0</a:t>
            </a:r>
            <a:r>
              <a:rPr sz="1800" spc="-5" dirty="0">
                <a:solidFill>
                  <a:srgbClr val="1F145D"/>
                </a:solidFill>
                <a:latin typeface="Calibri"/>
                <a:cs typeface="Calibri"/>
              </a:rPr>
              <a:t> .. </a:t>
            </a:r>
            <a:r>
              <a:rPr sz="1800" dirty="0">
                <a:solidFill>
                  <a:srgbClr val="1F145D"/>
                </a:solidFill>
                <a:latin typeface="Calibri"/>
                <a:cs typeface="Calibri"/>
              </a:rPr>
              <a:t>1023:</a:t>
            </a:r>
            <a:r>
              <a:rPr sz="1800" spc="-5" dirty="0">
                <a:solidFill>
                  <a:srgbClr val="1F145D"/>
                </a:solidFill>
                <a:latin typeface="Calibri"/>
                <a:cs typeface="Calibri"/>
              </a:rPr>
              <a:t> </a:t>
            </a:r>
            <a:r>
              <a:rPr sz="1800" dirty="0">
                <a:solidFill>
                  <a:srgbClr val="1F145D"/>
                </a:solidFill>
                <a:latin typeface="Calibri"/>
                <a:cs typeface="Calibri"/>
              </a:rPr>
              <a:t>"</a:t>
            </a:r>
            <a:endParaRPr sz="1800">
              <a:solidFill>
                <a:srgbClr val="1F145D"/>
              </a:solidFill>
              <a:latin typeface="Calibri"/>
              <a:cs typeface="Calibri"/>
            </a:endParaRPr>
          </a:p>
          <a:p>
            <a:pPr marL="353695" marR="1472565" indent="838200" algn="just">
              <a:lnSpc>
                <a:spcPct val="100000"/>
              </a:lnSpc>
              <a:spcBef>
                <a:spcPts val="5"/>
              </a:spcBef>
            </a:pPr>
            <a:r>
              <a:rPr sz="1800" dirty="0">
                <a:solidFill>
                  <a:srgbClr val="1F145D"/>
                </a:solidFill>
                <a:latin typeface="Calibri"/>
                <a:cs typeface="Calibri"/>
              </a:rPr>
              <a:t>&amp; </a:t>
            </a:r>
            <a:r>
              <a:rPr sz="1800" b="1" spc="-10" dirty="0">
                <a:solidFill>
                  <a:srgbClr val="1F145D"/>
                </a:solidFill>
                <a:latin typeface="Calibri"/>
                <a:cs typeface="Calibri"/>
              </a:rPr>
              <a:t>integer'image</a:t>
            </a:r>
            <a:r>
              <a:rPr sz="1800" spc="-10" dirty="0">
                <a:solidFill>
                  <a:srgbClr val="1F145D"/>
                </a:solidFill>
                <a:latin typeface="Calibri"/>
                <a:cs typeface="Calibri"/>
              </a:rPr>
              <a:t>(y); </a:t>
            </a:r>
            <a:r>
              <a:rPr sz="1800" spc="-400" dirty="0">
                <a:solidFill>
                  <a:srgbClr val="1F145D"/>
                </a:solidFill>
                <a:latin typeface="Calibri"/>
                <a:cs typeface="Calibri"/>
              </a:rPr>
              <a:t> </a:t>
            </a:r>
            <a:r>
              <a:rPr sz="1800" b="1" dirty="0">
                <a:solidFill>
                  <a:srgbClr val="1F145D"/>
                </a:solidFill>
                <a:latin typeface="Calibri"/>
                <a:cs typeface="Calibri"/>
              </a:rPr>
              <a:t>end</a:t>
            </a:r>
            <a:r>
              <a:rPr sz="1800" b="1" spc="-25" dirty="0">
                <a:solidFill>
                  <a:srgbClr val="1F145D"/>
                </a:solidFill>
                <a:latin typeface="Calibri"/>
                <a:cs typeface="Calibri"/>
              </a:rPr>
              <a:t> </a:t>
            </a:r>
            <a:r>
              <a:rPr sz="1800" b="1" dirty="0">
                <a:solidFill>
                  <a:srgbClr val="1F145D"/>
                </a:solidFill>
                <a:latin typeface="Calibri"/>
                <a:cs typeface="Calibri"/>
              </a:rPr>
              <a:t>loop</a:t>
            </a:r>
            <a:r>
              <a:rPr sz="1800" dirty="0">
                <a:solidFill>
                  <a:srgbClr val="1F145D"/>
                </a:solidFill>
                <a:latin typeface="Calibri"/>
                <a:cs typeface="Calibri"/>
              </a:rPr>
              <a:t>;</a:t>
            </a:r>
            <a:endParaRPr sz="1800">
              <a:solidFill>
                <a:srgbClr val="1F145D"/>
              </a:solidFill>
              <a:latin typeface="Calibri"/>
              <a:cs typeface="Calibri"/>
            </a:endParaRPr>
          </a:p>
          <a:p>
            <a:pPr marL="248285">
              <a:lnSpc>
                <a:spcPct val="100000"/>
              </a:lnSpc>
            </a:pPr>
            <a:r>
              <a:rPr sz="1800" b="1" spc="-5" dirty="0">
                <a:solidFill>
                  <a:srgbClr val="1F145D"/>
                </a:solidFill>
                <a:latin typeface="Calibri"/>
                <a:cs typeface="Calibri"/>
              </a:rPr>
              <a:t>wait</a:t>
            </a:r>
            <a:r>
              <a:rPr sz="1800" spc="-5" dirty="0">
                <a:solidFill>
                  <a:srgbClr val="1F145D"/>
                </a:solidFill>
                <a:latin typeface="Calibri"/>
                <a:cs typeface="Calibri"/>
              </a:rPr>
              <a:t>;</a:t>
            </a:r>
            <a:endParaRPr sz="1800">
              <a:solidFill>
                <a:srgbClr val="1F145D"/>
              </a:solidFill>
              <a:latin typeface="Calibri"/>
              <a:cs typeface="Calibri"/>
            </a:endParaRPr>
          </a:p>
          <a:p>
            <a:pPr marL="91440">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52" y="1412776"/>
            <a:ext cx="12340952" cy="1828800"/>
          </a:xfrm>
        </p:spPr>
        <p:txBody>
          <a:bodyPr/>
          <a:lstStyle/>
          <a:p>
            <a:pPr algn="ctr"/>
            <a:r>
              <a:rPr lang="en-US" altLang="zh-CN" sz="4400" dirty="0"/>
              <a:t>FSM: Finite State Machine</a:t>
            </a:r>
            <a:endParaRPr lang="en-US" sz="4400" dirty="0"/>
          </a:p>
        </p:txBody>
      </p:sp>
    </p:spTree>
    <p:extLst>
      <p:ext uri="{BB962C8B-B14F-4D97-AF65-F5344CB8AC3E}">
        <p14:creationId xmlns:p14="http://schemas.microsoft.com/office/powerpoint/2010/main" val="2922278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6396" y="367666"/>
            <a:ext cx="4602997" cy="697230"/>
          </a:xfrm>
          <a:prstGeom prst="rect">
            <a:avLst/>
          </a:prstGeom>
        </p:spPr>
        <p:txBody>
          <a:bodyPr vert="horz" wrap="square" lIns="0" tIns="13335" rIns="0" bIns="0" rtlCol="0">
            <a:spAutoFit/>
          </a:bodyPr>
          <a:lstStyle/>
          <a:p>
            <a:pPr marL="12700">
              <a:lnSpc>
                <a:spcPct val="100000"/>
              </a:lnSpc>
              <a:spcBef>
                <a:spcPts val="105"/>
              </a:spcBef>
            </a:pPr>
            <a:r>
              <a:rPr spc="-20" dirty="0"/>
              <a:t>FSM</a:t>
            </a:r>
            <a:r>
              <a:rPr spc="-65" dirty="0"/>
              <a:t> </a:t>
            </a:r>
            <a:r>
              <a:rPr spc="-15" dirty="0"/>
              <a:t>architecture</a:t>
            </a:r>
          </a:p>
        </p:txBody>
      </p:sp>
      <p:sp>
        <p:nvSpPr>
          <p:cNvPr id="3" name="object 3"/>
          <p:cNvSpPr txBox="1"/>
          <p:nvPr/>
        </p:nvSpPr>
        <p:spPr>
          <a:xfrm>
            <a:off x="916939" y="1798066"/>
            <a:ext cx="10043795" cy="2586990"/>
          </a:xfrm>
          <a:prstGeom prst="rect">
            <a:avLst/>
          </a:prstGeom>
        </p:spPr>
        <p:txBody>
          <a:bodyPr vert="horz" wrap="square" lIns="0" tIns="57785" rIns="0" bIns="0" rtlCol="0">
            <a:spAutoFit/>
          </a:bodyPr>
          <a:lstStyle/>
          <a:p>
            <a:pPr marL="241300" marR="198755" indent="-229235">
              <a:lnSpc>
                <a:spcPts val="2810"/>
              </a:lnSpc>
              <a:spcBef>
                <a:spcPts val="455"/>
              </a:spcBef>
              <a:buFont typeface="Arial"/>
              <a:buChar char="•"/>
              <a:tabLst>
                <a:tab pos="241935" algn="l"/>
              </a:tabLst>
            </a:pPr>
            <a:r>
              <a:rPr sz="2600" dirty="0">
                <a:solidFill>
                  <a:srgbClr val="1F145D"/>
                </a:solidFill>
                <a:latin typeface="Calibri"/>
                <a:cs typeface="Calibri"/>
              </a:rPr>
              <a:t>It is an </a:t>
            </a:r>
            <a:r>
              <a:rPr sz="2600" spc="-10" dirty="0">
                <a:solidFill>
                  <a:srgbClr val="1F145D"/>
                </a:solidFill>
                <a:latin typeface="Calibri"/>
                <a:cs typeface="Calibri"/>
              </a:rPr>
              <a:t>abstract </a:t>
            </a:r>
            <a:r>
              <a:rPr sz="2600" dirty="0">
                <a:solidFill>
                  <a:srgbClr val="1F145D"/>
                </a:solidFill>
                <a:latin typeface="Calibri"/>
                <a:cs typeface="Calibri"/>
              </a:rPr>
              <a:t>machine </a:t>
            </a:r>
            <a:r>
              <a:rPr sz="2600" spc="-5" dirty="0">
                <a:solidFill>
                  <a:srgbClr val="1F145D"/>
                </a:solidFill>
                <a:latin typeface="Calibri"/>
                <a:cs typeface="Calibri"/>
              </a:rPr>
              <a:t>that </a:t>
            </a:r>
            <a:r>
              <a:rPr sz="2600" spc="-10" dirty="0">
                <a:solidFill>
                  <a:srgbClr val="1F145D"/>
                </a:solidFill>
                <a:latin typeface="Calibri"/>
                <a:cs typeface="Calibri"/>
              </a:rPr>
              <a:t>can </a:t>
            </a:r>
            <a:r>
              <a:rPr sz="2600" spc="-5" dirty="0">
                <a:solidFill>
                  <a:srgbClr val="1F145D"/>
                </a:solidFill>
                <a:latin typeface="Calibri"/>
                <a:cs typeface="Calibri"/>
              </a:rPr>
              <a:t>be </a:t>
            </a:r>
            <a:r>
              <a:rPr sz="2600" dirty="0">
                <a:solidFill>
                  <a:srgbClr val="1F145D"/>
                </a:solidFill>
                <a:latin typeface="Calibri"/>
                <a:cs typeface="Calibri"/>
              </a:rPr>
              <a:t>in </a:t>
            </a:r>
            <a:r>
              <a:rPr sz="2600" spc="-15" dirty="0">
                <a:solidFill>
                  <a:srgbClr val="1F145D"/>
                </a:solidFill>
                <a:latin typeface="Calibri"/>
                <a:cs typeface="Calibri"/>
              </a:rPr>
              <a:t>exactly </a:t>
            </a:r>
            <a:r>
              <a:rPr sz="2600" spc="-5" dirty="0">
                <a:solidFill>
                  <a:srgbClr val="1F145D"/>
                </a:solidFill>
                <a:latin typeface="Calibri"/>
                <a:cs typeface="Calibri"/>
              </a:rPr>
              <a:t>one of </a:t>
            </a:r>
            <a:r>
              <a:rPr sz="2600" dirty="0">
                <a:solidFill>
                  <a:srgbClr val="1F145D"/>
                </a:solidFill>
                <a:latin typeface="Calibri"/>
                <a:cs typeface="Calibri"/>
              </a:rPr>
              <a:t>a </a:t>
            </a:r>
            <a:r>
              <a:rPr sz="2600" spc="-5" dirty="0">
                <a:solidFill>
                  <a:srgbClr val="1F145D"/>
                </a:solidFill>
                <a:latin typeface="Calibri"/>
                <a:cs typeface="Calibri"/>
              </a:rPr>
              <a:t>finite number of </a:t>
            </a:r>
            <a:r>
              <a:rPr sz="2600" spc="-575" dirty="0">
                <a:solidFill>
                  <a:srgbClr val="1F145D"/>
                </a:solidFill>
                <a:latin typeface="Calibri"/>
                <a:cs typeface="Calibri"/>
              </a:rPr>
              <a:t> </a:t>
            </a:r>
            <a:r>
              <a:rPr sz="2600" spc="-20" dirty="0">
                <a:solidFill>
                  <a:srgbClr val="1F145D"/>
                </a:solidFill>
                <a:latin typeface="Calibri"/>
                <a:cs typeface="Calibri"/>
              </a:rPr>
              <a:t>states</a:t>
            </a:r>
            <a:r>
              <a:rPr sz="2600" spc="-30" dirty="0">
                <a:solidFill>
                  <a:srgbClr val="1F145D"/>
                </a:solidFill>
                <a:latin typeface="Calibri"/>
                <a:cs typeface="Calibri"/>
              </a:rPr>
              <a:t> </a:t>
            </a:r>
            <a:r>
              <a:rPr sz="2600" spc="-10" dirty="0">
                <a:solidFill>
                  <a:srgbClr val="1F145D"/>
                </a:solidFill>
                <a:latin typeface="Calibri"/>
                <a:cs typeface="Calibri"/>
              </a:rPr>
              <a:t>at</a:t>
            </a:r>
            <a:r>
              <a:rPr sz="2600" dirty="0">
                <a:solidFill>
                  <a:srgbClr val="1F145D"/>
                </a:solidFill>
                <a:latin typeface="Calibri"/>
                <a:cs typeface="Calibri"/>
              </a:rPr>
              <a:t> </a:t>
            </a:r>
            <a:r>
              <a:rPr sz="2600" spc="-15" dirty="0">
                <a:solidFill>
                  <a:srgbClr val="1F145D"/>
                </a:solidFill>
                <a:latin typeface="Calibri"/>
                <a:cs typeface="Calibri"/>
              </a:rPr>
              <a:t>any</a:t>
            </a:r>
            <a:r>
              <a:rPr sz="2600" spc="-20" dirty="0">
                <a:solidFill>
                  <a:srgbClr val="1F145D"/>
                </a:solidFill>
                <a:latin typeface="Calibri"/>
                <a:cs typeface="Calibri"/>
              </a:rPr>
              <a:t> </a:t>
            </a:r>
            <a:r>
              <a:rPr sz="2600" spc="-15" dirty="0">
                <a:solidFill>
                  <a:srgbClr val="1F145D"/>
                </a:solidFill>
                <a:latin typeface="Calibri"/>
                <a:cs typeface="Calibri"/>
              </a:rPr>
              <a:t>instant</a:t>
            </a:r>
            <a:r>
              <a:rPr sz="2600" spc="-10" dirty="0">
                <a:solidFill>
                  <a:srgbClr val="1F145D"/>
                </a:solidFill>
                <a:latin typeface="Calibri"/>
                <a:cs typeface="Calibri"/>
              </a:rPr>
              <a:t> </a:t>
            </a:r>
            <a:r>
              <a:rPr sz="2600" dirty="0">
                <a:solidFill>
                  <a:srgbClr val="1F145D"/>
                </a:solidFill>
                <a:latin typeface="Calibri"/>
                <a:cs typeface="Calibri"/>
              </a:rPr>
              <a:t>in</a:t>
            </a:r>
            <a:r>
              <a:rPr sz="2600" spc="-10" dirty="0">
                <a:solidFill>
                  <a:srgbClr val="1F145D"/>
                </a:solidFill>
                <a:latin typeface="Calibri"/>
                <a:cs typeface="Calibri"/>
              </a:rPr>
              <a:t> </a:t>
            </a:r>
            <a:r>
              <a:rPr sz="2600" dirty="0">
                <a:solidFill>
                  <a:srgbClr val="1F145D"/>
                </a:solidFill>
                <a:latin typeface="Calibri"/>
                <a:cs typeface="Calibri"/>
              </a:rPr>
              <a:t>time.</a:t>
            </a:r>
          </a:p>
          <a:p>
            <a:pPr marL="241300" indent="-229235">
              <a:lnSpc>
                <a:spcPct val="100000"/>
              </a:lnSpc>
              <a:spcBef>
                <a:spcPts val="640"/>
              </a:spcBef>
              <a:buFont typeface="Arial"/>
              <a:buChar char="•"/>
              <a:tabLst>
                <a:tab pos="241935" algn="l"/>
              </a:tabLst>
            </a:pPr>
            <a:r>
              <a:rPr sz="2600" dirty="0">
                <a:solidFill>
                  <a:srgbClr val="1F145D"/>
                </a:solidFill>
                <a:latin typeface="Calibri"/>
                <a:cs typeface="Calibri"/>
              </a:rPr>
              <a:t>It</a:t>
            </a:r>
            <a:r>
              <a:rPr sz="2600" spc="5" dirty="0">
                <a:solidFill>
                  <a:srgbClr val="1F145D"/>
                </a:solidFill>
                <a:latin typeface="Calibri"/>
                <a:cs typeface="Calibri"/>
              </a:rPr>
              <a:t> </a:t>
            </a:r>
            <a:r>
              <a:rPr sz="2600" spc="-5" dirty="0">
                <a:solidFill>
                  <a:srgbClr val="1F145D"/>
                </a:solidFill>
                <a:latin typeface="Calibri"/>
                <a:cs typeface="Calibri"/>
              </a:rPr>
              <a:t>changes</a:t>
            </a:r>
            <a:r>
              <a:rPr sz="2600" spc="-15" dirty="0">
                <a:solidFill>
                  <a:srgbClr val="1F145D"/>
                </a:solidFill>
                <a:latin typeface="Calibri"/>
                <a:cs typeface="Calibri"/>
              </a:rPr>
              <a:t> </a:t>
            </a:r>
            <a:r>
              <a:rPr sz="2600" spc="-25" dirty="0">
                <a:solidFill>
                  <a:srgbClr val="1F145D"/>
                </a:solidFill>
                <a:latin typeface="Calibri"/>
                <a:cs typeface="Calibri"/>
              </a:rPr>
              <a:t>state</a:t>
            </a:r>
            <a:r>
              <a:rPr sz="2600" spc="-20" dirty="0">
                <a:solidFill>
                  <a:srgbClr val="1F145D"/>
                </a:solidFill>
                <a:latin typeface="Calibri"/>
                <a:cs typeface="Calibri"/>
              </a:rPr>
              <a:t> </a:t>
            </a:r>
            <a:r>
              <a:rPr sz="2600" dirty="0">
                <a:solidFill>
                  <a:srgbClr val="1F145D"/>
                </a:solidFill>
                <a:latin typeface="Calibri"/>
                <a:cs typeface="Calibri"/>
              </a:rPr>
              <a:t>in</a:t>
            </a:r>
            <a:r>
              <a:rPr sz="2600" spc="10" dirty="0">
                <a:solidFill>
                  <a:srgbClr val="1F145D"/>
                </a:solidFill>
                <a:latin typeface="Calibri"/>
                <a:cs typeface="Calibri"/>
              </a:rPr>
              <a:t> </a:t>
            </a:r>
            <a:r>
              <a:rPr sz="2600" spc="-5" dirty="0">
                <a:solidFill>
                  <a:srgbClr val="1F145D"/>
                </a:solidFill>
                <a:latin typeface="Calibri"/>
                <a:cs typeface="Calibri"/>
              </a:rPr>
              <a:t>response</a:t>
            </a:r>
            <a:r>
              <a:rPr sz="2600" spc="-30" dirty="0">
                <a:solidFill>
                  <a:srgbClr val="1F145D"/>
                </a:solidFill>
                <a:latin typeface="Calibri"/>
                <a:cs typeface="Calibri"/>
              </a:rPr>
              <a:t> </a:t>
            </a:r>
            <a:r>
              <a:rPr sz="2600" spc="-15" dirty="0">
                <a:solidFill>
                  <a:srgbClr val="1F145D"/>
                </a:solidFill>
                <a:latin typeface="Calibri"/>
                <a:cs typeface="Calibri"/>
              </a:rPr>
              <a:t>to</a:t>
            </a:r>
            <a:r>
              <a:rPr sz="2600" spc="5" dirty="0">
                <a:solidFill>
                  <a:srgbClr val="1F145D"/>
                </a:solidFill>
                <a:latin typeface="Calibri"/>
                <a:cs typeface="Calibri"/>
              </a:rPr>
              <a:t> </a:t>
            </a:r>
            <a:r>
              <a:rPr sz="2600" dirty="0">
                <a:solidFill>
                  <a:srgbClr val="1F145D"/>
                </a:solidFill>
                <a:latin typeface="Calibri"/>
                <a:cs typeface="Calibri"/>
              </a:rPr>
              <a:t>inputs</a:t>
            </a:r>
            <a:r>
              <a:rPr sz="2600" spc="-15" dirty="0">
                <a:solidFill>
                  <a:srgbClr val="1F145D"/>
                </a:solidFill>
                <a:latin typeface="Calibri"/>
                <a:cs typeface="Calibri"/>
              </a:rPr>
              <a:t> </a:t>
            </a:r>
            <a:r>
              <a:rPr sz="2600" dirty="0">
                <a:solidFill>
                  <a:srgbClr val="1F145D"/>
                </a:solidFill>
                <a:latin typeface="Calibri"/>
                <a:cs typeface="Calibri"/>
              </a:rPr>
              <a:t>and </a:t>
            </a:r>
            <a:r>
              <a:rPr sz="2600" spc="-10" dirty="0">
                <a:solidFill>
                  <a:srgbClr val="1F145D"/>
                </a:solidFill>
                <a:latin typeface="Calibri"/>
                <a:cs typeface="Calibri"/>
              </a:rPr>
              <a:t>current </a:t>
            </a:r>
            <a:r>
              <a:rPr sz="2600" spc="-20" dirty="0">
                <a:solidFill>
                  <a:srgbClr val="1F145D"/>
                </a:solidFill>
                <a:latin typeface="Calibri"/>
                <a:cs typeface="Calibri"/>
              </a:rPr>
              <a:t>state;</a:t>
            </a:r>
            <a:r>
              <a:rPr sz="2600" spc="-10" dirty="0">
                <a:solidFill>
                  <a:srgbClr val="1F145D"/>
                </a:solidFill>
                <a:latin typeface="Calibri"/>
                <a:cs typeface="Calibri"/>
              </a:rPr>
              <a:t> </a:t>
            </a:r>
            <a:r>
              <a:rPr sz="2600" spc="-5" dirty="0">
                <a:solidFill>
                  <a:srgbClr val="1F145D"/>
                </a:solidFill>
                <a:latin typeface="Calibri"/>
                <a:cs typeface="Calibri"/>
              </a:rPr>
              <a:t>typically </a:t>
            </a:r>
            <a:r>
              <a:rPr sz="2600" spc="-10" dirty="0">
                <a:solidFill>
                  <a:srgbClr val="1F145D"/>
                </a:solidFill>
                <a:latin typeface="Calibri"/>
                <a:cs typeface="Calibri"/>
              </a:rPr>
              <a:t>clocked.</a:t>
            </a:r>
            <a:endParaRPr sz="2600" dirty="0">
              <a:solidFill>
                <a:srgbClr val="1F145D"/>
              </a:solidFill>
              <a:latin typeface="Calibri"/>
              <a:cs typeface="Calibri"/>
            </a:endParaRPr>
          </a:p>
          <a:p>
            <a:pPr marL="241300" indent="-229235">
              <a:lnSpc>
                <a:spcPct val="100000"/>
              </a:lnSpc>
              <a:spcBef>
                <a:spcPts val="700"/>
              </a:spcBef>
              <a:buFont typeface="Arial"/>
              <a:buChar char="•"/>
              <a:tabLst>
                <a:tab pos="241935" algn="l"/>
              </a:tabLst>
            </a:pPr>
            <a:r>
              <a:rPr sz="2600" dirty="0">
                <a:solidFill>
                  <a:srgbClr val="1F145D"/>
                </a:solidFill>
                <a:latin typeface="Calibri"/>
                <a:cs typeface="Calibri"/>
              </a:rPr>
              <a:t>It</a:t>
            </a:r>
            <a:r>
              <a:rPr sz="2600" spc="-5" dirty="0">
                <a:solidFill>
                  <a:srgbClr val="1F145D"/>
                </a:solidFill>
                <a:latin typeface="Calibri"/>
                <a:cs typeface="Calibri"/>
              </a:rPr>
              <a:t> has</a:t>
            </a:r>
            <a:r>
              <a:rPr sz="2600" spc="-15" dirty="0">
                <a:solidFill>
                  <a:srgbClr val="1F145D"/>
                </a:solidFill>
                <a:latin typeface="Calibri"/>
                <a:cs typeface="Calibri"/>
              </a:rPr>
              <a:t> </a:t>
            </a:r>
            <a:r>
              <a:rPr sz="2600" dirty="0">
                <a:solidFill>
                  <a:srgbClr val="1F145D"/>
                </a:solidFill>
                <a:latin typeface="Calibri"/>
                <a:cs typeface="Calibri"/>
              </a:rPr>
              <a:t>an initial</a:t>
            </a:r>
            <a:r>
              <a:rPr lang="en-GB" sz="2600" dirty="0">
                <a:solidFill>
                  <a:srgbClr val="1F145D"/>
                </a:solidFill>
                <a:latin typeface="Calibri"/>
                <a:cs typeface="Calibri"/>
              </a:rPr>
              <a:t> (default)</a:t>
            </a:r>
            <a:r>
              <a:rPr sz="2600" spc="-10" dirty="0">
                <a:solidFill>
                  <a:srgbClr val="1F145D"/>
                </a:solidFill>
                <a:latin typeface="Calibri"/>
                <a:cs typeface="Calibri"/>
              </a:rPr>
              <a:t> </a:t>
            </a:r>
            <a:r>
              <a:rPr sz="2600" spc="-25" dirty="0">
                <a:solidFill>
                  <a:srgbClr val="1F145D"/>
                </a:solidFill>
                <a:latin typeface="Calibri"/>
                <a:cs typeface="Calibri"/>
              </a:rPr>
              <a:t>state</a:t>
            </a:r>
            <a:r>
              <a:rPr sz="2600" spc="-10" dirty="0">
                <a:solidFill>
                  <a:srgbClr val="1F145D"/>
                </a:solidFill>
                <a:latin typeface="Calibri"/>
                <a:cs typeface="Calibri"/>
              </a:rPr>
              <a:t> </a:t>
            </a:r>
            <a:r>
              <a:rPr sz="2600" spc="-5" dirty="0">
                <a:solidFill>
                  <a:srgbClr val="1F145D"/>
                </a:solidFill>
                <a:latin typeface="Calibri"/>
                <a:cs typeface="Calibri"/>
              </a:rPr>
              <a:t>(on</a:t>
            </a:r>
            <a:r>
              <a:rPr sz="2600" spc="-15" dirty="0">
                <a:solidFill>
                  <a:srgbClr val="1F145D"/>
                </a:solidFill>
                <a:latin typeface="Calibri"/>
                <a:cs typeface="Calibri"/>
              </a:rPr>
              <a:t> </a:t>
            </a:r>
            <a:r>
              <a:rPr sz="2600" spc="-10" dirty="0">
                <a:solidFill>
                  <a:srgbClr val="1F145D"/>
                </a:solidFill>
                <a:latin typeface="Calibri"/>
                <a:cs typeface="Calibri"/>
              </a:rPr>
              <a:t>reset).</a:t>
            </a:r>
            <a:endParaRPr sz="2600" dirty="0">
              <a:solidFill>
                <a:srgbClr val="1F145D"/>
              </a:solidFill>
              <a:latin typeface="Calibri"/>
              <a:cs typeface="Calibri"/>
            </a:endParaRPr>
          </a:p>
          <a:p>
            <a:pPr marL="241300" marR="454025" indent="-229235">
              <a:lnSpc>
                <a:spcPts val="2810"/>
              </a:lnSpc>
              <a:spcBef>
                <a:spcPts val="1035"/>
              </a:spcBef>
              <a:buFont typeface="Arial"/>
              <a:buChar char="•"/>
              <a:tabLst>
                <a:tab pos="241935" algn="l"/>
              </a:tabLst>
            </a:pPr>
            <a:r>
              <a:rPr sz="2600" spc="-110" dirty="0">
                <a:solidFill>
                  <a:srgbClr val="1F145D"/>
                </a:solidFill>
                <a:latin typeface="Calibri"/>
                <a:cs typeface="Calibri"/>
              </a:rPr>
              <a:t>To </a:t>
            </a:r>
            <a:r>
              <a:rPr sz="2600" dirty="0">
                <a:solidFill>
                  <a:srgbClr val="1F145D"/>
                </a:solidFill>
                <a:latin typeface="Calibri"/>
                <a:cs typeface="Calibri"/>
              </a:rPr>
              <a:t>be </a:t>
            </a:r>
            <a:r>
              <a:rPr sz="2600" spc="-10" dirty="0">
                <a:solidFill>
                  <a:srgbClr val="1F145D"/>
                </a:solidFill>
                <a:latin typeface="Calibri"/>
                <a:cs typeface="Calibri"/>
              </a:rPr>
              <a:t>useful </a:t>
            </a:r>
            <a:r>
              <a:rPr sz="2600" dirty="0">
                <a:solidFill>
                  <a:srgbClr val="1F145D"/>
                </a:solidFill>
                <a:latin typeface="Calibri"/>
                <a:cs typeface="Calibri"/>
              </a:rPr>
              <a:t>it </a:t>
            </a:r>
            <a:r>
              <a:rPr sz="2600" spc="-10" dirty="0">
                <a:solidFill>
                  <a:srgbClr val="1F145D"/>
                </a:solidFill>
                <a:latin typeface="Calibri"/>
                <a:cs typeface="Calibri"/>
              </a:rPr>
              <a:t>requires </a:t>
            </a:r>
            <a:r>
              <a:rPr sz="2600" spc="-5" dirty="0">
                <a:solidFill>
                  <a:srgbClr val="1F145D"/>
                </a:solidFill>
                <a:latin typeface="Calibri"/>
                <a:cs typeface="Calibri"/>
              </a:rPr>
              <a:t>some definition </a:t>
            </a:r>
            <a:r>
              <a:rPr sz="2600" dirty="0">
                <a:solidFill>
                  <a:srgbClr val="1F145D"/>
                </a:solidFill>
                <a:latin typeface="Calibri"/>
                <a:cs typeface="Calibri"/>
              </a:rPr>
              <a:t>of </a:t>
            </a:r>
            <a:r>
              <a:rPr sz="2600" spc="-5" dirty="0">
                <a:solidFill>
                  <a:srgbClr val="1F145D"/>
                </a:solidFill>
                <a:latin typeface="Calibri"/>
                <a:cs typeface="Calibri"/>
              </a:rPr>
              <a:t>output function </a:t>
            </a:r>
            <a:r>
              <a:rPr sz="2600" dirty="0">
                <a:solidFill>
                  <a:srgbClr val="1F145D"/>
                </a:solidFill>
                <a:latin typeface="Calibri"/>
                <a:cs typeface="Calibri"/>
              </a:rPr>
              <a:t>the </a:t>
            </a:r>
            <a:r>
              <a:rPr sz="2600" spc="-20" dirty="0">
                <a:solidFill>
                  <a:srgbClr val="1F145D"/>
                </a:solidFill>
                <a:latin typeface="Calibri"/>
                <a:cs typeface="Calibri"/>
              </a:rPr>
              <a:t>form </a:t>
            </a:r>
            <a:r>
              <a:rPr sz="2600" spc="-5" dirty="0">
                <a:solidFill>
                  <a:srgbClr val="1F145D"/>
                </a:solidFill>
                <a:latin typeface="Calibri"/>
                <a:cs typeface="Calibri"/>
              </a:rPr>
              <a:t>of </a:t>
            </a:r>
            <a:r>
              <a:rPr sz="2600" spc="-575" dirty="0">
                <a:solidFill>
                  <a:srgbClr val="1F145D"/>
                </a:solidFill>
                <a:latin typeface="Calibri"/>
                <a:cs typeface="Calibri"/>
              </a:rPr>
              <a:t> </a:t>
            </a:r>
            <a:r>
              <a:rPr sz="2600" dirty="0">
                <a:solidFill>
                  <a:srgbClr val="1F145D"/>
                </a:solidFill>
                <a:latin typeface="Calibri"/>
                <a:cs typeface="Calibri"/>
              </a:rPr>
              <a:t>which</a:t>
            </a:r>
            <a:r>
              <a:rPr sz="2600" spc="-10" dirty="0">
                <a:solidFill>
                  <a:srgbClr val="1F145D"/>
                </a:solidFill>
                <a:latin typeface="Calibri"/>
                <a:cs typeface="Calibri"/>
              </a:rPr>
              <a:t> defines</a:t>
            </a:r>
            <a:r>
              <a:rPr sz="2600" spc="-40" dirty="0">
                <a:solidFill>
                  <a:srgbClr val="1F145D"/>
                </a:solidFill>
                <a:latin typeface="Calibri"/>
                <a:cs typeface="Calibri"/>
              </a:rPr>
              <a:t> </a:t>
            </a:r>
            <a:r>
              <a:rPr sz="2600" spc="-5" dirty="0">
                <a:solidFill>
                  <a:srgbClr val="1F145D"/>
                </a:solidFill>
                <a:latin typeface="Calibri"/>
                <a:cs typeface="Calibri"/>
              </a:rPr>
              <a:t>whether</a:t>
            </a:r>
            <a:r>
              <a:rPr sz="2600" spc="-30" dirty="0">
                <a:solidFill>
                  <a:srgbClr val="1F145D"/>
                </a:solidFill>
                <a:latin typeface="Calibri"/>
                <a:cs typeface="Calibri"/>
              </a:rPr>
              <a:t> </a:t>
            </a:r>
            <a:r>
              <a:rPr sz="2600" dirty="0">
                <a:solidFill>
                  <a:srgbClr val="1F145D"/>
                </a:solidFill>
                <a:latin typeface="Calibri"/>
                <a:cs typeface="Calibri"/>
              </a:rPr>
              <a:t>it</a:t>
            </a:r>
            <a:r>
              <a:rPr sz="2600" spc="5" dirty="0">
                <a:solidFill>
                  <a:srgbClr val="1F145D"/>
                </a:solidFill>
                <a:latin typeface="Calibri"/>
                <a:cs typeface="Calibri"/>
              </a:rPr>
              <a:t> </a:t>
            </a:r>
            <a:r>
              <a:rPr sz="2600" dirty="0">
                <a:solidFill>
                  <a:srgbClr val="1F145D"/>
                </a:solidFill>
                <a:latin typeface="Calibri"/>
                <a:cs typeface="Calibri"/>
              </a:rPr>
              <a:t>is a Mealy</a:t>
            </a:r>
            <a:r>
              <a:rPr sz="2600" spc="-25" dirty="0">
                <a:solidFill>
                  <a:srgbClr val="1F145D"/>
                </a:solidFill>
                <a:latin typeface="Calibri"/>
                <a:cs typeface="Calibri"/>
              </a:rPr>
              <a:t> </a:t>
            </a:r>
            <a:r>
              <a:rPr sz="2600" spc="-5" dirty="0">
                <a:solidFill>
                  <a:srgbClr val="1F145D"/>
                </a:solidFill>
                <a:latin typeface="Calibri"/>
                <a:cs typeface="Calibri"/>
              </a:rPr>
              <a:t>or</a:t>
            </a:r>
            <a:r>
              <a:rPr sz="2600" spc="10" dirty="0">
                <a:solidFill>
                  <a:srgbClr val="1F145D"/>
                </a:solidFill>
                <a:latin typeface="Calibri"/>
                <a:cs typeface="Calibri"/>
              </a:rPr>
              <a:t> </a:t>
            </a:r>
            <a:r>
              <a:rPr sz="2600" spc="-10" dirty="0">
                <a:solidFill>
                  <a:srgbClr val="1F145D"/>
                </a:solidFill>
                <a:latin typeface="Calibri"/>
                <a:cs typeface="Calibri"/>
              </a:rPr>
              <a:t>Moore</a:t>
            </a:r>
            <a:r>
              <a:rPr sz="2600" dirty="0">
                <a:solidFill>
                  <a:srgbClr val="1F145D"/>
                </a:solidFill>
                <a:latin typeface="Calibri"/>
                <a:cs typeface="Calibri"/>
              </a:rPr>
              <a:t> machine.</a:t>
            </a:r>
          </a:p>
        </p:txBody>
      </p:sp>
      <p:sp>
        <p:nvSpPr>
          <p:cNvPr id="4" name="object 4"/>
          <p:cNvSpPr/>
          <p:nvPr/>
        </p:nvSpPr>
        <p:spPr>
          <a:xfrm>
            <a:off x="3168395" y="4864608"/>
            <a:ext cx="803275" cy="1172210"/>
          </a:xfrm>
          <a:custGeom>
            <a:avLst/>
            <a:gdLst/>
            <a:ahLst/>
            <a:cxnLst/>
            <a:rect l="l" t="t" r="r" b="b"/>
            <a:pathLst>
              <a:path w="803275" h="1172210">
                <a:moveTo>
                  <a:pt x="803147" y="0"/>
                </a:moveTo>
                <a:lnTo>
                  <a:pt x="0" y="0"/>
                </a:lnTo>
                <a:lnTo>
                  <a:pt x="0" y="1171956"/>
                </a:lnTo>
                <a:lnTo>
                  <a:pt x="803147" y="1171956"/>
                </a:lnTo>
                <a:lnTo>
                  <a:pt x="803147" y="0"/>
                </a:lnTo>
                <a:close/>
              </a:path>
            </a:pathLst>
          </a:custGeom>
          <a:solidFill>
            <a:srgbClr val="4471C4"/>
          </a:solidFill>
        </p:spPr>
        <p:txBody>
          <a:bodyPr wrap="square" lIns="0" tIns="0" rIns="0" bIns="0" rtlCol="0"/>
          <a:lstStyle/>
          <a:p>
            <a:endParaRPr>
              <a:solidFill>
                <a:srgbClr val="1F145D"/>
              </a:solidFill>
            </a:endParaRPr>
          </a:p>
        </p:txBody>
      </p:sp>
      <p:sp>
        <p:nvSpPr>
          <p:cNvPr id="5" name="object 5"/>
          <p:cNvSpPr txBox="1"/>
          <p:nvPr/>
        </p:nvSpPr>
        <p:spPr>
          <a:xfrm>
            <a:off x="3168395" y="4864608"/>
            <a:ext cx="803275" cy="800219"/>
          </a:xfrm>
          <a:prstGeom prst="rect">
            <a:avLst/>
          </a:prstGeom>
          <a:ln w="12700">
            <a:solidFill>
              <a:srgbClr val="2E528F"/>
            </a:solidFill>
          </a:ln>
        </p:spPr>
        <p:txBody>
          <a:bodyPr vert="horz" wrap="square" lIns="0" tIns="0" rIns="0" bIns="0" rtlCol="0">
            <a:spAutoFit/>
          </a:bodyPr>
          <a:lstStyle/>
          <a:p>
            <a:pPr>
              <a:lnSpc>
                <a:spcPct val="100000"/>
              </a:lnSpc>
            </a:pPr>
            <a:endParaRPr sz="1400">
              <a:solidFill>
                <a:srgbClr val="1F145D"/>
              </a:solidFill>
              <a:latin typeface="Times New Roman"/>
              <a:cs typeface="Times New Roman"/>
            </a:endParaRPr>
          </a:p>
          <a:p>
            <a:pPr marL="95885" marR="88265" indent="120014">
              <a:lnSpc>
                <a:spcPct val="100000"/>
              </a:lnSpc>
              <a:spcBef>
                <a:spcPts val="1240"/>
              </a:spcBef>
            </a:pPr>
            <a:r>
              <a:rPr sz="1400" spc="-10" dirty="0">
                <a:solidFill>
                  <a:srgbClr val="1F145D"/>
                </a:solidFill>
                <a:latin typeface="Calibri"/>
                <a:cs typeface="Calibri"/>
              </a:rPr>
              <a:t>State </a:t>
            </a:r>
            <a:r>
              <a:rPr sz="1400" spc="-5" dirty="0">
                <a:solidFill>
                  <a:srgbClr val="1F145D"/>
                </a:solidFill>
                <a:latin typeface="Calibri"/>
                <a:cs typeface="Calibri"/>
              </a:rPr>
              <a:t> </a:t>
            </a:r>
            <a:r>
              <a:rPr sz="1400" spc="-10" dirty="0">
                <a:solidFill>
                  <a:srgbClr val="1F145D"/>
                </a:solidFill>
                <a:latin typeface="Calibri"/>
                <a:cs typeface="Calibri"/>
              </a:rPr>
              <a:t>m</a:t>
            </a:r>
            <a:r>
              <a:rPr sz="1400" dirty="0">
                <a:solidFill>
                  <a:srgbClr val="1F145D"/>
                </a:solidFill>
                <a:latin typeface="Calibri"/>
                <a:cs typeface="Calibri"/>
              </a:rPr>
              <a:t>e</a:t>
            </a:r>
            <a:r>
              <a:rPr sz="1400" spc="-10" dirty="0">
                <a:solidFill>
                  <a:srgbClr val="1F145D"/>
                </a:solidFill>
                <a:latin typeface="Calibri"/>
                <a:cs typeface="Calibri"/>
              </a:rPr>
              <a:t>m</a:t>
            </a:r>
            <a:r>
              <a:rPr sz="1400" spc="-5" dirty="0">
                <a:solidFill>
                  <a:srgbClr val="1F145D"/>
                </a:solidFill>
                <a:latin typeface="Calibri"/>
                <a:cs typeface="Calibri"/>
              </a:rPr>
              <a:t>o</a:t>
            </a:r>
            <a:r>
              <a:rPr sz="1400" spc="15" dirty="0">
                <a:solidFill>
                  <a:srgbClr val="1F145D"/>
                </a:solidFill>
                <a:latin typeface="Calibri"/>
                <a:cs typeface="Calibri"/>
              </a:rPr>
              <a:t>r</a:t>
            </a:r>
            <a:r>
              <a:rPr sz="1400" dirty="0">
                <a:solidFill>
                  <a:srgbClr val="1F145D"/>
                </a:solidFill>
                <a:latin typeface="Calibri"/>
                <a:cs typeface="Calibri"/>
              </a:rPr>
              <a:t>y</a:t>
            </a:r>
            <a:endParaRPr sz="1400">
              <a:solidFill>
                <a:srgbClr val="1F145D"/>
              </a:solidFill>
              <a:latin typeface="Calibri"/>
              <a:cs typeface="Calibri"/>
            </a:endParaRPr>
          </a:p>
        </p:txBody>
      </p:sp>
      <p:grpSp>
        <p:nvGrpSpPr>
          <p:cNvPr id="6" name="object 6"/>
          <p:cNvGrpSpPr/>
          <p:nvPr/>
        </p:nvGrpSpPr>
        <p:grpSpPr>
          <a:xfrm>
            <a:off x="1741677" y="4858258"/>
            <a:ext cx="941069" cy="1184910"/>
            <a:chOff x="1741677" y="4858258"/>
            <a:chExt cx="941069" cy="1184910"/>
          </a:xfrm>
        </p:grpSpPr>
        <p:sp>
          <p:nvSpPr>
            <p:cNvPr id="7" name="object 7"/>
            <p:cNvSpPr/>
            <p:nvPr/>
          </p:nvSpPr>
          <p:spPr>
            <a:xfrm>
              <a:off x="1748027" y="4864608"/>
              <a:ext cx="928369" cy="1172210"/>
            </a:xfrm>
            <a:custGeom>
              <a:avLst/>
              <a:gdLst/>
              <a:ahLst/>
              <a:cxnLst/>
              <a:rect l="l" t="t" r="r" b="b"/>
              <a:pathLst>
                <a:path w="928369" h="1172210">
                  <a:moveTo>
                    <a:pt x="0" y="0"/>
                  </a:moveTo>
                  <a:lnTo>
                    <a:pt x="0" y="1171956"/>
                  </a:lnTo>
                  <a:lnTo>
                    <a:pt x="928116" y="939927"/>
                  </a:lnTo>
                  <a:lnTo>
                    <a:pt x="928116" y="232029"/>
                  </a:lnTo>
                  <a:lnTo>
                    <a:pt x="0" y="0"/>
                  </a:lnTo>
                  <a:close/>
                </a:path>
              </a:pathLst>
            </a:custGeom>
            <a:solidFill>
              <a:srgbClr val="4471C4"/>
            </a:solidFill>
          </p:spPr>
          <p:txBody>
            <a:bodyPr wrap="square" lIns="0" tIns="0" rIns="0" bIns="0" rtlCol="0"/>
            <a:lstStyle/>
            <a:p>
              <a:endParaRPr>
                <a:solidFill>
                  <a:srgbClr val="1F145D"/>
                </a:solidFill>
              </a:endParaRPr>
            </a:p>
          </p:txBody>
        </p:sp>
        <p:sp>
          <p:nvSpPr>
            <p:cNvPr id="8" name="object 8"/>
            <p:cNvSpPr/>
            <p:nvPr/>
          </p:nvSpPr>
          <p:spPr>
            <a:xfrm>
              <a:off x="1748027" y="4864608"/>
              <a:ext cx="928369" cy="1172210"/>
            </a:xfrm>
            <a:custGeom>
              <a:avLst/>
              <a:gdLst/>
              <a:ahLst/>
              <a:cxnLst/>
              <a:rect l="l" t="t" r="r" b="b"/>
              <a:pathLst>
                <a:path w="928369" h="1172210">
                  <a:moveTo>
                    <a:pt x="0" y="0"/>
                  </a:moveTo>
                  <a:lnTo>
                    <a:pt x="928116" y="232029"/>
                  </a:lnTo>
                  <a:lnTo>
                    <a:pt x="928116" y="939927"/>
                  </a:lnTo>
                  <a:lnTo>
                    <a:pt x="0" y="1171956"/>
                  </a:lnTo>
                  <a:lnTo>
                    <a:pt x="0" y="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9" name="object 9"/>
          <p:cNvSpPr txBox="1"/>
          <p:nvPr/>
        </p:nvSpPr>
        <p:spPr>
          <a:xfrm>
            <a:off x="1781301" y="5213350"/>
            <a:ext cx="739140" cy="228268"/>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1F145D"/>
                </a:solidFill>
                <a:latin typeface="Calibri"/>
                <a:cs typeface="Calibri"/>
              </a:rPr>
              <a:t>Transition</a:t>
            </a:r>
            <a:endParaRPr sz="1400" dirty="0">
              <a:solidFill>
                <a:srgbClr val="1F145D"/>
              </a:solidFill>
              <a:latin typeface="Calibri"/>
              <a:cs typeface="Calibri"/>
            </a:endParaRPr>
          </a:p>
        </p:txBody>
      </p:sp>
      <p:grpSp>
        <p:nvGrpSpPr>
          <p:cNvPr id="10" name="object 10"/>
          <p:cNvGrpSpPr/>
          <p:nvPr/>
        </p:nvGrpSpPr>
        <p:grpSpPr>
          <a:xfrm>
            <a:off x="4458970" y="4858258"/>
            <a:ext cx="728980" cy="1184910"/>
            <a:chOff x="4458970" y="4858258"/>
            <a:chExt cx="728980" cy="1184910"/>
          </a:xfrm>
        </p:grpSpPr>
        <p:sp>
          <p:nvSpPr>
            <p:cNvPr id="11" name="object 11"/>
            <p:cNvSpPr/>
            <p:nvPr/>
          </p:nvSpPr>
          <p:spPr>
            <a:xfrm>
              <a:off x="4465320" y="4864608"/>
              <a:ext cx="716280" cy="1172210"/>
            </a:xfrm>
            <a:custGeom>
              <a:avLst/>
              <a:gdLst/>
              <a:ahLst/>
              <a:cxnLst/>
              <a:rect l="l" t="t" r="r" b="b"/>
              <a:pathLst>
                <a:path w="716279" h="1172210">
                  <a:moveTo>
                    <a:pt x="0" y="0"/>
                  </a:moveTo>
                  <a:lnTo>
                    <a:pt x="0" y="1171956"/>
                  </a:lnTo>
                  <a:lnTo>
                    <a:pt x="716279" y="992886"/>
                  </a:lnTo>
                  <a:lnTo>
                    <a:pt x="716279" y="179070"/>
                  </a:lnTo>
                  <a:lnTo>
                    <a:pt x="0" y="0"/>
                  </a:lnTo>
                  <a:close/>
                </a:path>
              </a:pathLst>
            </a:custGeom>
            <a:solidFill>
              <a:srgbClr val="4471C4"/>
            </a:solidFill>
          </p:spPr>
          <p:txBody>
            <a:bodyPr wrap="square" lIns="0" tIns="0" rIns="0" bIns="0" rtlCol="0"/>
            <a:lstStyle/>
            <a:p>
              <a:endParaRPr>
                <a:solidFill>
                  <a:srgbClr val="1F145D"/>
                </a:solidFill>
              </a:endParaRPr>
            </a:p>
          </p:txBody>
        </p:sp>
        <p:sp>
          <p:nvSpPr>
            <p:cNvPr id="12" name="object 12"/>
            <p:cNvSpPr/>
            <p:nvPr/>
          </p:nvSpPr>
          <p:spPr>
            <a:xfrm>
              <a:off x="4465320" y="4864608"/>
              <a:ext cx="716280" cy="1172210"/>
            </a:xfrm>
            <a:custGeom>
              <a:avLst/>
              <a:gdLst/>
              <a:ahLst/>
              <a:cxnLst/>
              <a:rect l="l" t="t" r="r" b="b"/>
              <a:pathLst>
                <a:path w="716279" h="1172210">
                  <a:moveTo>
                    <a:pt x="0" y="0"/>
                  </a:moveTo>
                  <a:lnTo>
                    <a:pt x="716279" y="179070"/>
                  </a:lnTo>
                  <a:lnTo>
                    <a:pt x="716279" y="992886"/>
                  </a:lnTo>
                  <a:lnTo>
                    <a:pt x="0" y="1171956"/>
                  </a:lnTo>
                  <a:lnTo>
                    <a:pt x="0" y="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3" name="object 13"/>
          <p:cNvSpPr txBox="1"/>
          <p:nvPr/>
        </p:nvSpPr>
        <p:spPr>
          <a:xfrm>
            <a:off x="4515992" y="5213350"/>
            <a:ext cx="541020" cy="453390"/>
          </a:xfrm>
          <a:prstGeom prst="rect">
            <a:avLst/>
          </a:prstGeom>
        </p:spPr>
        <p:txBody>
          <a:bodyPr vert="horz" wrap="square" lIns="0" tIns="12700" rIns="0" bIns="0" rtlCol="0">
            <a:spAutoFit/>
          </a:bodyPr>
          <a:lstStyle/>
          <a:p>
            <a:pPr marL="102235" marR="5080" indent="-90170">
              <a:lnSpc>
                <a:spcPct val="100000"/>
              </a:lnSpc>
              <a:spcBef>
                <a:spcPts val="100"/>
              </a:spcBef>
            </a:pPr>
            <a:r>
              <a:rPr sz="1400" spc="-10" dirty="0">
                <a:solidFill>
                  <a:srgbClr val="1F145D"/>
                </a:solidFill>
                <a:latin typeface="Calibri"/>
                <a:cs typeface="Calibri"/>
              </a:rPr>
              <a:t>Ou</a:t>
            </a:r>
            <a:r>
              <a:rPr sz="1400" dirty="0">
                <a:solidFill>
                  <a:srgbClr val="1F145D"/>
                </a:solidFill>
                <a:latin typeface="Calibri"/>
                <a:cs typeface="Calibri"/>
              </a:rPr>
              <a:t>t</a:t>
            </a:r>
            <a:r>
              <a:rPr sz="1400" spc="-10" dirty="0">
                <a:solidFill>
                  <a:srgbClr val="1F145D"/>
                </a:solidFill>
                <a:latin typeface="Calibri"/>
                <a:cs typeface="Calibri"/>
              </a:rPr>
              <a:t>pu</a:t>
            </a:r>
            <a:r>
              <a:rPr sz="1400" dirty="0">
                <a:solidFill>
                  <a:srgbClr val="1F145D"/>
                </a:solidFill>
                <a:latin typeface="Calibri"/>
                <a:cs typeface="Calibri"/>
              </a:rPr>
              <a:t>t  logic</a:t>
            </a:r>
            <a:endParaRPr sz="1400">
              <a:solidFill>
                <a:srgbClr val="1F145D"/>
              </a:solidFill>
              <a:latin typeface="Calibri"/>
              <a:cs typeface="Calibri"/>
            </a:endParaRPr>
          </a:p>
        </p:txBody>
      </p:sp>
      <p:sp>
        <p:nvSpPr>
          <p:cNvPr id="19" name="object 19"/>
          <p:cNvSpPr txBox="1"/>
          <p:nvPr/>
        </p:nvSpPr>
        <p:spPr>
          <a:xfrm>
            <a:off x="988567" y="5232908"/>
            <a:ext cx="41275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F145D"/>
                </a:solidFill>
                <a:latin typeface="Calibri"/>
                <a:cs typeface="Calibri"/>
              </a:rPr>
              <a:t>inputs</a:t>
            </a:r>
            <a:endParaRPr sz="1200">
              <a:solidFill>
                <a:srgbClr val="1F145D"/>
              </a:solidFill>
              <a:latin typeface="Calibri"/>
              <a:cs typeface="Calibri"/>
            </a:endParaRPr>
          </a:p>
        </p:txBody>
      </p:sp>
      <p:sp>
        <p:nvSpPr>
          <p:cNvPr id="20" name="object 20"/>
          <p:cNvSpPr txBox="1"/>
          <p:nvPr/>
        </p:nvSpPr>
        <p:spPr>
          <a:xfrm>
            <a:off x="5242686" y="5547766"/>
            <a:ext cx="53086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F145D"/>
                </a:solidFill>
                <a:latin typeface="Calibri"/>
                <a:cs typeface="Calibri"/>
              </a:rPr>
              <a:t>Outputs</a:t>
            </a:r>
            <a:endParaRPr sz="1200">
              <a:solidFill>
                <a:srgbClr val="1F145D"/>
              </a:solidFill>
              <a:latin typeface="Calibri"/>
              <a:cs typeface="Calibri"/>
            </a:endParaRPr>
          </a:p>
        </p:txBody>
      </p:sp>
      <p:pic>
        <p:nvPicPr>
          <p:cNvPr id="21" name="object 21"/>
          <p:cNvPicPr/>
          <p:nvPr/>
        </p:nvPicPr>
        <p:blipFill>
          <a:blip r:embed="rId2" cstate="print"/>
          <a:stretch>
            <a:fillRect/>
          </a:stretch>
        </p:blipFill>
        <p:spPr>
          <a:xfrm>
            <a:off x="3162045" y="5774182"/>
            <a:ext cx="198628" cy="181864"/>
          </a:xfrm>
          <a:prstGeom prst="rect">
            <a:avLst/>
          </a:prstGeom>
        </p:spPr>
      </p:pic>
      <p:sp>
        <p:nvSpPr>
          <p:cNvPr id="22" name="object 22"/>
          <p:cNvSpPr txBox="1"/>
          <p:nvPr/>
        </p:nvSpPr>
        <p:spPr>
          <a:xfrm>
            <a:off x="1397508" y="5426761"/>
            <a:ext cx="2699385" cy="541655"/>
          </a:xfrm>
          <a:prstGeom prst="rect">
            <a:avLst/>
          </a:prstGeom>
        </p:spPr>
        <p:txBody>
          <a:bodyPr vert="horz" wrap="square" lIns="0" tIns="12700" rIns="0" bIns="0" rtlCol="0">
            <a:spAutoFit/>
          </a:bodyPr>
          <a:lstStyle/>
          <a:p>
            <a:pPr marL="584835">
              <a:lnSpc>
                <a:spcPct val="100000"/>
              </a:lnSpc>
              <a:spcBef>
                <a:spcPts val="100"/>
              </a:spcBef>
            </a:pPr>
            <a:r>
              <a:rPr sz="1400" dirty="0">
                <a:solidFill>
                  <a:srgbClr val="1F145D"/>
                </a:solidFill>
                <a:latin typeface="Calibri"/>
                <a:cs typeface="Calibri"/>
              </a:rPr>
              <a:t>logic</a:t>
            </a:r>
            <a:endParaRPr sz="1400">
              <a:solidFill>
                <a:srgbClr val="1F145D"/>
              </a:solidFill>
              <a:latin typeface="Calibri"/>
              <a:cs typeface="Calibri"/>
            </a:endParaRPr>
          </a:p>
          <a:p>
            <a:pPr marL="547370" algn="ctr">
              <a:lnSpc>
                <a:spcPct val="100000"/>
              </a:lnSpc>
              <a:spcBef>
                <a:spcPts val="940"/>
              </a:spcBef>
            </a:pPr>
            <a:r>
              <a:rPr sz="1200" spc="-5" dirty="0">
                <a:solidFill>
                  <a:srgbClr val="1F145D"/>
                </a:solidFill>
                <a:latin typeface="Calibri"/>
                <a:cs typeface="Calibri"/>
              </a:rPr>
              <a:t>clk</a:t>
            </a:r>
            <a:endParaRPr sz="1200">
              <a:solidFill>
                <a:srgbClr val="1F145D"/>
              </a:solidFill>
              <a:latin typeface="Calibri"/>
              <a:cs typeface="Calibri"/>
            </a:endParaRPr>
          </a:p>
        </p:txBody>
      </p:sp>
      <p:grpSp>
        <p:nvGrpSpPr>
          <p:cNvPr id="42" name="Group 41">
            <a:extLst>
              <a:ext uri="{FF2B5EF4-FFF2-40B4-BE49-F238E27FC236}">
                <a16:creationId xmlns:a16="http://schemas.microsoft.com/office/drawing/2014/main" id="{AFB08135-A654-413D-A3C9-873A4757A7E4}"/>
              </a:ext>
            </a:extLst>
          </p:cNvPr>
          <p:cNvGrpSpPr/>
          <p:nvPr/>
        </p:nvGrpSpPr>
        <p:grpSpPr>
          <a:xfrm>
            <a:off x="972311" y="4581144"/>
            <a:ext cx="4783455" cy="2043887"/>
            <a:chOff x="972311" y="4581144"/>
            <a:chExt cx="4783455" cy="2043887"/>
          </a:xfrm>
        </p:grpSpPr>
        <p:grpSp>
          <p:nvGrpSpPr>
            <p:cNvPr id="14" name="object 14"/>
            <p:cNvGrpSpPr/>
            <p:nvPr/>
          </p:nvGrpSpPr>
          <p:grpSpPr>
            <a:xfrm>
              <a:off x="972311" y="4581144"/>
              <a:ext cx="4783455" cy="1699895"/>
              <a:chOff x="972311" y="4581144"/>
              <a:chExt cx="4783455" cy="1699895"/>
            </a:xfrm>
          </p:grpSpPr>
          <p:sp>
            <p:nvSpPr>
              <p:cNvPr id="15" name="object 15"/>
              <p:cNvSpPr/>
              <p:nvPr/>
            </p:nvSpPr>
            <p:spPr>
              <a:xfrm>
                <a:off x="972312" y="4983479"/>
                <a:ext cx="3493770" cy="809625"/>
              </a:xfrm>
              <a:custGeom>
                <a:avLst/>
                <a:gdLst/>
                <a:ahLst/>
                <a:cxnLst/>
                <a:rect l="l" t="t" r="r" b="b"/>
                <a:pathLst>
                  <a:path w="3493770" h="809625">
                    <a:moveTo>
                      <a:pt x="775716" y="694944"/>
                    </a:moveTo>
                    <a:lnTo>
                      <a:pt x="699516" y="656844"/>
                    </a:lnTo>
                    <a:lnTo>
                      <a:pt x="547116" y="580644"/>
                    </a:lnTo>
                    <a:lnTo>
                      <a:pt x="547116" y="656844"/>
                    </a:lnTo>
                    <a:lnTo>
                      <a:pt x="356616" y="656844"/>
                    </a:lnTo>
                    <a:lnTo>
                      <a:pt x="356616" y="733044"/>
                    </a:lnTo>
                    <a:lnTo>
                      <a:pt x="547116" y="733044"/>
                    </a:lnTo>
                    <a:lnTo>
                      <a:pt x="547116" y="809244"/>
                    </a:lnTo>
                    <a:lnTo>
                      <a:pt x="699516" y="733044"/>
                    </a:lnTo>
                    <a:lnTo>
                      <a:pt x="775716" y="694944"/>
                    </a:lnTo>
                    <a:close/>
                  </a:path>
                  <a:path w="3493770" h="809625">
                    <a:moveTo>
                      <a:pt x="775843" y="213360"/>
                    </a:moveTo>
                    <a:lnTo>
                      <a:pt x="699643" y="175260"/>
                    </a:lnTo>
                    <a:lnTo>
                      <a:pt x="547243" y="99060"/>
                    </a:lnTo>
                    <a:lnTo>
                      <a:pt x="547243" y="175260"/>
                    </a:lnTo>
                    <a:lnTo>
                      <a:pt x="0" y="175260"/>
                    </a:lnTo>
                    <a:lnTo>
                      <a:pt x="0" y="251460"/>
                    </a:lnTo>
                    <a:lnTo>
                      <a:pt x="547243" y="251460"/>
                    </a:lnTo>
                    <a:lnTo>
                      <a:pt x="547243" y="327660"/>
                    </a:lnTo>
                    <a:lnTo>
                      <a:pt x="699630" y="251460"/>
                    </a:lnTo>
                    <a:lnTo>
                      <a:pt x="775843" y="213360"/>
                    </a:lnTo>
                    <a:close/>
                  </a:path>
                  <a:path w="3493770" h="809625">
                    <a:moveTo>
                      <a:pt x="2196846" y="438912"/>
                    </a:moveTo>
                    <a:lnTo>
                      <a:pt x="2133612" y="411607"/>
                    </a:lnTo>
                    <a:lnTo>
                      <a:pt x="1962150" y="337566"/>
                    </a:lnTo>
                    <a:lnTo>
                      <a:pt x="1966417" y="413753"/>
                    </a:lnTo>
                    <a:lnTo>
                      <a:pt x="1701673" y="428625"/>
                    </a:lnTo>
                    <a:lnTo>
                      <a:pt x="1705991" y="504698"/>
                    </a:lnTo>
                    <a:lnTo>
                      <a:pt x="1970697" y="489826"/>
                    </a:lnTo>
                    <a:lnTo>
                      <a:pt x="1974977" y="565912"/>
                    </a:lnTo>
                    <a:lnTo>
                      <a:pt x="2196846" y="438912"/>
                    </a:lnTo>
                    <a:close/>
                  </a:path>
                  <a:path w="3493770" h="809625">
                    <a:moveTo>
                      <a:pt x="3492246" y="466344"/>
                    </a:moveTo>
                    <a:lnTo>
                      <a:pt x="3416046" y="428244"/>
                    </a:lnTo>
                    <a:lnTo>
                      <a:pt x="3263646" y="352044"/>
                    </a:lnTo>
                    <a:lnTo>
                      <a:pt x="3263646" y="428244"/>
                    </a:lnTo>
                    <a:lnTo>
                      <a:pt x="2999232" y="428244"/>
                    </a:lnTo>
                    <a:lnTo>
                      <a:pt x="2999232" y="504444"/>
                    </a:lnTo>
                    <a:lnTo>
                      <a:pt x="3263646" y="504444"/>
                    </a:lnTo>
                    <a:lnTo>
                      <a:pt x="3263646" y="580644"/>
                    </a:lnTo>
                    <a:lnTo>
                      <a:pt x="3416046" y="504444"/>
                    </a:lnTo>
                    <a:lnTo>
                      <a:pt x="3492246" y="466344"/>
                    </a:lnTo>
                    <a:close/>
                  </a:path>
                  <a:path w="3493770" h="809625">
                    <a:moveTo>
                      <a:pt x="3493389" y="114300"/>
                    </a:moveTo>
                    <a:lnTo>
                      <a:pt x="3417189" y="76200"/>
                    </a:lnTo>
                    <a:lnTo>
                      <a:pt x="3264789" y="0"/>
                    </a:lnTo>
                    <a:lnTo>
                      <a:pt x="3264789" y="76200"/>
                    </a:lnTo>
                    <a:lnTo>
                      <a:pt x="3151632" y="76200"/>
                    </a:lnTo>
                    <a:lnTo>
                      <a:pt x="3151632" y="152400"/>
                    </a:lnTo>
                    <a:lnTo>
                      <a:pt x="3264789" y="152400"/>
                    </a:lnTo>
                    <a:lnTo>
                      <a:pt x="3264789" y="228600"/>
                    </a:lnTo>
                    <a:lnTo>
                      <a:pt x="3417189" y="152400"/>
                    </a:lnTo>
                    <a:lnTo>
                      <a:pt x="3493389" y="114300"/>
                    </a:lnTo>
                    <a:close/>
                  </a:path>
                </a:pathLst>
              </a:custGeom>
              <a:solidFill>
                <a:srgbClr val="0D0D0D"/>
              </a:solidFill>
            </p:spPr>
            <p:txBody>
              <a:bodyPr wrap="square" lIns="0" tIns="0" rIns="0" bIns="0" rtlCol="0"/>
              <a:lstStyle/>
              <a:p>
                <a:endParaRPr>
                  <a:solidFill>
                    <a:srgbClr val="1F145D"/>
                  </a:solidFill>
                </a:endParaRPr>
              </a:p>
            </p:txBody>
          </p:sp>
          <p:sp>
            <p:nvSpPr>
              <p:cNvPr id="16" name="object 16"/>
              <p:cNvSpPr/>
              <p:nvPr/>
            </p:nvSpPr>
            <p:spPr>
              <a:xfrm>
                <a:off x="1296923" y="4619244"/>
                <a:ext cx="2827655" cy="579120"/>
              </a:xfrm>
              <a:custGeom>
                <a:avLst/>
                <a:gdLst/>
                <a:ahLst/>
                <a:cxnLst/>
                <a:rect l="l" t="t" r="r" b="b"/>
                <a:pathLst>
                  <a:path w="2827654" h="579120">
                    <a:moveTo>
                      <a:pt x="2816352" y="509142"/>
                    </a:moveTo>
                    <a:lnTo>
                      <a:pt x="2826766" y="0"/>
                    </a:lnTo>
                  </a:path>
                  <a:path w="2827654" h="579120">
                    <a:moveTo>
                      <a:pt x="2827147" y="39623"/>
                    </a:moveTo>
                    <a:lnTo>
                      <a:pt x="32003" y="39623"/>
                    </a:lnTo>
                  </a:path>
                  <a:path w="2827654" h="579120">
                    <a:moveTo>
                      <a:pt x="6984" y="578992"/>
                    </a:moveTo>
                    <a:lnTo>
                      <a:pt x="0" y="21335"/>
                    </a:lnTo>
                  </a:path>
                </a:pathLst>
              </a:custGeom>
              <a:ln w="76200">
                <a:solidFill>
                  <a:srgbClr val="000000"/>
                </a:solidFill>
              </a:ln>
            </p:spPr>
            <p:txBody>
              <a:bodyPr wrap="square" lIns="0" tIns="0" rIns="0" bIns="0" rtlCol="0"/>
              <a:lstStyle/>
              <a:p>
                <a:endParaRPr>
                  <a:solidFill>
                    <a:srgbClr val="1F145D"/>
                  </a:solidFill>
                </a:endParaRPr>
              </a:p>
            </p:txBody>
          </p:sp>
          <p:sp>
            <p:nvSpPr>
              <p:cNvPr id="17" name="object 17"/>
              <p:cNvSpPr/>
              <p:nvPr/>
            </p:nvSpPr>
            <p:spPr>
              <a:xfrm>
                <a:off x="5181600" y="5335524"/>
                <a:ext cx="574040" cy="228600"/>
              </a:xfrm>
              <a:custGeom>
                <a:avLst/>
                <a:gdLst/>
                <a:ahLst/>
                <a:cxnLst/>
                <a:rect l="l" t="t" r="r" b="b"/>
                <a:pathLst>
                  <a:path w="574039" h="228600">
                    <a:moveTo>
                      <a:pt x="345186" y="0"/>
                    </a:moveTo>
                    <a:lnTo>
                      <a:pt x="345186" y="228600"/>
                    </a:lnTo>
                    <a:lnTo>
                      <a:pt x="497586" y="152400"/>
                    </a:lnTo>
                    <a:lnTo>
                      <a:pt x="383286" y="152400"/>
                    </a:lnTo>
                    <a:lnTo>
                      <a:pt x="383286" y="76200"/>
                    </a:lnTo>
                    <a:lnTo>
                      <a:pt x="497586" y="76200"/>
                    </a:lnTo>
                    <a:lnTo>
                      <a:pt x="345186" y="0"/>
                    </a:lnTo>
                    <a:close/>
                  </a:path>
                  <a:path w="574039" h="228600">
                    <a:moveTo>
                      <a:pt x="345186" y="76200"/>
                    </a:moveTo>
                    <a:lnTo>
                      <a:pt x="0" y="76200"/>
                    </a:lnTo>
                    <a:lnTo>
                      <a:pt x="0" y="152400"/>
                    </a:lnTo>
                    <a:lnTo>
                      <a:pt x="345186" y="152400"/>
                    </a:lnTo>
                    <a:lnTo>
                      <a:pt x="345186" y="76200"/>
                    </a:lnTo>
                    <a:close/>
                  </a:path>
                  <a:path w="574039" h="228600">
                    <a:moveTo>
                      <a:pt x="497586" y="76200"/>
                    </a:moveTo>
                    <a:lnTo>
                      <a:pt x="383286" y="76200"/>
                    </a:lnTo>
                    <a:lnTo>
                      <a:pt x="383286" y="152400"/>
                    </a:lnTo>
                    <a:lnTo>
                      <a:pt x="497586" y="152400"/>
                    </a:lnTo>
                    <a:lnTo>
                      <a:pt x="573786" y="114300"/>
                    </a:lnTo>
                    <a:lnTo>
                      <a:pt x="497586" y="76200"/>
                    </a:lnTo>
                    <a:close/>
                  </a:path>
                </a:pathLst>
              </a:custGeom>
              <a:solidFill>
                <a:srgbClr val="0D0D0D"/>
              </a:solidFill>
            </p:spPr>
            <p:txBody>
              <a:bodyPr wrap="square" lIns="0" tIns="0" rIns="0" bIns="0" rtlCol="0"/>
              <a:lstStyle/>
              <a:p>
                <a:endParaRPr>
                  <a:solidFill>
                    <a:srgbClr val="1F145D"/>
                  </a:solidFill>
                </a:endParaRPr>
              </a:p>
            </p:txBody>
          </p:sp>
          <p:sp>
            <p:nvSpPr>
              <p:cNvPr id="18" name="object 18"/>
              <p:cNvSpPr/>
              <p:nvPr/>
            </p:nvSpPr>
            <p:spPr>
              <a:xfrm>
                <a:off x="1328927" y="5460491"/>
                <a:ext cx="2806065" cy="782320"/>
              </a:xfrm>
              <a:custGeom>
                <a:avLst/>
                <a:gdLst/>
                <a:ahLst/>
                <a:cxnLst/>
                <a:rect l="l" t="t" r="r" b="b"/>
                <a:pathLst>
                  <a:path w="2806065" h="782320">
                    <a:moveTo>
                      <a:pt x="2805684" y="782193"/>
                    </a:moveTo>
                    <a:lnTo>
                      <a:pt x="2805684" y="0"/>
                    </a:lnTo>
                  </a:path>
                  <a:path w="2806065" h="782320">
                    <a:moveTo>
                      <a:pt x="2795143" y="745236"/>
                    </a:moveTo>
                    <a:lnTo>
                      <a:pt x="0" y="745236"/>
                    </a:lnTo>
                  </a:path>
                  <a:path w="2806065" h="782320">
                    <a:moveTo>
                      <a:pt x="30480" y="781342"/>
                    </a:moveTo>
                    <a:lnTo>
                      <a:pt x="30480" y="217932"/>
                    </a:lnTo>
                  </a:path>
                </a:pathLst>
              </a:custGeom>
              <a:ln w="76200">
                <a:solidFill>
                  <a:srgbClr val="000000"/>
                </a:solidFill>
              </a:ln>
            </p:spPr>
            <p:txBody>
              <a:bodyPr wrap="square" lIns="0" tIns="0" rIns="0" bIns="0" rtlCol="0"/>
              <a:lstStyle/>
              <a:p>
                <a:endParaRPr>
                  <a:solidFill>
                    <a:srgbClr val="1F145D"/>
                  </a:solidFill>
                </a:endParaRPr>
              </a:p>
            </p:txBody>
          </p:sp>
        </p:grpSp>
        <p:sp>
          <p:nvSpPr>
            <p:cNvPr id="40" name="object 40"/>
            <p:cNvSpPr txBox="1"/>
            <p:nvPr/>
          </p:nvSpPr>
          <p:spPr>
            <a:xfrm>
              <a:off x="2073655" y="6325311"/>
              <a:ext cx="160972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1F145D"/>
                  </a:solidFill>
                  <a:latin typeface="Calibri"/>
                  <a:cs typeface="Calibri"/>
                </a:rPr>
                <a:t>MEALY</a:t>
              </a:r>
              <a:r>
                <a:rPr sz="1800" spc="-60" dirty="0">
                  <a:solidFill>
                    <a:srgbClr val="1F145D"/>
                  </a:solidFill>
                  <a:latin typeface="Calibri"/>
                  <a:cs typeface="Calibri"/>
                </a:rPr>
                <a:t> </a:t>
              </a:r>
              <a:r>
                <a:rPr sz="1800" spc="-10" dirty="0">
                  <a:solidFill>
                    <a:srgbClr val="1F145D"/>
                  </a:solidFill>
                  <a:latin typeface="Calibri"/>
                  <a:cs typeface="Calibri"/>
                </a:rPr>
                <a:t>MACHINE</a:t>
              </a:r>
              <a:endParaRPr sz="1800">
                <a:solidFill>
                  <a:srgbClr val="1F145D"/>
                </a:solidFill>
                <a:latin typeface="Calibri"/>
                <a:cs typeface="Calibri"/>
              </a:endParaRPr>
            </a:p>
          </p:txBody>
        </p:sp>
      </p:grpSp>
      <p:grpSp>
        <p:nvGrpSpPr>
          <p:cNvPr id="43" name="Group 42">
            <a:extLst>
              <a:ext uri="{FF2B5EF4-FFF2-40B4-BE49-F238E27FC236}">
                <a16:creationId xmlns:a16="http://schemas.microsoft.com/office/drawing/2014/main" id="{0D73F01B-309C-41B7-8A56-32DB1EBE1E20}"/>
              </a:ext>
            </a:extLst>
          </p:cNvPr>
          <p:cNvGrpSpPr/>
          <p:nvPr/>
        </p:nvGrpSpPr>
        <p:grpSpPr>
          <a:xfrm>
            <a:off x="6429755" y="4820158"/>
            <a:ext cx="4803013" cy="1817674"/>
            <a:chOff x="6429755" y="4820158"/>
            <a:chExt cx="4803013" cy="1817674"/>
          </a:xfrm>
        </p:grpSpPr>
        <p:sp>
          <p:nvSpPr>
            <p:cNvPr id="23" name="object 23"/>
            <p:cNvSpPr/>
            <p:nvPr/>
          </p:nvSpPr>
          <p:spPr>
            <a:xfrm>
              <a:off x="8627364" y="4826508"/>
              <a:ext cx="803275" cy="1173480"/>
            </a:xfrm>
            <a:custGeom>
              <a:avLst/>
              <a:gdLst/>
              <a:ahLst/>
              <a:cxnLst/>
              <a:rect l="l" t="t" r="r" b="b"/>
              <a:pathLst>
                <a:path w="803275" h="1173479">
                  <a:moveTo>
                    <a:pt x="803148" y="0"/>
                  </a:moveTo>
                  <a:lnTo>
                    <a:pt x="0" y="0"/>
                  </a:lnTo>
                  <a:lnTo>
                    <a:pt x="0" y="1173480"/>
                  </a:lnTo>
                  <a:lnTo>
                    <a:pt x="803148" y="1173480"/>
                  </a:lnTo>
                  <a:lnTo>
                    <a:pt x="803148" y="0"/>
                  </a:lnTo>
                  <a:close/>
                </a:path>
              </a:pathLst>
            </a:custGeom>
            <a:solidFill>
              <a:srgbClr val="4471C4"/>
            </a:solidFill>
          </p:spPr>
          <p:txBody>
            <a:bodyPr wrap="square" lIns="0" tIns="0" rIns="0" bIns="0" rtlCol="0"/>
            <a:lstStyle/>
            <a:p>
              <a:endParaRPr>
                <a:solidFill>
                  <a:srgbClr val="1F145D"/>
                </a:solidFill>
              </a:endParaRPr>
            </a:p>
          </p:txBody>
        </p:sp>
        <p:sp>
          <p:nvSpPr>
            <p:cNvPr id="24" name="object 24"/>
            <p:cNvSpPr txBox="1"/>
            <p:nvPr/>
          </p:nvSpPr>
          <p:spPr>
            <a:xfrm>
              <a:off x="8627364" y="4826508"/>
              <a:ext cx="803275" cy="800219"/>
            </a:xfrm>
            <a:prstGeom prst="rect">
              <a:avLst/>
            </a:prstGeom>
            <a:ln w="12700">
              <a:solidFill>
                <a:srgbClr val="2E528F"/>
              </a:solidFill>
            </a:ln>
          </p:spPr>
          <p:txBody>
            <a:bodyPr vert="horz" wrap="square" lIns="0" tIns="0" rIns="0" bIns="0" rtlCol="0">
              <a:spAutoFit/>
            </a:bodyPr>
            <a:lstStyle/>
            <a:p>
              <a:pPr>
                <a:lnSpc>
                  <a:spcPct val="100000"/>
                </a:lnSpc>
              </a:pPr>
              <a:endParaRPr sz="1400" dirty="0">
                <a:solidFill>
                  <a:srgbClr val="1F145D"/>
                </a:solidFill>
                <a:latin typeface="Times New Roman"/>
                <a:cs typeface="Times New Roman"/>
              </a:endParaRPr>
            </a:p>
            <a:p>
              <a:pPr marL="1270" algn="ctr">
                <a:lnSpc>
                  <a:spcPct val="100000"/>
                </a:lnSpc>
                <a:spcBef>
                  <a:spcPts val="1245"/>
                </a:spcBef>
              </a:pPr>
              <a:r>
                <a:rPr sz="1400" spc="-10" dirty="0">
                  <a:solidFill>
                    <a:srgbClr val="1F145D"/>
                  </a:solidFill>
                  <a:latin typeface="Calibri"/>
                  <a:cs typeface="Calibri"/>
                </a:rPr>
                <a:t>State</a:t>
              </a:r>
              <a:endParaRPr sz="1400" dirty="0">
                <a:solidFill>
                  <a:srgbClr val="1F145D"/>
                </a:solidFill>
                <a:latin typeface="Calibri"/>
                <a:cs typeface="Calibri"/>
              </a:endParaRPr>
            </a:p>
            <a:p>
              <a:pPr algn="ctr">
                <a:lnSpc>
                  <a:spcPct val="100000"/>
                </a:lnSpc>
              </a:pPr>
              <a:r>
                <a:rPr sz="1400" dirty="0">
                  <a:solidFill>
                    <a:srgbClr val="1F145D"/>
                  </a:solidFill>
                  <a:latin typeface="Calibri"/>
                  <a:cs typeface="Calibri"/>
                </a:rPr>
                <a:t>memory</a:t>
              </a:r>
            </a:p>
          </p:txBody>
        </p:sp>
        <p:grpSp>
          <p:nvGrpSpPr>
            <p:cNvPr id="25" name="object 25"/>
            <p:cNvGrpSpPr/>
            <p:nvPr/>
          </p:nvGrpSpPr>
          <p:grpSpPr>
            <a:xfrm>
              <a:off x="7199121" y="4820158"/>
              <a:ext cx="941069" cy="1186180"/>
              <a:chOff x="7199121" y="4820158"/>
              <a:chExt cx="941069" cy="1186180"/>
            </a:xfrm>
          </p:grpSpPr>
          <p:sp>
            <p:nvSpPr>
              <p:cNvPr id="26" name="object 26"/>
              <p:cNvSpPr/>
              <p:nvPr/>
            </p:nvSpPr>
            <p:spPr>
              <a:xfrm>
                <a:off x="7205471" y="4826508"/>
                <a:ext cx="928369" cy="1173480"/>
              </a:xfrm>
              <a:custGeom>
                <a:avLst/>
                <a:gdLst/>
                <a:ahLst/>
                <a:cxnLst/>
                <a:rect l="l" t="t" r="r" b="b"/>
                <a:pathLst>
                  <a:path w="928370" h="1173479">
                    <a:moveTo>
                      <a:pt x="0" y="0"/>
                    </a:moveTo>
                    <a:lnTo>
                      <a:pt x="0" y="1173480"/>
                    </a:lnTo>
                    <a:lnTo>
                      <a:pt x="928116" y="941451"/>
                    </a:lnTo>
                    <a:lnTo>
                      <a:pt x="928116" y="232029"/>
                    </a:lnTo>
                    <a:lnTo>
                      <a:pt x="0" y="0"/>
                    </a:lnTo>
                    <a:close/>
                  </a:path>
                </a:pathLst>
              </a:custGeom>
              <a:solidFill>
                <a:srgbClr val="4471C4"/>
              </a:solidFill>
            </p:spPr>
            <p:txBody>
              <a:bodyPr wrap="square" lIns="0" tIns="0" rIns="0" bIns="0" rtlCol="0"/>
              <a:lstStyle/>
              <a:p>
                <a:endParaRPr>
                  <a:solidFill>
                    <a:srgbClr val="1F145D"/>
                  </a:solidFill>
                </a:endParaRPr>
              </a:p>
            </p:txBody>
          </p:sp>
          <p:sp>
            <p:nvSpPr>
              <p:cNvPr id="27" name="object 27"/>
              <p:cNvSpPr/>
              <p:nvPr/>
            </p:nvSpPr>
            <p:spPr>
              <a:xfrm>
                <a:off x="7205471" y="4826508"/>
                <a:ext cx="928369" cy="1173480"/>
              </a:xfrm>
              <a:custGeom>
                <a:avLst/>
                <a:gdLst/>
                <a:ahLst/>
                <a:cxnLst/>
                <a:rect l="l" t="t" r="r" b="b"/>
                <a:pathLst>
                  <a:path w="928370" h="1173479">
                    <a:moveTo>
                      <a:pt x="0" y="0"/>
                    </a:moveTo>
                    <a:lnTo>
                      <a:pt x="928116" y="232029"/>
                    </a:lnTo>
                    <a:lnTo>
                      <a:pt x="928116" y="941451"/>
                    </a:lnTo>
                    <a:lnTo>
                      <a:pt x="0" y="1173480"/>
                    </a:lnTo>
                    <a:lnTo>
                      <a:pt x="0" y="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8" name="object 28"/>
            <p:cNvSpPr txBox="1"/>
            <p:nvPr/>
          </p:nvSpPr>
          <p:spPr>
            <a:xfrm>
              <a:off x="7240651" y="5176266"/>
              <a:ext cx="739140" cy="228268"/>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1F145D"/>
                  </a:solidFill>
                  <a:latin typeface="Calibri"/>
                  <a:cs typeface="Calibri"/>
                </a:rPr>
                <a:t>Transition</a:t>
              </a:r>
              <a:endParaRPr sz="1400">
                <a:solidFill>
                  <a:srgbClr val="1F145D"/>
                </a:solidFill>
                <a:latin typeface="Calibri"/>
                <a:cs typeface="Calibri"/>
              </a:endParaRPr>
            </a:p>
          </p:txBody>
        </p:sp>
        <p:grpSp>
          <p:nvGrpSpPr>
            <p:cNvPr id="29" name="object 29"/>
            <p:cNvGrpSpPr/>
            <p:nvPr/>
          </p:nvGrpSpPr>
          <p:grpSpPr>
            <a:xfrm>
              <a:off x="9917938" y="4820158"/>
              <a:ext cx="727710" cy="1186180"/>
              <a:chOff x="9917938" y="4820158"/>
              <a:chExt cx="727710" cy="1186180"/>
            </a:xfrm>
          </p:grpSpPr>
          <p:sp>
            <p:nvSpPr>
              <p:cNvPr id="30" name="object 30"/>
              <p:cNvSpPr/>
              <p:nvPr/>
            </p:nvSpPr>
            <p:spPr>
              <a:xfrm>
                <a:off x="9924288" y="4826508"/>
                <a:ext cx="715010" cy="1173480"/>
              </a:xfrm>
              <a:custGeom>
                <a:avLst/>
                <a:gdLst/>
                <a:ahLst/>
                <a:cxnLst/>
                <a:rect l="l" t="t" r="r" b="b"/>
                <a:pathLst>
                  <a:path w="715009" h="1173479">
                    <a:moveTo>
                      <a:pt x="0" y="0"/>
                    </a:moveTo>
                    <a:lnTo>
                      <a:pt x="0" y="1173480"/>
                    </a:lnTo>
                    <a:lnTo>
                      <a:pt x="714755" y="994791"/>
                    </a:lnTo>
                    <a:lnTo>
                      <a:pt x="714755" y="178689"/>
                    </a:lnTo>
                    <a:lnTo>
                      <a:pt x="0" y="0"/>
                    </a:lnTo>
                    <a:close/>
                  </a:path>
                </a:pathLst>
              </a:custGeom>
              <a:solidFill>
                <a:srgbClr val="4471C4"/>
              </a:solidFill>
            </p:spPr>
            <p:txBody>
              <a:bodyPr wrap="square" lIns="0" tIns="0" rIns="0" bIns="0" rtlCol="0"/>
              <a:lstStyle/>
              <a:p>
                <a:endParaRPr>
                  <a:solidFill>
                    <a:srgbClr val="1F145D"/>
                  </a:solidFill>
                </a:endParaRPr>
              </a:p>
            </p:txBody>
          </p:sp>
          <p:sp>
            <p:nvSpPr>
              <p:cNvPr id="31" name="object 31"/>
              <p:cNvSpPr/>
              <p:nvPr/>
            </p:nvSpPr>
            <p:spPr>
              <a:xfrm>
                <a:off x="9924288" y="4826508"/>
                <a:ext cx="715010" cy="1173480"/>
              </a:xfrm>
              <a:custGeom>
                <a:avLst/>
                <a:gdLst/>
                <a:ahLst/>
                <a:cxnLst/>
                <a:rect l="l" t="t" r="r" b="b"/>
                <a:pathLst>
                  <a:path w="715009" h="1173479">
                    <a:moveTo>
                      <a:pt x="0" y="0"/>
                    </a:moveTo>
                    <a:lnTo>
                      <a:pt x="714755" y="178689"/>
                    </a:lnTo>
                    <a:lnTo>
                      <a:pt x="714755" y="994791"/>
                    </a:lnTo>
                    <a:lnTo>
                      <a:pt x="0" y="1173480"/>
                    </a:lnTo>
                    <a:lnTo>
                      <a:pt x="0" y="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32" name="object 32"/>
            <p:cNvSpPr txBox="1"/>
            <p:nvPr/>
          </p:nvSpPr>
          <p:spPr>
            <a:xfrm>
              <a:off x="9975342" y="5176266"/>
              <a:ext cx="541020" cy="453390"/>
            </a:xfrm>
            <a:prstGeom prst="rect">
              <a:avLst/>
            </a:prstGeom>
          </p:spPr>
          <p:txBody>
            <a:bodyPr vert="horz" wrap="square" lIns="0" tIns="12700" rIns="0" bIns="0" rtlCol="0">
              <a:spAutoFit/>
            </a:bodyPr>
            <a:lstStyle/>
            <a:p>
              <a:pPr algn="ctr">
                <a:lnSpc>
                  <a:spcPct val="100000"/>
                </a:lnSpc>
                <a:spcBef>
                  <a:spcPts val="100"/>
                </a:spcBef>
              </a:pPr>
              <a:r>
                <a:rPr sz="1400" spc="-5" dirty="0">
                  <a:solidFill>
                    <a:srgbClr val="1F145D"/>
                  </a:solidFill>
                  <a:latin typeface="Calibri"/>
                  <a:cs typeface="Calibri"/>
                </a:rPr>
                <a:t>Output</a:t>
              </a:r>
              <a:endParaRPr sz="1400">
                <a:solidFill>
                  <a:srgbClr val="1F145D"/>
                </a:solidFill>
                <a:latin typeface="Calibri"/>
                <a:cs typeface="Calibri"/>
              </a:endParaRPr>
            </a:p>
            <a:p>
              <a:pPr marL="635" algn="ctr">
                <a:lnSpc>
                  <a:spcPct val="100000"/>
                </a:lnSpc>
              </a:pPr>
              <a:r>
                <a:rPr sz="1400" dirty="0">
                  <a:solidFill>
                    <a:srgbClr val="1F145D"/>
                  </a:solidFill>
                  <a:latin typeface="Calibri"/>
                  <a:cs typeface="Calibri"/>
                </a:rPr>
                <a:t>logic</a:t>
              </a:r>
              <a:endParaRPr sz="1400">
                <a:solidFill>
                  <a:srgbClr val="1F145D"/>
                </a:solidFill>
                <a:latin typeface="Calibri"/>
                <a:cs typeface="Calibri"/>
              </a:endParaRPr>
            </a:p>
          </p:txBody>
        </p:sp>
        <p:grpSp>
          <p:nvGrpSpPr>
            <p:cNvPr id="33" name="object 33"/>
            <p:cNvGrpSpPr/>
            <p:nvPr/>
          </p:nvGrpSpPr>
          <p:grpSpPr>
            <a:xfrm>
              <a:off x="6429755" y="5045964"/>
              <a:ext cx="4783455" cy="1198245"/>
              <a:chOff x="6429755" y="5045964"/>
              <a:chExt cx="4783455" cy="1198245"/>
            </a:xfrm>
          </p:grpSpPr>
          <p:sp>
            <p:nvSpPr>
              <p:cNvPr id="34" name="object 34"/>
              <p:cNvSpPr/>
              <p:nvPr/>
            </p:nvSpPr>
            <p:spPr>
              <a:xfrm>
                <a:off x="6429756" y="5045964"/>
                <a:ext cx="4783455" cy="710565"/>
              </a:xfrm>
              <a:custGeom>
                <a:avLst/>
                <a:gdLst/>
                <a:ahLst/>
                <a:cxnLst/>
                <a:rect l="l" t="t" r="r" b="b"/>
                <a:pathLst>
                  <a:path w="4783455" h="710564">
                    <a:moveTo>
                      <a:pt x="775716" y="595884"/>
                    </a:moveTo>
                    <a:lnTo>
                      <a:pt x="699516" y="557784"/>
                    </a:lnTo>
                    <a:lnTo>
                      <a:pt x="547116" y="481584"/>
                    </a:lnTo>
                    <a:lnTo>
                      <a:pt x="547116" y="557784"/>
                    </a:lnTo>
                    <a:lnTo>
                      <a:pt x="356616" y="557784"/>
                    </a:lnTo>
                    <a:lnTo>
                      <a:pt x="356616" y="633984"/>
                    </a:lnTo>
                    <a:lnTo>
                      <a:pt x="547116" y="633984"/>
                    </a:lnTo>
                    <a:lnTo>
                      <a:pt x="547116" y="710184"/>
                    </a:lnTo>
                    <a:lnTo>
                      <a:pt x="699516" y="633984"/>
                    </a:lnTo>
                    <a:lnTo>
                      <a:pt x="775716" y="595884"/>
                    </a:lnTo>
                    <a:close/>
                  </a:path>
                  <a:path w="4783455" h="710564">
                    <a:moveTo>
                      <a:pt x="775843" y="114300"/>
                    </a:moveTo>
                    <a:lnTo>
                      <a:pt x="699643" y="76200"/>
                    </a:lnTo>
                    <a:lnTo>
                      <a:pt x="547243" y="0"/>
                    </a:lnTo>
                    <a:lnTo>
                      <a:pt x="547243" y="76200"/>
                    </a:lnTo>
                    <a:lnTo>
                      <a:pt x="0" y="76200"/>
                    </a:lnTo>
                    <a:lnTo>
                      <a:pt x="0" y="152400"/>
                    </a:lnTo>
                    <a:lnTo>
                      <a:pt x="547243" y="152400"/>
                    </a:lnTo>
                    <a:lnTo>
                      <a:pt x="547243" y="228600"/>
                    </a:lnTo>
                    <a:lnTo>
                      <a:pt x="699643" y="152400"/>
                    </a:lnTo>
                    <a:lnTo>
                      <a:pt x="775843" y="114300"/>
                    </a:lnTo>
                    <a:close/>
                  </a:path>
                  <a:path w="4783455" h="710564">
                    <a:moveTo>
                      <a:pt x="2196846" y="339852"/>
                    </a:moveTo>
                    <a:lnTo>
                      <a:pt x="2133612" y="312547"/>
                    </a:lnTo>
                    <a:lnTo>
                      <a:pt x="1962150" y="238506"/>
                    </a:lnTo>
                    <a:lnTo>
                      <a:pt x="1966417" y="314693"/>
                    </a:lnTo>
                    <a:lnTo>
                      <a:pt x="1701673" y="329565"/>
                    </a:lnTo>
                    <a:lnTo>
                      <a:pt x="1705991" y="405638"/>
                    </a:lnTo>
                    <a:lnTo>
                      <a:pt x="1970697" y="390766"/>
                    </a:lnTo>
                    <a:lnTo>
                      <a:pt x="1974977" y="466852"/>
                    </a:lnTo>
                    <a:lnTo>
                      <a:pt x="2196846" y="339852"/>
                    </a:lnTo>
                    <a:close/>
                  </a:path>
                  <a:path w="4783455" h="710564">
                    <a:moveTo>
                      <a:pt x="3493770" y="367284"/>
                    </a:moveTo>
                    <a:lnTo>
                      <a:pt x="3417570" y="329184"/>
                    </a:lnTo>
                    <a:lnTo>
                      <a:pt x="3265170" y="252984"/>
                    </a:lnTo>
                    <a:lnTo>
                      <a:pt x="3265170" y="329184"/>
                    </a:lnTo>
                    <a:lnTo>
                      <a:pt x="3000756" y="329184"/>
                    </a:lnTo>
                    <a:lnTo>
                      <a:pt x="3000756" y="405384"/>
                    </a:lnTo>
                    <a:lnTo>
                      <a:pt x="3265170" y="405384"/>
                    </a:lnTo>
                    <a:lnTo>
                      <a:pt x="3265170" y="481584"/>
                    </a:lnTo>
                    <a:lnTo>
                      <a:pt x="3417570" y="405384"/>
                    </a:lnTo>
                    <a:lnTo>
                      <a:pt x="3493770" y="367284"/>
                    </a:lnTo>
                    <a:close/>
                  </a:path>
                  <a:path w="4783455" h="710564">
                    <a:moveTo>
                      <a:pt x="4783074" y="367284"/>
                    </a:moveTo>
                    <a:lnTo>
                      <a:pt x="4706874" y="329184"/>
                    </a:lnTo>
                    <a:lnTo>
                      <a:pt x="4554474" y="252984"/>
                    </a:lnTo>
                    <a:lnTo>
                      <a:pt x="4554474" y="329184"/>
                    </a:lnTo>
                    <a:lnTo>
                      <a:pt x="4209288" y="329184"/>
                    </a:lnTo>
                    <a:lnTo>
                      <a:pt x="4209288" y="405384"/>
                    </a:lnTo>
                    <a:lnTo>
                      <a:pt x="4554474" y="405384"/>
                    </a:lnTo>
                    <a:lnTo>
                      <a:pt x="4554474" y="481584"/>
                    </a:lnTo>
                    <a:lnTo>
                      <a:pt x="4706874" y="405384"/>
                    </a:lnTo>
                    <a:lnTo>
                      <a:pt x="4783074" y="367284"/>
                    </a:lnTo>
                    <a:close/>
                  </a:path>
                </a:pathLst>
              </a:custGeom>
              <a:solidFill>
                <a:srgbClr val="0D0D0D"/>
              </a:solidFill>
            </p:spPr>
            <p:txBody>
              <a:bodyPr wrap="square" lIns="0" tIns="0" rIns="0" bIns="0" rtlCol="0"/>
              <a:lstStyle/>
              <a:p>
                <a:endParaRPr>
                  <a:solidFill>
                    <a:srgbClr val="1F145D"/>
                  </a:solidFill>
                </a:endParaRPr>
              </a:p>
            </p:txBody>
          </p:sp>
          <p:sp>
            <p:nvSpPr>
              <p:cNvPr id="35" name="object 35"/>
              <p:cNvSpPr/>
              <p:nvPr/>
            </p:nvSpPr>
            <p:spPr>
              <a:xfrm>
                <a:off x="6786371" y="5423916"/>
                <a:ext cx="2806065" cy="782320"/>
              </a:xfrm>
              <a:custGeom>
                <a:avLst/>
                <a:gdLst/>
                <a:ahLst/>
                <a:cxnLst/>
                <a:rect l="l" t="t" r="r" b="b"/>
                <a:pathLst>
                  <a:path w="2806065" h="782320">
                    <a:moveTo>
                      <a:pt x="2805683" y="782193"/>
                    </a:moveTo>
                    <a:lnTo>
                      <a:pt x="2805683" y="0"/>
                    </a:lnTo>
                  </a:path>
                  <a:path w="2806065" h="782320">
                    <a:moveTo>
                      <a:pt x="2795143" y="745236"/>
                    </a:moveTo>
                    <a:lnTo>
                      <a:pt x="0" y="745236"/>
                    </a:lnTo>
                  </a:path>
                  <a:path w="2806065" h="782320">
                    <a:moveTo>
                      <a:pt x="32003" y="781342"/>
                    </a:moveTo>
                    <a:lnTo>
                      <a:pt x="32003" y="217932"/>
                    </a:lnTo>
                  </a:path>
                </a:pathLst>
              </a:custGeom>
              <a:ln w="76200">
                <a:solidFill>
                  <a:srgbClr val="000000"/>
                </a:solidFill>
              </a:ln>
            </p:spPr>
            <p:txBody>
              <a:bodyPr wrap="square" lIns="0" tIns="0" rIns="0" bIns="0" rtlCol="0"/>
              <a:lstStyle/>
              <a:p>
                <a:endParaRPr>
                  <a:solidFill>
                    <a:srgbClr val="1F145D"/>
                  </a:solidFill>
                </a:endParaRPr>
              </a:p>
            </p:txBody>
          </p:sp>
        </p:grpSp>
        <p:sp>
          <p:nvSpPr>
            <p:cNvPr id="36" name="object 36"/>
            <p:cNvSpPr txBox="1"/>
            <p:nvPr/>
          </p:nvSpPr>
          <p:spPr>
            <a:xfrm>
              <a:off x="6459473" y="5216144"/>
              <a:ext cx="41275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F145D"/>
                  </a:solidFill>
                  <a:latin typeface="Calibri"/>
                  <a:cs typeface="Calibri"/>
                </a:rPr>
                <a:t>inputs</a:t>
              </a:r>
              <a:endParaRPr sz="1200">
                <a:solidFill>
                  <a:srgbClr val="1F145D"/>
                </a:solidFill>
                <a:latin typeface="Calibri"/>
                <a:cs typeface="Calibri"/>
              </a:endParaRPr>
            </a:p>
          </p:txBody>
        </p:sp>
        <p:sp>
          <p:nvSpPr>
            <p:cNvPr id="37" name="object 37"/>
            <p:cNvSpPr txBox="1"/>
            <p:nvPr/>
          </p:nvSpPr>
          <p:spPr>
            <a:xfrm>
              <a:off x="10701908" y="5511190"/>
              <a:ext cx="53086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F145D"/>
                  </a:solidFill>
                  <a:latin typeface="Calibri"/>
                  <a:cs typeface="Calibri"/>
                </a:rPr>
                <a:t>Outputs</a:t>
              </a:r>
              <a:endParaRPr sz="1200">
                <a:solidFill>
                  <a:srgbClr val="1F145D"/>
                </a:solidFill>
                <a:latin typeface="Calibri"/>
                <a:cs typeface="Calibri"/>
              </a:endParaRPr>
            </a:p>
          </p:txBody>
        </p:sp>
        <p:pic>
          <p:nvPicPr>
            <p:cNvPr id="38" name="object 38"/>
            <p:cNvPicPr/>
            <p:nvPr/>
          </p:nvPicPr>
          <p:blipFill>
            <a:blip r:embed="rId3" cstate="print"/>
            <a:stretch>
              <a:fillRect/>
            </a:stretch>
          </p:blipFill>
          <p:spPr>
            <a:xfrm>
              <a:off x="8621014" y="5737605"/>
              <a:ext cx="198627" cy="180340"/>
            </a:xfrm>
            <a:prstGeom prst="rect">
              <a:avLst/>
            </a:prstGeom>
          </p:spPr>
        </p:pic>
        <p:sp>
          <p:nvSpPr>
            <p:cNvPr id="39" name="object 39"/>
            <p:cNvSpPr txBox="1"/>
            <p:nvPr/>
          </p:nvSpPr>
          <p:spPr>
            <a:xfrm>
              <a:off x="6856476" y="5389321"/>
              <a:ext cx="2697480" cy="542290"/>
            </a:xfrm>
            <a:prstGeom prst="rect">
              <a:avLst/>
            </a:prstGeom>
          </p:spPr>
          <p:txBody>
            <a:bodyPr vert="horz" wrap="square" lIns="0" tIns="13335" rIns="0" bIns="0" rtlCol="0">
              <a:spAutoFit/>
            </a:bodyPr>
            <a:lstStyle/>
            <a:p>
              <a:pPr marL="585470">
                <a:lnSpc>
                  <a:spcPct val="100000"/>
                </a:lnSpc>
                <a:spcBef>
                  <a:spcPts val="105"/>
                </a:spcBef>
              </a:pPr>
              <a:r>
                <a:rPr sz="1400" dirty="0">
                  <a:solidFill>
                    <a:srgbClr val="1F145D"/>
                  </a:solidFill>
                  <a:latin typeface="Calibri"/>
                  <a:cs typeface="Calibri"/>
                </a:rPr>
                <a:t>logic</a:t>
              </a:r>
            </a:p>
            <a:p>
              <a:pPr marL="549910" algn="ctr">
                <a:lnSpc>
                  <a:spcPct val="100000"/>
                </a:lnSpc>
                <a:spcBef>
                  <a:spcPts val="940"/>
                </a:spcBef>
              </a:pPr>
              <a:r>
                <a:rPr sz="1200" spc="-5" dirty="0">
                  <a:solidFill>
                    <a:srgbClr val="1F145D"/>
                  </a:solidFill>
                  <a:latin typeface="Calibri"/>
                  <a:cs typeface="Calibri"/>
                </a:rPr>
                <a:t>clk</a:t>
              </a:r>
              <a:endParaRPr sz="1200" dirty="0">
                <a:solidFill>
                  <a:srgbClr val="1F145D"/>
                </a:solidFill>
                <a:latin typeface="Calibri"/>
                <a:cs typeface="Calibri"/>
              </a:endParaRPr>
            </a:p>
          </p:txBody>
        </p:sp>
        <p:sp>
          <p:nvSpPr>
            <p:cNvPr id="41" name="object 41"/>
            <p:cNvSpPr txBox="1"/>
            <p:nvPr/>
          </p:nvSpPr>
          <p:spPr>
            <a:xfrm>
              <a:off x="8037956" y="6338112"/>
              <a:ext cx="17195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MOORE</a:t>
              </a:r>
              <a:r>
                <a:rPr sz="1800" spc="-55" dirty="0">
                  <a:solidFill>
                    <a:srgbClr val="1F145D"/>
                  </a:solidFill>
                  <a:latin typeface="Calibri"/>
                  <a:cs typeface="Calibri"/>
                </a:rPr>
                <a:t> </a:t>
              </a:r>
              <a:r>
                <a:rPr sz="1800" spc="-5" dirty="0">
                  <a:solidFill>
                    <a:srgbClr val="1F145D"/>
                  </a:solidFill>
                  <a:latin typeface="Calibri"/>
                  <a:cs typeface="Calibri"/>
                </a:rPr>
                <a:t>MACHINE</a:t>
              </a:r>
              <a:endParaRPr sz="1800">
                <a:solidFill>
                  <a:srgbClr val="1F145D"/>
                </a:solidFill>
                <a:latin typeface="Calibri"/>
                <a:cs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08" y="171070"/>
            <a:ext cx="6475205" cy="697230"/>
          </a:xfrm>
          <a:prstGeom prst="rect">
            <a:avLst/>
          </a:prstGeom>
        </p:spPr>
        <p:txBody>
          <a:bodyPr vert="horz" wrap="square" lIns="0" tIns="13335" rIns="0" bIns="0" rtlCol="0">
            <a:spAutoFit/>
          </a:bodyPr>
          <a:lstStyle/>
          <a:p>
            <a:pPr marL="12700">
              <a:lnSpc>
                <a:spcPct val="100000"/>
              </a:lnSpc>
              <a:spcBef>
                <a:spcPts val="105"/>
              </a:spcBef>
            </a:pPr>
            <a:r>
              <a:rPr spc="-20" dirty="0"/>
              <a:t>FSM</a:t>
            </a:r>
            <a:r>
              <a:rPr spc="-30" dirty="0"/>
              <a:t> </a:t>
            </a:r>
            <a:r>
              <a:rPr spc="-40" dirty="0"/>
              <a:t>state</a:t>
            </a:r>
            <a:r>
              <a:rPr spc="-35" dirty="0"/>
              <a:t> </a:t>
            </a:r>
            <a:r>
              <a:rPr spc="-10" dirty="0"/>
              <a:t>encoding</a:t>
            </a:r>
          </a:p>
        </p:txBody>
      </p:sp>
      <p:sp>
        <p:nvSpPr>
          <p:cNvPr id="3" name="object 3"/>
          <p:cNvSpPr txBox="1"/>
          <p:nvPr/>
        </p:nvSpPr>
        <p:spPr>
          <a:xfrm>
            <a:off x="916939" y="1811782"/>
            <a:ext cx="10190480" cy="3616888"/>
          </a:xfrm>
          <a:prstGeom prst="rect">
            <a:avLst/>
          </a:prstGeom>
        </p:spPr>
        <p:txBody>
          <a:bodyPr vert="horz" wrap="square" lIns="0" tIns="132080" rIns="0" bIns="0" rtlCol="0">
            <a:spAutoFit/>
          </a:bodyPr>
          <a:lstStyle/>
          <a:p>
            <a:pPr marL="241300" marR="5080" indent="-229235">
              <a:lnSpc>
                <a:spcPct val="70000"/>
              </a:lnSpc>
              <a:spcBef>
                <a:spcPts val="1040"/>
              </a:spcBef>
              <a:buFont typeface="Arial"/>
              <a:buChar char="•"/>
              <a:tabLst>
                <a:tab pos="241935" algn="l"/>
                <a:tab pos="3197860" algn="l"/>
                <a:tab pos="5895975" algn="l"/>
                <a:tab pos="9255760" algn="l"/>
              </a:tabLst>
            </a:pPr>
            <a:r>
              <a:rPr sz="2600" spc="-5" dirty="0">
                <a:solidFill>
                  <a:srgbClr val="1F145D"/>
                </a:solidFill>
                <a:latin typeface="Calibri"/>
                <a:cs typeface="Calibri"/>
              </a:rPr>
              <a:t>The</a:t>
            </a:r>
            <a:r>
              <a:rPr sz="2600" spc="-20" dirty="0">
                <a:solidFill>
                  <a:srgbClr val="1F145D"/>
                </a:solidFill>
                <a:latin typeface="Calibri"/>
                <a:cs typeface="Calibri"/>
              </a:rPr>
              <a:t> </a:t>
            </a:r>
            <a:r>
              <a:rPr sz="2600" spc="-25" dirty="0">
                <a:solidFill>
                  <a:srgbClr val="1F145D"/>
                </a:solidFill>
                <a:latin typeface="Calibri"/>
                <a:cs typeface="Calibri"/>
              </a:rPr>
              <a:t>state</a:t>
            </a:r>
            <a:r>
              <a:rPr sz="2600" spc="-15" dirty="0">
                <a:solidFill>
                  <a:srgbClr val="1F145D"/>
                </a:solidFill>
                <a:latin typeface="Calibri"/>
                <a:cs typeface="Calibri"/>
              </a:rPr>
              <a:t> </a:t>
            </a:r>
            <a:r>
              <a:rPr sz="2600" dirty="0">
                <a:solidFill>
                  <a:srgbClr val="1F145D"/>
                </a:solidFill>
                <a:latin typeface="Calibri"/>
                <a:cs typeface="Calibri"/>
              </a:rPr>
              <a:t>is</a:t>
            </a:r>
            <a:r>
              <a:rPr sz="2600" spc="5" dirty="0">
                <a:solidFill>
                  <a:srgbClr val="1F145D"/>
                </a:solidFill>
                <a:latin typeface="Calibri"/>
                <a:cs typeface="Calibri"/>
              </a:rPr>
              <a:t> </a:t>
            </a:r>
            <a:r>
              <a:rPr sz="2600" spc="-5" dirty="0">
                <a:solidFill>
                  <a:srgbClr val="1F145D"/>
                </a:solidFill>
                <a:latin typeface="Calibri"/>
                <a:cs typeface="Calibri"/>
              </a:rPr>
              <a:t>encoded</a:t>
            </a:r>
            <a:r>
              <a:rPr sz="2600" spc="-35" dirty="0">
                <a:solidFill>
                  <a:srgbClr val="1F145D"/>
                </a:solidFill>
                <a:latin typeface="Calibri"/>
                <a:cs typeface="Calibri"/>
              </a:rPr>
              <a:t> </a:t>
            </a:r>
            <a:r>
              <a:rPr sz="2600" dirty="0">
                <a:solidFill>
                  <a:srgbClr val="1F145D"/>
                </a:solidFill>
                <a:latin typeface="Calibri"/>
                <a:cs typeface="Calibri"/>
              </a:rPr>
              <a:t>as</a:t>
            </a:r>
            <a:r>
              <a:rPr sz="2600" spc="5" dirty="0">
                <a:solidFill>
                  <a:srgbClr val="1F145D"/>
                </a:solidFill>
                <a:latin typeface="Calibri"/>
                <a:cs typeface="Calibri"/>
              </a:rPr>
              <a:t> </a:t>
            </a:r>
            <a:r>
              <a:rPr sz="2600" dirty="0">
                <a:solidFill>
                  <a:srgbClr val="1F145D"/>
                </a:solidFill>
                <a:latin typeface="Calibri"/>
                <a:cs typeface="Calibri"/>
              </a:rPr>
              <a:t>a</a:t>
            </a:r>
            <a:r>
              <a:rPr sz="2600" spc="10" dirty="0">
                <a:solidFill>
                  <a:srgbClr val="1F145D"/>
                </a:solidFill>
                <a:latin typeface="Calibri"/>
                <a:cs typeface="Calibri"/>
              </a:rPr>
              <a:t> </a:t>
            </a:r>
            <a:r>
              <a:rPr sz="2600" spc="-5" dirty="0">
                <a:solidFill>
                  <a:srgbClr val="1F145D"/>
                </a:solidFill>
                <a:latin typeface="Calibri"/>
                <a:cs typeface="Calibri"/>
              </a:rPr>
              <a:t>set</a:t>
            </a:r>
            <a:r>
              <a:rPr sz="2600" spc="-10" dirty="0">
                <a:solidFill>
                  <a:srgbClr val="1F145D"/>
                </a:solidFill>
                <a:latin typeface="Calibri"/>
                <a:cs typeface="Calibri"/>
              </a:rPr>
              <a:t> </a:t>
            </a:r>
            <a:r>
              <a:rPr sz="2600" spc="-5" dirty="0">
                <a:solidFill>
                  <a:srgbClr val="1F145D"/>
                </a:solidFill>
                <a:latin typeface="Calibri"/>
                <a:cs typeface="Calibri"/>
              </a:rPr>
              <a:t>of</a:t>
            </a:r>
            <a:r>
              <a:rPr sz="2600" dirty="0">
                <a:solidFill>
                  <a:srgbClr val="1F145D"/>
                </a:solidFill>
                <a:latin typeface="Calibri"/>
                <a:cs typeface="Calibri"/>
              </a:rPr>
              <a:t> </a:t>
            </a:r>
            <a:r>
              <a:rPr sz="2600" spc="-10" dirty="0">
                <a:solidFill>
                  <a:srgbClr val="1F145D"/>
                </a:solidFill>
                <a:latin typeface="Calibri"/>
                <a:cs typeface="Calibri"/>
              </a:rPr>
              <a:t>numbers.	</a:t>
            </a:r>
            <a:r>
              <a:rPr sz="2600" dirty="0">
                <a:solidFill>
                  <a:srgbClr val="1F145D"/>
                </a:solidFill>
                <a:latin typeface="Calibri"/>
                <a:cs typeface="Calibri"/>
              </a:rPr>
              <a:t>In </a:t>
            </a:r>
            <a:r>
              <a:rPr sz="2600" spc="-20" dirty="0">
                <a:solidFill>
                  <a:srgbClr val="1F145D"/>
                </a:solidFill>
                <a:latin typeface="Calibri"/>
                <a:cs typeface="Calibri"/>
              </a:rPr>
              <a:t>Verilog </a:t>
            </a:r>
            <a:r>
              <a:rPr sz="2600" spc="-10" dirty="0">
                <a:solidFill>
                  <a:srgbClr val="1F145D"/>
                </a:solidFill>
                <a:latin typeface="Calibri"/>
                <a:cs typeface="Calibri"/>
              </a:rPr>
              <a:t>there </a:t>
            </a:r>
            <a:r>
              <a:rPr sz="2600" dirty="0">
                <a:solidFill>
                  <a:srgbClr val="1F145D"/>
                </a:solidFill>
                <a:latin typeface="Calibri"/>
                <a:cs typeface="Calibri"/>
              </a:rPr>
              <a:t>is </a:t>
            </a:r>
            <a:r>
              <a:rPr sz="2600" spc="-5" dirty="0">
                <a:solidFill>
                  <a:srgbClr val="1F145D"/>
                </a:solidFill>
                <a:latin typeface="Calibri"/>
                <a:cs typeface="Calibri"/>
              </a:rPr>
              <a:t>no </a:t>
            </a:r>
            <a:r>
              <a:rPr sz="2600" dirty="0">
                <a:solidFill>
                  <a:srgbClr val="1F145D"/>
                </a:solidFill>
                <a:latin typeface="Calibri"/>
                <a:cs typeface="Calibri"/>
              </a:rPr>
              <a:t> </a:t>
            </a:r>
            <a:r>
              <a:rPr sz="2600" spc="-10" dirty="0">
                <a:solidFill>
                  <a:srgbClr val="1F145D"/>
                </a:solidFill>
                <a:latin typeface="Calibri"/>
                <a:cs typeface="Calibri"/>
              </a:rPr>
              <a:t>enumerated</a:t>
            </a:r>
            <a:r>
              <a:rPr sz="2600" spc="-30" dirty="0">
                <a:solidFill>
                  <a:srgbClr val="1F145D"/>
                </a:solidFill>
                <a:latin typeface="Calibri"/>
                <a:cs typeface="Calibri"/>
              </a:rPr>
              <a:t> </a:t>
            </a:r>
            <a:r>
              <a:rPr sz="2600" dirty="0">
                <a:solidFill>
                  <a:srgbClr val="1F145D"/>
                </a:solidFill>
                <a:latin typeface="Calibri"/>
                <a:cs typeface="Calibri"/>
              </a:rPr>
              <a:t>type</a:t>
            </a:r>
            <a:r>
              <a:rPr sz="2600" spc="-15" dirty="0">
                <a:solidFill>
                  <a:srgbClr val="1F145D"/>
                </a:solidFill>
                <a:latin typeface="Calibri"/>
                <a:cs typeface="Calibri"/>
              </a:rPr>
              <a:t> </a:t>
            </a:r>
            <a:r>
              <a:rPr sz="2600" spc="-5" dirty="0">
                <a:solidFill>
                  <a:srgbClr val="1F145D"/>
                </a:solidFill>
                <a:latin typeface="Calibri"/>
                <a:cs typeface="Calibri"/>
              </a:rPr>
              <a:t>so</a:t>
            </a:r>
            <a:r>
              <a:rPr sz="2600" spc="10" dirty="0">
                <a:solidFill>
                  <a:srgbClr val="1F145D"/>
                </a:solidFill>
                <a:latin typeface="Calibri"/>
                <a:cs typeface="Calibri"/>
              </a:rPr>
              <a:t> </a:t>
            </a:r>
            <a:r>
              <a:rPr sz="2600" dirty="0">
                <a:solidFill>
                  <a:srgbClr val="1F145D"/>
                </a:solidFill>
                <a:latin typeface="Calibri"/>
                <a:cs typeface="Calibri"/>
              </a:rPr>
              <a:t>these</a:t>
            </a:r>
            <a:r>
              <a:rPr sz="2600" spc="-15" dirty="0">
                <a:solidFill>
                  <a:srgbClr val="1F145D"/>
                </a:solidFill>
                <a:latin typeface="Calibri"/>
                <a:cs typeface="Calibri"/>
              </a:rPr>
              <a:t> </a:t>
            </a:r>
            <a:r>
              <a:rPr sz="2600" spc="-10" dirty="0">
                <a:solidFill>
                  <a:srgbClr val="1F145D"/>
                </a:solidFill>
                <a:latin typeface="Calibri"/>
                <a:cs typeface="Calibri"/>
              </a:rPr>
              <a:t>are</a:t>
            </a:r>
            <a:r>
              <a:rPr sz="2600" dirty="0">
                <a:solidFill>
                  <a:srgbClr val="1F145D"/>
                </a:solidFill>
                <a:latin typeface="Calibri"/>
                <a:cs typeface="Calibri"/>
              </a:rPr>
              <a:t> </a:t>
            </a:r>
            <a:r>
              <a:rPr sz="2600" spc="-10" dirty="0">
                <a:solidFill>
                  <a:srgbClr val="1F145D"/>
                </a:solidFill>
                <a:latin typeface="Calibri"/>
                <a:cs typeface="Calibri"/>
              </a:rPr>
              <a:t>declared</a:t>
            </a:r>
            <a:r>
              <a:rPr sz="2600" spc="-15" dirty="0">
                <a:solidFill>
                  <a:srgbClr val="1F145D"/>
                </a:solidFill>
                <a:latin typeface="Calibri"/>
                <a:cs typeface="Calibri"/>
              </a:rPr>
              <a:t> </a:t>
            </a:r>
            <a:r>
              <a:rPr sz="2600" dirty="0">
                <a:solidFill>
                  <a:srgbClr val="1F145D"/>
                </a:solidFill>
                <a:latin typeface="Calibri"/>
                <a:cs typeface="Calibri"/>
              </a:rPr>
              <a:t>as </a:t>
            </a:r>
            <a:r>
              <a:rPr sz="2600" spc="-15" dirty="0">
                <a:solidFill>
                  <a:srgbClr val="1F145D"/>
                </a:solidFill>
                <a:latin typeface="Calibri"/>
                <a:cs typeface="Calibri"/>
              </a:rPr>
              <a:t>parameters</a:t>
            </a:r>
            <a:r>
              <a:rPr sz="2600" spc="-25" dirty="0">
                <a:solidFill>
                  <a:srgbClr val="1F145D"/>
                </a:solidFill>
                <a:latin typeface="Calibri"/>
                <a:cs typeface="Calibri"/>
              </a:rPr>
              <a:t> </a:t>
            </a:r>
            <a:r>
              <a:rPr sz="2600" spc="-10" dirty="0">
                <a:solidFill>
                  <a:srgbClr val="1F145D"/>
                </a:solidFill>
                <a:latin typeface="Calibri"/>
                <a:cs typeface="Calibri"/>
              </a:rPr>
              <a:t>(constants).	</a:t>
            </a:r>
            <a:r>
              <a:rPr sz="2600" spc="-5" dirty="0">
                <a:solidFill>
                  <a:srgbClr val="1F145D"/>
                </a:solidFill>
                <a:latin typeface="Calibri"/>
                <a:cs typeface="Calibri"/>
              </a:rPr>
              <a:t>Just </a:t>
            </a:r>
            <a:r>
              <a:rPr sz="2600" dirty="0">
                <a:solidFill>
                  <a:srgbClr val="1F145D"/>
                </a:solidFill>
                <a:latin typeface="Calibri"/>
                <a:cs typeface="Calibri"/>
              </a:rPr>
              <a:t> </a:t>
            </a:r>
            <a:r>
              <a:rPr sz="2600" spc="-5" dirty="0">
                <a:solidFill>
                  <a:srgbClr val="1F145D"/>
                </a:solidFill>
                <a:latin typeface="Calibri"/>
                <a:cs typeface="Calibri"/>
              </a:rPr>
              <a:t>number</a:t>
            </a:r>
            <a:r>
              <a:rPr sz="2600" spc="-20" dirty="0">
                <a:solidFill>
                  <a:srgbClr val="1F145D"/>
                </a:solidFill>
                <a:latin typeface="Calibri"/>
                <a:cs typeface="Calibri"/>
              </a:rPr>
              <a:t> </a:t>
            </a:r>
            <a:r>
              <a:rPr sz="2600" dirty="0">
                <a:solidFill>
                  <a:srgbClr val="1F145D"/>
                </a:solidFill>
                <a:latin typeface="Calibri"/>
                <a:cs typeface="Calibri"/>
              </a:rPr>
              <a:t>as</a:t>
            </a:r>
            <a:r>
              <a:rPr sz="2600" spc="-5" dirty="0">
                <a:solidFill>
                  <a:srgbClr val="1F145D"/>
                </a:solidFill>
                <a:latin typeface="Calibri"/>
                <a:cs typeface="Calibri"/>
              </a:rPr>
              <a:t> </a:t>
            </a:r>
            <a:r>
              <a:rPr sz="2600" dirty="0">
                <a:solidFill>
                  <a:srgbClr val="1F145D"/>
                </a:solidFill>
                <a:latin typeface="Calibri"/>
                <a:cs typeface="Calibri"/>
              </a:rPr>
              <a:t>1,2,3,4,….	In</a:t>
            </a:r>
            <a:r>
              <a:rPr sz="2600" spc="-25" dirty="0">
                <a:solidFill>
                  <a:srgbClr val="1F145D"/>
                </a:solidFill>
                <a:latin typeface="Calibri"/>
                <a:cs typeface="Calibri"/>
              </a:rPr>
              <a:t> </a:t>
            </a:r>
            <a:r>
              <a:rPr sz="2600" spc="-5" dirty="0">
                <a:solidFill>
                  <a:srgbClr val="1F145D"/>
                </a:solidFill>
                <a:latin typeface="Calibri"/>
                <a:cs typeface="Calibri"/>
              </a:rPr>
              <a:t>VHDL use</a:t>
            </a:r>
            <a:r>
              <a:rPr sz="2600" spc="-30" dirty="0">
                <a:solidFill>
                  <a:srgbClr val="1F145D"/>
                </a:solidFill>
                <a:latin typeface="Calibri"/>
                <a:cs typeface="Calibri"/>
              </a:rPr>
              <a:t> </a:t>
            </a:r>
            <a:r>
              <a:rPr sz="2600" spc="-10" dirty="0">
                <a:solidFill>
                  <a:srgbClr val="1F145D"/>
                </a:solidFill>
                <a:latin typeface="Calibri"/>
                <a:cs typeface="Calibri"/>
              </a:rPr>
              <a:t>enumerated</a:t>
            </a:r>
            <a:r>
              <a:rPr sz="2600" spc="-55" dirty="0">
                <a:solidFill>
                  <a:srgbClr val="1F145D"/>
                </a:solidFill>
                <a:latin typeface="Calibri"/>
                <a:cs typeface="Calibri"/>
              </a:rPr>
              <a:t> </a:t>
            </a:r>
            <a:r>
              <a:rPr sz="2600" dirty="0">
                <a:solidFill>
                  <a:srgbClr val="1F145D"/>
                </a:solidFill>
                <a:latin typeface="Calibri"/>
                <a:cs typeface="Calibri"/>
              </a:rPr>
              <a:t>type</a:t>
            </a:r>
            <a:r>
              <a:rPr sz="2600" spc="-15" dirty="0">
                <a:solidFill>
                  <a:srgbClr val="1F145D"/>
                </a:solidFill>
                <a:latin typeface="Calibri"/>
                <a:cs typeface="Calibri"/>
              </a:rPr>
              <a:t> </a:t>
            </a:r>
            <a:r>
              <a:rPr sz="2600" dirty="0">
                <a:solidFill>
                  <a:srgbClr val="1F145D"/>
                </a:solidFill>
                <a:latin typeface="Calibri"/>
                <a:cs typeface="Calibri"/>
              </a:rPr>
              <a:t>without</a:t>
            </a:r>
            <a:r>
              <a:rPr sz="2600" spc="-5" dirty="0">
                <a:solidFill>
                  <a:srgbClr val="1F145D"/>
                </a:solidFill>
                <a:latin typeface="Calibri"/>
                <a:cs typeface="Calibri"/>
              </a:rPr>
              <a:t> </a:t>
            </a:r>
            <a:r>
              <a:rPr sz="2600" dirty="0">
                <a:solidFill>
                  <a:srgbClr val="1F145D"/>
                </a:solidFill>
                <a:latin typeface="Calibri"/>
                <a:cs typeface="Calibri"/>
              </a:rPr>
              <a:t>assigning</a:t>
            </a:r>
            <a:r>
              <a:rPr sz="2600" spc="-30" dirty="0">
                <a:solidFill>
                  <a:srgbClr val="1F145D"/>
                </a:solidFill>
                <a:latin typeface="Calibri"/>
                <a:cs typeface="Calibri"/>
              </a:rPr>
              <a:t> </a:t>
            </a:r>
            <a:r>
              <a:rPr sz="2600" spc="-15" dirty="0">
                <a:solidFill>
                  <a:srgbClr val="1F145D"/>
                </a:solidFill>
                <a:latin typeface="Calibri"/>
                <a:cs typeface="Calibri"/>
              </a:rPr>
              <a:t>any </a:t>
            </a:r>
            <a:r>
              <a:rPr sz="2600" spc="-575" dirty="0">
                <a:solidFill>
                  <a:srgbClr val="1F145D"/>
                </a:solidFill>
                <a:latin typeface="Calibri"/>
                <a:cs typeface="Calibri"/>
              </a:rPr>
              <a:t> </a:t>
            </a:r>
            <a:r>
              <a:rPr sz="2600" spc="-5" dirty="0">
                <a:solidFill>
                  <a:srgbClr val="1F145D"/>
                </a:solidFill>
                <a:latin typeface="Calibri"/>
                <a:cs typeface="Calibri"/>
              </a:rPr>
              <a:t>numerical</a:t>
            </a:r>
            <a:r>
              <a:rPr sz="2600" spc="-30" dirty="0">
                <a:solidFill>
                  <a:srgbClr val="1F145D"/>
                </a:solidFill>
                <a:latin typeface="Calibri"/>
                <a:cs typeface="Calibri"/>
              </a:rPr>
              <a:t> </a:t>
            </a:r>
            <a:r>
              <a:rPr sz="2600" spc="-5" dirty="0">
                <a:solidFill>
                  <a:srgbClr val="1F145D"/>
                </a:solidFill>
                <a:latin typeface="Calibri"/>
                <a:cs typeface="Calibri"/>
              </a:rPr>
              <a:t>values.</a:t>
            </a:r>
            <a:endParaRPr sz="2600" dirty="0">
              <a:solidFill>
                <a:srgbClr val="1F145D"/>
              </a:solidFill>
              <a:latin typeface="Calibri"/>
              <a:cs typeface="Calibri"/>
            </a:endParaRPr>
          </a:p>
          <a:p>
            <a:pPr marL="241300" marR="882015" indent="-229235">
              <a:lnSpc>
                <a:spcPct val="70000"/>
              </a:lnSpc>
              <a:spcBef>
                <a:spcPts val="994"/>
              </a:spcBef>
              <a:buFont typeface="Arial"/>
              <a:buChar char="•"/>
              <a:tabLst>
                <a:tab pos="241935" algn="l"/>
              </a:tabLst>
            </a:pPr>
            <a:r>
              <a:rPr sz="2600" spc="-15" dirty="0">
                <a:solidFill>
                  <a:srgbClr val="1F145D"/>
                </a:solidFill>
                <a:latin typeface="Calibri"/>
                <a:cs typeface="Calibri"/>
              </a:rPr>
              <a:t>By </a:t>
            </a:r>
            <a:r>
              <a:rPr sz="2600" spc="-10" dirty="0">
                <a:solidFill>
                  <a:srgbClr val="1F145D"/>
                </a:solidFill>
                <a:latin typeface="Calibri"/>
                <a:cs typeface="Calibri"/>
              </a:rPr>
              <a:t>default </a:t>
            </a:r>
            <a:r>
              <a:rPr sz="2600" dirty="0">
                <a:solidFill>
                  <a:srgbClr val="1F145D"/>
                </a:solidFill>
                <a:latin typeface="Calibri"/>
                <a:cs typeface="Calibri"/>
              </a:rPr>
              <a:t>the </a:t>
            </a:r>
            <a:r>
              <a:rPr sz="2600" spc="-10" dirty="0">
                <a:solidFill>
                  <a:srgbClr val="1F145D"/>
                </a:solidFill>
                <a:latin typeface="Calibri"/>
                <a:cs typeface="Calibri"/>
              </a:rPr>
              <a:t>tools </a:t>
            </a:r>
            <a:r>
              <a:rPr sz="2600" dirty="0">
                <a:solidFill>
                  <a:srgbClr val="1F145D"/>
                </a:solidFill>
                <a:latin typeface="Calibri"/>
                <a:cs typeface="Calibri"/>
              </a:rPr>
              <a:t>IGNORE the </a:t>
            </a:r>
            <a:r>
              <a:rPr sz="2600" spc="-10" dirty="0">
                <a:solidFill>
                  <a:srgbClr val="1F145D"/>
                </a:solidFill>
                <a:latin typeface="Calibri"/>
                <a:cs typeface="Calibri"/>
              </a:rPr>
              <a:t>numbers </a:t>
            </a:r>
            <a:r>
              <a:rPr sz="2600" spc="-15" dirty="0">
                <a:solidFill>
                  <a:srgbClr val="1F145D"/>
                </a:solidFill>
                <a:latin typeface="Calibri"/>
                <a:cs typeface="Calibri"/>
              </a:rPr>
              <a:t>you </a:t>
            </a:r>
            <a:r>
              <a:rPr sz="2600" spc="-10" dirty="0">
                <a:solidFill>
                  <a:srgbClr val="1F145D"/>
                </a:solidFill>
                <a:latin typeface="Calibri"/>
                <a:cs typeface="Calibri"/>
              </a:rPr>
              <a:t>enter! </a:t>
            </a:r>
            <a:r>
              <a:rPr sz="2600" spc="-5" dirty="0">
                <a:solidFill>
                  <a:srgbClr val="1F145D"/>
                </a:solidFill>
                <a:latin typeface="Calibri"/>
                <a:cs typeface="Calibri"/>
              </a:rPr>
              <a:t>(unless </a:t>
            </a:r>
            <a:r>
              <a:rPr sz="2600" spc="-15" dirty="0">
                <a:solidFill>
                  <a:srgbClr val="1F145D"/>
                </a:solidFill>
                <a:latin typeface="Calibri"/>
                <a:cs typeface="Calibri"/>
              </a:rPr>
              <a:t>you </a:t>
            </a:r>
            <a:r>
              <a:rPr sz="2600" spc="-5" dirty="0">
                <a:solidFill>
                  <a:srgbClr val="1F145D"/>
                </a:solidFill>
                <a:latin typeface="Calibri"/>
                <a:cs typeface="Calibri"/>
              </a:rPr>
              <a:t>set </a:t>
            </a:r>
            <a:r>
              <a:rPr sz="2600" spc="-575" dirty="0">
                <a:solidFill>
                  <a:srgbClr val="1F145D"/>
                </a:solidFill>
                <a:latin typeface="Calibri"/>
                <a:cs typeface="Calibri"/>
              </a:rPr>
              <a:t> </a:t>
            </a:r>
            <a:r>
              <a:rPr sz="2600" spc="-5" dirty="0">
                <a:solidFill>
                  <a:srgbClr val="1F145D"/>
                </a:solidFill>
                <a:latin typeface="Calibri"/>
                <a:cs typeface="Calibri"/>
              </a:rPr>
              <a:t>fsm_encoding=“User”).</a:t>
            </a:r>
            <a:endParaRPr sz="2600" dirty="0">
              <a:solidFill>
                <a:srgbClr val="1F145D"/>
              </a:solidFill>
              <a:latin typeface="Calibri"/>
              <a:cs typeface="Calibri"/>
            </a:endParaRPr>
          </a:p>
          <a:p>
            <a:pPr marL="241300" marR="461009" indent="-229235">
              <a:lnSpc>
                <a:spcPct val="70000"/>
              </a:lnSpc>
              <a:spcBef>
                <a:spcPts val="1010"/>
              </a:spcBef>
              <a:buFont typeface="Arial"/>
              <a:buChar char="•"/>
              <a:tabLst>
                <a:tab pos="241935" algn="l"/>
                <a:tab pos="2270125" algn="l"/>
              </a:tabLst>
            </a:pPr>
            <a:r>
              <a:rPr sz="2600" spc="-5" dirty="0">
                <a:solidFill>
                  <a:srgbClr val="1F145D"/>
                </a:solidFill>
                <a:latin typeface="Calibri"/>
                <a:cs typeface="Calibri"/>
              </a:rPr>
              <a:t>The </a:t>
            </a:r>
            <a:r>
              <a:rPr sz="2600" spc="-10" dirty="0">
                <a:solidFill>
                  <a:srgbClr val="1F145D"/>
                </a:solidFill>
                <a:latin typeface="Calibri"/>
                <a:cs typeface="Calibri"/>
              </a:rPr>
              <a:t>tools </a:t>
            </a:r>
            <a:r>
              <a:rPr sz="2600" spc="-5" dirty="0">
                <a:solidFill>
                  <a:srgbClr val="1F145D"/>
                </a:solidFill>
                <a:latin typeface="Calibri"/>
                <a:cs typeface="Calibri"/>
              </a:rPr>
              <a:t>normally do </a:t>
            </a:r>
            <a:r>
              <a:rPr sz="2600" dirty="0">
                <a:solidFill>
                  <a:srgbClr val="1F145D"/>
                </a:solidFill>
                <a:latin typeface="Calibri"/>
                <a:cs typeface="Calibri"/>
              </a:rPr>
              <a:t>a </a:t>
            </a:r>
            <a:r>
              <a:rPr sz="2600" spc="-5" dirty="0">
                <a:solidFill>
                  <a:srgbClr val="1F145D"/>
                </a:solidFill>
                <a:latin typeface="Calibri"/>
                <a:cs typeface="Calibri"/>
              </a:rPr>
              <a:t>very </a:t>
            </a:r>
            <a:r>
              <a:rPr sz="2600" spc="-10" dirty="0">
                <a:solidFill>
                  <a:srgbClr val="1F145D"/>
                </a:solidFill>
                <a:latin typeface="Calibri"/>
                <a:cs typeface="Calibri"/>
              </a:rPr>
              <a:t>good </a:t>
            </a:r>
            <a:r>
              <a:rPr sz="2600" spc="-5" dirty="0">
                <a:solidFill>
                  <a:srgbClr val="1F145D"/>
                </a:solidFill>
                <a:latin typeface="Calibri"/>
                <a:cs typeface="Calibri"/>
              </a:rPr>
              <a:t>job </a:t>
            </a:r>
            <a:r>
              <a:rPr sz="2600" dirty="0">
                <a:solidFill>
                  <a:srgbClr val="1F145D"/>
                </a:solidFill>
                <a:latin typeface="Calibri"/>
                <a:cs typeface="Calibri"/>
              </a:rPr>
              <a:t>assigning the </a:t>
            </a:r>
            <a:r>
              <a:rPr sz="2600" spc="-25" dirty="0">
                <a:solidFill>
                  <a:srgbClr val="1F145D"/>
                </a:solidFill>
                <a:latin typeface="Calibri"/>
                <a:cs typeface="Calibri"/>
              </a:rPr>
              <a:t>state </a:t>
            </a:r>
            <a:r>
              <a:rPr sz="2600" spc="-5" dirty="0">
                <a:solidFill>
                  <a:srgbClr val="1F145D"/>
                </a:solidFill>
                <a:latin typeface="Calibri"/>
                <a:cs typeface="Calibri"/>
              </a:rPr>
              <a:t>encoding </a:t>
            </a:r>
            <a:r>
              <a:rPr sz="2600" dirty="0">
                <a:solidFill>
                  <a:srgbClr val="1F145D"/>
                </a:solidFill>
                <a:latin typeface="Calibri"/>
                <a:cs typeface="Calibri"/>
              </a:rPr>
              <a:t> </a:t>
            </a:r>
            <a:r>
              <a:rPr sz="2600" spc="-20" dirty="0">
                <a:solidFill>
                  <a:srgbClr val="1F145D"/>
                </a:solidFill>
                <a:latin typeface="Calibri"/>
                <a:cs typeface="Calibri"/>
              </a:rPr>
              <a:t>automatically.	</a:t>
            </a:r>
            <a:r>
              <a:rPr sz="2600" dirty="0">
                <a:solidFill>
                  <a:srgbClr val="1F145D"/>
                </a:solidFill>
                <a:latin typeface="Calibri"/>
                <a:cs typeface="Calibri"/>
              </a:rPr>
              <a:t>An</a:t>
            </a:r>
            <a:r>
              <a:rPr sz="2600" spc="-20" dirty="0">
                <a:solidFill>
                  <a:srgbClr val="1F145D"/>
                </a:solidFill>
                <a:latin typeface="Calibri"/>
                <a:cs typeface="Calibri"/>
              </a:rPr>
              <a:t> </a:t>
            </a:r>
            <a:r>
              <a:rPr sz="2600" spc="-10" dirty="0">
                <a:solidFill>
                  <a:srgbClr val="1F145D"/>
                </a:solidFill>
                <a:latin typeface="Calibri"/>
                <a:cs typeface="Calibri"/>
              </a:rPr>
              <a:t>attribute fsm_encoding</a:t>
            </a:r>
            <a:r>
              <a:rPr sz="2600" spc="-15" dirty="0">
                <a:solidFill>
                  <a:srgbClr val="1F145D"/>
                </a:solidFill>
                <a:latin typeface="Calibri"/>
                <a:cs typeface="Calibri"/>
              </a:rPr>
              <a:t> </a:t>
            </a:r>
            <a:r>
              <a:rPr sz="2600" spc="-10" dirty="0">
                <a:solidFill>
                  <a:srgbClr val="1F145D"/>
                </a:solidFill>
                <a:latin typeface="Calibri"/>
                <a:cs typeface="Calibri"/>
              </a:rPr>
              <a:t>can</a:t>
            </a:r>
            <a:r>
              <a:rPr sz="2600" spc="5" dirty="0">
                <a:solidFill>
                  <a:srgbClr val="1F145D"/>
                </a:solidFill>
                <a:latin typeface="Calibri"/>
                <a:cs typeface="Calibri"/>
              </a:rPr>
              <a:t> </a:t>
            </a:r>
            <a:r>
              <a:rPr sz="2600" spc="-5" dirty="0">
                <a:solidFill>
                  <a:srgbClr val="1F145D"/>
                </a:solidFill>
                <a:latin typeface="Calibri"/>
                <a:cs typeface="Calibri"/>
              </a:rPr>
              <a:t>be</a:t>
            </a:r>
            <a:r>
              <a:rPr sz="2600" spc="-20" dirty="0">
                <a:solidFill>
                  <a:srgbClr val="1F145D"/>
                </a:solidFill>
                <a:latin typeface="Calibri"/>
                <a:cs typeface="Calibri"/>
              </a:rPr>
              <a:t> </a:t>
            </a:r>
            <a:r>
              <a:rPr sz="2600" spc="-5" dirty="0">
                <a:solidFill>
                  <a:srgbClr val="1F145D"/>
                </a:solidFill>
                <a:latin typeface="Calibri"/>
                <a:cs typeface="Calibri"/>
              </a:rPr>
              <a:t>used</a:t>
            </a:r>
            <a:r>
              <a:rPr sz="2600" spc="-20" dirty="0">
                <a:solidFill>
                  <a:srgbClr val="1F145D"/>
                </a:solidFill>
                <a:latin typeface="Calibri"/>
                <a:cs typeface="Calibri"/>
              </a:rPr>
              <a:t> </a:t>
            </a:r>
            <a:r>
              <a:rPr sz="2600" spc="-15" dirty="0">
                <a:solidFill>
                  <a:srgbClr val="1F145D"/>
                </a:solidFill>
                <a:latin typeface="Calibri"/>
                <a:cs typeface="Calibri"/>
              </a:rPr>
              <a:t>to</a:t>
            </a:r>
            <a:r>
              <a:rPr sz="2600" dirty="0">
                <a:solidFill>
                  <a:srgbClr val="1F145D"/>
                </a:solidFill>
                <a:latin typeface="Calibri"/>
                <a:cs typeface="Calibri"/>
              </a:rPr>
              <a:t> </a:t>
            </a:r>
            <a:r>
              <a:rPr sz="2600" spc="-10" dirty="0">
                <a:solidFill>
                  <a:srgbClr val="1F145D"/>
                </a:solidFill>
                <a:latin typeface="Calibri"/>
                <a:cs typeface="Calibri"/>
              </a:rPr>
              <a:t>override</a:t>
            </a:r>
            <a:r>
              <a:rPr sz="2600" spc="5" dirty="0">
                <a:solidFill>
                  <a:srgbClr val="1F145D"/>
                </a:solidFill>
                <a:latin typeface="Calibri"/>
                <a:cs typeface="Calibri"/>
              </a:rPr>
              <a:t> </a:t>
            </a:r>
            <a:r>
              <a:rPr sz="2600" dirty="0">
                <a:solidFill>
                  <a:srgbClr val="1F145D"/>
                </a:solidFill>
                <a:latin typeface="Calibri"/>
                <a:cs typeface="Calibri"/>
              </a:rPr>
              <a:t>this.</a:t>
            </a:r>
          </a:p>
          <a:p>
            <a:pPr marL="241300" marR="94615" indent="-229235">
              <a:lnSpc>
                <a:spcPct val="70000"/>
              </a:lnSpc>
              <a:spcBef>
                <a:spcPts val="994"/>
              </a:spcBef>
              <a:buFont typeface="Arial"/>
              <a:buChar char="•"/>
              <a:tabLst>
                <a:tab pos="241935" algn="l"/>
                <a:tab pos="3211195" algn="l"/>
              </a:tabLst>
            </a:pPr>
            <a:r>
              <a:rPr sz="2600" spc="-10" dirty="0">
                <a:solidFill>
                  <a:srgbClr val="1F145D"/>
                </a:solidFill>
                <a:latin typeface="Calibri"/>
                <a:cs typeface="Calibri"/>
              </a:rPr>
              <a:t>Vivado</a:t>
            </a:r>
            <a:r>
              <a:rPr sz="2600" dirty="0">
                <a:solidFill>
                  <a:srgbClr val="1F145D"/>
                </a:solidFill>
                <a:latin typeface="Calibri"/>
                <a:cs typeface="Calibri"/>
              </a:rPr>
              <a:t> </a:t>
            </a:r>
            <a:r>
              <a:rPr sz="2600" spc="-5" dirty="0">
                <a:solidFill>
                  <a:srgbClr val="1F145D"/>
                </a:solidFill>
                <a:latin typeface="Calibri"/>
                <a:cs typeface="Calibri"/>
              </a:rPr>
              <a:t>options</a:t>
            </a:r>
            <a:r>
              <a:rPr sz="2600" spc="-10" dirty="0">
                <a:solidFill>
                  <a:srgbClr val="1F145D"/>
                </a:solidFill>
                <a:latin typeface="Calibri"/>
                <a:cs typeface="Calibri"/>
              </a:rPr>
              <a:t> are:</a:t>
            </a:r>
            <a:r>
              <a:rPr sz="2600" spc="5" dirty="0">
                <a:solidFill>
                  <a:srgbClr val="1F145D"/>
                </a:solidFill>
                <a:latin typeface="Calibri"/>
                <a:cs typeface="Calibri"/>
              </a:rPr>
              <a:t> </a:t>
            </a:r>
            <a:r>
              <a:rPr sz="2600" spc="-15" dirty="0">
                <a:solidFill>
                  <a:srgbClr val="1F145D"/>
                </a:solidFill>
                <a:latin typeface="Calibri"/>
                <a:cs typeface="Calibri"/>
              </a:rPr>
              <a:t>Auto,</a:t>
            </a:r>
            <a:r>
              <a:rPr sz="2600" spc="5" dirty="0">
                <a:solidFill>
                  <a:srgbClr val="1F145D"/>
                </a:solidFill>
                <a:latin typeface="Calibri"/>
                <a:cs typeface="Calibri"/>
              </a:rPr>
              <a:t> </a:t>
            </a:r>
            <a:r>
              <a:rPr sz="2600" spc="-5" dirty="0">
                <a:solidFill>
                  <a:srgbClr val="1F145D"/>
                </a:solidFill>
                <a:latin typeface="Calibri"/>
                <a:cs typeface="Calibri"/>
              </a:rPr>
              <a:t>One-Hot,</a:t>
            </a:r>
            <a:r>
              <a:rPr sz="2600" spc="5" dirty="0">
                <a:solidFill>
                  <a:srgbClr val="1F145D"/>
                </a:solidFill>
                <a:latin typeface="Calibri"/>
                <a:cs typeface="Calibri"/>
              </a:rPr>
              <a:t> </a:t>
            </a:r>
            <a:r>
              <a:rPr sz="2600" spc="-5" dirty="0">
                <a:solidFill>
                  <a:srgbClr val="1F145D"/>
                </a:solidFill>
                <a:latin typeface="Calibri"/>
                <a:cs typeface="Calibri"/>
              </a:rPr>
              <a:t>Compact,</a:t>
            </a:r>
            <a:r>
              <a:rPr sz="2600" spc="-10" dirty="0">
                <a:solidFill>
                  <a:srgbClr val="1F145D"/>
                </a:solidFill>
                <a:latin typeface="Calibri"/>
                <a:cs typeface="Calibri"/>
              </a:rPr>
              <a:t> </a:t>
            </a:r>
            <a:r>
              <a:rPr sz="2600" spc="-5" dirty="0">
                <a:solidFill>
                  <a:srgbClr val="1F145D"/>
                </a:solidFill>
                <a:latin typeface="Calibri"/>
                <a:cs typeface="Calibri"/>
              </a:rPr>
              <a:t>Sequential,</a:t>
            </a:r>
            <a:r>
              <a:rPr sz="2600" spc="5" dirty="0">
                <a:solidFill>
                  <a:srgbClr val="1F145D"/>
                </a:solidFill>
                <a:latin typeface="Calibri"/>
                <a:cs typeface="Calibri"/>
              </a:rPr>
              <a:t> </a:t>
            </a:r>
            <a:r>
              <a:rPr sz="2600" spc="-55" dirty="0">
                <a:solidFill>
                  <a:srgbClr val="1F145D"/>
                </a:solidFill>
                <a:latin typeface="Calibri"/>
                <a:cs typeface="Calibri"/>
              </a:rPr>
              <a:t>Gray,</a:t>
            </a:r>
            <a:r>
              <a:rPr sz="2600" spc="-10" dirty="0">
                <a:solidFill>
                  <a:srgbClr val="1F145D"/>
                </a:solidFill>
                <a:latin typeface="Calibri"/>
                <a:cs typeface="Calibri"/>
              </a:rPr>
              <a:t> </a:t>
            </a:r>
            <a:r>
              <a:rPr sz="2600" spc="-5" dirty="0">
                <a:solidFill>
                  <a:srgbClr val="1F145D"/>
                </a:solidFill>
                <a:latin typeface="Calibri"/>
                <a:cs typeface="Calibri"/>
              </a:rPr>
              <a:t>Johnson, </a:t>
            </a:r>
            <a:r>
              <a:rPr sz="2600" dirty="0">
                <a:solidFill>
                  <a:srgbClr val="1F145D"/>
                </a:solidFill>
                <a:latin typeface="Calibri"/>
                <a:cs typeface="Calibri"/>
              </a:rPr>
              <a:t> </a:t>
            </a:r>
            <a:r>
              <a:rPr sz="2600" spc="-45" dirty="0">
                <a:solidFill>
                  <a:srgbClr val="1F145D"/>
                </a:solidFill>
                <a:latin typeface="Calibri"/>
                <a:cs typeface="Calibri"/>
              </a:rPr>
              <a:t>User,</a:t>
            </a:r>
            <a:r>
              <a:rPr sz="2600" spc="-10" dirty="0">
                <a:solidFill>
                  <a:srgbClr val="1F145D"/>
                </a:solidFill>
                <a:latin typeface="Calibri"/>
                <a:cs typeface="Calibri"/>
              </a:rPr>
              <a:t> </a:t>
            </a:r>
            <a:r>
              <a:rPr sz="2600" spc="-5" dirty="0">
                <a:solidFill>
                  <a:srgbClr val="1F145D"/>
                </a:solidFill>
                <a:latin typeface="Calibri"/>
                <a:cs typeface="Calibri"/>
              </a:rPr>
              <a:t>Speed</a:t>
            </a:r>
            <a:r>
              <a:rPr sz="2600" spc="-25" dirty="0">
                <a:solidFill>
                  <a:srgbClr val="1F145D"/>
                </a:solidFill>
                <a:latin typeface="Calibri"/>
                <a:cs typeface="Calibri"/>
              </a:rPr>
              <a:t> </a:t>
            </a:r>
            <a:r>
              <a:rPr sz="2600" spc="-5" dirty="0">
                <a:solidFill>
                  <a:srgbClr val="1F145D"/>
                </a:solidFill>
                <a:latin typeface="Calibri"/>
                <a:cs typeface="Calibri"/>
              </a:rPr>
              <a:t>or</a:t>
            </a:r>
            <a:r>
              <a:rPr sz="2600" spc="10" dirty="0">
                <a:solidFill>
                  <a:srgbClr val="1F145D"/>
                </a:solidFill>
                <a:latin typeface="Calibri"/>
                <a:cs typeface="Calibri"/>
              </a:rPr>
              <a:t> </a:t>
            </a:r>
            <a:r>
              <a:rPr sz="2600" dirty="0">
                <a:solidFill>
                  <a:srgbClr val="1F145D"/>
                </a:solidFill>
                <a:latin typeface="Calibri"/>
                <a:cs typeface="Calibri"/>
              </a:rPr>
              <a:t>None.	</a:t>
            </a:r>
            <a:r>
              <a:rPr sz="2600" spc="-5" dirty="0">
                <a:solidFill>
                  <a:srgbClr val="1F145D"/>
                </a:solidFill>
                <a:latin typeface="Calibri"/>
                <a:cs typeface="Calibri"/>
              </a:rPr>
              <a:t>Just set </a:t>
            </a:r>
            <a:r>
              <a:rPr sz="2600" dirty="0">
                <a:solidFill>
                  <a:srgbClr val="1F145D"/>
                </a:solidFill>
                <a:latin typeface="Calibri"/>
                <a:cs typeface="Calibri"/>
              </a:rPr>
              <a:t>this </a:t>
            </a:r>
            <a:r>
              <a:rPr sz="2600" spc="-10" dirty="0">
                <a:solidFill>
                  <a:srgbClr val="1F145D"/>
                </a:solidFill>
                <a:latin typeface="Calibri"/>
                <a:cs typeface="Calibri"/>
              </a:rPr>
              <a:t>attribute </a:t>
            </a:r>
            <a:r>
              <a:rPr sz="2600" spc="-5" dirty="0">
                <a:solidFill>
                  <a:srgbClr val="1F145D"/>
                </a:solidFill>
                <a:latin typeface="Calibri"/>
                <a:cs typeface="Calibri"/>
              </a:rPr>
              <a:t>on </a:t>
            </a:r>
            <a:r>
              <a:rPr sz="2600" dirty="0">
                <a:solidFill>
                  <a:srgbClr val="1F145D"/>
                </a:solidFill>
                <a:latin typeface="Calibri"/>
                <a:cs typeface="Calibri"/>
              </a:rPr>
              <a:t>the </a:t>
            </a:r>
            <a:r>
              <a:rPr sz="2600" spc="-25" dirty="0">
                <a:solidFill>
                  <a:srgbClr val="1F145D"/>
                </a:solidFill>
                <a:latin typeface="Calibri"/>
                <a:cs typeface="Calibri"/>
              </a:rPr>
              <a:t>state </a:t>
            </a:r>
            <a:r>
              <a:rPr sz="2600" spc="-10" dirty="0">
                <a:solidFill>
                  <a:srgbClr val="1F145D"/>
                </a:solidFill>
                <a:latin typeface="Calibri"/>
                <a:cs typeface="Calibri"/>
              </a:rPr>
              <a:t>variable/signal </a:t>
            </a:r>
            <a:r>
              <a:rPr sz="2600" spc="-15" dirty="0">
                <a:solidFill>
                  <a:srgbClr val="1F145D"/>
                </a:solidFill>
                <a:latin typeface="Calibri"/>
                <a:cs typeface="Calibri"/>
              </a:rPr>
              <a:t>to </a:t>
            </a:r>
            <a:r>
              <a:rPr sz="2600" spc="-570" dirty="0">
                <a:solidFill>
                  <a:srgbClr val="1F145D"/>
                </a:solidFill>
                <a:latin typeface="Calibri"/>
                <a:cs typeface="Calibri"/>
              </a:rPr>
              <a:t> </a:t>
            </a:r>
            <a:r>
              <a:rPr sz="2600" spc="-10" dirty="0">
                <a:solidFill>
                  <a:srgbClr val="1F145D"/>
                </a:solidFill>
                <a:latin typeface="Calibri"/>
                <a:cs typeface="Calibri"/>
              </a:rPr>
              <a:t>define</a:t>
            </a:r>
            <a:r>
              <a:rPr sz="2600" spc="-45" dirty="0">
                <a:solidFill>
                  <a:srgbClr val="1F145D"/>
                </a:solidFill>
                <a:latin typeface="Calibri"/>
                <a:cs typeface="Calibri"/>
              </a:rPr>
              <a:t> </a:t>
            </a:r>
            <a:r>
              <a:rPr sz="2600" spc="-15" dirty="0">
                <a:solidFill>
                  <a:srgbClr val="1F145D"/>
                </a:solidFill>
                <a:latin typeface="Calibri"/>
                <a:cs typeface="Calibri"/>
              </a:rPr>
              <a:t>your</a:t>
            </a:r>
            <a:r>
              <a:rPr sz="2600" spc="5" dirty="0">
                <a:solidFill>
                  <a:srgbClr val="1F145D"/>
                </a:solidFill>
                <a:latin typeface="Calibri"/>
                <a:cs typeface="Calibri"/>
              </a:rPr>
              <a:t> </a:t>
            </a:r>
            <a:r>
              <a:rPr sz="2600" spc="-5" dirty="0">
                <a:solidFill>
                  <a:srgbClr val="1F145D"/>
                </a:solidFill>
                <a:latin typeface="Calibri"/>
                <a:cs typeface="Calibri"/>
              </a:rPr>
              <a:t>design</a:t>
            </a:r>
            <a:r>
              <a:rPr sz="2600" spc="-25" dirty="0">
                <a:solidFill>
                  <a:srgbClr val="1F145D"/>
                </a:solidFill>
                <a:latin typeface="Calibri"/>
                <a:cs typeface="Calibri"/>
              </a:rPr>
              <a:t> </a:t>
            </a:r>
            <a:r>
              <a:rPr sz="2600" spc="-10" dirty="0">
                <a:solidFill>
                  <a:srgbClr val="1F145D"/>
                </a:solidFill>
                <a:latin typeface="Calibri"/>
                <a:cs typeface="Calibri"/>
              </a:rPr>
              <a:t>intent.</a:t>
            </a:r>
            <a:r>
              <a:rPr sz="2600" spc="-20" dirty="0">
                <a:solidFill>
                  <a:srgbClr val="1F145D"/>
                </a:solidFill>
                <a:latin typeface="Calibri"/>
                <a:cs typeface="Calibri"/>
              </a:rPr>
              <a:t> </a:t>
            </a:r>
            <a:r>
              <a:rPr sz="2600" spc="-15" dirty="0">
                <a:solidFill>
                  <a:srgbClr val="1F145D"/>
                </a:solidFill>
                <a:latin typeface="Calibri"/>
                <a:cs typeface="Calibri"/>
              </a:rPr>
              <a:t>For</a:t>
            </a:r>
            <a:r>
              <a:rPr sz="2600" spc="-5" dirty="0">
                <a:solidFill>
                  <a:srgbClr val="1F145D"/>
                </a:solidFill>
                <a:latin typeface="Calibri"/>
                <a:cs typeface="Calibri"/>
              </a:rPr>
              <a:t> </a:t>
            </a:r>
            <a:r>
              <a:rPr sz="2600" spc="-10" dirty="0">
                <a:solidFill>
                  <a:srgbClr val="1F145D"/>
                </a:solidFill>
                <a:latin typeface="Calibri"/>
                <a:cs typeface="Calibri"/>
              </a:rPr>
              <a:t>example:</a:t>
            </a:r>
            <a:endParaRPr sz="2600" dirty="0">
              <a:solidFill>
                <a:srgbClr val="1F145D"/>
              </a:solidFill>
              <a:latin typeface="Calibri"/>
              <a:cs typeface="Calibri"/>
            </a:endParaRPr>
          </a:p>
        </p:txBody>
      </p:sp>
      <p:sp>
        <p:nvSpPr>
          <p:cNvPr id="4" name="object 4"/>
          <p:cNvSpPr txBox="1"/>
          <p:nvPr/>
        </p:nvSpPr>
        <p:spPr>
          <a:xfrm>
            <a:off x="3855720" y="5507735"/>
            <a:ext cx="4869180" cy="537968"/>
          </a:xfrm>
          <a:prstGeom prst="rect">
            <a:avLst/>
          </a:prstGeom>
          <a:solidFill>
            <a:srgbClr val="E1EFD9"/>
          </a:solidFill>
          <a:ln w="9525">
            <a:solidFill>
              <a:srgbClr val="00AF50"/>
            </a:solidFill>
          </a:ln>
        </p:spPr>
        <p:txBody>
          <a:bodyPr vert="horz" wrap="square" lIns="0" tIns="6985" rIns="0" bIns="0" rtlCol="0">
            <a:spAutoFit/>
          </a:bodyPr>
          <a:lstStyle/>
          <a:p>
            <a:pPr>
              <a:lnSpc>
                <a:spcPct val="100000"/>
              </a:lnSpc>
              <a:spcBef>
                <a:spcPts val="55"/>
              </a:spcBef>
            </a:pPr>
            <a:endParaRPr sz="1850" dirty="0">
              <a:solidFill>
                <a:srgbClr val="1F145D"/>
              </a:solidFill>
              <a:latin typeface="Times New Roman"/>
              <a:cs typeface="Times New Roman"/>
            </a:endParaRPr>
          </a:p>
          <a:p>
            <a:pPr marL="90805">
              <a:lnSpc>
                <a:spcPct val="100000"/>
              </a:lnSpc>
            </a:pPr>
            <a:r>
              <a:rPr sz="1600" b="1" spc="-10" dirty="0">
                <a:solidFill>
                  <a:srgbClr val="1F145D"/>
                </a:solidFill>
                <a:latin typeface="Calibri"/>
                <a:cs typeface="Calibri"/>
              </a:rPr>
              <a:t>(*</a:t>
            </a:r>
            <a:r>
              <a:rPr sz="1600" b="1" spc="10" dirty="0">
                <a:solidFill>
                  <a:srgbClr val="1F145D"/>
                </a:solidFill>
                <a:latin typeface="Calibri"/>
                <a:cs typeface="Calibri"/>
              </a:rPr>
              <a:t> </a:t>
            </a:r>
            <a:r>
              <a:rPr sz="1600" spc="-10" dirty="0">
                <a:solidFill>
                  <a:srgbClr val="1F145D"/>
                </a:solidFill>
                <a:latin typeface="Calibri"/>
                <a:cs typeface="Calibri"/>
              </a:rPr>
              <a:t>fsm_encoding</a:t>
            </a:r>
            <a:r>
              <a:rPr sz="1600" spc="5" dirty="0">
                <a:solidFill>
                  <a:srgbClr val="1F145D"/>
                </a:solidFill>
                <a:latin typeface="Calibri"/>
                <a:cs typeface="Calibri"/>
              </a:rPr>
              <a:t> </a:t>
            </a:r>
            <a:r>
              <a:rPr sz="1600" spc="-5" dirty="0">
                <a:solidFill>
                  <a:srgbClr val="1F145D"/>
                </a:solidFill>
                <a:latin typeface="Calibri"/>
                <a:cs typeface="Calibri"/>
              </a:rPr>
              <a:t>= “one_hot”</a:t>
            </a:r>
            <a:r>
              <a:rPr sz="1600" spc="35" dirty="0">
                <a:solidFill>
                  <a:srgbClr val="1F145D"/>
                </a:solidFill>
                <a:latin typeface="Calibri"/>
                <a:cs typeface="Calibri"/>
              </a:rPr>
              <a:t> </a:t>
            </a:r>
            <a:r>
              <a:rPr sz="1600" b="1" spc="-5" dirty="0">
                <a:solidFill>
                  <a:srgbClr val="1F145D"/>
                </a:solidFill>
                <a:latin typeface="Calibri"/>
                <a:cs typeface="Calibri"/>
              </a:rPr>
              <a:t>*)</a:t>
            </a:r>
            <a:r>
              <a:rPr sz="1600" b="1" dirty="0">
                <a:solidFill>
                  <a:srgbClr val="1F145D"/>
                </a:solidFill>
                <a:latin typeface="Calibri"/>
                <a:cs typeface="Calibri"/>
              </a:rPr>
              <a:t> </a:t>
            </a:r>
            <a:r>
              <a:rPr sz="1600" b="1" spc="-10" dirty="0">
                <a:solidFill>
                  <a:srgbClr val="1F145D"/>
                </a:solidFill>
                <a:latin typeface="Calibri"/>
                <a:cs typeface="Calibri"/>
              </a:rPr>
              <a:t>reg</a:t>
            </a:r>
            <a:r>
              <a:rPr sz="1600" b="1" spc="10" dirty="0">
                <a:solidFill>
                  <a:srgbClr val="1F145D"/>
                </a:solidFill>
                <a:latin typeface="Calibri"/>
                <a:cs typeface="Calibri"/>
              </a:rPr>
              <a:t> </a:t>
            </a:r>
            <a:r>
              <a:rPr sz="1600" spc="-5" dirty="0">
                <a:solidFill>
                  <a:srgbClr val="1F145D"/>
                </a:solidFill>
                <a:latin typeface="Calibri"/>
                <a:cs typeface="Calibri"/>
              </a:rPr>
              <a:t>[1:0]</a:t>
            </a:r>
            <a:r>
              <a:rPr sz="1600" spc="-10" dirty="0">
                <a:solidFill>
                  <a:srgbClr val="1F145D"/>
                </a:solidFill>
                <a:latin typeface="Calibri"/>
                <a:cs typeface="Calibri"/>
              </a:rPr>
              <a:t> current_state;</a:t>
            </a:r>
            <a:endParaRPr sz="1600" dirty="0">
              <a:solidFill>
                <a:srgbClr val="1F145D"/>
              </a:solidFill>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52" y="1142887"/>
            <a:ext cx="5539101" cy="697230"/>
          </a:xfrm>
          <a:prstGeom prst="rect">
            <a:avLst/>
          </a:prstGeom>
        </p:spPr>
        <p:txBody>
          <a:bodyPr vert="horz" wrap="square" lIns="0" tIns="13335" rIns="0" bIns="0" rtlCol="0">
            <a:spAutoFit/>
          </a:bodyPr>
          <a:lstStyle/>
          <a:p>
            <a:pPr marL="12700">
              <a:lnSpc>
                <a:spcPct val="100000"/>
              </a:lnSpc>
              <a:spcBef>
                <a:spcPts val="105"/>
              </a:spcBef>
            </a:pPr>
            <a:r>
              <a:rPr spc="-20" dirty="0"/>
              <a:t>FSM</a:t>
            </a:r>
            <a:r>
              <a:rPr spc="-30" dirty="0"/>
              <a:t> </a:t>
            </a:r>
            <a:r>
              <a:rPr spc="-40" dirty="0"/>
              <a:t>state</a:t>
            </a:r>
            <a:r>
              <a:rPr spc="-35" dirty="0"/>
              <a:t> </a:t>
            </a:r>
            <a:r>
              <a:rPr spc="-10" dirty="0"/>
              <a:t>encoding</a:t>
            </a:r>
          </a:p>
        </p:txBody>
      </p:sp>
      <p:sp>
        <p:nvSpPr>
          <p:cNvPr id="3" name="object 3"/>
          <p:cNvSpPr txBox="1"/>
          <p:nvPr/>
        </p:nvSpPr>
        <p:spPr>
          <a:xfrm>
            <a:off x="916938" y="1811782"/>
            <a:ext cx="10741661" cy="4514569"/>
          </a:xfrm>
          <a:prstGeom prst="rect">
            <a:avLst/>
          </a:prstGeom>
        </p:spPr>
        <p:txBody>
          <a:bodyPr vert="horz" wrap="square" lIns="0" tIns="132080" rIns="0" bIns="0" rtlCol="0">
            <a:spAutoFit/>
          </a:bodyPr>
          <a:lstStyle/>
          <a:p>
            <a:pPr marL="241300" marR="5080" indent="-229235">
              <a:lnSpc>
                <a:spcPct val="70000"/>
              </a:lnSpc>
              <a:spcBef>
                <a:spcPts val="1040"/>
              </a:spcBef>
              <a:buFont typeface="Arial"/>
              <a:buChar char="•"/>
              <a:tabLst>
                <a:tab pos="241935" algn="l"/>
                <a:tab pos="3197860" algn="l"/>
                <a:tab pos="5895975" algn="l"/>
                <a:tab pos="9255760" algn="l"/>
              </a:tabLst>
            </a:pPr>
            <a:r>
              <a:rPr lang="en-US" altLang="zh-CN" sz="2600" spc="-10" dirty="0">
                <a:solidFill>
                  <a:srgbClr val="1F145D"/>
                </a:solidFill>
                <a:latin typeface="Calibri"/>
                <a:cs typeface="Calibri"/>
              </a:rPr>
              <a:t>Binary: use binary code to represent states</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One-hot: There will be a unique “1” in the encoding, which represent the state</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Gray: only one bit can be changed in the transition of the states</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Johnson: LSB =  ~MSB,  shift &lt;&lt; 1  </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Compact</a:t>
            </a:r>
            <a:r>
              <a:rPr lang="en-GB" sz="2600" spc="-10" dirty="0">
                <a:solidFill>
                  <a:srgbClr val="1F145D"/>
                </a:solidFill>
                <a:latin typeface="Calibri"/>
                <a:cs typeface="Calibri"/>
              </a:rPr>
              <a:t>: Least area mode, automatically pick the most area efficient way</a:t>
            </a:r>
            <a:endParaRPr lang="en-US" sz="2600" spc="-10" dirty="0">
              <a:solidFill>
                <a:srgbClr val="1F145D"/>
              </a:solidFill>
              <a:latin typeface="Calibri"/>
              <a:cs typeface="Calibri"/>
            </a:endParaRP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Sequential: Optimize the state transition process</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User: Use user’s encoding</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Speed: Max performance mode. </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None: The compiler will not regard this part of code as FSM</a:t>
            </a:r>
          </a:p>
          <a:p>
            <a:pPr marL="241300" marR="5080" indent="-229235">
              <a:lnSpc>
                <a:spcPct val="70000"/>
              </a:lnSpc>
              <a:spcBef>
                <a:spcPts val="1040"/>
              </a:spcBef>
              <a:buFont typeface="Arial"/>
              <a:buChar char="•"/>
              <a:tabLst>
                <a:tab pos="241935" algn="l"/>
                <a:tab pos="3197860" algn="l"/>
                <a:tab pos="5895975" algn="l"/>
                <a:tab pos="9255760" algn="l"/>
              </a:tabLst>
            </a:pPr>
            <a:r>
              <a:rPr lang="en-US" sz="2600" spc="-10" dirty="0">
                <a:solidFill>
                  <a:srgbClr val="1F145D"/>
                </a:solidFill>
                <a:latin typeface="Calibri"/>
                <a:cs typeface="Calibri"/>
              </a:rPr>
              <a:t>Safe mode</a:t>
            </a:r>
            <a:r>
              <a:rPr sz="2600" spc="-10" dirty="0">
                <a:solidFill>
                  <a:srgbClr val="1F145D"/>
                </a:solidFill>
                <a:latin typeface="Calibri"/>
                <a:cs typeface="Calibri"/>
              </a:rPr>
              <a:t>:</a:t>
            </a:r>
            <a:r>
              <a:rPr lang="en-GB" sz="2600" spc="-10" dirty="0">
                <a:solidFill>
                  <a:srgbClr val="1F145D"/>
                </a:solidFill>
                <a:latin typeface="Calibri"/>
                <a:cs typeface="Calibri"/>
              </a:rPr>
              <a:t> Automatically add default sentence if user doesn’t setup default</a:t>
            </a:r>
          </a:p>
          <a:p>
            <a:pPr marL="241300" marR="5080" indent="-229235">
              <a:lnSpc>
                <a:spcPct val="70000"/>
              </a:lnSpc>
              <a:spcBef>
                <a:spcPts val="1040"/>
              </a:spcBef>
              <a:buFont typeface="Arial"/>
              <a:buChar char="•"/>
              <a:tabLst>
                <a:tab pos="241935" algn="l"/>
                <a:tab pos="3197860" algn="l"/>
                <a:tab pos="5895975" algn="l"/>
                <a:tab pos="9255760" algn="l"/>
              </a:tabLst>
            </a:pPr>
            <a:r>
              <a:rPr lang="en-GB" sz="2600" spc="-10" dirty="0">
                <a:solidFill>
                  <a:srgbClr val="1F145D"/>
                </a:solidFill>
                <a:latin typeface="Calibri"/>
                <a:cs typeface="Calibri"/>
              </a:rPr>
              <a:t>Auto: Automatically pick up the most suitable one above</a:t>
            </a:r>
            <a:endParaRPr sz="2600" dirty="0">
              <a:solidFill>
                <a:srgbClr val="1F145D"/>
              </a:solidFill>
              <a:latin typeface="Calibri"/>
              <a:cs typeface="Calibri"/>
            </a:endParaRPr>
          </a:p>
        </p:txBody>
      </p:sp>
      <p:sp>
        <p:nvSpPr>
          <p:cNvPr id="5" name="object 4">
            <a:extLst>
              <a:ext uri="{FF2B5EF4-FFF2-40B4-BE49-F238E27FC236}">
                <a16:creationId xmlns:a16="http://schemas.microsoft.com/office/drawing/2014/main" id="{DB17C29A-F8D1-4966-A801-C386D1E5D5BC}"/>
              </a:ext>
            </a:extLst>
          </p:cNvPr>
          <p:cNvSpPr txBox="1"/>
          <p:nvPr/>
        </p:nvSpPr>
        <p:spPr>
          <a:xfrm>
            <a:off x="6553200" y="531649"/>
            <a:ext cx="4869180" cy="537968"/>
          </a:xfrm>
          <a:prstGeom prst="rect">
            <a:avLst/>
          </a:prstGeom>
          <a:solidFill>
            <a:srgbClr val="E1EFD9"/>
          </a:solidFill>
          <a:ln w="9525">
            <a:solidFill>
              <a:srgbClr val="00AF50"/>
            </a:solidFill>
          </a:ln>
        </p:spPr>
        <p:txBody>
          <a:bodyPr vert="horz" wrap="square" lIns="0" tIns="6985" rIns="0" bIns="0" rtlCol="0">
            <a:spAutoFit/>
          </a:bodyPr>
          <a:lstStyle/>
          <a:p>
            <a:pPr>
              <a:lnSpc>
                <a:spcPct val="100000"/>
              </a:lnSpc>
              <a:spcBef>
                <a:spcPts val="55"/>
              </a:spcBef>
            </a:pPr>
            <a:endParaRPr sz="1850" dirty="0">
              <a:solidFill>
                <a:srgbClr val="1F145D"/>
              </a:solidFill>
              <a:latin typeface="Times New Roman"/>
              <a:cs typeface="Times New Roman"/>
            </a:endParaRPr>
          </a:p>
          <a:p>
            <a:pPr marL="90805">
              <a:lnSpc>
                <a:spcPct val="100000"/>
              </a:lnSpc>
            </a:pPr>
            <a:r>
              <a:rPr sz="1600" b="1" spc="-10" dirty="0">
                <a:solidFill>
                  <a:srgbClr val="1F145D"/>
                </a:solidFill>
                <a:latin typeface="Calibri"/>
                <a:cs typeface="Calibri"/>
              </a:rPr>
              <a:t>(*</a:t>
            </a:r>
            <a:r>
              <a:rPr sz="1600" b="1" spc="10" dirty="0">
                <a:solidFill>
                  <a:srgbClr val="1F145D"/>
                </a:solidFill>
                <a:latin typeface="Calibri"/>
                <a:cs typeface="Calibri"/>
              </a:rPr>
              <a:t> </a:t>
            </a:r>
            <a:r>
              <a:rPr sz="1600" spc="-10" dirty="0">
                <a:solidFill>
                  <a:srgbClr val="1F145D"/>
                </a:solidFill>
                <a:latin typeface="Calibri"/>
                <a:cs typeface="Calibri"/>
              </a:rPr>
              <a:t>fsm_encoding</a:t>
            </a:r>
            <a:r>
              <a:rPr sz="1600" spc="5" dirty="0">
                <a:solidFill>
                  <a:srgbClr val="1F145D"/>
                </a:solidFill>
                <a:latin typeface="Calibri"/>
                <a:cs typeface="Calibri"/>
              </a:rPr>
              <a:t> </a:t>
            </a:r>
            <a:r>
              <a:rPr sz="1600" spc="-5" dirty="0">
                <a:solidFill>
                  <a:srgbClr val="1F145D"/>
                </a:solidFill>
                <a:latin typeface="Calibri"/>
                <a:cs typeface="Calibri"/>
              </a:rPr>
              <a:t>= “</a:t>
            </a:r>
            <a:r>
              <a:rPr sz="1600" b="1" spc="-5" dirty="0">
                <a:solidFill>
                  <a:srgbClr val="1F145D"/>
                </a:solidFill>
                <a:latin typeface="Calibri"/>
                <a:cs typeface="Calibri"/>
              </a:rPr>
              <a:t>one_hot</a:t>
            </a:r>
            <a:r>
              <a:rPr sz="1600" spc="-5" dirty="0">
                <a:solidFill>
                  <a:srgbClr val="1F145D"/>
                </a:solidFill>
                <a:latin typeface="Calibri"/>
                <a:cs typeface="Calibri"/>
              </a:rPr>
              <a:t>”</a:t>
            </a:r>
            <a:r>
              <a:rPr sz="1600" spc="35" dirty="0">
                <a:solidFill>
                  <a:srgbClr val="1F145D"/>
                </a:solidFill>
                <a:latin typeface="Calibri"/>
                <a:cs typeface="Calibri"/>
              </a:rPr>
              <a:t> </a:t>
            </a:r>
            <a:r>
              <a:rPr sz="1600" b="1" spc="-5" dirty="0">
                <a:solidFill>
                  <a:srgbClr val="1F145D"/>
                </a:solidFill>
                <a:latin typeface="Calibri"/>
                <a:cs typeface="Calibri"/>
              </a:rPr>
              <a:t>*)</a:t>
            </a:r>
            <a:r>
              <a:rPr sz="1600" b="1" dirty="0">
                <a:solidFill>
                  <a:srgbClr val="1F145D"/>
                </a:solidFill>
                <a:latin typeface="Calibri"/>
                <a:cs typeface="Calibri"/>
              </a:rPr>
              <a:t> </a:t>
            </a:r>
            <a:r>
              <a:rPr sz="1600" b="1" spc="-10" dirty="0">
                <a:solidFill>
                  <a:srgbClr val="1F145D"/>
                </a:solidFill>
                <a:latin typeface="Calibri"/>
                <a:cs typeface="Calibri"/>
              </a:rPr>
              <a:t>reg</a:t>
            </a:r>
            <a:r>
              <a:rPr sz="1600" b="1" spc="10" dirty="0">
                <a:solidFill>
                  <a:srgbClr val="1F145D"/>
                </a:solidFill>
                <a:latin typeface="Calibri"/>
                <a:cs typeface="Calibri"/>
              </a:rPr>
              <a:t> </a:t>
            </a:r>
            <a:r>
              <a:rPr sz="1600" spc="-5" dirty="0">
                <a:solidFill>
                  <a:srgbClr val="1F145D"/>
                </a:solidFill>
                <a:latin typeface="Calibri"/>
                <a:cs typeface="Calibri"/>
              </a:rPr>
              <a:t>[1:0]</a:t>
            </a:r>
            <a:r>
              <a:rPr sz="1600" spc="-10" dirty="0">
                <a:solidFill>
                  <a:srgbClr val="1F145D"/>
                </a:solidFill>
                <a:latin typeface="Calibri"/>
                <a:cs typeface="Calibri"/>
              </a:rPr>
              <a:t> current_state;</a:t>
            </a:r>
            <a:endParaRPr sz="1600" dirty="0">
              <a:solidFill>
                <a:srgbClr val="1F145D"/>
              </a:solidFill>
              <a:latin typeface="Calibri"/>
              <a:cs typeface="Calibri"/>
            </a:endParaRPr>
          </a:p>
        </p:txBody>
      </p:sp>
    </p:spTree>
    <p:extLst>
      <p:ext uri="{BB962C8B-B14F-4D97-AF65-F5344CB8AC3E}">
        <p14:creationId xmlns:p14="http://schemas.microsoft.com/office/powerpoint/2010/main" val="3372460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9376" y="1166367"/>
            <a:ext cx="6547213" cy="697230"/>
          </a:xfrm>
          <a:prstGeom prst="rect">
            <a:avLst/>
          </a:prstGeom>
        </p:spPr>
        <p:txBody>
          <a:bodyPr vert="horz" wrap="square" lIns="0" tIns="13335" rIns="0" bIns="0" rtlCol="0">
            <a:spAutoFit/>
          </a:bodyPr>
          <a:lstStyle/>
          <a:p>
            <a:pPr marL="12700">
              <a:lnSpc>
                <a:spcPct val="100000"/>
              </a:lnSpc>
              <a:spcBef>
                <a:spcPts val="105"/>
              </a:spcBef>
            </a:pPr>
            <a:r>
              <a:rPr spc="-20" dirty="0"/>
              <a:t>FSM</a:t>
            </a:r>
            <a:r>
              <a:rPr spc="-15" dirty="0"/>
              <a:t> </a:t>
            </a:r>
            <a:r>
              <a:rPr spc="-20" dirty="0"/>
              <a:t>avoiding</a:t>
            </a:r>
            <a:r>
              <a:rPr spc="-5" dirty="0"/>
              <a:t> </a:t>
            </a:r>
            <a:r>
              <a:rPr spc="-15" dirty="0"/>
              <a:t>problems</a:t>
            </a:r>
          </a:p>
        </p:txBody>
      </p:sp>
      <p:sp>
        <p:nvSpPr>
          <p:cNvPr id="3" name="object 3"/>
          <p:cNvSpPr txBox="1"/>
          <p:nvPr/>
        </p:nvSpPr>
        <p:spPr>
          <a:xfrm>
            <a:off x="916939" y="1863597"/>
            <a:ext cx="10357485" cy="4119879"/>
          </a:xfrm>
          <a:prstGeom prst="rect">
            <a:avLst/>
          </a:prstGeom>
        </p:spPr>
        <p:txBody>
          <a:bodyPr vert="horz" wrap="square" lIns="0" tIns="83820" rIns="0" bIns="0" rtlCol="0">
            <a:spAutoFit/>
          </a:bodyPr>
          <a:lstStyle/>
          <a:p>
            <a:pPr marL="241300" marR="46355" indent="-229235">
              <a:lnSpc>
                <a:spcPts val="2300"/>
              </a:lnSpc>
              <a:spcBef>
                <a:spcPts val="660"/>
              </a:spcBef>
              <a:buFont typeface="Arial"/>
              <a:buChar char="•"/>
              <a:tabLst>
                <a:tab pos="241935" algn="l"/>
              </a:tabLst>
            </a:pPr>
            <a:r>
              <a:rPr sz="2400" spc="-45" dirty="0">
                <a:solidFill>
                  <a:srgbClr val="1F145D"/>
                </a:solidFill>
                <a:latin typeface="Calibri"/>
                <a:cs typeface="Calibri"/>
              </a:rPr>
              <a:t>Two</a:t>
            </a:r>
            <a:r>
              <a:rPr sz="2400" spc="-10" dirty="0">
                <a:solidFill>
                  <a:srgbClr val="1F145D"/>
                </a:solidFill>
                <a:latin typeface="Calibri"/>
                <a:cs typeface="Calibri"/>
              </a:rPr>
              <a:t> </a:t>
            </a:r>
            <a:r>
              <a:rPr sz="2400" dirty="0">
                <a:solidFill>
                  <a:srgbClr val="1F145D"/>
                </a:solidFill>
                <a:latin typeface="Calibri"/>
                <a:cs typeface="Calibri"/>
              </a:rPr>
              <a:t>things</a:t>
            </a:r>
            <a:r>
              <a:rPr sz="2400" spc="-10" dirty="0">
                <a:solidFill>
                  <a:srgbClr val="1F145D"/>
                </a:solidFill>
                <a:latin typeface="Calibri"/>
                <a:cs typeface="Calibri"/>
              </a:rPr>
              <a:t> </a:t>
            </a:r>
            <a:r>
              <a:rPr sz="2400" spc="-15"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be </a:t>
            </a:r>
            <a:r>
              <a:rPr sz="2400" spc="-15" dirty="0">
                <a:solidFill>
                  <a:srgbClr val="1F145D"/>
                </a:solidFill>
                <a:latin typeface="Calibri"/>
                <a:cs typeface="Calibri"/>
              </a:rPr>
              <a:t>aware</a:t>
            </a:r>
            <a:r>
              <a:rPr sz="2400" spc="-20" dirty="0">
                <a:solidFill>
                  <a:srgbClr val="1F145D"/>
                </a:solidFill>
                <a:latin typeface="Calibri"/>
                <a:cs typeface="Calibri"/>
              </a:rPr>
              <a:t> </a:t>
            </a:r>
            <a:r>
              <a:rPr sz="2400" spc="-5" dirty="0">
                <a:solidFill>
                  <a:srgbClr val="1F145D"/>
                </a:solidFill>
                <a:latin typeface="Calibri"/>
                <a:cs typeface="Calibri"/>
              </a:rPr>
              <a:t>of </a:t>
            </a:r>
            <a:r>
              <a:rPr sz="2400" dirty="0">
                <a:solidFill>
                  <a:srgbClr val="1F145D"/>
                </a:solidFill>
                <a:latin typeface="Calibri"/>
                <a:cs typeface="Calibri"/>
              </a:rPr>
              <a:t>is </a:t>
            </a:r>
            <a:r>
              <a:rPr sz="2400" spc="-10" dirty="0">
                <a:solidFill>
                  <a:srgbClr val="1F145D"/>
                </a:solidFill>
                <a:latin typeface="Calibri"/>
                <a:cs typeface="Calibri"/>
              </a:rPr>
              <a:t>that</a:t>
            </a:r>
            <a:r>
              <a:rPr sz="2400" spc="-15" dirty="0">
                <a:solidFill>
                  <a:srgbClr val="1F145D"/>
                </a:solidFill>
                <a:latin typeface="Calibri"/>
                <a:cs typeface="Calibri"/>
              </a:rPr>
              <a:t> </a:t>
            </a:r>
            <a:r>
              <a:rPr sz="2400" dirty="0">
                <a:solidFill>
                  <a:srgbClr val="1F145D"/>
                </a:solidFill>
                <a:latin typeface="Calibri"/>
                <a:cs typeface="Calibri"/>
              </a:rPr>
              <a:t>the </a:t>
            </a:r>
            <a:r>
              <a:rPr sz="2400" spc="-5" dirty="0">
                <a:solidFill>
                  <a:srgbClr val="1F145D"/>
                </a:solidFill>
                <a:latin typeface="Calibri"/>
                <a:cs typeface="Calibri"/>
              </a:rPr>
              <a:t>output</a:t>
            </a:r>
            <a:r>
              <a:rPr sz="2400" spc="-20" dirty="0">
                <a:solidFill>
                  <a:srgbClr val="1F145D"/>
                </a:solidFill>
                <a:latin typeface="Calibri"/>
                <a:cs typeface="Calibri"/>
              </a:rPr>
              <a:t> </a:t>
            </a:r>
            <a:r>
              <a:rPr sz="2400" spc="-15" dirty="0">
                <a:solidFill>
                  <a:srgbClr val="1F145D"/>
                </a:solidFill>
                <a:latin typeface="Calibri"/>
                <a:cs typeface="Calibri"/>
              </a:rPr>
              <a:t>from</a:t>
            </a:r>
            <a:r>
              <a:rPr sz="2400" dirty="0">
                <a:solidFill>
                  <a:srgbClr val="1F145D"/>
                </a:solidFill>
                <a:latin typeface="Calibri"/>
                <a:cs typeface="Calibri"/>
              </a:rPr>
              <a:t> the </a:t>
            </a:r>
            <a:r>
              <a:rPr sz="2400" spc="-15" dirty="0">
                <a:solidFill>
                  <a:srgbClr val="1F145D"/>
                </a:solidFill>
                <a:latin typeface="Calibri"/>
                <a:cs typeface="Calibri"/>
              </a:rPr>
              <a:t>FSM </a:t>
            </a:r>
            <a:r>
              <a:rPr sz="2400" spc="-10" dirty="0">
                <a:solidFill>
                  <a:srgbClr val="1F145D"/>
                </a:solidFill>
                <a:latin typeface="Calibri"/>
                <a:cs typeface="Calibri"/>
              </a:rPr>
              <a:t>can</a:t>
            </a:r>
            <a:r>
              <a:rPr sz="2400" spc="-15" dirty="0">
                <a:solidFill>
                  <a:srgbClr val="1F145D"/>
                </a:solidFill>
                <a:latin typeface="Calibri"/>
                <a:cs typeface="Calibri"/>
              </a:rPr>
              <a:t> contain </a:t>
            </a:r>
            <a:r>
              <a:rPr sz="2400" spc="-5" dirty="0">
                <a:solidFill>
                  <a:srgbClr val="1F145D"/>
                </a:solidFill>
                <a:latin typeface="Calibri"/>
                <a:cs typeface="Calibri"/>
              </a:rPr>
              <a:t>glitches </a:t>
            </a:r>
            <a:r>
              <a:rPr sz="2400" dirty="0">
                <a:solidFill>
                  <a:srgbClr val="1F145D"/>
                </a:solidFill>
                <a:latin typeface="Calibri"/>
                <a:cs typeface="Calibri"/>
              </a:rPr>
              <a:t> and if the inputs </a:t>
            </a:r>
            <a:r>
              <a:rPr sz="2400" spc="-15" dirty="0">
                <a:solidFill>
                  <a:srgbClr val="1F145D"/>
                </a:solidFill>
                <a:latin typeface="Calibri"/>
                <a:cs typeface="Calibri"/>
              </a:rPr>
              <a:t>are </a:t>
            </a:r>
            <a:r>
              <a:rPr sz="2400" spc="-5" dirty="0">
                <a:solidFill>
                  <a:srgbClr val="1F145D"/>
                </a:solidFill>
                <a:latin typeface="Calibri"/>
                <a:cs typeface="Calibri"/>
              </a:rPr>
              <a:t>not </a:t>
            </a:r>
            <a:r>
              <a:rPr sz="2400" spc="-10" dirty="0">
                <a:solidFill>
                  <a:srgbClr val="1F145D"/>
                </a:solidFill>
                <a:latin typeface="Calibri"/>
                <a:cs typeface="Calibri"/>
              </a:rPr>
              <a:t>synchronised </a:t>
            </a:r>
            <a:r>
              <a:rPr sz="2400" dirty="0">
                <a:solidFill>
                  <a:srgbClr val="1F145D"/>
                </a:solidFill>
                <a:latin typeface="Calibri"/>
                <a:cs typeface="Calibri"/>
              </a:rPr>
              <a:t>their </a:t>
            </a:r>
            <a:r>
              <a:rPr sz="2400" spc="-5" dirty="0">
                <a:solidFill>
                  <a:srgbClr val="1F145D"/>
                </a:solidFill>
                <a:latin typeface="Calibri"/>
                <a:cs typeface="Calibri"/>
              </a:rPr>
              <a:t>transitions </a:t>
            </a:r>
            <a:r>
              <a:rPr sz="2400" spc="-10" dirty="0">
                <a:solidFill>
                  <a:srgbClr val="1F145D"/>
                </a:solidFill>
                <a:latin typeface="Calibri"/>
                <a:cs typeface="Calibri"/>
              </a:rPr>
              <a:t>can </a:t>
            </a:r>
            <a:r>
              <a:rPr sz="2400" dirty="0">
                <a:solidFill>
                  <a:srgbClr val="1F145D"/>
                </a:solidFill>
                <a:latin typeface="Calibri"/>
                <a:cs typeface="Calibri"/>
              </a:rPr>
              <a:t>lead </a:t>
            </a:r>
            <a:r>
              <a:rPr sz="2400" spc="-15" dirty="0">
                <a:solidFill>
                  <a:srgbClr val="1F145D"/>
                </a:solidFill>
                <a:latin typeface="Calibri"/>
                <a:cs typeface="Calibri"/>
              </a:rPr>
              <a:t>to </a:t>
            </a:r>
            <a:r>
              <a:rPr sz="2400" dirty="0">
                <a:solidFill>
                  <a:srgbClr val="1F145D"/>
                </a:solidFill>
                <a:latin typeface="Calibri"/>
                <a:cs typeface="Calibri"/>
              </a:rPr>
              <a:t>an </a:t>
            </a:r>
            <a:r>
              <a:rPr sz="2400" spc="-15" dirty="0">
                <a:solidFill>
                  <a:srgbClr val="1F145D"/>
                </a:solidFill>
                <a:latin typeface="Calibri"/>
                <a:cs typeface="Calibri"/>
              </a:rPr>
              <a:t>invalid </a:t>
            </a:r>
            <a:r>
              <a:rPr sz="2400" spc="-25" dirty="0">
                <a:solidFill>
                  <a:srgbClr val="1F145D"/>
                </a:solidFill>
                <a:latin typeface="Calibri"/>
                <a:cs typeface="Calibri"/>
              </a:rPr>
              <a:t>state </a:t>
            </a:r>
            <a:r>
              <a:rPr sz="2400" spc="-530" dirty="0">
                <a:solidFill>
                  <a:srgbClr val="1F145D"/>
                </a:solidFill>
                <a:latin typeface="Calibri"/>
                <a:cs typeface="Calibri"/>
              </a:rPr>
              <a:t> </a:t>
            </a:r>
            <a:r>
              <a:rPr sz="2400" spc="-5" dirty="0">
                <a:solidFill>
                  <a:srgbClr val="1F145D"/>
                </a:solidFill>
                <a:latin typeface="Calibri"/>
                <a:cs typeface="Calibri"/>
              </a:rPr>
              <a:t>being</a:t>
            </a:r>
            <a:r>
              <a:rPr sz="2400" spc="-10" dirty="0">
                <a:solidFill>
                  <a:srgbClr val="1F145D"/>
                </a:solidFill>
                <a:latin typeface="Calibri"/>
                <a:cs typeface="Calibri"/>
              </a:rPr>
              <a:t> </a:t>
            </a:r>
            <a:r>
              <a:rPr sz="2400" spc="-5" dirty="0">
                <a:solidFill>
                  <a:srgbClr val="1F145D"/>
                </a:solidFill>
                <a:latin typeface="Calibri"/>
                <a:cs typeface="Calibri"/>
              </a:rPr>
              <a:t>selected.</a:t>
            </a:r>
            <a:endParaRPr sz="2400">
              <a:solidFill>
                <a:srgbClr val="1F145D"/>
              </a:solidFill>
              <a:latin typeface="Calibri"/>
              <a:cs typeface="Calibri"/>
            </a:endParaRPr>
          </a:p>
          <a:p>
            <a:pPr marL="241300" marR="135255" indent="-229235">
              <a:lnSpc>
                <a:spcPct val="80100"/>
              </a:lnSpc>
              <a:spcBef>
                <a:spcPts val="1030"/>
              </a:spcBef>
              <a:buFont typeface="Arial"/>
              <a:buChar char="•"/>
              <a:tabLst>
                <a:tab pos="241935" algn="l"/>
                <a:tab pos="3577590" algn="l"/>
              </a:tabLst>
            </a:pPr>
            <a:r>
              <a:rPr sz="2400" dirty="0">
                <a:solidFill>
                  <a:srgbClr val="1F145D"/>
                </a:solidFill>
                <a:latin typeface="Calibri"/>
                <a:cs typeface="Calibri"/>
              </a:rPr>
              <a:t>Both</a:t>
            </a:r>
            <a:r>
              <a:rPr sz="2400" spc="-20" dirty="0">
                <a:solidFill>
                  <a:srgbClr val="1F145D"/>
                </a:solidFill>
                <a:latin typeface="Calibri"/>
                <a:cs typeface="Calibri"/>
              </a:rPr>
              <a:t> </a:t>
            </a:r>
            <a:r>
              <a:rPr sz="2400" spc="-5" dirty="0">
                <a:solidFill>
                  <a:srgbClr val="1F145D"/>
                </a:solidFill>
                <a:latin typeface="Calibri"/>
                <a:cs typeface="Calibri"/>
              </a:rPr>
              <a:t>of</a:t>
            </a:r>
            <a:r>
              <a:rPr sz="2400" spc="5" dirty="0">
                <a:solidFill>
                  <a:srgbClr val="1F145D"/>
                </a:solidFill>
                <a:latin typeface="Calibri"/>
                <a:cs typeface="Calibri"/>
              </a:rPr>
              <a:t> </a:t>
            </a:r>
            <a:r>
              <a:rPr sz="2400" dirty="0">
                <a:solidFill>
                  <a:srgbClr val="1F145D"/>
                </a:solidFill>
                <a:latin typeface="Calibri"/>
                <a:cs typeface="Calibri"/>
              </a:rPr>
              <a:t>these</a:t>
            </a:r>
            <a:r>
              <a:rPr sz="2400" spc="-10" dirty="0">
                <a:solidFill>
                  <a:srgbClr val="1F145D"/>
                </a:solidFill>
                <a:latin typeface="Calibri"/>
                <a:cs typeface="Calibri"/>
              </a:rPr>
              <a:t> can</a:t>
            </a:r>
            <a:r>
              <a:rPr sz="2400" spc="10" dirty="0">
                <a:solidFill>
                  <a:srgbClr val="1F145D"/>
                </a:solidFill>
                <a:latin typeface="Calibri"/>
                <a:cs typeface="Calibri"/>
              </a:rPr>
              <a:t> </a:t>
            </a:r>
            <a:r>
              <a:rPr sz="2400" spc="-5" dirty="0">
                <a:solidFill>
                  <a:srgbClr val="1F145D"/>
                </a:solidFill>
                <a:latin typeface="Calibri"/>
                <a:cs typeface="Calibri"/>
              </a:rPr>
              <a:t>be</a:t>
            </a:r>
            <a:r>
              <a:rPr sz="2400" spc="5" dirty="0">
                <a:solidFill>
                  <a:srgbClr val="1F145D"/>
                </a:solidFill>
                <a:latin typeface="Calibri"/>
                <a:cs typeface="Calibri"/>
              </a:rPr>
              <a:t> </a:t>
            </a:r>
            <a:r>
              <a:rPr sz="2400" spc="-15" dirty="0">
                <a:solidFill>
                  <a:srgbClr val="1F145D"/>
                </a:solidFill>
                <a:latin typeface="Calibri"/>
                <a:cs typeface="Calibri"/>
              </a:rPr>
              <a:t>fixed</a:t>
            </a:r>
            <a:r>
              <a:rPr sz="2400" dirty="0">
                <a:solidFill>
                  <a:srgbClr val="1F145D"/>
                </a:solidFill>
                <a:latin typeface="Calibri"/>
                <a:cs typeface="Calibri"/>
              </a:rPr>
              <a:t> </a:t>
            </a:r>
            <a:r>
              <a:rPr sz="2400" spc="-10" dirty="0">
                <a:solidFill>
                  <a:srgbClr val="1F145D"/>
                </a:solidFill>
                <a:latin typeface="Calibri"/>
                <a:cs typeface="Calibri"/>
              </a:rPr>
              <a:t>by</a:t>
            </a:r>
            <a:r>
              <a:rPr sz="2400" spc="5" dirty="0">
                <a:solidFill>
                  <a:srgbClr val="1F145D"/>
                </a:solidFill>
                <a:latin typeface="Calibri"/>
                <a:cs typeface="Calibri"/>
              </a:rPr>
              <a:t> </a:t>
            </a:r>
            <a:r>
              <a:rPr sz="2400" spc="-10" dirty="0">
                <a:solidFill>
                  <a:srgbClr val="1F145D"/>
                </a:solidFill>
                <a:latin typeface="Calibri"/>
                <a:cs typeface="Calibri"/>
              </a:rPr>
              <a:t>registering/synchronising</a:t>
            </a:r>
            <a:r>
              <a:rPr sz="2400" spc="-15" dirty="0">
                <a:solidFill>
                  <a:srgbClr val="1F145D"/>
                </a:solidFill>
                <a:latin typeface="Calibri"/>
                <a:cs typeface="Calibri"/>
              </a:rPr>
              <a:t> </a:t>
            </a:r>
            <a:r>
              <a:rPr sz="2400" dirty="0">
                <a:solidFill>
                  <a:srgbClr val="1F145D"/>
                </a:solidFill>
                <a:latin typeface="Calibri"/>
                <a:cs typeface="Calibri"/>
              </a:rPr>
              <a:t>inputs</a:t>
            </a:r>
            <a:r>
              <a:rPr sz="2400" spc="-5" dirty="0">
                <a:solidFill>
                  <a:srgbClr val="1F145D"/>
                </a:solidFill>
                <a:latin typeface="Calibri"/>
                <a:cs typeface="Calibri"/>
              </a:rPr>
              <a:t> </a:t>
            </a:r>
            <a:r>
              <a:rPr sz="2400" dirty="0">
                <a:solidFill>
                  <a:srgbClr val="1F145D"/>
                </a:solidFill>
                <a:latin typeface="Calibri"/>
                <a:cs typeface="Calibri"/>
              </a:rPr>
              <a:t>and</a:t>
            </a:r>
            <a:r>
              <a:rPr sz="2400" spc="10" dirty="0">
                <a:solidFill>
                  <a:srgbClr val="1F145D"/>
                </a:solidFill>
                <a:latin typeface="Calibri"/>
                <a:cs typeface="Calibri"/>
              </a:rPr>
              <a:t> </a:t>
            </a:r>
            <a:r>
              <a:rPr sz="2400" spc="-10" dirty="0">
                <a:solidFill>
                  <a:srgbClr val="1F145D"/>
                </a:solidFill>
                <a:latin typeface="Calibri"/>
                <a:cs typeface="Calibri"/>
              </a:rPr>
              <a:t>outputs</a:t>
            </a:r>
            <a:r>
              <a:rPr sz="2400" spc="-5" dirty="0">
                <a:solidFill>
                  <a:srgbClr val="1F145D"/>
                </a:solidFill>
                <a:latin typeface="Calibri"/>
                <a:cs typeface="Calibri"/>
              </a:rPr>
              <a:t> </a:t>
            </a:r>
            <a:r>
              <a:rPr sz="2400" spc="-15" dirty="0">
                <a:solidFill>
                  <a:srgbClr val="1F145D"/>
                </a:solidFill>
                <a:latin typeface="Calibri"/>
                <a:cs typeface="Calibri"/>
              </a:rPr>
              <a:t>at </a:t>
            </a:r>
            <a:r>
              <a:rPr sz="2400" dirty="0">
                <a:solidFill>
                  <a:srgbClr val="1F145D"/>
                </a:solidFill>
                <a:latin typeface="Calibri"/>
                <a:cs typeface="Calibri"/>
              </a:rPr>
              <a:t>the </a:t>
            </a:r>
            <a:r>
              <a:rPr sz="2400" spc="-525" dirty="0">
                <a:solidFill>
                  <a:srgbClr val="1F145D"/>
                </a:solidFill>
                <a:latin typeface="Calibri"/>
                <a:cs typeface="Calibri"/>
              </a:rPr>
              <a:t> </a:t>
            </a:r>
            <a:r>
              <a:rPr sz="2400" spc="-15" dirty="0">
                <a:solidFill>
                  <a:srgbClr val="1F145D"/>
                </a:solidFill>
                <a:latin typeface="Calibri"/>
                <a:cs typeface="Calibri"/>
              </a:rPr>
              <a:t>cost</a:t>
            </a:r>
            <a:r>
              <a:rPr sz="2400" spc="-10" dirty="0">
                <a:solidFill>
                  <a:srgbClr val="1F145D"/>
                </a:solidFill>
                <a:latin typeface="Calibri"/>
                <a:cs typeface="Calibri"/>
              </a:rPr>
              <a:t> </a:t>
            </a:r>
            <a:r>
              <a:rPr sz="2400" spc="-5" dirty="0">
                <a:solidFill>
                  <a:srgbClr val="1F145D"/>
                </a:solidFill>
                <a:latin typeface="Calibri"/>
                <a:cs typeface="Calibri"/>
              </a:rPr>
              <a:t>of</a:t>
            </a:r>
            <a:r>
              <a:rPr sz="2400" dirty="0">
                <a:solidFill>
                  <a:srgbClr val="1F145D"/>
                </a:solidFill>
                <a:latin typeface="Calibri"/>
                <a:cs typeface="Calibri"/>
              </a:rPr>
              <a:t> a clock</a:t>
            </a:r>
            <a:r>
              <a:rPr sz="2400" spc="-5" dirty="0">
                <a:solidFill>
                  <a:srgbClr val="1F145D"/>
                </a:solidFill>
                <a:latin typeface="Calibri"/>
                <a:cs typeface="Calibri"/>
              </a:rPr>
              <a:t> </a:t>
            </a:r>
            <a:r>
              <a:rPr sz="2400" spc="-10" dirty="0">
                <a:solidFill>
                  <a:srgbClr val="1F145D"/>
                </a:solidFill>
                <a:latin typeface="Calibri"/>
                <a:cs typeface="Calibri"/>
              </a:rPr>
              <a:t>cycle </a:t>
            </a:r>
            <a:r>
              <a:rPr sz="2400" spc="-40" dirty="0">
                <a:solidFill>
                  <a:srgbClr val="1F145D"/>
                </a:solidFill>
                <a:latin typeface="Calibri"/>
                <a:cs typeface="Calibri"/>
              </a:rPr>
              <a:t>delay.	</a:t>
            </a:r>
            <a:r>
              <a:rPr sz="2400" spc="-15" dirty="0">
                <a:solidFill>
                  <a:srgbClr val="1F145D"/>
                </a:solidFill>
                <a:latin typeface="Calibri"/>
                <a:cs typeface="Calibri"/>
              </a:rPr>
              <a:t>FSM </a:t>
            </a:r>
            <a:r>
              <a:rPr sz="2400" dirty="0">
                <a:solidFill>
                  <a:srgbClr val="1F145D"/>
                </a:solidFill>
                <a:latin typeface="Calibri"/>
                <a:cs typeface="Calibri"/>
              </a:rPr>
              <a:t>choices </a:t>
            </a:r>
            <a:r>
              <a:rPr sz="2400" spc="-5" dirty="0">
                <a:solidFill>
                  <a:srgbClr val="1F145D"/>
                </a:solidFill>
                <a:latin typeface="Calibri"/>
                <a:cs typeface="Calibri"/>
              </a:rPr>
              <a:t>such </a:t>
            </a:r>
            <a:r>
              <a:rPr sz="2400" dirty="0">
                <a:solidFill>
                  <a:srgbClr val="1F145D"/>
                </a:solidFill>
                <a:latin typeface="Calibri"/>
                <a:cs typeface="Calibri"/>
              </a:rPr>
              <a:t>as </a:t>
            </a:r>
            <a:r>
              <a:rPr sz="2400" spc="-5" dirty="0">
                <a:solidFill>
                  <a:srgbClr val="1F145D"/>
                </a:solidFill>
                <a:latin typeface="Calibri"/>
                <a:cs typeface="Calibri"/>
              </a:rPr>
              <a:t>one-hot or </a:t>
            </a:r>
            <a:r>
              <a:rPr sz="2400" spc="-25" dirty="0">
                <a:solidFill>
                  <a:srgbClr val="1F145D"/>
                </a:solidFill>
                <a:latin typeface="Calibri"/>
                <a:cs typeface="Calibri"/>
              </a:rPr>
              <a:t>Gray </a:t>
            </a:r>
            <a:r>
              <a:rPr sz="2400" spc="-10" dirty="0">
                <a:solidFill>
                  <a:srgbClr val="1F145D"/>
                </a:solidFill>
                <a:latin typeface="Calibri"/>
                <a:cs typeface="Calibri"/>
              </a:rPr>
              <a:t>can </a:t>
            </a:r>
            <a:r>
              <a:rPr sz="2400" dirty="0">
                <a:solidFill>
                  <a:srgbClr val="1F145D"/>
                </a:solidFill>
                <a:latin typeface="Calibri"/>
                <a:cs typeface="Calibri"/>
              </a:rPr>
              <a:t>also </a:t>
            </a:r>
            <a:r>
              <a:rPr sz="2400" spc="-5" dirty="0">
                <a:solidFill>
                  <a:srgbClr val="1F145D"/>
                </a:solidFill>
                <a:latin typeface="Calibri"/>
                <a:cs typeface="Calibri"/>
              </a:rPr>
              <a:t>help </a:t>
            </a:r>
            <a:r>
              <a:rPr sz="2400" dirty="0">
                <a:solidFill>
                  <a:srgbClr val="1F145D"/>
                </a:solidFill>
                <a:latin typeface="Calibri"/>
                <a:cs typeface="Calibri"/>
              </a:rPr>
              <a:t> </a:t>
            </a:r>
            <a:r>
              <a:rPr sz="2400" spc="-15" dirty="0">
                <a:solidFill>
                  <a:srgbClr val="1F145D"/>
                </a:solidFill>
                <a:latin typeface="Calibri"/>
                <a:cs typeface="Calibri"/>
              </a:rPr>
              <a:t>prevent</a:t>
            </a:r>
            <a:r>
              <a:rPr sz="2400" dirty="0">
                <a:solidFill>
                  <a:srgbClr val="1F145D"/>
                </a:solidFill>
                <a:latin typeface="Calibri"/>
                <a:cs typeface="Calibri"/>
              </a:rPr>
              <a:t> </a:t>
            </a:r>
            <a:r>
              <a:rPr sz="2400" spc="-15" dirty="0">
                <a:solidFill>
                  <a:srgbClr val="1F145D"/>
                </a:solidFill>
                <a:latin typeface="Calibri"/>
                <a:cs typeface="Calibri"/>
              </a:rPr>
              <a:t>unwanted</a:t>
            </a:r>
            <a:r>
              <a:rPr sz="2400" spc="-10" dirty="0">
                <a:solidFill>
                  <a:srgbClr val="1F145D"/>
                </a:solidFill>
                <a:latin typeface="Calibri"/>
                <a:cs typeface="Calibri"/>
              </a:rPr>
              <a:t> </a:t>
            </a:r>
            <a:r>
              <a:rPr sz="2400" spc="-5" dirty="0">
                <a:solidFill>
                  <a:srgbClr val="1F145D"/>
                </a:solidFill>
                <a:latin typeface="Calibri"/>
                <a:cs typeface="Calibri"/>
              </a:rPr>
              <a:t>glitches.</a:t>
            </a:r>
            <a:endParaRPr sz="2400">
              <a:solidFill>
                <a:srgbClr val="1F145D"/>
              </a:solidFill>
              <a:latin typeface="Calibri"/>
              <a:cs typeface="Calibri"/>
            </a:endParaRPr>
          </a:p>
          <a:p>
            <a:pPr marL="241300" indent="-229235">
              <a:lnSpc>
                <a:spcPts val="2590"/>
              </a:lnSpc>
              <a:spcBef>
                <a:spcPts val="420"/>
              </a:spcBef>
              <a:buFont typeface="Arial"/>
              <a:buChar char="•"/>
              <a:tabLst>
                <a:tab pos="241935" algn="l"/>
              </a:tabLst>
            </a:pPr>
            <a:r>
              <a:rPr sz="2400" spc="-15" dirty="0">
                <a:solidFill>
                  <a:srgbClr val="1F145D"/>
                </a:solidFill>
                <a:latin typeface="Calibri"/>
                <a:cs typeface="Calibri"/>
              </a:rPr>
              <a:t>For</a:t>
            </a:r>
            <a:r>
              <a:rPr sz="2400" spc="-5" dirty="0">
                <a:solidFill>
                  <a:srgbClr val="1F145D"/>
                </a:solidFill>
                <a:latin typeface="Calibri"/>
                <a:cs typeface="Calibri"/>
              </a:rPr>
              <a:t> one-hot </a:t>
            </a:r>
            <a:r>
              <a:rPr sz="2400" dirty="0">
                <a:solidFill>
                  <a:srgbClr val="1F145D"/>
                </a:solidFill>
                <a:latin typeface="Calibri"/>
                <a:cs typeface="Calibri"/>
              </a:rPr>
              <a:t>the</a:t>
            </a:r>
            <a:r>
              <a:rPr sz="2400" spc="5" dirty="0">
                <a:solidFill>
                  <a:srgbClr val="1F145D"/>
                </a:solidFill>
                <a:latin typeface="Calibri"/>
                <a:cs typeface="Calibri"/>
              </a:rPr>
              <a:t> </a:t>
            </a:r>
            <a:r>
              <a:rPr sz="2400" spc="-10" dirty="0">
                <a:solidFill>
                  <a:srgbClr val="1F145D"/>
                </a:solidFill>
                <a:latin typeface="Calibri"/>
                <a:cs typeface="Calibri"/>
              </a:rPr>
              <a:t>tools</a:t>
            </a:r>
            <a:r>
              <a:rPr sz="2400" spc="5" dirty="0">
                <a:solidFill>
                  <a:srgbClr val="1F145D"/>
                </a:solidFill>
                <a:latin typeface="Calibri"/>
                <a:cs typeface="Calibri"/>
              </a:rPr>
              <a:t> </a:t>
            </a:r>
            <a:r>
              <a:rPr sz="2400" spc="-10" dirty="0">
                <a:solidFill>
                  <a:srgbClr val="1F145D"/>
                </a:solidFill>
                <a:latin typeface="Calibri"/>
                <a:cs typeface="Calibri"/>
              </a:rPr>
              <a:t>automatically</a:t>
            </a:r>
            <a:r>
              <a:rPr sz="2400" spc="-35" dirty="0">
                <a:solidFill>
                  <a:srgbClr val="1F145D"/>
                </a:solidFill>
                <a:latin typeface="Calibri"/>
                <a:cs typeface="Calibri"/>
              </a:rPr>
              <a:t> </a:t>
            </a:r>
            <a:r>
              <a:rPr sz="2400" spc="-15" dirty="0">
                <a:solidFill>
                  <a:srgbClr val="1F145D"/>
                </a:solidFill>
                <a:latin typeface="Calibri"/>
                <a:cs typeface="Calibri"/>
              </a:rPr>
              <a:t>generate</a:t>
            </a:r>
            <a:r>
              <a:rPr sz="2400" spc="5" dirty="0">
                <a:solidFill>
                  <a:srgbClr val="1F145D"/>
                </a:solidFill>
                <a:latin typeface="Calibri"/>
                <a:cs typeface="Calibri"/>
              </a:rPr>
              <a:t> </a:t>
            </a:r>
            <a:r>
              <a:rPr sz="2400" spc="-10" dirty="0">
                <a:solidFill>
                  <a:srgbClr val="1F145D"/>
                </a:solidFill>
                <a:latin typeface="Calibri"/>
                <a:cs typeface="Calibri"/>
              </a:rPr>
              <a:t>error-correction</a:t>
            </a:r>
            <a:r>
              <a:rPr sz="2400" spc="-30" dirty="0">
                <a:solidFill>
                  <a:srgbClr val="1F145D"/>
                </a:solidFill>
                <a:latin typeface="Calibri"/>
                <a:cs typeface="Calibri"/>
              </a:rPr>
              <a:t> </a:t>
            </a:r>
            <a:r>
              <a:rPr sz="2400" spc="-5" dirty="0">
                <a:solidFill>
                  <a:srgbClr val="1F145D"/>
                </a:solidFill>
                <a:latin typeface="Calibri"/>
                <a:cs typeface="Calibri"/>
              </a:rPr>
              <a:t>logic </a:t>
            </a:r>
            <a:r>
              <a:rPr sz="2400" dirty="0">
                <a:solidFill>
                  <a:srgbClr val="1F145D"/>
                </a:solidFill>
                <a:latin typeface="Calibri"/>
                <a:cs typeface="Calibri"/>
              </a:rPr>
              <a:t>if multiple</a:t>
            </a:r>
            <a:endParaRPr sz="2400">
              <a:solidFill>
                <a:srgbClr val="1F145D"/>
              </a:solidFill>
              <a:latin typeface="Calibri"/>
              <a:cs typeface="Calibri"/>
            </a:endParaRPr>
          </a:p>
          <a:p>
            <a:pPr marL="241300">
              <a:lnSpc>
                <a:spcPts val="2590"/>
              </a:lnSpc>
            </a:pPr>
            <a:r>
              <a:rPr sz="2400" spc="-20" dirty="0">
                <a:solidFill>
                  <a:srgbClr val="1F145D"/>
                </a:solidFill>
                <a:latin typeface="Calibri"/>
                <a:cs typeface="Calibri"/>
              </a:rPr>
              <a:t>states </a:t>
            </a:r>
            <a:r>
              <a:rPr sz="2400" spc="-15" dirty="0">
                <a:solidFill>
                  <a:srgbClr val="1F145D"/>
                </a:solidFill>
                <a:latin typeface="Calibri"/>
                <a:cs typeface="Calibri"/>
              </a:rPr>
              <a:t>are</a:t>
            </a:r>
            <a:r>
              <a:rPr sz="2400" spc="5" dirty="0">
                <a:solidFill>
                  <a:srgbClr val="1F145D"/>
                </a:solidFill>
                <a:latin typeface="Calibri"/>
                <a:cs typeface="Calibri"/>
              </a:rPr>
              <a:t> </a:t>
            </a:r>
            <a:r>
              <a:rPr sz="2400" spc="15" dirty="0">
                <a:solidFill>
                  <a:srgbClr val="1F145D"/>
                </a:solidFill>
                <a:latin typeface="Calibri"/>
                <a:cs typeface="Calibri"/>
              </a:rPr>
              <a:t>‘hot’</a:t>
            </a:r>
            <a:r>
              <a:rPr sz="2400" spc="5" dirty="0">
                <a:solidFill>
                  <a:srgbClr val="1F145D"/>
                </a:solidFill>
                <a:latin typeface="Calibri"/>
                <a:cs typeface="Calibri"/>
              </a:rPr>
              <a:t> </a:t>
            </a:r>
            <a:r>
              <a:rPr sz="2400" spc="-5" dirty="0">
                <a:solidFill>
                  <a:srgbClr val="1F145D"/>
                </a:solidFill>
                <a:latin typeface="Calibri"/>
                <a:cs typeface="Calibri"/>
              </a:rPr>
              <a:t>see</a:t>
            </a:r>
            <a:r>
              <a:rPr sz="2400" dirty="0">
                <a:solidFill>
                  <a:srgbClr val="1F145D"/>
                </a:solidFill>
                <a:latin typeface="Calibri"/>
                <a:cs typeface="Calibri"/>
              </a:rPr>
              <a:t> </a:t>
            </a:r>
            <a:r>
              <a:rPr sz="2400" spc="-5" dirty="0">
                <a:solidFill>
                  <a:srgbClr val="1F145D"/>
                </a:solidFill>
                <a:latin typeface="Calibri"/>
                <a:cs typeface="Calibri"/>
              </a:rPr>
              <a:t>UG901 </a:t>
            </a:r>
            <a:r>
              <a:rPr sz="2400" spc="-10" dirty="0">
                <a:solidFill>
                  <a:srgbClr val="1F145D"/>
                </a:solidFill>
                <a:latin typeface="Calibri"/>
                <a:cs typeface="Calibri"/>
              </a:rPr>
              <a:t>Synthesis </a:t>
            </a:r>
            <a:r>
              <a:rPr sz="2400" dirty="0">
                <a:solidFill>
                  <a:srgbClr val="1F145D"/>
                </a:solidFill>
                <a:latin typeface="Calibri"/>
                <a:cs typeface="Calibri"/>
              </a:rPr>
              <a:t>guide</a:t>
            </a:r>
            <a:r>
              <a:rPr sz="2400" spc="5" dirty="0">
                <a:solidFill>
                  <a:srgbClr val="1F145D"/>
                </a:solidFill>
                <a:latin typeface="Calibri"/>
                <a:cs typeface="Calibri"/>
              </a:rPr>
              <a:t> </a:t>
            </a:r>
            <a:r>
              <a:rPr sz="2400" spc="-35" dirty="0">
                <a:solidFill>
                  <a:srgbClr val="1F145D"/>
                </a:solidFill>
                <a:latin typeface="Calibri"/>
                <a:cs typeface="Calibri"/>
              </a:rPr>
              <a:t>FSM_SAFE_STATE</a:t>
            </a:r>
            <a:r>
              <a:rPr sz="2400" spc="-15" dirty="0">
                <a:solidFill>
                  <a:srgbClr val="1F145D"/>
                </a:solidFill>
                <a:latin typeface="Calibri"/>
                <a:cs typeface="Calibri"/>
              </a:rPr>
              <a:t> </a:t>
            </a:r>
            <a:r>
              <a:rPr sz="2400" spc="-20" dirty="0">
                <a:solidFill>
                  <a:srgbClr val="1F145D"/>
                </a:solidFill>
                <a:latin typeface="Calibri"/>
                <a:cs typeface="Calibri"/>
              </a:rPr>
              <a:t>for</a:t>
            </a:r>
            <a:r>
              <a:rPr sz="2400" dirty="0">
                <a:solidFill>
                  <a:srgbClr val="1F145D"/>
                </a:solidFill>
                <a:latin typeface="Calibri"/>
                <a:cs typeface="Calibri"/>
              </a:rPr>
              <a:t> </a:t>
            </a:r>
            <a:r>
              <a:rPr sz="2400" spc="-10" dirty="0">
                <a:solidFill>
                  <a:srgbClr val="1F145D"/>
                </a:solidFill>
                <a:latin typeface="Calibri"/>
                <a:cs typeface="Calibri"/>
              </a:rPr>
              <a:t>details.</a:t>
            </a:r>
            <a:endParaRPr sz="2400">
              <a:solidFill>
                <a:srgbClr val="1F145D"/>
              </a:solidFill>
              <a:latin typeface="Calibri"/>
              <a:cs typeface="Calibri"/>
            </a:endParaRPr>
          </a:p>
          <a:p>
            <a:pPr marL="241300" marR="5080" indent="-229235">
              <a:lnSpc>
                <a:spcPct val="80000"/>
              </a:lnSpc>
              <a:spcBef>
                <a:spcPts val="1000"/>
              </a:spcBef>
              <a:buFont typeface="Arial"/>
              <a:buChar char="•"/>
              <a:tabLst>
                <a:tab pos="241935" algn="l"/>
              </a:tabLst>
            </a:pPr>
            <a:r>
              <a:rPr sz="2400" spc="-15" dirty="0">
                <a:solidFill>
                  <a:srgbClr val="1F145D"/>
                </a:solidFill>
                <a:latin typeface="Calibri"/>
                <a:cs typeface="Calibri"/>
              </a:rPr>
              <a:t>Typically</a:t>
            </a:r>
            <a:r>
              <a:rPr sz="2400" spc="-5" dirty="0">
                <a:solidFill>
                  <a:srgbClr val="1F145D"/>
                </a:solidFill>
                <a:latin typeface="Calibri"/>
                <a:cs typeface="Calibri"/>
              </a:rPr>
              <a:t> </a:t>
            </a:r>
            <a:r>
              <a:rPr sz="2400" dirty="0">
                <a:solidFill>
                  <a:srgbClr val="1F145D"/>
                </a:solidFill>
                <a:latin typeface="Calibri"/>
                <a:cs typeface="Calibri"/>
              </a:rPr>
              <a:t>if</a:t>
            </a:r>
            <a:r>
              <a:rPr sz="2400" spc="10" dirty="0">
                <a:solidFill>
                  <a:srgbClr val="1F145D"/>
                </a:solidFill>
                <a:latin typeface="Calibri"/>
                <a:cs typeface="Calibri"/>
              </a:rPr>
              <a:t> </a:t>
            </a:r>
            <a:r>
              <a:rPr sz="2400" spc="-10" dirty="0">
                <a:solidFill>
                  <a:srgbClr val="1F145D"/>
                </a:solidFill>
                <a:latin typeface="Calibri"/>
                <a:cs typeface="Calibri"/>
              </a:rPr>
              <a:t>you</a:t>
            </a:r>
            <a:r>
              <a:rPr sz="2400" dirty="0">
                <a:solidFill>
                  <a:srgbClr val="1F145D"/>
                </a:solidFill>
                <a:latin typeface="Calibri"/>
                <a:cs typeface="Calibri"/>
              </a:rPr>
              <a:t> </a:t>
            </a:r>
            <a:r>
              <a:rPr sz="2400" spc="-15" dirty="0">
                <a:solidFill>
                  <a:srgbClr val="1F145D"/>
                </a:solidFill>
                <a:latin typeface="Calibri"/>
                <a:cs typeface="Calibri"/>
              </a:rPr>
              <a:t>are</a:t>
            </a:r>
            <a:r>
              <a:rPr sz="2400" spc="5" dirty="0">
                <a:solidFill>
                  <a:srgbClr val="1F145D"/>
                </a:solidFill>
                <a:latin typeface="Calibri"/>
                <a:cs typeface="Calibri"/>
              </a:rPr>
              <a:t> </a:t>
            </a:r>
            <a:r>
              <a:rPr sz="2400" spc="-5" dirty="0">
                <a:solidFill>
                  <a:srgbClr val="1F145D"/>
                </a:solidFill>
                <a:latin typeface="Calibri"/>
                <a:cs typeface="Calibri"/>
              </a:rPr>
              <a:t>doing</a:t>
            </a:r>
            <a:r>
              <a:rPr sz="2400" dirty="0">
                <a:solidFill>
                  <a:srgbClr val="1F145D"/>
                </a:solidFill>
                <a:latin typeface="Calibri"/>
                <a:cs typeface="Calibri"/>
              </a:rPr>
              <a:t> </a:t>
            </a:r>
            <a:r>
              <a:rPr sz="2400" spc="-15" dirty="0">
                <a:solidFill>
                  <a:srgbClr val="1F145D"/>
                </a:solidFill>
                <a:latin typeface="Calibri"/>
                <a:cs typeface="Calibri"/>
              </a:rPr>
              <a:t>synchronous</a:t>
            </a:r>
            <a:r>
              <a:rPr sz="2400" spc="5" dirty="0">
                <a:solidFill>
                  <a:srgbClr val="1F145D"/>
                </a:solidFill>
                <a:latin typeface="Calibri"/>
                <a:cs typeface="Calibri"/>
              </a:rPr>
              <a:t> </a:t>
            </a:r>
            <a:r>
              <a:rPr sz="2400" spc="-15" dirty="0">
                <a:solidFill>
                  <a:srgbClr val="1F145D"/>
                </a:solidFill>
                <a:latin typeface="Calibri"/>
                <a:cs typeface="Calibri"/>
              </a:rPr>
              <a:t>(clocked)</a:t>
            </a:r>
            <a:r>
              <a:rPr sz="2400" spc="-30" dirty="0">
                <a:solidFill>
                  <a:srgbClr val="1F145D"/>
                </a:solidFill>
                <a:latin typeface="Calibri"/>
                <a:cs typeface="Calibri"/>
              </a:rPr>
              <a:t> </a:t>
            </a:r>
            <a:r>
              <a:rPr sz="2400" spc="-5" dirty="0">
                <a:solidFill>
                  <a:srgbClr val="1F145D"/>
                </a:solidFill>
                <a:latin typeface="Calibri"/>
                <a:cs typeface="Calibri"/>
              </a:rPr>
              <a:t>design</a:t>
            </a:r>
            <a:r>
              <a:rPr sz="2400" spc="-10" dirty="0">
                <a:solidFill>
                  <a:srgbClr val="1F145D"/>
                </a:solidFill>
                <a:latin typeface="Calibri"/>
                <a:cs typeface="Calibri"/>
              </a:rPr>
              <a:t> </a:t>
            </a:r>
            <a:r>
              <a:rPr sz="2400" dirty="0">
                <a:solidFill>
                  <a:srgbClr val="1F145D"/>
                </a:solidFill>
                <a:latin typeface="Calibri"/>
                <a:cs typeface="Calibri"/>
              </a:rPr>
              <a:t>with</a:t>
            </a:r>
            <a:r>
              <a:rPr sz="2400" spc="10" dirty="0">
                <a:solidFill>
                  <a:srgbClr val="1F145D"/>
                </a:solidFill>
                <a:latin typeface="Calibri"/>
                <a:cs typeface="Calibri"/>
              </a:rPr>
              <a:t> </a:t>
            </a:r>
            <a:r>
              <a:rPr sz="2400" dirty="0">
                <a:solidFill>
                  <a:srgbClr val="1F145D"/>
                </a:solidFill>
                <a:latin typeface="Calibri"/>
                <a:cs typeface="Calibri"/>
              </a:rPr>
              <a:t>a</a:t>
            </a:r>
            <a:r>
              <a:rPr sz="2400" spc="-10" dirty="0">
                <a:solidFill>
                  <a:srgbClr val="1F145D"/>
                </a:solidFill>
                <a:latin typeface="Calibri"/>
                <a:cs typeface="Calibri"/>
              </a:rPr>
              <a:t> </a:t>
            </a:r>
            <a:r>
              <a:rPr sz="2400" spc="-5" dirty="0">
                <a:solidFill>
                  <a:srgbClr val="1F145D"/>
                </a:solidFill>
                <a:latin typeface="Calibri"/>
                <a:cs typeface="Calibri"/>
              </a:rPr>
              <a:t>single</a:t>
            </a:r>
            <a:r>
              <a:rPr sz="2400" spc="5" dirty="0">
                <a:solidFill>
                  <a:srgbClr val="1F145D"/>
                </a:solidFill>
                <a:latin typeface="Calibri"/>
                <a:cs typeface="Calibri"/>
              </a:rPr>
              <a:t> </a:t>
            </a:r>
            <a:r>
              <a:rPr sz="2400" dirty="0">
                <a:solidFill>
                  <a:srgbClr val="1F145D"/>
                </a:solidFill>
                <a:latin typeface="Calibri"/>
                <a:cs typeface="Calibri"/>
              </a:rPr>
              <a:t>clock</a:t>
            </a:r>
            <a:r>
              <a:rPr sz="2400" spc="-15" dirty="0">
                <a:solidFill>
                  <a:srgbClr val="1F145D"/>
                </a:solidFill>
                <a:latin typeface="Calibri"/>
                <a:cs typeface="Calibri"/>
              </a:rPr>
              <a:t> </a:t>
            </a:r>
            <a:r>
              <a:rPr sz="2400" dirty="0">
                <a:solidFill>
                  <a:srgbClr val="1F145D"/>
                </a:solidFill>
                <a:latin typeface="Calibri"/>
                <a:cs typeface="Calibri"/>
              </a:rPr>
              <a:t>then </a:t>
            </a:r>
            <a:r>
              <a:rPr sz="2400" spc="5" dirty="0">
                <a:solidFill>
                  <a:srgbClr val="1F145D"/>
                </a:solidFill>
                <a:latin typeface="Calibri"/>
                <a:cs typeface="Calibri"/>
              </a:rPr>
              <a:t> </a:t>
            </a:r>
            <a:r>
              <a:rPr sz="2400" spc="-10" dirty="0">
                <a:solidFill>
                  <a:srgbClr val="1F145D"/>
                </a:solidFill>
                <a:latin typeface="Calibri"/>
                <a:cs typeface="Calibri"/>
              </a:rPr>
              <a:t>you</a:t>
            </a:r>
            <a:r>
              <a:rPr sz="2400" spc="-30" dirty="0">
                <a:solidFill>
                  <a:srgbClr val="1F145D"/>
                </a:solidFill>
                <a:latin typeface="Calibri"/>
                <a:cs typeface="Calibri"/>
              </a:rPr>
              <a:t> </a:t>
            </a:r>
            <a:r>
              <a:rPr sz="2400" spc="-15" dirty="0">
                <a:solidFill>
                  <a:srgbClr val="1F145D"/>
                </a:solidFill>
                <a:latin typeface="Calibri"/>
                <a:cs typeface="Calibri"/>
              </a:rPr>
              <a:t>wont</a:t>
            </a:r>
            <a:r>
              <a:rPr sz="2400" dirty="0">
                <a:solidFill>
                  <a:srgbClr val="1F145D"/>
                </a:solidFill>
                <a:latin typeface="Calibri"/>
                <a:cs typeface="Calibri"/>
              </a:rPr>
              <a:t> </a:t>
            </a:r>
            <a:r>
              <a:rPr sz="2400" spc="-5" dirty="0">
                <a:solidFill>
                  <a:srgbClr val="1F145D"/>
                </a:solidFill>
                <a:latin typeface="Calibri"/>
                <a:cs typeface="Calibri"/>
              </a:rPr>
              <a:t>experience</a:t>
            </a:r>
            <a:r>
              <a:rPr sz="2400" spc="-15" dirty="0">
                <a:solidFill>
                  <a:srgbClr val="1F145D"/>
                </a:solidFill>
                <a:latin typeface="Calibri"/>
                <a:cs typeface="Calibri"/>
              </a:rPr>
              <a:t> </a:t>
            </a:r>
            <a:r>
              <a:rPr sz="2400" spc="-20" dirty="0">
                <a:solidFill>
                  <a:srgbClr val="1F145D"/>
                </a:solidFill>
                <a:latin typeface="Calibri"/>
                <a:cs typeface="Calibri"/>
              </a:rPr>
              <a:t>any</a:t>
            </a:r>
            <a:r>
              <a:rPr sz="2400" dirty="0">
                <a:solidFill>
                  <a:srgbClr val="1F145D"/>
                </a:solidFill>
                <a:latin typeface="Calibri"/>
                <a:cs typeface="Calibri"/>
              </a:rPr>
              <a:t> </a:t>
            </a:r>
            <a:r>
              <a:rPr sz="2400" spc="-10" dirty="0">
                <a:solidFill>
                  <a:srgbClr val="1F145D"/>
                </a:solidFill>
                <a:latin typeface="Calibri"/>
                <a:cs typeface="Calibri"/>
              </a:rPr>
              <a:t>problems</a:t>
            </a:r>
            <a:r>
              <a:rPr sz="2400" dirty="0">
                <a:solidFill>
                  <a:srgbClr val="1F145D"/>
                </a:solidFill>
                <a:latin typeface="Calibri"/>
                <a:cs typeface="Calibri"/>
              </a:rPr>
              <a:t> –</a:t>
            </a:r>
            <a:r>
              <a:rPr sz="2400" spc="-5" dirty="0">
                <a:solidFill>
                  <a:srgbClr val="1F145D"/>
                </a:solidFill>
                <a:latin typeface="Calibri"/>
                <a:cs typeface="Calibri"/>
              </a:rPr>
              <a:t> </a:t>
            </a:r>
            <a:r>
              <a:rPr sz="2400" spc="-10" dirty="0">
                <a:solidFill>
                  <a:srgbClr val="1F145D"/>
                </a:solidFill>
                <a:latin typeface="Calibri"/>
                <a:cs typeface="Calibri"/>
              </a:rPr>
              <a:t>just</a:t>
            </a:r>
            <a:r>
              <a:rPr sz="2400" spc="-15" dirty="0">
                <a:solidFill>
                  <a:srgbClr val="1F145D"/>
                </a:solidFill>
                <a:latin typeface="Calibri"/>
                <a:cs typeface="Calibri"/>
              </a:rPr>
              <a:t> </a:t>
            </a:r>
            <a:r>
              <a:rPr sz="2400" spc="-25" dirty="0">
                <a:solidFill>
                  <a:srgbClr val="1F145D"/>
                </a:solidFill>
                <a:latin typeface="Calibri"/>
                <a:cs typeface="Calibri"/>
              </a:rPr>
              <a:t>take</a:t>
            </a:r>
            <a:r>
              <a:rPr sz="2400" spc="-20" dirty="0">
                <a:solidFill>
                  <a:srgbClr val="1F145D"/>
                </a:solidFill>
                <a:latin typeface="Calibri"/>
                <a:cs typeface="Calibri"/>
              </a:rPr>
              <a:t> </a:t>
            </a:r>
            <a:r>
              <a:rPr sz="2400" spc="-15" dirty="0">
                <a:solidFill>
                  <a:srgbClr val="1F145D"/>
                </a:solidFill>
                <a:latin typeface="Calibri"/>
                <a:cs typeface="Calibri"/>
              </a:rPr>
              <a:t>care</a:t>
            </a:r>
            <a:r>
              <a:rPr sz="2400" spc="-5" dirty="0">
                <a:solidFill>
                  <a:srgbClr val="1F145D"/>
                </a:solidFill>
                <a:latin typeface="Calibri"/>
                <a:cs typeface="Calibri"/>
              </a:rPr>
              <a:t> </a:t>
            </a:r>
            <a:r>
              <a:rPr sz="2400" dirty="0">
                <a:solidFill>
                  <a:srgbClr val="1F145D"/>
                </a:solidFill>
                <a:latin typeface="Calibri"/>
                <a:cs typeface="Calibri"/>
              </a:rPr>
              <a:t>with</a:t>
            </a:r>
            <a:r>
              <a:rPr sz="2400" spc="-15" dirty="0">
                <a:solidFill>
                  <a:srgbClr val="1F145D"/>
                </a:solidFill>
                <a:latin typeface="Calibri"/>
                <a:cs typeface="Calibri"/>
              </a:rPr>
              <a:t> off</a:t>
            </a:r>
            <a:r>
              <a:rPr sz="2400" spc="5" dirty="0">
                <a:solidFill>
                  <a:srgbClr val="1F145D"/>
                </a:solidFill>
                <a:latin typeface="Calibri"/>
                <a:cs typeface="Calibri"/>
              </a:rPr>
              <a:t> </a:t>
            </a:r>
            <a:r>
              <a:rPr sz="2400" dirty="0">
                <a:solidFill>
                  <a:srgbClr val="1F145D"/>
                </a:solidFill>
                <a:latin typeface="Calibri"/>
                <a:cs typeface="Calibri"/>
              </a:rPr>
              <a:t>chip</a:t>
            </a:r>
            <a:r>
              <a:rPr sz="2400" spc="-15" dirty="0">
                <a:solidFill>
                  <a:srgbClr val="1F145D"/>
                </a:solidFill>
                <a:latin typeface="Calibri"/>
                <a:cs typeface="Calibri"/>
              </a:rPr>
              <a:t> </a:t>
            </a:r>
            <a:r>
              <a:rPr sz="2400" dirty="0">
                <a:solidFill>
                  <a:srgbClr val="1F145D"/>
                </a:solidFill>
                <a:latin typeface="Calibri"/>
                <a:cs typeface="Calibri"/>
              </a:rPr>
              <a:t>inputs &amp;</a:t>
            </a:r>
            <a:r>
              <a:rPr sz="2400" spc="-5" dirty="0">
                <a:solidFill>
                  <a:srgbClr val="1F145D"/>
                </a:solidFill>
                <a:latin typeface="Calibri"/>
                <a:cs typeface="Calibri"/>
              </a:rPr>
              <a:t> outputs.</a:t>
            </a:r>
            <a:endParaRPr sz="2400">
              <a:solidFill>
                <a:srgbClr val="1F145D"/>
              </a:solidFill>
              <a:latin typeface="Calibri"/>
              <a:cs typeface="Calibri"/>
            </a:endParaRPr>
          </a:p>
          <a:p>
            <a:pPr marL="241300" marR="105410" indent="-229235">
              <a:lnSpc>
                <a:spcPct val="80000"/>
              </a:lnSpc>
              <a:spcBef>
                <a:spcPts val="1010"/>
              </a:spcBef>
              <a:buFont typeface="Arial"/>
              <a:buChar char="•"/>
              <a:tabLst>
                <a:tab pos="241935" algn="l"/>
              </a:tabLst>
            </a:pPr>
            <a:r>
              <a:rPr sz="2400" spc="-10" dirty="0">
                <a:solidFill>
                  <a:srgbClr val="1F145D"/>
                </a:solidFill>
                <a:latin typeface="Calibri"/>
                <a:cs typeface="Calibri"/>
              </a:rPr>
              <a:t>Ensure</a:t>
            </a:r>
            <a:r>
              <a:rPr sz="2400" dirty="0">
                <a:solidFill>
                  <a:srgbClr val="1F145D"/>
                </a:solidFill>
                <a:latin typeface="Calibri"/>
                <a:cs typeface="Calibri"/>
              </a:rPr>
              <a:t> </a:t>
            </a:r>
            <a:r>
              <a:rPr sz="2400" spc="-5" dirty="0">
                <a:solidFill>
                  <a:srgbClr val="1F145D"/>
                </a:solidFill>
                <a:latin typeface="Calibri"/>
                <a:cs typeface="Calibri"/>
              </a:rPr>
              <a:t>that</a:t>
            </a:r>
            <a:r>
              <a:rPr sz="2400" spc="5" dirty="0">
                <a:solidFill>
                  <a:srgbClr val="1F145D"/>
                </a:solidFill>
                <a:latin typeface="Calibri"/>
                <a:cs typeface="Calibri"/>
              </a:rPr>
              <a:t> </a:t>
            </a:r>
            <a:r>
              <a:rPr sz="2400" spc="-10" dirty="0">
                <a:solidFill>
                  <a:srgbClr val="1F145D"/>
                </a:solidFill>
                <a:latin typeface="Calibri"/>
                <a:cs typeface="Calibri"/>
              </a:rPr>
              <a:t>your</a:t>
            </a:r>
            <a:r>
              <a:rPr sz="2400" spc="-20" dirty="0">
                <a:solidFill>
                  <a:srgbClr val="1F145D"/>
                </a:solidFill>
                <a:latin typeface="Calibri"/>
                <a:cs typeface="Calibri"/>
              </a:rPr>
              <a:t> </a:t>
            </a:r>
            <a:r>
              <a:rPr sz="2400" dirty="0">
                <a:solidFill>
                  <a:srgbClr val="1F145D"/>
                </a:solidFill>
                <a:latin typeface="Calibri"/>
                <a:cs typeface="Calibri"/>
              </a:rPr>
              <a:t>initial</a:t>
            </a:r>
            <a:r>
              <a:rPr sz="2400" spc="-5" dirty="0">
                <a:solidFill>
                  <a:srgbClr val="1F145D"/>
                </a:solidFill>
                <a:latin typeface="Calibri"/>
                <a:cs typeface="Calibri"/>
              </a:rPr>
              <a:t> </a:t>
            </a:r>
            <a:r>
              <a:rPr sz="2400" spc="-25" dirty="0">
                <a:solidFill>
                  <a:srgbClr val="1F145D"/>
                </a:solidFill>
                <a:latin typeface="Calibri"/>
                <a:cs typeface="Calibri"/>
              </a:rPr>
              <a:t>state</a:t>
            </a:r>
            <a:r>
              <a:rPr sz="2400" spc="-15" dirty="0">
                <a:solidFill>
                  <a:srgbClr val="1F145D"/>
                </a:solidFill>
                <a:latin typeface="Calibri"/>
                <a:cs typeface="Calibri"/>
              </a:rPr>
              <a:t> </a:t>
            </a:r>
            <a:r>
              <a:rPr sz="2400" dirty="0">
                <a:solidFill>
                  <a:srgbClr val="1F145D"/>
                </a:solidFill>
                <a:latin typeface="Calibri"/>
                <a:cs typeface="Calibri"/>
              </a:rPr>
              <a:t>is </a:t>
            </a:r>
            <a:r>
              <a:rPr sz="2400" spc="-10" dirty="0">
                <a:solidFill>
                  <a:srgbClr val="1F145D"/>
                </a:solidFill>
                <a:latin typeface="Calibri"/>
                <a:cs typeface="Calibri"/>
              </a:rPr>
              <a:t>defined</a:t>
            </a:r>
            <a:r>
              <a:rPr sz="2400" spc="15" dirty="0">
                <a:solidFill>
                  <a:srgbClr val="1F145D"/>
                </a:solidFill>
                <a:latin typeface="Calibri"/>
                <a:cs typeface="Calibri"/>
              </a:rPr>
              <a:t> </a:t>
            </a:r>
            <a:r>
              <a:rPr sz="2400" spc="-5" dirty="0">
                <a:solidFill>
                  <a:srgbClr val="1F145D"/>
                </a:solidFill>
                <a:latin typeface="Calibri"/>
                <a:cs typeface="Calibri"/>
              </a:rPr>
              <a:t>on</a:t>
            </a:r>
            <a:r>
              <a:rPr sz="2400" spc="-10" dirty="0">
                <a:solidFill>
                  <a:srgbClr val="1F145D"/>
                </a:solidFill>
                <a:latin typeface="Calibri"/>
                <a:cs typeface="Calibri"/>
              </a:rPr>
              <a:t> </a:t>
            </a:r>
            <a:r>
              <a:rPr sz="2400" spc="-5" dirty="0">
                <a:solidFill>
                  <a:srgbClr val="1F145D"/>
                </a:solidFill>
                <a:latin typeface="Calibri"/>
                <a:cs typeface="Calibri"/>
              </a:rPr>
              <a:t>FPGA</a:t>
            </a:r>
            <a:r>
              <a:rPr sz="2400" spc="-15" dirty="0">
                <a:solidFill>
                  <a:srgbClr val="1F145D"/>
                </a:solidFill>
                <a:latin typeface="Calibri"/>
                <a:cs typeface="Calibri"/>
              </a:rPr>
              <a:t> </a:t>
            </a:r>
            <a:r>
              <a:rPr sz="2400" spc="-5" dirty="0">
                <a:solidFill>
                  <a:srgbClr val="1F145D"/>
                </a:solidFill>
                <a:latin typeface="Calibri"/>
                <a:cs typeface="Calibri"/>
              </a:rPr>
              <a:t>initialisation</a:t>
            </a:r>
            <a:r>
              <a:rPr sz="2400" spc="-15" dirty="0">
                <a:solidFill>
                  <a:srgbClr val="1F145D"/>
                </a:solidFill>
                <a:latin typeface="Calibri"/>
                <a:cs typeface="Calibri"/>
              </a:rPr>
              <a:t> </a:t>
            </a:r>
            <a:r>
              <a:rPr sz="2400" dirty="0">
                <a:solidFill>
                  <a:srgbClr val="1F145D"/>
                </a:solidFill>
                <a:latin typeface="Calibri"/>
                <a:cs typeface="Calibri"/>
              </a:rPr>
              <a:t>and</a:t>
            </a:r>
            <a:r>
              <a:rPr sz="2400" spc="-5" dirty="0">
                <a:solidFill>
                  <a:srgbClr val="1F145D"/>
                </a:solidFill>
                <a:latin typeface="Calibri"/>
                <a:cs typeface="Calibri"/>
              </a:rPr>
              <a:t> </a:t>
            </a:r>
            <a:r>
              <a:rPr sz="2400" spc="-20" dirty="0">
                <a:solidFill>
                  <a:srgbClr val="1F145D"/>
                </a:solidFill>
                <a:latin typeface="Calibri"/>
                <a:cs typeface="Calibri"/>
              </a:rPr>
              <a:t>for</a:t>
            </a:r>
            <a:r>
              <a:rPr sz="2400" dirty="0">
                <a:solidFill>
                  <a:srgbClr val="1F145D"/>
                </a:solidFill>
                <a:latin typeface="Calibri"/>
                <a:cs typeface="Calibri"/>
              </a:rPr>
              <a:t> </a:t>
            </a:r>
            <a:r>
              <a:rPr sz="2400" spc="-20" dirty="0">
                <a:solidFill>
                  <a:srgbClr val="1F145D"/>
                </a:solidFill>
                <a:latin typeface="Calibri"/>
                <a:cs typeface="Calibri"/>
              </a:rPr>
              <a:t>any</a:t>
            </a:r>
            <a:r>
              <a:rPr sz="2400" dirty="0">
                <a:solidFill>
                  <a:srgbClr val="1F145D"/>
                </a:solidFill>
                <a:latin typeface="Calibri"/>
                <a:cs typeface="Calibri"/>
              </a:rPr>
              <a:t> </a:t>
            </a:r>
            <a:r>
              <a:rPr sz="2400" spc="-10" dirty="0">
                <a:solidFill>
                  <a:srgbClr val="1F145D"/>
                </a:solidFill>
                <a:latin typeface="Calibri"/>
                <a:cs typeface="Calibri"/>
              </a:rPr>
              <a:t>external </a:t>
            </a:r>
            <a:r>
              <a:rPr sz="2400" spc="-525" dirty="0">
                <a:solidFill>
                  <a:srgbClr val="1F145D"/>
                </a:solidFill>
                <a:latin typeface="Calibri"/>
                <a:cs typeface="Calibri"/>
              </a:rPr>
              <a:t> </a:t>
            </a:r>
            <a:r>
              <a:rPr sz="2400" spc="-10" dirty="0">
                <a:solidFill>
                  <a:srgbClr val="1F145D"/>
                </a:solidFill>
                <a:latin typeface="Calibri"/>
                <a:cs typeface="Calibri"/>
              </a:rPr>
              <a:t>reset</a:t>
            </a:r>
            <a:r>
              <a:rPr sz="2400" spc="-5" dirty="0">
                <a:solidFill>
                  <a:srgbClr val="1F145D"/>
                </a:solidFill>
                <a:latin typeface="Calibri"/>
                <a:cs typeface="Calibri"/>
              </a:rPr>
              <a:t> signal</a:t>
            </a:r>
            <a:endParaRPr sz="2400">
              <a:solidFill>
                <a:srgbClr val="1F145D"/>
              </a:solidFill>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238" y="1155422"/>
            <a:ext cx="5179061" cy="697230"/>
          </a:xfrm>
          <a:prstGeom prst="rect">
            <a:avLst/>
          </a:prstGeom>
        </p:spPr>
        <p:txBody>
          <a:bodyPr vert="horz" wrap="square" lIns="0" tIns="13335" rIns="0" bIns="0" rtlCol="0">
            <a:spAutoFit/>
          </a:bodyPr>
          <a:lstStyle/>
          <a:p>
            <a:pPr marL="12700">
              <a:lnSpc>
                <a:spcPct val="100000"/>
              </a:lnSpc>
              <a:spcBef>
                <a:spcPts val="105"/>
              </a:spcBef>
            </a:pPr>
            <a:r>
              <a:rPr spc="-20" dirty="0"/>
              <a:t>FSM</a:t>
            </a:r>
            <a:r>
              <a:rPr spc="-75" dirty="0"/>
              <a:t> </a:t>
            </a:r>
            <a:r>
              <a:rPr dirty="0"/>
              <a:t>Descriptions</a:t>
            </a:r>
          </a:p>
        </p:txBody>
      </p:sp>
      <p:sp>
        <p:nvSpPr>
          <p:cNvPr id="3" name="object 3"/>
          <p:cNvSpPr txBox="1"/>
          <p:nvPr/>
        </p:nvSpPr>
        <p:spPr>
          <a:xfrm>
            <a:off x="925664" y="2055774"/>
            <a:ext cx="9399270" cy="3646804"/>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25" dirty="0">
                <a:solidFill>
                  <a:srgbClr val="1F145D"/>
                </a:solidFill>
                <a:latin typeface="Calibri"/>
                <a:cs typeface="Calibri"/>
              </a:rPr>
              <a:t>State</a:t>
            </a:r>
            <a:r>
              <a:rPr sz="2800" dirty="0">
                <a:solidFill>
                  <a:srgbClr val="1F145D"/>
                </a:solidFill>
                <a:latin typeface="Calibri"/>
                <a:cs typeface="Calibri"/>
              </a:rPr>
              <a:t> </a:t>
            </a:r>
            <a:r>
              <a:rPr sz="2800" spc="-15" dirty="0">
                <a:solidFill>
                  <a:srgbClr val="1F145D"/>
                </a:solidFill>
                <a:latin typeface="Calibri"/>
                <a:cs typeface="Calibri"/>
              </a:rPr>
              <a:t>diagram</a:t>
            </a:r>
            <a:r>
              <a:rPr sz="2800" spc="15" dirty="0">
                <a:solidFill>
                  <a:srgbClr val="1F145D"/>
                </a:solidFill>
                <a:latin typeface="Calibri"/>
                <a:cs typeface="Calibri"/>
              </a:rPr>
              <a:t> </a:t>
            </a:r>
            <a:r>
              <a:rPr sz="2800" spc="-10" dirty="0">
                <a:solidFill>
                  <a:srgbClr val="1F145D"/>
                </a:solidFill>
                <a:latin typeface="Calibri"/>
                <a:cs typeface="Calibri"/>
              </a:rPr>
              <a:t>(bubbles,</a:t>
            </a:r>
            <a:r>
              <a:rPr sz="2800" spc="45" dirty="0">
                <a:solidFill>
                  <a:srgbClr val="1F145D"/>
                </a:solidFill>
                <a:latin typeface="Calibri"/>
                <a:cs typeface="Calibri"/>
              </a:rPr>
              <a:t> </a:t>
            </a:r>
            <a:r>
              <a:rPr sz="2800" spc="-15" dirty="0">
                <a:solidFill>
                  <a:srgbClr val="1F145D"/>
                </a:solidFill>
                <a:latin typeface="Calibri"/>
                <a:cs typeface="Calibri"/>
              </a:rPr>
              <a:t>arrows,</a:t>
            </a:r>
            <a:r>
              <a:rPr sz="2800" spc="10" dirty="0">
                <a:solidFill>
                  <a:srgbClr val="1F145D"/>
                </a:solidFill>
                <a:latin typeface="Calibri"/>
                <a:cs typeface="Calibri"/>
              </a:rPr>
              <a:t> </a:t>
            </a:r>
            <a:r>
              <a:rPr sz="2800" spc="-10" dirty="0">
                <a:solidFill>
                  <a:srgbClr val="1F145D"/>
                </a:solidFill>
                <a:latin typeface="Calibri"/>
                <a:cs typeface="Calibri"/>
              </a:rPr>
              <a:t>describe</a:t>
            </a:r>
            <a:r>
              <a:rPr sz="2800" spc="15" dirty="0">
                <a:solidFill>
                  <a:srgbClr val="1F145D"/>
                </a:solidFill>
                <a:latin typeface="Calibri"/>
                <a:cs typeface="Calibri"/>
              </a:rPr>
              <a:t> </a:t>
            </a:r>
            <a:r>
              <a:rPr sz="2800" spc="-10" dirty="0">
                <a:solidFill>
                  <a:srgbClr val="1F145D"/>
                </a:solidFill>
                <a:latin typeface="Calibri"/>
                <a:cs typeface="Calibri"/>
              </a:rPr>
              <a:t>output)</a:t>
            </a:r>
            <a:endParaRPr sz="2800" dirty="0">
              <a:solidFill>
                <a:srgbClr val="1F145D"/>
              </a:solidFill>
              <a:latin typeface="Calibri"/>
              <a:cs typeface="Calibri"/>
            </a:endParaRPr>
          </a:p>
          <a:p>
            <a:pPr marL="241300" indent="-229235">
              <a:lnSpc>
                <a:spcPct val="100000"/>
              </a:lnSpc>
              <a:spcBef>
                <a:spcPts val="675"/>
              </a:spcBef>
              <a:buFont typeface="Arial"/>
              <a:buChar char="•"/>
              <a:tabLst>
                <a:tab pos="241935" algn="l"/>
              </a:tabLst>
            </a:pPr>
            <a:r>
              <a:rPr sz="2800" spc="-5" dirty="0">
                <a:solidFill>
                  <a:srgbClr val="1F145D"/>
                </a:solidFill>
                <a:latin typeface="Calibri"/>
                <a:cs typeface="Calibri"/>
              </a:rPr>
              <a:t>truth</a:t>
            </a:r>
            <a:r>
              <a:rPr sz="2800" spc="10" dirty="0">
                <a:solidFill>
                  <a:srgbClr val="1F145D"/>
                </a:solidFill>
                <a:latin typeface="Calibri"/>
                <a:cs typeface="Calibri"/>
              </a:rPr>
              <a:t> </a:t>
            </a:r>
            <a:r>
              <a:rPr sz="2800" spc="-10" dirty="0">
                <a:solidFill>
                  <a:srgbClr val="1F145D"/>
                </a:solidFill>
                <a:latin typeface="Calibri"/>
                <a:cs typeface="Calibri"/>
              </a:rPr>
              <a:t>tables</a:t>
            </a:r>
            <a:r>
              <a:rPr sz="2800" spc="1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15" dirty="0">
                <a:solidFill>
                  <a:srgbClr val="1F145D"/>
                </a:solidFill>
                <a:latin typeface="Calibri"/>
                <a:cs typeface="Calibri"/>
              </a:rPr>
              <a:t>next</a:t>
            </a:r>
            <a:r>
              <a:rPr sz="2800" spc="10" dirty="0">
                <a:solidFill>
                  <a:srgbClr val="1F145D"/>
                </a:solidFill>
                <a:latin typeface="Calibri"/>
                <a:cs typeface="Calibri"/>
              </a:rPr>
              <a:t> </a:t>
            </a:r>
            <a:r>
              <a:rPr sz="2800" spc="-30" dirty="0">
                <a:solidFill>
                  <a:srgbClr val="1F145D"/>
                </a:solidFill>
                <a:latin typeface="Calibri"/>
                <a:cs typeface="Calibri"/>
              </a:rPr>
              <a:t>state</a:t>
            </a:r>
            <a:r>
              <a:rPr sz="2800" dirty="0">
                <a:solidFill>
                  <a:srgbClr val="1F145D"/>
                </a:solidFill>
                <a:latin typeface="Calibri"/>
                <a:cs typeface="Calibri"/>
              </a:rPr>
              <a:t> </a:t>
            </a:r>
            <a:r>
              <a:rPr sz="2800" spc="-5" dirty="0">
                <a:solidFill>
                  <a:srgbClr val="1F145D"/>
                </a:solidFill>
                <a:latin typeface="Calibri"/>
                <a:cs typeface="Calibri"/>
              </a:rPr>
              <a:t>and </a:t>
            </a:r>
            <a:r>
              <a:rPr sz="2800" spc="-10" dirty="0">
                <a:solidFill>
                  <a:srgbClr val="1F145D"/>
                </a:solidFill>
                <a:latin typeface="Calibri"/>
                <a:cs typeface="Calibri"/>
              </a:rPr>
              <a:t>output</a:t>
            </a:r>
            <a:r>
              <a:rPr sz="2800" spc="30" dirty="0">
                <a:solidFill>
                  <a:srgbClr val="1F145D"/>
                </a:solidFill>
                <a:latin typeface="Calibri"/>
                <a:cs typeface="Calibri"/>
              </a:rPr>
              <a:t> </a:t>
            </a:r>
            <a:r>
              <a:rPr sz="2800" spc="-10" dirty="0">
                <a:solidFill>
                  <a:srgbClr val="1F145D"/>
                </a:solidFill>
                <a:latin typeface="Calibri"/>
                <a:cs typeface="Calibri"/>
              </a:rPr>
              <a:t>signal</a:t>
            </a:r>
            <a:endParaRPr sz="2800" dirty="0">
              <a:solidFill>
                <a:srgbClr val="1F145D"/>
              </a:solidFill>
              <a:latin typeface="Calibri"/>
              <a:cs typeface="Calibri"/>
            </a:endParaRPr>
          </a:p>
          <a:p>
            <a:pPr marL="698500" lvl="1" indent="-229235">
              <a:lnSpc>
                <a:spcPct val="100000"/>
              </a:lnSpc>
              <a:spcBef>
                <a:spcPts val="229"/>
              </a:spcBef>
              <a:buFont typeface="Arial"/>
              <a:buChar char="•"/>
              <a:tabLst>
                <a:tab pos="699135" algn="l"/>
              </a:tabLst>
            </a:pPr>
            <a:r>
              <a:rPr sz="2400" spc="-5" dirty="0">
                <a:solidFill>
                  <a:srgbClr val="1F145D"/>
                </a:solidFill>
                <a:latin typeface="Calibri"/>
                <a:cs typeface="Calibri"/>
              </a:rPr>
              <a:t>Sometime</a:t>
            </a:r>
            <a:r>
              <a:rPr sz="2400" spc="-35" dirty="0">
                <a:solidFill>
                  <a:srgbClr val="1F145D"/>
                </a:solidFill>
                <a:latin typeface="Calibri"/>
                <a:cs typeface="Calibri"/>
              </a:rPr>
              <a:t> </a:t>
            </a:r>
            <a:r>
              <a:rPr sz="2400" spc="-5" dirty="0">
                <a:solidFill>
                  <a:srgbClr val="1F145D"/>
                </a:solidFill>
                <a:latin typeface="Calibri"/>
                <a:cs typeface="Calibri"/>
              </a:rPr>
              <a:t>use</a:t>
            </a:r>
            <a:r>
              <a:rPr sz="2400" spc="-10" dirty="0">
                <a:solidFill>
                  <a:srgbClr val="1F145D"/>
                </a:solidFill>
                <a:latin typeface="Calibri"/>
                <a:cs typeface="Calibri"/>
              </a:rPr>
              <a:t> Karnaugh</a:t>
            </a:r>
            <a:r>
              <a:rPr sz="2400" spc="-25" dirty="0">
                <a:solidFill>
                  <a:srgbClr val="1F145D"/>
                </a:solidFill>
                <a:latin typeface="Calibri"/>
                <a:cs typeface="Calibri"/>
              </a:rPr>
              <a:t> </a:t>
            </a:r>
            <a:r>
              <a:rPr sz="2400" spc="-5" dirty="0">
                <a:solidFill>
                  <a:srgbClr val="1F145D"/>
                </a:solidFill>
                <a:latin typeface="Calibri"/>
                <a:cs typeface="Calibri"/>
              </a:rPr>
              <a:t>Maps but</a:t>
            </a:r>
            <a:r>
              <a:rPr sz="2400" spc="-15" dirty="0">
                <a:solidFill>
                  <a:srgbClr val="1F145D"/>
                </a:solidFill>
                <a:latin typeface="Calibri"/>
                <a:cs typeface="Calibri"/>
              </a:rPr>
              <a:t> </a:t>
            </a:r>
            <a:r>
              <a:rPr sz="2400" spc="-5" dirty="0">
                <a:solidFill>
                  <a:srgbClr val="1F145D"/>
                </a:solidFill>
                <a:latin typeface="Calibri"/>
                <a:cs typeface="Calibri"/>
              </a:rPr>
              <a:t>usually</a:t>
            </a:r>
            <a:r>
              <a:rPr sz="2400" spc="-10" dirty="0">
                <a:solidFill>
                  <a:srgbClr val="1F145D"/>
                </a:solidFill>
                <a:latin typeface="Calibri"/>
                <a:cs typeface="Calibri"/>
              </a:rPr>
              <a:t> </a:t>
            </a:r>
            <a:r>
              <a:rPr sz="2400" spc="-20" dirty="0">
                <a:solidFill>
                  <a:srgbClr val="1F145D"/>
                </a:solidFill>
                <a:latin typeface="Calibri"/>
                <a:cs typeface="Calibri"/>
              </a:rPr>
              <a:t>state</a:t>
            </a:r>
            <a:r>
              <a:rPr sz="2400" spc="-25" dirty="0">
                <a:solidFill>
                  <a:srgbClr val="1F145D"/>
                </a:solidFill>
                <a:latin typeface="Calibri"/>
                <a:cs typeface="Calibri"/>
              </a:rPr>
              <a:t> </a:t>
            </a:r>
            <a:r>
              <a:rPr sz="2400" spc="-5" dirty="0">
                <a:solidFill>
                  <a:srgbClr val="1F145D"/>
                </a:solidFill>
                <a:latin typeface="Calibri"/>
                <a:cs typeface="Calibri"/>
              </a:rPr>
              <a:t>transition</a:t>
            </a:r>
            <a:r>
              <a:rPr sz="2400" spc="-20" dirty="0">
                <a:solidFill>
                  <a:srgbClr val="1F145D"/>
                </a:solidFill>
                <a:latin typeface="Calibri"/>
                <a:cs typeface="Calibri"/>
              </a:rPr>
              <a:t> </a:t>
            </a:r>
            <a:r>
              <a:rPr sz="2400" spc="-5" dirty="0">
                <a:solidFill>
                  <a:srgbClr val="1F145D"/>
                </a:solidFill>
                <a:latin typeface="Calibri"/>
                <a:cs typeface="Calibri"/>
              </a:rPr>
              <a:t>table</a:t>
            </a:r>
            <a:endParaRPr sz="2400" dirty="0">
              <a:solidFill>
                <a:srgbClr val="1F145D"/>
              </a:solidFill>
              <a:latin typeface="Calibri"/>
              <a:cs typeface="Calibri"/>
            </a:endParaRPr>
          </a:p>
          <a:p>
            <a:pPr marL="241300" indent="-229235">
              <a:lnSpc>
                <a:spcPct val="100000"/>
              </a:lnSpc>
              <a:spcBef>
                <a:spcPts val="645"/>
              </a:spcBef>
              <a:buFont typeface="Arial"/>
              <a:buChar char="•"/>
              <a:tabLst>
                <a:tab pos="241935" algn="l"/>
              </a:tabLst>
            </a:pPr>
            <a:r>
              <a:rPr sz="2800" spc="-10" dirty="0">
                <a:solidFill>
                  <a:srgbClr val="1F145D"/>
                </a:solidFill>
                <a:latin typeface="Calibri"/>
                <a:cs typeface="Calibri"/>
              </a:rPr>
              <a:t>Timing</a:t>
            </a:r>
            <a:r>
              <a:rPr sz="2800" spc="10" dirty="0">
                <a:solidFill>
                  <a:srgbClr val="1F145D"/>
                </a:solidFill>
                <a:latin typeface="Calibri"/>
                <a:cs typeface="Calibri"/>
              </a:rPr>
              <a:t> </a:t>
            </a:r>
            <a:r>
              <a:rPr sz="2800" spc="-15" dirty="0">
                <a:solidFill>
                  <a:srgbClr val="1F145D"/>
                </a:solidFill>
                <a:latin typeface="Calibri"/>
                <a:cs typeface="Calibri"/>
              </a:rPr>
              <a:t>diagrams</a:t>
            </a:r>
            <a:r>
              <a:rPr sz="2800" spc="20" dirty="0">
                <a:solidFill>
                  <a:srgbClr val="1F145D"/>
                </a:solidFill>
                <a:latin typeface="Calibri"/>
                <a:cs typeface="Calibri"/>
              </a:rPr>
              <a:t> </a:t>
            </a:r>
            <a:r>
              <a:rPr sz="2800" spc="-10" dirty="0">
                <a:solidFill>
                  <a:srgbClr val="1F145D"/>
                </a:solidFill>
                <a:latin typeface="Calibri"/>
                <a:cs typeface="Calibri"/>
              </a:rPr>
              <a:t>(logic</a:t>
            </a:r>
            <a:r>
              <a:rPr sz="2800" dirty="0">
                <a:solidFill>
                  <a:srgbClr val="1F145D"/>
                </a:solidFill>
                <a:latin typeface="Calibri"/>
                <a:cs typeface="Calibri"/>
              </a:rPr>
              <a:t> </a:t>
            </a:r>
            <a:r>
              <a:rPr sz="2800" spc="-10" dirty="0">
                <a:solidFill>
                  <a:srgbClr val="1F145D"/>
                </a:solidFill>
                <a:latin typeface="Calibri"/>
                <a:cs typeface="Calibri"/>
              </a:rPr>
              <a:t>analyser</a:t>
            </a:r>
            <a:r>
              <a:rPr sz="2800" spc="15" dirty="0">
                <a:solidFill>
                  <a:srgbClr val="1F145D"/>
                </a:solidFill>
                <a:latin typeface="Calibri"/>
                <a:cs typeface="Calibri"/>
              </a:rPr>
              <a:t> </a:t>
            </a:r>
            <a:r>
              <a:rPr sz="2800" spc="-10" dirty="0">
                <a:solidFill>
                  <a:srgbClr val="1F145D"/>
                </a:solidFill>
                <a:latin typeface="Calibri"/>
                <a:cs typeface="Calibri"/>
              </a:rPr>
              <a:t>view</a:t>
            </a:r>
            <a:r>
              <a:rPr sz="2800" dirty="0">
                <a:solidFill>
                  <a:srgbClr val="1F145D"/>
                </a:solidFill>
                <a:latin typeface="Calibri"/>
                <a:cs typeface="Calibri"/>
              </a:rPr>
              <a:t> </a:t>
            </a:r>
            <a:r>
              <a:rPr sz="2800" spc="-10" dirty="0">
                <a:solidFill>
                  <a:srgbClr val="1F145D"/>
                </a:solidFill>
                <a:latin typeface="Calibri"/>
                <a:cs typeface="Calibri"/>
              </a:rPr>
              <a:t>showing</a:t>
            </a:r>
            <a:r>
              <a:rPr sz="2800" spc="3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30" dirty="0">
                <a:solidFill>
                  <a:srgbClr val="1F145D"/>
                </a:solidFill>
                <a:latin typeface="Calibri"/>
                <a:cs typeface="Calibri"/>
              </a:rPr>
              <a:t>state</a:t>
            </a:r>
            <a:r>
              <a:rPr sz="2800" spc="10" dirty="0">
                <a:solidFill>
                  <a:srgbClr val="1F145D"/>
                </a:solidFill>
                <a:latin typeface="Calibri"/>
                <a:cs typeface="Calibri"/>
              </a:rPr>
              <a:t> </a:t>
            </a:r>
            <a:r>
              <a:rPr sz="2800" spc="-10" dirty="0">
                <a:solidFill>
                  <a:srgbClr val="1F145D"/>
                </a:solidFill>
                <a:latin typeface="Calibri"/>
                <a:cs typeface="Calibri"/>
              </a:rPr>
              <a:t>sequence)</a:t>
            </a:r>
            <a:endParaRPr sz="2800" dirty="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25" dirty="0">
                <a:solidFill>
                  <a:srgbClr val="1F145D"/>
                </a:solidFill>
                <a:latin typeface="Calibri"/>
                <a:cs typeface="Calibri"/>
              </a:rPr>
              <a:t>Transitions</a:t>
            </a:r>
            <a:r>
              <a:rPr sz="2800" spc="5" dirty="0">
                <a:solidFill>
                  <a:srgbClr val="1F145D"/>
                </a:solidFill>
                <a:latin typeface="Calibri"/>
                <a:cs typeface="Calibri"/>
              </a:rPr>
              <a:t> </a:t>
            </a:r>
            <a:r>
              <a:rPr sz="2800" spc="-10" dirty="0">
                <a:solidFill>
                  <a:srgbClr val="1F145D"/>
                </a:solidFill>
                <a:latin typeface="Calibri"/>
                <a:cs typeface="Calibri"/>
              </a:rPr>
              <a:t>can</a:t>
            </a:r>
            <a:r>
              <a:rPr sz="2800" spc="-30" dirty="0">
                <a:solidFill>
                  <a:srgbClr val="1F145D"/>
                </a:solidFill>
                <a:latin typeface="Calibri"/>
                <a:cs typeface="Calibri"/>
              </a:rPr>
              <a:t> </a:t>
            </a:r>
            <a:r>
              <a:rPr sz="2800" spc="-10" dirty="0">
                <a:solidFill>
                  <a:srgbClr val="1F145D"/>
                </a:solidFill>
                <a:latin typeface="Calibri"/>
                <a:cs typeface="Calibri"/>
              </a:rPr>
              <a:t>be:</a:t>
            </a:r>
            <a:endParaRPr sz="2800" dirty="0">
              <a:solidFill>
                <a:srgbClr val="1F145D"/>
              </a:solidFill>
              <a:latin typeface="Calibri"/>
              <a:cs typeface="Calibri"/>
            </a:endParaRPr>
          </a:p>
          <a:p>
            <a:pPr marL="698500" lvl="1" indent="-229235">
              <a:lnSpc>
                <a:spcPct val="100000"/>
              </a:lnSpc>
              <a:spcBef>
                <a:spcPts val="245"/>
              </a:spcBef>
              <a:buFont typeface="Arial"/>
              <a:buChar char="•"/>
              <a:tabLst>
                <a:tab pos="699135" algn="l"/>
              </a:tabLst>
            </a:pPr>
            <a:r>
              <a:rPr sz="2400" spc="-15" dirty="0">
                <a:solidFill>
                  <a:srgbClr val="1F145D"/>
                </a:solidFill>
                <a:latin typeface="Calibri"/>
                <a:cs typeface="Calibri"/>
              </a:rPr>
              <a:t>event</a:t>
            </a:r>
            <a:r>
              <a:rPr sz="2400" spc="-10" dirty="0">
                <a:solidFill>
                  <a:srgbClr val="1F145D"/>
                </a:solidFill>
                <a:latin typeface="Calibri"/>
                <a:cs typeface="Calibri"/>
              </a:rPr>
              <a:t> driven</a:t>
            </a:r>
            <a:r>
              <a:rPr sz="2400" spc="5" dirty="0">
                <a:solidFill>
                  <a:srgbClr val="1F145D"/>
                </a:solidFill>
                <a:latin typeface="Calibri"/>
                <a:cs typeface="Calibri"/>
              </a:rPr>
              <a:t> </a:t>
            </a:r>
            <a:r>
              <a:rPr sz="2400" spc="-5" dirty="0">
                <a:solidFill>
                  <a:srgbClr val="1F145D"/>
                </a:solidFill>
                <a:latin typeface="Calibri"/>
                <a:cs typeface="Calibri"/>
              </a:rPr>
              <a:t>(depend</a:t>
            </a:r>
            <a:r>
              <a:rPr sz="2400" spc="-15" dirty="0">
                <a:solidFill>
                  <a:srgbClr val="1F145D"/>
                </a:solidFill>
                <a:latin typeface="Calibri"/>
                <a:cs typeface="Calibri"/>
              </a:rPr>
              <a:t> </a:t>
            </a:r>
            <a:r>
              <a:rPr sz="2400" spc="-5" dirty="0">
                <a:solidFill>
                  <a:srgbClr val="1F145D"/>
                </a:solidFill>
                <a:latin typeface="Calibri"/>
                <a:cs typeface="Calibri"/>
              </a:rPr>
              <a:t>on</a:t>
            </a:r>
            <a:r>
              <a:rPr sz="2400" spc="-10"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a:t>
            </a:r>
            <a:r>
              <a:rPr sz="2400" dirty="0">
                <a:solidFill>
                  <a:srgbClr val="1F145D"/>
                </a:solidFill>
                <a:latin typeface="Calibri"/>
                <a:cs typeface="Calibri"/>
              </a:rPr>
              <a:t>inputs),</a:t>
            </a:r>
          </a:p>
          <a:p>
            <a:pPr marL="698500" lvl="1" indent="-229235">
              <a:lnSpc>
                <a:spcPct val="100000"/>
              </a:lnSpc>
              <a:spcBef>
                <a:spcPts val="204"/>
              </a:spcBef>
              <a:buFont typeface="Arial"/>
              <a:buChar char="•"/>
              <a:tabLst>
                <a:tab pos="699135" algn="l"/>
              </a:tabLst>
            </a:pPr>
            <a:r>
              <a:rPr sz="2400" spc="-10" dirty="0">
                <a:solidFill>
                  <a:srgbClr val="1F145D"/>
                </a:solidFill>
                <a:latin typeface="Calibri"/>
                <a:cs typeface="Calibri"/>
              </a:rPr>
              <a:t>automatic</a:t>
            </a:r>
            <a:r>
              <a:rPr sz="2400" spc="-30" dirty="0">
                <a:solidFill>
                  <a:srgbClr val="1F145D"/>
                </a:solidFill>
                <a:latin typeface="Calibri"/>
                <a:cs typeface="Calibri"/>
              </a:rPr>
              <a:t> </a:t>
            </a:r>
            <a:r>
              <a:rPr sz="2400" spc="-10" dirty="0">
                <a:solidFill>
                  <a:srgbClr val="1F145D"/>
                </a:solidFill>
                <a:latin typeface="Calibri"/>
                <a:cs typeface="Calibri"/>
              </a:rPr>
              <a:t>progression (clocked</a:t>
            </a:r>
            <a:r>
              <a:rPr sz="2400" spc="-25" dirty="0">
                <a:solidFill>
                  <a:srgbClr val="1F145D"/>
                </a:solidFill>
                <a:latin typeface="Calibri"/>
                <a:cs typeface="Calibri"/>
              </a:rPr>
              <a:t> </a:t>
            </a:r>
            <a:r>
              <a:rPr sz="2400" dirty="0">
                <a:solidFill>
                  <a:srgbClr val="1F145D"/>
                </a:solidFill>
                <a:latin typeface="Calibri"/>
                <a:cs typeface="Calibri"/>
              </a:rPr>
              <a:t>in</a:t>
            </a:r>
            <a:r>
              <a:rPr sz="2400" spc="-15" dirty="0">
                <a:solidFill>
                  <a:srgbClr val="1F145D"/>
                </a:solidFill>
                <a:latin typeface="Calibri"/>
                <a:cs typeface="Calibri"/>
              </a:rPr>
              <a:t> </a:t>
            </a:r>
            <a:r>
              <a:rPr sz="2400" spc="-5" dirty="0">
                <a:solidFill>
                  <a:srgbClr val="1F145D"/>
                </a:solidFill>
                <a:latin typeface="Calibri"/>
                <a:cs typeface="Calibri"/>
              </a:rPr>
              <a:t>some sequence)</a:t>
            </a:r>
            <a:endParaRPr sz="2400" dirty="0">
              <a:solidFill>
                <a:srgbClr val="1F145D"/>
              </a:solidFill>
              <a:latin typeface="Calibri"/>
              <a:cs typeface="Calibri"/>
            </a:endParaRPr>
          </a:p>
          <a:p>
            <a:pPr marL="698500" lvl="1" indent="-229235">
              <a:lnSpc>
                <a:spcPct val="100000"/>
              </a:lnSpc>
              <a:spcBef>
                <a:spcPts val="215"/>
              </a:spcBef>
              <a:buFont typeface="Arial"/>
              <a:buChar char="•"/>
              <a:tabLst>
                <a:tab pos="699135" algn="l"/>
              </a:tabLst>
            </a:pPr>
            <a:r>
              <a:rPr sz="2400" spc="-5" dirty="0">
                <a:solidFill>
                  <a:srgbClr val="1F145D"/>
                </a:solidFill>
                <a:latin typeface="Calibri"/>
                <a:cs typeface="Calibri"/>
              </a:rPr>
              <a:t>self-transitions</a:t>
            </a:r>
            <a:r>
              <a:rPr sz="2400" spc="-20" dirty="0">
                <a:solidFill>
                  <a:srgbClr val="1F145D"/>
                </a:solidFill>
                <a:latin typeface="Calibri"/>
                <a:cs typeface="Calibri"/>
              </a:rPr>
              <a:t> </a:t>
            </a:r>
            <a:r>
              <a:rPr sz="2400" spc="-10" dirty="0">
                <a:solidFill>
                  <a:srgbClr val="1F145D"/>
                </a:solidFill>
                <a:latin typeface="Calibri"/>
                <a:cs typeface="Calibri"/>
              </a:rPr>
              <a:t>(automatic</a:t>
            </a:r>
            <a:r>
              <a:rPr sz="2400" spc="-45" dirty="0">
                <a:solidFill>
                  <a:srgbClr val="1F145D"/>
                </a:solidFill>
                <a:latin typeface="Calibri"/>
                <a:cs typeface="Calibri"/>
              </a:rPr>
              <a:t> </a:t>
            </a:r>
            <a:r>
              <a:rPr sz="2400" spc="-5" dirty="0">
                <a:solidFill>
                  <a:srgbClr val="1F145D"/>
                </a:solidFill>
                <a:latin typeface="Calibri"/>
                <a:cs typeface="Calibri"/>
              </a:rPr>
              <a:t>on</a:t>
            </a:r>
            <a:r>
              <a:rPr sz="2400" spc="-15" dirty="0">
                <a:solidFill>
                  <a:srgbClr val="1F145D"/>
                </a:solidFill>
                <a:latin typeface="Calibri"/>
                <a:cs typeface="Calibri"/>
              </a:rPr>
              <a:t> </a:t>
            </a:r>
            <a:r>
              <a:rPr sz="2400" spc="-10" dirty="0">
                <a:solidFill>
                  <a:srgbClr val="1F145D"/>
                </a:solidFill>
                <a:latin typeface="Calibri"/>
                <a:cs typeface="Calibri"/>
              </a:rPr>
              <a:t>next</a:t>
            </a:r>
            <a:r>
              <a:rPr sz="2400" spc="-35" dirty="0">
                <a:solidFill>
                  <a:srgbClr val="1F145D"/>
                </a:solidFill>
                <a:latin typeface="Calibri"/>
                <a:cs typeface="Calibri"/>
              </a:rPr>
              <a:t> </a:t>
            </a:r>
            <a:r>
              <a:rPr sz="2400" dirty="0">
                <a:solidFill>
                  <a:srgbClr val="1F145D"/>
                </a:solidFill>
                <a:latin typeface="Calibri"/>
                <a:cs typeface="Calibri"/>
              </a:rPr>
              <a:t>clock)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371" y="213868"/>
            <a:ext cx="6816997" cy="697230"/>
          </a:xfrm>
          <a:prstGeom prst="rect">
            <a:avLst/>
          </a:prstGeom>
        </p:spPr>
        <p:txBody>
          <a:bodyPr vert="horz" wrap="square" lIns="0" tIns="13335" rIns="0" bIns="0" rtlCol="0">
            <a:spAutoFit/>
          </a:bodyPr>
          <a:lstStyle/>
          <a:p>
            <a:pPr marL="12700">
              <a:lnSpc>
                <a:spcPct val="100000"/>
              </a:lnSpc>
              <a:spcBef>
                <a:spcPts val="105"/>
              </a:spcBef>
            </a:pPr>
            <a:r>
              <a:rPr spc="-30" dirty="0">
                <a:solidFill>
                  <a:srgbClr val="1F145D"/>
                </a:solidFill>
              </a:rPr>
              <a:t>State</a:t>
            </a:r>
            <a:r>
              <a:rPr spc="-25" dirty="0">
                <a:solidFill>
                  <a:srgbClr val="1F145D"/>
                </a:solidFill>
              </a:rPr>
              <a:t> </a:t>
            </a:r>
            <a:r>
              <a:rPr spc="-10" dirty="0">
                <a:solidFill>
                  <a:srgbClr val="1F145D"/>
                </a:solidFill>
              </a:rPr>
              <a:t>Diagrams</a:t>
            </a:r>
            <a:r>
              <a:rPr spc="-15" dirty="0">
                <a:solidFill>
                  <a:srgbClr val="1F145D"/>
                </a:solidFill>
              </a:rPr>
              <a:t> </a:t>
            </a:r>
            <a:r>
              <a:rPr dirty="0">
                <a:solidFill>
                  <a:srgbClr val="1F145D"/>
                </a:solidFill>
              </a:rPr>
              <a:t>Explained</a:t>
            </a:r>
          </a:p>
        </p:txBody>
      </p:sp>
      <p:sp>
        <p:nvSpPr>
          <p:cNvPr id="6" name="object 6"/>
          <p:cNvSpPr/>
          <p:nvPr/>
        </p:nvSpPr>
        <p:spPr>
          <a:xfrm>
            <a:off x="2535935" y="1690116"/>
            <a:ext cx="7515225" cy="4283075"/>
          </a:xfrm>
          <a:custGeom>
            <a:avLst/>
            <a:gdLst/>
            <a:ahLst/>
            <a:cxnLst/>
            <a:rect l="l" t="t" r="r" b="b"/>
            <a:pathLst>
              <a:path w="7515225" h="4283075">
                <a:moveTo>
                  <a:pt x="0" y="0"/>
                </a:moveTo>
                <a:lnTo>
                  <a:pt x="1870328" y="387223"/>
                </a:lnTo>
              </a:path>
              <a:path w="7515225" h="4283075">
                <a:moveTo>
                  <a:pt x="7515225" y="135636"/>
                </a:moveTo>
                <a:lnTo>
                  <a:pt x="6248399" y="649732"/>
                </a:lnTo>
              </a:path>
              <a:path w="7515225" h="4283075">
                <a:moveTo>
                  <a:pt x="7287513" y="1334897"/>
                </a:moveTo>
                <a:lnTo>
                  <a:pt x="6248399" y="876300"/>
                </a:lnTo>
              </a:path>
              <a:path w="7515225" h="4283075">
                <a:moveTo>
                  <a:pt x="5642229" y="2804160"/>
                </a:moveTo>
                <a:lnTo>
                  <a:pt x="4571999" y="3234309"/>
                </a:lnTo>
              </a:path>
              <a:path w="7515225" h="4283075">
                <a:moveTo>
                  <a:pt x="6483477" y="4282897"/>
                </a:moveTo>
                <a:lnTo>
                  <a:pt x="5372099" y="3712464"/>
                </a:lnTo>
              </a:path>
            </a:pathLst>
          </a:custGeom>
          <a:ln w="6350">
            <a:solidFill>
              <a:srgbClr val="001F5F"/>
            </a:solidFill>
          </a:ln>
        </p:spPr>
        <p:txBody>
          <a:bodyPr wrap="square" lIns="0" tIns="0" rIns="0" bIns="0" rtlCol="0"/>
          <a:lstStyle/>
          <a:p>
            <a:endParaRPr>
              <a:solidFill>
                <a:srgbClr val="1F145D"/>
              </a:solidFill>
            </a:endParaRPr>
          </a:p>
        </p:txBody>
      </p:sp>
      <p:grpSp>
        <p:nvGrpSpPr>
          <p:cNvPr id="20" name="Group 19">
            <a:extLst>
              <a:ext uri="{FF2B5EF4-FFF2-40B4-BE49-F238E27FC236}">
                <a16:creationId xmlns:a16="http://schemas.microsoft.com/office/drawing/2014/main" id="{B22321FE-0CB3-413E-AD1E-C8240145EE8A}"/>
              </a:ext>
            </a:extLst>
          </p:cNvPr>
          <p:cNvGrpSpPr/>
          <p:nvPr/>
        </p:nvGrpSpPr>
        <p:grpSpPr>
          <a:xfrm>
            <a:off x="477113" y="961390"/>
            <a:ext cx="11053852" cy="5157839"/>
            <a:chOff x="477113" y="961390"/>
            <a:chExt cx="11053852" cy="5157839"/>
          </a:xfrm>
        </p:grpSpPr>
        <p:pic>
          <p:nvPicPr>
            <p:cNvPr id="3" name="object 3"/>
            <p:cNvPicPr/>
            <p:nvPr/>
          </p:nvPicPr>
          <p:blipFill>
            <a:blip r:embed="rId2" cstate="print"/>
            <a:stretch>
              <a:fillRect/>
            </a:stretch>
          </p:blipFill>
          <p:spPr>
            <a:xfrm>
              <a:off x="2861887" y="1508297"/>
              <a:ext cx="6282112" cy="4610932"/>
            </a:xfrm>
            <a:prstGeom prst="rect">
              <a:avLst/>
            </a:prstGeom>
          </p:spPr>
        </p:pic>
        <p:sp>
          <p:nvSpPr>
            <p:cNvPr id="4" name="object 4"/>
            <p:cNvSpPr txBox="1"/>
            <p:nvPr/>
          </p:nvSpPr>
          <p:spPr>
            <a:xfrm>
              <a:off x="477113" y="2973070"/>
              <a:ext cx="1726564"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F145D"/>
                  </a:solidFill>
                  <a:latin typeface="Calibri"/>
                  <a:cs typeface="Calibri"/>
                </a:rPr>
                <a:t>Line</a:t>
              </a:r>
              <a:r>
                <a:rPr sz="1800" dirty="0">
                  <a:solidFill>
                    <a:srgbClr val="1F145D"/>
                  </a:solidFill>
                  <a:latin typeface="Calibri"/>
                  <a:cs typeface="Calibri"/>
                </a:rPr>
                <a:t> </a:t>
              </a:r>
              <a:r>
                <a:rPr sz="1800" spc="-10" dirty="0">
                  <a:solidFill>
                    <a:srgbClr val="1F145D"/>
                  </a:solidFill>
                  <a:latin typeface="Calibri"/>
                  <a:cs typeface="Calibri"/>
                </a:rPr>
                <a:t>indicates</a:t>
              </a:r>
              <a:r>
                <a:rPr sz="1800" spc="5" dirty="0">
                  <a:solidFill>
                    <a:srgbClr val="1F145D"/>
                  </a:solidFill>
                  <a:latin typeface="Calibri"/>
                  <a:cs typeface="Calibri"/>
                </a:rPr>
                <a:t> </a:t>
              </a:r>
              <a:r>
                <a:rPr sz="1800" dirty="0">
                  <a:solidFill>
                    <a:srgbClr val="1F145D"/>
                  </a:solidFill>
                  <a:latin typeface="Calibri"/>
                  <a:cs typeface="Calibri"/>
                </a:rPr>
                <a:t>a </a:t>
              </a:r>
              <a:r>
                <a:rPr sz="1800" spc="5" dirty="0">
                  <a:solidFill>
                    <a:srgbClr val="1F145D"/>
                  </a:solidFill>
                  <a:latin typeface="Calibri"/>
                  <a:cs typeface="Calibri"/>
                </a:rPr>
                <a:t> </a:t>
              </a:r>
              <a:r>
                <a:rPr sz="1800" spc="-5" dirty="0">
                  <a:solidFill>
                    <a:srgbClr val="1F145D"/>
                  </a:solidFill>
                  <a:latin typeface="Calibri"/>
                  <a:cs typeface="Calibri"/>
                </a:rPr>
                <a:t>possible</a:t>
              </a:r>
              <a:r>
                <a:rPr sz="1800" spc="-55" dirty="0">
                  <a:solidFill>
                    <a:srgbClr val="1F145D"/>
                  </a:solidFill>
                  <a:latin typeface="Calibri"/>
                  <a:cs typeface="Calibri"/>
                </a:rPr>
                <a:t> </a:t>
              </a:r>
              <a:r>
                <a:rPr sz="1800" spc="-10" dirty="0">
                  <a:solidFill>
                    <a:srgbClr val="1F145D"/>
                  </a:solidFill>
                  <a:latin typeface="Calibri"/>
                  <a:cs typeface="Calibri"/>
                </a:rPr>
                <a:t>transition</a:t>
              </a:r>
              <a:endParaRPr sz="1800">
                <a:solidFill>
                  <a:srgbClr val="1F145D"/>
                </a:solidFill>
                <a:latin typeface="Calibri"/>
                <a:cs typeface="Calibri"/>
              </a:endParaRPr>
            </a:p>
          </p:txBody>
        </p:sp>
        <p:sp>
          <p:nvSpPr>
            <p:cNvPr id="5" name="object 5"/>
            <p:cNvSpPr txBox="1"/>
            <p:nvPr/>
          </p:nvSpPr>
          <p:spPr>
            <a:xfrm>
              <a:off x="2353945" y="2973070"/>
              <a:ext cx="1535430" cy="299720"/>
            </a:xfrm>
            <a:prstGeom prst="rect">
              <a:avLst/>
            </a:prstGeom>
          </p:spPr>
          <p:txBody>
            <a:bodyPr vert="horz" wrap="square" lIns="0" tIns="12700" rIns="0" bIns="0" rtlCol="0">
              <a:spAutoFit/>
            </a:bodyPr>
            <a:lstStyle/>
            <a:p>
              <a:pPr marL="12700">
                <a:lnSpc>
                  <a:spcPct val="100000"/>
                </a:lnSpc>
                <a:spcBef>
                  <a:spcPts val="100"/>
                </a:spcBef>
                <a:tabLst>
                  <a:tab pos="1522095" algn="l"/>
                </a:tabLst>
              </a:pPr>
              <a:r>
                <a:rPr sz="1800" u="heavy" dirty="0">
                  <a:solidFill>
                    <a:srgbClr val="1F145D"/>
                  </a:solidFill>
                  <a:uFill>
                    <a:solidFill>
                      <a:srgbClr val="001F5F"/>
                    </a:solidFill>
                  </a:uFill>
                  <a:latin typeface="Calibri"/>
                  <a:cs typeface="Calibri"/>
                </a:rPr>
                <a:t> 	</a:t>
              </a:r>
              <a:endParaRPr sz="1800">
                <a:solidFill>
                  <a:srgbClr val="1F145D"/>
                </a:solidFill>
                <a:latin typeface="Calibri"/>
                <a:cs typeface="Calibri"/>
              </a:endParaRPr>
            </a:p>
          </p:txBody>
        </p:sp>
        <p:sp>
          <p:nvSpPr>
            <p:cNvPr id="7" name="object 7"/>
            <p:cNvSpPr txBox="1"/>
            <p:nvPr/>
          </p:nvSpPr>
          <p:spPr>
            <a:xfrm>
              <a:off x="612140" y="1408938"/>
              <a:ext cx="1865630" cy="574040"/>
            </a:xfrm>
            <a:prstGeom prst="rect">
              <a:avLst/>
            </a:prstGeom>
          </p:spPr>
          <p:txBody>
            <a:bodyPr vert="horz" wrap="square" lIns="0" tIns="12700" rIns="0" bIns="0" rtlCol="0">
              <a:spAutoFit/>
            </a:bodyPr>
            <a:lstStyle/>
            <a:p>
              <a:pPr marL="12700" marR="5080">
                <a:lnSpc>
                  <a:spcPct val="100000"/>
                </a:lnSpc>
                <a:spcBef>
                  <a:spcPts val="100"/>
                </a:spcBef>
              </a:pPr>
              <a:r>
                <a:rPr sz="1800" spc="-20" dirty="0">
                  <a:solidFill>
                    <a:srgbClr val="1F145D"/>
                  </a:solidFill>
                  <a:latin typeface="Calibri"/>
                  <a:cs typeface="Calibri"/>
                </a:rPr>
                <a:t>Transition </a:t>
              </a:r>
              <a:r>
                <a:rPr sz="1800" spc="-10" dirty="0">
                  <a:solidFill>
                    <a:srgbClr val="1F145D"/>
                  </a:solidFill>
                  <a:latin typeface="Calibri"/>
                  <a:cs typeface="Calibri"/>
                </a:rPr>
                <a:t>condition </a:t>
              </a:r>
              <a:r>
                <a:rPr sz="1800" spc="-395" dirty="0">
                  <a:solidFill>
                    <a:srgbClr val="1F145D"/>
                  </a:solidFill>
                  <a:latin typeface="Calibri"/>
                  <a:cs typeface="Calibri"/>
                </a:rPr>
                <a:t> </a:t>
              </a:r>
              <a:r>
                <a:rPr sz="1800" spc="-10" dirty="0">
                  <a:solidFill>
                    <a:srgbClr val="1F145D"/>
                  </a:solidFill>
                  <a:latin typeface="Calibri"/>
                  <a:cs typeface="Calibri"/>
                </a:rPr>
                <a:t>(input)</a:t>
              </a:r>
              <a:endParaRPr sz="1800">
                <a:solidFill>
                  <a:srgbClr val="1F145D"/>
                </a:solidFill>
                <a:latin typeface="Calibri"/>
                <a:cs typeface="Calibri"/>
              </a:endParaRPr>
            </a:p>
          </p:txBody>
        </p:sp>
        <p:sp>
          <p:nvSpPr>
            <p:cNvPr id="8" name="object 8"/>
            <p:cNvSpPr txBox="1"/>
            <p:nvPr/>
          </p:nvSpPr>
          <p:spPr>
            <a:xfrm>
              <a:off x="10130790" y="1521078"/>
              <a:ext cx="1400175" cy="574040"/>
            </a:xfrm>
            <a:prstGeom prst="rect">
              <a:avLst/>
            </a:prstGeom>
          </p:spPr>
          <p:txBody>
            <a:bodyPr vert="horz" wrap="square" lIns="0" tIns="12700" rIns="0" bIns="0" rtlCol="0">
              <a:spAutoFit/>
            </a:bodyPr>
            <a:lstStyle/>
            <a:p>
              <a:pPr marL="12700" marR="5080">
                <a:lnSpc>
                  <a:spcPct val="100000"/>
                </a:lnSpc>
                <a:spcBef>
                  <a:spcPts val="100"/>
                </a:spcBef>
              </a:pPr>
              <a:r>
                <a:rPr sz="1800" spc="-20" dirty="0">
                  <a:solidFill>
                    <a:srgbClr val="1F145D"/>
                  </a:solidFill>
                  <a:latin typeface="Calibri"/>
                  <a:cs typeface="Calibri"/>
                </a:rPr>
                <a:t>State </a:t>
              </a:r>
              <a:r>
                <a:rPr sz="1800" spc="-10" dirty="0">
                  <a:solidFill>
                    <a:srgbClr val="1F145D"/>
                  </a:solidFill>
                  <a:latin typeface="Calibri"/>
                  <a:cs typeface="Calibri"/>
                </a:rPr>
                <a:t>encoding </a:t>
              </a:r>
              <a:r>
                <a:rPr sz="1800" spc="-395" dirty="0">
                  <a:solidFill>
                    <a:srgbClr val="1F145D"/>
                  </a:solidFill>
                  <a:latin typeface="Calibri"/>
                  <a:cs typeface="Calibri"/>
                </a:rPr>
                <a:t> </a:t>
              </a:r>
              <a:r>
                <a:rPr sz="1800" spc="-5" dirty="0">
                  <a:solidFill>
                    <a:srgbClr val="1F145D"/>
                  </a:solidFill>
                  <a:latin typeface="Calibri"/>
                  <a:cs typeface="Calibri"/>
                </a:rPr>
                <a:t>or name</a:t>
              </a:r>
              <a:endParaRPr sz="1800">
                <a:solidFill>
                  <a:srgbClr val="1F145D"/>
                </a:solidFill>
                <a:latin typeface="Calibri"/>
                <a:cs typeface="Calibri"/>
              </a:endParaRPr>
            </a:p>
          </p:txBody>
        </p:sp>
        <p:sp>
          <p:nvSpPr>
            <p:cNvPr id="9" name="object 9"/>
            <p:cNvSpPr txBox="1"/>
            <p:nvPr/>
          </p:nvSpPr>
          <p:spPr>
            <a:xfrm>
              <a:off x="9903079" y="2893567"/>
              <a:ext cx="123952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F145D"/>
                  </a:solidFill>
                  <a:latin typeface="Calibri"/>
                  <a:cs typeface="Calibri"/>
                </a:rPr>
                <a:t>Output</a:t>
              </a:r>
              <a:r>
                <a:rPr sz="1800" spc="-80" dirty="0">
                  <a:solidFill>
                    <a:srgbClr val="1F145D"/>
                  </a:solidFill>
                  <a:latin typeface="Calibri"/>
                  <a:cs typeface="Calibri"/>
                </a:rPr>
                <a:t> </a:t>
              </a:r>
              <a:r>
                <a:rPr sz="1800" spc="-5" dirty="0">
                  <a:solidFill>
                    <a:srgbClr val="1F145D"/>
                  </a:solidFill>
                  <a:latin typeface="Calibri"/>
                  <a:cs typeface="Calibri"/>
                </a:rPr>
                <a:t>value </a:t>
              </a:r>
              <a:r>
                <a:rPr sz="1800" spc="-390" dirty="0">
                  <a:solidFill>
                    <a:srgbClr val="1F145D"/>
                  </a:solidFill>
                  <a:latin typeface="Calibri"/>
                  <a:cs typeface="Calibri"/>
                </a:rPr>
                <a:t> </a:t>
              </a:r>
              <a:r>
                <a:rPr sz="1800" spc="-10" dirty="0">
                  <a:solidFill>
                    <a:srgbClr val="1F145D"/>
                  </a:solidFill>
                  <a:latin typeface="Calibri"/>
                  <a:cs typeface="Calibri"/>
                </a:rPr>
                <a:t>(MOORE)</a:t>
              </a:r>
              <a:endParaRPr sz="1800">
                <a:solidFill>
                  <a:srgbClr val="1F145D"/>
                </a:solidFill>
                <a:latin typeface="Calibri"/>
                <a:cs typeface="Calibri"/>
              </a:endParaRPr>
            </a:p>
          </p:txBody>
        </p:sp>
        <p:sp>
          <p:nvSpPr>
            <p:cNvPr id="13" name="object 13"/>
            <p:cNvSpPr txBox="1"/>
            <p:nvPr/>
          </p:nvSpPr>
          <p:spPr>
            <a:xfrm>
              <a:off x="7722234" y="961390"/>
              <a:ext cx="132588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1F145D"/>
                  </a:solidFill>
                  <a:latin typeface="Calibri"/>
                  <a:cs typeface="Calibri"/>
                </a:rPr>
                <a:t>Circle</a:t>
              </a:r>
              <a:r>
                <a:rPr sz="1800" spc="-65" dirty="0">
                  <a:solidFill>
                    <a:srgbClr val="1F145D"/>
                  </a:solidFill>
                  <a:latin typeface="Calibri"/>
                  <a:cs typeface="Calibri"/>
                </a:rPr>
                <a:t> </a:t>
              </a:r>
              <a:r>
                <a:rPr sz="1800" spc="-10" dirty="0">
                  <a:solidFill>
                    <a:srgbClr val="1F145D"/>
                  </a:solidFill>
                  <a:latin typeface="Calibri"/>
                  <a:cs typeface="Calibri"/>
                </a:rPr>
                <a:t>indicate </a:t>
              </a:r>
              <a:r>
                <a:rPr sz="1800" spc="-395" dirty="0">
                  <a:solidFill>
                    <a:srgbClr val="1F145D"/>
                  </a:solidFill>
                  <a:latin typeface="Calibri"/>
                  <a:cs typeface="Calibri"/>
                </a:rPr>
                <a:t> </a:t>
              </a:r>
              <a:r>
                <a:rPr sz="1800" dirty="0">
                  <a:solidFill>
                    <a:srgbClr val="1F145D"/>
                  </a:solidFill>
                  <a:latin typeface="Calibri"/>
                  <a:cs typeface="Calibri"/>
                </a:rPr>
                <a:t>a</a:t>
              </a:r>
              <a:r>
                <a:rPr sz="1800" spc="-15" dirty="0">
                  <a:solidFill>
                    <a:srgbClr val="1F145D"/>
                  </a:solidFill>
                  <a:latin typeface="Calibri"/>
                  <a:cs typeface="Calibri"/>
                </a:rPr>
                <a:t> </a:t>
              </a:r>
              <a:r>
                <a:rPr sz="1800" spc="-20" dirty="0">
                  <a:solidFill>
                    <a:srgbClr val="1F145D"/>
                  </a:solidFill>
                  <a:latin typeface="Calibri"/>
                  <a:cs typeface="Calibri"/>
                </a:rPr>
                <a:t>state</a:t>
              </a:r>
              <a:endParaRPr sz="1800">
                <a:solidFill>
                  <a:srgbClr val="1F145D"/>
                </a:solidFill>
                <a:latin typeface="Calibri"/>
                <a:cs typeface="Calibri"/>
              </a:endParaRPr>
            </a:p>
          </p:txBody>
        </p:sp>
        <p:grpSp>
          <p:nvGrpSpPr>
            <p:cNvPr id="14" name="object 14"/>
            <p:cNvGrpSpPr/>
            <p:nvPr/>
          </p:nvGrpSpPr>
          <p:grpSpPr>
            <a:xfrm>
              <a:off x="5401055" y="1421891"/>
              <a:ext cx="3174365" cy="678815"/>
              <a:chOff x="5401055" y="1421891"/>
              <a:chExt cx="3174365" cy="678815"/>
            </a:xfrm>
          </p:grpSpPr>
          <p:sp>
            <p:nvSpPr>
              <p:cNvPr id="15" name="object 15"/>
              <p:cNvSpPr/>
              <p:nvPr/>
            </p:nvSpPr>
            <p:spPr>
              <a:xfrm>
                <a:off x="8446007" y="1589531"/>
                <a:ext cx="126364" cy="508000"/>
              </a:xfrm>
              <a:custGeom>
                <a:avLst/>
                <a:gdLst/>
                <a:ahLst/>
                <a:cxnLst/>
                <a:rect l="l" t="t" r="r" b="b"/>
                <a:pathLst>
                  <a:path w="126365" h="508000">
                    <a:moveTo>
                      <a:pt x="0" y="0"/>
                    </a:moveTo>
                    <a:lnTo>
                      <a:pt x="125984" y="507745"/>
                    </a:lnTo>
                  </a:path>
                </a:pathLst>
              </a:custGeom>
              <a:ln w="6350">
                <a:solidFill>
                  <a:srgbClr val="4471C4"/>
                </a:solidFill>
              </a:ln>
            </p:spPr>
            <p:txBody>
              <a:bodyPr wrap="square" lIns="0" tIns="0" rIns="0" bIns="0" rtlCol="0"/>
              <a:lstStyle/>
              <a:p>
                <a:endParaRPr>
                  <a:solidFill>
                    <a:srgbClr val="1F145D"/>
                  </a:solidFill>
                </a:endParaRPr>
              </a:p>
            </p:txBody>
          </p:sp>
          <p:sp>
            <p:nvSpPr>
              <p:cNvPr id="16" name="object 16"/>
              <p:cNvSpPr/>
              <p:nvPr/>
            </p:nvSpPr>
            <p:spPr>
              <a:xfrm>
                <a:off x="5401055" y="1421891"/>
                <a:ext cx="1519555" cy="462280"/>
              </a:xfrm>
              <a:custGeom>
                <a:avLst/>
                <a:gdLst/>
                <a:ahLst/>
                <a:cxnLst/>
                <a:rect l="l" t="t" r="r" b="b"/>
                <a:pathLst>
                  <a:path w="1519554" h="462280">
                    <a:moveTo>
                      <a:pt x="1519427" y="0"/>
                    </a:moveTo>
                    <a:lnTo>
                      <a:pt x="0" y="0"/>
                    </a:lnTo>
                    <a:lnTo>
                      <a:pt x="0" y="461772"/>
                    </a:lnTo>
                    <a:lnTo>
                      <a:pt x="1519427" y="461772"/>
                    </a:lnTo>
                    <a:lnTo>
                      <a:pt x="1519427" y="0"/>
                    </a:lnTo>
                    <a:close/>
                  </a:path>
                </a:pathLst>
              </a:custGeom>
              <a:solidFill>
                <a:srgbClr val="FFFFFF"/>
              </a:solidFill>
            </p:spPr>
            <p:txBody>
              <a:bodyPr wrap="square" lIns="0" tIns="0" rIns="0" bIns="0" rtlCol="0"/>
              <a:lstStyle/>
              <a:p>
                <a:endParaRPr>
                  <a:solidFill>
                    <a:srgbClr val="1F145D"/>
                  </a:solidFill>
                </a:endParaRPr>
              </a:p>
            </p:txBody>
          </p:sp>
        </p:grpSp>
        <p:sp>
          <p:nvSpPr>
            <p:cNvPr id="18" name="object 18"/>
            <p:cNvSpPr txBox="1"/>
            <p:nvPr/>
          </p:nvSpPr>
          <p:spPr>
            <a:xfrm>
              <a:off x="5480050" y="1436370"/>
              <a:ext cx="10248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145D"/>
                  </a:solidFill>
                  <a:latin typeface="Calibri"/>
                  <a:cs typeface="Calibri"/>
                </a:rPr>
                <a:t>MOORE</a:t>
              </a:r>
              <a:endParaRPr sz="2400">
                <a:solidFill>
                  <a:srgbClr val="1F145D"/>
                </a:solidFill>
                <a:latin typeface="Calibri"/>
                <a:cs typeface="Calibri"/>
              </a:endParaRPr>
            </a:p>
          </p:txBody>
        </p:sp>
      </p:grpSp>
      <p:grpSp>
        <p:nvGrpSpPr>
          <p:cNvPr id="21" name="Group 20">
            <a:extLst>
              <a:ext uri="{FF2B5EF4-FFF2-40B4-BE49-F238E27FC236}">
                <a16:creationId xmlns:a16="http://schemas.microsoft.com/office/drawing/2014/main" id="{72D3E0E2-5302-45C2-B2C9-37BB71EA288D}"/>
              </a:ext>
            </a:extLst>
          </p:cNvPr>
          <p:cNvGrpSpPr/>
          <p:nvPr/>
        </p:nvGrpSpPr>
        <p:grpSpPr>
          <a:xfrm>
            <a:off x="566419" y="3883533"/>
            <a:ext cx="11079608" cy="2412923"/>
            <a:chOff x="566419" y="3883533"/>
            <a:chExt cx="11079608" cy="2412923"/>
          </a:xfrm>
        </p:grpSpPr>
        <p:sp>
          <p:nvSpPr>
            <p:cNvPr id="10" name="object 10"/>
            <p:cNvSpPr txBox="1"/>
            <p:nvPr/>
          </p:nvSpPr>
          <p:spPr>
            <a:xfrm>
              <a:off x="9098660" y="5722416"/>
              <a:ext cx="1400175" cy="574040"/>
            </a:xfrm>
            <a:prstGeom prst="rect">
              <a:avLst/>
            </a:prstGeom>
          </p:spPr>
          <p:txBody>
            <a:bodyPr vert="horz" wrap="square" lIns="0" tIns="12700" rIns="0" bIns="0" rtlCol="0">
              <a:spAutoFit/>
            </a:bodyPr>
            <a:lstStyle/>
            <a:p>
              <a:pPr marL="12700" marR="5080">
                <a:lnSpc>
                  <a:spcPct val="100000"/>
                </a:lnSpc>
                <a:spcBef>
                  <a:spcPts val="100"/>
                </a:spcBef>
              </a:pPr>
              <a:r>
                <a:rPr sz="1800" spc="-20" dirty="0">
                  <a:solidFill>
                    <a:srgbClr val="1F145D"/>
                  </a:solidFill>
                  <a:latin typeface="Calibri"/>
                  <a:cs typeface="Calibri"/>
                </a:rPr>
                <a:t>State </a:t>
              </a:r>
              <a:r>
                <a:rPr sz="1800" spc="-10" dirty="0">
                  <a:solidFill>
                    <a:srgbClr val="1F145D"/>
                  </a:solidFill>
                  <a:latin typeface="Calibri"/>
                  <a:cs typeface="Calibri"/>
                </a:rPr>
                <a:t>encoding </a:t>
              </a:r>
              <a:r>
                <a:rPr sz="1800" spc="-395" dirty="0">
                  <a:solidFill>
                    <a:srgbClr val="1F145D"/>
                  </a:solidFill>
                  <a:latin typeface="Calibri"/>
                  <a:cs typeface="Calibri"/>
                </a:rPr>
                <a:t> </a:t>
              </a:r>
              <a:r>
                <a:rPr sz="1800" spc="-5" dirty="0">
                  <a:solidFill>
                    <a:srgbClr val="1F145D"/>
                  </a:solidFill>
                  <a:latin typeface="Calibri"/>
                  <a:cs typeface="Calibri"/>
                </a:rPr>
                <a:t>or name</a:t>
              </a:r>
              <a:endParaRPr sz="1800">
                <a:solidFill>
                  <a:srgbClr val="1F145D"/>
                </a:solidFill>
                <a:latin typeface="Calibri"/>
                <a:cs typeface="Calibri"/>
              </a:endParaRPr>
            </a:p>
          </p:txBody>
        </p:sp>
        <p:sp>
          <p:nvSpPr>
            <p:cNvPr id="11" name="object 11"/>
            <p:cNvSpPr txBox="1"/>
            <p:nvPr/>
          </p:nvSpPr>
          <p:spPr>
            <a:xfrm>
              <a:off x="8152892" y="4220921"/>
              <a:ext cx="3493135" cy="57531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145D"/>
                  </a:solidFill>
                  <a:latin typeface="Calibri"/>
                  <a:cs typeface="Calibri"/>
                </a:rPr>
                <a:t>Transition </a:t>
              </a:r>
              <a:r>
                <a:rPr sz="1800" spc="-5" dirty="0">
                  <a:solidFill>
                    <a:srgbClr val="1F145D"/>
                  </a:solidFill>
                  <a:latin typeface="Calibri"/>
                  <a:cs typeface="Calibri"/>
                </a:rPr>
                <a:t>Condition</a:t>
              </a:r>
              <a:r>
                <a:rPr sz="1800" spc="20" dirty="0">
                  <a:solidFill>
                    <a:srgbClr val="1F145D"/>
                  </a:solidFill>
                  <a:latin typeface="Calibri"/>
                  <a:cs typeface="Calibri"/>
                </a:rPr>
                <a:t> </a:t>
              </a:r>
              <a:r>
                <a:rPr sz="1800" spc="-5" dirty="0">
                  <a:solidFill>
                    <a:srgbClr val="1F145D"/>
                  </a:solidFill>
                  <a:latin typeface="Calibri"/>
                  <a:cs typeface="Calibri"/>
                </a:rPr>
                <a:t>“/”</a:t>
              </a:r>
              <a:r>
                <a:rPr sz="1800" spc="-20" dirty="0">
                  <a:solidFill>
                    <a:srgbClr val="1F145D"/>
                  </a:solidFill>
                  <a:latin typeface="Calibri"/>
                  <a:cs typeface="Calibri"/>
                </a:rPr>
                <a:t> </a:t>
              </a:r>
              <a:r>
                <a:rPr sz="1800" spc="-5" dirty="0">
                  <a:solidFill>
                    <a:srgbClr val="1F145D"/>
                  </a:solidFill>
                  <a:latin typeface="Calibri"/>
                  <a:cs typeface="Calibri"/>
                </a:rPr>
                <a:t>Output </a:t>
              </a:r>
              <a:r>
                <a:rPr sz="1800" spc="-10" dirty="0">
                  <a:solidFill>
                    <a:srgbClr val="1F145D"/>
                  </a:solidFill>
                  <a:latin typeface="Calibri"/>
                  <a:cs typeface="Calibri"/>
                </a:rPr>
                <a:t>value</a:t>
              </a:r>
              <a:endParaRPr sz="1800">
                <a:solidFill>
                  <a:srgbClr val="1F145D"/>
                </a:solidFill>
                <a:latin typeface="Calibri"/>
                <a:cs typeface="Calibri"/>
              </a:endParaRPr>
            </a:p>
            <a:p>
              <a:pPr marL="12700">
                <a:lnSpc>
                  <a:spcPct val="100000"/>
                </a:lnSpc>
                <a:spcBef>
                  <a:spcPts val="5"/>
                </a:spcBef>
              </a:pPr>
              <a:r>
                <a:rPr sz="1800" spc="-30" dirty="0">
                  <a:solidFill>
                    <a:srgbClr val="1F145D"/>
                  </a:solidFill>
                  <a:latin typeface="Calibri"/>
                  <a:cs typeface="Calibri"/>
                </a:rPr>
                <a:t>(MEALY)</a:t>
              </a:r>
              <a:endParaRPr sz="1800">
                <a:solidFill>
                  <a:srgbClr val="1F145D"/>
                </a:solidFill>
                <a:latin typeface="Calibri"/>
                <a:cs typeface="Calibri"/>
              </a:endParaRPr>
            </a:p>
          </p:txBody>
        </p:sp>
        <p:sp>
          <p:nvSpPr>
            <p:cNvPr id="12" name="object 12"/>
            <p:cNvSpPr txBox="1"/>
            <p:nvPr/>
          </p:nvSpPr>
          <p:spPr>
            <a:xfrm>
              <a:off x="566419" y="3883533"/>
              <a:ext cx="3442335" cy="878840"/>
            </a:xfrm>
            <a:prstGeom prst="rect">
              <a:avLst/>
            </a:prstGeom>
          </p:spPr>
          <p:txBody>
            <a:bodyPr vert="horz" wrap="square" lIns="0" tIns="12065" rIns="0" bIns="0" rtlCol="0">
              <a:spAutoFit/>
            </a:bodyPr>
            <a:lstStyle/>
            <a:p>
              <a:pPr marL="12700" marR="5080">
                <a:lnSpc>
                  <a:spcPct val="100000"/>
                </a:lnSpc>
                <a:spcBef>
                  <a:spcPts val="95"/>
                </a:spcBef>
              </a:pPr>
              <a:r>
                <a:rPr sz="2800" spc="-5" dirty="0">
                  <a:solidFill>
                    <a:srgbClr val="1F145D"/>
                  </a:solidFill>
                  <a:latin typeface="Calibri"/>
                  <a:cs typeface="Calibri"/>
                </a:rPr>
                <a:t>Both these</a:t>
              </a:r>
              <a:r>
                <a:rPr sz="2800" spc="-15" dirty="0">
                  <a:solidFill>
                    <a:srgbClr val="1F145D"/>
                  </a:solidFill>
                  <a:latin typeface="Calibri"/>
                  <a:cs typeface="Calibri"/>
                </a:rPr>
                <a:t> FSMs</a:t>
              </a:r>
              <a:r>
                <a:rPr sz="2800" dirty="0">
                  <a:solidFill>
                    <a:srgbClr val="1F145D"/>
                  </a:solidFill>
                  <a:latin typeface="Calibri"/>
                  <a:cs typeface="Calibri"/>
                </a:rPr>
                <a:t> </a:t>
              </a:r>
              <a:r>
                <a:rPr sz="2800" spc="-15" dirty="0">
                  <a:solidFill>
                    <a:srgbClr val="1F145D"/>
                  </a:solidFill>
                  <a:latin typeface="Calibri"/>
                  <a:cs typeface="Calibri"/>
                </a:rPr>
                <a:t>detect </a:t>
              </a:r>
              <a:r>
                <a:rPr sz="2800" spc="-620" dirty="0">
                  <a:solidFill>
                    <a:srgbClr val="1F145D"/>
                  </a:solidFill>
                  <a:latin typeface="Calibri"/>
                  <a:cs typeface="Calibri"/>
                </a:rPr>
                <a:t> </a:t>
              </a:r>
              <a:r>
                <a:rPr sz="2800" spc="-5" dirty="0">
                  <a:solidFill>
                    <a:srgbClr val="1F145D"/>
                  </a:solidFill>
                  <a:latin typeface="Calibri"/>
                  <a:cs typeface="Calibri"/>
                </a:rPr>
                <a:t>the</a:t>
              </a:r>
              <a:r>
                <a:rPr sz="2800" spc="-20" dirty="0">
                  <a:solidFill>
                    <a:srgbClr val="1F145D"/>
                  </a:solidFill>
                  <a:latin typeface="Calibri"/>
                  <a:cs typeface="Calibri"/>
                </a:rPr>
                <a:t> </a:t>
              </a:r>
              <a:r>
                <a:rPr sz="2800" spc="-5" dirty="0">
                  <a:solidFill>
                    <a:srgbClr val="1F145D"/>
                  </a:solidFill>
                  <a:latin typeface="Calibri"/>
                  <a:cs typeface="Calibri"/>
                </a:rPr>
                <a:t>input</a:t>
              </a:r>
              <a:r>
                <a:rPr sz="2800" spc="15" dirty="0">
                  <a:solidFill>
                    <a:srgbClr val="1F145D"/>
                  </a:solidFill>
                  <a:latin typeface="Calibri"/>
                  <a:cs typeface="Calibri"/>
                </a:rPr>
                <a:t> </a:t>
              </a:r>
              <a:r>
                <a:rPr sz="2800" spc="-10" dirty="0">
                  <a:solidFill>
                    <a:srgbClr val="1F145D"/>
                  </a:solidFill>
                  <a:latin typeface="Calibri"/>
                  <a:cs typeface="Calibri"/>
                </a:rPr>
                <a:t>sequence</a:t>
              </a:r>
              <a:r>
                <a:rPr sz="2800" spc="10" dirty="0">
                  <a:solidFill>
                    <a:srgbClr val="1F145D"/>
                  </a:solidFill>
                  <a:latin typeface="Calibri"/>
                  <a:cs typeface="Calibri"/>
                </a:rPr>
                <a:t> </a:t>
              </a:r>
              <a:r>
                <a:rPr sz="2800" spc="-5" dirty="0">
                  <a:solidFill>
                    <a:srgbClr val="1F145D"/>
                  </a:solidFill>
                  <a:latin typeface="Calibri"/>
                  <a:cs typeface="Calibri"/>
                </a:rPr>
                <a:t>011</a:t>
              </a:r>
              <a:endParaRPr sz="2800">
                <a:solidFill>
                  <a:srgbClr val="1F145D"/>
                </a:solidFill>
                <a:latin typeface="Calibri"/>
                <a:cs typeface="Calibri"/>
              </a:endParaRPr>
            </a:p>
          </p:txBody>
        </p:sp>
        <p:sp>
          <p:nvSpPr>
            <p:cNvPr id="19" name="object 19"/>
            <p:cNvSpPr txBox="1"/>
            <p:nvPr/>
          </p:nvSpPr>
          <p:spPr>
            <a:xfrm>
              <a:off x="5434584" y="4119371"/>
              <a:ext cx="1521460" cy="395620"/>
            </a:xfrm>
            <a:prstGeom prst="rect">
              <a:avLst/>
            </a:prstGeom>
            <a:solidFill>
              <a:srgbClr val="FFFFFF"/>
            </a:solidFill>
          </p:spPr>
          <p:txBody>
            <a:bodyPr vert="horz" wrap="square" lIns="0" tIns="26034" rIns="0" bIns="0" rtlCol="0">
              <a:spAutoFit/>
            </a:bodyPr>
            <a:lstStyle/>
            <a:p>
              <a:pPr marL="92075">
                <a:lnSpc>
                  <a:spcPct val="100000"/>
                </a:lnSpc>
                <a:spcBef>
                  <a:spcPts val="204"/>
                </a:spcBef>
              </a:pPr>
              <a:r>
                <a:rPr sz="2400" b="1" spc="-50" dirty="0">
                  <a:solidFill>
                    <a:srgbClr val="1F145D"/>
                  </a:solidFill>
                  <a:latin typeface="Calibri"/>
                  <a:cs typeface="Calibri"/>
                </a:rPr>
                <a:t>MEALY</a:t>
              </a:r>
              <a:endParaRPr sz="2400">
                <a:solidFill>
                  <a:srgbClr val="1F145D"/>
                </a:solidFill>
                <a:latin typeface="Calibri"/>
                <a:cs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16" y="256009"/>
            <a:ext cx="5755125" cy="697230"/>
          </a:xfrm>
          <a:prstGeom prst="rect">
            <a:avLst/>
          </a:prstGeom>
        </p:spPr>
        <p:txBody>
          <a:bodyPr vert="horz" wrap="square" lIns="0" tIns="13335" rIns="0" bIns="0" rtlCol="0">
            <a:spAutoFit/>
          </a:bodyPr>
          <a:lstStyle/>
          <a:p>
            <a:pPr marL="12700">
              <a:lnSpc>
                <a:spcPct val="100000"/>
              </a:lnSpc>
              <a:spcBef>
                <a:spcPts val="105"/>
              </a:spcBef>
            </a:pPr>
            <a:r>
              <a:rPr spc="-30" dirty="0"/>
              <a:t>State</a:t>
            </a:r>
            <a:r>
              <a:rPr spc="-20" dirty="0"/>
              <a:t> </a:t>
            </a:r>
            <a:r>
              <a:rPr spc="-40" dirty="0"/>
              <a:t>Transition</a:t>
            </a:r>
            <a:r>
              <a:rPr dirty="0"/>
              <a:t> </a:t>
            </a:r>
            <a:r>
              <a:rPr spc="-75" dirty="0"/>
              <a:t>Table</a:t>
            </a:r>
          </a:p>
        </p:txBody>
      </p:sp>
      <p:graphicFrame>
        <p:nvGraphicFramePr>
          <p:cNvPr id="3" name="object 3"/>
          <p:cNvGraphicFramePr>
            <a:graphicFrameLocks noGrp="1"/>
          </p:cNvGraphicFramePr>
          <p:nvPr/>
        </p:nvGraphicFramePr>
        <p:xfrm>
          <a:off x="6770243" y="2745739"/>
          <a:ext cx="4695823" cy="3333750"/>
        </p:xfrm>
        <a:graphic>
          <a:graphicData uri="http://schemas.openxmlformats.org/drawingml/2006/table">
            <a:tbl>
              <a:tblPr firstRow="1" bandRow="1">
                <a:tableStyleId>{2D5ABB26-0587-4C30-8999-92F81FD0307C}</a:tableStyleId>
              </a:tblPr>
              <a:tblGrid>
                <a:gridCol w="1551940">
                  <a:extLst>
                    <a:ext uri="{9D8B030D-6E8A-4147-A177-3AD203B41FA5}">
                      <a16:colId xmlns:a16="http://schemas.microsoft.com/office/drawing/2014/main" val="20000"/>
                    </a:ext>
                  </a:extLst>
                </a:gridCol>
                <a:gridCol w="1060449">
                  <a:extLst>
                    <a:ext uri="{9D8B030D-6E8A-4147-A177-3AD203B41FA5}">
                      <a16:colId xmlns:a16="http://schemas.microsoft.com/office/drawing/2014/main" val="20001"/>
                    </a:ext>
                  </a:extLst>
                </a:gridCol>
                <a:gridCol w="1195705">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tblGrid>
              <a:tr h="370205">
                <a:tc>
                  <a:txBody>
                    <a:bodyPr/>
                    <a:lstStyle/>
                    <a:p>
                      <a:pPr algn="ctr">
                        <a:lnSpc>
                          <a:spcPct val="100000"/>
                        </a:lnSpc>
                        <a:spcBef>
                          <a:spcPts val="245"/>
                        </a:spcBef>
                      </a:pPr>
                      <a:r>
                        <a:rPr sz="1800" b="1" spc="-10" dirty="0">
                          <a:solidFill>
                            <a:srgbClr val="FFFFFF"/>
                          </a:solidFill>
                          <a:latin typeface="Calibri"/>
                          <a:cs typeface="Calibri"/>
                        </a:rPr>
                        <a:t>Current</a:t>
                      </a:r>
                      <a:r>
                        <a:rPr sz="1800" b="1" spc="-55"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tc>
                  <a:txBody>
                    <a:bodyPr/>
                    <a:lstStyle/>
                    <a:p>
                      <a:pPr marL="1905" algn="ctr">
                        <a:lnSpc>
                          <a:spcPct val="100000"/>
                        </a:lnSpc>
                        <a:spcBef>
                          <a:spcPts val="245"/>
                        </a:spcBef>
                      </a:pPr>
                      <a:r>
                        <a:rPr sz="1800" b="1" dirty="0">
                          <a:solidFill>
                            <a:srgbClr val="FFFFFF"/>
                          </a:solidFill>
                          <a:latin typeface="Calibri"/>
                          <a:cs typeface="Calibri"/>
                        </a:rPr>
                        <a:t>Input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tc>
                  <a:txBody>
                    <a:bodyPr/>
                    <a:lstStyle/>
                    <a:p>
                      <a:pPr marL="1905" algn="ctr">
                        <a:lnSpc>
                          <a:spcPct val="100000"/>
                        </a:lnSpc>
                        <a:spcBef>
                          <a:spcPts val="245"/>
                        </a:spcBef>
                      </a:pPr>
                      <a:r>
                        <a:rPr sz="1800" b="1" spc="-10" dirty="0">
                          <a:solidFill>
                            <a:srgbClr val="FFFFFF"/>
                          </a:solidFill>
                          <a:latin typeface="Calibri"/>
                          <a:cs typeface="Calibri"/>
                        </a:rPr>
                        <a:t>Next</a:t>
                      </a:r>
                      <a:r>
                        <a:rPr sz="1800" b="1" spc="-45"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tc>
                  <a:txBody>
                    <a:bodyPr/>
                    <a:lstStyle/>
                    <a:p>
                      <a:pPr algn="ctr">
                        <a:lnSpc>
                          <a:spcPct val="100000"/>
                        </a:lnSpc>
                        <a:spcBef>
                          <a:spcPts val="245"/>
                        </a:spcBef>
                      </a:pPr>
                      <a:r>
                        <a:rPr sz="1800" b="1" spc="-5" dirty="0">
                          <a:solidFill>
                            <a:srgbClr val="FFFFFF"/>
                          </a:solidFill>
                          <a:latin typeface="Calibri"/>
                          <a:cs typeface="Calibri"/>
                        </a:rPr>
                        <a:t>Output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extLst>
                  <a:ext uri="{0D108BD9-81ED-4DB2-BD59-A6C34878D82A}">
                    <a16:rowId xmlns:a16="http://schemas.microsoft.com/office/drawing/2014/main" val="10000"/>
                  </a:ext>
                </a:extLst>
              </a:tr>
              <a:tr h="370840">
                <a:tc>
                  <a:txBody>
                    <a:bodyPr/>
                    <a:lstStyle/>
                    <a:p>
                      <a:pPr marL="1905" algn="ctr">
                        <a:lnSpc>
                          <a:spcPct val="100000"/>
                        </a:lnSpc>
                        <a:spcBef>
                          <a:spcPts val="245"/>
                        </a:spcBef>
                      </a:pPr>
                      <a:r>
                        <a:rPr sz="1800" spc="-5" dirty="0">
                          <a:solidFill>
                            <a:srgbClr val="1F145D"/>
                          </a:solidFill>
                          <a:latin typeface="Calibri"/>
                          <a:cs typeface="Calibri"/>
                        </a:rPr>
                        <a:t>00</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dirty="0">
                          <a:solidFill>
                            <a:srgbClr val="1F145D"/>
                          </a:solidFill>
                          <a:latin typeface="Calibri"/>
                          <a:cs typeface="Calibri"/>
                        </a:rPr>
                        <a:t>0</a:t>
                      </a: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3175" algn="ctr">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1905" algn="ctr">
                        <a:lnSpc>
                          <a:spcPct val="100000"/>
                        </a:lnSpc>
                        <a:spcBef>
                          <a:spcPts val="245"/>
                        </a:spcBef>
                      </a:pPr>
                      <a:r>
                        <a:rPr sz="1800" spc="-5" dirty="0">
                          <a:solidFill>
                            <a:srgbClr val="1F145D"/>
                          </a:solidFill>
                          <a:latin typeface="Calibri"/>
                          <a:cs typeface="Calibri"/>
                        </a:rPr>
                        <a:t>00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175" algn="ctr">
                        <a:lnSpc>
                          <a:spcPct val="100000"/>
                        </a:lnSpc>
                        <a:spcBef>
                          <a:spcPts val="245"/>
                        </a:spcBef>
                      </a:pPr>
                      <a:r>
                        <a:rPr sz="1800" spc="-5" dirty="0">
                          <a:solidFill>
                            <a:srgbClr val="1F145D"/>
                          </a:solidFill>
                          <a:latin typeface="Calibri"/>
                          <a:cs typeface="Calibri"/>
                        </a:rPr>
                        <a:t>00</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70205">
                <a:tc>
                  <a:txBody>
                    <a:bodyPr/>
                    <a:lstStyle/>
                    <a:p>
                      <a:pPr marL="1905" algn="ctr">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ctr">
                        <a:lnSpc>
                          <a:spcPct val="100000"/>
                        </a:lnSpc>
                        <a:spcBef>
                          <a:spcPts val="245"/>
                        </a:spcBef>
                      </a:pPr>
                      <a:r>
                        <a:rPr sz="1800" spc="-5" dirty="0">
                          <a:solidFill>
                            <a:srgbClr val="1F145D"/>
                          </a:solidFill>
                          <a:latin typeface="Calibri"/>
                          <a:cs typeface="Calibri"/>
                        </a:rPr>
                        <a:t>01</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0</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205">
                <a:tc>
                  <a:txBody>
                    <a:bodyPr/>
                    <a:lstStyle/>
                    <a:p>
                      <a:pPr marL="1905" algn="ctr">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175" algn="ctr">
                        <a:lnSpc>
                          <a:spcPct val="100000"/>
                        </a:lnSpc>
                        <a:spcBef>
                          <a:spcPts val="245"/>
                        </a:spcBef>
                      </a:pPr>
                      <a:r>
                        <a:rPr sz="1800" spc="-5" dirty="0">
                          <a:solidFill>
                            <a:srgbClr val="1F145D"/>
                          </a:solidFill>
                          <a:latin typeface="Calibri"/>
                          <a:cs typeface="Calibri"/>
                        </a:rPr>
                        <a:t>10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0</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370840">
                <a:tc>
                  <a:txBody>
                    <a:bodyPr/>
                    <a:lstStyle/>
                    <a:p>
                      <a:pPr marL="1905" algn="ctr">
                        <a:lnSpc>
                          <a:spcPct val="100000"/>
                        </a:lnSpc>
                        <a:spcBef>
                          <a:spcPts val="245"/>
                        </a:spcBef>
                      </a:pPr>
                      <a:r>
                        <a:rPr sz="1800" spc="-5" dirty="0">
                          <a:solidFill>
                            <a:srgbClr val="1F145D"/>
                          </a:solidFill>
                          <a:latin typeface="Calibri"/>
                          <a:cs typeface="Calibri"/>
                        </a:rPr>
                        <a:t>10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ctr">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dirty="0">
                          <a:solidFill>
                            <a:srgbClr val="1F145D"/>
                          </a:solidFill>
                          <a:latin typeface="Calibri"/>
                          <a:cs typeface="Calibri"/>
                        </a:rPr>
                        <a:t>0</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370205">
                <a:tc>
                  <a:txBody>
                    <a:bodyPr/>
                    <a:lstStyle/>
                    <a:p>
                      <a:pPr marL="1905" algn="ctr">
                        <a:lnSpc>
                          <a:spcPct val="100000"/>
                        </a:lnSpc>
                        <a:spcBef>
                          <a:spcPts val="245"/>
                        </a:spcBef>
                      </a:pPr>
                      <a:r>
                        <a:rPr sz="1800" spc="-5" dirty="0">
                          <a:solidFill>
                            <a:srgbClr val="1F145D"/>
                          </a:solidFill>
                          <a:latin typeface="Calibri"/>
                          <a:cs typeface="Calibri"/>
                        </a:rPr>
                        <a:t>10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175" algn="ctr">
                        <a:lnSpc>
                          <a:spcPct val="100000"/>
                        </a:lnSpc>
                        <a:spcBef>
                          <a:spcPts val="245"/>
                        </a:spcBef>
                      </a:pPr>
                      <a:r>
                        <a:rPr sz="1800" spc="-5" dirty="0">
                          <a:solidFill>
                            <a:srgbClr val="1F145D"/>
                          </a:solidFill>
                          <a:latin typeface="Calibri"/>
                          <a:cs typeface="Calibri"/>
                        </a:rPr>
                        <a:t>00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dirty="0">
                          <a:solidFill>
                            <a:srgbClr val="1F145D"/>
                          </a:solidFill>
                          <a:latin typeface="Calibri"/>
                          <a:cs typeface="Calibri"/>
                        </a:rPr>
                        <a:t>1</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6"/>
                  </a:ext>
                </a:extLst>
              </a:tr>
              <a:tr h="370840">
                <a:tc>
                  <a:txBody>
                    <a:bodyPr/>
                    <a:lstStyle/>
                    <a:p>
                      <a:pPr marL="1905" algn="ctr">
                        <a:lnSpc>
                          <a:spcPct val="100000"/>
                        </a:lnSpc>
                        <a:spcBef>
                          <a:spcPts val="250"/>
                        </a:spcBef>
                      </a:pPr>
                      <a:r>
                        <a:rPr sz="1800" spc="-5" dirty="0">
                          <a:solidFill>
                            <a:srgbClr val="1F145D"/>
                          </a:solidFill>
                          <a:latin typeface="Calibri"/>
                          <a:cs typeface="Calibri"/>
                        </a:rPr>
                        <a:t>11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5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ctr">
                        <a:lnSpc>
                          <a:spcPct val="100000"/>
                        </a:lnSpc>
                        <a:spcBef>
                          <a:spcPts val="250"/>
                        </a:spcBef>
                      </a:pPr>
                      <a:r>
                        <a:rPr sz="1800" dirty="0">
                          <a:solidFill>
                            <a:srgbClr val="1F145D"/>
                          </a:solidFill>
                          <a:latin typeface="Calibri"/>
                          <a:cs typeface="Calibri"/>
                        </a:rPr>
                        <a:t>X</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dirty="0">
                          <a:solidFill>
                            <a:srgbClr val="1F145D"/>
                          </a:solidFill>
                          <a:latin typeface="Calibri"/>
                          <a:cs typeface="Calibri"/>
                        </a:rPr>
                        <a:t>X</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7"/>
                  </a:ext>
                </a:extLst>
              </a:tr>
              <a:tr h="370205">
                <a:tc>
                  <a:txBody>
                    <a:bodyPr/>
                    <a:lstStyle/>
                    <a:p>
                      <a:pPr marL="1905" algn="ctr">
                        <a:lnSpc>
                          <a:spcPct val="100000"/>
                        </a:lnSpc>
                        <a:spcBef>
                          <a:spcPts val="250"/>
                        </a:spcBef>
                      </a:pPr>
                      <a:r>
                        <a:rPr sz="1800" spc="-5" dirty="0">
                          <a:solidFill>
                            <a:srgbClr val="1F145D"/>
                          </a:solidFill>
                          <a:latin typeface="Calibri"/>
                          <a:cs typeface="Calibri"/>
                        </a:rPr>
                        <a:t>11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50"/>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175" algn="ctr">
                        <a:lnSpc>
                          <a:spcPct val="100000"/>
                        </a:lnSpc>
                        <a:spcBef>
                          <a:spcPts val="250"/>
                        </a:spcBef>
                      </a:pPr>
                      <a:r>
                        <a:rPr sz="1800" dirty="0">
                          <a:solidFill>
                            <a:srgbClr val="1F145D"/>
                          </a:solidFill>
                          <a:latin typeface="Calibri"/>
                          <a:cs typeface="Calibri"/>
                        </a:rPr>
                        <a:t>X</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50"/>
                        </a:spcBef>
                      </a:pPr>
                      <a:r>
                        <a:rPr sz="1800" dirty="0">
                          <a:solidFill>
                            <a:srgbClr val="1F145D"/>
                          </a:solidFill>
                          <a:latin typeface="Calibri"/>
                          <a:cs typeface="Calibri"/>
                        </a:rPr>
                        <a:t>X</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8"/>
                  </a:ext>
                </a:extLst>
              </a:tr>
            </a:tbl>
          </a:graphicData>
        </a:graphic>
      </p:graphicFrame>
      <p:graphicFrame>
        <p:nvGraphicFramePr>
          <p:cNvPr id="6" name="object 6"/>
          <p:cNvGraphicFramePr>
            <a:graphicFrameLocks noGrp="1"/>
          </p:cNvGraphicFramePr>
          <p:nvPr/>
        </p:nvGraphicFramePr>
        <p:xfrm>
          <a:off x="831850" y="3868420"/>
          <a:ext cx="5003165" cy="2212975"/>
        </p:xfrm>
        <a:graphic>
          <a:graphicData uri="http://schemas.openxmlformats.org/drawingml/2006/table">
            <a:tbl>
              <a:tblPr firstRow="1" bandRow="1">
                <a:tableStyleId>{2D5ABB26-0587-4C30-8999-92F81FD0307C}</a:tableStyleId>
              </a:tblPr>
              <a:tblGrid>
                <a:gridCol w="1551940">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gridCol w="1132840">
                  <a:extLst>
                    <a:ext uri="{9D8B030D-6E8A-4147-A177-3AD203B41FA5}">
                      <a16:colId xmlns:a16="http://schemas.microsoft.com/office/drawing/2014/main" val="20002"/>
                    </a:ext>
                  </a:extLst>
                </a:gridCol>
                <a:gridCol w="1226820">
                  <a:extLst>
                    <a:ext uri="{9D8B030D-6E8A-4147-A177-3AD203B41FA5}">
                      <a16:colId xmlns:a16="http://schemas.microsoft.com/office/drawing/2014/main" val="20003"/>
                    </a:ext>
                  </a:extLst>
                </a:gridCol>
              </a:tblGrid>
              <a:tr h="365760">
                <a:tc rowSpan="2">
                  <a:txBody>
                    <a:bodyPr/>
                    <a:lstStyle/>
                    <a:p>
                      <a:pPr>
                        <a:lnSpc>
                          <a:spcPct val="100000"/>
                        </a:lnSpc>
                        <a:spcBef>
                          <a:spcPts val="20"/>
                        </a:spcBef>
                      </a:pPr>
                      <a:endParaRPr sz="1450" dirty="0">
                        <a:latin typeface="Times New Roman"/>
                        <a:cs typeface="Times New Roman"/>
                      </a:endParaRPr>
                    </a:p>
                    <a:p>
                      <a:pPr marL="146050">
                        <a:lnSpc>
                          <a:spcPct val="100000"/>
                        </a:lnSpc>
                      </a:pPr>
                      <a:r>
                        <a:rPr sz="1800" b="1" spc="-10" dirty="0">
                          <a:solidFill>
                            <a:srgbClr val="FFFFFF"/>
                          </a:solidFill>
                          <a:latin typeface="Calibri"/>
                          <a:cs typeface="Calibri"/>
                        </a:rPr>
                        <a:t>Current</a:t>
                      </a:r>
                      <a:r>
                        <a:rPr sz="1800" b="1" spc="-55" dirty="0">
                          <a:solidFill>
                            <a:srgbClr val="FFFFFF"/>
                          </a:solidFill>
                          <a:latin typeface="Calibri"/>
                          <a:cs typeface="Calibri"/>
                        </a:rPr>
                        <a:t> </a:t>
                      </a:r>
                      <a:r>
                        <a:rPr sz="1800" b="1" spc="-15" dirty="0">
                          <a:solidFill>
                            <a:srgbClr val="FFFFFF"/>
                          </a:solidFill>
                          <a:latin typeface="Calibri"/>
                          <a:cs typeface="Calibri"/>
                        </a:rPr>
                        <a:t>State</a:t>
                      </a:r>
                      <a:endParaRPr sz="1800" dirty="0">
                        <a:latin typeface="Calibri"/>
                        <a:cs typeface="Calibri"/>
                      </a:endParaRPr>
                    </a:p>
                  </a:txBody>
                  <a:tcPr marL="0" marR="0" marT="254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2E5496"/>
                    </a:solidFill>
                  </a:tcPr>
                </a:tc>
                <a:tc gridSpan="2">
                  <a:txBody>
                    <a:bodyPr/>
                    <a:lstStyle/>
                    <a:p>
                      <a:pPr marL="617855">
                        <a:lnSpc>
                          <a:spcPct val="100000"/>
                        </a:lnSpc>
                        <a:spcBef>
                          <a:spcPts val="245"/>
                        </a:spcBef>
                      </a:pPr>
                      <a:r>
                        <a:rPr sz="1800" b="1" spc="-10" dirty="0">
                          <a:solidFill>
                            <a:srgbClr val="FFFFFF"/>
                          </a:solidFill>
                          <a:latin typeface="Calibri"/>
                          <a:cs typeface="Calibri"/>
                        </a:rPr>
                        <a:t>Next</a:t>
                      </a:r>
                      <a:r>
                        <a:rPr sz="1800" b="1" spc="-45"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31115" marB="0">
                    <a:lnL w="381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tc hMerge="1">
                  <a:txBody>
                    <a:bodyPr/>
                    <a:lstStyle/>
                    <a:p>
                      <a:endParaRPr/>
                    </a:p>
                  </a:txBody>
                  <a:tcPr marL="0" marR="0" marT="0" marB="0"/>
                </a:tc>
                <a:tc rowSpan="2">
                  <a:txBody>
                    <a:bodyPr/>
                    <a:lstStyle/>
                    <a:p>
                      <a:pPr>
                        <a:lnSpc>
                          <a:spcPct val="100000"/>
                        </a:lnSpc>
                        <a:spcBef>
                          <a:spcPts val="20"/>
                        </a:spcBef>
                      </a:pPr>
                      <a:endParaRPr sz="1450">
                        <a:latin typeface="Times New Roman"/>
                        <a:cs typeface="Times New Roman"/>
                      </a:endParaRPr>
                    </a:p>
                    <a:p>
                      <a:pPr marL="272415">
                        <a:lnSpc>
                          <a:spcPct val="100000"/>
                        </a:lnSpc>
                      </a:pPr>
                      <a:r>
                        <a:rPr sz="1800" b="1" spc="-5" dirty="0">
                          <a:solidFill>
                            <a:srgbClr val="FFFFFF"/>
                          </a:solidFill>
                          <a:latin typeface="Calibri"/>
                          <a:cs typeface="Calibri"/>
                        </a:rPr>
                        <a:t>Output</a:t>
                      </a:r>
                      <a:endParaRPr sz="1800">
                        <a:latin typeface="Calibri"/>
                        <a:cs typeface="Calibri"/>
                      </a:endParaRPr>
                    </a:p>
                  </a:txBody>
                  <a:tcPr marL="0" marR="0" marT="254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extLst>
                  <a:ext uri="{0D108BD9-81ED-4DB2-BD59-A6C34878D82A}">
                    <a16:rowId xmlns:a16="http://schemas.microsoft.com/office/drawing/2014/main" val="10000"/>
                  </a:ext>
                </a:extLst>
              </a:tr>
              <a:tr h="365125">
                <a:tc vMerge="1">
                  <a:txBody>
                    <a:bodyPr/>
                    <a:lstStyle/>
                    <a:p>
                      <a:endParaRPr/>
                    </a:p>
                  </a:txBody>
                  <a:tcPr marL="0" marR="0" marT="254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2E5496"/>
                    </a:solidFill>
                  </a:tcPr>
                </a:tc>
                <a:tc>
                  <a:txBody>
                    <a:bodyPr/>
                    <a:lstStyle/>
                    <a:p>
                      <a:pPr algn="ctr">
                        <a:lnSpc>
                          <a:spcPct val="100000"/>
                        </a:lnSpc>
                        <a:spcBef>
                          <a:spcPts val="245"/>
                        </a:spcBef>
                      </a:pPr>
                      <a:r>
                        <a:rPr sz="1800" spc="-5" dirty="0">
                          <a:solidFill>
                            <a:srgbClr val="FFFFFF"/>
                          </a:solidFill>
                          <a:latin typeface="Calibri"/>
                          <a:cs typeface="Calibri"/>
                        </a:rPr>
                        <a:t>Input=0</a:t>
                      </a:r>
                      <a:endParaRPr sz="1800">
                        <a:latin typeface="Calibri"/>
                        <a:cs typeface="Calibri"/>
                      </a:endParaRPr>
                    </a:p>
                  </a:txBody>
                  <a:tcPr marL="0" marR="0" marT="31115" marB="0">
                    <a:lnL w="381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2E5496"/>
                    </a:solidFill>
                  </a:tcPr>
                </a:tc>
                <a:tc>
                  <a:txBody>
                    <a:bodyPr/>
                    <a:lstStyle/>
                    <a:p>
                      <a:pPr algn="ctr">
                        <a:lnSpc>
                          <a:spcPct val="100000"/>
                        </a:lnSpc>
                        <a:spcBef>
                          <a:spcPts val="245"/>
                        </a:spcBef>
                      </a:pPr>
                      <a:r>
                        <a:rPr sz="1800" spc="-5" dirty="0">
                          <a:solidFill>
                            <a:srgbClr val="FFFFFF"/>
                          </a:solidFill>
                          <a:latin typeface="Calibri"/>
                          <a:cs typeface="Calibri"/>
                        </a:rPr>
                        <a:t>Input=1</a:t>
                      </a:r>
                      <a:endParaRPr sz="1800">
                        <a:latin typeface="Calibri"/>
                        <a:cs typeface="Calibri"/>
                      </a:endParaRPr>
                    </a:p>
                  </a:txBody>
                  <a:tcPr marL="0" marR="0" marT="31115" marB="0">
                    <a:lnL w="12700">
                      <a:solidFill>
                        <a:srgbClr val="FFFFFF"/>
                      </a:solidFill>
                      <a:prstDash val="solid"/>
                    </a:lnL>
                    <a:lnR w="38100">
                      <a:solidFill>
                        <a:srgbClr val="FFFFFF"/>
                      </a:solidFill>
                      <a:prstDash val="solid"/>
                    </a:lnR>
                    <a:lnT w="38100">
                      <a:solidFill>
                        <a:srgbClr val="FFFFFF"/>
                      </a:solidFill>
                      <a:prstDash val="solid"/>
                    </a:lnT>
                    <a:lnB w="12700">
                      <a:solidFill>
                        <a:srgbClr val="FFFFFF"/>
                      </a:solidFill>
                      <a:prstDash val="solid"/>
                    </a:lnB>
                    <a:solidFill>
                      <a:srgbClr val="2E5496"/>
                    </a:solidFill>
                  </a:tcPr>
                </a:tc>
                <a:tc vMerge="1">
                  <a:txBody>
                    <a:bodyPr/>
                    <a:lstStyle/>
                    <a:p>
                      <a:endParaRPr/>
                    </a:p>
                  </a:txBody>
                  <a:tcPr marL="0" marR="0" marT="2540" marB="0">
                    <a:lnL w="381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E5496"/>
                    </a:solidFill>
                  </a:tcPr>
                </a:tc>
                <a:extLst>
                  <a:ext uri="{0D108BD9-81ED-4DB2-BD59-A6C34878D82A}">
                    <a16:rowId xmlns:a16="http://schemas.microsoft.com/office/drawing/2014/main" val="10001"/>
                  </a:ext>
                </a:extLst>
              </a:tr>
              <a:tr h="370840">
                <a:tc>
                  <a:txBody>
                    <a:bodyPr/>
                    <a:lstStyle/>
                    <a:p>
                      <a:pPr marL="659765">
                        <a:lnSpc>
                          <a:spcPct val="100000"/>
                        </a:lnSpc>
                        <a:spcBef>
                          <a:spcPts val="245"/>
                        </a:spcBef>
                      </a:pPr>
                      <a:r>
                        <a:rPr sz="1800" spc="-5" dirty="0">
                          <a:solidFill>
                            <a:srgbClr val="1F145D"/>
                          </a:solidFill>
                          <a:latin typeface="Calibri"/>
                          <a:cs typeface="Calibri"/>
                        </a:rPr>
                        <a:t>00</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spc="-5" dirty="0">
                          <a:solidFill>
                            <a:srgbClr val="1F145D"/>
                          </a:solidFill>
                          <a:latin typeface="Calibri"/>
                          <a:cs typeface="Calibri"/>
                        </a:rPr>
                        <a:t>01</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spc="-5" dirty="0">
                          <a:solidFill>
                            <a:srgbClr val="1F145D"/>
                          </a:solidFill>
                          <a:latin typeface="Calibri"/>
                          <a:cs typeface="Calibri"/>
                        </a:rPr>
                        <a:t>00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70205">
                <a:tc>
                  <a:txBody>
                    <a:bodyPr/>
                    <a:lstStyle/>
                    <a:p>
                      <a:pPr marL="659765">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10</a:t>
                      </a:r>
                      <a:endParaRPr sz="1800" dirty="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840">
                <a:tc>
                  <a:txBody>
                    <a:bodyPr/>
                    <a:lstStyle/>
                    <a:p>
                      <a:pPr marL="659765">
                        <a:lnSpc>
                          <a:spcPct val="100000"/>
                        </a:lnSpc>
                        <a:spcBef>
                          <a:spcPts val="250"/>
                        </a:spcBef>
                      </a:pPr>
                      <a:r>
                        <a:rPr sz="1800" spc="-5" dirty="0">
                          <a:solidFill>
                            <a:srgbClr val="1F145D"/>
                          </a:solidFill>
                          <a:latin typeface="Calibri"/>
                          <a:cs typeface="Calibri"/>
                        </a:rPr>
                        <a:t>10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50"/>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50"/>
                        </a:spcBef>
                      </a:pPr>
                      <a:r>
                        <a:rPr sz="1800" spc="-5" dirty="0">
                          <a:solidFill>
                            <a:srgbClr val="1F145D"/>
                          </a:solidFill>
                          <a:latin typeface="Calibri"/>
                          <a:cs typeface="Calibri"/>
                        </a:rPr>
                        <a:t>11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35" algn="ctr">
                        <a:lnSpc>
                          <a:spcPct val="100000"/>
                        </a:lnSpc>
                        <a:spcBef>
                          <a:spcPts val="250"/>
                        </a:spcBef>
                      </a:pPr>
                      <a:r>
                        <a:rPr sz="1800" dirty="0">
                          <a:solidFill>
                            <a:srgbClr val="1F145D"/>
                          </a:solidFill>
                          <a:latin typeface="Calibri"/>
                          <a:cs typeface="Calibri"/>
                        </a:rPr>
                        <a:t>0</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370205">
                <a:tc>
                  <a:txBody>
                    <a:bodyPr/>
                    <a:lstStyle/>
                    <a:p>
                      <a:pPr marL="659765">
                        <a:lnSpc>
                          <a:spcPct val="100000"/>
                        </a:lnSpc>
                        <a:spcBef>
                          <a:spcPts val="250"/>
                        </a:spcBef>
                      </a:pPr>
                      <a:r>
                        <a:rPr sz="1800" spc="-5" dirty="0">
                          <a:solidFill>
                            <a:srgbClr val="1F145D"/>
                          </a:solidFill>
                          <a:latin typeface="Calibri"/>
                          <a:cs typeface="Calibri"/>
                        </a:rPr>
                        <a:t>11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50"/>
                        </a:spcBef>
                      </a:pPr>
                      <a:r>
                        <a:rPr sz="1800" spc="-5" dirty="0">
                          <a:solidFill>
                            <a:srgbClr val="1F145D"/>
                          </a:solidFill>
                          <a:latin typeface="Calibri"/>
                          <a:cs typeface="Calibri"/>
                        </a:rPr>
                        <a:t>01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spc="-5" dirty="0">
                          <a:solidFill>
                            <a:srgbClr val="1F145D"/>
                          </a:solidFill>
                          <a:latin typeface="Calibri"/>
                          <a:cs typeface="Calibri"/>
                        </a:rPr>
                        <a:t>00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35" algn="ctr">
                        <a:lnSpc>
                          <a:spcPct val="100000"/>
                        </a:lnSpc>
                        <a:spcBef>
                          <a:spcPts val="250"/>
                        </a:spcBef>
                      </a:pPr>
                      <a:r>
                        <a:rPr sz="1800" dirty="0">
                          <a:solidFill>
                            <a:srgbClr val="1F145D"/>
                          </a:solidFill>
                          <a:latin typeface="Calibri"/>
                          <a:cs typeface="Calibri"/>
                        </a:rPr>
                        <a:t>1</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A1867A7D-EA9A-4201-AD45-0FE0E3A3A291}"/>
              </a:ext>
            </a:extLst>
          </p:cNvPr>
          <p:cNvGrpSpPr/>
          <p:nvPr/>
        </p:nvGrpSpPr>
        <p:grpSpPr>
          <a:xfrm>
            <a:off x="7341827" y="986154"/>
            <a:ext cx="3820926" cy="1553085"/>
            <a:chOff x="7341827" y="986154"/>
            <a:chExt cx="3820926" cy="1553085"/>
          </a:xfrm>
        </p:grpSpPr>
        <p:pic>
          <p:nvPicPr>
            <p:cNvPr id="5" name="object 5"/>
            <p:cNvPicPr/>
            <p:nvPr/>
          </p:nvPicPr>
          <p:blipFill>
            <a:blip r:embed="rId2" cstate="print"/>
            <a:stretch>
              <a:fillRect/>
            </a:stretch>
          </p:blipFill>
          <p:spPr>
            <a:xfrm>
              <a:off x="7341827" y="1547549"/>
              <a:ext cx="3820926" cy="991690"/>
            </a:xfrm>
            <a:prstGeom prst="rect">
              <a:avLst/>
            </a:prstGeom>
          </p:spPr>
        </p:pic>
        <p:sp>
          <p:nvSpPr>
            <p:cNvPr id="7" name="object 7"/>
            <p:cNvSpPr txBox="1"/>
            <p:nvPr/>
          </p:nvSpPr>
          <p:spPr>
            <a:xfrm>
              <a:off x="8953881" y="986154"/>
              <a:ext cx="88328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145D"/>
                  </a:solidFill>
                  <a:latin typeface="Calibri"/>
                  <a:cs typeface="Calibri"/>
                </a:rPr>
                <a:t>M</a:t>
              </a:r>
              <a:r>
                <a:rPr sz="2400" b="1" spc="-20" dirty="0">
                  <a:solidFill>
                    <a:srgbClr val="1F145D"/>
                  </a:solidFill>
                  <a:latin typeface="Calibri"/>
                  <a:cs typeface="Calibri"/>
                </a:rPr>
                <a:t>E</a:t>
              </a:r>
              <a:r>
                <a:rPr sz="2400" b="1" dirty="0">
                  <a:solidFill>
                    <a:srgbClr val="1F145D"/>
                  </a:solidFill>
                  <a:latin typeface="Calibri"/>
                  <a:cs typeface="Calibri"/>
                </a:rPr>
                <a:t>A</a:t>
              </a:r>
              <a:r>
                <a:rPr sz="2400" b="1" spc="-215" dirty="0">
                  <a:solidFill>
                    <a:srgbClr val="1F145D"/>
                  </a:solidFill>
                  <a:latin typeface="Calibri"/>
                  <a:cs typeface="Calibri"/>
                </a:rPr>
                <a:t>L</a:t>
              </a:r>
              <a:r>
                <a:rPr sz="2400" b="1" dirty="0">
                  <a:solidFill>
                    <a:srgbClr val="1F145D"/>
                  </a:solidFill>
                  <a:latin typeface="Calibri"/>
                  <a:cs typeface="Calibri"/>
                </a:rPr>
                <a:t>Y</a:t>
              </a:r>
              <a:endParaRPr sz="2400" dirty="0">
                <a:solidFill>
                  <a:srgbClr val="1F145D"/>
                </a:solidFill>
                <a:latin typeface="Calibri"/>
                <a:cs typeface="Calibri"/>
              </a:endParaRPr>
            </a:p>
          </p:txBody>
        </p:sp>
      </p:grpSp>
      <p:grpSp>
        <p:nvGrpSpPr>
          <p:cNvPr id="9" name="Group 8">
            <a:extLst>
              <a:ext uri="{FF2B5EF4-FFF2-40B4-BE49-F238E27FC236}">
                <a16:creationId xmlns:a16="http://schemas.microsoft.com/office/drawing/2014/main" id="{7C68A8D5-EE56-488C-BEC1-6EDD443E8F26}"/>
              </a:ext>
            </a:extLst>
          </p:cNvPr>
          <p:cNvGrpSpPr/>
          <p:nvPr/>
        </p:nvGrpSpPr>
        <p:grpSpPr>
          <a:xfrm>
            <a:off x="855204" y="1911477"/>
            <a:ext cx="5050295" cy="1817497"/>
            <a:chOff x="855204" y="1911477"/>
            <a:chExt cx="5050295" cy="1817497"/>
          </a:xfrm>
        </p:grpSpPr>
        <p:pic>
          <p:nvPicPr>
            <p:cNvPr id="4" name="object 4"/>
            <p:cNvPicPr/>
            <p:nvPr/>
          </p:nvPicPr>
          <p:blipFill>
            <a:blip r:embed="rId3" cstate="print"/>
            <a:stretch>
              <a:fillRect/>
            </a:stretch>
          </p:blipFill>
          <p:spPr>
            <a:xfrm>
              <a:off x="855204" y="2503791"/>
              <a:ext cx="5050295" cy="1225183"/>
            </a:xfrm>
            <a:prstGeom prst="rect">
              <a:avLst/>
            </a:prstGeom>
          </p:spPr>
        </p:pic>
        <p:sp>
          <p:nvSpPr>
            <p:cNvPr id="8" name="object 8"/>
            <p:cNvSpPr txBox="1"/>
            <p:nvPr/>
          </p:nvSpPr>
          <p:spPr>
            <a:xfrm>
              <a:off x="2891408" y="1911477"/>
              <a:ext cx="10248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145D"/>
                  </a:solidFill>
                  <a:latin typeface="Calibri"/>
                  <a:cs typeface="Calibri"/>
                </a:rPr>
                <a:t>MOORE</a:t>
              </a:r>
              <a:endParaRPr sz="2400" dirty="0">
                <a:solidFill>
                  <a:srgbClr val="1F145D"/>
                </a:solidFill>
                <a:latin typeface="Calibri"/>
                <a:cs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1930" y="327724"/>
            <a:ext cx="5265420" cy="697230"/>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Light"/>
                <a:cs typeface="Calibri Light"/>
              </a:rPr>
              <a:t>Assignment</a:t>
            </a:r>
            <a:r>
              <a:rPr b="0" spc="-55" dirty="0">
                <a:latin typeface="Calibri Light"/>
                <a:cs typeface="Calibri Light"/>
              </a:rPr>
              <a:t> </a:t>
            </a:r>
            <a:r>
              <a:rPr b="0" spc="-25" dirty="0">
                <a:latin typeface="Calibri Light"/>
                <a:cs typeface="Calibri Light"/>
              </a:rPr>
              <a:t>statements</a:t>
            </a:r>
          </a:p>
        </p:txBody>
      </p:sp>
      <p:sp>
        <p:nvSpPr>
          <p:cNvPr id="13" name="object 13"/>
          <p:cNvSpPr txBox="1"/>
          <p:nvPr/>
        </p:nvSpPr>
        <p:spPr>
          <a:xfrm>
            <a:off x="1295400" y="3203891"/>
            <a:ext cx="6711950" cy="320601"/>
          </a:xfrm>
          <a:prstGeom prst="rect">
            <a:avLst/>
          </a:prstGeom>
        </p:spPr>
        <p:txBody>
          <a:bodyPr vert="horz" wrap="square" lIns="0" tIns="12700" rIns="0" bIns="0" rtlCol="0">
            <a:spAutoFit/>
          </a:bodyPr>
          <a:lstStyle/>
          <a:p>
            <a:pPr marL="12700">
              <a:lnSpc>
                <a:spcPct val="100000"/>
              </a:lnSpc>
              <a:spcBef>
                <a:spcPts val="1160"/>
              </a:spcBef>
              <a:tabLst>
                <a:tab pos="5302885" algn="l"/>
              </a:tabLst>
            </a:pPr>
            <a:r>
              <a:rPr sz="2000" spc="-10" dirty="0">
                <a:solidFill>
                  <a:srgbClr val="1F145D"/>
                </a:solidFill>
                <a:latin typeface="Calibri"/>
                <a:cs typeface="Calibri"/>
              </a:rPr>
              <a:t>NOTE:</a:t>
            </a:r>
            <a:r>
              <a:rPr sz="2000" spc="-25" dirty="0">
                <a:solidFill>
                  <a:srgbClr val="1F145D"/>
                </a:solidFill>
                <a:latin typeface="Calibri"/>
                <a:cs typeface="Calibri"/>
              </a:rPr>
              <a:t> </a:t>
            </a:r>
            <a:r>
              <a:rPr sz="2000" spc="-10" dirty="0">
                <a:solidFill>
                  <a:srgbClr val="1F145D"/>
                </a:solidFill>
                <a:latin typeface="Calibri"/>
                <a:cs typeface="Calibri"/>
              </a:rPr>
              <a:t>There</a:t>
            </a:r>
            <a:r>
              <a:rPr sz="2000" spc="5" dirty="0">
                <a:solidFill>
                  <a:srgbClr val="1F145D"/>
                </a:solidFill>
                <a:latin typeface="Calibri"/>
                <a:cs typeface="Calibri"/>
              </a:rPr>
              <a:t> </a:t>
            </a:r>
            <a:r>
              <a:rPr sz="2000" dirty="0">
                <a:solidFill>
                  <a:srgbClr val="1F145D"/>
                </a:solidFill>
                <a:latin typeface="Calibri"/>
                <a:cs typeface="Calibri"/>
              </a:rPr>
              <a:t>is</a:t>
            </a:r>
            <a:r>
              <a:rPr sz="2000" spc="10" dirty="0">
                <a:solidFill>
                  <a:srgbClr val="1F145D"/>
                </a:solidFill>
                <a:latin typeface="Calibri"/>
                <a:cs typeface="Calibri"/>
              </a:rPr>
              <a:t> </a:t>
            </a:r>
            <a:r>
              <a:rPr sz="2000" spc="-5" dirty="0">
                <a:solidFill>
                  <a:srgbClr val="1F145D"/>
                </a:solidFill>
                <a:latin typeface="Calibri"/>
                <a:cs typeface="Calibri"/>
              </a:rPr>
              <a:t>no</a:t>
            </a:r>
            <a:r>
              <a:rPr sz="2000" spc="-15" dirty="0">
                <a:solidFill>
                  <a:srgbClr val="1F145D"/>
                </a:solidFill>
                <a:latin typeface="Calibri"/>
                <a:cs typeface="Calibri"/>
              </a:rPr>
              <a:t> statement</a:t>
            </a:r>
            <a:r>
              <a:rPr sz="2000" spc="40" dirty="0">
                <a:solidFill>
                  <a:srgbClr val="1F145D"/>
                </a:solidFill>
                <a:latin typeface="Calibri"/>
                <a:cs typeface="Calibri"/>
              </a:rPr>
              <a:t> </a:t>
            </a:r>
            <a:r>
              <a:rPr sz="2000" spc="-20" dirty="0">
                <a:solidFill>
                  <a:srgbClr val="1F145D"/>
                </a:solidFill>
                <a:latin typeface="Calibri"/>
                <a:cs typeface="Calibri"/>
              </a:rPr>
              <a:t>like</a:t>
            </a:r>
            <a:r>
              <a:rPr sz="2000" spc="470" dirty="0">
                <a:solidFill>
                  <a:srgbClr val="1F145D"/>
                </a:solidFill>
                <a:latin typeface="Calibri"/>
                <a:cs typeface="Calibri"/>
              </a:rPr>
              <a:t> </a:t>
            </a:r>
            <a:r>
              <a:rPr sz="2000" dirty="0">
                <a:solidFill>
                  <a:srgbClr val="1F145D"/>
                </a:solidFill>
                <a:latin typeface="Calibri"/>
                <a:cs typeface="Calibri"/>
              </a:rPr>
              <a:t>assign</a:t>
            </a:r>
            <a:r>
              <a:rPr sz="2000" spc="10" dirty="0">
                <a:solidFill>
                  <a:srgbClr val="1F145D"/>
                </a:solidFill>
                <a:latin typeface="Calibri"/>
                <a:cs typeface="Calibri"/>
              </a:rPr>
              <a:t> </a:t>
            </a:r>
            <a:r>
              <a:rPr sz="2000" dirty="0">
                <a:solidFill>
                  <a:srgbClr val="1F145D"/>
                </a:solidFill>
                <a:latin typeface="Calibri"/>
                <a:cs typeface="Calibri"/>
              </a:rPr>
              <a:t>Z </a:t>
            </a:r>
            <a:r>
              <a:rPr sz="2000" spc="-5" dirty="0">
                <a:solidFill>
                  <a:srgbClr val="1F145D"/>
                </a:solidFill>
                <a:latin typeface="Calibri"/>
                <a:cs typeface="Calibri"/>
              </a:rPr>
              <a:t>&lt;=</a:t>
            </a:r>
            <a:r>
              <a:rPr sz="2000" spc="5" dirty="0">
                <a:solidFill>
                  <a:srgbClr val="1F145D"/>
                </a:solidFill>
                <a:latin typeface="Calibri"/>
                <a:cs typeface="Calibri"/>
              </a:rPr>
              <a:t> </a:t>
            </a:r>
            <a:r>
              <a:rPr sz="2000" dirty="0">
                <a:solidFill>
                  <a:srgbClr val="1F145D"/>
                </a:solidFill>
                <a:latin typeface="Calibri"/>
                <a:cs typeface="Calibri"/>
              </a:rPr>
              <a:t>A+B	</a:t>
            </a:r>
            <a:r>
              <a:rPr sz="2000" spc="-15" dirty="0">
                <a:solidFill>
                  <a:srgbClr val="1F145D"/>
                </a:solidFill>
                <a:latin typeface="Calibri"/>
                <a:cs typeface="Calibri"/>
              </a:rPr>
              <a:t>(syntax</a:t>
            </a:r>
            <a:r>
              <a:rPr sz="2000" spc="-50" dirty="0">
                <a:solidFill>
                  <a:srgbClr val="1F145D"/>
                </a:solidFill>
                <a:latin typeface="Calibri"/>
                <a:cs typeface="Calibri"/>
              </a:rPr>
              <a:t> </a:t>
            </a:r>
            <a:r>
              <a:rPr sz="2000" spc="-5" dirty="0">
                <a:solidFill>
                  <a:srgbClr val="1F145D"/>
                </a:solidFill>
                <a:latin typeface="Calibri"/>
                <a:cs typeface="Calibri"/>
              </a:rPr>
              <a:t>quirk)</a:t>
            </a:r>
            <a:endParaRPr sz="2000" dirty="0">
              <a:solidFill>
                <a:srgbClr val="1F145D"/>
              </a:solidFill>
              <a:latin typeface="Calibri"/>
              <a:cs typeface="Calibri"/>
            </a:endParaRPr>
          </a:p>
        </p:txBody>
      </p:sp>
      <p:sp>
        <p:nvSpPr>
          <p:cNvPr id="15" name="TextBox 14">
            <a:extLst>
              <a:ext uri="{FF2B5EF4-FFF2-40B4-BE49-F238E27FC236}">
                <a16:creationId xmlns:a16="http://schemas.microsoft.com/office/drawing/2014/main" id="{DF7B4CED-1B45-42EE-B223-8E3B9CE5244A}"/>
              </a:ext>
            </a:extLst>
          </p:cNvPr>
          <p:cNvSpPr txBox="1"/>
          <p:nvPr/>
        </p:nvSpPr>
        <p:spPr>
          <a:xfrm>
            <a:off x="533400" y="1600200"/>
            <a:ext cx="11938036"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1F145D"/>
                </a:solidFill>
              </a:rPr>
              <a:t>Z &lt;= A + B;                                   //non-blocking assignment (within process)</a:t>
            </a:r>
          </a:p>
          <a:p>
            <a:pPr marL="342900" indent="-342900">
              <a:buFont typeface="Arial" panose="020B0604020202020204" pitchFamily="34" charset="0"/>
              <a:buChar char="•"/>
            </a:pPr>
            <a:r>
              <a:rPr lang="en-GB" sz="2400" dirty="0">
                <a:solidFill>
                  <a:srgbClr val="1F145D"/>
                </a:solidFill>
              </a:rPr>
              <a:t>Z = A + B;                                     //blocking assignment (within process)</a:t>
            </a:r>
          </a:p>
          <a:p>
            <a:pPr marL="342900" indent="-342900">
              <a:buFont typeface="Arial" panose="020B0604020202020204" pitchFamily="34" charset="0"/>
              <a:buChar char="•"/>
            </a:pPr>
            <a:r>
              <a:rPr lang="en-GB" sz="2400" dirty="0">
                <a:solidFill>
                  <a:srgbClr val="1F145D"/>
                </a:solidFill>
              </a:rPr>
              <a:t>Z &lt;= (</a:t>
            </a:r>
            <a:r>
              <a:rPr lang="en-GB" sz="2400" dirty="0" err="1">
                <a:solidFill>
                  <a:srgbClr val="1F145D"/>
                </a:solidFill>
              </a:rPr>
              <a:t>sel</a:t>
            </a:r>
            <a:r>
              <a:rPr lang="en-GB" sz="2400" dirty="0">
                <a:solidFill>
                  <a:srgbClr val="1F145D"/>
                </a:solidFill>
              </a:rPr>
              <a:t>)? A : B;                         //conditional assignment (within process)</a:t>
            </a:r>
          </a:p>
          <a:p>
            <a:pPr marL="342900" indent="-342900">
              <a:buFont typeface="Arial" panose="020B0604020202020204" pitchFamily="34" charset="0"/>
              <a:buChar char="•"/>
            </a:pPr>
            <a:r>
              <a:rPr lang="en-GB" sz="2400" dirty="0">
                <a:solidFill>
                  <a:srgbClr val="1F145D"/>
                </a:solidFill>
              </a:rPr>
              <a:t>assign Z = A + B;                        //standalone continuous assignment (non-blocking)</a:t>
            </a:r>
          </a:p>
        </p:txBody>
      </p:sp>
      <p:sp>
        <p:nvSpPr>
          <p:cNvPr id="16" name="object 2">
            <a:extLst>
              <a:ext uri="{FF2B5EF4-FFF2-40B4-BE49-F238E27FC236}">
                <a16:creationId xmlns:a16="http://schemas.microsoft.com/office/drawing/2014/main" id="{DFB4A8AE-1709-4ADD-8622-BEAE7D09D9BA}"/>
              </a:ext>
            </a:extLst>
          </p:cNvPr>
          <p:cNvSpPr txBox="1">
            <a:spLocks/>
          </p:cNvSpPr>
          <p:nvPr/>
        </p:nvSpPr>
        <p:spPr>
          <a:xfrm>
            <a:off x="990600" y="3745106"/>
            <a:ext cx="5265420" cy="697230"/>
          </a:xfrm>
          <a:prstGeom prst="rect">
            <a:avLst/>
          </a:prstGeom>
        </p:spPr>
        <p:txBody>
          <a:bodyPr vert="horz" wrap="square" lIns="0" tIns="13335" rIns="0" bIns="0" rtlCol="0">
            <a:spAutoFit/>
          </a:bodyPr>
          <a:lstStyle>
            <a:lvl1pPr>
              <a:defRPr sz="4400" b="0" i="0">
                <a:solidFill>
                  <a:schemeClr val="tx1"/>
                </a:solidFill>
                <a:latin typeface="Calibri"/>
                <a:ea typeface="+mj-ea"/>
                <a:cs typeface="Calibri"/>
              </a:defRPr>
            </a:lvl1pPr>
          </a:lstStyle>
          <a:p>
            <a:pPr marL="12700">
              <a:spcBef>
                <a:spcPts val="105"/>
              </a:spcBef>
            </a:pPr>
            <a:r>
              <a:rPr lang="en-GB" kern="0" spc="-10" dirty="0">
                <a:solidFill>
                  <a:srgbClr val="1F145D"/>
                </a:solidFill>
                <a:latin typeface="Calibri Light"/>
                <a:cs typeface="Calibri Light"/>
              </a:rPr>
              <a:t>Comments</a:t>
            </a:r>
            <a:endParaRPr lang="en-GB" kern="0" spc="-25" dirty="0">
              <a:solidFill>
                <a:srgbClr val="1F145D"/>
              </a:solidFill>
              <a:latin typeface="Calibri Light"/>
              <a:cs typeface="Calibri Light"/>
            </a:endParaRPr>
          </a:p>
        </p:txBody>
      </p:sp>
      <p:sp>
        <p:nvSpPr>
          <p:cNvPr id="17" name="TextBox 16">
            <a:extLst>
              <a:ext uri="{FF2B5EF4-FFF2-40B4-BE49-F238E27FC236}">
                <a16:creationId xmlns:a16="http://schemas.microsoft.com/office/drawing/2014/main" id="{E63FE715-0489-410C-A8A3-782C22665651}"/>
              </a:ext>
            </a:extLst>
          </p:cNvPr>
          <p:cNvSpPr txBox="1"/>
          <p:nvPr/>
        </p:nvSpPr>
        <p:spPr>
          <a:xfrm>
            <a:off x="678632" y="4645968"/>
            <a:ext cx="5112568" cy="461665"/>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1F145D"/>
                </a:solidFill>
              </a:rPr>
              <a:t>Just like what we do in C/C++!</a:t>
            </a:r>
          </a:p>
        </p:txBody>
      </p:sp>
      <p:sp>
        <p:nvSpPr>
          <p:cNvPr id="18" name="TextBox 17">
            <a:extLst>
              <a:ext uri="{FF2B5EF4-FFF2-40B4-BE49-F238E27FC236}">
                <a16:creationId xmlns:a16="http://schemas.microsoft.com/office/drawing/2014/main" id="{6BF52C35-8744-4B9B-B8E2-3B1AA08D87CC}"/>
              </a:ext>
            </a:extLst>
          </p:cNvPr>
          <p:cNvSpPr txBox="1"/>
          <p:nvPr/>
        </p:nvSpPr>
        <p:spPr>
          <a:xfrm>
            <a:off x="678632" y="4992469"/>
            <a:ext cx="1368152"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1F145D"/>
                </a:solidFill>
              </a:rPr>
              <a:t>//</a:t>
            </a:r>
          </a:p>
          <a:p>
            <a:pPr marL="342900" indent="-342900">
              <a:buFont typeface="Arial" panose="020B0604020202020204" pitchFamily="34" charset="0"/>
              <a:buChar char="•"/>
            </a:pPr>
            <a:r>
              <a:rPr lang="en-GB" sz="2400" dirty="0">
                <a:solidFill>
                  <a:srgbClr val="1F145D"/>
                </a:solidFill>
              </a:rPr>
              <a:t>/* */</a:t>
            </a:r>
          </a:p>
        </p:txBody>
      </p:sp>
      <p:sp>
        <p:nvSpPr>
          <p:cNvPr id="19" name="TextBox 18">
            <a:extLst>
              <a:ext uri="{FF2B5EF4-FFF2-40B4-BE49-F238E27FC236}">
                <a16:creationId xmlns:a16="http://schemas.microsoft.com/office/drawing/2014/main" id="{F72AB8AA-457C-4E5A-A291-FB55D172AC4F}"/>
              </a:ext>
            </a:extLst>
          </p:cNvPr>
          <p:cNvSpPr txBox="1"/>
          <p:nvPr/>
        </p:nvSpPr>
        <p:spPr>
          <a:xfrm>
            <a:off x="5791200" y="4876800"/>
            <a:ext cx="5745236" cy="1200329"/>
          </a:xfrm>
          <a:prstGeom prst="rect">
            <a:avLst/>
          </a:prstGeom>
          <a:noFill/>
        </p:spPr>
        <p:txBody>
          <a:bodyPr wrap="square" rtlCol="0">
            <a:spAutoFit/>
          </a:bodyPr>
          <a:lstStyle/>
          <a:p>
            <a:r>
              <a:rPr lang="en-GB" sz="2400" dirty="0">
                <a:solidFill>
                  <a:srgbClr val="1F145D"/>
                </a:solidFill>
              </a:rPr>
              <a:t>Always remember to comment your code while you do the design! Or you wouldn’t know your design after a week!</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2502" y="302513"/>
            <a:ext cx="10009112"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1F145D"/>
                </a:solidFill>
              </a:rPr>
              <a:t>HDL</a:t>
            </a:r>
            <a:r>
              <a:rPr spc="-10" dirty="0">
                <a:solidFill>
                  <a:srgbClr val="1F145D"/>
                </a:solidFill>
              </a:rPr>
              <a:t> coding</a:t>
            </a:r>
            <a:r>
              <a:rPr spc="20" dirty="0">
                <a:solidFill>
                  <a:srgbClr val="1F145D"/>
                </a:solidFill>
              </a:rPr>
              <a:t> </a:t>
            </a:r>
            <a:r>
              <a:rPr spc="-30" dirty="0">
                <a:solidFill>
                  <a:srgbClr val="1F145D"/>
                </a:solidFill>
              </a:rPr>
              <a:t>strategy</a:t>
            </a:r>
            <a:r>
              <a:rPr spc="-25" dirty="0">
                <a:solidFill>
                  <a:srgbClr val="1F145D"/>
                </a:solidFill>
              </a:rPr>
              <a:t> </a:t>
            </a:r>
            <a:r>
              <a:rPr spc="-20" dirty="0">
                <a:solidFill>
                  <a:srgbClr val="1F145D"/>
                </a:solidFill>
              </a:rPr>
              <a:t>to</a:t>
            </a:r>
            <a:r>
              <a:rPr spc="-5" dirty="0">
                <a:solidFill>
                  <a:srgbClr val="1F145D"/>
                </a:solidFill>
              </a:rPr>
              <a:t> </a:t>
            </a:r>
            <a:r>
              <a:rPr spc="-25" dirty="0">
                <a:solidFill>
                  <a:srgbClr val="1F145D"/>
                </a:solidFill>
              </a:rPr>
              <a:t>avoid</a:t>
            </a:r>
            <a:r>
              <a:rPr spc="20" dirty="0">
                <a:solidFill>
                  <a:srgbClr val="1F145D"/>
                </a:solidFill>
              </a:rPr>
              <a:t> </a:t>
            </a:r>
            <a:r>
              <a:rPr dirty="0">
                <a:solidFill>
                  <a:srgbClr val="1F145D"/>
                </a:solidFill>
              </a:rPr>
              <a:t>human</a:t>
            </a:r>
            <a:r>
              <a:rPr spc="5" dirty="0">
                <a:solidFill>
                  <a:srgbClr val="1F145D"/>
                </a:solidFill>
              </a:rPr>
              <a:t> </a:t>
            </a:r>
            <a:r>
              <a:rPr spc="-30" dirty="0">
                <a:solidFill>
                  <a:srgbClr val="1F145D"/>
                </a:solidFill>
              </a:rPr>
              <a:t>errors</a:t>
            </a:r>
          </a:p>
        </p:txBody>
      </p:sp>
      <p:sp>
        <p:nvSpPr>
          <p:cNvPr id="3" name="object 3"/>
          <p:cNvSpPr txBox="1"/>
          <p:nvPr/>
        </p:nvSpPr>
        <p:spPr>
          <a:xfrm>
            <a:off x="916939" y="1737106"/>
            <a:ext cx="5895340" cy="4025204"/>
          </a:xfrm>
          <a:prstGeom prst="rect">
            <a:avLst/>
          </a:prstGeom>
        </p:spPr>
        <p:txBody>
          <a:bodyPr vert="horz" wrap="square" lIns="0" tIns="132080" rIns="0" bIns="0" rtlCol="0">
            <a:spAutoFit/>
          </a:bodyPr>
          <a:lstStyle/>
          <a:p>
            <a:pPr marL="241300" marR="56515" indent="-229235">
              <a:lnSpc>
                <a:spcPct val="70000"/>
              </a:lnSpc>
              <a:spcBef>
                <a:spcPts val="1040"/>
              </a:spcBef>
              <a:buFont typeface="Arial"/>
              <a:buChar char="•"/>
              <a:tabLst>
                <a:tab pos="241935" algn="l"/>
              </a:tabLst>
            </a:pPr>
            <a:r>
              <a:rPr sz="2600" dirty="0">
                <a:solidFill>
                  <a:srgbClr val="1F145D"/>
                </a:solidFill>
                <a:latin typeface="Calibri"/>
                <a:cs typeface="Calibri"/>
              </a:rPr>
              <a:t>Please </a:t>
            </a:r>
            <a:r>
              <a:rPr sz="2600" spc="-15" dirty="0">
                <a:solidFill>
                  <a:srgbClr val="1F145D"/>
                </a:solidFill>
                <a:latin typeface="Calibri"/>
                <a:cs typeface="Calibri"/>
              </a:rPr>
              <a:t>follow </a:t>
            </a:r>
            <a:r>
              <a:rPr sz="2600" dirty="0">
                <a:solidFill>
                  <a:srgbClr val="1F145D"/>
                </a:solidFill>
                <a:latin typeface="Calibri"/>
                <a:cs typeface="Calibri"/>
              </a:rPr>
              <a:t>this </a:t>
            </a:r>
            <a:r>
              <a:rPr sz="2600" spc="-5" dirty="0">
                <a:solidFill>
                  <a:srgbClr val="1F145D"/>
                </a:solidFill>
                <a:latin typeface="Calibri"/>
                <a:cs typeface="Calibri"/>
              </a:rPr>
              <a:t>style of </a:t>
            </a:r>
            <a:r>
              <a:rPr sz="2600" spc="-10" dirty="0">
                <a:solidFill>
                  <a:srgbClr val="1F145D"/>
                </a:solidFill>
                <a:latin typeface="Calibri"/>
                <a:cs typeface="Calibri"/>
              </a:rPr>
              <a:t>coding until </a:t>
            </a:r>
            <a:r>
              <a:rPr sz="2600" spc="-20" dirty="0">
                <a:solidFill>
                  <a:srgbClr val="1F145D"/>
                </a:solidFill>
                <a:latin typeface="Calibri"/>
                <a:cs typeface="Calibri"/>
              </a:rPr>
              <a:t>you </a:t>
            </a:r>
            <a:r>
              <a:rPr sz="2600" spc="-575" dirty="0">
                <a:solidFill>
                  <a:srgbClr val="1F145D"/>
                </a:solidFill>
                <a:latin typeface="Calibri"/>
                <a:cs typeface="Calibri"/>
              </a:rPr>
              <a:t> </a:t>
            </a:r>
            <a:r>
              <a:rPr sz="2600" spc="-10" dirty="0">
                <a:solidFill>
                  <a:srgbClr val="1F145D"/>
                </a:solidFill>
                <a:latin typeface="Calibri"/>
                <a:cs typeface="Calibri"/>
              </a:rPr>
              <a:t>are </a:t>
            </a:r>
            <a:r>
              <a:rPr sz="2600" spc="-5" dirty="0">
                <a:solidFill>
                  <a:srgbClr val="1F145D"/>
                </a:solidFill>
                <a:latin typeface="Calibri"/>
                <a:cs typeface="Calibri"/>
              </a:rPr>
              <a:t>very </a:t>
            </a:r>
            <a:r>
              <a:rPr sz="2600" spc="-10" dirty="0">
                <a:solidFill>
                  <a:srgbClr val="1F145D"/>
                </a:solidFill>
                <a:latin typeface="Calibri"/>
                <a:cs typeface="Calibri"/>
              </a:rPr>
              <a:t>confident </a:t>
            </a:r>
            <a:r>
              <a:rPr sz="2600" dirty="0">
                <a:solidFill>
                  <a:srgbClr val="1F145D"/>
                </a:solidFill>
                <a:latin typeface="Calibri"/>
                <a:cs typeface="Calibri"/>
              </a:rPr>
              <a:t>with the </a:t>
            </a:r>
            <a:r>
              <a:rPr sz="2600" spc="-5" dirty="0">
                <a:solidFill>
                  <a:srgbClr val="1F145D"/>
                </a:solidFill>
                <a:latin typeface="Calibri"/>
                <a:cs typeface="Calibri"/>
              </a:rPr>
              <a:t>language </a:t>
            </a:r>
            <a:r>
              <a:rPr sz="2600" dirty="0">
                <a:solidFill>
                  <a:srgbClr val="1F145D"/>
                </a:solidFill>
                <a:latin typeface="Calibri"/>
                <a:cs typeface="Calibri"/>
              </a:rPr>
              <a:t>- it </a:t>
            </a:r>
            <a:r>
              <a:rPr sz="2600" spc="5" dirty="0">
                <a:solidFill>
                  <a:srgbClr val="1F145D"/>
                </a:solidFill>
                <a:latin typeface="Calibri"/>
                <a:cs typeface="Calibri"/>
              </a:rPr>
              <a:t> </a:t>
            </a:r>
            <a:r>
              <a:rPr sz="2600" spc="-5" dirty="0">
                <a:solidFill>
                  <a:srgbClr val="1F145D"/>
                </a:solidFill>
                <a:latin typeface="Calibri"/>
                <a:cs typeface="Calibri"/>
              </a:rPr>
              <a:t>does</a:t>
            </a:r>
            <a:r>
              <a:rPr sz="2600" spc="-20" dirty="0">
                <a:solidFill>
                  <a:srgbClr val="1F145D"/>
                </a:solidFill>
                <a:latin typeface="Calibri"/>
                <a:cs typeface="Calibri"/>
              </a:rPr>
              <a:t> make</a:t>
            </a:r>
            <a:r>
              <a:rPr sz="2600" spc="-15" dirty="0">
                <a:solidFill>
                  <a:srgbClr val="1F145D"/>
                </a:solidFill>
                <a:latin typeface="Calibri"/>
                <a:cs typeface="Calibri"/>
              </a:rPr>
              <a:t> </a:t>
            </a:r>
            <a:r>
              <a:rPr sz="2600" dirty="0">
                <a:solidFill>
                  <a:srgbClr val="1F145D"/>
                </a:solidFill>
                <a:latin typeface="Calibri"/>
                <a:cs typeface="Calibri"/>
              </a:rPr>
              <a:t>it easier</a:t>
            </a:r>
            <a:r>
              <a:rPr sz="2600" spc="-25" dirty="0">
                <a:solidFill>
                  <a:srgbClr val="1F145D"/>
                </a:solidFill>
                <a:latin typeface="Calibri"/>
                <a:cs typeface="Calibri"/>
              </a:rPr>
              <a:t> </a:t>
            </a:r>
            <a:r>
              <a:rPr sz="2600" spc="-10" dirty="0">
                <a:solidFill>
                  <a:srgbClr val="1F145D"/>
                </a:solidFill>
                <a:latin typeface="Calibri"/>
                <a:cs typeface="Calibri"/>
              </a:rPr>
              <a:t>to</a:t>
            </a:r>
            <a:r>
              <a:rPr sz="2600" spc="-5" dirty="0">
                <a:solidFill>
                  <a:srgbClr val="1F145D"/>
                </a:solidFill>
                <a:latin typeface="Calibri"/>
                <a:cs typeface="Calibri"/>
              </a:rPr>
              <a:t> </a:t>
            </a:r>
            <a:r>
              <a:rPr sz="2600" spc="-10" dirty="0">
                <a:solidFill>
                  <a:srgbClr val="1F145D"/>
                </a:solidFill>
                <a:latin typeface="Calibri"/>
                <a:cs typeface="Calibri"/>
              </a:rPr>
              <a:t>detect</a:t>
            </a:r>
            <a:r>
              <a:rPr sz="2600" spc="-35" dirty="0">
                <a:solidFill>
                  <a:srgbClr val="1F145D"/>
                </a:solidFill>
                <a:latin typeface="Calibri"/>
                <a:cs typeface="Calibri"/>
              </a:rPr>
              <a:t> </a:t>
            </a:r>
            <a:r>
              <a:rPr sz="2600" spc="-15" dirty="0">
                <a:solidFill>
                  <a:srgbClr val="1F145D"/>
                </a:solidFill>
                <a:latin typeface="Calibri"/>
                <a:cs typeface="Calibri"/>
              </a:rPr>
              <a:t>errors.</a:t>
            </a:r>
            <a:endParaRPr sz="2600" dirty="0">
              <a:solidFill>
                <a:srgbClr val="1F145D"/>
              </a:solidFill>
              <a:latin typeface="Calibri"/>
              <a:cs typeface="Calibri"/>
            </a:endParaRPr>
          </a:p>
          <a:p>
            <a:pPr marL="241300" marR="5080" indent="-229235">
              <a:lnSpc>
                <a:spcPct val="70000"/>
              </a:lnSpc>
              <a:spcBef>
                <a:spcPts val="994"/>
              </a:spcBef>
              <a:buFont typeface="Arial"/>
              <a:buChar char="•"/>
              <a:tabLst>
                <a:tab pos="241935" algn="l"/>
              </a:tabLst>
            </a:pPr>
            <a:r>
              <a:rPr sz="2600" spc="-10" dirty="0">
                <a:solidFill>
                  <a:srgbClr val="1F145D"/>
                </a:solidFill>
                <a:latin typeface="Calibri"/>
                <a:cs typeface="Calibri"/>
              </a:rPr>
              <a:t>There are </a:t>
            </a:r>
            <a:r>
              <a:rPr sz="2600" spc="-15" dirty="0">
                <a:solidFill>
                  <a:srgbClr val="1F145D"/>
                </a:solidFill>
                <a:latin typeface="Calibri"/>
                <a:cs typeface="Calibri"/>
              </a:rPr>
              <a:t>several </a:t>
            </a:r>
            <a:r>
              <a:rPr sz="2600" spc="-5" dirty="0">
                <a:solidFill>
                  <a:srgbClr val="1F145D"/>
                </a:solidFill>
                <a:latin typeface="Calibri"/>
                <a:cs typeface="Calibri"/>
              </a:rPr>
              <a:t>other </a:t>
            </a:r>
            <a:r>
              <a:rPr sz="2600" spc="-25" dirty="0">
                <a:solidFill>
                  <a:srgbClr val="1F145D"/>
                </a:solidFill>
                <a:latin typeface="Calibri"/>
                <a:cs typeface="Calibri"/>
              </a:rPr>
              <a:t>ways </a:t>
            </a:r>
            <a:r>
              <a:rPr sz="2600" spc="-15" dirty="0">
                <a:solidFill>
                  <a:srgbClr val="1F145D"/>
                </a:solidFill>
                <a:latin typeface="Calibri"/>
                <a:cs typeface="Calibri"/>
              </a:rPr>
              <a:t>to </a:t>
            </a:r>
            <a:r>
              <a:rPr sz="2600" spc="-5" dirty="0">
                <a:solidFill>
                  <a:srgbClr val="1F145D"/>
                </a:solidFill>
                <a:latin typeface="Calibri"/>
                <a:cs typeface="Calibri"/>
              </a:rPr>
              <a:t>describe </a:t>
            </a:r>
            <a:r>
              <a:rPr sz="2600" dirty="0">
                <a:solidFill>
                  <a:srgbClr val="1F145D"/>
                </a:solidFill>
                <a:latin typeface="Calibri"/>
                <a:cs typeface="Calibri"/>
              </a:rPr>
              <a:t>a </a:t>
            </a:r>
            <a:r>
              <a:rPr sz="2600" spc="-575" dirty="0">
                <a:solidFill>
                  <a:srgbClr val="1F145D"/>
                </a:solidFill>
                <a:latin typeface="Calibri"/>
                <a:cs typeface="Calibri"/>
              </a:rPr>
              <a:t> </a:t>
            </a:r>
            <a:r>
              <a:rPr sz="2600" spc="-15" dirty="0">
                <a:solidFill>
                  <a:srgbClr val="1F145D"/>
                </a:solidFill>
                <a:latin typeface="Calibri"/>
                <a:cs typeface="Calibri"/>
              </a:rPr>
              <a:t>FSM</a:t>
            </a:r>
            <a:r>
              <a:rPr sz="2600" spc="-10" dirty="0">
                <a:solidFill>
                  <a:srgbClr val="1F145D"/>
                </a:solidFill>
                <a:latin typeface="Calibri"/>
                <a:cs typeface="Calibri"/>
              </a:rPr>
              <a:t> </a:t>
            </a:r>
            <a:r>
              <a:rPr sz="2600" dirty="0">
                <a:solidFill>
                  <a:srgbClr val="1F145D"/>
                </a:solidFill>
                <a:latin typeface="Calibri"/>
                <a:cs typeface="Calibri"/>
              </a:rPr>
              <a:t>–</a:t>
            </a:r>
            <a:r>
              <a:rPr sz="2600" spc="10" dirty="0">
                <a:solidFill>
                  <a:srgbClr val="1F145D"/>
                </a:solidFill>
                <a:latin typeface="Calibri"/>
                <a:cs typeface="Calibri"/>
              </a:rPr>
              <a:t> </a:t>
            </a:r>
            <a:r>
              <a:rPr sz="2600" dirty="0">
                <a:solidFill>
                  <a:srgbClr val="1F145D"/>
                </a:solidFill>
                <a:latin typeface="Calibri"/>
                <a:cs typeface="Calibri"/>
              </a:rPr>
              <a:t>I’ll</a:t>
            </a:r>
            <a:r>
              <a:rPr sz="2600" spc="-15" dirty="0">
                <a:solidFill>
                  <a:srgbClr val="1F145D"/>
                </a:solidFill>
                <a:latin typeface="Calibri"/>
                <a:cs typeface="Calibri"/>
              </a:rPr>
              <a:t> </a:t>
            </a:r>
            <a:r>
              <a:rPr sz="2600" spc="-5" dirty="0">
                <a:solidFill>
                  <a:srgbClr val="1F145D"/>
                </a:solidFill>
                <a:latin typeface="Calibri"/>
                <a:cs typeface="Calibri"/>
              </a:rPr>
              <a:t>use</a:t>
            </a:r>
            <a:r>
              <a:rPr sz="2600" spc="-25" dirty="0">
                <a:solidFill>
                  <a:srgbClr val="1F145D"/>
                </a:solidFill>
                <a:latin typeface="Calibri"/>
                <a:cs typeface="Calibri"/>
              </a:rPr>
              <a:t> </a:t>
            </a:r>
            <a:r>
              <a:rPr sz="2600" spc="-5" dirty="0">
                <a:solidFill>
                  <a:srgbClr val="1F145D"/>
                </a:solidFill>
                <a:latin typeface="Calibri"/>
                <a:cs typeface="Calibri"/>
              </a:rPr>
              <a:t>some</a:t>
            </a:r>
            <a:r>
              <a:rPr sz="2600" spc="-30" dirty="0">
                <a:solidFill>
                  <a:srgbClr val="1F145D"/>
                </a:solidFill>
                <a:latin typeface="Calibri"/>
                <a:cs typeface="Calibri"/>
              </a:rPr>
              <a:t> </a:t>
            </a:r>
            <a:r>
              <a:rPr sz="2600" spc="-5" dirty="0">
                <a:solidFill>
                  <a:srgbClr val="1F145D"/>
                </a:solidFill>
                <a:latin typeface="Calibri"/>
                <a:cs typeface="Calibri"/>
              </a:rPr>
              <a:t>of </a:t>
            </a:r>
            <a:r>
              <a:rPr sz="2600" dirty="0">
                <a:solidFill>
                  <a:srgbClr val="1F145D"/>
                </a:solidFill>
                <a:latin typeface="Calibri"/>
                <a:cs typeface="Calibri"/>
              </a:rPr>
              <a:t>these</a:t>
            </a:r>
            <a:r>
              <a:rPr sz="2600" spc="-35" dirty="0">
                <a:solidFill>
                  <a:srgbClr val="1F145D"/>
                </a:solidFill>
                <a:latin typeface="Calibri"/>
                <a:cs typeface="Calibri"/>
              </a:rPr>
              <a:t> </a:t>
            </a:r>
            <a:r>
              <a:rPr sz="2600" dirty="0">
                <a:solidFill>
                  <a:srgbClr val="1F145D"/>
                </a:solidFill>
                <a:latin typeface="Calibri"/>
                <a:cs typeface="Calibri"/>
              </a:rPr>
              <a:t>in</a:t>
            </a:r>
            <a:r>
              <a:rPr sz="2600" spc="-10"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a:t>
            </a:r>
            <a:r>
              <a:rPr sz="2600" spc="-5" dirty="0">
                <a:solidFill>
                  <a:srgbClr val="1F145D"/>
                </a:solidFill>
                <a:latin typeface="Calibri"/>
                <a:cs typeface="Calibri"/>
              </a:rPr>
              <a:t>notes.</a:t>
            </a:r>
            <a:endParaRPr sz="2600" dirty="0">
              <a:solidFill>
                <a:srgbClr val="1F145D"/>
              </a:solidFill>
              <a:latin typeface="Calibri"/>
              <a:cs typeface="Calibri"/>
            </a:endParaRPr>
          </a:p>
          <a:p>
            <a:pPr marL="241300" marR="202565" indent="-229235">
              <a:lnSpc>
                <a:spcPct val="70000"/>
              </a:lnSpc>
              <a:spcBef>
                <a:spcPts val="1000"/>
              </a:spcBef>
              <a:buFont typeface="Arial"/>
              <a:buChar char="•"/>
              <a:tabLst>
                <a:tab pos="241935" algn="l"/>
              </a:tabLst>
            </a:pPr>
            <a:r>
              <a:rPr sz="2600" spc="-10" dirty="0">
                <a:solidFill>
                  <a:srgbClr val="1F145D"/>
                </a:solidFill>
                <a:latin typeface="Calibri"/>
                <a:cs typeface="Calibri"/>
              </a:rPr>
              <a:t>There </a:t>
            </a:r>
            <a:r>
              <a:rPr sz="2600" dirty="0">
                <a:solidFill>
                  <a:srgbClr val="1F145D"/>
                </a:solidFill>
                <a:latin typeface="Calibri"/>
                <a:cs typeface="Calibri"/>
              </a:rPr>
              <a:t>is a </a:t>
            </a:r>
            <a:r>
              <a:rPr sz="2600" spc="-5" dirty="0">
                <a:solidFill>
                  <a:srgbClr val="1F145D"/>
                </a:solidFill>
                <a:latin typeface="Calibri"/>
                <a:cs typeface="Calibri"/>
              </a:rPr>
              <a:t>sequential block </a:t>
            </a:r>
            <a:r>
              <a:rPr sz="2600" spc="-15" dirty="0">
                <a:solidFill>
                  <a:srgbClr val="1F145D"/>
                </a:solidFill>
                <a:latin typeface="Calibri"/>
                <a:cs typeface="Calibri"/>
              </a:rPr>
              <a:t>to </a:t>
            </a:r>
            <a:r>
              <a:rPr sz="2600" spc="-10" dirty="0">
                <a:solidFill>
                  <a:srgbClr val="1F145D"/>
                </a:solidFill>
                <a:latin typeface="Calibri"/>
                <a:cs typeface="Calibri"/>
              </a:rPr>
              <a:t>update </a:t>
            </a:r>
            <a:r>
              <a:rPr sz="2600" dirty="0">
                <a:solidFill>
                  <a:srgbClr val="1F145D"/>
                </a:solidFill>
                <a:latin typeface="Calibri"/>
                <a:cs typeface="Calibri"/>
              </a:rPr>
              <a:t>the </a:t>
            </a:r>
            <a:r>
              <a:rPr sz="2600" spc="-575" dirty="0">
                <a:solidFill>
                  <a:srgbClr val="1F145D"/>
                </a:solidFill>
                <a:latin typeface="Calibri"/>
                <a:cs typeface="Calibri"/>
              </a:rPr>
              <a:t> </a:t>
            </a:r>
            <a:r>
              <a:rPr sz="2600" spc="-15" dirty="0">
                <a:solidFill>
                  <a:srgbClr val="1F145D"/>
                </a:solidFill>
                <a:latin typeface="Calibri"/>
                <a:cs typeface="Calibri"/>
              </a:rPr>
              <a:t>current_state</a:t>
            </a:r>
            <a:r>
              <a:rPr sz="2600" spc="-40" dirty="0">
                <a:solidFill>
                  <a:srgbClr val="1F145D"/>
                </a:solidFill>
                <a:latin typeface="Calibri"/>
                <a:cs typeface="Calibri"/>
              </a:rPr>
              <a:t> </a:t>
            </a:r>
            <a:r>
              <a:rPr sz="2600" dirty="0">
                <a:solidFill>
                  <a:srgbClr val="1F145D"/>
                </a:solidFill>
                <a:latin typeface="Calibri"/>
                <a:cs typeface="Calibri"/>
              </a:rPr>
              <a:t>with</a:t>
            </a:r>
            <a:r>
              <a:rPr sz="2600" spc="-10" dirty="0">
                <a:solidFill>
                  <a:srgbClr val="1F145D"/>
                </a:solidFill>
                <a:latin typeface="Calibri"/>
                <a:cs typeface="Calibri"/>
              </a:rPr>
              <a:t> </a:t>
            </a:r>
            <a:r>
              <a:rPr sz="2600" dirty="0">
                <a:solidFill>
                  <a:srgbClr val="1F145D"/>
                </a:solidFill>
                <a:latin typeface="Calibri"/>
                <a:cs typeface="Calibri"/>
              </a:rPr>
              <a:t>the</a:t>
            </a:r>
            <a:r>
              <a:rPr sz="2600" spc="-15" dirty="0">
                <a:solidFill>
                  <a:srgbClr val="1F145D"/>
                </a:solidFill>
                <a:latin typeface="Calibri"/>
                <a:cs typeface="Calibri"/>
              </a:rPr>
              <a:t> next_state.</a:t>
            </a:r>
            <a:endParaRPr sz="2600" dirty="0">
              <a:solidFill>
                <a:srgbClr val="1F145D"/>
              </a:solidFill>
              <a:latin typeface="Calibri"/>
              <a:cs typeface="Calibri"/>
            </a:endParaRPr>
          </a:p>
          <a:p>
            <a:pPr marL="241300" marR="327025" indent="-229235">
              <a:lnSpc>
                <a:spcPct val="70000"/>
              </a:lnSpc>
              <a:spcBef>
                <a:spcPts val="1010"/>
              </a:spcBef>
              <a:buFont typeface="Arial"/>
              <a:buChar char="•"/>
              <a:tabLst>
                <a:tab pos="241935" algn="l"/>
              </a:tabLst>
            </a:pPr>
            <a:r>
              <a:rPr sz="2600" dirty="0">
                <a:solidFill>
                  <a:srgbClr val="1F145D"/>
                </a:solidFill>
                <a:latin typeface="Calibri"/>
                <a:cs typeface="Calibri"/>
              </a:rPr>
              <a:t>A </a:t>
            </a:r>
            <a:r>
              <a:rPr sz="2600" spc="-10" dirty="0">
                <a:solidFill>
                  <a:srgbClr val="1F145D"/>
                </a:solidFill>
                <a:latin typeface="Calibri"/>
                <a:cs typeface="Calibri"/>
              </a:rPr>
              <a:t>combinatorial </a:t>
            </a:r>
            <a:r>
              <a:rPr sz="2600" spc="-5" dirty="0">
                <a:solidFill>
                  <a:srgbClr val="1F145D"/>
                </a:solidFill>
                <a:latin typeface="Calibri"/>
                <a:cs typeface="Calibri"/>
              </a:rPr>
              <a:t>block </a:t>
            </a:r>
            <a:r>
              <a:rPr sz="2600" spc="-25" dirty="0">
                <a:solidFill>
                  <a:srgbClr val="1F145D"/>
                </a:solidFill>
                <a:latin typeface="Calibri"/>
                <a:cs typeface="Calibri"/>
              </a:rPr>
              <a:t>for </a:t>
            </a:r>
            <a:r>
              <a:rPr sz="2600" spc="-5" dirty="0">
                <a:solidFill>
                  <a:srgbClr val="1F145D"/>
                </a:solidFill>
                <a:latin typeface="Calibri"/>
                <a:cs typeface="Calibri"/>
              </a:rPr>
              <a:t>transition </a:t>
            </a:r>
            <a:r>
              <a:rPr sz="2600" dirty="0">
                <a:solidFill>
                  <a:srgbClr val="1F145D"/>
                </a:solidFill>
                <a:latin typeface="Calibri"/>
                <a:cs typeface="Calibri"/>
              </a:rPr>
              <a:t>and </a:t>
            </a:r>
            <a:r>
              <a:rPr sz="2600" spc="-575" dirty="0">
                <a:solidFill>
                  <a:srgbClr val="1F145D"/>
                </a:solidFill>
                <a:latin typeface="Calibri"/>
                <a:cs typeface="Calibri"/>
              </a:rPr>
              <a:t> </a:t>
            </a:r>
            <a:r>
              <a:rPr sz="2600" spc="-5" dirty="0">
                <a:solidFill>
                  <a:srgbClr val="1F145D"/>
                </a:solidFill>
                <a:latin typeface="Calibri"/>
                <a:cs typeface="Calibri"/>
              </a:rPr>
              <a:t>output</a:t>
            </a:r>
            <a:r>
              <a:rPr sz="2600" spc="-10" dirty="0">
                <a:solidFill>
                  <a:srgbClr val="1F145D"/>
                </a:solidFill>
                <a:latin typeface="Calibri"/>
                <a:cs typeface="Calibri"/>
              </a:rPr>
              <a:t> </a:t>
            </a:r>
            <a:r>
              <a:rPr sz="2600" spc="-5" dirty="0">
                <a:solidFill>
                  <a:srgbClr val="1F145D"/>
                </a:solidFill>
                <a:latin typeface="Calibri"/>
                <a:cs typeface="Calibri"/>
              </a:rPr>
              <a:t>function</a:t>
            </a:r>
            <a:endParaRPr sz="2600" dirty="0">
              <a:solidFill>
                <a:srgbClr val="1F145D"/>
              </a:solidFill>
              <a:latin typeface="Calibri"/>
              <a:cs typeface="Calibri"/>
            </a:endParaRPr>
          </a:p>
          <a:p>
            <a:pPr marL="241300" marR="188595" indent="-229235" algn="just">
              <a:lnSpc>
                <a:spcPct val="70000"/>
              </a:lnSpc>
              <a:spcBef>
                <a:spcPts val="994"/>
              </a:spcBef>
              <a:buFont typeface="Arial"/>
              <a:buChar char="•"/>
              <a:tabLst>
                <a:tab pos="241935" algn="l"/>
              </a:tabLst>
            </a:pPr>
            <a:r>
              <a:rPr sz="2600" spc="-50" dirty="0">
                <a:solidFill>
                  <a:srgbClr val="1F145D"/>
                </a:solidFill>
                <a:latin typeface="Calibri"/>
                <a:cs typeface="Calibri"/>
              </a:rPr>
              <a:t>We </a:t>
            </a:r>
            <a:r>
              <a:rPr sz="2600" spc="-10" dirty="0">
                <a:solidFill>
                  <a:srgbClr val="1F145D"/>
                </a:solidFill>
                <a:latin typeface="Calibri"/>
                <a:cs typeface="Calibri"/>
              </a:rPr>
              <a:t>define </a:t>
            </a:r>
            <a:r>
              <a:rPr sz="2600" dirty="0">
                <a:solidFill>
                  <a:srgbClr val="1F145D"/>
                </a:solidFill>
                <a:latin typeface="Calibri"/>
                <a:cs typeface="Calibri"/>
              </a:rPr>
              <a:t>the </a:t>
            </a:r>
            <a:r>
              <a:rPr sz="2600" spc="-20" dirty="0">
                <a:solidFill>
                  <a:srgbClr val="1F145D"/>
                </a:solidFill>
                <a:latin typeface="Calibri"/>
                <a:cs typeface="Calibri"/>
              </a:rPr>
              <a:t>“defaults” </a:t>
            </a:r>
            <a:r>
              <a:rPr sz="2600" spc="-25" dirty="0">
                <a:solidFill>
                  <a:srgbClr val="1F145D"/>
                </a:solidFill>
                <a:latin typeface="Calibri"/>
                <a:cs typeface="Calibri"/>
              </a:rPr>
              <a:t>for </a:t>
            </a:r>
            <a:r>
              <a:rPr sz="2600" dirty="0">
                <a:solidFill>
                  <a:srgbClr val="1F145D"/>
                </a:solidFill>
                <a:latin typeface="Calibri"/>
                <a:cs typeface="Calibri"/>
              </a:rPr>
              <a:t>each </a:t>
            </a:r>
            <a:r>
              <a:rPr sz="2600" spc="-5" dirty="0">
                <a:solidFill>
                  <a:srgbClr val="1F145D"/>
                </a:solidFill>
                <a:latin typeface="Calibri"/>
                <a:cs typeface="Calibri"/>
              </a:rPr>
              <a:t>output </a:t>
            </a:r>
            <a:r>
              <a:rPr sz="2600" spc="-575" dirty="0">
                <a:solidFill>
                  <a:srgbClr val="1F145D"/>
                </a:solidFill>
                <a:latin typeface="Calibri"/>
                <a:cs typeface="Calibri"/>
              </a:rPr>
              <a:t> </a:t>
            </a:r>
            <a:r>
              <a:rPr sz="2600" dirty="0">
                <a:solidFill>
                  <a:srgbClr val="1F145D"/>
                </a:solidFill>
                <a:latin typeface="Calibri"/>
                <a:cs typeface="Calibri"/>
              </a:rPr>
              <a:t>and </a:t>
            </a:r>
            <a:r>
              <a:rPr sz="2600" spc="-10" dirty="0">
                <a:solidFill>
                  <a:srgbClr val="1F145D"/>
                </a:solidFill>
                <a:latin typeface="Calibri"/>
                <a:cs typeface="Calibri"/>
              </a:rPr>
              <a:t>to </a:t>
            </a:r>
            <a:r>
              <a:rPr sz="2600" spc="-5" dirty="0">
                <a:solidFill>
                  <a:srgbClr val="1F145D"/>
                </a:solidFill>
                <a:latin typeface="Calibri"/>
                <a:cs typeface="Calibri"/>
              </a:rPr>
              <a:t>remain </a:t>
            </a:r>
            <a:r>
              <a:rPr sz="2600" dirty="0">
                <a:solidFill>
                  <a:srgbClr val="1F145D"/>
                </a:solidFill>
                <a:latin typeface="Calibri"/>
                <a:cs typeface="Calibri"/>
              </a:rPr>
              <a:t>in the </a:t>
            </a:r>
            <a:r>
              <a:rPr sz="2600" spc="-10" dirty="0">
                <a:solidFill>
                  <a:srgbClr val="1F145D"/>
                </a:solidFill>
                <a:latin typeface="Calibri"/>
                <a:cs typeface="Calibri"/>
              </a:rPr>
              <a:t>current </a:t>
            </a:r>
            <a:r>
              <a:rPr sz="2600" spc="-20" dirty="0">
                <a:solidFill>
                  <a:srgbClr val="1F145D"/>
                </a:solidFill>
                <a:latin typeface="Calibri"/>
                <a:cs typeface="Calibri"/>
              </a:rPr>
              <a:t>state </a:t>
            </a:r>
            <a:r>
              <a:rPr sz="2600" spc="-5" dirty="0">
                <a:solidFill>
                  <a:srgbClr val="1F145D"/>
                </a:solidFill>
                <a:latin typeface="Calibri"/>
                <a:cs typeface="Calibri"/>
              </a:rPr>
              <a:t>unless </a:t>
            </a:r>
            <a:r>
              <a:rPr sz="2600" spc="-575" dirty="0">
                <a:solidFill>
                  <a:srgbClr val="1F145D"/>
                </a:solidFill>
                <a:latin typeface="Calibri"/>
                <a:cs typeface="Calibri"/>
              </a:rPr>
              <a:t> </a:t>
            </a:r>
            <a:r>
              <a:rPr sz="2600" spc="-15" dirty="0">
                <a:solidFill>
                  <a:srgbClr val="1F145D"/>
                </a:solidFill>
                <a:latin typeface="Calibri"/>
                <a:cs typeface="Calibri"/>
              </a:rPr>
              <a:t>we</a:t>
            </a:r>
            <a:r>
              <a:rPr sz="2600" spc="-5" dirty="0">
                <a:solidFill>
                  <a:srgbClr val="1F145D"/>
                </a:solidFill>
                <a:latin typeface="Calibri"/>
                <a:cs typeface="Calibri"/>
              </a:rPr>
              <a:t> </a:t>
            </a:r>
            <a:r>
              <a:rPr sz="2600" spc="-25" dirty="0">
                <a:solidFill>
                  <a:srgbClr val="1F145D"/>
                </a:solidFill>
                <a:latin typeface="Calibri"/>
                <a:cs typeface="Calibri"/>
              </a:rPr>
              <a:t>state </a:t>
            </a:r>
            <a:r>
              <a:rPr sz="2600" dirty="0">
                <a:solidFill>
                  <a:srgbClr val="1F145D"/>
                </a:solidFill>
                <a:latin typeface="Calibri"/>
                <a:cs typeface="Calibri"/>
              </a:rPr>
              <a:t>otherwise.</a:t>
            </a:r>
          </a:p>
        </p:txBody>
      </p:sp>
      <p:grpSp>
        <p:nvGrpSpPr>
          <p:cNvPr id="4" name="object 4"/>
          <p:cNvGrpSpPr/>
          <p:nvPr/>
        </p:nvGrpSpPr>
        <p:grpSpPr>
          <a:xfrm>
            <a:off x="7016305" y="1374456"/>
            <a:ext cx="5180965" cy="5488305"/>
            <a:chOff x="7016305" y="1374456"/>
            <a:chExt cx="5180965" cy="5488305"/>
          </a:xfrm>
        </p:grpSpPr>
        <p:sp>
          <p:nvSpPr>
            <p:cNvPr id="5" name="object 5"/>
            <p:cNvSpPr/>
            <p:nvPr/>
          </p:nvSpPr>
          <p:spPr>
            <a:xfrm>
              <a:off x="7021068" y="1379219"/>
              <a:ext cx="5171440" cy="5478780"/>
            </a:xfrm>
            <a:custGeom>
              <a:avLst/>
              <a:gdLst/>
              <a:ahLst/>
              <a:cxnLst/>
              <a:rect l="l" t="t" r="r" b="b"/>
              <a:pathLst>
                <a:path w="5171440" h="5478780">
                  <a:moveTo>
                    <a:pt x="5170932" y="0"/>
                  </a:moveTo>
                  <a:lnTo>
                    <a:pt x="0" y="0"/>
                  </a:lnTo>
                  <a:lnTo>
                    <a:pt x="0" y="5478780"/>
                  </a:lnTo>
                  <a:lnTo>
                    <a:pt x="5170932" y="5478780"/>
                  </a:lnTo>
                  <a:lnTo>
                    <a:pt x="5170932" y="0"/>
                  </a:lnTo>
                  <a:close/>
                </a:path>
              </a:pathLst>
            </a:custGeom>
            <a:solidFill>
              <a:srgbClr val="E1EFD9"/>
            </a:solidFill>
          </p:spPr>
          <p:txBody>
            <a:bodyPr wrap="square" lIns="0" tIns="0" rIns="0" bIns="0" rtlCol="0"/>
            <a:lstStyle/>
            <a:p>
              <a:endParaRPr>
                <a:solidFill>
                  <a:srgbClr val="1F145D"/>
                </a:solidFill>
              </a:endParaRPr>
            </a:p>
          </p:txBody>
        </p:sp>
        <p:sp>
          <p:nvSpPr>
            <p:cNvPr id="6" name="object 6"/>
            <p:cNvSpPr/>
            <p:nvPr/>
          </p:nvSpPr>
          <p:spPr>
            <a:xfrm>
              <a:off x="7021068" y="1379219"/>
              <a:ext cx="5171440" cy="5478780"/>
            </a:xfrm>
            <a:custGeom>
              <a:avLst/>
              <a:gdLst/>
              <a:ahLst/>
              <a:cxnLst/>
              <a:rect l="l" t="t" r="r" b="b"/>
              <a:pathLst>
                <a:path w="5171440" h="5478780">
                  <a:moveTo>
                    <a:pt x="0" y="5478780"/>
                  </a:moveTo>
                  <a:lnTo>
                    <a:pt x="5170932" y="5478780"/>
                  </a:lnTo>
                  <a:lnTo>
                    <a:pt x="5170932" y="0"/>
                  </a:lnTo>
                  <a:lnTo>
                    <a:pt x="0" y="0"/>
                  </a:lnTo>
                  <a:lnTo>
                    <a:pt x="0" y="5478780"/>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7" name="object 7"/>
          <p:cNvSpPr txBox="1"/>
          <p:nvPr/>
        </p:nvSpPr>
        <p:spPr>
          <a:xfrm>
            <a:off x="7100443" y="1400682"/>
            <a:ext cx="4866640" cy="2800350"/>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1F145D"/>
                </a:solidFill>
                <a:latin typeface="Calibri"/>
                <a:cs typeface="Calibri"/>
              </a:rPr>
              <a:t>module</a:t>
            </a:r>
            <a:r>
              <a:rPr sz="1400" b="1" spc="-20" dirty="0">
                <a:solidFill>
                  <a:srgbClr val="1F145D"/>
                </a:solidFill>
                <a:latin typeface="Calibri"/>
                <a:cs typeface="Calibri"/>
              </a:rPr>
              <a:t> </a:t>
            </a:r>
            <a:r>
              <a:rPr sz="1400" spc="-10" dirty="0">
                <a:solidFill>
                  <a:srgbClr val="1F145D"/>
                </a:solidFill>
                <a:latin typeface="Calibri"/>
                <a:cs typeface="Calibri"/>
              </a:rPr>
              <a:t>ExampleFsm( </a:t>
            </a:r>
            <a:r>
              <a:rPr sz="1400" b="1" dirty="0">
                <a:solidFill>
                  <a:srgbClr val="1F145D"/>
                </a:solidFill>
                <a:latin typeface="Calibri"/>
                <a:cs typeface="Calibri"/>
              </a:rPr>
              <a:t>input</a:t>
            </a:r>
            <a:r>
              <a:rPr sz="1400" b="1" spc="-20" dirty="0">
                <a:solidFill>
                  <a:srgbClr val="1F145D"/>
                </a:solidFill>
                <a:latin typeface="Calibri"/>
                <a:cs typeface="Calibri"/>
              </a:rPr>
              <a:t> </a:t>
            </a:r>
            <a:r>
              <a:rPr sz="1400" spc="-5" dirty="0">
                <a:solidFill>
                  <a:srgbClr val="1F145D"/>
                </a:solidFill>
                <a:latin typeface="Calibri"/>
                <a:cs typeface="Calibri"/>
              </a:rPr>
              <a:t>clk,</a:t>
            </a:r>
            <a:r>
              <a:rPr sz="1400" spc="5" dirty="0">
                <a:solidFill>
                  <a:srgbClr val="1F145D"/>
                </a:solidFill>
                <a:latin typeface="Calibri"/>
                <a:cs typeface="Calibri"/>
              </a:rPr>
              <a:t> </a:t>
            </a:r>
            <a:r>
              <a:rPr sz="1400" spc="-10" dirty="0">
                <a:solidFill>
                  <a:srgbClr val="1F145D"/>
                </a:solidFill>
                <a:latin typeface="Calibri"/>
                <a:cs typeface="Calibri"/>
              </a:rPr>
              <a:t>nrst,</a:t>
            </a:r>
            <a:r>
              <a:rPr sz="1400" spc="-5" dirty="0">
                <a:solidFill>
                  <a:srgbClr val="1F145D"/>
                </a:solidFill>
                <a:latin typeface="Calibri"/>
                <a:cs typeface="Calibri"/>
              </a:rPr>
              <a:t> bitin,</a:t>
            </a:r>
            <a:r>
              <a:rPr sz="1400" spc="20" dirty="0">
                <a:solidFill>
                  <a:srgbClr val="1F145D"/>
                </a:solidFill>
                <a:latin typeface="Calibri"/>
                <a:cs typeface="Calibri"/>
              </a:rPr>
              <a:t> </a:t>
            </a:r>
            <a:r>
              <a:rPr sz="1400" b="1" dirty="0">
                <a:solidFill>
                  <a:srgbClr val="1F145D"/>
                </a:solidFill>
                <a:latin typeface="Calibri"/>
                <a:cs typeface="Calibri"/>
              </a:rPr>
              <a:t>output</a:t>
            </a:r>
            <a:r>
              <a:rPr sz="1400" b="1" spc="-30" dirty="0">
                <a:solidFill>
                  <a:srgbClr val="1F145D"/>
                </a:solidFill>
                <a:latin typeface="Calibri"/>
                <a:cs typeface="Calibri"/>
              </a:rPr>
              <a:t> </a:t>
            </a:r>
            <a:r>
              <a:rPr sz="1400" b="1" spc="-5" dirty="0">
                <a:solidFill>
                  <a:srgbClr val="1F145D"/>
                </a:solidFill>
                <a:latin typeface="Calibri"/>
                <a:cs typeface="Calibri"/>
              </a:rPr>
              <a:t>reg</a:t>
            </a:r>
            <a:r>
              <a:rPr sz="1400" b="1" spc="-20" dirty="0">
                <a:solidFill>
                  <a:srgbClr val="1F145D"/>
                </a:solidFill>
                <a:latin typeface="Calibri"/>
                <a:cs typeface="Calibri"/>
              </a:rPr>
              <a:t> </a:t>
            </a:r>
            <a:r>
              <a:rPr sz="1400" spc="25" dirty="0">
                <a:solidFill>
                  <a:srgbClr val="1F145D"/>
                </a:solidFill>
                <a:latin typeface="Calibri"/>
                <a:cs typeface="Calibri"/>
              </a:rPr>
              <a:t>Q)</a:t>
            </a:r>
            <a:endParaRPr sz="1400" dirty="0">
              <a:solidFill>
                <a:srgbClr val="1F145D"/>
              </a:solidFill>
              <a:latin typeface="Calibri"/>
              <a:cs typeface="Calibri"/>
            </a:endParaRPr>
          </a:p>
          <a:p>
            <a:pPr marL="12700">
              <a:lnSpc>
                <a:spcPct val="100000"/>
              </a:lnSpc>
            </a:pPr>
            <a:r>
              <a:rPr sz="1400" i="1" spc="-5" dirty="0">
                <a:solidFill>
                  <a:srgbClr val="1F145D"/>
                </a:solidFill>
                <a:latin typeface="Calibri"/>
                <a:cs typeface="Calibri"/>
              </a:rPr>
              <a:t>//</a:t>
            </a:r>
            <a:r>
              <a:rPr sz="1400" i="1" spc="-15" dirty="0">
                <a:solidFill>
                  <a:srgbClr val="1F145D"/>
                </a:solidFill>
                <a:latin typeface="Calibri"/>
                <a:cs typeface="Calibri"/>
              </a:rPr>
              <a:t> </a:t>
            </a:r>
            <a:r>
              <a:rPr sz="1400" i="1" spc="-5" dirty="0">
                <a:solidFill>
                  <a:srgbClr val="1F145D"/>
                </a:solidFill>
                <a:latin typeface="Calibri"/>
                <a:cs typeface="Calibri"/>
              </a:rPr>
              <a:t>best</a:t>
            </a:r>
            <a:r>
              <a:rPr sz="1400" i="1" spc="-20" dirty="0">
                <a:solidFill>
                  <a:srgbClr val="1F145D"/>
                </a:solidFill>
                <a:latin typeface="Calibri"/>
                <a:cs typeface="Calibri"/>
              </a:rPr>
              <a:t> </a:t>
            </a:r>
            <a:r>
              <a:rPr sz="1400" i="1" spc="-10" dirty="0">
                <a:solidFill>
                  <a:srgbClr val="1F145D"/>
                </a:solidFill>
                <a:latin typeface="Calibri"/>
                <a:cs typeface="Calibri"/>
              </a:rPr>
              <a:t>to </a:t>
            </a:r>
            <a:r>
              <a:rPr sz="1400" i="1" spc="-5" dirty="0">
                <a:solidFill>
                  <a:srgbClr val="1F145D"/>
                </a:solidFill>
                <a:latin typeface="Calibri"/>
                <a:cs typeface="Calibri"/>
              </a:rPr>
              <a:t>use</a:t>
            </a:r>
            <a:r>
              <a:rPr sz="1400" i="1" spc="-20" dirty="0">
                <a:solidFill>
                  <a:srgbClr val="1F145D"/>
                </a:solidFill>
                <a:latin typeface="Calibri"/>
                <a:cs typeface="Calibri"/>
              </a:rPr>
              <a:t> </a:t>
            </a:r>
            <a:r>
              <a:rPr sz="1400" i="1" spc="-5" dirty="0">
                <a:solidFill>
                  <a:srgbClr val="1F145D"/>
                </a:solidFill>
                <a:latin typeface="Calibri"/>
                <a:cs typeface="Calibri"/>
              </a:rPr>
              <a:t>parameter</a:t>
            </a:r>
            <a:r>
              <a:rPr sz="1400" i="1" spc="-10" dirty="0">
                <a:solidFill>
                  <a:srgbClr val="1F145D"/>
                </a:solidFill>
                <a:latin typeface="Calibri"/>
                <a:cs typeface="Calibri"/>
              </a:rPr>
              <a:t> to</a:t>
            </a:r>
            <a:r>
              <a:rPr sz="1400" i="1" spc="-20" dirty="0">
                <a:solidFill>
                  <a:srgbClr val="1F145D"/>
                </a:solidFill>
                <a:latin typeface="Calibri"/>
                <a:cs typeface="Calibri"/>
              </a:rPr>
              <a:t> </a:t>
            </a:r>
            <a:r>
              <a:rPr sz="1400" i="1" spc="-5" dirty="0">
                <a:solidFill>
                  <a:srgbClr val="1F145D"/>
                </a:solidFill>
                <a:latin typeface="Calibri"/>
                <a:cs typeface="Calibri"/>
              </a:rPr>
              <a:t>give</a:t>
            </a:r>
            <a:r>
              <a:rPr sz="1400" i="1" spc="-10" dirty="0">
                <a:solidFill>
                  <a:srgbClr val="1F145D"/>
                </a:solidFill>
                <a:latin typeface="Calibri"/>
                <a:cs typeface="Calibri"/>
              </a:rPr>
              <a:t> states</a:t>
            </a:r>
            <a:r>
              <a:rPr sz="1400" i="1" spc="5" dirty="0">
                <a:solidFill>
                  <a:srgbClr val="1F145D"/>
                </a:solidFill>
                <a:latin typeface="Calibri"/>
                <a:cs typeface="Calibri"/>
              </a:rPr>
              <a:t> </a:t>
            </a:r>
            <a:r>
              <a:rPr sz="1400" i="1" spc="-5" dirty="0">
                <a:solidFill>
                  <a:srgbClr val="1F145D"/>
                </a:solidFill>
                <a:latin typeface="Calibri"/>
                <a:cs typeface="Calibri"/>
              </a:rPr>
              <a:t>suitable</a:t>
            </a:r>
            <a:r>
              <a:rPr sz="1400" i="1" dirty="0">
                <a:solidFill>
                  <a:srgbClr val="1F145D"/>
                </a:solidFill>
                <a:latin typeface="Calibri"/>
                <a:cs typeface="Calibri"/>
              </a:rPr>
              <a:t> names</a:t>
            </a:r>
            <a:endParaRPr sz="1400" dirty="0">
              <a:solidFill>
                <a:srgbClr val="1F145D"/>
              </a:solidFill>
              <a:latin typeface="Calibri"/>
              <a:cs typeface="Calibri"/>
            </a:endParaRPr>
          </a:p>
          <a:p>
            <a:pPr marL="12700">
              <a:lnSpc>
                <a:spcPct val="100000"/>
              </a:lnSpc>
            </a:pPr>
            <a:r>
              <a:rPr sz="1400" b="1" spc="-10" dirty="0">
                <a:solidFill>
                  <a:srgbClr val="1F145D"/>
                </a:solidFill>
                <a:latin typeface="Calibri"/>
                <a:cs typeface="Calibri"/>
              </a:rPr>
              <a:t>parameter</a:t>
            </a:r>
            <a:r>
              <a:rPr sz="1400" b="1" spc="-25" dirty="0">
                <a:solidFill>
                  <a:srgbClr val="1F145D"/>
                </a:solidFill>
                <a:latin typeface="Calibri"/>
                <a:cs typeface="Calibri"/>
              </a:rPr>
              <a:t> </a:t>
            </a:r>
            <a:r>
              <a:rPr sz="1400" spc="-10" dirty="0">
                <a:solidFill>
                  <a:srgbClr val="1F145D"/>
                </a:solidFill>
                <a:latin typeface="Calibri"/>
                <a:cs typeface="Calibri"/>
              </a:rPr>
              <a:t>ZeroState=0,</a:t>
            </a:r>
            <a:r>
              <a:rPr sz="1400" dirty="0">
                <a:solidFill>
                  <a:srgbClr val="1F145D"/>
                </a:solidFill>
                <a:latin typeface="Calibri"/>
                <a:cs typeface="Calibri"/>
              </a:rPr>
              <a:t> </a:t>
            </a:r>
            <a:r>
              <a:rPr sz="1400" spc="-10" dirty="0">
                <a:solidFill>
                  <a:srgbClr val="1F145D"/>
                </a:solidFill>
                <a:latin typeface="Calibri"/>
                <a:cs typeface="Calibri"/>
              </a:rPr>
              <a:t>FirstState=1,</a:t>
            </a:r>
            <a:r>
              <a:rPr sz="1400" dirty="0">
                <a:solidFill>
                  <a:srgbClr val="1F145D"/>
                </a:solidFill>
                <a:latin typeface="Calibri"/>
                <a:cs typeface="Calibri"/>
              </a:rPr>
              <a:t> </a:t>
            </a:r>
            <a:r>
              <a:rPr sz="1400" spc="-5" dirty="0">
                <a:solidFill>
                  <a:srgbClr val="1F145D"/>
                </a:solidFill>
                <a:latin typeface="Calibri"/>
                <a:cs typeface="Calibri"/>
              </a:rPr>
              <a:t>SecondState=2,</a:t>
            </a:r>
            <a:r>
              <a:rPr sz="1400" spc="20" dirty="0">
                <a:solidFill>
                  <a:srgbClr val="1F145D"/>
                </a:solidFill>
                <a:latin typeface="Calibri"/>
                <a:cs typeface="Calibri"/>
              </a:rPr>
              <a:t> </a:t>
            </a:r>
            <a:r>
              <a:rPr sz="1400" spc="-10" dirty="0">
                <a:solidFill>
                  <a:srgbClr val="1F145D"/>
                </a:solidFill>
                <a:latin typeface="Calibri"/>
                <a:cs typeface="Calibri"/>
              </a:rPr>
              <a:t>ThirdState=3;</a:t>
            </a:r>
            <a:endParaRPr sz="1400" dirty="0">
              <a:solidFill>
                <a:srgbClr val="1F145D"/>
              </a:solidFill>
              <a:latin typeface="Calibri"/>
              <a:cs typeface="Calibri"/>
            </a:endParaRPr>
          </a:p>
          <a:p>
            <a:pPr marL="12700">
              <a:lnSpc>
                <a:spcPct val="100000"/>
              </a:lnSpc>
            </a:pPr>
            <a:r>
              <a:rPr sz="1400" b="1" spc="-5" dirty="0">
                <a:solidFill>
                  <a:srgbClr val="1F145D"/>
                </a:solidFill>
                <a:latin typeface="Calibri"/>
                <a:cs typeface="Calibri"/>
              </a:rPr>
              <a:t>reg</a:t>
            </a:r>
            <a:r>
              <a:rPr sz="1400" b="1" spc="-15" dirty="0">
                <a:solidFill>
                  <a:srgbClr val="1F145D"/>
                </a:solidFill>
                <a:latin typeface="Calibri"/>
                <a:cs typeface="Calibri"/>
              </a:rPr>
              <a:t> </a:t>
            </a:r>
            <a:r>
              <a:rPr sz="1400" spc="-5" dirty="0">
                <a:solidFill>
                  <a:srgbClr val="1F145D"/>
                </a:solidFill>
                <a:latin typeface="Calibri"/>
                <a:cs typeface="Calibri"/>
              </a:rPr>
              <a:t>[1:0] </a:t>
            </a:r>
            <a:r>
              <a:rPr sz="1400" spc="-10" dirty="0">
                <a:solidFill>
                  <a:srgbClr val="1F145D"/>
                </a:solidFill>
                <a:latin typeface="Calibri"/>
                <a:cs typeface="Calibri"/>
              </a:rPr>
              <a:t>current_state=0,</a:t>
            </a:r>
            <a:r>
              <a:rPr sz="1400" spc="35" dirty="0">
                <a:solidFill>
                  <a:srgbClr val="1F145D"/>
                </a:solidFill>
                <a:latin typeface="Calibri"/>
                <a:cs typeface="Calibri"/>
              </a:rPr>
              <a:t> </a:t>
            </a:r>
            <a:r>
              <a:rPr sz="1400" spc="-10" dirty="0">
                <a:solidFill>
                  <a:srgbClr val="1F145D"/>
                </a:solidFill>
                <a:latin typeface="Calibri"/>
                <a:cs typeface="Calibri"/>
              </a:rPr>
              <a:t>next_state;</a:t>
            </a:r>
            <a:r>
              <a:rPr sz="1400" spc="35" dirty="0">
                <a:solidFill>
                  <a:srgbClr val="1F145D"/>
                </a:solidFill>
                <a:latin typeface="Calibri"/>
                <a:cs typeface="Calibri"/>
              </a:rPr>
              <a:t> </a:t>
            </a:r>
            <a:r>
              <a:rPr sz="1400" i="1" spc="-5" dirty="0">
                <a:solidFill>
                  <a:srgbClr val="1F145D"/>
                </a:solidFill>
                <a:latin typeface="Calibri"/>
                <a:cs typeface="Calibri"/>
              </a:rPr>
              <a:t>// registers</a:t>
            </a:r>
            <a:r>
              <a:rPr sz="1400" i="1" spc="-15" dirty="0">
                <a:solidFill>
                  <a:srgbClr val="1F145D"/>
                </a:solidFill>
                <a:latin typeface="Calibri"/>
                <a:cs typeface="Calibri"/>
              </a:rPr>
              <a:t> </a:t>
            </a:r>
            <a:r>
              <a:rPr sz="1400" i="1" spc="-5" dirty="0">
                <a:solidFill>
                  <a:srgbClr val="1F145D"/>
                </a:solidFill>
                <a:latin typeface="Calibri"/>
                <a:cs typeface="Calibri"/>
              </a:rPr>
              <a:t>for</a:t>
            </a:r>
            <a:r>
              <a:rPr sz="1400" i="1" spc="-25" dirty="0">
                <a:solidFill>
                  <a:srgbClr val="1F145D"/>
                </a:solidFill>
                <a:latin typeface="Calibri"/>
                <a:cs typeface="Calibri"/>
              </a:rPr>
              <a:t> </a:t>
            </a:r>
            <a:r>
              <a:rPr sz="1400" i="1" spc="-15" dirty="0">
                <a:solidFill>
                  <a:srgbClr val="1F145D"/>
                </a:solidFill>
                <a:latin typeface="Calibri"/>
                <a:cs typeface="Calibri"/>
              </a:rPr>
              <a:t>state</a:t>
            </a:r>
            <a:r>
              <a:rPr sz="1400" i="1" spc="10" dirty="0">
                <a:solidFill>
                  <a:srgbClr val="1F145D"/>
                </a:solidFill>
                <a:latin typeface="Calibri"/>
                <a:cs typeface="Calibri"/>
              </a:rPr>
              <a:t> </a:t>
            </a:r>
            <a:r>
              <a:rPr sz="1400" i="1" dirty="0">
                <a:solidFill>
                  <a:srgbClr val="1F145D"/>
                </a:solidFill>
                <a:latin typeface="Calibri"/>
                <a:cs typeface="Calibri"/>
              </a:rPr>
              <a:t>variable</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12700">
              <a:lnSpc>
                <a:spcPct val="100000"/>
              </a:lnSpc>
              <a:tabLst>
                <a:tab pos="1871980" algn="l"/>
              </a:tabLst>
            </a:pPr>
            <a:r>
              <a:rPr sz="1400" b="1" spc="-10" dirty="0">
                <a:solidFill>
                  <a:srgbClr val="1F145D"/>
                </a:solidFill>
                <a:latin typeface="Calibri"/>
                <a:cs typeface="Calibri"/>
              </a:rPr>
              <a:t>always</a:t>
            </a:r>
            <a:r>
              <a:rPr sz="1400" b="1" spc="-15"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30" dirty="0">
                <a:solidFill>
                  <a:srgbClr val="1F145D"/>
                </a:solidFill>
                <a:latin typeface="Calibri"/>
                <a:cs typeface="Calibri"/>
              </a:rPr>
              <a:t> </a:t>
            </a:r>
            <a:r>
              <a:rPr sz="1400" spc="-5" dirty="0">
                <a:solidFill>
                  <a:srgbClr val="1F145D"/>
                </a:solidFill>
                <a:latin typeface="Calibri"/>
                <a:cs typeface="Calibri"/>
              </a:rPr>
              <a:t>clk)	</a:t>
            </a:r>
            <a:r>
              <a:rPr sz="1400" i="1" spc="-5" dirty="0">
                <a:solidFill>
                  <a:srgbClr val="1F145D"/>
                </a:solidFill>
                <a:latin typeface="Calibri"/>
                <a:cs typeface="Calibri"/>
              </a:rPr>
              <a:t>//</a:t>
            </a:r>
            <a:r>
              <a:rPr sz="1400" i="1" spc="-30" dirty="0">
                <a:solidFill>
                  <a:srgbClr val="1F145D"/>
                </a:solidFill>
                <a:latin typeface="Calibri"/>
                <a:cs typeface="Calibri"/>
              </a:rPr>
              <a:t> </a:t>
            </a:r>
            <a:r>
              <a:rPr sz="1400" i="1" dirty="0">
                <a:solidFill>
                  <a:srgbClr val="1F145D"/>
                </a:solidFill>
                <a:latin typeface="Calibri"/>
                <a:cs typeface="Calibri"/>
              </a:rPr>
              <a:t>sequential</a:t>
            </a:r>
            <a:r>
              <a:rPr sz="1400" i="1" spc="-10" dirty="0">
                <a:solidFill>
                  <a:srgbClr val="1F145D"/>
                </a:solidFill>
                <a:latin typeface="Calibri"/>
                <a:cs typeface="Calibri"/>
              </a:rPr>
              <a:t> </a:t>
            </a:r>
            <a:r>
              <a:rPr sz="1400" i="1" spc="-15" dirty="0">
                <a:solidFill>
                  <a:srgbClr val="1F145D"/>
                </a:solidFill>
                <a:latin typeface="Calibri"/>
                <a:cs typeface="Calibri"/>
              </a:rPr>
              <a:t>state </a:t>
            </a:r>
            <a:r>
              <a:rPr sz="1400" i="1" spc="-10" dirty="0">
                <a:solidFill>
                  <a:srgbClr val="1F145D"/>
                </a:solidFill>
                <a:latin typeface="Calibri"/>
                <a:cs typeface="Calibri"/>
              </a:rPr>
              <a:t>update</a:t>
            </a:r>
            <a:endParaRPr sz="1400" dirty="0">
              <a:solidFill>
                <a:srgbClr val="1F145D"/>
              </a:solidFill>
              <a:latin typeface="Calibri"/>
              <a:cs typeface="Calibri"/>
            </a:endParaRPr>
          </a:p>
          <a:p>
            <a:pPr marL="170815">
              <a:lnSpc>
                <a:spcPct val="100000"/>
              </a:lnSpc>
            </a:pPr>
            <a:r>
              <a:rPr sz="1400" b="1" dirty="0">
                <a:solidFill>
                  <a:srgbClr val="1F145D"/>
                </a:solidFill>
                <a:latin typeface="Calibri"/>
                <a:cs typeface="Calibri"/>
              </a:rPr>
              <a:t>if</a:t>
            </a:r>
            <a:r>
              <a:rPr sz="1400" b="1" spc="-15" dirty="0">
                <a:solidFill>
                  <a:srgbClr val="1F145D"/>
                </a:solidFill>
                <a:latin typeface="Calibri"/>
                <a:cs typeface="Calibri"/>
              </a:rPr>
              <a:t> </a:t>
            </a:r>
            <a:r>
              <a:rPr sz="1400" spc="-10" dirty="0">
                <a:solidFill>
                  <a:srgbClr val="1F145D"/>
                </a:solidFill>
                <a:latin typeface="Calibri"/>
                <a:cs typeface="Calibri"/>
              </a:rPr>
              <a:t>(nrst)</a:t>
            </a:r>
            <a:r>
              <a:rPr sz="1400" spc="-5" dirty="0">
                <a:solidFill>
                  <a:srgbClr val="1F145D"/>
                </a:solidFill>
                <a:latin typeface="Calibri"/>
                <a:cs typeface="Calibri"/>
              </a:rPr>
              <a:t> </a:t>
            </a:r>
            <a:r>
              <a:rPr sz="1400" spc="-10" dirty="0">
                <a:solidFill>
                  <a:srgbClr val="1F145D"/>
                </a:solidFill>
                <a:latin typeface="Calibri"/>
                <a:cs typeface="Calibri"/>
              </a:rPr>
              <a:t>current_state</a:t>
            </a:r>
            <a:r>
              <a:rPr sz="1400" spc="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next_state;</a:t>
            </a:r>
            <a:endParaRPr sz="1400" dirty="0">
              <a:solidFill>
                <a:srgbClr val="1F145D"/>
              </a:solidFill>
              <a:latin typeface="Calibri"/>
              <a:cs typeface="Calibri"/>
            </a:endParaRPr>
          </a:p>
          <a:p>
            <a:pPr marL="329565">
              <a:lnSpc>
                <a:spcPct val="100000"/>
              </a:lnSpc>
            </a:pPr>
            <a:r>
              <a:rPr sz="1400" b="1" dirty="0">
                <a:solidFill>
                  <a:srgbClr val="1F145D"/>
                </a:solidFill>
                <a:latin typeface="Calibri"/>
                <a:cs typeface="Calibri"/>
              </a:rPr>
              <a:t>else</a:t>
            </a:r>
            <a:r>
              <a:rPr sz="1400" b="1" spc="265" dirty="0">
                <a:solidFill>
                  <a:srgbClr val="1F145D"/>
                </a:solidFill>
                <a:latin typeface="Calibri"/>
                <a:cs typeface="Calibri"/>
              </a:rPr>
              <a:t> </a:t>
            </a:r>
            <a:r>
              <a:rPr sz="1400" spc="-10" dirty="0">
                <a:solidFill>
                  <a:srgbClr val="1F145D"/>
                </a:solidFill>
                <a:latin typeface="Calibri"/>
                <a:cs typeface="Calibri"/>
              </a:rPr>
              <a:t>current_state</a:t>
            </a:r>
            <a:r>
              <a:rPr sz="1400" spc="10" dirty="0">
                <a:solidFill>
                  <a:srgbClr val="1F145D"/>
                </a:solidFill>
                <a:latin typeface="Calibri"/>
                <a:cs typeface="Calibri"/>
              </a:rPr>
              <a:t> </a:t>
            </a:r>
            <a:r>
              <a:rPr sz="1400" dirty="0">
                <a:solidFill>
                  <a:srgbClr val="1F145D"/>
                </a:solidFill>
                <a:latin typeface="Calibri"/>
                <a:cs typeface="Calibri"/>
              </a:rPr>
              <a:t>&lt;=</a:t>
            </a:r>
            <a:r>
              <a:rPr sz="1400" spc="-20" dirty="0">
                <a:solidFill>
                  <a:srgbClr val="1F145D"/>
                </a:solidFill>
                <a:latin typeface="Calibri"/>
                <a:cs typeface="Calibri"/>
              </a:rPr>
              <a:t> </a:t>
            </a:r>
            <a:r>
              <a:rPr sz="1400" spc="-10" dirty="0">
                <a:solidFill>
                  <a:srgbClr val="1F145D"/>
                </a:solidFill>
                <a:latin typeface="Calibri"/>
                <a:cs typeface="Calibri"/>
              </a:rPr>
              <a:t>ZeroState;</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L="170815" marR="276860" indent="-158750" algn="just">
              <a:lnSpc>
                <a:spcPct val="100000"/>
              </a:lnSpc>
            </a:pPr>
            <a:r>
              <a:rPr sz="1400" b="1" spc="-10" dirty="0">
                <a:solidFill>
                  <a:srgbClr val="1F145D"/>
                </a:solidFill>
                <a:latin typeface="Calibri"/>
                <a:cs typeface="Calibri"/>
              </a:rPr>
              <a:t>always </a:t>
            </a:r>
            <a:r>
              <a:rPr sz="1400" spc="-5" dirty="0">
                <a:solidFill>
                  <a:srgbClr val="1F145D"/>
                </a:solidFill>
                <a:latin typeface="Calibri"/>
                <a:cs typeface="Calibri"/>
              </a:rPr>
              <a:t>@(*) </a:t>
            </a:r>
            <a:r>
              <a:rPr sz="1400" b="1" dirty="0">
                <a:solidFill>
                  <a:srgbClr val="1F145D"/>
                </a:solidFill>
                <a:latin typeface="Calibri"/>
                <a:cs typeface="Calibri"/>
              </a:rPr>
              <a:t>begin</a:t>
            </a:r>
            <a:r>
              <a:rPr sz="1400" b="1" spc="5" dirty="0">
                <a:solidFill>
                  <a:srgbClr val="1F145D"/>
                </a:solidFill>
                <a:latin typeface="Calibri"/>
                <a:cs typeface="Calibri"/>
              </a:rPr>
              <a:t> </a:t>
            </a:r>
            <a:r>
              <a:rPr sz="1400" i="1" spc="-5" dirty="0">
                <a:solidFill>
                  <a:srgbClr val="1F145D"/>
                </a:solidFill>
                <a:latin typeface="Calibri"/>
                <a:cs typeface="Calibri"/>
              </a:rPr>
              <a:t>// combinatorial transition </a:t>
            </a:r>
            <a:r>
              <a:rPr sz="1400" i="1" dirty="0">
                <a:solidFill>
                  <a:srgbClr val="1F145D"/>
                </a:solidFill>
                <a:latin typeface="Calibri"/>
                <a:cs typeface="Calibri"/>
              </a:rPr>
              <a:t>&amp; </a:t>
            </a:r>
            <a:r>
              <a:rPr sz="1400" i="1" spc="-5" dirty="0">
                <a:solidFill>
                  <a:srgbClr val="1F145D"/>
                </a:solidFill>
                <a:latin typeface="Calibri"/>
                <a:cs typeface="Calibri"/>
              </a:rPr>
              <a:t>output </a:t>
            </a:r>
            <a:r>
              <a:rPr sz="1400" i="1" dirty="0">
                <a:solidFill>
                  <a:srgbClr val="1F145D"/>
                </a:solidFill>
                <a:latin typeface="Calibri"/>
                <a:cs typeface="Calibri"/>
              </a:rPr>
              <a:t>logic </a:t>
            </a:r>
            <a:r>
              <a:rPr sz="1400" i="1" spc="5" dirty="0">
                <a:solidFill>
                  <a:srgbClr val="1F145D"/>
                </a:solidFill>
                <a:latin typeface="Calibri"/>
                <a:cs typeface="Calibri"/>
              </a:rPr>
              <a:t> </a:t>
            </a:r>
            <a:r>
              <a:rPr sz="1400" spc="-10" dirty="0">
                <a:solidFill>
                  <a:srgbClr val="1F145D"/>
                </a:solidFill>
                <a:latin typeface="Calibri"/>
                <a:cs typeface="Calibri"/>
              </a:rPr>
              <a:t>next_state </a:t>
            </a:r>
            <a:r>
              <a:rPr sz="1400" spc="-5" dirty="0">
                <a:solidFill>
                  <a:srgbClr val="1F145D"/>
                </a:solidFill>
                <a:latin typeface="Calibri"/>
                <a:cs typeface="Calibri"/>
              </a:rPr>
              <a:t>&lt;= </a:t>
            </a:r>
            <a:r>
              <a:rPr sz="1400" spc="-10" dirty="0">
                <a:solidFill>
                  <a:srgbClr val="1F145D"/>
                </a:solidFill>
                <a:latin typeface="Calibri"/>
                <a:cs typeface="Calibri"/>
              </a:rPr>
              <a:t>current_state;</a:t>
            </a:r>
            <a:r>
              <a:rPr sz="1400" spc="-5" dirty="0">
                <a:solidFill>
                  <a:srgbClr val="1F145D"/>
                </a:solidFill>
                <a:latin typeface="Calibri"/>
                <a:cs typeface="Calibri"/>
              </a:rPr>
              <a:t> </a:t>
            </a:r>
            <a:r>
              <a:rPr sz="1400" i="1" spc="-5" dirty="0">
                <a:solidFill>
                  <a:srgbClr val="1F145D"/>
                </a:solidFill>
                <a:latin typeface="Calibri"/>
                <a:cs typeface="Calibri"/>
              </a:rPr>
              <a:t>// </a:t>
            </a:r>
            <a:r>
              <a:rPr sz="1400" i="1" spc="-10" dirty="0">
                <a:solidFill>
                  <a:srgbClr val="1F145D"/>
                </a:solidFill>
                <a:latin typeface="Calibri"/>
                <a:cs typeface="Calibri"/>
              </a:rPr>
              <a:t>by </a:t>
            </a:r>
            <a:r>
              <a:rPr sz="1400" i="1" spc="-5" dirty="0">
                <a:solidFill>
                  <a:srgbClr val="1F145D"/>
                </a:solidFill>
                <a:latin typeface="Calibri"/>
                <a:cs typeface="Calibri"/>
              </a:rPr>
              <a:t>default </a:t>
            </a:r>
            <a:r>
              <a:rPr sz="1400" i="1" spc="-10" dirty="0">
                <a:solidFill>
                  <a:srgbClr val="1F145D"/>
                </a:solidFill>
                <a:latin typeface="Calibri"/>
                <a:cs typeface="Calibri"/>
              </a:rPr>
              <a:t>stay </a:t>
            </a:r>
            <a:r>
              <a:rPr sz="1400" i="1" dirty="0">
                <a:solidFill>
                  <a:srgbClr val="1F145D"/>
                </a:solidFill>
                <a:latin typeface="Calibri"/>
                <a:cs typeface="Calibri"/>
              </a:rPr>
              <a:t>in </a:t>
            </a:r>
            <a:r>
              <a:rPr sz="1400" i="1" spc="-5" dirty="0">
                <a:solidFill>
                  <a:srgbClr val="1F145D"/>
                </a:solidFill>
                <a:latin typeface="Calibri"/>
                <a:cs typeface="Calibri"/>
              </a:rPr>
              <a:t>same </a:t>
            </a:r>
            <a:r>
              <a:rPr sz="1400" i="1" spc="-15" dirty="0">
                <a:solidFill>
                  <a:srgbClr val="1F145D"/>
                </a:solidFill>
                <a:latin typeface="Calibri"/>
                <a:cs typeface="Calibri"/>
              </a:rPr>
              <a:t>state </a:t>
            </a:r>
            <a:r>
              <a:rPr sz="1400" i="1" spc="-10" dirty="0">
                <a:solidFill>
                  <a:srgbClr val="1F145D"/>
                </a:solidFill>
                <a:latin typeface="Calibri"/>
                <a:cs typeface="Calibri"/>
              </a:rPr>
              <a:t> </a:t>
            </a:r>
            <a:r>
              <a:rPr sz="1400" dirty="0">
                <a:solidFill>
                  <a:srgbClr val="1F145D"/>
                </a:solidFill>
                <a:latin typeface="Calibri"/>
                <a:cs typeface="Calibri"/>
              </a:rPr>
              <a:t>Q&lt;=0;</a:t>
            </a:r>
            <a:r>
              <a:rPr sz="1400" spc="310" dirty="0">
                <a:solidFill>
                  <a:srgbClr val="1F145D"/>
                </a:solidFill>
                <a:latin typeface="Calibri"/>
                <a:cs typeface="Calibri"/>
              </a:rPr>
              <a:t> </a:t>
            </a:r>
            <a:r>
              <a:rPr sz="1400" i="1" spc="-5" dirty="0">
                <a:solidFill>
                  <a:srgbClr val="1F145D"/>
                </a:solidFill>
                <a:latin typeface="Calibri"/>
                <a:cs typeface="Calibri"/>
              </a:rPr>
              <a:t>//</a:t>
            </a:r>
            <a:r>
              <a:rPr sz="1400" i="1" spc="-20" dirty="0">
                <a:solidFill>
                  <a:srgbClr val="1F145D"/>
                </a:solidFill>
                <a:latin typeface="Calibri"/>
                <a:cs typeface="Calibri"/>
              </a:rPr>
              <a:t> </a:t>
            </a:r>
            <a:r>
              <a:rPr sz="1400" i="1" spc="-5" dirty="0">
                <a:solidFill>
                  <a:srgbClr val="1F145D"/>
                </a:solidFill>
                <a:latin typeface="Calibri"/>
                <a:cs typeface="Calibri"/>
              </a:rPr>
              <a:t>set</a:t>
            </a:r>
            <a:r>
              <a:rPr sz="1400" i="1" spc="-10" dirty="0">
                <a:solidFill>
                  <a:srgbClr val="1F145D"/>
                </a:solidFill>
                <a:latin typeface="Calibri"/>
                <a:cs typeface="Calibri"/>
              </a:rPr>
              <a:t> </a:t>
            </a:r>
            <a:r>
              <a:rPr sz="1400" i="1" dirty="0">
                <a:solidFill>
                  <a:srgbClr val="1F145D"/>
                </a:solidFill>
                <a:latin typeface="Calibri"/>
                <a:cs typeface="Calibri"/>
              </a:rPr>
              <a:t>the </a:t>
            </a:r>
            <a:r>
              <a:rPr sz="1400" i="1" spc="-5" dirty="0">
                <a:solidFill>
                  <a:srgbClr val="1F145D"/>
                </a:solidFill>
                <a:latin typeface="Calibri"/>
                <a:cs typeface="Calibri"/>
              </a:rPr>
              <a:t>default</a:t>
            </a:r>
            <a:r>
              <a:rPr sz="1400" i="1" spc="-10" dirty="0">
                <a:solidFill>
                  <a:srgbClr val="1F145D"/>
                </a:solidFill>
                <a:latin typeface="Calibri"/>
                <a:cs typeface="Calibri"/>
              </a:rPr>
              <a:t> </a:t>
            </a:r>
            <a:r>
              <a:rPr sz="1400" i="1" spc="-5" dirty="0">
                <a:solidFill>
                  <a:srgbClr val="1F145D"/>
                </a:solidFill>
                <a:latin typeface="Calibri"/>
                <a:cs typeface="Calibri"/>
              </a:rPr>
              <a:t>case</a:t>
            </a:r>
            <a:r>
              <a:rPr sz="1400" i="1" spc="-15" dirty="0">
                <a:solidFill>
                  <a:srgbClr val="1F145D"/>
                </a:solidFill>
                <a:latin typeface="Calibri"/>
                <a:cs typeface="Calibri"/>
              </a:rPr>
              <a:t> </a:t>
            </a:r>
            <a:r>
              <a:rPr sz="1400" i="1" spc="-5" dirty="0">
                <a:solidFill>
                  <a:srgbClr val="1F145D"/>
                </a:solidFill>
                <a:latin typeface="Calibri"/>
                <a:cs typeface="Calibri"/>
              </a:rPr>
              <a:t>for</a:t>
            </a:r>
            <a:r>
              <a:rPr sz="1400" i="1" spc="-40" dirty="0">
                <a:solidFill>
                  <a:srgbClr val="1F145D"/>
                </a:solidFill>
                <a:latin typeface="Calibri"/>
                <a:cs typeface="Calibri"/>
              </a:rPr>
              <a:t> </a:t>
            </a:r>
            <a:r>
              <a:rPr sz="1400" i="1" spc="-5" dirty="0">
                <a:solidFill>
                  <a:srgbClr val="1F145D"/>
                </a:solidFill>
                <a:latin typeface="Calibri"/>
                <a:cs typeface="Calibri"/>
              </a:rPr>
              <a:t>all</a:t>
            </a:r>
            <a:r>
              <a:rPr sz="1400" i="1" spc="5" dirty="0">
                <a:solidFill>
                  <a:srgbClr val="1F145D"/>
                </a:solidFill>
                <a:latin typeface="Calibri"/>
                <a:cs typeface="Calibri"/>
              </a:rPr>
              <a:t> </a:t>
            </a:r>
            <a:r>
              <a:rPr sz="1400" i="1" spc="-5" dirty="0">
                <a:solidFill>
                  <a:srgbClr val="1F145D"/>
                </a:solidFill>
                <a:latin typeface="Calibri"/>
                <a:cs typeface="Calibri"/>
              </a:rPr>
              <a:t>outputs</a:t>
            </a:r>
            <a:endParaRPr sz="1400" dirty="0">
              <a:solidFill>
                <a:srgbClr val="1F145D"/>
              </a:solidFill>
              <a:latin typeface="Calibri"/>
              <a:cs typeface="Calibri"/>
            </a:endParaRPr>
          </a:p>
          <a:p>
            <a:pPr marL="170815" algn="just">
              <a:lnSpc>
                <a:spcPct val="100000"/>
              </a:lnSpc>
            </a:pPr>
            <a:r>
              <a:rPr sz="1400" b="1" spc="-5" dirty="0">
                <a:solidFill>
                  <a:srgbClr val="1F145D"/>
                </a:solidFill>
                <a:latin typeface="Calibri"/>
                <a:cs typeface="Calibri"/>
              </a:rPr>
              <a:t>case</a:t>
            </a:r>
            <a:r>
              <a:rPr sz="1400" b="1" spc="-15" dirty="0">
                <a:solidFill>
                  <a:srgbClr val="1F145D"/>
                </a:solidFill>
                <a:latin typeface="Calibri"/>
                <a:cs typeface="Calibri"/>
              </a:rPr>
              <a:t> </a:t>
            </a:r>
            <a:r>
              <a:rPr sz="1400" spc="-10" dirty="0">
                <a:solidFill>
                  <a:srgbClr val="1F145D"/>
                </a:solidFill>
                <a:latin typeface="Calibri"/>
                <a:cs typeface="Calibri"/>
              </a:rPr>
              <a:t>(current_state)</a:t>
            </a:r>
            <a:r>
              <a:rPr sz="1400" spc="360" dirty="0">
                <a:solidFill>
                  <a:srgbClr val="1F145D"/>
                </a:solidFill>
                <a:latin typeface="Calibri"/>
                <a:cs typeface="Calibri"/>
              </a:rPr>
              <a:t> </a:t>
            </a:r>
            <a:r>
              <a:rPr sz="1400" i="1" spc="-5" dirty="0">
                <a:solidFill>
                  <a:srgbClr val="1F145D"/>
                </a:solidFill>
                <a:latin typeface="Calibri"/>
                <a:cs typeface="Calibri"/>
              </a:rPr>
              <a:t>// case</a:t>
            </a:r>
            <a:r>
              <a:rPr sz="1400" i="1" dirty="0">
                <a:solidFill>
                  <a:srgbClr val="1F145D"/>
                </a:solidFill>
                <a:latin typeface="Calibri"/>
                <a:cs typeface="Calibri"/>
              </a:rPr>
              <a:t> </a:t>
            </a:r>
            <a:r>
              <a:rPr sz="1400" i="1" spc="-10" dirty="0">
                <a:solidFill>
                  <a:srgbClr val="1F145D"/>
                </a:solidFill>
                <a:latin typeface="Calibri"/>
                <a:cs typeface="Calibri"/>
              </a:rPr>
              <a:t>statement</a:t>
            </a:r>
            <a:r>
              <a:rPr sz="1400" i="1" spc="-5" dirty="0">
                <a:solidFill>
                  <a:srgbClr val="1F145D"/>
                </a:solidFill>
                <a:latin typeface="Calibri"/>
                <a:cs typeface="Calibri"/>
              </a:rPr>
              <a:t> </a:t>
            </a:r>
            <a:r>
              <a:rPr sz="1400" i="1" spc="-10" dirty="0">
                <a:solidFill>
                  <a:srgbClr val="1F145D"/>
                </a:solidFill>
                <a:latin typeface="Calibri"/>
                <a:cs typeface="Calibri"/>
              </a:rPr>
              <a:t>to</a:t>
            </a:r>
            <a:r>
              <a:rPr sz="1400" i="1" spc="-5" dirty="0">
                <a:solidFill>
                  <a:srgbClr val="1F145D"/>
                </a:solidFill>
                <a:latin typeface="Calibri"/>
                <a:cs typeface="Calibri"/>
              </a:rPr>
              <a:t> define</a:t>
            </a:r>
            <a:r>
              <a:rPr sz="1400" i="1" spc="-30" dirty="0">
                <a:solidFill>
                  <a:srgbClr val="1F145D"/>
                </a:solidFill>
                <a:latin typeface="Calibri"/>
                <a:cs typeface="Calibri"/>
              </a:rPr>
              <a:t> </a:t>
            </a:r>
            <a:r>
              <a:rPr sz="1400" i="1" spc="-5" dirty="0">
                <a:solidFill>
                  <a:srgbClr val="1F145D"/>
                </a:solidFill>
                <a:latin typeface="Calibri"/>
                <a:cs typeface="Calibri"/>
              </a:rPr>
              <a:t>behaviour</a:t>
            </a:r>
            <a:endParaRPr sz="1400" dirty="0">
              <a:solidFill>
                <a:srgbClr val="1F145D"/>
              </a:solidFill>
              <a:latin typeface="Calibri"/>
              <a:cs typeface="Calibri"/>
            </a:endParaRPr>
          </a:p>
        </p:txBody>
      </p:sp>
      <p:sp>
        <p:nvSpPr>
          <p:cNvPr id="8" name="object 8"/>
          <p:cNvSpPr txBox="1"/>
          <p:nvPr/>
        </p:nvSpPr>
        <p:spPr>
          <a:xfrm>
            <a:off x="7457058" y="4174997"/>
            <a:ext cx="767080" cy="45339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1F145D"/>
                </a:solidFill>
                <a:latin typeface="Calibri"/>
                <a:cs typeface="Calibri"/>
              </a:rPr>
              <a:t>Z</a:t>
            </a:r>
            <a:r>
              <a:rPr sz="1400" dirty="0">
                <a:solidFill>
                  <a:srgbClr val="1F145D"/>
                </a:solidFill>
                <a:latin typeface="Calibri"/>
                <a:cs typeface="Calibri"/>
              </a:rPr>
              <a:t>e</a:t>
            </a:r>
            <a:r>
              <a:rPr sz="1400" spc="-25" dirty="0">
                <a:solidFill>
                  <a:srgbClr val="1F145D"/>
                </a:solidFill>
                <a:latin typeface="Calibri"/>
                <a:cs typeface="Calibri"/>
              </a:rPr>
              <a:t>r</a:t>
            </a:r>
            <a:r>
              <a:rPr sz="1400" spc="-5" dirty="0">
                <a:solidFill>
                  <a:srgbClr val="1F145D"/>
                </a:solidFill>
                <a:latin typeface="Calibri"/>
                <a:cs typeface="Calibri"/>
              </a:rPr>
              <a:t>o</a:t>
            </a:r>
            <a:r>
              <a:rPr sz="1400" spc="5" dirty="0">
                <a:solidFill>
                  <a:srgbClr val="1F145D"/>
                </a:solidFill>
                <a:latin typeface="Calibri"/>
                <a:cs typeface="Calibri"/>
              </a:rPr>
              <a:t>S</a:t>
            </a:r>
            <a:r>
              <a:rPr sz="1400" spc="-15" dirty="0">
                <a:solidFill>
                  <a:srgbClr val="1F145D"/>
                </a:solidFill>
                <a:latin typeface="Calibri"/>
                <a:cs typeface="Calibri"/>
              </a:rPr>
              <a:t>tat</a:t>
            </a:r>
            <a:r>
              <a:rPr sz="1400" dirty="0">
                <a:solidFill>
                  <a:srgbClr val="1F145D"/>
                </a:solidFill>
                <a:latin typeface="Calibri"/>
                <a:cs typeface="Calibri"/>
              </a:rPr>
              <a:t>e:</a:t>
            </a:r>
          </a:p>
          <a:p>
            <a:pPr marL="12700">
              <a:lnSpc>
                <a:spcPct val="100000"/>
              </a:lnSpc>
              <a:spcBef>
                <a:spcPts val="5"/>
              </a:spcBef>
            </a:pPr>
            <a:r>
              <a:rPr sz="1400" spc="-10" dirty="0">
                <a:solidFill>
                  <a:srgbClr val="1F145D"/>
                </a:solidFill>
                <a:latin typeface="Calibri"/>
                <a:cs typeface="Calibri"/>
              </a:rPr>
              <a:t>FirstState:</a:t>
            </a:r>
            <a:endParaRPr sz="1400" dirty="0">
              <a:solidFill>
                <a:srgbClr val="1F145D"/>
              </a:solidFill>
              <a:latin typeface="Calibri"/>
              <a:cs typeface="Calibri"/>
            </a:endParaRPr>
          </a:p>
        </p:txBody>
      </p:sp>
      <p:sp>
        <p:nvSpPr>
          <p:cNvPr id="9" name="object 9"/>
          <p:cNvSpPr txBox="1"/>
          <p:nvPr/>
        </p:nvSpPr>
        <p:spPr>
          <a:xfrm>
            <a:off x="8463153" y="4174997"/>
            <a:ext cx="2876550" cy="453390"/>
          </a:xfrm>
          <a:prstGeom prst="rect">
            <a:avLst/>
          </a:prstGeom>
        </p:spPr>
        <p:txBody>
          <a:bodyPr vert="horz" wrap="square" lIns="0" tIns="12700" rIns="0" bIns="0" rtlCol="0">
            <a:spAutoFit/>
          </a:bodyPr>
          <a:lstStyle/>
          <a:p>
            <a:pPr marL="24765">
              <a:lnSpc>
                <a:spcPct val="100000"/>
              </a:lnSpc>
              <a:spcBef>
                <a:spcPts val="100"/>
              </a:spcBef>
            </a:pPr>
            <a:r>
              <a:rPr sz="1400" b="1" dirty="0">
                <a:solidFill>
                  <a:srgbClr val="1F145D"/>
                </a:solidFill>
                <a:latin typeface="Calibri"/>
                <a:cs typeface="Calibri"/>
              </a:rPr>
              <a:t>if</a:t>
            </a:r>
            <a:r>
              <a:rPr sz="1400" b="1" spc="-10" dirty="0">
                <a:solidFill>
                  <a:srgbClr val="1F145D"/>
                </a:solidFill>
                <a:latin typeface="Calibri"/>
                <a:cs typeface="Calibri"/>
              </a:rPr>
              <a:t> </a:t>
            </a:r>
            <a:r>
              <a:rPr sz="1400" spc="-5" dirty="0">
                <a:solidFill>
                  <a:srgbClr val="1F145D"/>
                </a:solidFill>
                <a:latin typeface="Calibri"/>
                <a:cs typeface="Calibri"/>
              </a:rPr>
              <a:t>(bitin==0)</a:t>
            </a:r>
            <a:r>
              <a:rPr sz="1400" spc="15" dirty="0">
                <a:solidFill>
                  <a:srgbClr val="1F145D"/>
                </a:solidFill>
                <a:latin typeface="Calibri"/>
                <a:cs typeface="Calibri"/>
              </a:rPr>
              <a:t> </a:t>
            </a:r>
            <a:r>
              <a:rPr sz="1400" spc="-10" dirty="0">
                <a:solidFill>
                  <a:srgbClr val="1F145D"/>
                </a:solidFill>
                <a:latin typeface="Calibri"/>
                <a:cs typeface="Calibri"/>
              </a:rPr>
              <a:t>next_state</a:t>
            </a:r>
            <a:r>
              <a:rPr sz="1400" spc="25" dirty="0">
                <a:solidFill>
                  <a:srgbClr val="1F145D"/>
                </a:solidFill>
                <a:latin typeface="Calibri"/>
                <a:cs typeface="Calibri"/>
              </a:rPr>
              <a:t> </a:t>
            </a:r>
            <a:r>
              <a:rPr sz="1400" spc="-5" dirty="0">
                <a:solidFill>
                  <a:srgbClr val="1F145D"/>
                </a:solidFill>
                <a:latin typeface="Calibri"/>
                <a:cs typeface="Calibri"/>
              </a:rPr>
              <a:t>&lt;= </a:t>
            </a:r>
            <a:r>
              <a:rPr sz="1400" spc="-10" dirty="0">
                <a:solidFill>
                  <a:srgbClr val="1F145D"/>
                </a:solidFill>
                <a:latin typeface="Calibri"/>
                <a:cs typeface="Calibri"/>
              </a:rPr>
              <a:t>FirstState;</a:t>
            </a:r>
            <a:endParaRPr sz="1400" dirty="0">
              <a:solidFill>
                <a:srgbClr val="1F145D"/>
              </a:solidFill>
              <a:latin typeface="Calibri"/>
              <a:cs typeface="Calibri"/>
            </a:endParaRPr>
          </a:p>
          <a:p>
            <a:pPr marL="12700">
              <a:lnSpc>
                <a:spcPct val="100000"/>
              </a:lnSpc>
              <a:spcBef>
                <a:spcPts val="5"/>
              </a:spcBef>
            </a:pP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(bitin==1)</a:t>
            </a:r>
            <a:r>
              <a:rPr sz="1400" spc="20" dirty="0">
                <a:solidFill>
                  <a:srgbClr val="1F145D"/>
                </a:solidFill>
                <a:latin typeface="Calibri"/>
                <a:cs typeface="Calibri"/>
              </a:rPr>
              <a:t> </a:t>
            </a:r>
            <a:r>
              <a:rPr sz="1400" spc="-10" dirty="0">
                <a:solidFill>
                  <a:srgbClr val="1F145D"/>
                </a:solidFill>
                <a:latin typeface="Calibri"/>
                <a:cs typeface="Calibri"/>
              </a:rPr>
              <a:t>next_state</a:t>
            </a:r>
            <a:r>
              <a:rPr sz="1400" spc="25" dirty="0">
                <a:solidFill>
                  <a:srgbClr val="1F145D"/>
                </a:solidFill>
                <a:latin typeface="Calibri"/>
                <a:cs typeface="Calibri"/>
              </a:rPr>
              <a:t> </a:t>
            </a:r>
            <a:r>
              <a:rPr sz="1400" dirty="0">
                <a:solidFill>
                  <a:srgbClr val="1F145D"/>
                </a:solidFill>
                <a:latin typeface="Calibri"/>
                <a:cs typeface="Calibri"/>
              </a:rPr>
              <a:t>&lt;=</a:t>
            </a:r>
            <a:r>
              <a:rPr sz="1400" spc="-5" dirty="0">
                <a:solidFill>
                  <a:srgbClr val="1F145D"/>
                </a:solidFill>
                <a:latin typeface="Calibri"/>
                <a:cs typeface="Calibri"/>
              </a:rPr>
              <a:t> </a:t>
            </a:r>
            <a:r>
              <a:rPr sz="1400" spc="-10" dirty="0">
                <a:solidFill>
                  <a:srgbClr val="1F145D"/>
                </a:solidFill>
                <a:latin typeface="Calibri"/>
                <a:cs typeface="Calibri"/>
              </a:rPr>
              <a:t>SecondState;</a:t>
            </a:r>
            <a:endParaRPr sz="1400" dirty="0">
              <a:solidFill>
                <a:srgbClr val="1F145D"/>
              </a:solidFill>
              <a:latin typeface="Calibri"/>
              <a:cs typeface="Calibri"/>
            </a:endParaRPr>
          </a:p>
        </p:txBody>
      </p:sp>
      <p:sp>
        <p:nvSpPr>
          <p:cNvPr id="10" name="object 10"/>
          <p:cNvSpPr txBox="1"/>
          <p:nvPr/>
        </p:nvSpPr>
        <p:spPr>
          <a:xfrm>
            <a:off x="7100443" y="4601971"/>
            <a:ext cx="4456430" cy="2160270"/>
          </a:xfrm>
          <a:prstGeom prst="rect">
            <a:avLst/>
          </a:prstGeom>
        </p:spPr>
        <p:txBody>
          <a:bodyPr vert="horz" wrap="square" lIns="0" tIns="12700" rIns="0" bIns="0" rtlCol="0">
            <a:spAutoFit/>
          </a:bodyPr>
          <a:lstStyle/>
          <a:p>
            <a:pPr marL="368935" marR="356235">
              <a:lnSpc>
                <a:spcPct val="100000"/>
              </a:lnSpc>
              <a:spcBef>
                <a:spcPts val="100"/>
              </a:spcBef>
            </a:pPr>
            <a:r>
              <a:rPr sz="1400" spc="-10" dirty="0">
                <a:solidFill>
                  <a:srgbClr val="1F145D"/>
                </a:solidFill>
                <a:latin typeface="Calibri"/>
                <a:cs typeface="Calibri"/>
              </a:rPr>
              <a:t>SecondState:</a:t>
            </a:r>
            <a:r>
              <a:rPr sz="1400" spc="10" dirty="0">
                <a:solidFill>
                  <a:srgbClr val="1F145D"/>
                </a:solidFill>
                <a:latin typeface="Calibri"/>
                <a:cs typeface="Calibri"/>
              </a:rPr>
              <a:t> </a:t>
            </a:r>
            <a:r>
              <a:rPr sz="1400" b="1" dirty="0">
                <a:solidFill>
                  <a:srgbClr val="1F145D"/>
                </a:solidFill>
                <a:latin typeface="Calibri"/>
                <a:cs typeface="Calibri"/>
              </a:rPr>
              <a:t>if</a:t>
            </a:r>
            <a:r>
              <a:rPr sz="1400" b="1" spc="-20" dirty="0">
                <a:solidFill>
                  <a:srgbClr val="1F145D"/>
                </a:solidFill>
                <a:latin typeface="Calibri"/>
                <a:cs typeface="Calibri"/>
              </a:rPr>
              <a:t> </a:t>
            </a:r>
            <a:r>
              <a:rPr sz="1400" spc="-5" dirty="0">
                <a:solidFill>
                  <a:srgbClr val="1F145D"/>
                </a:solidFill>
                <a:latin typeface="Calibri"/>
                <a:cs typeface="Calibri"/>
              </a:rPr>
              <a:t>(bitin==1)</a:t>
            </a:r>
            <a:r>
              <a:rPr sz="1400" spc="30" dirty="0">
                <a:solidFill>
                  <a:srgbClr val="1F145D"/>
                </a:solidFill>
                <a:latin typeface="Calibri"/>
                <a:cs typeface="Calibri"/>
              </a:rPr>
              <a:t> </a:t>
            </a:r>
            <a:r>
              <a:rPr sz="1400" spc="-10" dirty="0">
                <a:solidFill>
                  <a:srgbClr val="1F145D"/>
                </a:solidFill>
                <a:latin typeface="Calibri"/>
                <a:cs typeface="Calibri"/>
              </a:rPr>
              <a:t>next_state</a:t>
            </a:r>
            <a:r>
              <a:rPr sz="1400" spc="30" dirty="0">
                <a:solidFill>
                  <a:srgbClr val="1F145D"/>
                </a:solidFill>
                <a:latin typeface="Calibri"/>
                <a:cs typeface="Calibri"/>
              </a:rPr>
              <a:t> </a:t>
            </a:r>
            <a:r>
              <a:rPr sz="1400" spc="-5" dirty="0">
                <a:solidFill>
                  <a:srgbClr val="1F145D"/>
                </a:solidFill>
                <a:latin typeface="Calibri"/>
                <a:cs typeface="Calibri"/>
              </a:rPr>
              <a:t>&lt;=</a:t>
            </a:r>
            <a:r>
              <a:rPr sz="1400" spc="5" dirty="0">
                <a:solidFill>
                  <a:srgbClr val="1F145D"/>
                </a:solidFill>
                <a:latin typeface="Calibri"/>
                <a:cs typeface="Calibri"/>
              </a:rPr>
              <a:t> </a:t>
            </a:r>
            <a:r>
              <a:rPr sz="1400" spc="-10" dirty="0">
                <a:solidFill>
                  <a:srgbClr val="1F145D"/>
                </a:solidFill>
                <a:latin typeface="Calibri"/>
                <a:cs typeface="Calibri"/>
              </a:rPr>
              <a:t>ThirdState; </a:t>
            </a:r>
            <a:r>
              <a:rPr sz="1400" spc="-305" dirty="0">
                <a:solidFill>
                  <a:srgbClr val="1F145D"/>
                </a:solidFill>
                <a:latin typeface="Calibri"/>
                <a:cs typeface="Calibri"/>
              </a:rPr>
              <a:t> </a:t>
            </a:r>
            <a:r>
              <a:rPr sz="1400" spc="-10" dirty="0">
                <a:solidFill>
                  <a:srgbClr val="1F145D"/>
                </a:solidFill>
                <a:latin typeface="Calibri"/>
                <a:cs typeface="Calibri"/>
              </a:rPr>
              <a:t>ThirdState:</a:t>
            </a:r>
            <a:r>
              <a:rPr sz="1400" spc="10" dirty="0">
                <a:solidFill>
                  <a:srgbClr val="1F145D"/>
                </a:solidFill>
                <a:latin typeface="Calibri"/>
                <a:cs typeface="Calibri"/>
              </a:rPr>
              <a:t> </a:t>
            </a:r>
            <a:r>
              <a:rPr sz="1400" b="1" dirty="0">
                <a:solidFill>
                  <a:srgbClr val="1F145D"/>
                </a:solidFill>
                <a:latin typeface="Calibri"/>
                <a:cs typeface="Calibri"/>
              </a:rPr>
              <a:t>begin</a:t>
            </a:r>
            <a:endParaRPr sz="1400" dirty="0">
              <a:solidFill>
                <a:srgbClr val="1F145D"/>
              </a:solidFill>
              <a:latin typeface="Calibri"/>
              <a:cs typeface="Calibri"/>
            </a:endParaRPr>
          </a:p>
          <a:p>
            <a:pPr marL="925194">
              <a:lnSpc>
                <a:spcPct val="100000"/>
              </a:lnSpc>
              <a:spcBef>
                <a:spcPts val="5"/>
              </a:spcBef>
            </a:pPr>
            <a:r>
              <a:rPr sz="1400" dirty="0">
                <a:solidFill>
                  <a:srgbClr val="1F145D"/>
                </a:solidFill>
                <a:latin typeface="Calibri"/>
                <a:cs typeface="Calibri"/>
              </a:rPr>
              <a:t>Q&lt;=1;</a:t>
            </a:r>
          </a:p>
          <a:p>
            <a:pPr marL="927100">
              <a:lnSpc>
                <a:spcPct val="100000"/>
              </a:lnSpc>
            </a:pP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(bitin==1)</a:t>
            </a:r>
            <a:r>
              <a:rPr sz="1400" spc="15" dirty="0">
                <a:solidFill>
                  <a:srgbClr val="1F145D"/>
                </a:solidFill>
                <a:latin typeface="Calibri"/>
                <a:cs typeface="Calibri"/>
              </a:rPr>
              <a:t> </a:t>
            </a:r>
            <a:r>
              <a:rPr sz="1400" spc="-10" dirty="0">
                <a:solidFill>
                  <a:srgbClr val="1F145D"/>
                </a:solidFill>
                <a:latin typeface="Calibri"/>
                <a:cs typeface="Calibri"/>
              </a:rPr>
              <a:t>next_state</a:t>
            </a:r>
            <a:r>
              <a:rPr sz="1400" spc="20" dirty="0">
                <a:solidFill>
                  <a:srgbClr val="1F145D"/>
                </a:solidFill>
                <a:latin typeface="Calibri"/>
                <a:cs typeface="Calibri"/>
              </a:rPr>
              <a:t> </a:t>
            </a:r>
            <a:r>
              <a:rPr sz="1400" spc="-5" dirty="0">
                <a:solidFill>
                  <a:srgbClr val="1F145D"/>
                </a:solidFill>
                <a:latin typeface="Calibri"/>
                <a:cs typeface="Calibri"/>
              </a:rPr>
              <a:t>&lt;=</a:t>
            </a:r>
            <a:r>
              <a:rPr sz="1400" dirty="0">
                <a:solidFill>
                  <a:srgbClr val="1F145D"/>
                </a:solidFill>
                <a:latin typeface="Calibri"/>
                <a:cs typeface="Calibri"/>
              </a:rPr>
              <a:t> </a:t>
            </a:r>
            <a:r>
              <a:rPr sz="1400" spc="-10" dirty="0">
                <a:solidFill>
                  <a:srgbClr val="1F145D"/>
                </a:solidFill>
                <a:latin typeface="Calibri"/>
                <a:cs typeface="Calibri"/>
              </a:rPr>
              <a:t>FirstState;</a:t>
            </a:r>
            <a:endParaRPr sz="1400" dirty="0">
              <a:solidFill>
                <a:srgbClr val="1F145D"/>
              </a:solidFill>
              <a:latin typeface="Calibri"/>
              <a:cs typeface="Calibri"/>
            </a:endParaRPr>
          </a:p>
          <a:p>
            <a:pPr marL="1123950">
              <a:lnSpc>
                <a:spcPct val="100000"/>
              </a:lnSpc>
              <a:tabLst>
                <a:tab pos="1814195" algn="l"/>
              </a:tabLst>
            </a:pPr>
            <a:r>
              <a:rPr sz="1400" b="1" dirty="0">
                <a:solidFill>
                  <a:srgbClr val="1F145D"/>
                </a:solidFill>
                <a:latin typeface="Calibri"/>
                <a:cs typeface="Calibri"/>
              </a:rPr>
              <a:t>else	</a:t>
            </a:r>
            <a:r>
              <a:rPr sz="1400" spc="-10" dirty="0">
                <a:solidFill>
                  <a:srgbClr val="1F145D"/>
                </a:solidFill>
                <a:latin typeface="Calibri"/>
                <a:cs typeface="Calibri"/>
              </a:rPr>
              <a:t>next_state </a:t>
            </a:r>
            <a:r>
              <a:rPr sz="1400" spc="-5" dirty="0">
                <a:solidFill>
                  <a:srgbClr val="1F145D"/>
                </a:solidFill>
                <a:latin typeface="Calibri"/>
                <a:cs typeface="Calibri"/>
              </a:rPr>
              <a:t>&lt;=</a:t>
            </a:r>
            <a:r>
              <a:rPr sz="1400" spc="-30" dirty="0">
                <a:solidFill>
                  <a:srgbClr val="1F145D"/>
                </a:solidFill>
                <a:latin typeface="Calibri"/>
                <a:cs typeface="Calibri"/>
              </a:rPr>
              <a:t> </a:t>
            </a:r>
            <a:r>
              <a:rPr sz="1400" spc="-10" dirty="0">
                <a:solidFill>
                  <a:srgbClr val="1F145D"/>
                </a:solidFill>
                <a:latin typeface="Calibri"/>
                <a:cs typeface="Calibri"/>
              </a:rPr>
              <a:t>ZeroState;</a:t>
            </a:r>
            <a:endParaRPr sz="1400" dirty="0">
              <a:solidFill>
                <a:srgbClr val="1F145D"/>
              </a:solidFill>
              <a:latin typeface="Calibri"/>
              <a:cs typeface="Calibri"/>
            </a:endParaRPr>
          </a:p>
          <a:p>
            <a:pPr marL="608330">
              <a:lnSpc>
                <a:spcPct val="100000"/>
              </a:lnSpc>
            </a:pPr>
            <a:r>
              <a:rPr sz="1400" b="1" dirty="0">
                <a:solidFill>
                  <a:srgbClr val="1F145D"/>
                </a:solidFill>
                <a:latin typeface="Calibri"/>
                <a:cs typeface="Calibri"/>
              </a:rPr>
              <a:t>end</a:t>
            </a:r>
            <a:endParaRPr sz="1400" dirty="0">
              <a:solidFill>
                <a:srgbClr val="1F145D"/>
              </a:solidFill>
              <a:latin typeface="Calibri"/>
              <a:cs typeface="Calibri"/>
            </a:endParaRPr>
          </a:p>
          <a:p>
            <a:pPr marL="368935">
              <a:lnSpc>
                <a:spcPct val="100000"/>
              </a:lnSpc>
            </a:pPr>
            <a:r>
              <a:rPr sz="1400" b="1" spc="-5" dirty="0">
                <a:solidFill>
                  <a:srgbClr val="1F145D"/>
                </a:solidFill>
                <a:latin typeface="Calibri"/>
                <a:cs typeface="Calibri"/>
              </a:rPr>
              <a:t>default:</a:t>
            </a:r>
            <a:r>
              <a:rPr sz="1400" b="1" spc="-40" dirty="0">
                <a:solidFill>
                  <a:srgbClr val="1F145D"/>
                </a:solidFill>
                <a:latin typeface="Calibri"/>
                <a:cs typeface="Calibri"/>
              </a:rPr>
              <a:t> </a:t>
            </a:r>
            <a:r>
              <a:rPr sz="1400" spc="-10" dirty="0">
                <a:solidFill>
                  <a:srgbClr val="1F145D"/>
                </a:solidFill>
                <a:latin typeface="Calibri"/>
                <a:cs typeface="Calibri"/>
              </a:rPr>
              <a:t>next_state</a:t>
            </a:r>
            <a:r>
              <a:rPr sz="1400" spc="25" dirty="0">
                <a:solidFill>
                  <a:srgbClr val="1F145D"/>
                </a:solidFill>
                <a:latin typeface="Calibri"/>
                <a:cs typeface="Calibri"/>
              </a:rPr>
              <a:t> </a:t>
            </a:r>
            <a:r>
              <a:rPr sz="1400" dirty="0">
                <a:solidFill>
                  <a:srgbClr val="1F145D"/>
                </a:solidFill>
                <a:latin typeface="Calibri"/>
                <a:cs typeface="Calibri"/>
              </a:rPr>
              <a:t>&lt;=</a:t>
            </a:r>
            <a:r>
              <a:rPr sz="1400" spc="-10" dirty="0">
                <a:solidFill>
                  <a:srgbClr val="1F145D"/>
                </a:solidFill>
                <a:latin typeface="Calibri"/>
                <a:cs typeface="Calibri"/>
              </a:rPr>
              <a:t> ZeroState;</a:t>
            </a:r>
            <a:r>
              <a:rPr sz="1400" spc="300" dirty="0">
                <a:solidFill>
                  <a:srgbClr val="1F145D"/>
                </a:solidFill>
                <a:latin typeface="Calibri"/>
                <a:cs typeface="Calibri"/>
              </a:rPr>
              <a:t> </a:t>
            </a:r>
            <a:r>
              <a:rPr sz="1400" i="1" spc="-5" dirty="0">
                <a:solidFill>
                  <a:srgbClr val="1F145D"/>
                </a:solidFill>
                <a:latin typeface="Calibri"/>
                <a:cs typeface="Calibri"/>
              </a:rPr>
              <a:t>//</a:t>
            </a:r>
            <a:r>
              <a:rPr sz="1400" i="1" spc="-10" dirty="0">
                <a:solidFill>
                  <a:srgbClr val="1F145D"/>
                </a:solidFill>
                <a:latin typeface="Calibri"/>
                <a:cs typeface="Calibri"/>
              </a:rPr>
              <a:t> </a:t>
            </a:r>
            <a:r>
              <a:rPr sz="1400" i="1" spc="-5" dirty="0">
                <a:solidFill>
                  <a:srgbClr val="1F145D"/>
                </a:solidFill>
                <a:latin typeface="Calibri"/>
                <a:cs typeface="Calibri"/>
              </a:rPr>
              <a:t>always have</a:t>
            </a:r>
            <a:r>
              <a:rPr sz="1400" i="1" spc="-10" dirty="0">
                <a:solidFill>
                  <a:srgbClr val="1F145D"/>
                </a:solidFill>
                <a:latin typeface="Calibri"/>
                <a:cs typeface="Calibri"/>
              </a:rPr>
              <a:t> </a:t>
            </a:r>
            <a:r>
              <a:rPr sz="1400" i="1" spc="-5" dirty="0">
                <a:solidFill>
                  <a:srgbClr val="1F145D"/>
                </a:solidFill>
                <a:latin typeface="Calibri"/>
                <a:cs typeface="Calibri"/>
              </a:rPr>
              <a:t>default</a:t>
            </a:r>
            <a:endParaRPr sz="1400" dirty="0">
              <a:solidFill>
                <a:srgbClr val="1F145D"/>
              </a:solidFill>
              <a:latin typeface="Calibri"/>
              <a:cs typeface="Calibri"/>
            </a:endParaRPr>
          </a:p>
          <a:p>
            <a:pPr marL="12700" marR="3588385" indent="158115">
              <a:lnSpc>
                <a:spcPct val="100000"/>
              </a:lnSpc>
            </a:pPr>
            <a:r>
              <a:rPr sz="1400" b="1" spc="-5" dirty="0">
                <a:solidFill>
                  <a:srgbClr val="1F145D"/>
                </a:solidFill>
                <a:latin typeface="Calibri"/>
                <a:cs typeface="Calibri"/>
              </a:rPr>
              <a:t>endcase </a:t>
            </a:r>
            <a:r>
              <a:rPr sz="1400" b="1" dirty="0">
                <a:solidFill>
                  <a:srgbClr val="1F145D"/>
                </a:solidFill>
                <a:latin typeface="Calibri"/>
                <a:cs typeface="Calibri"/>
              </a:rPr>
              <a:t> end </a:t>
            </a:r>
            <a:r>
              <a:rPr sz="1400" b="1" spc="5" dirty="0">
                <a:solidFill>
                  <a:srgbClr val="1F145D"/>
                </a:solidFill>
                <a:latin typeface="Calibri"/>
                <a:cs typeface="Calibri"/>
              </a:rPr>
              <a:t> </a:t>
            </a:r>
            <a:r>
              <a:rPr sz="1400" b="1" spc="-5" dirty="0">
                <a:solidFill>
                  <a:srgbClr val="1F145D"/>
                </a:solidFill>
                <a:latin typeface="Calibri"/>
                <a:cs typeface="Calibri"/>
              </a:rPr>
              <a:t>en</a:t>
            </a:r>
            <a:r>
              <a:rPr sz="1400" b="1" dirty="0">
                <a:solidFill>
                  <a:srgbClr val="1F145D"/>
                </a:solidFill>
                <a:latin typeface="Calibri"/>
                <a:cs typeface="Calibri"/>
              </a:rPr>
              <a:t>d</a:t>
            </a:r>
            <a:r>
              <a:rPr sz="1400" b="1" spc="-5" dirty="0">
                <a:solidFill>
                  <a:srgbClr val="1F145D"/>
                </a:solidFill>
                <a:latin typeface="Calibri"/>
                <a:cs typeface="Calibri"/>
              </a:rPr>
              <a:t>modu</a:t>
            </a:r>
            <a:r>
              <a:rPr sz="1400" b="1" dirty="0">
                <a:solidFill>
                  <a:srgbClr val="1F145D"/>
                </a:solidFill>
                <a:latin typeface="Calibri"/>
                <a:cs typeface="Calibri"/>
              </a:rPr>
              <a:t>le</a:t>
            </a:r>
            <a:endParaRPr sz="1400" dirty="0">
              <a:solidFill>
                <a:srgbClr val="1F145D"/>
              </a:solidFill>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844" y="3064374"/>
            <a:ext cx="10223500" cy="2329815"/>
          </a:xfrm>
          <a:prstGeom prst="rect">
            <a:avLst/>
          </a:prstGeom>
        </p:spPr>
        <p:txBody>
          <a:bodyPr vert="horz" wrap="square" lIns="0" tIns="297815" rIns="0" bIns="0" rtlCol="0">
            <a:spAutoFit/>
          </a:bodyPr>
          <a:lstStyle/>
          <a:p>
            <a:pPr marL="12700">
              <a:lnSpc>
                <a:spcPct val="100000"/>
              </a:lnSpc>
              <a:spcBef>
                <a:spcPts val="2345"/>
              </a:spcBef>
            </a:pPr>
            <a:r>
              <a:rPr sz="7200" spc="-70" dirty="0"/>
              <a:t>FSM</a:t>
            </a:r>
            <a:r>
              <a:rPr sz="7200" spc="-204" dirty="0"/>
              <a:t> </a:t>
            </a:r>
            <a:r>
              <a:rPr sz="7200" spc="-75" dirty="0"/>
              <a:t>Examples</a:t>
            </a:r>
            <a:endParaRPr sz="7200" dirty="0"/>
          </a:p>
          <a:p>
            <a:pPr marL="12700" marR="5080">
              <a:lnSpc>
                <a:spcPts val="3020"/>
              </a:lnSpc>
              <a:spcBef>
                <a:spcPts val="1255"/>
              </a:spcBef>
            </a:pPr>
            <a:r>
              <a:rPr sz="2800" b="0" spc="-5" dirty="0">
                <a:latin typeface="Calibri"/>
                <a:cs typeface="Calibri"/>
              </a:rPr>
              <a:t>It is</a:t>
            </a:r>
            <a:r>
              <a:rPr sz="2800" b="0" spc="5" dirty="0">
                <a:latin typeface="Calibri"/>
                <a:cs typeface="Calibri"/>
              </a:rPr>
              <a:t> </a:t>
            </a:r>
            <a:r>
              <a:rPr sz="2800" b="0" spc="-20" dirty="0">
                <a:latin typeface="Calibri"/>
                <a:cs typeface="Calibri"/>
              </a:rPr>
              <a:t>quickest</a:t>
            </a:r>
            <a:r>
              <a:rPr sz="2800" b="0" spc="40" dirty="0">
                <a:latin typeface="Calibri"/>
                <a:cs typeface="Calibri"/>
              </a:rPr>
              <a:t> </a:t>
            </a:r>
            <a:r>
              <a:rPr sz="2800" b="0" spc="-20" dirty="0">
                <a:latin typeface="Calibri"/>
                <a:cs typeface="Calibri"/>
              </a:rPr>
              <a:t>to</a:t>
            </a:r>
            <a:r>
              <a:rPr sz="2800" b="0" spc="-5" dirty="0">
                <a:latin typeface="Calibri"/>
                <a:cs typeface="Calibri"/>
              </a:rPr>
              <a:t> learn</a:t>
            </a:r>
            <a:r>
              <a:rPr sz="2800" b="0" spc="5" dirty="0">
                <a:latin typeface="Calibri"/>
                <a:cs typeface="Calibri"/>
              </a:rPr>
              <a:t> </a:t>
            </a:r>
            <a:r>
              <a:rPr sz="2800" b="0" spc="-5" dirty="0">
                <a:latin typeface="Calibri"/>
                <a:cs typeface="Calibri"/>
              </a:rPr>
              <a:t>about</a:t>
            </a:r>
            <a:r>
              <a:rPr sz="2800" b="0" spc="25" dirty="0">
                <a:latin typeface="Calibri"/>
                <a:cs typeface="Calibri"/>
              </a:rPr>
              <a:t> </a:t>
            </a:r>
            <a:r>
              <a:rPr sz="2800" b="0" spc="-15" dirty="0">
                <a:latin typeface="Calibri"/>
                <a:cs typeface="Calibri"/>
              </a:rPr>
              <a:t>FSMs</a:t>
            </a:r>
            <a:r>
              <a:rPr sz="2800" b="0" spc="20" dirty="0">
                <a:latin typeface="Calibri"/>
                <a:cs typeface="Calibri"/>
              </a:rPr>
              <a:t> </a:t>
            </a:r>
            <a:r>
              <a:rPr sz="2800" b="0" spc="-15" dirty="0">
                <a:latin typeface="Calibri"/>
                <a:cs typeface="Calibri"/>
              </a:rPr>
              <a:t>by</a:t>
            </a:r>
            <a:r>
              <a:rPr sz="2800" b="0" spc="5" dirty="0">
                <a:latin typeface="Calibri"/>
                <a:cs typeface="Calibri"/>
              </a:rPr>
              <a:t> </a:t>
            </a:r>
            <a:r>
              <a:rPr sz="2800" b="0" spc="-20" dirty="0">
                <a:latin typeface="Calibri"/>
                <a:cs typeface="Calibri"/>
              </a:rPr>
              <a:t>example</a:t>
            </a:r>
            <a:r>
              <a:rPr sz="2800" b="0" spc="5" dirty="0">
                <a:latin typeface="Calibri"/>
                <a:cs typeface="Calibri"/>
              </a:rPr>
              <a:t> </a:t>
            </a:r>
            <a:r>
              <a:rPr sz="2800" b="0" spc="-5" dirty="0">
                <a:latin typeface="Calibri"/>
                <a:cs typeface="Calibri"/>
              </a:rPr>
              <a:t>so</a:t>
            </a:r>
            <a:r>
              <a:rPr sz="2800" b="0" dirty="0">
                <a:latin typeface="Calibri"/>
                <a:cs typeface="Calibri"/>
              </a:rPr>
              <a:t> </a:t>
            </a:r>
            <a:r>
              <a:rPr sz="2800" b="0" spc="-20" dirty="0">
                <a:latin typeface="Calibri"/>
                <a:cs typeface="Calibri"/>
              </a:rPr>
              <a:t>here</a:t>
            </a:r>
            <a:r>
              <a:rPr sz="2800" b="0" spc="20" dirty="0">
                <a:latin typeface="Calibri"/>
                <a:cs typeface="Calibri"/>
              </a:rPr>
              <a:t> </a:t>
            </a:r>
            <a:r>
              <a:rPr sz="2800" b="0" spc="-20" dirty="0">
                <a:latin typeface="Calibri"/>
                <a:cs typeface="Calibri"/>
              </a:rPr>
              <a:t>are</a:t>
            </a:r>
            <a:r>
              <a:rPr sz="2800" b="0" dirty="0">
                <a:latin typeface="Calibri"/>
                <a:cs typeface="Calibri"/>
              </a:rPr>
              <a:t> </a:t>
            </a:r>
            <a:r>
              <a:rPr sz="2800" b="0" spc="-20" dirty="0">
                <a:latin typeface="Calibri"/>
                <a:cs typeface="Calibri"/>
              </a:rPr>
              <a:t>several</a:t>
            </a:r>
            <a:r>
              <a:rPr sz="2800" b="0" dirty="0">
                <a:latin typeface="Calibri"/>
                <a:cs typeface="Calibri"/>
              </a:rPr>
              <a:t> </a:t>
            </a:r>
            <a:r>
              <a:rPr sz="2800" b="0" spc="-15" dirty="0">
                <a:latin typeface="Calibri"/>
                <a:cs typeface="Calibri"/>
              </a:rPr>
              <a:t>to</a:t>
            </a:r>
            <a:r>
              <a:rPr sz="2800" b="0" dirty="0">
                <a:latin typeface="Calibri"/>
                <a:cs typeface="Calibri"/>
              </a:rPr>
              <a:t> </a:t>
            </a:r>
            <a:r>
              <a:rPr sz="2800" b="0" spc="-15" dirty="0">
                <a:latin typeface="Calibri"/>
                <a:cs typeface="Calibri"/>
              </a:rPr>
              <a:t>get </a:t>
            </a:r>
            <a:r>
              <a:rPr sz="2800" b="0" spc="-620" dirty="0">
                <a:latin typeface="Calibri"/>
                <a:cs typeface="Calibri"/>
              </a:rPr>
              <a:t> </a:t>
            </a:r>
            <a:r>
              <a:rPr sz="2800" b="0" spc="-20" dirty="0">
                <a:latin typeface="Calibri"/>
                <a:cs typeface="Calibri"/>
              </a:rPr>
              <a:t>you</a:t>
            </a:r>
            <a:r>
              <a:rPr sz="2800" b="0" dirty="0">
                <a:latin typeface="Calibri"/>
                <a:cs typeface="Calibri"/>
              </a:rPr>
              <a:t> </a:t>
            </a:r>
            <a:r>
              <a:rPr sz="2800" b="0" spc="-10" dirty="0">
                <a:latin typeface="Calibri"/>
                <a:cs typeface="Calibri"/>
              </a:rPr>
              <a:t>going</a:t>
            </a:r>
            <a:endParaRPr sz="2800" dirty="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08" y="327405"/>
            <a:ext cx="4036693"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sp>
        <p:nvSpPr>
          <p:cNvPr id="3" name="object 3"/>
          <p:cNvSpPr txBox="1"/>
          <p:nvPr/>
        </p:nvSpPr>
        <p:spPr>
          <a:xfrm>
            <a:off x="916939" y="1816099"/>
            <a:ext cx="9603740"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10" dirty="0">
                <a:solidFill>
                  <a:srgbClr val="1F145D"/>
                </a:solidFill>
                <a:latin typeface="Calibri"/>
                <a:cs typeface="Calibri"/>
              </a:rPr>
              <a:t>Design</a:t>
            </a:r>
            <a:r>
              <a:rPr sz="2800" spc="30" dirty="0">
                <a:solidFill>
                  <a:srgbClr val="1F145D"/>
                </a:solidFill>
                <a:latin typeface="Calibri"/>
                <a:cs typeface="Calibri"/>
              </a:rPr>
              <a:t> </a:t>
            </a:r>
            <a:r>
              <a:rPr sz="2800" spc="-20" dirty="0">
                <a:solidFill>
                  <a:srgbClr val="1F145D"/>
                </a:solidFill>
                <a:latin typeface="Calibri"/>
                <a:cs typeface="Calibri"/>
              </a:rPr>
              <a:t>Intent</a:t>
            </a:r>
            <a:r>
              <a:rPr sz="2800" dirty="0">
                <a:solidFill>
                  <a:srgbClr val="1F145D"/>
                </a:solidFill>
                <a:latin typeface="Calibri"/>
                <a:cs typeface="Calibri"/>
              </a:rPr>
              <a:t> </a:t>
            </a:r>
            <a:r>
              <a:rPr sz="2800" spc="-5" dirty="0">
                <a:solidFill>
                  <a:srgbClr val="1F145D"/>
                </a:solidFill>
                <a:latin typeface="Calibri"/>
                <a:cs typeface="Calibri"/>
              </a:rPr>
              <a:t>is</a:t>
            </a:r>
            <a:r>
              <a:rPr sz="2800" spc="15" dirty="0">
                <a:solidFill>
                  <a:srgbClr val="1F145D"/>
                </a:solidFill>
                <a:latin typeface="Calibri"/>
                <a:cs typeface="Calibri"/>
              </a:rPr>
              <a:t> </a:t>
            </a:r>
            <a:r>
              <a:rPr sz="2800" spc="-25" dirty="0">
                <a:solidFill>
                  <a:srgbClr val="1F145D"/>
                </a:solidFill>
                <a:latin typeface="Calibri"/>
                <a:cs typeface="Calibri"/>
              </a:rPr>
              <a:t>for</a:t>
            </a:r>
            <a:r>
              <a:rPr sz="2800"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0" dirty="0">
                <a:solidFill>
                  <a:srgbClr val="1F145D"/>
                </a:solidFill>
                <a:latin typeface="Calibri"/>
                <a:cs typeface="Calibri"/>
              </a:rPr>
              <a:t>noise</a:t>
            </a:r>
            <a:r>
              <a:rPr sz="2800" spc="10" dirty="0">
                <a:solidFill>
                  <a:srgbClr val="1F145D"/>
                </a:solidFill>
                <a:latin typeface="Calibri"/>
                <a:cs typeface="Calibri"/>
              </a:rPr>
              <a:t> </a:t>
            </a:r>
            <a:r>
              <a:rPr sz="2800" spc="-10" dirty="0">
                <a:solidFill>
                  <a:srgbClr val="1F145D"/>
                </a:solidFill>
                <a:latin typeface="Calibri"/>
                <a:cs typeface="Calibri"/>
              </a:rPr>
              <a:t>elimination</a:t>
            </a:r>
            <a:r>
              <a:rPr sz="2800" spc="25" dirty="0">
                <a:solidFill>
                  <a:srgbClr val="1F145D"/>
                </a:solidFill>
                <a:latin typeface="Calibri"/>
                <a:cs typeface="Calibri"/>
              </a:rPr>
              <a:t> </a:t>
            </a:r>
            <a:r>
              <a:rPr sz="2800" spc="-10" dirty="0">
                <a:solidFill>
                  <a:srgbClr val="1F145D"/>
                </a:solidFill>
                <a:latin typeface="Calibri"/>
                <a:cs typeface="Calibri"/>
              </a:rPr>
              <a:t>circuit</a:t>
            </a:r>
            <a:r>
              <a:rPr sz="2800" spc="10" dirty="0">
                <a:solidFill>
                  <a:srgbClr val="1F145D"/>
                </a:solidFill>
                <a:latin typeface="Calibri"/>
                <a:cs typeface="Calibri"/>
              </a:rPr>
              <a:t> </a:t>
            </a:r>
            <a:r>
              <a:rPr sz="2800" spc="-5" dirty="0">
                <a:solidFill>
                  <a:srgbClr val="1F145D"/>
                </a:solidFill>
                <a:latin typeface="Calibri"/>
                <a:cs typeface="Calibri"/>
              </a:rPr>
              <a:t>which</a:t>
            </a:r>
            <a:r>
              <a:rPr sz="2800" spc="20" dirty="0">
                <a:solidFill>
                  <a:srgbClr val="1F145D"/>
                </a:solidFill>
                <a:latin typeface="Calibri"/>
                <a:cs typeface="Calibri"/>
              </a:rPr>
              <a:t> </a:t>
            </a:r>
            <a:r>
              <a:rPr sz="2800" spc="-15" dirty="0">
                <a:solidFill>
                  <a:srgbClr val="1F145D"/>
                </a:solidFill>
                <a:latin typeface="Calibri"/>
                <a:cs typeface="Calibri"/>
              </a:rPr>
              <a:t>removes</a:t>
            </a:r>
            <a:r>
              <a:rPr sz="2800" spc="5" dirty="0">
                <a:solidFill>
                  <a:srgbClr val="1F145D"/>
                </a:solidFill>
                <a:latin typeface="Calibri"/>
                <a:cs typeface="Calibri"/>
              </a:rPr>
              <a:t> </a:t>
            </a:r>
            <a:r>
              <a:rPr sz="2800" spc="-20" dirty="0">
                <a:solidFill>
                  <a:srgbClr val="1F145D"/>
                </a:solidFill>
                <a:latin typeface="Calibri"/>
                <a:cs typeface="Calibri"/>
              </a:rPr>
              <a:t>any </a:t>
            </a:r>
            <a:r>
              <a:rPr sz="2800" spc="-620" dirty="0">
                <a:solidFill>
                  <a:srgbClr val="1F145D"/>
                </a:solidFill>
                <a:latin typeface="Calibri"/>
                <a:cs typeface="Calibri"/>
              </a:rPr>
              <a:t> </a:t>
            </a:r>
            <a:r>
              <a:rPr sz="2800" spc="-10" dirty="0">
                <a:solidFill>
                  <a:srgbClr val="1F145D"/>
                </a:solidFill>
                <a:latin typeface="Calibri"/>
                <a:cs typeface="Calibri"/>
              </a:rPr>
              <a:t>pulses,</a:t>
            </a:r>
            <a:r>
              <a:rPr sz="2800" spc="25" dirty="0">
                <a:solidFill>
                  <a:srgbClr val="1F145D"/>
                </a:solidFill>
                <a:latin typeface="Calibri"/>
                <a:cs typeface="Calibri"/>
              </a:rPr>
              <a:t> </a:t>
            </a:r>
            <a:r>
              <a:rPr sz="2800" spc="-5" dirty="0">
                <a:solidFill>
                  <a:srgbClr val="1F145D"/>
                </a:solidFill>
                <a:latin typeface="Calibri"/>
                <a:cs typeface="Calibri"/>
              </a:rPr>
              <a:t>either</a:t>
            </a:r>
            <a:r>
              <a:rPr sz="2800" spc="5"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35" dirty="0">
                <a:solidFill>
                  <a:srgbClr val="1F145D"/>
                </a:solidFill>
                <a:latin typeface="Calibri"/>
                <a:cs typeface="Calibri"/>
              </a:rPr>
              <a:t>zero</a:t>
            </a:r>
            <a:r>
              <a:rPr sz="2800" spc="-5" dirty="0">
                <a:solidFill>
                  <a:srgbClr val="1F145D"/>
                </a:solidFill>
                <a:latin typeface="Calibri"/>
                <a:cs typeface="Calibri"/>
              </a:rPr>
              <a:t> or</a:t>
            </a:r>
            <a:r>
              <a:rPr sz="280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one,</a:t>
            </a:r>
            <a:r>
              <a:rPr sz="2800" spc="-5" dirty="0">
                <a:solidFill>
                  <a:srgbClr val="1F145D"/>
                </a:solidFill>
                <a:latin typeface="Calibri"/>
                <a:cs typeface="Calibri"/>
              </a:rPr>
              <a:t> which</a:t>
            </a:r>
            <a:r>
              <a:rPr sz="2800" spc="30" dirty="0">
                <a:solidFill>
                  <a:srgbClr val="1F145D"/>
                </a:solidFill>
                <a:latin typeface="Calibri"/>
                <a:cs typeface="Calibri"/>
              </a:rPr>
              <a:t> </a:t>
            </a:r>
            <a:r>
              <a:rPr sz="2800" spc="-10" dirty="0">
                <a:solidFill>
                  <a:srgbClr val="1F145D"/>
                </a:solidFill>
                <a:latin typeface="Calibri"/>
                <a:cs typeface="Calibri"/>
              </a:rPr>
              <a:t>only</a:t>
            </a:r>
            <a:r>
              <a:rPr sz="2800" spc="5" dirty="0">
                <a:solidFill>
                  <a:srgbClr val="1F145D"/>
                </a:solidFill>
                <a:latin typeface="Calibri"/>
                <a:cs typeface="Calibri"/>
              </a:rPr>
              <a:t> </a:t>
            </a:r>
            <a:r>
              <a:rPr sz="2800" spc="-15" dirty="0">
                <a:solidFill>
                  <a:srgbClr val="1F145D"/>
                </a:solidFill>
                <a:latin typeface="Calibri"/>
                <a:cs typeface="Calibri"/>
              </a:rPr>
              <a:t>last</a:t>
            </a:r>
            <a:r>
              <a:rPr sz="2800" spc="10" dirty="0">
                <a:solidFill>
                  <a:srgbClr val="1F145D"/>
                </a:solidFill>
                <a:latin typeface="Calibri"/>
                <a:cs typeface="Calibri"/>
              </a:rPr>
              <a:t> </a:t>
            </a:r>
            <a:r>
              <a:rPr sz="2800" spc="-10" dirty="0">
                <a:solidFill>
                  <a:srgbClr val="1F145D"/>
                </a:solidFill>
                <a:latin typeface="Calibri"/>
                <a:cs typeface="Calibri"/>
              </a:rPr>
              <a:t>one</a:t>
            </a:r>
            <a:r>
              <a:rPr sz="2800" spc="10" dirty="0">
                <a:solidFill>
                  <a:srgbClr val="1F145D"/>
                </a:solidFill>
                <a:latin typeface="Calibri"/>
                <a:cs typeface="Calibri"/>
              </a:rPr>
              <a:t> </a:t>
            </a:r>
            <a:r>
              <a:rPr sz="2800" spc="-5" dirty="0">
                <a:solidFill>
                  <a:srgbClr val="1F145D"/>
                </a:solidFill>
                <a:latin typeface="Calibri"/>
                <a:cs typeface="Calibri"/>
              </a:rPr>
              <a:t>clock</a:t>
            </a:r>
            <a:r>
              <a:rPr sz="2800" spc="5" dirty="0">
                <a:solidFill>
                  <a:srgbClr val="1F145D"/>
                </a:solidFill>
                <a:latin typeface="Calibri"/>
                <a:cs typeface="Calibri"/>
              </a:rPr>
              <a:t> </a:t>
            </a:r>
            <a:r>
              <a:rPr sz="2800" spc="-10" dirty="0">
                <a:solidFill>
                  <a:srgbClr val="1F145D"/>
                </a:solidFill>
                <a:latin typeface="Calibri"/>
                <a:cs typeface="Calibri"/>
              </a:rPr>
              <a:t>cycle.</a:t>
            </a:r>
            <a:endParaRPr sz="2800">
              <a:solidFill>
                <a:srgbClr val="1F145D"/>
              </a:solidFill>
              <a:latin typeface="Calibri"/>
              <a:cs typeface="Calibri"/>
            </a:endParaRPr>
          </a:p>
        </p:txBody>
      </p:sp>
      <p:grpSp>
        <p:nvGrpSpPr>
          <p:cNvPr id="7" name="Group 6">
            <a:extLst>
              <a:ext uri="{FF2B5EF4-FFF2-40B4-BE49-F238E27FC236}">
                <a16:creationId xmlns:a16="http://schemas.microsoft.com/office/drawing/2014/main" id="{6D340621-648E-4811-8A67-66A7AD1AEF8A}"/>
              </a:ext>
            </a:extLst>
          </p:cNvPr>
          <p:cNvGrpSpPr/>
          <p:nvPr/>
        </p:nvGrpSpPr>
        <p:grpSpPr>
          <a:xfrm>
            <a:off x="2058161" y="3062985"/>
            <a:ext cx="3678108" cy="634743"/>
            <a:chOff x="2058161" y="3062985"/>
            <a:chExt cx="3678108" cy="634743"/>
          </a:xfrm>
        </p:grpSpPr>
        <p:pic>
          <p:nvPicPr>
            <p:cNvPr id="4" name="object 4"/>
            <p:cNvPicPr/>
            <p:nvPr/>
          </p:nvPicPr>
          <p:blipFill>
            <a:blip r:embed="rId2" cstate="print"/>
            <a:stretch>
              <a:fillRect/>
            </a:stretch>
          </p:blipFill>
          <p:spPr>
            <a:xfrm>
              <a:off x="2489648" y="3142863"/>
              <a:ext cx="3246621" cy="554865"/>
            </a:xfrm>
            <a:prstGeom prst="rect">
              <a:avLst/>
            </a:prstGeom>
          </p:spPr>
        </p:pic>
        <p:sp>
          <p:nvSpPr>
            <p:cNvPr id="5" name="object 5"/>
            <p:cNvSpPr txBox="1"/>
            <p:nvPr/>
          </p:nvSpPr>
          <p:spPr>
            <a:xfrm>
              <a:off x="2058161" y="3062985"/>
              <a:ext cx="434340" cy="574040"/>
            </a:xfrm>
            <a:prstGeom prst="rect">
              <a:avLst/>
            </a:prstGeom>
          </p:spPr>
          <p:txBody>
            <a:bodyPr vert="horz" wrap="square" lIns="0" tIns="12700" rIns="0" bIns="0" rtlCol="0">
              <a:spAutoFit/>
            </a:bodyPr>
            <a:lstStyle/>
            <a:p>
              <a:pPr marL="12700" marR="5080" indent="202565">
                <a:lnSpc>
                  <a:spcPct val="100000"/>
                </a:lnSpc>
                <a:spcBef>
                  <a:spcPts val="100"/>
                </a:spcBef>
              </a:pPr>
              <a:r>
                <a:rPr sz="1800" dirty="0">
                  <a:solidFill>
                    <a:srgbClr val="1F145D"/>
                  </a:solidFill>
                  <a:latin typeface="Calibri"/>
                  <a:cs typeface="Calibri"/>
                </a:rPr>
                <a:t>IN  </a:t>
              </a:r>
              <a:r>
                <a:rPr sz="1800" spc="-5" dirty="0">
                  <a:solidFill>
                    <a:srgbClr val="1F145D"/>
                  </a:solidFill>
                  <a:latin typeface="Calibri"/>
                  <a:cs typeface="Calibri"/>
                </a:rPr>
                <a:t>OUT</a:t>
              </a:r>
              <a:endParaRPr sz="1800">
                <a:solidFill>
                  <a:srgbClr val="1F145D"/>
                </a:solidFill>
                <a:latin typeface="Calibri"/>
                <a:cs typeface="Calibri"/>
              </a:endParaRPr>
            </a:p>
          </p:txBody>
        </p:sp>
      </p:grpSp>
      <p:sp>
        <p:nvSpPr>
          <p:cNvPr id="6" name="object 6"/>
          <p:cNvSpPr txBox="1"/>
          <p:nvPr/>
        </p:nvSpPr>
        <p:spPr>
          <a:xfrm>
            <a:off x="823671" y="4234688"/>
            <a:ext cx="9951085" cy="2180340"/>
          </a:xfrm>
          <a:prstGeom prst="rect">
            <a:avLst/>
          </a:prstGeom>
        </p:spPr>
        <p:txBody>
          <a:bodyPr vert="horz" wrap="square" lIns="0" tIns="12065" rIns="0" bIns="0" rtlCol="0">
            <a:spAutoFit/>
          </a:bodyPr>
          <a:lstStyle/>
          <a:p>
            <a:pPr marL="241300" indent="-228600">
              <a:lnSpc>
                <a:spcPts val="3110"/>
              </a:lnSpc>
              <a:spcBef>
                <a:spcPts val="95"/>
              </a:spcBef>
              <a:buFont typeface="Arial"/>
              <a:buChar char="•"/>
              <a:tabLst>
                <a:tab pos="241300" algn="l"/>
              </a:tabLst>
            </a:pPr>
            <a:r>
              <a:rPr sz="2800" spc="-10" dirty="0">
                <a:solidFill>
                  <a:srgbClr val="1F145D"/>
                </a:solidFill>
                <a:latin typeface="Calibri"/>
                <a:cs typeface="Calibri"/>
              </a:rPr>
              <a:t>Outline</a:t>
            </a:r>
            <a:r>
              <a:rPr sz="2800" dirty="0">
                <a:solidFill>
                  <a:srgbClr val="1F145D"/>
                </a:solidFill>
                <a:latin typeface="Calibri"/>
                <a:cs typeface="Calibri"/>
              </a:rPr>
              <a:t> </a:t>
            </a:r>
            <a:r>
              <a:rPr sz="2800" spc="-10" dirty="0">
                <a:solidFill>
                  <a:srgbClr val="1F145D"/>
                </a:solidFill>
                <a:latin typeface="Calibri"/>
                <a:cs typeface="Calibri"/>
              </a:rPr>
              <a:t>design:</a:t>
            </a:r>
            <a:endParaRPr sz="2800">
              <a:solidFill>
                <a:srgbClr val="1F145D"/>
              </a:solidFill>
              <a:latin typeface="Calibri"/>
              <a:cs typeface="Calibri"/>
            </a:endParaRPr>
          </a:p>
          <a:p>
            <a:pPr marL="698500" lvl="1" indent="-229235">
              <a:lnSpc>
                <a:spcPts val="2850"/>
              </a:lnSpc>
              <a:buFont typeface="Arial"/>
              <a:buChar char="•"/>
              <a:tabLst>
                <a:tab pos="699135" algn="l"/>
              </a:tabLst>
            </a:pPr>
            <a:r>
              <a:rPr sz="2800" spc="-30" dirty="0">
                <a:solidFill>
                  <a:srgbClr val="1F145D"/>
                </a:solidFill>
                <a:latin typeface="Calibri"/>
                <a:cs typeface="Calibri"/>
              </a:rPr>
              <a:t>We’ll</a:t>
            </a:r>
            <a:r>
              <a:rPr sz="2800" spc="10" dirty="0">
                <a:solidFill>
                  <a:srgbClr val="1F145D"/>
                </a:solidFill>
                <a:latin typeface="Calibri"/>
                <a:cs typeface="Calibri"/>
              </a:rPr>
              <a:t> </a:t>
            </a:r>
            <a:r>
              <a:rPr sz="2800" spc="-20" dirty="0">
                <a:solidFill>
                  <a:srgbClr val="1F145D"/>
                </a:solidFill>
                <a:latin typeface="Calibri"/>
                <a:cs typeface="Calibri"/>
              </a:rPr>
              <a:t>start</a:t>
            </a:r>
            <a:r>
              <a:rPr sz="2800" spc="15" dirty="0">
                <a:solidFill>
                  <a:srgbClr val="1F145D"/>
                </a:solidFill>
                <a:latin typeface="Calibri"/>
                <a:cs typeface="Calibri"/>
              </a:rPr>
              <a:t> </a:t>
            </a:r>
            <a:r>
              <a:rPr sz="2800" spc="-15" dirty="0">
                <a:solidFill>
                  <a:srgbClr val="1F145D"/>
                </a:solidFill>
                <a:latin typeface="Calibri"/>
                <a:cs typeface="Calibri"/>
              </a:rPr>
              <a:t>by</a:t>
            </a:r>
            <a:r>
              <a:rPr sz="2800" spc="25" dirty="0">
                <a:solidFill>
                  <a:srgbClr val="1F145D"/>
                </a:solidFill>
                <a:latin typeface="Calibri"/>
                <a:cs typeface="Calibri"/>
              </a:rPr>
              <a:t> </a:t>
            </a:r>
            <a:r>
              <a:rPr sz="2800" spc="-5" dirty="0">
                <a:solidFill>
                  <a:srgbClr val="1F145D"/>
                </a:solidFill>
                <a:latin typeface="Calibri"/>
                <a:cs typeface="Calibri"/>
              </a:rPr>
              <a:t>choosing</a:t>
            </a:r>
            <a:r>
              <a:rPr sz="2800" spc="1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design</a:t>
            </a:r>
            <a:r>
              <a:rPr sz="2800" spc="2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5" dirty="0">
                <a:solidFill>
                  <a:srgbClr val="1F145D"/>
                </a:solidFill>
                <a:latin typeface="Calibri"/>
                <a:cs typeface="Calibri"/>
              </a:rPr>
              <a:t>Moore</a:t>
            </a:r>
            <a:r>
              <a:rPr sz="2800" spc="5" dirty="0">
                <a:solidFill>
                  <a:srgbClr val="1F145D"/>
                </a:solidFill>
                <a:latin typeface="Calibri"/>
                <a:cs typeface="Calibri"/>
              </a:rPr>
              <a:t> </a:t>
            </a:r>
            <a:r>
              <a:rPr sz="2800" spc="-10" dirty="0">
                <a:solidFill>
                  <a:srgbClr val="1F145D"/>
                </a:solidFill>
                <a:latin typeface="Calibri"/>
                <a:cs typeface="Calibri"/>
              </a:rPr>
              <a:t>machine</a:t>
            </a:r>
            <a:endParaRPr sz="2800">
              <a:solidFill>
                <a:srgbClr val="1F145D"/>
              </a:solidFill>
              <a:latin typeface="Calibri"/>
              <a:cs typeface="Calibri"/>
            </a:endParaRPr>
          </a:p>
          <a:p>
            <a:pPr marL="698500" lvl="1" indent="-229235">
              <a:lnSpc>
                <a:spcPts val="2850"/>
              </a:lnSpc>
              <a:buFont typeface="Arial"/>
              <a:buChar char="•"/>
              <a:tabLst>
                <a:tab pos="699135" algn="l"/>
              </a:tabLst>
            </a:pPr>
            <a:r>
              <a:rPr sz="2800" spc="-5" dirty="0">
                <a:solidFill>
                  <a:srgbClr val="1F145D"/>
                </a:solidFill>
                <a:latin typeface="Calibri"/>
                <a:cs typeface="Calibri"/>
              </a:rPr>
              <a:t>Assign</a:t>
            </a:r>
            <a:r>
              <a:rPr sz="2800" spc="20" dirty="0">
                <a:solidFill>
                  <a:srgbClr val="1F145D"/>
                </a:solidFill>
                <a:latin typeface="Calibri"/>
                <a:cs typeface="Calibri"/>
              </a:rPr>
              <a:t> </a:t>
            </a:r>
            <a:r>
              <a:rPr sz="2800" spc="-5" dirty="0">
                <a:solidFill>
                  <a:srgbClr val="1F145D"/>
                </a:solidFill>
                <a:latin typeface="Calibri"/>
                <a:cs typeface="Calibri"/>
              </a:rPr>
              <a:t>each</a:t>
            </a:r>
            <a:r>
              <a:rPr sz="2800" dirty="0">
                <a:solidFill>
                  <a:srgbClr val="1F145D"/>
                </a:solidFill>
                <a:latin typeface="Calibri"/>
                <a:cs typeface="Calibri"/>
              </a:rPr>
              <a:t> </a:t>
            </a:r>
            <a:r>
              <a:rPr sz="2800" spc="-30" dirty="0">
                <a:solidFill>
                  <a:srgbClr val="1F145D"/>
                </a:solidFill>
                <a:latin typeface="Calibri"/>
                <a:cs typeface="Calibri"/>
              </a:rPr>
              <a:t>state</a:t>
            </a:r>
            <a:r>
              <a:rPr sz="280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20" dirty="0">
                <a:solidFill>
                  <a:srgbClr val="1F145D"/>
                </a:solidFill>
                <a:latin typeface="Calibri"/>
                <a:cs typeface="Calibri"/>
              </a:rPr>
              <a:t>letter</a:t>
            </a:r>
            <a:r>
              <a:rPr sz="2800" spc="-30" dirty="0">
                <a:solidFill>
                  <a:srgbClr val="1F145D"/>
                </a:solidFill>
                <a:latin typeface="Calibri"/>
                <a:cs typeface="Calibri"/>
              </a:rPr>
              <a:t> </a:t>
            </a:r>
            <a:r>
              <a:rPr sz="2800" spc="-5" dirty="0">
                <a:solidFill>
                  <a:srgbClr val="1F145D"/>
                </a:solidFill>
                <a:latin typeface="Calibri"/>
                <a:cs typeface="Calibri"/>
              </a:rPr>
              <a:t>a,b,c,….</a:t>
            </a:r>
            <a:endParaRPr sz="2800">
              <a:solidFill>
                <a:srgbClr val="1F145D"/>
              </a:solidFill>
              <a:latin typeface="Calibri"/>
              <a:cs typeface="Calibri"/>
            </a:endParaRPr>
          </a:p>
          <a:p>
            <a:pPr marL="698500" marR="5080" lvl="1" indent="-228600">
              <a:lnSpc>
                <a:spcPct val="70000"/>
              </a:lnSpc>
              <a:spcBef>
                <a:spcPts val="755"/>
              </a:spcBef>
              <a:buFont typeface="Arial"/>
              <a:buChar char="•"/>
              <a:tabLst>
                <a:tab pos="699135" algn="l"/>
              </a:tabLst>
            </a:pPr>
            <a:r>
              <a:rPr sz="2800" spc="-40" dirty="0">
                <a:solidFill>
                  <a:srgbClr val="1F145D"/>
                </a:solidFill>
                <a:latin typeface="Calibri"/>
                <a:cs typeface="Calibri"/>
              </a:rPr>
              <a:t>Work</a:t>
            </a:r>
            <a:r>
              <a:rPr sz="2800" spc="5" dirty="0">
                <a:solidFill>
                  <a:srgbClr val="1F145D"/>
                </a:solidFill>
                <a:latin typeface="Calibri"/>
                <a:cs typeface="Calibri"/>
              </a:rPr>
              <a:t> </a:t>
            </a:r>
            <a:r>
              <a:rPr sz="2800" spc="-10" dirty="0">
                <a:solidFill>
                  <a:srgbClr val="1F145D"/>
                </a:solidFill>
                <a:latin typeface="Calibri"/>
                <a:cs typeface="Calibri"/>
              </a:rPr>
              <a:t>out</a:t>
            </a:r>
            <a:r>
              <a:rPr sz="2800" spc="5" dirty="0">
                <a:solidFill>
                  <a:srgbClr val="1F145D"/>
                </a:solidFill>
                <a:latin typeface="Calibri"/>
                <a:cs typeface="Calibri"/>
              </a:rPr>
              <a:t> </a:t>
            </a:r>
            <a:r>
              <a:rPr sz="2800" spc="-10" dirty="0">
                <a:solidFill>
                  <a:srgbClr val="1F145D"/>
                </a:solidFill>
                <a:latin typeface="Calibri"/>
                <a:cs typeface="Calibri"/>
              </a:rPr>
              <a:t>what</a:t>
            </a:r>
            <a:r>
              <a:rPr sz="2800" dirty="0">
                <a:solidFill>
                  <a:srgbClr val="1F145D"/>
                </a:solidFill>
                <a:latin typeface="Calibri"/>
                <a:cs typeface="Calibri"/>
              </a:rPr>
              <a:t> </a:t>
            </a:r>
            <a:r>
              <a:rPr sz="2800" spc="-10" dirty="0">
                <a:solidFill>
                  <a:srgbClr val="1F145D"/>
                </a:solidFill>
                <a:latin typeface="Calibri"/>
                <a:cs typeface="Calibri"/>
              </a:rPr>
              <a:t>transitions</a:t>
            </a:r>
            <a:r>
              <a:rPr sz="2800" spc="40" dirty="0">
                <a:solidFill>
                  <a:srgbClr val="1F145D"/>
                </a:solidFill>
                <a:latin typeface="Calibri"/>
                <a:cs typeface="Calibri"/>
              </a:rPr>
              <a:t> </a:t>
            </a:r>
            <a:r>
              <a:rPr sz="2800" spc="-10" dirty="0">
                <a:solidFill>
                  <a:srgbClr val="1F145D"/>
                </a:solidFill>
                <a:latin typeface="Calibri"/>
                <a:cs typeface="Calibri"/>
              </a:rPr>
              <a:t>should</a:t>
            </a:r>
            <a:r>
              <a:rPr sz="2800" spc="30" dirty="0">
                <a:solidFill>
                  <a:srgbClr val="1F145D"/>
                </a:solidFill>
                <a:latin typeface="Calibri"/>
                <a:cs typeface="Calibri"/>
              </a:rPr>
              <a:t> </a:t>
            </a:r>
            <a:r>
              <a:rPr sz="2800" spc="-5" dirty="0">
                <a:solidFill>
                  <a:srgbClr val="1F145D"/>
                </a:solidFill>
                <a:latin typeface="Calibri"/>
                <a:cs typeface="Calibri"/>
              </a:rPr>
              <a:t>be</a:t>
            </a:r>
            <a:r>
              <a:rPr sz="2800" spc="10"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each</a:t>
            </a:r>
            <a:r>
              <a:rPr sz="2800" dirty="0">
                <a:solidFill>
                  <a:srgbClr val="1F145D"/>
                </a:solidFill>
                <a:latin typeface="Calibri"/>
                <a:cs typeface="Calibri"/>
              </a:rPr>
              <a:t> </a:t>
            </a:r>
            <a:r>
              <a:rPr sz="2800" spc="-10" dirty="0">
                <a:solidFill>
                  <a:srgbClr val="1F145D"/>
                </a:solidFill>
                <a:latin typeface="Calibri"/>
                <a:cs typeface="Calibri"/>
              </a:rPr>
              <a:t>possible</a:t>
            </a:r>
            <a:r>
              <a:rPr sz="2800" spc="45" dirty="0">
                <a:solidFill>
                  <a:srgbClr val="1F145D"/>
                </a:solidFill>
                <a:latin typeface="Calibri"/>
                <a:cs typeface="Calibri"/>
              </a:rPr>
              <a:t> </a:t>
            </a:r>
            <a:r>
              <a:rPr sz="2800" spc="-10" dirty="0">
                <a:solidFill>
                  <a:srgbClr val="1F145D"/>
                </a:solidFill>
                <a:latin typeface="Calibri"/>
                <a:cs typeface="Calibri"/>
              </a:rPr>
              <a:t>input</a:t>
            </a:r>
            <a:r>
              <a:rPr sz="2800" spc="25" dirty="0">
                <a:solidFill>
                  <a:srgbClr val="1F145D"/>
                </a:solidFill>
                <a:latin typeface="Calibri"/>
                <a:cs typeface="Calibri"/>
              </a:rPr>
              <a:t> </a:t>
            </a:r>
            <a:r>
              <a:rPr sz="2800" spc="-5" dirty="0">
                <a:solidFill>
                  <a:srgbClr val="1F145D"/>
                </a:solidFill>
                <a:latin typeface="Calibri"/>
                <a:cs typeface="Calibri"/>
              </a:rPr>
              <a:t>and </a:t>
            </a:r>
            <a:r>
              <a:rPr sz="2800" spc="-615" dirty="0">
                <a:solidFill>
                  <a:srgbClr val="1F145D"/>
                </a:solidFill>
                <a:latin typeface="Calibri"/>
                <a:cs typeface="Calibri"/>
              </a:rPr>
              <a:t> </a:t>
            </a:r>
            <a:r>
              <a:rPr sz="2800" spc="-10" dirty="0">
                <a:solidFill>
                  <a:srgbClr val="1F145D"/>
                </a:solidFill>
                <a:latin typeface="Calibri"/>
                <a:cs typeface="Calibri"/>
              </a:rPr>
              <a:t>construct</a:t>
            </a:r>
            <a:r>
              <a:rPr sz="2800" spc="3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5" dirty="0">
                <a:solidFill>
                  <a:srgbClr val="1F145D"/>
                </a:solidFill>
                <a:latin typeface="Calibri"/>
                <a:cs typeface="Calibri"/>
              </a:rPr>
              <a:t>ASM</a:t>
            </a:r>
            <a:r>
              <a:rPr sz="2800" spc="30" dirty="0">
                <a:solidFill>
                  <a:srgbClr val="1F145D"/>
                </a:solidFill>
                <a:latin typeface="Calibri"/>
                <a:cs typeface="Calibri"/>
              </a:rPr>
              <a:t> </a:t>
            </a:r>
            <a:r>
              <a:rPr sz="2800" spc="-5" dirty="0">
                <a:solidFill>
                  <a:srgbClr val="1F145D"/>
                </a:solidFill>
                <a:latin typeface="Calibri"/>
                <a:cs typeface="Calibri"/>
              </a:rPr>
              <a:t>chart</a:t>
            </a:r>
            <a:r>
              <a:rPr sz="2800" spc="10" dirty="0">
                <a:solidFill>
                  <a:srgbClr val="1F145D"/>
                </a:solidFill>
                <a:latin typeface="Calibri"/>
                <a:cs typeface="Calibri"/>
              </a:rPr>
              <a:t> </a:t>
            </a:r>
            <a:r>
              <a:rPr sz="2800" spc="-25" dirty="0">
                <a:solidFill>
                  <a:srgbClr val="1F145D"/>
                </a:solidFill>
                <a:latin typeface="Calibri"/>
                <a:cs typeface="Calibri"/>
              </a:rPr>
              <a:t>for</a:t>
            </a:r>
            <a:r>
              <a:rPr sz="2800" dirty="0">
                <a:solidFill>
                  <a:srgbClr val="1F145D"/>
                </a:solidFill>
                <a:latin typeface="Calibri"/>
                <a:cs typeface="Calibri"/>
              </a:rPr>
              <a:t> </a:t>
            </a:r>
            <a:r>
              <a:rPr sz="2800" spc="-5" dirty="0">
                <a:solidFill>
                  <a:srgbClr val="1F145D"/>
                </a:solidFill>
                <a:latin typeface="Calibri"/>
                <a:cs typeface="Calibri"/>
              </a:rPr>
              <a:t>all </a:t>
            </a:r>
            <a:r>
              <a:rPr sz="2800" spc="-10" dirty="0">
                <a:solidFill>
                  <a:srgbClr val="1F145D"/>
                </a:solidFill>
                <a:latin typeface="Calibri"/>
                <a:cs typeface="Calibri"/>
              </a:rPr>
              <a:t>possibilities</a:t>
            </a:r>
            <a:r>
              <a:rPr sz="2800" spc="45" dirty="0">
                <a:solidFill>
                  <a:srgbClr val="1F145D"/>
                </a:solidFill>
                <a:latin typeface="Calibri"/>
                <a:cs typeface="Calibri"/>
              </a:rPr>
              <a:t> </a:t>
            </a:r>
            <a:r>
              <a:rPr sz="2800" spc="-5" dirty="0">
                <a:solidFill>
                  <a:srgbClr val="1F145D"/>
                </a:solidFill>
                <a:latin typeface="Calibri"/>
                <a:cs typeface="Calibri"/>
              </a:rPr>
              <a:t>of each</a:t>
            </a:r>
            <a:r>
              <a:rPr sz="2800" dirty="0">
                <a:solidFill>
                  <a:srgbClr val="1F145D"/>
                </a:solidFill>
                <a:latin typeface="Calibri"/>
                <a:cs typeface="Calibri"/>
              </a:rPr>
              <a:t> </a:t>
            </a:r>
            <a:r>
              <a:rPr sz="2800" spc="-10" dirty="0">
                <a:solidFill>
                  <a:srgbClr val="1F145D"/>
                </a:solidFill>
                <a:latin typeface="Calibri"/>
                <a:cs typeface="Calibri"/>
              </a:rPr>
              <a:t>successive </a:t>
            </a:r>
            <a:r>
              <a:rPr sz="2800" spc="-5" dirty="0">
                <a:solidFill>
                  <a:srgbClr val="1F145D"/>
                </a:solidFill>
                <a:latin typeface="Calibri"/>
                <a:cs typeface="Calibri"/>
              </a:rPr>
              <a:t> </a:t>
            </a:r>
            <a:r>
              <a:rPr sz="2800" spc="-10" dirty="0">
                <a:solidFill>
                  <a:srgbClr val="1F145D"/>
                </a:solidFill>
                <a:latin typeface="Calibri"/>
                <a:cs typeface="Calibri"/>
              </a:rPr>
              <a:t>input</a:t>
            </a:r>
            <a:r>
              <a:rPr sz="2800" spc="20" dirty="0">
                <a:solidFill>
                  <a:srgbClr val="1F145D"/>
                </a:solidFill>
                <a:latin typeface="Calibri"/>
                <a:cs typeface="Calibri"/>
              </a:rPr>
              <a:t> </a:t>
            </a:r>
            <a:r>
              <a:rPr sz="2800" spc="-10" dirty="0">
                <a:solidFill>
                  <a:srgbClr val="1F145D"/>
                </a:solidFill>
                <a:latin typeface="Calibri"/>
                <a:cs typeface="Calibri"/>
              </a:rPr>
              <a:t>bit.</a:t>
            </a:r>
            <a:endParaRPr sz="2800">
              <a:solidFill>
                <a:srgbClr val="1F145D"/>
              </a:solidFill>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823" y="297561"/>
            <a:ext cx="3954925"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sp>
        <p:nvSpPr>
          <p:cNvPr id="24" name="object 24"/>
          <p:cNvSpPr txBox="1"/>
          <p:nvPr/>
        </p:nvSpPr>
        <p:spPr>
          <a:xfrm>
            <a:off x="4420361" y="1300098"/>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grpSp>
        <p:nvGrpSpPr>
          <p:cNvPr id="44" name="Group 43">
            <a:extLst>
              <a:ext uri="{FF2B5EF4-FFF2-40B4-BE49-F238E27FC236}">
                <a16:creationId xmlns:a16="http://schemas.microsoft.com/office/drawing/2014/main" id="{E8CF096A-C753-4ECA-AC71-61E6B90268A2}"/>
              </a:ext>
            </a:extLst>
          </p:cNvPr>
          <p:cNvGrpSpPr/>
          <p:nvPr/>
        </p:nvGrpSpPr>
        <p:grpSpPr>
          <a:xfrm>
            <a:off x="1701545" y="1432941"/>
            <a:ext cx="8094980" cy="5170461"/>
            <a:chOff x="1701545" y="1432941"/>
            <a:chExt cx="8094980" cy="5170461"/>
          </a:xfrm>
        </p:grpSpPr>
        <p:sp>
          <p:nvSpPr>
            <p:cNvPr id="3" name="object 3"/>
            <p:cNvSpPr txBox="1"/>
            <p:nvPr/>
          </p:nvSpPr>
          <p:spPr>
            <a:xfrm>
              <a:off x="1701545" y="1720976"/>
              <a:ext cx="1450975" cy="422275"/>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935" algn="l"/>
                </a:tabLst>
              </a:pPr>
              <a:r>
                <a:rPr sz="2600" dirty="0">
                  <a:solidFill>
                    <a:srgbClr val="1F145D"/>
                  </a:solidFill>
                  <a:latin typeface="Calibri"/>
                  <a:cs typeface="Calibri"/>
                </a:rPr>
                <a:t>IN</a:t>
              </a:r>
              <a:r>
                <a:rPr sz="2600" spc="-55" dirty="0">
                  <a:solidFill>
                    <a:srgbClr val="1F145D"/>
                  </a:solidFill>
                  <a:latin typeface="Calibri"/>
                  <a:cs typeface="Calibri"/>
                </a:rPr>
                <a:t> </a:t>
              </a:r>
              <a:r>
                <a:rPr sz="2600" dirty="0">
                  <a:solidFill>
                    <a:srgbClr val="1F145D"/>
                  </a:solidFill>
                  <a:latin typeface="Calibri"/>
                  <a:cs typeface="Calibri"/>
                </a:rPr>
                <a:t>00,</a:t>
              </a:r>
              <a:r>
                <a:rPr sz="2600" spc="-50" dirty="0">
                  <a:solidFill>
                    <a:srgbClr val="1F145D"/>
                  </a:solidFill>
                  <a:latin typeface="Calibri"/>
                  <a:cs typeface="Calibri"/>
                </a:rPr>
                <a:t> </a:t>
              </a:r>
              <a:r>
                <a:rPr sz="2600" dirty="0">
                  <a:solidFill>
                    <a:srgbClr val="1F145D"/>
                  </a:solidFill>
                  <a:latin typeface="Calibri"/>
                  <a:cs typeface="Calibri"/>
                </a:rPr>
                <a:t>01</a:t>
              </a:r>
            </a:p>
          </p:txBody>
        </p:sp>
        <p:sp>
          <p:nvSpPr>
            <p:cNvPr id="4" name="object 4"/>
            <p:cNvSpPr txBox="1"/>
            <p:nvPr/>
          </p:nvSpPr>
          <p:spPr>
            <a:xfrm>
              <a:off x="1701545" y="3053333"/>
              <a:ext cx="1922145" cy="422275"/>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935" algn="l"/>
                  <a:tab pos="1345565" algn="l"/>
                </a:tabLst>
              </a:pPr>
              <a:r>
                <a:rPr sz="2600" dirty="0">
                  <a:solidFill>
                    <a:srgbClr val="1F145D"/>
                  </a:solidFill>
                  <a:latin typeface="Calibri"/>
                  <a:cs typeface="Calibri"/>
                </a:rPr>
                <a:t>IN</a:t>
              </a:r>
              <a:r>
                <a:rPr sz="2600" spc="-10" dirty="0">
                  <a:solidFill>
                    <a:srgbClr val="1F145D"/>
                  </a:solidFill>
                  <a:latin typeface="Calibri"/>
                  <a:cs typeface="Calibri"/>
                </a:rPr>
                <a:t> </a:t>
              </a:r>
              <a:r>
                <a:rPr sz="2600" spc="-5" dirty="0">
                  <a:solidFill>
                    <a:srgbClr val="1F145D"/>
                  </a:solidFill>
                  <a:latin typeface="Calibri"/>
                  <a:cs typeface="Calibri"/>
                </a:rPr>
                <a:t>..</a:t>
              </a:r>
              <a:r>
                <a:rPr sz="2600" spc="5" dirty="0">
                  <a:solidFill>
                    <a:srgbClr val="1F145D"/>
                  </a:solidFill>
                  <a:latin typeface="Calibri"/>
                  <a:cs typeface="Calibri"/>
                </a:rPr>
                <a:t>.</a:t>
              </a:r>
              <a:r>
                <a:rPr sz="2600" dirty="0">
                  <a:solidFill>
                    <a:srgbClr val="1F145D"/>
                  </a:solidFill>
                  <a:latin typeface="Calibri"/>
                  <a:cs typeface="Calibri"/>
                </a:rPr>
                <a:t>00	</a:t>
              </a:r>
              <a:r>
                <a:rPr sz="2600" spc="-5" dirty="0">
                  <a:solidFill>
                    <a:srgbClr val="1F145D"/>
                  </a:solidFill>
                  <a:latin typeface="Calibri"/>
                  <a:cs typeface="Calibri"/>
                </a:rPr>
                <a:t>…01</a:t>
              </a:r>
              <a:endParaRPr sz="2600">
                <a:solidFill>
                  <a:srgbClr val="1F145D"/>
                </a:solidFill>
                <a:latin typeface="Calibri"/>
                <a:cs typeface="Calibri"/>
              </a:endParaRPr>
            </a:p>
          </p:txBody>
        </p:sp>
        <p:sp>
          <p:nvSpPr>
            <p:cNvPr id="5" name="object 5"/>
            <p:cNvSpPr txBox="1"/>
            <p:nvPr/>
          </p:nvSpPr>
          <p:spPr>
            <a:xfrm>
              <a:off x="1701545" y="4385564"/>
              <a:ext cx="1845945" cy="422275"/>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935" algn="l"/>
                </a:tabLst>
              </a:pPr>
              <a:r>
                <a:rPr sz="2600" dirty="0">
                  <a:solidFill>
                    <a:srgbClr val="1F145D"/>
                  </a:solidFill>
                  <a:latin typeface="Calibri"/>
                  <a:cs typeface="Calibri"/>
                </a:rPr>
                <a:t>IN</a:t>
              </a:r>
              <a:r>
                <a:rPr sz="2600" spc="-50" dirty="0">
                  <a:solidFill>
                    <a:srgbClr val="1F145D"/>
                  </a:solidFill>
                  <a:latin typeface="Calibri"/>
                  <a:cs typeface="Calibri"/>
                </a:rPr>
                <a:t> </a:t>
              </a:r>
              <a:r>
                <a:rPr sz="2600" spc="-5" dirty="0">
                  <a:solidFill>
                    <a:srgbClr val="1F145D"/>
                  </a:solidFill>
                  <a:latin typeface="Calibri"/>
                  <a:cs typeface="Calibri"/>
                </a:rPr>
                <a:t>…10</a:t>
              </a:r>
              <a:r>
                <a:rPr sz="2600" spc="-60" dirty="0">
                  <a:solidFill>
                    <a:srgbClr val="1F145D"/>
                  </a:solidFill>
                  <a:latin typeface="Calibri"/>
                  <a:cs typeface="Calibri"/>
                </a:rPr>
                <a:t> </a:t>
              </a:r>
              <a:r>
                <a:rPr sz="2600" dirty="0">
                  <a:solidFill>
                    <a:srgbClr val="1F145D"/>
                  </a:solidFill>
                  <a:latin typeface="Calibri"/>
                  <a:cs typeface="Calibri"/>
                </a:rPr>
                <a:t>...11</a:t>
              </a:r>
              <a:endParaRPr sz="2600">
                <a:solidFill>
                  <a:srgbClr val="1F145D"/>
                </a:solidFill>
                <a:latin typeface="Calibri"/>
                <a:cs typeface="Calibri"/>
              </a:endParaRPr>
            </a:p>
          </p:txBody>
        </p:sp>
        <p:sp>
          <p:nvSpPr>
            <p:cNvPr id="6" name="object 6"/>
            <p:cNvSpPr txBox="1"/>
            <p:nvPr/>
          </p:nvSpPr>
          <p:spPr>
            <a:xfrm>
              <a:off x="1701545" y="5717844"/>
              <a:ext cx="2324735" cy="422275"/>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935" algn="l"/>
                </a:tabLst>
              </a:pPr>
              <a:r>
                <a:rPr sz="2600" dirty="0">
                  <a:solidFill>
                    <a:srgbClr val="1F145D"/>
                  </a:solidFill>
                  <a:latin typeface="Calibri"/>
                  <a:cs typeface="Calibri"/>
                </a:rPr>
                <a:t>IN</a:t>
              </a:r>
              <a:r>
                <a:rPr sz="2600" spc="-45" dirty="0">
                  <a:solidFill>
                    <a:srgbClr val="1F145D"/>
                  </a:solidFill>
                  <a:latin typeface="Calibri"/>
                  <a:cs typeface="Calibri"/>
                </a:rPr>
                <a:t> </a:t>
              </a:r>
              <a:r>
                <a:rPr sz="2600" spc="-5" dirty="0">
                  <a:solidFill>
                    <a:srgbClr val="1F145D"/>
                  </a:solidFill>
                  <a:latin typeface="Calibri"/>
                  <a:cs typeface="Calibri"/>
                </a:rPr>
                <a:t>….101</a:t>
              </a:r>
              <a:r>
                <a:rPr sz="2600" spc="-50" dirty="0">
                  <a:solidFill>
                    <a:srgbClr val="1F145D"/>
                  </a:solidFill>
                  <a:latin typeface="Calibri"/>
                  <a:cs typeface="Calibri"/>
                </a:rPr>
                <a:t> </a:t>
              </a:r>
              <a:r>
                <a:rPr sz="2600" spc="-5" dirty="0">
                  <a:solidFill>
                    <a:srgbClr val="1F145D"/>
                  </a:solidFill>
                  <a:latin typeface="Calibri"/>
                  <a:cs typeface="Calibri"/>
                </a:rPr>
                <a:t>.…111</a:t>
              </a:r>
              <a:endParaRPr sz="2600">
                <a:solidFill>
                  <a:srgbClr val="1F145D"/>
                </a:solidFill>
                <a:latin typeface="Calibri"/>
                <a:cs typeface="Calibri"/>
              </a:endParaRPr>
            </a:p>
          </p:txBody>
        </p:sp>
        <p:pic>
          <p:nvPicPr>
            <p:cNvPr id="7" name="object 7"/>
            <p:cNvPicPr/>
            <p:nvPr/>
          </p:nvPicPr>
          <p:blipFill>
            <a:blip r:embed="rId2" cstate="print"/>
            <a:stretch>
              <a:fillRect/>
            </a:stretch>
          </p:blipFill>
          <p:spPr>
            <a:xfrm>
              <a:off x="4445898" y="1432941"/>
              <a:ext cx="2430643" cy="973709"/>
            </a:xfrm>
            <a:prstGeom prst="rect">
              <a:avLst/>
            </a:prstGeom>
          </p:spPr>
        </p:pic>
        <p:sp>
          <p:nvSpPr>
            <p:cNvPr id="8" name="object 8"/>
            <p:cNvSpPr txBox="1"/>
            <p:nvPr/>
          </p:nvSpPr>
          <p:spPr>
            <a:xfrm>
              <a:off x="4946396" y="1743836"/>
              <a:ext cx="229870" cy="574040"/>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sp>
          <p:nvSpPr>
            <p:cNvPr id="9" name="object 9"/>
            <p:cNvSpPr txBox="1"/>
            <p:nvPr/>
          </p:nvSpPr>
          <p:spPr>
            <a:xfrm>
              <a:off x="6397878" y="1715515"/>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pic>
          <p:nvPicPr>
            <p:cNvPr id="10" name="object 10"/>
            <p:cNvPicPr/>
            <p:nvPr/>
          </p:nvPicPr>
          <p:blipFill>
            <a:blip r:embed="rId3" cstate="print"/>
            <a:stretch>
              <a:fillRect/>
            </a:stretch>
          </p:blipFill>
          <p:spPr>
            <a:xfrm>
              <a:off x="4465705" y="2781680"/>
              <a:ext cx="3863208" cy="1017397"/>
            </a:xfrm>
            <a:prstGeom prst="rect">
              <a:avLst/>
            </a:prstGeom>
          </p:spPr>
        </p:pic>
        <p:sp>
          <p:nvSpPr>
            <p:cNvPr id="11" name="object 11"/>
            <p:cNvSpPr txBox="1"/>
            <p:nvPr/>
          </p:nvSpPr>
          <p:spPr>
            <a:xfrm>
              <a:off x="4946396" y="3071571"/>
              <a:ext cx="229870" cy="574675"/>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spcBef>
                  <a:spcPts val="5"/>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2" name="object 12"/>
            <p:cNvSpPr txBox="1"/>
            <p:nvPr/>
          </p:nvSpPr>
          <p:spPr>
            <a:xfrm>
              <a:off x="6397878" y="3043250"/>
              <a:ext cx="229870" cy="574675"/>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spcBef>
                  <a:spcPts val="5"/>
                </a:spcBef>
              </a:pPr>
              <a:r>
                <a:rPr sz="1800" dirty="0">
                  <a:solidFill>
                    <a:srgbClr val="1F145D"/>
                  </a:solidFill>
                  <a:latin typeface="Calibri"/>
                  <a:cs typeface="Calibri"/>
                </a:rPr>
                <a:t>/0</a:t>
              </a:r>
              <a:endParaRPr sz="1800">
                <a:solidFill>
                  <a:srgbClr val="1F145D"/>
                </a:solidFill>
                <a:latin typeface="Calibri"/>
                <a:cs typeface="Calibri"/>
              </a:endParaRPr>
            </a:p>
          </p:txBody>
        </p:sp>
        <p:pic>
          <p:nvPicPr>
            <p:cNvPr id="13" name="object 13"/>
            <p:cNvPicPr/>
            <p:nvPr/>
          </p:nvPicPr>
          <p:blipFill>
            <a:blip r:embed="rId4" cstate="print"/>
            <a:stretch>
              <a:fillRect/>
            </a:stretch>
          </p:blipFill>
          <p:spPr>
            <a:xfrm>
              <a:off x="4477897" y="3937380"/>
              <a:ext cx="5301864" cy="1094232"/>
            </a:xfrm>
            <a:prstGeom prst="rect">
              <a:avLst/>
            </a:prstGeom>
          </p:spPr>
        </p:pic>
        <p:sp>
          <p:nvSpPr>
            <p:cNvPr id="14" name="object 14"/>
            <p:cNvSpPr txBox="1"/>
            <p:nvPr/>
          </p:nvSpPr>
          <p:spPr>
            <a:xfrm>
              <a:off x="4946396" y="4297807"/>
              <a:ext cx="229870" cy="574040"/>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sp>
          <p:nvSpPr>
            <p:cNvPr id="15" name="object 15"/>
            <p:cNvSpPr txBox="1"/>
            <p:nvPr/>
          </p:nvSpPr>
          <p:spPr>
            <a:xfrm>
              <a:off x="6397878" y="4269485"/>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pic>
          <p:nvPicPr>
            <p:cNvPr id="16" name="object 16"/>
            <p:cNvPicPr/>
            <p:nvPr/>
          </p:nvPicPr>
          <p:blipFill>
            <a:blip r:embed="rId5" cstate="print"/>
            <a:stretch>
              <a:fillRect/>
            </a:stretch>
          </p:blipFill>
          <p:spPr>
            <a:xfrm>
              <a:off x="4456561" y="5204205"/>
              <a:ext cx="5339964" cy="1399197"/>
            </a:xfrm>
            <a:prstGeom prst="rect">
              <a:avLst/>
            </a:prstGeom>
          </p:spPr>
        </p:pic>
        <p:sp>
          <p:nvSpPr>
            <p:cNvPr id="17" name="object 17"/>
            <p:cNvSpPr txBox="1"/>
            <p:nvPr/>
          </p:nvSpPr>
          <p:spPr>
            <a:xfrm>
              <a:off x="4946396" y="5574893"/>
              <a:ext cx="229870" cy="574675"/>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p>
            <a:p>
              <a:pPr marL="12700">
                <a:lnSpc>
                  <a:spcPct val="100000"/>
                </a:lnSpc>
                <a:spcBef>
                  <a:spcPts val="5"/>
                </a:spcBef>
              </a:pPr>
              <a:r>
                <a:rPr sz="1800" dirty="0">
                  <a:solidFill>
                    <a:srgbClr val="1F145D"/>
                  </a:solidFill>
                  <a:latin typeface="Calibri"/>
                  <a:cs typeface="Calibri"/>
                </a:rPr>
                <a:t>/0</a:t>
              </a:r>
            </a:p>
          </p:txBody>
        </p:sp>
        <p:sp>
          <p:nvSpPr>
            <p:cNvPr id="18" name="object 18"/>
            <p:cNvSpPr txBox="1"/>
            <p:nvPr/>
          </p:nvSpPr>
          <p:spPr>
            <a:xfrm>
              <a:off x="6397878" y="5547156"/>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p>
            <a:p>
              <a:pPr marL="12700">
                <a:lnSpc>
                  <a:spcPct val="100000"/>
                </a:lnSpc>
              </a:pPr>
              <a:r>
                <a:rPr sz="1800" dirty="0">
                  <a:solidFill>
                    <a:srgbClr val="1F145D"/>
                  </a:solidFill>
                  <a:latin typeface="Calibri"/>
                  <a:cs typeface="Calibri"/>
                </a:rPr>
                <a:t>/0</a:t>
              </a:r>
            </a:p>
          </p:txBody>
        </p:sp>
        <p:sp>
          <p:nvSpPr>
            <p:cNvPr id="19" name="object 19"/>
            <p:cNvSpPr txBox="1"/>
            <p:nvPr/>
          </p:nvSpPr>
          <p:spPr>
            <a:xfrm>
              <a:off x="7857870" y="5541670"/>
              <a:ext cx="230504" cy="574040"/>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p>
            <a:p>
              <a:pPr marL="12700">
                <a:lnSpc>
                  <a:spcPct val="100000"/>
                </a:lnSpc>
              </a:pPr>
              <a:r>
                <a:rPr sz="1800" dirty="0">
                  <a:solidFill>
                    <a:srgbClr val="1F145D"/>
                  </a:solidFill>
                  <a:latin typeface="Calibri"/>
                  <a:cs typeface="Calibri"/>
                </a:rPr>
                <a:t>/1</a:t>
              </a:r>
            </a:p>
          </p:txBody>
        </p:sp>
        <p:sp>
          <p:nvSpPr>
            <p:cNvPr id="20" name="object 20"/>
            <p:cNvSpPr txBox="1"/>
            <p:nvPr/>
          </p:nvSpPr>
          <p:spPr>
            <a:xfrm>
              <a:off x="9318117" y="5541670"/>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d</a:t>
              </a:r>
            </a:p>
            <a:p>
              <a:pPr marL="12700">
                <a:lnSpc>
                  <a:spcPct val="100000"/>
                </a:lnSpc>
              </a:pPr>
              <a:r>
                <a:rPr sz="1800" dirty="0">
                  <a:solidFill>
                    <a:srgbClr val="1F145D"/>
                  </a:solidFill>
                  <a:latin typeface="Calibri"/>
                  <a:cs typeface="Calibri"/>
                </a:rPr>
                <a:t>/1</a:t>
              </a:r>
            </a:p>
          </p:txBody>
        </p:sp>
        <p:sp>
          <p:nvSpPr>
            <p:cNvPr id="21" name="object 21"/>
            <p:cNvSpPr txBox="1"/>
            <p:nvPr/>
          </p:nvSpPr>
          <p:spPr>
            <a:xfrm>
              <a:off x="7849361" y="4269485"/>
              <a:ext cx="229870" cy="574040"/>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/1</a:t>
              </a:r>
              <a:endParaRPr sz="1800">
                <a:solidFill>
                  <a:srgbClr val="1F145D"/>
                </a:solidFill>
                <a:latin typeface="Calibri"/>
                <a:cs typeface="Calibri"/>
              </a:endParaRPr>
            </a:p>
          </p:txBody>
        </p:sp>
        <p:sp>
          <p:nvSpPr>
            <p:cNvPr id="22" name="object 22"/>
            <p:cNvSpPr txBox="1"/>
            <p:nvPr/>
          </p:nvSpPr>
          <p:spPr>
            <a:xfrm>
              <a:off x="9300718" y="4223384"/>
              <a:ext cx="229870" cy="574675"/>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d</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/1</a:t>
              </a:r>
              <a:endParaRPr sz="1800">
                <a:solidFill>
                  <a:srgbClr val="1F145D"/>
                </a:solidFill>
                <a:latin typeface="Calibri"/>
                <a:cs typeface="Calibri"/>
              </a:endParaRPr>
            </a:p>
          </p:txBody>
        </p:sp>
        <p:sp>
          <p:nvSpPr>
            <p:cNvPr id="23" name="object 23"/>
            <p:cNvSpPr txBox="1"/>
            <p:nvPr/>
          </p:nvSpPr>
          <p:spPr>
            <a:xfrm>
              <a:off x="7849361" y="3043250"/>
              <a:ext cx="229870" cy="574675"/>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a:p>
              <a:pPr marL="12700">
                <a:lnSpc>
                  <a:spcPct val="100000"/>
                </a:lnSpc>
                <a:spcBef>
                  <a:spcPts val="5"/>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25" name="object 25"/>
            <p:cNvSpPr txBox="1"/>
            <p:nvPr/>
          </p:nvSpPr>
          <p:spPr>
            <a:xfrm>
              <a:off x="4441063" y="258572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26" name="object 26"/>
            <p:cNvSpPr txBox="1"/>
            <p:nvPr/>
          </p:nvSpPr>
          <p:spPr>
            <a:xfrm>
              <a:off x="4403597" y="386067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27" name="object 27"/>
            <p:cNvSpPr txBox="1"/>
            <p:nvPr/>
          </p:nvSpPr>
          <p:spPr>
            <a:xfrm>
              <a:off x="4403597" y="513080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28" name="object 28"/>
            <p:cNvSpPr txBox="1"/>
            <p:nvPr/>
          </p:nvSpPr>
          <p:spPr>
            <a:xfrm>
              <a:off x="5728461" y="159143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29" name="object 29"/>
            <p:cNvSpPr txBox="1"/>
            <p:nvPr/>
          </p:nvSpPr>
          <p:spPr>
            <a:xfrm>
              <a:off x="5705094" y="347357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0" name="object 30"/>
            <p:cNvSpPr txBox="1"/>
            <p:nvPr/>
          </p:nvSpPr>
          <p:spPr>
            <a:xfrm>
              <a:off x="5705094" y="471563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1" name="object 31"/>
            <p:cNvSpPr txBox="1"/>
            <p:nvPr/>
          </p:nvSpPr>
          <p:spPr>
            <a:xfrm>
              <a:off x="5705094" y="6002832"/>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2" name="object 32"/>
            <p:cNvSpPr txBox="1"/>
            <p:nvPr/>
          </p:nvSpPr>
          <p:spPr>
            <a:xfrm>
              <a:off x="8677402" y="383476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3" name="object 33"/>
            <p:cNvSpPr txBox="1"/>
            <p:nvPr/>
          </p:nvSpPr>
          <p:spPr>
            <a:xfrm>
              <a:off x="8677402" y="509422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4" name="object 34"/>
            <p:cNvSpPr txBox="1"/>
            <p:nvPr/>
          </p:nvSpPr>
          <p:spPr>
            <a:xfrm>
              <a:off x="7226045" y="6279896"/>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35" name="object 35"/>
            <p:cNvSpPr txBox="1"/>
            <p:nvPr/>
          </p:nvSpPr>
          <p:spPr>
            <a:xfrm>
              <a:off x="5728461" y="289598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36" name="object 36"/>
            <p:cNvSpPr txBox="1"/>
            <p:nvPr/>
          </p:nvSpPr>
          <p:spPr>
            <a:xfrm>
              <a:off x="7193026" y="303047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37" name="object 37"/>
            <p:cNvSpPr txBox="1"/>
            <p:nvPr/>
          </p:nvSpPr>
          <p:spPr>
            <a:xfrm>
              <a:off x="7143115" y="423532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38" name="object 38"/>
            <p:cNvSpPr txBox="1"/>
            <p:nvPr/>
          </p:nvSpPr>
          <p:spPr>
            <a:xfrm>
              <a:off x="5705094" y="406857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39" name="object 39"/>
            <p:cNvSpPr txBox="1"/>
            <p:nvPr/>
          </p:nvSpPr>
          <p:spPr>
            <a:xfrm>
              <a:off x="5684646" y="541365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p>
          </p:txBody>
        </p:sp>
        <p:sp>
          <p:nvSpPr>
            <p:cNvPr id="40" name="object 40"/>
            <p:cNvSpPr txBox="1"/>
            <p:nvPr/>
          </p:nvSpPr>
          <p:spPr>
            <a:xfrm>
              <a:off x="8660130" y="5891580"/>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41" name="object 41"/>
            <p:cNvSpPr txBox="1"/>
            <p:nvPr/>
          </p:nvSpPr>
          <p:spPr>
            <a:xfrm>
              <a:off x="7587488" y="389026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42" name="object 42"/>
            <p:cNvSpPr txBox="1"/>
            <p:nvPr/>
          </p:nvSpPr>
          <p:spPr>
            <a:xfrm>
              <a:off x="7563739" y="513753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43" name="object 43"/>
            <p:cNvSpPr txBox="1"/>
            <p:nvPr/>
          </p:nvSpPr>
          <p:spPr>
            <a:xfrm>
              <a:off x="7156450" y="5469128"/>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08" y="284137"/>
            <a:ext cx="4430779"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sp>
        <p:nvSpPr>
          <p:cNvPr id="3" name="object 3"/>
          <p:cNvSpPr txBox="1"/>
          <p:nvPr/>
        </p:nvSpPr>
        <p:spPr>
          <a:xfrm>
            <a:off x="916939" y="1793493"/>
            <a:ext cx="3472179" cy="2369185"/>
          </a:xfrm>
          <a:prstGeom prst="rect">
            <a:avLst/>
          </a:prstGeom>
        </p:spPr>
        <p:txBody>
          <a:bodyPr vert="horz" wrap="square" lIns="0" tIns="60960" rIns="0" bIns="0" rtlCol="0">
            <a:spAutoFit/>
          </a:bodyPr>
          <a:lstStyle/>
          <a:p>
            <a:pPr marL="12700" marR="5080">
              <a:lnSpc>
                <a:spcPts val="3020"/>
              </a:lnSpc>
              <a:spcBef>
                <a:spcPts val="480"/>
              </a:spcBef>
            </a:pPr>
            <a:r>
              <a:rPr sz="2800" spc="-15" dirty="0">
                <a:solidFill>
                  <a:srgbClr val="1F145D"/>
                </a:solidFill>
                <a:latin typeface="Calibri"/>
                <a:cs typeface="Calibri"/>
              </a:rPr>
              <a:t>There</a:t>
            </a:r>
            <a:r>
              <a:rPr sz="2800" spc="-5" dirty="0">
                <a:solidFill>
                  <a:srgbClr val="1F145D"/>
                </a:solidFill>
                <a:latin typeface="Calibri"/>
                <a:cs typeface="Calibri"/>
              </a:rPr>
              <a:t> </a:t>
            </a:r>
            <a:r>
              <a:rPr sz="2800" spc="-15" dirty="0">
                <a:solidFill>
                  <a:srgbClr val="1F145D"/>
                </a:solidFill>
                <a:latin typeface="Calibri"/>
                <a:cs typeface="Calibri"/>
              </a:rPr>
              <a:t>are</a:t>
            </a:r>
            <a:r>
              <a:rPr sz="2800" spc="-10" dirty="0">
                <a:solidFill>
                  <a:srgbClr val="1F145D"/>
                </a:solidFill>
                <a:latin typeface="Calibri"/>
                <a:cs typeface="Calibri"/>
              </a:rPr>
              <a:t> </a:t>
            </a:r>
            <a:r>
              <a:rPr sz="2800" spc="-15" dirty="0">
                <a:solidFill>
                  <a:srgbClr val="1F145D"/>
                </a:solidFill>
                <a:latin typeface="Calibri"/>
                <a:cs typeface="Calibri"/>
              </a:rPr>
              <a:t>three</a:t>
            </a:r>
            <a:r>
              <a:rPr sz="2800" spc="10" dirty="0">
                <a:solidFill>
                  <a:srgbClr val="1F145D"/>
                </a:solidFill>
                <a:latin typeface="Calibri"/>
                <a:cs typeface="Calibri"/>
              </a:rPr>
              <a:t> </a:t>
            </a:r>
            <a:r>
              <a:rPr sz="2800" spc="-10" dirty="0">
                <a:solidFill>
                  <a:srgbClr val="1F145D"/>
                </a:solidFill>
                <a:latin typeface="Calibri"/>
                <a:cs typeface="Calibri"/>
              </a:rPr>
              <a:t>parts</a:t>
            </a:r>
            <a:r>
              <a:rPr sz="2800" spc="25" dirty="0">
                <a:solidFill>
                  <a:srgbClr val="1F145D"/>
                </a:solidFill>
                <a:latin typeface="Calibri"/>
                <a:cs typeface="Calibri"/>
              </a:rPr>
              <a:t> </a:t>
            </a:r>
            <a:r>
              <a:rPr sz="2800" spc="-15" dirty="0">
                <a:solidFill>
                  <a:srgbClr val="1F145D"/>
                </a:solidFill>
                <a:latin typeface="Calibri"/>
                <a:cs typeface="Calibri"/>
              </a:rPr>
              <a:t>to </a:t>
            </a:r>
            <a:r>
              <a:rPr sz="2800" spc="-620" dirty="0">
                <a:solidFill>
                  <a:srgbClr val="1F145D"/>
                </a:solidFill>
                <a:latin typeface="Calibri"/>
                <a:cs typeface="Calibri"/>
              </a:rPr>
              <a:t> </a:t>
            </a:r>
            <a:r>
              <a:rPr sz="2800" spc="-5" dirty="0">
                <a:solidFill>
                  <a:srgbClr val="1F145D"/>
                </a:solidFill>
                <a:latin typeface="Calibri"/>
                <a:cs typeface="Calibri"/>
              </a:rPr>
              <a:t>the</a:t>
            </a:r>
            <a:r>
              <a:rPr sz="2800" spc="-20" dirty="0">
                <a:solidFill>
                  <a:srgbClr val="1F145D"/>
                </a:solidFill>
                <a:latin typeface="Calibri"/>
                <a:cs typeface="Calibri"/>
              </a:rPr>
              <a:t> </a:t>
            </a:r>
            <a:r>
              <a:rPr sz="2800" spc="-25" dirty="0">
                <a:solidFill>
                  <a:srgbClr val="1F145D"/>
                </a:solidFill>
                <a:latin typeface="Calibri"/>
                <a:cs typeface="Calibri"/>
              </a:rPr>
              <a:t>Verilog</a:t>
            </a:r>
            <a:r>
              <a:rPr sz="2800" spc="-20" dirty="0">
                <a:solidFill>
                  <a:srgbClr val="1F145D"/>
                </a:solidFill>
                <a:latin typeface="Calibri"/>
                <a:cs typeface="Calibri"/>
              </a:rPr>
              <a:t> </a:t>
            </a:r>
            <a:r>
              <a:rPr sz="2800" spc="-5" dirty="0">
                <a:solidFill>
                  <a:srgbClr val="1F145D"/>
                </a:solidFill>
                <a:latin typeface="Calibri"/>
                <a:cs typeface="Calibri"/>
              </a:rPr>
              <a:t>description:</a:t>
            </a:r>
            <a:endParaRPr sz="2800">
              <a:solidFill>
                <a:srgbClr val="1F145D"/>
              </a:solidFill>
              <a:latin typeface="Calibri"/>
              <a:cs typeface="Calibri"/>
            </a:endParaRPr>
          </a:p>
          <a:p>
            <a:pPr marL="241300" indent="-229235">
              <a:lnSpc>
                <a:spcPct val="100000"/>
              </a:lnSpc>
              <a:spcBef>
                <a:spcPts val="635"/>
              </a:spcBef>
              <a:buFont typeface="Arial"/>
              <a:buChar char="•"/>
              <a:tabLst>
                <a:tab pos="241935" algn="l"/>
              </a:tabLst>
            </a:pPr>
            <a:r>
              <a:rPr sz="2800" spc="-15" dirty="0">
                <a:solidFill>
                  <a:srgbClr val="1F145D"/>
                </a:solidFill>
                <a:latin typeface="Calibri"/>
                <a:cs typeface="Calibri"/>
              </a:rPr>
              <a:t>Declarations</a:t>
            </a:r>
            <a:endParaRPr sz="280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25" dirty="0">
                <a:solidFill>
                  <a:srgbClr val="1F145D"/>
                </a:solidFill>
                <a:latin typeface="Calibri"/>
                <a:cs typeface="Calibri"/>
              </a:rPr>
              <a:t>State</a:t>
            </a:r>
            <a:r>
              <a:rPr sz="2800" spc="-15" dirty="0">
                <a:solidFill>
                  <a:srgbClr val="1F145D"/>
                </a:solidFill>
                <a:latin typeface="Calibri"/>
                <a:cs typeface="Calibri"/>
              </a:rPr>
              <a:t> transitions</a:t>
            </a:r>
            <a:endParaRPr sz="2800">
              <a:solidFill>
                <a:srgbClr val="1F145D"/>
              </a:solidFill>
              <a:latin typeface="Calibri"/>
              <a:cs typeface="Calibri"/>
            </a:endParaRPr>
          </a:p>
          <a:p>
            <a:pPr marL="241300" indent="-229235">
              <a:lnSpc>
                <a:spcPct val="100000"/>
              </a:lnSpc>
              <a:spcBef>
                <a:spcPts val="660"/>
              </a:spcBef>
              <a:buFont typeface="Arial"/>
              <a:buChar char="•"/>
              <a:tabLst>
                <a:tab pos="241935" algn="l"/>
              </a:tabLst>
            </a:pPr>
            <a:r>
              <a:rPr sz="2800" spc="-10" dirty="0">
                <a:solidFill>
                  <a:srgbClr val="1F145D"/>
                </a:solidFill>
                <a:latin typeface="Calibri"/>
                <a:cs typeface="Calibri"/>
              </a:rPr>
              <a:t>Output</a:t>
            </a:r>
            <a:r>
              <a:rPr sz="2800" spc="5" dirty="0">
                <a:solidFill>
                  <a:srgbClr val="1F145D"/>
                </a:solidFill>
                <a:latin typeface="Calibri"/>
                <a:cs typeface="Calibri"/>
              </a:rPr>
              <a:t> </a:t>
            </a:r>
            <a:r>
              <a:rPr sz="2800" spc="-5" dirty="0">
                <a:solidFill>
                  <a:srgbClr val="1F145D"/>
                </a:solidFill>
                <a:latin typeface="Calibri"/>
                <a:cs typeface="Calibri"/>
              </a:rPr>
              <a:t>logic</a:t>
            </a:r>
            <a:endParaRPr sz="2800">
              <a:solidFill>
                <a:srgbClr val="1F145D"/>
              </a:solidFill>
              <a:latin typeface="Calibri"/>
              <a:cs typeface="Calibri"/>
            </a:endParaRPr>
          </a:p>
        </p:txBody>
      </p:sp>
      <p:sp>
        <p:nvSpPr>
          <p:cNvPr id="4" name="object 4"/>
          <p:cNvSpPr txBox="1"/>
          <p:nvPr/>
        </p:nvSpPr>
        <p:spPr>
          <a:xfrm>
            <a:off x="6844283" y="150876"/>
            <a:ext cx="5122545" cy="6474849"/>
          </a:xfrm>
          <a:prstGeom prst="rect">
            <a:avLst/>
          </a:prstGeom>
          <a:solidFill>
            <a:srgbClr val="E1EFD9"/>
          </a:solidFill>
          <a:ln w="9525">
            <a:solidFill>
              <a:srgbClr val="00AF50"/>
            </a:solidFill>
          </a:ln>
        </p:spPr>
        <p:txBody>
          <a:bodyPr vert="horz" wrap="square" lIns="0" tIns="34290" rIns="0" bIns="0" rtlCol="0">
            <a:spAutoFit/>
          </a:bodyPr>
          <a:lstStyle/>
          <a:p>
            <a:pPr marL="92075">
              <a:lnSpc>
                <a:spcPct val="100000"/>
              </a:lnSpc>
              <a:spcBef>
                <a:spcPts val="270"/>
              </a:spcBef>
            </a:pPr>
            <a:r>
              <a:rPr sz="1400" i="1" spc="-5" dirty="0">
                <a:solidFill>
                  <a:srgbClr val="1F145D"/>
                </a:solidFill>
                <a:latin typeface="Calibri"/>
                <a:cs typeface="Calibri"/>
              </a:rPr>
              <a:t>/*</a:t>
            </a:r>
            <a:r>
              <a:rPr sz="1400" i="1" spc="-10" dirty="0">
                <a:solidFill>
                  <a:srgbClr val="1F145D"/>
                </a:solidFill>
                <a:latin typeface="Calibri"/>
                <a:cs typeface="Calibri"/>
              </a:rPr>
              <a:t> </a:t>
            </a:r>
            <a:r>
              <a:rPr sz="1400" i="1" spc="-5" dirty="0">
                <a:solidFill>
                  <a:srgbClr val="1F145D"/>
                </a:solidFill>
                <a:latin typeface="Calibri"/>
                <a:cs typeface="Calibri"/>
              </a:rPr>
              <a:t>This</a:t>
            </a:r>
            <a:r>
              <a:rPr sz="1400" i="1" spc="15" dirty="0">
                <a:solidFill>
                  <a:srgbClr val="1F145D"/>
                </a:solidFill>
                <a:latin typeface="Calibri"/>
                <a:cs typeface="Calibri"/>
              </a:rPr>
              <a:t> </a:t>
            </a:r>
            <a:r>
              <a:rPr sz="1400" i="1" dirty="0">
                <a:solidFill>
                  <a:srgbClr val="1F145D"/>
                </a:solidFill>
                <a:latin typeface="Calibri"/>
                <a:cs typeface="Calibri"/>
              </a:rPr>
              <a:t>is</a:t>
            </a:r>
            <a:r>
              <a:rPr sz="1400" i="1" spc="5" dirty="0">
                <a:solidFill>
                  <a:srgbClr val="1F145D"/>
                </a:solidFill>
                <a:latin typeface="Calibri"/>
                <a:cs typeface="Calibri"/>
              </a:rPr>
              <a:t> </a:t>
            </a:r>
            <a:r>
              <a:rPr sz="1400" i="1" spc="-5" dirty="0">
                <a:solidFill>
                  <a:srgbClr val="1F145D"/>
                </a:solidFill>
                <a:latin typeface="Calibri"/>
                <a:cs typeface="Calibri"/>
              </a:rPr>
              <a:t>an</a:t>
            </a:r>
            <a:r>
              <a:rPr sz="1400" i="1" dirty="0">
                <a:solidFill>
                  <a:srgbClr val="1F145D"/>
                </a:solidFill>
                <a:latin typeface="Calibri"/>
                <a:cs typeface="Calibri"/>
              </a:rPr>
              <a:t> </a:t>
            </a:r>
            <a:r>
              <a:rPr sz="1400" i="1" spc="-5" dirty="0">
                <a:solidFill>
                  <a:srgbClr val="1F145D"/>
                </a:solidFill>
                <a:latin typeface="Calibri"/>
                <a:cs typeface="Calibri"/>
              </a:rPr>
              <a:t>alternative</a:t>
            </a:r>
            <a:r>
              <a:rPr sz="1400" i="1" dirty="0">
                <a:solidFill>
                  <a:srgbClr val="1F145D"/>
                </a:solidFill>
                <a:latin typeface="Calibri"/>
                <a:cs typeface="Calibri"/>
              </a:rPr>
              <a:t> </a:t>
            </a:r>
            <a:r>
              <a:rPr sz="1400" i="1" spc="-5" dirty="0">
                <a:solidFill>
                  <a:srgbClr val="1F145D"/>
                </a:solidFill>
                <a:latin typeface="Calibri"/>
                <a:cs typeface="Calibri"/>
              </a:rPr>
              <a:t>common</a:t>
            </a:r>
            <a:r>
              <a:rPr sz="1400" i="1" spc="-15" dirty="0">
                <a:solidFill>
                  <a:srgbClr val="1F145D"/>
                </a:solidFill>
                <a:latin typeface="Calibri"/>
                <a:cs typeface="Calibri"/>
              </a:rPr>
              <a:t> </a:t>
            </a:r>
            <a:r>
              <a:rPr sz="1400" i="1" spc="-10" dirty="0">
                <a:solidFill>
                  <a:srgbClr val="1F145D"/>
                </a:solidFill>
                <a:latin typeface="Calibri"/>
                <a:cs typeface="Calibri"/>
              </a:rPr>
              <a:t>FSM</a:t>
            </a:r>
            <a:r>
              <a:rPr sz="1400" i="1" spc="-20" dirty="0">
                <a:solidFill>
                  <a:srgbClr val="1F145D"/>
                </a:solidFill>
                <a:latin typeface="Calibri"/>
                <a:cs typeface="Calibri"/>
              </a:rPr>
              <a:t> </a:t>
            </a:r>
            <a:r>
              <a:rPr sz="1400" i="1" dirty="0">
                <a:solidFill>
                  <a:srgbClr val="1F145D"/>
                </a:solidFill>
                <a:latin typeface="Calibri"/>
                <a:cs typeface="Calibri"/>
              </a:rPr>
              <a:t>description</a:t>
            </a:r>
            <a:r>
              <a:rPr sz="1400" i="1" spc="-5" dirty="0">
                <a:solidFill>
                  <a:srgbClr val="1F145D"/>
                </a:solidFill>
                <a:latin typeface="Calibri"/>
                <a:cs typeface="Calibri"/>
              </a:rPr>
              <a:t> </a:t>
            </a:r>
            <a:r>
              <a:rPr sz="1400" i="1" spc="-10" dirty="0">
                <a:solidFill>
                  <a:srgbClr val="1F145D"/>
                </a:solidFill>
                <a:latin typeface="Calibri"/>
                <a:cs typeface="Calibri"/>
              </a:rPr>
              <a:t>to</a:t>
            </a:r>
            <a:r>
              <a:rPr sz="1400" i="1" spc="-5" dirty="0">
                <a:solidFill>
                  <a:srgbClr val="1F145D"/>
                </a:solidFill>
                <a:latin typeface="Calibri"/>
                <a:cs typeface="Calibri"/>
              </a:rPr>
              <a:t> give</a:t>
            </a:r>
            <a:r>
              <a:rPr sz="1400" i="1" spc="-20" dirty="0">
                <a:solidFill>
                  <a:srgbClr val="1F145D"/>
                </a:solidFill>
                <a:latin typeface="Calibri"/>
                <a:cs typeface="Calibri"/>
              </a:rPr>
              <a:t> </a:t>
            </a:r>
            <a:r>
              <a:rPr sz="1400" i="1" spc="-5" dirty="0">
                <a:solidFill>
                  <a:srgbClr val="1F145D"/>
                </a:solidFill>
                <a:latin typeface="Calibri"/>
                <a:cs typeface="Calibri"/>
              </a:rPr>
              <a:t>you</a:t>
            </a:r>
            <a:r>
              <a:rPr sz="1400" i="1" spc="-10" dirty="0">
                <a:solidFill>
                  <a:srgbClr val="1F145D"/>
                </a:solidFill>
                <a:latin typeface="Calibri"/>
                <a:cs typeface="Calibri"/>
              </a:rPr>
              <a:t> </a:t>
            </a:r>
            <a:r>
              <a:rPr sz="1400" i="1" spc="-5" dirty="0">
                <a:solidFill>
                  <a:srgbClr val="1F145D"/>
                </a:solidFill>
                <a:latin typeface="Calibri"/>
                <a:cs typeface="Calibri"/>
              </a:rPr>
              <a:t>an</a:t>
            </a:r>
            <a:endParaRPr sz="1400" dirty="0">
              <a:solidFill>
                <a:srgbClr val="1F145D"/>
              </a:solidFill>
              <a:latin typeface="Calibri"/>
              <a:cs typeface="Calibri"/>
            </a:endParaRPr>
          </a:p>
          <a:p>
            <a:pPr marL="92075">
              <a:lnSpc>
                <a:spcPct val="100000"/>
              </a:lnSpc>
            </a:pPr>
            <a:r>
              <a:rPr sz="1400" i="1" spc="-10" dirty="0">
                <a:solidFill>
                  <a:srgbClr val="1F145D"/>
                </a:solidFill>
                <a:latin typeface="Calibri"/>
                <a:cs typeface="Calibri"/>
              </a:rPr>
              <a:t>example:</a:t>
            </a:r>
            <a:r>
              <a:rPr sz="1400" i="1" spc="-20" dirty="0">
                <a:solidFill>
                  <a:srgbClr val="1F145D"/>
                </a:solidFill>
                <a:latin typeface="Calibri"/>
                <a:cs typeface="Calibri"/>
              </a:rPr>
              <a:t> </a:t>
            </a:r>
            <a:r>
              <a:rPr sz="1400" i="1" spc="-5" dirty="0">
                <a:solidFill>
                  <a:srgbClr val="1F145D"/>
                </a:solidFill>
                <a:latin typeface="Calibri"/>
                <a:cs typeface="Calibri"/>
              </a:rPr>
              <a:t>note</a:t>
            </a:r>
            <a:r>
              <a:rPr sz="1400" i="1" dirty="0">
                <a:solidFill>
                  <a:srgbClr val="1F145D"/>
                </a:solidFill>
                <a:latin typeface="Calibri"/>
                <a:cs typeface="Calibri"/>
              </a:rPr>
              <a:t> </a:t>
            </a:r>
            <a:r>
              <a:rPr sz="1400" i="1" spc="-5" dirty="0">
                <a:solidFill>
                  <a:srgbClr val="1F145D"/>
                </a:solidFill>
                <a:latin typeface="Calibri"/>
                <a:cs typeface="Calibri"/>
              </a:rPr>
              <a:t>that</a:t>
            </a:r>
            <a:r>
              <a:rPr sz="1400" i="1" spc="15" dirty="0">
                <a:solidFill>
                  <a:srgbClr val="1F145D"/>
                </a:solidFill>
                <a:latin typeface="Calibri"/>
                <a:cs typeface="Calibri"/>
              </a:rPr>
              <a:t> </a:t>
            </a:r>
            <a:r>
              <a:rPr sz="1400" i="1" spc="-5" dirty="0">
                <a:solidFill>
                  <a:srgbClr val="1F145D"/>
                </a:solidFill>
                <a:latin typeface="Calibri"/>
                <a:cs typeface="Calibri"/>
              </a:rPr>
              <a:t>the</a:t>
            </a:r>
            <a:r>
              <a:rPr sz="1400" i="1" dirty="0">
                <a:solidFill>
                  <a:srgbClr val="1F145D"/>
                </a:solidFill>
                <a:latin typeface="Calibri"/>
                <a:cs typeface="Calibri"/>
              </a:rPr>
              <a:t> </a:t>
            </a:r>
            <a:r>
              <a:rPr sz="1400" i="1" spc="-15" dirty="0">
                <a:solidFill>
                  <a:srgbClr val="1F145D"/>
                </a:solidFill>
                <a:latin typeface="Calibri"/>
                <a:cs typeface="Calibri"/>
              </a:rPr>
              <a:t>state</a:t>
            </a:r>
            <a:r>
              <a:rPr sz="1400" i="1" spc="10" dirty="0">
                <a:solidFill>
                  <a:srgbClr val="1F145D"/>
                </a:solidFill>
                <a:latin typeface="Calibri"/>
                <a:cs typeface="Calibri"/>
              </a:rPr>
              <a:t> </a:t>
            </a:r>
            <a:r>
              <a:rPr sz="1400" i="1" spc="-5" dirty="0">
                <a:solidFill>
                  <a:srgbClr val="1F145D"/>
                </a:solidFill>
                <a:latin typeface="Calibri"/>
                <a:cs typeface="Calibri"/>
              </a:rPr>
              <a:t>transitions</a:t>
            </a:r>
            <a:r>
              <a:rPr sz="1400" i="1" spc="15" dirty="0">
                <a:solidFill>
                  <a:srgbClr val="1F145D"/>
                </a:solidFill>
                <a:latin typeface="Calibri"/>
                <a:cs typeface="Calibri"/>
              </a:rPr>
              <a:t> </a:t>
            </a:r>
            <a:r>
              <a:rPr sz="1400" i="1" dirty="0">
                <a:solidFill>
                  <a:srgbClr val="1F145D"/>
                </a:solidFill>
                <a:latin typeface="Calibri"/>
                <a:cs typeface="Calibri"/>
              </a:rPr>
              <a:t>is</a:t>
            </a:r>
            <a:r>
              <a:rPr sz="1400" i="1" spc="5" dirty="0">
                <a:solidFill>
                  <a:srgbClr val="1F145D"/>
                </a:solidFill>
                <a:latin typeface="Calibri"/>
                <a:cs typeface="Calibri"/>
              </a:rPr>
              <a:t> </a:t>
            </a:r>
            <a:r>
              <a:rPr sz="1400" i="1" spc="-5" dirty="0">
                <a:solidFill>
                  <a:srgbClr val="1F145D"/>
                </a:solidFill>
                <a:latin typeface="Calibri"/>
                <a:cs typeface="Calibri"/>
              </a:rPr>
              <a:t>the</a:t>
            </a:r>
            <a:r>
              <a:rPr sz="1400" i="1" dirty="0">
                <a:solidFill>
                  <a:srgbClr val="1F145D"/>
                </a:solidFill>
                <a:latin typeface="Calibri"/>
                <a:cs typeface="Calibri"/>
              </a:rPr>
              <a:t> </a:t>
            </a:r>
            <a:r>
              <a:rPr sz="1400" i="1" spc="-10" dirty="0">
                <a:solidFill>
                  <a:srgbClr val="1F145D"/>
                </a:solidFill>
                <a:latin typeface="Calibri"/>
                <a:cs typeface="Calibri"/>
              </a:rPr>
              <a:t>‘clocked’ </a:t>
            </a:r>
            <a:r>
              <a:rPr sz="1400" i="1" spc="-5" dirty="0">
                <a:solidFill>
                  <a:srgbClr val="1F145D"/>
                </a:solidFill>
                <a:latin typeface="Calibri"/>
                <a:cs typeface="Calibri"/>
              </a:rPr>
              <a:t>process.</a:t>
            </a:r>
            <a:r>
              <a:rPr sz="1400" i="1" spc="-20" dirty="0">
                <a:solidFill>
                  <a:srgbClr val="1F145D"/>
                </a:solidFill>
                <a:latin typeface="Calibri"/>
                <a:cs typeface="Calibri"/>
              </a:rPr>
              <a:t> </a:t>
            </a:r>
            <a:r>
              <a:rPr sz="1400" i="1" dirty="0">
                <a:solidFill>
                  <a:srgbClr val="1F145D"/>
                </a:solidFill>
                <a:latin typeface="Calibri"/>
                <a:cs typeface="Calibri"/>
              </a:rPr>
              <a:t>*/</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L="92075">
              <a:lnSpc>
                <a:spcPct val="100000"/>
              </a:lnSpc>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declarations</a:t>
            </a:r>
            <a:endParaRPr sz="1400" dirty="0">
              <a:solidFill>
                <a:srgbClr val="1F145D"/>
              </a:solidFill>
              <a:latin typeface="Calibri"/>
              <a:cs typeface="Calibri"/>
            </a:endParaRPr>
          </a:p>
          <a:p>
            <a:pPr marL="92075">
              <a:lnSpc>
                <a:spcPct val="100000"/>
              </a:lnSpc>
            </a:pPr>
            <a:r>
              <a:rPr sz="1400" b="1" spc="-5" dirty="0">
                <a:solidFill>
                  <a:srgbClr val="1F145D"/>
                </a:solidFill>
                <a:latin typeface="Calibri"/>
                <a:cs typeface="Calibri"/>
              </a:rPr>
              <a:t>module</a:t>
            </a:r>
            <a:r>
              <a:rPr sz="1400" b="1" spc="-25" dirty="0">
                <a:solidFill>
                  <a:srgbClr val="1F145D"/>
                </a:solidFill>
                <a:latin typeface="Calibri"/>
                <a:cs typeface="Calibri"/>
              </a:rPr>
              <a:t> </a:t>
            </a:r>
            <a:r>
              <a:rPr sz="1400" spc="-5" dirty="0">
                <a:solidFill>
                  <a:srgbClr val="1F145D"/>
                </a:solidFill>
                <a:latin typeface="Calibri"/>
                <a:cs typeface="Calibri"/>
              </a:rPr>
              <a:t>GlitchRemover(</a:t>
            </a:r>
            <a:r>
              <a:rPr sz="1400" spc="-25" dirty="0">
                <a:solidFill>
                  <a:srgbClr val="1F145D"/>
                </a:solidFill>
                <a:latin typeface="Calibri"/>
                <a:cs typeface="Calibri"/>
              </a:rPr>
              <a:t> </a:t>
            </a:r>
            <a:r>
              <a:rPr sz="1400" b="1" dirty="0">
                <a:solidFill>
                  <a:srgbClr val="1F145D"/>
                </a:solidFill>
                <a:latin typeface="Calibri"/>
                <a:cs typeface="Calibri"/>
              </a:rPr>
              <a:t>output</a:t>
            </a:r>
            <a:r>
              <a:rPr sz="1400" b="1" spc="-20" dirty="0">
                <a:solidFill>
                  <a:srgbClr val="1F145D"/>
                </a:solidFill>
                <a:latin typeface="Calibri"/>
                <a:cs typeface="Calibri"/>
              </a:rPr>
              <a:t> </a:t>
            </a:r>
            <a:r>
              <a:rPr sz="1400" b="1" spc="-5" dirty="0">
                <a:solidFill>
                  <a:srgbClr val="1F145D"/>
                </a:solidFill>
                <a:latin typeface="Calibri"/>
                <a:cs typeface="Calibri"/>
              </a:rPr>
              <a:t>reg</a:t>
            </a:r>
            <a:r>
              <a:rPr sz="1400" b="1" spc="-20" dirty="0">
                <a:solidFill>
                  <a:srgbClr val="1F145D"/>
                </a:solidFill>
                <a:latin typeface="Calibri"/>
                <a:cs typeface="Calibri"/>
              </a:rPr>
              <a:t> </a:t>
            </a:r>
            <a:r>
              <a:rPr sz="1400" spc="-5" dirty="0">
                <a:solidFill>
                  <a:srgbClr val="1F145D"/>
                </a:solidFill>
                <a:latin typeface="Calibri"/>
                <a:cs typeface="Calibri"/>
              </a:rPr>
              <a:t>out,</a:t>
            </a:r>
            <a:r>
              <a:rPr sz="1400" spc="325" dirty="0">
                <a:solidFill>
                  <a:srgbClr val="1F145D"/>
                </a:solidFill>
                <a:latin typeface="Calibri"/>
                <a:cs typeface="Calibri"/>
              </a:rPr>
              <a:t> </a:t>
            </a:r>
            <a:r>
              <a:rPr sz="1400" b="1" dirty="0">
                <a:solidFill>
                  <a:srgbClr val="1F145D"/>
                </a:solidFill>
                <a:latin typeface="Calibri"/>
                <a:cs typeface="Calibri"/>
              </a:rPr>
              <a:t>input</a:t>
            </a:r>
            <a:r>
              <a:rPr sz="1400" b="1" spc="-20" dirty="0">
                <a:solidFill>
                  <a:srgbClr val="1F145D"/>
                </a:solidFill>
                <a:latin typeface="Calibri"/>
                <a:cs typeface="Calibri"/>
              </a:rPr>
              <a:t> </a:t>
            </a:r>
            <a:r>
              <a:rPr sz="1400" dirty="0">
                <a:solidFill>
                  <a:srgbClr val="1F145D"/>
                </a:solidFill>
                <a:latin typeface="Calibri"/>
                <a:cs typeface="Calibri"/>
              </a:rPr>
              <a:t>in,</a:t>
            </a:r>
            <a:r>
              <a:rPr sz="1400" spc="5" dirty="0">
                <a:solidFill>
                  <a:srgbClr val="1F145D"/>
                </a:solidFill>
                <a:latin typeface="Calibri"/>
                <a:cs typeface="Calibri"/>
              </a:rPr>
              <a:t> </a:t>
            </a:r>
            <a:r>
              <a:rPr sz="1400" spc="-5" dirty="0">
                <a:solidFill>
                  <a:srgbClr val="1F145D"/>
                </a:solidFill>
                <a:latin typeface="Calibri"/>
                <a:cs typeface="Calibri"/>
              </a:rPr>
              <a:t>clk,</a:t>
            </a:r>
            <a:r>
              <a:rPr sz="1400" spc="-10" dirty="0">
                <a:solidFill>
                  <a:srgbClr val="1F145D"/>
                </a:solidFill>
                <a:latin typeface="Calibri"/>
                <a:cs typeface="Calibri"/>
              </a:rPr>
              <a:t> </a:t>
            </a:r>
            <a:r>
              <a:rPr sz="1400" spc="-15" dirty="0">
                <a:solidFill>
                  <a:srgbClr val="1F145D"/>
                </a:solidFill>
                <a:latin typeface="Calibri"/>
                <a:cs typeface="Calibri"/>
              </a:rPr>
              <a:t>nrst);</a:t>
            </a:r>
            <a:endParaRPr sz="1400" dirty="0">
              <a:solidFill>
                <a:srgbClr val="1F145D"/>
              </a:solidFill>
              <a:latin typeface="Calibri"/>
              <a:cs typeface="Calibri"/>
            </a:endParaRPr>
          </a:p>
          <a:p>
            <a:pPr marL="92075">
              <a:lnSpc>
                <a:spcPct val="100000"/>
              </a:lnSpc>
            </a:pPr>
            <a:r>
              <a:rPr sz="1400" b="1" spc="-10" dirty="0">
                <a:solidFill>
                  <a:srgbClr val="1F145D"/>
                </a:solidFill>
                <a:latin typeface="Calibri"/>
                <a:cs typeface="Calibri"/>
              </a:rPr>
              <a:t>parameter</a:t>
            </a:r>
            <a:r>
              <a:rPr sz="1400" b="1" spc="-45" dirty="0">
                <a:solidFill>
                  <a:srgbClr val="1F145D"/>
                </a:solidFill>
                <a:latin typeface="Calibri"/>
                <a:cs typeface="Calibri"/>
              </a:rPr>
              <a:t> </a:t>
            </a:r>
            <a:r>
              <a:rPr sz="1400" spc="-5" dirty="0">
                <a:solidFill>
                  <a:srgbClr val="1F145D"/>
                </a:solidFill>
                <a:latin typeface="Calibri"/>
                <a:cs typeface="Calibri"/>
              </a:rPr>
              <a:t>ST_A=0,</a:t>
            </a:r>
            <a:r>
              <a:rPr sz="1400" spc="300" dirty="0">
                <a:solidFill>
                  <a:srgbClr val="1F145D"/>
                </a:solidFill>
                <a:latin typeface="Calibri"/>
                <a:cs typeface="Calibri"/>
              </a:rPr>
              <a:t> </a:t>
            </a:r>
            <a:r>
              <a:rPr sz="1400" spc="-5" dirty="0">
                <a:solidFill>
                  <a:srgbClr val="1F145D"/>
                </a:solidFill>
                <a:latin typeface="Calibri"/>
                <a:cs typeface="Calibri"/>
              </a:rPr>
              <a:t>ST_B=1,</a:t>
            </a:r>
            <a:r>
              <a:rPr sz="1400" spc="5" dirty="0">
                <a:solidFill>
                  <a:srgbClr val="1F145D"/>
                </a:solidFill>
                <a:latin typeface="Calibri"/>
                <a:cs typeface="Calibri"/>
              </a:rPr>
              <a:t> </a:t>
            </a:r>
            <a:r>
              <a:rPr sz="1400" spc="-10" dirty="0">
                <a:solidFill>
                  <a:srgbClr val="1F145D"/>
                </a:solidFill>
                <a:latin typeface="Calibri"/>
                <a:cs typeface="Calibri"/>
              </a:rPr>
              <a:t>ST_C=2,</a:t>
            </a:r>
            <a:r>
              <a:rPr sz="1400" spc="320" dirty="0">
                <a:solidFill>
                  <a:srgbClr val="1F145D"/>
                </a:solidFill>
                <a:latin typeface="Calibri"/>
                <a:cs typeface="Calibri"/>
              </a:rPr>
              <a:t> </a:t>
            </a:r>
            <a:r>
              <a:rPr sz="1400" spc="-5" dirty="0">
                <a:solidFill>
                  <a:srgbClr val="1F145D"/>
                </a:solidFill>
                <a:latin typeface="Calibri"/>
                <a:cs typeface="Calibri"/>
              </a:rPr>
              <a:t>ST_D=3;</a:t>
            </a:r>
            <a:endParaRPr sz="1400" dirty="0">
              <a:solidFill>
                <a:srgbClr val="1F145D"/>
              </a:solidFill>
              <a:latin typeface="Calibri"/>
              <a:cs typeface="Calibri"/>
            </a:endParaRPr>
          </a:p>
          <a:p>
            <a:pPr marL="92075">
              <a:lnSpc>
                <a:spcPct val="100000"/>
              </a:lnSpc>
            </a:pPr>
            <a:r>
              <a:rPr sz="1400" b="1" spc="-5" dirty="0">
                <a:solidFill>
                  <a:srgbClr val="1F145D"/>
                </a:solidFill>
                <a:latin typeface="Calibri"/>
                <a:cs typeface="Calibri"/>
              </a:rPr>
              <a:t>reg</a:t>
            </a:r>
            <a:r>
              <a:rPr sz="1400" b="1" spc="-30" dirty="0">
                <a:solidFill>
                  <a:srgbClr val="1F145D"/>
                </a:solidFill>
                <a:latin typeface="Calibri"/>
                <a:cs typeface="Calibri"/>
              </a:rPr>
              <a:t> </a:t>
            </a:r>
            <a:r>
              <a:rPr sz="1400" spc="-5" dirty="0">
                <a:solidFill>
                  <a:srgbClr val="1F145D"/>
                </a:solidFill>
                <a:latin typeface="Calibri"/>
                <a:cs typeface="Calibri"/>
              </a:rPr>
              <a:t>[1:0]</a:t>
            </a:r>
            <a:r>
              <a:rPr sz="1400" spc="280" dirty="0">
                <a:solidFill>
                  <a:srgbClr val="1F145D"/>
                </a:solidFill>
                <a:latin typeface="Calibri"/>
                <a:cs typeface="Calibri"/>
              </a:rPr>
              <a:t> </a:t>
            </a:r>
            <a:r>
              <a:rPr sz="1400" spc="-10" dirty="0">
                <a:solidFill>
                  <a:srgbClr val="1F145D"/>
                </a:solidFill>
                <a:latin typeface="Calibri"/>
                <a:cs typeface="Calibri"/>
              </a:rPr>
              <a:t>state</a:t>
            </a:r>
            <a:r>
              <a:rPr sz="1400" spc="-20" dirty="0">
                <a:solidFill>
                  <a:srgbClr val="1F145D"/>
                </a:solidFill>
                <a:latin typeface="Calibri"/>
                <a:cs typeface="Calibri"/>
              </a:rPr>
              <a:t> </a:t>
            </a:r>
            <a:r>
              <a:rPr sz="1400" dirty="0">
                <a:solidFill>
                  <a:srgbClr val="1F145D"/>
                </a:solidFill>
                <a:latin typeface="Calibri"/>
                <a:cs typeface="Calibri"/>
              </a:rPr>
              <a: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075">
              <a:lnSpc>
                <a:spcPct val="100000"/>
              </a:lnSpc>
            </a:pPr>
            <a:r>
              <a:rPr sz="1400" i="1" spc="-5" dirty="0">
                <a:solidFill>
                  <a:srgbClr val="1F145D"/>
                </a:solidFill>
                <a:latin typeface="Calibri"/>
                <a:cs typeface="Calibri"/>
              </a:rPr>
              <a:t>//</a:t>
            </a:r>
            <a:r>
              <a:rPr sz="1400" i="1" spc="-20" dirty="0">
                <a:solidFill>
                  <a:srgbClr val="1F145D"/>
                </a:solidFill>
                <a:latin typeface="Calibri"/>
                <a:cs typeface="Calibri"/>
              </a:rPr>
              <a:t> </a:t>
            </a:r>
            <a:r>
              <a:rPr sz="1400" i="1" spc="-15" dirty="0">
                <a:solidFill>
                  <a:srgbClr val="1F145D"/>
                </a:solidFill>
                <a:latin typeface="Calibri"/>
                <a:cs typeface="Calibri"/>
              </a:rPr>
              <a:t>state</a:t>
            </a:r>
            <a:r>
              <a:rPr sz="1400" i="1" spc="-10" dirty="0">
                <a:solidFill>
                  <a:srgbClr val="1F145D"/>
                </a:solidFill>
                <a:latin typeface="Calibri"/>
                <a:cs typeface="Calibri"/>
              </a:rPr>
              <a:t> </a:t>
            </a:r>
            <a:r>
              <a:rPr sz="1400" i="1" spc="-5" dirty="0">
                <a:solidFill>
                  <a:srgbClr val="1F145D"/>
                </a:solidFill>
                <a:latin typeface="Calibri"/>
                <a:cs typeface="Calibri"/>
              </a:rPr>
              <a:t>transitions</a:t>
            </a:r>
            <a:endParaRPr sz="1400" dirty="0">
              <a:solidFill>
                <a:srgbClr val="1F145D"/>
              </a:solidFill>
              <a:latin typeface="Calibri"/>
              <a:cs typeface="Calibri"/>
            </a:endParaRPr>
          </a:p>
          <a:p>
            <a:pPr marL="92075">
              <a:lnSpc>
                <a:spcPct val="100000"/>
              </a:lnSpc>
              <a:spcBef>
                <a:spcPts val="5"/>
              </a:spcBef>
            </a:pPr>
            <a:r>
              <a:rPr sz="1400" b="1" spc="-10" dirty="0">
                <a:solidFill>
                  <a:srgbClr val="1F145D"/>
                </a:solidFill>
                <a:latin typeface="Calibri"/>
                <a:cs typeface="Calibri"/>
              </a:rPr>
              <a:t>always</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45" dirty="0">
                <a:solidFill>
                  <a:srgbClr val="1F145D"/>
                </a:solidFill>
                <a:latin typeface="Calibri"/>
                <a:cs typeface="Calibri"/>
              </a:rPr>
              <a:t> </a:t>
            </a:r>
            <a:r>
              <a:rPr sz="1400" spc="-5" dirty="0">
                <a:solidFill>
                  <a:srgbClr val="1F145D"/>
                </a:solidFill>
                <a:latin typeface="Calibri"/>
                <a:cs typeface="Calibri"/>
              </a:rPr>
              <a:t>clk)</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if</a:t>
            </a:r>
            <a:r>
              <a:rPr sz="1400" b="1" spc="-10" dirty="0">
                <a:solidFill>
                  <a:srgbClr val="1F145D"/>
                </a:solidFill>
                <a:latin typeface="Calibri"/>
                <a:cs typeface="Calibri"/>
              </a:rPr>
              <a:t> </a:t>
            </a:r>
            <a:r>
              <a:rPr sz="1400" spc="-10" dirty="0">
                <a:solidFill>
                  <a:srgbClr val="1F145D"/>
                </a:solidFill>
                <a:latin typeface="Calibri"/>
                <a:cs typeface="Calibri"/>
              </a:rPr>
              <a:t>(nrst==1'b0)</a:t>
            </a:r>
            <a:r>
              <a:rPr sz="1400" spc="15" dirty="0">
                <a:solidFill>
                  <a:srgbClr val="1F145D"/>
                </a:solidFill>
                <a:latin typeface="Calibri"/>
                <a:cs typeface="Calibri"/>
              </a:rPr>
              <a:t> </a:t>
            </a:r>
            <a:r>
              <a:rPr sz="1400" spc="-10" dirty="0">
                <a:solidFill>
                  <a:srgbClr val="1F145D"/>
                </a:solidFill>
                <a:latin typeface="Calibri"/>
                <a:cs typeface="Calibri"/>
              </a:rPr>
              <a:t>state</a:t>
            </a:r>
            <a:r>
              <a:rPr sz="1400" spc="-1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else</a:t>
            </a:r>
            <a:endParaRPr sz="1400" dirty="0">
              <a:solidFill>
                <a:srgbClr val="1F145D"/>
              </a:solidFill>
              <a:latin typeface="Calibri"/>
              <a:cs typeface="Calibri"/>
            </a:endParaRPr>
          </a:p>
          <a:p>
            <a:pPr marL="408940">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ST_A:</a:t>
            </a:r>
            <a:r>
              <a:rPr sz="1400" spc="290" dirty="0">
                <a:solidFill>
                  <a:srgbClr val="1F145D"/>
                </a:solidFill>
                <a:latin typeface="Calibri"/>
                <a:cs typeface="Calibri"/>
              </a:rPr>
              <a:t> </a:t>
            </a:r>
            <a:r>
              <a:rPr sz="1400" b="1" dirty="0">
                <a:solidFill>
                  <a:srgbClr val="1F145D"/>
                </a:solidFill>
                <a:latin typeface="Calibri"/>
                <a:cs typeface="Calibri"/>
              </a:rPr>
              <a:t>if</a:t>
            </a:r>
            <a:r>
              <a:rPr sz="1400" b="1" spc="-25" dirty="0">
                <a:solidFill>
                  <a:srgbClr val="1F145D"/>
                </a:solidFill>
                <a:latin typeface="Calibri"/>
                <a:cs typeface="Calibri"/>
              </a:rPr>
              <a:t> </a:t>
            </a:r>
            <a:r>
              <a:rPr sz="1400" spc="-5" dirty="0">
                <a:solidFill>
                  <a:srgbClr val="1F145D"/>
                </a:solidFill>
                <a:latin typeface="Calibri"/>
                <a:cs typeface="Calibri"/>
              </a:rPr>
              <a:t>(in==1'b1)</a:t>
            </a:r>
            <a:r>
              <a:rPr sz="1400" spc="25" dirty="0">
                <a:solidFill>
                  <a:srgbClr val="1F145D"/>
                </a:solidFill>
                <a:latin typeface="Calibri"/>
                <a:cs typeface="Calibri"/>
              </a:rPr>
              <a:t> </a:t>
            </a:r>
            <a:r>
              <a:rPr sz="1400" spc="-10" dirty="0">
                <a:solidFill>
                  <a:srgbClr val="1F145D"/>
                </a:solidFill>
                <a:latin typeface="Calibri"/>
                <a:cs typeface="Calibri"/>
              </a:rPr>
              <a:t>state</a:t>
            </a:r>
            <a:r>
              <a:rPr sz="1400" spc="-1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t>
            </a:r>
            <a:r>
              <a:rPr lang="en-GB" sz="1400" spc="-5" dirty="0">
                <a:solidFill>
                  <a:srgbClr val="1F145D"/>
                </a:solidFill>
                <a:latin typeface="Calibri"/>
                <a:cs typeface="Calibri"/>
              </a:rPr>
              <a:t>B</a:t>
            </a:r>
            <a:r>
              <a:rPr sz="1400" spc="-5" dirty="0">
                <a:solidFill>
                  <a:srgbClr val="1F145D"/>
                </a:solidFill>
                <a:latin typeface="Calibri"/>
                <a:cs typeface="Calibri"/>
              </a:rPr>
              <a:t>;</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ST_B:</a:t>
            </a:r>
            <a:r>
              <a:rPr sz="1400" spc="290" dirty="0">
                <a:solidFill>
                  <a:srgbClr val="1F145D"/>
                </a:solidFill>
                <a:latin typeface="Calibri"/>
                <a:cs typeface="Calibri"/>
              </a:rPr>
              <a:t> </a:t>
            </a:r>
            <a:r>
              <a:rPr sz="1400" b="1" dirty="0">
                <a:solidFill>
                  <a:srgbClr val="1F145D"/>
                </a:solidFill>
                <a:latin typeface="Calibri"/>
                <a:cs typeface="Calibri"/>
              </a:rPr>
              <a:t>if</a:t>
            </a:r>
            <a:r>
              <a:rPr sz="1400" b="1" spc="-5" dirty="0">
                <a:solidFill>
                  <a:srgbClr val="1F145D"/>
                </a:solidFill>
                <a:latin typeface="Calibri"/>
                <a:cs typeface="Calibri"/>
              </a:rPr>
              <a:t> </a:t>
            </a:r>
            <a:r>
              <a:rPr sz="1400" spc="-5" dirty="0">
                <a:solidFill>
                  <a:srgbClr val="1F145D"/>
                </a:solidFill>
                <a:latin typeface="Calibri"/>
                <a:cs typeface="Calibri"/>
              </a:rPr>
              <a:t>(in==1'b1)</a:t>
            </a:r>
            <a:r>
              <a:rPr sz="1400" spc="20" dirty="0">
                <a:solidFill>
                  <a:srgbClr val="1F145D"/>
                </a:solidFill>
                <a:latin typeface="Calibri"/>
                <a:cs typeface="Calibri"/>
              </a:rPr>
              <a:t> </a:t>
            </a:r>
            <a:r>
              <a:rPr sz="1400" spc="-15" dirty="0">
                <a:solidFill>
                  <a:srgbClr val="1F145D"/>
                </a:solidFill>
                <a:latin typeface="Calibri"/>
                <a:cs typeface="Calibri"/>
              </a:rPr>
              <a:t>state</a:t>
            </a:r>
            <a:r>
              <a:rPr sz="1400" dirty="0">
                <a:solidFill>
                  <a:srgbClr val="1F145D"/>
                </a:solidFill>
                <a:latin typeface="Calibri"/>
                <a:cs typeface="Calibri"/>
              </a:rPr>
              <a:t> &lt;=</a:t>
            </a:r>
            <a:r>
              <a:rPr sz="1400" spc="5" dirty="0">
                <a:solidFill>
                  <a:srgbClr val="1F145D"/>
                </a:solidFill>
                <a:latin typeface="Calibri"/>
                <a:cs typeface="Calibri"/>
              </a:rPr>
              <a:t> </a:t>
            </a:r>
            <a:r>
              <a:rPr sz="1400" spc="-10" dirty="0">
                <a:solidFill>
                  <a:srgbClr val="1F145D"/>
                </a:solidFill>
                <a:latin typeface="Calibri"/>
                <a:cs typeface="Calibri"/>
              </a:rPr>
              <a:t>ST_</a:t>
            </a:r>
            <a:r>
              <a:rPr lang="en-GB" sz="1400" spc="-10" dirty="0">
                <a:solidFill>
                  <a:srgbClr val="1F145D"/>
                </a:solidFill>
                <a:latin typeface="Calibri"/>
                <a:cs typeface="Calibri"/>
              </a:rPr>
              <a:t>A</a:t>
            </a:r>
            <a:r>
              <a:rPr sz="1400" spc="-10" dirty="0">
                <a:solidFill>
                  <a:srgbClr val="1F145D"/>
                </a:solidFill>
                <a:latin typeface="Calibri"/>
                <a:cs typeface="Calibri"/>
              </a:rPr>
              <a:t>;</a:t>
            </a:r>
            <a:r>
              <a:rPr sz="1400" spc="-5" dirty="0">
                <a:solidFill>
                  <a:srgbClr val="1F145D"/>
                </a:solidFill>
                <a:latin typeface="Calibri"/>
                <a:cs typeface="Calibri"/>
              </a:rPr>
              <a:t> </a:t>
            </a:r>
            <a:r>
              <a:rPr sz="1400" b="1" dirty="0">
                <a:solidFill>
                  <a:srgbClr val="1F145D"/>
                </a:solidFill>
                <a:latin typeface="Calibri"/>
                <a:cs typeface="Calibri"/>
              </a:rPr>
              <a:t>else</a:t>
            </a:r>
            <a:r>
              <a:rPr sz="1400" b="1" spc="-15" dirty="0">
                <a:solidFill>
                  <a:srgbClr val="1F145D"/>
                </a:solidFill>
                <a:latin typeface="Calibri"/>
                <a:cs typeface="Calibri"/>
              </a:rPr>
              <a:t> </a:t>
            </a:r>
            <a:r>
              <a:rPr sz="1400" spc="-15" dirty="0">
                <a:solidFill>
                  <a:srgbClr val="1F145D"/>
                </a:solidFill>
                <a:latin typeface="Calibri"/>
                <a:cs typeface="Calibri"/>
              </a:rPr>
              <a:t>state</a:t>
            </a:r>
            <a:r>
              <a:rPr sz="1400" spc="5" dirty="0">
                <a:solidFill>
                  <a:srgbClr val="1F145D"/>
                </a:solidFill>
                <a:latin typeface="Calibri"/>
                <a:cs typeface="Calibri"/>
              </a:rPr>
              <a:t> </a:t>
            </a:r>
            <a:r>
              <a:rPr sz="1400"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t>
            </a:r>
            <a:r>
              <a:rPr lang="en-GB" sz="1400" spc="-5" dirty="0">
                <a:solidFill>
                  <a:srgbClr val="1F145D"/>
                </a:solidFill>
                <a:latin typeface="Calibri"/>
                <a:cs typeface="Calibri"/>
              </a:rPr>
              <a:t>C</a:t>
            </a:r>
            <a:r>
              <a:rPr sz="1400" spc="-5" dirty="0">
                <a:solidFill>
                  <a:srgbClr val="1F145D"/>
                </a:solidFill>
                <a:latin typeface="Calibri"/>
                <a:cs typeface="Calibri"/>
              </a:rPr>
              <a:t>;</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ST_C:</a:t>
            </a:r>
            <a:r>
              <a:rPr sz="1400" spc="285" dirty="0">
                <a:solidFill>
                  <a:srgbClr val="1F145D"/>
                </a:solidFill>
                <a:latin typeface="Calibri"/>
                <a:cs typeface="Calibri"/>
              </a:rPr>
              <a:t> </a:t>
            </a:r>
            <a:r>
              <a:rPr sz="1400" b="1" dirty="0">
                <a:solidFill>
                  <a:srgbClr val="1F145D"/>
                </a:solidFill>
                <a:latin typeface="Calibri"/>
                <a:cs typeface="Calibri"/>
              </a:rPr>
              <a:t>if</a:t>
            </a:r>
            <a:r>
              <a:rPr sz="1400" b="1" spc="-10" dirty="0">
                <a:solidFill>
                  <a:srgbClr val="1F145D"/>
                </a:solidFill>
                <a:latin typeface="Calibri"/>
                <a:cs typeface="Calibri"/>
              </a:rPr>
              <a:t> </a:t>
            </a:r>
            <a:r>
              <a:rPr sz="1400" spc="-5" dirty="0">
                <a:solidFill>
                  <a:srgbClr val="1F145D"/>
                </a:solidFill>
                <a:latin typeface="Calibri"/>
                <a:cs typeface="Calibri"/>
              </a:rPr>
              <a:t>(in==1'b0)</a:t>
            </a:r>
            <a:r>
              <a:rPr sz="1400" spc="10"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 ST_D;</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ST_D:</a:t>
            </a:r>
            <a:r>
              <a:rPr sz="1400" spc="295" dirty="0">
                <a:solidFill>
                  <a:srgbClr val="1F145D"/>
                </a:solidFill>
                <a:latin typeface="Calibri"/>
                <a:cs typeface="Calibri"/>
              </a:rPr>
              <a:t> </a:t>
            </a:r>
            <a:r>
              <a:rPr sz="1400" b="1" dirty="0">
                <a:solidFill>
                  <a:srgbClr val="1F145D"/>
                </a:solidFill>
                <a:latin typeface="Calibri"/>
                <a:cs typeface="Calibri"/>
              </a:rPr>
              <a:t>if</a:t>
            </a:r>
            <a:r>
              <a:rPr sz="1400" b="1" spc="-25" dirty="0">
                <a:solidFill>
                  <a:srgbClr val="1F145D"/>
                </a:solidFill>
                <a:latin typeface="Calibri"/>
                <a:cs typeface="Calibri"/>
              </a:rPr>
              <a:t> </a:t>
            </a:r>
            <a:r>
              <a:rPr sz="1400" spc="-5" dirty="0">
                <a:solidFill>
                  <a:srgbClr val="1F145D"/>
                </a:solidFill>
                <a:latin typeface="Calibri"/>
                <a:cs typeface="Calibri"/>
              </a:rPr>
              <a:t>(in==1'b1)</a:t>
            </a:r>
            <a:r>
              <a:rPr sz="1400" spc="30"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t>
            </a:r>
            <a:r>
              <a:rPr lang="en-GB" sz="1400" spc="-5" dirty="0">
                <a:solidFill>
                  <a:srgbClr val="1F145D"/>
                </a:solidFill>
                <a:latin typeface="Calibri"/>
                <a:cs typeface="Calibri"/>
              </a:rPr>
              <a:t>B</a:t>
            </a:r>
            <a:r>
              <a:rPr sz="1400" spc="-5" dirty="0">
                <a:solidFill>
                  <a:srgbClr val="1F145D"/>
                </a:solidFill>
                <a:latin typeface="Calibri"/>
                <a:cs typeface="Calibri"/>
              </a:rPr>
              <a:t>;</a:t>
            </a:r>
            <a:r>
              <a:rPr sz="1400" spc="5" dirty="0">
                <a:solidFill>
                  <a:srgbClr val="1F145D"/>
                </a:solidFill>
                <a:latin typeface="Calibri"/>
                <a:cs typeface="Calibri"/>
              </a:rPr>
              <a:t> </a:t>
            </a:r>
            <a:r>
              <a:rPr sz="1400" b="1" dirty="0">
                <a:solidFill>
                  <a:srgbClr val="1F145D"/>
                </a:solidFill>
                <a:latin typeface="Calibri"/>
                <a:cs typeface="Calibri"/>
              </a:rPr>
              <a:t>else</a:t>
            </a:r>
            <a:r>
              <a:rPr sz="1400" b="1" spc="-1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marL="608330">
              <a:lnSpc>
                <a:spcPct val="100000"/>
              </a:lnSpc>
            </a:pPr>
            <a:r>
              <a:rPr sz="1400" b="1" spc="-5" dirty="0">
                <a:solidFill>
                  <a:srgbClr val="1F145D"/>
                </a:solidFill>
                <a:latin typeface="Calibri"/>
                <a:cs typeface="Calibri"/>
              </a:rPr>
              <a:t>default:</a:t>
            </a:r>
            <a:r>
              <a:rPr sz="1400" b="1" spc="-55" dirty="0">
                <a:solidFill>
                  <a:srgbClr val="1F145D"/>
                </a:solidFill>
                <a:latin typeface="Calibri"/>
                <a:cs typeface="Calibri"/>
              </a:rPr>
              <a:t> </a:t>
            </a:r>
            <a:r>
              <a:rPr sz="1400" dirty="0">
                <a:solidFill>
                  <a:srgbClr val="1F145D"/>
                </a:solidFill>
                <a:latin typeface="Calibri"/>
                <a:cs typeface="Calibri"/>
              </a:rPr>
              <a:t>;</a:t>
            </a:r>
            <a:r>
              <a:rPr sz="1400" spc="280" dirty="0">
                <a:solidFill>
                  <a:srgbClr val="1F145D"/>
                </a:solidFill>
                <a:latin typeface="Calibri"/>
                <a:cs typeface="Calibri"/>
              </a:rPr>
              <a:t> </a:t>
            </a:r>
            <a:r>
              <a:rPr sz="1400" i="1" spc="-5" dirty="0">
                <a:solidFill>
                  <a:srgbClr val="1F145D"/>
                </a:solidFill>
                <a:latin typeface="Calibri"/>
                <a:cs typeface="Calibri"/>
              </a:rPr>
              <a:t>//</a:t>
            </a:r>
            <a:r>
              <a:rPr sz="1400" i="1" spc="-15" dirty="0">
                <a:solidFill>
                  <a:srgbClr val="1F145D"/>
                </a:solidFill>
                <a:latin typeface="Calibri"/>
                <a:cs typeface="Calibri"/>
              </a:rPr>
              <a:t> </a:t>
            </a:r>
            <a:r>
              <a:rPr sz="1400" i="1" spc="-5" dirty="0">
                <a:solidFill>
                  <a:srgbClr val="1F145D"/>
                </a:solidFill>
                <a:latin typeface="Calibri"/>
                <a:cs typeface="Calibri"/>
              </a:rPr>
              <a:t>do nothing</a:t>
            </a:r>
            <a:endParaRPr sz="1400" dirty="0">
              <a:solidFill>
                <a:srgbClr val="1F145D"/>
              </a:solidFill>
              <a:latin typeface="Calibri"/>
              <a:cs typeface="Calibri"/>
            </a:endParaRPr>
          </a:p>
          <a:p>
            <a:pPr marL="408940">
              <a:lnSpc>
                <a:spcPct val="100000"/>
              </a:lnSpc>
            </a:pPr>
            <a:r>
              <a:rPr sz="1400" b="1" spc="-5" dirty="0">
                <a:solidFill>
                  <a:srgbClr val="1F145D"/>
                </a:solidFill>
                <a:latin typeface="Calibri"/>
                <a:cs typeface="Calibri"/>
              </a:rPr>
              <a:t>endcase</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075" algn="just">
              <a:lnSpc>
                <a:spcPct val="100000"/>
              </a:lnSpc>
              <a:spcBef>
                <a:spcPts val="5"/>
              </a:spcBef>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output</a:t>
            </a:r>
            <a:r>
              <a:rPr sz="1400" i="1" spc="-20" dirty="0">
                <a:solidFill>
                  <a:srgbClr val="1F145D"/>
                </a:solidFill>
                <a:latin typeface="Calibri"/>
                <a:cs typeface="Calibri"/>
              </a:rPr>
              <a:t> </a:t>
            </a:r>
            <a:r>
              <a:rPr sz="1400" i="1" dirty="0">
                <a:solidFill>
                  <a:srgbClr val="1F145D"/>
                </a:solidFill>
                <a:latin typeface="Calibri"/>
                <a:cs typeface="Calibri"/>
              </a:rPr>
              <a:t>logic</a:t>
            </a:r>
            <a:endParaRPr sz="1400" dirty="0">
              <a:solidFill>
                <a:srgbClr val="1F145D"/>
              </a:solidFill>
              <a:latin typeface="Calibri"/>
              <a:cs typeface="Calibri"/>
            </a:endParaRPr>
          </a:p>
          <a:p>
            <a:pPr marL="92075" algn="just">
              <a:lnSpc>
                <a:spcPct val="100000"/>
              </a:lnSpc>
            </a:pPr>
            <a:r>
              <a:rPr sz="1400" b="1" spc="-10" dirty="0">
                <a:solidFill>
                  <a:srgbClr val="1F145D"/>
                </a:solidFill>
                <a:latin typeface="Calibri"/>
                <a:cs typeface="Calibri"/>
              </a:rPr>
              <a:t>always</a:t>
            </a:r>
            <a:r>
              <a:rPr sz="1400" b="1" spc="-55" dirty="0">
                <a:solidFill>
                  <a:srgbClr val="1F145D"/>
                </a:solidFill>
                <a:latin typeface="Calibri"/>
                <a:cs typeface="Calibri"/>
              </a:rPr>
              <a:t> </a:t>
            </a:r>
            <a:r>
              <a:rPr sz="1400" spc="5" dirty="0">
                <a:solidFill>
                  <a:srgbClr val="1F145D"/>
                </a:solidFill>
                <a:latin typeface="Calibri"/>
                <a:cs typeface="Calibri"/>
              </a:rPr>
              <a:t>@</a:t>
            </a:r>
            <a:r>
              <a:rPr sz="1400" spc="-35" dirty="0">
                <a:solidFill>
                  <a:srgbClr val="1F145D"/>
                </a:solidFill>
                <a:latin typeface="Calibri"/>
                <a:cs typeface="Calibri"/>
              </a:rPr>
              <a:t> </a:t>
            </a:r>
            <a:r>
              <a:rPr sz="1400" spc="-5" dirty="0">
                <a:solidFill>
                  <a:srgbClr val="1F145D"/>
                </a:solidFill>
                <a:latin typeface="Calibri"/>
                <a:cs typeface="Calibri"/>
              </a:rPr>
              <a:t>(*)</a:t>
            </a:r>
            <a:endParaRPr sz="1400" dirty="0">
              <a:solidFill>
                <a:srgbClr val="1F145D"/>
              </a:solidFill>
              <a:latin typeface="Calibri"/>
              <a:cs typeface="Calibri"/>
            </a:endParaRPr>
          </a:p>
          <a:p>
            <a:pPr marL="290195" algn="just">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567055" marR="3188335" algn="just">
              <a:lnSpc>
                <a:spcPct val="100000"/>
              </a:lnSpc>
            </a:pPr>
            <a:r>
              <a:rPr sz="1400" spc="-5" dirty="0">
                <a:solidFill>
                  <a:srgbClr val="1F145D"/>
                </a:solidFill>
                <a:latin typeface="Calibri"/>
                <a:cs typeface="Calibri"/>
              </a:rPr>
              <a:t>ST_A: out &lt;= 1'b</a:t>
            </a:r>
            <a:r>
              <a:rPr lang="en-GB" sz="1400" spc="-5" dirty="0">
                <a:solidFill>
                  <a:srgbClr val="1F145D"/>
                </a:solidFill>
                <a:latin typeface="Calibri"/>
                <a:cs typeface="Calibri"/>
              </a:rPr>
              <a:t>1</a:t>
            </a:r>
            <a:r>
              <a:rPr sz="1400" spc="-5" dirty="0">
                <a:solidFill>
                  <a:srgbClr val="1F145D"/>
                </a:solidFill>
                <a:latin typeface="Calibri"/>
                <a:cs typeface="Calibri"/>
              </a:rPr>
              <a:t>; </a:t>
            </a:r>
            <a:r>
              <a:rPr sz="1400" dirty="0">
                <a:solidFill>
                  <a:srgbClr val="1F145D"/>
                </a:solidFill>
                <a:latin typeface="Calibri"/>
                <a:cs typeface="Calibri"/>
              </a:rPr>
              <a:t> </a:t>
            </a:r>
            <a:r>
              <a:rPr sz="1400" spc="-5" dirty="0">
                <a:solidFill>
                  <a:srgbClr val="1F145D"/>
                </a:solidFill>
                <a:latin typeface="Calibri"/>
                <a:cs typeface="Calibri"/>
              </a:rPr>
              <a:t>ST_B: out &lt;= 1'b</a:t>
            </a:r>
            <a:r>
              <a:rPr lang="en-GB" sz="1400" spc="-5" dirty="0">
                <a:solidFill>
                  <a:srgbClr val="1F145D"/>
                </a:solidFill>
                <a:latin typeface="Calibri"/>
                <a:cs typeface="Calibri"/>
              </a:rPr>
              <a:t>0</a:t>
            </a:r>
            <a:r>
              <a:rPr sz="1400" spc="-5" dirty="0">
                <a:solidFill>
                  <a:srgbClr val="1F145D"/>
                </a:solidFill>
                <a:latin typeface="Calibri"/>
                <a:cs typeface="Calibri"/>
              </a:rPr>
              <a:t>; </a:t>
            </a:r>
            <a:r>
              <a:rPr sz="1400" dirty="0">
                <a:solidFill>
                  <a:srgbClr val="1F145D"/>
                </a:solidFill>
                <a:latin typeface="Calibri"/>
                <a:cs typeface="Calibri"/>
              </a:rPr>
              <a:t> </a:t>
            </a:r>
            <a:r>
              <a:rPr sz="1400" spc="-5" dirty="0">
                <a:solidFill>
                  <a:srgbClr val="1F145D"/>
                </a:solidFill>
                <a:latin typeface="Calibri"/>
                <a:cs typeface="Calibri"/>
              </a:rPr>
              <a:t>ST_C:</a:t>
            </a:r>
            <a:r>
              <a:rPr sz="1400" dirty="0">
                <a:solidFill>
                  <a:srgbClr val="1F145D"/>
                </a:solidFill>
                <a:latin typeface="Calibri"/>
                <a:cs typeface="Calibri"/>
              </a:rPr>
              <a:t> </a:t>
            </a:r>
            <a:r>
              <a:rPr sz="1400" spc="-5" dirty="0">
                <a:solidFill>
                  <a:srgbClr val="1F145D"/>
                </a:solidFill>
                <a:latin typeface="Calibri"/>
                <a:cs typeface="Calibri"/>
              </a:rPr>
              <a:t>out &lt;= 1'b1; </a:t>
            </a:r>
            <a:r>
              <a:rPr sz="1400" spc="-305" dirty="0">
                <a:solidFill>
                  <a:srgbClr val="1F145D"/>
                </a:solidFill>
                <a:latin typeface="Calibri"/>
                <a:cs typeface="Calibri"/>
              </a:rPr>
              <a:t> </a:t>
            </a:r>
            <a:r>
              <a:rPr sz="1400" spc="-5" dirty="0">
                <a:solidFill>
                  <a:srgbClr val="1F145D"/>
                </a:solidFill>
                <a:latin typeface="Calibri"/>
                <a:cs typeface="Calibri"/>
              </a:rPr>
              <a:t>ST_D:</a:t>
            </a:r>
            <a:r>
              <a:rPr lang="en-GB" sz="1400" spc="280" dirty="0">
                <a:solidFill>
                  <a:srgbClr val="1F145D"/>
                </a:solidFill>
                <a:latin typeface="Calibri"/>
                <a:cs typeface="Calibri"/>
              </a:rPr>
              <a:t> </a:t>
            </a:r>
            <a:r>
              <a:rPr sz="1400" spc="-5" dirty="0">
                <a:solidFill>
                  <a:srgbClr val="1F145D"/>
                </a:solidFill>
                <a:latin typeface="Calibri"/>
                <a:cs typeface="Calibri"/>
              </a:rPr>
              <a:t>out</a:t>
            </a:r>
            <a:r>
              <a:rPr sz="1400" spc="-20" dirty="0">
                <a:solidFill>
                  <a:srgbClr val="1F145D"/>
                </a:solidFill>
                <a:latin typeface="Calibri"/>
                <a:cs typeface="Calibri"/>
              </a:rPr>
              <a:t> </a:t>
            </a:r>
            <a:r>
              <a:rPr lang="en-GB" sz="1400" spc="-5" dirty="0">
                <a:solidFill>
                  <a:srgbClr val="1F145D"/>
                </a:solidFill>
                <a:latin typeface="Calibri"/>
                <a:cs typeface="Calibri"/>
              </a:rPr>
              <a:t>  </a:t>
            </a:r>
            <a:r>
              <a:rPr sz="1400" spc="-5"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1'b1;</a:t>
            </a:r>
            <a:endParaRPr sz="1400" dirty="0">
              <a:solidFill>
                <a:srgbClr val="1F145D"/>
              </a:solidFill>
              <a:latin typeface="Calibri"/>
              <a:cs typeface="Calibri"/>
            </a:endParaRPr>
          </a:p>
          <a:p>
            <a:pPr marL="92075" marR="4174490" indent="158115">
              <a:lnSpc>
                <a:spcPct val="100000"/>
              </a:lnSpc>
            </a:pPr>
            <a:r>
              <a:rPr sz="1400" b="1" spc="-5" dirty="0">
                <a:solidFill>
                  <a:srgbClr val="1F145D"/>
                </a:solidFill>
                <a:latin typeface="Calibri"/>
                <a:cs typeface="Calibri"/>
              </a:rPr>
              <a:t>endcase </a:t>
            </a:r>
            <a:r>
              <a:rPr sz="1400" b="1" dirty="0">
                <a:solidFill>
                  <a:srgbClr val="1F145D"/>
                </a:solidFill>
                <a:latin typeface="Calibri"/>
                <a:cs typeface="Calibri"/>
              </a:rPr>
              <a:t> </a:t>
            </a:r>
            <a:r>
              <a:rPr sz="1400" b="1" spc="-5" dirty="0">
                <a:solidFill>
                  <a:srgbClr val="1F145D"/>
                </a:solidFill>
                <a:latin typeface="Calibri"/>
                <a:cs typeface="Calibri"/>
              </a:rPr>
              <a:t>en</a:t>
            </a:r>
            <a:r>
              <a:rPr sz="1400" b="1" dirty="0">
                <a:solidFill>
                  <a:srgbClr val="1F145D"/>
                </a:solidFill>
                <a:latin typeface="Calibri"/>
                <a:cs typeface="Calibri"/>
              </a:rPr>
              <a:t>d</a:t>
            </a:r>
            <a:r>
              <a:rPr sz="1400" b="1" spc="-5" dirty="0">
                <a:solidFill>
                  <a:srgbClr val="1F145D"/>
                </a:solidFill>
                <a:latin typeface="Calibri"/>
                <a:cs typeface="Calibri"/>
              </a:rPr>
              <a:t>modu</a:t>
            </a:r>
            <a:r>
              <a:rPr sz="1400" b="1" dirty="0">
                <a:solidFill>
                  <a:srgbClr val="1F145D"/>
                </a:solidFill>
                <a:latin typeface="Calibri"/>
                <a:cs typeface="Calibri"/>
              </a:rPr>
              <a:t>le</a:t>
            </a:r>
            <a:endParaRPr sz="1400" dirty="0">
              <a:solidFill>
                <a:srgbClr val="1F145D"/>
              </a:solidFill>
              <a:latin typeface="Calibri"/>
              <a:cs typeface="Calibri"/>
            </a:endParaRPr>
          </a:p>
        </p:txBody>
      </p:sp>
      <p:grpSp>
        <p:nvGrpSpPr>
          <p:cNvPr id="18" name="Group 17">
            <a:extLst>
              <a:ext uri="{FF2B5EF4-FFF2-40B4-BE49-F238E27FC236}">
                <a16:creationId xmlns:a16="http://schemas.microsoft.com/office/drawing/2014/main" id="{D137DF35-4AF4-4493-8E69-E3185AEF779B}"/>
              </a:ext>
            </a:extLst>
          </p:cNvPr>
          <p:cNvGrpSpPr/>
          <p:nvPr/>
        </p:nvGrpSpPr>
        <p:grpSpPr>
          <a:xfrm>
            <a:off x="825500" y="4822317"/>
            <a:ext cx="5394197" cy="1494750"/>
            <a:chOff x="825500" y="4822317"/>
            <a:chExt cx="5394197" cy="1494750"/>
          </a:xfrm>
        </p:grpSpPr>
        <p:pic>
          <p:nvPicPr>
            <p:cNvPr id="5" name="object 5"/>
            <p:cNvPicPr/>
            <p:nvPr/>
          </p:nvPicPr>
          <p:blipFill>
            <a:blip r:embed="rId2" cstate="print"/>
            <a:stretch>
              <a:fillRect/>
            </a:stretch>
          </p:blipFill>
          <p:spPr>
            <a:xfrm>
              <a:off x="878210" y="4931409"/>
              <a:ext cx="5341487" cy="1385658"/>
            </a:xfrm>
            <a:prstGeom prst="rect">
              <a:avLst/>
            </a:prstGeom>
          </p:spPr>
        </p:pic>
        <p:sp>
          <p:nvSpPr>
            <p:cNvPr id="6" name="object 6"/>
            <p:cNvSpPr txBox="1"/>
            <p:nvPr/>
          </p:nvSpPr>
          <p:spPr>
            <a:xfrm>
              <a:off x="1368297" y="5303266"/>
              <a:ext cx="229870" cy="574675"/>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sp>
          <p:nvSpPr>
            <p:cNvPr id="7" name="object 7"/>
            <p:cNvSpPr txBox="1"/>
            <p:nvPr/>
          </p:nvSpPr>
          <p:spPr>
            <a:xfrm>
              <a:off x="2819780" y="5274945"/>
              <a:ext cx="229870" cy="574675"/>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/0</a:t>
              </a:r>
              <a:endParaRPr sz="1800">
                <a:solidFill>
                  <a:srgbClr val="1F145D"/>
                </a:solidFill>
                <a:latin typeface="Calibri"/>
                <a:cs typeface="Calibri"/>
              </a:endParaRPr>
            </a:p>
          </p:txBody>
        </p:sp>
        <p:sp>
          <p:nvSpPr>
            <p:cNvPr id="8" name="object 8"/>
            <p:cNvSpPr txBox="1"/>
            <p:nvPr/>
          </p:nvSpPr>
          <p:spPr>
            <a:xfrm>
              <a:off x="4279772" y="5269483"/>
              <a:ext cx="229870" cy="574675"/>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/1</a:t>
              </a:r>
              <a:endParaRPr sz="1800">
                <a:solidFill>
                  <a:srgbClr val="1F145D"/>
                </a:solidFill>
                <a:latin typeface="Calibri"/>
                <a:cs typeface="Calibri"/>
              </a:endParaRPr>
            </a:p>
          </p:txBody>
        </p:sp>
        <p:sp>
          <p:nvSpPr>
            <p:cNvPr id="9" name="object 9"/>
            <p:cNvSpPr txBox="1"/>
            <p:nvPr/>
          </p:nvSpPr>
          <p:spPr>
            <a:xfrm>
              <a:off x="5740146" y="5269483"/>
              <a:ext cx="229870" cy="574675"/>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d</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/1</a:t>
              </a:r>
              <a:endParaRPr sz="1800">
                <a:solidFill>
                  <a:srgbClr val="1F145D"/>
                </a:solidFill>
                <a:latin typeface="Calibri"/>
                <a:cs typeface="Calibri"/>
              </a:endParaRPr>
            </a:p>
          </p:txBody>
        </p:sp>
        <p:sp>
          <p:nvSpPr>
            <p:cNvPr id="10" name="object 10"/>
            <p:cNvSpPr txBox="1"/>
            <p:nvPr/>
          </p:nvSpPr>
          <p:spPr>
            <a:xfrm>
              <a:off x="825500" y="485863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1" name="object 11"/>
            <p:cNvSpPr txBox="1"/>
            <p:nvPr/>
          </p:nvSpPr>
          <p:spPr>
            <a:xfrm>
              <a:off x="2126995" y="573125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2" name="object 12"/>
            <p:cNvSpPr txBox="1"/>
            <p:nvPr/>
          </p:nvSpPr>
          <p:spPr>
            <a:xfrm>
              <a:off x="5099430" y="4822317"/>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3" name="object 13"/>
            <p:cNvSpPr txBox="1"/>
            <p:nvPr/>
          </p:nvSpPr>
          <p:spPr>
            <a:xfrm>
              <a:off x="3647947" y="600831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4" name="object 14"/>
            <p:cNvSpPr txBox="1"/>
            <p:nvPr/>
          </p:nvSpPr>
          <p:spPr>
            <a:xfrm>
              <a:off x="2106548" y="514172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15" name="object 15"/>
            <p:cNvSpPr txBox="1"/>
            <p:nvPr/>
          </p:nvSpPr>
          <p:spPr>
            <a:xfrm>
              <a:off x="5082032" y="562000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16" name="object 16"/>
            <p:cNvSpPr txBox="1"/>
            <p:nvPr/>
          </p:nvSpPr>
          <p:spPr>
            <a:xfrm>
              <a:off x="3985640" y="4865623"/>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17" name="object 17"/>
            <p:cNvSpPr txBox="1"/>
            <p:nvPr/>
          </p:nvSpPr>
          <p:spPr>
            <a:xfrm>
              <a:off x="3579114" y="5205221"/>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66" y="394154"/>
            <a:ext cx="4064635"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grpSp>
        <p:nvGrpSpPr>
          <p:cNvPr id="26" name="Group 25">
            <a:extLst>
              <a:ext uri="{FF2B5EF4-FFF2-40B4-BE49-F238E27FC236}">
                <a16:creationId xmlns:a16="http://schemas.microsoft.com/office/drawing/2014/main" id="{14AAD55A-5124-4644-B871-453F2F386C36}"/>
              </a:ext>
            </a:extLst>
          </p:cNvPr>
          <p:cNvGrpSpPr/>
          <p:nvPr/>
        </p:nvGrpSpPr>
        <p:grpSpPr>
          <a:xfrm>
            <a:off x="921511" y="1913953"/>
            <a:ext cx="5749290" cy="2457004"/>
            <a:chOff x="921511" y="1913953"/>
            <a:chExt cx="5749290" cy="2457004"/>
          </a:xfrm>
        </p:grpSpPr>
        <p:grpSp>
          <p:nvGrpSpPr>
            <p:cNvPr id="24" name="Group 23">
              <a:extLst>
                <a:ext uri="{FF2B5EF4-FFF2-40B4-BE49-F238E27FC236}">
                  <a16:creationId xmlns:a16="http://schemas.microsoft.com/office/drawing/2014/main" id="{09B7EA96-EE33-4495-B20C-296643475E94}"/>
                </a:ext>
              </a:extLst>
            </p:cNvPr>
            <p:cNvGrpSpPr/>
            <p:nvPr/>
          </p:nvGrpSpPr>
          <p:grpSpPr>
            <a:xfrm>
              <a:off x="921511" y="1913953"/>
              <a:ext cx="5749290" cy="2457004"/>
              <a:chOff x="921511" y="1913953"/>
              <a:chExt cx="5749290" cy="2457004"/>
            </a:xfrm>
          </p:grpSpPr>
          <p:sp>
            <p:nvSpPr>
              <p:cNvPr id="3" name="object 3"/>
              <p:cNvSpPr txBox="1"/>
              <p:nvPr/>
            </p:nvSpPr>
            <p:spPr>
              <a:xfrm>
                <a:off x="921511" y="1913953"/>
                <a:ext cx="5749290" cy="835660"/>
              </a:xfrm>
              <a:prstGeom prst="rect">
                <a:avLst/>
              </a:prstGeom>
            </p:spPr>
            <p:txBody>
              <a:bodyPr vert="horz" wrap="square" lIns="0" tIns="60960" rIns="0" bIns="0" rtlCol="0">
                <a:spAutoFit/>
              </a:bodyPr>
              <a:lstStyle/>
              <a:p>
                <a:pPr marL="12700" marR="5080">
                  <a:lnSpc>
                    <a:spcPts val="3020"/>
                  </a:lnSpc>
                  <a:spcBef>
                    <a:spcPts val="480"/>
                  </a:spcBef>
                </a:pPr>
                <a:r>
                  <a:rPr sz="2800" spc="-60" dirty="0">
                    <a:solidFill>
                      <a:srgbClr val="1F145D"/>
                    </a:solidFill>
                    <a:latin typeface="Calibri"/>
                    <a:cs typeface="Calibri"/>
                  </a:rPr>
                  <a:t>We</a:t>
                </a:r>
                <a:r>
                  <a:rPr sz="2800" dirty="0">
                    <a:solidFill>
                      <a:srgbClr val="1F145D"/>
                    </a:solidFill>
                    <a:latin typeface="Calibri"/>
                    <a:cs typeface="Calibri"/>
                  </a:rPr>
                  <a:t> </a:t>
                </a:r>
                <a:r>
                  <a:rPr sz="2800" spc="-5" dirty="0">
                    <a:solidFill>
                      <a:srgbClr val="1F145D"/>
                    </a:solidFill>
                    <a:latin typeface="Calibri"/>
                    <a:cs typeface="Calibri"/>
                  </a:rPr>
                  <a:t>verify</a:t>
                </a:r>
                <a:r>
                  <a:rPr sz="2800" spc="5" dirty="0">
                    <a:solidFill>
                      <a:srgbClr val="1F145D"/>
                    </a:solidFill>
                    <a:latin typeface="Calibri"/>
                    <a:cs typeface="Calibri"/>
                  </a:rPr>
                  <a:t> </a:t>
                </a:r>
                <a:r>
                  <a:rPr sz="2800" spc="-5" dirty="0">
                    <a:solidFill>
                      <a:srgbClr val="1F145D"/>
                    </a:solidFill>
                    <a:latin typeface="Calibri"/>
                    <a:cs typeface="Calibri"/>
                  </a:rPr>
                  <a:t>it </a:t>
                </a:r>
                <a:r>
                  <a:rPr sz="2800" spc="-10" dirty="0">
                    <a:solidFill>
                      <a:srgbClr val="1F145D"/>
                    </a:solidFill>
                    <a:latin typeface="Calibri"/>
                    <a:cs typeface="Calibri"/>
                  </a:rPr>
                  <a:t>by</a:t>
                </a:r>
                <a:r>
                  <a:rPr sz="2800" spc="5" dirty="0">
                    <a:solidFill>
                      <a:srgbClr val="1F145D"/>
                    </a:solidFill>
                    <a:latin typeface="Calibri"/>
                    <a:cs typeface="Calibri"/>
                  </a:rPr>
                  <a:t> </a:t>
                </a:r>
                <a:r>
                  <a:rPr sz="2800" spc="-10" dirty="0">
                    <a:solidFill>
                      <a:srgbClr val="1F145D"/>
                    </a:solidFill>
                    <a:latin typeface="Calibri"/>
                    <a:cs typeface="Calibri"/>
                  </a:rPr>
                  <a:t>creating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testbench</a:t>
                </a:r>
                <a:r>
                  <a:rPr sz="2800" spc="15" dirty="0">
                    <a:solidFill>
                      <a:srgbClr val="1F145D"/>
                    </a:solidFill>
                    <a:latin typeface="Calibri"/>
                    <a:cs typeface="Calibri"/>
                  </a:rPr>
                  <a:t> </a:t>
                </a:r>
                <a:r>
                  <a:rPr sz="2800" spc="-5" dirty="0">
                    <a:solidFill>
                      <a:srgbClr val="1F145D"/>
                    </a:solidFill>
                    <a:latin typeface="Calibri"/>
                    <a:cs typeface="Calibri"/>
                  </a:rPr>
                  <a:t>and </a:t>
                </a:r>
                <a:r>
                  <a:rPr sz="2800" spc="-620" dirty="0">
                    <a:solidFill>
                      <a:srgbClr val="1F145D"/>
                    </a:solidFill>
                    <a:latin typeface="Calibri"/>
                    <a:cs typeface="Calibri"/>
                  </a:rPr>
                  <a:t> </a:t>
                </a:r>
                <a:r>
                  <a:rPr sz="2800" spc="-10" dirty="0">
                    <a:solidFill>
                      <a:srgbClr val="1F145D"/>
                    </a:solidFill>
                    <a:latin typeface="Calibri"/>
                    <a:cs typeface="Calibri"/>
                  </a:rPr>
                  <a:t>simulating</a:t>
                </a:r>
                <a:r>
                  <a:rPr sz="2800" spc="15" dirty="0">
                    <a:solidFill>
                      <a:srgbClr val="1F145D"/>
                    </a:solidFill>
                    <a:latin typeface="Calibri"/>
                    <a:cs typeface="Calibri"/>
                  </a:rPr>
                  <a:t> </a:t>
                </a:r>
                <a:r>
                  <a:rPr sz="2800" spc="-5" dirty="0">
                    <a:solidFill>
                      <a:srgbClr val="1F145D"/>
                    </a:solidFill>
                    <a:latin typeface="Calibri"/>
                    <a:cs typeface="Calibri"/>
                  </a:rPr>
                  <a:t>in</a:t>
                </a:r>
                <a:r>
                  <a:rPr sz="2800" spc="10" dirty="0">
                    <a:solidFill>
                      <a:srgbClr val="1F145D"/>
                    </a:solidFill>
                    <a:latin typeface="Calibri"/>
                    <a:cs typeface="Calibri"/>
                  </a:rPr>
                  <a:t> </a:t>
                </a:r>
                <a:r>
                  <a:rPr lang="en-GB" sz="2800" dirty="0">
                    <a:solidFill>
                      <a:srgbClr val="1F145D"/>
                    </a:solidFill>
                    <a:latin typeface="Calibri"/>
                    <a:cs typeface="Calibri"/>
                  </a:rPr>
                  <a:t>X</a:t>
                </a:r>
                <a:r>
                  <a:rPr sz="2800" dirty="0">
                    <a:solidFill>
                      <a:srgbClr val="1F145D"/>
                    </a:solidFill>
                    <a:latin typeface="Calibri"/>
                    <a:cs typeface="Calibri"/>
                  </a:rPr>
                  <a:t>SIM.</a:t>
                </a:r>
              </a:p>
            </p:txBody>
          </p:sp>
          <p:pic>
            <p:nvPicPr>
              <p:cNvPr id="4" name="object 4"/>
              <p:cNvPicPr/>
              <p:nvPr/>
            </p:nvPicPr>
            <p:blipFill>
              <a:blip r:embed="rId2" cstate="print"/>
              <a:stretch>
                <a:fillRect/>
              </a:stretch>
            </p:blipFill>
            <p:spPr>
              <a:xfrm>
                <a:off x="1330837" y="2985261"/>
                <a:ext cx="5339964" cy="1385696"/>
              </a:xfrm>
              <a:prstGeom prst="rect">
                <a:avLst/>
              </a:prstGeom>
            </p:spPr>
          </p:pic>
        </p:grpSp>
        <p:sp>
          <p:nvSpPr>
            <p:cNvPr id="5" name="object 5"/>
            <p:cNvSpPr txBox="1"/>
            <p:nvPr/>
          </p:nvSpPr>
          <p:spPr>
            <a:xfrm>
              <a:off x="1820036" y="3355670"/>
              <a:ext cx="229870" cy="574675"/>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spcBef>
                  <a:spcPts val="5"/>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6" name="object 6"/>
            <p:cNvSpPr txBox="1"/>
            <p:nvPr/>
          </p:nvSpPr>
          <p:spPr>
            <a:xfrm>
              <a:off x="3271520" y="3327908"/>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sp>
          <p:nvSpPr>
            <p:cNvPr id="7" name="object 7"/>
            <p:cNvSpPr txBox="1"/>
            <p:nvPr/>
          </p:nvSpPr>
          <p:spPr>
            <a:xfrm>
              <a:off x="4731511" y="3322446"/>
              <a:ext cx="229870" cy="574040"/>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/1</a:t>
              </a:r>
              <a:endParaRPr sz="1800">
                <a:solidFill>
                  <a:srgbClr val="1F145D"/>
                </a:solidFill>
                <a:latin typeface="Calibri"/>
                <a:cs typeface="Calibri"/>
              </a:endParaRPr>
            </a:p>
          </p:txBody>
        </p:sp>
        <p:sp>
          <p:nvSpPr>
            <p:cNvPr id="8" name="object 8"/>
            <p:cNvSpPr txBox="1"/>
            <p:nvPr/>
          </p:nvSpPr>
          <p:spPr>
            <a:xfrm>
              <a:off x="6191503" y="3322446"/>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d</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/1</a:t>
              </a:r>
              <a:endParaRPr sz="1800">
                <a:solidFill>
                  <a:srgbClr val="1F145D"/>
                </a:solidFill>
                <a:latin typeface="Calibri"/>
                <a:cs typeface="Calibri"/>
              </a:endParaRPr>
            </a:p>
          </p:txBody>
        </p:sp>
        <p:sp>
          <p:nvSpPr>
            <p:cNvPr id="9" name="object 9"/>
            <p:cNvSpPr txBox="1"/>
            <p:nvPr/>
          </p:nvSpPr>
          <p:spPr>
            <a:xfrm>
              <a:off x="2578735" y="3783533"/>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0" name="object 10"/>
            <p:cNvSpPr txBox="1"/>
            <p:nvPr/>
          </p:nvSpPr>
          <p:spPr>
            <a:xfrm>
              <a:off x="5551170" y="287502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1" name="object 11"/>
            <p:cNvSpPr txBox="1"/>
            <p:nvPr/>
          </p:nvSpPr>
          <p:spPr>
            <a:xfrm>
              <a:off x="4099686" y="4060647"/>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2" name="object 12"/>
            <p:cNvSpPr txBox="1"/>
            <p:nvPr/>
          </p:nvSpPr>
          <p:spPr>
            <a:xfrm>
              <a:off x="2558033" y="319443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13" name="object 13"/>
            <p:cNvSpPr txBox="1"/>
            <p:nvPr/>
          </p:nvSpPr>
          <p:spPr>
            <a:xfrm>
              <a:off x="5533771" y="367228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14" name="object 14"/>
            <p:cNvSpPr txBox="1"/>
            <p:nvPr/>
          </p:nvSpPr>
          <p:spPr>
            <a:xfrm>
              <a:off x="1277238" y="2918205"/>
              <a:ext cx="3301365" cy="299720"/>
            </a:xfrm>
            <a:prstGeom prst="rect">
              <a:avLst/>
            </a:prstGeom>
          </p:spPr>
          <p:txBody>
            <a:bodyPr vert="horz" wrap="square" lIns="0" tIns="12700" rIns="0" bIns="0" rtlCol="0">
              <a:spAutoFit/>
            </a:bodyPr>
            <a:lstStyle/>
            <a:p>
              <a:pPr marL="12700">
                <a:lnSpc>
                  <a:spcPct val="100000"/>
                </a:lnSpc>
                <a:spcBef>
                  <a:spcPts val="100"/>
                </a:spcBef>
                <a:tabLst>
                  <a:tab pos="3172460" algn="l"/>
                </a:tabLst>
              </a:pPr>
              <a:r>
                <a:rPr sz="2700" baseline="1543" dirty="0">
                  <a:solidFill>
                    <a:srgbClr val="1F145D"/>
                  </a:solidFill>
                  <a:latin typeface="Calibri"/>
                  <a:cs typeface="Calibri"/>
                </a:rPr>
                <a:t>0	</a:t>
              </a:r>
              <a:r>
                <a:rPr sz="1800" dirty="0">
                  <a:solidFill>
                    <a:srgbClr val="1F145D"/>
                  </a:solidFill>
                  <a:latin typeface="Calibri"/>
                  <a:cs typeface="Calibri"/>
                </a:rPr>
                <a:t>1</a:t>
              </a:r>
              <a:endParaRPr sz="1800">
                <a:solidFill>
                  <a:srgbClr val="1F145D"/>
                </a:solidFill>
                <a:latin typeface="Calibri"/>
                <a:cs typeface="Calibri"/>
              </a:endParaRPr>
            </a:p>
          </p:txBody>
        </p:sp>
        <p:sp>
          <p:nvSpPr>
            <p:cNvPr id="15" name="object 15"/>
            <p:cNvSpPr txBox="1"/>
            <p:nvPr/>
          </p:nvSpPr>
          <p:spPr>
            <a:xfrm>
              <a:off x="4030726" y="3257499"/>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grpSp>
      <p:grpSp>
        <p:nvGrpSpPr>
          <p:cNvPr id="16" name="object 16"/>
          <p:cNvGrpSpPr/>
          <p:nvPr/>
        </p:nvGrpSpPr>
        <p:grpSpPr>
          <a:xfrm>
            <a:off x="7581709" y="502729"/>
            <a:ext cx="4074160" cy="4040504"/>
            <a:chOff x="7581709" y="502729"/>
            <a:chExt cx="4074160" cy="4040504"/>
          </a:xfrm>
        </p:grpSpPr>
        <p:sp>
          <p:nvSpPr>
            <p:cNvPr id="17" name="object 17"/>
            <p:cNvSpPr/>
            <p:nvPr/>
          </p:nvSpPr>
          <p:spPr>
            <a:xfrm>
              <a:off x="7586471" y="507491"/>
              <a:ext cx="4064635" cy="4030979"/>
            </a:xfrm>
            <a:custGeom>
              <a:avLst/>
              <a:gdLst/>
              <a:ahLst/>
              <a:cxnLst/>
              <a:rect l="l" t="t" r="r" b="b"/>
              <a:pathLst>
                <a:path w="4064634" h="4030979">
                  <a:moveTo>
                    <a:pt x="4064508" y="0"/>
                  </a:moveTo>
                  <a:lnTo>
                    <a:pt x="0" y="0"/>
                  </a:lnTo>
                  <a:lnTo>
                    <a:pt x="0" y="4030979"/>
                  </a:lnTo>
                  <a:lnTo>
                    <a:pt x="4064508" y="4030979"/>
                  </a:lnTo>
                  <a:lnTo>
                    <a:pt x="4064508" y="0"/>
                  </a:lnTo>
                  <a:close/>
                </a:path>
              </a:pathLst>
            </a:custGeom>
            <a:solidFill>
              <a:srgbClr val="E1EFD9"/>
            </a:solidFill>
          </p:spPr>
          <p:txBody>
            <a:bodyPr wrap="square" lIns="0" tIns="0" rIns="0" bIns="0" rtlCol="0"/>
            <a:lstStyle/>
            <a:p>
              <a:endParaRPr>
                <a:solidFill>
                  <a:srgbClr val="1F145D"/>
                </a:solidFill>
              </a:endParaRPr>
            </a:p>
          </p:txBody>
        </p:sp>
        <p:sp>
          <p:nvSpPr>
            <p:cNvPr id="18" name="object 18"/>
            <p:cNvSpPr/>
            <p:nvPr/>
          </p:nvSpPr>
          <p:spPr>
            <a:xfrm>
              <a:off x="7586471" y="507491"/>
              <a:ext cx="4064635" cy="4030979"/>
            </a:xfrm>
            <a:custGeom>
              <a:avLst/>
              <a:gdLst/>
              <a:ahLst/>
              <a:cxnLst/>
              <a:rect l="l" t="t" r="r" b="b"/>
              <a:pathLst>
                <a:path w="4064634" h="4030979">
                  <a:moveTo>
                    <a:pt x="0" y="4030979"/>
                  </a:moveTo>
                  <a:lnTo>
                    <a:pt x="4064508" y="4030979"/>
                  </a:lnTo>
                  <a:lnTo>
                    <a:pt x="4064508" y="0"/>
                  </a:lnTo>
                  <a:lnTo>
                    <a:pt x="0" y="0"/>
                  </a:lnTo>
                  <a:lnTo>
                    <a:pt x="0" y="4030979"/>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19" name="object 19"/>
          <p:cNvSpPr txBox="1"/>
          <p:nvPr/>
        </p:nvSpPr>
        <p:spPr>
          <a:xfrm>
            <a:off x="7679181" y="528066"/>
            <a:ext cx="3661410" cy="513080"/>
          </a:xfrm>
          <a:prstGeom prst="rect">
            <a:avLst/>
          </a:prstGeom>
        </p:spPr>
        <p:txBody>
          <a:bodyPr vert="horz" wrap="square" lIns="0" tIns="12065" rIns="0" bIns="0" rtlCol="0">
            <a:spAutoFit/>
          </a:bodyPr>
          <a:lstStyle/>
          <a:p>
            <a:pPr>
              <a:lnSpc>
                <a:spcPct val="100000"/>
              </a:lnSpc>
              <a:spcBef>
                <a:spcPts val="95"/>
              </a:spcBef>
              <a:tabLst>
                <a:tab pos="2020570" algn="l"/>
              </a:tabLst>
            </a:pPr>
            <a:r>
              <a:rPr sz="1600" b="1" i="1" spc="-10" dirty="0">
                <a:solidFill>
                  <a:srgbClr val="1F145D"/>
                </a:solidFill>
                <a:latin typeface="Calibri"/>
                <a:cs typeface="Calibri"/>
              </a:rPr>
              <a:t>`timescale</a:t>
            </a:r>
            <a:r>
              <a:rPr sz="1600" b="1" i="1" spc="20" dirty="0">
                <a:solidFill>
                  <a:srgbClr val="1F145D"/>
                </a:solidFill>
                <a:latin typeface="Calibri"/>
                <a:cs typeface="Calibri"/>
              </a:rPr>
              <a:t> </a:t>
            </a:r>
            <a:r>
              <a:rPr sz="1600" i="1" spc="-10" dirty="0">
                <a:solidFill>
                  <a:srgbClr val="1F145D"/>
                </a:solidFill>
                <a:latin typeface="Calibri"/>
                <a:cs typeface="Calibri"/>
              </a:rPr>
              <a:t>1ns</a:t>
            </a:r>
            <a:r>
              <a:rPr sz="1600" i="1" spc="25" dirty="0">
                <a:solidFill>
                  <a:srgbClr val="1F145D"/>
                </a:solidFill>
                <a:latin typeface="Calibri"/>
                <a:cs typeface="Calibri"/>
              </a:rPr>
              <a:t> </a:t>
            </a:r>
            <a:r>
              <a:rPr sz="1600" i="1" spc="-5" dirty="0">
                <a:solidFill>
                  <a:srgbClr val="1F145D"/>
                </a:solidFill>
                <a:latin typeface="Calibri"/>
                <a:cs typeface="Calibri"/>
              </a:rPr>
              <a:t>/</a:t>
            </a:r>
            <a:r>
              <a:rPr sz="1600" i="1" spc="5" dirty="0">
                <a:solidFill>
                  <a:srgbClr val="1F145D"/>
                </a:solidFill>
                <a:latin typeface="Calibri"/>
                <a:cs typeface="Calibri"/>
              </a:rPr>
              <a:t> </a:t>
            </a:r>
            <a:r>
              <a:rPr sz="1600" i="1" spc="-10" dirty="0">
                <a:solidFill>
                  <a:srgbClr val="1F145D"/>
                </a:solidFill>
                <a:latin typeface="Calibri"/>
                <a:cs typeface="Calibri"/>
              </a:rPr>
              <a:t>1ps	</a:t>
            </a:r>
            <a:r>
              <a:rPr sz="1600" i="1" spc="-5" dirty="0">
                <a:solidFill>
                  <a:srgbClr val="1F145D"/>
                </a:solidFill>
                <a:latin typeface="Calibri"/>
                <a:cs typeface="Calibri"/>
              </a:rPr>
              <a:t>//</a:t>
            </a:r>
            <a:r>
              <a:rPr sz="1600" i="1" spc="-15" dirty="0">
                <a:solidFill>
                  <a:srgbClr val="1F145D"/>
                </a:solidFill>
                <a:latin typeface="Calibri"/>
                <a:cs typeface="Calibri"/>
              </a:rPr>
              <a:t> Verilog</a:t>
            </a:r>
            <a:r>
              <a:rPr sz="1600" i="1" spc="-25" dirty="0">
                <a:solidFill>
                  <a:srgbClr val="1F145D"/>
                </a:solidFill>
                <a:latin typeface="Calibri"/>
                <a:cs typeface="Calibri"/>
              </a:rPr>
              <a:t> </a:t>
            </a:r>
            <a:r>
              <a:rPr sz="1600" i="1" spc="-10" dirty="0">
                <a:solidFill>
                  <a:srgbClr val="1F145D"/>
                </a:solidFill>
                <a:latin typeface="Calibri"/>
                <a:cs typeface="Calibri"/>
              </a:rPr>
              <a:t>testbench</a:t>
            </a:r>
            <a:endParaRPr sz="1600" dirty="0">
              <a:solidFill>
                <a:srgbClr val="1F145D"/>
              </a:solidFill>
              <a:latin typeface="Calibri"/>
              <a:cs typeface="Calibri"/>
            </a:endParaRPr>
          </a:p>
          <a:p>
            <a:pPr>
              <a:lnSpc>
                <a:spcPct val="100000"/>
              </a:lnSpc>
            </a:pPr>
            <a:r>
              <a:rPr sz="1600" b="1" spc="-10" dirty="0">
                <a:solidFill>
                  <a:srgbClr val="1F145D"/>
                </a:solidFill>
                <a:latin typeface="Calibri"/>
                <a:cs typeface="Calibri"/>
              </a:rPr>
              <a:t>module</a:t>
            </a:r>
            <a:r>
              <a:rPr sz="1600" b="1" spc="-5" dirty="0">
                <a:solidFill>
                  <a:srgbClr val="1F145D"/>
                </a:solidFill>
                <a:latin typeface="Calibri"/>
                <a:cs typeface="Calibri"/>
              </a:rPr>
              <a:t> </a:t>
            </a:r>
            <a:r>
              <a:rPr sz="1600" spc="-10" dirty="0">
                <a:solidFill>
                  <a:srgbClr val="1F145D"/>
                </a:solidFill>
                <a:latin typeface="Calibri"/>
                <a:cs typeface="Calibri"/>
              </a:rPr>
              <a:t>tb_glitchremover();</a:t>
            </a:r>
            <a:endParaRPr sz="1600" dirty="0">
              <a:solidFill>
                <a:srgbClr val="1F145D"/>
              </a:solidFill>
              <a:latin typeface="Calibri"/>
              <a:cs typeface="Calibri"/>
            </a:endParaRPr>
          </a:p>
        </p:txBody>
      </p:sp>
      <p:sp>
        <p:nvSpPr>
          <p:cNvPr id="20" name="object 20"/>
          <p:cNvSpPr txBox="1"/>
          <p:nvPr/>
        </p:nvSpPr>
        <p:spPr>
          <a:xfrm>
            <a:off x="7863585" y="1259840"/>
            <a:ext cx="3176270" cy="756920"/>
          </a:xfrm>
          <a:prstGeom prst="rect">
            <a:avLst/>
          </a:prstGeom>
        </p:spPr>
        <p:txBody>
          <a:bodyPr vert="horz" wrap="square" lIns="0" tIns="12065" rIns="0" bIns="0" rtlCol="0">
            <a:spAutoFit/>
          </a:bodyPr>
          <a:lstStyle/>
          <a:p>
            <a:pPr>
              <a:lnSpc>
                <a:spcPct val="100000"/>
              </a:lnSpc>
              <a:spcBef>
                <a:spcPts val="95"/>
              </a:spcBef>
            </a:pPr>
            <a:r>
              <a:rPr sz="1600" b="1" spc="-15" dirty="0">
                <a:solidFill>
                  <a:srgbClr val="1F145D"/>
                </a:solidFill>
                <a:latin typeface="Calibri"/>
                <a:cs typeface="Calibri"/>
              </a:rPr>
              <a:t>reg</a:t>
            </a:r>
            <a:r>
              <a:rPr sz="1600" b="1" dirty="0">
                <a:solidFill>
                  <a:srgbClr val="1F145D"/>
                </a:solidFill>
                <a:latin typeface="Calibri"/>
                <a:cs typeface="Calibri"/>
              </a:rPr>
              <a:t> </a:t>
            </a:r>
            <a:r>
              <a:rPr sz="1600" spc="-10" dirty="0">
                <a:solidFill>
                  <a:srgbClr val="1F145D"/>
                </a:solidFill>
                <a:latin typeface="Calibri"/>
                <a:cs typeface="Calibri"/>
              </a:rPr>
              <a:t>in=0,</a:t>
            </a:r>
            <a:r>
              <a:rPr sz="1600" spc="5" dirty="0">
                <a:solidFill>
                  <a:srgbClr val="1F145D"/>
                </a:solidFill>
                <a:latin typeface="Calibri"/>
                <a:cs typeface="Calibri"/>
              </a:rPr>
              <a:t> </a:t>
            </a:r>
            <a:r>
              <a:rPr sz="1600" spc="-5" dirty="0">
                <a:solidFill>
                  <a:srgbClr val="1F145D"/>
                </a:solidFill>
                <a:latin typeface="Calibri"/>
                <a:cs typeface="Calibri"/>
              </a:rPr>
              <a:t>clk=0,</a:t>
            </a:r>
            <a:r>
              <a:rPr sz="1600" dirty="0">
                <a:solidFill>
                  <a:srgbClr val="1F145D"/>
                </a:solidFill>
                <a:latin typeface="Calibri"/>
                <a:cs typeface="Calibri"/>
              </a:rPr>
              <a:t> </a:t>
            </a:r>
            <a:r>
              <a:rPr sz="1600" spc="-15" dirty="0">
                <a:solidFill>
                  <a:srgbClr val="1F145D"/>
                </a:solidFill>
                <a:latin typeface="Calibri"/>
                <a:cs typeface="Calibri"/>
              </a:rPr>
              <a:t>nrst=0;</a:t>
            </a:r>
            <a:endParaRPr sz="1600">
              <a:solidFill>
                <a:srgbClr val="1F145D"/>
              </a:solidFill>
              <a:latin typeface="Calibri"/>
              <a:cs typeface="Calibri"/>
            </a:endParaRPr>
          </a:p>
          <a:p>
            <a:pPr>
              <a:lnSpc>
                <a:spcPct val="100000"/>
              </a:lnSpc>
            </a:pPr>
            <a:r>
              <a:rPr sz="1600" b="1" spc="-10" dirty="0">
                <a:solidFill>
                  <a:srgbClr val="1F145D"/>
                </a:solidFill>
                <a:latin typeface="Calibri"/>
                <a:cs typeface="Calibri"/>
              </a:rPr>
              <a:t>wire</a:t>
            </a:r>
            <a:r>
              <a:rPr sz="1600" b="1" spc="-55" dirty="0">
                <a:solidFill>
                  <a:srgbClr val="1F145D"/>
                </a:solidFill>
                <a:latin typeface="Calibri"/>
                <a:cs typeface="Calibri"/>
              </a:rPr>
              <a:t> </a:t>
            </a:r>
            <a:r>
              <a:rPr sz="1600" spc="-5" dirty="0">
                <a:solidFill>
                  <a:srgbClr val="1F145D"/>
                </a:solidFill>
                <a:latin typeface="Calibri"/>
                <a:cs typeface="Calibri"/>
              </a:rPr>
              <a:t>out;</a:t>
            </a:r>
            <a:endParaRPr sz="1600">
              <a:solidFill>
                <a:srgbClr val="1F145D"/>
              </a:solidFill>
              <a:latin typeface="Calibri"/>
              <a:cs typeface="Calibri"/>
            </a:endParaRPr>
          </a:p>
          <a:p>
            <a:pPr>
              <a:lnSpc>
                <a:spcPct val="100000"/>
              </a:lnSpc>
            </a:pPr>
            <a:r>
              <a:rPr sz="1600" spc="-10" dirty="0">
                <a:solidFill>
                  <a:srgbClr val="1F145D"/>
                </a:solidFill>
                <a:latin typeface="Calibri"/>
                <a:cs typeface="Calibri"/>
              </a:rPr>
              <a:t>GlitchRemover</a:t>
            </a:r>
            <a:r>
              <a:rPr sz="1600" spc="20" dirty="0">
                <a:solidFill>
                  <a:srgbClr val="1F145D"/>
                </a:solidFill>
                <a:latin typeface="Calibri"/>
                <a:cs typeface="Calibri"/>
              </a:rPr>
              <a:t> </a:t>
            </a:r>
            <a:r>
              <a:rPr sz="1600" spc="-10" dirty="0">
                <a:solidFill>
                  <a:srgbClr val="1F145D"/>
                </a:solidFill>
                <a:latin typeface="Calibri"/>
                <a:cs typeface="Calibri"/>
              </a:rPr>
              <a:t>UUT(</a:t>
            </a:r>
            <a:r>
              <a:rPr sz="1600" spc="10" dirty="0">
                <a:solidFill>
                  <a:srgbClr val="1F145D"/>
                </a:solidFill>
                <a:latin typeface="Calibri"/>
                <a:cs typeface="Calibri"/>
              </a:rPr>
              <a:t> </a:t>
            </a:r>
            <a:r>
              <a:rPr sz="1600" spc="-5" dirty="0">
                <a:solidFill>
                  <a:srgbClr val="1F145D"/>
                </a:solidFill>
                <a:latin typeface="Calibri"/>
                <a:cs typeface="Calibri"/>
              </a:rPr>
              <a:t>out,</a:t>
            </a:r>
            <a:r>
              <a:rPr sz="1600" dirty="0">
                <a:solidFill>
                  <a:srgbClr val="1F145D"/>
                </a:solidFill>
                <a:latin typeface="Calibri"/>
                <a:cs typeface="Calibri"/>
              </a:rPr>
              <a:t> </a:t>
            </a:r>
            <a:r>
              <a:rPr sz="1600" spc="-5" dirty="0">
                <a:solidFill>
                  <a:srgbClr val="1F145D"/>
                </a:solidFill>
                <a:latin typeface="Calibri"/>
                <a:cs typeface="Calibri"/>
              </a:rPr>
              <a:t>in,</a:t>
            </a:r>
            <a:r>
              <a:rPr sz="1600" spc="-10" dirty="0">
                <a:solidFill>
                  <a:srgbClr val="1F145D"/>
                </a:solidFill>
                <a:latin typeface="Calibri"/>
                <a:cs typeface="Calibri"/>
              </a:rPr>
              <a:t> </a:t>
            </a:r>
            <a:r>
              <a:rPr sz="1600" spc="-5" dirty="0">
                <a:solidFill>
                  <a:srgbClr val="1F145D"/>
                </a:solidFill>
                <a:latin typeface="Calibri"/>
                <a:cs typeface="Calibri"/>
              </a:rPr>
              <a:t>clk,</a:t>
            </a:r>
            <a:r>
              <a:rPr sz="1600" dirty="0">
                <a:solidFill>
                  <a:srgbClr val="1F145D"/>
                </a:solidFill>
                <a:latin typeface="Calibri"/>
                <a:cs typeface="Calibri"/>
              </a:rPr>
              <a:t> </a:t>
            </a:r>
            <a:r>
              <a:rPr sz="1600" spc="-15" dirty="0">
                <a:solidFill>
                  <a:srgbClr val="1F145D"/>
                </a:solidFill>
                <a:latin typeface="Calibri"/>
                <a:cs typeface="Calibri"/>
              </a:rPr>
              <a:t>nrst</a:t>
            </a:r>
            <a:r>
              <a:rPr sz="1600" dirty="0">
                <a:solidFill>
                  <a:srgbClr val="1F145D"/>
                </a:solidFill>
                <a:latin typeface="Calibri"/>
                <a:cs typeface="Calibri"/>
              </a:rPr>
              <a:t> </a:t>
            </a:r>
            <a:r>
              <a:rPr sz="1600" spc="-10" dirty="0">
                <a:solidFill>
                  <a:srgbClr val="1F145D"/>
                </a:solidFill>
                <a:latin typeface="Calibri"/>
                <a:cs typeface="Calibri"/>
              </a:rPr>
              <a:t>);</a:t>
            </a:r>
            <a:endParaRPr sz="1600">
              <a:solidFill>
                <a:srgbClr val="1F145D"/>
              </a:solidFill>
              <a:latin typeface="Calibri"/>
              <a:cs typeface="Calibri"/>
            </a:endParaRPr>
          </a:p>
        </p:txBody>
      </p:sp>
      <p:sp>
        <p:nvSpPr>
          <p:cNvPr id="21" name="object 21"/>
          <p:cNvSpPr txBox="1"/>
          <p:nvPr/>
        </p:nvSpPr>
        <p:spPr>
          <a:xfrm>
            <a:off x="7863585" y="2235199"/>
            <a:ext cx="1548765" cy="258404"/>
          </a:xfrm>
          <a:prstGeom prst="rect">
            <a:avLst/>
          </a:prstGeom>
        </p:spPr>
        <p:txBody>
          <a:bodyPr vert="horz" wrap="square" lIns="0" tIns="12065" rIns="0" bIns="0" rtlCol="0">
            <a:spAutoFit/>
          </a:bodyPr>
          <a:lstStyle/>
          <a:p>
            <a:pPr>
              <a:lnSpc>
                <a:spcPct val="100000"/>
              </a:lnSpc>
              <a:spcBef>
                <a:spcPts val="95"/>
              </a:spcBef>
            </a:pPr>
            <a:r>
              <a:rPr sz="1600" b="1" spc="-15" dirty="0">
                <a:solidFill>
                  <a:srgbClr val="1F145D"/>
                </a:solidFill>
                <a:latin typeface="Calibri"/>
                <a:cs typeface="Calibri"/>
              </a:rPr>
              <a:t>always</a:t>
            </a:r>
            <a:r>
              <a:rPr sz="1600" b="1" spc="-40" dirty="0">
                <a:solidFill>
                  <a:srgbClr val="1F145D"/>
                </a:solidFill>
                <a:latin typeface="Calibri"/>
                <a:cs typeface="Calibri"/>
              </a:rPr>
              <a:t> </a:t>
            </a:r>
            <a:r>
              <a:rPr sz="1600" spc="-5" dirty="0">
                <a:solidFill>
                  <a:srgbClr val="1F145D"/>
                </a:solidFill>
                <a:latin typeface="Calibri"/>
                <a:cs typeface="Calibri"/>
              </a:rPr>
              <a:t>#5</a:t>
            </a:r>
            <a:r>
              <a:rPr sz="1600" spc="-25" dirty="0">
                <a:solidFill>
                  <a:srgbClr val="1F145D"/>
                </a:solidFill>
                <a:latin typeface="Calibri"/>
                <a:cs typeface="Calibri"/>
              </a:rPr>
              <a:t> </a:t>
            </a:r>
            <a:r>
              <a:rPr sz="1600" spc="-5" dirty="0">
                <a:solidFill>
                  <a:srgbClr val="1F145D"/>
                </a:solidFill>
                <a:latin typeface="Calibri"/>
                <a:cs typeface="Calibri"/>
              </a:rPr>
              <a:t>clk=!clk;</a:t>
            </a:r>
            <a:endParaRPr sz="1600">
              <a:solidFill>
                <a:srgbClr val="1F145D"/>
              </a:solidFill>
              <a:latin typeface="Calibri"/>
              <a:cs typeface="Calibri"/>
            </a:endParaRPr>
          </a:p>
        </p:txBody>
      </p:sp>
      <p:sp>
        <p:nvSpPr>
          <p:cNvPr id="22" name="object 22"/>
          <p:cNvSpPr txBox="1"/>
          <p:nvPr/>
        </p:nvSpPr>
        <p:spPr>
          <a:xfrm>
            <a:off x="7679181" y="2723133"/>
            <a:ext cx="3659504" cy="1732280"/>
          </a:xfrm>
          <a:prstGeom prst="rect">
            <a:avLst/>
          </a:prstGeom>
        </p:spPr>
        <p:txBody>
          <a:bodyPr vert="horz" wrap="square" lIns="0" tIns="12065" rIns="0" bIns="0" rtlCol="0">
            <a:spAutoFit/>
          </a:bodyPr>
          <a:lstStyle/>
          <a:p>
            <a:pPr marL="184150">
              <a:lnSpc>
                <a:spcPct val="100000"/>
              </a:lnSpc>
              <a:spcBef>
                <a:spcPts val="95"/>
              </a:spcBef>
            </a:pPr>
            <a:r>
              <a:rPr sz="1600" b="1" spc="-15" dirty="0">
                <a:solidFill>
                  <a:srgbClr val="1F145D"/>
                </a:solidFill>
                <a:latin typeface="Calibri"/>
                <a:cs typeface="Calibri"/>
              </a:rPr>
              <a:t>integer</a:t>
            </a:r>
            <a:r>
              <a:rPr sz="1600" b="1" spc="15" dirty="0">
                <a:solidFill>
                  <a:srgbClr val="1F145D"/>
                </a:solidFill>
                <a:latin typeface="Calibri"/>
                <a:cs typeface="Calibri"/>
              </a:rPr>
              <a:t> </a:t>
            </a:r>
            <a:r>
              <a:rPr sz="1600" dirty="0">
                <a:solidFill>
                  <a:srgbClr val="1F145D"/>
                </a:solidFill>
                <a:latin typeface="Calibri"/>
                <a:cs typeface="Calibri"/>
              </a:rPr>
              <a:t>i,</a:t>
            </a:r>
            <a:r>
              <a:rPr sz="1600" spc="360" dirty="0">
                <a:solidFill>
                  <a:srgbClr val="1F145D"/>
                </a:solidFill>
                <a:latin typeface="Calibri"/>
                <a:cs typeface="Calibri"/>
              </a:rPr>
              <a:t> </a:t>
            </a:r>
            <a:r>
              <a:rPr sz="1600" spc="-5" dirty="0">
                <a:solidFill>
                  <a:srgbClr val="1F145D"/>
                </a:solidFill>
                <a:latin typeface="Calibri"/>
                <a:cs typeface="Calibri"/>
              </a:rPr>
              <a:t>times[0:7]={&gt;&gt;{5,1,3,3,1,5,1,5}};</a:t>
            </a:r>
            <a:endParaRPr sz="1600" dirty="0">
              <a:solidFill>
                <a:srgbClr val="1F145D"/>
              </a:solidFill>
              <a:latin typeface="Calibri"/>
              <a:cs typeface="Calibri"/>
            </a:endParaRPr>
          </a:p>
          <a:p>
            <a:pPr marL="184150">
              <a:lnSpc>
                <a:spcPct val="100000"/>
              </a:lnSpc>
            </a:pPr>
            <a:r>
              <a:rPr sz="1600" b="1" spc="-5" dirty="0">
                <a:solidFill>
                  <a:srgbClr val="1F145D"/>
                </a:solidFill>
                <a:latin typeface="Calibri"/>
                <a:cs typeface="Calibri"/>
              </a:rPr>
              <a:t>initial</a:t>
            </a:r>
            <a:r>
              <a:rPr sz="1600" b="1" spc="-50" dirty="0">
                <a:solidFill>
                  <a:srgbClr val="1F145D"/>
                </a:solidFill>
                <a:latin typeface="Calibri"/>
                <a:cs typeface="Calibri"/>
              </a:rPr>
              <a:t> </a:t>
            </a:r>
            <a:r>
              <a:rPr sz="1600" b="1" spc="-10" dirty="0">
                <a:solidFill>
                  <a:srgbClr val="1F145D"/>
                </a:solidFill>
                <a:latin typeface="Calibri"/>
                <a:cs typeface="Calibri"/>
              </a:rPr>
              <a:t>begin</a:t>
            </a:r>
            <a:endParaRPr sz="1600" dirty="0">
              <a:solidFill>
                <a:srgbClr val="1F145D"/>
              </a:solidFill>
              <a:latin typeface="Calibri"/>
              <a:cs typeface="Calibri"/>
            </a:endParaRPr>
          </a:p>
          <a:p>
            <a:pPr marL="368300">
              <a:lnSpc>
                <a:spcPct val="100000"/>
              </a:lnSpc>
            </a:pPr>
            <a:r>
              <a:rPr sz="1600" spc="-10" dirty="0">
                <a:solidFill>
                  <a:srgbClr val="1F145D"/>
                </a:solidFill>
                <a:latin typeface="Calibri"/>
                <a:cs typeface="Calibri"/>
              </a:rPr>
              <a:t>#15 </a:t>
            </a:r>
            <a:r>
              <a:rPr sz="1600" spc="-15" dirty="0">
                <a:solidFill>
                  <a:srgbClr val="1F145D"/>
                </a:solidFill>
                <a:latin typeface="Calibri"/>
                <a:cs typeface="Calibri"/>
              </a:rPr>
              <a:t>nrst=1;</a:t>
            </a:r>
            <a:endParaRPr sz="1600" dirty="0">
              <a:solidFill>
                <a:srgbClr val="1F145D"/>
              </a:solidFill>
              <a:latin typeface="Calibri"/>
              <a:cs typeface="Calibri"/>
            </a:endParaRPr>
          </a:p>
          <a:p>
            <a:pPr marL="598805" marR="1318895" indent="-230504">
              <a:lnSpc>
                <a:spcPct val="100000"/>
              </a:lnSpc>
            </a:pPr>
            <a:r>
              <a:rPr sz="1600" b="1" spc="-10" dirty="0">
                <a:solidFill>
                  <a:srgbClr val="1F145D"/>
                </a:solidFill>
                <a:latin typeface="Calibri"/>
                <a:cs typeface="Calibri"/>
              </a:rPr>
              <a:t>for</a:t>
            </a:r>
            <a:r>
              <a:rPr sz="1600" b="1" spc="-5" dirty="0">
                <a:solidFill>
                  <a:srgbClr val="1F145D"/>
                </a:solidFill>
                <a:latin typeface="Calibri"/>
                <a:cs typeface="Calibri"/>
              </a:rPr>
              <a:t> </a:t>
            </a:r>
            <a:r>
              <a:rPr sz="1600" spc="-5" dirty="0">
                <a:solidFill>
                  <a:srgbClr val="1F145D"/>
                </a:solidFill>
                <a:latin typeface="Calibri"/>
                <a:cs typeface="Calibri"/>
              </a:rPr>
              <a:t>(</a:t>
            </a:r>
            <a:r>
              <a:rPr sz="1600" dirty="0">
                <a:solidFill>
                  <a:srgbClr val="1F145D"/>
                </a:solidFill>
                <a:latin typeface="Calibri"/>
                <a:cs typeface="Calibri"/>
              </a:rPr>
              <a:t> </a:t>
            </a:r>
            <a:r>
              <a:rPr sz="1600" spc="-5" dirty="0">
                <a:solidFill>
                  <a:srgbClr val="1F145D"/>
                </a:solidFill>
                <a:latin typeface="Calibri"/>
                <a:cs typeface="Calibri"/>
              </a:rPr>
              <a:t>i=0;</a:t>
            </a:r>
            <a:r>
              <a:rPr sz="1600" spc="-10" dirty="0">
                <a:solidFill>
                  <a:srgbClr val="1F145D"/>
                </a:solidFill>
                <a:latin typeface="Calibri"/>
                <a:cs typeface="Calibri"/>
              </a:rPr>
              <a:t> </a:t>
            </a:r>
            <a:r>
              <a:rPr sz="1600" spc="-5" dirty="0">
                <a:solidFill>
                  <a:srgbClr val="1F145D"/>
                </a:solidFill>
                <a:latin typeface="Calibri"/>
                <a:cs typeface="Calibri"/>
              </a:rPr>
              <a:t>i&lt;8;</a:t>
            </a:r>
            <a:r>
              <a:rPr sz="1600" spc="10" dirty="0">
                <a:solidFill>
                  <a:srgbClr val="1F145D"/>
                </a:solidFill>
                <a:latin typeface="Calibri"/>
                <a:cs typeface="Calibri"/>
              </a:rPr>
              <a:t> </a:t>
            </a:r>
            <a:r>
              <a:rPr sz="1600" spc="-5" dirty="0">
                <a:solidFill>
                  <a:srgbClr val="1F145D"/>
                </a:solidFill>
                <a:latin typeface="Calibri"/>
                <a:cs typeface="Calibri"/>
              </a:rPr>
              <a:t>i=i+1</a:t>
            </a:r>
            <a:r>
              <a:rPr sz="1600" spc="-15" dirty="0">
                <a:solidFill>
                  <a:srgbClr val="1F145D"/>
                </a:solidFill>
                <a:latin typeface="Calibri"/>
                <a:cs typeface="Calibri"/>
              </a:rPr>
              <a:t> </a:t>
            </a:r>
            <a:r>
              <a:rPr sz="1600" spc="-5" dirty="0">
                <a:solidFill>
                  <a:srgbClr val="1F145D"/>
                </a:solidFill>
                <a:latin typeface="Calibri"/>
                <a:cs typeface="Calibri"/>
              </a:rPr>
              <a:t>) </a:t>
            </a:r>
            <a:r>
              <a:rPr sz="1600" dirty="0">
                <a:solidFill>
                  <a:srgbClr val="1F145D"/>
                </a:solidFill>
                <a:latin typeface="Calibri"/>
                <a:cs typeface="Calibri"/>
              </a:rPr>
              <a:t> </a:t>
            </a:r>
            <a:r>
              <a:rPr sz="1600" spc="-5" dirty="0">
                <a:solidFill>
                  <a:srgbClr val="1F145D"/>
                </a:solidFill>
                <a:latin typeface="Calibri"/>
                <a:cs typeface="Calibri"/>
              </a:rPr>
              <a:t>#(10*times[i])</a:t>
            </a:r>
            <a:r>
              <a:rPr sz="1600" spc="-30" dirty="0">
                <a:solidFill>
                  <a:srgbClr val="1F145D"/>
                </a:solidFill>
                <a:latin typeface="Calibri"/>
                <a:cs typeface="Calibri"/>
              </a:rPr>
              <a:t> </a:t>
            </a:r>
            <a:r>
              <a:rPr sz="1600" spc="-10" dirty="0">
                <a:solidFill>
                  <a:srgbClr val="1F145D"/>
                </a:solidFill>
                <a:latin typeface="Calibri"/>
                <a:cs typeface="Calibri"/>
              </a:rPr>
              <a:t>in=!in;</a:t>
            </a:r>
            <a:endParaRPr sz="1600" dirty="0">
              <a:solidFill>
                <a:srgbClr val="1F145D"/>
              </a:solidFill>
              <a:latin typeface="Calibri"/>
              <a:cs typeface="Calibri"/>
            </a:endParaRPr>
          </a:p>
          <a:p>
            <a:pPr marL="368300">
              <a:lnSpc>
                <a:spcPct val="100000"/>
              </a:lnSpc>
            </a:pPr>
            <a:r>
              <a:rPr sz="1600" b="1" spc="-10" dirty="0">
                <a:solidFill>
                  <a:srgbClr val="1F145D"/>
                </a:solidFill>
                <a:latin typeface="Calibri"/>
                <a:cs typeface="Calibri"/>
              </a:rPr>
              <a:t>end</a:t>
            </a:r>
            <a:endParaRPr sz="1600" dirty="0">
              <a:solidFill>
                <a:srgbClr val="1F145D"/>
              </a:solidFill>
              <a:latin typeface="Calibri"/>
              <a:cs typeface="Calibri"/>
            </a:endParaRPr>
          </a:p>
          <a:p>
            <a:pPr>
              <a:lnSpc>
                <a:spcPct val="100000"/>
              </a:lnSpc>
            </a:pPr>
            <a:r>
              <a:rPr sz="1600" b="1" spc="-10" dirty="0">
                <a:solidFill>
                  <a:srgbClr val="1F145D"/>
                </a:solidFill>
                <a:latin typeface="Calibri"/>
                <a:cs typeface="Calibri"/>
              </a:rPr>
              <a:t>endmodule</a:t>
            </a:r>
            <a:endParaRPr sz="1600" dirty="0">
              <a:solidFill>
                <a:srgbClr val="1F145D"/>
              </a:solidFill>
              <a:latin typeface="Calibri"/>
              <a:cs typeface="Calibri"/>
            </a:endParaRPr>
          </a:p>
        </p:txBody>
      </p:sp>
      <p:sp>
        <p:nvSpPr>
          <p:cNvPr id="25" name="object 3">
            <a:extLst>
              <a:ext uri="{FF2B5EF4-FFF2-40B4-BE49-F238E27FC236}">
                <a16:creationId xmlns:a16="http://schemas.microsoft.com/office/drawing/2014/main" id="{DBD83496-BA3E-436D-A9EC-5C14C27E51EE}"/>
              </a:ext>
            </a:extLst>
          </p:cNvPr>
          <p:cNvSpPr txBox="1"/>
          <p:nvPr/>
        </p:nvSpPr>
        <p:spPr>
          <a:xfrm>
            <a:off x="235868" y="5581859"/>
            <a:ext cx="9176481" cy="446276"/>
          </a:xfrm>
          <a:prstGeom prst="rect">
            <a:avLst/>
          </a:prstGeom>
        </p:spPr>
        <p:txBody>
          <a:bodyPr vert="horz" wrap="square" lIns="0" tIns="60960" rIns="0" bIns="0" rtlCol="0">
            <a:spAutoFit/>
          </a:bodyPr>
          <a:lstStyle/>
          <a:p>
            <a:pPr marL="12700" marR="5080">
              <a:lnSpc>
                <a:spcPts val="3020"/>
              </a:lnSpc>
              <a:spcBef>
                <a:spcPts val="480"/>
              </a:spcBef>
            </a:pPr>
            <a:r>
              <a:rPr lang="en-GB" sz="2800" spc="-60" dirty="0">
                <a:solidFill>
                  <a:srgbClr val="1F145D"/>
                </a:solidFill>
                <a:latin typeface="Calibri"/>
                <a:cs typeface="Calibri"/>
              </a:rPr>
              <a:t>Exercise: See if there are any logic errors in the FSM code?</a:t>
            </a:r>
            <a:endParaRPr sz="2800" dirty="0">
              <a:solidFill>
                <a:srgbClr val="1F145D"/>
              </a:solidFill>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400" y="1196752"/>
            <a:ext cx="3954925"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sp>
        <p:nvSpPr>
          <p:cNvPr id="25" name="object 4">
            <a:extLst>
              <a:ext uri="{FF2B5EF4-FFF2-40B4-BE49-F238E27FC236}">
                <a16:creationId xmlns:a16="http://schemas.microsoft.com/office/drawing/2014/main" id="{446FE163-C589-4FBA-A30F-3F62F689EFBC}"/>
              </a:ext>
            </a:extLst>
          </p:cNvPr>
          <p:cNvSpPr txBox="1"/>
          <p:nvPr/>
        </p:nvSpPr>
        <p:spPr>
          <a:xfrm>
            <a:off x="4724400" y="150812"/>
            <a:ext cx="5122545" cy="6259406"/>
          </a:xfrm>
          <a:prstGeom prst="rect">
            <a:avLst/>
          </a:prstGeom>
          <a:solidFill>
            <a:srgbClr val="E1EFD9"/>
          </a:solidFill>
          <a:ln w="9525">
            <a:solidFill>
              <a:srgbClr val="00AF50"/>
            </a:solidFill>
          </a:ln>
        </p:spPr>
        <p:txBody>
          <a:bodyPr vert="horz" wrap="square" lIns="0" tIns="34290" rIns="0" bIns="0" rtlCol="0">
            <a:spAutoFit/>
          </a:bodyPr>
          <a:lstStyle/>
          <a:p>
            <a:pPr marL="92075">
              <a:lnSpc>
                <a:spcPct val="100000"/>
              </a:lnSpc>
              <a:spcBef>
                <a:spcPts val="270"/>
              </a:spcBef>
            </a:pPr>
            <a:r>
              <a:rPr sz="1400" i="1" spc="-5" dirty="0">
                <a:solidFill>
                  <a:srgbClr val="1F145D"/>
                </a:solidFill>
                <a:latin typeface="Calibri"/>
                <a:cs typeface="Calibri"/>
              </a:rPr>
              <a:t>/*</a:t>
            </a:r>
            <a:r>
              <a:rPr sz="1400" i="1" spc="-10" dirty="0">
                <a:solidFill>
                  <a:srgbClr val="1F145D"/>
                </a:solidFill>
                <a:latin typeface="Calibri"/>
                <a:cs typeface="Calibri"/>
              </a:rPr>
              <a:t> </a:t>
            </a:r>
            <a:r>
              <a:rPr sz="1400" i="1" spc="-5" dirty="0">
                <a:solidFill>
                  <a:srgbClr val="1F145D"/>
                </a:solidFill>
                <a:latin typeface="Calibri"/>
                <a:cs typeface="Calibri"/>
              </a:rPr>
              <a:t>This</a:t>
            </a:r>
            <a:r>
              <a:rPr sz="1400" i="1" spc="15" dirty="0">
                <a:solidFill>
                  <a:srgbClr val="1F145D"/>
                </a:solidFill>
                <a:latin typeface="Calibri"/>
                <a:cs typeface="Calibri"/>
              </a:rPr>
              <a:t> </a:t>
            </a:r>
            <a:r>
              <a:rPr sz="1400" i="1" dirty="0">
                <a:solidFill>
                  <a:srgbClr val="1F145D"/>
                </a:solidFill>
                <a:latin typeface="Calibri"/>
                <a:cs typeface="Calibri"/>
              </a:rPr>
              <a:t>is</a:t>
            </a:r>
            <a:r>
              <a:rPr sz="1400" i="1" spc="5" dirty="0">
                <a:solidFill>
                  <a:srgbClr val="1F145D"/>
                </a:solidFill>
                <a:latin typeface="Calibri"/>
                <a:cs typeface="Calibri"/>
              </a:rPr>
              <a:t> </a:t>
            </a:r>
            <a:r>
              <a:rPr sz="1400" i="1" spc="-5" dirty="0">
                <a:solidFill>
                  <a:srgbClr val="1F145D"/>
                </a:solidFill>
                <a:latin typeface="Calibri"/>
                <a:cs typeface="Calibri"/>
              </a:rPr>
              <a:t>an</a:t>
            </a:r>
            <a:r>
              <a:rPr sz="1400" i="1" dirty="0">
                <a:solidFill>
                  <a:srgbClr val="1F145D"/>
                </a:solidFill>
                <a:latin typeface="Calibri"/>
                <a:cs typeface="Calibri"/>
              </a:rPr>
              <a:t> </a:t>
            </a:r>
            <a:r>
              <a:rPr sz="1400" i="1" spc="-5" dirty="0">
                <a:solidFill>
                  <a:srgbClr val="1F145D"/>
                </a:solidFill>
                <a:latin typeface="Calibri"/>
                <a:cs typeface="Calibri"/>
              </a:rPr>
              <a:t>alternative</a:t>
            </a:r>
            <a:r>
              <a:rPr sz="1400" i="1" dirty="0">
                <a:solidFill>
                  <a:srgbClr val="1F145D"/>
                </a:solidFill>
                <a:latin typeface="Calibri"/>
                <a:cs typeface="Calibri"/>
              </a:rPr>
              <a:t> </a:t>
            </a:r>
            <a:r>
              <a:rPr sz="1400" i="1" spc="-5" dirty="0">
                <a:solidFill>
                  <a:srgbClr val="1F145D"/>
                </a:solidFill>
                <a:latin typeface="Calibri"/>
                <a:cs typeface="Calibri"/>
              </a:rPr>
              <a:t>common</a:t>
            </a:r>
            <a:r>
              <a:rPr sz="1400" i="1" spc="-15" dirty="0">
                <a:solidFill>
                  <a:srgbClr val="1F145D"/>
                </a:solidFill>
                <a:latin typeface="Calibri"/>
                <a:cs typeface="Calibri"/>
              </a:rPr>
              <a:t> </a:t>
            </a:r>
            <a:r>
              <a:rPr sz="1400" i="1" spc="-10" dirty="0">
                <a:solidFill>
                  <a:srgbClr val="1F145D"/>
                </a:solidFill>
                <a:latin typeface="Calibri"/>
                <a:cs typeface="Calibri"/>
              </a:rPr>
              <a:t>FSM</a:t>
            </a:r>
            <a:r>
              <a:rPr sz="1400" i="1" spc="-20" dirty="0">
                <a:solidFill>
                  <a:srgbClr val="1F145D"/>
                </a:solidFill>
                <a:latin typeface="Calibri"/>
                <a:cs typeface="Calibri"/>
              </a:rPr>
              <a:t> </a:t>
            </a:r>
            <a:r>
              <a:rPr sz="1400" i="1" dirty="0">
                <a:solidFill>
                  <a:srgbClr val="1F145D"/>
                </a:solidFill>
                <a:latin typeface="Calibri"/>
                <a:cs typeface="Calibri"/>
              </a:rPr>
              <a:t>description</a:t>
            </a:r>
            <a:r>
              <a:rPr sz="1400" i="1" spc="-5" dirty="0">
                <a:solidFill>
                  <a:srgbClr val="1F145D"/>
                </a:solidFill>
                <a:latin typeface="Calibri"/>
                <a:cs typeface="Calibri"/>
              </a:rPr>
              <a:t> </a:t>
            </a:r>
            <a:r>
              <a:rPr sz="1400" i="1" spc="-10" dirty="0">
                <a:solidFill>
                  <a:srgbClr val="1F145D"/>
                </a:solidFill>
                <a:latin typeface="Calibri"/>
                <a:cs typeface="Calibri"/>
              </a:rPr>
              <a:t>to</a:t>
            </a:r>
            <a:r>
              <a:rPr sz="1400" i="1" spc="-5" dirty="0">
                <a:solidFill>
                  <a:srgbClr val="1F145D"/>
                </a:solidFill>
                <a:latin typeface="Calibri"/>
                <a:cs typeface="Calibri"/>
              </a:rPr>
              <a:t> give</a:t>
            </a:r>
            <a:r>
              <a:rPr sz="1400" i="1" spc="-20" dirty="0">
                <a:solidFill>
                  <a:srgbClr val="1F145D"/>
                </a:solidFill>
                <a:latin typeface="Calibri"/>
                <a:cs typeface="Calibri"/>
              </a:rPr>
              <a:t> </a:t>
            </a:r>
            <a:r>
              <a:rPr sz="1400" i="1" spc="-5" dirty="0">
                <a:solidFill>
                  <a:srgbClr val="1F145D"/>
                </a:solidFill>
                <a:latin typeface="Calibri"/>
                <a:cs typeface="Calibri"/>
              </a:rPr>
              <a:t>you</a:t>
            </a:r>
            <a:r>
              <a:rPr sz="1400" i="1" spc="-10" dirty="0">
                <a:solidFill>
                  <a:srgbClr val="1F145D"/>
                </a:solidFill>
                <a:latin typeface="Calibri"/>
                <a:cs typeface="Calibri"/>
              </a:rPr>
              <a:t> </a:t>
            </a:r>
            <a:r>
              <a:rPr sz="1400" i="1" spc="-5" dirty="0">
                <a:solidFill>
                  <a:srgbClr val="1F145D"/>
                </a:solidFill>
                <a:latin typeface="Calibri"/>
                <a:cs typeface="Calibri"/>
              </a:rPr>
              <a:t>an</a:t>
            </a:r>
            <a:endParaRPr sz="1400" dirty="0">
              <a:solidFill>
                <a:srgbClr val="1F145D"/>
              </a:solidFill>
              <a:latin typeface="Calibri"/>
              <a:cs typeface="Calibri"/>
            </a:endParaRPr>
          </a:p>
          <a:p>
            <a:pPr marL="92075">
              <a:lnSpc>
                <a:spcPct val="100000"/>
              </a:lnSpc>
            </a:pPr>
            <a:r>
              <a:rPr sz="1400" i="1" spc="-10" dirty="0">
                <a:solidFill>
                  <a:srgbClr val="1F145D"/>
                </a:solidFill>
                <a:latin typeface="Calibri"/>
                <a:cs typeface="Calibri"/>
              </a:rPr>
              <a:t>example:</a:t>
            </a:r>
            <a:r>
              <a:rPr sz="1400" i="1" spc="-20" dirty="0">
                <a:solidFill>
                  <a:srgbClr val="1F145D"/>
                </a:solidFill>
                <a:latin typeface="Calibri"/>
                <a:cs typeface="Calibri"/>
              </a:rPr>
              <a:t> </a:t>
            </a:r>
            <a:r>
              <a:rPr sz="1400" i="1" spc="-5" dirty="0">
                <a:solidFill>
                  <a:srgbClr val="1F145D"/>
                </a:solidFill>
                <a:latin typeface="Calibri"/>
                <a:cs typeface="Calibri"/>
              </a:rPr>
              <a:t>note</a:t>
            </a:r>
            <a:r>
              <a:rPr sz="1400" i="1" dirty="0">
                <a:solidFill>
                  <a:srgbClr val="1F145D"/>
                </a:solidFill>
                <a:latin typeface="Calibri"/>
                <a:cs typeface="Calibri"/>
              </a:rPr>
              <a:t> </a:t>
            </a:r>
            <a:r>
              <a:rPr sz="1400" i="1" spc="-5" dirty="0">
                <a:solidFill>
                  <a:srgbClr val="1F145D"/>
                </a:solidFill>
                <a:latin typeface="Calibri"/>
                <a:cs typeface="Calibri"/>
              </a:rPr>
              <a:t>that</a:t>
            </a:r>
            <a:r>
              <a:rPr sz="1400" i="1" spc="15" dirty="0">
                <a:solidFill>
                  <a:srgbClr val="1F145D"/>
                </a:solidFill>
                <a:latin typeface="Calibri"/>
                <a:cs typeface="Calibri"/>
              </a:rPr>
              <a:t> </a:t>
            </a:r>
            <a:r>
              <a:rPr sz="1400" i="1" spc="-5" dirty="0">
                <a:solidFill>
                  <a:srgbClr val="1F145D"/>
                </a:solidFill>
                <a:latin typeface="Calibri"/>
                <a:cs typeface="Calibri"/>
              </a:rPr>
              <a:t>the</a:t>
            </a:r>
            <a:r>
              <a:rPr sz="1400" i="1" dirty="0">
                <a:solidFill>
                  <a:srgbClr val="1F145D"/>
                </a:solidFill>
                <a:latin typeface="Calibri"/>
                <a:cs typeface="Calibri"/>
              </a:rPr>
              <a:t> </a:t>
            </a:r>
            <a:r>
              <a:rPr sz="1400" i="1" spc="-15" dirty="0">
                <a:solidFill>
                  <a:srgbClr val="1F145D"/>
                </a:solidFill>
                <a:latin typeface="Calibri"/>
                <a:cs typeface="Calibri"/>
              </a:rPr>
              <a:t>state</a:t>
            </a:r>
            <a:r>
              <a:rPr sz="1400" i="1" spc="10" dirty="0">
                <a:solidFill>
                  <a:srgbClr val="1F145D"/>
                </a:solidFill>
                <a:latin typeface="Calibri"/>
                <a:cs typeface="Calibri"/>
              </a:rPr>
              <a:t> </a:t>
            </a:r>
            <a:r>
              <a:rPr sz="1400" i="1" spc="-5" dirty="0">
                <a:solidFill>
                  <a:srgbClr val="1F145D"/>
                </a:solidFill>
                <a:latin typeface="Calibri"/>
                <a:cs typeface="Calibri"/>
              </a:rPr>
              <a:t>transitions</a:t>
            </a:r>
            <a:r>
              <a:rPr sz="1400" i="1" spc="15" dirty="0">
                <a:solidFill>
                  <a:srgbClr val="1F145D"/>
                </a:solidFill>
                <a:latin typeface="Calibri"/>
                <a:cs typeface="Calibri"/>
              </a:rPr>
              <a:t> </a:t>
            </a:r>
            <a:r>
              <a:rPr sz="1400" i="1" dirty="0">
                <a:solidFill>
                  <a:srgbClr val="1F145D"/>
                </a:solidFill>
                <a:latin typeface="Calibri"/>
                <a:cs typeface="Calibri"/>
              </a:rPr>
              <a:t>is</a:t>
            </a:r>
            <a:r>
              <a:rPr sz="1400" i="1" spc="5" dirty="0">
                <a:solidFill>
                  <a:srgbClr val="1F145D"/>
                </a:solidFill>
                <a:latin typeface="Calibri"/>
                <a:cs typeface="Calibri"/>
              </a:rPr>
              <a:t> </a:t>
            </a:r>
            <a:r>
              <a:rPr sz="1400" i="1" spc="-5" dirty="0">
                <a:solidFill>
                  <a:srgbClr val="1F145D"/>
                </a:solidFill>
                <a:latin typeface="Calibri"/>
                <a:cs typeface="Calibri"/>
              </a:rPr>
              <a:t>the</a:t>
            </a:r>
            <a:r>
              <a:rPr sz="1400" i="1" dirty="0">
                <a:solidFill>
                  <a:srgbClr val="1F145D"/>
                </a:solidFill>
                <a:latin typeface="Calibri"/>
                <a:cs typeface="Calibri"/>
              </a:rPr>
              <a:t> </a:t>
            </a:r>
            <a:r>
              <a:rPr sz="1400" i="1" spc="-10" dirty="0">
                <a:solidFill>
                  <a:srgbClr val="1F145D"/>
                </a:solidFill>
                <a:latin typeface="Calibri"/>
                <a:cs typeface="Calibri"/>
              </a:rPr>
              <a:t>‘clocked’ </a:t>
            </a:r>
            <a:r>
              <a:rPr sz="1400" i="1" spc="-5" dirty="0">
                <a:solidFill>
                  <a:srgbClr val="1F145D"/>
                </a:solidFill>
                <a:latin typeface="Calibri"/>
                <a:cs typeface="Calibri"/>
              </a:rPr>
              <a:t>process.</a:t>
            </a:r>
            <a:r>
              <a:rPr sz="1400" i="1" spc="-20" dirty="0">
                <a:solidFill>
                  <a:srgbClr val="1F145D"/>
                </a:solidFill>
                <a:latin typeface="Calibri"/>
                <a:cs typeface="Calibri"/>
              </a:rPr>
              <a:t> </a:t>
            </a:r>
            <a:r>
              <a:rPr sz="1400" i="1" dirty="0">
                <a:solidFill>
                  <a:srgbClr val="1F145D"/>
                </a:solidFill>
                <a:latin typeface="Calibri"/>
                <a:cs typeface="Calibri"/>
              </a:rPr>
              <a:t>*/</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L="92075">
              <a:lnSpc>
                <a:spcPct val="100000"/>
              </a:lnSpc>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declarations</a:t>
            </a:r>
            <a:endParaRPr sz="1400" dirty="0">
              <a:solidFill>
                <a:srgbClr val="1F145D"/>
              </a:solidFill>
              <a:latin typeface="Calibri"/>
              <a:cs typeface="Calibri"/>
            </a:endParaRPr>
          </a:p>
          <a:p>
            <a:pPr marL="92075">
              <a:lnSpc>
                <a:spcPct val="100000"/>
              </a:lnSpc>
            </a:pPr>
            <a:r>
              <a:rPr sz="1400" b="1" spc="-5" dirty="0">
                <a:solidFill>
                  <a:srgbClr val="1F145D"/>
                </a:solidFill>
                <a:latin typeface="Calibri"/>
                <a:cs typeface="Calibri"/>
              </a:rPr>
              <a:t>module</a:t>
            </a:r>
            <a:r>
              <a:rPr sz="1400" b="1" spc="-25" dirty="0">
                <a:solidFill>
                  <a:srgbClr val="1F145D"/>
                </a:solidFill>
                <a:latin typeface="Calibri"/>
                <a:cs typeface="Calibri"/>
              </a:rPr>
              <a:t> </a:t>
            </a:r>
            <a:r>
              <a:rPr sz="1400" spc="-5" dirty="0">
                <a:solidFill>
                  <a:srgbClr val="1F145D"/>
                </a:solidFill>
                <a:latin typeface="Calibri"/>
                <a:cs typeface="Calibri"/>
              </a:rPr>
              <a:t>GlitchRemover(</a:t>
            </a:r>
            <a:r>
              <a:rPr sz="1400" spc="-25" dirty="0">
                <a:solidFill>
                  <a:srgbClr val="1F145D"/>
                </a:solidFill>
                <a:latin typeface="Calibri"/>
                <a:cs typeface="Calibri"/>
              </a:rPr>
              <a:t> </a:t>
            </a:r>
            <a:r>
              <a:rPr sz="1400" b="1" dirty="0">
                <a:solidFill>
                  <a:srgbClr val="1F145D"/>
                </a:solidFill>
                <a:latin typeface="Calibri"/>
                <a:cs typeface="Calibri"/>
              </a:rPr>
              <a:t>output</a:t>
            </a:r>
            <a:r>
              <a:rPr sz="1400" b="1" spc="-20" dirty="0">
                <a:solidFill>
                  <a:srgbClr val="1F145D"/>
                </a:solidFill>
                <a:latin typeface="Calibri"/>
                <a:cs typeface="Calibri"/>
              </a:rPr>
              <a:t> </a:t>
            </a:r>
            <a:r>
              <a:rPr sz="1400" b="1" spc="-5" dirty="0">
                <a:solidFill>
                  <a:srgbClr val="1F145D"/>
                </a:solidFill>
                <a:latin typeface="Calibri"/>
                <a:cs typeface="Calibri"/>
              </a:rPr>
              <a:t>reg</a:t>
            </a:r>
            <a:r>
              <a:rPr sz="1400" b="1" spc="-20" dirty="0">
                <a:solidFill>
                  <a:srgbClr val="1F145D"/>
                </a:solidFill>
                <a:latin typeface="Calibri"/>
                <a:cs typeface="Calibri"/>
              </a:rPr>
              <a:t> </a:t>
            </a:r>
            <a:r>
              <a:rPr sz="1400" spc="-5" dirty="0">
                <a:solidFill>
                  <a:srgbClr val="1F145D"/>
                </a:solidFill>
                <a:latin typeface="Calibri"/>
                <a:cs typeface="Calibri"/>
              </a:rPr>
              <a:t>out,</a:t>
            </a:r>
            <a:r>
              <a:rPr sz="1400" spc="325" dirty="0">
                <a:solidFill>
                  <a:srgbClr val="1F145D"/>
                </a:solidFill>
                <a:latin typeface="Calibri"/>
                <a:cs typeface="Calibri"/>
              </a:rPr>
              <a:t> </a:t>
            </a:r>
            <a:r>
              <a:rPr sz="1400" b="1" dirty="0">
                <a:solidFill>
                  <a:srgbClr val="1F145D"/>
                </a:solidFill>
                <a:latin typeface="Calibri"/>
                <a:cs typeface="Calibri"/>
              </a:rPr>
              <a:t>input</a:t>
            </a:r>
            <a:r>
              <a:rPr sz="1400" b="1" spc="-20" dirty="0">
                <a:solidFill>
                  <a:srgbClr val="1F145D"/>
                </a:solidFill>
                <a:latin typeface="Calibri"/>
                <a:cs typeface="Calibri"/>
              </a:rPr>
              <a:t> </a:t>
            </a:r>
            <a:r>
              <a:rPr sz="1400" dirty="0">
                <a:solidFill>
                  <a:srgbClr val="1F145D"/>
                </a:solidFill>
                <a:latin typeface="Calibri"/>
                <a:cs typeface="Calibri"/>
              </a:rPr>
              <a:t>in,</a:t>
            </a:r>
            <a:r>
              <a:rPr sz="1400" spc="5" dirty="0">
                <a:solidFill>
                  <a:srgbClr val="1F145D"/>
                </a:solidFill>
                <a:latin typeface="Calibri"/>
                <a:cs typeface="Calibri"/>
              </a:rPr>
              <a:t> </a:t>
            </a:r>
            <a:r>
              <a:rPr sz="1400" spc="-5" dirty="0">
                <a:solidFill>
                  <a:srgbClr val="1F145D"/>
                </a:solidFill>
                <a:latin typeface="Calibri"/>
                <a:cs typeface="Calibri"/>
              </a:rPr>
              <a:t>clk,</a:t>
            </a:r>
            <a:r>
              <a:rPr sz="1400" spc="-10" dirty="0">
                <a:solidFill>
                  <a:srgbClr val="1F145D"/>
                </a:solidFill>
                <a:latin typeface="Calibri"/>
                <a:cs typeface="Calibri"/>
              </a:rPr>
              <a:t> </a:t>
            </a:r>
            <a:r>
              <a:rPr sz="1400" spc="-15" dirty="0">
                <a:solidFill>
                  <a:srgbClr val="1F145D"/>
                </a:solidFill>
                <a:latin typeface="Calibri"/>
                <a:cs typeface="Calibri"/>
              </a:rPr>
              <a:t>nrst);</a:t>
            </a:r>
            <a:endParaRPr sz="1400" dirty="0">
              <a:solidFill>
                <a:srgbClr val="1F145D"/>
              </a:solidFill>
              <a:latin typeface="Calibri"/>
              <a:cs typeface="Calibri"/>
            </a:endParaRPr>
          </a:p>
          <a:p>
            <a:pPr marL="92075">
              <a:lnSpc>
                <a:spcPct val="100000"/>
              </a:lnSpc>
            </a:pPr>
            <a:r>
              <a:rPr sz="1400" b="1" spc="-10" dirty="0">
                <a:solidFill>
                  <a:srgbClr val="1F145D"/>
                </a:solidFill>
                <a:latin typeface="Calibri"/>
                <a:cs typeface="Calibri"/>
              </a:rPr>
              <a:t>parameter</a:t>
            </a:r>
            <a:r>
              <a:rPr sz="1400" b="1" spc="-45" dirty="0">
                <a:solidFill>
                  <a:srgbClr val="1F145D"/>
                </a:solidFill>
                <a:latin typeface="Calibri"/>
                <a:cs typeface="Calibri"/>
              </a:rPr>
              <a:t> </a:t>
            </a:r>
            <a:r>
              <a:rPr sz="1400" spc="-5" dirty="0">
                <a:solidFill>
                  <a:srgbClr val="1F145D"/>
                </a:solidFill>
                <a:latin typeface="Calibri"/>
                <a:cs typeface="Calibri"/>
              </a:rPr>
              <a:t>ST_A=0,</a:t>
            </a:r>
            <a:r>
              <a:rPr sz="1400" spc="300" dirty="0">
                <a:solidFill>
                  <a:srgbClr val="1F145D"/>
                </a:solidFill>
                <a:latin typeface="Calibri"/>
                <a:cs typeface="Calibri"/>
              </a:rPr>
              <a:t> </a:t>
            </a:r>
            <a:r>
              <a:rPr sz="1400" spc="-5" dirty="0">
                <a:solidFill>
                  <a:srgbClr val="1F145D"/>
                </a:solidFill>
                <a:latin typeface="Calibri"/>
                <a:cs typeface="Calibri"/>
              </a:rPr>
              <a:t>ST_B=1,</a:t>
            </a:r>
            <a:r>
              <a:rPr sz="1400" spc="5" dirty="0">
                <a:solidFill>
                  <a:srgbClr val="1F145D"/>
                </a:solidFill>
                <a:latin typeface="Calibri"/>
                <a:cs typeface="Calibri"/>
              </a:rPr>
              <a:t> </a:t>
            </a:r>
            <a:r>
              <a:rPr sz="1400" spc="-10" dirty="0">
                <a:solidFill>
                  <a:srgbClr val="1F145D"/>
                </a:solidFill>
                <a:latin typeface="Calibri"/>
                <a:cs typeface="Calibri"/>
              </a:rPr>
              <a:t>ST_C=2,</a:t>
            </a:r>
            <a:r>
              <a:rPr sz="1400" spc="320" dirty="0">
                <a:solidFill>
                  <a:srgbClr val="1F145D"/>
                </a:solidFill>
                <a:latin typeface="Calibri"/>
                <a:cs typeface="Calibri"/>
              </a:rPr>
              <a:t> </a:t>
            </a:r>
            <a:r>
              <a:rPr sz="1400" spc="-5" dirty="0">
                <a:solidFill>
                  <a:srgbClr val="1F145D"/>
                </a:solidFill>
                <a:latin typeface="Calibri"/>
                <a:cs typeface="Calibri"/>
              </a:rPr>
              <a:t>ST_D=3;</a:t>
            </a:r>
            <a:endParaRPr sz="1400" dirty="0">
              <a:solidFill>
                <a:srgbClr val="1F145D"/>
              </a:solidFill>
              <a:latin typeface="Calibri"/>
              <a:cs typeface="Calibri"/>
            </a:endParaRPr>
          </a:p>
          <a:p>
            <a:pPr marL="92075">
              <a:lnSpc>
                <a:spcPct val="100000"/>
              </a:lnSpc>
            </a:pPr>
            <a:r>
              <a:rPr sz="1400" b="1" spc="-5" dirty="0">
                <a:solidFill>
                  <a:srgbClr val="1F145D"/>
                </a:solidFill>
                <a:latin typeface="Calibri"/>
                <a:cs typeface="Calibri"/>
              </a:rPr>
              <a:t>reg</a:t>
            </a:r>
            <a:r>
              <a:rPr sz="1400" b="1" spc="-30" dirty="0">
                <a:solidFill>
                  <a:srgbClr val="1F145D"/>
                </a:solidFill>
                <a:latin typeface="Calibri"/>
                <a:cs typeface="Calibri"/>
              </a:rPr>
              <a:t> </a:t>
            </a:r>
            <a:r>
              <a:rPr sz="1400" spc="-5" dirty="0">
                <a:solidFill>
                  <a:srgbClr val="1F145D"/>
                </a:solidFill>
                <a:latin typeface="Calibri"/>
                <a:cs typeface="Calibri"/>
              </a:rPr>
              <a:t>[1:0]</a:t>
            </a:r>
            <a:r>
              <a:rPr sz="1400" spc="280" dirty="0">
                <a:solidFill>
                  <a:srgbClr val="1F145D"/>
                </a:solidFill>
                <a:latin typeface="Calibri"/>
                <a:cs typeface="Calibri"/>
              </a:rPr>
              <a:t> </a:t>
            </a:r>
            <a:r>
              <a:rPr sz="1400" spc="-10" dirty="0">
                <a:solidFill>
                  <a:srgbClr val="1F145D"/>
                </a:solidFill>
                <a:latin typeface="Calibri"/>
                <a:cs typeface="Calibri"/>
              </a:rPr>
              <a:t>state</a:t>
            </a:r>
            <a:r>
              <a:rPr sz="1400" spc="-20" dirty="0">
                <a:solidFill>
                  <a:srgbClr val="1F145D"/>
                </a:solidFill>
                <a:latin typeface="Calibri"/>
                <a:cs typeface="Calibri"/>
              </a:rPr>
              <a:t> </a:t>
            </a:r>
            <a:r>
              <a:rPr sz="1400" dirty="0">
                <a:solidFill>
                  <a:srgbClr val="1F145D"/>
                </a:solidFill>
                <a:latin typeface="Calibri"/>
                <a:cs typeface="Calibri"/>
              </a:rPr>
              <a: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075">
              <a:lnSpc>
                <a:spcPct val="100000"/>
              </a:lnSpc>
            </a:pPr>
            <a:r>
              <a:rPr sz="1400" i="1" spc="-5" dirty="0">
                <a:solidFill>
                  <a:srgbClr val="1F145D"/>
                </a:solidFill>
                <a:latin typeface="Calibri"/>
                <a:cs typeface="Calibri"/>
              </a:rPr>
              <a:t>//</a:t>
            </a:r>
            <a:r>
              <a:rPr sz="1400" i="1" spc="-20" dirty="0">
                <a:solidFill>
                  <a:srgbClr val="1F145D"/>
                </a:solidFill>
                <a:latin typeface="Calibri"/>
                <a:cs typeface="Calibri"/>
              </a:rPr>
              <a:t> </a:t>
            </a:r>
            <a:r>
              <a:rPr sz="1400" i="1" spc="-15" dirty="0">
                <a:solidFill>
                  <a:srgbClr val="1F145D"/>
                </a:solidFill>
                <a:latin typeface="Calibri"/>
                <a:cs typeface="Calibri"/>
              </a:rPr>
              <a:t>state</a:t>
            </a:r>
            <a:r>
              <a:rPr sz="1400" i="1" spc="-10" dirty="0">
                <a:solidFill>
                  <a:srgbClr val="1F145D"/>
                </a:solidFill>
                <a:latin typeface="Calibri"/>
                <a:cs typeface="Calibri"/>
              </a:rPr>
              <a:t> </a:t>
            </a:r>
            <a:r>
              <a:rPr sz="1400" i="1" spc="-5" dirty="0">
                <a:solidFill>
                  <a:srgbClr val="1F145D"/>
                </a:solidFill>
                <a:latin typeface="Calibri"/>
                <a:cs typeface="Calibri"/>
              </a:rPr>
              <a:t>transitions</a:t>
            </a:r>
            <a:endParaRPr sz="1400" dirty="0">
              <a:solidFill>
                <a:srgbClr val="1F145D"/>
              </a:solidFill>
              <a:latin typeface="Calibri"/>
              <a:cs typeface="Calibri"/>
            </a:endParaRPr>
          </a:p>
          <a:p>
            <a:pPr marL="92075">
              <a:lnSpc>
                <a:spcPct val="100000"/>
              </a:lnSpc>
              <a:spcBef>
                <a:spcPts val="5"/>
              </a:spcBef>
            </a:pPr>
            <a:r>
              <a:rPr sz="1400" b="1" spc="-10" dirty="0">
                <a:solidFill>
                  <a:srgbClr val="1F145D"/>
                </a:solidFill>
                <a:latin typeface="Calibri"/>
                <a:cs typeface="Calibri"/>
              </a:rPr>
              <a:t>always</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45" dirty="0">
                <a:solidFill>
                  <a:srgbClr val="1F145D"/>
                </a:solidFill>
                <a:latin typeface="Calibri"/>
                <a:cs typeface="Calibri"/>
              </a:rPr>
              <a:t> </a:t>
            </a:r>
            <a:r>
              <a:rPr sz="1400" spc="-5" dirty="0">
                <a:solidFill>
                  <a:srgbClr val="1F145D"/>
                </a:solidFill>
                <a:latin typeface="Calibri"/>
                <a:cs typeface="Calibri"/>
              </a:rPr>
              <a:t>clk)</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if</a:t>
            </a:r>
            <a:r>
              <a:rPr sz="1400" b="1" spc="-10" dirty="0">
                <a:solidFill>
                  <a:srgbClr val="1F145D"/>
                </a:solidFill>
                <a:latin typeface="Calibri"/>
                <a:cs typeface="Calibri"/>
              </a:rPr>
              <a:t> </a:t>
            </a:r>
            <a:r>
              <a:rPr sz="1400" spc="-10" dirty="0">
                <a:solidFill>
                  <a:srgbClr val="1F145D"/>
                </a:solidFill>
                <a:latin typeface="Calibri"/>
                <a:cs typeface="Calibri"/>
              </a:rPr>
              <a:t>(nrst==1'b0)</a:t>
            </a:r>
            <a:r>
              <a:rPr sz="1400" spc="15" dirty="0">
                <a:solidFill>
                  <a:srgbClr val="1F145D"/>
                </a:solidFill>
                <a:latin typeface="Calibri"/>
                <a:cs typeface="Calibri"/>
              </a:rPr>
              <a:t> </a:t>
            </a:r>
            <a:r>
              <a:rPr sz="1400" spc="-10" dirty="0">
                <a:solidFill>
                  <a:srgbClr val="1F145D"/>
                </a:solidFill>
                <a:latin typeface="Calibri"/>
                <a:cs typeface="Calibri"/>
              </a:rPr>
              <a:t>state</a:t>
            </a:r>
            <a:r>
              <a:rPr sz="1400" spc="-1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else</a:t>
            </a:r>
            <a:endParaRPr sz="1400" dirty="0">
              <a:solidFill>
                <a:srgbClr val="1F145D"/>
              </a:solidFill>
              <a:latin typeface="Calibri"/>
              <a:cs typeface="Calibri"/>
            </a:endParaRPr>
          </a:p>
          <a:p>
            <a:pPr marL="408940">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ST_A:</a:t>
            </a:r>
            <a:r>
              <a:rPr sz="1400" spc="290" dirty="0">
                <a:solidFill>
                  <a:srgbClr val="1F145D"/>
                </a:solidFill>
                <a:latin typeface="Calibri"/>
                <a:cs typeface="Calibri"/>
              </a:rPr>
              <a:t> </a:t>
            </a:r>
            <a:r>
              <a:rPr sz="1400" b="1" dirty="0">
                <a:solidFill>
                  <a:srgbClr val="1F145D"/>
                </a:solidFill>
                <a:latin typeface="Calibri"/>
                <a:cs typeface="Calibri"/>
              </a:rPr>
              <a:t>if</a:t>
            </a:r>
            <a:r>
              <a:rPr sz="1400" b="1" spc="-25" dirty="0">
                <a:solidFill>
                  <a:srgbClr val="1F145D"/>
                </a:solidFill>
                <a:latin typeface="Calibri"/>
                <a:cs typeface="Calibri"/>
              </a:rPr>
              <a:t> </a:t>
            </a:r>
            <a:r>
              <a:rPr sz="1400" spc="-5" dirty="0">
                <a:solidFill>
                  <a:srgbClr val="1F145D"/>
                </a:solidFill>
                <a:latin typeface="Calibri"/>
                <a:cs typeface="Calibri"/>
              </a:rPr>
              <a:t>(in==1'b1)</a:t>
            </a:r>
            <a:r>
              <a:rPr sz="1400" spc="25" dirty="0">
                <a:solidFill>
                  <a:srgbClr val="1F145D"/>
                </a:solidFill>
                <a:latin typeface="Calibri"/>
                <a:cs typeface="Calibri"/>
              </a:rPr>
              <a:t> </a:t>
            </a:r>
            <a:r>
              <a:rPr sz="1400" spc="-10" dirty="0">
                <a:solidFill>
                  <a:srgbClr val="1F145D"/>
                </a:solidFill>
                <a:latin typeface="Calibri"/>
                <a:cs typeface="Calibri"/>
              </a:rPr>
              <a:t>state</a:t>
            </a:r>
            <a:r>
              <a:rPr sz="1400" spc="-15" dirty="0">
                <a:solidFill>
                  <a:srgbClr val="1F145D"/>
                </a:solidFill>
                <a:latin typeface="Calibri"/>
                <a:cs typeface="Calibri"/>
              </a:rPr>
              <a:t>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ST_B;</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ST_B:</a:t>
            </a:r>
            <a:r>
              <a:rPr sz="1400" spc="290" dirty="0">
                <a:solidFill>
                  <a:srgbClr val="1F145D"/>
                </a:solidFill>
                <a:latin typeface="Calibri"/>
                <a:cs typeface="Calibri"/>
              </a:rPr>
              <a:t> </a:t>
            </a:r>
            <a:r>
              <a:rPr sz="1400" b="1" dirty="0">
                <a:solidFill>
                  <a:srgbClr val="1F145D"/>
                </a:solidFill>
                <a:latin typeface="Calibri"/>
                <a:cs typeface="Calibri"/>
              </a:rPr>
              <a:t>if</a:t>
            </a:r>
            <a:r>
              <a:rPr sz="1400" b="1" spc="-5" dirty="0">
                <a:solidFill>
                  <a:srgbClr val="1F145D"/>
                </a:solidFill>
                <a:latin typeface="Calibri"/>
                <a:cs typeface="Calibri"/>
              </a:rPr>
              <a:t> </a:t>
            </a:r>
            <a:r>
              <a:rPr sz="1400" spc="-5" dirty="0">
                <a:solidFill>
                  <a:srgbClr val="1F145D"/>
                </a:solidFill>
                <a:latin typeface="Calibri"/>
                <a:cs typeface="Calibri"/>
              </a:rPr>
              <a:t>(in==1'b1)</a:t>
            </a:r>
            <a:r>
              <a:rPr sz="1400" spc="20" dirty="0">
                <a:solidFill>
                  <a:srgbClr val="1F145D"/>
                </a:solidFill>
                <a:latin typeface="Calibri"/>
                <a:cs typeface="Calibri"/>
              </a:rPr>
              <a:t> </a:t>
            </a:r>
            <a:r>
              <a:rPr sz="1400" spc="-15" dirty="0">
                <a:solidFill>
                  <a:srgbClr val="1F145D"/>
                </a:solidFill>
                <a:latin typeface="Calibri"/>
                <a:cs typeface="Calibri"/>
              </a:rPr>
              <a:t>state</a:t>
            </a:r>
            <a:r>
              <a:rPr sz="1400" dirty="0">
                <a:solidFill>
                  <a:srgbClr val="1F145D"/>
                </a:solidFill>
                <a:latin typeface="Calibri"/>
                <a:cs typeface="Calibri"/>
              </a:rPr>
              <a:t> &lt;=</a:t>
            </a:r>
            <a:r>
              <a:rPr sz="1400" spc="5" dirty="0">
                <a:solidFill>
                  <a:srgbClr val="1F145D"/>
                </a:solidFill>
                <a:latin typeface="Calibri"/>
                <a:cs typeface="Calibri"/>
              </a:rPr>
              <a:t> </a:t>
            </a:r>
            <a:r>
              <a:rPr sz="1400" spc="-10" dirty="0">
                <a:solidFill>
                  <a:srgbClr val="1F145D"/>
                </a:solidFill>
                <a:latin typeface="Calibri"/>
                <a:cs typeface="Calibri"/>
              </a:rPr>
              <a:t>ST_C;</a:t>
            </a:r>
            <a:r>
              <a:rPr sz="1400" spc="-5" dirty="0">
                <a:solidFill>
                  <a:srgbClr val="1F145D"/>
                </a:solidFill>
                <a:latin typeface="Calibri"/>
                <a:cs typeface="Calibri"/>
              </a:rPr>
              <a:t> </a:t>
            </a:r>
            <a:r>
              <a:rPr sz="1400" b="1" dirty="0">
                <a:solidFill>
                  <a:srgbClr val="1F145D"/>
                </a:solidFill>
                <a:latin typeface="Calibri"/>
                <a:cs typeface="Calibri"/>
              </a:rPr>
              <a:t>else</a:t>
            </a:r>
            <a:r>
              <a:rPr sz="1400" b="1" spc="-15" dirty="0">
                <a:solidFill>
                  <a:srgbClr val="1F145D"/>
                </a:solidFill>
                <a:latin typeface="Calibri"/>
                <a:cs typeface="Calibri"/>
              </a:rPr>
              <a:t> </a:t>
            </a:r>
            <a:r>
              <a:rPr sz="1400" spc="-15" dirty="0">
                <a:solidFill>
                  <a:srgbClr val="1F145D"/>
                </a:solidFill>
                <a:latin typeface="Calibri"/>
                <a:cs typeface="Calibri"/>
              </a:rPr>
              <a:t>state</a:t>
            </a:r>
            <a:r>
              <a:rPr sz="1400" spc="5" dirty="0">
                <a:solidFill>
                  <a:srgbClr val="1F145D"/>
                </a:solidFill>
                <a:latin typeface="Calibri"/>
                <a:cs typeface="Calibri"/>
              </a:rPr>
              <a:t> </a:t>
            </a:r>
            <a:r>
              <a:rPr sz="1400"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ST_C:</a:t>
            </a:r>
            <a:r>
              <a:rPr sz="1400" spc="285" dirty="0">
                <a:solidFill>
                  <a:srgbClr val="1F145D"/>
                </a:solidFill>
                <a:latin typeface="Calibri"/>
                <a:cs typeface="Calibri"/>
              </a:rPr>
              <a:t> </a:t>
            </a:r>
            <a:r>
              <a:rPr sz="1400" b="1" dirty="0">
                <a:solidFill>
                  <a:srgbClr val="1F145D"/>
                </a:solidFill>
                <a:latin typeface="Calibri"/>
                <a:cs typeface="Calibri"/>
              </a:rPr>
              <a:t>if</a:t>
            </a:r>
            <a:r>
              <a:rPr sz="1400" b="1" spc="-10" dirty="0">
                <a:solidFill>
                  <a:srgbClr val="1F145D"/>
                </a:solidFill>
                <a:latin typeface="Calibri"/>
                <a:cs typeface="Calibri"/>
              </a:rPr>
              <a:t> </a:t>
            </a:r>
            <a:r>
              <a:rPr sz="1400" spc="-5" dirty="0">
                <a:solidFill>
                  <a:srgbClr val="1F145D"/>
                </a:solidFill>
                <a:latin typeface="Calibri"/>
                <a:cs typeface="Calibri"/>
              </a:rPr>
              <a:t>(in==1'b0)</a:t>
            </a:r>
            <a:r>
              <a:rPr sz="1400" spc="10"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 ST_D;</a:t>
            </a:r>
            <a:endParaRPr sz="1400" dirty="0">
              <a:solidFill>
                <a:srgbClr val="1F145D"/>
              </a:solidFill>
              <a:latin typeface="Calibri"/>
              <a:cs typeface="Calibri"/>
            </a:endParaRPr>
          </a:p>
          <a:p>
            <a:pPr marL="608330">
              <a:lnSpc>
                <a:spcPct val="100000"/>
              </a:lnSpc>
            </a:pPr>
            <a:r>
              <a:rPr sz="1400" spc="-5" dirty="0">
                <a:solidFill>
                  <a:srgbClr val="1F145D"/>
                </a:solidFill>
                <a:latin typeface="Calibri"/>
                <a:cs typeface="Calibri"/>
              </a:rPr>
              <a:t>ST_D:</a:t>
            </a:r>
            <a:r>
              <a:rPr sz="1400" spc="295" dirty="0">
                <a:solidFill>
                  <a:srgbClr val="1F145D"/>
                </a:solidFill>
                <a:latin typeface="Calibri"/>
                <a:cs typeface="Calibri"/>
              </a:rPr>
              <a:t> </a:t>
            </a:r>
            <a:r>
              <a:rPr sz="1400" b="1" dirty="0">
                <a:solidFill>
                  <a:srgbClr val="1F145D"/>
                </a:solidFill>
                <a:latin typeface="Calibri"/>
                <a:cs typeface="Calibri"/>
              </a:rPr>
              <a:t>if</a:t>
            </a:r>
            <a:r>
              <a:rPr sz="1400" b="1" spc="-25" dirty="0">
                <a:solidFill>
                  <a:srgbClr val="1F145D"/>
                </a:solidFill>
                <a:latin typeface="Calibri"/>
                <a:cs typeface="Calibri"/>
              </a:rPr>
              <a:t> </a:t>
            </a:r>
            <a:r>
              <a:rPr sz="1400" spc="-5" dirty="0">
                <a:solidFill>
                  <a:srgbClr val="1F145D"/>
                </a:solidFill>
                <a:latin typeface="Calibri"/>
                <a:cs typeface="Calibri"/>
              </a:rPr>
              <a:t>(in==1'b1)</a:t>
            </a:r>
            <a:r>
              <a:rPr sz="1400" spc="30"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ST_C;</a:t>
            </a:r>
            <a:r>
              <a:rPr sz="1400" spc="5" dirty="0">
                <a:solidFill>
                  <a:srgbClr val="1F145D"/>
                </a:solidFill>
                <a:latin typeface="Calibri"/>
                <a:cs typeface="Calibri"/>
              </a:rPr>
              <a:t> </a:t>
            </a:r>
            <a:r>
              <a:rPr sz="1400" b="1" dirty="0">
                <a:solidFill>
                  <a:srgbClr val="1F145D"/>
                </a:solidFill>
                <a:latin typeface="Calibri"/>
                <a:cs typeface="Calibri"/>
              </a:rPr>
              <a:t>else</a:t>
            </a:r>
            <a:r>
              <a:rPr sz="1400" b="1" spc="-1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ST_A;</a:t>
            </a:r>
            <a:endParaRPr sz="1400" dirty="0">
              <a:solidFill>
                <a:srgbClr val="1F145D"/>
              </a:solidFill>
              <a:latin typeface="Calibri"/>
              <a:cs typeface="Calibri"/>
            </a:endParaRPr>
          </a:p>
          <a:p>
            <a:pPr marL="608330">
              <a:lnSpc>
                <a:spcPct val="100000"/>
              </a:lnSpc>
            </a:pPr>
            <a:r>
              <a:rPr sz="1400" b="1" spc="-5" dirty="0">
                <a:solidFill>
                  <a:srgbClr val="1F145D"/>
                </a:solidFill>
                <a:latin typeface="Calibri"/>
                <a:cs typeface="Calibri"/>
              </a:rPr>
              <a:t>default:</a:t>
            </a:r>
            <a:r>
              <a:rPr sz="1400" b="1" spc="-55" dirty="0">
                <a:solidFill>
                  <a:srgbClr val="1F145D"/>
                </a:solidFill>
                <a:latin typeface="Calibri"/>
                <a:cs typeface="Calibri"/>
              </a:rPr>
              <a:t> </a:t>
            </a:r>
            <a:r>
              <a:rPr sz="1400" dirty="0">
                <a:solidFill>
                  <a:srgbClr val="1F145D"/>
                </a:solidFill>
                <a:latin typeface="Calibri"/>
                <a:cs typeface="Calibri"/>
              </a:rPr>
              <a:t>;</a:t>
            </a:r>
            <a:r>
              <a:rPr sz="1400" spc="280" dirty="0">
                <a:solidFill>
                  <a:srgbClr val="1F145D"/>
                </a:solidFill>
                <a:latin typeface="Calibri"/>
                <a:cs typeface="Calibri"/>
              </a:rPr>
              <a:t> </a:t>
            </a:r>
            <a:r>
              <a:rPr sz="1400" i="1" spc="-5" dirty="0">
                <a:solidFill>
                  <a:srgbClr val="1F145D"/>
                </a:solidFill>
                <a:latin typeface="Calibri"/>
                <a:cs typeface="Calibri"/>
              </a:rPr>
              <a:t>//</a:t>
            </a:r>
            <a:r>
              <a:rPr sz="1400" i="1" spc="-15" dirty="0">
                <a:solidFill>
                  <a:srgbClr val="1F145D"/>
                </a:solidFill>
                <a:latin typeface="Calibri"/>
                <a:cs typeface="Calibri"/>
              </a:rPr>
              <a:t> </a:t>
            </a:r>
            <a:r>
              <a:rPr sz="1400" i="1" spc="-5" dirty="0">
                <a:solidFill>
                  <a:srgbClr val="1F145D"/>
                </a:solidFill>
                <a:latin typeface="Calibri"/>
                <a:cs typeface="Calibri"/>
              </a:rPr>
              <a:t>do nothing</a:t>
            </a:r>
            <a:endParaRPr sz="1400" dirty="0">
              <a:solidFill>
                <a:srgbClr val="1F145D"/>
              </a:solidFill>
              <a:latin typeface="Calibri"/>
              <a:cs typeface="Calibri"/>
            </a:endParaRPr>
          </a:p>
          <a:p>
            <a:pPr marL="408940">
              <a:lnSpc>
                <a:spcPct val="100000"/>
              </a:lnSpc>
            </a:pPr>
            <a:r>
              <a:rPr sz="1400" b="1" spc="-5" dirty="0">
                <a:solidFill>
                  <a:srgbClr val="1F145D"/>
                </a:solidFill>
                <a:latin typeface="Calibri"/>
                <a:cs typeface="Calibri"/>
              </a:rPr>
              <a:t>endcase</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075" algn="just">
              <a:lnSpc>
                <a:spcPct val="100000"/>
              </a:lnSpc>
              <a:spcBef>
                <a:spcPts val="5"/>
              </a:spcBef>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output</a:t>
            </a:r>
            <a:r>
              <a:rPr sz="1400" i="1" spc="-20" dirty="0">
                <a:solidFill>
                  <a:srgbClr val="1F145D"/>
                </a:solidFill>
                <a:latin typeface="Calibri"/>
                <a:cs typeface="Calibri"/>
              </a:rPr>
              <a:t> </a:t>
            </a:r>
            <a:r>
              <a:rPr sz="1400" i="1" dirty="0">
                <a:solidFill>
                  <a:srgbClr val="1F145D"/>
                </a:solidFill>
                <a:latin typeface="Calibri"/>
                <a:cs typeface="Calibri"/>
              </a:rPr>
              <a:t>logic</a:t>
            </a:r>
            <a:endParaRPr sz="1400" dirty="0">
              <a:solidFill>
                <a:srgbClr val="1F145D"/>
              </a:solidFill>
              <a:latin typeface="Calibri"/>
              <a:cs typeface="Calibri"/>
            </a:endParaRPr>
          </a:p>
          <a:p>
            <a:pPr marL="92075" algn="just">
              <a:lnSpc>
                <a:spcPct val="100000"/>
              </a:lnSpc>
            </a:pPr>
            <a:r>
              <a:rPr sz="1400" b="1" spc="-10" dirty="0">
                <a:solidFill>
                  <a:srgbClr val="1F145D"/>
                </a:solidFill>
                <a:latin typeface="Calibri"/>
                <a:cs typeface="Calibri"/>
              </a:rPr>
              <a:t>always</a:t>
            </a:r>
            <a:r>
              <a:rPr sz="1400" b="1" spc="-55" dirty="0">
                <a:solidFill>
                  <a:srgbClr val="1F145D"/>
                </a:solidFill>
                <a:latin typeface="Calibri"/>
                <a:cs typeface="Calibri"/>
              </a:rPr>
              <a:t> </a:t>
            </a:r>
            <a:r>
              <a:rPr sz="1400" spc="5" dirty="0">
                <a:solidFill>
                  <a:srgbClr val="1F145D"/>
                </a:solidFill>
                <a:latin typeface="Calibri"/>
                <a:cs typeface="Calibri"/>
              </a:rPr>
              <a:t>@</a:t>
            </a:r>
            <a:r>
              <a:rPr sz="1400" spc="-35" dirty="0">
                <a:solidFill>
                  <a:srgbClr val="1F145D"/>
                </a:solidFill>
                <a:latin typeface="Calibri"/>
                <a:cs typeface="Calibri"/>
              </a:rPr>
              <a:t> </a:t>
            </a:r>
            <a:r>
              <a:rPr sz="1400" spc="-5" dirty="0">
                <a:solidFill>
                  <a:srgbClr val="1F145D"/>
                </a:solidFill>
                <a:latin typeface="Calibri"/>
                <a:cs typeface="Calibri"/>
              </a:rPr>
              <a:t>(*)</a:t>
            </a:r>
            <a:endParaRPr sz="1400" dirty="0">
              <a:solidFill>
                <a:srgbClr val="1F145D"/>
              </a:solidFill>
              <a:latin typeface="Calibri"/>
              <a:cs typeface="Calibri"/>
            </a:endParaRPr>
          </a:p>
          <a:p>
            <a:pPr marL="290195" algn="just">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567055" marR="3188335" algn="just">
              <a:lnSpc>
                <a:spcPct val="100000"/>
              </a:lnSpc>
            </a:pPr>
            <a:r>
              <a:rPr sz="1400" spc="-5" dirty="0">
                <a:solidFill>
                  <a:srgbClr val="1F145D"/>
                </a:solidFill>
                <a:latin typeface="Calibri"/>
                <a:cs typeface="Calibri"/>
              </a:rPr>
              <a:t>ST_A: out &lt;= 1'b</a:t>
            </a:r>
            <a:r>
              <a:rPr lang="en-GB" sz="1400" spc="-5" dirty="0">
                <a:solidFill>
                  <a:srgbClr val="1F145D"/>
                </a:solidFill>
                <a:latin typeface="Calibri"/>
                <a:cs typeface="Calibri"/>
              </a:rPr>
              <a:t>0</a:t>
            </a:r>
            <a:r>
              <a:rPr sz="1400" spc="-5" dirty="0">
                <a:solidFill>
                  <a:srgbClr val="1F145D"/>
                </a:solidFill>
                <a:latin typeface="Calibri"/>
                <a:cs typeface="Calibri"/>
              </a:rPr>
              <a:t>; </a:t>
            </a:r>
            <a:r>
              <a:rPr sz="1400" dirty="0">
                <a:solidFill>
                  <a:srgbClr val="1F145D"/>
                </a:solidFill>
                <a:latin typeface="Calibri"/>
                <a:cs typeface="Calibri"/>
              </a:rPr>
              <a:t> </a:t>
            </a:r>
            <a:r>
              <a:rPr sz="1400" spc="-5" dirty="0">
                <a:solidFill>
                  <a:srgbClr val="1F145D"/>
                </a:solidFill>
                <a:latin typeface="Calibri"/>
                <a:cs typeface="Calibri"/>
              </a:rPr>
              <a:t>ST_B: out &lt;= 1'b0; </a:t>
            </a:r>
            <a:r>
              <a:rPr sz="1400" dirty="0">
                <a:solidFill>
                  <a:srgbClr val="1F145D"/>
                </a:solidFill>
                <a:latin typeface="Calibri"/>
                <a:cs typeface="Calibri"/>
              </a:rPr>
              <a:t> </a:t>
            </a:r>
            <a:r>
              <a:rPr sz="1400" spc="-5" dirty="0">
                <a:solidFill>
                  <a:srgbClr val="1F145D"/>
                </a:solidFill>
                <a:latin typeface="Calibri"/>
                <a:cs typeface="Calibri"/>
              </a:rPr>
              <a:t>ST_C:</a:t>
            </a:r>
            <a:r>
              <a:rPr sz="1400" dirty="0">
                <a:solidFill>
                  <a:srgbClr val="1F145D"/>
                </a:solidFill>
                <a:latin typeface="Calibri"/>
                <a:cs typeface="Calibri"/>
              </a:rPr>
              <a:t> </a:t>
            </a:r>
            <a:r>
              <a:rPr sz="1400" spc="-5" dirty="0">
                <a:solidFill>
                  <a:srgbClr val="1F145D"/>
                </a:solidFill>
                <a:latin typeface="Calibri"/>
                <a:cs typeface="Calibri"/>
              </a:rPr>
              <a:t>out &lt;= 1'b1; </a:t>
            </a:r>
            <a:r>
              <a:rPr sz="1400" spc="-305" dirty="0">
                <a:solidFill>
                  <a:srgbClr val="1F145D"/>
                </a:solidFill>
                <a:latin typeface="Calibri"/>
                <a:cs typeface="Calibri"/>
              </a:rPr>
              <a:t> </a:t>
            </a:r>
            <a:r>
              <a:rPr sz="1400" spc="-5" dirty="0">
                <a:solidFill>
                  <a:srgbClr val="1F145D"/>
                </a:solidFill>
                <a:latin typeface="Calibri"/>
                <a:cs typeface="Calibri"/>
              </a:rPr>
              <a:t>ST_D:</a:t>
            </a:r>
            <a:r>
              <a:rPr sz="1400" spc="280" dirty="0">
                <a:solidFill>
                  <a:srgbClr val="1F145D"/>
                </a:solidFill>
                <a:latin typeface="Calibri"/>
                <a:cs typeface="Calibri"/>
              </a:rPr>
              <a:t> </a:t>
            </a:r>
            <a:r>
              <a:rPr sz="1400" spc="-5" dirty="0">
                <a:solidFill>
                  <a:srgbClr val="1F145D"/>
                </a:solidFill>
                <a:latin typeface="Calibri"/>
                <a:cs typeface="Calibri"/>
              </a:rPr>
              <a:t>out</a:t>
            </a:r>
            <a:r>
              <a:rPr sz="1400" spc="-20" dirty="0">
                <a:solidFill>
                  <a:srgbClr val="1F145D"/>
                </a:solidFill>
                <a:latin typeface="Calibri"/>
                <a:cs typeface="Calibri"/>
              </a:rPr>
              <a:t> </a:t>
            </a:r>
            <a:r>
              <a:rPr lang="en-GB" sz="1400" spc="-5" dirty="0">
                <a:solidFill>
                  <a:srgbClr val="1F145D"/>
                </a:solidFill>
                <a:latin typeface="Calibri"/>
                <a:cs typeface="Calibri"/>
              </a:rPr>
              <a:t>&lt;</a:t>
            </a:r>
            <a:r>
              <a:rPr sz="1400" spc="-5"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1'b1;</a:t>
            </a:r>
            <a:endParaRPr sz="1400" dirty="0">
              <a:solidFill>
                <a:srgbClr val="1F145D"/>
              </a:solidFill>
              <a:latin typeface="Calibri"/>
              <a:cs typeface="Calibri"/>
            </a:endParaRPr>
          </a:p>
          <a:p>
            <a:pPr marL="92075" marR="4174490" indent="158115">
              <a:lnSpc>
                <a:spcPct val="100000"/>
              </a:lnSpc>
            </a:pPr>
            <a:r>
              <a:rPr sz="1400" b="1" spc="-5" dirty="0">
                <a:solidFill>
                  <a:srgbClr val="1F145D"/>
                </a:solidFill>
                <a:latin typeface="Calibri"/>
                <a:cs typeface="Calibri"/>
              </a:rPr>
              <a:t>endcase </a:t>
            </a:r>
            <a:r>
              <a:rPr sz="1400" b="1" dirty="0">
                <a:solidFill>
                  <a:srgbClr val="1F145D"/>
                </a:solidFill>
                <a:latin typeface="Calibri"/>
                <a:cs typeface="Calibri"/>
              </a:rPr>
              <a:t> </a:t>
            </a:r>
            <a:r>
              <a:rPr sz="1400" b="1" spc="-5" dirty="0">
                <a:solidFill>
                  <a:srgbClr val="1F145D"/>
                </a:solidFill>
                <a:latin typeface="Calibri"/>
                <a:cs typeface="Calibri"/>
              </a:rPr>
              <a:t>en</a:t>
            </a:r>
            <a:r>
              <a:rPr sz="1400" b="1" dirty="0">
                <a:solidFill>
                  <a:srgbClr val="1F145D"/>
                </a:solidFill>
                <a:latin typeface="Calibri"/>
                <a:cs typeface="Calibri"/>
              </a:rPr>
              <a:t>d</a:t>
            </a:r>
            <a:r>
              <a:rPr sz="1400" b="1" spc="-5" dirty="0">
                <a:solidFill>
                  <a:srgbClr val="1F145D"/>
                </a:solidFill>
                <a:latin typeface="Calibri"/>
                <a:cs typeface="Calibri"/>
              </a:rPr>
              <a:t>modu</a:t>
            </a:r>
            <a:r>
              <a:rPr sz="1400" b="1" dirty="0">
                <a:solidFill>
                  <a:srgbClr val="1F145D"/>
                </a:solidFill>
                <a:latin typeface="Calibri"/>
                <a:cs typeface="Calibri"/>
              </a:rPr>
              <a:t>le</a:t>
            </a:r>
            <a:endParaRPr sz="1400" dirty="0">
              <a:solidFill>
                <a:srgbClr val="1F145D"/>
              </a:solidFill>
              <a:latin typeface="Calibri"/>
              <a:cs typeface="Calibri"/>
            </a:endParaRPr>
          </a:p>
        </p:txBody>
      </p:sp>
    </p:spTree>
    <p:extLst>
      <p:ext uri="{BB962C8B-B14F-4D97-AF65-F5344CB8AC3E}">
        <p14:creationId xmlns:p14="http://schemas.microsoft.com/office/powerpoint/2010/main" val="3938772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3525" y="394225"/>
            <a:ext cx="4238881" cy="697230"/>
          </a:xfrm>
          <a:prstGeom prst="rect">
            <a:avLst/>
          </a:prstGeom>
        </p:spPr>
        <p:txBody>
          <a:bodyPr vert="horz" wrap="square" lIns="0" tIns="13335" rIns="0" bIns="0" rtlCol="0">
            <a:spAutoFit/>
          </a:bodyPr>
          <a:lstStyle/>
          <a:p>
            <a:pPr marL="12700">
              <a:lnSpc>
                <a:spcPct val="100000"/>
              </a:lnSpc>
              <a:spcBef>
                <a:spcPts val="105"/>
              </a:spcBef>
            </a:pPr>
            <a:r>
              <a:rPr spc="-10" dirty="0"/>
              <a:t>Glitch</a:t>
            </a:r>
            <a:r>
              <a:rPr spc="-90" dirty="0"/>
              <a:t> </a:t>
            </a:r>
            <a:r>
              <a:rPr spc="-20" dirty="0"/>
              <a:t>remover</a:t>
            </a:r>
          </a:p>
        </p:txBody>
      </p:sp>
      <p:grpSp>
        <p:nvGrpSpPr>
          <p:cNvPr id="24" name="Group 23">
            <a:extLst>
              <a:ext uri="{FF2B5EF4-FFF2-40B4-BE49-F238E27FC236}">
                <a16:creationId xmlns:a16="http://schemas.microsoft.com/office/drawing/2014/main" id="{8A1F47BC-2E09-4802-85E2-47D74FA7E8AE}"/>
              </a:ext>
            </a:extLst>
          </p:cNvPr>
          <p:cNvGrpSpPr/>
          <p:nvPr/>
        </p:nvGrpSpPr>
        <p:grpSpPr>
          <a:xfrm>
            <a:off x="498348" y="4343400"/>
            <a:ext cx="11195304" cy="2221377"/>
            <a:chOff x="609600" y="4412595"/>
            <a:chExt cx="11195304" cy="2221377"/>
          </a:xfrm>
        </p:grpSpPr>
        <p:sp>
          <p:nvSpPr>
            <p:cNvPr id="3" name="object 3"/>
            <p:cNvSpPr txBox="1"/>
            <p:nvPr/>
          </p:nvSpPr>
          <p:spPr>
            <a:xfrm>
              <a:off x="609600" y="4412595"/>
              <a:ext cx="9448800" cy="446276"/>
            </a:xfrm>
            <a:prstGeom prst="rect">
              <a:avLst/>
            </a:prstGeom>
          </p:spPr>
          <p:txBody>
            <a:bodyPr vert="horz" wrap="square" lIns="0" tIns="60960" rIns="0" bIns="0" rtlCol="0">
              <a:spAutoFit/>
            </a:bodyPr>
            <a:lstStyle/>
            <a:p>
              <a:pPr marL="12700" marR="5080">
                <a:lnSpc>
                  <a:spcPts val="3020"/>
                </a:lnSpc>
                <a:spcBef>
                  <a:spcPts val="480"/>
                </a:spcBef>
              </a:pPr>
              <a:r>
                <a:rPr sz="2800" spc="-60" dirty="0">
                  <a:solidFill>
                    <a:srgbClr val="1F145D"/>
                  </a:solidFill>
                  <a:latin typeface="Calibri"/>
                  <a:cs typeface="Calibri"/>
                </a:rPr>
                <a:t>We</a:t>
              </a:r>
              <a:r>
                <a:rPr sz="2800" dirty="0">
                  <a:solidFill>
                    <a:srgbClr val="1F145D"/>
                  </a:solidFill>
                  <a:latin typeface="Calibri"/>
                  <a:cs typeface="Calibri"/>
                </a:rPr>
                <a:t> </a:t>
              </a:r>
              <a:r>
                <a:rPr sz="2800" spc="-5" dirty="0">
                  <a:solidFill>
                    <a:srgbClr val="1F145D"/>
                  </a:solidFill>
                  <a:latin typeface="Calibri"/>
                  <a:cs typeface="Calibri"/>
                </a:rPr>
                <a:t>verify</a:t>
              </a:r>
              <a:r>
                <a:rPr sz="2800" spc="5" dirty="0">
                  <a:solidFill>
                    <a:srgbClr val="1F145D"/>
                  </a:solidFill>
                  <a:latin typeface="Calibri"/>
                  <a:cs typeface="Calibri"/>
                </a:rPr>
                <a:t> </a:t>
              </a:r>
              <a:r>
                <a:rPr sz="2800" spc="-5" dirty="0">
                  <a:solidFill>
                    <a:srgbClr val="1F145D"/>
                  </a:solidFill>
                  <a:latin typeface="Calibri"/>
                  <a:cs typeface="Calibri"/>
                </a:rPr>
                <a:t>it </a:t>
              </a:r>
              <a:r>
                <a:rPr sz="2800" spc="-10" dirty="0">
                  <a:solidFill>
                    <a:srgbClr val="1F145D"/>
                  </a:solidFill>
                  <a:latin typeface="Calibri"/>
                  <a:cs typeface="Calibri"/>
                </a:rPr>
                <a:t>by</a:t>
              </a:r>
              <a:r>
                <a:rPr sz="2800" spc="5" dirty="0">
                  <a:solidFill>
                    <a:srgbClr val="1F145D"/>
                  </a:solidFill>
                  <a:latin typeface="Calibri"/>
                  <a:cs typeface="Calibri"/>
                </a:rPr>
                <a:t> </a:t>
              </a:r>
              <a:r>
                <a:rPr sz="2800" spc="-10" dirty="0">
                  <a:solidFill>
                    <a:srgbClr val="1F145D"/>
                  </a:solidFill>
                  <a:latin typeface="Calibri"/>
                  <a:cs typeface="Calibri"/>
                </a:rPr>
                <a:t>creating </a:t>
              </a:r>
              <a:r>
                <a:rPr sz="2800" spc="-5" dirty="0">
                  <a:solidFill>
                    <a:srgbClr val="1F145D"/>
                  </a:solidFill>
                  <a:latin typeface="Calibri"/>
                  <a:cs typeface="Calibri"/>
                </a:rPr>
                <a:t>a</a:t>
              </a:r>
              <a:r>
                <a:rPr sz="2800" spc="5" dirty="0">
                  <a:solidFill>
                    <a:srgbClr val="1F145D"/>
                  </a:solidFill>
                  <a:latin typeface="Calibri"/>
                  <a:cs typeface="Calibri"/>
                </a:rPr>
                <a:t> </a:t>
              </a:r>
              <a:r>
                <a:rPr sz="2800" spc="-10" dirty="0">
                  <a:solidFill>
                    <a:srgbClr val="1F145D"/>
                  </a:solidFill>
                  <a:latin typeface="Calibri"/>
                  <a:cs typeface="Calibri"/>
                </a:rPr>
                <a:t>testbench</a:t>
              </a:r>
              <a:r>
                <a:rPr sz="2800" spc="15" dirty="0">
                  <a:solidFill>
                    <a:srgbClr val="1F145D"/>
                  </a:solidFill>
                  <a:latin typeface="Calibri"/>
                  <a:cs typeface="Calibri"/>
                </a:rPr>
                <a:t> </a:t>
              </a:r>
              <a:r>
                <a:rPr sz="2800" spc="-5" dirty="0">
                  <a:solidFill>
                    <a:srgbClr val="1F145D"/>
                  </a:solidFill>
                  <a:latin typeface="Calibri"/>
                  <a:cs typeface="Calibri"/>
                </a:rPr>
                <a:t>and </a:t>
              </a:r>
              <a:r>
                <a:rPr sz="2800" spc="-620" dirty="0">
                  <a:solidFill>
                    <a:srgbClr val="1F145D"/>
                  </a:solidFill>
                  <a:latin typeface="Calibri"/>
                  <a:cs typeface="Calibri"/>
                </a:rPr>
                <a:t> </a:t>
              </a:r>
              <a:r>
                <a:rPr sz="2800" spc="-10" dirty="0">
                  <a:solidFill>
                    <a:srgbClr val="1F145D"/>
                  </a:solidFill>
                  <a:latin typeface="Calibri"/>
                  <a:cs typeface="Calibri"/>
                </a:rPr>
                <a:t>simulating</a:t>
              </a:r>
              <a:r>
                <a:rPr sz="2800" spc="15" dirty="0">
                  <a:solidFill>
                    <a:srgbClr val="1F145D"/>
                  </a:solidFill>
                  <a:latin typeface="Calibri"/>
                  <a:cs typeface="Calibri"/>
                </a:rPr>
                <a:t> </a:t>
              </a:r>
              <a:r>
                <a:rPr sz="2800" spc="-5" dirty="0">
                  <a:solidFill>
                    <a:srgbClr val="1F145D"/>
                  </a:solidFill>
                  <a:latin typeface="Calibri"/>
                  <a:cs typeface="Calibri"/>
                </a:rPr>
                <a:t>in</a:t>
              </a:r>
              <a:r>
                <a:rPr sz="2800" spc="10" dirty="0">
                  <a:solidFill>
                    <a:srgbClr val="1F145D"/>
                  </a:solidFill>
                  <a:latin typeface="Calibri"/>
                  <a:cs typeface="Calibri"/>
                </a:rPr>
                <a:t> </a:t>
              </a:r>
              <a:r>
                <a:rPr lang="en-GB" sz="2800" dirty="0">
                  <a:solidFill>
                    <a:srgbClr val="1F145D"/>
                  </a:solidFill>
                  <a:latin typeface="Calibri"/>
                  <a:cs typeface="Calibri"/>
                </a:rPr>
                <a:t>X</a:t>
              </a:r>
              <a:r>
                <a:rPr sz="2800" dirty="0">
                  <a:solidFill>
                    <a:srgbClr val="1F145D"/>
                  </a:solidFill>
                  <a:latin typeface="Calibri"/>
                  <a:cs typeface="Calibri"/>
                </a:rPr>
                <a:t>SIM.</a:t>
              </a:r>
            </a:p>
          </p:txBody>
        </p:sp>
        <p:pic>
          <p:nvPicPr>
            <p:cNvPr id="23" name="object 23"/>
            <p:cNvPicPr/>
            <p:nvPr/>
          </p:nvPicPr>
          <p:blipFill>
            <a:blip r:embed="rId2" cstate="print"/>
            <a:stretch>
              <a:fillRect/>
            </a:stretch>
          </p:blipFill>
          <p:spPr>
            <a:xfrm>
              <a:off x="609600" y="4876800"/>
              <a:ext cx="11195304" cy="1757172"/>
            </a:xfrm>
            <a:prstGeom prst="rect">
              <a:avLst/>
            </a:prstGeom>
          </p:spPr>
        </p:pic>
      </p:grpSp>
      <p:grpSp>
        <p:nvGrpSpPr>
          <p:cNvPr id="10" name="Group 9">
            <a:extLst>
              <a:ext uri="{FF2B5EF4-FFF2-40B4-BE49-F238E27FC236}">
                <a16:creationId xmlns:a16="http://schemas.microsoft.com/office/drawing/2014/main" id="{606108C0-DCB8-4D7A-80DE-774BAA6452C6}"/>
              </a:ext>
            </a:extLst>
          </p:cNvPr>
          <p:cNvGrpSpPr/>
          <p:nvPr/>
        </p:nvGrpSpPr>
        <p:grpSpPr>
          <a:xfrm>
            <a:off x="1905000" y="1663306"/>
            <a:ext cx="5749290" cy="2241498"/>
            <a:chOff x="921511" y="2129459"/>
            <a:chExt cx="5749290" cy="2241498"/>
          </a:xfrm>
        </p:grpSpPr>
        <p:grpSp>
          <p:nvGrpSpPr>
            <p:cNvPr id="11" name="Group 10">
              <a:extLst>
                <a:ext uri="{FF2B5EF4-FFF2-40B4-BE49-F238E27FC236}">
                  <a16:creationId xmlns:a16="http://schemas.microsoft.com/office/drawing/2014/main" id="{05D33D0D-E143-469A-AD59-FFFA26715C96}"/>
                </a:ext>
              </a:extLst>
            </p:cNvPr>
            <p:cNvGrpSpPr/>
            <p:nvPr/>
          </p:nvGrpSpPr>
          <p:grpSpPr>
            <a:xfrm>
              <a:off x="921511" y="2129459"/>
              <a:ext cx="5749290" cy="2241498"/>
              <a:chOff x="921511" y="2129459"/>
              <a:chExt cx="5749290" cy="2241498"/>
            </a:xfrm>
          </p:grpSpPr>
          <p:sp>
            <p:nvSpPr>
              <p:cNvPr id="26" name="object 3">
                <a:extLst>
                  <a:ext uri="{FF2B5EF4-FFF2-40B4-BE49-F238E27FC236}">
                    <a16:creationId xmlns:a16="http://schemas.microsoft.com/office/drawing/2014/main" id="{04404BD4-698D-4D87-8257-BD6285C2CD99}"/>
                  </a:ext>
                </a:extLst>
              </p:cNvPr>
              <p:cNvSpPr txBox="1"/>
              <p:nvPr/>
            </p:nvSpPr>
            <p:spPr>
              <a:xfrm>
                <a:off x="921511" y="2129459"/>
                <a:ext cx="5749290" cy="446276"/>
              </a:xfrm>
              <a:prstGeom prst="rect">
                <a:avLst/>
              </a:prstGeom>
            </p:spPr>
            <p:txBody>
              <a:bodyPr vert="horz" wrap="square" lIns="0" tIns="60960" rIns="0" bIns="0" rtlCol="0">
                <a:spAutoFit/>
              </a:bodyPr>
              <a:lstStyle/>
              <a:p>
                <a:pPr marL="12700" marR="5080">
                  <a:lnSpc>
                    <a:spcPts val="3020"/>
                  </a:lnSpc>
                  <a:spcBef>
                    <a:spcPts val="480"/>
                  </a:spcBef>
                </a:pPr>
                <a:r>
                  <a:rPr lang="en-GB" sz="2800" spc="-60" dirty="0">
                    <a:solidFill>
                      <a:srgbClr val="1F145D"/>
                    </a:solidFill>
                    <a:latin typeface="Calibri"/>
                    <a:cs typeface="Calibri"/>
                  </a:rPr>
                  <a:t>FSM State transitions</a:t>
                </a:r>
                <a:r>
                  <a:rPr sz="2800" dirty="0">
                    <a:solidFill>
                      <a:srgbClr val="1F145D"/>
                    </a:solidFill>
                    <a:latin typeface="Calibri"/>
                    <a:cs typeface="Calibri"/>
                  </a:rPr>
                  <a:t>.</a:t>
                </a:r>
              </a:p>
            </p:txBody>
          </p:sp>
          <p:pic>
            <p:nvPicPr>
              <p:cNvPr id="27" name="object 4">
                <a:extLst>
                  <a:ext uri="{FF2B5EF4-FFF2-40B4-BE49-F238E27FC236}">
                    <a16:creationId xmlns:a16="http://schemas.microsoft.com/office/drawing/2014/main" id="{F4AA8285-64BE-4917-946D-CA91BB04ECE5}"/>
                  </a:ext>
                </a:extLst>
              </p:cNvPr>
              <p:cNvPicPr/>
              <p:nvPr/>
            </p:nvPicPr>
            <p:blipFill>
              <a:blip r:embed="rId3" cstate="print"/>
              <a:stretch>
                <a:fillRect/>
              </a:stretch>
            </p:blipFill>
            <p:spPr>
              <a:xfrm>
                <a:off x="1330837" y="2985261"/>
                <a:ext cx="5339964" cy="1385696"/>
              </a:xfrm>
              <a:prstGeom prst="rect">
                <a:avLst/>
              </a:prstGeom>
            </p:spPr>
          </p:pic>
        </p:grpSp>
        <p:sp>
          <p:nvSpPr>
            <p:cNvPr id="12" name="object 5">
              <a:extLst>
                <a:ext uri="{FF2B5EF4-FFF2-40B4-BE49-F238E27FC236}">
                  <a16:creationId xmlns:a16="http://schemas.microsoft.com/office/drawing/2014/main" id="{BA7B3016-2261-4620-9E43-DF5AEE3D68E3}"/>
                </a:ext>
              </a:extLst>
            </p:cNvPr>
            <p:cNvSpPr txBox="1"/>
            <p:nvPr/>
          </p:nvSpPr>
          <p:spPr>
            <a:xfrm>
              <a:off x="1820036" y="3355670"/>
              <a:ext cx="229870" cy="574675"/>
            </a:xfrm>
            <a:prstGeom prst="rect">
              <a:avLst/>
            </a:prstGeom>
          </p:spPr>
          <p:txBody>
            <a:bodyPr vert="horz" wrap="square" lIns="0" tIns="12700" rIns="0" bIns="0" rtlCol="0">
              <a:spAutoFit/>
            </a:bodyPr>
            <a:lstStyle/>
            <a:p>
              <a:pPr marL="59690">
                <a:lnSpc>
                  <a:spcPct val="100000"/>
                </a:lnSpc>
                <a:spcBef>
                  <a:spcPts val="100"/>
                </a:spcBef>
              </a:pPr>
              <a:r>
                <a:rPr sz="1800" dirty="0">
                  <a:solidFill>
                    <a:srgbClr val="1F145D"/>
                  </a:solidFill>
                  <a:latin typeface="Calibri"/>
                  <a:cs typeface="Calibri"/>
                </a:rPr>
                <a:t>a</a:t>
              </a:r>
              <a:endParaRPr sz="1800">
                <a:solidFill>
                  <a:srgbClr val="1F145D"/>
                </a:solidFill>
                <a:latin typeface="Calibri"/>
                <a:cs typeface="Calibri"/>
              </a:endParaRPr>
            </a:p>
            <a:p>
              <a:pPr marL="12700">
                <a:lnSpc>
                  <a:spcPct val="100000"/>
                </a:lnSpc>
                <a:spcBef>
                  <a:spcPts val="5"/>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3" name="object 6">
              <a:extLst>
                <a:ext uri="{FF2B5EF4-FFF2-40B4-BE49-F238E27FC236}">
                  <a16:creationId xmlns:a16="http://schemas.microsoft.com/office/drawing/2014/main" id="{CF94A033-DB61-403D-AB8D-F7E3F0A10C25}"/>
                </a:ext>
              </a:extLst>
            </p:cNvPr>
            <p:cNvSpPr txBox="1"/>
            <p:nvPr/>
          </p:nvSpPr>
          <p:spPr>
            <a:xfrm>
              <a:off x="3271520" y="3327908"/>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b</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/0</a:t>
              </a:r>
              <a:endParaRPr sz="1800">
                <a:solidFill>
                  <a:srgbClr val="1F145D"/>
                </a:solidFill>
                <a:latin typeface="Calibri"/>
                <a:cs typeface="Calibri"/>
              </a:endParaRPr>
            </a:p>
          </p:txBody>
        </p:sp>
        <p:sp>
          <p:nvSpPr>
            <p:cNvPr id="14" name="object 7">
              <a:extLst>
                <a:ext uri="{FF2B5EF4-FFF2-40B4-BE49-F238E27FC236}">
                  <a16:creationId xmlns:a16="http://schemas.microsoft.com/office/drawing/2014/main" id="{E5837CD4-67DF-4EDD-A223-1DA6E967A2B0}"/>
                </a:ext>
              </a:extLst>
            </p:cNvPr>
            <p:cNvSpPr txBox="1"/>
            <p:nvPr/>
          </p:nvSpPr>
          <p:spPr>
            <a:xfrm>
              <a:off x="4731511" y="3322446"/>
              <a:ext cx="229870" cy="574040"/>
            </a:xfrm>
            <a:prstGeom prst="rect">
              <a:avLst/>
            </a:prstGeom>
          </p:spPr>
          <p:txBody>
            <a:bodyPr vert="horz" wrap="square" lIns="0" tIns="12700" rIns="0" bIns="0" rtlCol="0">
              <a:spAutoFit/>
            </a:bodyPr>
            <a:lstStyle/>
            <a:p>
              <a:pPr marL="67310">
                <a:lnSpc>
                  <a:spcPct val="100000"/>
                </a:lnSpc>
                <a:spcBef>
                  <a:spcPts val="100"/>
                </a:spcBef>
              </a:pPr>
              <a:r>
                <a:rPr sz="1800" dirty="0">
                  <a:solidFill>
                    <a:srgbClr val="1F145D"/>
                  </a:solidFill>
                  <a:latin typeface="Calibri"/>
                  <a:cs typeface="Calibri"/>
                </a:rPr>
                <a:t>c</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/1</a:t>
              </a:r>
              <a:endParaRPr sz="1800">
                <a:solidFill>
                  <a:srgbClr val="1F145D"/>
                </a:solidFill>
                <a:latin typeface="Calibri"/>
                <a:cs typeface="Calibri"/>
              </a:endParaRPr>
            </a:p>
          </p:txBody>
        </p:sp>
        <p:sp>
          <p:nvSpPr>
            <p:cNvPr id="15" name="object 8">
              <a:extLst>
                <a:ext uri="{FF2B5EF4-FFF2-40B4-BE49-F238E27FC236}">
                  <a16:creationId xmlns:a16="http://schemas.microsoft.com/office/drawing/2014/main" id="{103E52C9-73B6-4811-8384-70DBB937254A}"/>
                </a:ext>
              </a:extLst>
            </p:cNvPr>
            <p:cNvSpPr txBox="1"/>
            <p:nvPr/>
          </p:nvSpPr>
          <p:spPr>
            <a:xfrm>
              <a:off x="6191503" y="3322446"/>
              <a:ext cx="229870" cy="574040"/>
            </a:xfrm>
            <a:prstGeom prst="rect">
              <a:avLst/>
            </a:prstGeom>
          </p:spPr>
          <p:txBody>
            <a:bodyPr vert="horz" wrap="square" lIns="0" tIns="12700" rIns="0" bIns="0" rtlCol="0">
              <a:spAutoFit/>
            </a:bodyPr>
            <a:lstStyle/>
            <a:p>
              <a:pPr marL="55244">
                <a:lnSpc>
                  <a:spcPct val="100000"/>
                </a:lnSpc>
                <a:spcBef>
                  <a:spcPts val="100"/>
                </a:spcBef>
              </a:pPr>
              <a:r>
                <a:rPr sz="1800" dirty="0">
                  <a:solidFill>
                    <a:srgbClr val="1F145D"/>
                  </a:solidFill>
                  <a:latin typeface="Calibri"/>
                  <a:cs typeface="Calibri"/>
                </a:rPr>
                <a:t>d</a:t>
              </a:r>
              <a:endParaRPr sz="1800">
                <a:solidFill>
                  <a:srgbClr val="1F145D"/>
                </a:solidFill>
                <a:latin typeface="Calibri"/>
                <a:cs typeface="Calibri"/>
              </a:endParaRPr>
            </a:p>
            <a:p>
              <a:pPr marL="12700">
                <a:lnSpc>
                  <a:spcPct val="100000"/>
                </a:lnSpc>
              </a:pPr>
              <a:r>
                <a:rPr sz="1800" dirty="0">
                  <a:solidFill>
                    <a:srgbClr val="1F145D"/>
                  </a:solidFill>
                  <a:latin typeface="Calibri"/>
                  <a:cs typeface="Calibri"/>
                </a:rPr>
                <a:t>/1</a:t>
              </a:r>
              <a:endParaRPr sz="1800">
                <a:solidFill>
                  <a:srgbClr val="1F145D"/>
                </a:solidFill>
                <a:latin typeface="Calibri"/>
                <a:cs typeface="Calibri"/>
              </a:endParaRPr>
            </a:p>
          </p:txBody>
        </p:sp>
        <p:sp>
          <p:nvSpPr>
            <p:cNvPr id="16" name="object 9">
              <a:extLst>
                <a:ext uri="{FF2B5EF4-FFF2-40B4-BE49-F238E27FC236}">
                  <a16:creationId xmlns:a16="http://schemas.microsoft.com/office/drawing/2014/main" id="{2BF56DDB-46A2-418C-B03D-C7384A1B41B8}"/>
                </a:ext>
              </a:extLst>
            </p:cNvPr>
            <p:cNvSpPr txBox="1"/>
            <p:nvPr/>
          </p:nvSpPr>
          <p:spPr>
            <a:xfrm>
              <a:off x="2578735" y="3783533"/>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7" name="object 10">
              <a:extLst>
                <a:ext uri="{FF2B5EF4-FFF2-40B4-BE49-F238E27FC236}">
                  <a16:creationId xmlns:a16="http://schemas.microsoft.com/office/drawing/2014/main" id="{30FC274A-083A-4A4D-8438-1B697ACFB3C5}"/>
                </a:ext>
              </a:extLst>
            </p:cNvPr>
            <p:cNvSpPr txBox="1"/>
            <p:nvPr/>
          </p:nvSpPr>
          <p:spPr>
            <a:xfrm>
              <a:off x="5551170" y="287502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8" name="object 11">
              <a:extLst>
                <a:ext uri="{FF2B5EF4-FFF2-40B4-BE49-F238E27FC236}">
                  <a16:creationId xmlns:a16="http://schemas.microsoft.com/office/drawing/2014/main" id="{BF1B03E9-0794-43CB-ACDB-1F5D29FFCA59}"/>
                </a:ext>
              </a:extLst>
            </p:cNvPr>
            <p:cNvSpPr txBox="1"/>
            <p:nvPr/>
          </p:nvSpPr>
          <p:spPr>
            <a:xfrm>
              <a:off x="4099686" y="4060647"/>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0</a:t>
              </a:r>
              <a:endParaRPr sz="1800">
                <a:solidFill>
                  <a:srgbClr val="1F145D"/>
                </a:solidFill>
                <a:latin typeface="Calibri"/>
                <a:cs typeface="Calibri"/>
              </a:endParaRPr>
            </a:p>
          </p:txBody>
        </p:sp>
        <p:sp>
          <p:nvSpPr>
            <p:cNvPr id="19" name="object 12">
              <a:extLst>
                <a:ext uri="{FF2B5EF4-FFF2-40B4-BE49-F238E27FC236}">
                  <a16:creationId xmlns:a16="http://schemas.microsoft.com/office/drawing/2014/main" id="{2720F532-2365-4E7D-A96E-9843A0AD1CE6}"/>
                </a:ext>
              </a:extLst>
            </p:cNvPr>
            <p:cNvSpPr txBox="1"/>
            <p:nvPr/>
          </p:nvSpPr>
          <p:spPr>
            <a:xfrm>
              <a:off x="2558033" y="319443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20" name="object 13">
              <a:extLst>
                <a:ext uri="{FF2B5EF4-FFF2-40B4-BE49-F238E27FC236}">
                  <a16:creationId xmlns:a16="http://schemas.microsoft.com/office/drawing/2014/main" id="{536C2274-E16D-4AED-9ECA-CF269E176786}"/>
                </a:ext>
              </a:extLst>
            </p:cNvPr>
            <p:cNvSpPr txBox="1"/>
            <p:nvPr/>
          </p:nvSpPr>
          <p:spPr>
            <a:xfrm>
              <a:off x="5533771" y="367228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sp>
          <p:nvSpPr>
            <p:cNvPr id="21" name="object 14">
              <a:extLst>
                <a:ext uri="{FF2B5EF4-FFF2-40B4-BE49-F238E27FC236}">
                  <a16:creationId xmlns:a16="http://schemas.microsoft.com/office/drawing/2014/main" id="{A08FDF7F-D727-4643-92A5-0FFC14616CF0}"/>
                </a:ext>
              </a:extLst>
            </p:cNvPr>
            <p:cNvSpPr txBox="1"/>
            <p:nvPr/>
          </p:nvSpPr>
          <p:spPr>
            <a:xfrm>
              <a:off x="1277238" y="2918205"/>
              <a:ext cx="3301365" cy="299720"/>
            </a:xfrm>
            <a:prstGeom prst="rect">
              <a:avLst/>
            </a:prstGeom>
          </p:spPr>
          <p:txBody>
            <a:bodyPr vert="horz" wrap="square" lIns="0" tIns="12700" rIns="0" bIns="0" rtlCol="0">
              <a:spAutoFit/>
            </a:bodyPr>
            <a:lstStyle/>
            <a:p>
              <a:pPr marL="12700">
                <a:lnSpc>
                  <a:spcPct val="100000"/>
                </a:lnSpc>
                <a:spcBef>
                  <a:spcPts val="100"/>
                </a:spcBef>
                <a:tabLst>
                  <a:tab pos="3172460" algn="l"/>
                </a:tabLst>
              </a:pPr>
              <a:r>
                <a:rPr sz="2700" baseline="1543" dirty="0">
                  <a:solidFill>
                    <a:srgbClr val="1F145D"/>
                  </a:solidFill>
                  <a:latin typeface="Calibri"/>
                  <a:cs typeface="Calibri"/>
                </a:rPr>
                <a:t>0	</a:t>
              </a:r>
              <a:r>
                <a:rPr sz="1800" dirty="0">
                  <a:solidFill>
                    <a:srgbClr val="1F145D"/>
                  </a:solidFill>
                  <a:latin typeface="Calibri"/>
                  <a:cs typeface="Calibri"/>
                </a:rPr>
                <a:t>1</a:t>
              </a:r>
              <a:endParaRPr sz="1800">
                <a:solidFill>
                  <a:srgbClr val="1F145D"/>
                </a:solidFill>
                <a:latin typeface="Calibri"/>
                <a:cs typeface="Calibri"/>
              </a:endParaRPr>
            </a:p>
          </p:txBody>
        </p:sp>
        <p:sp>
          <p:nvSpPr>
            <p:cNvPr id="22" name="object 15">
              <a:extLst>
                <a:ext uri="{FF2B5EF4-FFF2-40B4-BE49-F238E27FC236}">
                  <a16:creationId xmlns:a16="http://schemas.microsoft.com/office/drawing/2014/main" id="{EC81B426-F9B1-4B29-BD36-A40C4B3BF035}"/>
                </a:ext>
              </a:extLst>
            </p:cNvPr>
            <p:cNvSpPr txBox="1"/>
            <p:nvPr/>
          </p:nvSpPr>
          <p:spPr>
            <a:xfrm>
              <a:off x="4030726" y="3257499"/>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1</a:t>
              </a:r>
              <a:endParaRPr sz="1800">
                <a:solidFill>
                  <a:srgbClr val="1F145D"/>
                </a:solidFill>
                <a:latin typeface="Calibri"/>
                <a:cs typeface="Calibri"/>
              </a:endParaRPr>
            </a:p>
          </p:txBody>
        </p:sp>
      </p:grpSp>
    </p:spTree>
    <p:extLst>
      <p:ext uri="{BB962C8B-B14F-4D97-AF65-F5344CB8AC3E}">
        <p14:creationId xmlns:p14="http://schemas.microsoft.com/office/powerpoint/2010/main" val="1076855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3761" y="301370"/>
            <a:ext cx="4819021" cy="697230"/>
          </a:xfrm>
          <a:prstGeom prst="rect">
            <a:avLst/>
          </a:prstGeom>
        </p:spPr>
        <p:txBody>
          <a:bodyPr vert="horz" wrap="square" lIns="0" tIns="13335" rIns="0" bIns="0" rtlCol="0">
            <a:spAutoFit/>
          </a:bodyPr>
          <a:lstStyle/>
          <a:p>
            <a:pPr marL="12700">
              <a:lnSpc>
                <a:spcPct val="100000"/>
              </a:lnSpc>
              <a:spcBef>
                <a:spcPts val="105"/>
              </a:spcBef>
            </a:pPr>
            <a:r>
              <a:rPr spc="-15" dirty="0"/>
              <a:t>Delay</a:t>
            </a:r>
            <a:r>
              <a:rPr spc="-60" dirty="0"/>
              <a:t> </a:t>
            </a:r>
            <a:r>
              <a:rPr spc="-25" dirty="0"/>
              <a:t>generator</a:t>
            </a:r>
          </a:p>
        </p:txBody>
      </p:sp>
      <p:sp>
        <p:nvSpPr>
          <p:cNvPr id="3" name="object 3"/>
          <p:cNvSpPr txBox="1"/>
          <p:nvPr/>
        </p:nvSpPr>
        <p:spPr>
          <a:xfrm>
            <a:off x="916939" y="1793493"/>
            <a:ext cx="10206990" cy="1220470"/>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a:buChar char="•"/>
              <a:tabLst>
                <a:tab pos="241935" algn="l"/>
              </a:tabLst>
            </a:pPr>
            <a:r>
              <a:rPr sz="2800" spc="-10" dirty="0">
                <a:solidFill>
                  <a:srgbClr val="1F145D"/>
                </a:solidFill>
                <a:latin typeface="Calibri"/>
                <a:cs typeface="Calibri"/>
              </a:rPr>
              <a:t>Design </a:t>
            </a:r>
            <a:r>
              <a:rPr sz="2800" spc="-20" dirty="0">
                <a:solidFill>
                  <a:srgbClr val="1F145D"/>
                </a:solidFill>
                <a:latin typeface="Calibri"/>
                <a:cs typeface="Calibri"/>
              </a:rPr>
              <a:t>intent </a:t>
            </a:r>
            <a:r>
              <a:rPr sz="2800" spc="-5" dirty="0">
                <a:solidFill>
                  <a:srgbClr val="1F145D"/>
                </a:solidFill>
                <a:latin typeface="Calibri"/>
                <a:cs typeface="Calibri"/>
              </a:rPr>
              <a:t>is </a:t>
            </a:r>
            <a:r>
              <a:rPr sz="2800" spc="-15" dirty="0">
                <a:solidFill>
                  <a:srgbClr val="1F145D"/>
                </a:solidFill>
                <a:latin typeface="Calibri"/>
                <a:cs typeface="Calibri"/>
              </a:rPr>
              <a:t>to </a:t>
            </a:r>
            <a:r>
              <a:rPr sz="2800" spc="-10" dirty="0">
                <a:solidFill>
                  <a:srgbClr val="1F145D"/>
                </a:solidFill>
                <a:latin typeface="Calibri"/>
                <a:cs typeface="Calibri"/>
              </a:rPr>
              <a:t>detect </a:t>
            </a:r>
            <a:r>
              <a:rPr sz="2800" spc="-5" dirty="0">
                <a:solidFill>
                  <a:srgbClr val="1F145D"/>
                </a:solidFill>
                <a:latin typeface="Calibri"/>
                <a:cs typeface="Calibri"/>
              </a:rPr>
              <a:t>the </a:t>
            </a:r>
            <a:r>
              <a:rPr sz="2800" spc="-10" dirty="0">
                <a:solidFill>
                  <a:srgbClr val="1F145D"/>
                </a:solidFill>
                <a:latin typeface="Calibri"/>
                <a:cs typeface="Calibri"/>
              </a:rPr>
              <a:t>rising edge </a:t>
            </a:r>
            <a:r>
              <a:rPr sz="2800" spc="-5" dirty="0">
                <a:solidFill>
                  <a:srgbClr val="1F145D"/>
                </a:solidFill>
                <a:latin typeface="Calibri"/>
                <a:cs typeface="Calibri"/>
              </a:rPr>
              <a:t>of the trigger then </a:t>
            </a:r>
            <a:r>
              <a:rPr sz="2800" spc="-10" dirty="0">
                <a:solidFill>
                  <a:srgbClr val="1F145D"/>
                </a:solidFill>
                <a:latin typeface="Calibri"/>
                <a:cs typeface="Calibri"/>
              </a:rPr>
              <a:t>after </a:t>
            </a:r>
            <a:r>
              <a:rPr sz="2800" spc="-5" dirty="0">
                <a:solidFill>
                  <a:srgbClr val="1F145D"/>
                </a:solidFill>
                <a:latin typeface="Calibri"/>
                <a:cs typeface="Calibri"/>
              </a:rPr>
              <a:t>a N </a:t>
            </a:r>
            <a:r>
              <a:rPr sz="2800" dirty="0">
                <a:solidFill>
                  <a:srgbClr val="1F145D"/>
                </a:solidFill>
                <a:latin typeface="Calibri"/>
                <a:cs typeface="Calibri"/>
              </a:rPr>
              <a:t> </a:t>
            </a:r>
            <a:r>
              <a:rPr sz="2800" spc="-10" dirty="0">
                <a:solidFill>
                  <a:srgbClr val="1F145D"/>
                </a:solidFill>
                <a:latin typeface="Calibri"/>
                <a:cs typeface="Calibri"/>
              </a:rPr>
              <a:t>cycles </a:t>
            </a:r>
            <a:r>
              <a:rPr sz="2800" spc="-20" dirty="0">
                <a:solidFill>
                  <a:srgbClr val="1F145D"/>
                </a:solidFill>
                <a:latin typeface="Calibri"/>
                <a:cs typeface="Calibri"/>
              </a:rPr>
              <a:t>delay </a:t>
            </a:r>
            <a:r>
              <a:rPr sz="2800" spc="-5" dirty="0">
                <a:solidFill>
                  <a:srgbClr val="1F145D"/>
                </a:solidFill>
                <a:latin typeface="Calibri"/>
                <a:cs typeface="Calibri"/>
              </a:rPr>
              <a:t>of the </a:t>
            </a:r>
            <a:r>
              <a:rPr sz="2800" spc="-30" dirty="0">
                <a:solidFill>
                  <a:srgbClr val="1F145D"/>
                </a:solidFill>
                <a:latin typeface="Calibri"/>
                <a:cs typeface="Calibri"/>
              </a:rPr>
              <a:t>system </a:t>
            </a:r>
            <a:r>
              <a:rPr sz="2800" spc="-5" dirty="0">
                <a:solidFill>
                  <a:srgbClr val="1F145D"/>
                </a:solidFill>
                <a:latin typeface="Calibri"/>
                <a:cs typeface="Calibri"/>
              </a:rPr>
              <a:t>clock </a:t>
            </a:r>
            <a:r>
              <a:rPr sz="2800" spc="-15" dirty="0">
                <a:solidFill>
                  <a:srgbClr val="1F145D"/>
                </a:solidFill>
                <a:latin typeface="Calibri"/>
                <a:cs typeface="Calibri"/>
              </a:rPr>
              <a:t>produce </a:t>
            </a:r>
            <a:r>
              <a:rPr sz="2800" spc="-5" dirty="0">
                <a:solidFill>
                  <a:srgbClr val="1F145D"/>
                </a:solidFill>
                <a:latin typeface="Calibri"/>
                <a:cs typeface="Calibri"/>
              </a:rPr>
              <a:t>a one </a:t>
            </a:r>
            <a:r>
              <a:rPr sz="2800" spc="-10" dirty="0">
                <a:solidFill>
                  <a:srgbClr val="1F145D"/>
                </a:solidFill>
                <a:latin typeface="Calibri"/>
                <a:cs typeface="Calibri"/>
              </a:rPr>
              <a:t>cycle pulse </a:t>
            </a:r>
            <a:r>
              <a:rPr sz="2800" spc="-5" dirty="0">
                <a:solidFill>
                  <a:srgbClr val="1F145D"/>
                </a:solidFill>
                <a:latin typeface="Calibri"/>
                <a:cs typeface="Calibri"/>
              </a:rPr>
              <a:t>on the tick </a:t>
            </a:r>
            <a:r>
              <a:rPr sz="2800" spc="-620" dirty="0">
                <a:solidFill>
                  <a:srgbClr val="1F145D"/>
                </a:solidFill>
                <a:latin typeface="Calibri"/>
                <a:cs typeface="Calibri"/>
              </a:rPr>
              <a:t> </a:t>
            </a:r>
            <a:r>
              <a:rPr sz="2800" spc="-5" dirty="0">
                <a:solidFill>
                  <a:srgbClr val="1F145D"/>
                </a:solidFill>
                <a:latin typeface="Calibri"/>
                <a:cs typeface="Calibri"/>
              </a:rPr>
              <a:t>signal.</a:t>
            </a:r>
            <a:r>
              <a:rPr sz="2800" spc="20" dirty="0">
                <a:solidFill>
                  <a:srgbClr val="1F145D"/>
                </a:solidFill>
                <a:latin typeface="Calibri"/>
                <a:cs typeface="Calibri"/>
              </a:rPr>
              <a:t> </a:t>
            </a:r>
            <a:r>
              <a:rPr sz="2800" spc="-5" dirty="0">
                <a:solidFill>
                  <a:srgbClr val="1F145D"/>
                </a:solidFill>
                <a:latin typeface="Calibri"/>
                <a:cs typeface="Calibri"/>
              </a:rPr>
              <a:t>The</a:t>
            </a:r>
            <a:r>
              <a:rPr sz="2800" dirty="0">
                <a:solidFill>
                  <a:srgbClr val="1F145D"/>
                </a:solidFill>
                <a:latin typeface="Calibri"/>
                <a:cs typeface="Calibri"/>
              </a:rPr>
              <a:t> </a:t>
            </a:r>
            <a:r>
              <a:rPr sz="2800" spc="-20" dirty="0">
                <a:solidFill>
                  <a:srgbClr val="1F145D"/>
                </a:solidFill>
                <a:latin typeface="Calibri"/>
                <a:cs typeface="Calibri"/>
              </a:rPr>
              <a:t>range</a:t>
            </a:r>
            <a:r>
              <a:rPr sz="2800" dirty="0">
                <a:solidFill>
                  <a:srgbClr val="1F145D"/>
                </a:solidFill>
                <a:latin typeface="Calibri"/>
                <a:cs typeface="Calibri"/>
              </a:rPr>
              <a:t> </a:t>
            </a:r>
            <a:r>
              <a:rPr sz="2800" spc="-5" dirty="0">
                <a:solidFill>
                  <a:srgbClr val="1F145D"/>
                </a:solidFill>
                <a:latin typeface="Calibri"/>
                <a:cs typeface="Calibri"/>
              </a:rPr>
              <a:t>of N</a:t>
            </a:r>
            <a:r>
              <a:rPr sz="2800" spc="1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0..1023</a:t>
            </a:r>
            <a:r>
              <a:rPr sz="2800" spc="40" dirty="0">
                <a:solidFill>
                  <a:srgbClr val="1F145D"/>
                </a:solidFill>
                <a:latin typeface="Calibri"/>
                <a:cs typeface="Calibri"/>
              </a:rPr>
              <a:t> </a:t>
            </a:r>
            <a:r>
              <a:rPr sz="2800" spc="-10" dirty="0">
                <a:solidFill>
                  <a:srgbClr val="1F145D"/>
                </a:solidFill>
                <a:latin typeface="Calibri"/>
                <a:cs typeface="Calibri"/>
              </a:rPr>
              <a:t>cycles</a:t>
            </a:r>
            <a:r>
              <a:rPr sz="2800" spc="5" dirty="0">
                <a:solidFill>
                  <a:srgbClr val="1F145D"/>
                </a:solidFill>
                <a:latin typeface="Calibri"/>
                <a:cs typeface="Calibri"/>
              </a:rPr>
              <a:t> </a:t>
            </a:r>
            <a:r>
              <a:rPr sz="2800" spc="-10" dirty="0">
                <a:solidFill>
                  <a:srgbClr val="1F145D"/>
                </a:solidFill>
                <a:latin typeface="Calibri"/>
                <a:cs typeface="Calibri"/>
              </a:rPr>
              <a:t>(10</a:t>
            </a:r>
            <a:r>
              <a:rPr sz="2800" spc="10" dirty="0">
                <a:solidFill>
                  <a:srgbClr val="1F145D"/>
                </a:solidFill>
                <a:latin typeface="Calibri"/>
                <a:cs typeface="Calibri"/>
              </a:rPr>
              <a:t> </a:t>
            </a:r>
            <a:r>
              <a:rPr sz="2800" spc="-5" dirty="0">
                <a:solidFill>
                  <a:srgbClr val="1F145D"/>
                </a:solidFill>
                <a:latin typeface="Calibri"/>
                <a:cs typeface="Calibri"/>
              </a:rPr>
              <a:t>bits).</a:t>
            </a:r>
            <a:endParaRPr sz="2800" dirty="0">
              <a:solidFill>
                <a:srgbClr val="1F145D"/>
              </a:solidFill>
              <a:latin typeface="Calibri"/>
              <a:cs typeface="Calibri"/>
            </a:endParaRPr>
          </a:p>
        </p:txBody>
      </p:sp>
      <p:grpSp>
        <p:nvGrpSpPr>
          <p:cNvPr id="21" name="Group 20">
            <a:extLst>
              <a:ext uri="{FF2B5EF4-FFF2-40B4-BE49-F238E27FC236}">
                <a16:creationId xmlns:a16="http://schemas.microsoft.com/office/drawing/2014/main" id="{BC1A3E9D-ED5F-4CD8-BA9B-2A4B6594CF0E}"/>
              </a:ext>
            </a:extLst>
          </p:cNvPr>
          <p:cNvGrpSpPr/>
          <p:nvPr/>
        </p:nvGrpSpPr>
        <p:grpSpPr>
          <a:xfrm>
            <a:off x="1166571" y="4151121"/>
            <a:ext cx="3316656" cy="1973123"/>
            <a:chOff x="1166571" y="4151121"/>
            <a:chExt cx="3316656" cy="1973123"/>
          </a:xfrm>
        </p:grpSpPr>
        <p:grpSp>
          <p:nvGrpSpPr>
            <p:cNvPr id="4" name="object 4"/>
            <p:cNvGrpSpPr/>
            <p:nvPr/>
          </p:nvGrpSpPr>
          <p:grpSpPr>
            <a:xfrm>
              <a:off x="2409189" y="4151121"/>
              <a:ext cx="1049020" cy="1526540"/>
              <a:chOff x="2409189" y="4151121"/>
              <a:chExt cx="1049020" cy="1526540"/>
            </a:xfrm>
          </p:grpSpPr>
          <p:sp>
            <p:nvSpPr>
              <p:cNvPr id="5" name="object 5"/>
              <p:cNvSpPr/>
              <p:nvPr/>
            </p:nvSpPr>
            <p:spPr>
              <a:xfrm>
                <a:off x="2415539" y="4157471"/>
                <a:ext cx="1036319" cy="1513840"/>
              </a:xfrm>
              <a:custGeom>
                <a:avLst/>
                <a:gdLst/>
                <a:ahLst/>
                <a:cxnLst/>
                <a:rect l="l" t="t" r="r" b="b"/>
                <a:pathLst>
                  <a:path w="1036320" h="1513839">
                    <a:moveTo>
                      <a:pt x="1036319" y="0"/>
                    </a:moveTo>
                    <a:lnTo>
                      <a:pt x="0" y="0"/>
                    </a:lnTo>
                    <a:lnTo>
                      <a:pt x="0" y="1513331"/>
                    </a:lnTo>
                    <a:lnTo>
                      <a:pt x="1036319" y="1513331"/>
                    </a:lnTo>
                    <a:lnTo>
                      <a:pt x="1036319"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p:nvPr/>
            </p:nvSpPr>
            <p:spPr>
              <a:xfrm>
                <a:off x="2415539" y="4157471"/>
                <a:ext cx="1036319" cy="1513840"/>
              </a:xfrm>
              <a:custGeom>
                <a:avLst/>
                <a:gdLst/>
                <a:ahLst/>
                <a:cxnLst/>
                <a:rect l="l" t="t" r="r" b="b"/>
                <a:pathLst>
                  <a:path w="1036320" h="1513839">
                    <a:moveTo>
                      <a:pt x="0" y="1513331"/>
                    </a:moveTo>
                    <a:lnTo>
                      <a:pt x="1036319" y="1513331"/>
                    </a:lnTo>
                    <a:lnTo>
                      <a:pt x="1036319" y="0"/>
                    </a:lnTo>
                    <a:lnTo>
                      <a:pt x="0" y="0"/>
                    </a:lnTo>
                    <a:lnTo>
                      <a:pt x="0" y="1513331"/>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7" name="object 7"/>
            <p:cNvSpPr txBox="1"/>
            <p:nvPr/>
          </p:nvSpPr>
          <p:spPr>
            <a:xfrm>
              <a:off x="2663444" y="4613275"/>
              <a:ext cx="540385" cy="574040"/>
            </a:xfrm>
            <a:prstGeom prst="rect">
              <a:avLst/>
            </a:prstGeom>
          </p:spPr>
          <p:txBody>
            <a:bodyPr vert="horz" wrap="square" lIns="0" tIns="12700" rIns="0" bIns="0" rtlCol="0">
              <a:spAutoFit/>
            </a:bodyPr>
            <a:lstStyle/>
            <a:p>
              <a:pPr marL="79375" marR="5080" indent="-67310">
                <a:lnSpc>
                  <a:spcPct val="100000"/>
                </a:lnSpc>
                <a:spcBef>
                  <a:spcPts val="100"/>
                </a:spcBef>
              </a:pPr>
              <a:r>
                <a:rPr sz="1800" spc="-5" dirty="0">
                  <a:latin typeface="Calibri"/>
                  <a:cs typeface="Calibri"/>
                </a:rPr>
                <a:t>De</a:t>
              </a:r>
              <a:r>
                <a:rPr sz="1800" spc="-10" dirty="0">
                  <a:latin typeface="Calibri"/>
                  <a:cs typeface="Calibri"/>
                </a:rPr>
                <a:t>l</a:t>
              </a:r>
              <a:r>
                <a:rPr sz="1800" spc="-35" dirty="0">
                  <a:latin typeface="Calibri"/>
                  <a:cs typeface="Calibri"/>
                </a:rPr>
                <a:t>a</a:t>
              </a:r>
              <a:r>
                <a:rPr sz="1800" dirty="0">
                  <a:latin typeface="Calibri"/>
                  <a:cs typeface="Calibri"/>
                </a:rPr>
                <a:t>y  Gen</a:t>
              </a:r>
            </a:p>
          </p:txBody>
        </p:sp>
        <p:grpSp>
          <p:nvGrpSpPr>
            <p:cNvPr id="8" name="object 8"/>
            <p:cNvGrpSpPr/>
            <p:nvPr/>
          </p:nvGrpSpPr>
          <p:grpSpPr>
            <a:xfrm>
              <a:off x="1853057" y="5178425"/>
              <a:ext cx="1223010" cy="732790"/>
              <a:chOff x="1853057" y="5178425"/>
              <a:chExt cx="1223010" cy="732790"/>
            </a:xfrm>
          </p:grpSpPr>
          <p:sp>
            <p:nvSpPr>
              <p:cNvPr id="9" name="object 9"/>
              <p:cNvSpPr/>
              <p:nvPr/>
            </p:nvSpPr>
            <p:spPr>
              <a:xfrm>
                <a:off x="2775204" y="5509259"/>
                <a:ext cx="294640" cy="161925"/>
              </a:xfrm>
              <a:custGeom>
                <a:avLst/>
                <a:gdLst/>
                <a:ahLst/>
                <a:cxnLst/>
                <a:rect l="l" t="t" r="r" b="b"/>
                <a:pathLst>
                  <a:path w="294639" h="161925">
                    <a:moveTo>
                      <a:pt x="147065" y="0"/>
                    </a:moveTo>
                    <a:lnTo>
                      <a:pt x="0" y="161543"/>
                    </a:lnTo>
                    <a:lnTo>
                      <a:pt x="294131" y="161543"/>
                    </a:lnTo>
                    <a:lnTo>
                      <a:pt x="147065" y="0"/>
                    </a:lnTo>
                    <a:close/>
                  </a:path>
                </a:pathLst>
              </a:custGeom>
              <a:solidFill>
                <a:srgbClr val="FFFFFF"/>
              </a:solidFill>
            </p:spPr>
            <p:txBody>
              <a:bodyPr wrap="square" lIns="0" tIns="0" rIns="0" bIns="0" rtlCol="0"/>
              <a:lstStyle/>
              <a:p>
                <a:endParaRPr>
                  <a:solidFill>
                    <a:srgbClr val="1F145D"/>
                  </a:solidFill>
                </a:endParaRPr>
              </a:p>
            </p:txBody>
          </p:sp>
          <p:sp>
            <p:nvSpPr>
              <p:cNvPr id="10" name="object 10"/>
              <p:cNvSpPr/>
              <p:nvPr/>
            </p:nvSpPr>
            <p:spPr>
              <a:xfrm>
                <a:off x="2775204" y="5509259"/>
                <a:ext cx="294640" cy="161925"/>
              </a:xfrm>
              <a:custGeom>
                <a:avLst/>
                <a:gdLst/>
                <a:ahLst/>
                <a:cxnLst/>
                <a:rect l="l" t="t" r="r" b="b"/>
                <a:pathLst>
                  <a:path w="294639" h="161925">
                    <a:moveTo>
                      <a:pt x="0" y="161543"/>
                    </a:moveTo>
                    <a:lnTo>
                      <a:pt x="147065" y="0"/>
                    </a:lnTo>
                    <a:lnTo>
                      <a:pt x="294131" y="161543"/>
                    </a:lnTo>
                    <a:lnTo>
                      <a:pt x="0" y="161543"/>
                    </a:lnTo>
                    <a:close/>
                  </a:path>
                </a:pathLst>
              </a:custGeom>
              <a:ln w="12700">
                <a:solidFill>
                  <a:srgbClr val="2E528F"/>
                </a:solidFill>
              </a:ln>
            </p:spPr>
            <p:txBody>
              <a:bodyPr wrap="square" lIns="0" tIns="0" rIns="0" bIns="0" rtlCol="0"/>
              <a:lstStyle/>
              <a:p>
                <a:endParaRPr>
                  <a:solidFill>
                    <a:srgbClr val="1F145D"/>
                  </a:solidFill>
                </a:endParaRPr>
              </a:p>
            </p:txBody>
          </p:sp>
          <p:sp>
            <p:nvSpPr>
              <p:cNvPr id="11" name="object 11"/>
              <p:cNvSpPr/>
              <p:nvPr/>
            </p:nvSpPr>
            <p:spPr>
              <a:xfrm>
                <a:off x="1856232" y="5181600"/>
                <a:ext cx="1066800" cy="726440"/>
              </a:xfrm>
              <a:custGeom>
                <a:avLst/>
                <a:gdLst/>
                <a:ahLst/>
                <a:cxnLst/>
                <a:rect l="l" t="t" r="r" b="b"/>
                <a:pathLst>
                  <a:path w="1066800" h="726439">
                    <a:moveTo>
                      <a:pt x="1066800" y="489203"/>
                    </a:moveTo>
                    <a:lnTo>
                      <a:pt x="1066800" y="725970"/>
                    </a:lnTo>
                  </a:path>
                  <a:path w="1066800" h="726439">
                    <a:moveTo>
                      <a:pt x="0" y="0"/>
                    </a:moveTo>
                    <a:lnTo>
                      <a:pt x="651891" y="4063"/>
                    </a:lnTo>
                  </a:path>
                </a:pathLst>
              </a:custGeom>
              <a:ln w="6350">
                <a:solidFill>
                  <a:srgbClr val="4471C4"/>
                </a:solidFill>
              </a:ln>
            </p:spPr>
            <p:txBody>
              <a:bodyPr wrap="square" lIns="0" tIns="0" rIns="0" bIns="0" rtlCol="0"/>
              <a:lstStyle/>
              <a:p>
                <a:endParaRPr>
                  <a:solidFill>
                    <a:srgbClr val="1F145D"/>
                  </a:solidFill>
                </a:endParaRPr>
              </a:p>
            </p:txBody>
          </p:sp>
        </p:grpSp>
        <p:sp>
          <p:nvSpPr>
            <p:cNvPr id="12" name="object 12"/>
            <p:cNvSpPr txBox="1"/>
            <p:nvPr/>
          </p:nvSpPr>
          <p:spPr>
            <a:xfrm>
              <a:off x="4129532" y="4690109"/>
              <a:ext cx="3536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t</a:t>
              </a:r>
              <a:r>
                <a:rPr sz="1800" spc="-10" dirty="0">
                  <a:solidFill>
                    <a:srgbClr val="1F145D"/>
                  </a:solidFill>
                  <a:latin typeface="Calibri"/>
                  <a:cs typeface="Calibri"/>
                </a:rPr>
                <a:t>ic</a:t>
              </a:r>
              <a:r>
                <a:rPr sz="1800" dirty="0">
                  <a:solidFill>
                    <a:srgbClr val="1F145D"/>
                  </a:solidFill>
                  <a:latin typeface="Calibri"/>
                  <a:cs typeface="Calibri"/>
                </a:rPr>
                <a:t>k</a:t>
              </a:r>
            </a:p>
          </p:txBody>
        </p:sp>
        <p:sp>
          <p:nvSpPr>
            <p:cNvPr id="13" name="object 13"/>
            <p:cNvSpPr txBox="1"/>
            <p:nvPr/>
          </p:nvSpPr>
          <p:spPr>
            <a:xfrm>
              <a:off x="2796032" y="5824524"/>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dirty="0">
                <a:solidFill>
                  <a:srgbClr val="1F145D"/>
                </a:solidFill>
                <a:latin typeface="Calibri"/>
                <a:cs typeface="Calibri"/>
              </a:endParaRPr>
            </a:p>
          </p:txBody>
        </p:sp>
        <p:sp>
          <p:nvSpPr>
            <p:cNvPr id="14" name="object 14"/>
            <p:cNvSpPr txBox="1"/>
            <p:nvPr/>
          </p:nvSpPr>
          <p:spPr>
            <a:xfrm>
              <a:off x="1166571" y="5036946"/>
              <a:ext cx="6426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t</a:t>
              </a:r>
              <a:r>
                <a:rPr sz="1800" spc="-10" dirty="0">
                  <a:solidFill>
                    <a:srgbClr val="1F145D"/>
                  </a:solidFill>
                  <a:latin typeface="Calibri"/>
                  <a:cs typeface="Calibri"/>
                </a:rPr>
                <a:t>r</a:t>
              </a:r>
              <a:r>
                <a:rPr sz="1800" spc="-5" dirty="0">
                  <a:solidFill>
                    <a:srgbClr val="1F145D"/>
                  </a:solidFill>
                  <a:latin typeface="Calibri"/>
                  <a:cs typeface="Calibri"/>
                </a:rPr>
                <a:t>i</a:t>
              </a:r>
              <a:r>
                <a:rPr sz="1800" spc="10" dirty="0">
                  <a:solidFill>
                    <a:srgbClr val="1F145D"/>
                  </a:solidFill>
                  <a:latin typeface="Calibri"/>
                  <a:cs typeface="Calibri"/>
                </a:rPr>
                <a:t>g</a:t>
              </a:r>
              <a:r>
                <a:rPr sz="1800" spc="-10" dirty="0">
                  <a:solidFill>
                    <a:srgbClr val="1F145D"/>
                  </a:solidFill>
                  <a:latin typeface="Calibri"/>
                  <a:cs typeface="Calibri"/>
                </a:rPr>
                <a:t>g</a:t>
              </a:r>
              <a:r>
                <a:rPr sz="1800" dirty="0">
                  <a:solidFill>
                    <a:srgbClr val="1F145D"/>
                  </a:solidFill>
                  <a:latin typeface="Calibri"/>
                  <a:cs typeface="Calibri"/>
                </a:rPr>
                <a:t>er</a:t>
              </a:r>
            </a:p>
          </p:txBody>
        </p:sp>
        <p:sp>
          <p:nvSpPr>
            <p:cNvPr id="15" name="object 15"/>
            <p:cNvSpPr txBox="1"/>
            <p:nvPr/>
          </p:nvSpPr>
          <p:spPr>
            <a:xfrm>
              <a:off x="1560957" y="4362450"/>
              <a:ext cx="1733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N</a:t>
              </a:r>
            </a:p>
          </p:txBody>
        </p:sp>
        <p:grpSp>
          <p:nvGrpSpPr>
            <p:cNvPr id="16" name="object 16"/>
            <p:cNvGrpSpPr/>
            <p:nvPr/>
          </p:nvGrpSpPr>
          <p:grpSpPr>
            <a:xfrm>
              <a:off x="1834642" y="4337050"/>
              <a:ext cx="2258695" cy="509270"/>
              <a:chOff x="1834642" y="4337050"/>
              <a:chExt cx="2258695" cy="509270"/>
            </a:xfrm>
          </p:grpSpPr>
          <p:sp>
            <p:nvSpPr>
              <p:cNvPr id="17" name="object 17"/>
              <p:cNvSpPr/>
              <p:nvPr/>
            </p:nvSpPr>
            <p:spPr>
              <a:xfrm>
                <a:off x="1840992" y="4343400"/>
                <a:ext cx="586740" cy="368935"/>
              </a:xfrm>
              <a:custGeom>
                <a:avLst/>
                <a:gdLst/>
                <a:ahLst/>
                <a:cxnLst/>
                <a:rect l="l" t="t" r="r" b="b"/>
                <a:pathLst>
                  <a:path w="586739" h="368935">
                    <a:moveTo>
                      <a:pt x="402335" y="0"/>
                    </a:moveTo>
                    <a:lnTo>
                      <a:pt x="402335" y="92201"/>
                    </a:lnTo>
                    <a:lnTo>
                      <a:pt x="0" y="92201"/>
                    </a:lnTo>
                    <a:lnTo>
                      <a:pt x="0" y="276606"/>
                    </a:lnTo>
                    <a:lnTo>
                      <a:pt x="402335" y="276606"/>
                    </a:lnTo>
                    <a:lnTo>
                      <a:pt x="402335" y="368807"/>
                    </a:lnTo>
                    <a:lnTo>
                      <a:pt x="586739" y="184404"/>
                    </a:lnTo>
                    <a:lnTo>
                      <a:pt x="402335" y="0"/>
                    </a:lnTo>
                    <a:close/>
                  </a:path>
                </a:pathLst>
              </a:custGeom>
              <a:solidFill>
                <a:srgbClr val="4471C4"/>
              </a:solidFill>
            </p:spPr>
            <p:txBody>
              <a:bodyPr wrap="square" lIns="0" tIns="0" rIns="0" bIns="0" rtlCol="0"/>
              <a:lstStyle/>
              <a:p>
                <a:endParaRPr>
                  <a:solidFill>
                    <a:srgbClr val="1F145D"/>
                  </a:solidFill>
                </a:endParaRPr>
              </a:p>
            </p:txBody>
          </p:sp>
          <p:sp>
            <p:nvSpPr>
              <p:cNvPr id="18" name="object 18"/>
              <p:cNvSpPr/>
              <p:nvPr/>
            </p:nvSpPr>
            <p:spPr>
              <a:xfrm>
                <a:off x="1840992" y="4343400"/>
                <a:ext cx="586740" cy="368935"/>
              </a:xfrm>
              <a:custGeom>
                <a:avLst/>
                <a:gdLst/>
                <a:ahLst/>
                <a:cxnLst/>
                <a:rect l="l" t="t" r="r" b="b"/>
                <a:pathLst>
                  <a:path w="586739" h="368935">
                    <a:moveTo>
                      <a:pt x="0" y="92201"/>
                    </a:moveTo>
                    <a:lnTo>
                      <a:pt x="402335" y="92201"/>
                    </a:lnTo>
                    <a:lnTo>
                      <a:pt x="402335" y="0"/>
                    </a:lnTo>
                    <a:lnTo>
                      <a:pt x="586739" y="184404"/>
                    </a:lnTo>
                    <a:lnTo>
                      <a:pt x="402335" y="368807"/>
                    </a:lnTo>
                    <a:lnTo>
                      <a:pt x="402335" y="276606"/>
                    </a:lnTo>
                    <a:lnTo>
                      <a:pt x="0" y="276606"/>
                    </a:lnTo>
                    <a:lnTo>
                      <a:pt x="0" y="92201"/>
                    </a:lnTo>
                    <a:close/>
                  </a:path>
                </a:pathLst>
              </a:custGeom>
              <a:ln w="12699">
                <a:solidFill>
                  <a:srgbClr val="2E528F"/>
                </a:solidFill>
              </a:ln>
            </p:spPr>
            <p:txBody>
              <a:bodyPr wrap="square" lIns="0" tIns="0" rIns="0" bIns="0" rtlCol="0"/>
              <a:lstStyle/>
              <a:p>
                <a:endParaRPr>
                  <a:solidFill>
                    <a:srgbClr val="1F145D"/>
                  </a:solidFill>
                </a:endParaRPr>
              </a:p>
            </p:txBody>
          </p:sp>
          <p:sp>
            <p:nvSpPr>
              <p:cNvPr id="19" name="object 19"/>
              <p:cNvSpPr/>
              <p:nvPr/>
            </p:nvSpPr>
            <p:spPr>
              <a:xfrm>
                <a:off x="3438144" y="4838700"/>
                <a:ext cx="652145" cy="4445"/>
              </a:xfrm>
              <a:custGeom>
                <a:avLst/>
                <a:gdLst/>
                <a:ahLst/>
                <a:cxnLst/>
                <a:rect l="l" t="t" r="r" b="b"/>
                <a:pathLst>
                  <a:path w="652145" h="4445">
                    <a:moveTo>
                      <a:pt x="0" y="0"/>
                    </a:moveTo>
                    <a:lnTo>
                      <a:pt x="651890" y="4063"/>
                    </a:lnTo>
                  </a:path>
                </a:pathLst>
              </a:custGeom>
              <a:ln w="6349">
                <a:solidFill>
                  <a:srgbClr val="4471C4"/>
                </a:solidFill>
              </a:ln>
            </p:spPr>
            <p:txBody>
              <a:bodyPr wrap="square" lIns="0" tIns="0" rIns="0" bIns="0" rtlCol="0"/>
              <a:lstStyle/>
              <a:p>
                <a:endParaRPr>
                  <a:solidFill>
                    <a:srgbClr val="1F145D"/>
                  </a:solidFill>
                </a:endParaRPr>
              </a:p>
            </p:txBody>
          </p:sp>
        </p:grpSp>
      </p:grpSp>
      <p:sp>
        <p:nvSpPr>
          <p:cNvPr id="20" name="object 20"/>
          <p:cNvSpPr txBox="1"/>
          <p:nvPr/>
        </p:nvSpPr>
        <p:spPr>
          <a:xfrm>
            <a:off x="6131052" y="3300984"/>
            <a:ext cx="5791200" cy="3043782"/>
          </a:xfrm>
          <a:prstGeom prst="rect">
            <a:avLst/>
          </a:prstGeom>
          <a:solidFill>
            <a:srgbClr val="E1EFD9"/>
          </a:solidFill>
          <a:ln w="9525">
            <a:solidFill>
              <a:srgbClr val="00AF50"/>
            </a:solidFill>
          </a:ln>
        </p:spPr>
        <p:txBody>
          <a:bodyPr vert="horz" wrap="square" lIns="0" tIns="34925" rIns="0" bIns="0" rtlCol="0">
            <a:spAutoFit/>
          </a:bodyPr>
          <a:lstStyle/>
          <a:p>
            <a:pPr marL="92710">
              <a:lnSpc>
                <a:spcPct val="100000"/>
              </a:lnSpc>
              <a:spcBef>
                <a:spcPts val="275"/>
              </a:spcBef>
            </a:pPr>
            <a:r>
              <a:rPr sz="1400" i="1" spc="-5" dirty="0">
                <a:solidFill>
                  <a:srgbClr val="1F145D"/>
                </a:solidFill>
                <a:latin typeface="Calibri"/>
                <a:cs typeface="Calibri"/>
              </a:rPr>
              <a:t>//</a:t>
            </a:r>
            <a:r>
              <a:rPr sz="1400" i="1" spc="-15" dirty="0">
                <a:solidFill>
                  <a:srgbClr val="1F145D"/>
                </a:solidFill>
                <a:latin typeface="Calibri"/>
                <a:cs typeface="Calibri"/>
              </a:rPr>
              <a:t> </a:t>
            </a:r>
            <a:r>
              <a:rPr sz="1400" i="1" spc="-5" dirty="0">
                <a:solidFill>
                  <a:srgbClr val="1F145D"/>
                </a:solidFill>
                <a:latin typeface="Calibri"/>
                <a:cs typeface="Calibri"/>
              </a:rPr>
              <a:t>Create</a:t>
            </a:r>
            <a:r>
              <a:rPr sz="1400" i="1" spc="-20" dirty="0">
                <a:solidFill>
                  <a:srgbClr val="1F145D"/>
                </a:solidFill>
                <a:latin typeface="Calibri"/>
                <a:cs typeface="Calibri"/>
              </a:rPr>
              <a:t> </a:t>
            </a:r>
            <a:r>
              <a:rPr sz="1400" i="1" spc="-5" dirty="0">
                <a:solidFill>
                  <a:srgbClr val="1F145D"/>
                </a:solidFill>
                <a:latin typeface="Calibri"/>
                <a:cs typeface="Calibri"/>
              </a:rPr>
              <a:t>Date:</a:t>
            </a:r>
            <a:r>
              <a:rPr sz="1400" i="1" spc="-15" dirty="0">
                <a:solidFill>
                  <a:srgbClr val="1F145D"/>
                </a:solidFill>
                <a:latin typeface="Calibri"/>
                <a:cs typeface="Calibri"/>
              </a:rPr>
              <a:t> </a:t>
            </a:r>
            <a:r>
              <a:rPr sz="1400" i="1" spc="-5" dirty="0">
                <a:solidFill>
                  <a:srgbClr val="1F145D"/>
                </a:solidFill>
                <a:latin typeface="Calibri"/>
                <a:cs typeface="Calibri"/>
              </a:rPr>
              <a:t>02.02.2020</a:t>
            </a:r>
            <a:r>
              <a:rPr sz="1400" i="1" spc="-10" dirty="0">
                <a:solidFill>
                  <a:srgbClr val="1F145D"/>
                </a:solidFill>
                <a:latin typeface="Calibri"/>
                <a:cs typeface="Calibri"/>
              </a:rPr>
              <a:t> </a:t>
            </a:r>
            <a:r>
              <a:rPr sz="1400" i="1" spc="-5" dirty="0">
                <a:solidFill>
                  <a:srgbClr val="1F145D"/>
                </a:solidFill>
                <a:latin typeface="Calibri"/>
                <a:cs typeface="Calibri"/>
              </a:rPr>
              <a:t>13:13:13</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20" dirty="0">
                <a:solidFill>
                  <a:srgbClr val="1F145D"/>
                </a:solidFill>
                <a:latin typeface="Calibri"/>
                <a:cs typeface="Calibri"/>
              </a:rPr>
              <a:t> </a:t>
            </a:r>
            <a:r>
              <a:rPr sz="1400" i="1" dirty="0">
                <a:solidFill>
                  <a:srgbClr val="1F145D"/>
                </a:solidFill>
                <a:latin typeface="Calibri"/>
                <a:cs typeface="Calibri"/>
              </a:rPr>
              <a:t>Module</a:t>
            </a:r>
            <a:r>
              <a:rPr sz="1400" i="1" spc="-30" dirty="0">
                <a:solidFill>
                  <a:srgbClr val="1F145D"/>
                </a:solidFill>
                <a:latin typeface="Calibri"/>
                <a:cs typeface="Calibri"/>
              </a:rPr>
              <a:t> </a:t>
            </a:r>
            <a:r>
              <a:rPr sz="1400" i="1" spc="-5" dirty="0">
                <a:solidFill>
                  <a:srgbClr val="1F145D"/>
                </a:solidFill>
                <a:latin typeface="Calibri"/>
                <a:cs typeface="Calibri"/>
              </a:rPr>
              <a:t>Name:</a:t>
            </a:r>
            <a:r>
              <a:rPr sz="1400" i="1" spc="-15" dirty="0">
                <a:solidFill>
                  <a:srgbClr val="1F145D"/>
                </a:solidFill>
                <a:latin typeface="Calibri"/>
                <a:cs typeface="Calibri"/>
              </a:rPr>
              <a:t> </a:t>
            </a:r>
            <a:r>
              <a:rPr sz="1400" i="1" spc="-5" dirty="0">
                <a:solidFill>
                  <a:srgbClr val="1F145D"/>
                </a:solidFill>
                <a:latin typeface="Calibri"/>
                <a:cs typeface="Calibri"/>
              </a:rPr>
              <a:t>DelayGen</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Engineer:</a:t>
            </a:r>
            <a:r>
              <a:rPr sz="1400" i="1" spc="-30" dirty="0">
                <a:solidFill>
                  <a:srgbClr val="1F145D"/>
                </a:solidFill>
                <a:latin typeface="Calibri"/>
                <a:cs typeface="Calibri"/>
              </a:rPr>
              <a:t> </a:t>
            </a:r>
            <a:r>
              <a:rPr sz="1400" i="1" dirty="0">
                <a:solidFill>
                  <a:srgbClr val="1F145D"/>
                </a:solidFill>
                <a:latin typeface="Calibri"/>
                <a:cs typeface="Calibri"/>
              </a:rPr>
              <a:t>T</a:t>
            </a:r>
            <a:r>
              <a:rPr sz="1400" i="1" spc="-25" dirty="0">
                <a:solidFill>
                  <a:srgbClr val="1F145D"/>
                </a:solidFill>
                <a:latin typeface="Calibri"/>
                <a:cs typeface="Calibri"/>
              </a:rPr>
              <a:t> </a:t>
            </a:r>
            <a:r>
              <a:rPr sz="1400" i="1" dirty="0">
                <a:solidFill>
                  <a:srgbClr val="1F145D"/>
                </a:solidFill>
                <a:latin typeface="Calibri"/>
                <a:cs typeface="Calibri"/>
              </a:rPr>
              <a:t>Good</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20" dirty="0">
                <a:solidFill>
                  <a:srgbClr val="1F145D"/>
                </a:solidFill>
                <a:latin typeface="Calibri"/>
                <a:cs typeface="Calibri"/>
              </a:rPr>
              <a:t> </a:t>
            </a:r>
            <a:r>
              <a:rPr sz="1400" i="1" spc="-25" dirty="0">
                <a:solidFill>
                  <a:srgbClr val="1F145D"/>
                </a:solidFill>
                <a:latin typeface="Calibri"/>
                <a:cs typeface="Calibri"/>
              </a:rPr>
              <a:t>Target</a:t>
            </a:r>
            <a:r>
              <a:rPr sz="1400" i="1" spc="-5" dirty="0">
                <a:solidFill>
                  <a:srgbClr val="1F145D"/>
                </a:solidFill>
                <a:latin typeface="Calibri"/>
                <a:cs typeface="Calibri"/>
              </a:rPr>
              <a:t> Devices:</a:t>
            </a:r>
            <a:r>
              <a:rPr sz="1400" i="1" spc="-25" dirty="0">
                <a:solidFill>
                  <a:srgbClr val="1F145D"/>
                </a:solidFill>
                <a:latin typeface="Calibri"/>
                <a:cs typeface="Calibri"/>
              </a:rPr>
              <a:t> </a:t>
            </a:r>
            <a:r>
              <a:rPr sz="1400" i="1" spc="-10" dirty="0">
                <a:solidFill>
                  <a:srgbClr val="1F145D"/>
                </a:solidFill>
                <a:latin typeface="Calibri"/>
                <a:cs typeface="Calibri"/>
              </a:rPr>
              <a:t>Any</a:t>
            </a:r>
            <a:r>
              <a:rPr sz="1400" i="1" spc="-15" dirty="0">
                <a:solidFill>
                  <a:srgbClr val="1F145D"/>
                </a:solidFill>
                <a:latin typeface="Calibri"/>
                <a:cs typeface="Calibri"/>
              </a:rPr>
              <a:t> </a:t>
            </a:r>
            <a:r>
              <a:rPr sz="1400" i="1" spc="-5" dirty="0">
                <a:solidFill>
                  <a:srgbClr val="1F145D"/>
                </a:solidFill>
                <a:latin typeface="Calibri"/>
                <a:cs typeface="Calibri"/>
              </a:rPr>
              <a:t>FPGA</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15" dirty="0">
                <a:solidFill>
                  <a:srgbClr val="1F145D"/>
                </a:solidFill>
                <a:latin typeface="Calibri"/>
                <a:cs typeface="Calibri"/>
              </a:rPr>
              <a:t> </a:t>
            </a:r>
            <a:r>
              <a:rPr sz="1400" i="1" spc="-35" dirty="0">
                <a:solidFill>
                  <a:srgbClr val="1F145D"/>
                </a:solidFill>
                <a:latin typeface="Calibri"/>
                <a:cs typeface="Calibri"/>
              </a:rPr>
              <a:t>Tool</a:t>
            </a:r>
            <a:r>
              <a:rPr sz="1400" i="1" spc="-25" dirty="0">
                <a:solidFill>
                  <a:srgbClr val="1F145D"/>
                </a:solidFill>
                <a:latin typeface="Calibri"/>
                <a:cs typeface="Calibri"/>
              </a:rPr>
              <a:t> </a:t>
            </a:r>
            <a:r>
              <a:rPr sz="1400" i="1" spc="-10" dirty="0">
                <a:solidFill>
                  <a:srgbClr val="1F145D"/>
                </a:solidFill>
                <a:latin typeface="Calibri"/>
                <a:cs typeface="Calibri"/>
              </a:rPr>
              <a:t>Versions:</a:t>
            </a:r>
            <a:r>
              <a:rPr sz="1400" i="1" spc="-20" dirty="0">
                <a:solidFill>
                  <a:srgbClr val="1F145D"/>
                </a:solidFill>
                <a:latin typeface="Calibri"/>
                <a:cs typeface="Calibri"/>
              </a:rPr>
              <a:t> </a:t>
            </a:r>
            <a:r>
              <a:rPr sz="1400" i="1" spc="-5" dirty="0">
                <a:solidFill>
                  <a:srgbClr val="1F145D"/>
                </a:solidFill>
                <a:latin typeface="Calibri"/>
                <a:cs typeface="Calibri"/>
              </a:rPr>
              <a:t>Vivado</a:t>
            </a:r>
            <a:r>
              <a:rPr sz="1400" i="1" spc="10" dirty="0">
                <a:solidFill>
                  <a:srgbClr val="1F145D"/>
                </a:solidFill>
                <a:latin typeface="Calibri"/>
                <a:cs typeface="Calibri"/>
              </a:rPr>
              <a:t> </a:t>
            </a:r>
            <a:r>
              <a:rPr sz="1400" i="1" spc="-5" dirty="0">
                <a:solidFill>
                  <a:srgbClr val="1F145D"/>
                </a:solidFill>
                <a:latin typeface="Calibri"/>
                <a:cs typeface="Calibri"/>
              </a:rPr>
              <a:t>2019.2</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10" dirty="0">
                <a:solidFill>
                  <a:srgbClr val="1F145D"/>
                </a:solidFill>
                <a:latin typeface="Calibri"/>
                <a:cs typeface="Calibri"/>
              </a:rPr>
              <a:t> </a:t>
            </a:r>
            <a:r>
              <a:rPr sz="1400" i="1" dirty="0">
                <a:solidFill>
                  <a:srgbClr val="1F145D"/>
                </a:solidFill>
                <a:latin typeface="Calibri"/>
                <a:cs typeface="Calibri"/>
              </a:rPr>
              <a:t>Description:</a:t>
            </a:r>
            <a:r>
              <a:rPr sz="1400" i="1" spc="-20" dirty="0">
                <a:solidFill>
                  <a:srgbClr val="1F145D"/>
                </a:solidFill>
                <a:latin typeface="Calibri"/>
                <a:cs typeface="Calibri"/>
              </a:rPr>
              <a:t> </a:t>
            </a:r>
            <a:r>
              <a:rPr sz="1400" i="1" spc="-5" dirty="0">
                <a:solidFill>
                  <a:srgbClr val="1F145D"/>
                </a:solidFill>
                <a:latin typeface="Calibri"/>
                <a:cs typeface="Calibri"/>
              </a:rPr>
              <a:t>Generate</a:t>
            </a:r>
            <a:r>
              <a:rPr sz="1400" i="1" spc="-25" dirty="0">
                <a:solidFill>
                  <a:srgbClr val="1F145D"/>
                </a:solidFill>
                <a:latin typeface="Calibri"/>
                <a:cs typeface="Calibri"/>
              </a:rPr>
              <a:t> </a:t>
            </a:r>
            <a:r>
              <a:rPr sz="1400" i="1" dirty="0">
                <a:solidFill>
                  <a:srgbClr val="1F145D"/>
                </a:solidFill>
                <a:latin typeface="Calibri"/>
                <a:cs typeface="Calibri"/>
              </a:rPr>
              <a:t>a single cycle</a:t>
            </a:r>
            <a:r>
              <a:rPr sz="1400" i="1" spc="-10" dirty="0">
                <a:solidFill>
                  <a:srgbClr val="1F145D"/>
                </a:solidFill>
                <a:latin typeface="Calibri"/>
                <a:cs typeface="Calibri"/>
              </a:rPr>
              <a:t> </a:t>
            </a:r>
            <a:r>
              <a:rPr sz="1400" i="1" dirty="0">
                <a:solidFill>
                  <a:srgbClr val="1F145D"/>
                </a:solidFill>
                <a:latin typeface="Calibri"/>
                <a:cs typeface="Calibri"/>
              </a:rPr>
              <a:t>tick</a:t>
            </a:r>
            <a:r>
              <a:rPr sz="1400" i="1" spc="10" dirty="0">
                <a:solidFill>
                  <a:srgbClr val="1F145D"/>
                </a:solidFill>
                <a:latin typeface="Calibri"/>
                <a:cs typeface="Calibri"/>
              </a:rPr>
              <a:t> </a:t>
            </a:r>
            <a:r>
              <a:rPr sz="1400" i="1" spc="-5" dirty="0">
                <a:solidFill>
                  <a:srgbClr val="1F145D"/>
                </a:solidFill>
                <a:latin typeface="Calibri"/>
                <a:cs typeface="Calibri"/>
              </a:rPr>
              <a:t>pulse</a:t>
            </a:r>
            <a:r>
              <a:rPr sz="1400" i="1" dirty="0">
                <a:solidFill>
                  <a:srgbClr val="1F145D"/>
                </a:solidFill>
                <a:latin typeface="Calibri"/>
                <a:cs typeface="Calibri"/>
              </a:rPr>
              <a:t> 1..1024</a:t>
            </a:r>
            <a:r>
              <a:rPr sz="1400" i="1" spc="-15" dirty="0">
                <a:solidFill>
                  <a:srgbClr val="1F145D"/>
                </a:solidFill>
                <a:latin typeface="Calibri"/>
                <a:cs typeface="Calibri"/>
              </a:rPr>
              <a:t> </a:t>
            </a:r>
            <a:r>
              <a:rPr sz="1400" i="1" dirty="0">
                <a:solidFill>
                  <a:srgbClr val="1F145D"/>
                </a:solidFill>
                <a:latin typeface="Calibri"/>
                <a:cs typeface="Calibri"/>
              </a:rPr>
              <a:t>cycles</a:t>
            </a:r>
            <a:r>
              <a:rPr sz="1400" i="1" spc="-5" dirty="0">
                <a:solidFill>
                  <a:srgbClr val="1F145D"/>
                </a:solidFill>
                <a:latin typeface="Calibri"/>
                <a:cs typeface="Calibri"/>
              </a:rPr>
              <a:t> after</a:t>
            </a:r>
            <a:r>
              <a:rPr sz="1400" i="1" spc="-15" dirty="0">
                <a:solidFill>
                  <a:srgbClr val="1F145D"/>
                </a:solidFill>
                <a:latin typeface="Calibri"/>
                <a:cs typeface="Calibri"/>
              </a:rPr>
              <a:t> </a:t>
            </a:r>
            <a:r>
              <a:rPr sz="1400" i="1" spc="-5" dirty="0">
                <a:solidFill>
                  <a:srgbClr val="1F145D"/>
                </a:solidFill>
                <a:latin typeface="Calibri"/>
                <a:cs typeface="Calibri"/>
              </a:rPr>
              <a:t>trigger</a:t>
            </a:r>
            <a:endParaRPr sz="140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30" dirty="0">
                <a:solidFill>
                  <a:srgbClr val="1F145D"/>
                </a:solidFill>
                <a:latin typeface="Calibri"/>
                <a:cs typeface="Calibri"/>
              </a:rPr>
              <a:t> </a:t>
            </a:r>
            <a:r>
              <a:rPr sz="1400" i="1" spc="-5" dirty="0">
                <a:solidFill>
                  <a:srgbClr val="1F145D"/>
                </a:solidFill>
                <a:latin typeface="Calibri"/>
                <a:cs typeface="Calibri"/>
              </a:rPr>
              <a:t>Revision:</a:t>
            </a:r>
            <a:r>
              <a:rPr sz="1400" i="1" spc="-45" dirty="0">
                <a:solidFill>
                  <a:srgbClr val="1F145D"/>
                </a:solidFill>
                <a:latin typeface="Calibri"/>
                <a:cs typeface="Calibri"/>
              </a:rPr>
              <a:t> </a:t>
            </a:r>
            <a:r>
              <a:rPr sz="1400" i="1" dirty="0">
                <a:solidFill>
                  <a:srgbClr val="1F145D"/>
                </a:solidFill>
                <a:latin typeface="Calibri"/>
                <a:cs typeface="Calibri"/>
              </a:rPr>
              <a:t>1</a:t>
            </a:r>
            <a:endParaRPr sz="1400">
              <a:solidFill>
                <a:srgbClr val="1F145D"/>
              </a:solidFill>
              <a:latin typeface="Calibri"/>
              <a:cs typeface="Calibri"/>
            </a:endParaRPr>
          </a:p>
          <a:p>
            <a:pPr>
              <a:lnSpc>
                <a:spcPct val="100000"/>
              </a:lnSpc>
              <a:spcBef>
                <a:spcPts val="35"/>
              </a:spcBef>
            </a:pPr>
            <a:endParaRPr sz="1350">
              <a:solidFill>
                <a:srgbClr val="1F145D"/>
              </a:solidFill>
              <a:latin typeface="Calibri"/>
              <a:cs typeface="Calibri"/>
            </a:endParaRPr>
          </a:p>
          <a:p>
            <a:pPr marL="92710">
              <a:lnSpc>
                <a:spcPct val="100000"/>
              </a:lnSpc>
            </a:pPr>
            <a:r>
              <a:rPr sz="1400" b="1" spc="-5" dirty="0">
                <a:solidFill>
                  <a:srgbClr val="1F145D"/>
                </a:solidFill>
                <a:latin typeface="Calibri"/>
                <a:cs typeface="Calibri"/>
              </a:rPr>
              <a:t>module</a:t>
            </a:r>
            <a:r>
              <a:rPr sz="1400" b="1" spc="-55" dirty="0">
                <a:solidFill>
                  <a:srgbClr val="1F145D"/>
                </a:solidFill>
                <a:latin typeface="Calibri"/>
                <a:cs typeface="Calibri"/>
              </a:rPr>
              <a:t> </a:t>
            </a:r>
            <a:r>
              <a:rPr sz="1400" spc="-5" dirty="0">
                <a:solidFill>
                  <a:srgbClr val="1F145D"/>
                </a:solidFill>
                <a:latin typeface="Calibri"/>
                <a:cs typeface="Calibri"/>
              </a:rPr>
              <a:t>DelayGen</a:t>
            </a:r>
            <a:endParaRPr sz="1400">
              <a:solidFill>
                <a:srgbClr val="1F145D"/>
              </a:solidFill>
              <a:latin typeface="Calibri"/>
              <a:cs typeface="Calibri"/>
            </a:endParaRPr>
          </a:p>
          <a:p>
            <a:pPr marL="132080">
              <a:lnSpc>
                <a:spcPct val="100000"/>
              </a:lnSpc>
            </a:pPr>
            <a:r>
              <a:rPr sz="1400" dirty="0">
                <a:solidFill>
                  <a:srgbClr val="1F145D"/>
                </a:solidFill>
                <a:latin typeface="Calibri"/>
                <a:cs typeface="Calibri"/>
              </a:rPr>
              <a:t>#(</a:t>
            </a:r>
            <a:r>
              <a:rPr sz="1400" spc="-15" dirty="0">
                <a:solidFill>
                  <a:srgbClr val="1F145D"/>
                </a:solidFill>
                <a:latin typeface="Calibri"/>
                <a:cs typeface="Calibri"/>
              </a:rPr>
              <a:t> </a:t>
            </a:r>
            <a:r>
              <a:rPr sz="1400" b="1" spc="-5" dirty="0">
                <a:solidFill>
                  <a:srgbClr val="1F145D"/>
                </a:solidFill>
                <a:latin typeface="Calibri"/>
                <a:cs typeface="Calibri"/>
              </a:rPr>
              <a:t>parameter</a:t>
            </a:r>
            <a:r>
              <a:rPr sz="1400" b="1" spc="-50" dirty="0">
                <a:solidFill>
                  <a:srgbClr val="1F145D"/>
                </a:solidFill>
                <a:latin typeface="Calibri"/>
                <a:cs typeface="Calibri"/>
              </a:rPr>
              <a:t> </a:t>
            </a:r>
            <a:r>
              <a:rPr sz="1400" spc="-15" dirty="0">
                <a:solidFill>
                  <a:srgbClr val="1F145D"/>
                </a:solidFill>
                <a:latin typeface="Calibri"/>
                <a:cs typeface="Calibri"/>
              </a:rPr>
              <a:t>DELAY_BITS</a:t>
            </a:r>
            <a:r>
              <a:rPr sz="1400" spc="-10" dirty="0">
                <a:solidFill>
                  <a:srgbClr val="1F145D"/>
                </a:solidFill>
                <a:latin typeface="Calibri"/>
                <a:cs typeface="Calibri"/>
              </a:rPr>
              <a:t> </a:t>
            </a:r>
            <a:r>
              <a:rPr sz="1400" dirty="0">
                <a:solidFill>
                  <a:srgbClr val="1F145D"/>
                </a:solidFill>
                <a:latin typeface="Calibri"/>
                <a:cs typeface="Calibri"/>
              </a:rPr>
              <a:t>=</a:t>
            </a:r>
            <a:r>
              <a:rPr sz="1400" spc="-25" dirty="0">
                <a:solidFill>
                  <a:srgbClr val="1F145D"/>
                </a:solidFill>
                <a:latin typeface="Calibri"/>
                <a:cs typeface="Calibri"/>
              </a:rPr>
              <a:t> </a:t>
            </a:r>
            <a:r>
              <a:rPr sz="1400" spc="-5" dirty="0">
                <a:solidFill>
                  <a:srgbClr val="1F145D"/>
                </a:solidFill>
                <a:latin typeface="Calibri"/>
                <a:cs typeface="Calibri"/>
              </a:rPr>
              <a:t>10</a:t>
            </a:r>
            <a:r>
              <a:rPr sz="1400" spc="-10" dirty="0">
                <a:solidFill>
                  <a:srgbClr val="1F145D"/>
                </a:solidFill>
                <a:latin typeface="Calibri"/>
                <a:cs typeface="Calibri"/>
              </a:rPr>
              <a:t> </a:t>
            </a:r>
            <a:r>
              <a:rPr sz="1400" dirty="0">
                <a:solidFill>
                  <a:srgbClr val="1F145D"/>
                </a:solidFill>
                <a:latin typeface="Calibri"/>
                <a:cs typeface="Calibri"/>
              </a:rPr>
              <a:t>)</a:t>
            </a:r>
            <a:endParaRPr sz="1400">
              <a:solidFill>
                <a:srgbClr val="1F145D"/>
              </a:solidFill>
              <a:latin typeface="Calibri"/>
              <a:cs typeface="Calibri"/>
            </a:endParaRPr>
          </a:p>
          <a:p>
            <a:pPr marL="251460">
              <a:lnSpc>
                <a:spcPct val="100000"/>
              </a:lnSpc>
            </a:pPr>
            <a:r>
              <a:rPr sz="1400" dirty="0">
                <a:solidFill>
                  <a:srgbClr val="1F145D"/>
                </a:solidFill>
                <a:latin typeface="Calibri"/>
                <a:cs typeface="Calibri"/>
              </a:rPr>
              <a:t>(</a:t>
            </a:r>
            <a:r>
              <a:rPr sz="1400" spc="-25" dirty="0">
                <a:solidFill>
                  <a:srgbClr val="1F145D"/>
                </a:solidFill>
                <a:latin typeface="Calibri"/>
                <a:cs typeface="Calibri"/>
              </a:rPr>
              <a:t> </a:t>
            </a:r>
            <a:r>
              <a:rPr sz="1400" b="1" dirty="0">
                <a:solidFill>
                  <a:srgbClr val="1F145D"/>
                </a:solidFill>
                <a:latin typeface="Calibri"/>
                <a:cs typeface="Calibri"/>
              </a:rPr>
              <a:t>input</a:t>
            </a:r>
            <a:r>
              <a:rPr sz="1400" b="1" spc="-45" dirty="0">
                <a:solidFill>
                  <a:srgbClr val="1F145D"/>
                </a:solidFill>
                <a:latin typeface="Calibri"/>
                <a:cs typeface="Calibri"/>
              </a:rPr>
              <a:t> </a:t>
            </a:r>
            <a:r>
              <a:rPr sz="1400" spc="-5" dirty="0">
                <a:solidFill>
                  <a:srgbClr val="1F145D"/>
                </a:solidFill>
                <a:latin typeface="Calibri"/>
                <a:cs typeface="Calibri"/>
              </a:rPr>
              <a:t>clk,</a:t>
            </a:r>
            <a:endParaRPr sz="1400">
              <a:solidFill>
                <a:srgbClr val="1F145D"/>
              </a:solidFill>
              <a:latin typeface="Calibri"/>
              <a:cs typeface="Calibri"/>
            </a:endParaRPr>
          </a:p>
          <a:p>
            <a:pPr marL="330200">
              <a:lnSpc>
                <a:spcPct val="100000"/>
              </a:lnSpc>
            </a:pPr>
            <a:r>
              <a:rPr sz="1400" b="1" dirty="0">
                <a:solidFill>
                  <a:srgbClr val="1F145D"/>
                </a:solidFill>
                <a:latin typeface="Calibri"/>
                <a:cs typeface="Calibri"/>
              </a:rPr>
              <a:t>input</a:t>
            </a:r>
            <a:r>
              <a:rPr sz="1400" b="1" spc="-40" dirty="0">
                <a:solidFill>
                  <a:srgbClr val="1F145D"/>
                </a:solidFill>
                <a:latin typeface="Calibri"/>
                <a:cs typeface="Calibri"/>
              </a:rPr>
              <a:t> </a:t>
            </a:r>
            <a:r>
              <a:rPr sz="1400" spc="-20" dirty="0">
                <a:solidFill>
                  <a:srgbClr val="1F145D"/>
                </a:solidFill>
                <a:latin typeface="Calibri"/>
                <a:cs typeface="Calibri"/>
              </a:rPr>
              <a:t>trigger,</a:t>
            </a:r>
            <a:endParaRPr sz="1400">
              <a:solidFill>
                <a:srgbClr val="1F145D"/>
              </a:solidFill>
              <a:latin typeface="Calibri"/>
              <a:cs typeface="Calibri"/>
            </a:endParaRPr>
          </a:p>
          <a:p>
            <a:pPr marL="330200">
              <a:lnSpc>
                <a:spcPct val="100000"/>
              </a:lnSpc>
            </a:pPr>
            <a:r>
              <a:rPr sz="1400" b="1" dirty="0">
                <a:solidFill>
                  <a:srgbClr val="1F145D"/>
                </a:solidFill>
                <a:latin typeface="Calibri"/>
                <a:cs typeface="Calibri"/>
              </a:rPr>
              <a:t>input</a:t>
            </a:r>
            <a:r>
              <a:rPr sz="1400" b="1" spc="-30" dirty="0">
                <a:solidFill>
                  <a:srgbClr val="1F145D"/>
                </a:solidFill>
                <a:latin typeface="Calibri"/>
                <a:cs typeface="Calibri"/>
              </a:rPr>
              <a:t> </a:t>
            </a:r>
            <a:r>
              <a:rPr sz="1400" spc="-10" dirty="0">
                <a:solidFill>
                  <a:srgbClr val="1F145D"/>
                </a:solidFill>
                <a:latin typeface="Calibri"/>
                <a:cs typeface="Calibri"/>
              </a:rPr>
              <a:t>[DELAY_BITS-1:0]</a:t>
            </a:r>
            <a:r>
              <a:rPr sz="1400" spc="-35" dirty="0">
                <a:solidFill>
                  <a:srgbClr val="1F145D"/>
                </a:solidFill>
                <a:latin typeface="Calibri"/>
                <a:cs typeface="Calibri"/>
              </a:rPr>
              <a:t> </a:t>
            </a:r>
            <a:r>
              <a:rPr sz="1400" dirty="0">
                <a:solidFill>
                  <a:srgbClr val="1F145D"/>
                </a:solidFill>
                <a:latin typeface="Calibri"/>
                <a:cs typeface="Calibri"/>
              </a:rPr>
              <a:t>N,</a:t>
            </a:r>
            <a:endParaRPr sz="1400">
              <a:solidFill>
                <a:srgbClr val="1F145D"/>
              </a:solidFill>
              <a:latin typeface="Calibri"/>
              <a:cs typeface="Calibri"/>
            </a:endParaRPr>
          </a:p>
          <a:p>
            <a:pPr marL="330200">
              <a:lnSpc>
                <a:spcPct val="100000"/>
              </a:lnSpc>
            </a:pPr>
            <a:r>
              <a:rPr sz="1400" b="1" dirty="0">
                <a:solidFill>
                  <a:srgbClr val="1F145D"/>
                </a:solidFill>
                <a:latin typeface="Calibri"/>
                <a:cs typeface="Calibri"/>
              </a:rPr>
              <a:t>output</a:t>
            </a:r>
            <a:r>
              <a:rPr sz="1400" b="1" spc="-35" dirty="0">
                <a:solidFill>
                  <a:srgbClr val="1F145D"/>
                </a:solidFill>
                <a:latin typeface="Calibri"/>
                <a:cs typeface="Calibri"/>
              </a:rPr>
              <a:t> </a:t>
            </a:r>
            <a:r>
              <a:rPr sz="1400" b="1" spc="-5" dirty="0">
                <a:solidFill>
                  <a:srgbClr val="1F145D"/>
                </a:solidFill>
                <a:latin typeface="Calibri"/>
                <a:cs typeface="Calibri"/>
              </a:rPr>
              <a:t>reg</a:t>
            </a:r>
            <a:r>
              <a:rPr sz="1400" b="1" spc="-45" dirty="0">
                <a:solidFill>
                  <a:srgbClr val="1F145D"/>
                </a:solidFill>
                <a:latin typeface="Calibri"/>
                <a:cs typeface="Calibri"/>
              </a:rPr>
              <a:t> </a:t>
            </a:r>
            <a:r>
              <a:rPr sz="1400" spc="-5" dirty="0">
                <a:solidFill>
                  <a:srgbClr val="1F145D"/>
                </a:solidFill>
                <a:latin typeface="Calibri"/>
                <a:cs typeface="Calibri"/>
              </a:rPr>
              <a:t>tick</a:t>
            </a:r>
            <a:r>
              <a:rPr sz="1400" spc="-10" dirty="0">
                <a:solidFill>
                  <a:srgbClr val="1F145D"/>
                </a:solidFill>
                <a:latin typeface="Calibri"/>
                <a:cs typeface="Calibri"/>
              </a:rPr>
              <a:t> </a:t>
            </a:r>
            <a:r>
              <a:rPr sz="1400" spc="-5" dirty="0">
                <a:solidFill>
                  <a:srgbClr val="1F145D"/>
                </a:solidFill>
                <a:latin typeface="Calibri"/>
                <a:cs typeface="Calibri"/>
              </a:rPr>
              <a:t>);</a:t>
            </a:r>
            <a:endParaRPr sz="1400">
              <a:solidFill>
                <a:srgbClr val="1F145D"/>
              </a:solidFill>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8566" y="249174"/>
            <a:ext cx="3597910" cy="697230"/>
          </a:xfrm>
          <a:prstGeom prst="rect">
            <a:avLst/>
          </a:prstGeom>
        </p:spPr>
        <p:txBody>
          <a:bodyPr vert="horz" wrap="square" lIns="0" tIns="13335" rIns="0" bIns="0" rtlCol="0">
            <a:spAutoFit/>
          </a:bodyPr>
          <a:lstStyle/>
          <a:p>
            <a:pPr marL="12700">
              <a:lnSpc>
                <a:spcPct val="100000"/>
              </a:lnSpc>
              <a:spcBef>
                <a:spcPts val="105"/>
              </a:spcBef>
            </a:pPr>
            <a:r>
              <a:rPr spc="-15" dirty="0">
                <a:solidFill>
                  <a:srgbClr val="1F145D"/>
                </a:solidFill>
              </a:rPr>
              <a:t>Delay</a:t>
            </a:r>
            <a:r>
              <a:rPr spc="-60" dirty="0">
                <a:solidFill>
                  <a:srgbClr val="1F145D"/>
                </a:solidFill>
              </a:rPr>
              <a:t> </a:t>
            </a:r>
            <a:r>
              <a:rPr spc="-25" dirty="0">
                <a:solidFill>
                  <a:srgbClr val="1F145D"/>
                </a:solidFill>
              </a:rPr>
              <a:t>generator</a:t>
            </a:r>
          </a:p>
        </p:txBody>
      </p:sp>
      <p:sp>
        <p:nvSpPr>
          <p:cNvPr id="3" name="object 3"/>
          <p:cNvSpPr txBox="1"/>
          <p:nvPr/>
        </p:nvSpPr>
        <p:spPr>
          <a:xfrm>
            <a:off x="6908292" y="522731"/>
            <a:ext cx="4892040" cy="5597045"/>
          </a:xfrm>
          <a:prstGeom prst="rect">
            <a:avLst/>
          </a:prstGeom>
          <a:solidFill>
            <a:srgbClr val="E1EFD9"/>
          </a:solidFill>
          <a:ln w="9525">
            <a:solidFill>
              <a:srgbClr val="00AF50"/>
            </a:solidFill>
          </a:ln>
        </p:spPr>
        <p:txBody>
          <a:bodyPr vert="horz" wrap="square" lIns="0" tIns="33655" rIns="0" bIns="0" rtlCol="0">
            <a:spAutoFit/>
          </a:bodyPr>
          <a:lstStyle/>
          <a:p>
            <a:pPr marL="92710">
              <a:lnSpc>
                <a:spcPct val="100000"/>
              </a:lnSpc>
              <a:spcBef>
                <a:spcPts val="265"/>
              </a:spcBef>
            </a:pPr>
            <a:r>
              <a:rPr sz="1400" b="1" spc="-5" dirty="0">
                <a:solidFill>
                  <a:srgbClr val="1F145D"/>
                </a:solidFill>
                <a:latin typeface="Calibri"/>
                <a:cs typeface="Calibri"/>
              </a:rPr>
              <a:t>module</a:t>
            </a:r>
            <a:r>
              <a:rPr sz="1400" b="1" spc="-55" dirty="0">
                <a:solidFill>
                  <a:srgbClr val="1F145D"/>
                </a:solidFill>
                <a:latin typeface="Calibri"/>
                <a:cs typeface="Calibri"/>
              </a:rPr>
              <a:t> </a:t>
            </a:r>
            <a:r>
              <a:rPr sz="1400" spc="-5" dirty="0">
                <a:solidFill>
                  <a:srgbClr val="1F145D"/>
                </a:solidFill>
                <a:latin typeface="Calibri"/>
                <a:cs typeface="Calibri"/>
              </a:rPr>
              <a:t>DelayGen</a:t>
            </a:r>
            <a:endParaRPr sz="1400" dirty="0">
              <a:solidFill>
                <a:srgbClr val="1F145D"/>
              </a:solidFill>
              <a:latin typeface="Calibri"/>
              <a:cs typeface="Calibri"/>
            </a:endParaRPr>
          </a:p>
          <a:p>
            <a:pPr marL="132080">
              <a:lnSpc>
                <a:spcPct val="100000"/>
              </a:lnSpc>
            </a:pPr>
            <a:r>
              <a:rPr sz="1400" spc="-5" dirty="0">
                <a:solidFill>
                  <a:srgbClr val="1F145D"/>
                </a:solidFill>
                <a:latin typeface="Calibri"/>
                <a:cs typeface="Calibri"/>
              </a:rPr>
              <a:t>#(</a:t>
            </a:r>
            <a:r>
              <a:rPr sz="1400" spc="-15" dirty="0">
                <a:solidFill>
                  <a:srgbClr val="1F145D"/>
                </a:solidFill>
                <a:latin typeface="Calibri"/>
                <a:cs typeface="Calibri"/>
              </a:rPr>
              <a:t> </a:t>
            </a:r>
            <a:r>
              <a:rPr sz="1400" b="1" spc="-10" dirty="0">
                <a:solidFill>
                  <a:srgbClr val="1F145D"/>
                </a:solidFill>
                <a:latin typeface="Calibri"/>
                <a:cs typeface="Calibri"/>
              </a:rPr>
              <a:t>parameter</a:t>
            </a:r>
            <a:r>
              <a:rPr sz="1400" b="1" spc="-45" dirty="0">
                <a:solidFill>
                  <a:srgbClr val="1F145D"/>
                </a:solidFill>
                <a:latin typeface="Calibri"/>
                <a:cs typeface="Calibri"/>
              </a:rPr>
              <a:t> </a:t>
            </a:r>
            <a:r>
              <a:rPr sz="1400" spc="-15" dirty="0">
                <a:solidFill>
                  <a:srgbClr val="1F145D"/>
                </a:solidFill>
                <a:latin typeface="Calibri"/>
                <a:cs typeface="Calibri"/>
              </a:rPr>
              <a:t>DELAY_BITS</a:t>
            </a:r>
            <a:r>
              <a:rPr sz="1400" spc="-10" dirty="0">
                <a:solidFill>
                  <a:srgbClr val="1F145D"/>
                </a:solidFill>
                <a:latin typeface="Calibri"/>
                <a:cs typeface="Calibri"/>
              </a:rPr>
              <a:t> </a:t>
            </a:r>
            <a:r>
              <a:rPr sz="1400" dirty="0">
                <a:solidFill>
                  <a:srgbClr val="1F145D"/>
                </a:solidFill>
                <a:latin typeface="Calibri"/>
                <a:cs typeface="Calibri"/>
              </a:rPr>
              <a:t>=</a:t>
            </a:r>
            <a:r>
              <a:rPr sz="1400" spc="-20" dirty="0">
                <a:solidFill>
                  <a:srgbClr val="1F145D"/>
                </a:solidFill>
                <a:latin typeface="Calibri"/>
                <a:cs typeface="Calibri"/>
              </a:rPr>
              <a:t> </a:t>
            </a:r>
            <a:r>
              <a:rPr sz="1400" dirty="0">
                <a:solidFill>
                  <a:srgbClr val="1F145D"/>
                </a:solidFill>
                <a:latin typeface="Calibri"/>
                <a:cs typeface="Calibri"/>
              </a:rPr>
              <a:t>10</a:t>
            </a:r>
            <a:r>
              <a:rPr sz="1400" spc="-10" dirty="0">
                <a:solidFill>
                  <a:srgbClr val="1F145D"/>
                </a:solidFill>
                <a:latin typeface="Calibri"/>
                <a:cs typeface="Calibri"/>
              </a:rPr>
              <a:t> </a:t>
            </a:r>
            <a:r>
              <a:rPr sz="1400" dirty="0">
                <a:solidFill>
                  <a:srgbClr val="1F145D"/>
                </a:solidFill>
                <a:latin typeface="Calibri"/>
                <a:cs typeface="Calibri"/>
              </a:rPr>
              <a:t>)</a:t>
            </a:r>
          </a:p>
          <a:p>
            <a:pPr marL="250825">
              <a:lnSpc>
                <a:spcPct val="100000"/>
              </a:lnSpc>
            </a:pPr>
            <a:r>
              <a:rPr sz="1400" dirty="0">
                <a:solidFill>
                  <a:srgbClr val="1F145D"/>
                </a:solidFill>
                <a:latin typeface="Calibri"/>
                <a:cs typeface="Calibri"/>
              </a:rPr>
              <a:t>( </a:t>
            </a:r>
            <a:r>
              <a:rPr sz="1400" b="1" dirty="0">
                <a:solidFill>
                  <a:srgbClr val="1F145D"/>
                </a:solidFill>
                <a:latin typeface="Calibri"/>
                <a:cs typeface="Calibri"/>
              </a:rPr>
              <a:t>input</a:t>
            </a:r>
            <a:r>
              <a:rPr sz="1400" b="1" spc="-25" dirty="0">
                <a:solidFill>
                  <a:srgbClr val="1F145D"/>
                </a:solidFill>
                <a:latin typeface="Calibri"/>
                <a:cs typeface="Calibri"/>
              </a:rPr>
              <a:t> </a:t>
            </a:r>
            <a:r>
              <a:rPr sz="1400" spc="-5" dirty="0">
                <a:solidFill>
                  <a:srgbClr val="1F145D"/>
                </a:solidFill>
                <a:latin typeface="Calibri"/>
                <a:cs typeface="Calibri"/>
              </a:rPr>
              <a:t>clk,</a:t>
            </a:r>
            <a:r>
              <a:rPr sz="1400" spc="-10" dirty="0">
                <a:solidFill>
                  <a:srgbClr val="1F145D"/>
                </a:solidFill>
                <a:latin typeface="Calibri"/>
                <a:cs typeface="Calibri"/>
              </a:rPr>
              <a:t> </a:t>
            </a:r>
            <a:r>
              <a:rPr sz="1400" spc="-20" dirty="0">
                <a:solidFill>
                  <a:srgbClr val="1F145D"/>
                </a:solidFill>
                <a:latin typeface="Calibri"/>
                <a:cs typeface="Calibri"/>
              </a:rPr>
              <a:t>trigger,</a:t>
            </a:r>
            <a:r>
              <a:rPr sz="1400" dirty="0">
                <a:solidFill>
                  <a:srgbClr val="1F145D"/>
                </a:solidFill>
                <a:latin typeface="Calibri"/>
                <a:cs typeface="Calibri"/>
              </a:rPr>
              <a:t> </a:t>
            </a:r>
            <a:r>
              <a:rPr sz="1400" spc="-10" dirty="0">
                <a:solidFill>
                  <a:srgbClr val="1F145D"/>
                </a:solidFill>
                <a:latin typeface="Calibri"/>
                <a:cs typeface="Calibri"/>
              </a:rPr>
              <a:t>[DELAY_BITS-1:0] </a:t>
            </a:r>
            <a:r>
              <a:rPr sz="1400" dirty="0">
                <a:solidFill>
                  <a:srgbClr val="1F145D"/>
                </a:solidFill>
                <a:latin typeface="Calibri"/>
                <a:cs typeface="Calibri"/>
              </a:rPr>
              <a:t>N,</a:t>
            </a:r>
            <a:r>
              <a:rPr sz="1400" spc="295" dirty="0">
                <a:solidFill>
                  <a:srgbClr val="1F145D"/>
                </a:solidFill>
                <a:latin typeface="Calibri"/>
                <a:cs typeface="Calibri"/>
              </a:rPr>
              <a:t> </a:t>
            </a:r>
            <a:r>
              <a:rPr sz="1400" b="1" dirty="0">
                <a:solidFill>
                  <a:srgbClr val="1F145D"/>
                </a:solidFill>
                <a:latin typeface="Calibri"/>
                <a:cs typeface="Calibri"/>
              </a:rPr>
              <a:t>output</a:t>
            </a:r>
            <a:r>
              <a:rPr sz="1400" b="1" spc="-20" dirty="0">
                <a:solidFill>
                  <a:srgbClr val="1F145D"/>
                </a:solidFill>
                <a:latin typeface="Calibri"/>
                <a:cs typeface="Calibri"/>
              </a:rPr>
              <a:t> </a:t>
            </a:r>
            <a:r>
              <a:rPr sz="1400" b="1" spc="-5" dirty="0">
                <a:solidFill>
                  <a:srgbClr val="1F145D"/>
                </a:solidFill>
                <a:latin typeface="Calibri"/>
                <a:cs typeface="Calibri"/>
              </a:rPr>
              <a:t>reg</a:t>
            </a:r>
            <a:r>
              <a:rPr sz="1400" b="1" spc="-20" dirty="0">
                <a:solidFill>
                  <a:srgbClr val="1F145D"/>
                </a:solidFill>
                <a:latin typeface="Calibri"/>
                <a:cs typeface="Calibri"/>
              </a:rPr>
              <a:t> </a:t>
            </a:r>
            <a:r>
              <a:rPr sz="1400" dirty="0">
                <a:solidFill>
                  <a:srgbClr val="1F145D"/>
                </a:solidFill>
                <a:latin typeface="Calibri"/>
                <a:cs typeface="Calibri"/>
              </a:rPr>
              <a:t>tick</a:t>
            </a:r>
            <a:r>
              <a:rPr sz="1400" spc="-5" dirty="0">
                <a:solidFill>
                  <a:srgbClr val="1F145D"/>
                </a:solidFill>
                <a:latin typeface="Calibri"/>
                <a:cs typeface="Calibri"/>
              </a:rPr>
              <a:t> );</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L="92710">
              <a:lnSpc>
                <a:spcPct val="100000"/>
              </a:lnSpc>
            </a:pPr>
            <a:r>
              <a:rPr sz="1400" i="1" spc="-5" dirty="0">
                <a:solidFill>
                  <a:srgbClr val="1F145D"/>
                </a:solidFill>
                <a:latin typeface="Calibri"/>
                <a:cs typeface="Calibri"/>
              </a:rPr>
              <a:t>//</a:t>
            </a:r>
            <a:r>
              <a:rPr sz="1400" i="1" spc="-20" dirty="0">
                <a:solidFill>
                  <a:srgbClr val="1F145D"/>
                </a:solidFill>
                <a:latin typeface="Calibri"/>
                <a:cs typeface="Calibri"/>
              </a:rPr>
              <a:t> </a:t>
            </a:r>
            <a:r>
              <a:rPr sz="1400" i="1" spc="-5" dirty="0">
                <a:solidFill>
                  <a:srgbClr val="1F145D"/>
                </a:solidFill>
                <a:latin typeface="Calibri"/>
                <a:cs typeface="Calibri"/>
              </a:rPr>
              <a:t>declare</a:t>
            </a:r>
            <a:r>
              <a:rPr sz="1400" i="1" spc="-25" dirty="0">
                <a:solidFill>
                  <a:srgbClr val="1F145D"/>
                </a:solidFill>
                <a:latin typeface="Calibri"/>
                <a:cs typeface="Calibri"/>
              </a:rPr>
              <a:t> </a:t>
            </a:r>
            <a:r>
              <a:rPr sz="1400" i="1" spc="-5" dirty="0">
                <a:solidFill>
                  <a:srgbClr val="1F145D"/>
                </a:solidFill>
                <a:latin typeface="Calibri"/>
                <a:cs typeface="Calibri"/>
              </a:rPr>
              <a:t>out</a:t>
            </a:r>
            <a:r>
              <a:rPr sz="1400" i="1" spc="-20" dirty="0">
                <a:solidFill>
                  <a:srgbClr val="1F145D"/>
                </a:solidFill>
                <a:latin typeface="Calibri"/>
                <a:cs typeface="Calibri"/>
              </a:rPr>
              <a:t> </a:t>
            </a:r>
            <a:r>
              <a:rPr sz="1400" i="1" spc="-10" dirty="0">
                <a:solidFill>
                  <a:srgbClr val="1F145D"/>
                </a:solidFill>
                <a:latin typeface="Calibri"/>
                <a:cs typeface="Calibri"/>
              </a:rPr>
              <a:t>counter</a:t>
            </a:r>
            <a:endParaRPr sz="140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reg</a:t>
            </a:r>
            <a:r>
              <a:rPr sz="1400" b="1" spc="-25" dirty="0">
                <a:solidFill>
                  <a:srgbClr val="1F145D"/>
                </a:solidFill>
                <a:latin typeface="Calibri"/>
                <a:cs typeface="Calibri"/>
              </a:rPr>
              <a:t> </a:t>
            </a:r>
            <a:r>
              <a:rPr sz="1400" spc="-10" dirty="0">
                <a:solidFill>
                  <a:srgbClr val="1F145D"/>
                </a:solidFill>
                <a:latin typeface="Calibri"/>
                <a:cs typeface="Calibri"/>
              </a:rPr>
              <a:t>[DELAY_BITS-1:0]</a:t>
            </a:r>
            <a:r>
              <a:rPr sz="1400" spc="-5" dirty="0">
                <a:solidFill>
                  <a:srgbClr val="1F145D"/>
                </a:solidFill>
                <a:latin typeface="Calibri"/>
                <a:cs typeface="Calibri"/>
              </a:rPr>
              <a:t> </a:t>
            </a:r>
            <a:r>
              <a:rPr sz="1400" spc="-10" dirty="0">
                <a:solidFill>
                  <a:srgbClr val="1F145D"/>
                </a:solidFill>
                <a:latin typeface="Calibri"/>
                <a:cs typeface="Calibri"/>
              </a:rPr>
              <a:t>count</a:t>
            </a:r>
            <a:r>
              <a:rPr sz="1400" dirty="0">
                <a:solidFill>
                  <a:srgbClr val="1F145D"/>
                </a:solidFill>
                <a:latin typeface="Calibri"/>
                <a:cs typeface="Calibri"/>
              </a:rPr>
              <a:t> =</a:t>
            </a:r>
            <a:r>
              <a:rPr sz="1400" spc="-10" dirty="0">
                <a:solidFill>
                  <a:srgbClr val="1F145D"/>
                </a:solidFill>
                <a:latin typeface="Calibri"/>
                <a:cs typeface="Calibri"/>
              </a:rPr>
              <a:t> </a:t>
            </a:r>
            <a:r>
              <a:rPr sz="1400" spc="-5" dirty="0">
                <a:solidFill>
                  <a:srgbClr val="1F145D"/>
                </a:solidFill>
                <a:latin typeface="Calibri"/>
                <a:cs typeface="Calibri"/>
              </a:rPr>
              <a:t>{{1'b1}};</a:t>
            </a:r>
            <a:r>
              <a:rPr sz="1400" spc="305" dirty="0">
                <a:solidFill>
                  <a:srgbClr val="1F145D"/>
                </a:solidFill>
                <a:latin typeface="Calibri"/>
                <a:cs typeface="Calibri"/>
              </a:rPr>
              <a:t> </a:t>
            </a:r>
            <a:r>
              <a:rPr sz="1400" i="1" spc="-5" dirty="0">
                <a:solidFill>
                  <a:srgbClr val="1F145D"/>
                </a:solidFill>
                <a:latin typeface="Calibri"/>
                <a:cs typeface="Calibri"/>
              </a:rPr>
              <a:t>//</a:t>
            </a:r>
            <a:r>
              <a:rPr sz="1400" i="1" spc="-10" dirty="0">
                <a:solidFill>
                  <a:srgbClr val="1F145D"/>
                </a:solidFill>
                <a:latin typeface="Calibri"/>
                <a:cs typeface="Calibri"/>
              </a:rPr>
              <a:t> </a:t>
            </a:r>
            <a:r>
              <a:rPr sz="1400" i="1" dirty="0">
                <a:solidFill>
                  <a:srgbClr val="1F145D"/>
                </a:solidFill>
                <a:latin typeface="Calibri"/>
                <a:cs typeface="Calibri"/>
              </a:rPr>
              <a:t>initially</a:t>
            </a:r>
            <a:r>
              <a:rPr sz="1400" i="1" spc="10" dirty="0">
                <a:solidFill>
                  <a:srgbClr val="1F145D"/>
                </a:solidFill>
                <a:latin typeface="Calibri"/>
                <a:cs typeface="Calibri"/>
              </a:rPr>
              <a:t> </a:t>
            </a:r>
            <a:r>
              <a:rPr sz="1400" i="1" spc="-5" dirty="0">
                <a:solidFill>
                  <a:srgbClr val="1F145D"/>
                </a:solidFill>
                <a:latin typeface="Calibri"/>
                <a:cs typeface="Calibri"/>
              </a:rPr>
              <a:t>111..111</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710">
              <a:lnSpc>
                <a:spcPct val="100000"/>
              </a:lnSpc>
              <a:spcBef>
                <a:spcPts val="5"/>
              </a:spcBef>
            </a:pPr>
            <a:r>
              <a:rPr sz="1400" spc="-5" dirty="0">
                <a:solidFill>
                  <a:srgbClr val="1F145D"/>
                </a:solidFill>
                <a:latin typeface="Calibri"/>
                <a:cs typeface="Calibri"/>
              </a:rPr>
              <a:t>//</a:t>
            </a:r>
            <a:r>
              <a:rPr sz="1400" spc="-25" dirty="0">
                <a:solidFill>
                  <a:srgbClr val="1F145D"/>
                </a:solidFill>
                <a:latin typeface="Calibri"/>
                <a:cs typeface="Calibri"/>
              </a:rPr>
              <a:t> </a:t>
            </a:r>
            <a:r>
              <a:rPr sz="1400" spc="-5" dirty="0">
                <a:solidFill>
                  <a:srgbClr val="1F145D"/>
                </a:solidFill>
                <a:latin typeface="Calibri"/>
                <a:cs typeface="Calibri"/>
              </a:rPr>
              <a:t>declare</a:t>
            </a:r>
            <a:r>
              <a:rPr sz="1400" spc="-10" dirty="0">
                <a:solidFill>
                  <a:srgbClr val="1F145D"/>
                </a:solidFill>
                <a:latin typeface="Calibri"/>
                <a:cs typeface="Calibri"/>
              </a:rPr>
              <a:t> </a:t>
            </a:r>
            <a:r>
              <a:rPr sz="1400" dirty="0">
                <a:solidFill>
                  <a:srgbClr val="1F145D"/>
                </a:solidFill>
                <a:latin typeface="Calibri"/>
                <a:cs typeface="Calibri"/>
              </a:rPr>
              <a:t>our</a:t>
            </a:r>
            <a:r>
              <a:rPr sz="1400" spc="-15" dirty="0">
                <a:solidFill>
                  <a:srgbClr val="1F145D"/>
                </a:solidFill>
                <a:latin typeface="Calibri"/>
                <a:cs typeface="Calibri"/>
              </a:rPr>
              <a:t> </a:t>
            </a:r>
            <a:r>
              <a:rPr sz="1400" spc="-10" dirty="0">
                <a:solidFill>
                  <a:srgbClr val="1F145D"/>
                </a:solidFill>
                <a:latin typeface="Calibri"/>
                <a:cs typeface="Calibri"/>
              </a:rPr>
              <a:t>FSM</a:t>
            </a:r>
            <a:r>
              <a:rPr sz="1400" spc="-40" dirty="0">
                <a:solidFill>
                  <a:srgbClr val="1F145D"/>
                </a:solidFill>
                <a:latin typeface="Calibri"/>
                <a:cs typeface="Calibri"/>
              </a:rPr>
              <a:t> </a:t>
            </a:r>
            <a:r>
              <a:rPr sz="1400" spc="-10" dirty="0">
                <a:solidFill>
                  <a:srgbClr val="1F145D"/>
                </a:solidFill>
                <a:latin typeface="Calibri"/>
                <a:cs typeface="Calibri"/>
              </a:rPr>
              <a:t>states</a:t>
            </a:r>
            <a:endParaRPr sz="140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localparam</a:t>
            </a:r>
            <a:r>
              <a:rPr sz="1400" b="1" spc="-35" dirty="0">
                <a:solidFill>
                  <a:srgbClr val="1F145D"/>
                </a:solidFill>
                <a:latin typeface="Calibri"/>
                <a:cs typeface="Calibri"/>
              </a:rPr>
              <a:t> </a:t>
            </a:r>
            <a:r>
              <a:rPr sz="1400" spc="-5" dirty="0">
                <a:solidFill>
                  <a:srgbClr val="1F145D"/>
                </a:solidFill>
                <a:latin typeface="Calibri"/>
                <a:cs typeface="Calibri"/>
              </a:rPr>
              <a:t>IDLE=0,</a:t>
            </a:r>
            <a:r>
              <a:rPr sz="1400" spc="25" dirty="0">
                <a:solidFill>
                  <a:srgbClr val="1F145D"/>
                </a:solidFill>
                <a:latin typeface="Calibri"/>
                <a:cs typeface="Calibri"/>
              </a:rPr>
              <a:t> </a:t>
            </a:r>
            <a:r>
              <a:rPr sz="1400" spc="-5" dirty="0">
                <a:solidFill>
                  <a:srgbClr val="1F145D"/>
                </a:solidFill>
                <a:latin typeface="Calibri"/>
                <a:cs typeface="Calibri"/>
              </a:rPr>
              <a:t>COUNTING=1,</a:t>
            </a:r>
            <a:r>
              <a:rPr sz="1400" dirty="0">
                <a:solidFill>
                  <a:srgbClr val="1F145D"/>
                </a:solidFill>
                <a:latin typeface="Calibri"/>
                <a:cs typeface="Calibri"/>
              </a:rPr>
              <a:t> </a:t>
            </a:r>
            <a:r>
              <a:rPr sz="1400" spc="-5" dirty="0">
                <a:solidFill>
                  <a:srgbClr val="1F145D"/>
                </a:solidFill>
                <a:latin typeface="Calibri"/>
                <a:cs typeface="Calibri"/>
              </a:rPr>
              <a:t>TIME_OUT=2,</a:t>
            </a:r>
            <a:r>
              <a:rPr sz="1400" spc="20" dirty="0">
                <a:solidFill>
                  <a:srgbClr val="1F145D"/>
                </a:solidFill>
                <a:latin typeface="Calibri"/>
                <a:cs typeface="Calibri"/>
              </a:rPr>
              <a:t> </a:t>
            </a:r>
            <a:r>
              <a:rPr sz="1400" spc="-15" dirty="0">
                <a:solidFill>
                  <a:srgbClr val="1F145D"/>
                </a:solidFill>
                <a:latin typeface="Calibri"/>
                <a:cs typeface="Calibri"/>
              </a:rPr>
              <a:t>WAIT_LOW=3;</a:t>
            </a:r>
            <a:endParaRPr sz="140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reg</a:t>
            </a:r>
            <a:r>
              <a:rPr sz="1400" b="1" spc="-35" dirty="0">
                <a:solidFill>
                  <a:srgbClr val="1F145D"/>
                </a:solidFill>
                <a:latin typeface="Calibri"/>
                <a:cs typeface="Calibri"/>
              </a:rPr>
              <a:t> </a:t>
            </a:r>
            <a:r>
              <a:rPr sz="1400" spc="-5" dirty="0">
                <a:solidFill>
                  <a:srgbClr val="1F145D"/>
                </a:solidFill>
                <a:latin typeface="Calibri"/>
                <a:cs typeface="Calibri"/>
              </a:rPr>
              <a:t>[1:0]</a:t>
            </a:r>
            <a:r>
              <a:rPr sz="1400" spc="-20" dirty="0">
                <a:solidFill>
                  <a:srgbClr val="1F145D"/>
                </a:solidFill>
                <a:latin typeface="Calibri"/>
                <a:cs typeface="Calibri"/>
              </a:rPr>
              <a:t> </a:t>
            </a:r>
            <a:r>
              <a:rPr sz="1400" spc="-10" dirty="0">
                <a:solidFill>
                  <a:srgbClr val="1F145D"/>
                </a:solidFill>
                <a:latin typeface="Calibri"/>
                <a:cs typeface="Calibri"/>
              </a:rPr>
              <a:t>state</a:t>
            </a:r>
            <a:r>
              <a:rPr sz="1400" spc="-2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IDLE;</a:t>
            </a:r>
          </a:p>
          <a:p>
            <a:pPr>
              <a:lnSpc>
                <a:spcPct val="100000"/>
              </a:lnSpc>
              <a:spcBef>
                <a:spcPts val="30"/>
              </a:spcBef>
            </a:pPr>
            <a:endParaRPr lang="en-GB" sz="1350" dirty="0">
              <a:solidFill>
                <a:srgbClr val="1F145D"/>
              </a:solidFill>
              <a:latin typeface="Calibri"/>
              <a:cs typeface="Calibri"/>
            </a:endParaRPr>
          </a:p>
          <a:p>
            <a:pPr marL="92710">
              <a:lnSpc>
                <a:spcPct val="100000"/>
              </a:lnSpc>
            </a:pPr>
            <a:r>
              <a:rPr sz="1400" b="1" spc="-10" dirty="0">
                <a:solidFill>
                  <a:srgbClr val="1F145D"/>
                </a:solidFill>
                <a:latin typeface="Calibri"/>
                <a:cs typeface="Calibri"/>
              </a:rPr>
              <a:t>always</a:t>
            </a:r>
            <a:r>
              <a:rPr sz="1400" b="1" spc="-4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50" dirty="0">
                <a:solidFill>
                  <a:srgbClr val="1F145D"/>
                </a:solidFill>
                <a:latin typeface="Calibri"/>
                <a:cs typeface="Calibri"/>
              </a:rPr>
              <a:t> </a:t>
            </a:r>
            <a:r>
              <a:rPr sz="1400" spc="-5" dirty="0">
                <a:solidFill>
                  <a:srgbClr val="1F145D"/>
                </a:solidFill>
                <a:latin typeface="Calibri"/>
                <a:cs typeface="Calibri"/>
              </a:rPr>
              <a:t>clk)</a:t>
            </a:r>
            <a:endParaRPr sz="1400" dirty="0">
              <a:solidFill>
                <a:srgbClr val="1F145D"/>
              </a:solidFill>
              <a:latin typeface="Calibri"/>
              <a:cs typeface="Calibri"/>
            </a:endParaRPr>
          </a:p>
          <a:p>
            <a:pPr marL="211454">
              <a:lnSpc>
                <a:spcPct val="100000"/>
              </a:lnSpc>
              <a:spcBef>
                <a:spcPts val="5"/>
              </a:spcBef>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409575" marR="869950">
              <a:lnSpc>
                <a:spcPct val="100000"/>
              </a:lnSpc>
              <a:tabLst>
                <a:tab pos="1289050" algn="l"/>
              </a:tabLst>
            </a:pPr>
            <a:r>
              <a:rPr sz="1400" spc="-5" dirty="0">
                <a:solidFill>
                  <a:srgbClr val="1F145D"/>
                </a:solidFill>
                <a:latin typeface="Calibri"/>
                <a:cs typeface="Calibri"/>
              </a:rPr>
              <a:t>IDLE:	</a:t>
            </a:r>
            <a:r>
              <a:rPr sz="1400" b="1" dirty="0">
                <a:solidFill>
                  <a:srgbClr val="1F145D"/>
                </a:solidFill>
                <a:latin typeface="Calibri"/>
                <a:cs typeface="Calibri"/>
              </a:rPr>
              <a:t>if</a:t>
            </a:r>
            <a:r>
              <a:rPr sz="1400" b="1" spc="-10" dirty="0">
                <a:solidFill>
                  <a:srgbClr val="1F145D"/>
                </a:solidFill>
                <a:latin typeface="Calibri"/>
                <a:cs typeface="Calibri"/>
              </a:rPr>
              <a:t> </a:t>
            </a:r>
            <a:r>
              <a:rPr sz="1400" spc="-5" dirty="0">
                <a:solidFill>
                  <a:srgbClr val="1F145D"/>
                </a:solidFill>
                <a:latin typeface="Calibri"/>
                <a:cs typeface="Calibri"/>
              </a:rPr>
              <a:t>(trigger==1'b1)</a:t>
            </a:r>
            <a:r>
              <a:rPr sz="1400" spc="3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 COUNTING; </a:t>
            </a:r>
            <a:r>
              <a:rPr sz="1400" spc="-300" dirty="0">
                <a:solidFill>
                  <a:srgbClr val="1F145D"/>
                </a:solidFill>
                <a:latin typeface="Calibri"/>
                <a:cs typeface="Calibri"/>
              </a:rPr>
              <a:t> </a:t>
            </a:r>
            <a:r>
              <a:rPr sz="1400" spc="-5" dirty="0">
                <a:solidFill>
                  <a:srgbClr val="1F145D"/>
                </a:solidFill>
                <a:latin typeface="Calibri"/>
                <a:cs typeface="Calibri"/>
              </a:rPr>
              <a:t>COUNTING:</a:t>
            </a:r>
            <a:r>
              <a:rPr sz="1400" spc="-15" dirty="0">
                <a:solidFill>
                  <a:srgbClr val="1F145D"/>
                </a:solidFill>
                <a:latin typeface="Calibri"/>
                <a:cs typeface="Calibri"/>
              </a:rPr>
              <a:t> </a:t>
            </a:r>
            <a:r>
              <a:rPr sz="1400" b="1" dirty="0">
                <a:solidFill>
                  <a:srgbClr val="1F145D"/>
                </a:solidFill>
                <a:latin typeface="Calibri"/>
                <a:cs typeface="Calibri"/>
              </a:rPr>
              <a:t>if</a:t>
            </a:r>
            <a:r>
              <a:rPr sz="1400" b="1" spc="-15" dirty="0">
                <a:solidFill>
                  <a:srgbClr val="1F145D"/>
                </a:solidFill>
                <a:latin typeface="Calibri"/>
                <a:cs typeface="Calibri"/>
              </a:rPr>
              <a:t> </a:t>
            </a:r>
            <a:r>
              <a:rPr sz="1400" spc="-10" dirty="0">
                <a:solidFill>
                  <a:srgbClr val="1F145D"/>
                </a:solidFill>
                <a:latin typeface="Calibri"/>
                <a:cs typeface="Calibri"/>
              </a:rPr>
              <a:t>(count==0)</a:t>
            </a:r>
            <a:endParaRPr sz="1400" dirty="0">
              <a:solidFill>
                <a:srgbClr val="1F145D"/>
              </a:solidFill>
              <a:latin typeface="Calibri"/>
              <a:cs typeface="Calibri"/>
            </a:endParaRPr>
          </a:p>
          <a:p>
            <a:pPr marL="1322705" marR="224790">
              <a:lnSpc>
                <a:spcPct val="100000"/>
              </a:lnSpc>
            </a:pPr>
            <a:r>
              <a:rPr sz="1400" b="1" dirty="0">
                <a:solidFill>
                  <a:srgbClr val="1F145D"/>
                </a:solidFill>
                <a:latin typeface="Calibri"/>
                <a:cs typeface="Calibri"/>
              </a:rPr>
              <a:t>begin </a:t>
            </a:r>
            <a:r>
              <a:rPr sz="1400" spc="-5" dirty="0">
                <a:solidFill>
                  <a:srgbClr val="1F145D"/>
                </a:solidFill>
                <a:latin typeface="Calibri"/>
                <a:cs typeface="Calibri"/>
              </a:rPr>
              <a:t>count&lt;={{1'b1}};</a:t>
            </a:r>
            <a:r>
              <a:rPr sz="1400" spc="15" dirty="0">
                <a:solidFill>
                  <a:srgbClr val="1F145D"/>
                </a:solidFill>
                <a:latin typeface="Calibri"/>
                <a:cs typeface="Calibri"/>
              </a:rPr>
              <a:t> </a:t>
            </a:r>
            <a:r>
              <a:rPr sz="1400" spc="-10" dirty="0">
                <a:solidFill>
                  <a:srgbClr val="1F145D"/>
                </a:solidFill>
                <a:latin typeface="Calibri"/>
                <a:cs typeface="Calibri"/>
              </a:rPr>
              <a:t>state&lt;=TIME_OUT;</a:t>
            </a:r>
            <a:r>
              <a:rPr sz="1400" spc="-20" dirty="0">
                <a:solidFill>
                  <a:srgbClr val="1F145D"/>
                </a:solidFill>
                <a:latin typeface="Calibri"/>
                <a:cs typeface="Calibri"/>
              </a:rPr>
              <a:t> </a:t>
            </a:r>
            <a:r>
              <a:rPr sz="1400" b="1" dirty="0">
                <a:solidFill>
                  <a:srgbClr val="1F145D"/>
                </a:solidFill>
                <a:latin typeface="Calibri"/>
                <a:cs typeface="Calibri"/>
              </a:rPr>
              <a:t>end </a:t>
            </a:r>
            <a:r>
              <a:rPr sz="1400" b="1" spc="-305" dirty="0">
                <a:solidFill>
                  <a:srgbClr val="1F145D"/>
                </a:solidFill>
                <a:latin typeface="Calibri"/>
                <a:cs typeface="Calibri"/>
              </a:rPr>
              <a:t> </a:t>
            </a:r>
            <a:r>
              <a:rPr sz="1400" b="1" dirty="0">
                <a:solidFill>
                  <a:srgbClr val="1F145D"/>
                </a:solidFill>
                <a:latin typeface="Calibri"/>
                <a:cs typeface="Calibri"/>
              </a:rPr>
              <a:t>else</a:t>
            </a:r>
            <a:r>
              <a:rPr sz="1400" b="1" spc="-15" dirty="0">
                <a:solidFill>
                  <a:srgbClr val="1F145D"/>
                </a:solidFill>
                <a:latin typeface="Calibri"/>
                <a:cs typeface="Calibri"/>
              </a:rPr>
              <a:t> </a:t>
            </a:r>
            <a:r>
              <a:rPr sz="1400" spc="-10" dirty="0">
                <a:solidFill>
                  <a:srgbClr val="1F145D"/>
                </a:solidFill>
                <a:latin typeface="Calibri"/>
                <a:cs typeface="Calibri"/>
              </a:rPr>
              <a:t>count</a:t>
            </a:r>
            <a:r>
              <a:rPr sz="1400" dirty="0">
                <a:solidFill>
                  <a:srgbClr val="1F145D"/>
                </a:solidFill>
                <a:latin typeface="Calibri"/>
                <a:cs typeface="Calibri"/>
              </a:rPr>
              <a:t> </a:t>
            </a:r>
            <a:r>
              <a:rPr sz="1400" spc="-5" dirty="0">
                <a:solidFill>
                  <a:srgbClr val="1F145D"/>
                </a:solidFill>
                <a:latin typeface="Calibri"/>
                <a:cs typeface="Calibri"/>
              </a:rPr>
              <a:t>&lt;=</a:t>
            </a:r>
            <a:r>
              <a:rPr sz="1400" dirty="0">
                <a:solidFill>
                  <a:srgbClr val="1F145D"/>
                </a:solidFill>
                <a:latin typeface="Calibri"/>
                <a:cs typeface="Calibri"/>
              </a:rPr>
              <a:t> </a:t>
            </a:r>
            <a:r>
              <a:rPr sz="1400" spc="-10" dirty="0">
                <a:solidFill>
                  <a:srgbClr val="1F145D"/>
                </a:solidFill>
                <a:latin typeface="Calibri"/>
                <a:cs typeface="Calibri"/>
              </a:rPr>
              <a:t>count</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spc="-5" dirty="0">
                <a:solidFill>
                  <a:srgbClr val="1F145D"/>
                </a:solidFill>
                <a:latin typeface="Calibri"/>
                <a:cs typeface="Calibri"/>
              </a:rPr>
              <a:t>1;</a:t>
            </a:r>
            <a:endParaRPr sz="1400" dirty="0">
              <a:solidFill>
                <a:srgbClr val="1F145D"/>
              </a:solidFill>
              <a:latin typeface="Calibri"/>
              <a:cs typeface="Calibri"/>
            </a:endParaRPr>
          </a:p>
          <a:p>
            <a:pPr marL="409575">
              <a:lnSpc>
                <a:spcPct val="100000"/>
              </a:lnSpc>
            </a:pPr>
            <a:r>
              <a:rPr sz="1400" spc="-15" dirty="0">
                <a:solidFill>
                  <a:srgbClr val="1F145D"/>
                </a:solidFill>
                <a:latin typeface="Calibri"/>
                <a:cs typeface="Calibri"/>
              </a:rPr>
              <a:t>TIME_OUT:</a:t>
            </a:r>
            <a:r>
              <a:rPr sz="1400" spc="345" dirty="0">
                <a:solidFill>
                  <a:srgbClr val="1F145D"/>
                </a:solidFill>
                <a:latin typeface="Calibri"/>
                <a:cs typeface="Calibri"/>
              </a:rPr>
              <a:t> </a:t>
            </a:r>
            <a:r>
              <a:rPr sz="1400" b="1" dirty="0">
                <a:solidFill>
                  <a:srgbClr val="1F145D"/>
                </a:solidFill>
                <a:latin typeface="Calibri"/>
                <a:cs typeface="Calibri"/>
              </a:rPr>
              <a:t>if</a:t>
            </a:r>
            <a:r>
              <a:rPr sz="1400" b="1" spc="-25" dirty="0">
                <a:solidFill>
                  <a:srgbClr val="1F145D"/>
                </a:solidFill>
                <a:latin typeface="Calibri"/>
                <a:cs typeface="Calibri"/>
              </a:rPr>
              <a:t> </a:t>
            </a:r>
            <a:r>
              <a:rPr sz="1400" spc="-5" dirty="0">
                <a:solidFill>
                  <a:srgbClr val="1F145D"/>
                </a:solidFill>
                <a:latin typeface="Calibri"/>
                <a:cs typeface="Calibri"/>
              </a:rPr>
              <a:t>(trigger==1'b0)</a:t>
            </a:r>
            <a:r>
              <a:rPr sz="1400" spc="3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 IDLE;</a:t>
            </a:r>
            <a:endParaRPr sz="1400" dirty="0">
              <a:solidFill>
                <a:srgbClr val="1F145D"/>
              </a:solidFill>
              <a:latin typeface="Calibri"/>
              <a:cs typeface="Calibri"/>
            </a:endParaRPr>
          </a:p>
          <a:p>
            <a:pPr marL="409575" marR="1326515" indent="912494">
              <a:lnSpc>
                <a:spcPct val="100000"/>
              </a:lnSpc>
              <a:tabLst>
                <a:tab pos="1299210" algn="l"/>
              </a:tabLst>
            </a:pPr>
            <a:r>
              <a:rPr sz="1400" b="1" dirty="0">
                <a:solidFill>
                  <a:srgbClr val="1F145D"/>
                </a:solidFill>
                <a:latin typeface="Calibri"/>
                <a:cs typeface="Calibri"/>
              </a:rPr>
              <a:t>else </a:t>
            </a:r>
            <a:r>
              <a:rPr sz="1400" spc="-15" dirty="0">
                <a:solidFill>
                  <a:srgbClr val="1F145D"/>
                </a:solidFill>
                <a:latin typeface="Calibri"/>
                <a:cs typeface="Calibri"/>
              </a:rPr>
              <a:t>state </a:t>
            </a:r>
            <a:r>
              <a:rPr sz="1400" dirty="0">
                <a:solidFill>
                  <a:srgbClr val="1F145D"/>
                </a:solidFill>
                <a:latin typeface="Calibri"/>
                <a:cs typeface="Calibri"/>
              </a:rPr>
              <a:t>&lt;= </a:t>
            </a:r>
            <a:r>
              <a:rPr sz="1400" spc="-25" dirty="0">
                <a:solidFill>
                  <a:srgbClr val="1F145D"/>
                </a:solidFill>
                <a:latin typeface="Calibri"/>
                <a:cs typeface="Calibri"/>
              </a:rPr>
              <a:t>WAIT_LOW; </a:t>
            </a:r>
            <a:r>
              <a:rPr sz="1400" spc="-20" dirty="0">
                <a:solidFill>
                  <a:srgbClr val="1F145D"/>
                </a:solidFill>
                <a:latin typeface="Calibri"/>
                <a:cs typeface="Calibri"/>
              </a:rPr>
              <a:t> </a:t>
            </a:r>
            <a:r>
              <a:rPr sz="1400" spc="-15" dirty="0">
                <a:solidFill>
                  <a:srgbClr val="1F145D"/>
                </a:solidFill>
                <a:latin typeface="Calibri"/>
                <a:cs typeface="Calibri"/>
              </a:rPr>
              <a:t>WAIT_LOW:</a:t>
            </a:r>
            <a:r>
              <a:rPr sz="1400" spc="-5" dirty="0">
                <a:solidFill>
                  <a:srgbClr val="1F145D"/>
                </a:solidFill>
                <a:latin typeface="Calibri"/>
                <a:cs typeface="Calibri"/>
              </a:rPr>
              <a:t> </a:t>
            </a:r>
            <a:r>
              <a:rPr sz="1400" b="1" dirty="0">
                <a:solidFill>
                  <a:srgbClr val="1F145D"/>
                </a:solidFill>
                <a:latin typeface="Calibri"/>
                <a:cs typeface="Calibri"/>
              </a:rPr>
              <a:t>if</a:t>
            </a:r>
            <a:r>
              <a:rPr sz="1400" b="1" spc="-5" dirty="0">
                <a:solidFill>
                  <a:srgbClr val="1F145D"/>
                </a:solidFill>
                <a:latin typeface="Calibri"/>
                <a:cs typeface="Calibri"/>
              </a:rPr>
              <a:t> </a:t>
            </a:r>
            <a:r>
              <a:rPr sz="1400" spc="-5" dirty="0">
                <a:solidFill>
                  <a:srgbClr val="1F145D"/>
                </a:solidFill>
                <a:latin typeface="Calibri"/>
                <a:cs typeface="Calibri"/>
              </a:rPr>
              <a:t>(trigger==1'b0)</a:t>
            </a:r>
            <a:r>
              <a:rPr sz="1400" spc="30" dirty="0">
                <a:solidFill>
                  <a:srgbClr val="1F145D"/>
                </a:solidFill>
                <a:latin typeface="Calibri"/>
                <a:cs typeface="Calibri"/>
              </a:rPr>
              <a:t> </a:t>
            </a:r>
            <a:r>
              <a:rPr sz="1400" spc="-10" dirty="0">
                <a:solidFill>
                  <a:srgbClr val="1F145D"/>
                </a:solidFill>
                <a:latin typeface="Calibri"/>
                <a:cs typeface="Calibri"/>
              </a:rPr>
              <a:t>state</a:t>
            </a:r>
            <a:r>
              <a:rPr sz="1400" spc="-15" dirty="0">
                <a:solidFill>
                  <a:srgbClr val="1F145D"/>
                </a:solidFill>
                <a:latin typeface="Calibri"/>
                <a:cs typeface="Calibri"/>
              </a:rPr>
              <a:t> </a:t>
            </a:r>
            <a:r>
              <a:rPr sz="1400" spc="-5" dirty="0">
                <a:solidFill>
                  <a:srgbClr val="1F145D"/>
                </a:solidFill>
                <a:latin typeface="Calibri"/>
                <a:cs typeface="Calibri"/>
              </a:rPr>
              <a:t>&lt;= IDLE; </a:t>
            </a:r>
            <a:r>
              <a:rPr sz="1400" spc="-300" dirty="0">
                <a:solidFill>
                  <a:srgbClr val="1F145D"/>
                </a:solidFill>
                <a:latin typeface="Calibri"/>
                <a:cs typeface="Calibri"/>
              </a:rPr>
              <a:t> </a:t>
            </a:r>
            <a:r>
              <a:rPr sz="1400" b="1" spc="-5" dirty="0">
                <a:solidFill>
                  <a:srgbClr val="1F145D"/>
                </a:solidFill>
                <a:latin typeface="Calibri"/>
                <a:cs typeface="Calibri"/>
              </a:rPr>
              <a:t>default</a:t>
            </a:r>
            <a:r>
              <a:rPr sz="1400" spc="-5"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a:t>
            </a:r>
            <a:r>
              <a:rPr sz="1400" spc="-10" dirty="0">
                <a:solidFill>
                  <a:srgbClr val="1F145D"/>
                </a:solidFill>
                <a:latin typeface="Calibri"/>
                <a:cs typeface="Calibri"/>
              </a:rPr>
              <a:t> </a:t>
            </a:r>
            <a:r>
              <a:rPr sz="1400" spc="-5" dirty="0">
                <a:solidFill>
                  <a:srgbClr val="1F145D"/>
                </a:solidFill>
                <a:latin typeface="Calibri"/>
                <a:cs typeface="Calibri"/>
              </a:rPr>
              <a:t>IDLE;</a:t>
            </a:r>
            <a:endParaRPr sz="1400" dirty="0">
              <a:solidFill>
                <a:srgbClr val="1F145D"/>
              </a:solidFill>
              <a:latin typeface="Calibri"/>
              <a:cs typeface="Calibri"/>
            </a:endParaRPr>
          </a:p>
          <a:p>
            <a:pPr marL="172085">
              <a:lnSpc>
                <a:spcPct val="100000"/>
              </a:lnSpc>
            </a:pPr>
            <a:r>
              <a:rPr sz="1400" b="1" spc="-5" dirty="0">
                <a:solidFill>
                  <a:srgbClr val="1F145D"/>
                </a:solidFill>
                <a:latin typeface="Calibri"/>
                <a:cs typeface="Calibri"/>
              </a:rPr>
              <a:t>endcase</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710">
              <a:lnSpc>
                <a:spcPct val="100000"/>
              </a:lnSpc>
            </a:pPr>
            <a:r>
              <a:rPr lang="en-GB" sz="1400" b="1" dirty="0">
                <a:solidFill>
                  <a:srgbClr val="1F145D"/>
                </a:solidFill>
                <a:latin typeface="Calibri"/>
                <a:cs typeface="Calibri"/>
              </a:rPr>
              <a:t>assign</a:t>
            </a:r>
            <a:r>
              <a:rPr lang="en-GB" sz="1400" b="1" spc="-20" dirty="0">
                <a:solidFill>
                  <a:srgbClr val="1F145D"/>
                </a:solidFill>
                <a:latin typeface="Calibri"/>
                <a:cs typeface="Calibri"/>
              </a:rPr>
              <a:t> </a:t>
            </a:r>
            <a:r>
              <a:rPr lang="en-GB" sz="1400" spc="-5" dirty="0">
                <a:solidFill>
                  <a:srgbClr val="1F145D"/>
                </a:solidFill>
                <a:latin typeface="Calibri"/>
                <a:cs typeface="Calibri"/>
              </a:rPr>
              <a:t>tick </a:t>
            </a:r>
            <a:r>
              <a:rPr lang="en-GB" sz="1400" dirty="0">
                <a:solidFill>
                  <a:srgbClr val="1F145D"/>
                </a:solidFill>
                <a:latin typeface="Calibri"/>
                <a:cs typeface="Calibri"/>
              </a:rPr>
              <a:t>=</a:t>
            </a:r>
            <a:r>
              <a:rPr lang="en-GB" sz="1400" spc="-5" dirty="0">
                <a:solidFill>
                  <a:srgbClr val="1F145D"/>
                </a:solidFill>
                <a:latin typeface="Calibri"/>
                <a:cs typeface="Calibri"/>
              </a:rPr>
              <a:t> (state==TIME_OUT)</a:t>
            </a:r>
            <a:r>
              <a:rPr lang="en-GB" sz="1400" spc="30" dirty="0">
                <a:solidFill>
                  <a:srgbClr val="1F145D"/>
                </a:solidFill>
                <a:latin typeface="Calibri"/>
                <a:cs typeface="Calibri"/>
              </a:rPr>
              <a:t> </a:t>
            </a:r>
            <a:r>
              <a:rPr lang="en-GB" sz="1400" dirty="0">
                <a:solidFill>
                  <a:srgbClr val="1F145D"/>
                </a:solidFill>
                <a:latin typeface="Calibri"/>
                <a:cs typeface="Calibri"/>
              </a:rPr>
              <a:t>?</a:t>
            </a:r>
            <a:r>
              <a:rPr lang="en-GB" sz="1400" spc="-15" dirty="0">
                <a:solidFill>
                  <a:srgbClr val="1F145D"/>
                </a:solidFill>
                <a:latin typeface="Calibri"/>
                <a:cs typeface="Calibri"/>
              </a:rPr>
              <a:t> </a:t>
            </a:r>
            <a:r>
              <a:rPr lang="en-GB" sz="1400" spc="-5" dirty="0">
                <a:solidFill>
                  <a:srgbClr val="1F145D"/>
                </a:solidFill>
                <a:latin typeface="Calibri"/>
                <a:cs typeface="Calibri"/>
              </a:rPr>
              <a:t>1'b1</a:t>
            </a:r>
            <a:r>
              <a:rPr lang="en-GB" sz="1400" dirty="0">
                <a:solidFill>
                  <a:srgbClr val="1F145D"/>
                </a:solidFill>
                <a:latin typeface="Calibri"/>
                <a:cs typeface="Calibri"/>
              </a:rPr>
              <a:t> :</a:t>
            </a:r>
            <a:r>
              <a:rPr lang="en-GB" sz="1400" spc="-10" dirty="0">
                <a:solidFill>
                  <a:srgbClr val="1F145D"/>
                </a:solidFill>
                <a:latin typeface="Calibri"/>
                <a:cs typeface="Calibri"/>
              </a:rPr>
              <a:t> </a:t>
            </a:r>
            <a:r>
              <a:rPr lang="en-GB" sz="1400" spc="-5" dirty="0">
                <a:solidFill>
                  <a:srgbClr val="1F145D"/>
                </a:solidFill>
                <a:latin typeface="Calibri"/>
                <a:cs typeface="Calibri"/>
              </a:rPr>
              <a:t>1'b0;</a:t>
            </a:r>
            <a:endParaRPr lang="en-GB"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endmodule</a:t>
            </a:r>
            <a:endParaRPr sz="1400" dirty="0">
              <a:solidFill>
                <a:srgbClr val="1F145D"/>
              </a:solidFill>
              <a:latin typeface="Calibri"/>
              <a:cs typeface="Calibri"/>
            </a:endParaRPr>
          </a:p>
        </p:txBody>
      </p:sp>
      <p:grpSp>
        <p:nvGrpSpPr>
          <p:cNvPr id="18" name="Group 17">
            <a:extLst>
              <a:ext uri="{FF2B5EF4-FFF2-40B4-BE49-F238E27FC236}">
                <a16:creationId xmlns:a16="http://schemas.microsoft.com/office/drawing/2014/main" id="{6736A9A5-9CDB-49D3-BD59-15DBB0B8B606}"/>
              </a:ext>
            </a:extLst>
          </p:cNvPr>
          <p:cNvGrpSpPr/>
          <p:nvPr/>
        </p:nvGrpSpPr>
        <p:grpSpPr>
          <a:xfrm>
            <a:off x="1086358" y="1514347"/>
            <a:ext cx="4308856" cy="4339590"/>
            <a:chOff x="1086358" y="1514347"/>
            <a:chExt cx="4308856" cy="4339590"/>
          </a:xfrm>
        </p:grpSpPr>
        <p:pic>
          <p:nvPicPr>
            <p:cNvPr id="4" name="object 4"/>
            <p:cNvPicPr/>
            <p:nvPr/>
          </p:nvPicPr>
          <p:blipFill>
            <a:blip r:embed="rId2" cstate="print"/>
            <a:stretch>
              <a:fillRect/>
            </a:stretch>
          </p:blipFill>
          <p:spPr>
            <a:xfrm>
              <a:off x="1086358" y="1685289"/>
              <a:ext cx="4308856" cy="4168648"/>
            </a:xfrm>
            <a:prstGeom prst="rect">
              <a:avLst/>
            </a:prstGeom>
          </p:spPr>
        </p:pic>
        <p:sp>
          <p:nvSpPr>
            <p:cNvPr id="5" name="object 5"/>
            <p:cNvSpPr txBox="1"/>
            <p:nvPr/>
          </p:nvSpPr>
          <p:spPr>
            <a:xfrm>
              <a:off x="2406523" y="1916684"/>
              <a:ext cx="517270" cy="574040"/>
            </a:xfrm>
            <a:prstGeom prst="rect">
              <a:avLst/>
            </a:prstGeom>
          </p:spPr>
          <p:txBody>
            <a:bodyPr vert="horz" wrap="square" lIns="0" tIns="12700" rIns="0" bIns="0" rtlCol="0">
              <a:spAutoFit/>
            </a:bodyPr>
            <a:lstStyle/>
            <a:p>
              <a:pPr marL="156845" marR="5080" indent="-144780">
                <a:lnSpc>
                  <a:spcPct val="100000"/>
                </a:lnSpc>
                <a:spcBef>
                  <a:spcPts val="100"/>
                </a:spcBef>
              </a:pPr>
              <a:r>
                <a:rPr sz="1800" dirty="0">
                  <a:latin typeface="Calibri"/>
                  <a:cs typeface="Calibri"/>
                </a:rPr>
                <a:t>IDLE  0</a:t>
              </a:r>
            </a:p>
          </p:txBody>
        </p:sp>
        <p:sp>
          <p:nvSpPr>
            <p:cNvPr id="6" name="object 6"/>
            <p:cNvSpPr txBox="1"/>
            <p:nvPr/>
          </p:nvSpPr>
          <p:spPr>
            <a:xfrm>
              <a:off x="4557521" y="2718308"/>
              <a:ext cx="590550" cy="848360"/>
            </a:xfrm>
            <a:prstGeom prst="rect">
              <a:avLst/>
            </a:prstGeom>
          </p:spPr>
          <p:txBody>
            <a:bodyPr vert="horz" wrap="square" lIns="0" tIns="12700" rIns="0" bIns="0" rtlCol="0">
              <a:spAutoFit/>
            </a:bodyPr>
            <a:lstStyle/>
            <a:p>
              <a:pPr marL="12065" marR="5080" algn="ctr">
                <a:lnSpc>
                  <a:spcPct val="100000"/>
                </a:lnSpc>
                <a:spcBef>
                  <a:spcPts val="100"/>
                </a:spcBef>
              </a:pPr>
              <a:r>
                <a:rPr sz="1800" spc="-15" dirty="0">
                  <a:latin typeface="Calibri"/>
                  <a:cs typeface="Calibri"/>
                </a:rPr>
                <a:t>C</a:t>
              </a:r>
              <a:r>
                <a:rPr sz="1800" spc="-5" dirty="0">
                  <a:latin typeface="Calibri"/>
                  <a:cs typeface="Calibri"/>
                </a:rPr>
                <a:t>O</a:t>
              </a:r>
              <a:r>
                <a:rPr sz="1800" spc="-10" dirty="0">
                  <a:latin typeface="Calibri"/>
                  <a:cs typeface="Calibri"/>
                </a:rPr>
                <a:t>U</a:t>
              </a:r>
              <a:r>
                <a:rPr sz="1800" dirty="0">
                  <a:latin typeface="Calibri"/>
                  <a:cs typeface="Calibri"/>
                </a:rPr>
                <a:t>N  </a:t>
              </a:r>
              <a:r>
                <a:rPr sz="1800" spc="-5" dirty="0">
                  <a:latin typeface="Calibri"/>
                  <a:cs typeface="Calibri"/>
                </a:rPr>
                <a:t>TING </a:t>
              </a:r>
              <a:r>
                <a:rPr sz="1800" dirty="0">
                  <a:latin typeface="Calibri"/>
                  <a:cs typeface="Calibri"/>
                </a:rPr>
                <a:t> 0</a:t>
              </a:r>
            </a:p>
          </p:txBody>
        </p:sp>
        <p:sp>
          <p:nvSpPr>
            <p:cNvPr id="7" name="object 7"/>
            <p:cNvSpPr txBox="1"/>
            <p:nvPr/>
          </p:nvSpPr>
          <p:spPr>
            <a:xfrm>
              <a:off x="1340866" y="3851529"/>
              <a:ext cx="582930" cy="848994"/>
            </a:xfrm>
            <a:prstGeom prst="rect">
              <a:avLst/>
            </a:prstGeom>
          </p:spPr>
          <p:txBody>
            <a:bodyPr vert="horz" wrap="square" lIns="0" tIns="12700" rIns="0" bIns="0" rtlCol="0">
              <a:spAutoFit/>
            </a:bodyPr>
            <a:lstStyle/>
            <a:p>
              <a:pPr algn="ctr">
                <a:lnSpc>
                  <a:spcPct val="100000"/>
                </a:lnSpc>
                <a:spcBef>
                  <a:spcPts val="100"/>
                </a:spcBef>
              </a:pPr>
              <a:r>
                <a:rPr sz="1800" spc="-25" dirty="0">
                  <a:latin typeface="Calibri"/>
                  <a:cs typeface="Calibri"/>
                </a:rPr>
                <a:t>WAIT</a:t>
              </a:r>
              <a:endParaRPr sz="1800" dirty="0">
                <a:latin typeface="Calibri"/>
                <a:cs typeface="Calibri"/>
              </a:endParaRPr>
            </a:p>
            <a:p>
              <a:pPr algn="ctr">
                <a:lnSpc>
                  <a:spcPct val="100000"/>
                </a:lnSpc>
              </a:pPr>
              <a:r>
                <a:rPr sz="1800" spc="-20" dirty="0">
                  <a:latin typeface="Calibri"/>
                  <a:cs typeface="Calibri"/>
                </a:rPr>
                <a:t>_LOW</a:t>
              </a:r>
              <a:endParaRPr sz="1800" dirty="0">
                <a:latin typeface="Calibri"/>
                <a:cs typeface="Calibri"/>
              </a:endParaRPr>
            </a:p>
            <a:p>
              <a:pPr marL="635" algn="ctr">
                <a:lnSpc>
                  <a:spcPct val="100000"/>
                </a:lnSpc>
              </a:pPr>
              <a:r>
                <a:rPr sz="1800" dirty="0">
                  <a:latin typeface="Calibri"/>
                  <a:cs typeface="Calibri"/>
                </a:rPr>
                <a:t>0</a:t>
              </a:r>
            </a:p>
          </p:txBody>
        </p:sp>
        <p:sp>
          <p:nvSpPr>
            <p:cNvPr id="8" name="object 8"/>
            <p:cNvSpPr txBox="1"/>
            <p:nvPr/>
          </p:nvSpPr>
          <p:spPr>
            <a:xfrm>
              <a:off x="3477514" y="4880609"/>
              <a:ext cx="548640" cy="848994"/>
            </a:xfrm>
            <a:prstGeom prst="rect">
              <a:avLst/>
            </a:prstGeom>
          </p:spPr>
          <p:txBody>
            <a:bodyPr vert="horz" wrap="square" lIns="0" tIns="12700" rIns="0" bIns="0" rtlCol="0">
              <a:spAutoFit/>
            </a:bodyPr>
            <a:lstStyle/>
            <a:p>
              <a:pPr marL="1270" algn="ctr">
                <a:lnSpc>
                  <a:spcPct val="100000"/>
                </a:lnSpc>
                <a:spcBef>
                  <a:spcPts val="100"/>
                </a:spcBef>
              </a:pPr>
              <a:r>
                <a:rPr sz="1800" spc="-5" dirty="0">
                  <a:latin typeface="Calibri"/>
                  <a:cs typeface="Calibri"/>
                </a:rPr>
                <a:t>TIME</a:t>
              </a:r>
              <a:endParaRPr sz="1800" dirty="0">
                <a:latin typeface="Calibri"/>
                <a:cs typeface="Calibri"/>
              </a:endParaRPr>
            </a:p>
            <a:p>
              <a:pPr algn="ctr">
                <a:lnSpc>
                  <a:spcPct val="100000"/>
                </a:lnSpc>
              </a:pPr>
              <a:r>
                <a:rPr sz="1800" spc="-5" dirty="0">
                  <a:latin typeface="Calibri"/>
                  <a:cs typeface="Calibri"/>
                </a:rPr>
                <a:t>_OUT</a:t>
              </a:r>
              <a:endParaRPr sz="1800" dirty="0">
                <a:latin typeface="Calibri"/>
                <a:cs typeface="Calibri"/>
              </a:endParaRPr>
            </a:p>
            <a:p>
              <a:pPr marL="635" algn="ctr">
                <a:lnSpc>
                  <a:spcPct val="100000"/>
                </a:lnSpc>
              </a:pPr>
              <a:r>
                <a:rPr sz="1800" dirty="0">
                  <a:latin typeface="Calibri"/>
                  <a:cs typeface="Calibri"/>
                </a:rPr>
                <a:t>1</a:t>
              </a:r>
            </a:p>
          </p:txBody>
        </p:sp>
        <p:grpSp>
          <p:nvGrpSpPr>
            <p:cNvPr id="9" name="object 9"/>
            <p:cNvGrpSpPr/>
            <p:nvPr/>
          </p:nvGrpSpPr>
          <p:grpSpPr>
            <a:xfrm>
              <a:off x="1432178" y="1514347"/>
              <a:ext cx="3586479" cy="4017010"/>
              <a:chOff x="1432178" y="1514347"/>
              <a:chExt cx="3586479" cy="4017010"/>
            </a:xfrm>
          </p:grpSpPr>
          <p:sp>
            <p:nvSpPr>
              <p:cNvPr id="10" name="object 10"/>
              <p:cNvSpPr/>
              <p:nvPr/>
            </p:nvSpPr>
            <p:spPr>
              <a:xfrm>
                <a:off x="2801111" y="2746247"/>
                <a:ext cx="747395" cy="2075180"/>
              </a:xfrm>
              <a:custGeom>
                <a:avLst/>
                <a:gdLst/>
                <a:ahLst/>
                <a:cxnLst/>
                <a:rect l="l" t="t" r="r" b="b"/>
                <a:pathLst>
                  <a:path w="747395" h="2075179">
                    <a:moveTo>
                      <a:pt x="41940" y="69762"/>
                    </a:moveTo>
                    <a:lnTo>
                      <a:pt x="30010" y="73977"/>
                    </a:lnTo>
                    <a:lnTo>
                      <a:pt x="735202" y="2074799"/>
                    </a:lnTo>
                    <a:lnTo>
                      <a:pt x="747140" y="2070608"/>
                    </a:lnTo>
                    <a:lnTo>
                      <a:pt x="41940" y="69762"/>
                    </a:lnTo>
                    <a:close/>
                  </a:path>
                  <a:path w="747395" h="2075179">
                    <a:moveTo>
                      <a:pt x="10668" y="0"/>
                    </a:moveTo>
                    <a:lnTo>
                      <a:pt x="0" y="84581"/>
                    </a:lnTo>
                    <a:lnTo>
                      <a:pt x="30010" y="73977"/>
                    </a:lnTo>
                    <a:lnTo>
                      <a:pt x="25781" y="61975"/>
                    </a:lnTo>
                    <a:lnTo>
                      <a:pt x="37718" y="57785"/>
                    </a:lnTo>
                    <a:lnTo>
                      <a:pt x="70437" y="57785"/>
                    </a:lnTo>
                    <a:lnTo>
                      <a:pt x="10668" y="0"/>
                    </a:lnTo>
                    <a:close/>
                  </a:path>
                  <a:path w="747395" h="2075179">
                    <a:moveTo>
                      <a:pt x="37718" y="57785"/>
                    </a:moveTo>
                    <a:lnTo>
                      <a:pt x="25781" y="61975"/>
                    </a:lnTo>
                    <a:lnTo>
                      <a:pt x="30010" y="73977"/>
                    </a:lnTo>
                    <a:lnTo>
                      <a:pt x="41940" y="69762"/>
                    </a:lnTo>
                    <a:lnTo>
                      <a:pt x="37718" y="57785"/>
                    </a:lnTo>
                    <a:close/>
                  </a:path>
                  <a:path w="747395" h="2075179">
                    <a:moveTo>
                      <a:pt x="70437" y="57785"/>
                    </a:moveTo>
                    <a:lnTo>
                      <a:pt x="37718" y="57785"/>
                    </a:lnTo>
                    <a:lnTo>
                      <a:pt x="41940" y="69762"/>
                    </a:lnTo>
                    <a:lnTo>
                      <a:pt x="71881" y="59181"/>
                    </a:lnTo>
                    <a:lnTo>
                      <a:pt x="70437" y="57785"/>
                    </a:lnTo>
                    <a:close/>
                  </a:path>
                </a:pathLst>
              </a:custGeom>
              <a:solidFill>
                <a:srgbClr val="4471C4"/>
              </a:solidFill>
            </p:spPr>
            <p:txBody>
              <a:bodyPr wrap="square" lIns="0" tIns="0" rIns="0" bIns="0" rtlCol="0"/>
              <a:lstStyle/>
              <a:p>
                <a:endParaRPr>
                  <a:solidFill>
                    <a:srgbClr val="1F145D"/>
                  </a:solidFill>
                </a:endParaRPr>
              </a:p>
            </p:txBody>
          </p:sp>
          <p:pic>
            <p:nvPicPr>
              <p:cNvPr id="11" name="object 11"/>
              <p:cNvPicPr/>
              <p:nvPr/>
            </p:nvPicPr>
            <p:blipFill>
              <a:blip r:embed="rId3" cstate="print"/>
              <a:stretch>
                <a:fillRect/>
              </a:stretch>
            </p:blipFill>
            <p:spPr>
              <a:xfrm>
                <a:off x="3479546" y="2033904"/>
                <a:ext cx="796289" cy="294767"/>
              </a:xfrm>
              <a:prstGeom prst="rect">
                <a:avLst/>
              </a:prstGeom>
            </p:spPr>
          </p:pic>
          <p:pic>
            <p:nvPicPr>
              <p:cNvPr id="12" name="object 12"/>
              <p:cNvPicPr/>
              <p:nvPr/>
            </p:nvPicPr>
            <p:blipFill>
              <a:blip r:embed="rId4" cstate="print"/>
              <a:stretch>
                <a:fillRect/>
              </a:stretch>
            </p:blipFill>
            <p:spPr>
              <a:xfrm>
                <a:off x="3206496" y="3572002"/>
                <a:ext cx="396113" cy="805815"/>
              </a:xfrm>
              <a:prstGeom prst="rect">
                <a:avLst/>
              </a:prstGeom>
            </p:spPr>
          </p:pic>
          <p:pic>
            <p:nvPicPr>
              <p:cNvPr id="13" name="object 13"/>
              <p:cNvPicPr/>
              <p:nvPr/>
            </p:nvPicPr>
            <p:blipFill>
              <a:blip r:embed="rId5" cstate="print"/>
              <a:stretch>
                <a:fillRect/>
              </a:stretch>
            </p:blipFill>
            <p:spPr>
              <a:xfrm>
                <a:off x="2110993" y="5293613"/>
                <a:ext cx="812800" cy="237744"/>
              </a:xfrm>
              <a:prstGeom prst="rect">
                <a:avLst/>
              </a:prstGeom>
            </p:spPr>
          </p:pic>
          <p:pic>
            <p:nvPicPr>
              <p:cNvPr id="14" name="object 14"/>
              <p:cNvPicPr/>
              <p:nvPr/>
            </p:nvPicPr>
            <p:blipFill>
              <a:blip r:embed="rId6" cstate="print"/>
              <a:stretch>
                <a:fillRect/>
              </a:stretch>
            </p:blipFill>
            <p:spPr>
              <a:xfrm>
                <a:off x="1432178" y="2624327"/>
                <a:ext cx="250952" cy="824992"/>
              </a:xfrm>
              <a:prstGeom prst="rect">
                <a:avLst/>
              </a:prstGeom>
            </p:spPr>
          </p:pic>
          <p:pic>
            <p:nvPicPr>
              <p:cNvPr id="15" name="object 15"/>
              <p:cNvPicPr/>
              <p:nvPr/>
            </p:nvPicPr>
            <p:blipFill>
              <a:blip r:embed="rId7" cstate="print"/>
              <a:stretch>
                <a:fillRect/>
              </a:stretch>
            </p:blipFill>
            <p:spPr>
              <a:xfrm>
                <a:off x="4731003" y="4258818"/>
                <a:ext cx="287274" cy="730757"/>
              </a:xfrm>
              <a:prstGeom prst="rect">
                <a:avLst/>
              </a:prstGeom>
            </p:spPr>
          </p:pic>
          <p:sp>
            <p:nvSpPr>
              <p:cNvPr id="16" name="object 16"/>
              <p:cNvSpPr/>
              <p:nvPr/>
            </p:nvSpPr>
            <p:spPr>
              <a:xfrm>
                <a:off x="1815718" y="1514347"/>
                <a:ext cx="427990" cy="332740"/>
              </a:xfrm>
              <a:custGeom>
                <a:avLst/>
                <a:gdLst/>
                <a:ahLst/>
                <a:cxnLst/>
                <a:rect l="l" t="t" r="r" b="b"/>
                <a:pathLst>
                  <a:path w="427989" h="332739">
                    <a:moveTo>
                      <a:pt x="363541" y="291157"/>
                    </a:moveTo>
                    <a:lnTo>
                      <a:pt x="344169" y="316229"/>
                    </a:lnTo>
                    <a:lnTo>
                      <a:pt x="427736" y="332739"/>
                    </a:lnTo>
                    <a:lnTo>
                      <a:pt x="411487" y="298957"/>
                    </a:lnTo>
                    <a:lnTo>
                      <a:pt x="373633" y="298957"/>
                    </a:lnTo>
                    <a:lnTo>
                      <a:pt x="363541" y="291157"/>
                    </a:lnTo>
                    <a:close/>
                  </a:path>
                  <a:path w="427989" h="332739">
                    <a:moveTo>
                      <a:pt x="371354" y="281045"/>
                    </a:moveTo>
                    <a:lnTo>
                      <a:pt x="363541" y="291157"/>
                    </a:lnTo>
                    <a:lnTo>
                      <a:pt x="373633" y="298957"/>
                    </a:lnTo>
                    <a:lnTo>
                      <a:pt x="381381" y="288798"/>
                    </a:lnTo>
                    <a:lnTo>
                      <a:pt x="371354" y="281045"/>
                    </a:lnTo>
                    <a:close/>
                  </a:path>
                  <a:path w="427989" h="332739">
                    <a:moveTo>
                      <a:pt x="390779" y="255904"/>
                    </a:moveTo>
                    <a:lnTo>
                      <a:pt x="371354" y="281045"/>
                    </a:lnTo>
                    <a:lnTo>
                      <a:pt x="381381" y="288798"/>
                    </a:lnTo>
                    <a:lnTo>
                      <a:pt x="373633" y="298957"/>
                    </a:lnTo>
                    <a:lnTo>
                      <a:pt x="411487" y="298957"/>
                    </a:lnTo>
                    <a:lnTo>
                      <a:pt x="390779" y="255904"/>
                    </a:lnTo>
                    <a:close/>
                  </a:path>
                  <a:path w="427989" h="332739">
                    <a:moveTo>
                      <a:pt x="7874" y="0"/>
                    </a:moveTo>
                    <a:lnTo>
                      <a:pt x="0" y="10160"/>
                    </a:lnTo>
                    <a:lnTo>
                      <a:pt x="363541" y="291157"/>
                    </a:lnTo>
                    <a:lnTo>
                      <a:pt x="371354" y="281045"/>
                    </a:lnTo>
                    <a:lnTo>
                      <a:pt x="7874" y="0"/>
                    </a:lnTo>
                    <a:close/>
                  </a:path>
                </a:pathLst>
              </a:custGeom>
              <a:solidFill>
                <a:srgbClr val="4471C4"/>
              </a:solidFill>
            </p:spPr>
            <p:txBody>
              <a:bodyPr wrap="square" lIns="0" tIns="0" rIns="0" bIns="0" rtlCol="0"/>
              <a:lstStyle/>
              <a:p>
                <a:endParaRPr>
                  <a:solidFill>
                    <a:srgbClr val="1F145D"/>
                  </a:solidFill>
                </a:endParaRPr>
              </a:p>
            </p:txBody>
          </p:sp>
        </p:grpSp>
      </p:grpSp>
      <p:sp>
        <p:nvSpPr>
          <p:cNvPr id="17" name="object 17"/>
          <p:cNvSpPr txBox="1"/>
          <p:nvPr/>
        </p:nvSpPr>
        <p:spPr>
          <a:xfrm>
            <a:off x="190500" y="6025896"/>
            <a:ext cx="6350635" cy="586698"/>
          </a:xfrm>
          <a:prstGeom prst="rect">
            <a:avLst/>
          </a:prstGeom>
          <a:ln w="9525">
            <a:solidFill>
              <a:srgbClr val="6F2F9F"/>
            </a:solidFill>
          </a:ln>
        </p:spPr>
        <p:txBody>
          <a:bodyPr vert="horz" wrap="square" lIns="0" tIns="32384" rIns="0" bIns="0" rtlCol="0">
            <a:spAutoFit/>
          </a:bodyPr>
          <a:lstStyle/>
          <a:p>
            <a:pPr marL="90805" marR="404495">
              <a:lnSpc>
                <a:spcPct val="100000"/>
              </a:lnSpc>
              <a:spcBef>
                <a:spcPts val="254"/>
              </a:spcBef>
            </a:pPr>
            <a:r>
              <a:rPr sz="1800" b="1" spc="-15" dirty="0">
                <a:solidFill>
                  <a:srgbClr val="1F145D"/>
                </a:solidFill>
                <a:latin typeface="Calibri"/>
                <a:cs typeface="Calibri"/>
              </a:rPr>
              <a:t>Exercise:</a:t>
            </a:r>
            <a:r>
              <a:rPr sz="1800" b="1" spc="-25" dirty="0">
                <a:solidFill>
                  <a:srgbClr val="1F145D"/>
                </a:solidFill>
                <a:latin typeface="Calibri"/>
                <a:cs typeface="Calibri"/>
              </a:rPr>
              <a:t> </a:t>
            </a:r>
            <a:r>
              <a:rPr lang="en-GB" sz="1800" spc="-5" dirty="0">
                <a:solidFill>
                  <a:srgbClr val="1F145D"/>
                </a:solidFill>
                <a:latin typeface="Calibri"/>
                <a:cs typeface="Calibri"/>
              </a:rPr>
              <a:t>Synthesis</a:t>
            </a:r>
            <a:r>
              <a:rPr lang="en-GB" sz="1800" spc="-10" dirty="0">
                <a:solidFill>
                  <a:srgbClr val="1F145D"/>
                </a:solidFill>
                <a:latin typeface="Calibri"/>
                <a:cs typeface="Calibri"/>
              </a:rPr>
              <a:t> </a:t>
            </a:r>
            <a:r>
              <a:rPr lang="en-GB" sz="1800" spc="-5" dirty="0">
                <a:solidFill>
                  <a:srgbClr val="1F145D"/>
                </a:solidFill>
                <a:latin typeface="Calibri"/>
                <a:cs typeface="Calibri"/>
              </a:rPr>
              <a:t>this</a:t>
            </a:r>
            <a:r>
              <a:rPr lang="en-GB" sz="1800" spc="20" dirty="0">
                <a:solidFill>
                  <a:srgbClr val="1F145D"/>
                </a:solidFill>
                <a:latin typeface="Calibri"/>
                <a:cs typeface="Calibri"/>
              </a:rPr>
              <a:t> </a:t>
            </a:r>
            <a:r>
              <a:rPr lang="en-GB" sz="1800" dirty="0">
                <a:solidFill>
                  <a:srgbClr val="1F145D"/>
                </a:solidFill>
                <a:latin typeface="Calibri"/>
                <a:cs typeface="Calibri"/>
              </a:rPr>
              <a:t>and</a:t>
            </a:r>
            <a:r>
              <a:rPr lang="en-GB" sz="1800" spc="5" dirty="0">
                <a:solidFill>
                  <a:srgbClr val="1F145D"/>
                </a:solidFill>
                <a:latin typeface="Calibri"/>
                <a:cs typeface="Calibri"/>
              </a:rPr>
              <a:t> </a:t>
            </a:r>
            <a:r>
              <a:rPr lang="en-GB" sz="1800" spc="-5" dirty="0">
                <a:solidFill>
                  <a:srgbClr val="1F145D"/>
                </a:solidFill>
                <a:latin typeface="Calibri"/>
                <a:cs typeface="Calibri"/>
              </a:rPr>
              <a:t>look</a:t>
            </a:r>
            <a:r>
              <a:rPr lang="en-GB" sz="1800" spc="10" dirty="0">
                <a:solidFill>
                  <a:srgbClr val="1F145D"/>
                </a:solidFill>
                <a:latin typeface="Calibri"/>
                <a:cs typeface="Calibri"/>
              </a:rPr>
              <a:t> </a:t>
            </a:r>
            <a:r>
              <a:rPr lang="en-GB" sz="1800" spc="-10" dirty="0">
                <a:solidFill>
                  <a:srgbClr val="1F145D"/>
                </a:solidFill>
                <a:latin typeface="Calibri"/>
                <a:cs typeface="Calibri"/>
              </a:rPr>
              <a:t>at</a:t>
            </a:r>
            <a:r>
              <a:rPr lang="en-GB" sz="1800" dirty="0">
                <a:solidFill>
                  <a:srgbClr val="1F145D"/>
                </a:solidFill>
                <a:latin typeface="Calibri"/>
                <a:cs typeface="Calibri"/>
              </a:rPr>
              <a:t> </a:t>
            </a:r>
            <a:r>
              <a:rPr lang="en-GB" sz="1800" spc="-10" dirty="0">
                <a:solidFill>
                  <a:srgbClr val="1F145D"/>
                </a:solidFill>
                <a:latin typeface="Calibri"/>
                <a:cs typeface="Calibri"/>
              </a:rPr>
              <a:t>report</a:t>
            </a:r>
            <a:r>
              <a:rPr lang="en-GB" sz="1800" spc="5" dirty="0">
                <a:solidFill>
                  <a:srgbClr val="1F145D"/>
                </a:solidFill>
                <a:latin typeface="Calibri"/>
                <a:cs typeface="Calibri"/>
              </a:rPr>
              <a:t> </a:t>
            </a:r>
            <a:r>
              <a:rPr lang="en-GB" sz="1800" spc="-10" dirty="0">
                <a:solidFill>
                  <a:srgbClr val="1F145D"/>
                </a:solidFill>
                <a:latin typeface="Calibri"/>
                <a:cs typeface="Calibri"/>
              </a:rPr>
              <a:t>to</a:t>
            </a:r>
            <a:r>
              <a:rPr lang="en-GB" sz="1800" spc="-5" dirty="0">
                <a:solidFill>
                  <a:srgbClr val="1F145D"/>
                </a:solidFill>
                <a:latin typeface="Calibri"/>
                <a:cs typeface="Calibri"/>
              </a:rPr>
              <a:t> </a:t>
            </a:r>
            <a:r>
              <a:rPr lang="en-GB" sz="1800" dirty="0">
                <a:solidFill>
                  <a:srgbClr val="1F145D"/>
                </a:solidFill>
                <a:latin typeface="Calibri"/>
                <a:cs typeface="Calibri"/>
              </a:rPr>
              <a:t>see what</a:t>
            </a:r>
            <a:r>
              <a:rPr lang="en-GB" sz="1800" spc="-5" dirty="0">
                <a:solidFill>
                  <a:srgbClr val="1F145D"/>
                </a:solidFill>
                <a:latin typeface="Calibri"/>
                <a:cs typeface="Calibri"/>
              </a:rPr>
              <a:t> </a:t>
            </a:r>
            <a:r>
              <a:rPr lang="en-GB" sz="1800" dirty="0">
                <a:solidFill>
                  <a:srgbClr val="1F145D"/>
                </a:solidFill>
                <a:latin typeface="Calibri"/>
                <a:cs typeface="Calibri"/>
              </a:rPr>
              <a:t>it </a:t>
            </a:r>
            <a:r>
              <a:rPr lang="en-GB" sz="1800" spc="-20" dirty="0">
                <a:solidFill>
                  <a:srgbClr val="1F145D"/>
                </a:solidFill>
                <a:latin typeface="Calibri"/>
                <a:cs typeface="Calibri"/>
              </a:rPr>
              <a:t>infers? </a:t>
            </a:r>
            <a:r>
              <a:rPr lang="en-GB" sz="1800" spc="-390" dirty="0">
                <a:solidFill>
                  <a:srgbClr val="1F145D"/>
                </a:solidFill>
                <a:latin typeface="Calibri"/>
                <a:cs typeface="Calibri"/>
              </a:rPr>
              <a:t> </a:t>
            </a:r>
            <a:r>
              <a:rPr lang="en-GB" sz="1800" spc="-5" dirty="0">
                <a:solidFill>
                  <a:srgbClr val="1F145D"/>
                </a:solidFill>
                <a:latin typeface="Calibri"/>
                <a:cs typeface="Calibri"/>
              </a:rPr>
              <a:t>Hopefully</a:t>
            </a:r>
            <a:r>
              <a:rPr lang="en-GB" sz="1800" spc="15" dirty="0">
                <a:solidFill>
                  <a:srgbClr val="1F145D"/>
                </a:solidFill>
                <a:latin typeface="Calibri"/>
                <a:cs typeface="Calibri"/>
              </a:rPr>
              <a:t> </a:t>
            </a:r>
            <a:r>
              <a:rPr lang="en-GB" sz="1800" spc="-10" dirty="0">
                <a:solidFill>
                  <a:srgbClr val="1F145D"/>
                </a:solidFill>
                <a:latin typeface="Calibri"/>
                <a:cs typeface="Calibri"/>
              </a:rPr>
              <a:t>you</a:t>
            </a:r>
            <a:r>
              <a:rPr lang="en-GB" sz="1800" spc="-5" dirty="0">
                <a:solidFill>
                  <a:srgbClr val="1F145D"/>
                </a:solidFill>
                <a:latin typeface="Calibri"/>
                <a:cs typeface="Calibri"/>
              </a:rPr>
              <a:t> should</a:t>
            </a:r>
            <a:r>
              <a:rPr lang="en-GB" sz="1800" spc="5" dirty="0">
                <a:solidFill>
                  <a:srgbClr val="1F145D"/>
                </a:solidFill>
                <a:latin typeface="Calibri"/>
                <a:cs typeface="Calibri"/>
              </a:rPr>
              <a:t> </a:t>
            </a:r>
            <a:r>
              <a:rPr lang="en-GB" sz="1800" dirty="0">
                <a:solidFill>
                  <a:srgbClr val="1F145D"/>
                </a:solidFill>
                <a:latin typeface="Calibri"/>
                <a:cs typeface="Calibri"/>
              </a:rPr>
              <a:t>see a </a:t>
            </a:r>
            <a:r>
              <a:rPr lang="en-GB" sz="1800" spc="-10" dirty="0">
                <a:solidFill>
                  <a:srgbClr val="1F145D"/>
                </a:solidFill>
                <a:latin typeface="Calibri"/>
                <a:cs typeface="Calibri"/>
              </a:rPr>
              <a:t>FSM</a:t>
            </a:r>
            <a:r>
              <a:rPr lang="en-GB" sz="1800" spc="-5" dirty="0">
                <a:solidFill>
                  <a:srgbClr val="1F145D"/>
                </a:solidFill>
                <a:latin typeface="Calibri"/>
                <a:cs typeface="Calibri"/>
              </a:rPr>
              <a:t> </a:t>
            </a:r>
            <a:r>
              <a:rPr lang="en-GB" sz="1800" dirty="0">
                <a:solidFill>
                  <a:srgbClr val="1F145D"/>
                </a:solidFill>
                <a:latin typeface="Calibri"/>
                <a:cs typeface="Calibri"/>
              </a:rPr>
              <a:t>and a</a:t>
            </a:r>
            <a:r>
              <a:rPr lang="en-GB" sz="1800" spc="10" dirty="0">
                <a:solidFill>
                  <a:srgbClr val="1F145D"/>
                </a:solidFill>
                <a:latin typeface="Calibri"/>
                <a:cs typeface="Calibri"/>
              </a:rPr>
              <a:t> </a:t>
            </a:r>
            <a:r>
              <a:rPr lang="en-GB" sz="1800" spc="-5" dirty="0">
                <a:solidFill>
                  <a:srgbClr val="1F145D"/>
                </a:solidFill>
                <a:latin typeface="Calibri"/>
                <a:cs typeface="Calibri"/>
              </a:rPr>
              <a:t>COUNTER.</a:t>
            </a:r>
            <a:endParaRPr sz="1800" dirty="0">
              <a:solidFill>
                <a:srgbClr val="1F145D"/>
              </a:solidFill>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516" y="2775204"/>
            <a:ext cx="4546600" cy="2574290"/>
            <a:chOff x="699516" y="2775204"/>
            <a:chExt cx="4546600" cy="2574290"/>
          </a:xfrm>
        </p:grpSpPr>
        <p:sp>
          <p:nvSpPr>
            <p:cNvPr id="3" name="object 3"/>
            <p:cNvSpPr/>
            <p:nvPr/>
          </p:nvSpPr>
          <p:spPr>
            <a:xfrm>
              <a:off x="705612" y="2781300"/>
              <a:ext cx="4533900" cy="2562225"/>
            </a:xfrm>
            <a:custGeom>
              <a:avLst/>
              <a:gdLst/>
              <a:ahLst/>
              <a:cxnLst/>
              <a:rect l="l" t="t" r="r" b="b"/>
              <a:pathLst>
                <a:path w="4533900" h="2562225">
                  <a:moveTo>
                    <a:pt x="4533900" y="0"/>
                  </a:moveTo>
                  <a:lnTo>
                    <a:pt x="0" y="0"/>
                  </a:lnTo>
                  <a:lnTo>
                    <a:pt x="0" y="2561844"/>
                  </a:lnTo>
                  <a:lnTo>
                    <a:pt x="4533900" y="2561844"/>
                  </a:lnTo>
                  <a:lnTo>
                    <a:pt x="4533900"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4" name="object 4"/>
            <p:cNvSpPr/>
            <p:nvPr/>
          </p:nvSpPr>
          <p:spPr>
            <a:xfrm>
              <a:off x="705612" y="2781300"/>
              <a:ext cx="4533900" cy="2562225"/>
            </a:xfrm>
            <a:custGeom>
              <a:avLst/>
              <a:gdLst/>
              <a:ahLst/>
              <a:cxnLst/>
              <a:rect l="l" t="t" r="r" b="b"/>
              <a:pathLst>
                <a:path w="4533900" h="2562225">
                  <a:moveTo>
                    <a:pt x="0" y="2561844"/>
                  </a:moveTo>
                  <a:lnTo>
                    <a:pt x="4533900" y="2561844"/>
                  </a:lnTo>
                  <a:lnTo>
                    <a:pt x="4533900" y="0"/>
                  </a:lnTo>
                  <a:lnTo>
                    <a:pt x="0" y="0"/>
                  </a:lnTo>
                  <a:lnTo>
                    <a:pt x="0" y="2561844"/>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5" name="object 5"/>
          <p:cNvSpPr txBox="1">
            <a:spLocks noGrp="1"/>
          </p:cNvSpPr>
          <p:nvPr>
            <p:ph type="title"/>
          </p:nvPr>
        </p:nvSpPr>
        <p:spPr>
          <a:xfrm>
            <a:off x="2721433" y="332656"/>
            <a:ext cx="3794125" cy="697230"/>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Modules</a:t>
            </a:r>
            <a:r>
              <a:rPr b="0" spc="-35" dirty="0">
                <a:latin typeface="Calibri Light"/>
                <a:cs typeface="Calibri Light"/>
              </a:rPr>
              <a:t> </a:t>
            </a:r>
            <a:r>
              <a:rPr b="0" dirty="0">
                <a:latin typeface="Calibri Light"/>
                <a:cs typeface="Calibri Light"/>
              </a:rPr>
              <a:t>&amp;</a:t>
            </a:r>
            <a:r>
              <a:rPr b="0" spc="-35" dirty="0">
                <a:latin typeface="Calibri Light"/>
                <a:cs typeface="Calibri Light"/>
              </a:rPr>
              <a:t> </a:t>
            </a:r>
            <a:r>
              <a:rPr b="0" dirty="0">
                <a:latin typeface="Calibri Light"/>
                <a:cs typeface="Calibri Light"/>
              </a:rPr>
              <a:t>ports</a:t>
            </a:r>
          </a:p>
        </p:txBody>
      </p:sp>
      <p:sp>
        <p:nvSpPr>
          <p:cNvPr id="6" name="object 6"/>
          <p:cNvSpPr txBox="1"/>
          <p:nvPr/>
        </p:nvSpPr>
        <p:spPr>
          <a:xfrm>
            <a:off x="916939" y="1793493"/>
            <a:ext cx="1513205"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solidFill>
                  <a:srgbClr val="1F145D"/>
                </a:solidFill>
                <a:latin typeface="Calibri"/>
                <a:cs typeface="Calibri"/>
              </a:rPr>
              <a:t>VER</a:t>
            </a:r>
            <a:r>
              <a:rPr sz="2800" dirty="0">
                <a:solidFill>
                  <a:srgbClr val="1F145D"/>
                </a:solidFill>
                <a:latin typeface="Calibri"/>
                <a:cs typeface="Calibri"/>
              </a:rPr>
              <a:t>I</a:t>
            </a:r>
            <a:r>
              <a:rPr sz="2800" spc="-65" dirty="0">
                <a:solidFill>
                  <a:srgbClr val="1F145D"/>
                </a:solidFill>
                <a:latin typeface="Calibri"/>
                <a:cs typeface="Calibri"/>
              </a:rPr>
              <a:t>L</a:t>
            </a:r>
            <a:r>
              <a:rPr sz="2800" spc="-10" dirty="0">
                <a:solidFill>
                  <a:srgbClr val="1F145D"/>
                </a:solidFill>
                <a:latin typeface="Calibri"/>
                <a:cs typeface="Calibri"/>
              </a:rPr>
              <a:t>OG</a:t>
            </a:r>
            <a:endParaRPr sz="2800">
              <a:solidFill>
                <a:srgbClr val="1F145D"/>
              </a:solidFill>
              <a:latin typeface="Calibri"/>
              <a:cs typeface="Calibri"/>
            </a:endParaRPr>
          </a:p>
        </p:txBody>
      </p:sp>
      <p:sp>
        <p:nvSpPr>
          <p:cNvPr id="7" name="object 7"/>
          <p:cNvSpPr txBox="1"/>
          <p:nvPr/>
        </p:nvSpPr>
        <p:spPr>
          <a:xfrm>
            <a:off x="929639" y="2834767"/>
            <a:ext cx="1403985" cy="330835"/>
          </a:xfrm>
          <a:prstGeom prst="rect">
            <a:avLst/>
          </a:prstGeom>
        </p:spPr>
        <p:txBody>
          <a:bodyPr vert="horz" wrap="square" lIns="0" tIns="13335" rIns="0" bIns="0" rtlCol="0">
            <a:spAutoFit/>
          </a:bodyPr>
          <a:lstStyle/>
          <a:p>
            <a:pPr>
              <a:lnSpc>
                <a:spcPct val="100000"/>
              </a:lnSpc>
              <a:spcBef>
                <a:spcPts val="105"/>
              </a:spcBef>
            </a:pPr>
            <a:r>
              <a:rPr sz="2000" b="1" dirty="0">
                <a:solidFill>
                  <a:srgbClr val="1F145D"/>
                </a:solidFill>
                <a:latin typeface="Calibri"/>
                <a:cs typeface="Calibri"/>
              </a:rPr>
              <a:t>module</a:t>
            </a:r>
            <a:r>
              <a:rPr sz="2000" b="1" spc="-60" dirty="0">
                <a:solidFill>
                  <a:srgbClr val="1F145D"/>
                </a:solidFill>
                <a:latin typeface="Calibri"/>
                <a:cs typeface="Calibri"/>
              </a:rPr>
              <a:t> </a:t>
            </a:r>
            <a:r>
              <a:rPr sz="2000" spc="-15" dirty="0">
                <a:solidFill>
                  <a:srgbClr val="1F145D"/>
                </a:solidFill>
                <a:latin typeface="Calibri"/>
                <a:cs typeface="Calibri"/>
              </a:rPr>
              <a:t>test</a:t>
            </a:r>
            <a:r>
              <a:rPr sz="2000" spc="-25" dirty="0">
                <a:solidFill>
                  <a:srgbClr val="1F145D"/>
                </a:solidFill>
                <a:latin typeface="Calibri"/>
                <a:cs typeface="Calibri"/>
              </a:rPr>
              <a:t> </a:t>
            </a:r>
            <a:r>
              <a:rPr sz="2000" dirty="0">
                <a:solidFill>
                  <a:srgbClr val="1F145D"/>
                </a:solidFill>
                <a:latin typeface="Calibri"/>
                <a:cs typeface="Calibri"/>
              </a:rPr>
              <a:t>(</a:t>
            </a:r>
            <a:endParaRPr sz="2000">
              <a:solidFill>
                <a:srgbClr val="1F145D"/>
              </a:solidFill>
              <a:latin typeface="Calibri"/>
              <a:cs typeface="Calibri"/>
            </a:endParaRPr>
          </a:p>
        </p:txBody>
      </p:sp>
      <p:sp>
        <p:nvSpPr>
          <p:cNvPr id="8" name="object 8"/>
          <p:cNvSpPr txBox="1"/>
          <p:nvPr/>
        </p:nvSpPr>
        <p:spPr>
          <a:xfrm>
            <a:off x="2357882" y="3109087"/>
            <a:ext cx="1177925" cy="605155"/>
          </a:xfrm>
          <a:prstGeom prst="rect">
            <a:avLst/>
          </a:prstGeom>
        </p:spPr>
        <p:txBody>
          <a:bodyPr vert="horz" wrap="square" lIns="0" tIns="13335" rIns="0" bIns="0" rtlCol="0">
            <a:spAutoFit/>
          </a:bodyPr>
          <a:lstStyle/>
          <a:p>
            <a:pPr>
              <a:lnSpc>
                <a:spcPts val="2280"/>
              </a:lnSpc>
              <a:spcBef>
                <a:spcPts val="105"/>
              </a:spcBef>
            </a:pPr>
            <a:r>
              <a:rPr sz="2000" b="1" dirty="0">
                <a:solidFill>
                  <a:srgbClr val="1F145D"/>
                </a:solidFill>
                <a:latin typeface="Calibri"/>
                <a:cs typeface="Calibri"/>
              </a:rPr>
              <a:t>output</a:t>
            </a:r>
            <a:r>
              <a:rPr sz="2000" b="1" spc="-75" dirty="0">
                <a:solidFill>
                  <a:srgbClr val="1F145D"/>
                </a:solidFill>
                <a:latin typeface="Calibri"/>
                <a:cs typeface="Calibri"/>
              </a:rPr>
              <a:t> </a:t>
            </a:r>
            <a:r>
              <a:rPr sz="2000" spc="-5" dirty="0">
                <a:solidFill>
                  <a:srgbClr val="1F145D"/>
                </a:solidFill>
                <a:latin typeface="Calibri"/>
                <a:cs typeface="Calibri"/>
              </a:rPr>
              <a:t>E,</a:t>
            </a:r>
            <a:endParaRPr sz="2000">
              <a:solidFill>
                <a:srgbClr val="1F145D"/>
              </a:solidFill>
              <a:latin typeface="Calibri"/>
              <a:cs typeface="Calibri"/>
            </a:endParaRPr>
          </a:p>
          <a:p>
            <a:pPr>
              <a:lnSpc>
                <a:spcPts val="2280"/>
              </a:lnSpc>
            </a:pPr>
            <a:r>
              <a:rPr sz="2000" b="1" dirty="0">
                <a:solidFill>
                  <a:srgbClr val="1F145D"/>
                </a:solidFill>
                <a:latin typeface="Calibri"/>
                <a:cs typeface="Calibri"/>
              </a:rPr>
              <a:t>input</a:t>
            </a:r>
            <a:r>
              <a:rPr sz="2000" b="1" spc="-75" dirty="0">
                <a:solidFill>
                  <a:srgbClr val="1F145D"/>
                </a:solidFill>
                <a:latin typeface="Calibri"/>
                <a:cs typeface="Calibri"/>
              </a:rPr>
              <a:t> </a:t>
            </a:r>
            <a:r>
              <a:rPr sz="2000" spc="-5" dirty="0">
                <a:solidFill>
                  <a:srgbClr val="1F145D"/>
                </a:solidFill>
                <a:latin typeface="Calibri"/>
                <a:cs typeface="Calibri"/>
              </a:rPr>
              <a:t>A,B,C</a:t>
            </a:r>
            <a:endParaRPr sz="2000">
              <a:solidFill>
                <a:srgbClr val="1F145D"/>
              </a:solidFill>
              <a:latin typeface="Calibri"/>
              <a:cs typeface="Calibri"/>
            </a:endParaRPr>
          </a:p>
        </p:txBody>
      </p:sp>
      <p:sp>
        <p:nvSpPr>
          <p:cNvPr id="9" name="object 9"/>
          <p:cNvSpPr txBox="1"/>
          <p:nvPr/>
        </p:nvSpPr>
        <p:spPr>
          <a:xfrm>
            <a:off x="929639" y="3625898"/>
            <a:ext cx="2760980" cy="1038225"/>
          </a:xfrm>
          <a:prstGeom prst="rect">
            <a:avLst/>
          </a:prstGeom>
        </p:spPr>
        <p:txBody>
          <a:bodyPr vert="horz" wrap="square" lIns="0" tIns="45085" rIns="0" bIns="0" rtlCol="0">
            <a:spAutoFit/>
          </a:bodyPr>
          <a:lstStyle/>
          <a:p>
            <a:pPr marL="13335" algn="ctr">
              <a:lnSpc>
                <a:spcPct val="100000"/>
              </a:lnSpc>
              <a:spcBef>
                <a:spcPts val="355"/>
              </a:spcBef>
            </a:pPr>
            <a:r>
              <a:rPr sz="2000" dirty="0">
                <a:solidFill>
                  <a:srgbClr val="1F145D"/>
                </a:solidFill>
                <a:latin typeface="Calibri"/>
                <a:cs typeface="Calibri"/>
              </a:rPr>
              <a:t>);</a:t>
            </a:r>
            <a:endParaRPr sz="2000">
              <a:solidFill>
                <a:srgbClr val="1F145D"/>
              </a:solidFill>
              <a:latin typeface="Calibri"/>
              <a:cs typeface="Calibri"/>
            </a:endParaRPr>
          </a:p>
          <a:p>
            <a:pPr marL="457200">
              <a:lnSpc>
                <a:spcPct val="100000"/>
              </a:lnSpc>
              <a:spcBef>
                <a:spcPts val="250"/>
              </a:spcBef>
            </a:pPr>
            <a:r>
              <a:rPr sz="2000" b="1" dirty="0">
                <a:solidFill>
                  <a:srgbClr val="1F145D"/>
                </a:solidFill>
                <a:latin typeface="Calibri"/>
                <a:cs typeface="Calibri"/>
              </a:rPr>
              <a:t>assign</a:t>
            </a:r>
            <a:r>
              <a:rPr sz="2000" b="1" spc="415" dirty="0">
                <a:solidFill>
                  <a:srgbClr val="1F145D"/>
                </a:solidFill>
                <a:latin typeface="Calibri"/>
                <a:cs typeface="Calibri"/>
              </a:rPr>
              <a:t> </a:t>
            </a:r>
            <a:r>
              <a:rPr sz="2000" dirty="0">
                <a:solidFill>
                  <a:srgbClr val="1F145D"/>
                </a:solidFill>
                <a:latin typeface="Calibri"/>
                <a:cs typeface="Calibri"/>
              </a:rPr>
              <a:t>E</a:t>
            </a:r>
            <a:r>
              <a:rPr sz="2000" spc="-10" dirty="0">
                <a:solidFill>
                  <a:srgbClr val="1F145D"/>
                </a:solidFill>
                <a:latin typeface="Calibri"/>
                <a:cs typeface="Calibri"/>
              </a:rPr>
              <a:t> </a:t>
            </a:r>
            <a:r>
              <a:rPr sz="2000" dirty="0">
                <a:solidFill>
                  <a:srgbClr val="1F145D"/>
                </a:solidFill>
                <a:latin typeface="Calibri"/>
                <a:cs typeface="Calibri"/>
              </a:rPr>
              <a:t>=</a:t>
            </a:r>
            <a:r>
              <a:rPr sz="2000" spc="-15" dirty="0">
                <a:solidFill>
                  <a:srgbClr val="1F145D"/>
                </a:solidFill>
                <a:latin typeface="Calibri"/>
                <a:cs typeface="Calibri"/>
              </a:rPr>
              <a:t> </a:t>
            </a:r>
            <a:r>
              <a:rPr sz="2000" spc="-5" dirty="0">
                <a:solidFill>
                  <a:srgbClr val="1F145D"/>
                </a:solidFill>
                <a:latin typeface="Calibri"/>
                <a:cs typeface="Calibri"/>
              </a:rPr>
              <a:t>(A </a:t>
            </a:r>
            <a:r>
              <a:rPr sz="2000" dirty="0">
                <a:solidFill>
                  <a:srgbClr val="1F145D"/>
                </a:solidFill>
                <a:latin typeface="Calibri"/>
                <a:cs typeface="Calibri"/>
              </a:rPr>
              <a:t>&amp;</a:t>
            </a:r>
            <a:r>
              <a:rPr sz="2000" spc="-10" dirty="0">
                <a:solidFill>
                  <a:srgbClr val="1F145D"/>
                </a:solidFill>
                <a:latin typeface="Calibri"/>
                <a:cs typeface="Calibri"/>
              </a:rPr>
              <a:t> </a:t>
            </a:r>
            <a:r>
              <a:rPr sz="2000" dirty="0">
                <a:solidFill>
                  <a:srgbClr val="1F145D"/>
                </a:solidFill>
                <a:latin typeface="Calibri"/>
                <a:cs typeface="Calibri"/>
              </a:rPr>
              <a:t>B)</a:t>
            </a:r>
            <a:r>
              <a:rPr sz="2000" spc="-10" dirty="0">
                <a:solidFill>
                  <a:srgbClr val="1F145D"/>
                </a:solidFill>
                <a:latin typeface="Calibri"/>
                <a:cs typeface="Calibri"/>
              </a:rPr>
              <a:t> </a:t>
            </a:r>
            <a:r>
              <a:rPr sz="2000" dirty="0">
                <a:solidFill>
                  <a:srgbClr val="1F145D"/>
                </a:solidFill>
                <a:latin typeface="Calibri"/>
                <a:cs typeface="Calibri"/>
              </a:rPr>
              <a:t>|</a:t>
            </a:r>
            <a:r>
              <a:rPr sz="2000" spc="-15" dirty="0">
                <a:solidFill>
                  <a:srgbClr val="1F145D"/>
                </a:solidFill>
                <a:latin typeface="Calibri"/>
                <a:cs typeface="Calibri"/>
              </a:rPr>
              <a:t> </a:t>
            </a:r>
            <a:r>
              <a:rPr sz="2000" spc="-5" dirty="0">
                <a:solidFill>
                  <a:srgbClr val="1F145D"/>
                </a:solidFill>
                <a:latin typeface="Calibri"/>
                <a:cs typeface="Calibri"/>
              </a:rPr>
              <a:t>C;</a:t>
            </a:r>
            <a:endParaRPr sz="2000">
              <a:solidFill>
                <a:srgbClr val="1F145D"/>
              </a:solidFill>
              <a:latin typeface="Calibri"/>
              <a:cs typeface="Calibri"/>
            </a:endParaRPr>
          </a:p>
          <a:p>
            <a:pPr>
              <a:lnSpc>
                <a:spcPct val="100000"/>
              </a:lnSpc>
              <a:spcBef>
                <a:spcPts val="265"/>
              </a:spcBef>
            </a:pPr>
            <a:r>
              <a:rPr sz="2000" b="1" dirty="0">
                <a:solidFill>
                  <a:srgbClr val="1F145D"/>
                </a:solidFill>
                <a:latin typeface="Calibri"/>
                <a:cs typeface="Calibri"/>
              </a:rPr>
              <a:t>Endmodule</a:t>
            </a:r>
            <a:endParaRPr sz="2000">
              <a:solidFill>
                <a:srgbClr val="1F145D"/>
              </a:solidFill>
              <a:latin typeface="Calibri"/>
              <a:cs typeface="Calibri"/>
            </a:endParaRPr>
          </a:p>
        </p:txBody>
      </p:sp>
      <p:sp>
        <p:nvSpPr>
          <p:cNvPr id="10" name="object 10"/>
          <p:cNvSpPr txBox="1"/>
          <p:nvPr/>
        </p:nvSpPr>
        <p:spPr>
          <a:xfrm>
            <a:off x="6723633" y="1793493"/>
            <a:ext cx="1043940"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10" dirty="0">
                <a:solidFill>
                  <a:srgbClr val="1F145D"/>
                </a:solidFill>
                <a:latin typeface="Calibri"/>
                <a:cs typeface="Calibri"/>
              </a:rPr>
              <a:t>VHDL</a:t>
            </a:r>
            <a:endParaRPr sz="2800">
              <a:solidFill>
                <a:srgbClr val="1F145D"/>
              </a:solidFill>
              <a:latin typeface="Calibri"/>
              <a:cs typeface="Calibri"/>
            </a:endParaRPr>
          </a:p>
        </p:txBody>
      </p:sp>
      <p:sp>
        <p:nvSpPr>
          <p:cNvPr id="11" name="object 11"/>
          <p:cNvSpPr txBox="1"/>
          <p:nvPr/>
        </p:nvSpPr>
        <p:spPr>
          <a:xfrm>
            <a:off x="6736333" y="2322017"/>
            <a:ext cx="3225165" cy="606425"/>
          </a:xfrm>
          <a:prstGeom prst="rect">
            <a:avLst/>
          </a:prstGeom>
        </p:spPr>
        <p:txBody>
          <a:bodyPr vert="horz" wrap="square" lIns="0" tIns="13335" rIns="0" bIns="0" rtlCol="0">
            <a:spAutoFit/>
          </a:bodyPr>
          <a:lstStyle/>
          <a:p>
            <a:pPr>
              <a:lnSpc>
                <a:spcPts val="2280"/>
              </a:lnSpc>
              <a:spcBef>
                <a:spcPts val="105"/>
              </a:spcBef>
            </a:pPr>
            <a:r>
              <a:rPr sz="2000" b="1" spc="-10" dirty="0">
                <a:solidFill>
                  <a:srgbClr val="1F145D"/>
                </a:solidFill>
                <a:latin typeface="Calibri"/>
                <a:cs typeface="Calibri"/>
              </a:rPr>
              <a:t>library</a:t>
            </a:r>
            <a:r>
              <a:rPr sz="2000" b="1" spc="-30" dirty="0">
                <a:solidFill>
                  <a:srgbClr val="1F145D"/>
                </a:solidFill>
                <a:latin typeface="Calibri"/>
                <a:cs typeface="Calibri"/>
              </a:rPr>
              <a:t> </a:t>
            </a:r>
            <a:r>
              <a:rPr sz="2000" dirty="0">
                <a:solidFill>
                  <a:srgbClr val="1F145D"/>
                </a:solidFill>
                <a:latin typeface="Calibri"/>
                <a:cs typeface="Calibri"/>
              </a:rPr>
              <a:t>IEEE;</a:t>
            </a:r>
            <a:endParaRPr sz="2000">
              <a:solidFill>
                <a:srgbClr val="1F145D"/>
              </a:solidFill>
              <a:latin typeface="Calibri"/>
              <a:cs typeface="Calibri"/>
            </a:endParaRPr>
          </a:p>
          <a:p>
            <a:pPr>
              <a:lnSpc>
                <a:spcPts val="2280"/>
              </a:lnSpc>
            </a:pPr>
            <a:r>
              <a:rPr sz="2000" b="1" dirty="0">
                <a:solidFill>
                  <a:srgbClr val="1F145D"/>
                </a:solidFill>
                <a:latin typeface="Calibri"/>
                <a:cs typeface="Calibri"/>
              </a:rPr>
              <a:t>use</a:t>
            </a:r>
            <a:r>
              <a:rPr sz="2000" b="1" spc="-70" dirty="0">
                <a:solidFill>
                  <a:srgbClr val="1F145D"/>
                </a:solidFill>
                <a:latin typeface="Calibri"/>
                <a:cs typeface="Calibri"/>
              </a:rPr>
              <a:t> </a:t>
            </a:r>
            <a:r>
              <a:rPr sz="2000" spc="-5" dirty="0">
                <a:solidFill>
                  <a:srgbClr val="1F145D"/>
                </a:solidFill>
                <a:latin typeface="Calibri"/>
                <a:cs typeface="Calibri"/>
              </a:rPr>
              <a:t>IEEE.STD_LOGIC_1164.ALL;</a:t>
            </a:r>
            <a:endParaRPr sz="2000">
              <a:solidFill>
                <a:srgbClr val="1F145D"/>
              </a:solidFill>
              <a:latin typeface="Calibri"/>
              <a:cs typeface="Calibri"/>
            </a:endParaRPr>
          </a:p>
        </p:txBody>
      </p:sp>
      <p:sp>
        <p:nvSpPr>
          <p:cNvPr id="12" name="object 12"/>
          <p:cNvSpPr txBox="1"/>
          <p:nvPr/>
        </p:nvSpPr>
        <p:spPr>
          <a:xfrm>
            <a:off x="6736333" y="3145663"/>
            <a:ext cx="1907539" cy="880110"/>
          </a:xfrm>
          <a:prstGeom prst="rect">
            <a:avLst/>
          </a:prstGeom>
        </p:spPr>
        <p:txBody>
          <a:bodyPr vert="horz" wrap="square" lIns="0" tIns="47625" rIns="0" bIns="0" rtlCol="0">
            <a:spAutoFit/>
          </a:bodyPr>
          <a:lstStyle/>
          <a:p>
            <a:pPr marL="170180" marR="607060" indent="-170815">
              <a:lnSpc>
                <a:spcPts val="2160"/>
              </a:lnSpc>
              <a:spcBef>
                <a:spcPts val="375"/>
              </a:spcBef>
            </a:pPr>
            <a:r>
              <a:rPr sz="2000" b="1" spc="-5" dirty="0">
                <a:solidFill>
                  <a:srgbClr val="1F145D"/>
                </a:solidFill>
                <a:latin typeface="Calibri"/>
                <a:cs typeface="Calibri"/>
              </a:rPr>
              <a:t>entity</a:t>
            </a:r>
            <a:r>
              <a:rPr sz="2000" b="1" spc="-60" dirty="0">
                <a:solidFill>
                  <a:srgbClr val="1F145D"/>
                </a:solidFill>
                <a:latin typeface="Calibri"/>
                <a:cs typeface="Calibri"/>
              </a:rPr>
              <a:t> </a:t>
            </a:r>
            <a:r>
              <a:rPr sz="2000" spc="-10" dirty="0">
                <a:solidFill>
                  <a:srgbClr val="1F145D"/>
                </a:solidFill>
                <a:latin typeface="Calibri"/>
                <a:cs typeface="Calibri"/>
              </a:rPr>
              <a:t>test</a:t>
            </a:r>
            <a:r>
              <a:rPr sz="2000" spc="-25" dirty="0">
                <a:solidFill>
                  <a:srgbClr val="1F145D"/>
                </a:solidFill>
                <a:latin typeface="Calibri"/>
                <a:cs typeface="Calibri"/>
              </a:rPr>
              <a:t> </a:t>
            </a:r>
            <a:r>
              <a:rPr sz="2000" b="1" spc="-5" dirty="0">
                <a:solidFill>
                  <a:srgbClr val="1F145D"/>
                </a:solidFill>
                <a:latin typeface="Calibri"/>
                <a:cs typeface="Calibri"/>
              </a:rPr>
              <a:t>is </a:t>
            </a:r>
            <a:r>
              <a:rPr sz="2000" b="1" spc="-434" dirty="0">
                <a:solidFill>
                  <a:srgbClr val="1F145D"/>
                </a:solidFill>
                <a:latin typeface="Calibri"/>
                <a:cs typeface="Calibri"/>
              </a:rPr>
              <a:t> </a:t>
            </a:r>
            <a:r>
              <a:rPr sz="2000" b="1" dirty="0">
                <a:solidFill>
                  <a:srgbClr val="1F145D"/>
                </a:solidFill>
                <a:latin typeface="Calibri"/>
                <a:cs typeface="Calibri"/>
              </a:rPr>
              <a:t>port</a:t>
            </a:r>
            <a:r>
              <a:rPr sz="2000" b="1" spc="-20" dirty="0">
                <a:solidFill>
                  <a:srgbClr val="1F145D"/>
                </a:solidFill>
                <a:latin typeface="Calibri"/>
                <a:cs typeface="Calibri"/>
              </a:rPr>
              <a:t> </a:t>
            </a:r>
            <a:r>
              <a:rPr sz="2000" dirty="0">
                <a:solidFill>
                  <a:srgbClr val="1F145D"/>
                </a:solidFill>
                <a:latin typeface="Calibri"/>
                <a:cs typeface="Calibri"/>
              </a:rPr>
              <a:t>(</a:t>
            </a:r>
            <a:endParaRPr sz="2000">
              <a:solidFill>
                <a:srgbClr val="1F145D"/>
              </a:solidFill>
              <a:latin typeface="Calibri"/>
              <a:cs typeface="Calibri"/>
            </a:endParaRPr>
          </a:p>
          <a:p>
            <a:pPr marL="914400">
              <a:lnSpc>
                <a:spcPts val="2130"/>
              </a:lnSpc>
            </a:pPr>
            <a:r>
              <a:rPr sz="2000" dirty="0">
                <a:solidFill>
                  <a:srgbClr val="1F145D"/>
                </a:solidFill>
                <a:latin typeface="Calibri"/>
                <a:cs typeface="Calibri"/>
              </a:rPr>
              <a:t>A,B,C</a:t>
            </a:r>
            <a:r>
              <a:rPr sz="2000" spc="-50" dirty="0">
                <a:solidFill>
                  <a:srgbClr val="1F145D"/>
                </a:solidFill>
                <a:latin typeface="Calibri"/>
                <a:cs typeface="Calibri"/>
              </a:rPr>
              <a:t> </a:t>
            </a:r>
            <a:r>
              <a:rPr sz="2000" dirty="0">
                <a:solidFill>
                  <a:srgbClr val="1F145D"/>
                </a:solidFill>
                <a:latin typeface="Calibri"/>
                <a:cs typeface="Calibri"/>
              </a:rPr>
              <a:t>:</a:t>
            </a:r>
            <a:r>
              <a:rPr sz="2000" spc="395" dirty="0">
                <a:solidFill>
                  <a:srgbClr val="1F145D"/>
                </a:solidFill>
                <a:latin typeface="Calibri"/>
                <a:cs typeface="Calibri"/>
              </a:rPr>
              <a:t> </a:t>
            </a:r>
            <a:r>
              <a:rPr sz="2000" dirty="0">
                <a:solidFill>
                  <a:srgbClr val="1F145D"/>
                </a:solidFill>
                <a:latin typeface="Calibri"/>
                <a:cs typeface="Calibri"/>
              </a:rPr>
              <a:t>in</a:t>
            </a:r>
            <a:endParaRPr sz="2000">
              <a:solidFill>
                <a:srgbClr val="1F145D"/>
              </a:solidFill>
              <a:latin typeface="Calibri"/>
              <a:cs typeface="Calibri"/>
            </a:endParaRPr>
          </a:p>
        </p:txBody>
      </p:sp>
      <p:sp>
        <p:nvSpPr>
          <p:cNvPr id="13" name="object 13"/>
          <p:cNvSpPr txBox="1"/>
          <p:nvPr/>
        </p:nvSpPr>
        <p:spPr>
          <a:xfrm>
            <a:off x="7651115" y="3968838"/>
            <a:ext cx="137160" cy="330835"/>
          </a:xfrm>
          <a:prstGeom prst="rect">
            <a:avLst/>
          </a:prstGeom>
        </p:spPr>
        <p:txBody>
          <a:bodyPr vert="horz" wrap="square" lIns="0" tIns="12700" rIns="0" bIns="0" rtlCol="0">
            <a:spAutoFit/>
          </a:bodyPr>
          <a:lstStyle/>
          <a:p>
            <a:pPr>
              <a:lnSpc>
                <a:spcPct val="100000"/>
              </a:lnSpc>
              <a:spcBef>
                <a:spcPts val="100"/>
              </a:spcBef>
            </a:pPr>
            <a:r>
              <a:rPr sz="2000" dirty="0">
                <a:solidFill>
                  <a:srgbClr val="1F145D"/>
                </a:solidFill>
                <a:latin typeface="Calibri"/>
                <a:cs typeface="Calibri"/>
              </a:rPr>
              <a:t>E</a:t>
            </a:r>
            <a:endParaRPr sz="2000">
              <a:solidFill>
                <a:srgbClr val="1F145D"/>
              </a:solidFill>
              <a:latin typeface="Calibri"/>
              <a:cs typeface="Calibri"/>
            </a:endParaRPr>
          </a:p>
        </p:txBody>
      </p:sp>
      <p:sp>
        <p:nvSpPr>
          <p:cNvPr id="14" name="object 14"/>
          <p:cNvSpPr txBox="1"/>
          <p:nvPr/>
        </p:nvSpPr>
        <p:spPr>
          <a:xfrm>
            <a:off x="8290554" y="3693998"/>
            <a:ext cx="1752600" cy="605790"/>
          </a:xfrm>
          <a:prstGeom prst="rect">
            <a:avLst/>
          </a:prstGeom>
        </p:spPr>
        <p:txBody>
          <a:bodyPr vert="horz" wrap="square" lIns="0" tIns="13335" rIns="0" bIns="0" rtlCol="0">
            <a:spAutoFit/>
          </a:bodyPr>
          <a:lstStyle/>
          <a:p>
            <a:pPr marR="5080" algn="r">
              <a:lnSpc>
                <a:spcPts val="2280"/>
              </a:lnSpc>
              <a:spcBef>
                <a:spcPts val="105"/>
              </a:spcBef>
            </a:pPr>
            <a:r>
              <a:rPr sz="2000" spc="-5" dirty="0">
                <a:solidFill>
                  <a:srgbClr val="1F145D"/>
                </a:solidFill>
                <a:latin typeface="Calibri"/>
                <a:cs typeface="Calibri"/>
              </a:rPr>
              <a:t>STD_LOGIC;</a:t>
            </a:r>
            <a:endParaRPr sz="2000">
              <a:solidFill>
                <a:srgbClr val="1F145D"/>
              </a:solidFill>
              <a:latin typeface="Calibri"/>
              <a:cs typeface="Calibri"/>
            </a:endParaRPr>
          </a:p>
          <a:p>
            <a:pPr marR="50165" algn="r">
              <a:lnSpc>
                <a:spcPts val="2280"/>
              </a:lnSpc>
            </a:pPr>
            <a:r>
              <a:rPr sz="2000" dirty="0">
                <a:solidFill>
                  <a:srgbClr val="1F145D"/>
                </a:solidFill>
                <a:latin typeface="Calibri"/>
                <a:cs typeface="Calibri"/>
              </a:rPr>
              <a:t>:</a:t>
            </a:r>
            <a:r>
              <a:rPr sz="2000" spc="-45" dirty="0">
                <a:solidFill>
                  <a:srgbClr val="1F145D"/>
                </a:solidFill>
                <a:latin typeface="Calibri"/>
                <a:cs typeface="Calibri"/>
              </a:rPr>
              <a:t> </a:t>
            </a:r>
            <a:r>
              <a:rPr sz="2000" spc="-5" dirty="0">
                <a:solidFill>
                  <a:srgbClr val="1F145D"/>
                </a:solidFill>
                <a:latin typeface="Calibri"/>
                <a:cs typeface="Calibri"/>
              </a:rPr>
              <a:t>out</a:t>
            </a:r>
            <a:r>
              <a:rPr sz="2000" spc="-45" dirty="0">
                <a:solidFill>
                  <a:srgbClr val="1F145D"/>
                </a:solidFill>
                <a:latin typeface="Calibri"/>
                <a:cs typeface="Calibri"/>
              </a:rPr>
              <a:t> </a:t>
            </a:r>
            <a:r>
              <a:rPr sz="2000" spc="-5" dirty="0">
                <a:solidFill>
                  <a:srgbClr val="1F145D"/>
                </a:solidFill>
                <a:latin typeface="Calibri"/>
                <a:cs typeface="Calibri"/>
              </a:rPr>
              <a:t>STD_LOGIC</a:t>
            </a:r>
            <a:endParaRPr sz="2000">
              <a:solidFill>
                <a:srgbClr val="1F145D"/>
              </a:solidFill>
              <a:latin typeface="Calibri"/>
              <a:cs typeface="Calibri"/>
            </a:endParaRPr>
          </a:p>
        </p:txBody>
      </p:sp>
      <p:sp>
        <p:nvSpPr>
          <p:cNvPr id="15" name="object 15"/>
          <p:cNvSpPr txBox="1"/>
          <p:nvPr/>
        </p:nvSpPr>
        <p:spPr>
          <a:xfrm>
            <a:off x="6736333" y="4243196"/>
            <a:ext cx="929640" cy="605155"/>
          </a:xfrm>
          <a:prstGeom prst="rect">
            <a:avLst/>
          </a:prstGeom>
        </p:spPr>
        <p:txBody>
          <a:bodyPr vert="horz" wrap="square" lIns="0" tIns="12700" rIns="0" bIns="0" rtlCol="0">
            <a:spAutoFit/>
          </a:bodyPr>
          <a:lstStyle/>
          <a:p>
            <a:pPr marL="571500">
              <a:lnSpc>
                <a:spcPts val="2280"/>
              </a:lnSpc>
              <a:spcBef>
                <a:spcPts val="100"/>
              </a:spcBef>
            </a:pPr>
            <a:r>
              <a:rPr sz="2000" dirty="0">
                <a:solidFill>
                  <a:srgbClr val="1F145D"/>
                </a:solidFill>
                <a:latin typeface="Calibri"/>
                <a:cs typeface="Calibri"/>
              </a:rPr>
              <a:t>);</a:t>
            </a:r>
            <a:endParaRPr sz="2000">
              <a:solidFill>
                <a:srgbClr val="1F145D"/>
              </a:solidFill>
              <a:latin typeface="Calibri"/>
              <a:cs typeface="Calibri"/>
            </a:endParaRPr>
          </a:p>
          <a:p>
            <a:pPr>
              <a:lnSpc>
                <a:spcPts val="2280"/>
              </a:lnSpc>
            </a:pPr>
            <a:r>
              <a:rPr sz="2000" b="1" spc="-5" dirty="0">
                <a:solidFill>
                  <a:srgbClr val="1F145D"/>
                </a:solidFill>
                <a:latin typeface="Calibri"/>
                <a:cs typeface="Calibri"/>
              </a:rPr>
              <a:t>end</a:t>
            </a:r>
            <a:r>
              <a:rPr sz="2000" b="1" spc="-70" dirty="0">
                <a:solidFill>
                  <a:srgbClr val="1F145D"/>
                </a:solidFill>
                <a:latin typeface="Calibri"/>
                <a:cs typeface="Calibri"/>
              </a:rPr>
              <a:t> </a:t>
            </a:r>
            <a:r>
              <a:rPr sz="2000" spc="-10" dirty="0">
                <a:solidFill>
                  <a:srgbClr val="1F145D"/>
                </a:solidFill>
                <a:latin typeface="Calibri"/>
                <a:cs typeface="Calibri"/>
              </a:rPr>
              <a:t>test;</a:t>
            </a:r>
            <a:endParaRPr sz="2000">
              <a:solidFill>
                <a:srgbClr val="1F145D"/>
              </a:solidFill>
              <a:latin typeface="Calibri"/>
              <a:cs typeface="Calibri"/>
            </a:endParaRPr>
          </a:p>
        </p:txBody>
      </p:sp>
      <p:sp>
        <p:nvSpPr>
          <p:cNvPr id="16" name="object 16"/>
          <p:cNvSpPr txBox="1"/>
          <p:nvPr/>
        </p:nvSpPr>
        <p:spPr>
          <a:xfrm>
            <a:off x="6736333" y="5065852"/>
            <a:ext cx="2686050" cy="1167627"/>
          </a:xfrm>
          <a:prstGeom prst="rect">
            <a:avLst/>
          </a:prstGeom>
        </p:spPr>
        <p:txBody>
          <a:bodyPr vert="horz" wrap="square" lIns="0" tIns="13335" rIns="0" bIns="0" rtlCol="0">
            <a:spAutoFit/>
          </a:bodyPr>
          <a:lstStyle/>
          <a:p>
            <a:pPr>
              <a:lnSpc>
                <a:spcPts val="2280"/>
              </a:lnSpc>
              <a:spcBef>
                <a:spcPts val="105"/>
              </a:spcBef>
            </a:pPr>
            <a:r>
              <a:rPr sz="2000" b="1" spc="-10" dirty="0">
                <a:solidFill>
                  <a:srgbClr val="1F145D"/>
                </a:solidFill>
                <a:latin typeface="Calibri"/>
                <a:cs typeface="Calibri"/>
              </a:rPr>
              <a:t>architecture</a:t>
            </a:r>
            <a:r>
              <a:rPr sz="2000" b="1" spc="-25" dirty="0">
                <a:solidFill>
                  <a:srgbClr val="1F145D"/>
                </a:solidFill>
                <a:latin typeface="Calibri"/>
                <a:cs typeface="Calibri"/>
              </a:rPr>
              <a:t> </a:t>
            </a:r>
            <a:r>
              <a:rPr sz="2000" dirty="0">
                <a:solidFill>
                  <a:srgbClr val="1F145D"/>
                </a:solidFill>
                <a:latin typeface="Calibri"/>
                <a:cs typeface="Calibri"/>
              </a:rPr>
              <a:t>beh</a:t>
            </a:r>
            <a:r>
              <a:rPr sz="2000" spc="-20" dirty="0">
                <a:solidFill>
                  <a:srgbClr val="1F145D"/>
                </a:solidFill>
                <a:latin typeface="Calibri"/>
                <a:cs typeface="Calibri"/>
              </a:rPr>
              <a:t> </a:t>
            </a:r>
            <a:r>
              <a:rPr sz="2000" b="1" dirty="0">
                <a:solidFill>
                  <a:srgbClr val="1F145D"/>
                </a:solidFill>
                <a:latin typeface="Calibri"/>
                <a:cs typeface="Calibri"/>
              </a:rPr>
              <a:t>of</a:t>
            </a:r>
            <a:r>
              <a:rPr sz="2000" b="1" spc="-20" dirty="0">
                <a:solidFill>
                  <a:srgbClr val="1F145D"/>
                </a:solidFill>
                <a:latin typeface="Calibri"/>
                <a:cs typeface="Calibri"/>
              </a:rPr>
              <a:t> </a:t>
            </a:r>
            <a:r>
              <a:rPr sz="2000" spc="-15" dirty="0">
                <a:solidFill>
                  <a:srgbClr val="1F145D"/>
                </a:solidFill>
                <a:latin typeface="Calibri"/>
                <a:cs typeface="Calibri"/>
              </a:rPr>
              <a:t>test</a:t>
            </a:r>
            <a:r>
              <a:rPr sz="2000" dirty="0">
                <a:solidFill>
                  <a:srgbClr val="1F145D"/>
                </a:solidFill>
                <a:latin typeface="Calibri"/>
                <a:cs typeface="Calibri"/>
              </a:rPr>
              <a:t> </a:t>
            </a:r>
            <a:r>
              <a:rPr sz="2000" b="1" spc="-5" dirty="0">
                <a:solidFill>
                  <a:srgbClr val="1F145D"/>
                </a:solidFill>
                <a:latin typeface="Calibri"/>
                <a:cs typeface="Calibri"/>
              </a:rPr>
              <a:t>is</a:t>
            </a:r>
            <a:endParaRPr sz="2000">
              <a:solidFill>
                <a:srgbClr val="1F145D"/>
              </a:solidFill>
              <a:latin typeface="Calibri"/>
              <a:cs typeface="Calibri"/>
            </a:endParaRPr>
          </a:p>
          <a:p>
            <a:pPr>
              <a:lnSpc>
                <a:spcPts val="2160"/>
              </a:lnSpc>
            </a:pPr>
            <a:r>
              <a:rPr sz="2000" b="1" dirty="0">
                <a:solidFill>
                  <a:srgbClr val="1F145D"/>
                </a:solidFill>
                <a:latin typeface="Calibri"/>
                <a:cs typeface="Calibri"/>
              </a:rPr>
              <a:t>begin</a:t>
            </a:r>
            <a:endParaRPr sz="2000">
              <a:solidFill>
                <a:srgbClr val="1F145D"/>
              </a:solidFill>
              <a:latin typeface="Calibri"/>
              <a:cs typeface="Calibri"/>
            </a:endParaRPr>
          </a:p>
          <a:p>
            <a:pPr marL="342900">
              <a:lnSpc>
                <a:spcPts val="2160"/>
              </a:lnSpc>
            </a:pPr>
            <a:r>
              <a:rPr sz="2000" dirty="0">
                <a:solidFill>
                  <a:srgbClr val="1F145D"/>
                </a:solidFill>
                <a:latin typeface="Calibri"/>
                <a:cs typeface="Calibri"/>
              </a:rPr>
              <a:t>E</a:t>
            </a:r>
            <a:r>
              <a:rPr sz="2000" spc="-10" dirty="0">
                <a:solidFill>
                  <a:srgbClr val="1F145D"/>
                </a:solidFill>
                <a:latin typeface="Calibri"/>
                <a:cs typeface="Calibri"/>
              </a:rPr>
              <a:t> </a:t>
            </a:r>
            <a:r>
              <a:rPr sz="2000" spc="-5" dirty="0">
                <a:solidFill>
                  <a:srgbClr val="1F145D"/>
                </a:solidFill>
                <a:latin typeface="Calibri"/>
                <a:cs typeface="Calibri"/>
              </a:rPr>
              <a:t>&lt;=</a:t>
            </a:r>
            <a:r>
              <a:rPr sz="2000" spc="-10" dirty="0">
                <a:solidFill>
                  <a:srgbClr val="1F145D"/>
                </a:solidFill>
                <a:latin typeface="Calibri"/>
                <a:cs typeface="Calibri"/>
              </a:rPr>
              <a:t> </a:t>
            </a:r>
            <a:r>
              <a:rPr sz="2000" spc="-5" dirty="0">
                <a:solidFill>
                  <a:srgbClr val="1F145D"/>
                </a:solidFill>
                <a:latin typeface="Calibri"/>
                <a:cs typeface="Calibri"/>
              </a:rPr>
              <a:t>(A</a:t>
            </a:r>
            <a:r>
              <a:rPr sz="2000" spc="-10" dirty="0">
                <a:solidFill>
                  <a:srgbClr val="1F145D"/>
                </a:solidFill>
                <a:latin typeface="Calibri"/>
                <a:cs typeface="Calibri"/>
              </a:rPr>
              <a:t> </a:t>
            </a:r>
            <a:r>
              <a:rPr sz="2000" dirty="0">
                <a:solidFill>
                  <a:srgbClr val="1F145D"/>
                </a:solidFill>
                <a:latin typeface="Calibri"/>
                <a:cs typeface="Calibri"/>
              </a:rPr>
              <a:t>and</a:t>
            </a:r>
            <a:r>
              <a:rPr sz="2000" spc="-10" dirty="0">
                <a:solidFill>
                  <a:srgbClr val="1F145D"/>
                </a:solidFill>
                <a:latin typeface="Calibri"/>
                <a:cs typeface="Calibri"/>
              </a:rPr>
              <a:t> </a:t>
            </a:r>
            <a:r>
              <a:rPr sz="2000" dirty="0">
                <a:solidFill>
                  <a:srgbClr val="1F145D"/>
                </a:solidFill>
                <a:latin typeface="Calibri"/>
                <a:cs typeface="Calibri"/>
              </a:rPr>
              <a:t>B)</a:t>
            </a:r>
            <a:r>
              <a:rPr sz="2000" spc="-10" dirty="0">
                <a:solidFill>
                  <a:srgbClr val="1F145D"/>
                </a:solidFill>
                <a:latin typeface="Calibri"/>
                <a:cs typeface="Calibri"/>
              </a:rPr>
              <a:t> </a:t>
            </a:r>
            <a:r>
              <a:rPr sz="2000" spc="-5" dirty="0">
                <a:solidFill>
                  <a:srgbClr val="1F145D"/>
                </a:solidFill>
                <a:latin typeface="Calibri"/>
                <a:cs typeface="Calibri"/>
              </a:rPr>
              <a:t>or</a:t>
            </a:r>
            <a:r>
              <a:rPr sz="2000" spc="-25" dirty="0">
                <a:solidFill>
                  <a:srgbClr val="1F145D"/>
                </a:solidFill>
                <a:latin typeface="Calibri"/>
                <a:cs typeface="Calibri"/>
              </a:rPr>
              <a:t> </a:t>
            </a:r>
            <a:r>
              <a:rPr sz="2000" spc="-5" dirty="0">
                <a:solidFill>
                  <a:srgbClr val="1F145D"/>
                </a:solidFill>
                <a:latin typeface="Calibri"/>
                <a:cs typeface="Calibri"/>
              </a:rPr>
              <a:t>C;</a:t>
            </a:r>
            <a:endParaRPr sz="2000">
              <a:solidFill>
                <a:srgbClr val="1F145D"/>
              </a:solidFill>
              <a:latin typeface="Calibri"/>
              <a:cs typeface="Calibri"/>
            </a:endParaRPr>
          </a:p>
          <a:p>
            <a:pPr>
              <a:lnSpc>
                <a:spcPts val="2280"/>
              </a:lnSpc>
            </a:pPr>
            <a:r>
              <a:rPr sz="2000" b="1" spc="-5" dirty="0">
                <a:solidFill>
                  <a:srgbClr val="1F145D"/>
                </a:solidFill>
                <a:latin typeface="Calibri"/>
                <a:cs typeface="Calibri"/>
              </a:rPr>
              <a:t>end</a:t>
            </a:r>
            <a:r>
              <a:rPr sz="2000" b="1" spc="-35" dirty="0">
                <a:solidFill>
                  <a:srgbClr val="1F145D"/>
                </a:solidFill>
                <a:latin typeface="Calibri"/>
                <a:cs typeface="Calibri"/>
              </a:rPr>
              <a:t> </a:t>
            </a:r>
            <a:r>
              <a:rPr sz="2000" spc="-5" dirty="0">
                <a:solidFill>
                  <a:srgbClr val="1F145D"/>
                </a:solidFill>
                <a:latin typeface="Calibri"/>
                <a:cs typeface="Calibri"/>
              </a:rPr>
              <a:t>beh;</a:t>
            </a:r>
            <a:endParaRPr sz="2000">
              <a:solidFill>
                <a:srgbClr val="1F145D"/>
              </a:solidFill>
              <a:latin typeface="Calibri"/>
              <a:cs typeface="Calibri"/>
            </a:endParaRPr>
          </a:p>
        </p:txBody>
      </p:sp>
      <p:grpSp>
        <p:nvGrpSpPr>
          <p:cNvPr id="17" name="object 17"/>
          <p:cNvGrpSpPr/>
          <p:nvPr/>
        </p:nvGrpSpPr>
        <p:grpSpPr>
          <a:xfrm>
            <a:off x="6547104" y="2250948"/>
            <a:ext cx="3983990" cy="4079875"/>
            <a:chOff x="6547104" y="2250948"/>
            <a:chExt cx="3983990" cy="4079875"/>
          </a:xfrm>
        </p:grpSpPr>
        <p:sp>
          <p:nvSpPr>
            <p:cNvPr id="18" name="object 18"/>
            <p:cNvSpPr/>
            <p:nvPr/>
          </p:nvSpPr>
          <p:spPr>
            <a:xfrm>
              <a:off x="6553200" y="2257044"/>
              <a:ext cx="3971925" cy="4067810"/>
            </a:xfrm>
            <a:custGeom>
              <a:avLst/>
              <a:gdLst/>
              <a:ahLst/>
              <a:cxnLst/>
              <a:rect l="l" t="t" r="r" b="b"/>
              <a:pathLst>
                <a:path w="3971925" h="4067810">
                  <a:moveTo>
                    <a:pt x="3971544" y="0"/>
                  </a:moveTo>
                  <a:lnTo>
                    <a:pt x="0" y="0"/>
                  </a:lnTo>
                  <a:lnTo>
                    <a:pt x="0" y="4067555"/>
                  </a:lnTo>
                  <a:lnTo>
                    <a:pt x="3971544" y="4067555"/>
                  </a:lnTo>
                  <a:lnTo>
                    <a:pt x="3971544" y="0"/>
                  </a:lnTo>
                  <a:close/>
                </a:path>
              </a:pathLst>
            </a:custGeom>
            <a:solidFill>
              <a:srgbClr val="E1EFD9">
                <a:alpha val="19999"/>
              </a:srgbClr>
            </a:solidFill>
          </p:spPr>
          <p:txBody>
            <a:bodyPr wrap="square" lIns="0" tIns="0" rIns="0" bIns="0" rtlCol="0"/>
            <a:lstStyle/>
            <a:p>
              <a:endParaRPr>
                <a:solidFill>
                  <a:srgbClr val="1F145D"/>
                </a:solidFill>
              </a:endParaRPr>
            </a:p>
          </p:txBody>
        </p:sp>
        <p:sp>
          <p:nvSpPr>
            <p:cNvPr id="19" name="object 19"/>
            <p:cNvSpPr/>
            <p:nvPr/>
          </p:nvSpPr>
          <p:spPr>
            <a:xfrm>
              <a:off x="6553200" y="2257044"/>
              <a:ext cx="3971925" cy="4067810"/>
            </a:xfrm>
            <a:custGeom>
              <a:avLst/>
              <a:gdLst/>
              <a:ahLst/>
              <a:cxnLst/>
              <a:rect l="l" t="t" r="r" b="b"/>
              <a:pathLst>
                <a:path w="3971925" h="4067810">
                  <a:moveTo>
                    <a:pt x="0" y="4067555"/>
                  </a:moveTo>
                  <a:lnTo>
                    <a:pt x="3971544" y="4067555"/>
                  </a:lnTo>
                  <a:lnTo>
                    <a:pt x="3971544" y="0"/>
                  </a:lnTo>
                  <a:lnTo>
                    <a:pt x="0" y="0"/>
                  </a:lnTo>
                  <a:lnTo>
                    <a:pt x="0" y="4067555"/>
                  </a:lnTo>
                  <a:close/>
                </a:path>
              </a:pathLst>
            </a:custGeom>
            <a:ln w="12192">
              <a:solidFill>
                <a:srgbClr val="00AF50"/>
              </a:solidFill>
            </a:ln>
          </p:spPr>
          <p:txBody>
            <a:bodyPr wrap="square" lIns="0" tIns="0" rIns="0" bIns="0" rtlCol="0"/>
            <a:lstStyle/>
            <a:p>
              <a:endParaRPr>
                <a:solidFill>
                  <a:srgbClr val="1F145D"/>
                </a:solidFill>
              </a:endParaRPr>
            </a:p>
          </p:txBody>
        </p:sp>
      </p:grpSp>
      <p:sp>
        <p:nvSpPr>
          <p:cNvPr id="20" name="object 20"/>
          <p:cNvSpPr txBox="1"/>
          <p:nvPr/>
        </p:nvSpPr>
        <p:spPr>
          <a:xfrm>
            <a:off x="387197" y="5705043"/>
            <a:ext cx="4598670" cy="57467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input/output</a:t>
            </a:r>
            <a:r>
              <a:rPr sz="1800" spc="25" dirty="0">
                <a:solidFill>
                  <a:srgbClr val="1F145D"/>
                </a:solidFill>
                <a:latin typeface="Calibri"/>
                <a:cs typeface="Calibri"/>
              </a:rPr>
              <a:t> </a:t>
            </a:r>
            <a:r>
              <a:rPr sz="1800" spc="-10" dirty="0">
                <a:solidFill>
                  <a:srgbClr val="1F145D"/>
                </a:solidFill>
                <a:latin typeface="Calibri"/>
                <a:cs typeface="Calibri"/>
              </a:rPr>
              <a:t>can</a:t>
            </a:r>
            <a:r>
              <a:rPr sz="1800" dirty="0">
                <a:solidFill>
                  <a:srgbClr val="1F145D"/>
                </a:solidFill>
                <a:latin typeface="Calibri"/>
                <a:cs typeface="Calibri"/>
              </a:rPr>
              <a:t> </a:t>
            </a:r>
            <a:r>
              <a:rPr sz="1800" spc="-5" dirty="0">
                <a:solidFill>
                  <a:srgbClr val="1F145D"/>
                </a:solidFill>
                <a:latin typeface="Calibri"/>
                <a:cs typeface="Calibri"/>
              </a:rPr>
              <a:t>be</a:t>
            </a:r>
            <a:r>
              <a:rPr sz="1800" spc="20" dirty="0">
                <a:solidFill>
                  <a:srgbClr val="1F145D"/>
                </a:solidFill>
                <a:latin typeface="Calibri"/>
                <a:cs typeface="Calibri"/>
              </a:rPr>
              <a:t> </a:t>
            </a:r>
            <a:r>
              <a:rPr sz="1800" spc="-5" dirty="0">
                <a:solidFill>
                  <a:srgbClr val="1F145D"/>
                </a:solidFill>
                <a:latin typeface="Calibri"/>
                <a:cs typeface="Calibri"/>
              </a:rPr>
              <a:t>either</a:t>
            </a:r>
            <a:r>
              <a:rPr sz="1800" spc="5" dirty="0">
                <a:solidFill>
                  <a:srgbClr val="1F145D"/>
                </a:solidFill>
                <a:latin typeface="Calibri"/>
                <a:cs typeface="Calibri"/>
              </a:rPr>
              <a:t> </a:t>
            </a:r>
            <a:r>
              <a:rPr sz="1800" spc="-5" dirty="0">
                <a:solidFill>
                  <a:srgbClr val="1F145D"/>
                </a:solidFill>
                <a:latin typeface="Calibri"/>
                <a:cs typeface="Calibri"/>
              </a:rPr>
              <a:t>be </a:t>
            </a:r>
            <a:r>
              <a:rPr sz="1800" dirty="0">
                <a:solidFill>
                  <a:srgbClr val="1F145D"/>
                </a:solidFill>
                <a:latin typeface="Calibri"/>
                <a:cs typeface="Calibri"/>
              </a:rPr>
              <a:t>a</a:t>
            </a:r>
            <a:r>
              <a:rPr sz="1800" spc="15" dirty="0">
                <a:solidFill>
                  <a:srgbClr val="1F145D"/>
                </a:solidFill>
                <a:latin typeface="Calibri"/>
                <a:cs typeface="Calibri"/>
              </a:rPr>
              <a:t> </a:t>
            </a:r>
            <a:r>
              <a:rPr sz="1800" spc="-5" dirty="0">
                <a:solidFill>
                  <a:srgbClr val="1F145D"/>
                </a:solidFill>
                <a:latin typeface="Calibri"/>
                <a:cs typeface="Calibri"/>
              </a:rPr>
              <a:t>net</a:t>
            </a:r>
            <a:r>
              <a:rPr sz="1800" dirty="0">
                <a:solidFill>
                  <a:srgbClr val="1F145D"/>
                </a:solidFill>
                <a:latin typeface="Calibri"/>
                <a:cs typeface="Calibri"/>
              </a:rPr>
              <a:t> </a:t>
            </a:r>
            <a:r>
              <a:rPr sz="1800" spc="-10" dirty="0">
                <a:solidFill>
                  <a:srgbClr val="1F145D"/>
                </a:solidFill>
                <a:latin typeface="Calibri"/>
                <a:cs typeface="Calibri"/>
              </a:rPr>
              <a:t>(wire)</a:t>
            </a:r>
            <a:r>
              <a:rPr sz="1800" spc="35" dirty="0">
                <a:solidFill>
                  <a:srgbClr val="1F145D"/>
                </a:solidFill>
                <a:latin typeface="Calibri"/>
                <a:cs typeface="Calibri"/>
              </a:rPr>
              <a:t> </a:t>
            </a:r>
            <a:r>
              <a:rPr sz="1800" spc="-5" dirty="0">
                <a:solidFill>
                  <a:srgbClr val="1F145D"/>
                </a:solidFill>
                <a:latin typeface="Calibri"/>
                <a:cs typeface="Calibri"/>
              </a:rPr>
              <a:t>or</a:t>
            </a:r>
            <a:r>
              <a:rPr sz="1800" dirty="0">
                <a:solidFill>
                  <a:srgbClr val="1F145D"/>
                </a:solidFill>
                <a:latin typeface="Calibri"/>
                <a:cs typeface="Calibri"/>
              </a:rPr>
              <a:t> </a:t>
            </a:r>
            <a:r>
              <a:rPr sz="1800" spc="-15" dirty="0">
                <a:solidFill>
                  <a:srgbClr val="1F145D"/>
                </a:solidFill>
                <a:latin typeface="Calibri"/>
                <a:cs typeface="Calibri"/>
              </a:rPr>
              <a:t>REG</a:t>
            </a:r>
            <a:endParaRPr sz="1800">
              <a:solidFill>
                <a:srgbClr val="1F145D"/>
              </a:solidFill>
              <a:latin typeface="Calibri"/>
              <a:cs typeface="Calibri"/>
            </a:endParaRPr>
          </a:p>
          <a:p>
            <a:pPr marL="12700">
              <a:lnSpc>
                <a:spcPct val="100000"/>
              </a:lnSpc>
              <a:spcBef>
                <a:spcPts val="5"/>
              </a:spcBef>
            </a:pPr>
            <a:r>
              <a:rPr sz="1800" spc="-5" dirty="0">
                <a:solidFill>
                  <a:srgbClr val="1F145D"/>
                </a:solidFill>
                <a:latin typeface="Calibri"/>
                <a:cs typeface="Calibri"/>
              </a:rPr>
              <a:t>inout</a:t>
            </a:r>
            <a:r>
              <a:rPr sz="1800" dirty="0">
                <a:solidFill>
                  <a:srgbClr val="1F145D"/>
                </a:solidFill>
                <a:latin typeface="Calibri"/>
                <a:cs typeface="Calibri"/>
              </a:rPr>
              <a:t> </a:t>
            </a:r>
            <a:r>
              <a:rPr sz="1800" spc="-5" dirty="0">
                <a:solidFill>
                  <a:srgbClr val="1F145D"/>
                </a:solidFill>
                <a:latin typeface="Calibri"/>
                <a:cs typeface="Calibri"/>
              </a:rPr>
              <a:t>is</a:t>
            </a:r>
            <a:r>
              <a:rPr sz="1800" spc="-15" dirty="0">
                <a:solidFill>
                  <a:srgbClr val="1F145D"/>
                </a:solidFill>
                <a:latin typeface="Calibri"/>
                <a:cs typeface="Calibri"/>
              </a:rPr>
              <a:t> always </a:t>
            </a:r>
            <a:r>
              <a:rPr sz="1800" dirty="0">
                <a:solidFill>
                  <a:srgbClr val="1F145D"/>
                </a:solidFill>
                <a:latin typeface="Calibri"/>
                <a:cs typeface="Calibri"/>
              </a:rPr>
              <a:t>a</a:t>
            </a:r>
            <a:r>
              <a:rPr sz="1800" spc="-5" dirty="0">
                <a:solidFill>
                  <a:srgbClr val="1F145D"/>
                </a:solidFill>
                <a:latin typeface="Calibri"/>
                <a:cs typeface="Calibri"/>
              </a:rPr>
              <a:t> net.</a:t>
            </a:r>
            <a:endParaRPr sz="1800">
              <a:solidFill>
                <a:srgbClr val="1F145D"/>
              </a:solidFill>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936" y="340786"/>
            <a:ext cx="8419421" cy="697230"/>
          </a:xfrm>
          <a:prstGeom prst="rect">
            <a:avLst/>
          </a:prstGeom>
        </p:spPr>
        <p:txBody>
          <a:bodyPr vert="horz" wrap="square" lIns="0" tIns="13335" rIns="0" bIns="0" rtlCol="0">
            <a:spAutoFit/>
          </a:bodyPr>
          <a:lstStyle/>
          <a:p>
            <a:pPr marL="12700">
              <a:lnSpc>
                <a:spcPct val="100000"/>
              </a:lnSpc>
              <a:spcBef>
                <a:spcPts val="105"/>
              </a:spcBef>
            </a:pPr>
            <a:r>
              <a:rPr spc="-10" dirty="0"/>
              <a:t>Pulse</a:t>
            </a:r>
            <a:r>
              <a:rPr spc="5" dirty="0"/>
              <a:t> </a:t>
            </a:r>
            <a:r>
              <a:rPr spc="-25" dirty="0"/>
              <a:t>generator</a:t>
            </a:r>
            <a:r>
              <a:rPr spc="-15" dirty="0"/>
              <a:t> </a:t>
            </a:r>
            <a:r>
              <a:rPr spc="-5" dirty="0"/>
              <a:t>(edge</a:t>
            </a:r>
            <a:r>
              <a:rPr spc="-15" dirty="0"/>
              <a:t> detector)</a:t>
            </a:r>
          </a:p>
        </p:txBody>
      </p:sp>
      <p:sp>
        <p:nvSpPr>
          <p:cNvPr id="3" name="object 3"/>
          <p:cNvSpPr txBox="1"/>
          <p:nvPr/>
        </p:nvSpPr>
        <p:spPr>
          <a:xfrm>
            <a:off x="916939" y="1793493"/>
            <a:ext cx="10304780"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10" dirty="0">
                <a:solidFill>
                  <a:srgbClr val="1F145D"/>
                </a:solidFill>
                <a:latin typeface="Calibri"/>
                <a:cs typeface="Calibri"/>
              </a:rPr>
              <a:t>Design</a:t>
            </a:r>
            <a:r>
              <a:rPr sz="2800" spc="25" dirty="0">
                <a:solidFill>
                  <a:srgbClr val="1F145D"/>
                </a:solidFill>
                <a:latin typeface="Calibri"/>
                <a:cs typeface="Calibri"/>
              </a:rPr>
              <a:t> </a:t>
            </a:r>
            <a:r>
              <a:rPr sz="2800" spc="-20" dirty="0">
                <a:solidFill>
                  <a:srgbClr val="1F145D"/>
                </a:solidFill>
                <a:latin typeface="Calibri"/>
                <a:cs typeface="Calibri"/>
              </a:rPr>
              <a:t>intent</a:t>
            </a:r>
            <a:r>
              <a:rPr sz="2800" spc="10"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a</a:t>
            </a:r>
            <a:r>
              <a:rPr sz="2800" spc="5" dirty="0">
                <a:solidFill>
                  <a:srgbClr val="1F145D"/>
                </a:solidFill>
                <a:latin typeface="Calibri"/>
                <a:cs typeface="Calibri"/>
              </a:rPr>
              <a:t> </a:t>
            </a:r>
            <a:r>
              <a:rPr sz="2800" spc="-15" dirty="0">
                <a:solidFill>
                  <a:srgbClr val="1F145D"/>
                </a:solidFill>
                <a:latin typeface="Calibri"/>
                <a:cs typeface="Calibri"/>
              </a:rPr>
              <a:t>synchronously</a:t>
            </a:r>
            <a:r>
              <a:rPr sz="2800" spc="45" dirty="0">
                <a:solidFill>
                  <a:srgbClr val="1F145D"/>
                </a:solidFill>
                <a:latin typeface="Calibri"/>
                <a:cs typeface="Calibri"/>
              </a:rPr>
              <a:t> </a:t>
            </a:r>
            <a:r>
              <a:rPr sz="2800" spc="-15" dirty="0">
                <a:solidFill>
                  <a:srgbClr val="1F145D"/>
                </a:solidFill>
                <a:latin typeface="Calibri"/>
                <a:cs typeface="Calibri"/>
              </a:rPr>
              <a:t>clocked</a:t>
            </a:r>
            <a:r>
              <a:rPr sz="2800" dirty="0">
                <a:solidFill>
                  <a:srgbClr val="1F145D"/>
                </a:solidFill>
                <a:latin typeface="Calibri"/>
                <a:cs typeface="Calibri"/>
              </a:rPr>
              <a:t> </a:t>
            </a:r>
            <a:r>
              <a:rPr sz="2800" spc="-5" dirty="0">
                <a:solidFill>
                  <a:srgbClr val="1F145D"/>
                </a:solidFill>
                <a:latin typeface="Calibri"/>
                <a:cs typeface="Calibri"/>
              </a:rPr>
              <a:t>module</a:t>
            </a:r>
            <a:r>
              <a:rPr sz="2800" spc="30" dirty="0">
                <a:solidFill>
                  <a:srgbClr val="1F145D"/>
                </a:solidFill>
                <a:latin typeface="Calibri"/>
                <a:cs typeface="Calibri"/>
              </a:rPr>
              <a:t> </a:t>
            </a:r>
            <a:r>
              <a:rPr sz="2800" spc="-5" dirty="0">
                <a:solidFill>
                  <a:srgbClr val="1F145D"/>
                </a:solidFill>
                <a:latin typeface="Calibri"/>
                <a:cs typeface="Calibri"/>
              </a:rPr>
              <a:t>which</a:t>
            </a:r>
            <a:r>
              <a:rPr sz="2800" spc="15" dirty="0">
                <a:solidFill>
                  <a:srgbClr val="1F145D"/>
                </a:solidFill>
                <a:latin typeface="Calibri"/>
                <a:cs typeface="Calibri"/>
              </a:rPr>
              <a:t> </a:t>
            </a:r>
            <a:r>
              <a:rPr sz="2800" spc="-5" dirty="0">
                <a:solidFill>
                  <a:srgbClr val="1F145D"/>
                </a:solidFill>
                <a:latin typeface="Calibri"/>
                <a:cs typeface="Calibri"/>
              </a:rPr>
              <a:t>on</a:t>
            </a:r>
            <a:r>
              <a:rPr sz="2800" spc="5" dirty="0">
                <a:solidFill>
                  <a:srgbClr val="1F145D"/>
                </a:solidFill>
                <a:latin typeface="Calibri"/>
                <a:cs typeface="Calibri"/>
              </a:rPr>
              <a:t> </a:t>
            </a:r>
            <a:r>
              <a:rPr sz="2800" spc="-5" dirty="0">
                <a:solidFill>
                  <a:srgbClr val="1F145D"/>
                </a:solidFill>
                <a:latin typeface="Calibri"/>
                <a:cs typeface="Calibri"/>
              </a:rPr>
              <a:t>each </a:t>
            </a:r>
            <a:r>
              <a:rPr sz="2800" dirty="0">
                <a:solidFill>
                  <a:srgbClr val="1F145D"/>
                </a:solidFill>
                <a:latin typeface="Calibri"/>
                <a:cs typeface="Calibri"/>
              </a:rPr>
              <a:t> </a:t>
            </a:r>
            <a:r>
              <a:rPr sz="2800" spc="-10" dirty="0">
                <a:solidFill>
                  <a:srgbClr val="1F145D"/>
                </a:solidFill>
                <a:latin typeface="Calibri"/>
                <a:cs typeface="Calibri"/>
              </a:rPr>
              <a:t>positive</a:t>
            </a:r>
            <a:r>
              <a:rPr sz="2800" spc="20" dirty="0">
                <a:solidFill>
                  <a:srgbClr val="1F145D"/>
                </a:solidFill>
                <a:latin typeface="Calibri"/>
                <a:cs typeface="Calibri"/>
              </a:rPr>
              <a:t> </a:t>
            </a:r>
            <a:r>
              <a:rPr sz="2800" spc="-10" dirty="0">
                <a:solidFill>
                  <a:srgbClr val="1F145D"/>
                </a:solidFill>
                <a:latin typeface="Calibri"/>
                <a:cs typeface="Calibri"/>
              </a:rPr>
              <a:t>edge</a:t>
            </a:r>
            <a:r>
              <a:rPr sz="2800" spc="-5" dirty="0">
                <a:solidFill>
                  <a:srgbClr val="1F145D"/>
                </a:solidFill>
                <a:latin typeface="Calibri"/>
                <a:cs typeface="Calibri"/>
              </a:rPr>
              <a:t> of</a:t>
            </a:r>
            <a:r>
              <a:rPr sz="2800" dirty="0">
                <a:solidFill>
                  <a:srgbClr val="1F145D"/>
                </a:solidFill>
                <a:latin typeface="Calibri"/>
                <a:cs typeface="Calibri"/>
              </a:rPr>
              <a:t> </a:t>
            </a:r>
            <a:r>
              <a:rPr sz="2800" spc="-5" dirty="0">
                <a:solidFill>
                  <a:srgbClr val="1F145D"/>
                </a:solidFill>
                <a:latin typeface="Calibri"/>
                <a:cs typeface="Calibri"/>
              </a:rPr>
              <a:t>the</a:t>
            </a:r>
            <a:r>
              <a:rPr sz="2800" spc="5" dirty="0">
                <a:solidFill>
                  <a:srgbClr val="1F145D"/>
                </a:solidFill>
                <a:latin typeface="Calibri"/>
                <a:cs typeface="Calibri"/>
              </a:rPr>
              <a:t> </a:t>
            </a:r>
            <a:r>
              <a:rPr sz="2800" spc="-10" dirty="0">
                <a:solidFill>
                  <a:srgbClr val="1F145D"/>
                </a:solidFill>
                <a:latin typeface="Calibri"/>
                <a:cs typeface="Calibri"/>
              </a:rPr>
              <a:t>input</a:t>
            </a:r>
            <a:r>
              <a:rPr sz="2800" spc="40" dirty="0">
                <a:solidFill>
                  <a:srgbClr val="1F145D"/>
                </a:solidFill>
                <a:latin typeface="Calibri"/>
                <a:cs typeface="Calibri"/>
              </a:rPr>
              <a:t> </a:t>
            </a:r>
            <a:r>
              <a:rPr sz="2800" spc="-20" dirty="0">
                <a:solidFill>
                  <a:srgbClr val="1F145D"/>
                </a:solidFill>
                <a:latin typeface="Calibri"/>
                <a:cs typeface="Calibri"/>
              </a:rPr>
              <a:t>generates</a:t>
            </a:r>
            <a:r>
              <a:rPr sz="2800" spc="5" dirty="0">
                <a:solidFill>
                  <a:srgbClr val="1F145D"/>
                </a:solidFill>
                <a:latin typeface="Calibri"/>
                <a:cs typeface="Calibri"/>
              </a:rPr>
              <a:t> </a:t>
            </a:r>
            <a:r>
              <a:rPr sz="2800" spc="-5" dirty="0">
                <a:solidFill>
                  <a:srgbClr val="1F145D"/>
                </a:solidFill>
                <a:latin typeface="Calibri"/>
                <a:cs typeface="Calibri"/>
              </a:rPr>
              <a:t>an </a:t>
            </a:r>
            <a:r>
              <a:rPr sz="2800" spc="-10" dirty="0">
                <a:solidFill>
                  <a:srgbClr val="1F145D"/>
                </a:solidFill>
                <a:latin typeface="Calibri"/>
                <a:cs typeface="Calibri"/>
              </a:rPr>
              <a:t>output</a:t>
            </a:r>
            <a:r>
              <a:rPr sz="2800" spc="30" dirty="0">
                <a:solidFill>
                  <a:srgbClr val="1F145D"/>
                </a:solidFill>
                <a:latin typeface="Calibri"/>
                <a:cs typeface="Calibri"/>
              </a:rPr>
              <a:t> </a:t>
            </a:r>
            <a:r>
              <a:rPr sz="2800" spc="-10" dirty="0">
                <a:solidFill>
                  <a:srgbClr val="1F145D"/>
                </a:solidFill>
                <a:latin typeface="Calibri"/>
                <a:cs typeface="Calibri"/>
              </a:rPr>
              <a:t>lasting</a:t>
            </a:r>
            <a:r>
              <a:rPr sz="2800" spc="10" dirty="0">
                <a:solidFill>
                  <a:srgbClr val="1F145D"/>
                </a:solidFill>
                <a:latin typeface="Calibri"/>
                <a:cs typeface="Calibri"/>
              </a:rPr>
              <a:t> </a:t>
            </a:r>
            <a:r>
              <a:rPr sz="2800" spc="-5" dirty="0">
                <a:solidFill>
                  <a:srgbClr val="1F145D"/>
                </a:solidFill>
                <a:latin typeface="Calibri"/>
                <a:cs typeface="Calibri"/>
              </a:rPr>
              <a:t>one</a:t>
            </a:r>
            <a:r>
              <a:rPr sz="2800" spc="5" dirty="0">
                <a:solidFill>
                  <a:srgbClr val="1F145D"/>
                </a:solidFill>
                <a:latin typeface="Calibri"/>
                <a:cs typeface="Calibri"/>
              </a:rPr>
              <a:t> </a:t>
            </a:r>
            <a:r>
              <a:rPr sz="2800" spc="-5" dirty="0">
                <a:solidFill>
                  <a:srgbClr val="1F145D"/>
                </a:solidFill>
                <a:latin typeface="Calibri"/>
                <a:cs typeface="Calibri"/>
              </a:rPr>
              <a:t>clock</a:t>
            </a:r>
            <a:r>
              <a:rPr sz="2800" spc="5" dirty="0">
                <a:solidFill>
                  <a:srgbClr val="1F145D"/>
                </a:solidFill>
                <a:latin typeface="Calibri"/>
                <a:cs typeface="Calibri"/>
              </a:rPr>
              <a:t> </a:t>
            </a:r>
            <a:r>
              <a:rPr sz="2800" spc="-10" dirty="0">
                <a:solidFill>
                  <a:srgbClr val="1F145D"/>
                </a:solidFill>
                <a:latin typeface="Calibri"/>
                <a:cs typeface="Calibri"/>
              </a:rPr>
              <a:t>cycle.</a:t>
            </a:r>
            <a:endParaRPr sz="2800" dirty="0">
              <a:solidFill>
                <a:srgbClr val="1F145D"/>
              </a:solidFill>
              <a:latin typeface="Calibri"/>
              <a:cs typeface="Calibri"/>
            </a:endParaRPr>
          </a:p>
        </p:txBody>
      </p:sp>
      <p:grpSp>
        <p:nvGrpSpPr>
          <p:cNvPr id="26" name="Group 25">
            <a:extLst>
              <a:ext uri="{FF2B5EF4-FFF2-40B4-BE49-F238E27FC236}">
                <a16:creationId xmlns:a16="http://schemas.microsoft.com/office/drawing/2014/main" id="{BB8A4940-98F2-4F2B-A662-5AB23952D180}"/>
              </a:ext>
            </a:extLst>
          </p:cNvPr>
          <p:cNvGrpSpPr/>
          <p:nvPr/>
        </p:nvGrpSpPr>
        <p:grpSpPr>
          <a:xfrm>
            <a:off x="1771014" y="3701541"/>
            <a:ext cx="2807463" cy="1972819"/>
            <a:chOff x="1771014" y="3701541"/>
            <a:chExt cx="2807463" cy="1972819"/>
          </a:xfrm>
        </p:grpSpPr>
        <p:grpSp>
          <p:nvGrpSpPr>
            <p:cNvPr id="4" name="object 4"/>
            <p:cNvGrpSpPr/>
            <p:nvPr/>
          </p:nvGrpSpPr>
          <p:grpSpPr>
            <a:xfrm>
              <a:off x="2514345" y="3701541"/>
              <a:ext cx="1050925" cy="1526540"/>
              <a:chOff x="2514345" y="3701541"/>
              <a:chExt cx="1050925" cy="1526540"/>
            </a:xfrm>
          </p:grpSpPr>
          <p:sp>
            <p:nvSpPr>
              <p:cNvPr id="5" name="object 5"/>
              <p:cNvSpPr/>
              <p:nvPr/>
            </p:nvSpPr>
            <p:spPr>
              <a:xfrm>
                <a:off x="2520695" y="3707891"/>
                <a:ext cx="1038225" cy="1513840"/>
              </a:xfrm>
              <a:custGeom>
                <a:avLst/>
                <a:gdLst/>
                <a:ahLst/>
                <a:cxnLst/>
                <a:rect l="l" t="t" r="r" b="b"/>
                <a:pathLst>
                  <a:path w="1038225" h="1513839">
                    <a:moveTo>
                      <a:pt x="1037844" y="0"/>
                    </a:moveTo>
                    <a:lnTo>
                      <a:pt x="0" y="0"/>
                    </a:lnTo>
                    <a:lnTo>
                      <a:pt x="0" y="1513331"/>
                    </a:lnTo>
                    <a:lnTo>
                      <a:pt x="1037844" y="1513331"/>
                    </a:lnTo>
                    <a:lnTo>
                      <a:pt x="1037844"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p:nvPr/>
            </p:nvSpPr>
            <p:spPr>
              <a:xfrm>
                <a:off x="2520695" y="3707891"/>
                <a:ext cx="1038225" cy="1513840"/>
              </a:xfrm>
              <a:custGeom>
                <a:avLst/>
                <a:gdLst/>
                <a:ahLst/>
                <a:cxnLst/>
                <a:rect l="l" t="t" r="r" b="b"/>
                <a:pathLst>
                  <a:path w="1038225" h="1513839">
                    <a:moveTo>
                      <a:pt x="0" y="1513331"/>
                    </a:moveTo>
                    <a:lnTo>
                      <a:pt x="1037844" y="1513331"/>
                    </a:lnTo>
                    <a:lnTo>
                      <a:pt x="1037844" y="0"/>
                    </a:lnTo>
                    <a:lnTo>
                      <a:pt x="0" y="0"/>
                    </a:lnTo>
                    <a:lnTo>
                      <a:pt x="0" y="1513331"/>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7" name="object 7"/>
            <p:cNvSpPr txBox="1"/>
            <p:nvPr/>
          </p:nvSpPr>
          <p:spPr>
            <a:xfrm>
              <a:off x="2801492" y="4163314"/>
              <a:ext cx="474980"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FF"/>
                  </a:solidFill>
                  <a:latin typeface="Calibri"/>
                  <a:cs typeface="Calibri"/>
                </a:rPr>
                <a:t>E</a:t>
              </a:r>
              <a:r>
                <a:rPr sz="1800" spc="-5" dirty="0">
                  <a:solidFill>
                    <a:srgbClr val="FFFFFF"/>
                  </a:solidFill>
                  <a:latin typeface="Calibri"/>
                  <a:cs typeface="Calibri"/>
                </a:rPr>
                <a:t>dge</a:t>
              </a:r>
              <a:endParaRPr sz="1800" dirty="0">
                <a:solidFill>
                  <a:srgbClr val="FFFFFF"/>
                </a:solidFill>
                <a:latin typeface="Calibri"/>
                <a:cs typeface="Calibri"/>
              </a:endParaRPr>
            </a:p>
          </p:txBody>
        </p:sp>
        <p:sp>
          <p:nvSpPr>
            <p:cNvPr id="8" name="object 8"/>
            <p:cNvSpPr txBox="1"/>
            <p:nvPr/>
          </p:nvSpPr>
          <p:spPr>
            <a:xfrm>
              <a:off x="2621660" y="4437633"/>
              <a:ext cx="8369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D</a:t>
              </a:r>
              <a:r>
                <a:rPr sz="1800" spc="-15" dirty="0">
                  <a:solidFill>
                    <a:srgbClr val="FFFFFF"/>
                  </a:solidFill>
                  <a:latin typeface="Calibri"/>
                  <a:cs typeface="Calibri"/>
                </a:rPr>
                <a:t>e</a:t>
              </a:r>
              <a:r>
                <a:rPr sz="1800" spc="-30" dirty="0">
                  <a:solidFill>
                    <a:srgbClr val="FFFFFF"/>
                  </a:solidFill>
                  <a:latin typeface="Calibri"/>
                  <a:cs typeface="Calibri"/>
                </a:rPr>
                <a:t>t</a:t>
              </a:r>
              <a:r>
                <a:rPr sz="1800" dirty="0">
                  <a:solidFill>
                    <a:srgbClr val="FFFFFF"/>
                  </a:solidFill>
                  <a:latin typeface="Calibri"/>
                  <a:cs typeface="Calibri"/>
                </a:rPr>
                <a:t>ec</a:t>
              </a:r>
              <a:r>
                <a:rPr sz="1800" spc="-20" dirty="0">
                  <a:solidFill>
                    <a:srgbClr val="FFFFFF"/>
                  </a:solidFill>
                  <a:latin typeface="Calibri"/>
                  <a:cs typeface="Calibri"/>
                </a:rPr>
                <a:t>t</a:t>
              </a:r>
              <a:r>
                <a:rPr sz="1800" spc="-5" dirty="0">
                  <a:solidFill>
                    <a:srgbClr val="FFFFFF"/>
                  </a:solidFill>
                  <a:latin typeface="Calibri"/>
                  <a:cs typeface="Calibri"/>
                </a:rPr>
                <a:t>or</a:t>
              </a:r>
              <a:endParaRPr sz="1800" dirty="0">
                <a:solidFill>
                  <a:srgbClr val="FFFFFF"/>
                </a:solidFill>
                <a:latin typeface="Calibri"/>
                <a:cs typeface="Calibri"/>
              </a:endParaRPr>
            </a:p>
          </p:txBody>
        </p:sp>
        <p:grpSp>
          <p:nvGrpSpPr>
            <p:cNvPr id="9" name="object 9"/>
            <p:cNvGrpSpPr/>
            <p:nvPr/>
          </p:nvGrpSpPr>
          <p:grpSpPr>
            <a:xfrm>
              <a:off x="2048129" y="4372228"/>
              <a:ext cx="1132840" cy="1089025"/>
              <a:chOff x="2048129" y="4372228"/>
              <a:chExt cx="1132840" cy="1089025"/>
            </a:xfrm>
          </p:grpSpPr>
          <p:sp>
            <p:nvSpPr>
              <p:cNvPr id="10" name="object 10"/>
              <p:cNvSpPr/>
              <p:nvPr/>
            </p:nvSpPr>
            <p:spPr>
              <a:xfrm>
                <a:off x="2881884" y="5059679"/>
                <a:ext cx="292735" cy="161925"/>
              </a:xfrm>
              <a:custGeom>
                <a:avLst/>
                <a:gdLst/>
                <a:ahLst/>
                <a:cxnLst/>
                <a:rect l="l" t="t" r="r" b="b"/>
                <a:pathLst>
                  <a:path w="292735" h="161925">
                    <a:moveTo>
                      <a:pt x="146304" y="0"/>
                    </a:moveTo>
                    <a:lnTo>
                      <a:pt x="0" y="161544"/>
                    </a:lnTo>
                    <a:lnTo>
                      <a:pt x="292608" y="161544"/>
                    </a:lnTo>
                    <a:lnTo>
                      <a:pt x="146304" y="0"/>
                    </a:lnTo>
                    <a:close/>
                  </a:path>
                </a:pathLst>
              </a:custGeom>
              <a:solidFill>
                <a:srgbClr val="FFFFFF"/>
              </a:solidFill>
            </p:spPr>
            <p:txBody>
              <a:bodyPr wrap="square" lIns="0" tIns="0" rIns="0" bIns="0" rtlCol="0"/>
              <a:lstStyle/>
              <a:p>
                <a:endParaRPr>
                  <a:solidFill>
                    <a:srgbClr val="1F145D"/>
                  </a:solidFill>
                </a:endParaRPr>
              </a:p>
            </p:txBody>
          </p:sp>
          <p:sp>
            <p:nvSpPr>
              <p:cNvPr id="11" name="object 11"/>
              <p:cNvSpPr/>
              <p:nvPr/>
            </p:nvSpPr>
            <p:spPr>
              <a:xfrm>
                <a:off x="2881884" y="5059679"/>
                <a:ext cx="292735" cy="161925"/>
              </a:xfrm>
              <a:custGeom>
                <a:avLst/>
                <a:gdLst/>
                <a:ahLst/>
                <a:cxnLst/>
                <a:rect l="l" t="t" r="r" b="b"/>
                <a:pathLst>
                  <a:path w="292735" h="161925">
                    <a:moveTo>
                      <a:pt x="0" y="161544"/>
                    </a:moveTo>
                    <a:lnTo>
                      <a:pt x="146304" y="0"/>
                    </a:lnTo>
                    <a:lnTo>
                      <a:pt x="292608" y="161544"/>
                    </a:lnTo>
                    <a:lnTo>
                      <a:pt x="0" y="161544"/>
                    </a:lnTo>
                    <a:close/>
                  </a:path>
                </a:pathLst>
              </a:custGeom>
              <a:ln w="12700">
                <a:solidFill>
                  <a:srgbClr val="2E528F"/>
                </a:solidFill>
              </a:ln>
            </p:spPr>
            <p:txBody>
              <a:bodyPr wrap="square" lIns="0" tIns="0" rIns="0" bIns="0" rtlCol="0"/>
              <a:lstStyle/>
              <a:p>
                <a:endParaRPr>
                  <a:solidFill>
                    <a:srgbClr val="1F145D"/>
                  </a:solidFill>
                </a:endParaRPr>
              </a:p>
            </p:txBody>
          </p:sp>
          <p:sp>
            <p:nvSpPr>
              <p:cNvPr id="12" name="object 12"/>
              <p:cNvSpPr/>
              <p:nvPr/>
            </p:nvSpPr>
            <p:spPr>
              <a:xfrm>
                <a:off x="2051304" y="4375403"/>
                <a:ext cx="977265" cy="1082675"/>
              </a:xfrm>
              <a:custGeom>
                <a:avLst/>
                <a:gdLst/>
                <a:ahLst/>
                <a:cxnLst/>
                <a:rect l="l" t="t" r="r" b="b"/>
                <a:pathLst>
                  <a:path w="977264" h="1082675">
                    <a:moveTo>
                      <a:pt x="976883" y="845820"/>
                    </a:moveTo>
                    <a:lnTo>
                      <a:pt x="976883" y="1082548"/>
                    </a:lnTo>
                  </a:path>
                  <a:path w="977264" h="1082675">
                    <a:moveTo>
                      <a:pt x="0" y="0"/>
                    </a:moveTo>
                    <a:lnTo>
                      <a:pt x="651890" y="4064"/>
                    </a:lnTo>
                  </a:path>
                </a:pathLst>
              </a:custGeom>
              <a:ln w="6350">
                <a:solidFill>
                  <a:srgbClr val="4471C4"/>
                </a:solidFill>
              </a:ln>
            </p:spPr>
            <p:txBody>
              <a:bodyPr wrap="square" lIns="0" tIns="0" rIns="0" bIns="0" rtlCol="0"/>
              <a:lstStyle/>
              <a:p>
                <a:endParaRPr>
                  <a:solidFill>
                    <a:srgbClr val="1F145D"/>
                  </a:solidFill>
                </a:endParaRPr>
              </a:p>
            </p:txBody>
          </p:sp>
        </p:grpSp>
        <p:sp>
          <p:nvSpPr>
            <p:cNvPr id="13" name="object 13"/>
            <p:cNvSpPr txBox="1"/>
            <p:nvPr/>
          </p:nvSpPr>
          <p:spPr>
            <a:xfrm>
              <a:off x="4235577" y="4240148"/>
              <a:ext cx="3429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out</a:t>
              </a:r>
              <a:endParaRPr sz="1800">
                <a:solidFill>
                  <a:srgbClr val="1F145D"/>
                </a:solidFill>
                <a:latin typeface="Calibri"/>
                <a:cs typeface="Calibri"/>
              </a:endParaRPr>
            </a:p>
          </p:txBody>
        </p:sp>
        <p:sp>
          <p:nvSpPr>
            <p:cNvPr id="14" name="object 14"/>
            <p:cNvSpPr txBox="1"/>
            <p:nvPr/>
          </p:nvSpPr>
          <p:spPr>
            <a:xfrm>
              <a:off x="2902076" y="5374640"/>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15" name="object 15"/>
            <p:cNvSpPr txBox="1"/>
            <p:nvPr/>
          </p:nvSpPr>
          <p:spPr>
            <a:xfrm>
              <a:off x="1771014" y="4209415"/>
              <a:ext cx="1968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in</a:t>
              </a:r>
              <a:endParaRPr sz="1800">
                <a:solidFill>
                  <a:srgbClr val="1F145D"/>
                </a:solidFill>
                <a:latin typeface="Calibri"/>
                <a:cs typeface="Calibri"/>
              </a:endParaRPr>
            </a:p>
          </p:txBody>
        </p:sp>
        <p:sp>
          <p:nvSpPr>
            <p:cNvPr id="16" name="object 16"/>
            <p:cNvSpPr/>
            <p:nvPr/>
          </p:nvSpPr>
          <p:spPr>
            <a:xfrm>
              <a:off x="3544823" y="4389120"/>
              <a:ext cx="652145" cy="4445"/>
            </a:xfrm>
            <a:custGeom>
              <a:avLst/>
              <a:gdLst/>
              <a:ahLst/>
              <a:cxnLst/>
              <a:rect l="l" t="t" r="r" b="b"/>
              <a:pathLst>
                <a:path w="652145" h="4445">
                  <a:moveTo>
                    <a:pt x="0" y="0"/>
                  </a:moveTo>
                  <a:lnTo>
                    <a:pt x="651890" y="4063"/>
                  </a:lnTo>
                </a:path>
              </a:pathLst>
            </a:custGeom>
            <a:ln w="6349">
              <a:solidFill>
                <a:srgbClr val="4471C4"/>
              </a:solidFill>
            </a:ln>
          </p:spPr>
          <p:txBody>
            <a:bodyPr wrap="square" lIns="0" tIns="0" rIns="0" bIns="0" rtlCol="0"/>
            <a:lstStyle/>
            <a:p>
              <a:endParaRPr>
                <a:solidFill>
                  <a:srgbClr val="1F145D"/>
                </a:solidFill>
              </a:endParaRPr>
            </a:p>
          </p:txBody>
        </p:sp>
      </p:grpSp>
      <p:grpSp>
        <p:nvGrpSpPr>
          <p:cNvPr id="27" name="Group 26">
            <a:extLst>
              <a:ext uri="{FF2B5EF4-FFF2-40B4-BE49-F238E27FC236}">
                <a16:creationId xmlns:a16="http://schemas.microsoft.com/office/drawing/2014/main" id="{F4777141-E67B-4413-B725-1DC57DCFF83A}"/>
              </a:ext>
            </a:extLst>
          </p:cNvPr>
          <p:cNvGrpSpPr/>
          <p:nvPr/>
        </p:nvGrpSpPr>
        <p:grpSpPr>
          <a:xfrm>
            <a:off x="6620764" y="2870453"/>
            <a:ext cx="3971289" cy="3531490"/>
            <a:chOff x="6620764" y="2870453"/>
            <a:chExt cx="3971289" cy="3531490"/>
          </a:xfrm>
        </p:grpSpPr>
        <p:pic>
          <p:nvPicPr>
            <p:cNvPr id="17" name="object 17"/>
            <p:cNvPicPr/>
            <p:nvPr/>
          </p:nvPicPr>
          <p:blipFill>
            <a:blip r:embed="rId2" cstate="print"/>
            <a:stretch>
              <a:fillRect/>
            </a:stretch>
          </p:blipFill>
          <p:spPr>
            <a:xfrm>
              <a:off x="6620764" y="2893314"/>
              <a:ext cx="3971289" cy="3477742"/>
            </a:xfrm>
            <a:prstGeom prst="rect">
              <a:avLst/>
            </a:prstGeom>
          </p:spPr>
        </p:pic>
        <p:sp>
          <p:nvSpPr>
            <p:cNvPr id="18" name="object 18"/>
            <p:cNvSpPr txBox="1"/>
            <p:nvPr/>
          </p:nvSpPr>
          <p:spPr>
            <a:xfrm>
              <a:off x="7265669" y="3476625"/>
              <a:ext cx="572135" cy="574040"/>
            </a:xfrm>
            <a:prstGeom prst="rect">
              <a:avLst/>
            </a:prstGeom>
          </p:spPr>
          <p:txBody>
            <a:bodyPr vert="horz" wrap="square" lIns="0" tIns="12700" rIns="0" bIns="0" rtlCol="0">
              <a:spAutoFit/>
            </a:bodyPr>
            <a:lstStyle/>
            <a:p>
              <a:pPr marL="82550">
                <a:lnSpc>
                  <a:spcPct val="100000"/>
                </a:lnSpc>
                <a:spcBef>
                  <a:spcPts val="100"/>
                </a:spcBef>
              </a:pPr>
              <a:r>
                <a:rPr sz="1800" dirty="0">
                  <a:solidFill>
                    <a:srgbClr val="FFFFFF"/>
                  </a:solidFill>
                  <a:latin typeface="Calibri"/>
                  <a:cs typeface="Calibri"/>
                </a:rPr>
                <a:t>IDLE</a:t>
              </a:r>
            </a:p>
            <a:p>
              <a:pPr marL="12700">
                <a:lnSpc>
                  <a:spcPct val="100000"/>
                </a:lnSpc>
              </a:pPr>
              <a:r>
                <a:rPr sz="1800" spc="-5" dirty="0">
                  <a:solidFill>
                    <a:srgbClr val="FFFFFF"/>
                  </a:solidFill>
                  <a:latin typeface="Calibri"/>
                  <a:cs typeface="Calibri"/>
                </a:rPr>
                <a:t>out=0</a:t>
              </a:r>
              <a:endParaRPr sz="1800" dirty="0">
                <a:solidFill>
                  <a:srgbClr val="FFFFFF"/>
                </a:solidFill>
                <a:latin typeface="Calibri"/>
                <a:cs typeface="Calibri"/>
              </a:endParaRPr>
            </a:p>
          </p:txBody>
        </p:sp>
        <p:sp>
          <p:nvSpPr>
            <p:cNvPr id="19" name="object 19"/>
            <p:cNvSpPr txBox="1"/>
            <p:nvPr/>
          </p:nvSpPr>
          <p:spPr>
            <a:xfrm>
              <a:off x="9764014" y="3384880"/>
              <a:ext cx="572135" cy="849630"/>
            </a:xfrm>
            <a:prstGeom prst="rect">
              <a:avLst/>
            </a:prstGeom>
          </p:spPr>
          <p:txBody>
            <a:bodyPr vert="horz" wrap="square" lIns="0" tIns="12700" rIns="0" bIns="0" rtlCol="0">
              <a:spAutoFit/>
            </a:bodyPr>
            <a:lstStyle/>
            <a:p>
              <a:pPr algn="ctr">
                <a:lnSpc>
                  <a:spcPct val="100000"/>
                </a:lnSpc>
                <a:spcBef>
                  <a:spcPts val="100"/>
                </a:spcBef>
              </a:pPr>
              <a:r>
                <a:rPr sz="1800" dirty="0">
                  <a:solidFill>
                    <a:srgbClr val="FFFFFF"/>
                  </a:solidFill>
                  <a:latin typeface="Calibri"/>
                  <a:cs typeface="Calibri"/>
                </a:rPr>
                <a:t>IS_</a:t>
              </a:r>
            </a:p>
            <a:p>
              <a:pPr marL="635" algn="ctr">
                <a:lnSpc>
                  <a:spcPct val="100000"/>
                </a:lnSpc>
                <a:spcBef>
                  <a:spcPts val="5"/>
                </a:spcBef>
              </a:pPr>
              <a:r>
                <a:rPr sz="1800" spc="-5" dirty="0">
                  <a:solidFill>
                    <a:srgbClr val="FFFFFF"/>
                  </a:solidFill>
                  <a:latin typeface="Calibri"/>
                  <a:cs typeface="Calibri"/>
                </a:rPr>
                <a:t>HIGH</a:t>
              </a:r>
              <a:endParaRPr sz="1800" dirty="0">
                <a:solidFill>
                  <a:srgbClr val="FFFFFF"/>
                </a:solidFill>
                <a:latin typeface="Calibri"/>
                <a:cs typeface="Calibri"/>
              </a:endParaRPr>
            </a:p>
            <a:p>
              <a:pPr algn="ctr">
                <a:lnSpc>
                  <a:spcPct val="100000"/>
                </a:lnSpc>
              </a:pPr>
              <a:r>
                <a:rPr sz="1800" spc="-5" dirty="0">
                  <a:solidFill>
                    <a:srgbClr val="FFFFFF"/>
                  </a:solidFill>
                  <a:latin typeface="Calibri"/>
                  <a:cs typeface="Calibri"/>
                </a:rPr>
                <a:t>out=1</a:t>
              </a:r>
              <a:endParaRPr sz="1800" dirty="0">
                <a:solidFill>
                  <a:srgbClr val="FFFFFF"/>
                </a:solidFill>
                <a:latin typeface="Calibri"/>
                <a:cs typeface="Calibri"/>
              </a:endParaRPr>
            </a:p>
          </p:txBody>
        </p:sp>
        <p:sp>
          <p:nvSpPr>
            <p:cNvPr id="20" name="object 20"/>
            <p:cNvSpPr txBox="1"/>
            <p:nvPr/>
          </p:nvSpPr>
          <p:spPr>
            <a:xfrm>
              <a:off x="8509507" y="5036311"/>
              <a:ext cx="582930" cy="848360"/>
            </a:xfrm>
            <a:prstGeom prst="rect">
              <a:avLst/>
            </a:prstGeom>
          </p:spPr>
          <p:txBody>
            <a:bodyPr vert="horz" wrap="square" lIns="0" tIns="12700" rIns="0" bIns="0" rtlCol="0">
              <a:spAutoFit/>
            </a:bodyPr>
            <a:lstStyle/>
            <a:p>
              <a:pPr marL="44450">
                <a:lnSpc>
                  <a:spcPct val="100000"/>
                </a:lnSpc>
                <a:spcBef>
                  <a:spcPts val="100"/>
                </a:spcBef>
              </a:pPr>
              <a:r>
                <a:rPr sz="1800" spc="-25" dirty="0">
                  <a:solidFill>
                    <a:srgbClr val="FFFFFF"/>
                  </a:solidFill>
                  <a:latin typeface="Calibri"/>
                  <a:cs typeface="Calibri"/>
                </a:rPr>
                <a:t>WAIT</a:t>
              </a:r>
              <a:endParaRPr sz="1800" dirty="0">
                <a:solidFill>
                  <a:srgbClr val="FFFFFF"/>
                </a:solidFill>
                <a:latin typeface="Calibri"/>
                <a:cs typeface="Calibri"/>
              </a:endParaRPr>
            </a:p>
            <a:p>
              <a:pPr marL="12700">
                <a:lnSpc>
                  <a:spcPct val="100000"/>
                </a:lnSpc>
              </a:pPr>
              <a:r>
                <a:rPr sz="1800" spc="-5" dirty="0">
                  <a:solidFill>
                    <a:srgbClr val="FFFFFF"/>
                  </a:solidFill>
                  <a:latin typeface="Calibri"/>
                  <a:cs typeface="Calibri"/>
                </a:rPr>
                <a:t>_</a:t>
              </a:r>
              <a:r>
                <a:rPr sz="1800" spc="-35" dirty="0">
                  <a:solidFill>
                    <a:srgbClr val="FFFFFF"/>
                  </a:solidFill>
                  <a:latin typeface="Calibri"/>
                  <a:cs typeface="Calibri"/>
                </a:rPr>
                <a:t>L</a:t>
              </a:r>
              <a:r>
                <a:rPr sz="1800" spc="-30" dirty="0">
                  <a:solidFill>
                    <a:srgbClr val="FFFFFF"/>
                  </a:solidFill>
                  <a:latin typeface="Calibri"/>
                  <a:cs typeface="Calibri"/>
                </a:rPr>
                <a:t>O</a:t>
              </a:r>
              <a:r>
                <a:rPr sz="1800" dirty="0">
                  <a:solidFill>
                    <a:srgbClr val="FFFFFF"/>
                  </a:solidFill>
                  <a:latin typeface="Calibri"/>
                  <a:cs typeface="Calibri"/>
                </a:rPr>
                <a:t>W</a:t>
              </a:r>
            </a:p>
            <a:p>
              <a:pPr marL="17145">
                <a:lnSpc>
                  <a:spcPct val="100000"/>
                </a:lnSpc>
              </a:pPr>
              <a:r>
                <a:rPr sz="1800" spc="-5" dirty="0">
                  <a:solidFill>
                    <a:srgbClr val="FFFFFF"/>
                  </a:solidFill>
                  <a:latin typeface="Calibri"/>
                  <a:cs typeface="Calibri"/>
                </a:rPr>
                <a:t>out=0</a:t>
              </a:r>
              <a:endParaRPr sz="1800" dirty="0">
                <a:solidFill>
                  <a:srgbClr val="FFFFFF"/>
                </a:solidFill>
                <a:latin typeface="Calibri"/>
                <a:cs typeface="Calibri"/>
              </a:endParaRPr>
            </a:p>
          </p:txBody>
        </p:sp>
        <p:sp>
          <p:nvSpPr>
            <p:cNvPr id="21" name="object 21"/>
            <p:cNvSpPr txBox="1"/>
            <p:nvPr/>
          </p:nvSpPr>
          <p:spPr>
            <a:xfrm>
              <a:off x="8558910" y="2870453"/>
              <a:ext cx="4610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IN</a:t>
              </a:r>
              <a:r>
                <a:rPr sz="1800" spc="5" dirty="0">
                  <a:solidFill>
                    <a:srgbClr val="1F145D"/>
                  </a:solidFill>
                  <a:latin typeface="Calibri"/>
                  <a:cs typeface="Calibri"/>
                </a:rPr>
                <a:t>=</a:t>
              </a:r>
              <a:r>
                <a:rPr sz="1800" dirty="0">
                  <a:solidFill>
                    <a:srgbClr val="1F145D"/>
                  </a:solidFill>
                  <a:latin typeface="Calibri"/>
                  <a:cs typeface="Calibri"/>
                </a:rPr>
                <a:t>1</a:t>
              </a:r>
              <a:endParaRPr sz="1800">
                <a:solidFill>
                  <a:srgbClr val="1F145D"/>
                </a:solidFill>
                <a:latin typeface="Calibri"/>
                <a:cs typeface="Calibri"/>
              </a:endParaRPr>
            </a:p>
          </p:txBody>
        </p:sp>
        <p:sp>
          <p:nvSpPr>
            <p:cNvPr id="22" name="object 22"/>
            <p:cNvSpPr txBox="1"/>
            <p:nvPr/>
          </p:nvSpPr>
          <p:spPr>
            <a:xfrm>
              <a:off x="9937750" y="4883911"/>
              <a:ext cx="4610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IN</a:t>
              </a:r>
              <a:r>
                <a:rPr sz="1800" spc="5" dirty="0">
                  <a:solidFill>
                    <a:srgbClr val="1F145D"/>
                  </a:solidFill>
                  <a:latin typeface="Calibri"/>
                  <a:cs typeface="Calibri"/>
                </a:rPr>
                <a:t>=</a:t>
              </a:r>
              <a:r>
                <a:rPr sz="1800" dirty="0">
                  <a:solidFill>
                    <a:srgbClr val="1F145D"/>
                  </a:solidFill>
                  <a:latin typeface="Calibri"/>
                  <a:cs typeface="Calibri"/>
                </a:rPr>
                <a:t>1</a:t>
              </a:r>
              <a:endParaRPr sz="1800">
                <a:solidFill>
                  <a:srgbClr val="1F145D"/>
                </a:solidFill>
                <a:latin typeface="Calibri"/>
                <a:cs typeface="Calibri"/>
              </a:endParaRPr>
            </a:p>
          </p:txBody>
        </p:sp>
        <p:sp>
          <p:nvSpPr>
            <p:cNvPr id="23" name="object 23"/>
            <p:cNvSpPr txBox="1"/>
            <p:nvPr/>
          </p:nvSpPr>
          <p:spPr>
            <a:xfrm>
              <a:off x="8620506" y="4045077"/>
              <a:ext cx="4610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IN</a:t>
              </a:r>
              <a:r>
                <a:rPr sz="1800" spc="5" dirty="0">
                  <a:solidFill>
                    <a:srgbClr val="1F145D"/>
                  </a:solidFill>
                  <a:latin typeface="Calibri"/>
                  <a:cs typeface="Calibri"/>
                </a:rPr>
                <a:t>=</a:t>
              </a:r>
              <a:r>
                <a:rPr sz="1800" dirty="0">
                  <a:solidFill>
                    <a:srgbClr val="1F145D"/>
                  </a:solidFill>
                  <a:latin typeface="Calibri"/>
                  <a:cs typeface="Calibri"/>
                </a:rPr>
                <a:t>0</a:t>
              </a:r>
              <a:endParaRPr sz="1800">
                <a:solidFill>
                  <a:srgbClr val="1F145D"/>
                </a:solidFill>
                <a:latin typeface="Calibri"/>
                <a:cs typeface="Calibri"/>
              </a:endParaRPr>
            </a:p>
          </p:txBody>
        </p:sp>
        <p:sp>
          <p:nvSpPr>
            <p:cNvPr id="24" name="object 24"/>
            <p:cNvSpPr txBox="1"/>
            <p:nvPr/>
          </p:nvSpPr>
          <p:spPr>
            <a:xfrm>
              <a:off x="7199756" y="4883911"/>
              <a:ext cx="4610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IN</a:t>
              </a:r>
              <a:r>
                <a:rPr sz="1800" spc="5" dirty="0">
                  <a:solidFill>
                    <a:srgbClr val="1F145D"/>
                  </a:solidFill>
                  <a:latin typeface="Calibri"/>
                  <a:cs typeface="Calibri"/>
                </a:rPr>
                <a:t>=</a:t>
              </a:r>
              <a:r>
                <a:rPr sz="1800" dirty="0">
                  <a:solidFill>
                    <a:srgbClr val="1F145D"/>
                  </a:solidFill>
                  <a:latin typeface="Calibri"/>
                  <a:cs typeface="Calibri"/>
                </a:rPr>
                <a:t>0</a:t>
              </a:r>
              <a:endParaRPr sz="1800">
                <a:solidFill>
                  <a:srgbClr val="1F145D"/>
                </a:solidFill>
                <a:latin typeface="Calibri"/>
                <a:cs typeface="Calibri"/>
              </a:endParaRPr>
            </a:p>
          </p:txBody>
        </p:sp>
        <p:sp>
          <p:nvSpPr>
            <p:cNvPr id="25" name="object 25"/>
            <p:cNvSpPr txBox="1"/>
            <p:nvPr/>
          </p:nvSpPr>
          <p:spPr>
            <a:xfrm>
              <a:off x="9153906" y="6101588"/>
              <a:ext cx="46228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IN</a:t>
              </a:r>
              <a:r>
                <a:rPr sz="1800" spc="5" dirty="0">
                  <a:solidFill>
                    <a:srgbClr val="1F145D"/>
                  </a:solidFill>
                  <a:latin typeface="Calibri"/>
                  <a:cs typeface="Calibri"/>
                </a:rPr>
                <a:t>=</a:t>
              </a:r>
              <a:r>
                <a:rPr sz="1800" dirty="0">
                  <a:solidFill>
                    <a:srgbClr val="1F145D"/>
                  </a:solidFill>
                  <a:latin typeface="Calibri"/>
                  <a:cs typeface="Calibri"/>
                </a:rPr>
                <a:t>1</a:t>
              </a:r>
              <a:endParaRPr sz="1800">
                <a:solidFill>
                  <a:srgbClr val="1F145D"/>
                </a:solidFill>
                <a:latin typeface="Calibri"/>
                <a:cs typeface="Calibri"/>
              </a:endParaRPr>
            </a:p>
          </p:txBody>
        </p:sp>
      </p:grpSp>
      <p:sp>
        <p:nvSpPr>
          <p:cNvPr id="28" name="object 9">
            <a:extLst>
              <a:ext uri="{FF2B5EF4-FFF2-40B4-BE49-F238E27FC236}">
                <a16:creationId xmlns:a16="http://schemas.microsoft.com/office/drawing/2014/main" id="{6E52F378-884F-49A5-B276-6C5F5C19C866}"/>
              </a:ext>
            </a:extLst>
          </p:cNvPr>
          <p:cNvSpPr txBox="1"/>
          <p:nvPr/>
        </p:nvSpPr>
        <p:spPr>
          <a:xfrm>
            <a:off x="1143001" y="5759196"/>
            <a:ext cx="3053968" cy="309059"/>
          </a:xfrm>
          <a:prstGeom prst="rect">
            <a:avLst/>
          </a:prstGeom>
          <a:ln w="9525">
            <a:solidFill>
              <a:srgbClr val="6F2F9F"/>
            </a:solidFill>
          </a:ln>
        </p:spPr>
        <p:txBody>
          <a:bodyPr vert="horz" wrap="square" lIns="0" tIns="31750" rIns="0" bIns="0" rtlCol="0">
            <a:spAutoFit/>
          </a:bodyPr>
          <a:lstStyle/>
          <a:p>
            <a:pPr marL="91440">
              <a:lnSpc>
                <a:spcPct val="100000"/>
              </a:lnSpc>
              <a:spcBef>
                <a:spcPts val="250"/>
              </a:spcBef>
            </a:pPr>
            <a:r>
              <a:rPr sz="1800" b="1" spc="-15" dirty="0">
                <a:solidFill>
                  <a:srgbClr val="1F145D"/>
                </a:solidFill>
                <a:latin typeface="Calibri"/>
                <a:cs typeface="Calibri"/>
              </a:rPr>
              <a:t>Exercise:</a:t>
            </a:r>
            <a:r>
              <a:rPr sz="1800" b="1" spc="-35" dirty="0">
                <a:solidFill>
                  <a:srgbClr val="1F145D"/>
                </a:solidFill>
                <a:latin typeface="Calibri"/>
                <a:cs typeface="Calibri"/>
              </a:rPr>
              <a:t> </a:t>
            </a:r>
            <a:r>
              <a:rPr lang="en-GB" sz="1800" spc="-5" dirty="0">
                <a:solidFill>
                  <a:srgbClr val="1F145D"/>
                </a:solidFill>
                <a:latin typeface="Calibri"/>
                <a:cs typeface="Calibri"/>
              </a:rPr>
              <a:t>Code it in the </a:t>
            </a:r>
            <a:r>
              <a:rPr lang="en-GB" sz="1800" spc="-5" dirty="0" err="1">
                <a:solidFill>
                  <a:srgbClr val="1F145D"/>
                </a:solidFill>
                <a:latin typeface="Calibri"/>
                <a:cs typeface="Calibri"/>
              </a:rPr>
              <a:t>Vivado</a:t>
            </a:r>
            <a:endParaRPr sz="1800" dirty="0">
              <a:solidFill>
                <a:srgbClr val="1F145D"/>
              </a:solidFill>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02703"/>
            <a:ext cx="3545840" cy="69723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1F145D"/>
                </a:solidFill>
              </a:rPr>
              <a:t>Pulse</a:t>
            </a:r>
            <a:r>
              <a:rPr spc="-50" dirty="0">
                <a:solidFill>
                  <a:srgbClr val="1F145D"/>
                </a:solidFill>
              </a:rPr>
              <a:t> </a:t>
            </a:r>
            <a:r>
              <a:rPr spc="-25" dirty="0">
                <a:solidFill>
                  <a:srgbClr val="1F145D"/>
                </a:solidFill>
              </a:rPr>
              <a:t>generator</a:t>
            </a:r>
          </a:p>
        </p:txBody>
      </p:sp>
      <p:sp>
        <p:nvSpPr>
          <p:cNvPr id="3" name="object 3"/>
          <p:cNvSpPr txBox="1"/>
          <p:nvPr/>
        </p:nvSpPr>
        <p:spPr>
          <a:xfrm>
            <a:off x="916939" y="1793493"/>
            <a:ext cx="6338570" cy="1732280"/>
          </a:xfrm>
          <a:prstGeom prst="rect">
            <a:avLst/>
          </a:prstGeom>
        </p:spPr>
        <p:txBody>
          <a:bodyPr vert="horz" wrap="square" lIns="0" tIns="60960" rIns="0" bIns="0" rtlCol="0">
            <a:spAutoFit/>
          </a:bodyPr>
          <a:lstStyle/>
          <a:p>
            <a:pPr marL="241300" marR="285115" indent="-229235">
              <a:lnSpc>
                <a:spcPts val="3020"/>
              </a:lnSpc>
              <a:spcBef>
                <a:spcPts val="480"/>
              </a:spcBef>
              <a:buFont typeface="Arial"/>
              <a:buChar char="•"/>
              <a:tabLst>
                <a:tab pos="24193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an</a:t>
            </a:r>
            <a:r>
              <a:rPr sz="2800" spc="5" dirty="0">
                <a:solidFill>
                  <a:srgbClr val="1F145D"/>
                </a:solidFill>
                <a:latin typeface="Calibri"/>
                <a:cs typeface="Calibri"/>
              </a:rPr>
              <a:t> </a:t>
            </a:r>
            <a:r>
              <a:rPr sz="2800" spc="-20" dirty="0">
                <a:solidFill>
                  <a:srgbClr val="1F145D"/>
                </a:solidFill>
                <a:latin typeface="Calibri"/>
                <a:cs typeface="Calibri"/>
              </a:rPr>
              <a:t>example</a:t>
            </a:r>
            <a:r>
              <a:rPr sz="2800" spc="-10"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10" dirty="0">
                <a:solidFill>
                  <a:srgbClr val="1F145D"/>
                </a:solidFill>
                <a:latin typeface="Calibri"/>
                <a:cs typeface="Calibri"/>
              </a:rPr>
              <a:t>overkill</a:t>
            </a:r>
            <a:r>
              <a:rPr sz="280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describe </a:t>
            </a:r>
            <a:r>
              <a:rPr sz="2800" spc="-620" dirty="0">
                <a:solidFill>
                  <a:srgbClr val="1F145D"/>
                </a:solidFill>
                <a:latin typeface="Calibri"/>
                <a:cs typeface="Calibri"/>
              </a:rPr>
              <a:t> </a:t>
            </a:r>
            <a:r>
              <a:rPr sz="2800" spc="-5" dirty="0">
                <a:solidFill>
                  <a:srgbClr val="1F145D"/>
                </a:solidFill>
                <a:latin typeface="Calibri"/>
                <a:cs typeface="Calibri"/>
              </a:rPr>
              <a:t>such</a:t>
            </a:r>
            <a:r>
              <a:rPr sz="2800" spc="2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simple</a:t>
            </a:r>
            <a:r>
              <a:rPr sz="2800" spc="10" dirty="0">
                <a:solidFill>
                  <a:srgbClr val="1F145D"/>
                </a:solidFill>
                <a:latin typeface="Calibri"/>
                <a:cs typeface="Calibri"/>
              </a:rPr>
              <a:t> </a:t>
            </a:r>
            <a:r>
              <a:rPr sz="2800" spc="-5" dirty="0">
                <a:solidFill>
                  <a:srgbClr val="1F145D"/>
                </a:solidFill>
                <a:latin typeface="Calibri"/>
                <a:cs typeface="Calibri"/>
              </a:rPr>
              <a:t>module</a:t>
            </a:r>
            <a:r>
              <a:rPr sz="2800" spc="15" dirty="0">
                <a:solidFill>
                  <a:srgbClr val="1F145D"/>
                </a:solidFill>
                <a:latin typeface="Calibri"/>
                <a:cs typeface="Calibri"/>
              </a:rPr>
              <a:t> </a:t>
            </a:r>
            <a:r>
              <a:rPr sz="2800" spc="-10" dirty="0">
                <a:solidFill>
                  <a:srgbClr val="1F145D"/>
                </a:solidFill>
                <a:latin typeface="Calibri"/>
                <a:cs typeface="Calibri"/>
              </a:rPr>
              <a:t>using</a:t>
            </a:r>
            <a:r>
              <a:rPr sz="2800" spc="15"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5" dirty="0">
                <a:solidFill>
                  <a:srgbClr val="1F145D"/>
                </a:solidFill>
                <a:latin typeface="Calibri"/>
                <a:cs typeface="Calibri"/>
              </a:rPr>
              <a:t>FSM.</a:t>
            </a:r>
            <a:endParaRPr sz="2800">
              <a:solidFill>
                <a:srgbClr val="1F145D"/>
              </a:solidFill>
              <a:latin typeface="Calibri"/>
              <a:cs typeface="Calibri"/>
            </a:endParaRPr>
          </a:p>
          <a:p>
            <a:pPr marL="241300" marR="5080" indent="-229235">
              <a:lnSpc>
                <a:spcPts val="3020"/>
              </a:lnSpc>
              <a:spcBef>
                <a:spcPts val="1015"/>
              </a:spcBef>
              <a:buFont typeface="Arial"/>
              <a:buChar char="•"/>
              <a:tabLst>
                <a:tab pos="241935" algn="l"/>
              </a:tabLst>
            </a:pPr>
            <a:r>
              <a:rPr sz="2800" spc="-20" dirty="0">
                <a:solidFill>
                  <a:srgbClr val="1F145D"/>
                </a:solidFill>
                <a:latin typeface="Calibri"/>
                <a:cs typeface="Calibri"/>
              </a:rPr>
              <a:t>For</a:t>
            </a:r>
            <a:r>
              <a:rPr sz="2800" spc="-10" dirty="0">
                <a:solidFill>
                  <a:srgbClr val="1F145D"/>
                </a:solidFill>
                <a:latin typeface="Calibri"/>
                <a:cs typeface="Calibri"/>
              </a:rPr>
              <a:t> </a:t>
            </a:r>
            <a:r>
              <a:rPr sz="2800" spc="-5" dirty="0">
                <a:solidFill>
                  <a:srgbClr val="1F145D"/>
                </a:solidFill>
                <a:latin typeface="Calibri"/>
                <a:cs typeface="Calibri"/>
              </a:rPr>
              <a:t>an</a:t>
            </a:r>
            <a:r>
              <a:rPr sz="2800" spc="15" dirty="0">
                <a:solidFill>
                  <a:srgbClr val="1F145D"/>
                </a:solidFill>
                <a:latin typeface="Calibri"/>
                <a:cs typeface="Calibri"/>
              </a:rPr>
              <a:t> </a:t>
            </a:r>
            <a:r>
              <a:rPr sz="2800" spc="-10" dirty="0">
                <a:solidFill>
                  <a:srgbClr val="1F145D"/>
                </a:solidFill>
                <a:latin typeface="Calibri"/>
                <a:cs typeface="Calibri"/>
              </a:rPr>
              <a:t>edge</a:t>
            </a:r>
            <a:r>
              <a:rPr sz="2800" spc="-5" dirty="0">
                <a:solidFill>
                  <a:srgbClr val="1F145D"/>
                </a:solidFill>
                <a:latin typeface="Calibri"/>
                <a:cs typeface="Calibri"/>
              </a:rPr>
              <a:t> </a:t>
            </a:r>
            <a:r>
              <a:rPr sz="2800" spc="-15" dirty="0">
                <a:solidFill>
                  <a:srgbClr val="1F145D"/>
                </a:solidFill>
                <a:latin typeface="Calibri"/>
                <a:cs typeface="Calibri"/>
              </a:rPr>
              <a:t>detector </a:t>
            </a:r>
            <a:r>
              <a:rPr sz="2800" spc="-5" dirty="0">
                <a:solidFill>
                  <a:srgbClr val="1F145D"/>
                </a:solidFill>
                <a:latin typeface="Calibri"/>
                <a:cs typeface="Calibri"/>
              </a:rPr>
              <a:t>it </a:t>
            </a:r>
            <a:r>
              <a:rPr sz="2800" spc="-10" dirty="0">
                <a:solidFill>
                  <a:srgbClr val="1F145D"/>
                </a:solidFill>
                <a:latin typeface="Calibri"/>
                <a:cs typeface="Calibri"/>
              </a:rPr>
              <a:t>could</a:t>
            </a:r>
            <a:r>
              <a:rPr sz="2800" spc="15" dirty="0">
                <a:solidFill>
                  <a:srgbClr val="1F145D"/>
                </a:solidFill>
                <a:latin typeface="Calibri"/>
                <a:cs typeface="Calibri"/>
              </a:rPr>
              <a:t> </a:t>
            </a:r>
            <a:r>
              <a:rPr sz="2800" spc="-5" dirty="0">
                <a:solidFill>
                  <a:srgbClr val="1F145D"/>
                </a:solidFill>
                <a:latin typeface="Calibri"/>
                <a:cs typeface="Calibri"/>
              </a:rPr>
              <a:t>be</a:t>
            </a:r>
            <a:r>
              <a:rPr sz="2800" spc="-10" dirty="0">
                <a:solidFill>
                  <a:srgbClr val="1F145D"/>
                </a:solidFill>
                <a:latin typeface="Calibri"/>
                <a:cs typeface="Calibri"/>
              </a:rPr>
              <a:t> described </a:t>
            </a:r>
            <a:r>
              <a:rPr sz="2800" spc="-620" dirty="0">
                <a:solidFill>
                  <a:srgbClr val="1F145D"/>
                </a:solidFill>
                <a:latin typeface="Calibri"/>
                <a:cs typeface="Calibri"/>
              </a:rPr>
              <a:t> </a:t>
            </a:r>
            <a:r>
              <a:rPr sz="2800" spc="-5" dirty="0">
                <a:solidFill>
                  <a:srgbClr val="1F145D"/>
                </a:solidFill>
                <a:latin typeface="Calibri"/>
                <a:cs typeface="Calibri"/>
              </a:rPr>
              <a:t>in a</a:t>
            </a:r>
            <a:r>
              <a:rPr sz="2800" dirty="0">
                <a:solidFill>
                  <a:srgbClr val="1F145D"/>
                </a:solidFill>
                <a:latin typeface="Calibri"/>
                <a:cs typeface="Calibri"/>
              </a:rPr>
              <a:t> </a:t>
            </a:r>
            <a:r>
              <a:rPr sz="2800" spc="-35" dirty="0">
                <a:solidFill>
                  <a:srgbClr val="1F145D"/>
                </a:solidFill>
                <a:latin typeface="Calibri"/>
                <a:cs typeface="Calibri"/>
              </a:rPr>
              <a:t>few</a:t>
            </a:r>
            <a:r>
              <a:rPr sz="2800" spc="-5" dirty="0">
                <a:solidFill>
                  <a:srgbClr val="1F145D"/>
                </a:solidFill>
                <a:latin typeface="Calibri"/>
                <a:cs typeface="Calibri"/>
              </a:rPr>
              <a:t> lines.</a:t>
            </a:r>
            <a:endParaRPr sz="2800">
              <a:solidFill>
                <a:srgbClr val="1F145D"/>
              </a:solidFill>
              <a:latin typeface="Calibri"/>
              <a:cs typeface="Calibri"/>
            </a:endParaRPr>
          </a:p>
        </p:txBody>
      </p:sp>
      <p:sp>
        <p:nvSpPr>
          <p:cNvPr id="4" name="object 4"/>
          <p:cNvSpPr txBox="1"/>
          <p:nvPr/>
        </p:nvSpPr>
        <p:spPr>
          <a:xfrm>
            <a:off x="7975092" y="288036"/>
            <a:ext cx="3874135" cy="5047615"/>
          </a:xfrm>
          <a:prstGeom prst="rect">
            <a:avLst/>
          </a:prstGeom>
          <a:solidFill>
            <a:srgbClr val="E1EFD9"/>
          </a:solidFill>
          <a:ln w="9525">
            <a:solidFill>
              <a:srgbClr val="00AF50"/>
            </a:solidFill>
          </a:ln>
        </p:spPr>
        <p:txBody>
          <a:bodyPr vert="horz" wrap="square" lIns="0" tIns="33020" rIns="0" bIns="0" rtlCol="0">
            <a:spAutoFit/>
          </a:bodyPr>
          <a:lstStyle/>
          <a:p>
            <a:pPr marL="92710">
              <a:lnSpc>
                <a:spcPct val="100000"/>
              </a:lnSpc>
              <a:spcBef>
                <a:spcPts val="260"/>
              </a:spcBef>
            </a:pPr>
            <a:r>
              <a:rPr sz="1400" b="1" spc="-5" dirty="0">
                <a:solidFill>
                  <a:srgbClr val="1F145D"/>
                </a:solidFill>
                <a:latin typeface="Calibri"/>
                <a:cs typeface="Calibri"/>
              </a:rPr>
              <a:t>module</a:t>
            </a:r>
            <a:r>
              <a:rPr sz="1400" b="1" spc="-35" dirty="0">
                <a:solidFill>
                  <a:srgbClr val="1F145D"/>
                </a:solidFill>
                <a:latin typeface="Calibri"/>
                <a:cs typeface="Calibri"/>
              </a:rPr>
              <a:t> </a:t>
            </a:r>
            <a:r>
              <a:rPr sz="1400" spc="-10" dirty="0">
                <a:solidFill>
                  <a:srgbClr val="1F145D"/>
                </a:solidFill>
                <a:latin typeface="Calibri"/>
                <a:cs typeface="Calibri"/>
              </a:rPr>
              <a:t>EdgeDetectorFsm</a:t>
            </a:r>
            <a:endParaRPr sz="1400" dirty="0">
              <a:solidFill>
                <a:srgbClr val="1F145D"/>
              </a:solidFill>
              <a:latin typeface="Calibri"/>
              <a:cs typeface="Calibri"/>
            </a:endParaRPr>
          </a:p>
          <a:p>
            <a:pPr marL="250825">
              <a:lnSpc>
                <a:spcPct val="100000"/>
              </a:lnSpc>
              <a:spcBef>
                <a:spcPts val="5"/>
              </a:spcBef>
            </a:pPr>
            <a:r>
              <a:rPr sz="1400" dirty="0">
                <a:solidFill>
                  <a:srgbClr val="1F145D"/>
                </a:solidFill>
                <a:latin typeface="Calibri"/>
                <a:cs typeface="Calibri"/>
              </a:rPr>
              <a:t>(</a:t>
            </a:r>
            <a:r>
              <a:rPr sz="1400" spc="-10" dirty="0">
                <a:solidFill>
                  <a:srgbClr val="1F145D"/>
                </a:solidFill>
                <a:latin typeface="Calibri"/>
                <a:cs typeface="Calibri"/>
              </a:rPr>
              <a:t> </a:t>
            </a:r>
            <a:r>
              <a:rPr sz="1400" b="1" dirty="0">
                <a:solidFill>
                  <a:srgbClr val="1F145D"/>
                </a:solidFill>
                <a:latin typeface="Calibri"/>
                <a:cs typeface="Calibri"/>
              </a:rPr>
              <a:t>input</a:t>
            </a:r>
            <a:r>
              <a:rPr sz="1400" b="1" spc="-30" dirty="0">
                <a:solidFill>
                  <a:srgbClr val="1F145D"/>
                </a:solidFill>
                <a:latin typeface="Calibri"/>
                <a:cs typeface="Calibri"/>
              </a:rPr>
              <a:t> </a:t>
            </a:r>
            <a:r>
              <a:rPr sz="1400" dirty="0">
                <a:solidFill>
                  <a:srgbClr val="1F145D"/>
                </a:solidFill>
                <a:latin typeface="Calibri"/>
                <a:cs typeface="Calibri"/>
              </a:rPr>
              <a:t>clk,</a:t>
            </a:r>
            <a:r>
              <a:rPr sz="1400" spc="-15" dirty="0">
                <a:solidFill>
                  <a:srgbClr val="1F145D"/>
                </a:solidFill>
                <a:latin typeface="Calibri"/>
                <a:cs typeface="Calibri"/>
              </a:rPr>
              <a:t> </a:t>
            </a:r>
            <a:r>
              <a:rPr sz="1400" dirty="0">
                <a:solidFill>
                  <a:srgbClr val="1F145D"/>
                </a:solidFill>
                <a:latin typeface="Calibri"/>
                <a:cs typeface="Calibri"/>
              </a:rPr>
              <a:t>in,</a:t>
            </a:r>
            <a:r>
              <a:rPr sz="1400" spc="-10" dirty="0">
                <a:solidFill>
                  <a:srgbClr val="1F145D"/>
                </a:solidFill>
                <a:latin typeface="Calibri"/>
                <a:cs typeface="Calibri"/>
              </a:rPr>
              <a:t> </a:t>
            </a:r>
            <a:r>
              <a:rPr sz="1400" b="1" dirty="0">
                <a:solidFill>
                  <a:srgbClr val="1F145D"/>
                </a:solidFill>
                <a:latin typeface="Calibri"/>
                <a:cs typeface="Calibri"/>
              </a:rPr>
              <a:t>output</a:t>
            </a:r>
            <a:r>
              <a:rPr sz="1400" b="1" spc="-35" dirty="0">
                <a:solidFill>
                  <a:srgbClr val="1F145D"/>
                </a:solidFill>
                <a:latin typeface="Calibri"/>
                <a:cs typeface="Calibri"/>
              </a:rPr>
              <a:t> </a:t>
            </a:r>
            <a:r>
              <a:rPr sz="1400" b="1" spc="-5" dirty="0">
                <a:solidFill>
                  <a:srgbClr val="1F145D"/>
                </a:solidFill>
                <a:latin typeface="Calibri"/>
                <a:cs typeface="Calibri"/>
              </a:rPr>
              <a:t>reg</a:t>
            </a:r>
            <a:r>
              <a:rPr sz="1400" b="1" spc="-30" dirty="0">
                <a:solidFill>
                  <a:srgbClr val="1F145D"/>
                </a:solidFill>
                <a:latin typeface="Calibri"/>
                <a:cs typeface="Calibri"/>
              </a:rPr>
              <a:t> </a:t>
            </a:r>
            <a:r>
              <a:rPr sz="1400" spc="-5" dirty="0">
                <a:solidFill>
                  <a:srgbClr val="1F145D"/>
                </a:solidFill>
                <a:latin typeface="Calibri"/>
                <a:cs typeface="Calibri"/>
              </a:rPr>
              <a:t>out</a:t>
            </a:r>
            <a:r>
              <a:rPr sz="1400" spc="-10" dirty="0">
                <a:solidFill>
                  <a:srgbClr val="1F145D"/>
                </a:solidFill>
                <a:latin typeface="Calibri"/>
                <a:cs typeface="Calibri"/>
              </a:rPr>
              <a:t> </a:t>
            </a:r>
            <a:r>
              <a:rPr sz="1400" spc="-5" dirty="0">
                <a:solidFill>
                  <a:srgbClr val="1F145D"/>
                </a:solidFill>
                <a:latin typeface="Calibri"/>
                <a:cs typeface="Calibri"/>
              </a:rPr>
              <a:t>);</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710">
              <a:lnSpc>
                <a:spcPct val="100000"/>
              </a:lnSpc>
            </a:pPr>
            <a:r>
              <a:rPr sz="1400" spc="-5" dirty="0">
                <a:solidFill>
                  <a:srgbClr val="1F145D"/>
                </a:solidFill>
                <a:latin typeface="Calibri"/>
                <a:cs typeface="Calibri"/>
              </a:rPr>
              <a:t>//</a:t>
            </a:r>
            <a:r>
              <a:rPr sz="1400" spc="-25" dirty="0">
                <a:solidFill>
                  <a:srgbClr val="1F145D"/>
                </a:solidFill>
                <a:latin typeface="Calibri"/>
                <a:cs typeface="Calibri"/>
              </a:rPr>
              <a:t> </a:t>
            </a:r>
            <a:r>
              <a:rPr sz="1400" spc="-5" dirty="0">
                <a:solidFill>
                  <a:srgbClr val="1F145D"/>
                </a:solidFill>
                <a:latin typeface="Calibri"/>
                <a:cs typeface="Calibri"/>
              </a:rPr>
              <a:t>declare</a:t>
            </a:r>
            <a:r>
              <a:rPr sz="1400" spc="-10" dirty="0">
                <a:solidFill>
                  <a:srgbClr val="1F145D"/>
                </a:solidFill>
                <a:latin typeface="Calibri"/>
                <a:cs typeface="Calibri"/>
              </a:rPr>
              <a:t> </a:t>
            </a:r>
            <a:r>
              <a:rPr sz="1400" dirty="0">
                <a:solidFill>
                  <a:srgbClr val="1F145D"/>
                </a:solidFill>
                <a:latin typeface="Calibri"/>
                <a:cs typeface="Calibri"/>
              </a:rPr>
              <a:t>our</a:t>
            </a:r>
            <a:r>
              <a:rPr sz="1400" spc="-15" dirty="0">
                <a:solidFill>
                  <a:srgbClr val="1F145D"/>
                </a:solidFill>
                <a:latin typeface="Calibri"/>
                <a:cs typeface="Calibri"/>
              </a:rPr>
              <a:t> </a:t>
            </a:r>
            <a:r>
              <a:rPr sz="1400" spc="-10" dirty="0">
                <a:solidFill>
                  <a:srgbClr val="1F145D"/>
                </a:solidFill>
                <a:latin typeface="Calibri"/>
                <a:cs typeface="Calibri"/>
              </a:rPr>
              <a:t>FSM</a:t>
            </a:r>
            <a:r>
              <a:rPr sz="1400" spc="-40" dirty="0">
                <a:solidFill>
                  <a:srgbClr val="1F145D"/>
                </a:solidFill>
                <a:latin typeface="Calibri"/>
                <a:cs typeface="Calibri"/>
              </a:rPr>
              <a:t> </a:t>
            </a:r>
            <a:r>
              <a:rPr sz="1400" spc="-10" dirty="0">
                <a:solidFill>
                  <a:srgbClr val="1F145D"/>
                </a:solidFill>
                <a:latin typeface="Calibri"/>
                <a:cs typeface="Calibri"/>
              </a:rPr>
              <a:t>states</a:t>
            </a:r>
            <a:endParaRPr sz="1400" dirty="0">
              <a:solidFill>
                <a:srgbClr val="1F145D"/>
              </a:solidFill>
              <a:latin typeface="Calibri"/>
              <a:cs typeface="Calibri"/>
            </a:endParaRPr>
          </a:p>
          <a:p>
            <a:pPr marL="92710">
              <a:lnSpc>
                <a:spcPct val="100000"/>
              </a:lnSpc>
            </a:pPr>
            <a:r>
              <a:rPr sz="1400" b="1" spc="-10" dirty="0">
                <a:solidFill>
                  <a:srgbClr val="1F145D"/>
                </a:solidFill>
                <a:latin typeface="Calibri"/>
                <a:cs typeface="Calibri"/>
              </a:rPr>
              <a:t>parameter</a:t>
            </a:r>
            <a:r>
              <a:rPr sz="1400" b="1" spc="-35" dirty="0">
                <a:solidFill>
                  <a:srgbClr val="1F145D"/>
                </a:solidFill>
                <a:latin typeface="Calibri"/>
                <a:cs typeface="Calibri"/>
              </a:rPr>
              <a:t> </a:t>
            </a:r>
            <a:r>
              <a:rPr sz="1400" spc="-5" dirty="0">
                <a:solidFill>
                  <a:srgbClr val="1F145D"/>
                </a:solidFill>
                <a:latin typeface="Calibri"/>
                <a:cs typeface="Calibri"/>
              </a:rPr>
              <a:t>IDLE=0,</a:t>
            </a:r>
            <a:r>
              <a:rPr sz="1400" dirty="0">
                <a:solidFill>
                  <a:srgbClr val="1F145D"/>
                </a:solidFill>
                <a:latin typeface="Calibri"/>
                <a:cs typeface="Calibri"/>
              </a:rPr>
              <a:t> </a:t>
            </a:r>
            <a:r>
              <a:rPr sz="1400" spc="-5" dirty="0">
                <a:solidFill>
                  <a:srgbClr val="1F145D"/>
                </a:solidFill>
                <a:latin typeface="Calibri"/>
                <a:cs typeface="Calibri"/>
              </a:rPr>
              <a:t>IS_HIGH=1,</a:t>
            </a:r>
            <a:r>
              <a:rPr sz="1400" spc="-10" dirty="0">
                <a:solidFill>
                  <a:srgbClr val="1F145D"/>
                </a:solidFill>
                <a:latin typeface="Calibri"/>
                <a:cs typeface="Calibri"/>
              </a:rPr>
              <a:t> </a:t>
            </a:r>
            <a:r>
              <a:rPr sz="1400" spc="-15" dirty="0">
                <a:solidFill>
                  <a:srgbClr val="1F145D"/>
                </a:solidFill>
                <a:latin typeface="Calibri"/>
                <a:cs typeface="Calibri"/>
              </a:rPr>
              <a:t>WAIT_LOW=2;</a:t>
            </a:r>
            <a:endParaRPr sz="140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reg</a:t>
            </a:r>
            <a:r>
              <a:rPr sz="1400" b="1" spc="-35" dirty="0">
                <a:solidFill>
                  <a:srgbClr val="1F145D"/>
                </a:solidFill>
                <a:latin typeface="Calibri"/>
                <a:cs typeface="Calibri"/>
              </a:rPr>
              <a:t> </a:t>
            </a:r>
            <a:r>
              <a:rPr sz="1400" spc="-5" dirty="0">
                <a:solidFill>
                  <a:srgbClr val="1F145D"/>
                </a:solidFill>
                <a:latin typeface="Calibri"/>
                <a:cs typeface="Calibri"/>
              </a:rPr>
              <a:t>[1:0]</a:t>
            </a:r>
            <a:r>
              <a:rPr sz="1400" spc="-20" dirty="0">
                <a:solidFill>
                  <a:srgbClr val="1F145D"/>
                </a:solidFill>
                <a:latin typeface="Calibri"/>
                <a:cs typeface="Calibri"/>
              </a:rPr>
              <a:t> </a:t>
            </a:r>
            <a:r>
              <a:rPr sz="1400" spc="-10" dirty="0">
                <a:solidFill>
                  <a:srgbClr val="1F145D"/>
                </a:solidFill>
                <a:latin typeface="Calibri"/>
                <a:cs typeface="Calibri"/>
              </a:rPr>
              <a:t>state</a:t>
            </a:r>
            <a:r>
              <a:rPr sz="1400" spc="-2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IDLE;</a:t>
            </a:r>
          </a:p>
          <a:p>
            <a:pPr>
              <a:lnSpc>
                <a:spcPct val="100000"/>
              </a:lnSpc>
              <a:spcBef>
                <a:spcPts val="35"/>
              </a:spcBef>
            </a:pPr>
            <a:endParaRPr sz="1350" dirty="0">
              <a:solidFill>
                <a:srgbClr val="1F145D"/>
              </a:solidFill>
              <a:latin typeface="Calibri"/>
              <a:cs typeface="Calibri"/>
            </a:endParaRPr>
          </a:p>
          <a:p>
            <a:pPr marL="92710">
              <a:lnSpc>
                <a:spcPct val="100000"/>
              </a:lnSpc>
            </a:pPr>
            <a:r>
              <a:rPr sz="1400" b="1" spc="-10" dirty="0">
                <a:solidFill>
                  <a:srgbClr val="1F145D"/>
                </a:solidFill>
                <a:latin typeface="Calibri"/>
                <a:cs typeface="Calibri"/>
              </a:rPr>
              <a:t>always</a:t>
            </a:r>
            <a:r>
              <a:rPr sz="1400" b="1" spc="-50" dirty="0">
                <a:solidFill>
                  <a:srgbClr val="1F145D"/>
                </a:solidFill>
                <a:latin typeface="Calibri"/>
                <a:cs typeface="Calibri"/>
              </a:rPr>
              <a:t> </a:t>
            </a:r>
            <a:r>
              <a:rPr sz="1400" dirty="0">
                <a:solidFill>
                  <a:srgbClr val="1F145D"/>
                </a:solidFill>
                <a:latin typeface="Calibri"/>
                <a:cs typeface="Calibri"/>
              </a:rPr>
              <a:t>@(</a:t>
            </a:r>
            <a:r>
              <a:rPr sz="1400" b="1" dirty="0">
                <a:solidFill>
                  <a:srgbClr val="1F145D"/>
                </a:solidFill>
                <a:latin typeface="Calibri"/>
                <a:cs typeface="Calibri"/>
              </a:rPr>
              <a:t>posedge</a:t>
            </a:r>
            <a:r>
              <a:rPr sz="1400" b="1" spc="-60" dirty="0">
                <a:solidFill>
                  <a:srgbClr val="1F145D"/>
                </a:solidFill>
                <a:latin typeface="Calibri"/>
                <a:cs typeface="Calibri"/>
              </a:rPr>
              <a:t> </a:t>
            </a:r>
            <a:r>
              <a:rPr sz="1400" spc="-5" dirty="0">
                <a:solidFill>
                  <a:srgbClr val="1F145D"/>
                </a:solidFill>
                <a:latin typeface="Calibri"/>
                <a:cs typeface="Calibri"/>
              </a:rPr>
              <a:t>clk)</a:t>
            </a:r>
            <a:endParaRPr sz="1400" dirty="0">
              <a:solidFill>
                <a:srgbClr val="1F145D"/>
              </a:solidFill>
              <a:latin typeface="Calibri"/>
              <a:cs typeface="Calibri"/>
            </a:endParaRPr>
          </a:p>
          <a:p>
            <a:pPr marL="211454">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409575" marR="189230">
              <a:lnSpc>
                <a:spcPct val="100000"/>
              </a:lnSpc>
              <a:tabLst>
                <a:tab pos="1289050" algn="l"/>
              </a:tabLst>
            </a:pPr>
            <a:r>
              <a:rPr sz="1400" spc="-5" dirty="0">
                <a:solidFill>
                  <a:srgbClr val="1F145D"/>
                </a:solidFill>
                <a:latin typeface="Calibri"/>
                <a:cs typeface="Calibri"/>
              </a:rPr>
              <a:t>IDLE:	</a:t>
            </a: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(in==1'b1)</a:t>
            </a:r>
            <a:r>
              <a:rPr sz="1400" spc="15"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a:t>
            </a:r>
            <a:r>
              <a:rPr sz="1400" spc="-10" dirty="0">
                <a:solidFill>
                  <a:srgbClr val="1F145D"/>
                </a:solidFill>
                <a:latin typeface="Calibri"/>
                <a:cs typeface="Calibri"/>
              </a:rPr>
              <a:t> </a:t>
            </a:r>
            <a:r>
              <a:rPr sz="1400" dirty="0">
                <a:solidFill>
                  <a:srgbClr val="1F145D"/>
                </a:solidFill>
                <a:latin typeface="Calibri"/>
                <a:cs typeface="Calibri"/>
              </a:rPr>
              <a:t>IS_HIGH; </a:t>
            </a:r>
            <a:r>
              <a:rPr sz="1400" spc="5" dirty="0">
                <a:solidFill>
                  <a:srgbClr val="1F145D"/>
                </a:solidFill>
                <a:latin typeface="Calibri"/>
                <a:cs typeface="Calibri"/>
              </a:rPr>
              <a:t> </a:t>
            </a:r>
            <a:r>
              <a:rPr sz="1400" spc="-5" dirty="0">
                <a:solidFill>
                  <a:srgbClr val="1F145D"/>
                </a:solidFill>
                <a:latin typeface="Calibri"/>
                <a:cs typeface="Calibri"/>
              </a:rPr>
              <a:t>IS_HIGH:	</a:t>
            </a:r>
            <a:r>
              <a:rPr sz="1400" b="1" dirty="0">
                <a:solidFill>
                  <a:srgbClr val="1F145D"/>
                </a:solidFill>
                <a:latin typeface="Calibri"/>
                <a:cs typeface="Calibri"/>
              </a:rPr>
              <a:t>if</a:t>
            </a:r>
            <a:r>
              <a:rPr sz="1400" b="1" spc="-20" dirty="0">
                <a:solidFill>
                  <a:srgbClr val="1F145D"/>
                </a:solidFill>
                <a:latin typeface="Calibri"/>
                <a:cs typeface="Calibri"/>
              </a:rPr>
              <a:t> </a:t>
            </a:r>
            <a:r>
              <a:rPr sz="1400" spc="-5" dirty="0">
                <a:solidFill>
                  <a:srgbClr val="1F145D"/>
                </a:solidFill>
                <a:latin typeface="Calibri"/>
                <a:cs typeface="Calibri"/>
              </a:rPr>
              <a:t>(in==1’b1)</a:t>
            </a:r>
            <a:r>
              <a:rPr sz="1400" spc="10" dirty="0">
                <a:solidFill>
                  <a:srgbClr val="1F145D"/>
                </a:solidFill>
                <a:latin typeface="Calibri"/>
                <a:cs typeface="Calibri"/>
              </a:rPr>
              <a:t> </a:t>
            </a:r>
            <a:r>
              <a:rPr sz="1400" spc="-10" dirty="0">
                <a:solidFill>
                  <a:srgbClr val="1F145D"/>
                </a:solidFill>
                <a:latin typeface="Calibri"/>
                <a:cs typeface="Calibri"/>
              </a:rPr>
              <a:t>state</a:t>
            </a:r>
            <a:r>
              <a:rPr sz="1400" spc="-25" dirty="0">
                <a:solidFill>
                  <a:srgbClr val="1F145D"/>
                </a:solidFill>
                <a:latin typeface="Calibri"/>
                <a:cs typeface="Calibri"/>
              </a:rPr>
              <a:t> </a:t>
            </a:r>
            <a:r>
              <a:rPr sz="1400" spc="-5" dirty="0">
                <a:solidFill>
                  <a:srgbClr val="1F145D"/>
                </a:solidFill>
                <a:latin typeface="Calibri"/>
                <a:cs typeface="Calibri"/>
              </a:rPr>
              <a:t>&lt;=</a:t>
            </a:r>
            <a:r>
              <a:rPr sz="1400" spc="-20" dirty="0">
                <a:solidFill>
                  <a:srgbClr val="1F145D"/>
                </a:solidFill>
                <a:latin typeface="Calibri"/>
                <a:cs typeface="Calibri"/>
              </a:rPr>
              <a:t> </a:t>
            </a:r>
            <a:r>
              <a:rPr sz="1400" spc="-25" dirty="0">
                <a:solidFill>
                  <a:srgbClr val="1F145D"/>
                </a:solidFill>
                <a:latin typeface="Calibri"/>
                <a:cs typeface="Calibri"/>
              </a:rPr>
              <a:t>WAIT_LOW;</a:t>
            </a:r>
            <a:endParaRPr sz="1400" dirty="0">
              <a:solidFill>
                <a:srgbClr val="1F145D"/>
              </a:solidFill>
              <a:latin typeface="Calibri"/>
              <a:cs typeface="Calibri"/>
            </a:endParaRPr>
          </a:p>
          <a:p>
            <a:pPr marL="409575" marR="655320" indent="873125">
              <a:lnSpc>
                <a:spcPct val="100000"/>
              </a:lnSpc>
              <a:tabLst>
                <a:tab pos="1299845" algn="l"/>
              </a:tabLst>
            </a:pPr>
            <a:r>
              <a:rPr sz="1400" b="1" dirty="0">
                <a:solidFill>
                  <a:srgbClr val="1F145D"/>
                </a:solidFill>
                <a:latin typeface="Calibri"/>
                <a:cs typeface="Calibri"/>
              </a:rPr>
              <a:t>else </a:t>
            </a:r>
            <a:r>
              <a:rPr sz="1400" spc="-10" dirty="0">
                <a:solidFill>
                  <a:srgbClr val="1F145D"/>
                </a:solidFill>
                <a:latin typeface="Calibri"/>
                <a:cs typeface="Calibri"/>
              </a:rPr>
              <a:t>state </a:t>
            </a:r>
            <a:r>
              <a:rPr sz="1400" spc="-5" dirty="0">
                <a:solidFill>
                  <a:srgbClr val="1F145D"/>
                </a:solidFill>
                <a:latin typeface="Calibri"/>
                <a:cs typeface="Calibri"/>
              </a:rPr>
              <a:t>&lt;= IDLE; </a:t>
            </a:r>
            <a:r>
              <a:rPr sz="1400" dirty="0">
                <a:solidFill>
                  <a:srgbClr val="1F145D"/>
                </a:solidFill>
                <a:latin typeface="Calibri"/>
                <a:cs typeface="Calibri"/>
              </a:rPr>
              <a:t> </a:t>
            </a:r>
            <a:r>
              <a:rPr sz="1400" spc="-15" dirty="0">
                <a:solidFill>
                  <a:srgbClr val="1F145D"/>
                </a:solidFill>
                <a:latin typeface="Calibri"/>
                <a:cs typeface="Calibri"/>
              </a:rPr>
              <a:t>WAIT_LOW:</a:t>
            </a:r>
            <a:r>
              <a:rPr sz="1400" spc="-10" dirty="0">
                <a:solidFill>
                  <a:srgbClr val="1F145D"/>
                </a:solidFill>
                <a:latin typeface="Calibri"/>
                <a:cs typeface="Calibri"/>
              </a:rPr>
              <a:t> </a:t>
            </a: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(in==1'b0)</a:t>
            </a:r>
            <a:r>
              <a:rPr sz="1400" spc="1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 </a:t>
            </a:r>
            <a:r>
              <a:rPr sz="1400" dirty="0">
                <a:solidFill>
                  <a:srgbClr val="1F145D"/>
                </a:solidFill>
                <a:latin typeface="Calibri"/>
                <a:cs typeface="Calibri"/>
              </a:rPr>
              <a:t>IDLE; </a:t>
            </a:r>
            <a:r>
              <a:rPr sz="1400" spc="-305" dirty="0">
                <a:solidFill>
                  <a:srgbClr val="1F145D"/>
                </a:solidFill>
                <a:latin typeface="Calibri"/>
                <a:cs typeface="Calibri"/>
              </a:rPr>
              <a:t> </a:t>
            </a:r>
            <a:r>
              <a:rPr sz="1400" b="1" spc="-5" dirty="0">
                <a:solidFill>
                  <a:srgbClr val="1F145D"/>
                </a:solidFill>
                <a:latin typeface="Calibri"/>
                <a:cs typeface="Calibri"/>
              </a:rPr>
              <a:t>default</a:t>
            </a:r>
            <a:r>
              <a:rPr sz="1400" spc="-5"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a:t>
            </a:r>
            <a:r>
              <a:rPr sz="1400" spc="-15" dirty="0">
                <a:solidFill>
                  <a:srgbClr val="1F145D"/>
                </a:solidFill>
                <a:latin typeface="Calibri"/>
                <a:cs typeface="Calibri"/>
              </a:rPr>
              <a:t> </a:t>
            </a:r>
            <a:r>
              <a:rPr sz="1400" spc="-5" dirty="0">
                <a:solidFill>
                  <a:srgbClr val="1F145D"/>
                </a:solidFill>
                <a:latin typeface="Calibri"/>
                <a:cs typeface="Calibri"/>
              </a:rPr>
              <a:t>IDLE;</a:t>
            </a:r>
            <a:endParaRPr sz="1400" dirty="0">
              <a:solidFill>
                <a:srgbClr val="1F145D"/>
              </a:solidFill>
              <a:latin typeface="Calibri"/>
              <a:cs typeface="Calibri"/>
            </a:endParaRPr>
          </a:p>
          <a:p>
            <a:pPr marL="172085">
              <a:lnSpc>
                <a:spcPct val="100000"/>
              </a:lnSpc>
            </a:pPr>
            <a:r>
              <a:rPr sz="1400" b="1" spc="-5" dirty="0">
                <a:solidFill>
                  <a:srgbClr val="1F145D"/>
                </a:solidFill>
                <a:latin typeface="Calibri"/>
                <a:cs typeface="Calibri"/>
              </a:rPr>
              <a:t>endcase</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R="2839720" algn="r">
              <a:lnSpc>
                <a:spcPct val="100000"/>
              </a:lnSpc>
            </a:pPr>
            <a:r>
              <a:rPr sz="1400" b="1" spc="-10" dirty="0">
                <a:solidFill>
                  <a:srgbClr val="1F145D"/>
                </a:solidFill>
                <a:latin typeface="Calibri"/>
                <a:cs typeface="Calibri"/>
              </a:rPr>
              <a:t>always</a:t>
            </a:r>
            <a:r>
              <a:rPr sz="1400" b="1" spc="-60" dirty="0">
                <a:solidFill>
                  <a:srgbClr val="1F145D"/>
                </a:solidFill>
                <a:latin typeface="Calibri"/>
                <a:cs typeface="Calibri"/>
              </a:rPr>
              <a:t> </a:t>
            </a:r>
            <a:r>
              <a:rPr sz="1400" dirty="0">
                <a:solidFill>
                  <a:srgbClr val="1F145D"/>
                </a:solidFill>
                <a:latin typeface="Calibri"/>
                <a:cs typeface="Calibri"/>
              </a:rPr>
              <a:t>@</a:t>
            </a:r>
            <a:r>
              <a:rPr sz="1400" spc="-55" dirty="0">
                <a:solidFill>
                  <a:srgbClr val="1F145D"/>
                </a:solidFill>
                <a:latin typeface="Calibri"/>
                <a:cs typeface="Calibri"/>
              </a:rPr>
              <a:t> </a:t>
            </a:r>
            <a:r>
              <a:rPr sz="1400" spc="-10" dirty="0">
                <a:solidFill>
                  <a:srgbClr val="1F145D"/>
                </a:solidFill>
                <a:latin typeface="Calibri"/>
                <a:cs typeface="Calibri"/>
              </a:rPr>
              <a:t>(*)</a:t>
            </a:r>
            <a:endParaRPr sz="1400" dirty="0">
              <a:solidFill>
                <a:srgbClr val="1F145D"/>
              </a:solidFill>
              <a:latin typeface="Calibri"/>
              <a:cs typeface="Calibri"/>
            </a:endParaRPr>
          </a:p>
          <a:p>
            <a:pPr marR="2828290" algn="r">
              <a:lnSpc>
                <a:spcPct val="100000"/>
              </a:lnSpc>
            </a:pPr>
            <a:r>
              <a:rPr sz="1400" b="1" spc="-15" dirty="0">
                <a:solidFill>
                  <a:srgbClr val="1F145D"/>
                </a:solidFill>
                <a:latin typeface="Calibri"/>
                <a:cs typeface="Calibri"/>
              </a:rPr>
              <a:t>c</a:t>
            </a:r>
            <a:r>
              <a:rPr sz="1400" b="1" dirty="0">
                <a:solidFill>
                  <a:srgbClr val="1F145D"/>
                </a:solidFill>
                <a:latin typeface="Calibri"/>
                <a:cs typeface="Calibri"/>
              </a:rPr>
              <a:t>ase</a:t>
            </a:r>
            <a:r>
              <a:rPr sz="1400" b="1" spc="-15" dirty="0">
                <a:solidFill>
                  <a:srgbClr val="1F145D"/>
                </a:solidFill>
                <a:latin typeface="Calibri"/>
                <a:cs typeface="Calibri"/>
              </a:rPr>
              <a:t> </a:t>
            </a:r>
            <a:r>
              <a:rPr sz="1400" spc="-10" dirty="0">
                <a:solidFill>
                  <a:srgbClr val="1F145D"/>
                </a:solidFill>
                <a:latin typeface="Calibri"/>
                <a:cs typeface="Calibri"/>
              </a:rPr>
              <a:t>(s</a:t>
            </a:r>
            <a:r>
              <a:rPr sz="1400" spc="-15" dirty="0">
                <a:solidFill>
                  <a:srgbClr val="1F145D"/>
                </a:solidFill>
                <a:latin typeface="Calibri"/>
                <a:cs typeface="Calibri"/>
              </a:rPr>
              <a:t>tat</a:t>
            </a:r>
            <a:r>
              <a:rPr sz="1400" dirty="0">
                <a:solidFill>
                  <a:srgbClr val="1F145D"/>
                </a:solidFill>
                <a:latin typeface="Calibri"/>
                <a:cs typeface="Calibri"/>
              </a:rPr>
              <a:t>e)</a:t>
            </a:r>
          </a:p>
          <a:p>
            <a:pPr marL="370205" marR="1639570" algn="just">
              <a:lnSpc>
                <a:spcPct val="100000"/>
              </a:lnSpc>
              <a:tabLst>
                <a:tab pos="1327785" algn="l"/>
              </a:tabLst>
            </a:pPr>
            <a:r>
              <a:rPr sz="1400" spc="-5" dirty="0">
                <a:solidFill>
                  <a:srgbClr val="1F145D"/>
                </a:solidFill>
                <a:latin typeface="Calibri"/>
                <a:cs typeface="Calibri"/>
              </a:rPr>
              <a:t>IDLE:	out &lt;= 1’b0; </a:t>
            </a:r>
            <a:r>
              <a:rPr sz="1400" spc="-305" dirty="0">
                <a:solidFill>
                  <a:srgbClr val="1F145D"/>
                </a:solidFill>
                <a:latin typeface="Calibri"/>
                <a:cs typeface="Calibri"/>
              </a:rPr>
              <a:t> </a:t>
            </a:r>
            <a:r>
              <a:rPr sz="1400" spc="-5" dirty="0">
                <a:solidFill>
                  <a:srgbClr val="1F145D"/>
                </a:solidFill>
                <a:latin typeface="Calibri"/>
                <a:cs typeface="Calibri"/>
              </a:rPr>
              <a:t>IS_HIGH:</a:t>
            </a:r>
            <a:r>
              <a:rPr sz="1400" dirty="0">
                <a:solidFill>
                  <a:srgbClr val="1F145D"/>
                </a:solidFill>
                <a:latin typeface="Calibri"/>
                <a:cs typeface="Calibri"/>
              </a:rPr>
              <a:t> </a:t>
            </a:r>
            <a:r>
              <a:rPr sz="1400" spc="-5" dirty="0">
                <a:solidFill>
                  <a:srgbClr val="1F145D"/>
                </a:solidFill>
                <a:latin typeface="Calibri"/>
                <a:cs typeface="Calibri"/>
              </a:rPr>
              <a:t>out &lt;= 1’b1; </a:t>
            </a:r>
            <a:r>
              <a:rPr sz="1400" dirty="0">
                <a:solidFill>
                  <a:srgbClr val="1F145D"/>
                </a:solidFill>
                <a:latin typeface="Calibri"/>
                <a:cs typeface="Calibri"/>
              </a:rPr>
              <a:t> </a:t>
            </a:r>
            <a:r>
              <a:rPr sz="1400" spc="-15" dirty="0">
                <a:solidFill>
                  <a:srgbClr val="1F145D"/>
                </a:solidFill>
                <a:latin typeface="Calibri"/>
                <a:cs typeface="Calibri"/>
              </a:rPr>
              <a:t>WAIT_LOW: </a:t>
            </a:r>
            <a:r>
              <a:rPr sz="1400" spc="-10" dirty="0">
                <a:solidFill>
                  <a:srgbClr val="1F145D"/>
                </a:solidFill>
                <a:latin typeface="Calibri"/>
                <a:cs typeface="Calibri"/>
              </a:rPr>
              <a:t> </a:t>
            </a:r>
            <a:r>
              <a:rPr sz="1400" spc="-5" dirty="0">
                <a:solidFill>
                  <a:srgbClr val="1F145D"/>
                </a:solidFill>
                <a:latin typeface="Calibri"/>
                <a:cs typeface="Calibri"/>
              </a:rPr>
              <a:t>out</a:t>
            </a:r>
            <a:r>
              <a:rPr sz="1400" spc="-20" dirty="0">
                <a:solidFill>
                  <a:srgbClr val="1F145D"/>
                </a:solidFill>
                <a:latin typeface="Calibri"/>
                <a:cs typeface="Calibri"/>
              </a:rPr>
              <a:t> </a:t>
            </a:r>
            <a:r>
              <a:rPr sz="1400"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1’b0;</a:t>
            </a:r>
            <a:endParaRPr sz="1400" dirty="0">
              <a:solidFill>
                <a:srgbClr val="1F145D"/>
              </a:solidFill>
              <a:latin typeface="Calibri"/>
              <a:cs typeface="Calibri"/>
            </a:endParaRPr>
          </a:p>
          <a:p>
            <a:pPr marL="92710" marR="2925445" indent="118745">
              <a:lnSpc>
                <a:spcPct val="100000"/>
              </a:lnSpc>
              <a:spcBef>
                <a:spcPts val="5"/>
              </a:spcBef>
            </a:pPr>
            <a:r>
              <a:rPr sz="1400" b="1" spc="-5" dirty="0">
                <a:solidFill>
                  <a:srgbClr val="1F145D"/>
                </a:solidFill>
                <a:latin typeface="Calibri"/>
                <a:cs typeface="Calibri"/>
              </a:rPr>
              <a:t>endcase </a:t>
            </a:r>
            <a:r>
              <a:rPr sz="1400" b="1" dirty="0">
                <a:solidFill>
                  <a:srgbClr val="1F145D"/>
                </a:solidFill>
                <a:latin typeface="Calibri"/>
                <a:cs typeface="Calibri"/>
              </a:rPr>
              <a:t> </a:t>
            </a:r>
            <a:r>
              <a:rPr sz="1400" b="1" spc="-5" dirty="0">
                <a:solidFill>
                  <a:srgbClr val="1F145D"/>
                </a:solidFill>
                <a:latin typeface="Calibri"/>
                <a:cs typeface="Calibri"/>
              </a:rPr>
              <a:t>en</a:t>
            </a:r>
            <a:r>
              <a:rPr sz="1400" b="1" dirty="0">
                <a:solidFill>
                  <a:srgbClr val="1F145D"/>
                </a:solidFill>
                <a:latin typeface="Calibri"/>
                <a:cs typeface="Calibri"/>
              </a:rPr>
              <a:t>d</a:t>
            </a:r>
            <a:r>
              <a:rPr sz="1400" b="1" spc="-5" dirty="0">
                <a:solidFill>
                  <a:srgbClr val="1F145D"/>
                </a:solidFill>
                <a:latin typeface="Calibri"/>
                <a:cs typeface="Calibri"/>
              </a:rPr>
              <a:t>modu</a:t>
            </a:r>
            <a:r>
              <a:rPr sz="1400" b="1" dirty="0">
                <a:solidFill>
                  <a:srgbClr val="1F145D"/>
                </a:solidFill>
                <a:latin typeface="Calibri"/>
                <a:cs typeface="Calibri"/>
              </a:rPr>
              <a:t>le</a:t>
            </a:r>
            <a:endParaRPr sz="1400" dirty="0">
              <a:solidFill>
                <a:srgbClr val="1F145D"/>
              </a:solidFill>
              <a:latin typeface="Calibri"/>
              <a:cs typeface="Calibri"/>
            </a:endParaRPr>
          </a:p>
        </p:txBody>
      </p:sp>
      <p:grpSp>
        <p:nvGrpSpPr>
          <p:cNvPr id="5" name="object 5"/>
          <p:cNvGrpSpPr/>
          <p:nvPr/>
        </p:nvGrpSpPr>
        <p:grpSpPr>
          <a:xfrm>
            <a:off x="1150429" y="3695509"/>
            <a:ext cx="4595495" cy="1178560"/>
            <a:chOff x="1150429" y="3695509"/>
            <a:chExt cx="4595495" cy="1178560"/>
          </a:xfrm>
        </p:grpSpPr>
        <p:sp>
          <p:nvSpPr>
            <p:cNvPr id="6" name="object 6"/>
            <p:cNvSpPr/>
            <p:nvPr/>
          </p:nvSpPr>
          <p:spPr>
            <a:xfrm>
              <a:off x="1155191" y="3700271"/>
              <a:ext cx="4585970" cy="1169035"/>
            </a:xfrm>
            <a:custGeom>
              <a:avLst/>
              <a:gdLst/>
              <a:ahLst/>
              <a:cxnLst/>
              <a:rect l="l" t="t" r="r" b="b"/>
              <a:pathLst>
                <a:path w="4585970" h="1169035">
                  <a:moveTo>
                    <a:pt x="4585716" y="0"/>
                  </a:moveTo>
                  <a:lnTo>
                    <a:pt x="0" y="0"/>
                  </a:lnTo>
                  <a:lnTo>
                    <a:pt x="0" y="1168908"/>
                  </a:lnTo>
                  <a:lnTo>
                    <a:pt x="4585716" y="1168908"/>
                  </a:lnTo>
                  <a:lnTo>
                    <a:pt x="4585716" y="0"/>
                  </a:lnTo>
                  <a:close/>
                </a:path>
              </a:pathLst>
            </a:custGeom>
            <a:solidFill>
              <a:srgbClr val="E1EFD9"/>
            </a:solidFill>
          </p:spPr>
          <p:txBody>
            <a:bodyPr wrap="square" lIns="0" tIns="0" rIns="0" bIns="0" rtlCol="0"/>
            <a:lstStyle/>
            <a:p>
              <a:endParaRPr>
                <a:solidFill>
                  <a:srgbClr val="1F145D"/>
                </a:solidFill>
              </a:endParaRPr>
            </a:p>
          </p:txBody>
        </p:sp>
        <p:sp>
          <p:nvSpPr>
            <p:cNvPr id="7" name="object 7"/>
            <p:cNvSpPr/>
            <p:nvPr/>
          </p:nvSpPr>
          <p:spPr>
            <a:xfrm>
              <a:off x="1155191" y="3700271"/>
              <a:ext cx="4585970" cy="1169035"/>
            </a:xfrm>
            <a:custGeom>
              <a:avLst/>
              <a:gdLst/>
              <a:ahLst/>
              <a:cxnLst/>
              <a:rect l="l" t="t" r="r" b="b"/>
              <a:pathLst>
                <a:path w="4585970" h="1169035">
                  <a:moveTo>
                    <a:pt x="0" y="1168908"/>
                  </a:moveTo>
                  <a:lnTo>
                    <a:pt x="4585716" y="1168908"/>
                  </a:lnTo>
                  <a:lnTo>
                    <a:pt x="4585716" y="0"/>
                  </a:lnTo>
                  <a:lnTo>
                    <a:pt x="0" y="0"/>
                  </a:lnTo>
                  <a:lnTo>
                    <a:pt x="0" y="1168908"/>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8" name="object 8"/>
          <p:cNvSpPr txBox="1"/>
          <p:nvPr/>
        </p:nvSpPr>
        <p:spPr>
          <a:xfrm>
            <a:off x="1155191" y="3721989"/>
            <a:ext cx="4585970" cy="109283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F145D"/>
                </a:solidFill>
                <a:latin typeface="Calibri"/>
                <a:cs typeface="Calibri"/>
              </a:rPr>
              <a:t>module</a:t>
            </a:r>
            <a:r>
              <a:rPr sz="1400" b="1" spc="-25" dirty="0">
                <a:solidFill>
                  <a:srgbClr val="1F145D"/>
                </a:solidFill>
                <a:latin typeface="Calibri"/>
                <a:cs typeface="Calibri"/>
              </a:rPr>
              <a:t> </a:t>
            </a:r>
            <a:r>
              <a:rPr sz="1400" spc="-5" dirty="0">
                <a:solidFill>
                  <a:srgbClr val="1F145D"/>
                </a:solidFill>
                <a:latin typeface="Calibri"/>
                <a:cs typeface="Calibri"/>
              </a:rPr>
              <a:t>EdgeDetectorSimple</a:t>
            </a:r>
            <a:r>
              <a:rPr sz="1400" spc="-10" dirty="0">
                <a:solidFill>
                  <a:srgbClr val="1F145D"/>
                </a:solidFill>
                <a:latin typeface="Calibri"/>
                <a:cs typeface="Calibri"/>
              </a:rPr>
              <a:t> </a:t>
            </a:r>
            <a:r>
              <a:rPr sz="1400" dirty="0">
                <a:solidFill>
                  <a:srgbClr val="1F145D"/>
                </a:solidFill>
                <a:latin typeface="Calibri"/>
                <a:cs typeface="Calibri"/>
              </a:rPr>
              <a:t>( </a:t>
            </a:r>
            <a:r>
              <a:rPr sz="1400" b="1" dirty="0">
                <a:solidFill>
                  <a:srgbClr val="1F145D"/>
                </a:solidFill>
                <a:latin typeface="Calibri"/>
                <a:cs typeface="Calibri"/>
              </a:rPr>
              <a:t>input</a:t>
            </a:r>
            <a:r>
              <a:rPr sz="1400" b="1" spc="-25" dirty="0">
                <a:solidFill>
                  <a:srgbClr val="1F145D"/>
                </a:solidFill>
                <a:latin typeface="Calibri"/>
                <a:cs typeface="Calibri"/>
              </a:rPr>
              <a:t> </a:t>
            </a:r>
            <a:r>
              <a:rPr sz="1400" spc="-5" dirty="0">
                <a:solidFill>
                  <a:srgbClr val="1F145D"/>
                </a:solidFill>
                <a:latin typeface="Calibri"/>
                <a:cs typeface="Calibri"/>
              </a:rPr>
              <a:t>clk, </a:t>
            </a:r>
            <a:r>
              <a:rPr sz="1400" dirty="0">
                <a:solidFill>
                  <a:srgbClr val="1F145D"/>
                </a:solidFill>
                <a:latin typeface="Calibri"/>
                <a:cs typeface="Calibri"/>
              </a:rPr>
              <a:t>in, </a:t>
            </a:r>
            <a:r>
              <a:rPr sz="1400" b="1" dirty="0">
                <a:solidFill>
                  <a:srgbClr val="1F145D"/>
                </a:solidFill>
                <a:latin typeface="Calibri"/>
                <a:cs typeface="Calibri"/>
              </a:rPr>
              <a:t>output</a:t>
            </a:r>
            <a:r>
              <a:rPr sz="1400" b="1" spc="-30" dirty="0">
                <a:solidFill>
                  <a:srgbClr val="1F145D"/>
                </a:solidFill>
                <a:latin typeface="Calibri"/>
                <a:cs typeface="Calibri"/>
              </a:rPr>
              <a:t> </a:t>
            </a:r>
            <a:r>
              <a:rPr sz="1400" spc="-5" dirty="0">
                <a:solidFill>
                  <a:srgbClr val="1F145D"/>
                </a:solidFill>
                <a:latin typeface="Calibri"/>
                <a:cs typeface="Calibri"/>
              </a:rPr>
              <a:t>out );</a:t>
            </a:r>
            <a:endParaRPr sz="1400" dirty="0">
              <a:solidFill>
                <a:srgbClr val="1F145D"/>
              </a:solidFill>
              <a:latin typeface="Calibri"/>
              <a:cs typeface="Calibri"/>
            </a:endParaRPr>
          </a:p>
          <a:p>
            <a:pPr marL="250190">
              <a:lnSpc>
                <a:spcPct val="100000"/>
              </a:lnSpc>
              <a:spcBef>
                <a:spcPts val="5"/>
              </a:spcBef>
            </a:pPr>
            <a:r>
              <a:rPr sz="1400" b="1" spc="-5" dirty="0">
                <a:solidFill>
                  <a:srgbClr val="1F145D"/>
                </a:solidFill>
                <a:latin typeface="Calibri"/>
                <a:cs typeface="Calibri"/>
              </a:rPr>
              <a:t>reg</a:t>
            </a:r>
            <a:r>
              <a:rPr sz="1400" b="1" spc="-40" dirty="0">
                <a:solidFill>
                  <a:srgbClr val="1F145D"/>
                </a:solidFill>
                <a:latin typeface="Calibri"/>
                <a:cs typeface="Calibri"/>
              </a:rPr>
              <a:t> </a:t>
            </a:r>
            <a:r>
              <a:rPr sz="1400" spc="-15" dirty="0">
                <a:solidFill>
                  <a:srgbClr val="1F145D"/>
                </a:solidFill>
                <a:latin typeface="Calibri"/>
                <a:cs typeface="Calibri"/>
              </a:rPr>
              <a:t>prev</a:t>
            </a:r>
            <a:r>
              <a:rPr sz="1400" spc="5" dirty="0">
                <a:solidFill>
                  <a:srgbClr val="1F145D"/>
                </a:solidFill>
                <a:latin typeface="Calibri"/>
                <a:cs typeface="Calibri"/>
              </a:rPr>
              <a:t> </a:t>
            </a:r>
            <a:r>
              <a:rPr sz="1400" dirty="0">
                <a:solidFill>
                  <a:srgbClr val="1F145D"/>
                </a:solidFill>
                <a:latin typeface="Calibri"/>
                <a:cs typeface="Calibri"/>
              </a:rPr>
              <a:t>=</a:t>
            </a:r>
            <a:r>
              <a:rPr sz="1400" spc="-25" dirty="0">
                <a:solidFill>
                  <a:srgbClr val="1F145D"/>
                </a:solidFill>
                <a:latin typeface="Calibri"/>
                <a:cs typeface="Calibri"/>
              </a:rPr>
              <a:t> </a:t>
            </a:r>
            <a:r>
              <a:rPr sz="1400" dirty="0">
                <a:solidFill>
                  <a:srgbClr val="1F145D"/>
                </a:solidFill>
                <a:latin typeface="Calibri"/>
                <a:cs typeface="Calibri"/>
              </a:rPr>
              <a:t>0;</a:t>
            </a:r>
          </a:p>
          <a:p>
            <a:pPr marL="250190">
              <a:lnSpc>
                <a:spcPct val="100000"/>
              </a:lnSpc>
            </a:pPr>
            <a:r>
              <a:rPr sz="1400" b="1" spc="-10" dirty="0">
                <a:solidFill>
                  <a:srgbClr val="1F145D"/>
                </a:solidFill>
                <a:latin typeface="Calibri"/>
                <a:cs typeface="Calibri"/>
              </a:rPr>
              <a:t>always</a:t>
            </a:r>
            <a:r>
              <a:rPr sz="1400" b="1" spc="-3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40" dirty="0">
                <a:solidFill>
                  <a:srgbClr val="1F145D"/>
                </a:solidFill>
                <a:latin typeface="Calibri"/>
                <a:cs typeface="Calibri"/>
              </a:rPr>
              <a:t> </a:t>
            </a:r>
            <a:r>
              <a:rPr sz="1400" spc="-5" dirty="0">
                <a:solidFill>
                  <a:srgbClr val="1F145D"/>
                </a:solidFill>
                <a:latin typeface="Calibri"/>
                <a:cs typeface="Calibri"/>
              </a:rPr>
              <a:t>clk) </a:t>
            </a:r>
            <a:r>
              <a:rPr sz="1400" spc="-15" dirty="0">
                <a:solidFill>
                  <a:srgbClr val="1F145D"/>
                </a:solidFill>
                <a:latin typeface="Calibri"/>
                <a:cs typeface="Calibri"/>
              </a:rPr>
              <a:t>prev</a:t>
            </a:r>
            <a:r>
              <a:rPr sz="1400" spc="10" dirty="0">
                <a:solidFill>
                  <a:srgbClr val="1F145D"/>
                </a:solidFill>
                <a:latin typeface="Calibri"/>
                <a:cs typeface="Calibri"/>
              </a:rPr>
              <a:t> </a:t>
            </a:r>
            <a:r>
              <a:rPr sz="1400" dirty="0">
                <a:solidFill>
                  <a:srgbClr val="1F145D"/>
                </a:solidFill>
                <a:latin typeface="Calibri"/>
                <a:cs typeface="Calibri"/>
              </a:rPr>
              <a:t>=</a:t>
            </a:r>
            <a:r>
              <a:rPr sz="1400" spc="-5" dirty="0">
                <a:solidFill>
                  <a:srgbClr val="1F145D"/>
                </a:solidFill>
                <a:latin typeface="Calibri"/>
                <a:cs typeface="Calibri"/>
              </a:rPr>
              <a:t> in;</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assign</a:t>
            </a:r>
            <a:r>
              <a:rPr sz="1400" b="1" spc="-20" dirty="0">
                <a:solidFill>
                  <a:srgbClr val="1F145D"/>
                </a:solidFill>
                <a:latin typeface="Calibri"/>
                <a:cs typeface="Calibri"/>
              </a:rPr>
              <a:t> </a:t>
            </a:r>
            <a:r>
              <a:rPr sz="1400" spc="-5" dirty="0">
                <a:solidFill>
                  <a:srgbClr val="1F145D"/>
                </a:solidFill>
                <a:latin typeface="Calibri"/>
                <a:cs typeface="Calibri"/>
              </a:rPr>
              <a:t>out</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in</a:t>
            </a:r>
            <a:r>
              <a:rPr sz="1400" spc="-10" dirty="0">
                <a:solidFill>
                  <a:srgbClr val="1F145D"/>
                </a:solidFill>
                <a:latin typeface="Calibri"/>
                <a:cs typeface="Calibri"/>
              </a:rPr>
              <a:t> </a:t>
            </a:r>
            <a:r>
              <a:rPr sz="1400" dirty="0">
                <a:solidFill>
                  <a:srgbClr val="1F145D"/>
                </a:solidFill>
                <a:latin typeface="Calibri"/>
                <a:cs typeface="Calibri"/>
              </a:rPr>
              <a:t>&amp;</a:t>
            </a:r>
            <a:r>
              <a:rPr sz="1400" spc="-25" dirty="0">
                <a:solidFill>
                  <a:srgbClr val="1F145D"/>
                </a:solidFill>
                <a:latin typeface="Calibri"/>
                <a:cs typeface="Calibri"/>
              </a:rPr>
              <a:t> </a:t>
            </a:r>
            <a:r>
              <a:rPr sz="1400" spc="-10" dirty="0">
                <a:solidFill>
                  <a:srgbClr val="1F145D"/>
                </a:solidFill>
                <a:latin typeface="Calibri"/>
                <a:cs typeface="Calibri"/>
              </a:rPr>
              <a:t>!prev;</a:t>
            </a:r>
            <a:endParaRPr sz="1400" dirty="0">
              <a:solidFill>
                <a:srgbClr val="1F145D"/>
              </a:solidFill>
              <a:latin typeface="Calibri"/>
              <a:cs typeface="Calibri"/>
            </a:endParaRPr>
          </a:p>
          <a:p>
            <a:pPr marL="12700">
              <a:lnSpc>
                <a:spcPct val="100000"/>
              </a:lnSpc>
            </a:pPr>
            <a:r>
              <a:rPr sz="1400" b="1" spc="-5" dirty="0">
                <a:solidFill>
                  <a:srgbClr val="1F145D"/>
                </a:solidFill>
                <a:latin typeface="Calibri"/>
                <a:cs typeface="Calibri"/>
              </a:rPr>
              <a:t>endmodule</a:t>
            </a:r>
            <a:endParaRPr sz="1400" dirty="0">
              <a:solidFill>
                <a:srgbClr val="1F145D"/>
              </a:solidFill>
              <a:latin typeface="Calibri"/>
              <a:cs typeface="Calibri"/>
            </a:endParaRPr>
          </a:p>
        </p:txBody>
      </p:sp>
      <p:sp>
        <p:nvSpPr>
          <p:cNvPr id="9" name="object 9"/>
          <p:cNvSpPr txBox="1"/>
          <p:nvPr/>
        </p:nvSpPr>
        <p:spPr>
          <a:xfrm>
            <a:off x="1143000" y="5759196"/>
            <a:ext cx="6350635" cy="586058"/>
          </a:xfrm>
          <a:prstGeom prst="rect">
            <a:avLst/>
          </a:prstGeom>
          <a:ln w="9525">
            <a:solidFill>
              <a:srgbClr val="6F2F9F"/>
            </a:solidFill>
          </a:ln>
        </p:spPr>
        <p:txBody>
          <a:bodyPr vert="horz" wrap="square" lIns="0" tIns="31750" rIns="0" bIns="0" rtlCol="0">
            <a:spAutoFit/>
          </a:bodyPr>
          <a:lstStyle/>
          <a:p>
            <a:pPr marL="91440">
              <a:lnSpc>
                <a:spcPct val="100000"/>
              </a:lnSpc>
              <a:spcBef>
                <a:spcPts val="250"/>
              </a:spcBef>
            </a:pPr>
            <a:r>
              <a:rPr sz="1800" b="1" spc="-15" dirty="0">
                <a:solidFill>
                  <a:srgbClr val="1F145D"/>
                </a:solidFill>
                <a:latin typeface="Calibri"/>
                <a:cs typeface="Calibri"/>
              </a:rPr>
              <a:t>Exercise:</a:t>
            </a:r>
            <a:r>
              <a:rPr sz="1800" b="1" spc="-35" dirty="0">
                <a:solidFill>
                  <a:srgbClr val="1F145D"/>
                </a:solidFill>
                <a:latin typeface="Calibri"/>
                <a:cs typeface="Calibri"/>
              </a:rPr>
              <a:t> </a:t>
            </a:r>
            <a:r>
              <a:rPr sz="1800" spc="-5" dirty="0">
                <a:solidFill>
                  <a:srgbClr val="1F145D"/>
                </a:solidFill>
                <a:latin typeface="Calibri"/>
                <a:cs typeface="Calibri"/>
              </a:rPr>
              <a:t>Synthesis</a:t>
            </a:r>
            <a:r>
              <a:rPr sz="1800" spc="-15" dirty="0">
                <a:solidFill>
                  <a:srgbClr val="1F145D"/>
                </a:solidFill>
                <a:latin typeface="Calibri"/>
                <a:cs typeface="Calibri"/>
              </a:rPr>
              <a:t> </a:t>
            </a:r>
            <a:r>
              <a:rPr sz="1800" spc="-5" dirty="0">
                <a:solidFill>
                  <a:srgbClr val="1F145D"/>
                </a:solidFill>
                <a:latin typeface="Calibri"/>
                <a:cs typeface="Calibri"/>
              </a:rPr>
              <a:t>both</a:t>
            </a:r>
            <a:r>
              <a:rPr sz="1800" spc="5" dirty="0">
                <a:solidFill>
                  <a:srgbClr val="1F145D"/>
                </a:solidFill>
                <a:latin typeface="Calibri"/>
                <a:cs typeface="Calibri"/>
              </a:rPr>
              <a:t> </a:t>
            </a:r>
            <a:r>
              <a:rPr sz="1800" spc="-10" dirty="0">
                <a:solidFill>
                  <a:srgbClr val="1F145D"/>
                </a:solidFill>
                <a:latin typeface="Calibri"/>
                <a:cs typeface="Calibri"/>
              </a:rPr>
              <a:t>versions.</a:t>
            </a:r>
            <a:r>
              <a:rPr sz="1800" spc="15" dirty="0">
                <a:solidFill>
                  <a:srgbClr val="1F145D"/>
                </a:solidFill>
                <a:latin typeface="Calibri"/>
                <a:cs typeface="Calibri"/>
              </a:rPr>
              <a:t> </a:t>
            </a:r>
            <a:r>
              <a:rPr lang="en-GB" sz="1800" spc="-10" dirty="0">
                <a:solidFill>
                  <a:srgbClr val="1F145D"/>
                </a:solidFill>
                <a:latin typeface="Calibri"/>
                <a:cs typeface="Calibri"/>
              </a:rPr>
              <a:t>Are there any difference in the utilization result?</a:t>
            </a:r>
            <a:endParaRPr sz="1800" dirty="0">
              <a:solidFill>
                <a:srgbClr val="1F145D"/>
              </a:solidFill>
              <a:latin typeface="Calibri"/>
              <a:cs typeface="Calibri"/>
            </a:endParaRPr>
          </a:p>
        </p:txBody>
      </p:sp>
      <p:pic>
        <p:nvPicPr>
          <p:cNvPr id="10" name="object 10"/>
          <p:cNvPicPr/>
          <p:nvPr/>
        </p:nvPicPr>
        <p:blipFill>
          <a:blip r:embed="rId2" cstate="print"/>
          <a:stretch>
            <a:fillRect/>
          </a:stretch>
        </p:blipFill>
        <p:spPr>
          <a:xfrm>
            <a:off x="8089392" y="5419342"/>
            <a:ext cx="3759707" cy="132588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28167"/>
            <a:ext cx="3545840" cy="69723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1F145D"/>
                </a:solidFill>
              </a:rPr>
              <a:t>Pulse</a:t>
            </a:r>
            <a:r>
              <a:rPr spc="-50" dirty="0">
                <a:solidFill>
                  <a:srgbClr val="1F145D"/>
                </a:solidFill>
              </a:rPr>
              <a:t> </a:t>
            </a:r>
            <a:r>
              <a:rPr spc="-25" dirty="0">
                <a:solidFill>
                  <a:srgbClr val="1F145D"/>
                </a:solidFill>
              </a:rPr>
              <a:t>generator</a:t>
            </a:r>
          </a:p>
        </p:txBody>
      </p:sp>
      <p:sp>
        <p:nvSpPr>
          <p:cNvPr id="3" name="object 3"/>
          <p:cNvSpPr txBox="1"/>
          <p:nvPr/>
        </p:nvSpPr>
        <p:spPr>
          <a:xfrm>
            <a:off x="916939" y="1793493"/>
            <a:ext cx="6338570" cy="1732280"/>
          </a:xfrm>
          <a:prstGeom prst="rect">
            <a:avLst/>
          </a:prstGeom>
        </p:spPr>
        <p:txBody>
          <a:bodyPr vert="horz" wrap="square" lIns="0" tIns="60960" rIns="0" bIns="0" rtlCol="0">
            <a:spAutoFit/>
          </a:bodyPr>
          <a:lstStyle/>
          <a:p>
            <a:pPr marL="241300" marR="285115" indent="-229235">
              <a:lnSpc>
                <a:spcPts val="3020"/>
              </a:lnSpc>
              <a:spcBef>
                <a:spcPts val="480"/>
              </a:spcBef>
              <a:buFont typeface="Arial"/>
              <a:buChar char="•"/>
              <a:tabLst>
                <a:tab pos="24193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an</a:t>
            </a:r>
            <a:r>
              <a:rPr sz="2800" spc="5" dirty="0">
                <a:solidFill>
                  <a:srgbClr val="1F145D"/>
                </a:solidFill>
                <a:latin typeface="Calibri"/>
                <a:cs typeface="Calibri"/>
              </a:rPr>
              <a:t> </a:t>
            </a:r>
            <a:r>
              <a:rPr sz="2800" spc="-20" dirty="0">
                <a:solidFill>
                  <a:srgbClr val="1F145D"/>
                </a:solidFill>
                <a:latin typeface="Calibri"/>
                <a:cs typeface="Calibri"/>
              </a:rPr>
              <a:t>example</a:t>
            </a:r>
            <a:r>
              <a:rPr sz="2800" spc="-10" dirty="0">
                <a:solidFill>
                  <a:srgbClr val="1F145D"/>
                </a:solidFill>
                <a:latin typeface="Calibri"/>
                <a:cs typeface="Calibri"/>
              </a:rPr>
              <a:t> </a:t>
            </a:r>
            <a:r>
              <a:rPr sz="2800" spc="-5" dirty="0">
                <a:solidFill>
                  <a:srgbClr val="1F145D"/>
                </a:solidFill>
                <a:latin typeface="Calibri"/>
                <a:cs typeface="Calibri"/>
              </a:rPr>
              <a:t>of</a:t>
            </a:r>
            <a:r>
              <a:rPr sz="2800" spc="5" dirty="0">
                <a:solidFill>
                  <a:srgbClr val="1F145D"/>
                </a:solidFill>
                <a:latin typeface="Calibri"/>
                <a:cs typeface="Calibri"/>
              </a:rPr>
              <a:t> </a:t>
            </a:r>
            <a:r>
              <a:rPr sz="2800" spc="-10" dirty="0">
                <a:solidFill>
                  <a:srgbClr val="1F145D"/>
                </a:solidFill>
                <a:latin typeface="Calibri"/>
                <a:cs typeface="Calibri"/>
              </a:rPr>
              <a:t>overkill</a:t>
            </a:r>
            <a:r>
              <a:rPr sz="2800"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describe </a:t>
            </a:r>
            <a:r>
              <a:rPr sz="2800" spc="-620" dirty="0">
                <a:solidFill>
                  <a:srgbClr val="1F145D"/>
                </a:solidFill>
                <a:latin typeface="Calibri"/>
                <a:cs typeface="Calibri"/>
              </a:rPr>
              <a:t> </a:t>
            </a:r>
            <a:r>
              <a:rPr sz="2800" spc="-5" dirty="0">
                <a:solidFill>
                  <a:srgbClr val="1F145D"/>
                </a:solidFill>
                <a:latin typeface="Calibri"/>
                <a:cs typeface="Calibri"/>
              </a:rPr>
              <a:t>such</a:t>
            </a:r>
            <a:r>
              <a:rPr sz="2800" spc="20" dirty="0">
                <a:solidFill>
                  <a:srgbClr val="1F145D"/>
                </a:solidFill>
                <a:latin typeface="Calibri"/>
                <a:cs typeface="Calibri"/>
              </a:rPr>
              <a:t> </a:t>
            </a:r>
            <a:r>
              <a:rPr sz="2800" spc="-5" dirty="0">
                <a:solidFill>
                  <a:srgbClr val="1F145D"/>
                </a:solidFill>
                <a:latin typeface="Calibri"/>
                <a:cs typeface="Calibri"/>
              </a:rPr>
              <a:t>a </a:t>
            </a:r>
            <a:r>
              <a:rPr sz="2800" spc="-10" dirty="0">
                <a:solidFill>
                  <a:srgbClr val="1F145D"/>
                </a:solidFill>
                <a:latin typeface="Calibri"/>
                <a:cs typeface="Calibri"/>
              </a:rPr>
              <a:t>simple</a:t>
            </a:r>
            <a:r>
              <a:rPr sz="2800" spc="10" dirty="0">
                <a:solidFill>
                  <a:srgbClr val="1F145D"/>
                </a:solidFill>
                <a:latin typeface="Calibri"/>
                <a:cs typeface="Calibri"/>
              </a:rPr>
              <a:t> </a:t>
            </a:r>
            <a:r>
              <a:rPr sz="2800" spc="-5" dirty="0">
                <a:solidFill>
                  <a:srgbClr val="1F145D"/>
                </a:solidFill>
                <a:latin typeface="Calibri"/>
                <a:cs typeface="Calibri"/>
              </a:rPr>
              <a:t>module</a:t>
            </a:r>
            <a:r>
              <a:rPr sz="2800" spc="15" dirty="0">
                <a:solidFill>
                  <a:srgbClr val="1F145D"/>
                </a:solidFill>
                <a:latin typeface="Calibri"/>
                <a:cs typeface="Calibri"/>
              </a:rPr>
              <a:t> </a:t>
            </a:r>
            <a:r>
              <a:rPr sz="2800" spc="-10" dirty="0">
                <a:solidFill>
                  <a:srgbClr val="1F145D"/>
                </a:solidFill>
                <a:latin typeface="Calibri"/>
                <a:cs typeface="Calibri"/>
              </a:rPr>
              <a:t>using</a:t>
            </a:r>
            <a:r>
              <a:rPr sz="2800" spc="15"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5" dirty="0">
                <a:solidFill>
                  <a:srgbClr val="1F145D"/>
                </a:solidFill>
                <a:latin typeface="Calibri"/>
                <a:cs typeface="Calibri"/>
              </a:rPr>
              <a:t>FSM.</a:t>
            </a:r>
            <a:endParaRPr sz="2800" dirty="0">
              <a:solidFill>
                <a:srgbClr val="1F145D"/>
              </a:solidFill>
              <a:latin typeface="Calibri"/>
              <a:cs typeface="Calibri"/>
            </a:endParaRPr>
          </a:p>
          <a:p>
            <a:pPr marL="241300" marR="5080" indent="-229235">
              <a:lnSpc>
                <a:spcPts val="3020"/>
              </a:lnSpc>
              <a:spcBef>
                <a:spcPts val="1015"/>
              </a:spcBef>
              <a:buFont typeface="Arial"/>
              <a:buChar char="•"/>
              <a:tabLst>
                <a:tab pos="241935" algn="l"/>
              </a:tabLst>
            </a:pPr>
            <a:r>
              <a:rPr sz="2800" spc="-20" dirty="0">
                <a:solidFill>
                  <a:srgbClr val="1F145D"/>
                </a:solidFill>
                <a:latin typeface="Calibri"/>
                <a:cs typeface="Calibri"/>
              </a:rPr>
              <a:t>For</a:t>
            </a:r>
            <a:r>
              <a:rPr sz="2800" spc="-10" dirty="0">
                <a:solidFill>
                  <a:srgbClr val="1F145D"/>
                </a:solidFill>
                <a:latin typeface="Calibri"/>
                <a:cs typeface="Calibri"/>
              </a:rPr>
              <a:t> </a:t>
            </a:r>
            <a:r>
              <a:rPr sz="2800" spc="-5" dirty="0">
                <a:solidFill>
                  <a:srgbClr val="1F145D"/>
                </a:solidFill>
                <a:latin typeface="Calibri"/>
                <a:cs typeface="Calibri"/>
              </a:rPr>
              <a:t>an</a:t>
            </a:r>
            <a:r>
              <a:rPr sz="2800" spc="15" dirty="0">
                <a:solidFill>
                  <a:srgbClr val="1F145D"/>
                </a:solidFill>
                <a:latin typeface="Calibri"/>
                <a:cs typeface="Calibri"/>
              </a:rPr>
              <a:t> </a:t>
            </a:r>
            <a:r>
              <a:rPr sz="2800" spc="-10" dirty="0">
                <a:solidFill>
                  <a:srgbClr val="1F145D"/>
                </a:solidFill>
                <a:latin typeface="Calibri"/>
                <a:cs typeface="Calibri"/>
              </a:rPr>
              <a:t>edge</a:t>
            </a:r>
            <a:r>
              <a:rPr sz="2800" spc="-5" dirty="0">
                <a:solidFill>
                  <a:srgbClr val="1F145D"/>
                </a:solidFill>
                <a:latin typeface="Calibri"/>
                <a:cs typeface="Calibri"/>
              </a:rPr>
              <a:t> </a:t>
            </a:r>
            <a:r>
              <a:rPr sz="2800" spc="-15" dirty="0">
                <a:solidFill>
                  <a:srgbClr val="1F145D"/>
                </a:solidFill>
                <a:latin typeface="Calibri"/>
                <a:cs typeface="Calibri"/>
              </a:rPr>
              <a:t>detector </a:t>
            </a:r>
            <a:r>
              <a:rPr sz="2800" spc="-5" dirty="0">
                <a:solidFill>
                  <a:srgbClr val="1F145D"/>
                </a:solidFill>
                <a:latin typeface="Calibri"/>
                <a:cs typeface="Calibri"/>
              </a:rPr>
              <a:t>it </a:t>
            </a:r>
            <a:r>
              <a:rPr sz="2800" spc="-10" dirty="0">
                <a:solidFill>
                  <a:srgbClr val="1F145D"/>
                </a:solidFill>
                <a:latin typeface="Calibri"/>
                <a:cs typeface="Calibri"/>
              </a:rPr>
              <a:t>could</a:t>
            </a:r>
            <a:r>
              <a:rPr sz="2800" spc="15" dirty="0">
                <a:solidFill>
                  <a:srgbClr val="1F145D"/>
                </a:solidFill>
                <a:latin typeface="Calibri"/>
                <a:cs typeface="Calibri"/>
              </a:rPr>
              <a:t> </a:t>
            </a:r>
            <a:r>
              <a:rPr sz="2800" spc="-5" dirty="0">
                <a:solidFill>
                  <a:srgbClr val="1F145D"/>
                </a:solidFill>
                <a:latin typeface="Calibri"/>
                <a:cs typeface="Calibri"/>
              </a:rPr>
              <a:t>be</a:t>
            </a:r>
            <a:r>
              <a:rPr sz="2800" spc="-10" dirty="0">
                <a:solidFill>
                  <a:srgbClr val="1F145D"/>
                </a:solidFill>
                <a:latin typeface="Calibri"/>
                <a:cs typeface="Calibri"/>
              </a:rPr>
              <a:t> described </a:t>
            </a:r>
            <a:r>
              <a:rPr sz="2800" spc="-620" dirty="0">
                <a:solidFill>
                  <a:srgbClr val="1F145D"/>
                </a:solidFill>
                <a:latin typeface="Calibri"/>
                <a:cs typeface="Calibri"/>
              </a:rPr>
              <a:t> </a:t>
            </a:r>
            <a:r>
              <a:rPr sz="2800" spc="-5" dirty="0">
                <a:solidFill>
                  <a:srgbClr val="1F145D"/>
                </a:solidFill>
                <a:latin typeface="Calibri"/>
                <a:cs typeface="Calibri"/>
              </a:rPr>
              <a:t>in a</a:t>
            </a:r>
            <a:r>
              <a:rPr sz="2800" dirty="0">
                <a:solidFill>
                  <a:srgbClr val="1F145D"/>
                </a:solidFill>
                <a:latin typeface="Calibri"/>
                <a:cs typeface="Calibri"/>
              </a:rPr>
              <a:t> </a:t>
            </a:r>
            <a:r>
              <a:rPr sz="2800" spc="-35" dirty="0">
                <a:solidFill>
                  <a:srgbClr val="1F145D"/>
                </a:solidFill>
                <a:latin typeface="Calibri"/>
                <a:cs typeface="Calibri"/>
              </a:rPr>
              <a:t>few</a:t>
            </a:r>
            <a:r>
              <a:rPr sz="2800" spc="-5" dirty="0">
                <a:solidFill>
                  <a:srgbClr val="1F145D"/>
                </a:solidFill>
                <a:latin typeface="Calibri"/>
                <a:cs typeface="Calibri"/>
              </a:rPr>
              <a:t> lines.</a:t>
            </a:r>
            <a:endParaRPr sz="2800" dirty="0">
              <a:solidFill>
                <a:srgbClr val="1F145D"/>
              </a:solidFill>
              <a:latin typeface="Calibri"/>
              <a:cs typeface="Calibri"/>
            </a:endParaRPr>
          </a:p>
        </p:txBody>
      </p:sp>
      <p:sp>
        <p:nvSpPr>
          <p:cNvPr id="4" name="object 4"/>
          <p:cNvSpPr txBox="1"/>
          <p:nvPr/>
        </p:nvSpPr>
        <p:spPr>
          <a:xfrm>
            <a:off x="7975092" y="288036"/>
            <a:ext cx="3874135" cy="5047615"/>
          </a:xfrm>
          <a:prstGeom prst="rect">
            <a:avLst/>
          </a:prstGeom>
          <a:solidFill>
            <a:srgbClr val="E1EFD9"/>
          </a:solidFill>
          <a:ln w="9525">
            <a:solidFill>
              <a:srgbClr val="00AF50"/>
            </a:solidFill>
          </a:ln>
        </p:spPr>
        <p:txBody>
          <a:bodyPr vert="horz" wrap="square" lIns="0" tIns="33020" rIns="0" bIns="0" rtlCol="0">
            <a:spAutoFit/>
          </a:bodyPr>
          <a:lstStyle/>
          <a:p>
            <a:pPr marL="92710">
              <a:lnSpc>
                <a:spcPct val="100000"/>
              </a:lnSpc>
              <a:spcBef>
                <a:spcPts val="260"/>
              </a:spcBef>
            </a:pPr>
            <a:r>
              <a:rPr sz="1400" b="1" spc="-5" dirty="0">
                <a:solidFill>
                  <a:srgbClr val="1F145D"/>
                </a:solidFill>
                <a:latin typeface="Calibri"/>
                <a:cs typeface="Calibri"/>
              </a:rPr>
              <a:t>module</a:t>
            </a:r>
            <a:r>
              <a:rPr sz="1400" b="1" spc="-35" dirty="0">
                <a:solidFill>
                  <a:srgbClr val="1F145D"/>
                </a:solidFill>
                <a:latin typeface="Calibri"/>
                <a:cs typeface="Calibri"/>
              </a:rPr>
              <a:t> </a:t>
            </a:r>
            <a:r>
              <a:rPr sz="1400" spc="-10" dirty="0">
                <a:solidFill>
                  <a:srgbClr val="1F145D"/>
                </a:solidFill>
                <a:latin typeface="Calibri"/>
                <a:cs typeface="Calibri"/>
              </a:rPr>
              <a:t>EdgeDetectorFsm</a:t>
            </a:r>
            <a:endParaRPr sz="1400" dirty="0">
              <a:solidFill>
                <a:srgbClr val="1F145D"/>
              </a:solidFill>
              <a:latin typeface="Calibri"/>
              <a:cs typeface="Calibri"/>
            </a:endParaRPr>
          </a:p>
          <a:p>
            <a:pPr marL="250825">
              <a:lnSpc>
                <a:spcPct val="100000"/>
              </a:lnSpc>
              <a:spcBef>
                <a:spcPts val="5"/>
              </a:spcBef>
            </a:pPr>
            <a:r>
              <a:rPr sz="1400" dirty="0">
                <a:solidFill>
                  <a:srgbClr val="1F145D"/>
                </a:solidFill>
                <a:latin typeface="Calibri"/>
                <a:cs typeface="Calibri"/>
              </a:rPr>
              <a:t>(</a:t>
            </a:r>
            <a:r>
              <a:rPr sz="1400" spc="-10" dirty="0">
                <a:solidFill>
                  <a:srgbClr val="1F145D"/>
                </a:solidFill>
                <a:latin typeface="Calibri"/>
                <a:cs typeface="Calibri"/>
              </a:rPr>
              <a:t> </a:t>
            </a:r>
            <a:r>
              <a:rPr sz="1400" b="1" dirty="0">
                <a:solidFill>
                  <a:srgbClr val="1F145D"/>
                </a:solidFill>
                <a:latin typeface="Calibri"/>
                <a:cs typeface="Calibri"/>
              </a:rPr>
              <a:t>input</a:t>
            </a:r>
            <a:r>
              <a:rPr sz="1400" b="1" spc="-30" dirty="0">
                <a:solidFill>
                  <a:srgbClr val="1F145D"/>
                </a:solidFill>
                <a:latin typeface="Calibri"/>
                <a:cs typeface="Calibri"/>
              </a:rPr>
              <a:t> </a:t>
            </a:r>
            <a:r>
              <a:rPr sz="1400" dirty="0">
                <a:solidFill>
                  <a:srgbClr val="1F145D"/>
                </a:solidFill>
                <a:latin typeface="Calibri"/>
                <a:cs typeface="Calibri"/>
              </a:rPr>
              <a:t>clk,</a:t>
            </a:r>
            <a:r>
              <a:rPr sz="1400" spc="-15" dirty="0">
                <a:solidFill>
                  <a:srgbClr val="1F145D"/>
                </a:solidFill>
                <a:latin typeface="Calibri"/>
                <a:cs typeface="Calibri"/>
              </a:rPr>
              <a:t> </a:t>
            </a:r>
            <a:r>
              <a:rPr sz="1400" dirty="0">
                <a:solidFill>
                  <a:srgbClr val="1F145D"/>
                </a:solidFill>
                <a:latin typeface="Calibri"/>
                <a:cs typeface="Calibri"/>
              </a:rPr>
              <a:t>in,</a:t>
            </a:r>
            <a:r>
              <a:rPr sz="1400" spc="-10" dirty="0">
                <a:solidFill>
                  <a:srgbClr val="1F145D"/>
                </a:solidFill>
                <a:latin typeface="Calibri"/>
                <a:cs typeface="Calibri"/>
              </a:rPr>
              <a:t> </a:t>
            </a:r>
            <a:r>
              <a:rPr sz="1400" b="1" dirty="0">
                <a:solidFill>
                  <a:srgbClr val="1F145D"/>
                </a:solidFill>
                <a:latin typeface="Calibri"/>
                <a:cs typeface="Calibri"/>
              </a:rPr>
              <a:t>output</a:t>
            </a:r>
            <a:r>
              <a:rPr sz="1400" b="1" spc="-35" dirty="0">
                <a:solidFill>
                  <a:srgbClr val="1F145D"/>
                </a:solidFill>
                <a:latin typeface="Calibri"/>
                <a:cs typeface="Calibri"/>
              </a:rPr>
              <a:t> </a:t>
            </a:r>
            <a:r>
              <a:rPr sz="1400" b="1" spc="-5" dirty="0">
                <a:solidFill>
                  <a:srgbClr val="1F145D"/>
                </a:solidFill>
                <a:latin typeface="Calibri"/>
                <a:cs typeface="Calibri"/>
              </a:rPr>
              <a:t>reg</a:t>
            </a:r>
            <a:r>
              <a:rPr sz="1400" b="1" spc="-30" dirty="0">
                <a:solidFill>
                  <a:srgbClr val="1F145D"/>
                </a:solidFill>
                <a:latin typeface="Calibri"/>
                <a:cs typeface="Calibri"/>
              </a:rPr>
              <a:t> </a:t>
            </a:r>
            <a:r>
              <a:rPr sz="1400" spc="-5" dirty="0">
                <a:solidFill>
                  <a:srgbClr val="1F145D"/>
                </a:solidFill>
                <a:latin typeface="Calibri"/>
                <a:cs typeface="Calibri"/>
              </a:rPr>
              <a:t>out</a:t>
            </a:r>
            <a:r>
              <a:rPr sz="1400" spc="-10" dirty="0">
                <a:solidFill>
                  <a:srgbClr val="1F145D"/>
                </a:solidFill>
                <a:latin typeface="Calibri"/>
                <a:cs typeface="Calibri"/>
              </a:rPr>
              <a:t> </a:t>
            </a:r>
            <a:r>
              <a:rPr sz="1400" spc="-5" dirty="0">
                <a:solidFill>
                  <a:srgbClr val="1F145D"/>
                </a:solidFill>
                <a:latin typeface="Calibri"/>
                <a:cs typeface="Calibri"/>
              </a:rPr>
              <a:t>);</a:t>
            </a:r>
            <a:endParaRPr sz="1400" dirty="0">
              <a:solidFill>
                <a:srgbClr val="1F145D"/>
              </a:solidFill>
              <a:latin typeface="Calibri"/>
              <a:cs typeface="Calibri"/>
            </a:endParaRPr>
          </a:p>
          <a:p>
            <a:pPr>
              <a:lnSpc>
                <a:spcPct val="100000"/>
              </a:lnSpc>
              <a:spcBef>
                <a:spcPts val="30"/>
              </a:spcBef>
            </a:pPr>
            <a:endParaRPr sz="1350" dirty="0">
              <a:solidFill>
                <a:srgbClr val="1F145D"/>
              </a:solidFill>
              <a:latin typeface="Calibri"/>
              <a:cs typeface="Calibri"/>
            </a:endParaRPr>
          </a:p>
          <a:p>
            <a:pPr marL="92710">
              <a:lnSpc>
                <a:spcPct val="100000"/>
              </a:lnSpc>
            </a:pPr>
            <a:r>
              <a:rPr sz="1400" spc="-5" dirty="0">
                <a:solidFill>
                  <a:srgbClr val="1F145D"/>
                </a:solidFill>
                <a:latin typeface="Calibri"/>
                <a:cs typeface="Calibri"/>
              </a:rPr>
              <a:t>//</a:t>
            </a:r>
            <a:r>
              <a:rPr sz="1400" spc="-25" dirty="0">
                <a:solidFill>
                  <a:srgbClr val="1F145D"/>
                </a:solidFill>
                <a:latin typeface="Calibri"/>
                <a:cs typeface="Calibri"/>
              </a:rPr>
              <a:t> </a:t>
            </a:r>
            <a:r>
              <a:rPr sz="1400" spc="-5" dirty="0">
                <a:solidFill>
                  <a:srgbClr val="1F145D"/>
                </a:solidFill>
                <a:latin typeface="Calibri"/>
                <a:cs typeface="Calibri"/>
              </a:rPr>
              <a:t>declare</a:t>
            </a:r>
            <a:r>
              <a:rPr sz="1400" spc="-10" dirty="0">
                <a:solidFill>
                  <a:srgbClr val="1F145D"/>
                </a:solidFill>
                <a:latin typeface="Calibri"/>
                <a:cs typeface="Calibri"/>
              </a:rPr>
              <a:t> </a:t>
            </a:r>
            <a:r>
              <a:rPr sz="1400" dirty="0">
                <a:solidFill>
                  <a:srgbClr val="1F145D"/>
                </a:solidFill>
                <a:latin typeface="Calibri"/>
                <a:cs typeface="Calibri"/>
              </a:rPr>
              <a:t>our</a:t>
            </a:r>
            <a:r>
              <a:rPr sz="1400" spc="-15" dirty="0">
                <a:solidFill>
                  <a:srgbClr val="1F145D"/>
                </a:solidFill>
                <a:latin typeface="Calibri"/>
                <a:cs typeface="Calibri"/>
              </a:rPr>
              <a:t> </a:t>
            </a:r>
            <a:r>
              <a:rPr sz="1400" spc="-10" dirty="0">
                <a:solidFill>
                  <a:srgbClr val="1F145D"/>
                </a:solidFill>
                <a:latin typeface="Calibri"/>
                <a:cs typeface="Calibri"/>
              </a:rPr>
              <a:t>FSM</a:t>
            </a:r>
            <a:r>
              <a:rPr sz="1400" spc="-40" dirty="0">
                <a:solidFill>
                  <a:srgbClr val="1F145D"/>
                </a:solidFill>
                <a:latin typeface="Calibri"/>
                <a:cs typeface="Calibri"/>
              </a:rPr>
              <a:t> </a:t>
            </a:r>
            <a:r>
              <a:rPr sz="1400" spc="-10" dirty="0">
                <a:solidFill>
                  <a:srgbClr val="1F145D"/>
                </a:solidFill>
                <a:latin typeface="Calibri"/>
                <a:cs typeface="Calibri"/>
              </a:rPr>
              <a:t>states</a:t>
            </a:r>
            <a:endParaRPr sz="1400" dirty="0">
              <a:solidFill>
                <a:srgbClr val="1F145D"/>
              </a:solidFill>
              <a:latin typeface="Calibri"/>
              <a:cs typeface="Calibri"/>
            </a:endParaRPr>
          </a:p>
          <a:p>
            <a:pPr marL="92710">
              <a:lnSpc>
                <a:spcPct val="100000"/>
              </a:lnSpc>
            </a:pPr>
            <a:r>
              <a:rPr sz="1400" b="1" spc="-10" dirty="0">
                <a:solidFill>
                  <a:srgbClr val="1F145D"/>
                </a:solidFill>
                <a:latin typeface="Calibri"/>
                <a:cs typeface="Calibri"/>
              </a:rPr>
              <a:t>parameter</a:t>
            </a:r>
            <a:r>
              <a:rPr sz="1400" b="1" spc="-35" dirty="0">
                <a:solidFill>
                  <a:srgbClr val="1F145D"/>
                </a:solidFill>
                <a:latin typeface="Calibri"/>
                <a:cs typeface="Calibri"/>
              </a:rPr>
              <a:t> </a:t>
            </a:r>
            <a:r>
              <a:rPr sz="1400" spc="-5" dirty="0">
                <a:solidFill>
                  <a:srgbClr val="1F145D"/>
                </a:solidFill>
                <a:latin typeface="Calibri"/>
                <a:cs typeface="Calibri"/>
              </a:rPr>
              <a:t>IDLE=0,</a:t>
            </a:r>
            <a:r>
              <a:rPr sz="1400" dirty="0">
                <a:solidFill>
                  <a:srgbClr val="1F145D"/>
                </a:solidFill>
                <a:latin typeface="Calibri"/>
                <a:cs typeface="Calibri"/>
              </a:rPr>
              <a:t> </a:t>
            </a:r>
            <a:r>
              <a:rPr sz="1400" spc="-5" dirty="0">
                <a:solidFill>
                  <a:srgbClr val="1F145D"/>
                </a:solidFill>
                <a:latin typeface="Calibri"/>
                <a:cs typeface="Calibri"/>
              </a:rPr>
              <a:t>IS_HIGH=1,</a:t>
            </a:r>
            <a:r>
              <a:rPr sz="1400" spc="-10" dirty="0">
                <a:solidFill>
                  <a:srgbClr val="1F145D"/>
                </a:solidFill>
                <a:latin typeface="Calibri"/>
                <a:cs typeface="Calibri"/>
              </a:rPr>
              <a:t> </a:t>
            </a:r>
            <a:r>
              <a:rPr sz="1400" spc="-15" dirty="0">
                <a:solidFill>
                  <a:srgbClr val="1F145D"/>
                </a:solidFill>
                <a:latin typeface="Calibri"/>
                <a:cs typeface="Calibri"/>
              </a:rPr>
              <a:t>WAIT_LOW=2;</a:t>
            </a:r>
            <a:endParaRPr sz="1400" dirty="0">
              <a:solidFill>
                <a:srgbClr val="1F145D"/>
              </a:solidFill>
              <a:latin typeface="Calibri"/>
              <a:cs typeface="Calibri"/>
            </a:endParaRPr>
          </a:p>
          <a:p>
            <a:pPr marL="92710">
              <a:lnSpc>
                <a:spcPct val="100000"/>
              </a:lnSpc>
            </a:pPr>
            <a:r>
              <a:rPr sz="1400" b="1" spc="-5" dirty="0">
                <a:solidFill>
                  <a:srgbClr val="1F145D"/>
                </a:solidFill>
                <a:latin typeface="Calibri"/>
                <a:cs typeface="Calibri"/>
              </a:rPr>
              <a:t>reg</a:t>
            </a:r>
            <a:r>
              <a:rPr sz="1400" b="1" spc="-35" dirty="0">
                <a:solidFill>
                  <a:srgbClr val="1F145D"/>
                </a:solidFill>
                <a:latin typeface="Calibri"/>
                <a:cs typeface="Calibri"/>
              </a:rPr>
              <a:t> </a:t>
            </a:r>
            <a:r>
              <a:rPr sz="1400" spc="-5" dirty="0">
                <a:solidFill>
                  <a:srgbClr val="1F145D"/>
                </a:solidFill>
                <a:latin typeface="Calibri"/>
                <a:cs typeface="Calibri"/>
              </a:rPr>
              <a:t>[1:0]</a:t>
            </a:r>
            <a:r>
              <a:rPr sz="1400" spc="-20" dirty="0">
                <a:solidFill>
                  <a:srgbClr val="1F145D"/>
                </a:solidFill>
                <a:latin typeface="Calibri"/>
                <a:cs typeface="Calibri"/>
              </a:rPr>
              <a:t> </a:t>
            </a:r>
            <a:r>
              <a:rPr sz="1400" spc="-10" dirty="0">
                <a:solidFill>
                  <a:srgbClr val="1F145D"/>
                </a:solidFill>
                <a:latin typeface="Calibri"/>
                <a:cs typeface="Calibri"/>
              </a:rPr>
              <a:t>state</a:t>
            </a:r>
            <a:r>
              <a:rPr sz="1400" spc="-20"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IDLE;</a:t>
            </a:r>
          </a:p>
          <a:p>
            <a:pPr>
              <a:lnSpc>
                <a:spcPct val="100000"/>
              </a:lnSpc>
              <a:spcBef>
                <a:spcPts val="35"/>
              </a:spcBef>
            </a:pPr>
            <a:endParaRPr sz="1350" dirty="0">
              <a:solidFill>
                <a:srgbClr val="1F145D"/>
              </a:solidFill>
              <a:latin typeface="Calibri"/>
              <a:cs typeface="Calibri"/>
            </a:endParaRPr>
          </a:p>
          <a:p>
            <a:pPr marL="92710">
              <a:lnSpc>
                <a:spcPct val="100000"/>
              </a:lnSpc>
            </a:pPr>
            <a:r>
              <a:rPr sz="1400" b="1" spc="-10" dirty="0">
                <a:solidFill>
                  <a:srgbClr val="1F145D"/>
                </a:solidFill>
                <a:latin typeface="Calibri"/>
                <a:cs typeface="Calibri"/>
              </a:rPr>
              <a:t>always</a:t>
            </a:r>
            <a:r>
              <a:rPr sz="1400" b="1" spc="-50" dirty="0">
                <a:solidFill>
                  <a:srgbClr val="1F145D"/>
                </a:solidFill>
                <a:latin typeface="Calibri"/>
                <a:cs typeface="Calibri"/>
              </a:rPr>
              <a:t> </a:t>
            </a:r>
            <a:r>
              <a:rPr sz="1400" dirty="0">
                <a:solidFill>
                  <a:srgbClr val="1F145D"/>
                </a:solidFill>
                <a:latin typeface="Calibri"/>
                <a:cs typeface="Calibri"/>
              </a:rPr>
              <a:t>@(</a:t>
            </a:r>
            <a:r>
              <a:rPr sz="1400" b="1" dirty="0">
                <a:solidFill>
                  <a:srgbClr val="1F145D"/>
                </a:solidFill>
                <a:latin typeface="Calibri"/>
                <a:cs typeface="Calibri"/>
              </a:rPr>
              <a:t>posedge</a:t>
            </a:r>
            <a:r>
              <a:rPr sz="1400" b="1" spc="-60" dirty="0">
                <a:solidFill>
                  <a:srgbClr val="1F145D"/>
                </a:solidFill>
                <a:latin typeface="Calibri"/>
                <a:cs typeface="Calibri"/>
              </a:rPr>
              <a:t> </a:t>
            </a:r>
            <a:r>
              <a:rPr sz="1400" spc="-5" dirty="0">
                <a:solidFill>
                  <a:srgbClr val="1F145D"/>
                </a:solidFill>
                <a:latin typeface="Calibri"/>
                <a:cs typeface="Calibri"/>
              </a:rPr>
              <a:t>clk)</a:t>
            </a:r>
            <a:endParaRPr sz="1400" dirty="0">
              <a:solidFill>
                <a:srgbClr val="1F145D"/>
              </a:solidFill>
              <a:latin typeface="Calibri"/>
              <a:cs typeface="Calibri"/>
            </a:endParaRPr>
          </a:p>
          <a:p>
            <a:pPr marL="211454">
              <a:lnSpc>
                <a:spcPct val="100000"/>
              </a:lnSpc>
            </a:pPr>
            <a:r>
              <a:rPr sz="1400" b="1" spc="-5" dirty="0">
                <a:solidFill>
                  <a:srgbClr val="1F145D"/>
                </a:solidFill>
                <a:latin typeface="Calibri"/>
                <a:cs typeface="Calibri"/>
              </a:rPr>
              <a:t>case</a:t>
            </a:r>
            <a:r>
              <a:rPr sz="1400" b="1" spc="-45" dirty="0">
                <a:solidFill>
                  <a:srgbClr val="1F145D"/>
                </a:solidFill>
                <a:latin typeface="Calibri"/>
                <a:cs typeface="Calibri"/>
              </a:rPr>
              <a:t> </a:t>
            </a:r>
            <a:r>
              <a:rPr sz="1400" spc="-10" dirty="0">
                <a:solidFill>
                  <a:srgbClr val="1F145D"/>
                </a:solidFill>
                <a:latin typeface="Calibri"/>
                <a:cs typeface="Calibri"/>
              </a:rPr>
              <a:t>(state)</a:t>
            </a:r>
            <a:endParaRPr sz="1400" dirty="0">
              <a:solidFill>
                <a:srgbClr val="1F145D"/>
              </a:solidFill>
              <a:latin typeface="Calibri"/>
              <a:cs typeface="Calibri"/>
            </a:endParaRPr>
          </a:p>
          <a:p>
            <a:pPr marL="409575" marR="189230">
              <a:lnSpc>
                <a:spcPct val="100000"/>
              </a:lnSpc>
              <a:tabLst>
                <a:tab pos="1289050" algn="l"/>
              </a:tabLst>
            </a:pPr>
            <a:r>
              <a:rPr sz="1400" spc="-5" dirty="0">
                <a:solidFill>
                  <a:srgbClr val="1F145D"/>
                </a:solidFill>
                <a:latin typeface="Calibri"/>
                <a:cs typeface="Calibri"/>
              </a:rPr>
              <a:t>IDLE:	</a:t>
            </a: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(in==1'b1)</a:t>
            </a:r>
            <a:r>
              <a:rPr sz="1400" spc="15"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a:t>
            </a:r>
            <a:r>
              <a:rPr sz="1400" spc="-10" dirty="0">
                <a:solidFill>
                  <a:srgbClr val="1F145D"/>
                </a:solidFill>
                <a:latin typeface="Calibri"/>
                <a:cs typeface="Calibri"/>
              </a:rPr>
              <a:t> </a:t>
            </a:r>
            <a:r>
              <a:rPr sz="1400" dirty="0">
                <a:solidFill>
                  <a:srgbClr val="1F145D"/>
                </a:solidFill>
                <a:latin typeface="Calibri"/>
                <a:cs typeface="Calibri"/>
              </a:rPr>
              <a:t>IS_HIGH; </a:t>
            </a:r>
            <a:r>
              <a:rPr sz="1400" spc="5" dirty="0">
                <a:solidFill>
                  <a:srgbClr val="1F145D"/>
                </a:solidFill>
                <a:latin typeface="Calibri"/>
                <a:cs typeface="Calibri"/>
              </a:rPr>
              <a:t> </a:t>
            </a:r>
            <a:r>
              <a:rPr sz="1400" spc="-5" dirty="0">
                <a:solidFill>
                  <a:srgbClr val="1F145D"/>
                </a:solidFill>
                <a:latin typeface="Calibri"/>
                <a:cs typeface="Calibri"/>
              </a:rPr>
              <a:t>IS_HIGH:	</a:t>
            </a:r>
            <a:r>
              <a:rPr sz="1400" b="1" dirty="0">
                <a:solidFill>
                  <a:srgbClr val="1F145D"/>
                </a:solidFill>
                <a:latin typeface="Calibri"/>
                <a:cs typeface="Calibri"/>
              </a:rPr>
              <a:t>if</a:t>
            </a:r>
            <a:r>
              <a:rPr sz="1400" b="1" spc="-20" dirty="0">
                <a:solidFill>
                  <a:srgbClr val="1F145D"/>
                </a:solidFill>
                <a:latin typeface="Calibri"/>
                <a:cs typeface="Calibri"/>
              </a:rPr>
              <a:t> </a:t>
            </a:r>
            <a:r>
              <a:rPr sz="1400" spc="-5" dirty="0">
                <a:solidFill>
                  <a:srgbClr val="1F145D"/>
                </a:solidFill>
                <a:latin typeface="Calibri"/>
                <a:cs typeface="Calibri"/>
              </a:rPr>
              <a:t>(in==1’b1)</a:t>
            </a:r>
            <a:r>
              <a:rPr sz="1400" spc="10" dirty="0">
                <a:solidFill>
                  <a:srgbClr val="1F145D"/>
                </a:solidFill>
                <a:latin typeface="Calibri"/>
                <a:cs typeface="Calibri"/>
              </a:rPr>
              <a:t> </a:t>
            </a:r>
            <a:r>
              <a:rPr sz="1400" spc="-10" dirty="0">
                <a:solidFill>
                  <a:srgbClr val="1F145D"/>
                </a:solidFill>
                <a:latin typeface="Calibri"/>
                <a:cs typeface="Calibri"/>
              </a:rPr>
              <a:t>state</a:t>
            </a:r>
            <a:r>
              <a:rPr sz="1400" spc="-25" dirty="0">
                <a:solidFill>
                  <a:srgbClr val="1F145D"/>
                </a:solidFill>
                <a:latin typeface="Calibri"/>
                <a:cs typeface="Calibri"/>
              </a:rPr>
              <a:t> </a:t>
            </a:r>
            <a:r>
              <a:rPr sz="1400" spc="-5" dirty="0">
                <a:solidFill>
                  <a:srgbClr val="1F145D"/>
                </a:solidFill>
                <a:latin typeface="Calibri"/>
                <a:cs typeface="Calibri"/>
              </a:rPr>
              <a:t>&lt;=</a:t>
            </a:r>
            <a:r>
              <a:rPr sz="1400" spc="-20" dirty="0">
                <a:solidFill>
                  <a:srgbClr val="1F145D"/>
                </a:solidFill>
                <a:latin typeface="Calibri"/>
                <a:cs typeface="Calibri"/>
              </a:rPr>
              <a:t> </a:t>
            </a:r>
            <a:r>
              <a:rPr sz="1400" spc="-25" dirty="0">
                <a:solidFill>
                  <a:srgbClr val="1F145D"/>
                </a:solidFill>
                <a:latin typeface="Calibri"/>
                <a:cs typeface="Calibri"/>
              </a:rPr>
              <a:t>WAIT_LOW;</a:t>
            </a:r>
            <a:endParaRPr sz="1400" dirty="0">
              <a:solidFill>
                <a:srgbClr val="1F145D"/>
              </a:solidFill>
              <a:latin typeface="Calibri"/>
              <a:cs typeface="Calibri"/>
            </a:endParaRPr>
          </a:p>
          <a:p>
            <a:pPr marL="409575" marR="655320" indent="873125">
              <a:lnSpc>
                <a:spcPct val="100000"/>
              </a:lnSpc>
              <a:tabLst>
                <a:tab pos="1299845" algn="l"/>
              </a:tabLst>
            </a:pPr>
            <a:r>
              <a:rPr sz="1400" b="1" dirty="0">
                <a:solidFill>
                  <a:srgbClr val="1F145D"/>
                </a:solidFill>
                <a:latin typeface="Calibri"/>
                <a:cs typeface="Calibri"/>
              </a:rPr>
              <a:t>else </a:t>
            </a:r>
            <a:r>
              <a:rPr sz="1400" spc="-10" dirty="0">
                <a:solidFill>
                  <a:srgbClr val="1F145D"/>
                </a:solidFill>
                <a:latin typeface="Calibri"/>
                <a:cs typeface="Calibri"/>
              </a:rPr>
              <a:t>state </a:t>
            </a:r>
            <a:r>
              <a:rPr sz="1400" spc="-5" dirty="0">
                <a:solidFill>
                  <a:srgbClr val="1F145D"/>
                </a:solidFill>
                <a:latin typeface="Calibri"/>
                <a:cs typeface="Calibri"/>
              </a:rPr>
              <a:t>&lt;= IDLE; </a:t>
            </a:r>
            <a:r>
              <a:rPr sz="1400" dirty="0">
                <a:solidFill>
                  <a:srgbClr val="1F145D"/>
                </a:solidFill>
                <a:latin typeface="Calibri"/>
                <a:cs typeface="Calibri"/>
              </a:rPr>
              <a:t> </a:t>
            </a:r>
            <a:r>
              <a:rPr sz="1400" spc="-15" dirty="0">
                <a:solidFill>
                  <a:srgbClr val="1F145D"/>
                </a:solidFill>
                <a:latin typeface="Calibri"/>
                <a:cs typeface="Calibri"/>
              </a:rPr>
              <a:t>WAIT_LOW:</a:t>
            </a:r>
            <a:r>
              <a:rPr sz="1400" spc="-10" dirty="0">
                <a:solidFill>
                  <a:srgbClr val="1F145D"/>
                </a:solidFill>
                <a:latin typeface="Calibri"/>
                <a:cs typeface="Calibri"/>
              </a:rPr>
              <a:t> </a:t>
            </a:r>
            <a:r>
              <a:rPr sz="1400" b="1" dirty="0">
                <a:solidFill>
                  <a:srgbClr val="1F145D"/>
                </a:solidFill>
                <a:latin typeface="Calibri"/>
                <a:cs typeface="Calibri"/>
              </a:rPr>
              <a:t>if</a:t>
            </a:r>
            <a:r>
              <a:rPr sz="1400" b="1" spc="-15" dirty="0">
                <a:solidFill>
                  <a:srgbClr val="1F145D"/>
                </a:solidFill>
                <a:latin typeface="Calibri"/>
                <a:cs typeface="Calibri"/>
              </a:rPr>
              <a:t> </a:t>
            </a:r>
            <a:r>
              <a:rPr sz="1400" spc="-5" dirty="0">
                <a:solidFill>
                  <a:srgbClr val="1F145D"/>
                </a:solidFill>
                <a:latin typeface="Calibri"/>
                <a:cs typeface="Calibri"/>
              </a:rPr>
              <a:t>(in==1'b0)</a:t>
            </a:r>
            <a:r>
              <a:rPr sz="1400" spc="15" dirty="0">
                <a:solidFill>
                  <a:srgbClr val="1F145D"/>
                </a:solidFill>
                <a:latin typeface="Calibri"/>
                <a:cs typeface="Calibri"/>
              </a:rPr>
              <a:t> </a:t>
            </a:r>
            <a:r>
              <a:rPr sz="1400" spc="-10" dirty="0">
                <a:solidFill>
                  <a:srgbClr val="1F145D"/>
                </a:solidFill>
                <a:latin typeface="Calibri"/>
                <a:cs typeface="Calibri"/>
              </a:rPr>
              <a:t>state </a:t>
            </a:r>
            <a:r>
              <a:rPr sz="1400" spc="-5" dirty="0">
                <a:solidFill>
                  <a:srgbClr val="1F145D"/>
                </a:solidFill>
                <a:latin typeface="Calibri"/>
                <a:cs typeface="Calibri"/>
              </a:rPr>
              <a:t>&lt;= </a:t>
            </a:r>
            <a:r>
              <a:rPr sz="1400" dirty="0">
                <a:solidFill>
                  <a:srgbClr val="1F145D"/>
                </a:solidFill>
                <a:latin typeface="Calibri"/>
                <a:cs typeface="Calibri"/>
              </a:rPr>
              <a:t>IDLE; </a:t>
            </a:r>
            <a:r>
              <a:rPr sz="1400" spc="-305" dirty="0">
                <a:solidFill>
                  <a:srgbClr val="1F145D"/>
                </a:solidFill>
                <a:latin typeface="Calibri"/>
                <a:cs typeface="Calibri"/>
              </a:rPr>
              <a:t> </a:t>
            </a:r>
            <a:r>
              <a:rPr sz="1400" b="1" spc="-5" dirty="0">
                <a:solidFill>
                  <a:srgbClr val="1F145D"/>
                </a:solidFill>
                <a:latin typeface="Calibri"/>
                <a:cs typeface="Calibri"/>
              </a:rPr>
              <a:t>default</a:t>
            </a:r>
            <a:r>
              <a:rPr sz="1400" spc="-5" dirty="0">
                <a:solidFill>
                  <a:srgbClr val="1F145D"/>
                </a:solidFill>
                <a:latin typeface="Calibri"/>
                <a:cs typeface="Calibri"/>
              </a:rPr>
              <a:t>:	</a:t>
            </a:r>
            <a:r>
              <a:rPr sz="1400" spc="-10" dirty="0">
                <a:solidFill>
                  <a:srgbClr val="1F145D"/>
                </a:solidFill>
                <a:latin typeface="Calibri"/>
                <a:cs typeface="Calibri"/>
              </a:rPr>
              <a:t>state</a:t>
            </a:r>
            <a:r>
              <a:rPr sz="1400" spc="-5" dirty="0">
                <a:solidFill>
                  <a:srgbClr val="1F145D"/>
                </a:solidFill>
                <a:latin typeface="Calibri"/>
                <a:cs typeface="Calibri"/>
              </a:rPr>
              <a:t> &lt;=</a:t>
            </a:r>
            <a:r>
              <a:rPr sz="1400" spc="-15" dirty="0">
                <a:solidFill>
                  <a:srgbClr val="1F145D"/>
                </a:solidFill>
                <a:latin typeface="Calibri"/>
                <a:cs typeface="Calibri"/>
              </a:rPr>
              <a:t> </a:t>
            </a:r>
            <a:r>
              <a:rPr sz="1400" spc="-5" dirty="0">
                <a:solidFill>
                  <a:srgbClr val="1F145D"/>
                </a:solidFill>
                <a:latin typeface="Calibri"/>
                <a:cs typeface="Calibri"/>
              </a:rPr>
              <a:t>IDLE;</a:t>
            </a:r>
            <a:endParaRPr sz="1400" dirty="0">
              <a:solidFill>
                <a:srgbClr val="1F145D"/>
              </a:solidFill>
              <a:latin typeface="Calibri"/>
              <a:cs typeface="Calibri"/>
            </a:endParaRPr>
          </a:p>
          <a:p>
            <a:pPr marL="172085">
              <a:lnSpc>
                <a:spcPct val="100000"/>
              </a:lnSpc>
            </a:pPr>
            <a:r>
              <a:rPr sz="1400" b="1" spc="-5" dirty="0">
                <a:solidFill>
                  <a:srgbClr val="1F145D"/>
                </a:solidFill>
                <a:latin typeface="Calibri"/>
                <a:cs typeface="Calibri"/>
              </a:rPr>
              <a:t>endcase</a:t>
            </a:r>
            <a:endParaRPr sz="1400" dirty="0">
              <a:solidFill>
                <a:srgbClr val="1F145D"/>
              </a:solidFill>
              <a:latin typeface="Calibri"/>
              <a:cs typeface="Calibri"/>
            </a:endParaRPr>
          </a:p>
          <a:p>
            <a:pPr>
              <a:lnSpc>
                <a:spcPct val="100000"/>
              </a:lnSpc>
              <a:spcBef>
                <a:spcPts val="35"/>
              </a:spcBef>
            </a:pPr>
            <a:endParaRPr sz="1350" dirty="0">
              <a:solidFill>
                <a:srgbClr val="1F145D"/>
              </a:solidFill>
              <a:latin typeface="Calibri"/>
              <a:cs typeface="Calibri"/>
            </a:endParaRPr>
          </a:p>
          <a:p>
            <a:pPr marR="2839720" algn="r">
              <a:lnSpc>
                <a:spcPct val="100000"/>
              </a:lnSpc>
            </a:pPr>
            <a:r>
              <a:rPr sz="1400" b="1" spc="-10" dirty="0">
                <a:solidFill>
                  <a:srgbClr val="1F145D"/>
                </a:solidFill>
                <a:latin typeface="Calibri"/>
                <a:cs typeface="Calibri"/>
              </a:rPr>
              <a:t>always</a:t>
            </a:r>
            <a:r>
              <a:rPr sz="1400" b="1" spc="-60" dirty="0">
                <a:solidFill>
                  <a:srgbClr val="1F145D"/>
                </a:solidFill>
                <a:latin typeface="Calibri"/>
                <a:cs typeface="Calibri"/>
              </a:rPr>
              <a:t> </a:t>
            </a:r>
            <a:r>
              <a:rPr sz="1400" dirty="0">
                <a:solidFill>
                  <a:srgbClr val="1F145D"/>
                </a:solidFill>
                <a:latin typeface="Calibri"/>
                <a:cs typeface="Calibri"/>
              </a:rPr>
              <a:t>@</a:t>
            </a:r>
            <a:r>
              <a:rPr sz="1400" spc="-55" dirty="0">
                <a:solidFill>
                  <a:srgbClr val="1F145D"/>
                </a:solidFill>
                <a:latin typeface="Calibri"/>
                <a:cs typeface="Calibri"/>
              </a:rPr>
              <a:t> </a:t>
            </a:r>
            <a:r>
              <a:rPr sz="1400" spc="-10" dirty="0">
                <a:solidFill>
                  <a:srgbClr val="1F145D"/>
                </a:solidFill>
                <a:latin typeface="Calibri"/>
                <a:cs typeface="Calibri"/>
              </a:rPr>
              <a:t>(*)</a:t>
            </a:r>
            <a:endParaRPr sz="1400" dirty="0">
              <a:solidFill>
                <a:srgbClr val="1F145D"/>
              </a:solidFill>
              <a:latin typeface="Calibri"/>
              <a:cs typeface="Calibri"/>
            </a:endParaRPr>
          </a:p>
          <a:p>
            <a:pPr marR="2828290" algn="r">
              <a:lnSpc>
                <a:spcPct val="100000"/>
              </a:lnSpc>
            </a:pPr>
            <a:r>
              <a:rPr sz="1400" b="1" spc="-15" dirty="0">
                <a:solidFill>
                  <a:srgbClr val="1F145D"/>
                </a:solidFill>
                <a:latin typeface="Calibri"/>
                <a:cs typeface="Calibri"/>
              </a:rPr>
              <a:t>c</a:t>
            </a:r>
            <a:r>
              <a:rPr sz="1400" b="1" dirty="0">
                <a:solidFill>
                  <a:srgbClr val="1F145D"/>
                </a:solidFill>
                <a:latin typeface="Calibri"/>
                <a:cs typeface="Calibri"/>
              </a:rPr>
              <a:t>ase</a:t>
            </a:r>
            <a:r>
              <a:rPr sz="1400" b="1" spc="-15" dirty="0">
                <a:solidFill>
                  <a:srgbClr val="1F145D"/>
                </a:solidFill>
                <a:latin typeface="Calibri"/>
                <a:cs typeface="Calibri"/>
              </a:rPr>
              <a:t> </a:t>
            </a:r>
            <a:r>
              <a:rPr sz="1400" spc="-10" dirty="0">
                <a:solidFill>
                  <a:srgbClr val="1F145D"/>
                </a:solidFill>
                <a:latin typeface="Calibri"/>
                <a:cs typeface="Calibri"/>
              </a:rPr>
              <a:t>(s</a:t>
            </a:r>
            <a:r>
              <a:rPr sz="1400" spc="-15" dirty="0">
                <a:solidFill>
                  <a:srgbClr val="1F145D"/>
                </a:solidFill>
                <a:latin typeface="Calibri"/>
                <a:cs typeface="Calibri"/>
              </a:rPr>
              <a:t>tat</a:t>
            </a:r>
            <a:r>
              <a:rPr sz="1400" dirty="0">
                <a:solidFill>
                  <a:srgbClr val="1F145D"/>
                </a:solidFill>
                <a:latin typeface="Calibri"/>
                <a:cs typeface="Calibri"/>
              </a:rPr>
              <a:t>e)</a:t>
            </a:r>
          </a:p>
          <a:p>
            <a:pPr marL="370205" marR="1639570" algn="just">
              <a:lnSpc>
                <a:spcPct val="100000"/>
              </a:lnSpc>
              <a:tabLst>
                <a:tab pos="1327785" algn="l"/>
              </a:tabLst>
            </a:pPr>
            <a:r>
              <a:rPr sz="1400" spc="-5" dirty="0">
                <a:solidFill>
                  <a:srgbClr val="1F145D"/>
                </a:solidFill>
                <a:latin typeface="Calibri"/>
                <a:cs typeface="Calibri"/>
              </a:rPr>
              <a:t>IDLE:	out &lt;= 1’b0; </a:t>
            </a:r>
            <a:r>
              <a:rPr sz="1400" spc="-305" dirty="0">
                <a:solidFill>
                  <a:srgbClr val="1F145D"/>
                </a:solidFill>
                <a:latin typeface="Calibri"/>
                <a:cs typeface="Calibri"/>
              </a:rPr>
              <a:t> </a:t>
            </a:r>
            <a:r>
              <a:rPr sz="1400" spc="-5" dirty="0">
                <a:solidFill>
                  <a:srgbClr val="1F145D"/>
                </a:solidFill>
                <a:latin typeface="Calibri"/>
                <a:cs typeface="Calibri"/>
              </a:rPr>
              <a:t>IS_HIGH:</a:t>
            </a:r>
            <a:r>
              <a:rPr sz="1400" dirty="0">
                <a:solidFill>
                  <a:srgbClr val="1F145D"/>
                </a:solidFill>
                <a:latin typeface="Calibri"/>
                <a:cs typeface="Calibri"/>
              </a:rPr>
              <a:t> </a:t>
            </a:r>
            <a:r>
              <a:rPr sz="1400" spc="-5" dirty="0">
                <a:solidFill>
                  <a:srgbClr val="1F145D"/>
                </a:solidFill>
                <a:latin typeface="Calibri"/>
                <a:cs typeface="Calibri"/>
              </a:rPr>
              <a:t>out &lt;= 1’b1; </a:t>
            </a:r>
            <a:r>
              <a:rPr sz="1400" dirty="0">
                <a:solidFill>
                  <a:srgbClr val="1F145D"/>
                </a:solidFill>
                <a:latin typeface="Calibri"/>
                <a:cs typeface="Calibri"/>
              </a:rPr>
              <a:t> </a:t>
            </a:r>
            <a:r>
              <a:rPr sz="1400" spc="-15" dirty="0">
                <a:solidFill>
                  <a:srgbClr val="1F145D"/>
                </a:solidFill>
                <a:latin typeface="Calibri"/>
                <a:cs typeface="Calibri"/>
              </a:rPr>
              <a:t>WAIT_LOW: </a:t>
            </a:r>
            <a:r>
              <a:rPr sz="1400" spc="-10" dirty="0">
                <a:solidFill>
                  <a:srgbClr val="1F145D"/>
                </a:solidFill>
                <a:latin typeface="Calibri"/>
                <a:cs typeface="Calibri"/>
              </a:rPr>
              <a:t> </a:t>
            </a:r>
            <a:r>
              <a:rPr sz="1400" spc="-5" dirty="0">
                <a:solidFill>
                  <a:srgbClr val="1F145D"/>
                </a:solidFill>
                <a:latin typeface="Calibri"/>
                <a:cs typeface="Calibri"/>
              </a:rPr>
              <a:t>out</a:t>
            </a:r>
            <a:r>
              <a:rPr sz="1400" spc="-20" dirty="0">
                <a:solidFill>
                  <a:srgbClr val="1F145D"/>
                </a:solidFill>
                <a:latin typeface="Calibri"/>
                <a:cs typeface="Calibri"/>
              </a:rPr>
              <a:t> </a:t>
            </a:r>
            <a:r>
              <a:rPr sz="1400" dirty="0">
                <a:solidFill>
                  <a:srgbClr val="1F145D"/>
                </a:solidFill>
                <a:latin typeface="Calibri"/>
                <a:cs typeface="Calibri"/>
              </a:rPr>
              <a:t>&lt;=</a:t>
            </a:r>
            <a:r>
              <a:rPr sz="1400" spc="-10" dirty="0">
                <a:solidFill>
                  <a:srgbClr val="1F145D"/>
                </a:solidFill>
                <a:latin typeface="Calibri"/>
                <a:cs typeface="Calibri"/>
              </a:rPr>
              <a:t> </a:t>
            </a:r>
            <a:r>
              <a:rPr sz="1400" spc="-5" dirty="0">
                <a:solidFill>
                  <a:srgbClr val="1F145D"/>
                </a:solidFill>
                <a:latin typeface="Calibri"/>
                <a:cs typeface="Calibri"/>
              </a:rPr>
              <a:t>1’b0;</a:t>
            </a:r>
            <a:endParaRPr sz="1400" dirty="0">
              <a:solidFill>
                <a:srgbClr val="1F145D"/>
              </a:solidFill>
              <a:latin typeface="Calibri"/>
              <a:cs typeface="Calibri"/>
            </a:endParaRPr>
          </a:p>
          <a:p>
            <a:pPr marL="92710" marR="2925445" indent="118745">
              <a:lnSpc>
                <a:spcPct val="100000"/>
              </a:lnSpc>
              <a:spcBef>
                <a:spcPts val="5"/>
              </a:spcBef>
            </a:pPr>
            <a:r>
              <a:rPr sz="1400" b="1" spc="-5" dirty="0">
                <a:solidFill>
                  <a:srgbClr val="1F145D"/>
                </a:solidFill>
                <a:latin typeface="Calibri"/>
                <a:cs typeface="Calibri"/>
              </a:rPr>
              <a:t>endcase </a:t>
            </a:r>
            <a:r>
              <a:rPr sz="1400" b="1" dirty="0">
                <a:solidFill>
                  <a:srgbClr val="1F145D"/>
                </a:solidFill>
                <a:latin typeface="Calibri"/>
                <a:cs typeface="Calibri"/>
              </a:rPr>
              <a:t> </a:t>
            </a:r>
            <a:r>
              <a:rPr sz="1400" b="1" spc="-5" dirty="0">
                <a:solidFill>
                  <a:srgbClr val="1F145D"/>
                </a:solidFill>
                <a:latin typeface="Calibri"/>
                <a:cs typeface="Calibri"/>
              </a:rPr>
              <a:t>en</a:t>
            </a:r>
            <a:r>
              <a:rPr sz="1400" b="1" dirty="0">
                <a:solidFill>
                  <a:srgbClr val="1F145D"/>
                </a:solidFill>
                <a:latin typeface="Calibri"/>
                <a:cs typeface="Calibri"/>
              </a:rPr>
              <a:t>d</a:t>
            </a:r>
            <a:r>
              <a:rPr sz="1400" b="1" spc="-5" dirty="0">
                <a:solidFill>
                  <a:srgbClr val="1F145D"/>
                </a:solidFill>
                <a:latin typeface="Calibri"/>
                <a:cs typeface="Calibri"/>
              </a:rPr>
              <a:t>modu</a:t>
            </a:r>
            <a:r>
              <a:rPr sz="1400" b="1" dirty="0">
                <a:solidFill>
                  <a:srgbClr val="1F145D"/>
                </a:solidFill>
                <a:latin typeface="Calibri"/>
                <a:cs typeface="Calibri"/>
              </a:rPr>
              <a:t>le</a:t>
            </a:r>
            <a:endParaRPr sz="1400" dirty="0">
              <a:solidFill>
                <a:srgbClr val="1F145D"/>
              </a:solidFill>
              <a:latin typeface="Calibri"/>
              <a:cs typeface="Calibri"/>
            </a:endParaRPr>
          </a:p>
        </p:txBody>
      </p:sp>
      <p:grpSp>
        <p:nvGrpSpPr>
          <p:cNvPr id="5" name="object 5"/>
          <p:cNvGrpSpPr/>
          <p:nvPr/>
        </p:nvGrpSpPr>
        <p:grpSpPr>
          <a:xfrm>
            <a:off x="1150429" y="3695509"/>
            <a:ext cx="4595495" cy="1178560"/>
            <a:chOff x="1150429" y="3695509"/>
            <a:chExt cx="4595495" cy="1178560"/>
          </a:xfrm>
        </p:grpSpPr>
        <p:sp>
          <p:nvSpPr>
            <p:cNvPr id="6" name="object 6"/>
            <p:cNvSpPr/>
            <p:nvPr/>
          </p:nvSpPr>
          <p:spPr>
            <a:xfrm>
              <a:off x="1155191" y="3700271"/>
              <a:ext cx="4585970" cy="1169035"/>
            </a:xfrm>
            <a:custGeom>
              <a:avLst/>
              <a:gdLst/>
              <a:ahLst/>
              <a:cxnLst/>
              <a:rect l="l" t="t" r="r" b="b"/>
              <a:pathLst>
                <a:path w="4585970" h="1169035">
                  <a:moveTo>
                    <a:pt x="4585716" y="0"/>
                  </a:moveTo>
                  <a:lnTo>
                    <a:pt x="0" y="0"/>
                  </a:lnTo>
                  <a:lnTo>
                    <a:pt x="0" y="1168908"/>
                  </a:lnTo>
                  <a:lnTo>
                    <a:pt x="4585716" y="1168908"/>
                  </a:lnTo>
                  <a:lnTo>
                    <a:pt x="4585716" y="0"/>
                  </a:lnTo>
                  <a:close/>
                </a:path>
              </a:pathLst>
            </a:custGeom>
            <a:solidFill>
              <a:srgbClr val="E1EFD9"/>
            </a:solidFill>
          </p:spPr>
          <p:txBody>
            <a:bodyPr wrap="square" lIns="0" tIns="0" rIns="0" bIns="0" rtlCol="0"/>
            <a:lstStyle/>
            <a:p>
              <a:endParaRPr>
                <a:solidFill>
                  <a:srgbClr val="1F145D"/>
                </a:solidFill>
              </a:endParaRPr>
            </a:p>
          </p:txBody>
        </p:sp>
        <p:sp>
          <p:nvSpPr>
            <p:cNvPr id="7" name="object 7"/>
            <p:cNvSpPr/>
            <p:nvPr/>
          </p:nvSpPr>
          <p:spPr>
            <a:xfrm>
              <a:off x="1155191" y="3700271"/>
              <a:ext cx="4585970" cy="1169035"/>
            </a:xfrm>
            <a:custGeom>
              <a:avLst/>
              <a:gdLst/>
              <a:ahLst/>
              <a:cxnLst/>
              <a:rect l="l" t="t" r="r" b="b"/>
              <a:pathLst>
                <a:path w="4585970" h="1169035">
                  <a:moveTo>
                    <a:pt x="0" y="1168908"/>
                  </a:moveTo>
                  <a:lnTo>
                    <a:pt x="4585716" y="1168908"/>
                  </a:lnTo>
                  <a:lnTo>
                    <a:pt x="4585716" y="0"/>
                  </a:lnTo>
                  <a:lnTo>
                    <a:pt x="0" y="0"/>
                  </a:lnTo>
                  <a:lnTo>
                    <a:pt x="0" y="1168908"/>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8" name="object 8"/>
          <p:cNvSpPr txBox="1"/>
          <p:nvPr/>
        </p:nvSpPr>
        <p:spPr>
          <a:xfrm>
            <a:off x="1234541" y="3721989"/>
            <a:ext cx="4506620" cy="1090042"/>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F145D"/>
                </a:solidFill>
                <a:latin typeface="Calibri"/>
                <a:cs typeface="Calibri"/>
              </a:rPr>
              <a:t>module</a:t>
            </a:r>
            <a:r>
              <a:rPr sz="1400" b="1" spc="-25" dirty="0">
                <a:solidFill>
                  <a:srgbClr val="1F145D"/>
                </a:solidFill>
                <a:latin typeface="Calibri"/>
                <a:cs typeface="Calibri"/>
              </a:rPr>
              <a:t> </a:t>
            </a:r>
            <a:r>
              <a:rPr sz="1400" spc="-5" dirty="0">
                <a:solidFill>
                  <a:srgbClr val="1F145D"/>
                </a:solidFill>
                <a:latin typeface="Calibri"/>
                <a:cs typeface="Calibri"/>
              </a:rPr>
              <a:t>EdgeDetectorSimple</a:t>
            </a:r>
            <a:r>
              <a:rPr sz="1400" spc="-10" dirty="0">
                <a:solidFill>
                  <a:srgbClr val="1F145D"/>
                </a:solidFill>
                <a:latin typeface="Calibri"/>
                <a:cs typeface="Calibri"/>
              </a:rPr>
              <a:t> </a:t>
            </a:r>
            <a:r>
              <a:rPr sz="1400" dirty="0">
                <a:solidFill>
                  <a:srgbClr val="1F145D"/>
                </a:solidFill>
                <a:latin typeface="Calibri"/>
                <a:cs typeface="Calibri"/>
              </a:rPr>
              <a:t>( </a:t>
            </a:r>
            <a:r>
              <a:rPr sz="1400" b="1" dirty="0">
                <a:solidFill>
                  <a:srgbClr val="1F145D"/>
                </a:solidFill>
                <a:latin typeface="Calibri"/>
                <a:cs typeface="Calibri"/>
              </a:rPr>
              <a:t>input</a:t>
            </a:r>
            <a:r>
              <a:rPr sz="1400" b="1" spc="-25" dirty="0">
                <a:solidFill>
                  <a:srgbClr val="1F145D"/>
                </a:solidFill>
                <a:latin typeface="Calibri"/>
                <a:cs typeface="Calibri"/>
              </a:rPr>
              <a:t> </a:t>
            </a:r>
            <a:r>
              <a:rPr sz="1400" spc="-5" dirty="0">
                <a:solidFill>
                  <a:srgbClr val="1F145D"/>
                </a:solidFill>
                <a:latin typeface="Calibri"/>
                <a:cs typeface="Calibri"/>
              </a:rPr>
              <a:t>clk, </a:t>
            </a:r>
            <a:r>
              <a:rPr sz="1400" dirty="0">
                <a:solidFill>
                  <a:srgbClr val="1F145D"/>
                </a:solidFill>
                <a:latin typeface="Calibri"/>
                <a:cs typeface="Calibri"/>
              </a:rPr>
              <a:t>in, </a:t>
            </a:r>
            <a:r>
              <a:rPr sz="1400" b="1" dirty="0">
                <a:solidFill>
                  <a:srgbClr val="1F145D"/>
                </a:solidFill>
                <a:latin typeface="Calibri"/>
                <a:cs typeface="Calibri"/>
              </a:rPr>
              <a:t>output</a:t>
            </a:r>
            <a:r>
              <a:rPr sz="1400" b="1" spc="-30" dirty="0">
                <a:solidFill>
                  <a:srgbClr val="1F145D"/>
                </a:solidFill>
                <a:latin typeface="Calibri"/>
                <a:cs typeface="Calibri"/>
              </a:rPr>
              <a:t> </a:t>
            </a:r>
            <a:r>
              <a:rPr sz="1400" spc="-5" dirty="0">
                <a:solidFill>
                  <a:srgbClr val="1F145D"/>
                </a:solidFill>
                <a:latin typeface="Calibri"/>
                <a:cs typeface="Calibri"/>
              </a:rPr>
              <a:t>out );</a:t>
            </a:r>
            <a:endParaRPr sz="1400" dirty="0">
              <a:solidFill>
                <a:srgbClr val="1F145D"/>
              </a:solidFill>
              <a:latin typeface="Calibri"/>
              <a:cs typeface="Calibri"/>
            </a:endParaRPr>
          </a:p>
          <a:p>
            <a:pPr marL="250190">
              <a:lnSpc>
                <a:spcPct val="100000"/>
              </a:lnSpc>
              <a:spcBef>
                <a:spcPts val="5"/>
              </a:spcBef>
            </a:pPr>
            <a:r>
              <a:rPr sz="1400" b="1" spc="-5" dirty="0">
                <a:solidFill>
                  <a:srgbClr val="1F145D"/>
                </a:solidFill>
                <a:latin typeface="Calibri"/>
                <a:cs typeface="Calibri"/>
              </a:rPr>
              <a:t>reg</a:t>
            </a:r>
            <a:r>
              <a:rPr sz="1400" b="1" spc="-40" dirty="0">
                <a:solidFill>
                  <a:srgbClr val="1F145D"/>
                </a:solidFill>
                <a:latin typeface="Calibri"/>
                <a:cs typeface="Calibri"/>
              </a:rPr>
              <a:t> </a:t>
            </a:r>
            <a:r>
              <a:rPr sz="1400" spc="-15" dirty="0">
                <a:solidFill>
                  <a:srgbClr val="1F145D"/>
                </a:solidFill>
                <a:latin typeface="Calibri"/>
                <a:cs typeface="Calibri"/>
              </a:rPr>
              <a:t>prev</a:t>
            </a:r>
            <a:r>
              <a:rPr sz="1400" spc="5" dirty="0">
                <a:solidFill>
                  <a:srgbClr val="1F145D"/>
                </a:solidFill>
                <a:latin typeface="Calibri"/>
                <a:cs typeface="Calibri"/>
              </a:rPr>
              <a:t> </a:t>
            </a:r>
            <a:r>
              <a:rPr sz="1400" dirty="0">
                <a:solidFill>
                  <a:srgbClr val="1F145D"/>
                </a:solidFill>
                <a:latin typeface="Calibri"/>
                <a:cs typeface="Calibri"/>
              </a:rPr>
              <a:t>=</a:t>
            </a:r>
            <a:r>
              <a:rPr sz="1400" spc="-25" dirty="0">
                <a:solidFill>
                  <a:srgbClr val="1F145D"/>
                </a:solidFill>
                <a:latin typeface="Calibri"/>
                <a:cs typeface="Calibri"/>
              </a:rPr>
              <a:t> </a:t>
            </a:r>
            <a:r>
              <a:rPr sz="1400" dirty="0">
                <a:solidFill>
                  <a:srgbClr val="1F145D"/>
                </a:solidFill>
                <a:latin typeface="Calibri"/>
                <a:cs typeface="Calibri"/>
              </a:rPr>
              <a:t>0;</a:t>
            </a:r>
          </a:p>
          <a:p>
            <a:pPr marL="250190">
              <a:lnSpc>
                <a:spcPct val="100000"/>
              </a:lnSpc>
            </a:pPr>
            <a:r>
              <a:rPr sz="1400" b="1" spc="-10" dirty="0">
                <a:solidFill>
                  <a:srgbClr val="1F145D"/>
                </a:solidFill>
                <a:latin typeface="Calibri"/>
                <a:cs typeface="Calibri"/>
              </a:rPr>
              <a:t>always</a:t>
            </a:r>
            <a:r>
              <a:rPr sz="1400" b="1" spc="-30" dirty="0">
                <a:solidFill>
                  <a:srgbClr val="1F145D"/>
                </a:solidFill>
                <a:latin typeface="Calibri"/>
                <a:cs typeface="Calibri"/>
              </a:rPr>
              <a:t> </a:t>
            </a:r>
            <a:r>
              <a:rPr sz="1400" spc="-5" dirty="0">
                <a:solidFill>
                  <a:srgbClr val="1F145D"/>
                </a:solidFill>
                <a:latin typeface="Calibri"/>
                <a:cs typeface="Calibri"/>
              </a:rPr>
              <a:t>@(</a:t>
            </a:r>
            <a:r>
              <a:rPr sz="1400" b="1" spc="-5" dirty="0">
                <a:solidFill>
                  <a:srgbClr val="1F145D"/>
                </a:solidFill>
                <a:latin typeface="Calibri"/>
                <a:cs typeface="Calibri"/>
              </a:rPr>
              <a:t>posedge</a:t>
            </a:r>
            <a:r>
              <a:rPr sz="1400" b="1" spc="-40" dirty="0">
                <a:solidFill>
                  <a:srgbClr val="1F145D"/>
                </a:solidFill>
                <a:latin typeface="Calibri"/>
                <a:cs typeface="Calibri"/>
              </a:rPr>
              <a:t> </a:t>
            </a:r>
            <a:r>
              <a:rPr sz="1400" spc="-5" dirty="0">
                <a:solidFill>
                  <a:srgbClr val="1F145D"/>
                </a:solidFill>
                <a:latin typeface="Calibri"/>
                <a:cs typeface="Calibri"/>
              </a:rPr>
              <a:t>clk) </a:t>
            </a:r>
            <a:r>
              <a:rPr sz="1400" spc="-15" dirty="0">
                <a:solidFill>
                  <a:srgbClr val="1F145D"/>
                </a:solidFill>
                <a:latin typeface="Calibri"/>
                <a:cs typeface="Calibri"/>
              </a:rPr>
              <a:t>prev</a:t>
            </a:r>
            <a:r>
              <a:rPr sz="1400" spc="10" dirty="0">
                <a:solidFill>
                  <a:srgbClr val="1F145D"/>
                </a:solidFill>
                <a:latin typeface="Calibri"/>
                <a:cs typeface="Calibri"/>
              </a:rPr>
              <a:t> </a:t>
            </a:r>
            <a:r>
              <a:rPr sz="1400" dirty="0">
                <a:solidFill>
                  <a:srgbClr val="1F145D"/>
                </a:solidFill>
                <a:latin typeface="Calibri"/>
                <a:cs typeface="Calibri"/>
              </a:rPr>
              <a:t>=</a:t>
            </a:r>
            <a:r>
              <a:rPr sz="1400" spc="-5" dirty="0">
                <a:solidFill>
                  <a:srgbClr val="1F145D"/>
                </a:solidFill>
                <a:latin typeface="Calibri"/>
                <a:cs typeface="Calibri"/>
              </a:rPr>
              <a:t> in;</a:t>
            </a:r>
            <a:endParaRPr sz="1400" dirty="0">
              <a:solidFill>
                <a:srgbClr val="1F145D"/>
              </a:solidFill>
              <a:latin typeface="Calibri"/>
              <a:cs typeface="Calibri"/>
            </a:endParaRPr>
          </a:p>
          <a:p>
            <a:pPr marL="250190">
              <a:lnSpc>
                <a:spcPct val="100000"/>
              </a:lnSpc>
            </a:pPr>
            <a:r>
              <a:rPr sz="1400" b="1" dirty="0">
                <a:solidFill>
                  <a:srgbClr val="1F145D"/>
                </a:solidFill>
                <a:latin typeface="Calibri"/>
                <a:cs typeface="Calibri"/>
              </a:rPr>
              <a:t>assign</a:t>
            </a:r>
            <a:r>
              <a:rPr sz="1400" b="1" spc="-20" dirty="0">
                <a:solidFill>
                  <a:srgbClr val="1F145D"/>
                </a:solidFill>
                <a:latin typeface="Calibri"/>
                <a:cs typeface="Calibri"/>
              </a:rPr>
              <a:t> </a:t>
            </a:r>
            <a:r>
              <a:rPr sz="1400" spc="-5" dirty="0">
                <a:solidFill>
                  <a:srgbClr val="1F145D"/>
                </a:solidFill>
                <a:latin typeface="Calibri"/>
                <a:cs typeface="Calibri"/>
              </a:rPr>
              <a:t>out</a:t>
            </a:r>
            <a:r>
              <a:rPr sz="1400" spc="-15" dirty="0">
                <a:solidFill>
                  <a:srgbClr val="1F145D"/>
                </a:solidFill>
                <a:latin typeface="Calibri"/>
                <a:cs typeface="Calibri"/>
              </a:rPr>
              <a:t> </a:t>
            </a:r>
            <a:r>
              <a:rPr sz="1400" dirty="0">
                <a:solidFill>
                  <a:srgbClr val="1F145D"/>
                </a:solidFill>
                <a:latin typeface="Calibri"/>
                <a:cs typeface="Calibri"/>
              </a:rPr>
              <a:t>=</a:t>
            </a:r>
            <a:r>
              <a:rPr sz="1400" spc="-15" dirty="0">
                <a:solidFill>
                  <a:srgbClr val="1F145D"/>
                </a:solidFill>
                <a:latin typeface="Calibri"/>
                <a:cs typeface="Calibri"/>
              </a:rPr>
              <a:t> </a:t>
            </a:r>
            <a:r>
              <a:rPr sz="1400" dirty="0">
                <a:solidFill>
                  <a:srgbClr val="1F145D"/>
                </a:solidFill>
                <a:latin typeface="Calibri"/>
                <a:cs typeface="Calibri"/>
              </a:rPr>
              <a:t>in</a:t>
            </a:r>
            <a:r>
              <a:rPr sz="1400" spc="-10" dirty="0">
                <a:solidFill>
                  <a:srgbClr val="1F145D"/>
                </a:solidFill>
                <a:latin typeface="Calibri"/>
                <a:cs typeface="Calibri"/>
              </a:rPr>
              <a:t> </a:t>
            </a:r>
            <a:r>
              <a:rPr sz="1400" dirty="0">
                <a:solidFill>
                  <a:srgbClr val="1F145D"/>
                </a:solidFill>
                <a:latin typeface="Calibri"/>
                <a:cs typeface="Calibri"/>
              </a:rPr>
              <a:t>&amp;</a:t>
            </a:r>
            <a:r>
              <a:rPr sz="1400" spc="-25" dirty="0">
                <a:solidFill>
                  <a:srgbClr val="1F145D"/>
                </a:solidFill>
                <a:latin typeface="Calibri"/>
                <a:cs typeface="Calibri"/>
              </a:rPr>
              <a:t> </a:t>
            </a:r>
            <a:r>
              <a:rPr sz="1400" spc="-10" dirty="0">
                <a:solidFill>
                  <a:srgbClr val="1F145D"/>
                </a:solidFill>
                <a:latin typeface="Calibri"/>
                <a:cs typeface="Calibri"/>
              </a:rPr>
              <a:t>!prev;</a:t>
            </a:r>
            <a:endParaRPr sz="1400" dirty="0">
              <a:solidFill>
                <a:srgbClr val="1F145D"/>
              </a:solidFill>
              <a:latin typeface="Calibri"/>
              <a:cs typeface="Calibri"/>
            </a:endParaRPr>
          </a:p>
          <a:p>
            <a:pPr marL="12700">
              <a:lnSpc>
                <a:spcPct val="100000"/>
              </a:lnSpc>
            </a:pPr>
            <a:r>
              <a:rPr sz="1400" b="1" spc="-5" dirty="0">
                <a:solidFill>
                  <a:srgbClr val="1F145D"/>
                </a:solidFill>
                <a:latin typeface="Calibri"/>
                <a:cs typeface="Calibri"/>
              </a:rPr>
              <a:t>endmodule</a:t>
            </a:r>
            <a:endParaRPr sz="1400" dirty="0">
              <a:solidFill>
                <a:srgbClr val="1F145D"/>
              </a:solidFill>
              <a:latin typeface="Calibri"/>
              <a:cs typeface="Calibri"/>
            </a:endParaRPr>
          </a:p>
        </p:txBody>
      </p:sp>
      <p:pic>
        <p:nvPicPr>
          <p:cNvPr id="10" name="object 10"/>
          <p:cNvPicPr/>
          <p:nvPr/>
        </p:nvPicPr>
        <p:blipFill>
          <a:blip r:embed="rId2" cstate="print"/>
          <a:stretch>
            <a:fillRect/>
          </a:stretch>
        </p:blipFill>
        <p:spPr>
          <a:xfrm>
            <a:off x="8089392" y="5419342"/>
            <a:ext cx="3759707" cy="1325880"/>
          </a:xfrm>
          <a:prstGeom prst="rect">
            <a:avLst/>
          </a:prstGeom>
        </p:spPr>
      </p:pic>
      <p:grpSp>
        <p:nvGrpSpPr>
          <p:cNvPr id="11" name="Group 10">
            <a:extLst>
              <a:ext uri="{FF2B5EF4-FFF2-40B4-BE49-F238E27FC236}">
                <a16:creationId xmlns:a16="http://schemas.microsoft.com/office/drawing/2014/main" id="{850E743D-E2A9-4756-8443-A5870C648CEC}"/>
              </a:ext>
            </a:extLst>
          </p:cNvPr>
          <p:cNvGrpSpPr/>
          <p:nvPr/>
        </p:nvGrpSpPr>
        <p:grpSpPr>
          <a:xfrm>
            <a:off x="1143000" y="5043804"/>
            <a:ext cx="6350635" cy="1301450"/>
            <a:chOff x="1143000" y="5043804"/>
            <a:chExt cx="6350635" cy="1301450"/>
          </a:xfrm>
        </p:grpSpPr>
        <p:sp>
          <p:nvSpPr>
            <p:cNvPr id="9" name="object 9"/>
            <p:cNvSpPr txBox="1"/>
            <p:nvPr/>
          </p:nvSpPr>
          <p:spPr>
            <a:xfrm>
              <a:off x="1143000" y="5759196"/>
              <a:ext cx="6350635" cy="586058"/>
            </a:xfrm>
            <a:prstGeom prst="rect">
              <a:avLst/>
            </a:prstGeom>
            <a:ln w="9525">
              <a:solidFill>
                <a:srgbClr val="6F2F9F"/>
              </a:solidFill>
            </a:ln>
          </p:spPr>
          <p:txBody>
            <a:bodyPr vert="horz" wrap="square" lIns="0" tIns="31750" rIns="0" bIns="0" rtlCol="0">
              <a:spAutoFit/>
            </a:bodyPr>
            <a:lstStyle/>
            <a:p>
              <a:pPr marL="91440">
                <a:lnSpc>
                  <a:spcPct val="100000"/>
                </a:lnSpc>
                <a:spcBef>
                  <a:spcPts val="250"/>
                </a:spcBef>
              </a:pPr>
              <a:r>
                <a:rPr sz="1800" b="1" spc="-15" dirty="0">
                  <a:solidFill>
                    <a:srgbClr val="1F145D"/>
                  </a:solidFill>
                  <a:latin typeface="Calibri"/>
                  <a:cs typeface="Calibri"/>
                </a:rPr>
                <a:t>Exercise:</a:t>
              </a:r>
              <a:r>
                <a:rPr sz="1800" b="1" spc="-35" dirty="0">
                  <a:solidFill>
                    <a:srgbClr val="1F145D"/>
                  </a:solidFill>
                  <a:latin typeface="Calibri"/>
                  <a:cs typeface="Calibri"/>
                </a:rPr>
                <a:t> </a:t>
              </a:r>
              <a:r>
                <a:rPr sz="1800" spc="-5" dirty="0">
                  <a:solidFill>
                    <a:srgbClr val="1F145D"/>
                  </a:solidFill>
                  <a:latin typeface="Calibri"/>
                  <a:cs typeface="Calibri"/>
                </a:rPr>
                <a:t>Synthesis</a:t>
              </a:r>
              <a:r>
                <a:rPr sz="1800" spc="-15" dirty="0">
                  <a:solidFill>
                    <a:srgbClr val="1F145D"/>
                  </a:solidFill>
                  <a:latin typeface="Calibri"/>
                  <a:cs typeface="Calibri"/>
                </a:rPr>
                <a:t> </a:t>
              </a:r>
              <a:r>
                <a:rPr sz="1800" spc="-5" dirty="0">
                  <a:solidFill>
                    <a:srgbClr val="1F145D"/>
                  </a:solidFill>
                  <a:latin typeface="Calibri"/>
                  <a:cs typeface="Calibri"/>
                </a:rPr>
                <a:t>both</a:t>
              </a:r>
              <a:r>
                <a:rPr sz="1800" spc="5" dirty="0">
                  <a:solidFill>
                    <a:srgbClr val="1F145D"/>
                  </a:solidFill>
                  <a:latin typeface="Calibri"/>
                  <a:cs typeface="Calibri"/>
                </a:rPr>
                <a:t> </a:t>
              </a:r>
              <a:r>
                <a:rPr sz="1800" spc="-10" dirty="0">
                  <a:solidFill>
                    <a:srgbClr val="1F145D"/>
                  </a:solidFill>
                  <a:latin typeface="Calibri"/>
                  <a:cs typeface="Calibri"/>
                </a:rPr>
                <a:t>versions.</a:t>
              </a:r>
              <a:r>
                <a:rPr sz="1800" spc="15" dirty="0">
                  <a:solidFill>
                    <a:srgbClr val="1F145D"/>
                  </a:solidFill>
                  <a:latin typeface="Calibri"/>
                  <a:cs typeface="Calibri"/>
                </a:rPr>
                <a:t> </a:t>
              </a:r>
              <a:r>
                <a:rPr lang="en-GB" sz="1800" spc="-10" dirty="0">
                  <a:solidFill>
                    <a:srgbClr val="1F145D"/>
                  </a:solidFill>
                  <a:latin typeface="Calibri"/>
                  <a:cs typeface="Calibri"/>
                </a:rPr>
                <a:t>Are there any difference in the utilization result?</a:t>
              </a:r>
              <a:endParaRPr sz="1800" dirty="0">
                <a:solidFill>
                  <a:srgbClr val="1F145D"/>
                </a:solidFill>
                <a:latin typeface="Calibri"/>
                <a:cs typeface="Calibri"/>
              </a:endParaRPr>
            </a:p>
          </p:txBody>
        </p:sp>
        <p:pic>
          <p:nvPicPr>
            <p:cNvPr id="12" name="Picture 11">
              <a:extLst>
                <a:ext uri="{FF2B5EF4-FFF2-40B4-BE49-F238E27FC236}">
                  <a16:creationId xmlns:a16="http://schemas.microsoft.com/office/drawing/2014/main" id="{AF6DC76A-0735-48B6-B1FE-0FD5BF46F7B7}"/>
                </a:ext>
              </a:extLst>
            </p:cNvPr>
            <p:cNvPicPr>
              <a:picLocks noChangeAspect="1"/>
            </p:cNvPicPr>
            <p:nvPr/>
          </p:nvPicPr>
          <p:blipFill>
            <a:blip r:embed="rId3"/>
            <a:stretch>
              <a:fillRect/>
            </a:stretch>
          </p:blipFill>
          <p:spPr>
            <a:xfrm>
              <a:off x="1371600" y="5043804"/>
              <a:ext cx="5029200" cy="638175"/>
            </a:xfrm>
            <a:prstGeom prst="rect">
              <a:avLst/>
            </a:prstGeom>
          </p:spPr>
        </p:pic>
      </p:grpSp>
    </p:spTree>
    <p:extLst>
      <p:ext uri="{BB962C8B-B14F-4D97-AF65-F5344CB8AC3E}">
        <p14:creationId xmlns:p14="http://schemas.microsoft.com/office/powerpoint/2010/main" val="26496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0844" y="3349879"/>
            <a:ext cx="8209492" cy="1120820"/>
          </a:xfrm>
          <a:prstGeom prst="rect">
            <a:avLst/>
          </a:prstGeom>
        </p:spPr>
        <p:txBody>
          <a:bodyPr vert="horz" wrap="square" lIns="0" tIns="12700" rIns="0" bIns="0" rtlCol="0">
            <a:spAutoFit/>
          </a:bodyPr>
          <a:lstStyle/>
          <a:p>
            <a:pPr marL="12700">
              <a:lnSpc>
                <a:spcPct val="100000"/>
              </a:lnSpc>
              <a:spcBef>
                <a:spcPts val="100"/>
              </a:spcBef>
            </a:pPr>
            <a:r>
              <a:rPr sz="7200" b="0" spc="-40" dirty="0">
                <a:solidFill>
                  <a:srgbClr val="1F145D"/>
                </a:solidFill>
                <a:latin typeface="Calibri Light"/>
                <a:cs typeface="Calibri Light"/>
              </a:rPr>
              <a:t>Building</a:t>
            </a:r>
            <a:r>
              <a:rPr sz="7200" b="0" spc="-195" dirty="0">
                <a:solidFill>
                  <a:srgbClr val="1F145D"/>
                </a:solidFill>
                <a:latin typeface="Calibri Light"/>
                <a:cs typeface="Calibri Light"/>
              </a:rPr>
              <a:t> </a:t>
            </a:r>
            <a:r>
              <a:rPr sz="7200" b="0" spc="-55" dirty="0">
                <a:solidFill>
                  <a:srgbClr val="1F145D"/>
                </a:solidFill>
                <a:latin typeface="Calibri Light"/>
                <a:cs typeface="Calibri Light"/>
              </a:rPr>
              <a:t>Blocks</a:t>
            </a:r>
            <a:r>
              <a:rPr lang="en-GB" sz="7200" b="0" spc="-55" dirty="0">
                <a:solidFill>
                  <a:srgbClr val="1F145D"/>
                </a:solidFill>
                <a:latin typeface="Calibri Light"/>
                <a:cs typeface="Calibri Light"/>
              </a:rPr>
              <a:t> &amp; IPs</a:t>
            </a:r>
            <a:endParaRPr sz="7200" dirty="0">
              <a:solidFill>
                <a:srgbClr val="1F145D"/>
              </a:solidFill>
              <a:latin typeface="Calibri Light"/>
              <a:cs typeface="Calibri Light"/>
            </a:endParaRPr>
          </a:p>
        </p:txBody>
      </p:sp>
      <p:sp>
        <p:nvSpPr>
          <p:cNvPr id="3" name="object 3"/>
          <p:cNvSpPr txBox="1"/>
          <p:nvPr/>
        </p:nvSpPr>
        <p:spPr>
          <a:xfrm>
            <a:off x="910844" y="5070094"/>
            <a:ext cx="729424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1F145D"/>
                </a:solidFill>
                <a:latin typeface="Calibri"/>
                <a:cs typeface="Calibri"/>
              </a:rPr>
              <a:t>Developing</a:t>
            </a:r>
            <a:r>
              <a:rPr sz="2800" spc="10" dirty="0">
                <a:solidFill>
                  <a:srgbClr val="1F145D"/>
                </a:solidFill>
                <a:latin typeface="Calibri"/>
                <a:cs typeface="Calibri"/>
              </a:rPr>
              <a:t> </a:t>
            </a:r>
            <a:r>
              <a:rPr sz="2800" spc="-15" dirty="0">
                <a:solidFill>
                  <a:srgbClr val="1F145D"/>
                </a:solidFill>
                <a:latin typeface="Calibri"/>
                <a:cs typeface="Calibri"/>
              </a:rPr>
              <a:t>useful</a:t>
            </a:r>
            <a:r>
              <a:rPr sz="2800" spc="10" dirty="0">
                <a:solidFill>
                  <a:srgbClr val="1F145D"/>
                </a:solidFill>
                <a:latin typeface="Calibri"/>
                <a:cs typeface="Calibri"/>
              </a:rPr>
              <a:t> </a:t>
            </a:r>
            <a:r>
              <a:rPr sz="2800" spc="-10" dirty="0">
                <a:solidFill>
                  <a:srgbClr val="1F145D"/>
                </a:solidFill>
                <a:latin typeface="Calibri"/>
                <a:cs typeface="Calibri"/>
              </a:rPr>
              <a:t>building</a:t>
            </a:r>
            <a:r>
              <a:rPr sz="2800" spc="45" dirty="0">
                <a:solidFill>
                  <a:srgbClr val="1F145D"/>
                </a:solidFill>
                <a:latin typeface="Calibri"/>
                <a:cs typeface="Calibri"/>
              </a:rPr>
              <a:t> </a:t>
            </a:r>
            <a:r>
              <a:rPr sz="2800" spc="-10" dirty="0">
                <a:solidFill>
                  <a:srgbClr val="1F145D"/>
                </a:solidFill>
                <a:latin typeface="Calibri"/>
                <a:cs typeface="Calibri"/>
              </a:rPr>
              <a:t>blocks</a:t>
            </a:r>
            <a:r>
              <a:rPr sz="2800" spc="20"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15" dirty="0">
                <a:solidFill>
                  <a:srgbClr val="1F145D"/>
                </a:solidFill>
                <a:latin typeface="Calibri"/>
                <a:cs typeface="Calibri"/>
              </a:rPr>
              <a:t>digital</a:t>
            </a:r>
            <a:r>
              <a:rPr sz="2800" spc="5" dirty="0">
                <a:solidFill>
                  <a:srgbClr val="1F145D"/>
                </a:solidFill>
                <a:latin typeface="Calibri"/>
                <a:cs typeface="Calibri"/>
              </a:rPr>
              <a:t> </a:t>
            </a:r>
            <a:r>
              <a:rPr sz="2800" spc="-10" dirty="0">
                <a:solidFill>
                  <a:srgbClr val="1F145D"/>
                </a:solidFill>
                <a:latin typeface="Calibri"/>
                <a:cs typeface="Calibri"/>
              </a:rPr>
              <a:t>design</a:t>
            </a:r>
            <a:endParaRPr sz="2800" dirty="0">
              <a:solidFill>
                <a:srgbClr val="1F145D"/>
              </a:solidFill>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368" y="1030326"/>
            <a:ext cx="7920880" cy="1367682"/>
          </a:xfrm>
          <a:prstGeom prst="rect">
            <a:avLst/>
          </a:prstGeom>
        </p:spPr>
        <p:txBody>
          <a:bodyPr vert="horz" wrap="square" lIns="0" tIns="13335" rIns="0" bIns="0" rtlCol="0">
            <a:spAutoFit/>
          </a:bodyPr>
          <a:lstStyle/>
          <a:p>
            <a:pPr marL="12700">
              <a:lnSpc>
                <a:spcPct val="100000"/>
              </a:lnSpc>
              <a:spcBef>
                <a:spcPts val="105"/>
              </a:spcBef>
            </a:pPr>
            <a:r>
              <a:rPr lang="en-GB" spc="-35" dirty="0"/>
              <a:t>Lego Parts for Lego Toy,</a:t>
            </a:r>
            <a:br>
              <a:rPr lang="en-GB" spc="-35" dirty="0"/>
            </a:br>
            <a:r>
              <a:rPr lang="en-GB" spc="-35" dirty="0"/>
              <a:t>Building Blocks for Hardware</a:t>
            </a:r>
            <a:endParaRPr dirty="0"/>
          </a:p>
        </p:txBody>
      </p:sp>
      <p:sp>
        <p:nvSpPr>
          <p:cNvPr id="3" name="object 3"/>
          <p:cNvSpPr txBox="1"/>
          <p:nvPr/>
        </p:nvSpPr>
        <p:spPr>
          <a:xfrm>
            <a:off x="713383" y="2623235"/>
            <a:ext cx="7308850" cy="3236142"/>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sz="2800" spc="-10" dirty="0">
                <a:solidFill>
                  <a:srgbClr val="1F145D"/>
                </a:solidFill>
                <a:latin typeface="Calibri"/>
                <a:cs typeface="Calibri"/>
              </a:rPr>
              <a:t>Logic building</a:t>
            </a:r>
            <a:r>
              <a:rPr sz="2800" spc="40" dirty="0">
                <a:solidFill>
                  <a:srgbClr val="1F145D"/>
                </a:solidFill>
                <a:latin typeface="Calibri"/>
                <a:cs typeface="Calibri"/>
              </a:rPr>
              <a:t> </a:t>
            </a:r>
            <a:r>
              <a:rPr sz="2800" spc="-10" dirty="0">
                <a:solidFill>
                  <a:srgbClr val="1F145D"/>
                </a:solidFill>
                <a:latin typeface="Calibri"/>
                <a:cs typeface="Calibri"/>
              </a:rPr>
              <a:t>blocks</a:t>
            </a:r>
            <a:r>
              <a:rPr sz="2800" spc="20" dirty="0">
                <a:solidFill>
                  <a:srgbClr val="1F145D"/>
                </a:solidFill>
                <a:latin typeface="Calibri"/>
                <a:cs typeface="Calibri"/>
              </a:rPr>
              <a:t> </a:t>
            </a:r>
            <a:r>
              <a:rPr sz="2800" spc="-10" dirty="0">
                <a:solidFill>
                  <a:srgbClr val="1F145D"/>
                </a:solidFill>
                <a:latin typeface="Calibri"/>
                <a:cs typeface="Calibri"/>
              </a:rPr>
              <a:t>described</a:t>
            </a:r>
            <a:r>
              <a:rPr sz="2800" spc="20" dirty="0">
                <a:solidFill>
                  <a:srgbClr val="1F145D"/>
                </a:solidFill>
                <a:latin typeface="Calibri"/>
                <a:cs typeface="Calibri"/>
              </a:rPr>
              <a:t> </a:t>
            </a:r>
            <a:r>
              <a:rPr sz="2800" spc="-5" dirty="0">
                <a:solidFill>
                  <a:srgbClr val="1F145D"/>
                </a:solidFill>
                <a:latin typeface="Calibri"/>
                <a:cs typeface="Calibri"/>
              </a:rPr>
              <a:t>in</a:t>
            </a:r>
            <a:r>
              <a:rPr sz="2800" dirty="0">
                <a:solidFill>
                  <a:srgbClr val="1F145D"/>
                </a:solidFill>
                <a:latin typeface="Calibri"/>
                <a:cs typeface="Calibri"/>
              </a:rPr>
              <a:t> </a:t>
            </a:r>
            <a:r>
              <a:rPr sz="2800" spc="-25" dirty="0">
                <a:solidFill>
                  <a:srgbClr val="1F145D"/>
                </a:solidFill>
                <a:latin typeface="Calibri"/>
                <a:cs typeface="Calibri"/>
              </a:rPr>
              <a:t>different</a:t>
            </a:r>
            <a:r>
              <a:rPr sz="2800" spc="10" dirty="0">
                <a:solidFill>
                  <a:srgbClr val="1F145D"/>
                </a:solidFill>
                <a:latin typeface="Calibri"/>
                <a:cs typeface="Calibri"/>
              </a:rPr>
              <a:t> </a:t>
            </a:r>
            <a:r>
              <a:rPr sz="2800" spc="-30" dirty="0">
                <a:solidFill>
                  <a:srgbClr val="1F145D"/>
                </a:solidFill>
                <a:latin typeface="Calibri"/>
                <a:cs typeface="Calibri"/>
              </a:rPr>
              <a:t>ways.</a:t>
            </a:r>
            <a:endParaRPr sz="2800" dirty="0">
              <a:solidFill>
                <a:srgbClr val="1F145D"/>
              </a:solidFill>
              <a:latin typeface="Calibri"/>
              <a:cs typeface="Calibri"/>
            </a:endParaRPr>
          </a:p>
          <a:p>
            <a:pPr marL="241300" indent="-229235">
              <a:lnSpc>
                <a:spcPts val="3190"/>
              </a:lnSpc>
              <a:spcBef>
                <a:spcPts val="675"/>
              </a:spcBef>
              <a:buFont typeface="Arial"/>
              <a:buChar char="•"/>
              <a:tabLst>
                <a:tab pos="241935" algn="l"/>
              </a:tabLst>
            </a:pPr>
            <a:r>
              <a:rPr sz="2800" spc="-10" dirty="0">
                <a:solidFill>
                  <a:srgbClr val="1F145D"/>
                </a:solidFill>
                <a:latin typeface="Calibri"/>
                <a:cs typeface="Calibri"/>
              </a:rPr>
              <a:t>Building</a:t>
            </a:r>
            <a:r>
              <a:rPr sz="2800" spc="25" dirty="0">
                <a:solidFill>
                  <a:srgbClr val="1F145D"/>
                </a:solidFill>
                <a:latin typeface="Calibri"/>
                <a:cs typeface="Calibri"/>
              </a:rPr>
              <a:t> </a:t>
            </a:r>
            <a:r>
              <a:rPr sz="2800" spc="-10" dirty="0">
                <a:solidFill>
                  <a:srgbClr val="1F145D"/>
                </a:solidFill>
                <a:latin typeface="Calibri"/>
                <a:cs typeface="Calibri"/>
              </a:rPr>
              <a:t>blocks</a:t>
            </a:r>
            <a:r>
              <a:rPr sz="2800" spc="20" dirty="0">
                <a:solidFill>
                  <a:srgbClr val="1F145D"/>
                </a:solidFill>
                <a:latin typeface="Calibri"/>
                <a:cs typeface="Calibri"/>
              </a:rPr>
              <a:t> </a:t>
            </a:r>
            <a:r>
              <a:rPr sz="2800" spc="-20" dirty="0">
                <a:solidFill>
                  <a:srgbClr val="1F145D"/>
                </a:solidFill>
                <a:latin typeface="Calibri"/>
                <a:cs typeface="Calibri"/>
              </a:rPr>
              <a:t>are</a:t>
            </a:r>
            <a:r>
              <a:rPr sz="2800" spc="-5" dirty="0">
                <a:solidFill>
                  <a:srgbClr val="1F145D"/>
                </a:solidFill>
                <a:latin typeface="Calibri"/>
                <a:cs typeface="Calibri"/>
              </a:rPr>
              <a:t> </a:t>
            </a:r>
            <a:r>
              <a:rPr sz="2800" spc="-10" dirty="0">
                <a:solidFill>
                  <a:srgbClr val="1F145D"/>
                </a:solidFill>
                <a:latin typeface="Calibri"/>
                <a:cs typeface="Calibri"/>
              </a:rPr>
              <a:t>concepts</a:t>
            </a:r>
            <a:r>
              <a:rPr sz="2800" spc="20" dirty="0">
                <a:solidFill>
                  <a:srgbClr val="1F145D"/>
                </a:solidFill>
                <a:latin typeface="Calibri"/>
                <a:cs typeface="Calibri"/>
              </a:rPr>
              <a:t> </a:t>
            </a:r>
            <a:r>
              <a:rPr sz="2800" spc="-10" dirty="0">
                <a:solidFill>
                  <a:srgbClr val="1F145D"/>
                </a:solidFill>
                <a:latin typeface="Calibri"/>
                <a:cs typeface="Calibri"/>
              </a:rPr>
              <a:t>such</a:t>
            </a:r>
            <a:r>
              <a:rPr sz="2800" spc="25" dirty="0">
                <a:solidFill>
                  <a:srgbClr val="1F145D"/>
                </a:solidFill>
                <a:latin typeface="Calibri"/>
                <a:cs typeface="Calibri"/>
              </a:rPr>
              <a:t> </a:t>
            </a:r>
            <a:r>
              <a:rPr sz="2800" spc="-20" dirty="0">
                <a:solidFill>
                  <a:srgbClr val="1F145D"/>
                </a:solidFill>
                <a:latin typeface="Calibri"/>
                <a:cs typeface="Calibri"/>
              </a:rPr>
              <a:t>counters,</a:t>
            </a:r>
            <a:r>
              <a:rPr sz="2800" spc="20" dirty="0">
                <a:solidFill>
                  <a:srgbClr val="1F145D"/>
                </a:solidFill>
                <a:latin typeface="Calibri"/>
                <a:cs typeface="Calibri"/>
              </a:rPr>
              <a:t> </a:t>
            </a:r>
            <a:r>
              <a:rPr sz="2800" spc="-10" dirty="0">
                <a:solidFill>
                  <a:srgbClr val="1F145D"/>
                </a:solidFill>
                <a:latin typeface="Calibri"/>
                <a:cs typeface="Calibri"/>
              </a:rPr>
              <a:t>shift</a:t>
            </a:r>
            <a:endParaRPr sz="2800" dirty="0">
              <a:solidFill>
                <a:srgbClr val="1F145D"/>
              </a:solidFill>
              <a:latin typeface="Calibri"/>
              <a:cs typeface="Calibri"/>
            </a:endParaRPr>
          </a:p>
          <a:p>
            <a:pPr marL="241300">
              <a:lnSpc>
                <a:spcPts val="3190"/>
              </a:lnSpc>
            </a:pPr>
            <a:r>
              <a:rPr sz="2800" spc="-45" dirty="0">
                <a:solidFill>
                  <a:srgbClr val="1F145D"/>
                </a:solidFill>
                <a:latin typeface="Calibri"/>
                <a:cs typeface="Calibri"/>
              </a:rPr>
              <a:t>register,</a:t>
            </a:r>
            <a:r>
              <a:rPr sz="2800" spc="-5" dirty="0">
                <a:solidFill>
                  <a:srgbClr val="1F145D"/>
                </a:solidFill>
                <a:latin typeface="Calibri"/>
                <a:cs typeface="Calibri"/>
              </a:rPr>
              <a:t> </a:t>
            </a:r>
            <a:r>
              <a:rPr sz="2800" spc="-20" dirty="0">
                <a:solidFill>
                  <a:srgbClr val="1F145D"/>
                </a:solidFill>
                <a:latin typeface="Calibri"/>
                <a:cs typeface="Calibri"/>
              </a:rPr>
              <a:t>multiplexers,</a:t>
            </a:r>
            <a:r>
              <a:rPr sz="2800" spc="40" dirty="0">
                <a:solidFill>
                  <a:srgbClr val="1F145D"/>
                </a:solidFill>
                <a:latin typeface="Calibri"/>
                <a:cs typeface="Calibri"/>
              </a:rPr>
              <a:t> </a:t>
            </a:r>
            <a:r>
              <a:rPr sz="2800" spc="-20" dirty="0">
                <a:solidFill>
                  <a:srgbClr val="1F145D"/>
                </a:solidFill>
                <a:latin typeface="Calibri"/>
                <a:cs typeface="Calibri"/>
              </a:rPr>
              <a:t>synchronisers,</a:t>
            </a:r>
            <a:r>
              <a:rPr sz="2800" spc="65" dirty="0">
                <a:solidFill>
                  <a:srgbClr val="1F145D"/>
                </a:solidFill>
                <a:latin typeface="Calibri"/>
                <a:cs typeface="Calibri"/>
              </a:rPr>
              <a:t> </a:t>
            </a:r>
            <a:r>
              <a:rPr sz="2800" spc="-15" dirty="0">
                <a:solidFill>
                  <a:srgbClr val="1F145D"/>
                </a:solidFill>
                <a:latin typeface="Calibri"/>
                <a:cs typeface="Calibri"/>
              </a:rPr>
              <a:t>etc…</a:t>
            </a:r>
            <a:endParaRPr sz="2800" dirty="0">
              <a:solidFill>
                <a:srgbClr val="1F145D"/>
              </a:solidFill>
              <a:latin typeface="Calibri"/>
              <a:cs typeface="Calibri"/>
            </a:endParaRPr>
          </a:p>
          <a:p>
            <a:pPr marL="241300" marR="5080" indent="-229235">
              <a:lnSpc>
                <a:spcPts val="3030"/>
              </a:lnSpc>
              <a:spcBef>
                <a:spcPts val="1035"/>
              </a:spcBef>
              <a:buFont typeface="Arial"/>
              <a:buChar char="•"/>
              <a:tabLst>
                <a:tab pos="241935" algn="l"/>
              </a:tabLst>
            </a:pPr>
            <a:r>
              <a:rPr sz="2800" spc="-10" dirty="0">
                <a:solidFill>
                  <a:srgbClr val="1F145D"/>
                </a:solidFill>
                <a:latin typeface="Calibri"/>
                <a:cs typeface="Calibri"/>
              </a:rPr>
              <a:t>The</a:t>
            </a:r>
            <a:r>
              <a:rPr sz="2800" spc="-5" dirty="0">
                <a:solidFill>
                  <a:srgbClr val="1F145D"/>
                </a:solidFill>
                <a:latin typeface="Calibri"/>
                <a:cs typeface="Calibri"/>
              </a:rPr>
              <a:t> </a:t>
            </a:r>
            <a:r>
              <a:rPr sz="2800" spc="-30" dirty="0">
                <a:solidFill>
                  <a:srgbClr val="1F145D"/>
                </a:solidFill>
                <a:latin typeface="Calibri"/>
                <a:cs typeface="Calibri"/>
              </a:rPr>
              <a:t>ways</a:t>
            </a:r>
            <a:r>
              <a:rPr sz="2800" spc="-5" dirty="0">
                <a:solidFill>
                  <a:srgbClr val="1F145D"/>
                </a:solidFill>
                <a:latin typeface="Calibri"/>
                <a:cs typeface="Calibri"/>
              </a:rPr>
              <a:t> </a:t>
            </a:r>
            <a:r>
              <a:rPr sz="2800" spc="-20" dirty="0">
                <a:solidFill>
                  <a:srgbClr val="1F145D"/>
                </a:solidFill>
                <a:latin typeface="Calibri"/>
                <a:cs typeface="Calibri"/>
              </a:rPr>
              <a:t>may</a:t>
            </a:r>
            <a:r>
              <a:rPr sz="2800" dirty="0">
                <a:solidFill>
                  <a:srgbClr val="1F145D"/>
                </a:solidFill>
                <a:latin typeface="Calibri"/>
                <a:cs typeface="Calibri"/>
              </a:rPr>
              <a:t> </a:t>
            </a:r>
            <a:r>
              <a:rPr sz="2800" spc="-5" dirty="0">
                <a:solidFill>
                  <a:srgbClr val="1F145D"/>
                </a:solidFill>
                <a:latin typeface="Calibri"/>
                <a:cs typeface="Calibri"/>
              </a:rPr>
              <a:t>be</a:t>
            </a:r>
            <a:r>
              <a:rPr sz="2800" dirty="0">
                <a:solidFill>
                  <a:srgbClr val="1F145D"/>
                </a:solidFill>
                <a:latin typeface="Calibri"/>
                <a:cs typeface="Calibri"/>
              </a:rPr>
              <a:t> </a:t>
            </a:r>
            <a:r>
              <a:rPr sz="2800" spc="-15" dirty="0">
                <a:solidFill>
                  <a:srgbClr val="1F145D"/>
                </a:solidFill>
                <a:latin typeface="Calibri"/>
                <a:cs typeface="Calibri"/>
              </a:rPr>
              <a:t>symbolic</a:t>
            </a:r>
            <a:r>
              <a:rPr sz="2800" spc="20" dirty="0">
                <a:solidFill>
                  <a:srgbClr val="1F145D"/>
                </a:solidFill>
                <a:latin typeface="Calibri"/>
                <a:cs typeface="Calibri"/>
              </a:rPr>
              <a:t> </a:t>
            </a:r>
            <a:r>
              <a:rPr sz="2800" spc="-15" dirty="0">
                <a:solidFill>
                  <a:srgbClr val="1F145D"/>
                </a:solidFill>
                <a:latin typeface="Calibri"/>
                <a:cs typeface="Calibri"/>
              </a:rPr>
              <a:t>(gates,</a:t>
            </a:r>
            <a:r>
              <a:rPr sz="2800" spc="-10" dirty="0">
                <a:solidFill>
                  <a:srgbClr val="1F145D"/>
                </a:solidFill>
                <a:latin typeface="Calibri"/>
                <a:cs typeface="Calibri"/>
              </a:rPr>
              <a:t> circuits)</a:t>
            </a:r>
            <a:r>
              <a:rPr sz="2800" spc="10" dirty="0">
                <a:solidFill>
                  <a:srgbClr val="1F145D"/>
                </a:solidFill>
                <a:latin typeface="Calibri"/>
                <a:cs typeface="Calibri"/>
              </a:rPr>
              <a:t> </a:t>
            </a:r>
            <a:r>
              <a:rPr sz="2800" spc="-10" dirty="0">
                <a:solidFill>
                  <a:srgbClr val="1F145D"/>
                </a:solidFill>
                <a:latin typeface="Calibri"/>
                <a:cs typeface="Calibri"/>
              </a:rPr>
              <a:t>or </a:t>
            </a:r>
            <a:r>
              <a:rPr sz="2800" spc="-5" dirty="0">
                <a:solidFill>
                  <a:srgbClr val="1F145D"/>
                </a:solidFill>
                <a:latin typeface="Calibri"/>
                <a:cs typeface="Calibri"/>
              </a:rPr>
              <a:t> </a:t>
            </a:r>
            <a:r>
              <a:rPr sz="2800" spc="-10" dirty="0">
                <a:solidFill>
                  <a:srgbClr val="1F145D"/>
                </a:solidFill>
                <a:latin typeface="Calibri"/>
                <a:cs typeface="Calibri"/>
              </a:rPr>
              <a:t>mathematical</a:t>
            </a:r>
            <a:r>
              <a:rPr sz="2800" dirty="0">
                <a:solidFill>
                  <a:srgbClr val="1F145D"/>
                </a:solidFill>
                <a:latin typeface="Calibri"/>
                <a:cs typeface="Calibri"/>
              </a:rPr>
              <a:t> </a:t>
            </a:r>
            <a:r>
              <a:rPr sz="2800" spc="-10" dirty="0">
                <a:solidFill>
                  <a:srgbClr val="1F145D"/>
                </a:solidFill>
                <a:latin typeface="Calibri"/>
                <a:cs typeface="Calibri"/>
              </a:rPr>
              <a:t>(Boolean,</a:t>
            </a:r>
            <a:r>
              <a:rPr sz="2800" spc="5" dirty="0">
                <a:solidFill>
                  <a:srgbClr val="1F145D"/>
                </a:solidFill>
                <a:latin typeface="Calibri"/>
                <a:cs typeface="Calibri"/>
              </a:rPr>
              <a:t> </a:t>
            </a:r>
            <a:r>
              <a:rPr sz="2800" spc="-5" dirty="0">
                <a:solidFill>
                  <a:srgbClr val="1F145D"/>
                </a:solidFill>
                <a:latin typeface="Calibri"/>
                <a:cs typeface="Calibri"/>
              </a:rPr>
              <a:t>truth</a:t>
            </a:r>
            <a:r>
              <a:rPr sz="2800" spc="25" dirty="0">
                <a:solidFill>
                  <a:srgbClr val="1F145D"/>
                </a:solidFill>
                <a:latin typeface="Calibri"/>
                <a:cs typeface="Calibri"/>
              </a:rPr>
              <a:t> </a:t>
            </a:r>
            <a:r>
              <a:rPr sz="2800" spc="-10" dirty="0">
                <a:solidFill>
                  <a:srgbClr val="1F145D"/>
                </a:solidFill>
                <a:latin typeface="Calibri"/>
                <a:cs typeface="Calibri"/>
              </a:rPr>
              <a:t>tables)</a:t>
            </a:r>
            <a:r>
              <a:rPr sz="2800" spc="20" dirty="0">
                <a:solidFill>
                  <a:srgbClr val="1F145D"/>
                </a:solidFill>
                <a:latin typeface="Calibri"/>
                <a:cs typeface="Calibri"/>
              </a:rPr>
              <a:t> </a:t>
            </a:r>
            <a:r>
              <a:rPr sz="2800" spc="-5" dirty="0">
                <a:solidFill>
                  <a:srgbClr val="1F145D"/>
                </a:solidFill>
                <a:latin typeface="Calibri"/>
                <a:cs typeface="Calibri"/>
              </a:rPr>
              <a:t>or</a:t>
            </a:r>
            <a:r>
              <a:rPr sz="2800" dirty="0">
                <a:solidFill>
                  <a:srgbClr val="1F145D"/>
                </a:solidFill>
                <a:latin typeface="Calibri"/>
                <a:cs typeface="Calibri"/>
              </a:rPr>
              <a:t> </a:t>
            </a:r>
            <a:r>
              <a:rPr sz="2800" spc="-15" dirty="0">
                <a:solidFill>
                  <a:srgbClr val="1F145D"/>
                </a:solidFill>
                <a:latin typeface="Calibri"/>
                <a:cs typeface="Calibri"/>
              </a:rPr>
              <a:t>linguistic </a:t>
            </a:r>
            <a:r>
              <a:rPr sz="2800" spc="-615" dirty="0">
                <a:solidFill>
                  <a:srgbClr val="1F145D"/>
                </a:solidFill>
                <a:latin typeface="Calibri"/>
                <a:cs typeface="Calibri"/>
              </a:rPr>
              <a:t> </a:t>
            </a:r>
            <a:r>
              <a:rPr sz="2800" spc="-20" dirty="0">
                <a:solidFill>
                  <a:srgbClr val="1F145D"/>
                </a:solidFill>
                <a:latin typeface="Calibri"/>
                <a:cs typeface="Calibri"/>
              </a:rPr>
              <a:t>(Verilog,</a:t>
            </a:r>
            <a:r>
              <a:rPr sz="2800" spc="-5" dirty="0">
                <a:solidFill>
                  <a:srgbClr val="1F145D"/>
                </a:solidFill>
                <a:latin typeface="Calibri"/>
                <a:cs typeface="Calibri"/>
              </a:rPr>
              <a:t> </a:t>
            </a:r>
            <a:r>
              <a:rPr sz="2800" spc="-10" dirty="0" err="1">
                <a:solidFill>
                  <a:srgbClr val="1F145D"/>
                </a:solidFill>
                <a:latin typeface="Calibri"/>
                <a:cs typeface="Calibri"/>
              </a:rPr>
              <a:t>vhdl</a:t>
            </a:r>
            <a:r>
              <a:rPr sz="2800" spc="-10" dirty="0">
                <a:solidFill>
                  <a:srgbClr val="1F145D"/>
                </a:solidFill>
                <a:latin typeface="Calibri"/>
                <a:cs typeface="Calibri"/>
              </a:rPr>
              <a:t>)</a:t>
            </a:r>
            <a:endParaRPr lang="en-GB" sz="4100" spc="-10" dirty="0">
              <a:solidFill>
                <a:srgbClr val="1F145D"/>
              </a:solidFill>
              <a:latin typeface="Calibri"/>
              <a:cs typeface="Calibri"/>
            </a:endParaRPr>
          </a:p>
          <a:p>
            <a:pPr marL="241300" marR="5080" indent="-229235">
              <a:lnSpc>
                <a:spcPts val="3030"/>
              </a:lnSpc>
              <a:spcBef>
                <a:spcPts val="1035"/>
              </a:spcBef>
              <a:buFont typeface="Arial"/>
              <a:buChar char="•"/>
              <a:tabLst>
                <a:tab pos="241935" algn="l"/>
              </a:tabLst>
            </a:pPr>
            <a:endParaRPr sz="2800" dirty="0">
              <a:solidFill>
                <a:srgbClr val="1F145D"/>
              </a:solidFill>
              <a:latin typeface="Calibri"/>
              <a:cs typeface="Calibri"/>
            </a:endParaRPr>
          </a:p>
        </p:txBody>
      </p:sp>
      <p:pic>
        <p:nvPicPr>
          <p:cNvPr id="5" name="Picture 4" descr="Got A Box Of Lego Bricks? This Amazing App Scans Them And Suggests New  Builds">
            <a:extLst>
              <a:ext uri="{FF2B5EF4-FFF2-40B4-BE49-F238E27FC236}">
                <a16:creationId xmlns:a16="http://schemas.microsoft.com/office/drawing/2014/main" id="{F7A93F34-206E-6F20-BEB9-40E25989AF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5903" y="5403114"/>
            <a:ext cx="1829612" cy="12171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ron Man - Brickipedia, the LEGO Wiki">
            <a:extLst>
              <a:ext uri="{FF2B5EF4-FFF2-40B4-BE49-F238E27FC236}">
                <a16:creationId xmlns:a16="http://schemas.microsoft.com/office/drawing/2014/main" id="{A4B23A5D-E02A-7043-A19C-1BA4174352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3863" y="5387910"/>
            <a:ext cx="782911" cy="1247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Lego® Custom Instructions CAPTAIN AMERICA - Lego Instructions - MocsMarket">
            <a:extLst>
              <a:ext uri="{FF2B5EF4-FFF2-40B4-BE49-F238E27FC236}">
                <a16:creationId xmlns:a16="http://schemas.microsoft.com/office/drawing/2014/main" id="{74C76163-EC7E-DD9C-2D43-229EF56B0B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8140" y="5403114"/>
            <a:ext cx="1247575" cy="1247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Review: 21304 Doctor Who | Brickset: LEGO set guide and database">
            <a:extLst>
              <a:ext uri="{FF2B5EF4-FFF2-40B4-BE49-F238E27FC236}">
                <a16:creationId xmlns:a16="http://schemas.microsoft.com/office/drawing/2014/main" id="{97B7C3F6-DC06-486E-75BD-9F207B0F60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2233" y="5403114"/>
            <a:ext cx="2042872" cy="13629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7272" y="293053"/>
            <a:ext cx="4963037" cy="697230"/>
          </a:xfrm>
          <a:prstGeom prst="rect">
            <a:avLst/>
          </a:prstGeom>
        </p:spPr>
        <p:txBody>
          <a:bodyPr vert="horz" wrap="square" lIns="0" tIns="13335" rIns="0" bIns="0" rtlCol="0">
            <a:spAutoFit/>
          </a:bodyPr>
          <a:lstStyle/>
          <a:p>
            <a:pPr marL="12700">
              <a:lnSpc>
                <a:spcPct val="100000"/>
              </a:lnSpc>
              <a:spcBef>
                <a:spcPts val="105"/>
              </a:spcBef>
            </a:pPr>
            <a:r>
              <a:rPr spc="-30" dirty="0"/>
              <a:t>Registers</a:t>
            </a:r>
            <a:r>
              <a:rPr spc="-35" dirty="0"/>
              <a:t> </a:t>
            </a:r>
            <a:r>
              <a:rPr dirty="0"/>
              <a:t>/</a:t>
            </a:r>
            <a:r>
              <a:rPr spc="-35" dirty="0"/>
              <a:t> </a:t>
            </a:r>
            <a:r>
              <a:rPr spc="-20" dirty="0"/>
              <a:t>DFFs</a:t>
            </a:r>
          </a:p>
        </p:txBody>
      </p:sp>
      <p:grpSp>
        <p:nvGrpSpPr>
          <p:cNvPr id="3" name="object 3"/>
          <p:cNvGrpSpPr/>
          <p:nvPr/>
        </p:nvGrpSpPr>
        <p:grpSpPr>
          <a:xfrm>
            <a:off x="1865122" y="3064510"/>
            <a:ext cx="698500" cy="947419"/>
            <a:chOff x="1865122" y="3064510"/>
            <a:chExt cx="698500" cy="947419"/>
          </a:xfrm>
        </p:grpSpPr>
        <p:sp>
          <p:nvSpPr>
            <p:cNvPr id="4" name="object 4"/>
            <p:cNvSpPr/>
            <p:nvPr/>
          </p:nvSpPr>
          <p:spPr>
            <a:xfrm>
              <a:off x="1871472" y="3070860"/>
              <a:ext cx="685800" cy="934719"/>
            </a:xfrm>
            <a:custGeom>
              <a:avLst/>
              <a:gdLst/>
              <a:ahLst/>
              <a:cxnLst/>
              <a:rect l="l" t="t" r="r" b="b"/>
              <a:pathLst>
                <a:path w="685800" h="934720">
                  <a:moveTo>
                    <a:pt x="685800" y="0"/>
                  </a:moveTo>
                  <a:lnTo>
                    <a:pt x="0" y="0"/>
                  </a:lnTo>
                  <a:lnTo>
                    <a:pt x="0" y="934212"/>
                  </a:lnTo>
                  <a:lnTo>
                    <a:pt x="685800" y="934212"/>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5" name="object 5"/>
            <p:cNvSpPr/>
            <p:nvPr/>
          </p:nvSpPr>
          <p:spPr>
            <a:xfrm>
              <a:off x="1871472" y="3070860"/>
              <a:ext cx="685800" cy="934719"/>
            </a:xfrm>
            <a:custGeom>
              <a:avLst/>
              <a:gdLst/>
              <a:ahLst/>
              <a:cxnLst/>
              <a:rect l="l" t="t" r="r" b="b"/>
              <a:pathLst>
                <a:path w="685800" h="934720">
                  <a:moveTo>
                    <a:pt x="0" y="934212"/>
                  </a:moveTo>
                  <a:lnTo>
                    <a:pt x="685800" y="934212"/>
                  </a:lnTo>
                  <a:lnTo>
                    <a:pt x="685800" y="0"/>
                  </a:lnTo>
                  <a:lnTo>
                    <a:pt x="0" y="0"/>
                  </a:lnTo>
                  <a:lnTo>
                    <a:pt x="0" y="934212"/>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6" name="object 6"/>
          <p:cNvSpPr txBox="1"/>
          <p:nvPr/>
        </p:nvSpPr>
        <p:spPr>
          <a:xfrm>
            <a:off x="1950847" y="3089909"/>
            <a:ext cx="477520" cy="848994"/>
          </a:xfrm>
          <a:prstGeom prst="rect">
            <a:avLst/>
          </a:prstGeom>
        </p:spPr>
        <p:txBody>
          <a:bodyPr vert="horz" wrap="square" lIns="0" tIns="12700" rIns="0" bIns="0" rtlCol="0">
            <a:spAutoFit/>
          </a:bodyPr>
          <a:lstStyle/>
          <a:p>
            <a:pPr marL="12700">
              <a:lnSpc>
                <a:spcPct val="100000"/>
              </a:lnSpc>
              <a:spcBef>
                <a:spcPts val="100"/>
              </a:spcBef>
              <a:tabLst>
                <a:tab pos="310515" algn="l"/>
              </a:tabLst>
            </a:pPr>
            <a:r>
              <a:rPr sz="1800" dirty="0">
                <a:solidFill>
                  <a:srgbClr val="1F145D"/>
                </a:solidFill>
                <a:latin typeface="Calibri"/>
                <a:cs typeface="Calibri"/>
              </a:rPr>
              <a:t>D	Q</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CE</a:t>
            </a:r>
            <a:endParaRPr sz="1800">
              <a:solidFill>
                <a:srgbClr val="1F145D"/>
              </a:solidFill>
              <a:latin typeface="Calibri"/>
              <a:cs typeface="Calibri"/>
            </a:endParaRPr>
          </a:p>
          <a:p>
            <a:pPr marL="64135">
              <a:lnSpc>
                <a:spcPct val="100000"/>
              </a:lnSpc>
            </a:pPr>
            <a:r>
              <a:rPr sz="1800" dirty="0">
                <a:solidFill>
                  <a:srgbClr val="1F145D"/>
                </a:solidFill>
                <a:latin typeface="Calibri"/>
                <a:cs typeface="Calibri"/>
              </a:rPr>
              <a:t>C</a:t>
            </a:r>
            <a:endParaRPr sz="1800">
              <a:solidFill>
                <a:srgbClr val="1F145D"/>
              </a:solidFill>
              <a:latin typeface="Calibri"/>
              <a:cs typeface="Calibri"/>
            </a:endParaRPr>
          </a:p>
        </p:txBody>
      </p:sp>
      <p:grpSp>
        <p:nvGrpSpPr>
          <p:cNvPr id="7" name="object 7"/>
          <p:cNvGrpSpPr/>
          <p:nvPr/>
        </p:nvGrpSpPr>
        <p:grpSpPr>
          <a:xfrm>
            <a:off x="1865122" y="1965705"/>
            <a:ext cx="698500" cy="1960880"/>
            <a:chOff x="1865122" y="1965705"/>
            <a:chExt cx="698500" cy="1960880"/>
          </a:xfrm>
        </p:grpSpPr>
        <p:pic>
          <p:nvPicPr>
            <p:cNvPr id="8" name="object 8"/>
            <p:cNvPicPr/>
            <p:nvPr/>
          </p:nvPicPr>
          <p:blipFill>
            <a:blip r:embed="rId2" cstate="print"/>
            <a:stretch>
              <a:fillRect/>
            </a:stretch>
          </p:blipFill>
          <p:spPr>
            <a:xfrm>
              <a:off x="1865122" y="3698494"/>
              <a:ext cx="117855" cy="227583"/>
            </a:xfrm>
            <a:prstGeom prst="rect">
              <a:avLst/>
            </a:prstGeom>
          </p:spPr>
        </p:pic>
        <p:sp>
          <p:nvSpPr>
            <p:cNvPr id="9" name="object 9"/>
            <p:cNvSpPr/>
            <p:nvPr/>
          </p:nvSpPr>
          <p:spPr>
            <a:xfrm>
              <a:off x="1871472" y="1972055"/>
              <a:ext cx="685800" cy="932815"/>
            </a:xfrm>
            <a:custGeom>
              <a:avLst/>
              <a:gdLst/>
              <a:ahLst/>
              <a:cxnLst/>
              <a:rect l="l" t="t" r="r" b="b"/>
              <a:pathLst>
                <a:path w="685800" h="932814">
                  <a:moveTo>
                    <a:pt x="685800" y="0"/>
                  </a:moveTo>
                  <a:lnTo>
                    <a:pt x="0" y="0"/>
                  </a:lnTo>
                  <a:lnTo>
                    <a:pt x="0" y="932688"/>
                  </a:lnTo>
                  <a:lnTo>
                    <a:pt x="685800" y="932688"/>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10" name="object 10"/>
            <p:cNvSpPr/>
            <p:nvPr/>
          </p:nvSpPr>
          <p:spPr>
            <a:xfrm>
              <a:off x="1871472" y="1972055"/>
              <a:ext cx="685800" cy="932815"/>
            </a:xfrm>
            <a:custGeom>
              <a:avLst/>
              <a:gdLst/>
              <a:ahLst/>
              <a:cxnLst/>
              <a:rect l="l" t="t" r="r" b="b"/>
              <a:pathLst>
                <a:path w="685800" h="932814">
                  <a:moveTo>
                    <a:pt x="0" y="932688"/>
                  </a:moveTo>
                  <a:lnTo>
                    <a:pt x="685800" y="932688"/>
                  </a:lnTo>
                  <a:lnTo>
                    <a:pt x="685800" y="0"/>
                  </a:lnTo>
                  <a:lnTo>
                    <a:pt x="0" y="0"/>
                  </a:lnTo>
                  <a:lnTo>
                    <a:pt x="0" y="932688"/>
                  </a:lnTo>
                  <a:close/>
                </a:path>
              </a:pathLst>
            </a:custGeom>
            <a:ln w="12699">
              <a:solidFill>
                <a:srgbClr val="2E528F"/>
              </a:solidFill>
            </a:ln>
          </p:spPr>
          <p:txBody>
            <a:bodyPr wrap="square" lIns="0" tIns="0" rIns="0" bIns="0" rtlCol="0"/>
            <a:lstStyle/>
            <a:p>
              <a:endParaRPr>
                <a:solidFill>
                  <a:srgbClr val="1F145D"/>
                </a:solidFill>
              </a:endParaRPr>
            </a:p>
          </p:txBody>
        </p:sp>
      </p:grpSp>
      <p:sp>
        <p:nvSpPr>
          <p:cNvPr id="11" name="object 11"/>
          <p:cNvSpPr txBox="1"/>
          <p:nvPr/>
        </p:nvSpPr>
        <p:spPr>
          <a:xfrm>
            <a:off x="1950847" y="1989531"/>
            <a:ext cx="478155" cy="848994"/>
          </a:xfrm>
          <a:prstGeom prst="rect">
            <a:avLst/>
          </a:prstGeom>
        </p:spPr>
        <p:txBody>
          <a:bodyPr vert="horz" wrap="square" lIns="0" tIns="12700" rIns="0" bIns="0" rtlCol="0">
            <a:spAutoFit/>
          </a:bodyPr>
          <a:lstStyle/>
          <a:p>
            <a:pPr marL="12700">
              <a:lnSpc>
                <a:spcPct val="100000"/>
              </a:lnSpc>
              <a:spcBef>
                <a:spcPts val="100"/>
              </a:spcBef>
              <a:tabLst>
                <a:tab pos="310515" algn="l"/>
              </a:tabLst>
            </a:pPr>
            <a:r>
              <a:rPr sz="1800" dirty="0">
                <a:solidFill>
                  <a:srgbClr val="1F145D"/>
                </a:solidFill>
                <a:latin typeface="Calibri"/>
                <a:cs typeface="Calibri"/>
              </a:rPr>
              <a:t>D	Q</a:t>
            </a:r>
            <a:endParaRPr sz="1800">
              <a:solidFill>
                <a:srgbClr val="1F145D"/>
              </a:solidFill>
              <a:latin typeface="Calibri"/>
              <a:cs typeface="Calibri"/>
            </a:endParaRPr>
          </a:p>
          <a:p>
            <a:pPr marL="64135" marR="223520" indent="-52069">
              <a:lnSpc>
                <a:spcPct val="100000"/>
              </a:lnSpc>
              <a:spcBef>
                <a:spcPts val="5"/>
              </a:spcBef>
            </a:pPr>
            <a:r>
              <a:rPr sz="1800" dirty="0">
                <a:solidFill>
                  <a:srgbClr val="1F145D"/>
                </a:solidFill>
                <a:latin typeface="Calibri"/>
                <a:cs typeface="Calibri"/>
              </a:rPr>
              <a:t>CE  C</a:t>
            </a:r>
            <a:endParaRPr sz="1800">
              <a:solidFill>
                <a:srgbClr val="1F145D"/>
              </a:solidFill>
              <a:latin typeface="Calibri"/>
              <a:cs typeface="Calibri"/>
            </a:endParaRPr>
          </a:p>
        </p:txBody>
      </p:sp>
      <p:grpSp>
        <p:nvGrpSpPr>
          <p:cNvPr id="12" name="object 12"/>
          <p:cNvGrpSpPr/>
          <p:nvPr/>
        </p:nvGrpSpPr>
        <p:grpSpPr>
          <a:xfrm>
            <a:off x="1865122" y="2598166"/>
            <a:ext cx="698500" cy="3472179"/>
            <a:chOff x="1865122" y="2598166"/>
            <a:chExt cx="698500" cy="3472179"/>
          </a:xfrm>
        </p:grpSpPr>
        <p:sp>
          <p:nvSpPr>
            <p:cNvPr id="13" name="object 13"/>
            <p:cNvSpPr/>
            <p:nvPr/>
          </p:nvSpPr>
          <p:spPr>
            <a:xfrm>
              <a:off x="1871472" y="5131308"/>
              <a:ext cx="685800" cy="932815"/>
            </a:xfrm>
            <a:custGeom>
              <a:avLst/>
              <a:gdLst/>
              <a:ahLst/>
              <a:cxnLst/>
              <a:rect l="l" t="t" r="r" b="b"/>
              <a:pathLst>
                <a:path w="685800" h="932814">
                  <a:moveTo>
                    <a:pt x="685800" y="0"/>
                  </a:moveTo>
                  <a:lnTo>
                    <a:pt x="0" y="0"/>
                  </a:lnTo>
                  <a:lnTo>
                    <a:pt x="0" y="932688"/>
                  </a:lnTo>
                  <a:lnTo>
                    <a:pt x="685800" y="932688"/>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14" name="object 14"/>
            <p:cNvSpPr/>
            <p:nvPr/>
          </p:nvSpPr>
          <p:spPr>
            <a:xfrm>
              <a:off x="1871472" y="5131308"/>
              <a:ext cx="685800" cy="932815"/>
            </a:xfrm>
            <a:custGeom>
              <a:avLst/>
              <a:gdLst/>
              <a:ahLst/>
              <a:cxnLst/>
              <a:rect l="l" t="t" r="r" b="b"/>
              <a:pathLst>
                <a:path w="685800" h="932814">
                  <a:moveTo>
                    <a:pt x="0" y="932688"/>
                  </a:moveTo>
                  <a:lnTo>
                    <a:pt x="685800" y="932688"/>
                  </a:lnTo>
                  <a:lnTo>
                    <a:pt x="685800" y="0"/>
                  </a:lnTo>
                  <a:lnTo>
                    <a:pt x="0" y="0"/>
                  </a:lnTo>
                  <a:lnTo>
                    <a:pt x="0" y="932688"/>
                  </a:lnTo>
                  <a:close/>
                </a:path>
              </a:pathLst>
            </a:custGeom>
            <a:ln w="12699">
              <a:solidFill>
                <a:srgbClr val="2E528F"/>
              </a:solidFill>
            </a:ln>
          </p:spPr>
          <p:txBody>
            <a:bodyPr wrap="square" lIns="0" tIns="0" rIns="0" bIns="0" rtlCol="0"/>
            <a:lstStyle/>
            <a:p>
              <a:endParaRPr>
                <a:solidFill>
                  <a:srgbClr val="1F145D"/>
                </a:solidFill>
              </a:endParaRPr>
            </a:p>
          </p:txBody>
        </p:sp>
        <p:pic>
          <p:nvPicPr>
            <p:cNvPr id="15" name="object 15"/>
            <p:cNvPicPr/>
            <p:nvPr/>
          </p:nvPicPr>
          <p:blipFill>
            <a:blip r:embed="rId2" cstate="print"/>
            <a:stretch>
              <a:fillRect/>
            </a:stretch>
          </p:blipFill>
          <p:spPr>
            <a:xfrm>
              <a:off x="1865122" y="2598166"/>
              <a:ext cx="117855" cy="227584"/>
            </a:xfrm>
            <a:prstGeom prst="rect">
              <a:avLst/>
            </a:prstGeom>
          </p:spPr>
        </p:pic>
      </p:grpSp>
      <p:sp>
        <p:nvSpPr>
          <p:cNvPr id="16" name="object 16"/>
          <p:cNvSpPr txBox="1"/>
          <p:nvPr/>
        </p:nvSpPr>
        <p:spPr>
          <a:xfrm>
            <a:off x="1950847" y="5149722"/>
            <a:ext cx="477520" cy="848994"/>
          </a:xfrm>
          <a:prstGeom prst="rect">
            <a:avLst/>
          </a:prstGeom>
        </p:spPr>
        <p:txBody>
          <a:bodyPr vert="horz" wrap="square" lIns="0" tIns="12700" rIns="0" bIns="0" rtlCol="0">
            <a:spAutoFit/>
          </a:bodyPr>
          <a:lstStyle/>
          <a:p>
            <a:pPr marL="12700">
              <a:lnSpc>
                <a:spcPct val="100000"/>
              </a:lnSpc>
              <a:spcBef>
                <a:spcPts val="100"/>
              </a:spcBef>
              <a:tabLst>
                <a:tab pos="310515" algn="l"/>
              </a:tabLst>
            </a:pPr>
            <a:r>
              <a:rPr sz="1800" dirty="0">
                <a:solidFill>
                  <a:srgbClr val="1F145D"/>
                </a:solidFill>
                <a:latin typeface="Calibri"/>
                <a:cs typeface="Calibri"/>
              </a:rPr>
              <a:t>D	Q</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CE</a:t>
            </a:r>
            <a:endParaRPr sz="1800">
              <a:solidFill>
                <a:srgbClr val="1F145D"/>
              </a:solidFill>
              <a:latin typeface="Calibri"/>
              <a:cs typeface="Calibri"/>
            </a:endParaRPr>
          </a:p>
          <a:p>
            <a:pPr marL="64135">
              <a:lnSpc>
                <a:spcPct val="100000"/>
              </a:lnSpc>
            </a:pPr>
            <a:r>
              <a:rPr sz="1800" dirty="0">
                <a:solidFill>
                  <a:srgbClr val="1F145D"/>
                </a:solidFill>
                <a:latin typeface="Calibri"/>
                <a:cs typeface="Calibri"/>
              </a:rPr>
              <a:t>C</a:t>
            </a:r>
            <a:endParaRPr sz="1800">
              <a:solidFill>
                <a:srgbClr val="1F145D"/>
              </a:solidFill>
              <a:latin typeface="Calibri"/>
              <a:cs typeface="Calibri"/>
            </a:endParaRPr>
          </a:p>
        </p:txBody>
      </p:sp>
      <p:grpSp>
        <p:nvGrpSpPr>
          <p:cNvPr id="17" name="object 17"/>
          <p:cNvGrpSpPr/>
          <p:nvPr/>
        </p:nvGrpSpPr>
        <p:grpSpPr>
          <a:xfrm>
            <a:off x="1993138" y="4199890"/>
            <a:ext cx="442595" cy="698500"/>
            <a:chOff x="1993138" y="4199890"/>
            <a:chExt cx="442595" cy="698500"/>
          </a:xfrm>
        </p:grpSpPr>
        <p:sp>
          <p:nvSpPr>
            <p:cNvPr id="18" name="object 18"/>
            <p:cNvSpPr/>
            <p:nvPr/>
          </p:nvSpPr>
          <p:spPr>
            <a:xfrm>
              <a:off x="1999488" y="4206240"/>
              <a:ext cx="429895" cy="685800"/>
            </a:xfrm>
            <a:custGeom>
              <a:avLst/>
              <a:gdLst/>
              <a:ahLst/>
              <a:cxnLst/>
              <a:rect l="l" t="t" r="r" b="b"/>
              <a:pathLst>
                <a:path w="429894" h="685800">
                  <a:moveTo>
                    <a:pt x="322325" y="0"/>
                  </a:moveTo>
                  <a:lnTo>
                    <a:pt x="107442" y="0"/>
                  </a:lnTo>
                  <a:lnTo>
                    <a:pt x="107442" y="13462"/>
                  </a:lnTo>
                  <a:lnTo>
                    <a:pt x="322325" y="13462"/>
                  </a:lnTo>
                  <a:lnTo>
                    <a:pt x="322325" y="0"/>
                  </a:lnTo>
                  <a:close/>
                </a:path>
                <a:path w="429894" h="685800">
                  <a:moveTo>
                    <a:pt x="322325" y="26797"/>
                  </a:moveTo>
                  <a:lnTo>
                    <a:pt x="107442" y="26797"/>
                  </a:lnTo>
                  <a:lnTo>
                    <a:pt x="107442" y="53721"/>
                  </a:lnTo>
                  <a:lnTo>
                    <a:pt x="322325" y="53721"/>
                  </a:lnTo>
                  <a:lnTo>
                    <a:pt x="322325" y="26797"/>
                  </a:lnTo>
                  <a:close/>
                </a:path>
                <a:path w="429894" h="685800">
                  <a:moveTo>
                    <a:pt x="429768" y="470916"/>
                  </a:moveTo>
                  <a:lnTo>
                    <a:pt x="0" y="470916"/>
                  </a:lnTo>
                  <a:lnTo>
                    <a:pt x="214884" y="685800"/>
                  </a:lnTo>
                  <a:lnTo>
                    <a:pt x="429768" y="470916"/>
                  </a:lnTo>
                  <a:close/>
                </a:path>
                <a:path w="429894" h="685800">
                  <a:moveTo>
                    <a:pt x="322325" y="67183"/>
                  </a:moveTo>
                  <a:lnTo>
                    <a:pt x="107442" y="67183"/>
                  </a:lnTo>
                  <a:lnTo>
                    <a:pt x="107442" y="470916"/>
                  </a:lnTo>
                  <a:lnTo>
                    <a:pt x="322325" y="470916"/>
                  </a:lnTo>
                  <a:lnTo>
                    <a:pt x="322325" y="67183"/>
                  </a:lnTo>
                  <a:close/>
                </a:path>
              </a:pathLst>
            </a:custGeom>
            <a:solidFill>
              <a:srgbClr val="4471C4"/>
            </a:solidFill>
          </p:spPr>
          <p:txBody>
            <a:bodyPr wrap="square" lIns="0" tIns="0" rIns="0" bIns="0" rtlCol="0"/>
            <a:lstStyle/>
            <a:p>
              <a:endParaRPr>
                <a:solidFill>
                  <a:srgbClr val="1F145D"/>
                </a:solidFill>
              </a:endParaRPr>
            </a:p>
          </p:txBody>
        </p:sp>
        <p:sp>
          <p:nvSpPr>
            <p:cNvPr id="19" name="object 19"/>
            <p:cNvSpPr/>
            <p:nvPr/>
          </p:nvSpPr>
          <p:spPr>
            <a:xfrm>
              <a:off x="1999488" y="4206240"/>
              <a:ext cx="429895" cy="685800"/>
            </a:xfrm>
            <a:custGeom>
              <a:avLst/>
              <a:gdLst/>
              <a:ahLst/>
              <a:cxnLst/>
              <a:rect l="l" t="t" r="r" b="b"/>
              <a:pathLst>
                <a:path w="429894" h="685800">
                  <a:moveTo>
                    <a:pt x="322325" y="0"/>
                  </a:moveTo>
                  <a:lnTo>
                    <a:pt x="322325" y="13462"/>
                  </a:lnTo>
                  <a:lnTo>
                    <a:pt x="107442" y="13462"/>
                  </a:lnTo>
                  <a:lnTo>
                    <a:pt x="107442" y="0"/>
                  </a:lnTo>
                  <a:lnTo>
                    <a:pt x="322325" y="0"/>
                  </a:lnTo>
                  <a:close/>
                </a:path>
                <a:path w="429894" h="685800">
                  <a:moveTo>
                    <a:pt x="322325" y="26797"/>
                  </a:moveTo>
                  <a:lnTo>
                    <a:pt x="322325" y="53721"/>
                  </a:lnTo>
                  <a:lnTo>
                    <a:pt x="107442" y="53721"/>
                  </a:lnTo>
                  <a:lnTo>
                    <a:pt x="107442" y="26797"/>
                  </a:lnTo>
                  <a:lnTo>
                    <a:pt x="322325" y="26797"/>
                  </a:lnTo>
                  <a:close/>
                </a:path>
                <a:path w="429894" h="685800">
                  <a:moveTo>
                    <a:pt x="322325" y="67183"/>
                  </a:moveTo>
                  <a:lnTo>
                    <a:pt x="322325" y="470916"/>
                  </a:lnTo>
                  <a:lnTo>
                    <a:pt x="429768" y="470916"/>
                  </a:lnTo>
                  <a:lnTo>
                    <a:pt x="214884" y="685800"/>
                  </a:lnTo>
                  <a:lnTo>
                    <a:pt x="0" y="470916"/>
                  </a:lnTo>
                  <a:lnTo>
                    <a:pt x="107442" y="470916"/>
                  </a:lnTo>
                  <a:lnTo>
                    <a:pt x="107442" y="67183"/>
                  </a:lnTo>
                  <a:lnTo>
                    <a:pt x="322325" y="67183"/>
                  </a:lnTo>
                  <a:close/>
                </a:path>
              </a:pathLst>
            </a:custGeom>
            <a:ln w="12700">
              <a:solidFill>
                <a:srgbClr val="2E528F"/>
              </a:solidFill>
            </a:ln>
          </p:spPr>
          <p:txBody>
            <a:bodyPr wrap="square" lIns="0" tIns="0" rIns="0" bIns="0" rtlCol="0"/>
            <a:lstStyle/>
            <a:p>
              <a:endParaRPr>
                <a:solidFill>
                  <a:srgbClr val="1F145D"/>
                </a:solidFill>
              </a:endParaRPr>
            </a:p>
          </p:txBody>
        </p:sp>
      </p:grpSp>
      <p:grpSp>
        <p:nvGrpSpPr>
          <p:cNvPr id="20" name="object 20"/>
          <p:cNvGrpSpPr/>
          <p:nvPr/>
        </p:nvGrpSpPr>
        <p:grpSpPr>
          <a:xfrm>
            <a:off x="597280" y="2150236"/>
            <a:ext cx="1386205" cy="4229735"/>
            <a:chOff x="597280" y="2150236"/>
            <a:chExt cx="1386205" cy="4229735"/>
          </a:xfrm>
        </p:grpSpPr>
        <p:sp>
          <p:nvSpPr>
            <p:cNvPr id="21" name="object 21"/>
            <p:cNvSpPr/>
            <p:nvPr/>
          </p:nvSpPr>
          <p:spPr>
            <a:xfrm>
              <a:off x="1485900" y="3811523"/>
              <a:ext cx="386080" cy="8255"/>
            </a:xfrm>
            <a:custGeom>
              <a:avLst/>
              <a:gdLst/>
              <a:ahLst/>
              <a:cxnLst/>
              <a:rect l="l" t="t" r="r" b="b"/>
              <a:pathLst>
                <a:path w="386080" h="8254">
                  <a:moveTo>
                    <a:pt x="385699" y="0"/>
                  </a:moveTo>
                  <a:lnTo>
                    <a:pt x="0" y="7746"/>
                  </a:lnTo>
                </a:path>
              </a:pathLst>
            </a:custGeom>
            <a:ln w="6350">
              <a:solidFill>
                <a:srgbClr val="4471C4"/>
              </a:solidFill>
            </a:ln>
          </p:spPr>
          <p:txBody>
            <a:bodyPr wrap="square" lIns="0" tIns="0" rIns="0" bIns="0" rtlCol="0"/>
            <a:lstStyle/>
            <a:p>
              <a:endParaRPr>
                <a:solidFill>
                  <a:srgbClr val="1F145D"/>
                </a:solidFill>
              </a:endParaRPr>
            </a:p>
          </p:txBody>
        </p:sp>
        <p:pic>
          <p:nvPicPr>
            <p:cNvPr id="22" name="object 22"/>
            <p:cNvPicPr/>
            <p:nvPr/>
          </p:nvPicPr>
          <p:blipFill>
            <a:blip r:embed="rId3" cstate="print"/>
            <a:stretch>
              <a:fillRect/>
            </a:stretch>
          </p:blipFill>
          <p:spPr>
            <a:xfrm>
              <a:off x="1865122" y="5757417"/>
              <a:ext cx="117855" cy="227584"/>
            </a:xfrm>
            <a:prstGeom prst="rect">
              <a:avLst/>
            </a:prstGeom>
          </p:spPr>
        </p:pic>
        <p:sp>
          <p:nvSpPr>
            <p:cNvPr id="23" name="object 23"/>
            <p:cNvSpPr/>
            <p:nvPr/>
          </p:nvSpPr>
          <p:spPr>
            <a:xfrm>
              <a:off x="600455" y="2153411"/>
              <a:ext cx="1271905" cy="4223385"/>
            </a:xfrm>
            <a:custGeom>
              <a:avLst/>
              <a:gdLst/>
              <a:ahLst/>
              <a:cxnLst/>
              <a:rect l="l" t="t" r="r" b="b"/>
              <a:pathLst>
                <a:path w="1271905" h="4223385">
                  <a:moveTo>
                    <a:pt x="1271143" y="3717036"/>
                  </a:moveTo>
                  <a:lnTo>
                    <a:pt x="85343" y="3722789"/>
                  </a:lnTo>
                </a:path>
                <a:path w="1271905" h="4223385">
                  <a:moveTo>
                    <a:pt x="885825" y="533400"/>
                  </a:moveTo>
                  <a:lnTo>
                    <a:pt x="876300" y="3718521"/>
                  </a:lnTo>
                </a:path>
                <a:path w="1271905" h="4223385">
                  <a:moveTo>
                    <a:pt x="1271143" y="559308"/>
                  </a:moveTo>
                  <a:lnTo>
                    <a:pt x="885444" y="561848"/>
                  </a:lnTo>
                </a:path>
                <a:path w="1271905" h="4223385">
                  <a:moveTo>
                    <a:pt x="1271524" y="0"/>
                  </a:moveTo>
                  <a:lnTo>
                    <a:pt x="0" y="0"/>
                  </a:lnTo>
                </a:path>
                <a:path w="1271905" h="4223385">
                  <a:moveTo>
                    <a:pt x="1271143" y="1066800"/>
                  </a:moveTo>
                  <a:lnTo>
                    <a:pt x="85343" y="1066800"/>
                  </a:lnTo>
                </a:path>
                <a:path w="1271905" h="4223385">
                  <a:moveTo>
                    <a:pt x="1271143" y="3162300"/>
                  </a:moveTo>
                  <a:lnTo>
                    <a:pt x="85343" y="3162300"/>
                  </a:lnTo>
                </a:path>
                <a:path w="1271905" h="4223385">
                  <a:moveTo>
                    <a:pt x="1270762" y="285114"/>
                  </a:moveTo>
                  <a:lnTo>
                    <a:pt x="589788" y="280415"/>
                  </a:lnTo>
                </a:path>
                <a:path w="1271905" h="4223385">
                  <a:moveTo>
                    <a:pt x="600456" y="260603"/>
                  </a:moveTo>
                  <a:lnTo>
                    <a:pt x="600456" y="4223105"/>
                  </a:lnTo>
                </a:path>
                <a:path w="1271905" h="4223385">
                  <a:moveTo>
                    <a:pt x="590169" y="4209288"/>
                  </a:moveTo>
                  <a:lnTo>
                    <a:pt x="85343" y="4209288"/>
                  </a:lnTo>
                </a:path>
                <a:path w="1271905" h="4223385">
                  <a:moveTo>
                    <a:pt x="1271905" y="3444240"/>
                  </a:moveTo>
                  <a:lnTo>
                    <a:pt x="600456" y="3447415"/>
                  </a:lnTo>
                </a:path>
                <a:path w="1271905" h="4223385">
                  <a:moveTo>
                    <a:pt x="1271524" y="1385315"/>
                  </a:moveTo>
                  <a:lnTo>
                    <a:pt x="609600" y="1395476"/>
                  </a:lnTo>
                </a:path>
              </a:pathLst>
            </a:custGeom>
            <a:ln w="6350">
              <a:solidFill>
                <a:srgbClr val="4471C4"/>
              </a:solidFill>
            </a:ln>
          </p:spPr>
          <p:txBody>
            <a:bodyPr wrap="square" lIns="0" tIns="0" rIns="0" bIns="0" rtlCol="0"/>
            <a:lstStyle/>
            <a:p>
              <a:endParaRPr>
                <a:solidFill>
                  <a:srgbClr val="1F145D"/>
                </a:solidFill>
              </a:endParaRPr>
            </a:p>
          </p:txBody>
        </p:sp>
      </p:grpSp>
      <p:sp>
        <p:nvSpPr>
          <p:cNvPr id="24" name="object 24"/>
          <p:cNvSpPr txBox="1"/>
          <p:nvPr/>
        </p:nvSpPr>
        <p:spPr>
          <a:xfrm>
            <a:off x="374091" y="1934413"/>
            <a:ext cx="42227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D</a:t>
            </a:r>
            <a:r>
              <a:rPr sz="1800" spc="-10" dirty="0">
                <a:solidFill>
                  <a:srgbClr val="1F145D"/>
                </a:solidFill>
                <a:latin typeface="Calibri"/>
                <a:cs typeface="Calibri"/>
              </a:rPr>
              <a:t>[</a:t>
            </a:r>
            <a:r>
              <a:rPr sz="1800" dirty="0">
                <a:solidFill>
                  <a:srgbClr val="1F145D"/>
                </a:solidFill>
                <a:latin typeface="Calibri"/>
                <a:cs typeface="Calibri"/>
              </a:rPr>
              <a:t>0]</a:t>
            </a:r>
            <a:endParaRPr sz="1800">
              <a:solidFill>
                <a:srgbClr val="1F145D"/>
              </a:solidFill>
              <a:latin typeface="Calibri"/>
              <a:cs typeface="Calibri"/>
            </a:endParaRPr>
          </a:p>
        </p:txBody>
      </p:sp>
      <p:sp>
        <p:nvSpPr>
          <p:cNvPr id="25" name="object 25"/>
          <p:cNvSpPr txBox="1"/>
          <p:nvPr/>
        </p:nvSpPr>
        <p:spPr>
          <a:xfrm>
            <a:off x="331724" y="3024327"/>
            <a:ext cx="42227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D</a:t>
            </a:r>
            <a:r>
              <a:rPr sz="1800" spc="-10" dirty="0">
                <a:solidFill>
                  <a:srgbClr val="1F145D"/>
                </a:solidFill>
                <a:latin typeface="Calibri"/>
                <a:cs typeface="Calibri"/>
              </a:rPr>
              <a:t>[</a:t>
            </a:r>
            <a:r>
              <a:rPr sz="1800" dirty="0">
                <a:solidFill>
                  <a:srgbClr val="1F145D"/>
                </a:solidFill>
                <a:latin typeface="Calibri"/>
                <a:cs typeface="Calibri"/>
              </a:rPr>
              <a:t>1]</a:t>
            </a:r>
            <a:endParaRPr sz="1800">
              <a:solidFill>
                <a:srgbClr val="1F145D"/>
              </a:solidFill>
              <a:latin typeface="Calibri"/>
              <a:cs typeface="Calibri"/>
            </a:endParaRPr>
          </a:p>
        </p:txBody>
      </p:sp>
      <p:sp>
        <p:nvSpPr>
          <p:cNvPr id="26" name="object 26"/>
          <p:cNvSpPr txBox="1"/>
          <p:nvPr/>
        </p:nvSpPr>
        <p:spPr>
          <a:xfrm>
            <a:off x="300329" y="5093334"/>
            <a:ext cx="53784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D[15]</a:t>
            </a:r>
            <a:endParaRPr sz="1800">
              <a:solidFill>
                <a:srgbClr val="1F145D"/>
              </a:solidFill>
              <a:latin typeface="Calibri"/>
              <a:cs typeface="Calibri"/>
            </a:endParaRPr>
          </a:p>
        </p:txBody>
      </p:sp>
      <p:sp>
        <p:nvSpPr>
          <p:cNvPr id="27" name="object 27"/>
          <p:cNvSpPr txBox="1"/>
          <p:nvPr/>
        </p:nvSpPr>
        <p:spPr>
          <a:xfrm>
            <a:off x="262839" y="6210096"/>
            <a:ext cx="538480" cy="300355"/>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1F145D"/>
                </a:solidFill>
                <a:latin typeface="Calibri"/>
                <a:cs typeface="Calibri"/>
              </a:rPr>
              <a:t>L</a:t>
            </a:r>
            <a:r>
              <a:rPr sz="1800" spc="-30" dirty="0">
                <a:solidFill>
                  <a:srgbClr val="1F145D"/>
                </a:solidFill>
                <a:latin typeface="Calibri"/>
                <a:cs typeface="Calibri"/>
              </a:rPr>
              <a:t>O</a:t>
            </a:r>
            <a:r>
              <a:rPr sz="1800" dirty="0">
                <a:solidFill>
                  <a:srgbClr val="1F145D"/>
                </a:solidFill>
                <a:latin typeface="Calibri"/>
                <a:cs typeface="Calibri"/>
              </a:rPr>
              <a:t>AD</a:t>
            </a:r>
            <a:endParaRPr sz="1800">
              <a:solidFill>
                <a:srgbClr val="1F145D"/>
              </a:solidFill>
              <a:latin typeface="Calibri"/>
              <a:cs typeface="Calibri"/>
            </a:endParaRPr>
          </a:p>
        </p:txBody>
      </p:sp>
      <p:sp>
        <p:nvSpPr>
          <p:cNvPr id="28" name="object 28"/>
          <p:cNvSpPr txBox="1"/>
          <p:nvPr/>
        </p:nvSpPr>
        <p:spPr>
          <a:xfrm>
            <a:off x="308863" y="5713882"/>
            <a:ext cx="36258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CLK</a:t>
            </a:r>
            <a:endParaRPr sz="1800">
              <a:solidFill>
                <a:srgbClr val="1F145D"/>
              </a:solidFill>
              <a:latin typeface="Calibri"/>
              <a:cs typeface="Calibri"/>
            </a:endParaRPr>
          </a:p>
        </p:txBody>
      </p:sp>
      <p:sp>
        <p:nvSpPr>
          <p:cNvPr id="29" name="object 29"/>
          <p:cNvSpPr/>
          <p:nvPr/>
        </p:nvSpPr>
        <p:spPr>
          <a:xfrm>
            <a:off x="2557272" y="2194560"/>
            <a:ext cx="890905" cy="3121660"/>
          </a:xfrm>
          <a:custGeom>
            <a:avLst/>
            <a:gdLst/>
            <a:ahLst/>
            <a:cxnLst/>
            <a:rect l="l" t="t" r="r" b="b"/>
            <a:pathLst>
              <a:path w="890904" h="3121660">
                <a:moveTo>
                  <a:pt x="0" y="0"/>
                </a:moveTo>
                <a:lnTo>
                  <a:pt x="890651" y="16128"/>
                </a:lnTo>
              </a:path>
              <a:path w="890904" h="3121660">
                <a:moveTo>
                  <a:pt x="0" y="1025651"/>
                </a:moveTo>
                <a:lnTo>
                  <a:pt x="871601" y="1025651"/>
                </a:lnTo>
              </a:path>
              <a:path w="890904" h="3121660">
                <a:moveTo>
                  <a:pt x="0" y="3121152"/>
                </a:moveTo>
                <a:lnTo>
                  <a:pt x="890651" y="3121152"/>
                </a:lnTo>
              </a:path>
            </a:pathLst>
          </a:custGeom>
          <a:ln w="6350">
            <a:solidFill>
              <a:srgbClr val="4471C4"/>
            </a:solidFill>
          </a:ln>
        </p:spPr>
        <p:txBody>
          <a:bodyPr wrap="square" lIns="0" tIns="0" rIns="0" bIns="0" rtlCol="0"/>
          <a:lstStyle/>
          <a:p>
            <a:endParaRPr>
              <a:solidFill>
                <a:srgbClr val="1F145D"/>
              </a:solidFill>
            </a:endParaRPr>
          </a:p>
        </p:txBody>
      </p:sp>
      <p:sp>
        <p:nvSpPr>
          <p:cNvPr id="30" name="object 30"/>
          <p:cNvSpPr txBox="1"/>
          <p:nvPr/>
        </p:nvSpPr>
        <p:spPr>
          <a:xfrm>
            <a:off x="3415029" y="2044446"/>
            <a:ext cx="4356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Q[0]</a:t>
            </a:r>
            <a:endParaRPr sz="1800">
              <a:solidFill>
                <a:srgbClr val="1F145D"/>
              </a:solidFill>
              <a:latin typeface="Calibri"/>
              <a:cs typeface="Calibri"/>
            </a:endParaRPr>
          </a:p>
        </p:txBody>
      </p:sp>
      <p:sp>
        <p:nvSpPr>
          <p:cNvPr id="31" name="object 31"/>
          <p:cNvSpPr txBox="1"/>
          <p:nvPr/>
        </p:nvSpPr>
        <p:spPr>
          <a:xfrm>
            <a:off x="3415029" y="3059938"/>
            <a:ext cx="4356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Q[1]</a:t>
            </a:r>
            <a:endParaRPr sz="1800">
              <a:solidFill>
                <a:srgbClr val="1F145D"/>
              </a:solidFill>
              <a:latin typeface="Calibri"/>
              <a:cs typeface="Calibri"/>
            </a:endParaRPr>
          </a:p>
        </p:txBody>
      </p:sp>
      <p:sp>
        <p:nvSpPr>
          <p:cNvPr id="32" name="object 32"/>
          <p:cNvSpPr txBox="1"/>
          <p:nvPr/>
        </p:nvSpPr>
        <p:spPr>
          <a:xfrm>
            <a:off x="3416934" y="5149722"/>
            <a:ext cx="5518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Q[15]</a:t>
            </a:r>
            <a:endParaRPr sz="1800">
              <a:solidFill>
                <a:srgbClr val="1F145D"/>
              </a:solidFill>
              <a:latin typeface="Calibri"/>
              <a:cs typeface="Calibri"/>
            </a:endParaRPr>
          </a:p>
        </p:txBody>
      </p:sp>
      <p:sp>
        <p:nvSpPr>
          <p:cNvPr id="33" name="object 33"/>
          <p:cNvSpPr txBox="1"/>
          <p:nvPr/>
        </p:nvSpPr>
        <p:spPr>
          <a:xfrm>
            <a:off x="8077200" y="1162811"/>
            <a:ext cx="3662679" cy="1961434"/>
          </a:xfrm>
          <a:prstGeom prst="rect">
            <a:avLst/>
          </a:prstGeom>
          <a:solidFill>
            <a:srgbClr val="E1EFD9"/>
          </a:solidFill>
          <a:ln w="9525">
            <a:solidFill>
              <a:srgbClr val="00AF50"/>
            </a:solidFill>
          </a:ln>
        </p:spPr>
        <p:txBody>
          <a:bodyPr vert="horz" wrap="square" lIns="0" tIns="29845" rIns="0" bIns="0" rtlCol="0">
            <a:spAutoFit/>
          </a:bodyPr>
          <a:lstStyle/>
          <a:p>
            <a:pPr marL="92075">
              <a:lnSpc>
                <a:spcPct val="100000"/>
              </a:lnSpc>
              <a:spcBef>
                <a:spcPts val="235"/>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354330" marR="709930" indent="-262255">
              <a:lnSpc>
                <a:spcPct val="100000"/>
              </a:lnSpc>
            </a:pPr>
            <a:r>
              <a:rPr sz="1800" b="1" spc="-15" dirty="0">
                <a:solidFill>
                  <a:srgbClr val="1F145D"/>
                </a:solidFill>
                <a:latin typeface="Calibri"/>
                <a:cs typeface="Calibri"/>
              </a:rPr>
              <a:t>always </a:t>
            </a:r>
            <a:r>
              <a:rPr sz="1800" dirty="0">
                <a:solidFill>
                  <a:srgbClr val="1F145D"/>
                </a:solidFill>
                <a:latin typeface="Calibri"/>
                <a:cs typeface="Calibri"/>
              </a:rPr>
              <a:t>@</a:t>
            </a:r>
            <a:r>
              <a:rPr sz="1800" spc="5" dirty="0">
                <a:solidFill>
                  <a:srgbClr val="1F145D"/>
                </a:solidFill>
                <a:latin typeface="Calibri"/>
                <a:cs typeface="Calibri"/>
              </a:rPr>
              <a:t> </a:t>
            </a:r>
            <a:r>
              <a:rPr sz="1800" spc="-10" dirty="0">
                <a:solidFill>
                  <a:srgbClr val="1F145D"/>
                </a:solidFill>
                <a:latin typeface="Calibri"/>
                <a:cs typeface="Calibri"/>
              </a:rPr>
              <a:t>(</a:t>
            </a:r>
            <a:r>
              <a:rPr sz="1800" b="1" spc="-10" dirty="0">
                <a:solidFill>
                  <a:srgbClr val="1F145D"/>
                </a:solidFill>
                <a:latin typeface="Calibri"/>
                <a:cs typeface="Calibri"/>
              </a:rPr>
              <a:t>posedge</a:t>
            </a:r>
            <a:r>
              <a:rPr sz="1800" spc="-10" dirty="0">
                <a:solidFill>
                  <a:srgbClr val="1F145D"/>
                </a:solidFill>
                <a:latin typeface="Calibri"/>
                <a:cs typeface="Calibri"/>
              </a:rPr>
              <a:t>(clk)) </a:t>
            </a:r>
            <a:r>
              <a:rPr sz="1800" b="1" spc="-5" dirty="0">
                <a:solidFill>
                  <a:srgbClr val="1F145D"/>
                </a:solidFill>
                <a:latin typeface="Calibri"/>
                <a:cs typeface="Calibri"/>
              </a:rPr>
              <a:t>begin </a:t>
            </a:r>
            <a:r>
              <a:rPr sz="1800" b="1" spc="-395" dirty="0">
                <a:solidFill>
                  <a:srgbClr val="1F145D"/>
                </a:solidFill>
                <a:latin typeface="Calibri"/>
                <a:cs typeface="Calibri"/>
              </a:rPr>
              <a:t> </a:t>
            </a:r>
            <a:r>
              <a:rPr sz="1800" b="1" dirty="0">
                <a:solidFill>
                  <a:srgbClr val="1F145D"/>
                </a:solidFill>
                <a:latin typeface="Calibri"/>
                <a:cs typeface="Calibri"/>
              </a:rPr>
              <a:t>if </a:t>
            </a:r>
            <a:r>
              <a:rPr sz="1800" spc="-10" dirty="0">
                <a:solidFill>
                  <a:srgbClr val="1F145D"/>
                </a:solidFill>
                <a:latin typeface="Calibri"/>
                <a:cs typeface="Calibri"/>
              </a:rPr>
              <a:t>(load)</a:t>
            </a:r>
            <a:r>
              <a:rPr sz="1800" spc="2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668655">
              <a:lnSpc>
                <a:spcPct val="100000"/>
              </a:lnSpc>
            </a:pPr>
            <a:r>
              <a:rPr sz="1800" spc="-5" dirty="0">
                <a:solidFill>
                  <a:srgbClr val="1F145D"/>
                </a:solidFill>
                <a:latin typeface="Calibri"/>
                <a:cs typeface="Calibri"/>
              </a:rPr>
              <a:t>Q&lt;=D;</a:t>
            </a:r>
            <a:endParaRPr sz="1800">
              <a:solidFill>
                <a:srgbClr val="1F145D"/>
              </a:solidFill>
              <a:latin typeface="Calibri"/>
              <a:cs typeface="Calibri"/>
            </a:endParaRPr>
          </a:p>
          <a:p>
            <a:pPr marL="92075" marR="2938145" indent="261620">
              <a:lnSpc>
                <a:spcPct val="100000"/>
              </a:lnSpc>
            </a:pPr>
            <a:r>
              <a:rPr sz="1800" b="1" dirty="0">
                <a:solidFill>
                  <a:srgbClr val="1F145D"/>
                </a:solidFill>
                <a:latin typeface="Calibri"/>
                <a:cs typeface="Calibri"/>
              </a:rPr>
              <a:t>end  end</a:t>
            </a:r>
            <a:endParaRPr sz="1800">
              <a:solidFill>
                <a:srgbClr val="1F145D"/>
              </a:solidFill>
              <a:latin typeface="Calibri"/>
              <a:cs typeface="Calibri"/>
            </a:endParaRPr>
          </a:p>
        </p:txBody>
      </p:sp>
      <p:sp>
        <p:nvSpPr>
          <p:cNvPr id="34" name="object 34"/>
          <p:cNvSpPr txBox="1"/>
          <p:nvPr/>
        </p:nvSpPr>
        <p:spPr>
          <a:xfrm>
            <a:off x="8173211" y="3919728"/>
            <a:ext cx="3557270" cy="2307590"/>
          </a:xfrm>
          <a:prstGeom prst="rect">
            <a:avLst/>
          </a:prstGeom>
          <a:solidFill>
            <a:srgbClr val="E1EFD9"/>
          </a:solidFill>
          <a:ln w="9525">
            <a:solidFill>
              <a:srgbClr val="00AF50"/>
            </a:solidFill>
          </a:ln>
        </p:spPr>
        <p:txBody>
          <a:bodyPr vert="horz" wrap="square" lIns="0" tIns="30480" rIns="0" bIns="0" rtlCol="0">
            <a:spAutoFit/>
          </a:bodyPr>
          <a:lstStyle/>
          <a:p>
            <a:pPr marL="91440">
              <a:lnSpc>
                <a:spcPct val="100000"/>
              </a:lnSpc>
              <a:spcBef>
                <a:spcPts val="240"/>
              </a:spcBef>
            </a:pPr>
            <a:r>
              <a:rPr sz="1800" i="1" dirty="0">
                <a:solidFill>
                  <a:srgbClr val="1F145D"/>
                </a:solidFill>
                <a:latin typeface="Calibri"/>
                <a:cs typeface="Calibri"/>
              </a:rPr>
              <a:t>--</a:t>
            </a:r>
            <a:r>
              <a:rPr sz="1800" i="1" spc="-35"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marL="91440">
              <a:lnSpc>
                <a:spcPct val="100000"/>
              </a:lnSpc>
            </a:pPr>
            <a:r>
              <a:rPr sz="1800" b="1" spc="-5" dirty="0">
                <a:solidFill>
                  <a:srgbClr val="1F145D"/>
                </a:solidFill>
                <a:latin typeface="Calibri"/>
                <a:cs typeface="Calibri"/>
              </a:rPr>
              <a:t>process</a:t>
            </a:r>
            <a:r>
              <a:rPr sz="1800" b="1" spc="-60"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48285">
              <a:lnSpc>
                <a:spcPct val="100000"/>
              </a:lnSpc>
            </a:pPr>
            <a:r>
              <a:rPr sz="1800" b="1" dirty="0">
                <a:solidFill>
                  <a:srgbClr val="1F145D"/>
                </a:solidFill>
                <a:latin typeface="Calibri"/>
                <a:cs typeface="Calibri"/>
              </a:rPr>
              <a:t>if</a:t>
            </a:r>
            <a:r>
              <a:rPr sz="1800" b="1" spc="-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spc="-2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405130">
              <a:lnSpc>
                <a:spcPct val="100000"/>
              </a:lnSpc>
              <a:spcBef>
                <a:spcPts val="5"/>
              </a:spcBef>
            </a:pPr>
            <a:r>
              <a:rPr sz="1800" b="1" dirty="0">
                <a:solidFill>
                  <a:srgbClr val="1F145D"/>
                </a:solidFill>
                <a:latin typeface="Calibri"/>
                <a:cs typeface="Calibri"/>
              </a:rPr>
              <a:t>if</a:t>
            </a:r>
            <a:r>
              <a:rPr sz="1800" b="1" spc="-20" dirty="0">
                <a:solidFill>
                  <a:srgbClr val="1F145D"/>
                </a:solidFill>
                <a:latin typeface="Calibri"/>
                <a:cs typeface="Calibri"/>
              </a:rPr>
              <a:t> </a:t>
            </a:r>
            <a:r>
              <a:rPr sz="1800" spc="-5" dirty="0">
                <a:solidFill>
                  <a:srgbClr val="1F145D"/>
                </a:solidFill>
                <a:latin typeface="Calibri"/>
                <a:cs typeface="Calibri"/>
              </a:rPr>
              <a:t>load=‘1’ </a:t>
            </a:r>
            <a:r>
              <a:rPr sz="1800" b="1" dirty="0">
                <a:solidFill>
                  <a:srgbClr val="1F145D"/>
                </a:solidFill>
                <a:latin typeface="Calibri"/>
                <a:cs typeface="Calibri"/>
              </a:rPr>
              <a:t>then</a:t>
            </a:r>
            <a:endParaRPr sz="1800">
              <a:solidFill>
                <a:srgbClr val="1F145D"/>
              </a:solidFill>
              <a:latin typeface="Calibri"/>
              <a:cs typeface="Calibri"/>
            </a:endParaRPr>
          </a:p>
          <a:p>
            <a:pPr marL="667385">
              <a:lnSpc>
                <a:spcPct val="100000"/>
              </a:lnSpc>
            </a:pPr>
            <a:r>
              <a:rPr sz="1800" spc="-5" dirty="0">
                <a:solidFill>
                  <a:srgbClr val="1F145D"/>
                </a:solidFill>
                <a:latin typeface="Calibri"/>
                <a:cs typeface="Calibri"/>
              </a:rPr>
              <a:t>Q&lt;=D;</a:t>
            </a:r>
            <a:endParaRPr sz="1800">
              <a:solidFill>
                <a:srgbClr val="1F145D"/>
              </a:solidFill>
              <a:latin typeface="Calibri"/>
              <a:cs typeface="Calibri"/>
            </a:endParaRPr>
          </a:p>
          <a:p>
            <a:pPr marL="248285" marR="2542540" indent="156845">
              <a:lnSpc>
                <a:spcPct val="100000"/>
              </a:lnSpc>
            </a:pPr>
            <a:r>
              <a:rPr sz="1800" b="1" dirty="0">
                <a:solidFill>
                  <a:srgbClr val="1F145D"/>
                </a:solidFill>
                <a:latin typeface="Calibri"/>
                <a:cs typeface="Calibri"/>
              </a:rPr>
              <a:t>end</a:t>
            </a:r>
            <a:r>
              <a:rPr sz="1800" b="1" spc="-20"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  </a:t>
            </a:r>
            <a:r>
              <a:rPr sz="1800" b="1" dirty="0">
                <a:solidFill>
                  <a:srgbClr val="1F145D"/>
                </a:solidFill>
                <a:latin typeface="Calibri"/>
                <a:cs typeface="Calibri"/>
              </a:rPr>
              <a:t>end</a:t>
            </a:r>
            <a:r>
              <a:rPr sz="1800" b="1" spc="-45"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a:t>
            </a:r>
            <a:endParaRPr sz="1800">
              <a:solidFill>
                <a:srgbClr val="1F145D"/>
              </a:solidFill>
              <a:latin typeface="Calibri"/>
              <a:cs typeface="Calibri"/>
            </a:endParaRPr>
          </a:p>
          <a:p>
            <a:pPr marL="91440">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graphicFrame>
        <p:nvGraphicFramePr>
          <p:cNvPr id="35" name="object 35"/>
          <p:cNvGraphicFramePr>
            <a:graphicFrameLocks noGrp="1"/>
          </p:cNvGraphicFramePr>
          <p:nvPr/>
        </p:nvGraphicFramePr>
        <p:xfrm>
          <a:off x="4148835" y="2279523"/>
          <a:ext cx="3456939" cy="1852295"/>
        </p:xfrm>
        <a:graphic>
          <a:graphicData uri="http://schemas.openxmlformats.org/drawingml/2006/table">
            <a:tbl>
              <a:tblPr firstRow="1" bandRow="1">
                <a:tableStyleId>{2D5ABB26-0587-4C30-8999-92F81FD0307C}</a:tableStyleId>
              </a:tblPr>
              <a:tblGrid>
                <a:gridCol w="737235">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934084">
                  <a:extLst>
                    <a:ext uri="{9D8B030D-6E8A-4147-A177-3AD203B41FA5}">
                      <a16:colId xmlns:a16="http://schemas.microsoft.com/office/drawing/2014/main" val="20002"/>
                    </a:ext>
                  </a:extLst>
                </a:gridCol>
                <a:gridCol w="1048385">
                  <a:extLst>
                    <a:ext uri="{9D8B030D-6E8A-4147-A177-3AD203B41FA5}">
                      <a16:colId xmlns:a16="http://schemas.microsoft.com/office/drawing/2014/main" val="20003"/>
                    </a:ext>
                  </a:extLst>
                </a:gridCol>
              </a:tblGrid>
              <a:tr h="370205">
                <a:tc>
                  <a:txBody>
                    <a:bodyPr/>
                    <a:lstStyle/>
                    <a:p>
                      <a:pPr marL="91440">
                        <a:lnSpc>
                          <a:spcPct val="100000"/>
                        </a:lnSpc>
                        <a:spcBef>
                          <a:spcPts val="240"/>
                        </a:spcBef>
                      </a:pPr>
                      <a:r>
                        <a:rPr sz="1800" b="1" spc="-10" dirty="0">
                          <a:solidFill>
                            <a:srgbClr val="1F145D"/>
                          </a:solidFill>
                          <a:latin typeface="Calibri"/>
                          <a:cs typeface="Calibri"/>
                        </a:rPr>
                        <a:t>CLK</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spc="-20" dirty="0">
                          <a:solidFill>
                            <a:srgbClr val="1F145D"/>
                          </a:solidFill>
                          <a:latin typeface="Calibri"/>
                          <a:cs typeface="Calibri"/>
                        </a:rPr>
                        <a:t>LOAD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Q</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70205">
                <a:tc>
                  <a:txBody>
                    <a:bodyPr/>
                    <a:lstStyle/>
                    <a:p>
                      <a:pPr marL="91440">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spc="-5" dirty="0">
                          <a:solidFill>
                            <a:srgbClr val="1F145D"/>
                          </a:solidFill>
                          <a:latin typeface="Calibri"/>
                          <a:cs typeface="Calibri"/>
                        </a:rPr>
                        <a:t>Same</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205">
                <a:tc>
                  <a:txBody>
                    <a:bodyPr/>
                    <a:lstStyle/>
                    <a:p>
                      <a:pPr marL="91440">
                        <a:lnSpc>
                          <a:spcPct val="100000"/>
                        </a:lnSpc>
                        <a:spcBef>
                          <a:spcPts val="244"/>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spc="-5" dirty="0">
                          <a:solidFill>
                            <a:srgbClr val="1F145D"/>
                          </a:solidFill>
                          <a:latin typeface="Calibri"/>
                          <a:cs typeface="Calibri"/>
                        </a:rPr>
                        <a:t>Same</a:t>
                      </a:r>
                      <a:endParaRPr sz="1800" dirty="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70840">
                <a:tc>
                  <a:txBody>
                    <a:bodyPr/>
                    <a:lstStyle/>
                    <a:p>
                      <a:pPr marL="91440">
                        <a:lnSpc>
                          <a:spcPts val="1864"/>
                        </a:lnSpc>
                      </a:pPr>
                      <a:r>
                        <a:rPr sz="2700" baseline="-16975" dirty="0">
                          <a:solidFill>
                            <a:srgbClr val="1F145D"/>
                          </a:solidFill>
                          <a:latin typeface="Calibri"/>
                          <a:cs typeface="Calibri"/>
                        </a:rPr>
                        <a:t>_/</a:t>
                      </a:r>
                      <a:r>
                        <a:rPr sz="1200" dirty="0">
                          <a:solidFill>
                            <a:srgbClr val="1F145D"/>
                          </a:solidFill>
                          <a:latin typeface="Calibri"/>
                          <a:cs typeface="Calibri"/>
                        </a:rPr>
                        <a:t>---</a:t>
                      </a:r>
                      <a:endParaRPr sz="1200">
                        <a:solidFill>
                          <a:srgbClr val="1F145D"/>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spc="-15" dirty="0">
                          <a:solidFill>
                            <a:srgbClr val="1F145D"/>
                          </a:solidFill>
                          <a:latin typeface="Calibri"/>
                          <a:cs typeface="Calibri"/>
                        </a:rPr>
                        <a:t>any</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solidFill>
                            <a:srgbClr val="1F145D"/>
                          </a:solidFill>
                          <a:latin typeface="Calibri"/>
                          <a:cs typeface="Calibri"/>
                        </a:rPr>
                        <a:t>Same</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840">
                <a:tc>
                  <a:txBody>
                    <a:bodyPr/>
                    <a:lstStyle/>
                    <a:p>
                      <a:pPr marL="91440">
                        <a:lnSpc>
                          <a:spcPts val="1864"/>
                        </a:lnSpc>
                      </a:pPr>
                      <a:r>
                        <a:rPr sz="2700" baseline="-16975" dirty="0">
                          <a:solidFill>
                            <a:srgbClr val="1F145D"/>
                          </a:solidFill>
                          <a:latin typeface="Calibri"/>
                          <a:cs typeface="Calibri"/>
                        </a:rPr>
                        <a:t>_/</a:t>
                      </a:r>
                      <a:r>
                        <a:rPr sz="1200" dirty="0">
                          <a:solidFill>
                            <a:srgbClr val="1F145D"/>
                          </a:solidFill>
                          <a:latin typeface="Calibri"/>
                          <a:cs typeface="Calibri"/>
                        </a:rPr>
                        <a:t>---</a:t>
                      </a:r>
                      <a:endParaRPr sz="1200">
                        <a:solidFill>
                          <a:srgbClr val="1F145D"/>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D</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sp>
        <p:nvSpPr>
          <p:cNvPr id="36" name="object 36"/>
          <p:cNvSpPr txBox="1"/>
          <p:nvPr/>
        </p:nvSpPr>
        <p:spPr>
          <a:xfrm>
            <a:off x="3774440" y="5745886"/>
            <a:ext cx="3616325" cy="84899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F145D"/>
                </a:solidFill>
                <a:latin typeface="Calibri"/>
                <a:cs typeface="Calibri"/>
              </a:rPr>
              <a:t>C</a:t>
            </a:r>
            <a:r>
              <a:rPr sz="1800" spc="-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clock,</a:t>
            </a:r>
            <a:r>
              <a:rPr sz="1800" spc="5" dirty="0">
                <a:solidFill>
                  <a:srgbClr val="1F145D"/>
                </a:solidFill>
                <a:latin typeface="Calibri"/>
                <a:cs typeface="Calibri"/>
              </a:rPr>
              <a:t> </a:t>
            </a:r>
            <a:r>
              <a:rPr sz="1800" spc="-5" dirty="0">
                <a:solidFill>
                  <a:srgbClr val="1F145D"/>
                </a:solidFill>
                <a:latin typeface="Calibri"/>
                <a:cs typeface="Calibri"/>
              </a:rPr>
              <a:t>CE</a:t>
            </a:r>
            <a:r>
              <a:rPr sz="1800" spc="-10"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clock</a:t>
            </a:r>
            <a:r>
              <a:rPr sz="1800" spc="10" dirty="0">
                <a:solidFill>
                  <a:srgbClr val="1F145D"/>
                </a:solidFill>
                <a:latin typeface="Calibri"/>
                <a:cs typeface="Calibri"/>
              </a:rPr>
              <a:t> </a:t>
            </a:r>
            <a:r>
              <a:rPr sz="1800" dirty="0">
                <a:solidFill>
                  <a:srgbClr val="1F145D"/>
                </a:solidFill>
                <a:latin typeface="Calibri"/>
                <a:cs typeface="Calibri"/>
              </a:rPr>
              <a:t>enable</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This</a:t>
            </a:r>
            <a:r>
              <a:rPr sz="1800" spc="-15" dirty="0">
                <a:solidFill>
                  <a:srgbClr val="1F145D"/>
                </a:solidFill>
                <a:latin typeface="Calibri"/>
                <a:cs typeface="Calibri"/>
              </a:rPr>
              <a:t> </a:t>
            </a:r>
            <a:r>
              <a:rPr sz="1800" dirty="0">
                <a:solidFill>
                  <a:srgbClr val="1F145D"/>
                </a:solidFill>
                <a:latin typeface="Calibri"/>
                <a:cs typeface="Calibri"/>
              </a:rPr>
              <a:t>is</a:t>
            </a:r>
            <a:r>
              <a:rPr sz="1800" spc="-5" dirty="0">
                <a:solidFill>
                  <a:srgbClr val="1F145D"/>
                </a:solidFill>
                <a:latin typeface="Calibri"/>
                <a:cs typeface="Calibri"/>
              </a:rPr>
              <a:t> </a:t>
            </a:r>
            <a:r>
              <a:rPr sz="1800" dirty="0">
                <a:solidFill>
                  <a:srgbClr val="1F145D"/>
                </a:solidFill>
                <a:latin typeface="Calibri"/>
                <a:cs typeface="Calibri"/>
              </a:rPr>
              <a:t>an</a:t>
            </a:r>
            <a:r>
              <a:rPr sz="1800" spc="15" dirty="0">
                <a:solidFill>
                  <a:srgbClr val="1F145D"/>
                </a:solidFill>
                <a:latin typeface="Calibri"/>
                <a:cs typeface="Calibri"/>
              </a:rPr>
              <a:t> </a:t>
            </a:r>
            <a:r>
              <a:rPr sz="1800" spc="-10" dirty="0">
                <a:solidFill>
                  <a:srgbClr val="1F145D"/>
                </a:solidFill>
                <a:latin typeface="Calibri"/>
                <a:cs typeface="Calibri"/>
              </a:rPr>
              <a:t>fpga</a:t>
            </a:r>
            <a:r>
              <a:rPr sz="1800" dirty="0">
                <a:solidFill>
                  <a:srgbClr val="1F145D"/>
                </a:solidFill>
                <a:latin typeface="Calibri"/>
                <a:cs typeface="Calibri"/>
              </a:rPr>
              <a:t> </a:t>
            </a:r>
            <a:r>
              <a:rPr sz="1800" spc="5" dirty="0">
                <a:solidFill>
                  <a:srgbClr val="1F145D"/>
                </a:solidFill>
                <a:latin typeface="Calibri"/>
                <a:cs typeface="Calibri"/>
              </a:rPr>
              <a:t>‘thing’</a:t>
            </a:r>
            <a:r>
              <a:rPr sz="1800" spc="10" dirty="0">
                <a:solidFill>
                  <a:srgbClr val="1F145D"/>
                </a:solidFill>
                <a:latin typeface="Calibri"/>
                <a:cs typeface="Calibri"/>
              </a:rPr>
              <a:t> </a:t>
            </a:r>
            <a:r>
              <a:rPr sz="1800" spc="-5" dirty="0">
                <a:solidFill>
                  <a:srgbClr val="1F145D"/>
                </a:solidFill>
                <a:latin typeface="Calibri"/>
                <a:cs typeface="Calibri"/>
              </a:rPr>
              <a:t>due</a:t>
            </a:r>
            <a:r>
              <a:rPr sz="1800" spc="5" dirty="0">
                <a:solidFill>
                  <a:srgbClr val="1F145D"/>
                </a:solidFill>
                <a:latin typeface="Calibri"/>
                <a:cs typeface="Calibri"/>
              </a:rPr>
              <a:t> </a:t>
            </a:r>
            <a:r>
              <a:rPr sz="1800" spc="-10" dirty="0">
                <a:solidFill>
                  <a:srgbClr val="1F145D"/>
                </a:solidFill>
                <a:latin typeface="Calibri"/>
                <a:cs typeface="Calibri"/>
              </a:rPr>
              <a:t>to </a:t>
            </a:r>
            <a:r>
              <a:rPr sz="1800" dirty="0">
                <a:solidFill>
                  <a:srgbClr val="1F145D"/>
                </a:solidFill>
                <a:latin typeface="Calibri"/>
                <a:cs typeface="Calibri"/>
              </a:rPr>
              <a:t>the</a:t>
            </a:r>
            <a:r>
              <a:rPr sz="1800" spc="-5" dirty="0">
                <a:solidFill>
                  <a:srgbClr val="1F145D"/>
                </a:solidFill>
                <a:latin typeface="Calibri"/>
                <a:cs typeface="Calibri"/>
              </a:rPr>
              <a:t> global</a:t>
            </a:r>
            <a:endParaRPr sz="1800">
              <a:solidFill>
                <a:srgbClr val="1F145D"/>
              </a:solidFill>
              <a:latin typeface="Calibri"/>
              <a:cs typeface="Calibri"/>
            </a:endParaRPr>
          </a:p>
          <a:p>
            <a:pPr marL="12700">
              <a:lnSpc>
                <a:spcPct val="100000"/>
              </a:lnSpc>
            </a:pPr>
            <a:r>
              <a:rPr sz="1800" spc="-10" dirty="0">
                <a:solidFill>
                  <a:srgbClr val="1F145D"/>
                </a:solidFill>
                <a:latin typeface="Calibri"/>
                <a:cs typeface="Calibri"/>
              </a:rPr>
              <a:t>nature</a:t>
            </a:r>
            <a:r>
              <a:rPr sz="1800" spc="-5" dirty="0">
                <a:solidFill>
                  <a:srgbClr val="1F145D"/>
                </a:solidFill>
                <a:latin typeface="Calibri"/>
                <a:cs typeface="Calibri"/>
              </a:rPr>
              <a:t> of</a:t>
            </a:r>
            <a:r>
              <a:rPr sz="1800" spc="5" dirty="0">
                <a:solidFill>
                  <a:srgbClr val="1F145D"/>
                </a:solidFill>
                <a:latin typeface="Calibri"/>
                <a:cs typeface="Calibri"/>
              </a:rPr>
              <a:t> </a:t>
            </a:r>
            <a:r>
              <a:rPr sz="1800" dirty="0">
                <a:solidFill>
                  <a:srgbClr val="1F145D"/>
                </a:solidFill>
                <a:latin typeface="Calibri"/>
                <a:cs typeface="Calibri"/>
              </a:rPr>
              <a:t>the</a:t>
            </a:r>
            <a:r>
              <a:rPr sz="1800" spc="-5" dirty="0">
                <a:solidFill>
                  <a:srgbClr val="1F145D"/>
                </a:solidFill>
                <a:latin typeface="Calibri"/>
                <a:cs typeface="Calibri"/>
              </a:rPr>
              <a:t> </a:t>
            </a:r>
            <a:r>
              <a:rPr sz="1800" spc="-10" dirty="0">
                <a:solidFill>
                  <a:srgbClr val="1F145D"/>
                </a:solidFill>
                <a:latin typeface="Calibri"/>
                <a:cs typeface="Calibri"/>
              </a:rPr>
              <a:t>clock</a:t>
            </a:r>
            <a:r>
              <a:rPr sz="1800" spc="10" dirty="0">
                <a:solidFill>
                  <a:srgbClr val="1F145D"/>
                </a:solidFill>
                <a:latin typeface="Calibri"/>
                <a:cs typeface="Calibri"/>
              </a:rPr>
              <a:t> </a:t>
            </a:r>
            <a:r>
              <a:rPr sz="1800" spc="-10" dirty="0">
                <a:solidFill>
                  <a:srgbClr val="1F145D"/>
                </a:solidFill>
                <a:latin typeface="Calibri"/>
                <a:cs typeface="Calibri"/>
              </a:rPr>
              <a:t>network</a:t>
            </a:r>
            <a:endParaRPr sz="1800">
              <a:solidFill>
                <a:srgbClr val="1F145D"/>
              </a:solidFill>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0767" y="289940"/>
            <a:ext cx="3666893" cy="697230"/>
          </a:xfrm>
          <a:prstGeom prst="rect">
            <a:avLst/>
          </a:prstGeom>
        </p:spPr>
        <p:txBody>
          <a:bodyPr vert="horz" wrap="square" lIns="0" tIns="13335" rIns="0" bIns="0" rtlCol="0">
            <a:spAutoFit/>
          </a:bodyPr>
          <a:lstStyle/>
          <a:p>
            <a:pPr marL="12700">
              <a:lnSpc>
                <a:spcPct val="100000"/>
              </a:lnSpc>
              <a:spcBef>
                <a:spcPts val="105"/>
              </a:spcBef>
            </a:pPr>
            <a:r>
              <a:rPr dirty="0"/>
              <a:t>Multipl</a:t>
            </a:r>
            <a:r>
              <a:rPr spc="-55" dirty="0"/>
              <a:t>e</a:t>
            </a:r>
            <a:r>
              <a:rPr spc="-114" dirty="0"/>
              <a:t>x</a:t>
            </a:r>
            <a:r>
              <a:rPr spc="-5" dirty="0"/>
              <a:t>er</a:t>
            </a:r>
          </a:p>
        </p:txBody>
      </p:sp>
      <p:sp>
        <p:nvSpPr>
          <p:cNvPr id="3" name="object 3"/>
          <p:cNvSpPr txBox="1"/>
          <p:nvPr/>
        </p:nvSpPr>
        <p:spPr>
          <a:xfrm>
            <a:off x="8077200" y="638555"/>
            <a:ext cx="3557270" cy="2585085"/>
          </a:xfrm>
          <a:prstGeom prst="rect">
            <a:avLst/>
          </a:prstGeom>
          <a:solidFill>
            <a:srgbClr val="E1EFD9"/>
          </a:solidFill>
          <a:ln w="9525">
            <a:solidFill>
              <a:srgbClr val="00AF50"/>
            </a:solidFill>
          </a:ln>
        </p:spPr>
        <p:txBody>
          <a:bodyPr vert="horz" wrap="square" lIns="0" tIns="29845" rIns="0" bIns="0" rtlCol="0">
            <a:spAutoFit/>
          </a:bodyPr>
          <a:lstStyle/>
          <a:p>
            <a:pPr marL="92075">
              <a:lnSpc>
                <a:spcPct val="100000"/>
              </a:lnSpc>
              <a:spcBef>
                <a:spcPts val="235"/>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a:solidFill>
                <a:srgbClr val="1F145D"/>
              </a:solidFill>
              <a:latin typeface="Calibri"/>
              <a:cs typeface="Calibri"/>
            </a:endParaRPr>
          </a:p>
          <a:p>
            <a:pPr marL="459740" marR="1567815" indent="-367665">
              <a:lnSpc>
                <a:spcPct val="100000"/>
              </a:lnSpc>
              <a:spcBef>
                <a:spcPts val="5"/>
              </a:spcBef>
              <a:tabLst>
                <a:tab pos="1454785" algn="l"/>
              </a:tabLst>
            </a:pPr>
            <a:r>
              <a:rPr sz="1800" b="1" dirty="0">
                <a:solidFill>
                  <a:srgbClr val="1F145D"/>
                </a:solidFill>
                <a:latin typeface="Calibri"/>
                <a:cs typeface="Calibri"/>
              </a:rPr>
              <a:t>al</a:t>
            </a:r>
            <a:r>
              <a:rPr sz="1800" b="1" spc="-25" dirty="0">
                <a:solidFill>
                  <a:srgbClr val="1F145D"/>
                </a:solidFill>
                <a:latin typeface="Calibri"/>
                <a:cs typeface="Calibri"/>
              </a:rPr>
              <a:t>w</a:t>
            </a:r>
            <a:r>
              <a:rPr sz="1800" b="1" spc="-40" dirty="0">
                <a:solidFill>
                  <a:srgbClr val="1F145D"/>
                </a:solidFill>
                <a:latin typeface="Calibri"/>
                <a:cs typeface="Calibri"/>
              </a:rPr>
              <a:t>a</a:t>
            </a:r>
            <a:r>
              <a:rPr sz="1800" b="1" spc="-15" dirty="0">
                <a:solidFill>
                  <a:srgbClr val="1F145D"/>
                </a:solidFill>
                <a:latin typeface="Calibri"/>
                <a:cs typeface="Calibri"/>
              </a:rPr>
              <a:t>y</a:t>
            </a:r>
            <a:r>
              <a:rPr sz="1800" b="1" dirty="0">
                <a:solidFill>
                  <a:srgbClr val="1F145D"/>
                </a:solidFill>
                <a:latin typeface="Calibri"/>
                <a:cs typeface="Calibri"/>
              </a:rPr>
              <a:t>s</a:t>
            </a:r>
            <a:r>
              <a:rPr sz="1800" b="1" spc="-10"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a:t>
            </a:r>
            <a:r>
              <a:rPr sz="1800" dirty="0">
                <a:solidFill>
                  <a:srgbClr val="1F145D"/>
                </a:solidFill>
                <a:latin typeface="Calibri"/>
                <a:cs typeface="Calibri"/>
              </a:rPr>
              <a:t>)	</a:t>
            </a:r>
            <a:r>
              <a:rPr sz="1800" b="1" dirty="0">
                <a:solidFill>
                  <a:srgbClr val="1F145D"/>
                </a:solidFill>
                <a:latin typeface="Calibri"/>
                <a:cs typeface="Calibri"/>
              </a:rPr>
              <a:t>be</a:t>
            </a:r>
            <a:r>
              <a:rPr sz="1800" b="1" spc="-5" dirty="0">
                <a:solidFill>
                  <a:srgbClr val="1F145D"/>
                </a:solidFill>
                <a:latin typeface="Calibri"/>
                <a:cs typeface="Calibri"/>
              </a:rPr>
              <a:t>gin  case</a:t>
            </a:r>
            <a:r>
              <a:rPr sz="1800" b="1" spc="-30" dirty="0">
                <a:solidFill>
                  <a:srgbClr val="1F145D"/>
                </a:solidFill>
                <a:latin typeface="Calibri"/>
                <a:cs typeface="Calibri"/>
              </a:rPr>
              <a:t> </a:t>
            </a:r>
            <a:r>
              <a:rPr sz="1800" spc="-5" dirty="0">
                <a:solidFill>
                  <a:srgbClr val="1F145D"/>
                </a:solidFill>
                <a:latin typeface="Calibri"/>
                <a:cs typeface="Calibri"/>
              </a:rPr>
              <a:t>(select)</a:t>
            </a:r>
            <a:endParaRPr sz="1800">
              <a:solidFill>
                <a:srgbClr val="1F145D"/>
              </a:solidFill>
              <a:latin typeface="Calibri"/>
              <a:cs typeface="Calibri"/>
            </a:endParaRPr>
          </a:p>
          <a:p>
            <a:pPr marL="720090">
              <a:lnSpc>
                <a:spcPct val="100000"/>
              </a:lnSpc>
            </a:pPr>
            <a:r>
              <a:rPr sz="1800" dirty="0">
                <a:solidFill>
                  <a:srgbClr val="1F145D"/>
                </a:solidFill>
                <a:latin typeface="Calibri"/>
                <a:cs typeface="Calibri"/>
              </a:rPr>
              <a:t>2'b00:</a:t>
            </a:r>
            <a:r>
              <a:rPr sz="1800" spc="-15" dirty="0">
                <a:solidFill>
                  <a:srgbClr val="1F145D"/>
                </a:solidFill>
                <a:latin typeface="Calibri"/>
                <a:cs typeface="Calibri"/>
              </a:rPr>
              <a:t> </a:t>
            </a:r>
            <a:r>
              <a:rPr sz="1800" dirty="0">
                <a:solidFill>
                  <a:srgbClr val="1F145D"/>
                </a:solidFill>
                <a:latin typeface="Calibri"/>
                <a:cs typeface="Calibri"/>
              </a:rPr>
              <a:t>Q</a:t>
            </a:r>
            <a:r>
              <a:rPr sz="1800" spc="-20" dirty="0">
                <a:solidFill>
                  <a:srgbClr val="1F145D"/>
                </a:solidFill>
                <a:latin typeface="Calibri"/>
                <a:cs typeface="Calibri"/>
              </a:rPr>
              <a:t> </a:t>
            </a:r>
            <a:r>
              <a:rPr sz="1800" dirty="0">
                <a:solidFill>
                  <a:srgbClr val="1F145D"/>
                </a:solidFill>
                <a:latin typeface="Calibri"/>
                <a:cs typeface="Calibri"/>
              </a:rPr>
              <a:t>=</a:t>
            </a:r>
            <a:r>
              <a:rPr sz="1800" spc="-35" dirty="0">
                <a:solidFill>
                  <a:srgbClr val="1F145D"/>
                </a:solidFill>
                <a:latin typeface="Calibri"/>
                <a:cs typeface="Calibri"/>
              </a:rPr>
              <a:t> </a:t>
            </a:r>
            <a:r>
              <a:rPr sz="1800" dirty="0">
                <a:solidFill>
                  <a:srgbClr val="1F145D"/>
                </a:solidFill>
                <a:latin typeface="Calibri"/>
                <a:cs typeface="Calibri"/>
              </a:rPr>
              <a:t>A;</a:t>
            </a:r>
            <a:endParaRPr sz="1800">
              <a:solidFill>
                <a:srgbClr val="1F145D"/>
              </a:solidFill>
              <a:latin typeface="Calibri"/>
              <a:cs typeface="Calibri"/>
            </a:endParaRPr>
          </a:p>
          <a:p>
            <a:pPr marL="720090">
              <a:lnSpc>
                <a:spcPct val="100000"/>
              </a:lnSpc>
            </a:pPr>
            <a:r>
              <a:rPr sz="1800" dirty="0">
                <a:solidFill>
                  <a:srgbClr val="1F145D"/>
                </a:solidFill>
                <a:latin typeface="Calibri"/>
                <a:cs typeface="Calibri"/>
              </a:rPr>
              <a:t>2'b01:</a:t>
            </a:r>
            <a:r>
              <a:rPr sz="1800" spc="-15" dirty="0">
                <a:solidFill>
                  <a:srgbClr val="1F145D"/>
                </a:solidFill>
                <a:latin typeface="Calibri"/>
                <a:cs typeface="Calibri"/>
              </a:rPr>
              <a:t> </a:t>
            </a:r>
            <a:r>
              <a:rPr sz="1800" dirty="0">
                <a:solidFill>
                  <a:srgbClr val="1F145D"/>
                </a:solidFill>
                <a:latin typeface="Calibri"/>
                <a:cs typeface="Calibri"/>
              </a:rPr>
              <a:t>Q</a:t>
            </a:r>
            <a:r>
              <a:rPr sz="1800" spc="-20" dirty="0">
                <a:solidFill>
                  <a:srgbClr val="1F145D"/>
                </a:solidFill>
                <a:latin typeface="Calibri"/>
                <a:cs typeface="Calibri"/>
              </a:rPr>
              <a:t> </a:t>
            </a:r>
            <a:r>
              <a:rPr sz="1800" dirty="0">
                <a:solidFill>
                  <a:srgbClr val="1F145D"/>
                </a:solidFill>
                <a:latin typeface="Calibri"/>
                <a:cs typeface="Calibri"/>
              </a:rPr>
              <a:t>=</a:t>
            </a:r>
            <a:r>
              <a:rPr sz="1800" spc="-35" dirty="0">
                <a:solidFill>
                  <a:srgbClr val="1F145D"/>
                </a:solidFill>
                <a:latin typeface="Calibri"/>
                <a:cs typeface="Calibri"/>
              </a:rPr>
              <a:t> </a:t>
            </a:r>
            <a:r>
              <a:rPr sz="1800" dirty="0">
                <a:solidFill>
                  <a:srgbClr val="1F145D"/>
                </a:solidFill>
                <a:latin typeface="Calibri"/>
                <a:cs typeface="Calibri"/>
              </a:rPr>
              <a:t>B;</a:t>
            </a:r>
            <a:endParaRPr sz="1800">
              <a:solidFill>
                <a:srgbClr val="1F145D"/>
              </a:solidFill>
              <a:latin typeface="Calibri"/>
              <a:cs typeface="Calibri"/>
            </a:endParaRPr>
          </a:p>
          <a:p>
            <a:pPr marL="720090">
              <a:lnSpc>
                <a:spcPct val="100000"/>
              </a:lnSpc>
            </a:pPr>
            <a:r>
              <a:rPr sz="1800" spc="-5" dirty="0">
                <a:solidFill>
                  <a:srgbClr val="1F145D"/>
                </a:solidFill>
                <a:latin typeface="Calibri"/>
                <a:cs typeface="Calibri"/>
              </a:rPr>
              <a:t>2'b10: </a:t>
            </a:r>
            <a:r>
              <a:rPr sz="1800" dirty="0">
                <a:solidFill>
                  <a:srgbClr val="1F145D"/>
                </a:solidFill>
                <a:latin typeface="Calibri"/>
                <a:cs typeface="Calibri"/>
              </a:rPr>
              <a:t>Q</a:t>
            </a:r>
            <a:r>
              <a:rPr sz="1800" spc="-1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spc="-5" dirty="0">
                <a:solidFill>
                  <a:srgbClr val="1F145D"/>
                </a:solidFill>
                <a:latin typeface="Calibri"/>
                <a:cs typeface="Calibri"/>
              </a:rPr>
              <a:t>C;</a:t>
            </a:r>
            <a:endParaRPr sz="1800">
              <a:solidFill>
                <a:srgbClr val="1F145D"/>
              </a:solidFill>
              <a:latin typeface="Calibri"/>
              <a:cs typeface="Calibri"/>
            </a:endParaRPr>
          </a:p>
          <a:p>
            <a:pPr marL="720090">
              <a:lnSpc>
                <a:spcPct val="100000"/>
              </a:lnSpc>
            </a:pPr>
            <a:r>
              <a:rPr sz="1800" dirty="0">
                <a:solidFill>
                  <a:srgbClr val="1F145D"/>
                </a:solidFill>
                <a:latin typeface="Calibri"/>
                <a:cs typeface="Calibri"/>
              </a:rPr>
              <a:t>2'b11:</a:t>
            </a:r>
            <a:r>
              <a:rPr sz="1800" spc="-15" dirty="0">
                <a:solidFill>
                  <a:srgbClr val="1F145D"/>
                </a:solidFill>
                <a:latin typeface="Calibri"/>
                <a:cs typeface="Calibri"/>
              </a:rPr>
              <a:t> </a:t>
            </a:r>
            <a:r>
              <a:rPr sz="1800" dirty="0">
                <a:solidFill>
                  <a:srgbClr val="1F145D"/>
                </a:solidFill>
                <a:latin typeface="Calibri"/>
                <a:cs typeface="Calibri"/>
              </a:rPr>
              <a:t>Q</a:t>
            </a:r>
            <a:r>
              <a:rPr sz="1800" spc="-25" dirty="0">
                <a:solidFill>
                  <a:srgbClr val="1F145D"/>
                </a:solidFill>
                <a:latin typeface="Calibri"/>
                <a:cs typeface="Calibri"/>
              </a:rPr>
              <a:t> </a:t>
            </a:r>
            <a:r>
              <a:rPr sz="1800" dirty="0">
                <a:solidFill>
                  <a:srgbClr val="1F145D"/>
                </a:solidFill>
                <a:latin typeface="Calibri"/>
                <a:cs typeface="Calibri"/>
              </a:rPr>
              <a:t>=</a:t>
            </a:r>
            <a:r>
              <a:rPr sz="1800" spc="-35" dirty="0">
                <a:solidFill>
                  <a:srgbClr val="1F145D"/>
                </a:solidFill>
                <a:latin typeface="Calibri"/>
                <a:cs typeface="Calibri"/>
              </a:rPr>
              <a:t> </a:t>
            </a:r>
            <a:r>
              <a:rPr sz="1800" spc="-5" dirty="0">
                <a:solidFill>
                  <a:srgbClr val="1F145D"/>
                </a:solidFill>
                <a:latin typeface="Calibri"/>
                <a:cs typeface="Calibri"/>
              </a:rPr>
              <a:t>D;</a:t>
            </a:r>
            <a:endParaRPr sz="1800">
              <a:solidFill>
                <a:srgbClr val="1F145D"/>
              </a:solidFill>
              <a:latin typeface="Calibri"/>
              <a:cs typeface="Calibri"/>
            </a:endParaRPr>
          </a:p>
          <a:p>
            <a:pPr marL="563245">
              <a:lnSpc>
                <a:spcPct val="100000"/>
              </a:lnSpc>
            </a:pPr>
            <a:r>
              <a:rPr sz="1800" b="1" spc="-5" dirty="0">
                <a:solidFill>
                  <a:srgbClr val="1F145D"/>
                </a:solidFill>
                <a:latin typeface="Calibri"/>
                <a:cs typeface="Calibri"/>
              </a:rPr>
              <a:t>endcase</a:t>
            </a:r>
            <a:endParaRPr sz="1800">
              <a:solidFill>
                <a:srgbClr val="1F145D"/>
              </a:solidFill>
              <a:latin typeface="Calibri"/>
              <a:cs typeface="Calibri"/>
            </a:endParaRPr>
          </a:p>
          <a:p>
            <a:pPr marL="92075">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
        <p:nvSpPr>
          <p:cNvPr id="4" name="object 4"/>
          <p:cNvSpPr txBox="1"/>
          <p:nvPr/>
        </p:nvSpPr>
        <p:spPr>
          <a:xfrm>
            <a:off x="8077200" y="3703320"/>
            <a:ext cx="3557270" cy="2862580"/>
          </a:xfrm>
          <a:prstGeom prst="rect">
            <a:avLst/>
          </a:prstGeom>
          <a:solidFill>
            <a:srgbClr val="E1EFD9"/>
          </a:solidFill>
          <a:ln w="9525">
            <a:solidFill>
              <a:srgbClr val="00AF50"/>
            </a:solidFill>
          </a:ln>
        </p:spPr>
        <p:txBody>
          <a:bodyPr vert="horz" wrap="square" lIns="0" tIns="31750" rIns="0" bIns="0" rtlCol="0">
            <a:spAutoFit/>
          </a:bodyPr>
          <a:lstStyle/>
          <a:p>
            <a:pPr marL="92075">
              <a:lnSpc>
                <a:spcPct val="100000"/>
              </a:lnSpc>
              <a:spcBef>
                <a:spcPts val="250"/>
              </a:spcBef>
            </a:pPr>
            <a:r>
              <a:rPr sz="1800" i="1" dirty="0">
                <a:solidFill>
                  <a:srgbClr val="1F145D"/>
                </a:solidFill>
                <a:latin typeface="Calibri"/>
                <a:cs typeface="Calibri"/>
              </a:rPr>
              <a:t>--</a:t>
            </a:r>
            <a:r>
              <a:rPr sz="1800" i="1" spc="-35"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marR="1642745" algn="ctr">
              <a:lnSpc>
                <a:spcPct val="100000"/>
              </a:lnSpc>
            </a:pPr>
            <a:r>
              <a:rPr sz="1800" b="1" spc="-5" dirty="0">
                <a:solidFill>
                  <a:srgbClr val="1F145D"/>
                </a:solidFill>
                <a:latin typeface="Calibri"/>
                <a:cs typeface="Calibri"/>
              </a:rPr>
              <a:t>process</a:t>
            </a:r>
            <a:r>
              <a:rPr sz="1800" b="1" spc="-65" dirty="0">
                <a:solidFill>
                  <a:srgbClr val="1F145D"/>
                </a:solidFill>
                <a:latin typeface="Calibri"/>
                <a:cs typeface="Calibri"/>
              </a:rPr>
              <a:t> </a:t>
            </a:r>
            <a:r>
              <a:rPr sz="1800" spc="-5" dirty="0">
                <a:solidFill>
                  <a:srgbClr val="1F145D"/>
                </a:solidFill>
                <a:latin typeface="Calibri"/>
                <a:cs typeface="Calibri"/>
              </a:rPr>
              <a:t>(All)</a:t>
            </a:r>
            <a:r>
              <a:rPr sz="1800" spc="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R="1598930" algn="ctr">
              <a:lnSpc>
                <a:spcPct val="100000"/>
              </a:lnSpc>
            </a:pPr>
            <a:r>
              <a:rPr sz="1800" b="1" spc="-5" dirty="0">
                <a:solidFill>
                  <a:srgbClr val="1F145D"/>
                </a:solidFill>
                <a:latin typeface="Calibri"/>
                <a:cs typeface="Calibri"/>
              </a:rPr>
              <a:t>case</a:t>
            </a:r>
            <a:r>
              <a:rPr sz="1800" b="1" spc="-35" dirty="0">
                <a:solidFill>
                  <a:srgbClr val="1F145D"/>
                </a:solidFill>
                <a:latin typeface="Calibri"/>
                <a:cs typeface="Calibri"/>
              </a:rPr>
              <a:t> </a:t>
            </a:r>
            <a:r>
              <a:rPr sz="1800" spc="-5" dirty="0">
                <a:solidFill>
                  <a:srgbClr val="1F145D"/>
                </a:solidFill>
                <a:latin typeface="Calibri"/>
                <a:cs typeface="Calibri"/>
              </a:rPr>
              <a:t>(select) </a:t>
            </a:r>
            <a:r>
              <a:rPr sz="1800" b="1" dirty="0">
                <a:solidFill>
                  <a:srgbClr val="1F145D"/>
                </a:solidFill>
                <a:latin typeface="Calibri"/>
                <a:cs typeface="Calibri"/>
              </a:rPr>
              <a:t>is</a:t>
            </a:r>
            <a:endParaRPr sz="1800">
              <a:solidFill>
                <a:srgbClr val="1F145D"/>
              </a:solidFill>
              <a:latin typeface="Calibri"/>
              <a:cs typeface="Calibri"/>
            </a:endParaRPr>
          </a:p>
          <a:p>
            <a:pPr marL="459740" marR="1064895" algn="just">
              <a:lnSpc>
                <a:spcPct val="100000"/>
              </a:lnSpc>
            </a:pPr>
            <a:r>
              <a:rPr sz="1800" b="1" dirty="0">
                <a:solidFill>
                  <a:srgbClr val="1F145D"/>
                </a:solidFill>
                <a:latin typeface="Calibri"/>
                <a:cs typeface="Calibri"/>
              </a:rPr>
              <a:t>when </a:t>
            </a:r>
            <a:r>
              <a:rPr sz="1800" spc="-5" dirty="0">
                <a:solidFill>
                  <a:srgbClr val="1F145D"/>
                </a:solidFill>
                <a:latin typeface="Calibri"/>
                <a:cs typeface="Calibri"/>
              </a:rPr>
              <a:t>“00” =&gt; </a:t>
            </a:r>
            <a:r>
              <a:rPr sz="1800" dirty="0">
                <a:solidFill>
                  <a:srgbClr val="1F145D"/>
                </a:solidFill>
                <a:latin typeface="Calibri"/>
                <a:cs typeface="Calibri"/>
              </a:rPr>
              <a:t>Q &lt;= A; </a:t>
            </a:r>
            <a:r>
              <a:rPr sz="1800" spc="-395" dirty="0">
                <a:solidFill>
                  <a:srgbClr val="1F145D"/>
                </a:solidFill>
                <a:latin typeface="Calibri"/>
                <a:cs typeface="Calibri"/>
              </a:rPr>
              <a:t> </a:t>
            </a:r>
            <a:r>
              <a:rPr sz="1800" b="1" dirty="0">
                <a:solidFill>
                  <a:srgbClr val="1F145D"/>
                </a:solidFill>
                <a:latin typeface="Calibri"/>
                <a:cs typeface="Calibri"/>
              </a:rPr>
              <a:t>when </a:t>
            </a:r>
            <a:r>
              <a:rPr sz="1800" spc="-5" dirty="0">
                <a:solidFill>
                  <a:srgbClr val="1F145D"/>
                </a:solidFill>
                <a:latin typeface="Calibri"/>
                <a:cs typeface="Calibri"/>
              </a:rPr>
              <a:t>“01” =&gt; </a:t>
            </a:r>
            <a:r>
              <a:rPr sz="1800" dirty="0">
                <a:solidFill>
                  <a:srgbClr val="1F145D"/>
                </a:solidFill>
                <a:latin typeface="Calibri"/>
                <a:cs typeface="Calibri"/>
              </a:rPr>
              <a:t>Q &lt;= B; </a:t>
            </a:r>
            <a:r>
              <a:rPr sz="1800" spc="-395" dirty="0">
                <a:solidFill>
                  <a:srgbClr val="1F145D"/>
                </a:solidFill>
                <a:latin typeface="Calibri"/>
                <a:cs typeface="Calibri"/>
              </a:rPr>
              <a:t> </a:t>
            </a:r>
            <a:r>
              <a:rPr sz="1800" b="1" dirty="0">
                <a:solidFill>
                  <a:srgbClr val="1F145D"/>
                </a:solidFill>
                <a:latin typeface="Calibri"/>
                <a:cs typeface="Calibri"/>
              </a:rPr>
              <a:t>when </a:t>
            </a:r>
            <a:r>
              <a:rPr sz="1800" spc="-5" dirty="0">
                <a:solidFill>
                  <a:srgbClr val="1F145D"/>
                </a:solidFill>
                <a:latin typeface="Calibri"/>
                <a:cs typeface="Calibri"/>
              </a:rPr>
              <a:t>“10” =&gt; </a:t>
            </a:r>
            <a:r>
              <a:rPr sz="1800" dirty="0">
                <a:solidFill>
                  <a:srgbClr val="1F145D"/>
                </a:solidFill>
                <a:latin typeface="Calibri"/>
                <a:cs typeface="Calibri"/>
              </a:rPr>
              <a:t>Q &lt;= </a:t>
            </a:r>
            <a:r>
              <a:rPr sz="1800" spc="-5" dirty="0">
                <a:solidFill>
                  <a:srgbClr val="1F145D"/>
                </a:solidFill>
                <a:latin typeface="Calibri"/>
                <a:cs typeface="Calibri"/>
              </a:rPr>
              <a:t>C; </a:t>
            </a:r>
            <a:r>
              <a:rPr sz="1800" spc="-395" dirty="0">
                <a:solidFill>
                  <a:srgbClr val="1F145D"/>
                </a:solidFill>
                <a:latin typeface="Calibri"/>
                <a:cs typeface="Calibri"/>
              </a:rPr>
              <a:t> </a:t>
            </a:r>
            <a:r>
              <a:rPr sz="1800" b="1" dirty="0">
                <a:solidFill>
                  <a:srgbClr val="1F145D"/>
                </a:solidFill>
                <a:latin typeface="Calibri"/>
                <a:cs typeface="Calibri"/>
              </a:rPr>
              <a:t>when</a:t>
            </a:r>
            <a:r>
              <a:rPr sz="1800" b="1" spc="-25" dirty="0">
                <a:solidFill>
                  <a:srgbClr val="1F145D"/>
                </a:solidFill>
                <a:latin typeface="Calibri"/>
                <a:cs typeface="Calibri"/>
              </a:rPr>
              <a:t> </a:t>
            </a:r>
            <a:r>
              <a:rPr sz="1800" spc="-5" dirty="0">
                <a:solidFill>
                  <a:srgbClr val="1F145D"/>
                </a:solidFill>
                <a:latin typeface="Calibri"/>
                <a:cs typeface="Calibri"/>
              </a:rPr>
              <a:t>“11”</a:t>
            </a:r>
            <a:r>
              <a:rPr sz="1800" spc="-50" dirty="0">
                <a:solidFill>
                  <a:srgbClr val="1F145D"/>
                </a:solidFill>
                <a:latin typeface="Calibri"/>
                <a:cs typeface="Calibri"/>
              </a:rPr>
              <a:t> </a:t>
            </a:r>
            <a:r>
              <a:rPr sz="1800" spc="-5" dirty="0">
                <a:solidFill>
                  <a:srgbClr val="1F145D"/>
                </a:solidFill>
                <a:latin typeface="Calibri"/>
                <a:cs typeface="Calibri"/>
              </a:rPr>
              <a:t>=&gt; </a:t>
            </a:r>
            <a:r>
              <a:rPr sz="1800" dirty="0">
                <a:solidFill>
                  <a:srgbClr val="1F145D"/>
                </a:solidFill>
                <a:latin typeface="Calibri"/>
                <a:cs typeface="Calibri"/>
              </a:rPr>
              <a:t>Q</a:t>
            </a:r>
            <a:r>
              <a:rPr sz="1800" spc="-15" dirty="0">
                <a:solidFill>
                  <a:srgbClr val="1F145D"/>
                </a:solidFill>
                <a:latin typeface="Calibri"/>
                <a:cs typeface="Calibri"/>
              </a:rPr>
              <a:t> </a:t>
            </a:r>
            <a:r>
              <a:rPr sz="1800" dirty="0">
                <a:solidFill>
                  <a:srgbClr val="1F145D"/>
                </a:solidFill>
                <a:latin typeface="Calibri"/>
                <a:cs typeface="Calibri"/>
              </a:rPr>
              <a:t>&lt;=</a:t>
            </a:r>
            <a:r>
              <a:rPr sz="1800" spc="-10" dirty="0">
                <a:solidFill>
                  <a:srgbClr val="1F145D"/>
                </a:solidFill>
                <a:latin typeface="Calibri"/>
                <a:cs typeface="Calibri"/>
              </a:rPr>
              <a:t> </a:t>
            </a:r>
            <a:r>
              <a:rPr sz="1800" spc="-5" dirty="0">
                <a:solidFill>
                  <a:srgbClr val="1F145D"/>
                </a:solidFill>
                <a:latin typeface="Calibri"/>
                <a:cs typeface="Calibri"/>
              </a:rPr>
              <a:t>D;</a:t>
            </a:r>
            <a:endParaRPr sz="1800">
              <a:solidFill>
                <a:srgbClr val="1F145D"/>
              </a:solidFill>
              <a:latin typeface="Calibri"/>
              <a:cs typeface="Calibri"/>
            </a:endParaRPr>
          </a:p>
          <a:p>
            <a:pPr marL="459740" algn="just">
              <a:lnSpc>
                <a:spcPct val="100000"/>
              </a:lnSpc>
            </a:pPr>
            <a:r>
              <a:rPr sz="1800" b="1" dirty="0">
                <a:solidFill>
                  <a:srgbClr val="1F145D"/>
                </a:solidFill>
                <a:latin typeface="Calibri"/>
                <a:cs typeface="Calibri"/>
              </a:rPr>
              <a:t>when</a:t>
            </a:r>
            <a:r>
              <a:rPr sz="1800" b="1" spc="-25" dirty="0">
                <a:solidFill>
                  <a:srgbClr val="1F145D"/>
                </a:solidFill>
                <a:latin typeface="Calibri"/>
                <a:cs typeface="Calibri"/>
              </a:rPr>
              <a:t> </a:t>
            </a:r>
            <a:r>
              <a:rPr sz="1800" b="1" spc="-10" dirty="0">
                <a:solidFill>
                  <a:srgbClr val="1F145D"/>
                </a:solidFill>
                <a:latin typeface="Calibri"/>
                <a:cs typeface="Calibri"/>
              </a:rPr>
              <a:t>others</a:t>
            </a:r>
            <a:r>
              <a:rPr sz="1800" b="1" spc="-50" dirty="0">
                <a:solidFill>
                  <a:srgbClr val="1F145D"/>
                </a:solidFill>
                <a:latin typeface="Calibri"/>
                <a:cs typeface="Calibri"/>
              </a:rPr>
              <a:t> </a:t>
            </a:r>
            <a:r>
              <a:rPr sz="1800" dirty="0">
                <a:solidFill>
                  <a:srgbClr val="1F145D"/>
                </a:solidFill>
                <a:latin typeface="Calibri"/>
                <a:cs typeface="Calibri"/>
              </a:rPr>
              <a:t>=&gt; </a:t>
            </a:r>
            <a:r>
              <a:rPr sz="1800" b="1" dirty="0">
                <a:solidFill>
                  <a:srgbClr val="1F145D"/>
                </a:solidFill>
                <a:latin typeface="Calibri"/>
                <a:cs typeface="Calibri"/>
              </a:rPr>
              <a:t>null</a:t>
            </a:r>
            <a:r>
              <a:rPr sz="1800" dirty="0">
                <a:solidFill>
                  <a:srgbClr val="1F145D"/>
                </a:solidFill>
                <a:latin typeface="Calibri"/>
                <a:cs typeface="Calibri"/>
              </a:rPr>
              <a:t>;</a:t>
            </a:r>
            <a:endParaRPr sz="1800">
              <a:solidFill>
                <a:srgbClr val="1F145D"/>
              </a:solidFill>
              <a:latin typeface="Calibri"/>
              <a:cs typeface="Calibri"/>
            </a:endParaRPr>
          </a:p>
          <a:p>
            <a:pPr marL="92075" marR="2265680" indent="208279" algn="just">
              <a:lnSpc>
                <a:spcPct val="100000"/>
              </a:lnSpc>
              <a:spcBef>
                <a:spcPts val="5"/>
              </a:spcBef>
            </a:pPr>
            <a:r>
              <a:rPr sz="1800" b="1" dirty="0">
                <a:solidFill>
                  <a:srgbClr val="1F145D"/>
                </a:solidFill>
                <a:latin typeface="Calibri"/>
                <a:cs typeface="Calibri"/>
              </a:rPr>
              <a:t>end case</a:t>
            </a:r>
            <a:r>
              <a:rPr sz="1800" dirty="0">
                <a:solidFill>
                  <a:srgbClr val="1F145D"/>
                </a:solidFill>
                <a:latin typeface="Calibri"/>
                <a:cs typeface="Calibri"/>
              </a:rPr>
              <a:t>; </a:t>
            </a:r>
            <a:r>
              <a:rPr sz="1800" spc="5" dirty="0">
                <a:solidFill>
                  <a:srgbClr val="1F145D"/>
                </a:solidFill>
                <a:latin typeface="Calibri"/>
                <a:cs typeface="Calibri"/>
              </a:rPr>
              <a:t> </a:t>
            </a:r>
            <a:r>
              <a:rPr sz="1800" b="1" dirty="0">
                <a:solidFill>
                  <a:srgbClr val="1F145D"/>
                </a:solidFill>
                <a:latin typeface="Calibri"/>
                <a:cs typeface="Calibri"/>
              </a:rPr>
              <a:t>end</a:t>
            </a:r>
            <a:r>
              <a:rPr sz="1800" b="1" spc="-10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graphicFrame>
        <p:nvGraphicFramePr>
          <p:cNvPr id="5" name="object 5"/>
          <p:cNvGraphicFramePr>
            <a:graphicFrameLocks noGrp="1"/>
          </p:cNvGraphicFramePr>
          <p:nvPr/>
        </p:nvGraphicFramePr>
        <p:xfrm>
          <a:off x="4103878" y="1843151"/>
          <a:ext cx="3456939" cy="1851660"/>
        </p:xfrm>
        <a:graphic>
          <a:graphicData uri="http://schemas.openxmlformats.org/drawingml/2006/table">
            <a:tbl>
              <a:tblPr firstRow="1" bandRow="1">
                <a:tableStyleId>{2D5ABB26-0587-4C30-8999-92F81FD0307C}</a:tableStyleId>
              </a:tblPr>
              <a:tblGrid>
                <a:gridCol w="737235">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934084">
                  <a:extLst>
                    <a:ext uri="{9D8B030D-6E8A-4147-A177-3AD203B41FA5}">
                      <a16:colId xmlns:a16="http://schemas.microsoft.com/office/drawing/2014/main" val="20002"/>
                    </a:ext>
                  </a:extLst>
                </a:gridCol>
                <a:gridCol w="1048385">
                  <a:extLst>
                    <a:ext uri="{9D8B030D-6E8A-4147-A177-3AD203B41FA5}">
                      <a16:colId xmlns:a16="http://schemas.microsoft.com/office/drawing/2014/main" val="20003"/>
                    </a:ext>
                  </a:extLst>
                </a:gridCol>
              </a:tblGrid>
              <a:tr h="370205">
                <a:tc>
                  <a:txBody>
                    <a:bodyPr/>
                    <a:lstStyle/>
                    <a:p>
                      <a:pPr marL="92075">
                        <a:lnSpc>
                          <a:spcPct val="100000"/>
                        </a:lnSpc>
                        <a:spcBef>
                          <a:spcPts val="240"/>
                        </a:spcBef>
                      </a:pPr>
                      <a:r>
                        <a:rPr sz="1800" b="1" dirty="0">
                          <a:solidFill>
                            <a:srgbClr val="1F145D"/>
                          </a:solidFill>
                          <a:latin typeface="Calibri"/>
                          <a:cs typeface="Calibri"/>
                        </a:rPr>
                        <a:t>S[1]</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S[0]</a:t>
                      </a:r>
                      <a:endParaRPr sz="1800" dirty="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A,B,C,D</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0"/>
                        </a:spcBef>
                      </a:pPr>
                      <a:r>
                        <a:rPr sz="1800" b="1" dirty="0">
                          <a:solidFill>
                            <a:srgbClr val="1F145D"/>
                          </a:solidFill>
                          <a:latin typeface="Calibri"/>
                          <a:cs typeface="Calibri"/>
                        </a:rPr>
                        <a:t>Q</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70205">
                <a:tc>
                  <a:txBody>
                    <a:bodyPr/>
                    <a:lstStyle/>
                    <a:p>
                      <a:pPr marL="92075">
                        <a:lnSpc>
                          <a:spcPct val="100000"/>
                        </a:lnSpc>
                        <a:spcBef>
                          <a:spcPts val="24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solidFill>
                            <a:srgbClr val="1F145D"/>
                          </a:solidFill>
                          <a:latin typeface="Calibri"/>
                          <a:cs typeface="Calibri"/>
                        </a:rPr>
                        <a:t>A</a:t>
                      </a:r>
                      <a:endParaRPr sz="1800">
                        <a:solidFill>
                          <a:srgbClr val="1F145D"/>
                        </a:solidFill>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370840">
                <a:tc>
                  <a:txBody>
                    <a:bodyPr/>
                    <a:lstStyle/>
                    <a:p>
                      <a:pPr marL="92075">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4"/>
                        </a:spcBef>
                      </a:pPr>
                      <a:r>
                        <a:rPr sz="1800" dirty="0">
                          <a:solidFill>
                            <a:srgbClr val="1F145D"/>
                          </a:solidFill>
                          <a:latin typeface="Calibri"/>
                          <a:cs typeface="Calibri"/>
                        </a:rPr>
                        <a:t>B</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370205">
                <a:tc>
                  <a:txBody>
                    <a:bodyPr/>
                    <a:lstStyle/>
                    <a:p>
                      <a:pPr marL="92075">
                        <a:lnSpc>
                          <a:spcPct val="100000"/>
                        </a:lnSpc>
                        <a:spcBef>
                          <a:spcPts val="244"/>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4"/>
                        </a:spcBef>
                      </a:pPr>
                      <a:r>
                        <a:rPr sz="1800" dirty="0">
                          <a:solidFill>
                            <a:srgbClr val="1F145D"/>
                          </a:solidFill>
                          <a:latin typeface="Calibri"/>
                          <a:cs typeface="Calibri"/>
                        </a:rPr>
                        <a:t>C</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205">
                <a:tc>
                  <a:txBody>
                    <a:bodyPr/>
                    <a:lstStyle/>
                    <a:p>
                      <a:pPr marL="92075">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solidFill>
                            <a:srgbClr val="1F145D"/>
                          </a:solidFill>
                          <a:latin typeface="Calibri"/>
                          <a:cs typeface="Calibri"/>
                        </a:rPr>
                        <a:t>D</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bl>
          </a:graphicData>
        </a:graphic>
      </p:graphicFrame>
      <p:grpSp>
        <p:nvGrpSpPr>
          <p:cNvPr id="6" name="object 6"/>
          <p:cNvGrpSpPr/>
          <p:nvPr/>
        </p:nvGrpSpPr>
        <p:grpSpPr>
          <a:xfrm>
            <a:off x="486155" y="2232660"/>
            <a:ext cx="3154680" cy="2459990"/>
            <a:chOff x="486155" y="2232660"/>
            <a:chExt cx="3154680" cy="2459990"/>
          </a:xfrm>
        </p:grpSpPr>
        <p:pic>
          <p:nvPicPr>
            <p:cNvPr id="7" name="object 7"/>
            <p:cNvPicPr/>
            <p:nvPr/>
          </p:nvPicPr>
          <p:blipFill>
            <a:blip r:embed="rId2" cstate="print"/>
            <a:stretch>
              <a:fillRect/>
            </a:stretch>
          </p:blipFill>
          <p:spPr>
            <a:xfrm>
              <a:off x="486155" y="2232660"/>
              <a:ext cx="3154680" cy="2321297"/>
            </a:xfrm>
            <a:prstGeom prst="rect">
              <a:avLst/>
            </a:prstGeom>
          </p:spPr>
        </p:pic>
        <p:sp>
          <p:nvSpPr>
            <p:cNvPr id="8" name="object 8"/>
            <p:cNvSpPr/>
            <p:nvPr/>
          </p:nvSpPr>
          <p:spPr>
            <a:xfrm>
              <a:off x="1932431" y="4139183"/>
              <a:ext cx="820419" cy="553720"/>
            </a:xfrm>
            <a:custGeom>
              <a:avLst/>
              <a:gdLst/>
              <a:ahLst/>
              <a:cxnLst/>
              <a:rect l="l" t="t" r="r" b="b"/>
              <a:pathLst>
                <a:path w="820419" h="553720">
                  <a:moveTo>
                    <a:pt x="819912" y="0"/>
                  </a:moveTo>
                  <a:lnTo>
                    <a:pt x="0" y="0"/>
                  </a:lnTo>
                  <a:lnTo>
                    <a:pt x="0" y="553212"/>
                  </a:lnTo>
                  <a:lnTo>
                    <a:pt x="819912" y="553212"/>
                  </a:lnTo>
                  <a:lnTo>
                    <a:pt x="819912" y="0"/>
                  </a:lnTo>
                  <a:close/>
                </a:path>
              </a:pathLst>
            </a:custGeom>
            <a:solidFill>
              <a:srgbClr val="FFFFFF"/>
            </a:solidFill>
          </p:spPr>
          <p:txBody>
            <a:bodyPr wrap="square" lIns="0" tIns="0" rIns="0" bIns="0" rtlCol="0"/>
            <a:lstStyle/>
            <a:p>
              <a:endParaRPr>
                <a:solidFill>
                  <a:srgbClr val="1F145D"/>
                </a:solidFill>
              </a:endParaRPr>
            </a:p>
          </p:txBody>
        </p:sp>
      </p:grpSp>
      <p:sp>
        <p:nvSpPr>
          <p:cNvPr id="9" name="object 9"/>
          <p:cNvSpPr txBox="1"/>
          <p:nvPr/>
        </p:nvSpPr>
        <p:spPr>
          <a:xfrm>
            <a:off x="2011807" y="4163314"/>
            <a:ext cx="568960" cy="461645"/>
          </a:xfrm>
          <a:prstGeom prst="rect">
            <a:avLst/>
          </a:prstGeom>
        </p:spPr>
        <p:txBody>
          <a:bodyPr vert="horz" wrap="square" lIns="0" tIns="12700" rIns="0" bIns="0" rtlCol="0">
            <a:spAutoFit/>
          </a:bodyPr>
          <a:lstStyle/>
          <a:p>
            <a:pPr marL="12700">
              <a:lnSpc>
                <a:spcPts val="1295"/>
              </a:lnSpc>
              <a:spcBef>
                <a:spcPts val="100"/>
              </a:spcBef>
            </a:pPr>
            <a:r>
              <a:rPr sz="1100" spc="-5" dirty="0">
                <a:solidFill>
                  <a:srgbClr val="1F145D"/>
                </a:solidFill>
                <a:latin typeface="Calibri"/>
                <a:cs typeface="Calibri"/>
              </a:rPr>
              <a:t>S[1]</a:t>
            </a:r>
            <a:r>
              <a:rPr sz="1100" spc="-35" dirty="0">
                <a:solidFill>
                  <a:srgbClr val="1F145D"/>
                </a:solidFill>
                <a:latin typeface="Calibri"/>
                <a:cs typeface="Calibri"/>
              </a:rPr>
              <a:t> </a:t>
            </a:r>
            <a:r>
              <a:rPr sz="1100" spc="-5" dirty="0">
                <a:solidFill>
                  <a:srgbClr val="1F145D"/>
                </a:solidFill>
                <a:latin typeface="Calibri"/>
                <a:cs typeface="Calibri"/>
              </a:rPr>
              <a:t>S[0]</a:t>
            </a:r>
            <a:endParaRPr sz="1100">
              <a:solidFill>
                <a:srgbClr val="1F145D"/>
              </a:solidFill>
              <a:latin typeface="Calibri"/>
              <a:cs typeface="Calibri"/>
            </a:endParaRPr>
          </a:p>
          <a:p>
            <a:pPr marL="12700">
              <a:lnSpc>
                <a:spcPts val="2135"/>
              </a:lnSpc>
            </a:pPr>
            <a:r>
              <a:rPr sz="1800" spc="-5" dirty="0">
                <a:solidFill>
                  <a:srgbClr val="1F145D"/>
                </a:solidFill>
                <a:latin typeface="Calibri"/>
                <a:cs typeface="Calibri"/>
              </a:rPr>
              <a:t>select</a:t>
            </a:r>
            <a:endParaRPr sz="1800">
              <a:solidFill>
                <a:srgbClr val="1F145D"/>
              </a:solidFill>
              <a:latin typeface="Calibri"/>
              <a:cs typeface="Calibri"/>
            </a:endParaRPr>
          </a:p>
        </p:txBody>
      </p:sp>
      <p:sp>
        <p:nvSpPr>
          <p:cNvPr id="10" name="object 10"/>
          <p:cNvSpPr txBox="1"/>
          <p:nvPr/>
        </p:nvSpPr>
        <p:spPr>
          <a:xfrm>
            <a:off x="3856101" y="4157217"/>
            <a:ext cx="3717925" cy="57404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Remember:</a:t>
            </a:r>
            <a:r>
              <a:rPr sz="1800" spc="-15" dirty="0">
                <a:solidFill>
                  <a:srgbClr val="1F145D"/>
                </a:solidFill>
                <a:latin typeface="Calibri"/>
                <a:cs typeface="Calibri"/>
              </a:rPr>
              <a:t> </a:t>
            </a:r>
            <a:r>
              <a:rPr sz="1800" spc="-5" dirty="0">
                <a:solidFill>
                  <a:srgbClr val="1F145D"/>
                </a:solidFill>
                <a:latin typeface="Calibri"/>
                <a:cs typeface="Calibri"/>
              </a:rPr>
              <a:t>ensure</a:t>
            </a:r>
            <a:r>
              <a:rPr sz="1800" dirty="0">
                <a:solidFill>
                  <a:srgbClr val="1F145D"/>
                </a:solidFill>
                <a:latin typeface="Calibri"/>
                <a:cs typeface="Calibri"/>
              </a:rPr>
              <a:t> </a:t>
            </a:r>
            <a:r>
              <a:rPr sz="1800" spc="-5" dirty="0">
                <a:solidFill>
                  <a:srgbClr val="1F145D"/>
                </a:solidFill>
                <a:latin typeface="Calibri"/>
                <a:cs typeface="Calibri"/>
              </a:rPr>
              <a:t>cases</a:t>
            </a:r>
            <a:r>
              <a:rPr sz="1800" spc="-20" dirty="0">
                <a:solidFill>
                  <a:srgbClr val="1F145D"/>
                </a:solidFill>
                <a:latin typeface="Calibri"/>
                <a:cs typeface="Calibri"/>
              </a:rPr>
              <a:t> </a:t>
            </a:r>
            <a:r>
              <a:rPr sz="1800" spc="-10" dirty="0">
                <a:solidFill>
                  <a:srgbClr val="1F145D"/>
                </a:solidFill>
                <a:latin typeface="Calibri"/>
                <a:cs typeface="Calibri"/>
              </a:rPr>
              <a:t>are</a:t>
            </a:r>
            <a:r>
              <a:rPr sz="1800" spc="-15" dirty="0">
                <a:solidFill>
                  <a:srgbClr val="1F145D"/>
                </a:solidFill>
                <a:latin typeface="Calibri"/>
                <a:cs typeface="Calibri"/>
              </a:rPr>
              <a:t> </a:t>
            </a:r>
            <a:r>
              <a:rPr sz="1800" spc="-10" dirty="0">
                <a:solidFill>
                  <a:srgbClr val="1F145D"/>
                </a:solidFill>
                <a:latin typeface="Calibri"/>
                <a:cs typeface="Calibri"/>
              </a:rPr>
              <a:t>complete</a:t>
            </a:r>
            <a:endParaRPr sz="1800">
              <a:solidFill>
                <a:srgbClr val="1F145D"/>
              </a:solidFill>
              <a:latin typeface="Calibri"/>
              <a:cs typeface="Calibri"/>
            </a:endParaRPr>
          </a:p>
          <a:p>
            <a:pPr marL="12700">
              <a:lnSpc>
                <a:spcPct val="100000"/>
              </a:lnSpc>
            </a:pPr>
            <a:r>
              <a:rPr sz="1800" spc="-5" dirty="0">
                <a:solidFill>
                  <a:srgbClr val="1F145D"/>
                </a:solidFill>
                <a:latin typeface="Calibri"/>
                <a:cs typeface="Calibri"/>
              </a:rPr>
              <a:t>otherwise</a:t>
            </a:r>
            <a:r>
              <a:rPr sz="1800" spc="5" dirty="0">
                <a:solidFill>
                  <a:srgbClr val="1F145D"/>
                </a:solidFill>
                <a:latin typeface="Calibri"/>
                <a:cs typeface="Calibri"/>
              </a:rPr>
              <a:t> </a:t>
            </a:r>
            <a:r>
              <a:rPr sz="1800" spc="-10" dirty="0">
                <a:solidFill>
                  <a:srgbClr val="1F145D"/>
                </a:solidFill>
                <a:latin typeface="Calibri"/>
                <a:cs typeface="Calibri"/>
              </a:rPr>
              <a:t>you’ll</a:t>
            </a:r>
            <a:r>
              <a:rPr sz="1800" dirty="0">
                <a:solidFill>
                  <a:srgbClr val="1F145D"/>
                </a:solidFill>
                <a:latin typeface="Calibri"/>
                <a:cs typeface="Calibri"/>
              </a:rPr>
              <a:t> end</a:t>
            </a:r>
            <a:r>
              <a:rPr sz="1800" spc="5" dirty="0">
                <a:solidFill>
                  <a:srgbClr val="1F145D"/>
                </a:solidFill>
                <a:latin typeface="Calibri"/>
                <a:cs typeface="Calibri"/>
              </a:rPr>
              <a:t> </a:t>
            </a:r>
            <a:r>
              <a:rPr sz="1800" spc="-5" dirty="0">
                <a:solidFill>
                  <a:srgbClr val="1F145D"/>
                </a:solidFill>
                <a:latin typeface="Calibri"/>
                <a:cs typeface="Calibri"/>
              </a:rPr>
              <a:t>up</a:t>
            </a:r>
            <a:r>
              <a:rPr sz="1800" spc="5" dirty="0">
                <a:solidFill>
                  <a:srgbClr val="1F145D"/>
                </a:solidFill>
                <a:latin typeface="Calibri"/>
                <a:cs typeface="Calibri"/>
              </a:rPr>
              <a:t> </a:t>
            </a:r>
            <a:r>
              <a:rPr sz="1800" spc="-10" dirty="0">
                <a:solidFill>
                  <a:srgbClr val="1F145D"/>
                </a:solidFill>
                <a:latin typeface="Calibri"/>
                <a:cs typeface="Calibri"/>
              </a:rPr>
              <a:t>inferring</a:t>
            </a:r>
            <a:r>
              <a:rPr sz="1800" spc="2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spc="-15" dirty="0">
                <a:solidFill>
                  <a:srgbClr val="1F145D"/>
                </a:solidFill>
                <a:latin typeface="Calibri"/>
                <a:cs typeface="Calibri"/>
              </a:rPr>
              <a:t>latch</a:t>
            </a:r>
            <a:endParaRPr sz="1800">
              <a:solidFill>
                <a:srgbClr val="1F145D"/>
              </a:solidFill>
              <a:latin typeface="Calibri"/>
              <a:cs typeface="Calibri"/>
            </a:endParaRPr>
          </a:p>
        </p:txBody>
      </p:sp>
      <p:sp>
        <p:nvSpPr>
          <p:cNvPr id="11" name="object 11"/>
          <p:cNvSpPr txBox="1"/>
          <p:nvPr/>
        </p:nvSpPr>
        <p:spPr>
          <a:xfrm>
            <a:off x="838200" y="5234940"/>
            <a:ext cx="6649720" cy="1138773"/>
          </a:xfrm>
          <a:prstGeom prst="rect">
            <a:avLst/>
          </a:prstGeom>
          <a:ln w="9525">
            <a:solidFill>
              <a:srgbClr val="6F2F9F"/>
            </a:solidFill>
          </a:ln>
        </p:spPr>
        <p:txBody>
          <a:bodyPr vert="horz" wrap="square" lIns="0" tIns="30480" rIns="0" bIns="0" rtlCol="0">
            <a:spAutoFit/>
          </a:bodyPr>
          <a:lstStyle/>
          <a:p>
            <a:pPr marL="91440">
              <a:lnSpc>
                <a:spcPct val="100000"/>
              </a:lnSpc>
              <a:spcBef>
                <a:spcPts val="240"/>
              </a:spcBef>
            </a:pPr>
            <a:r>
              <a:rPr sz="1800" b="1" spc="-10" dirty="0">
                <a:solidFill>
                  <a:srgbClr val="1F145D"/>
                </a:solidFill>
                <a:latin typeface="Calibri"/>
                <a:cs typeface="Calibri"/>
              </a:rPr>
              <a:t>Exercise:</a:t>
            </a:r>
            <a:endParaRPr sz="1800" dirty="0">
              <a:solidFill>
                <a:srgbClr val="1F145D"/>
              </a:solidFill>
              <a:latin typeface="Calibri"/>
              <a:cs typeface="Calibri"/>
            </a:endParaRPr>
          </a:p>
          <a:p>
            <a:pPr marL="434340" marR="470534" indent="-343535">
              <a:lnSpc>
                <a:spcPct val="100000"/>
              </a:lnSpc>
              <a:spcBef>
                <a:spcPts val="5"/>
              </a:spcBef>
              <a:buAutoNum type="arabicPeriod"/>
              <a:tabLst>
                <a:tab pos="434340" algn="l"/>
                <a:tab pos="434975" algn="l"/>
              </a:tabLst>
            </a:pPr>
            <a:r>
              <a:rPr sz="1800" spc="-35" dirty="0">
                <a:solidFill>
                  <a:srgbClr val="1F145D"/>
                </a:solidFill>
                <a:latin typeface="Calibri"/>
                <a:cs typeface="Calibri"/>
              </a:rPr>
              <a:t>Try</a:t>
            </a:r>
            <a:r>
              <a:rPr sz="1800" spc="5" dirty="0">
                <a:solidFill>
                  <a:srgbClr val="1F145D"/>
                </a:solidFill>
                <a:latin typeface="Calibri"/>
                <a:cs typeface="Calibri"/>
              </a:rPr>
              <a:t> </a:t>
            </a:r>
            <a:r>
              <a:rPr sz="1800" spc="-5" dirty="0">
                <a:solidFill>
                  <a:srgbClr val="1F145D"/>
                </a:solidFill>
                <a:latin typeface="Calibri"/>
                <a:cs typeface="Calibri"/>
              </a:rPr>
              <a:t>describing</a:t>
            </a:r>
            <a:r>
              <a:rPr sz="1800" spc="15" dirty="0">
                <a:solidFill>
                  <a:srgbClr val="1F145D"/>
                </a:solidFill>
                <a:latin typeface="Calibri"/>
                <a:cs typeface="Calibri"/>
              </a:rPr>
              <a:t> </a:t>
            </a:r>
            <a:r>
              <a:rPr sz="1800" dirty="0">
                <a:solidFill>
                  <a:srgbClr val="1F145D"/>
                </a:solidFill>
                <a:latin typeface="Calibri"/>
                <a:cs typeface="Calibri"/>
              </a:rPr>
              <a:t>a mux </a:t>
            </a:r>
            <a:r>
              <a:rPr sz="1800" spc="-5" dirty="0">
                <a:solidFill>
                  <a:srgbClr val="1F145D"/>
                </a:solidFill>
                <a:latin typeface="Calibri"/>
                <a:cs typeface="Calibri"/>
              </a:rPr>
              <a:t>using</a:t>
            </a:r>
            <a:r>
              <a:rPr sz="1800" spc="5" dirty="0">
                <a:solidFill>
                  <a:srgbClr val="1F145D"/>
                </a:solidFill>
                <a:latin typeface="Calibri"/>
                <a:cs typeface="Calibri"/>
              </a:rPr>
              <a:t> </a:t>
            </a:r>
            <a:r>
              <a:rPr sz="1800" spc="-10" dirty="0">
                <a:solidFill>
                  <a:srgbClr val="1F145D"/>
                </a:solidFill>
                <a:latin typeface="Calibri"/>
                <a:cs typeface="Calibri"/>
              </a:rPr>
              <a:t>conditional</a:t>
            </a:r>
            <a:r>
              <a:rPr sz="1800" spc="35" dirty="0">
                <a:solidFill>
                  <a:srgbClr val="1F145D"/>
                </a:solidFill>
                <a:latin typeface="Calibri"/>
                <a:cs typeface="Calibri"/>
              </a:rPr>
              <a:t> </a:t>
            </a:r>
            <a:r>
              <a:rPr sz="1800" spc="-10" dirty="0">
                <a:solidFill>
                  <a:srgbClr val="1F145D"/>
                </a:solidFill>
                <a:latin typeface="Calibri"/>
                <a:cs typeface="Calibri"/>
              </a:rPr>
              <a:t>continuous</a:t>
            </a:r>
            <a:r>
              <a:rPr sz="1800" spc="20" dirty="0">
                <a:solidFill>
                  <a:srgbClr val="1F145D"/>
                </a:solidFill>
                <a:latin typeface="Calibri"/>
                <a:cs typeface="Calibri"/>
              </a:rPr>
              <a:t> </a:t>
            </a:r>
            <a:r>
              <a:rPr sz="1800" spc="-5" dirty="0">
                <a:solidFill>
                  <a:srgbClr val="1F145D"/>
                </a:solidFill>
                <a:latin typeface="Calibri"/>
                <a:cs typeface="Calibri"/>
              </a:rPr>
              <a:t>assignment </a:t>
            </a:r>
            <a:r>
              <a:rPr sz="1800" spc="-390" dirty="0">
                <a:solidFill>
                  <a:srgbClr val="1F145D"/>
                </a:solidFill>
                <a:latin typeface="Calibri"/>
                <a:cs typeface="Calibri"/>
              </a:rPr>
              <a:t> </a:t>
            </a:r>
            <a:r>
              <a:rPr sz="1800" spc="-10" dirty="0">
                <a:solidFill>
                  <a:srgbClr val="1F145D"/>
                </a:solidFill>
                <a:latin typeface="Calibri"/>
                <a:cs typeface="Calibri"/>
              </a:rPr>
              <a:t>statement.</a:t>
            </a:r>
            <a:endParaRPr sz="1800" dirty="0">
              <a:solidFill>
                <a:srgbClr val="1F145D"/>
              </a:solidFill>
              <a:latin typeface="Calibri"/>
              <a:cs typeface="Calibri"/>
            </a:endParaRPr>
          </a:p>
          <a:p>
            <a:pPr marL="434340" indent="-343535">
              <a:lnSpc>
                <a:spcPct val="100000"/>
              </a:lnSpc>
              <a:buAutoNum type="arabicPeriod"/>
              <a:tabLst>
                <a:tab pos="434340" algn="l"/>
                <a:tab pos="434975" algn="l"/>
              </a:tabLst>
            </a:pPr>
            <a:r>
              <a:rPr sz="1800" spc="-20" dirty="0">
                <a:solidFill>
                  <a:srgbClr val="1F145D"/>
                </a:solidFill>
                <a:latin typeface="Calibri"/>
                <a:cs typeface="Calibri"/>
              </a:rPr>
              <a:t>Write</a:t>
            </a:r>
            <a:r>
              <a:rPr sz="1800" spc="10" dirty="0">
                <a:solidFill>
                  <a:srgbClr val="1F145D"/>
                </a:solidFill>
                <a:latin typeface="Calibri"/>
                <a:cs typeface="Calibri"/>
              </a:rPr>
              <a:t> </a:t>
            </a:r>
            <a:r>
              <a:rPr sz="1800" dirty="0">
                <a:solidFill>
                  <a:srgbClr val="1F145D"/>
                </a:solidFill>
                <a:latin typeface="Calibri"/>
                <a:cs typeface="Calibri"/>
              </a:rPr>
              <a:t>a</a:t>
            </a:r>
            <a:r>
              <a:rPr sz="1800" spc="-10" dirty="0">
                <a:solidFill>
                  <a:srgbClr val="1F145D"/>
                </a:solidFill>
                <a:latin typeface="Calibri"/>
                <a:cs typeface="Calibri"/>
              </a:rPr>
              <a:t> </a:t>
            </a:r>
            <a:r>
              <a:rPr sz="1800" spc="-15" dirty="0">
                <a:solidFill>
                  <a:srgbClr val="1F145D"/>
                </a:solidFill>
                <a:latin typeface="Calibri"/>
                <a:cs typeface="Calibri"/>
              </a:rPr>
              <a:t>N-way</a:t>
            </a:r>
            <a:r>
              <a:rPr sz="1800" spc="5" dirty="0">
                <a:solidFill>
                  <a:srgbClr val="1F145D"/>
                </a:solidFill>
                <a:latin typeface="Calibri"/>
                <a:cs typeface="Calibri"/>
              </a:rPr>
              <a:t> </a:t>
            </a:r>
            <a:r>
              <a:rPr sz="1800" dirty="0">
                <a:solidFill>
                  <a:srgbClr val="1F145D"/>
                </a:solidFill>
                <a:latin typeface="Calibri"/>
                <a:cs typeface="Calibri"/>
              </a:rPr>
              <a:t>mux</a:t>
            </a:r>
            <a:r>
              <a:rPr sz="1800" spc="-5" dirty="0">
                <a:solidFill>
                  <a:srgbClr val="1F145D"/>
                </a:solidFill>
                <a:latin typeface="Calibri"/>
                <a:cs typeface="Calibri"/>
              </a:rPr>
              <a:t> which</a:t>
            </a:r>
            <a:r>
              <a:rPr sz="1800" spc="25" dirty="0">
                <a:solidFill>
                  <a:srgbClr val="1F145D"/>
                </a:solidFill>
                <a:latin typeface="Calibri"/>
                <a:cs typeface="Calibri"/>
              </a:rPr>
              <a:t> </a:t>
            </a:r>
            <a:r>
              <a:rPr sz="1800" spc="-5" dirty="0">
                <a:solidFill>
                  <a:srgbClr val="1F145D"/>
                </a:solidFill>
                <a:latin typeface="Calibri"/>
                <a:cs typeface="Calibri"/>
              </a:rPr>
              <a:t>using </a:t>
            </a:r>
            <a:r>
              <a:rPr sz="1800" dirty="0">
                <a:solidFill>
                  <a:srgbClr val="1F145D"/>
                </a:solidFill>
                <a:latin typeface="Calibri"/>
                <a:cs typeface="Calibri"/>
              </a:rPr>
              <a:t>a</a:t>
            </a:r>
            <a:r>
              <a:rPr sz="1800" spc="-10" dirty="0">
                <a:solidFill>
                  <a:srgbClr val="1F145D"/>
                </a:solidFill>
                <a:latin typeface="Calibri"/>
                <a:cs typeface="Calibri"/>
              </a:rPr>
              <a:t> </a:t>
            </a:r>
            <a:r>
              <a:rPr sz="1800" spc="-5" dirty="0">
                <a:solidFill>
                  <a:srgbClr val="1F145D"/>
                </a:solidFill>
                <a:latin typeface="Calibri"/>
                <a:cs typeface="Calibri"/>
              </a:rPr>
              <a:t>bit-vector</a:t>
            </a:r>
            <a:r>
              <a:rPr sz="1800" dirty="0">
                <a:solidFill>
                  <a:srgbClr val="1F145D"/>
                </a:solidFill>
                <a:latin typeface="Calibri"/>
                <a:cs typeface="Calibri"/>
              </a:rPr>
              <a:t> </a:t>
            </a:r>
            <a:r>
              <a:rPr sz="1800" spc="-15" dirty="0">
                <a:solidFill>
                  <a:srgbClr val="1F145D"/>
                </a:solidFill>
                <a:latin typeface="Calibri"/>
                <a:cs typeface="Calibri"/>
              </a:rPr>
              <a:t>for</a:t>
            </a:r>
            <a:r>
              <a:rPr sz="1800" spc="-10" dirty="0">
                <a:solidFill>
                  <a:srgbClr val="1F145D"/>
                </a:solidFill>
                <a:latin typeface="Calibri"/>
                <a:cs typeface="Calibri"/>
              </a:rPr>
              <a:t> </a:t>
            </a:r>
            <a:r>
              <a:rPr sz="1800" spc="-5" dirty="0">
                <a:solidFill>
                  <a:srgbClr val="1F145D"/>
                </a:solidFill>
                <a:latin typeface="Calibri"/>
                <a:cs typeface="Calibri"/>
              </a:rPr>
              <a:t>the</a:t>
            </a:r>
            <a:r>
              <a:rPr sz="1800" dirty="0">
                <a:solidFill>
                  <a:srgbClr val="1F145D"/>
                </a:solidFill>
                <a:latin typeface="Calibri"/>
                <a:cs typeface="Calibri"/>
              </a:rPr>
              <a:t> input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385" y="260648"/>
            <a:ext cx="6691229" cy="697230"/>
          </a:xfrm>
          <a:prstGeom prst="rect">
            <a:avLst/>
          </a:prstGeom>
        </p:spPr>
        <p:txBody>
          <a:bodyPr vert="horz" wrap="square" lIns="0" tIns="13335" rIns="0" bIns="0" rtlCol="0">
            <a:spAutoFit/>
          </a:bodyPr>
          <a:lstStyle/>
          <a:p>
            <a:pPr marL="12700">
              <a:lnSpc>
                <a:spcPct val="100000"/>
              </a:lnSpc>
              <a:spcBef>
                <a:spcPts val="105"/>
              </a:spcBef>
            </a:pPr>
            <a:r>
              <a:rPr spc="-20" dirty="0"/>
              <a:t>Encoders</a:t>
            </a:r>
            <a:r>
              <a:rPr spc="-15" dirty="0"/>
              <a:t> </a:t>
            </a:r>
            <a:r>
              <a:rPr dirty="0"/>
              <a:t>/</a:t>
            </a:r>
            <a:r>
              <a:rPr spc="5" dirty="0"/>
              <a:t> </a:t>
            </a:r>
            <a:r>
              <a:rPr spc="-20" dirty="0"/>
              <a:t>Decoders</a:t>
            </a:r>
          </a:p>
        </p:txBody>
      </p:sp>
      <p:sp>
        <p:nvSpPr>
          <p:cNvPr id="3" name="object 3"/>
          <p:cNvSpPr txBox="1"/>
          <p:nvPr/>
        </p:nvSpPr>
        <p:spPr>
          <a:xfrm>
            <a:off x="916938" y="1793493"/>
            <a:ext cx="10665461" cy="3915687"/>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a:buChar char="•"/>
              <a:tabLst>
                <a:tab pos="241935" algn="l"/>
              </a:tabLst>
            </a:pPr>
            <a:r>
              <a:rPr sz="2800" spc="-5" dirty="0">
                <a:solidFill>
                  <a:srgbClr val="1F145D"/>
                </a:solidFill>
                <a:latin typeface="Calibri"/>
                <a:cs typeface="Calibri"/>
              </a:rPr>
              <a:t>In the </a:t>
            </a:r>
            <a:r>
              <a:rPr sz="2800" spc="-10" dirty="0">
                <a:solidFill>
                  <a:srgbClr val="1F145D"/>
                </a:solidFill>
                <a:latin typeface="Calibri"/>
                <a:cs typeface="Calibri"/>
              </a:rPr>
              <a:t>olden </a:t>
            </a:r>
            <a:r>
              <a:rPr sz="2800" spc="-25" dirty="0">
                <a:solidFill>
                  <a:srgbClr val="1F145D"/>
                </a:solidFill>
                <a:latin typeface="Calibri"/>
                <a:cs typeface="Calibri"/>
              </a:rPr>
              <a:t>days </a:t>
            </a:r>
            <a:r>
              <a:rPr sz="2800" spc="-5" dirty="0">
                <a:solidFill>
                  <a:srgbClr val="1F145D"/>
                </a:solidFill>
                <a:latin typeface="Calibri"/>
                <a:cs typeface="Calibri"/>
              </a:rPr>
              <a:t>of </a:t>
            </a:r>
            <a:r>
              <a:rPr sz="2800" spc="-15" dirty="0">
                <a:solidFill>
                  <a:srgbClr val="1F145D"/>
                </a:solidFill>
                <a:latin typeface="Calibri"/>
                <a:cs typeface="Calibri"/>
              </a:rPr>
              <a:t>discrete </a:t>
            </a:r>
            <a:r>
              <a:rPr sz="2800" spc="-5" dirty="0">
                <a:solidFill>
                  <a:srgbClr val="1F145D"/>
                </a:solidFill>
                <a:latin typeface="Calibri"/>
                <a:cs typeface="Calibri"/>
              </a:rPr>
              <a:t>logic </a:t>
            </a:r>
            <a:r>
              <a:rPr sz="2800" spc="-10" dirty="0">
                <a:solidFill>
                  <a:srgbClr val="1F145D"/>
                </a:solidFill>
                <a:latin typeface="Calibri"/>
                <a:cs typeface="Calibri"/>
              </a:rPr>
              <a:t>chips </a:t>
            </a:r>
            <a:r>
              <a:rPr sz="2800" spc="-15" dirty="0">
                <a:solidFill>
                  <a:srgbClr val="1F145D"/>
                </a:solidFill>
                <a:latin typeface="Calibri"/>
                <a:cs typeface="Calibri"/>
              </a:rPr>
              <a:t>we </a:t>
            </a:r>
            <a:r>
              <a:rPr sz="2800" spc="-10" dirty="0">
                <a:solidFill>
                  <a:srgbClr val="1F145D"/>
                </a:solidFill>
                <a:latin typeface="Calibri"/>
                <a:cs typeface="Calibri"/>
              </a:rPr>
              <a:t>could buy devices such </a:t>
            </a:r>
            <a:r>
              <a:rPr sz="2800" spc="-5" dirty="0">
                <a:solidFill>
                  <a:srgbClr val="1F145D"/>
                </a:solidFill>
                <a:latin typeface="Calibri"/>
                <a:cs typeface="Calibri"/>
              </a:rPr>
              <a:t>as </a:t>
            </a:r>
            <a:r>
              <a:rPr sz="2800" dirty="0">
                <a:solidFill>
                  <a:srgbClr val="1F145D"/>
                </a:solidFill>
                <a:latin typeface="Calibri"/>
                <a:cs typeface="Calibri"/>
              </a:rPr>
              <a:t> </a:t>
            </a:r>
            <a:r>
              <a:rPr sz="2800" spc="-10" dirty="0">
                <a:solidFill>
                  <a:srgbClr val="1F145D"/>
                </a:solidFill>
                <a:latin typeface="Calibri"/>
                <a:cs typeface="Calibri"/>
              </a:rPr>
              <a:t>3-to-8 line </a:t>
            </a:r>
            <a:r>
              <a:rPr sz="2800" spc="-20" dirty="0">
                <a:solidFill>
                  <a:srgbClr val="1F145D"/>
                </a:solidFill>
                <a:latin typeface="Calibri"/>
                <a:cs typeface="Calibri"/>
              </a:rPr>
              <a:t>decoders </a:t>
            </a:r>
            <a:r>
              <a:rPr sz="2800" spc="-10" dirty="0">
                <a:solidFill>
                  <a:srgbClr val="1F145D"/>
                </a:solidFill>
                <a:latin typeface="Calibri"/>
                <a:cs typeface="Calibri"/>
              </a:rPr>
              <a:t>(74LS138) </a:t>
            </a:r>
            <a:r>
              <a:rPr sz="2800" spc="-5" dirty="0">
                <a:solidFill>
                  <a:srgbClr val="1F145D"/>
                </a:solidFill>
                <a:latin typeface="Calibri"/>
                <a:cs typeface="Calibri"/>
              </a:rPr>
              <a:t>and 8-bit </a:t>
            </a:r>
            <a:r>
              <a:rPr sz="2800" spc="-10" dirty="0">
                <a:solidFill>
                  <a:srgbClr val="1F145D"/>
                </a:solidFill>
                <a:latin typeface="Calibri"/>
                <a:cs typeface="Calibri"/>
              </a:rPr>
              <a:t>priority </a:t>
            </a:r>
            <a:r>
              <a:rPr sz="2800" spc="-15" dirty="0">
                <a:solidFill>
                  <a:srgbClr val="1F145D"/>
                </a:solidFill>
                <a:latin typeface="Calibri"/>
                <a:cs typeface="Calibri"/>
              </a:rPr>
              <a:t>encoders </a:t>
            </a:r>
            <a:r>
              <a:rPr sz="2800" spc="-5" dirty="0">
                <a:solidFill>
                  <a:srgbClr val="1F145D"/>
                </a:solidFill>
                <a:latin typeface="Calibri"/>
                <a:cs typeface="Calibri"/>
              </a:rPr>
              <a:t>(CD4532B) </a:t>
            </a:r>
            <a:r>
              <a:rPr sz="2800" spc="-620" dirty="0">
                <a:solidFill>
                  <a:srgbClr val="1F145D"/>
                </a:solidFill>
                <a:latin typeface="Calibri"/>
                <a:cs typeface="Calibri"/>
              </a:rPr>
              <a:t> </a:t>
            </a:r>
            <a:r>
              <a:rPr sz="2800" spc="-5" dirty="0">
                <a:solidFill>
                  <a:srgbClr val="1F145D"/>
                </a:solidFill>
                <a:latin typeface="Calibri"/>
                <a:cs typeface="Calibri"/>
              </a:rPr>
              <a:t>so</a:t>
            </a:r>
            <a:r>
              <a:rPr sz="2800" spc="5" dirty="0">
                <a:solidFill>
                  <a:srgbClr val="1F145D"/>
                </a:solidFill>
                <a:latin typeface="Calibri"/>
                <a:cs typeface="Calibri"/>
              </a:rPr>
              <a:t> </a:t>
            </a:r>
            <a:r>
              <a:rPr sz="2800" spc="-5" dirty="0">
                <a:solidFill>
                  <a:srgbClr val="1F145D"/>
                </a:solidFill>
                <a:latin typeface="Calibri"/>
                <a:cs typeface="Calibri"/>
              </a:rPr>
              <a:t>these</a:t>
            </a:r>
            <a:r>
              <a:rPr sz="2800" dirty="0">
                <a:solidFill>
                  <a:srgbClr val="1F145D"/>
                </a:solidFill>
                <a:latin typeface="Calibri"/>
                <a:cs typeface="Calibri"/>
              </a:rPr>
              <a:t> </a:t>
            </a:r>
            <a:r>
              <a:rPr sz="2800" spc="-10" dirty="0">
                <a:solidFill>
                  <a:srgbClr val="1F145D"/>
                </a:solidFill>
                <a:latin typeface="Calibri"/>
                <a:cs typeface="Calibri"/>
              </a:rPr>
              <a:t>concepts</a:t>
            </a:r>
            <a:r>
              <a:rPr sz="2800" spc="20" dirty="0">
                <a:solidFill>
                  <a:srgbClr val="1F145D"/>
                </a:solidFill>
                <a:latin typeface="Calibri"/>
                <a:cs typeface="Calibri"/>
              </a:rPr>
              <a:t> </a:t>
            </a:r>
            <a:r>
              <a:rPr sz="2800" spc="-20" dirty="0">
                <a:solidFill>
                  <a:srgbClr val="1F145D"/>
                </a:solidFill>
                <a:latin typeface="Calibri"/>
                <a:cs typeface="Calibri"/>
              </a:rPr>
              <a:t>are</a:t>
            </a:r>
            <a:r>
              <a:rPr sz="2800" dirty="0">
                <a:solidFill>
                  <a:srgbClr val="1F145D"/>
                </a:solidFill>
                <a:latin typeface="Calibri"/>
                <a:cs typeface="Calibri"/>
              </a:rPr>
              <a:t> </a:t>
            </a:r>
            <a:r>
              <a:rPr sz="2800" spc="-15" dirty="0">
                <a:solidFill>
                  <a:srgbClr val="1F145D"/>
                </a:solidFill>
                <a:latin typeface="Calibri"/>
                <a:cs typeface="Calibri"/>
              </a:rPr>
              <a:t>still</a:t>
            </a:r>
            <a:r>
              <a:rPr sz="2800" spc="20" dirty="0">
                <a:solidFill>
                  <a:srgbClr val="1F145D"/>
                </a:solidFill>
                <a:latin typeface="Calibri"/>
                <a:cs typeface="Calibri"/>
              </a:rPr>
              <a:t> </a:t>
            </a:r>
            <a:r>
              <a:rPr sz="2800" spc="-10" dirty="0">
                <a:solidFill>
                  <a:srgbClr val="1F145D"/>
                </a:solidFill>
                <a:latin typeface="Calibri"/>
                <a:cs typeface="Calibri"/>
              </a:rPr>
              <a:t>thought</a:t>
            </a:r>
            <a:r>
              <a:rPr sz="2800" spc="20" dirty="0">
                <a:solidFill>
                  <a:srgbClr val="1F145D"/>
                </a:solidFill>
                <a:latin typeface="Calibri"/>
                <a:cs typeface="Calibri"/>
              </a:rPr>
              <a:t> </a:t>
            </a:r>
            <a:r>
              <a:rPr sz="2800" spc="-5" dirty="0">
                <a:solidFill>
                  <a:srgbClr val="1F145D"/>
                </a:solidFill>
                <a:latin typeface="Calibri"/>
                <a:cs typeface="Calibri"/>
              </a:rPr>
              <a:t>of </a:t>
            </a:r>
            <a:r>
              <a:rPr sz="2800" dirty="0">
                <a:solidFill>
                  <a:srgbClr val="1F145D"/>
                </a:solidFill>
                <a:latin typeface="Calibri"/>
                <a:cs typeface="Calibri"/>
              </a:rPr>
              <a:t>as</a:t>
            </a:r>
            <a:r>
              <a:rPr sz="2800" spc="-5" dirty="0">
                <a:solidFill>
                  <a:srgbClr val="1F145D"/>
                </a:solidFill>
                <a:latin typeface="Calibri"/>
                <a:cs typeface="Calibri"/>
              </a:rPr>
              <a:t> </a:t>
            </a:r>
            <a:r>
              <a:rPr sz="2800" spc="-10" dirty="0">
                <a:solidFill>
                  <a:srgbClr val="1F145D"/>
                </a:solidFill>
                <a:latin typeface="Calibri"/>
                <a:cs typeface="Calibri"/>
              </a:rPr>
              <a:t>fundamentals.</a:t>
            </a:r>
            <a:endParaRPr sz="2800" dirty="0">
              <a:solidFill>
                <a:srgbClr val="1F145D"/>
              </a:solidFill>
              <a:latin typeface="Calibri"/>
              <a:cs typeface="Calibri"/>
            </a:endParaRPr>
          </a:p>
          <a:p>
            <a:pPr marL="241300" marR="100330" indent="-229235">
              <a:lnSpc>
                <a:spcPct val="90000"/>
              </a:lnSpc>
              <a:spcBef>
                <a:spcPts val="1010"/>
              </a:spcBef>
              <a:buFont typeface="Arial"/>
              <a:buChar char="•"/>
              <a:tabLst>
                <a:tab pos="241935" algn="l"/>
                <a:tab pos="7136765" algn="l"/>
              </a:tabLst>
            </a:pPr>
            <a:r>
              <a:rPr sz="2800" spc="-5" dirty="0">
                <a:solidFill>
                  <a:srgbClr val="1F145D"/>
                </a:solidFill>
                <a:latin typeface="Calibri"/>
                <a:cs typeface="Calibri"/>
              </a:rPr>
              <a:t>In </a:t>
            </a:r>
            <a:r>
              <a:rPr sz="2800" spc="-10" dirty="0">
                <a:solidFill>
                  <a:srgbClr val="1F145D"/>
                </a:solidFill>
                <a:latin typeface="Calibri"/>
                <a:cs typeface="Calibri"/>
              </a:rPr>
              <a:t>HDL</a:t>
            </a:r>
            <a:r>
              <a:rPr sz="2800" spc="20" dirty="0">
                <a:solidFill>
                  <a:srgbClr val="1F145D"/>
                </a:solidFill>
                <a:latin typeface="Calibri"/>
                <a:cs typeface="Calibri"/>
              </a:rPr>
              <a:t> </a:t>
            </a:r>
            <a:r>
              <a:rPr sz="2800" spc="-10" dirty="0">
                <a:solidFill>
                  <a:srgbClr val="1F145D"/>
                </a:solidFill>
                <a:latin typeface="Calibri"/>
                <a:cs typeface="Calibri"/>
              </a:rPr>
              <a:t>terms</a:t>
            </a:r>
            <a:r>
              <a:rPr sz="2800" spc="5" dirty="0">
                <a:solidFill>
                  <a:srgbClr val="1F145D"/>
                </a:solidFill>
                <a:latin typeface="Calibri"/>
                <a:cs typeface="Calibri"/>
              </a:rPr>
              <a:t> </a:t>
            </a:r>
            <a:r>
              <a:rPr sz="2800" spc="-5" dirty="0">
                <a:solidFill>
                  <a:srgbClr val="1F145D"/>
                </a:solidFill>
                <a:latin typeface="Calibri"/>
                <a:cs typeface="Calibri"/>
              </a:rPr>
              <a:t>these</a:t>
            </a:r>
            <a:r>
              <a:rPr sz="2800" dirty="0">
                <a:solidFill>
                  <a:srgbClr val="1F145D"/>
                </a:solidFill>
                <a:latin typeface="Calibri"/>
                <a:cs typeface="Calibri"/>
              </a:rPr>
              <a:t> </a:t>
            </a:r>
            <a:r>
              <a:rPr sz="2800" spc="-10" dirty="0">
                <a:solidFill>
                  <a:srgbClr val="1F145D"/>
                </a:solidFill>
                <a:latin typeface="Calibri"/>
                <a:cs typeface="Calibri"/>
              </a:rPr>
              <a:t>can</a:t>
            </a:r>
            <a:r>
              <a:rPr sz="2800" dirty="0">
                <a:solidFill>
                  <a:srgbClr val="1F145D"/>
                </a:solidFill>
                <a:latin typeface="Calibri"/>
                <a:cs typeface="Calibri"/>
              </a:rPr>
              <a:t> all</a:t>
            </a:r>
            <a:r>
              <a:rPr sz="2800" spc="-15" dirty="0">
                <a:solidFill>
                  <a:srgbClr val="1F145D"/>
                </a:solidFill>
                <a:latin typeface="Calibri"/>
                <a:cs typeface="Calibri"/>
              </a:rPr>
              <a:t> </a:t>
            </a:r>
            <a:r>
              <a:rPr sz="2800" spc="-5" dirty="0">
                <a:solidFill>
                  <a:srgbClr val="1F145D"/>
                </a:solidFill>
                <a:latin typeface="Calibri"/>
                <a:cs typeface="Calibri"/>
              </a:rPr>
              <a:t>be</a:t>
            </a:r>
            <a:r>
              <a:rPr sz="2800" spc="10" dirty="0">
                <a:solidFill>
                  <a:srgbClr val="1F145D"/>
                </a:solidFill>
                <a:latin typeface="Calibri"/>
                <a:cs typeface="Calibri"/>
              </a:rPr>
              <a:t> </a:t>
            </a:r>
            <a:r>
              <a:rPr sz="2800" spc="-10" dirty="0">
                <a:solidFill>
                  <a:srgbClr val="1F145D"/>
                </a:solidFill>
                <a:latin typeface="Calibri"/>
                <a:cs typeface="Calibri"/>
              </a:rPr>
              <a:t>done</a:t>
            </a:r>
            <a:r>
              <a:rPr sz="2800" spc="5" dirty="0">
                <a:solidFill>
                  <a:srgbClr val="1F145D"/>
                </a:solidFill>
                <a:latin typeface="Calibri"/>
                <a:cs typeface="Calibri"/>
              </a:rPr>
              <a:t> </a:t>
            </a:r>
            <a:r>
              <a:rPr sz="2800" spc="-5" dirty="0">
                <a:solidFill>
                  <a:srgbClr val="1F145D"/>
                </a:solidFill>
                <a:latin typeface="Calibri"/>
                <a:cs typeface="Calibri"/>
              </a:rPr>
              <a:t>with</a:t>
            </a:r>
            <a:r>
              <a:rPr sz="2800" spc="10" dirty="0">
                <a:solidFill>
                  <a:srgbClr val="1F145D"/>
                </a:solidFill>
                <a:latin typeface="Calibri"/>
                <a:cs typeface="Calibri"/>
              </a:rPr>
              <a:t> </a:t>
            </a:r>
            <a:r>
              <a:rPr sz="2800" spc="-5" dirty="0">
                <a:solidFill>
                  <a:srgbClr val="1F145D"/>
                </a:solidFill>
                <a:latin typeface="Calibri"/>
                <a:cs typeface="Calibri"/>
              </a:rPr>
              <a:t>a</a:t>
            </a:r>
            <a:r>
              <a:rPr sz="2800" dirty="0">
                <a:solidFill>
                  <a:srgbClr val="1F145D"/>
                </a:solidFill>
                <a:latin typeface="Calibri"/>
                <a:cs typeface="Calibri"/>
              </a:rPr>
              <a:t> </a:t>
            </a:r>
            <a:r>
              <a:rPr sz="2800" spc="-10" dirty="0">
                <a:solidFill>
                  <a:srgbClr val="1F145D"/>
                </a:solidFill>
                <a:latin typeface="Calibri"/>
                <a:cs typeface="Calibri"/>
              </a:rPr>
              <a:t>simple</a:t>
            </a:r>
            <a:r>
              <a:rPr sz="2800" spc="25" dirty="0">
                <a:solidFill>
                  <a:srgbClr val="1F145D"/>
                </a:solidFill>
                <a:latin typeface="Calibri"/>
                <a:cs typeface="Calibri"/>
              </a:rPr>
              <a:t> </a:t>
            </a:r>
            <a:r>
              <a:rPr sz="2800" spc="-10" dirty="0">
                <a:solidFill>
                  <a:srgbClr val="1F145D"/>
                </a:solidFill>
                <a:latin typeface="Calibri"/>
                <a:cs typeface="Calibri"/>
              </a:rPr>
              <a:t>case</a:t>
            </a:r>
            <a:r>
              <a:rPr sz="2800" spc="-5" dirty="0">
                <a:solidFill>
                  <a:srgbClr val="1F145D"/>
                </a:solidFill>
                <a:latin typeface="Calibri"/>
                <a:cs typeface="Calibri"/>
              </a:rPr>
              <a:t> </a:t>
            </a:r>
            <a:r>
              <a:rPr sz="2800" spc="-20" dirty="0">
                <a:solidFill>
                  <a:srgbClr val="1F145D"/>
                </a:solidFill>
                <a:latin typeface="Calibri"/>
                <a:cs typeface="Calibri"/>
              </a:rPr>
              <a:t>statement</a:t>
            </a:r>
            <a:r>
              <a:rPr sz="2800" spc="10" dirty="0">
                <a:solidFill>
                  <a:srgbClr val="1F145D"/>
                </a:solidFill>
                <a:latin typeface="Calibri"/>
                <a:cs typeface="Calibri"/>
              </a:rPr>
              <a:t> </a:t>
            </a:r>
            <a:r>
              <a:rPr sz="2800" spc="-10" dirty="0">
                <a:solidFill>
                  <a:srgbClr val="1F145D"/>
                </a:solidFill>
                <a:latin typeface="Calibri"/>
                <a:cs typeface="Calibri"/>
              </a:rPr>
              <a:t>or </a:t>
            </a:r>
            <a:r>
              <a:rPr sz="2800" spc="-5" dirty="0">
                <a:solidFill>
                  <a:srgbClr val="1F145D"/>
                </a:solidFill>
                <a:latin typeface="Calibri"/>
                <a:cs typeface="Calibri"/>
              </a:rPr>
              <a:t> </a:t>
            </a:r>
            <a:r>
              <a:rPr sz="2800" spc="-10" dirty="0">
                <a:solidFill>
                  <a:srgbClr val="1F145D"/>
                </a:solidFill>
                <a:latin typeface="Calibri"/>
                <a:cs typeface="Calibri"/>
              </a:rPr>
              <a:t>lookup</a:t>
            </a:r>
            <a:r>
              <a:rPr sz="2800" spc="15" dirty="0">
                <a:solidFill>
                  <a:srgbClr val="1F145D"/>
                </a:solidFill>
                <a:latin typeface="Calibri"/>
                <a:cs typeface="Calibri"/>
              </a:rPr>
              <a:t> </a:t>
            </a:r>
            <a:r>
              <a:rPr sz="2800" spc="-15" dirty="0">
                <a:solidFill>
                  <a:srgbClr val="1F145D"/>
                </a:solidFill>
                <a:latin typeface="Calibri"/>
                <a:cs typeface="Calibri"/>
              </a:rPr>
              <a:t>table</a:t>
            </a:r>
            <a:r>
              <a:rPr sz="2800" spc="15" dirty="0">
                <a:solidFill>
                  <a:srgbClr val="1F145D"/>
                </a:solidFill>
                <a:latin typeface="Calibri"/>
                <a:cs typeface="Calibri"/>
              </a:rPr>
              <a:t> </a:t>
            </a:r>
            <a:r>
              <a:rPr sz="2800" spc="-5" dirty="0">
                <a:solidFill>
                  <a:srgbClr val="1F145D"/>
                </a:solidFill>
                <a:latin typeface="Calibri"/>
                <a:cs typeface="Calibri"/>
              </a:rPr>
              <a:t>or</a:t>
            </a:r>
            <a:r>
              <a:rPr sz="2800" dirty="0">
                <a:solidFill>
                  <a:srgbClr val="1F145D"/>
                </a:solidFill>
                <a:latin typeface="Calibri"/>
                <a:cs typeface="Calibri"/>
              </a:rPr>
              <a:t> </a:t>
            </a:r>
            <a:r>
              <a:rPr sz="2800" spc="-10" dirty="0">
                <a:solidFill>
                  <a:srgbClr val="1F145D"/>
                </a:solidFill>
                <a:latin typeface="Calibri"/>
                <a:cs typeface="Calibri"/>
              </a:rPr>
              <a:t>ROM</a:t>
            </a:r>
            <a:r>
              <a:rPr sz="2800" spc="5" dirty="0">
                <a:solidFill>
                  <a:srgbClr val="1F145D"/>
                </a:solidFill>
                <a:latin typeface="Calibri"/>
                <a:cs typeface="Calibri"/>
              </a:rPr>
              <a:t> </a:t>
            </a:r>
            <a:r>
              <a:rPr sz="2800" spc="-20" dirty="0">
                <a:solidFill>
                  <a:srgbClr val="1F145D"/>
                </a:solidFill>
                <a:latin typeface="Calibri"/>
                <a:cs typeface="Calibri"/>
              </a:rPr>
              <a:t>to</a:t>
            </a:r>
            <a:r>
              <a:rPr sz="2800" dirty="0">
                <a:solidFill>
                  <a:srgbClr val="1F145D"/>
                </a:solidFill>
                <a:latin typeface="Calibri"/>
                <a:cs typeface="Calibri"/>
              </a:rPr>
              <a:t> </a:t>
            </a:r>
            <a:r>
              <a:rPr sz="2800" spc="-10" dirty="0">
                <a:solidFill>
                  <a:srgbClr val="1F145D"/>
                </a:solidFill>
                <a:latin typeface="Calibri"/>
                <a:cs typeface="Calibri"/>
              </a:rPr>
              <a:t>define</a:t>
            </a:r>
            <a:r>
              <a:rPr sz="2800" spc="10" dirty="0">
                <a:solidFill>
                  <a:srgbClr val="1F145D"/>
                </a:solidFill>
                <a:latin typeface="Calibri"/>
                <a:cs typeface="Calibri"/>
              </a:rPr>
              <a:t> </a:t>
            </a:r>
            <a:r>
              <a:rPr sz="2800" spc="-5" dirty="0">
                <a:solidFill>
                  <a:srgbClr val="1F145D"/>
                </a:solidFill>
                <a:latin typeface="Calibri"/>
                <a:cs typeface="Calibri"/>
              </a:rPr>
              <a:t>their</a:t>
            </a:r>
            <a:r>
              <a:rPr sz="2800" spc="10" dirty="0">
                <a:solidFill>
                  <a:srgbClr val="1F145D"/>
                </a:solidFill>
                <a:latin typeface="Calibri"/>
                <a:cs typeface="Calibri"/>
              </a:rPr>
              <a:t> </a:t>
            </a:r>
            <a:r>
              <a:rPr sz="2800" spc="-40" dirty="0">
                <a:solidFill>
                  <a:srgbClr val="1F145D"/>
                </a:solidFill>
                <a:latin typeface="Calibri"/>
                <a:cs typeface="Calibri"/>
              </a:rPr>
              <a:t>behaviour.	</a:t>
            </a:r>
            <a:r>
              <a:rPr sz="2800" spc="-5" dirty="0">
                <a:solidFill>
                  <a:srgbClr val="1F145D"/>
                </a:solidFill>
                <a:latin typeface="Calibri"/>
                <a:cs typeface="Calibri"/>
              </a:rPr>
              <a:t>The </a:t>
            </a:r>
            <a:r>
              <a:rPr sz="2800" spc="-10" dirty="0">
                <a:solidFill>
                  <a:srgbClr val="1F145D"/>
                </a:solidFill>
                <a:latin typeface="Calibri"/>
                <a:cs typeface="Calibri"/>
              </a:rPr>
              <a:t>tools handle </a:t>
            </a:r>
            <a:r>
              <a:rPr sz="2800" spc="-5" dirty="0">
                <a:solidFill>
                  <a:srgbClr val="1F145D"/>
                </a:solidFill>
                <a:latin typeface="Calibri"/>
                <a:cs typeface="Calibri"/>
              </a:rPr>
              <a:t>the </a:t>
            </a:r>
            <a:r>
              <a:rPr sz="2800" spc="-620" dirty="0">
                <a:solidFill>
                  <a:srgbClr val="1F145D"/>
                </a:solidFill>
                <a:latin typeface="Calibri"/>
                <a:cs typeface="Calibri"/>
              </a:rPr>
              <a:t> </a:t>
            </a:r>
            <a:r>
              <a:rPr sz="2800" spc="-15" dirty="0">
                <a:solidFill>
                  <a:srgbClr val="1F145D"/>
                </a:solidFill>
                <a:latin typeface="Calibri"/>
                <a:cs typeface="Calibri"/>
              </a:rPr>
              <a:t>detail </a:t>
            </a:r>
            <a:r>
              <a:rPr sz="2800" spc="-25" dirty="0">
                <a:solidFill>
                  <a:srgbClr val="1F145D"/>
                </a:solidFill>
                <a:latin typeface="Calibri"/>
                <a:cs typeface="Calibri"/>
              </a:rPr>
              <a:t>for</a:t>
            </a:r>
            <a:r>
              <a:rPr sz="2800" spc="5" dirty="0">
                <a:solidFill>
                  <a:srgbClr val="1F145D"/>
                </a:solidFill>
                <a:latin typeface="Calibri"/>
                <a:cs typeface="Calibri"/>
              </a:rPr>
              <a:t> </a:t>
            </a:r>
            <a:r>
              <a:rPr sz="2800" spc="-5" dirty="0">
                <a:solidFill>
                  <a:srgbClr val="1F145D"/>
                </a:solidFill>
                <a:latin typeface="Calibri"/>
                <a:cs typeface="Calibri"/>
              </a:rPr>
              <a:t>us</a:t>
            </a:r>
            <a:r>
              <a:rPr sz="2800" spc="5" dirty="0">
                <a:solidFill>
                  <a:srgbClr val="1F145D"/>
                </a:solidFill>
                <a:latin typeface="Calibri"/>
                <a:cs typeface="Calibri"/>
              </a:rPr>
              <a:t> </a:t>
            </a:r>
            <a:r>
              <a:rPr sz="2800" spc="-25" dirty="0">
                <a:solidFill>
                  <a:srgbClr val="1F145D"/>
                </a:solidFill>
                <a:latin typeface="Calibri"/>
                <a:cs typeface="Calibri"/>
              </a:rPr>
              <a:t>automatically.</a:t>
            </a:r>
            <a:endParaRPr sz="2800" dirty="0">
              <a:solidFill>
                <a:srgbClr val="1F145D"/>
              </a:solidFill>
              <a:latin typeface="Calibri"/>
              <a:cs typeface="Calibri"/>
            </a:endParaRPr>
          </a:p>
          <a:p>
            <a:pPr marL="241300" marR="504190" indent="-229235">
              <a:lnSpc>
                <a:spcPts val="3020"/>
              </a:lnSpc>
              <a:spcBef>
                <a:spcPts val="1045"/>
              </a:spcBef>
              <a:buFont typeface="Arial"/>
              <a:buChar char="•"/>
              <a:tabLst>
                <a:tab pos="241935" algn="l"/>
              </a:tabLst>
            </a:pPr>
            <a:r>
              <a:rPr sz="2800" spc="-65" dirty="0">
                <a:solidFill>
                  <a:srgbClr val="1F145D"/>
                </a:solidFill>
                <a:latin typeface="Calibri"/>
                <a:cs typeface="Calibri"/>
              </a:rPr>
              <a:t>We</a:t>
            </a:r>
            <a:r>
              <a:rPr sz="2800" dirty="0">
                <a:solidFill>
                  <a:srgbClr val="1F145D"/>
                </a:solidFill>
                <a:latin typeface="Calibri"/>
                <a:cs typeface="Calibri"/>
              </a:rPr>
              <a:t> </a:t>
            </a:r>
            <a:r>
              <a:rPr sz="2800" spc="-15" dirty="0">
                <a:solidFill>
                  <a:srgbClr val="1F145D"/>
                </a:solidFill>
                <a:latin typeface="Calibri"/>
                <a:cs typeface="Calibri"/>
              </a:rPr>
              <a:t>just</a:t>
            </a:r>
            <a:r>
              <a:rPr sz="2800" spc="35" dirty="0">
                <a:solidFill>
                  <a:srgbClr val="1F145D"/>
                </a:solidFill>
                <a:latin typeface="Calibri"/>
                <a:cs typeface="Calibri"/>
              </a:rPr>
              <a:t> </a:t>
            </a:r>
            <a:r>
              <a:rPr sz="2800" spc="-10" dirty="0">
                <a:solidFill>
                  <a:srgbClr val="1F145D"/>
                </a:solidFill>
                <a:latin typeface="Calibri"/>
                <a:cs typeface="Calibri"/>
              </a:rPr>
              <a:t>need</a:t>
            </a:r>
            <a:r>
              <a:rPr sz="2800" spc="5" dirty="0">
                <a:solidFill>
                  <a:srgbClr val="1F145D"/>
                </a:solidFill>
                <a:latin typeface="Calibri"/>
                <a:cs typeface="Calibri"/>
              </a:rPr>
              <a:t> </a:t>
            </a:r>
            <a:r>
              <a:rPr sz="2800" spc="-20" dirty="0">
                <a:solidFill>
                  <a:srgbClr val="1F145D"/>
                </a:solidFill>
                <a:latin typeface="Calibri"/>
                <a:cs typeface="Calibri"/>
              </a:rPr>
              <a:t>to</a:t>
            </a:r>
            <a:r>
              <a:rPr sz="2800" spc="-5" dirty="0">
                <a:solidFill>
                  <a:srgbClr val="1F145D"/>
                </a:solidFill>
                <a:latin typeface="Calibri"/>
                <a:cs typeface="Calibri"/>
              </a:rPr>
              <a:t> </a:t>
            </a:r>
            <a:r>
              <a:rPr sz="2800" spc="-15" dirty="0">
                <a:solidFill>
                  <a:srgbClr val="1F145D"/>
                </a:solidFill>
                <a:latin typeface="Calibri"/>
                <a:cs typeface="Calibri"/>
              </a:rPr>
              <a:t>define</a:t>
            </a:r>
            <a:r>
              <a:rPr sz="2800" spc="15" dirty="0">
                <a:solidFill>
                  <a:srgbClr val="1F145D"/>
                </a:solidFill>
                <a:latin typeface="Calibri"/>
                <a:cs typeface="Calibri"/>
              </a:rPr>
              <a:t> </a:t>
            </a:r>
            <a:r>
              <a:rPr sz="2800" spc="-10" dirty="0">
                <a:solidFill>
                  <a:srgbClr val="1F145D"/>
                </a:solidFill>
                <a:latin typeface="Calibri"/>
                <a:cs typeface="Calibri"/>
              </a:rPr>
              <a:t>output</a:t>
            </a:r>
            <a:r>
              <a:rPr sz="2800" spc="40" dirty="0">
                <a:solidFill>
                  <a:srgbClr val="1F145D"/>
                </a:solidFill>
                <a:latin typeface="Calibri"/>
                <a:cs typeface="Calibri"/>
              </a:rPr>
              <a:t> </a:t>
            </a:r>
            <a:r>
              <a:rPr sz="2800" spc="-5" dirty="0">
                <a:solidFill>
                  <a:srgbClr val="1F145D"/>
                </a:solidFill>
                <a:latin typeface="Calibri"/>
                <a:cs typeface="Calibri"/>
              </a:rPr>
              <a:t>as some</a:t>
            </a:r>
            <a:r>
              <a:rPr sz="2800" spc="10" dirty="0">
                <a:solidFill>
                  <a:srgbClr val="1F145D"/>
                </a:solidFill>
                <a:latin typeface="Calibri"/>
                <a:cs typeface="Calibri"/>
              </a:rPr>
              <a:t> </a:t>
            </a:r>
            <a:r>
              <a:rPr sz="2800" spc="-5" dirty="0">
                <a:solidFill>
                  <a:srgbClr val="1F145D"/>
                </a:solidFill>
                <a:latin typeface="Calibri"/>
                <a:cs typeface="Calibri"/>
              </a:rPr>
              <a:t>function</a:t>
            </a:r>
            <a:r>
              <a:rPr sz="2800" spc="35" dirty="0">
                <a:solidFill>
                  <a:srgbClr val="1F145D"/>
                </a:solidFill>
                <a:latin typeface="Calibri"/>
                <a:cs typeface="Calibri"/>
              </a:rPr>
              <a:t> </a:t>
            </a:r>
            <a:r>
              <a:rPr sz="2800" spc="-5" dirty="0">
                <a:solidFill>
                  <a:srgbClr val="1F145D"/>
                </a:solidFill>
                <a:latin typeface="Calibri"/>
                <a:cs typeface="Calibri"/>
              </a:rPr>
              <a:t>of the</a:t>
            </a:r>
            <a:r>
              <a:rPr sz="2800" spc="15" dirty="0">
                <a:solidFill>
                  <a:srgbClr val="1F145D"/>
                </a:solidFill>
                <a:latin typeface="Calibri"/>
                <a:cs typeface="Calibri"/>
              </a:rPr>
              <a:t> </a:t>
            </a:r>
            <a:r>
              <a:rPr sz="2800" spc="-10" dirty="0">
                <a:solidFill>
                  <a:srgbClr val="1F145D"/>
                </a:solidFill>
                <a:latin typeface="Calibri"/>
                <a:cs typeface="Calibri"/>
              </a:rPr>
              <a:t>input. </a:t>
            </a:r>
            <a:r>
              <a:rPr sz="2800" spc="-5" dirty="0">
                <a:solidFill>
                  <a:srgbClr val="1F145D"/>
                </a:solidFill>
                <a:latin typeface="Calibri"/>
                <a:cs typeface="Calibri"/>
              </a:rPr>
              <a:t> </a:t>
            </a:r>
            <a:r>
              <a:rPr sz="2800" spc="-25" dirty="0">
                <a:solidFill>
                  <a:srgbClr val="1F145D"/>
                </a:solidFill>
                <a:latin typeface="Calibri"/>
                <a:cs typeface="Calibri"/>
              </a:rPr>
              <a:t>Typically</a:t>
            </a:r>
            <a:r>
              <a:rPr sz="2800" spc="5" dirty="0">
                <a:solidFill>
                  <a:srgbClr val="1F145D"/>
                </a:solidFill>
                <a:latin typeface="Calibri"/>
                <a:cs typeface="Calibri"/>
              </a:rPr>
              <a:t> </a:t>
            </a:r>
            <a:r>
              <a:rPr sz="2800" spc="-15" dirty="0">
                <a:solidFill>
                  <a:srgbClr val="1F145D"/>
                </a:solidFill>
                <a:latin typeface="Calibri"/>
                <a:cs typeface="Calibri"/>
              </a:rPr>
              <a:t>indexing</a:t>
            </a:r>
            <a:r>
              <a:rPr sz="2800" spc="35" dirty="0">
                <a:solidFill>
                  <a:srgbClr val="1F145D"/>
                </a:solidFill>
                <a:latin typeface="Calibri"/>
                <a:cs typeface="Calibri"/>
              </a:rPr>
              <a:t> </a:t>
            </a:r>
            <a:r>
              <a:rPr sz="2800" spc="-20" dirty="0">
                <a:solidFill>
                  <a:srgbClr val="1F145D"/>
                </a:solidFill>
                <a:latin typeface="Calibri"/>
                <a:cs typeface="Calibri"/>
              </a:rPr>
              <a:t>into</a:t>
            </a:r>
            <a:r>
              <a:rPr sz="2800" spc="15" dirty="0">
                <a:solidFill>
                  <a:srgbClr val="1F145D"/>
                </a:solidFill>
                <a:latin typeface="Calibri"/>
                <a:cs typeface="Calibri"/>
              </a:rPr>
              <a:t> </a:t>
            </a:r>
            <a:r>
              <a:rPr sz="2800" spc="-5" dirty="0">
                <a:solidFill>
                  <a:srgbClr val="1F145D"/>
                </a:solidFill>
                <a:latin typeface="Calibri"/>
                <a:cs typeface="Calibri"/>
              </a:rPr>
              <a:t>an </a:t>
            </a:r>
            <a:r>
              <a:rPr sz="2800" spc="-25" dirty="0">
                <a:solidFill>
                  <a:srgbClr val="1F145D"/>
                </a:solidFill>
                <a:latin typeface="Calibri"/>
                <a:cs typeface="Calibri"/>
              </a:rPr>
              <a:t>array</a:t>
            </a:r>
            <a:r>
              <a:rPr sz="2800" spc="5" dirty="0">
                <a:solidFill>
                  <a:srgbClr val="1F145D"/>
                </a:solidFill>
                <a:latin typeface="Calibri"/>
                <a:cs typeface="Calibri"/>
              </a:rPr>
              <a:t> </a:t>
            </a:r>
            <a:r>
              <a:rPr sz="2800" spc="-5" dirty="0">
                <a:solidFill>
                  <a:srgbClr val="1F145D"/>
                </a:solidFill>
                <a:latin typeface="Calibri"/>
                <a:cs typeface="Calibri"/>
              </a:rPr>
              <a:t>or a</a:t>
            </a:r>
            <a:r>
              <a:rPr sz="2800" spc="5" dirty="0">
                <a:solidFill>
                  <a:srgbClr val="1F145D"/>
                </a:solidFill>
                <a:latin typeface="Calibri"/>
                <a:cs typeface="Calibri"/>
              </a:rPr>
              <a:t> </a:t>
            </a:r>
            <a:r>
              <a:rPr sz="2800" spc="-10" dirty="0">
                <a:solidFill>
                  <a:srgbClr val="1F145D"/>
                </a:solidFill>
                <a:latin typeface="Calibri"/>
                <a:cs typeface="Calibri"/>
              </a:rPr>
              <a:t>case</a:t>
            </a:r>
            <a:r>
              <a:rPr sz="2800" spc="-5" dirty="0">
                <a:solidFill>
                  <a:srgbClr val="1F145D"/>
                </a:solidFill>
                <a:latin typeface="Calibri"/>
                <a:cs typeface="Calibri"/>
              </a:rPr>
              <a:t> </a:t>
            </a:r>
            <a:r>
              <a:rPr sz="2800" spc="-20" dirty="0">
                <a:solidFill>
                  <a:srgbClr val="1F145D"/>
                </a:solidFill>
                <a:latin typeface="Calibri"/>
                <a:cs typeface="Calibri"/>
              </a:rPr>
              <a:t>statement</a:t>
            </a:r>
            <a:r>
              <a:rPr sz="2800" spc="1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5" dirty="0">
                <a:solidFill>
                  <a:srgbClr val="1F145D"/>
                </a:solidFill>
                <a:latin typeface="Calibri"/>
                <a:cs typeface="Calibri"/>
              </a:rPr>
              <a:t>all</a:t>
            </a:r>
            <a:r>
              <a:rPr sz="2800" spc="-15" dirty="0">
                <a:solidFill>
                  <a:srgbClr val="1F145D"/>
                </a:solidFill>
                <a:latin typeface="Calibri"/>
                <a:cs typeface="Calibri"/>
              </a:rPr>
              <a:t> </a:t>
            </a:r>
            <a:r>
              <a:rPr sz="2800" spc="-10" dirty="0">
                <a:solidFill>
                  <a:srgbClr val="1F145D"/>
                </a:solidFill>
                <a:latin typeface="Calibri"/>
                <a:cs typeface="Calibri"/>
              </a:rPr>
              <a:t>we</a:t>
            </a:r>
            <a:r>
              <a:rPr sz="2800" dirty="0">
                <a:solidFill>
                  <a:srgbClr val="1F145D"/>
                </a:solidFill>
                <a:latin typeface="Calibri"/>
                <a:cs typeface="Calibri"/>
              </a:rPr>
              <a:t> </a:t>
            </a:r>
            <a:r>
              <a:rPr sz="2800" spc="-10" dirty="0">
                <a:solidFill>
                  <a:srgbClr val="1F145D"/>
                </a:solidFill>
                <a:latin typeface="Calibri"/>
                <a:cs typeface="Calibri"/>
              </a:rPr>
              <a:t>need.</a:t>
            </a:r>
            <a:endParaRPr sz="2800" dirty="0">
              <a:solidFill>
                <a:srgbClr val="1F145D"/>
              </a:solidFill>
              <a:latin typeface="Calibri"/>
              <a:cs typeface="Calibri"/>
            </a:endParaRPr>
          </a:p>
          <a:p>
            <a:pPr marL="241300" indent="-229235">
              <a:lnSpc>
                <a:spcPct val="100000"/>
              </a:lnSpc>
              <a:spcBef>
                <a:spcPts val="620"/>
              </a:spcBef>
              <a:buFont typeface="Arial"/>
              <a:buChar char="•"/>
              <a:tabLst>
                <a:tab pos="241935" algn="l"/>
                <a:tab pos="9287510" algn="l"/>
              </a:tabLst>
            </a:pPr>
            <a:r>
              <a:rPr sz="2800" spc="-15" dirty="0">
                <a:solidFill>
                  <a:srgbClr val="1F145D"/>
                </a:solidFill>
                <a:latin typeface="Calibri"/>
                <a:cs typeface="Calibri"/>
              </a:rPr>
              <a:t>Follow</a:t>
            </a:r>
            <a:r>
              <a:rPr sz="2800" spc="15" dirty="0">
                <a:solidFill>
                  <a:srgbClr val="1F145D"/>
                </a:solidFill>
                <a:latin typeface="Calibri"/>
                <a:cs typeface="Calibri"/>
              </a:rPr>
              <a:t> </a:t>
            </a:r>
            <a:r>
              <a:rPr sz="2800" spc="-5" dirty="0">
                <a:solidFill>
                  <a:srgbClr val="1F145D"/>
                </a:solidFill>
                <a:latin typeface="Calibri"/>
                <a:cs typeface="Calibri"/>
              </a:rPr>
              <a:t>the</a:t>
            </a:r>
            <a:r>
              <a:rPr sz="2800" spc="15" dirty="0">
                <a:solidFill>
                  <a:srgbClr val="1F145D"/>
                </a:solidFill>
                <a:latin typeface="Calibri"/>
                <a:cs typeface="Calibri"/>
              </a:rPr>
              <a:t> </a:t>
            </a:r>
            <a:r>
              <a:rPr sz="2800" spc="-20" dirty="0">
                <a:solidFill>
                  <a:srgbClr val="1F145D"/>
                </a:solidFill>
                <a:latin typeface="Calibri"/>
                <a:cs typeface="Calibri"/>
              </a:rPr>
              <a:t>example</a:t>
            </a:r>
            <a:r>
              <a:rPr sz="2800" spc="-5" dirty="0">
                <a:solidFill>
                  <a:srgbClr val="1F145D"/>
                </a:solidFill>
                <a:latin typeface="Calibri"/>
                <a:cs typeface="Calibri"/>
              </a:rPr>
              <a:t> of</a:t>
            </a:r>
            <a:r>
              <a:rPr sz="2800" spc="20" dirty="0">
                <a:solidFill>
                  <a:srgbClr val="1F145D"/>
                </a:solidFill>
                <a:latin typeface="Calibri"/>
                <a:cs typeface="Calibri"/>
              </a:rPr>
              <a:t> </a:t>
            </a:r>
            <a:r>
              <a:rPr sz="2800" spc="-5" dirty="0">
                <a:solidFill>
                  <a:srgbClr val="1F145D"/>
                </a:solidFill>
                <a:latin typeface="Calibri"/>
                <a:cs typeface="Calibri"/>
              </a:rPr>
              <a:t>a</a:t>
            </a:r>
            <a:r>
              <a:rPr sz="2800" spc="10" dirty="0">
                <a:solidFill>
                  <a:srgbClr val="1F145D"/>
                </a:solidFill>
                <a:latin typeface="Calibri"/>
                <a:cs typeface="Calibri"/>
              </a:rPr>
              <a:t> </a:t>
            </a:r>
            <a:r>
              <a:rPr sz="2800" spc="-10" dirty="0">
                <a:solidFill>
                  <a:srgbClr val="1F145D"/>
                </a:solidFill>
                <a:latin typeface="Calibri"/>
                <a:cs typeface="Calibri"/>
              </a:rPr>
              <a:t>Priority</a:t>
            </a:r>
            <a:r>
              <a:rPr sz="2800" spc="25" dirty="0">
                <a:solidFill>
                  <a:srgbClr val="1F145D"/>
                </a:solidFill>
                <a:latin typeface="Calibri"/>
                <a:cs typeface="Calibri"/>
              </a:rPr>
              <a:t> </a:t>
            </a:r>
            <a:r>
              <a:rPr sz="2800" spc="-10" dirty="0">
                <a:solidFill>
                  <a:srgbClr val="1F145D"/>
                </a:solidFill>
                <a:latin typeface="Calibri"/>
                <a:cs typeface="Calibri"/>
              </a:rPr>
              <a:t>Encoder</a:t>
            </a:r>
            <a:r>
              <a:rPr sz="2800" spc="15" dirty="0">
                <a:solidFill>
                  <a:srgbClr val="1F145D"/>
                </a:solidFill>
                <a:latin typeface="Calibri"/>
                <a:cs typeface="Calibri"/>
              </a:rPr>
              <a:t> </a:t>
            </a:r>
            <a:r>
              <a:rPr sz="2800" spc="-5" dirty="0">
                <a:solidFill>
                  <a:srgbClr val="1F145D"/>
                </a:solidFill>
                <a:latin typeface="Calibri"/>
                <a:cs typeface="Calibri"/>
              </a:rPr>
              <a:t>or</a:t>
            </a:r>
            <a:r>
              <a:rPr sz="2800" spc="15" dirty="0">
                <a:solidFill>
                  <a:srgbClr val="1F145D"/>
                </a:solidFill>
                <a:latin typeface="Calibri"/>
                <a:cs typeface="Calibri"/>
              </a:rPr>
              <a:t> </a:t>
            </a:r>
            <a:r>
              <a:rPr sz="2800" spc="-15" dirty="0">
                <a:solidFill>
                  <a:srgbClr val="1F145D"/>
                </a:solidFill>
                <a:latin typeface="Calibri"/>
                <a:cs typeface="Calibri"/>
              </a:rPr>
              <a:t>ROM</a:t>
            </a:r>
            <a:r>
              <a:rPr sz="2800" spc="15" dirty="0">
                <a:solidFill>
                  <a:srgbClr val="1F145D"/>
                </a:solidFill>
                <a:latin typeface="Calibri"/>
                <a:cs typeface="Calibri"/>
              </a:rPr>
              <a:t> </a:t>
            </a:r>
            <a:r>
              <a:rPr sz="2800" spc="-5" dirty="0">
                <a:solidFill>
                  <a:srgbClr val="1F145D"/>
                </a:solidFill>
                <a:latin typeface="Calibri"/>
                <a:cs typeface="Calibri"/>
              </a:rPr>
              <a:t>or</a:t>
            </a:r>
            <a:r>
              <a:rPr sz="2800" spc="65" dirty="0">
                <a:solidFill>
                  <a:srgbClr val="1F145D"/>
                </a:solidFill>
                <a:latin typeface="Calibri"/>
                <a:cs typeface="Calibri"/>
              </a:rPr>
              <a:t> </a:t>
            </a:r>
            <a:r>
              <a:rPr sz="2800" spc="-10" dirty="0">
                <a:solidFill>
                  <a:srgbClr val="1F145D"/>
                </a:solidFill>
                <a:latin typeface="Calibri"/>
                <a:cs typeface="Calibri"/>
              </a:rPr>
              <a:t>SevenSeg	</a:t>
            </a:r>
            <a:r>
              <a:rPr sz="2800" spc="-5" dirty="0">
                <a:solidFill>
                  <a:srgbClr val="1F145D"/>
                </a:solidFill>
                <a:latin typeface="Calibri"/>
                <a:cs typeface="Calibri"/>
              </a:rPr>
              <a:t>lab1</a:t>
            </a:r>
            <a:r>
              <a:rPr lang="en-GB" sz="2800" spc="-5" dirty="0">
                <a:solidFill>
                  <a:srgbClr val="1F145D"/>
                </a:solidFill>
                <a:latin typeface="Calibri"/>
                <a:cs typeface="Calibri"/>
              </a:rPr>
              <a:t>&amp;2</a:t>
            </a:r>
            <a:r>
              <a:rPr sz="2800" spc="-5" dirty="0">
                <a:solidFill>
                  <a:srgbClr val="1F145D"/>
                </a:solidFill>
                <a:latin typeface="Calibri"/>
                <a:cs typeface="Calibri"/>
              </a:rPr>
              <a:t>.</a:t>
            </a:r>
            <a:endParaRPr sz="2800" dirty="0">
              <a:solidFill>
                <a:srgbClr val="1F145D"/>
              </a:solidFill>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7484" y="338708"/>
            <a:ext cx="4458981" cy="696595"/>
          </a:xfrm>
          <a:prstGeom prst="rect">
            <a:avLst/>
          </a:prstGeom>
        </p:spPr>
        <p:txBody>
          <a:bodyPr vert="horz" wrap="square" lIns="0" tIns="13335" rIns="0" bIns="0" rtlCol="0">
            <a:spAutoFit/>
          </a:bodyPr>
          <a:lstStyle/>
          <a:p>
            <a:pPr marL="12700">
              <a:lnSpc>
                <a:spcPct val="100000"/>
              </a:lnSpc>
              <a:spcBef>
                <a:spcPts val="105"/>
              </a:spcBef>
            </a:pPr>
            <a:r>
              <a:rPr dirty="0"/>
              <a:t>Shift</a:t>
            </a:r>
            <a:r>
              <a:rPr spc="-65" dirty="0"/>
              <a:t> </a:t>
            </a:r>
            <a:r>
              <a:rPr spc="-25" dirty="0"/>
              <a:t>Register</a:t>
            </a:r>
          </a:p>
        </p:txBody>
      </p:sp>
      <p:sp>
        <p:nvSpPr>
          <p:cNvPr id="3" name="object 3"/>
          <p:cNvSpPr txBox="1"/>
          <p:nvPr/>
        </p:nvSpPr>
        <p:spPr>
          <a:xfrm>
            <a:off x="564591" y="1480888"/>
            <a:ext cx="7398384" cy="1229360"/>
          </a:xfrm>
          <a:prstGeom prst="rect">
            <a:avLst/>
          </a:prstGeom>
        </p:spPr>
        <p:txBody>
          <a:bodyPr vert="horz" wrap="square" lIns="0" tIns="59055" rIns="0" bIns="0" rtlCol="0">
            <a:spAutoFit/>
          </a:bodyPr>
          <a:lstStyle/>
          <a:p>
            <a:pPr marL="241300" indent="-228600">
              <a:lnSpc>
                <a:spcPct val="100000"/>
              </a:lnSpc>
              <a:spcBef>
                <a:spcPts val="465"/>
              </a:spcBef>
              <a:buFont typeface="Arial"/>
              <a:buChar char="•"/>
              <a:tabLst>
                <a:tab pos="241300" algn="l"/>
              </a:tabLst>
            </a:pPr>
            <a:r>
              <a:rPr sz="2600" spc="-5" dirty="0">
                <a:solidFill>
                  <a:srgbClr val="1F145D"/>
                </a:solidFill>
                <a:latin typeface="Calibri"/>
                <a:cs typeface="Calibri"/>
              </a:rPr>
              <a:t>Serial</a:t>
            </a:r>
            <a:r>
              <a:rPr sz="2600" spc="-15" dirty="0">
                <a:solidFill>
                  <a:srgbClr val="1F145D"/>
                </a:solidFill>
                <a:latin typeface="Calibri"/>
                <a:cs typeface="Calibri"/>
              </a:rPr>
              <a:t> </a:t>
            </a:r>
            <a:r>
              <a:rPr sz="2600" dirty="0">
                <a:solidFill>
                  <a:srgbClr val="1F145D"/>
                </a:solidFill>
                <a:latin typeface="Calibri"/>
                <a:cs typeface="Calibri"/>
              </a:rPr>
              <a:t>in</a:t>
            </a:r>
            <a:r>
              <a:rPr sz="2600" spc="-5" dirty="0">
                <a:solidFill>
                  <a:srgbClr val="1F145D"/>
                </a:solidFill>
                <a:latin typeface="Calibri"/>
                <a:cs typeface="Calibri"/>
              </a:rPr>
              <a:t> </a:t>
            </a:r>
            <a:r>
              <a:rPr sz="2600" dirty="0">
                <a:solidFill>
                  <a:srgbClr val="1F145D"/>
                </a:solidFill>
                <a:latin typeface="Calibri"/>
                <a:cs typeface="Calibri"/>
              </a:rPr>
              <a:t>and</a:t>
            </a:r>
            <a:r>
              <a:rPr sz="2600" spc="-15" dirty="0">
                <a:solidFill>
                  <a:srgbClr val="1F145D"/>
                </a:solidFill>
                <a:latin typeface="Calibri"/>
                <a:cs typeface="Calibri"/>
              </a:rPr>
              <a:t> </a:t>
            </a:r>
            <a:r>
              <a:rPr sz="2600" spc="-5" dirty="0">
                <a:solidFill>
                  <a:srgbClr val="1F145D"/>
                </a:solidFill>
                <a:latin typeface="Calibri"/>
                <a:cs typeface="Calibri"/>
              </a:rPr>
              <a:t>serial</a:t>
            </a:r>
            <a:r>
              <a:rPr sz="2600" dirty="0">
                <a:solidFill>
                  <a:srgbClr val="1F145D"/>
                </a:solidFill>
                <a:latin typeface="Calibri"/>
                <a:cs typeface="Calibri"/>
              </a:rPr>
              <a:t> </a:t>
            </a:r>
            <a:r>
              <a:rPr sz="2600" spc="-5" dirty="0">
                <a:solidFill>
                  <a:srgbClr val="1F145D"/>
                </a:solidFill>
                <a:latin typeface="Calibri"/>
                <a:cs typeface="Calibri"/>
              </a:rPr>
              <a:t>out</a:t>
            </a:r>
            <a:r>
              <a:rPr sz="2600" spc="-10" dirty="0">
                <a:solidFill>
                  <a:srgbClr val="1F145D"/>
                </a:solidFill>
                <a:latin typeface="Calibri"/>
                <a:cs typeface="Calibri"/>
              </a:rPr>
              <a:t> </a:t>
            </a:r>
            <a:r>
              <a:rPr sz="2600" spc="-5" dirty="0">
                <a:solidFill>
                  <a:srgbClr val="1F145D"/>
                </a:solidFill>
                <a:latin typeface="Calibri"/>
                <a:cs typeface="Calibri"/>
              </a:rPr>
              <a:t>(could</a:t>
            </a:r>
            <a:r>
              <a:rPr sz="2600" spc="-20" dirty="0">
                <a:solidFill>
                  <a:srgbClr val="1F145D"/>
                </a:solidFill>
                <a:latin typeface="Calibri"/>
                <a:cs typeface="Calibri"/>
              </a:rPr>
              <a:t> </a:t>
            </a:r>
            <a:r>
              <a:rPr sz="2600" spc="-5" dirty="0">
                <a:solidFill>
                  <a:srgbClr val="1F145D"/>
                </a:solidFill>
                <a:latin typeface="Calibri"/>
                <a:cs typeface="Calibri"/>
              </a:rPr>
              <a:t>be</a:t>
            </a:r>
            <a:r>
              <a:rPr sz="2600" spc="-15" dirty="0">
                <a:solidFill>
                  <a:srgbClr val="1F145D"/>
                </a:solidFill>
                <a:latin typeface="Calibri"/>
                <a:cs typeface="Calibri"/>
              </a:rPr>
              <a:t> </a:t>
            </a:r>
            <a:r>
              <a:rPr sz="2600" dirty="0">
                <a:solidFill>
                  <a:srgbClr val="1F145D"/>
                </a:solidFill>
                <a:latin typeface="Calibri"/>
                <a:cs typeface="Calibri"/>
              </a:rPr>
              <a:t>multibit)</a:t>
            </a:r>
            <a:endParaRPr sz="2600">
              <a:solidFill>
                <a:srgbClr val="1F145D"/>
              </a:solidFill>
              <a:latin typeface="Calibri"/>
              <a:cs typeface="Calibri"/>
            </a:endParaRPr>
          </a:p>
          <a:p>
            <a:pPr marL="241300" marR="5080" indent="-228600">
              <a:lnSpc>
                <a:spcPts val="2500"/>
              </a:lnSpc>
              <a:spcBef>
                <a:spcPts val="975"/>
              </a:spcBef>
              <a:buFont typeface="Arial"/>
              <a:buChar char="•"/>
              <a:tabLst>
                <a:tab pos="241300" algn="l"/>
              </a:tabLst>
            </a:pPr>
            <a:r>
              <a:rPr sz="2600" spc="-25" dirty="0">
                <a:solidFill>
                  <a:srgbClr val="1F145D"/>
                </a:solidFill>
                <a:latin typeface="Calibri"/>
                <a:cs typeface="Calibri"/>
              </a:rPr>
              <a:t>Values </a:t>
            </a:r>
            <a:r>
              <a:rPr sz="2600" dirty="0">
                <a:solidFill>
                  <a:srgbClr val="1F145D"/>
                </a:solidFill>
                <a:latin typeface="Calibri"/>
                <a:cs typeface="Calibri"/>
              </a:rPr>
              <a:t>appear with a </a:t>
            </a:r>
            <a:r>
              <a:rPr sz="2600" spc="-5" dirty="0">
                <a:solidFill>
                  <a:srgbClr val="1F145D"/>
                </a:solidFill>
                <a:latin typeface="Calibri"/>
                <a:cs typeface="Calibri"/>
              </a:rPr>
              <a:t>shift-length </a:t>
            </a:r>
            <a:r>
              <a:rPr sz="2600" spc="-15" dirty="0">
                <a:solidFill>
                  <a:srgbClr val="1F145D"/>
                </a:solidFill>
                <a:latin typeface="Calibri"/>
                <a:cs typeface="Calibri"/>
              </a:rPr>
              <a:t>delay </a:t>
            </a:r>
            <a:r>
              <a:rPr sz="2600" dirty="0">
                <a:solidFill>
                  <a:srgbClr val="1F145D"/>
                </a:solidFill>
                <a:latin typeface="Calibri"/>
                <a:cs typeface="Calibri"/>
              </a:rPr>
              <a:t>in clock </a:t>
            </a:r>
            <a:r>
              <a:rPr sz="2600" spc="-5" dirty="0">
                <a:solidFill>
                  <a:srgbClr val="1F145D"/>
                </a:solidFill>
                <a:latin typeface="Calibri"/>
                <a:cs typeface="Calibri"/>
              </a:rPr>
              <a:t>cycles </a:t>
            </a:r>
            <a:r>
              <a:rPr sz="2600" spc="-575" dirty="0">
                <a:solidFill>
                  <a:srgbClr val="1F145D"/>
                </a:solidFill>
                <a:latin typeface="Calibri"/>
                <a:cs typeface="Calibri"/>
              </a:rPr>
              <a:t> </a:t>
            </a:r>
            <a:r>
              <a:rPr sz="2600" dirty="0">
                <a:solidFill>
                  <a:srgbClr val="1F145D"/>
                </a:solidFill>
                <a:latin typeface="Calibri"/>
                <a:cs typeface="Calibri"/>
              </a:rPr>
              <a:t>(eg</a:t>
            </a:r>
            <a:r>
              <a:rPr sz="2600" spc="-20" dirty="0">
                <a:solidFill>
                  <a:srgbClr val="1F145D"/>
                </a:solidFill>
                <a:latin typeface="Calibri"/>
                <a:cs typeface="Calibri"/>
              </a:rPr>
              <a:t> </a:t>
            </a:r>
            <a:r>
              <a:rPr sz="2600" spc="-5" dirty="0">
                <a:solidFill>
                  <a:srgbClr val="1F145D"/>
                </a:solidFill>
                <a:latin typeface="Calibri"/>
                <a:cs typeface="Calibri"/>
              </a:rPr>
              <a:t>10)</a:t>
            </a:r>
            <a:endParaRPr sz="2600">
              <a:solidFill>
                <a:srgbClr val="1F145D"/>
              </a:solidFill>
              <a:latin typeface="Calibri"/>
              <a:cs typeface="Calibri"/>
            </a:endParaRPr>
          </a:p>
        </p:txBody>
      </p:sp>
      <p:grpSp>
        <p:nvGrpSpPr>
          <p:cNvPr id="4" name="object 4"/>
          <p:cNvGrpSpPr/>
          <p:nvPr/>
        </p:nvGrpSpPr>
        <p:grpSpPr>
          <a:xfrm>
            <a:off x="8310181" y="647509"/>
            <a:ext cx="3586479" cy="2595880"/>
            <a:chOff x="8310181" y="647509"/>
            <a:chExt cx="3586479" cy="2595880"/>
          </a:xfrm>
        </p:grpSpPr>
        <p:sp>
          <p:nvSpPr>
            <p:cNvPr id="5" name="object 5"/>
            <p:cNvSpPr/>
            <p:nvPr/>
          </p:nvSpPr>
          <p:spPr>
            <a:xfrm>
              <a:off x="8314943" y="652272"/>
              <a:ext cx="3576954" cy="2586355"/>
            </a:xfrm>
            <a:custGeom>
              <a:avLst/>
              <a:gdLst/>
              <a:ahLst/>
              <a:cxnLst/>
              <a:rect l="l" t="t" r="r" b="b"/>
              <a:pathLst>
                <a:path w="3576954" h="2586355">
                  <a:moveTo>
                    <a:pt x="3576828" y="0"/>
                  </a:moveTo>
                  <a:lnTo>
                    <a:pt x="0" y="0"/>
                  </a:lnTo>
                  <a:lnTo>
                    <a:pt x="0" y="2586228"/>
                  </a:lnTo>
                  <a:lnTo>
                    <a:pt x="3576828" y="2586228"/>
                  </a:lnTo>
                  <a:lnTo>
                    <a:pt x="3576828" y="0"/>
                  </a:lnTo>
                  <a:close/>
                </a:path>
              </a:pathLst>
            </a:custGeom>
            <a:solidFill>
              <a:srgbClr val="E1EFD9"/>
            </a:solidFill>
          </p:spPr>
          <p:txBody>
            <a:bodyPr wrap="square" lIns="0" tIns="0" rIns="0" bIns="0" rtlCol="0"/>
            <a:lstStyle/>
            <a:p>
              <a:endParaRPr>
                <a:solidFill>
                  <a:srgbClr val="1F145D"/>
                </a:solidFill>
              </a:endParaRPr>
            </a:p>
          </p:txBody>
        </p:sp>
        <p:sp>
          <p:nvSpPr>
            <p:cNvPr id="6" name="object 6"/>
            <p:cNvSpPr/>
            <p:nvPr/>
          </p:nvSpPr>
          <p:spPr>
            <a:xfrm>
              <a:off x="8314943" y="652272"/>
              <a:ext cx="3576954" cy="2586355"/>
            </a:xfrm>
            <a:custGeom>
              <a:avLst/>
              <a:gdLst/>
              <a:ahLst/>
              <a:cxnLst/>
              <a:rect l="l" t="t" r="r" b="b"/>
              <a:pathLst>
                <a:path w="3576954" h="2586355">
                  <a:moveTo>
                    <a:pt x="0" y="2586228"/>
                  </a:moveTo>
                  <a:lnTo>
                    <a:pt x="3576828" y="2586228"/>
                  </a:lnTo>
                  <a:lnTo>
                    <a:pt x="3576828" y="0"/>
                  </a:lnTo>
                  <a:lnTo>
                    <a:pt x="0" y="0"/>
                  </a:lnTo>
                  <a:lnTo>
                    <a:pt x="0" y="2586228"/>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7" name="object 7"/>
          <p:cNvSpPr txBox="1"/>
          <p:nvPr/>
        </p:nvSpPr>
        <p:spPr>
          <a:xfrm>
            <a:off x="8564880" y="670686"/>
            <a:ext cx="3152775" cy="848360"/>
          </a:xfrm>
          <a:prstGeom prst="rect">
            <a:avLst/>
          </a:prstGeom>
        </p:spPr>
        <p:txBody>
          <a:bodyPr vert="horz" wrap="square" lIns="0" tIns="12700" rIns="0" bIns="0" rtlCol="0">
            <a:spAutoFit/>
          </a:bodyPr>
          <a:lstStyle/>
          <a:p>
            <a:pPr>
              <a:lnSpc>
                <a:spcPct val="100000"/>
              </a:lnSpc>
              <a:spcBef>
                <a:spcPts val="100"/>
              </a:spcBef>
              <a:tabLst>
                <a:tab pos="2281555" algn="l"/>
              </a:tabLst>
            </a:pPr>
            <a:r>
              <a:rPr sz="1800" b="1" spc="-10" dirty="0">
                <a:solidFill>
                  <a:srgbClr val="1F145D"/>
                </a:solidFill>
                <a:latin typeface="Calibri"/>
                <a:cs typeface="Calibri"/>
              </a:rPr>
              <a:t>parameter</a:t>
            </a:r>
            <a:r>
              <a:rPr sz="1800" b="1" spc="-25" dirty="0">
                <a:solidFill>
                  <a:srgbClr val="1F145D"/>
                </a:solidFill>
                <a:latin typeface="Calibri"/>
                <a:cs typeface="Calibri"/>
              </a:rPr>
              <a:t> </a:t>
            </a:r>
            <a:r>
              <a:rPr sz="1800" spc="-5" dirty="0">
                <a:solidFill>
                  <a:srgbClr val="1F145D"/>
                </a:solidFill>
                <a:latin typeface="Calibri"/>
                <a:cs typeface="Calibri"/>
              </a:rPr>
              <a:t>shift</a:t>
            </a:r>
            <a:r>
              <a:rPr sz="1800" dirty="0">
                <a:solidFill>
                  <a:srgbClr val="1F145D"/>
                </a:solidFill>
                <a:latin typeface="Calibri"/>
                <a:cs typeface="Calibri"/>
              </a:rPr>
              <a:t> =</a:t>
            </a:r>
            <a:r>
              <a:rPr sz="1800" spc="5" dirty="0">
                <a:solidFill>
                  <a:srgbClr val="1F145D"/>
                </a:solidFill>
                <a:latin typeface="Calibri"/>
                <a:cs typeface="Calibri"/>
              </a:rPr>
              <a:t> </a:t>
            </a:r>
            <a:r>
              <a:rPr sz="1800" dirty="0">
                <a:solidFill>
                  <a:srgbClr val="1F145D"/>
                </a:solidFill>
                <a:latin typeface="Calibri"/>
                <a:cs typeface="Calibri"/>
              </a:rPr>
              <a:t>10;	</a:t>
            </a:r>
            <a:r>
              <a:rPr sz="1800" i="1" spc="-5" dirty="0">
                <a:solidFill>
                  <a:srgbClr val="1F145D"/>
                </a:solidFill>
                <a:latin typeface="Calibri"/>
                <a:cs typeface="Calibri"/>
              </a:rPr>
              <a:t>//</a:t>
            </a:r>
            <a:r>
              <a:rPr sz="1800" i="1" spc="-55" dirty="0">
                <a:solidFill>
                  <a:srgbClr val="1F145D"/>
                </a:solidFill>
                <a:latin typeface="Calibri"/>
                <a:cs typeface="Calibri"/>
              </a:rPr>
              <a:t> </a:t>
            </a:r>
            <a:r>
              <a:rPr sz="1800" i="1" spc="-5" dirty="0">
                <a:solidFill>
                  <a:srgbClr val="1F145D"/>
                </a:solidFill>
                <a:latin typeface="Calibri"/>
                <a:cs typeface="Calibri"/>
              </a:rPr>
              <a:t>verilog</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a:lnSpc>
                <a:spcPct val="100000"/>
              </a:lnSpc>
            </a:pPr>
            <a:r>
              <a:rPr sz="1800" b="1" spc="-10"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[shift-1:0] </a:t>
            </a:r>
            <a:r>
              <a:rPr sz="1800" dirty="0">
                <a:solidFill>
                  <a:srgbClr val="1F145D"/>
                </a:solidFill>
                <a:latin typeface="Calibri"/>
                <a:cs typeface="Calibri"/>
              </a:rPr>
              <a:t>SR</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{shift{1'b0}};</a:t>
            </a:r>
            <a:endParaRPr sz="1800">
              <a:solidFill>
                <a:srgbClr val="1F145D"/>
              </a:solidFill>
              <a:latin typeface="Calibri"/>
              <a:cs typeface="Calibri"/>
            </a:endParaRPr>
          </a:p>
        </p:txBody>
      </p:sp>
      <p:sp>
        <p:nvSpPr>
          <p:cNvPr id="8" name="object 8"/>
          <p:cNvSpPr txBox="1"/>
          <p:nvPr/>
        </p:nvSpPr>
        <p:spPr>
          <a:xfrm>
            <a:off x="8564880" y="1768221"/>
            <a:ext cx="2969895" cy="574040"/>
          </a:xfrm>
          <a:prstGeom prst="rect">
            <a:avLst/>
          </a:prstGeom>
        </p:spPr>
        <p:txBody>
          <a:bodyPr vert="horz" wrap="square" lIns="0" tIns="12700" rIns="0" bIns="0" rtlCol="0">
            <a:spAutoFit/>
          </a:bodyPr>
          <a:lstStyle/>
          <a:p>
            <a:pPr>
              <a:lnSpc>
                <a:spcPct val="100000"/>
              </a:lnSpc>
              <a:spcBef>
                <a:spcPts val="100"/>
              </a:spcBef>
            </a:pPr>
            <a:r>
              <a:rPr sz="1800" b="1" spc="-15" dirty="0">
                <a:solidFill>
                  <a:srgbClr val="1F145D"/>
                </a:solidFill>
                <a:latin typeface="Calibri"/>
                <a:cs typeface="Calibri"/>
              </a:rPr>
              <a:t>always</a:t>
            </a:r>
            <a:r>
              <a:rPr sz="1800" b="1" spc="-35"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40"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156845">
              <a:lnSpc>
                <a:spcPct val="100000"/>
              </a:lnSpc>
            </a:pPr>
            <a:r>
              <a:rPr sz="1800" spc="-5" dirty="0">
                <a:solidFill>
                  <a:srgbClr val="1F145D"/>
                </a:solidFill>
                <a:latin typeface="Calibri"/>
                <a:cs typeface="Calibri"/>
              </a:rPr>
              <a:t>SR</a:t>
            </a:r>
            <a:r>
              <a:rPr sz="1800" dirty="0">
                <a:solidFill>
                  <a:srgbClr val="1F145D"/>
                </a:solidFill>
                <a:latin typeface="Calibri"/>
                <a:cs typeface="Calibri"/>
              </a:rPr>
              <a:t> </a:t>
            </a:r>
            <a:r>
              <a:rPr sz="1800" spc="-5" dirty="0">
                <a:solidFill>
                  <a:srgbClr val="1F145D"/>
                </a:solidFill>
                <a:latin typeface="Calibri"/>
                <a:cs typeface="Calibri"/>
              </a:rPr>
              <a:t>&lt;=</a:t>
            </a:r>
            <a:r>
              <a:rPr sz="1800" dirty="0">
                <a:solidFill>
                  <a:srgbClr val="1F145D"/>
                </a:solidFill>
                <a:latin typeface="Calibri"/>
                <a:cs typeface="Calibri"/>
              </a:rPr>
              <a:t> </a:t>
            </a:r>
            <a:r>
              <a:rPr sz="1800" spc="-5" dirty="0">
                <a:solidFill>
                  <a:srgbClr val="1F145D"/>
                </a:solidFill>
                <a:latin typeface="Calibri"/>
                <a:cs typeface="Calibri"/>
              </a:rPr>
              <a:t>{serial_in,</a:t>
            </a:r>
            <a:r>
              <a:rPr sz="1800" dirty="0">
                <a:solidFill>
                  <a:srgbClr val="1F145D"/>
                </a:solidFill>
                <a:latin typeface="Calibri"/>
                <a:cs typeface="Calibri"/>
              </a:rPr>
              <a:t> </a:t>
            </a:r>
            <a:r>
              <a:rPr sz="1800" spc="-5" dirty="0">
                <a:solidFill>
                  <a:srgbClr val="1F145D"/>
                </a:solidFill>
                <a:latin typeface="Calibri"/>
                <a:cs typeface="Calibri"/>
              </a:rPr>
              <a:t>SR[shift-1:1]};</a:t>
            </a:r>
            <a:endParaRPr sz="1800">
              <a:solidFill>
                <a:srgbClr val="1F145D"/>
              </a:solidFill>
              <a:latin typeface="Calibri"/>
              <a:cs typeface="Calibri"/>
            </a:endParaRPr>
          </a:p>
        </p:txBody>
      </p:sp>
      <p:sp>
        <p:nvSpPr>
          <p:cNvPr id="9" name="object 9"/>
          <p:cNvSpPr txBox="1"/>
          <p:nvPr/>
        </p:nvSpPr>
        <p:spPr>
          <a:xfrm>
            <a:off x="8564880" y="2591180"/>
            <a:ext cx="2338070"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assign</a:t>
            </a:r>
            <a:r>
              <a:rPr sz="1800" b="1" spc="-40" dirty="0">
                <a:solidFill>
                  <a:srgbClr val="1F145D"/>
                </a:solidFill>
                <a:latin typeface="Calibri"/>
                <a:cs typeface="Calibri"/>
              </a:rPr>
              <a:t> </a:t>
            </a:r>
            <a:r>
              <a:rPr sz="1800" spc="-5" dirty="0">
                <a:solidFill>
                  <a:srgbClr val="1F145D"/>
                </a:solidFill>
                <a:latin typeface="Calibri"/>
                <a:cs typeface="Calibri"/>
              </a:rPr>
              <a:t>serial_out</a:t>
            </a:r>
            <a:r>
              <a:rPr sz="1800" spc="-1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SR[0];</a:t>
            </a:r>
            <a:endParaRPr sz="1800">
              <a:solidFill>
                <a:srgbClr val="1F145D"/>
              </a:solidFill>
              <a:latin typeface="Calibri"/>
              <a:cs typeface="Calibri"/>
            </a:endParaRPr>
          </a:p>
        </p:txBody>
      </p:sp>
      <p:sp>
        <p:nvSpPr>
          <p:cNvPr id="10" name="object 10"/>
          <p:cNvSpPr/>
          <p:nvPr/>
        </p:nvSpPr>
        <p:spPr>
          <a:xfrm>
            <a:off x="2557272" y="3956303"/>
            <a:ext cx="1247140" cy="1653539"/>
          </a:xfrm>
          <a:custGeom>
            <a:avLst/>
            <a:gdLst/>
            <a:ahLst/>
            <a:cxnLst/>
            <a:rect l="l" t="t" r="r" b="b"/>
            <a:pathLst>
              <a:path w="1247139" h="1653539">
                <a:moveTo>
                  <a:pt x="1246631" y="0"/>
                </a:moveTo>
                <a:lnTo>
                  <a:pt x="0" y="0"/>
                </a:lnTo>
                <a:lnTo>
                  <a:pt x="0" y="1653540"/>
                </a:lnTo>
                <a:lnTo>
                  <a:pt x="1246631" y="1653540"/>
                </a:lnTo>
                <a:lnTo>
                  <a:pt x="1246631" y="0"/>
                </a:lnTo>
                <a:close/>
              </a:path>
            </a:pathLst>
          </a:custGeom>
          <a:solidFill>
            <a:srgbClr val="4471C4"/>
          </a:solidFill>
        </p:spPr>
        <p:txBody>
          <a:bodyPr wrap="square" lIns="0" tIns="0" rIns="0" bIns="0" rtlCol="0"/>
          <a:lstStyle/>
          <a:p>
            <a:endParaRPr>
              <a:solidFill>
                <a:srgbClr val="1F145D"/>
              </a:solidFill>
            </a:endParaRPr>
          </a:p>
        </p:txBody>
      </p:sp>
      <p:sp>
        <p:nvSpPr>
          <p:cNvPr id="11" name="object 11"/>
          <p:cNvSpPr txBox="1"/>
          <p:nvPr/>
        </p:nvSpPr>
        <p:spPr>
          <a:xfrm>
            <a:off x="2557272" y="3956303"/>
            <a:ext cx="1247140" cy="1249060"/>
          </a:xfrm>
          <a:prstGeom prst="rect">
            <a:avLst/>
          </a:prstGeom>
          <a:ln w="12700">
            <a:solidFill>
              <a:srgbClr val="2E528F"/>
            </a:solidFill>
          </a:ln>
        </p:spPr>
        <p:txBody>
          <a:bodyPr vert="horz" wrap="square" lIns="0" tIns="0" rIns="0" bIns="0" rtlCol="0">
            <a:spAutoFit/>
          </a:bodyPr>
          <a:lstStyle/>
          <a:p>
            <a:pPr>
              <a:lnSpc>
                <a:spcPct val="100000"/>
              </a:lnSpc>
            </a:pPr>
            <a:endParaRPr sz="1800">
              <a:solidFill>
                <a:srgbClr val="1F145D"/>
              </a:solidFill>
              <a:latin typeface="Times New Roman"/>
              <a:cs typeface="Times New Roman"/>
            </a:endParaRPr>
          </a:p>
          <a:p>
            <a:pPr marL="210820" marR="203200" algn="ctr">
              <a:lnSpc>
                <a:spcPct val="100000"/>
              </a:lnSpc>
              <a:spcBef>
                <a:spcPts val="1085"/>
              </a:spcBef>
            </a:pPr>
            <a:r>
              <a:rPr sz="1800" spc="-5" dirty="0">
                <a:solidFill>
                  <a:srgbClr val="1F145D"/>
                </a:solidFill>
                <a:latin typeface="Calibri"/>
                <a:cs typeface="Calibri"/>
              </a:rPr>
              <a:t>Shift </a:t>
            </a:r>
            <a:r>
              <a:rPr sz="1800" dirty="0">
                <a:solidFill>
                  <a:srgbClr val="1F145D"/>
                </a:solidFill>
                <a:latin typeface="Calibri"/>
                <a:cs typeface="Calibri"/>
              </a:rPr>
              <a:t> </a:t>
            </a:r>
            <a:r>
              <a:rPr sz="1800" spc="-10" dirty="0">
                <a:solidFill>
                  <a:srgbClr val="1F145D"/>
                </a:solidFill>
                <a:latin typeface="Calibri"/>
                <a:cs typeface="Calibri"/>
              </a:rPr>
              <a:t>register </a:t>
            </a:r>
            <a:r>
              <a:rPr sz="1800" spc="-5" dirty="0">
                <a:solidFill>
                  <a:srgbClr val="1F145D"/>
                </a:solidFill>
                <a:latin typeface="Calibri"/>
                <a:cs typeface="Calibri"/>
              </a:rPr>
              <a:t> </a:t>
            </a:r>
            <a:r>
              <a:rPr sz="1800" spc="-10" dirty="0">
                <a:solidFill>
                  <a:srgbClr val="1F145D"/>
                </a:solidFill>
                <a:latin typeface="Calibri"/>
                <a:cs typeface="Calibri"/>
              </a:rPr>
              <a:t>(</a:t>
            </a:r>
            <a:r>
              <a:rPr sz="1800" spc="-25" dirty="0">
                <a:solidFill>
                  <a:srgbClr val="1F145D"/>
                </a:solidFill>
                <a:latin typeface="Calibri"/>
                <a:cs typeface="Calibri"/>
              </a:rPr>
              <a:t>s</a:t>
            </a:r>
            <a:r>
              <a:rPr sz="1800" spc="-20" dirty="0">
                <a:solidFill>
                  <a:srgbClr val="1F145D"/>
                </a:solidFill>
                <a:latin typeface="Calibri"/>
                <a:cs typeface="Calibri"/>
              </a:rPr>
              <a:t>t</a:t>
            </a:r>
            <a:r>
              <a:rPr sz="1800" spc="-5" dirty="0">
                <a:solidFill>
                  <a:srgbClr val="1F145D"/>
                </a:solidFill>
                <a:latin typeface="Calibri"/>
                <a:cs typeface="Calibri"/>
              </a:rPr>
              <a:t>o</a:t>
            </a:r>
            <a:r>
              <a:rPr sz="1800" spc="-45" dirty="0">
                <a:solidFill>
                  <a:srgbClr val="1F145D"/>
                </a:solidFill>
                <a:latin typeface="Calibri"/>
                <a:cs typeface="Calibri"/>
              </a:rPr>
              <a:t>r</a:t>
            </a:r>
            <a:r>
              <a:rPr sz="1800" dirty="0">
                <a:solidFill>
                  <a:srgbClr val="1F145D"/>
                </a:solidFill>
                <a:latin typeface="Calibri"/>
                <a:cs typeface="Calibri"/>
              </a:rPr>
              <a:t>a</a:t>
            </a:r>
            <a:r>
              <a:rPr sz="1800" spc="-10" dirty="0">
                <a:solidFill>
                  <a:srgbClr val="1F145D"/>
                </a:solidFill>
                <a:latin typeface="Calibri"/>
                <a:cs typeface="Calibri"/>
              </a:rPr>
              <a:t>g</a:t>
            </a:r>
            <a:r>
              <a:rPr sz="1800" dirty="0">
                <a:solidFill>
                  <a:srgbClr val="1F145D"/>
                </a:solidFill>
                <a:latin typeface="Calibri"/>
                <a:cs typeface="Calibri"/>
              </a:rPr>
              <a:t>e)</a:t>
            </a:r>
            <a:endParaRPr sz="1800">
              <a:solidFill>
                <a:srgbClr val="1F145D"/>
              </a:solidFill>
              <a:latin typeface="Calibri"/>
              <a:cs typeface="Calibri"/>
            </a:endParaRPr>
          </a:p>
        </p:txBody>
      </p:sp>
      <p:grpSp>
        <p:nvGrpSpPr>
          <p:cNvPr id="12" name="object 12"/>
          <p:cNvGrpSpPr/>
          <p:nvPr/>
        </p:nvGrpSpPr>
        <p:grpSpPr>
          <a:xfrm>
            <a:off x="1655064" y="4780660"/>
            <a:ext cx="3051175" cy="1129665"/>
            <a:chOff x="1655064" y="4780660"/>
            <a:chExt cx="3051175" cy="1129665"/>
          </a:xfrm>
        </p:grpSpPr>
        <p:sp>
          <p:nvSpPr>
            <p:cNvPr id="13" name="object 13"/>
            <p:cNvSpPr/>
            <p:nvPr/>
          </p:nvSpPr>
          <p:spPr>
            <a:xfrm>
              <a:off x="3023616" y="5419343"/>
              <a:ext cx="314325" cy="190500"/>
            </a:xfrm>
            <a:custGeom>
              <a:avLst/>
              <a:gdLst/>
              <a:ahLst/>
              <a:cxnLst/>
              <a:rect l="l" t="t" r="r" b="b"/>
              <a:pathLst>
                <a:path w="314325" h="190500">
                  <a:moveTo>
                    <a:pt x="156972" y="0"/>
                  </a:moveTo>
                  <a:lnTo>
                    <a:pt x="0" y="190499"/>
                  </a:lnTo>
                  <a:lnTo>
                    <a:pt x="313944" y="190499"/>
                  </a:lnTo>
                  <a:lnTo>
                    <a:pt x="156972" y="0"/>
                  </a:lnTo>
                  <a:close/>
                </a:path>
              </a:pathLst>
            </a:custGeom>
            <a:solidFill>
              <a:srgbClr val="FFFFFF"/>
            </a:solidFill>
          </p:spPr>
          <p:txBody>
            <a:bodyPr wrap="square" lIns="0" tIns="0" rIns="0" bIns="0" rtlCol="0"/>
            <a:lstStyle/>
            <a:p>
              <a:endParaRPr>
                <a:solidFill>
                  <a:srgbClr val="1F145D"/>
                </a:solidFill>
              </a:endParaRPr>
            </a:p>
          </p:txBody>
        </p:sp>
        <p:sp>
          <p:nvSpPr>
            <p:cNvPr id="14" name="object 14"/>
            <p:cNvSpPr/>
            <p:nvPr/>
          </p:nvSpPr>
          <p:spPr>
            <a:xfrm>
              <a:off x="3023616" y="5419343"/>
              <a:ext cx="314325" cy="190500"/>
            </a:xfrm>
            <a:custGeom>
              <a:avLst/>
              <a:gdLst/>
              <a:ahLst/>
              <a:cxnLst/>
              <a:rect l="l" t="t" r="r" b="b"/>
              <a:pathLst>
                <a:path w="314325" h="190500">
                  <a:moveTo>
                    <a:pt x="0" y="190499"/>
                  </a:moveTo>
                  <a:lnTo>
                    <a:pt x="156972" y="0"/>
                  </a:lnTo>
                  <a:lnTo>
                    <a:pt x="313944" y="190499"/>
                  </a:lnTo>
                  <a:lnTo>
                    <a:pt x="0" y="190499"/>
                  </a:lnTo>
                  <a:close/>
                </a:path>
              </a:pathLst>
            </a:custGeom>
            <a:ln w="12700">
              <a:solidFill>
                <a:srgbClr val="2E528F"/>
              </a:solidFill>
            </a:ln>
          </p:spPr>
          <p:txBody>
            <a:bodyPr wrap="square" lIns="0" tIns="0" rIns="0" bIns="0" rtlCol="0"/>
            <a:lstStyle/>
            <a:p>
              <a:endParaRPr>
                <a:solidFill>
                  <a:srgbClr val="1F145D"/>
                </a:solidFill>
              </a:endParaRPr>
            </a:p>
          </p:txBody>
        </p:sp>
        <p:sp>
          <p:nvSpPr>
            <p:cNvPr id="15" name="object 15"/>
            <p:cNvSpPr/>
            <p:nvPr/>
          </p:nvSpPr>
          <p:spPr>
            <a:xfrm>
              <a:off x="3180588" y="5609843"/>
              <a:ext cx="0" cy="300355"/>
            </a:xfrm>
            <a:custGeom>
              <a:avLst/>
              <a:gdLst/>
              <a:ahLst/>
              <a:cxnLst/>
              <a:rect l="l" t="t" r="r" b="b"/>
              <a:pathLst>
                <a:path h="300354">
                  <a:moveTo>
                    <a:pt x="0" y="0"/>
                  </a:moveTo>
                  <a:lnTo>
                    <a:pt x="0" y="300037"/>
                  </a:lnTo>
                </a:path>
              </a:pathLst>
            </a:custGeom>
            <a:ln w="6350">
              <a:solidFill>
                <a:srgbClr val="4471C4"/>
              </a:solidFill>
            </a:ln>
          </p:spPr>
          <p:txBody>
            <a:bodyPr wrap="square" lIns="0" tIns="0" rIns="0" bIns="0" rtlCol="0"/>
            <a:lstStyle/>
            <a:p>
              <a:endParaRPr>
                <a:solidFill>
                  <a:srgbClr val="1F145D"/>
                </a:solidFill>
              </a:endParaRPr>
            </a:p>
          </p:txBody>
        </p:sp>
        <p:sp>
          <p:nvSpPr>
            <p:cNvPr id="16" name="object 16"/>
            <p:cNvSpPr/>
            <p:nvPr/>
          </p:nvSpPr>
          <p:spPr>
            <a:xfrm>
              <a:off x="3803904" y="4783835"/>
              <a:ext cx="902335" cy="0"/>
            </a:xfrm>
            <a:custGeom>
              <a:avLst/>
              <a:gdLst/>
              <a:ahLst/>
              <a:cxnLst/>
              <a:rect l="l" t="t" r="r" b="b"/>
              <a:pathLst>
                <a:path w="902335">
                  <a:moveTo>
                    <a:pt x="0" y="0"/>
                  </a:moveTo>
                  <a:lnTo>
                    <a:pt x="902208" y="0"/>
                  </a:lnTo>
                </a:path>
              </a:pathLst>
            </a:custGeom>
            <a:ln w="6350">
              <a:solidFill>
                <a:srgbClr val="4471C4"/>
              </a:solidFill>
            </a:ln>
          </p:spPr>
          <p:txBody>
            <a:bodyPr wrap="square" lIns="0" tIns="0" rIns="0" bIns="0" rtlCol="0"/>
            <a:lstStyle/>
            <a:p>
              <a:endParaRPr>
                <a:solidFill>
                  <a:srgbClr val="1F145D"/>
                </a:solidFill>
              </a:endParaRPr>
            </a:p>
          </p:txBody>
        </p:sp>
        <p:sp>
          <p:nvSpPr>
            <p:cNvPr id="17" name="object 17"/>
            <p:cNvSpPr/>
            <p:nvPr/>
          </p:nvSpPr>
          <p:spPr>
            <a:xfrm>
              <a:off x="1655064" y="4783835"/>
              <a:ext cx="902335" cy="0"/>
            </a:xfrm>
            <a:custGeom>
              <a:avLst/>
              <a:gdLst/>
              <a:ahLst/>
              <a:cxnLst/>
              <a:rect l="l" t="t" r="r" b="b"/>
              <a:pathLst>
                <a:path w="902335">
                  <a:moveTo>
                    <a:pt x="902208" y="0"/>
                  </a:moveTo>
                  <a:lnTo>
                    <a:pt x="0" y="0"/>
                  </a:lnTo>
                </a:path>
              </a:pathLst>
            </a:custGeom>
            <a:ln w="6350">
              <a:solidFill>
                <a:srgbClr val="4471C4"/>
              </a:solidFill>
            </a:ln>
          </p:spPr>
          <p:txBody>
            <a:bodyPr wrap="square" lIns="0" tIns="0" rIns="0" bIns="0" rtlCol="0"/>
            <a:lstStyle/>
            <a:p>
              <a:endParaRPr>
                <a:solidFill>
                  <a:srgbClr val="1F145D"/>
                </a:solidFill>
              </a:endParaRPr>
            </a:p>
          </p:txBody>
        </p:sp>
      </p:grpSp>
      <p:sp>
        <p:nvSpPr>
          <p:cNvPr id="18" name="object 18"/>
          <p:cNvSpPr txBox="1"/>
          <p:nvPr/>
        </p:nvSpPr>
        <p:spPr>
          <a:xfrm>
            <a:off x="807516" y="4617211"/>
            <a:ext cx="8077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s</a:t>
            </a:r>
            <a:r>
              <a:rPr sz="1800" spc="5" dirty="0">
                <a:solidFill>
                  <a:srgbClr val="1F145D"/>
                </a:solidFill>
                <a:latin typeface="Calibri"/>
                <a:cs typeface="Calibri"/>
              </a:rPr>
              <a:t>e</a:t>
            </a:r>
            <a:r>
              <a:rPr sz="1800" dirty="0">
                <a:solidFill>
                  <a:srgbClr val="1F145D"/>
                </a:solidFill>
                <a:latin typeface="Calibri"/>
                <a:cs typeface="Calibri"/>
              </a:rPr>
              <a:t>r</a:t>
            </a:r>
            <a:r>
              <a:rPr sz="1800" spc="-15" dirty="0">
                <a:solidFill>
                  <a:srgbClr val="1F145D"/>
                </a:solidFill>
                <a:latin typeface="Calibri"/>
                <a:cs typeface="Calibri"/>
              </a:rPr>
              <a:t>i</a:t>
            </a:r>
            <a:r>
              <a:rPr sz="1800" dirty="0">
                <a:solidFill>
                  <a:srgbClr val="1F145D"/>
                </a:solidFill>
                <a:latin typeface="Calibri"/>
                <a:cs typeface="Calibri"/>
              </a:rPr>
              <a:t>al_</a:t>
            </a:r>
            <a:r>
              <a:rPr sz="1800" spc="-10" dirty="0">
                <a:solidFill>
                  <a:srgbClr val="1F145D"/>
                </a:solidFill>
                <a:latin typeface="Calibri"/>
                <a:cs typeface="Calibri"/>
              </a:rPr>
              <a:t>i</a:t>
            </a:r>
            <a:r>
              <a:rPr sz="1800" dirty="0">
                <a:solidFill>
                  <a:srgbClr val="1F145D"/>
                </a:solidFill>
                <a:latin typeface="Calibri"/>
                <a:cs typeface="Calibri"/>
              </a:rPr>
              <a:t>n</a:t>
            </a:r>
            <a:endParaRPr sz="1800">
              <a:solidFill>
                <a:srgbClr val="1F145D"/>
              </a:solidFill>
              <a:latin typeface="Calibri"/>
              <a:cs typeface="Calibri"/>
            </a:endParaRPr>
          </a:p>
        </p:txBody>
      </p:sp>
      <p:sp>
        <p:nvSpPr>
          <p:cNvPr id="19" name="object 19"/>
          <p:cNvSpPr txBox="1"/>
          <p:nvPr/>
        </p:nvSpPr>
        <p:spPr>
          <a:xfrm>
            <a:off x="3040126" y="5929071"/>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20" name="object 20"/>
          <p:cNvSpPr txBox="1"/>
          <p:nvPr/>
        </p:nvSpPr>
        <p:spPr>
          <a:xfrm>
            <a:off x="4786376" y="4579061"/>
            <a:ext cx="953769"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serial_out</a:t>
            </a:r>
            <a:endParaRPr sz="1800">
              <a:solidFill>
                <a:srgbClr val="1F145D"/>
              </a:solidFill>
              <a:latin typeface="Calibri"/>
              <a:cs typeface="Calibri"/>
            </a:endParaRPr>
          </a:p>
        </p:txBody>
      </p:sp>
      <p:grpSp>
        <p:nvGrpSpPr>
          <p:cNvPr id="21" name="object 21"/>
          <p:cNvGrpSpPr/>
          <p:nvPr/>
        </p:nvGrpSpPr>
        <p:grpSpPr>
          <a:xfrm>
            <a:off x="7179373" y="3832669"/>
            <a:ext cx="4695825" cy="2872105"/>
            <a:chOff x="7179373" y="3832669"/>
            <a:chExt cx="4695825" cy="2872105"/>
          </a:xfrm>
        </p:grpSpPr>
        <p:sp>
          <p:nvSpPr>
            <p:cNvPr id="22" name="object 22"/>
            <p:cNvSpPr/>
            <p:nvPr/>
          </p:nvSpPr>
          <p:spPr>
            <a:xfrm>
              <a:off x="7184135" y="3837432"/>
              <a:ext cx="4686300" cy="2862580"/>
            </a:xfrm>
            <a:custGeom>
              <a:avLst/>
              <a:gdLst/>
              <a:ahLst/>
              <a:cxnLst/>
              <a:rect l="l" t="t" r="r" b="b"/>
              <a:pathLst>
                <a:path w="4686300" h="2862579">
                  <a:moveTo>
                    <a:pt x="4686300" y="0"/>
                  </a:moveTo>
                  <a:lnTo>
                    <a:pt x="0" y="0"/>
                  </a:lnTo>
                  <a:lnTo>
                    <a:pt x="0" y="2862072"/>
                  </a:lnTo>
                  <a:lnTo>
                    <a:pt x="4686300" y="2862072"/>
                  </a:lnTo>
                  <a:lnTo>
                    <a:pt x="4686300" y="0"/>
                  </a:lnTo>
                  <a:close/>
                </a:path>
              </a:pathLst>
            </a:custGeom>
            <a:solidFill>
              <a:srgbClr val="E1EFD9"/>
            </a:solidFill>
          </p:spPr>
          <p:txBody>
            <a:bodyPr wrap="square" lIns="0" tIns="0" rIns="0" bIns="0" rtlCol="0"/>
            <a:lstStyle/>
            <a:p>
              <a:endParaRPr>
                <a:solidFill>
                  <a:srgbClr val="1F145D"/>
                </a:solidFill>
              </a:endParaRPr>
            </a:p>
          </p:txBody>
        </p:sp>
        <p:sp>
          <p:nvSpPr>
            <p:cNvPr id="23" name="object 23"/>
            <p:cNvSpPr/>
            <p:nvPr/>
          </p:nvSpPr>
          <p:spPr>
            <a:xfrm>
              <a:off x="7184135" y="3837432"/>
              <a:ext cx="4686300" cy="2862580"/>
            </a:xfrm>
            <a:custGeom>
              <a:avLst/>
              <a:gdLst/>
              <a:ahLst/>
              <a:cxnLst/>
              <a:rect l="l" t="t" r="r" b="b"/>
              <a:pathLst>
                <a:path w="4686300" h="2862579">
                  <a:moveTo>
                    <a:pt x="0" y="2862072"/>
                  </a:moveTo>
                  <a:lnTo>
                    <a:pt x="4686300" y="2862072"/>
                  </a:lnTo>
                  <a:lnTo>
                    <a:pt x="4686300" y="0"/>
                  </a:lnTo>
                  <a:lnTo>
                    <a:pt x="0" y="0"/>
                  </a:lnTo>
                  <a:lnTo>
                    <a:pt x="0" y="2862072"/>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24" name="object 24"/>
          <p:cNvSpPr txBox="1"/>
          <p:nvPr/>
        </p:nvSpPr>
        <p:spPr>
          <a:xfrm>
            <a:off x="7276465" y="3856482"/>
            <a:ext cx="4425950" cy="2494915"/>
          </a:xfrm>
          <a:prstGeom prst="rect">
            <a:avLst/>
          </a:prstGeom>
        </p:spPr>
        <p:txBody>
          <a:bodyPr vert="horz" wrap="square" lIns="0" tIns="12700" rIns="0" bIns="0" rtlCol="0">
            <a:spAutoFit/>
          </a:bodyPr>
          <a:lstStyle/>
          <a:p>
            <a:pPr>
              <a:lnSpc>
                <a:spcPct val="100000"/>
              </a:lnSpc>
              <a:spcBef>
                <a:spcPts val="100"/>
              </a:spcBef>
              <a:tabLst>
                <a:tab pos="3780790" algn="l"/>
              </a:tabLst>
            </a:pPr>
            <a:r>
              <a:rPr sz="1800" b="1" spc="-10" dirty="0">
                <a:solidFill>
                  <a:srgbClr val="1F145D"/>
                </a:solidFill>
                <a:latin typeface="Calibri"/>
                <a:cs typeface="Calibri"/>
              </a:rPr>
              <a:t>generic</a:t>
            </a:r>
            <a:r>
              <a:rPr sz="1800" b="1"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width</a:t>
            </a:r>
            <a:r>
              <a:rPr sz="1800" spc="15" dirty="0">
                <a:solidFill>
                  <a:srgbClr val="1F145D"/>
                </a:solidFill>
                <a:latin typeface="Calibri"/>
                <a:cs typeface="Calibri"/>
              </a:rPr>
              <a:t> </a:t>
            </a:r>
            <a:r>
              <a:rPr sz="1800" dirty="0">
                <a:solidFill>
                  <a:srgbClr val="1F145D"/>
                </a:solidFill>
                <a:latin typeface="Calibri"/>
                <a:cs typeface="Calibri"/>
              </a:rPr>
              <a:t>:</a:t>
            </a:r>
            <a:r>
              <a:rPr sz="1800" spc="25" dirty="0">
                <a:solidFill>
                  <a:srgbClr val="1F145D"/>
                </a:solidFill>
                <a:latin typeface="Calibri"/>
                <a:cs typeface="Calibri"/>
              </a:rPr>
              <a:t> </a:t>
            </a:r>
            <a:r>
              <a:rPr sz="1800" b="1" spc="-5" dirty="0">
                <a:solidFill>
                  <a:srgbClr val="1F145D"/>
                </a:solidFill>
                <a:latin typeface="Calibri"/>
                <a:cs typeface="Calibri"/>
              </a:rPr>
              <a:t>positive</a:t>
            </a:r>
            <a:r>
              <a:rPr sz="1800" b="1" spc="-35"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dirty="0">
                <a:solidFill>
                  <a:srgbClr val="1F145D"/>
                </a:solidFill>
                <a:latin typeface="Calibri"/>
                <a:cs typeface="Calibri"/>
              </a:rPr>
              <a:t>10</a:t>
            </a:r>
            <a:r>
              <a:rPr sz="1800" spc="20" dirty="0">
                <a:solidFill>
                  <a:srgbClr val="1F145D"/>
                </a:solidFill>
                <a:latin typeface="Calibri"/>
                <a:cs typeface="Calibri"/>
              </a:rPr>
              <a:t> </a:t>
            </a:r>
            <a:r>
              <a:rPr sz="1800" dirty="0">
                <a:solidFill>
                  <a:srgbClr val="1F145D"/>
                </a:solidFill>
                <a:latin typeface="Calibri"/>
                <a:cs typeface="Calibri"/>
              </a:rPr>
              <a:t>)	</a:t>
            </a:r>
            <a:r>
              <a:rPr sz="1800" i="1" dirty="0">
                <a:solidFill>
                  <a:srgbClr val="1F145D"/>
                </a:solidFill>
                <a:latin typeface="Calibri"/>
                <a:cs typeface="Calibri"/>
              </a:rPr>
              <a:t>--</a:t>
            </a:r>
            <a:r>
              <a:rPr sz="1800" i="1" spc="-45" dirty="0">
                <a:solidFill>
                  <a:srgbClr val="1F145D"/>
                </a:solidFill>
                <a:latin typeface="Calibri"/>
                <a:cs typeface="Calibri"/>
              </a:rPr>
              <a:t> </a:t>
            </a:r>
            <a:r>
              <a:rPr sz="1800" i="1" dirty="0">
                <a:solidFill>
                  <a:srgbClr val="1F145D"/>
                </a:solidFill>
                <a:latin typeface="Calibri"/>
                <a:cs typeface="Calibri"/>
              </a:rPr>
              <a:t>vhdl</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a:lnSpc>
                <a:spcPct val="100000"/>
              </a:lnSpc>
            </a:pPr>
            <a:r>
              <a:rPr sz="1800" b="1" dirty="0">
                <a:solidFill>
                  <a:srgbClr val="1F145D"/>
                </a:solidFill>
                <a:latin typeface="Calibri"/>
                <a:cs typeface="Calibri"/>
              </a:rPr>
              <a:t>signal</a:t>
            </a:r>
            <a:r>
              <a:rPr sz="1800" b="1" spc="-20" dirty="0">
                <a:solidFill>
                  <a:srgbClr val="1F145D"/>
                </a:solidFill>
                <a:latin typeface="Calibri"/>
                <a:cs typeface="Calibri"/>
              </a:rPr>
              <a:t> </a:t>
            </a:r>
            <a:r>
              <a:rPr sz="1800" spc="-5" dirty="0">
                <a:solidFill>
                  <a:srgbClr val="1F145D"/>
                </a:solidFill>
                <a:latin typeface="Calibri"/>
                <a:cs typeface="Calibri"/>
              </a:rPr>
              <a:t>SR </a:t>
            </a:r>
            <a:r>
              <a:rPr sz="1800" dirty="0">
                <a:solidFill>
                  <a:srgbClr val="1F145D"/>
                </a:solidFill>
                <a:latin typeface="Calibri"/>
                <a:cs typeface="Calibri"/>
              </a:rPr>
              <a:t>:</a:t>
            </a:r>
            <a:r>
              <a:rPr sz="1800" spc="10" dirty="0">
                <a:solidFill>
                  <a:srgbClr val="1F145D"/>
                </a:solidFill>
                <a:latin typeface="Calibri"/>
                <a:cs typeface="Calibri"/>
              </a:rPr>
              <a:t> </a:t>
            </a:r>
            <a:r>
              <a:rPr sz="1800" b="1" spc="-10" dirty="0">
                <a:solidFill>
                  <a:srgbClr val="1F145D"/>
                </a:solidFill>
                <a:latin typeface="Calibri"/>
                <a:cs typeface="Calibri"/>
              </a:rPr>
              <a:t>std_logic_vector</a:t>
            </a:r>
            <a:r>
              <a:rPr sz="1800" spc="-10" dirty="0">
                <a:solidFill>
                  <a:srgbClr val="1F145D"/>
                </a:solidFill>
                <a:latin typeface="Calibri"/>
                <a:cs typeface="Calibri"/>
              </a:rPr>
              <a:t>(width-1</a:t>
            </a:r>
            <a:r>
              <a:rPr sz="1800" spc="-15" dirty="0">
                <a:solidFill>
                  <a:srgbClr val="1F145D"/>
                </a:solidFill>
                <a:latin typeface="Calibri"/>
                <a:cs typeface="Calibri"/>
              </a:rPr>
              <a:t> </a:t>
            </a:r>
            <a:r>
              <a:rPr sz="1800" b="1" spc="-5" dirty="0">
                <a:solidFill>
                  <a:srgbClr val="1F145D"/>
                </a:solidFill>
                <a:latin typeface="Calibri"/>
                <a:cs typeface="Calibri"/>
              </a:rPr>
              <a:t>downto</a:t>
            </a:r>
            <a:r>
              <a:rPr sz="1800" b="1" spc="-45" dirty="0">
                <a:solidFill>
                  <a:srgbClr val="1F145D"/>
                </a:solidFill>
                <a:latin typeface="Calibri"/>
                <a:cs typeface="Calibri"/>
              </a:rPr>
              <a:t> </a:t>
            </a:r>
            <a:r>
              <a:rPr sz="1800" spc="-5" dirty="0">
                <a:solidFill>
                  <a:srgbClr val="1F145D"/>
                </a:solidFill>
                <a:latin typeface="Calibri"/>
                <a:cs typeface="Calibri"/>
              </a:rPr>
              <a:t>0);</a:t>
            </a:r>
            <a:endParaRPr sz="1800">
              <a:solidFill>
                <a:srgbClr val="1F145D"/>
              </a:solidFill>
              <a:latin typeface="Calibri"/>
              <a:cs typeface="Calibri"/>
            </a:endParaRPr>
          </a:p>
          <a:p>
            <a:pPr>
              <a:lnSpc>
                <a:spcPct val="100000"/>
              </a:lnSpc>
            </a:pPr>
            <a:r>
              <a:rPr sz="1800" b="1" spc="-5" dirty="0">
                <a:solidFill>
                  <a:srgbClr val="1F145D"/>
                </a:solidFill>
                <a:latin typeface="Calibri"/>
                <a:cs typeface="Calibri"/>
              </a:rPr>
              <a:t>process</a:t>
            </a:r>
            <a:r>
              <a:rPr sz="1800" b="1" spc="-60"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156845">
              <a:lnSpc>
                <a:spcPct val="100000"/>
              </a:lnSpc>
              <a:spcBef>
                <a:spcPts val="5"/>
              </a:spcBef>
            </a:pPr>
            <a:r>
              <a:rPr sz="1800" b="1" dirty="0">
                <a:solidFill>
                  <a:srgbClr val="1F145D"/>
                </a:solidFill>
                <a:latin typeface="Calibri"/>
                <a:cs typeface="Calibri"/>
              </a:rPr>
              <a:t>if</a:t>
            </a:r>
            <a:r>
              <a:rPr sz="1800" b="1" spc="-20" dirty="0">
                <a:solidFill>
                  <a:srgbClr val="1F145D"/>
                </a:solidFill>
                <a:latin typeface="Calibri"/>
                <a:cs typeface="Calibri"/>
              </a:rPr>
              <a:t> </a:t>
            </a:r>
            <a:r>
              <a:rPr sz="1800" spc="-5" dirty="0">
                <a:solidFill>
                  <a:srgbClr val="1F145D"/>
                </a:solidFill>
                <a:latin typeface="Calibri"/>
                <a:cs typeface="Calibri"/>
              </a:rPr>
              <a:t>rising_edge(clk)</a:t>
            </a:r>
            <a:r>
              <a:rPr sz="1800" spc="-10"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313690">
              <a:lnSpc>
                <a:spcPct val="100000"/>
              </a:lnSpc>
            </a:pPr>
            <a:r>
              <a:rPr sz="1800" spc="-5" dirty="0">
                <a:solidFill>
                  <a:srgbClr val="1F145D"/>
                </a:solidFill>
                <a:latin typeface="Calibri"/>
                <a:cs typeface="Calibri"/>
              </a:rPr>
              <a:t>SR &lt;=</a:t>
            </a:r>
            <a:r>
              <a:rPr sz="1800" spc="5" dirty="0">
                <a:solidFill>
                  <a:srgbClr val="1F145D"/>
                </a:solidFill>
                <a:latin typeface="Calibri"/>
                <a:cs typeface="Calibri"/>
              </a:rPr>
              <a:t> </a:t>
            </a:r>
            <a:r>
              <a:rPr sz="1800" spc="-5" dirty="0">
                <a:solidFill>
                  <a:srgbClr val="1F145D"/>
                </a:solidFill>
                <a:latin typeface="Calibri"/>
                <a:cs typeface="Calibri"/>
              </a:rPr>
              <a:t>serial_in</a:t>
            </a:r>
            <a:r>
              <a:rPr sz="1800" spc="10" dirty="0">
                <a:solidFill>
                  <a:srgbClr val="1F145D"/>
                </a:solidFill>
                <a:latin typeface="Calibri"/>
                <a:cs typeface="Calibri"/>
              </a:rPr>
              <a:t> </a:t>
            </a:r>
            <a:r>
              <a:rPr sz="1800" dirty="0">
                <a:solidFill>
                  <a:srgbClr val="1F145D"/>
                </a:solidFill>
                <a:latin typeface="Calibri"/>
                <a:cs typeface="Calibri"/>
              </a:rPr>
              <a:t>&amp;</a:t>
            </a:r>
            <a:r>
              <a:rPr sz="1800" spc="-10" dirty="0">
                <a:solidFill>
                  <a:srgbClr val="1F145D"/>
                </a:solidFill>
                <a:latin typeface="Calibri"/>
                <a:cs typeface="Calibri"/>
              </a:rPr>
              <a:t> </a:t>
            </a:r>
            <a:r>
              <a:rPr sz="1800" spc="-5" dirty="0">
                <a:solidFill>
                  <a:srgbClr val="1F145D"/>
                </a:solidFill>
                <a:latin typeface="Calibri"/>
                <a:cs typeface="Calibri"/>
              </a:rPr>
              <a:t>SR(width-1</a:t>
            </a:r>
            <a:r>
              <a:rPr sz="1800" spc="25" dirty="0">
                <a:solidFill>
                  <a:srgbClr val="1F145D"/>
                </a:solidFill>
                <a:latin typeface="Calibri"/>
                <a:cs typeface="Calibri"/>
              </a:rPr>
              <a:t> </a:t>
            </a:r>
            <a:r>
              <a:rPr sz="1800" b="1" spc="-5" dirty="0">
                <a:solidFill>
                  <a:srgbClr val="1F145D"/>
                </a:solidFill>
                <a:latin typeface="Calibri"/>
                <a:cs typeface="Calibri"/>
              </a:rPr>
              <a:t>downto</a:t>
            </a:r>
            <a:r>
              <a:rPr sz="1800" b="1" spc="-50" dirty="0">
                <a:solidFill>
                  <a:srgbClr val="1F145D"/>
                </a:solidFill>
                <a:latin typeface="Calibri"/>
                <a:cs typeface="Calibri"/>
              </a:rPr>
              <a:t> </a:t>
            </a:r>
            <a:r>
              <a:rPr sz="1800" spc="-5" dirty="0">
                <a:solidFill>
                  <a:srgbClr val="1F145D"/>
                </a:solidFill>
                <a:latin typeface="Calibri"/>
                <a:cs typeface="Calibri"/>
              </a:rPr>
              <a:t>1);</a:t>
            </a:r>
            <a:endParaRPr sz="1800">
              <a:solidFill>
                <a:srgbClr val="1F145D"/>
              </a:solidFill>
              <a:latin typeface="Calibri"/>
              <a:cs typeface="Calibri"/>
            </a:endParaRPr>
          </a:p>
          <a:p>
            <a:pPr marL="156845">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a:t>
            </a:r>
            <a:endParaRPr sz="1800">
              <a:solidFill>
                <a:srgbClr val="1F145D"/>
              </a:solidFill>
              <a:latin typeface="Calibri"/>
              <a:cs typeface="Calibri"/>
            </a:endParaRPr>
          </a:p>
          <a:p>
            <a:pPr>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a:p>
            <a:pPr>
              <a:lnSpc>
                <a:spcPct val="100000"/>
              </a:lnSpc>
            </a:pPr>
            <a:r>
              <a:rPr sz="1800" spc="-5" dirty="0">
                <a:solidFill>
                  <a:srgbClr val="1F145D"/>
                </a:solidFill>
                <a:latin typeface="Calibri"/>
                <a:cs typeface="Calibri"/>
              </a:rPr>
              <a:t>serial_out</a:t>
            </a:r>
            <a:r>
              <a:rPr sz="1800" spc="-15" dirty="0">
                <a:solidFill>
                  <a:srgbClr val="1F145D"/>
                </a:solidFill>
                <a:latin typeface="Calibri"/>
                <a:cs typeface="Calibri"/>
              </a:rPr>
              <a:t> </a:t>
            </a:r>
            <a:r>
              <a:rPr sz="1800" spc="-5" dirty="0">
                <a:solidFill>
                  <a:srgbClr val="1F145D"/>
                </a:solidFill>
                <a:latin typeface="Calibri"/>
                <a:cs typeface="Calibri"/>
              </a:rPr>
              <a:t>&lt;=</a:t>
            </a:r>
            <a:r>
              <a:rPr sz="1800" spc="-20" dirty="0">
                <a:solidFill>
                  <a:srgbClr val="1F145D"/>
                </a:solidFill>
                <a:latin typeface="Calibri"/>
                <a:cs typeface="Calibri"/>
              </a:rPr>
              <a:t> </a:t>
            </a:r>
            <a:r>
              <a:rPr sz="1800" spc="-5" dirty="0">
                <a:solidFill>
                  <a:srgbClr val="1F145D"/>
                </a:solidFill>
                <a:latin typeface="Calibri"/>
                <a:cs typeface="Calibri"/>
              </a:rPr>
              <a:t>SR(0);</a:t>
            </a:r>
            <a:endParaRPr sz="1800">
              <a:solidFill>
                <a:srgbClr val="1F145D"/>
              </a:solidFill>
              <a:latin typeface="Calibri"/>
              <a:cs typeface="Calibri"/>
            </a:endParaRPr>
          </a:p>
        </p:txBody>
      </p:sp>
      <p:sp>
        <p:nvSpPr>
          <p:cNvPr id="25" name="object 25"/>
          <p:cNvSpPr txBox="1"/>
          <p:nvPr/>
        </p:nvSpPr>
        <p:spPr>
          <a:xfrm>
            <a:off x="1077264" y="2844799"/>
            <a:ext cx="953769" cy="708784"/>
          </a:xfrm>
          <a:prstGeom prst="rect">
            <a:avLst/>
          </a:prstGeom>
        </p:spPr>
        <p:txBody>
          <a:bodyPr vert="horz" wrap="square" lIns="0" tIns="12700" rIns="0" bIns="0" rtlCol="0">
            <a:spAutoFit/>
          </a:bodyPr>
          <a:lstStyle/>
          <a:p>
            <a:pPr marL="12700" marR="5080">
              <a:lnSpc>
                <a:spcPct val="131300"/>
              </a:lnSpc>
              <a:spcBef>
                <a:spcPts val="100"/>
              </a:spcBef>
            </a:pPr>
            <a:r>
              <a:rPr sz="1800" spc="-5" dirty="0">
                <a:solidFill>
                  <a:srgbClr val="1F145D"/>
                </a:solidFill>
                <a:latin typeface="Calibri"/>
                <a:cs typeface="Calibri"/>
              </a:rPr>
              <a:t>serial_in </a:t>
            </a:r>
            <a:r>
              <a:rPr sz="1800" dirty="0">
                <a:solidFill>
                  <a:srgbClr val="1F145D"/>
                </a:solidFill>
                <a:latin typeface="Calibri"/>
                <a:cs typeface="Calibri"/>
              </a:rPr>
              <a:t> </a:t>
            </a:r>
            <a:r>
              <a:rPr sz="1800" spc="-5" dirty="0">
                <a:solidFill>
                  <a:srgbClr val="1F145D"/>
                </a:solidFill>
                <a:latin typeface="Calibri"/>
                <a:cs typeface="Calibri"/>
              </a:rPr>
              <a:t>s</a:t>
            </a:r>
            <a:r>
              <a:rPr sz="1800" spc="5" dirty="0">
                <a:solidFill>
                  <a:srgbClr val="1F145D"/>
                </a:solidFill>
                <a:latin typeface="Calibri"/>
                <a:cs typeface="Calibri"/>
              </a:rPr>
              <a:t>e</a:t>
            </a:r>
            <a:r>
              <a:rPr sz="1800" dirty="0">
                <a:solidFill>
                  <a:srgbClr val="1F145D"/>
                </a:solidFill>
                <a:latin typeface="Calibri"/>
                <a:cs typeface="Calibri"/>
              </a:rPr>
              <a:t>r</a:t>
            </a:r>
            <a:r>
              <a:rPr sz="1800" spc="-15" dirty="0">
                <a:solidFill>
                  <a:srgbClr val="1F145D"/>
                </a:solidFill>
                <a:latin typeface="Calibri"/>
                <a:cs typeface="Calibri"/>
              </a:rPr>
              <a:t>i</a:t>
            </a:r>
            <a:r>
              <a:rPr sz="1800" dirty="0">
                <a:solidFill>
                  <a:srgbClr val="1F145D"/>
                </a:solidFill>
                <a:latin typeface="Calibri"/>
                <a:cs typeface="Calibri"/>
              </a:rPr>
              <a:t>al_out</a:t>
            </a:r>
            <a:endParaRPr sz="1800">
              <a:solidFill>
                <a:srgbClr val="1F145D"/>
              </a:solidFill>
              <a:latin typeface="Calibri"/>
              <a:cs typeface="Calibri"/>
            </a:endParaRPr>
          </a:p>
        </p:txBody>
      </p:sp>
      <p:pic>
        <p:nvPicPr>
          <p:cNvPr id="26" name="object 26"/>
          <p:cNvPicPr/>
          <p:nvPr/>
        </p:nvPicPr>
        <p:blipFill>
          <a:blip r:embed="rId2" cstate="print"/>
          <a:stretch>
            <a:fillRect/>
          </a:stretch>
        </p:blipFill>
        <p:spPr>
          <a:xfrm>
            <a:off x="2226563" y="2948947"/>
            <a:ext cx="2592701" cy="287724"/>
          </a:xfrm>
          <a:prstGeom prst="rect">
            <a:avLst/>
          </a:prstGeom>
        </p:spPr>
      </p:pic>
      <p:pic>
        <p:nvPicPr>
          <p:cNvPr id="27" name="object 27"/>
          <p:cNvPicPr/>
          <p:nvPr/>
        </p:nvPicPr>
        <p:blipFill>
          <a:blip r:embed="rId3" cstate="print"/>
          <a:stretch>
            <a:fillRect/>
          </a:stretch>
        </p:blipFill>
        <p:spPr>
          <a:xfrm>
            <a:off x="2221991" y="3281179"/>
            <a:ext cx="4730750" cy="287724"/>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836" y="847026"/>
            <a:ext cx="11971975" cy="696595"/>
          </a:xfrm>
          <a:prstGeom prst="rect">
            <a:avLst/>
          </a:prstGeom>
        </p:spPr>
        <p:txBody>
          <a:bodyPr vert="horz" wrap="square" lIns="0" tIns="13335" rIns="0" bIns="0" rtlCol="0">
            <a:spAutoFit/>
          </a:bodyPr>
          <a:lstStyle/>
          <a:p>
            <a:pPr marL="12700">
              <a:lnSpc>
                <a:spcPct val="100000"/>
              </a:lnSpc>
              <a:spcBef>
                <a:spcPts val="105"/>
              </a:spcBef>
            </a:pPr>
            <a:r>
              <a:rPr spc="-25" dirty="0"/>
              <a:t>Parallel </a:t>
            </a:r>
            <a:r>
              <a:rPr spc="-20" dirty="0"/>
              <a:t>to</a:t>
            </a:r>
            <a:r>
              <a:rPr spc="-5" dirty="0"/>
              <a:t> </a:t>
            </a:r>
            <a:r>
              <a:rPr dirty="0"/>
              <a:t>serial</a:t>
            </a:r>
            <a:r>
              <a:rPr lang="en-GB" dirty="0"/>
              <a:t> </a:t>
            </a:r>
            <a:r>
              <a:rPr lang="en-US" altLang="zh-CN" dirty="0"/>
              <a:t>– This is similar to Lab 4 </a:t>
            </a:r>
            <a:r>
              <a:rPr lang="en-US" altLang="zh-CN" dirty="0" err="1"/>
              <a:t>TxD</a:t>
            </a:r>
            <a:endParaRPr dirty="0"/>
          </a:p>
        </p:txBody>
      </p:sp>
      <p:sp>
        <p:nvSpPr>
          <p:cNvPr id="3" name="object 3"/>
          <p:cNvSpPr txBox="1"/>
          <p:nvPr/>
        </p:nvSpPr>
        <p:spPr>
          <a:xfrm>
            <a:off x="564591" y="1554606"/>
            <a:ext cx="3673475"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spc="-10" dirty="0">
                <a:solidFill>
                  <a:srgbClr val="1F145D"/>
                </a:solidFill>
                <a:latin typeface="Calibri"/>
                <a:cs typeface="Calibri"/>
              </a:rPr>
              <a:t>Shift </a:t>
            </a:r>
            <a:r>
              <a:rPr sz="2800" spc="-15" dirty="0">
                <a:solidFill>
                  <a:srgbClr val="1F145D"/>
                </a:solidFill>
                <a:latin typeface="Calibri"/>
                <a:cs typeface="Calibri"/>
              </a:rPr>
              <a:t>register: parallel </a:t>
            </a:r>
            <a:r>
              <a:rPr sz="2800" spc="-10" dirty="0">
                <a:solidFill>
                  <a:srgbClr val="1F145D"/>
                </a:solidFill>
                <a:latin typeface="Calibri"/>
                <a:cs typeface="Calibri"/>
              </a:rPr>
              <a:t>in </a:t>
            </a:r>
            <a:r>
              <a:rPr sz="2800" spc="-620" dirty="0">
                <a:solidFill>
                  <a:srgbClr val="1F145D"/>
                </a:solidFill>
                <a:latin typeface="Calibri"/>
                <a:cs typeface="Calibri"/>
              </a:rPr>
              <a:t> </a:t>
            </a:r>
            <a:r>
              <a:rPr sz="2800" spc="-5" dirty="0">
                <a:solidFill>
                  <a:srgbClr val="1F145D"/>
                </a:solidFill>
                <a:latin typeface="Calibri"/>
                <a:cs typeface="Calibri"/>
              </a:rPr>
              <a:t>and</a:t>
            </a:r>
            <a:r>
              <a:rPr sz="2800" spc="-10" dirty="0">
                <a:solidFill>
                  <a:srgbClr val="1F145D"/>
                </a:solidFill>
                <a:latin typeface="Calibri"/>
                <a:cs typeface="Calibri"/>
              </a:rPr>
              <a:t> </a:t>
            </a:r>
            <a:r>
              <a:rPr sz="2800" spc="-5" dirty="0">
                <a:solidFill>
                  <a:srgbClr val="1F145D"/>
                </a:solidFill>
                <a:latin typeface="Calibri"/>
                <a:cs typeface="Calibri"/>
              </a:rPr>
              <a:t>serial</a:t>
            </a:r>
            <a:r>
              <a:rPr sz="2800" spc="-10" dirty="0">
                <a:solidFill>
                  <a:srgbClr val="1F145D"/>
                </a:solidFill>
                <a:latin typeface="Calibri"/>
                <a:cs typeface="Calibri"/>
              </a:rPr>
              <a:t> </a:t>
            </a:r>
            <a:r>
              <a:rPr sz="2800" spc="-5" dirty="0">
                <a:solidFill>
                  <a:srgbClr val="1F145D"/>
                </a:solidFill>
                <a:latin typeface="Calibri"/>
                <a:cs typeface="Calibri"/>
              </a:rPr>
              <a:t>out with</a:t>
            </a:r>
            <a:r>
              <a:rPr sz="2800" spc="-10" dirty="0">
                <a:solidFill>
                  <a:srgbClr val="1F145D"/>
                </a:solidFill>
                <a:latin typeface="Calibri"/>
                <a:cs typeface="Calibri"/>
              </a:rPr>
              <a:t> </a:t>
            </a:r>
            <a:r>
              <a:rPr sz="2800" spc="-5" dirty="0">
                <a:solidFill>
                  <a:srgbClr val="1F145D"/>
                </a:solidFill>
                <a:latin typeface="Calibri"/>
                <a:cs typeface="Calibri"/>
              </a:rPr>
              <a:t>load</a:t>
            </a:r>
            <a:endParaRPr sz="2800">
              <a:solidFill>
                <a:srgbClr val="1F145D"/>
              </a:solidFill>
              <a:latin typeface="Calibri"/>
              <a:cs typeface="Calibri"/>
            </a:endParaRPr>
          </a:p>
        </p:txBody>
      </p:sp>
      <p:sp>
        <p:nvSpPr>
          <p:cNvPr id="4" name="object 4"/>
          <p:cNvSpPr txBox="1"/>
          <p:nvPr/>
        </p:nvSpPr>
        <p:spPr>
          <a:xfrm>
            <a:off x="8400288" y="1513332"/>
            <a:ext cx="3576954" cy="3970020"/>
          </a:xfrm>
          <a:prstGeom prst="rect">
            <a:avLst/>
          </a:prstGeom>
          <a:solidFill>
            <a:srgbClr val="E1EFD9"/>
          </a:solidFill>
          <a:ln w="9525">
            <a:solidFill>
              <a:srgbClr val="00AF50"/>
            </a:solidFill>
          </a:ln>
        </p:spPr>
        <p:txBody>
          <a:bodyPr vert="horz" wrap="square" lIns="0" tIns="29845" rIns="0" bIns="0" rtlCol="0">
            <a:spAutoFit/>
          </a:bodyPr>
          <a:lstStyle/>
          <a:p>
            <a:pPr marL="144145">
              <a:lnSpc>
                <a:spcPct val="100000"/>
              </a:lnSpc>
              <a:spcBef>
                <a:spcPts val="235"/>
              </a:spcBef>
            </a:pPr>
            <a:r>
              <a:rPr sz="1800" b="1" spc="-10" dirty="0">
                <a:solidFill>
                  <a:srgbClr val="1F145D"/>
                </a:solidFill>
                <a:latin typeface="Calibri"/>
                <a:cs typeface="Calibri"/>
              </a:rPr>
              <a:t>parameter</a:t>
            </a:r>
            <a:r>
              <a:rPr sz="1800" b="1" spc="-45" dirty="0">
                <a:solidFill>
                  <a:srgbClr val="1F145D"/>
                </a:solidFill>
                <a:latin typeface="Calibri"/>
                <a:cs typeface="Calibri"/>
              </a:rPr>
              <a:t> </a:t>
            </a:r>
            <a:r>
              <a:rPr sz="1800" spc="-5" dirty="0">
                <a:solidFill>
                  <a:srgbClr val="1F145D"/>
                </a:solidFill>
                <a:latin typeface="Calibri"/>
                <a:cs typeface="Calibri"/>
              </a:rPr>
              <a:t>piso_shift</a:t>
            </a:r>
            <a:r>
              <a:rPr sz="1800" spc="-15"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8;</a:t>
            </a:r>
            <a:endParaRPr sz="1800">
              <a:solidFill>
                <a:srgbClr val="1F145D"/>
              </a:solidFill>
              <a:latin typeface="Calibri"/>
              <a:cs typeface="Calibri"/>
            </a:endParaRPr>
          </a:p>
          <a:p>
            <a:pPr marL="144145">
              <a:lnSpc>
                <a:spcPct val="100000"/>
              </a:lnSpc>
            </a:pPr>
            <a:r>
              <a:rPr sz="1800" b="1" spc="-10" dirty="0">
                <a:solidFill>
                  <a:srgbClr val="1F145D"/>
                </a:solidFill>
                <a:latin typeface="Calibri"/>
                <a:cs typeface="Calibri"/>
              </a:rPr>
              <a:t>reg</a:t>
            </a:r>
            <a:r>
              <a:rPr sz="1800" b="1" spc="-15" dirty="0">
                <a:solidFill>
                  <a:srgbClr val="1F145D"/>
                </a:solidFill>
                <a:latin typeface="Calibri"/>
                <a:cs typeface="Calibri"/>
              </a:rPr>
              <a:t> </a:t>
            </a:r>
            <a:r>
              <a:rPr sz="1800" spc="-5" dirty="0">
                <a:solidFill>
                  <a:srgbClr val="1F145D"/>
                </a:solidFill>
                <a:latin typeface="Calibri"/>
                <a:cs typeface="Calibri"/>
              </a:rPr>
              <a:t>[piso_shift-2:0]</a:t>
            </a:r>
            <a:r>
              <a:rPr sz="1800" spc="-10" dirty="0">
                <a:solidFill>
                  <a:srgbClr val="1F145D"/>
                </a:solidFill>
                <a:latin typeface="Calibri"/>
                <a:cs typeface="Calibri"/>
              </a:rPr>
              <a:t> </a:t>
            </a:r>
            <a:r>
              <a:rPr sz="1800" spc="-5" dirty="0">
                <a:solidFill>
                  <a:srgbClr val="1F145D"/>
                </a:solidFill>
                <a:latin typeface="Calibri"/>
                <a:cs typeface="Calibri"/>
              </a:rPr>
              <a:t>SR</a:t>
            </a:r>
            <a:endParaRPr sz="1800">
              <a:solidFill>
                <a:srgbClr val="1F145D"/>
              </a:solidFill>
              <a:latin typeface="Calibri"/>
              <a:cs typeface="Calibri"/>
            </a:endParaRPr>
          </a:p>
          <a:p>
            <a:pPr marL="1035685">
              <a:lnSpc>
                <a:spcPct val="100000"/>
              </a:lnSpc>
            </a:pP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{piso_shift-1{1'b0}};</a:t>
            </a:r>
            <a:endParaRPr sz="1800">
              <a:solidFill>
                <a:srgbClr val="1F145D"/>
              </a:solidFill>
              <a:latin typeface="Calibri"/>
              <a:cs typeface="Calibri"/>
            </a:endParaRPr>
          </a:p>
          <a:p>
            <a:pPr marL="144145">
              <a:lnSpc>
                <a:spcPct val="100000"/>
              </a:lnSpc>
            </a:pPr>
            <a:r>
              <a:rPr sz="1800" b="1" spc="-15"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serial_out </a:t>
            </a:r>
            <a:r>
              <a:rPr sz="1800" dirty="0">
                <a:solidFill>
                  <a:srgbClr val="1F145D"/>
                </a:solidFill>
                <a:latin typeface="Calibri"/>
                <a:cs typeface="Calibri"/>
              </a:rPr>
              <a:t>= 1'b0;</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marL="144145">
              <a:lnSpc>
                <a:spcPct val="100000"/>
              </a:lnSpc>
            </a:pPr>
            <a:r>
              <a:rPr sz="1800" b="1" spc="-15" dirty="0">
                <a:solidFill>
                  <a:srgbClr val="1F145D"/>
                </a:solidFill>
                <a:latin typeface="Calibri"/>
                <a:cs typeface="Calibri"/>
              </a:rPr>
              <a:t>always</a:t>
            </a:r>
            <a:r>
              <a:rPr sz="1800" b="1" spc="-35"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45"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406400">
              <a:lnSpc>
                <a:spcPct val="100000"/>
              </a:lnSpc>
            </a:pPr>
            <a:r>
              <a:rPr sz="1800" b="1" dirty="0">
                <a:solidFill>
                  <a:srgbClr val="1F145D"/>
                </a:solidFill>
                <a:latin typeface="Calibri"/>
                <a:cs typeface="Calibri"/>
              </a:rPr>
              <a:t>if</a:t>
            </a:r>
            <a:r>
              <a:rPr sz="1800" b="1" spc="-15" dirty="0">
                <a:solidFill>
                  <a:srgbClr val="1F145D"/>
                </a:solidFill>
                <a:latin typeface="Calibri"/>
                <a:cs typeface="Calibri"/>
              </a:rPr>
              <a:t> </a:t>
            </a:r>
            <a:r>
              <a:rPr sz="1800" spc="-10" dirty="0">
                <a:solidFill>
                  <a:srgbClr val="1F145D"/>
                </a:solidFill>
                <a:latin typeface="Calibri"/>
                <a:cs typeface="Calibri"/>
              </a:rPr>
              <a:t>(load)</a:t>
            </a:r>
            <a:r>
              <a:rPr sz="1800" spc="1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563245">
              <a:lnSpc>
                <a:spcPct val="100000"/>
              </a:lnSpc>
            </a:pPr>
            <a:r>
              <a:rPr sz="1800" spc="-5" dirty="0">
                <a:solidFill>
                  <a:srgbClr val="1F145D"/>
                </a:solidFill>
                <a:latin typeface="Calibri"/>
                <a:cs typeface="Calibri"/>
              </a:rPr>
              <a:t>SR&lt;=</a:t>
            </a:r>
            <a:r>
              <a:rPr sz="1800" spc="10" dirty="0">
                <a:solidFill>
                  <a:srgbClr val="1F145D"/>
                </a:solidFill>
                <a:latin typeface="Calibri"/>
                <a:cs typeface="Calibri"/>
              </a:rPr>
              <a:t> </a:t>
            </a:r>
            <a:r>
              <a:rPr sz="1800" spc="-5" dirty="0">
                <a:solidFill>
                  <a:srgbClr val="1F145D"/>
                </a:solidFill>
                <a:latin typeface="Calibri"/>
                <a:cs typeface="Calibri"/>
              </a:rPr>
              <a:t>par_in</a:t>
            </a:r>
            <a:r>
              <a:rPr sz="1800" spc="10" dirty="0">
                <a:solidFill>
                  <a:srgbClr val="1F145D"/>
                </a:solidFill>
                <a:latin typeface="Calibri"/>
                <a:cs typeface="Calibri"/>
              </a:rPr>
              <a:t> </a:t>
            </a:r>
            <a:r>
              <a:rPr sz="1800" spc="-5" dirty="0">
                <a:solidFill>
                  <a:srgbClr val="1F145D"/>
                </a:solidFill>
                <a:latin typeface="Calibri"/>
                <a:cs typeface="Calibri"/>
              </a:rPr>
              <a:t>[piso_shift-1:1];</a:t>
            </a:r>
            <a:endParaRPr sz="1800">
              <a:solidFill>
                <a:srgbClr val="1F145D"/>
              </a:solidFill>
              <a:latin typeface="Calibri"/>
              <a:cs typeface="Calibri"/>
            </a:endParaRPr>
          </a:p>
          <a:p>
            <a:pPr marL="563245">
              <a:lnSpc>
                <a:spcPct val="100000"/>
              </a:lnSpc>
            </a:pPr>
            <a:r>
              <a:rPr sz="1800" spc="-5" dirty="0">
                <a:solidFill>
                  <a:srgbClr val="1F145D"/>
                </a:solidFill>
                <a:latin typeface="Calibri"/>
                <a:cs typeface="Calibri"/>
              </a:rPr>
              <a:t>serial_out</a:t>
            </a:r>
            <a:r>
              <a:rPr sz="1800" spc="390" dirty="0">
                <a:solidFill>
                  <a:srgbClr val="1F145D"/>
                </a:solidFill>
                <a:latin typeface="Calibri"/>
                <a:cs typeface="Calibri"/>
              </a:rPr>
              <a:t> </a:t>
            </a:r>
            <a:r>
              <a:rPr sz="1800" spc="-5" dirty="0">
                <a:solidFill>
                  <a:srgbClr val="1F145D"/>
                </a:solidFill>
                <a:latin typeface="Calibri"/>
                <a:cs typeface="Calibri"/>
              </a:rPr>
              <a:t>&lt;=</a:t>
            </a:r>
            <a:r>
              <a:rPr sz="1800" dirty="0">
                <a:solidFill>
                  <a:srgbClr val="1F145D"/>
                </a:solidFill>
                <a:latin typeface="Calibri"/>
                <a:cs typeface="Calibri"/>
              </a:rPr>
              <a:t> </a:t>
            </a:r>
            <a:r>
              <a:rPr sz="1800" spc="-5" dirty="0">
                <a:solidFill>
                  <a:srgbClr val="1F145D"/>
                </a:solidFill>
                <a:latin typeface="Calibri"/>
                <a:cs typeface="Calibri"/>
              </a:rPr>
              <a:t>SR</a:t>
            </a:r>
            <a:r>
              <a:rPr sz="1800" spc="-20" dirty="0">
                <a:solidFill>
                  <a:srgbClr val="1F145D"/>
                </a:solidFill>
                <a:latin typeface="Calibri"/>
                <a:cs typeface="Calibri"/>
              </a:rPr>
              <a:t> </a:t>
            </a:r>
            <a:r>
              <a:rPr sz="1800" dirty="0">
                <a:solidFill>
                  <a:srgbClr val="1F145D"/>
                </a:solidFill>
                <a:latin typeface="Calibri"/>
                <a:cs typeface="Calibri"/>
              </a:rPr>
              <a:t>[0];</a:t>
            </a:r>
            <a:endParaRPr sz="1800">
              <a:solidFill>
                <a:srgbClr val="1F145D"/>
              </a:solidFill>
              <a:latin typeface="Calibri"/>
              <a:cs typeface="Calibri"/>
            </a:endParaRPr>
          </a:p>
          <a:p>
            <a:pPr marL="406400">
              <a:lnSpc>
                <a:spcPct val="100000"/>
              </a:lnSpc>
              <a:spcBef>
                <a:spcPts val="5"/>
              </a:spcBef>
            </a:pPr>
            <a:r>
              <a:rPr sz="1800" b="1" dirty="0">
                <a:solidFill>
                  <a:srgbClr val="1F145D"/>
                </a:solidFill>
                <a:latin typeface="Calibri"/>
                <a:cs typeface="Calibri"/>
              </a:rPr>
              <a:t>end</a:t>
            </a:r>
            <a:endParaRPr sz="1800">
              <a:solidFill>
                <a:srgbClr val="1F145D"/>
              </a:solidFill>
              <a:latin typeface="Calibri"/>
              <a:cs typeface="Calibri"/>
            </a:endParaRPr>
          </a:p>
          <a:p>
            <a:pPr marL="406400">
              <a:lnSpc>
                <a:spcPct val="100000"/>
              </a:lnSpc>
            </a:pPr>
            <a:r>
              <a:rPr sz="1800" b="1" dirty="0">
                <a:solidFill>
                  <a:srgbClr val="1F145D"/>
                </a:solidFill>
                <a:latin typeface="Calibri"/>
                <a:cs typeface="Calibri"/>
              </a:rPr>
              <a:t>else</a:t>
            </a:r>
            <a:r>
              <a:rPr sz="1800" b="1" spc="-6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563245" marR="88900">
              <a:lnSpc>
                <a:spcPct val="100000"/>
              </a:lnSpc>
              <a:tabLst>
                <a:tab pos="1650364" algn="l"/>
              </a:tabLst>
            </a:pPr>
            <a:r>
              <a:rPr sz="1800" spc="-5" dirty="0">
                <a:solidFill>
                  <a:srgbClr val="1F145D"/>
                </a:solidFill>
                <a:latin typeface="Calibri"/>
                <a:cs typeface="Calibri"/>
              </a:rPr>
              <a:t>SR &lt;=</a:t>
            </a:r>
            <a:r>
              <a:rPr sz="1800" dirty="0">
                <a:solidFill>
                  <a:srgbClr val="1F145D"/>
                </a:solidFill>
                <a:latin typeface="Calibri"/>
                <a:cs typeface="Calibri"/>
              </a:rPr>
              <a:t> </a:t>
            </a:r>
            <a:r>
              <a:rPr sz="1800" spc="-5" dirty="0">
                <a:solidFill>
                  <a:srgbClr val="1F145D"/>
                </a:solidFill>
                <a:latin typeface="Calibri"/>
                <a:cs typeface="Calibri"/>
              </a:rPr>
              <a:t>{1'b0, SR[piso_shift-2:1]}; </a:t>
            </a:r>
            <a:r>
              <a:rPr sz="1800" spc="-395" dirty="0">
                <a:solidFill>
                  <a:srgbClr val="1F145D"/>
                </a:solidFill>
                <a:latin typeface="Calibri"/>
                <a:cs typeface="Calibri"/>
              </a:rPr>
              <a:t> </a:t>
            </a:r>
            <a:r>
              <a:rPr sz="1800" spc="-5" dirty="0">
                <a:solidFill>
                  <a:srgbClr val="1F145D"/>
                </a:solidFill>
                <a:latin typeface="Calibri"/>
                <a:cs typeface="Calibri"/>
              </a:rPr>
              <a:t>serial_out	&lt;=</a:t>
            </a:r>
            <a:r>
              <a:rPr sz="1800" dirty="0">
                <a:solidFill>
                  <a:srgbClr val="1F145D"/>
                </a:solidFill>
                <a:latin typeface="Calibri"/>
                <a:cs typeface="Calibri"/>
              </a:rPr>
              <a:t> </a:t>
            </a:r>
            <a:r>
              <a:rPr sz="1800" spc="-5" dirty="0">
                <a:solidFill>
                  <a:srgbClr val="1F145D"/>
                </a:solidFill>
                <a:latin typeface="Calibri"/>
                <a:cs typeface="Calibri"/>
              </a:rPr>
              <a:t>SR[0];</a:t>
            </a:r>
            <a:endParaRPr sz="1800">
              <a:solidFill>
                <a:srgbClr val="1F145D"/>
              </a:solidFill>
              <a:latin typeface="Calibri"/>
              <a:cs typeface="Calibri"/>
            </a:endParaRPr>
          </a:p>
          <a:p>
            <a:pPr marL="406400">
              <a:lnSpc>
                <a:spcPct val="100000"/>
              </a:lnSpc>
            </a:pPr>
            <a:r>
              <a:rPr sz="1800" b="1" dirty="0">
                <a:solidFill>
                  <a:srgbClr val="1F145D"/>
                </a:solidFill>
                <a:latin typeface="Calibri"/>
                <a:cs typeface="Calibri"/>
              </a:rPr>
              <a:t>end</a:t>
            </a:r>
            <a:endParaRPr sz="1800">
              <a:solidFill>
                <a:srgbClr val="1F145D"/>
              </a:solidFill>
              <a:latin typeface="Calibri"/>
              <a:cs typeface="Calibri"/>
            </a:endParaRPr>
          </a:p>
        </p:txBody>
      </p:sp>
      <p:sp>
        <p:nvSpPr>
          <p:cNvPr id="5" name="object 5"/>
          <p:cNvSpPr/>
          <p:nvPr/>
        </p:nvSpPr>
        <p:spPr>
          <a:xfrm>
            <a:off x="2243327" y="2828544"/>
            <a:ext cx="1248410" cy="2286000"/>
          </a:xfrm>
          <a:custGeom>
            <a:avLst/>
            <a:gdLst/>
            <a:ahLst/>
            <a:cxnLst/>
            <a:rect l="l" t="t" r="r" b="b"/>
            <a:pathLst>
              <a:path w="1248410" h="2286000">
                <a:moveTo>
                  <a:pt x="1248155" y="0"/>
                </a:moveTo>
                <a:lnTo>
                  <a:pt x="0" y="0"/>
                </a:lnTo>
                <a:lnTo>
                  <a:pt x="0" y="2285999"/>
                </a:lnTo>
                <a:lnTo>
                  <a:pt x="1248155" y="2285999"/>
                </a:lnTo>
                <a:lnTo>
                  <a:pt x="1248155"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txBox="1"/>
          <p:nvPr/>
        </p:nvSpPr>
        <p:spPr>
          <a:xfrm>
            <a:off x="2243327" y="2828544"/>
            <a:ext cx="1248410" cy="1454244"/>
          </a:xfrm>
          <a:prstGeom prst="rect">
            <a:avLst/>
          </a:prstGeom>
          <a:ln w="12700">
            <a:solidFill>
              <a:srgbClr val="2E528F"/>
            </a:solidFill>
          </a:ln>
        </p:spPr>
        <p:txBody>
          <a:bodyPr vert="horz" wrap="square" lIns="0" tIns="0" rIns="0" bIns="0" rtlCol="0">
            <a:spAutoFit/>
          </a:bodyPr>
          <a:lstStyle/>
          <a:p>
            <a:pPr>
              <a:lnSpc>
                <a:spcPct val="100000"/>
              </a:lnSpc>
            </a:pPr>
            <a:endParaRPr sz="1800">
              <a:solidFill>
                <a:srgbClr val="1F145D"/>
              </a:solidFill>
              <a:latin typeface="Times New Roman"/>
              <a:cs typeface="Times New Roman"/>
            </a:endParaRPr>
          </a:p>
          <a:p>
            <a:pPr>
              <a:lnSpc>
                <a:spcPct val="100000"/>
              </a:lnSpc>
            </a:pPr>
            <a:endParaRPr sz="1800">
              <a:solidFill>
                <a:srgbClr val="1F145D"/>
              </a:solidFill>
              <a:latin typeface="Times New Roman"/>
              <a:cs typeface="Times New Roman"/>
            </a:endParaRPr>
          </a:p>
          <a:p>
            <a:pPr>
              <a:lnSpc>
                <a:spcPct val="100000"/>
              </a:lnSpc>
            </a:pPr>
            <a:endParaRPr sz="2250">
              <a:solidFill>
                <a:srgbClr val="1F145D"/>
              </a:solidFill>
              <a:latin typeface="Times New Roman"/>
              <a:cs typeface="Times New Roman"/>
            </a:endParaRPr>
          </a:p>
          <a:p>
            <a:pPr marL="271780" marR="264160" indent="139700">
              <a:lnSpc>
                <a:spcPct val="100000"/>
              </a:lnSpc>
            </a:pPr>
            <a:r>
              <a:rPr sz="1800" spc="-5" dirty="0">
                <a:solidFill>
                  <a:srgbClr val="1F145D"/>
                </a:solidFill>
                <a:latin typeface="Calibri"/>
                <a:cs typeface="Calibri"/>
              </a:rPr>
              <a:t>Shift </a:t>
            </a:r>
            <a:r>
              <a:rPr sz="1800" dirty="0">
                <a:solidFill>
                  <a:srgbClr val="1F145D"/>
                </a:solidFill>
                <a:latin typeface="Calibri"/>
                <a:cs typeface="Calibri"/>
              </a:rPr>
              <a:t> </a:t>
            </a:r>
            <a:r>
              <a:rPr sz="1800" spc="-30" dirty="0">
                <a:solidFill>
                  <a:srgbClr val="1F145D"/>
                </a:solidFill>
                <a:latin typeface="Calibri"/>
                <a:cs typeface="Calibri"/>
              </a:rPr>
              <a:t>r</a:t>
            </a:r>
            <a:r>
              <a:rPr sz="1800" dirty="0">
                <a:solidFill>
                  <a:srgbClr val="1F145D"/>
                </a:solidFill>
                <a:latin typeface="Calibri"/>
                <a:cs typeface="Calibri"/>
              </a:rPr>
              <a:t>e</a:t>
            </a:r>
            <a:r>
              <a:rPr sz="1800" spc="5" dirty="0">
                <a:solidFill>
                  <a:srgbClr val="1F145D"/>
                </a:solidFill>
                <a:latin typeface="Calibri"/>
                <a:cs typeface="Calibri"/>
              </a:rPr>
              <a:t>g</a:t>
            </a:r>
            <a:r>
              <a:rPr sz="1800" spc="-5" dirty="0">
                <a:solidFill>
                  <a:srgbClr val="1F145D"/>
                </a:solidFill>
                <a:latin typeface="Calibri"/>
                <a:cs typeface="Calibri"/>
              </a:rPr>
              <a:t>i</a:t>
            </a:r>
            <a:r>
              <a:rPr sz="1800" spc="-20" dirty="0">
                <a:solidFill>
                  <a:srgbClr val="1F145D"/>
                </a:solidFill>
                <a:latin typeface="Calibri"/>
                <a:cs typeface="Calibri"/>
              </a:rPr>
              <a:t>s</a:t>
            </a:r>
            <a:r>
              <a:rPr sz="1800" spc="-30" dirty="0">
                <a:solidFill>
                  <a:srgbClr val="1F145D"/>
                </a:solidFill>
                <a:latin typeface="Calibri"/>
                <a:cs typeface="Calibri"/>
              </a:rPr>
              <a:t>t</a:t>
            </a:r>
            <a:r>
              <a:rPr sz="1800" dirty="0">
                <a:solidFill>
                  <a:srgbClr val="1F145D"/>
                </a:solidFill>
                <a:latin typeface="Calibri"/>
                <a:cs typeface="Calibri"/>
              </a:rPr>
              <a:t>er</a:t>
            </a:r>
            <a:endParaRPr sz="1800">
              <a:solidFill>
                <a:srgbClr val="1F145D"/>
              </a:solidFill>
              <a:latin typeface="Calibri"/>
              <a:cs typeface="Calibri"/>
            </a:endParaRPr>
          </a:p>
        </p:txBody>
      </p:sp>
      <p:grpSp>
        <p:nvGrpSpPr>
          <p:cNvPr id="7" name="object 7"/>
          <p:cNvGrpSpPr/>
          <p:nvPr/>
        </p:nvGrpSpPr>
        <p:grpSpPr>
          <a:xfrm>
            <a:off x="1226566" y="3134741"/>
            <a:ext cx="2966085" cy="2580005"/>
            <a:chOff x="1226566" y="3134741"/>
            <a:chExt cx="2966085" cy="2580005"/>
          </a:xfrm>
        </p:grpSpPr>
        <p:sp>
          <p:nvSpPr>
            <p:cNvPr id="8" name="object 8"/>
            <p:cNvSpPr/>
            <p:nvPr/>
          </p:nvSpPr>
          <p:spPr>
            <a:xfrm>
              <a:off x="2628900" y="4924044"/>
              <a:ext cx="314325" cy="190500"/>
            </a:xfrm>
            <a:custGeom>
              <a:avLst/>
              <a:gdLst/>
              <a:ahLst/>
              <a:cxnLst/>
              <a:rect l="l" t="t" r="r" b="b"/>
              <a:pathLst>
                <a:path w="314325" h="190500">
                  <a:moveTo>
                    <a:pt x="156972" y="0"/>
                  </a:moveTo>
                  <a:lnTo>
                    <a:pt x="0" y="190499"/>
                  </a:lnTo>
                  <a:lnTo>
                    <a:pt x="313944" y="190499"/>
                  </a:lnTo>
                  <a:lnTo>
                    <a:pt x="156972" y="0"/>
                  </a:lnTo>
                  <a:close/>
                </a:path>
              </a:pathLst>
            </a:custGeom>
            <a:solidFill>
              <a:srgbClr val="FFFFFF"/>
            </a:solidFill>
          </p:spPr>
          <p:txBody>
            <a:bodyPr wrap="square" lIns="0" tIns="0" rIns="0" bIns="0" rtlCol="0"/>
            <a:lstStyle/>
            <a:p>
              <a:endParaRPr>
                <a:solidFill>
                  <a:srgbClr val="1F145D"/>
                </a:solidFill>
              </a:endParaRPr>
            </a:p>
          </p:txBody>
        </p:sp>
        <p:sp>
          <p:nvSpPr>
            <p:cNvPr id="9" name="object 9"/>
            <p:cNvSpPr/>
            <p:nvPr/>
          </p:nvSpPr>
          <p:spPr>
            <a:xfrm>
              <a:off x="2628900" y="4924044"/>
              <a:ext cx="314325" cy="190500"/>
            </a:xfrm>
            <a:custGeom>
              <a:avLst/>
              <a:gdLst/>
              <a:ahLst/>
              <a:cxnLst/>
              <a:rect l="l" t="t" r="r" b="b"/>
              <a:pathLst>
                <a:path w="314325" h="190500">
                  <a:moveTo>
                    <a:pt x="0" y="190499"/>
                  </a:moveTo>
                  <a:lnTo>
                    <a:pt x="156972" y="0"/>
                  </a:lnTo>
                  <a:lnTo>
                    <a:pt x="313944" y="190499"/>
                  </a:lnTo>
                  <a:lnTo>
                    <a:pt x="0" y="190499"/>
                  </a:lnTo>
                  <a:close/>
                </a:path>
              </a:pathLst>
            </a:custGeom>
            <a:ln w="12700">
              <a:solidFill>
                <a:srgbClr val="2E528F"/>
              </a:solidFill>
            </a:ln>
          </p:spPr>
          <p:txBody>
            <a:bodyPr wrap="square" lIns="0" tIns="0" rIns="0" bIns="0" rtlCol="0"/>
            <a:lstStyle/>
            <a:p>
              <a:endParaRPr>
                <a:solidFill>
                  <a:srgbClr val="1F145D"/>
                </a:solidFill>
              </a:endParaRPr>
            </a:p>
          </p:txBody>
        </p:sp>
        <p:sp>
          <p:nvSpPr>
            <p:cNvPr id="10" name="object 10"/>
            <p:cNvSpPr/>
            <p:nvPr/>
          </p:nvSpPr>
          <p:spPr>
            <a:xfrm>
              <a:off x="2785872" y="5114544"/>
              <a:ext cx="0" cy="600075"/>
            </a:xfrm>
            <a:custGeom>
              <a:avLst/>
              <a:gdLst/>
              <a:ahLst/>
              <a:cxnLst/>
              <a:rect l="l" t="t" r="r" b="b"/>
              <a:pathLst>
                <a:path h="600075">
                  <a:moveTo>
                    <a:pt x="0" y="0"/>
                  </a:moveTo>
                  <a:lnTo>
                    <a:pt x="0" y="600074"/>
                  </a:lnTo>
                </a:path>
              </a:pathLst>
            </a:custGeom>
            <a:ln w="6350">
              <a:solidFill>
                <a:srgbClr val="4471C4"/>
              </a:solidFill>
            </a:ln>
          </p:spPr>
          <p:txBody>
            <a:bodyPr wrap="square" lIns="0" tIns="0" rIns="0" bIns="0" rtlCol="0"/>
            <a:lstStyle/>
            <a:p>
              <a:endParaRPr>
                <a:solidFill>
                  <a:srgbClr val="1F145D"/>
                </a:solidFill>
              </a:endParaRPr>
            </a:p>
          </p:txBody>
        </p:sp>
        <p:sp>
          <p:nvSpPr>
            <p:cNvPr id="11" name="object 11"/>
            <p:cNvSpPr/>
            <p:nvPr/>
          </p:nvSpPr>
          <p:spPr>
            <a:xfrm>
              <a:off x="3491483" y="3971544"/>
              <a:ext cx="697865" cy="5080"/>
            </a:xfrm>
            <a:custGeom>
              <a:avLst/>
              <a:gdLst/>
              <a:ahLst/>
              <a:cxnLst/>
              <a:rect l="l" t="t" r="r" b="b"/>
              <a:pathLst>
                <a:path w="697864" h="5079">
                  <a:moveTo>
                    <a:pt x="0" y="0"/>
                  </a:moveTo>
                  <a:lnTo>
                    <a:pt x="697738" y="4698"/>
                  </a:lnTo>
                </a:path>
              </a:pathLst>
            </a:custGeom>
            <a:ln w="6350">
              <a:solidFill>
                <a:srgbClr val="4471C4"/>
              </a:solidFill>
            </a:ln>
          </p:spPr>
          <p:txBody>
            <a:bodyPr wrap="square" lIns="0" tIns="0" rIns="0" bIns="0" rtlCol="0"/>
            <a:lstStyle/>
            <a:p>
              <a:endParaRPr>
                <a:solidFill>
                  <a:srgbClr val="1F145D"/>
                </a:solidFill>
              </a:endParaRPr>
            </a:p>
          </p:txBody>
        </p:sp>
        <p:sp>
          <p:nvSpPr>
            <p:cNvPr id="12" name="object 12"/>
            <p:cNvSpPr/>
            <p:nvPr/>
          </p:nvSpPr>
          <p:spPr>
            <a:xfrm>
              <a:off x="1232916" y="3637788"/>
              <a:ext cx="1010919" cy="676910"/>
            </a:xfrm>
            <a:custGeom>
              <a:avLst/>
              <a:gdLst/>
              <a:ahLst/>
              <a:cxnLst/>
              <a:rect l="l" t="t" r="r" b="b"/>
              <a:pathLst>
                <a:path w="1010919" h="676910">
                  <a:moveTo>
                    <a:pt x="672084" y="0"/>
                  </a:moveTo>
                  <a:lnTo>
                    <a:pt x="672084" y="169163"/>
                  </a:lnTo>
                  <a:lnTo>
                    <a:pt x="0" y="169163"/>
                  </a:lnTo>
                  <a:lnTo>
                    <a:pt x="0" y="507491"/>
                  </a:lnTo>
                  <a:lnTo>
                    <a:pt x="672084" y="507491"/>
                  </a:lnTo>
                  <a:lnTo>
                    <a:pt x="672084" y="676655"/>
                  </a:lnTo>
                  <a:lnTo>
                    <a:pt x="1010412" y="338327"/>
                  </a:lnTo>
                  <a:lnTo>
                    <a:pt x="672084" y="0"/>
                  </a:lnTo>
                  <a:close/>
                </a:path>
              </a:pathLst>
            </a:custGeom>
            <a:solidFill>
              <a:srgbClr val="4471C4"/>
            </a:solidFill>
          </p:spPr>
          <p:txBody>
            <a:bodyPr wrap="square" lIns="0" tIns="0" rIns="0" bIns="0" rtlCol="0"/>
            <a:lstStyle/>
            <a:p>
              <a:endParaRPr>
                <a:solidFill>
                  <a:srgbClr val="1F145D"/>
                </a:solidFill>
              </a:endParaRPr>
            </a:p>
          </p:txBody>
        </p:sp>
        <p:sp>
          <p:nvSpPr>
            <p:cNvPr id="13" name="object 13"/>
            <p:cNvSpPr/>
            <p:nvPr/>
          </p:nvSpPr>
          <p:spPr>
            <a:xfrm>
              <a:off x="1232916" y="3637788"/>
              <a:ext cx="1010919" cy="676910"/>
            </a:xfrm>
            <a:custGeom>
              <a:avLst/>
              <a:gdLst/>
              <a:ahLst/>
              <a:cxnLst/>
              <a:rect l="l" t="t" r="r" b="b"/>
              <a:pathLst>
                <a:path w="1010919" h="676910">
                  <a:moveTo>
                    <a:pt x="0" y="169163"/>
                  </a:moveTo>
                  <a:lnTo>
                    <a:pt x="672084" y="169163"/>
                  </a:lnTo>
                  <a:lnTo>
                    <a:pt x="672084" y="0"/>
                  </a:lnTo>
                  <a:lnTo>
                    <a:pt x="1010412" y="338327"/>
                  </a:lnTo>
                  <a:lnTo>
                    <a:pt x="672084" y="676655"/>
                  </a:lnTo>
                  <a:lnTo>
                    <a:pt x="672084" y="507491"/>
                  </a:lnTo>
                  <a:lnTo>
                    <a:pt x="0" y="507491"/>
                  </a:lnTo>
                  <a:lnTo>
                    <a:pt x="0" y="169163"/>
                  </a:lnTo>
                  <a:close/>
                </a:path>
              </a:pathLst>
            </a:custGeom>
            <a:ln w="12700">
              <a:solidFill>
                <a:srgbClr val="2E528F"/>
              </a:solidFill>
            </a:ln>
          </p:spPr>
          <p:txBody>
            <a:bodyPr wrap="square" lIns="0" tIns="0" rIns="0" bIns="0" rtlCol="0"/>
            <a:lstStyle/>
            <a:p>
              <a:endParaRPr>
                <a:solidFill>
                  <a:srgbClr val="1F145D"/>
                </a:solidFill>
              </a:endParaRPr>
            </a:p>
          </p:txBody>
        </p:sp>
        <p:sp>
          <p:nvSpPr>
            <p:cNvPr id="14" name="object 14"/>
            <p:cNvSpPr/>
            <p:nvPr/>
          </p:nvSpPr>
          <p:spPr>
            <a:xfrm>
              <a:off x="1232916" y="3137916"/>
              <a:ext cx="1009650" cy="0"/>
            </a:xfrm>
            <a:custGeom>
              <a:avLst/>
              <a:gdLst/>
              <a:ahLst/>
              <a:cxnLst/>
              <a:rect l="l" t="t" r="r" b="b"/>
              <a:pathLst>
                <a:path w="1009650">
                  <a:moveTo>
                    <a:pt x="0" y="0"/>
                  </a:moveTo>
                  <a:lnTo>
                    <a:pt x="1009650" y="0"/>
                  </a:lnTo>
                </a:path>
              </a:pathLst>
            </a:custGeom>
            <a:ln w="6350">
              <a:solidFill>
                <a:srgbClr val="4471C4"/>
              </a:solidFill>
            </a:ln>
          </p:spPr>
          <p:txBody>
            <a:bodyPr wrap="square" lIns="0" tIns="0" rIns="0" bIns="0" rtlCol="0"/>
            <a:lstStyle/>
            <a:p>
              <a:endParaRPr>
                <a:solidFill>
                  <a:srgbClr val="1F145D"/>
                </a:solidFill>
              </a:endParaRPr>
            </a:p>
          </p:txBody>
        </p:sp>
      </p:grpSp>
      <p:sp>
        <p:nvSpPr>
          <p:cNvPr id="15" name="object 15"/>
          <p:cNvSpPr txBox="1"/>
          <p:nvPr/>
        </p:nvSpPr>
        <p:spPr>
          <a:xfrm>
            <a:off x="720648" y="2963926"/>
            <a:ext cx="4273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load</a:t>
            </a:r>
            <a:endParaRPr sz="1800">
              <a:solidFill>
                <a:srgbClr val="1F145D"/>
              </a:solidFill>
              <a:latin typeface="Calibri"/>
              <a:cs typeface="Calibri"/>
            </a:endParaRPr>
          </a:p>
        </p:txBody>
      </p:sp>
      <p:sp>
        <p:nvSpPr>
          <p:cNvPr id="16" name="object 16"/>
          <p:cNvSpPr txBox="1"/>
          <p:nvPr/>
        </p:nvSpPr>
        <p:spPr>
          <a:xfrm>
            <a:off x="2645410" y="5733999"/>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17" name="object 17"/>
          <p:cNvSpPr txBox="1"/>
          <p:nvPr/>
        </p:nvSpPr>
        <p:spPr>
          <a:xfrm>
            <a:off x="3534917" y="3621151"/>
            <a:ext cx="95376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serial_out</a:t>
            </a:r>
            <a:endParaRPr sz="1800">
              <a:solidFill>
                <a:srgbClr val="1F145D"/>
              </a:solidFill>
              <a:latin typeface="Calibri"/>
              <a:cs typeface="Calibri"/>
            </a:endParaRPr>
          </a:p>
        </p:txBody>
      </p:sp>
      <p:sp>
        <p:nvSpPr>
          <p:cNvPr id="18" name="object 18"/>
          <p:cNvSpPr txBox="1"/>
          <p:nvPr/>
        </p:nvSpPr>
        <p:spPr>
          <a:xfrm>
            <a:off x="388721" y="3659758"/>
            <a:ext cx="952500" cy="815480"/>
          </a:xfrm>
          <a:prstGeom prst="rect">
            <a:avLst/>
          </a:prstGeom>
        </p:spPr>
        <p:txBody>
          <a:bodyPr vert="horz" wrap="square" lIns="0" tIns="12700" rIns="0" bIns="0" rtlCol="0">
            <a:spAutoFit/>
          </a:bodyPr>
          <a:lstStyle/>
          <a:p>
            <a:pPr marL="12700" marR="5080" indent="53975">
              <a:lnSpc>
                <a:spcPct val="153200"/>
              </a:lnSpc>
              <a:spcBef>
                <a:spcPts val="100"/>
              </a:spcBef>
            </a:pPr>
            <a:r>
              <a:rPr sz="1800" spc="-5" dirty="0">
                <a:solidFill>
                  <a:srgbClr val="1F145D"/>
                </a:solidFill>
                <a:latin typeface="Calibri"/>
                <a:cs typeface="Calibri"/>
              </a:rPr>
              <a:t>par_in </a:t>
            </a:r>
            <a:r>
              <a:rPr sz="1800" dirty="0">
                <a:solidFill>
                  <a:srgbClr val="1F145D"/>
                </a:solidFill>
                <a:latin typeface="Calibri"/>
                <a:cs typeface="Calibri"/>
              </a:rPr>
              <a:t> </a:t>
            </a:r>
            <a:r>
              <a:rPr sz="1800" spc="-5" dirty="0">
                <a:solidFill>
                  <a:srgbClr val="1F145D"/>
                </a:solidFill>
                <a:latin typeface="Calibri"/>
                <a:cs typeface="Calibri"/>
              </a:rPr>
              <a:t>10010011</a:t>
            </a:r>
            <a:endParaRPr sz="1800">
              <a:solidFill>
                <a:srgbClr val="1F145D"/>
              </a:solidFill>
              <a:latin typeface="Calibri"/>
              <a:cs typeface="Calibri"/>
            </a:endParaRPr>
          </a:p>
        </p:txBody>
      </p:sp>
      <p:graphicFrame>
        <p:nvGraphicFramePr>
          <p:cNvPr id="19" name="object 19"/>
          <p:cNvGraphicFramePr>
            <a:graphicFrameLocks noGrp="1"/>
          </p:cNvGraphicFramePr>
          <p:nvPr/>
        </p:nvGraphicFramePr>
        <p:xfrm>
          <a:off x="4731258" y="1506219"/>
          <a:ext cx="3372484" cy="4714875"/>
        </p:xfrm>
        <a:graphic>
          <a:graphicData uri="http://schemas.openxmlformats.org/drawingml/2006/table">
            <a:tbl>
              <a:tblPr firstRow="1" bandRow="1">
                <a:tableStyleId>{2D5ABB26-0587-4C30-8999-92F81FD0307C}</a:tableStyleId>
              </a:tblPr>
              <a:tblGrid>
                <a:gridCol w="76263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55575">
                  <a:extLst>
                    <a:ext uri="{9D8B030D-6E8A-4147-A177-3AD203B41FA5}">
                      <a16:colId xmlns:a16="http://schemas.microsoft.com/office/drawing/2014/main" val="20003"/>
                    </a:ext>
                  </a:extLst>
                </a:gridCol>
                <a:gridCol w="522604">
                  <a:extLst>
                    <a:ext uri="{9D8B030D-6E8A-4147-A177-3AD203B41FA5}">
                      <a16:colId xmlns:a16="http://schemas.microsoft.com/office/drawing/2014/main" val="20004"/>
                    </a:ext>
                  </a:extLst>
                </a:gridCol>
                <a:gridCol w="74295">
                  <a:extLst>
                    <a:ext uri="{9D8B030D-6E8A-4147-A177-3AD203B41FA5}">
                      <a16:colId xmlns:a16="http://schemas.microsoft.com/office/drawing/2014/main" val="20005"/>
                    </a:ext>
                  </a:extLst>
                </a:gridCol>
              </a:tblGrid>
              <a:tr h="639445">
                <a:tc>
                  <a:txBody>
                    <a:bodyPr/>
                    <a:lstStyle/>
                    <a:p>
                      <a:pPr marL="146685" marR="121285" indent="-18415">
                        <a:lnSpc>
                          <a:spcPct val="100000"/>
                        </a:lnSpc>
                        <a:spcBef>
                          <a:spcPts val="244"/>
                        </a:spcBef>
                      </a:pPr>
                      <a:r>
                        <a:rPr sz="1800" b="1" spc="-5" dirty="0">
                          <a:solidFill>
                            <a:srgbClr val="1F145D"/>
                          </a:solidFill>
                          <a:latin typeface="Calibri"/>
                          <a:cs typeface="Calibri"/>
                        </a:rPr>
                        <a:t>Clock  </a:t>
                      </a:r>
                      <a:r>
                        <a:rPr sz="1800" b="1" spc="-10" dirty="0">
                          <a:solidFill>
                            <a:srgbClr val="1F145D"/>
                          </a:solidFill>
                          <a:latin typeface="Calibri"/>
                          <a:cs typeface="Calibri"/>
                        </a:rPr>
                        <a:t>cycle</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44"/>
                        </a:spcBef>
                      </a:pPr>
                      <a:r>
                        <a:rPr sz="1800" b="1" dirty="0">
                          <a:solidFill>
                            <a:srgbClr val="1F145D"/>
                          </a:solidFill>
                          <a:latin typeface="Calibri"/>
                          <a:cs typeface="Calibri"/>
                        </a:rPr>
                        <a:t>Load</a:t>
                      </a:r>
                      <a:endParaRPr sz="1800" dirty="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65735" marR="157480" indent="27305">
                        <a:lnSpc>
                          <a:spcPct val="100000"/>
                        </a:lnSpc>
                        <a:spcBef>
                          <a:spcPts val="244"/>
                        </a:spcBef>
                      </a:pPr>
                      <a:r>
                        <a:rPr sz="1800" b="1" spc="-10" dirty="0">
                          <a:solidFill>
                            <a:srgbClr val="1F145D"/>
                          </a:solidFill>
                          <a:latin typeface="Calibri"/>
                          <a:cs typeface="Calibri"/>
                        </a:rPr>
                        <a:t>Internal </a:t>
                      </a:r>
                      <a:r>
                        <a:rPr sz="1800" b="1" spc="-395" dirty="0">
                          <a:solidFill>
                            <a:srgbClr val="1F145D"/>
                          </a:solidFill>
                          <a:latin typeface="Calibri"/>
                          <a:cs typeface="Calibri"/>
                        </a:rPr>
                        <a:t> </a:t>
                      </a:r>
                      <a:r>
                        <a:rPr sz="1800" b="1" dirty="0">
                          <a:solidFill>
                            <a:srgbClr val="1F145D"/>
                          </a:solidFill>
                          <a:latin typeface="Calibri"/>
                          <a:cs typeface="Calibri"/>
                        </a:rPr>
                        <a:t>SR</a:t>
                      </a:r>
                      <a:r>
                        <a:rPr sz="1800" b="1" spc="-90" dirty="0">
                          <a:solidFill>
                            <a:srgbClr val="1F145D"/>
                          </a:solidFill>
                          <a:latin typeface="Calibri"/>
                          <a:cs typeface="Calibri"/>
                        </a:rPr>
                        <a:t> </a:t>
                      </a:r>
                      <a:r>
                        <a:rPr sz="1800" b="1" spc="-5" dirty="0">
                          <a:solidFill>
                            <a:srgbClr val="1F145D"/>
                          </a:solidFill>
                          <a:latin typeface="Calibri"/>
                          <a:cs typeface="Calibri"/>
                        </a:rPr>
                        <a:t>value</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gridSpan="3">
                  <a:txBody>
                    <a:bodyPr/>
                    <a:lstStyle/>
                    <a:p>
                      <a:pPr marL="213360" marR="103505" indent="-102235">
                        <a:lnSpc>
                          <a:spcPct val="100000"/>
                        </a:lnSpc>
                        <a:spcBef>
                          <a:spcPts val="244"/>
                        </a:spcBef>
                      </a:pPr>
                      <a:r>
                        <a:rPr sz="1800" b="1" dirty="0">
                          <a:solidFill>
                            <a:srgbClr val="1F145D"/>
                          </a:solidFill>
                          <a:latin typeface="Calibri"/>
                          <a:cs typeface="Calibri"/>
                        </a:rPr>
                        <a:t>S</a:t>
                      </a:r>
                      <a:r>
                        <a:rPr sz="1800" b="1" spc="5" dirty="0">
                          <a:solidFill>
                            <a:srgbClr val="1F145D"/>
                          </a:solidFill>
                          <a:latin typeface="Calibri"/>
                          <a:cs typeface="Calibri"/>
                        </a:rPr>
                        <a:t>e</a:t>
                      </a:r>
                      <a:r>
                        <a:rPr sz="1800" b="1" spc="-5" dirty="0">
                          <a:solidFill>
                            <a:srgbClr val="1F145D"/>
                          </a:solidFill>
                          <a:latin typeface="Calibri"/>
                          <a:cs typeface="Calibri"/>
                        </a:rPr>
                        <a:t>rial  </a:t>
                      </a:r>
                      <a:r>
                        <a:rPr sz="1800" b="1" dirty="0">
                          <a:solidFill>
                            <a:srgbClr val="1F145D"/>
                          </a:solidFill>
                          <a:latin typeface="Calibri"/>
                          <a:cs typeface="Calibri"/>
                        </a:rPr>
                        <a:t>out</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0205">
                <a:tc>
                  <a:txBody>
                    <a:bodyPr/>
                    <a:lstStyle/>
                    <a:p>
                      <a:pPr marL="635" algn="ctr">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4"/>
                        </a:spcBef>
                      </a:pPr>
                      <a:r>
                        <a:rPr sz="1800" spc="-5" dirty="0">
                          <a:solidFill>
                            <a:srgbClr val="1F145D"/>
                          </a:solidFill>
                          <a:latin typeface="Calibri"/>
                          <a:cs typeface="Calibri"/>
                        </a:rPr>
                        <a:t>00000000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gridSpan="3">
                  <a:txBody>
                    <a:bodyPr/>
                    <a:lstStyle/>
                    <a:p>
                      <a:pPr marL="635" algn="ctr">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70205">
                <a:tc>
                  <a:txBody>
                    <a:bodyPr/>
                    <a:lstStyle/>
                    <a:p>
                      <a:pPr marL="635" algn="ctr">
                        <a:lnSpc>
                          <a:spcPct val="100000"/>
                        </a:lnSpc>
                        <a:spcBef>
                          <a:spcPts val="244"/>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4"/>
                        </a:spcBef>
                      </a:pPr>
                      <a:r>
                        <a:rPr sz="1800" spc="-5" dirty="0">
                          <a:solidFill>
                            <a:srgbClr val="1F145D"/>
                          </a:solidFill>
                          <a:latin typeface="Calibri"/>
                          <a:cs typeface="Calibri"/>
                        </a:rPr>
                        <a:t>00000000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gridSpan="3">
                  <a:txBody>
                    <a:bodyPr/>
                    <a:lstStyle/>
                    <a:p>
                      <a:pPr marL="635" algn="ctr">
                        <a:lnSpc>
                          <a:spcPct val="100000"/>
                        </a:lnSpc>
                        <a:spcBef>
                          <a:spcPts val="244"/>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0000"/>
                      </a:solidFill>
                      <a:prstDash val="solid"/>
                    </a:lnB>
                    <a:solidFill>
                      <a:srgbClr val="E9EB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370840">
                <a:tc>
                  <a:txBody>
                    <a:bodyPr/>
                    <a:lstStyle/>
                    <a:p>
                      <a:pPr marL="635" algn="ctr">
                        <a:lnSpc>
                          <a:spcPct val="100000"/>
                        </a:lnSpc>
                        <a:spcBef>
                          <a:spcPts val="245"/>
                        </a:spcBef>
                      </a:pPr>
                      <a:r>
                        <a:rPr sz="1800" dirty="0">
                          <a:solidFill>
                            <a:srgbClr val="1F145D"/>
                          </a:solidFill>
                          <a:latin typeface="Calibri"/>
                          <a:cs typeface="Calibri"/>
                        </a:rPr>
                        <a:t>2</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10010011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cap="flat" cmpd="sng" algn="ctr">
                      <a:solidFill>
                        <a:srgbClr val="FF0000"/>
                      </a:solidFill>
                      <a:prstDash val="solid"/>
                      <a:round/>
                      <a:headEnd type="none" w="med" len="med"/>
                      <a:tailEnd type="none" w="med" len="med"/>
                    </a:lnT>
                    <a:lnB w="12700">
                      <a:solidFill>
                        <a:srgbClr val="FFFFFF"/>
                      </a:solidFill>
                      <a:prstDash val="solid"/>
                    </a:lnB>
                    <a:solidFill>
                      <a:srgbClr val="CFD4EA"/>
                    </a:solidFill>
                  </a:tcPr>
                </a:tc>
                <a:tc>
                  <a:txBody>
                    <a:bodyPr/>
                    <a:lstStyle/>
                    <a:p>
                      <a:pPr marL="162560">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0000"/>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370205">
                <a:tc>
                  <a:txBody>
                    <a:bodyPr/>
                    <a:lstStyle/>
                    <a:p>
                      <a:pPr marL="635" algn="ctr">
                        <a:lnSpc>
                          <a:spcPct val="100000"/>
                        </a:lnSpc>
                        <a:spcBef>
                          <a:spcPts val="245"/>
                        </a:spcBef>
                      </a:pPr>
                      <a:r>
                        <a:rPr sz="1800" dirty="0">
                          <a:solidFill>
                            <a:srgbClr val="1F145D"/>
                          </a:solidFill>
                          <a:latin typeface="Calibri"/>
                          <a:cs typeface="Calibri"/>
                        </a:rPr>
                        <a:t>3</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spc="-5" dirty="0">
                          <a:solidFill>
                            <a:srgbClr val="1F145D"/>
                          </a:solidFill>
                          <a:latin typeface="Calibri"/>
                          <a:cs typeface="Calibri"/>
                        </a:rPr>
                        <a:t>01001001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2560">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370205">
                <a:tc>
                  <a:txBody>
                    <a:bodyPr/>
                    <a:lstStyle/>
                    <a:p>
                      <a:pPr marL="635" algn="ctr">
                        <a:lnSpc>
                          <a:spcPct val="100000"/>
                        </a:lnSpc>
                        <a:spcBef>
                          <a:spcPts val="245"/>
                        </a:spcBef>
                      </a:pPr>
                      <a:r>
                        <a:rPr sz="1800" dirty="0">
                          <a:solidFill>
                            <a:srgbClr val="1F145D"/>
                          </a:solidFill>
                          <a:latin typeface="Calibri"/>
                          <a:cs typeface="Calibri"/>
                        </a:rPr>
                        <a:t>4</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00100100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62560">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370205">
                <a:tc>
                  <a:txBody>
                    <a:bodyPr/>
                    <a:lstStyle/>
                    <a:p>
                      <a:pPr marL="635" algn="ctr">
                        <a:lnSpc>
                          <a:spcPct val="100000"/>
                        </a:lnSpc>
                        <a:spcBef>
                          <a:spcPts val="245"/>
                        </a:spcBef>
                      </a:pPr>
                      <a:r>
                        <a:rPr sz="1800" dirty="0">
                          <a:solidFill>
                            <a:srgbClr val="1F145D"/>
                          </a:solidFill>
                          <a:latin typeface="Calibri"/>
                          <a:cs typeface="Calibri"/>
                        </a:rPr>
                        <a:t>5</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spc="-5" dirty="0">
                          <a:solidFill>
                            <a:srgbClr val="1F145D"/>
                          </a:solidFill>
                          <a:latin typeface="Calibri"/>
                          <a:cs typeface="Calibri"/>
                        </a:rPr>
                        <a:t>00010010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2560">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6"/>
                  </a:ext>
                </a:extLst>
              </a:tr>
              <a:tr h="370840">
                <a:tc>
                  <a:txBody>
                    <a:bodyPr/>
                    <a:lstStyle/>
                    <a:p>
                      <a:pPr marL="635" algn="ctr">
                        <a:lnSpc>
                          <a:spcPct val="100000"/>
                        </a:lnSpc>
                        <a:spcBef>
                          <a:spcPts val="245"/>
                        </a:spcBef>
                      </a:pPr>
                      <a:r>
                        <a:rPr sz="1800" dirty="0">
                          <a:solidFill>
                            <a:srgbClr val="1F145D"/>
                          </a:solidFill>
                          <a:latin typeface="Calibri"/>
                          <a:cs typeface="Calibri"/>
                        </a:rPr>
                        <a:t>6</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45"/>
                        </a:spcBef>
                      </a:pPr>
                      <a:r>
                        <a:rPr sz="1800" spc="-5" dirty="0">
                          <a:solidFill>
                            <a:srgbClr val="1F145D"/>
                          </a:solidFill>
                          <a:latin typeface="Calibri"/>
                          <a:cs typeface="Calibri"/>
                        </a:rPr>
                        <a:t>00001001</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62560">
                        <a:lnSpc>
                          <a:spcPct val="100000"/>
                        </a:lnSpc>
                        <a:spcBef>
                          <a:spcPts val="245"/>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7"/>
                  </a:ext>
                </a:extLst>
              </a:tr>
              <a:tr h="370205">
                <a:tc>
                  <a:txBody>
                    <a:bodyPr/>
                    <a:lstStyle/>
                    <a:p>
                      <a:pPr marL="635" algn="ctr">
                        <a:lnSpc>
                          <a:spcPct val="100000"/>
                        </a:lnSpc>
                        <a:spcBef>
                          <a:spcPts val="245"/>
                        </a:spcBef>
                      </a:pPr>
                      <a:r>
                        <a:rPr sz="1800" dirty="0">
                          <a:solidFill>
                            <a:srgbClr val="1F145D"/>
                          </a:solidFill>
                          <a:latin typeface="Calibri"/>
                          <a:cs typeface="Calibri"/>
                        </a:rPr>
                        <a:t>7</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45"/>
                        </a:spcBef>
                      </a:pPr>
                      <a:r>
                        <a:rPr sz="1800" spc="-5" dirty="0">
                          <a:solidFill>
                            <a:srgbClr val="1F145D"/>
                          </a:solidFill>
                          <a:latin typeface="Calibri"/>
                          <a:cs typeface="Calibri"/>
                        </a:rPr>
                        <a:t>00000100</a:t>
                      </a:r>
                      <a:endParaRPr sz="1800">
                        <a:solidFill>
                          <a:srgbClr val="1F145D"/>
                        </a:solidFill>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2560">
                        <a:lnSpc>
                          <a:spcPct val="100000"/>
                        </a:lnSpc>
                        <a:spcBef>
                          <a:spcPts val="245"/>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115"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8"/>
                  </a:ext>
                </a:extLst>
              </a:tr>
              <a:tr h="370840">
                <a:tc>
                  <a:txBody>
                    <a:bodyPr/>
                    <a:lstStyle/>
                    <a:p>
                      <a:pPr marL="635" algn="ctr">
                        <a:lnSpc>
                          <a:spcPct val="100000"/>
                        </a:lnSpc>
                        <a:spcBef>
                          <a:spcPts val="250"/>
                        </a:spcBef>
                      </a:pPr>
                      <a:r>
                        <a:rPr sz="1800" dirty="0">
                          <a:solidFill>
                            <a:srgbClr val="1F145D"/>
                          </a:solidFill>
                          <a:latin typeface="Calibri"/>
                          <a:cs typeface="Calibri"/>
                        </a:rPr>
                        <a:t>8</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5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spc="-5" dirty="0">
                          <a:solidFill>
                            <a:srgbClr val="1F145D"/>
                          </a:solidFill>
                          <a:latin typeface="Calibri"/>
                          <a:cs typeface="Calibri"/>
                        </a:rPr>
                        <a:t>00000010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62560">
                        <a:lnSpc>
                          <a:spcPct val="100000"/>
                        </a:lnSpc>
                        <a:spcBef>
                          <a:spcPts val="25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750" marB="0">
                    <a:lnL w="12700">
                      <a:solidFill>
                        <a:srgbClr val="FF0000"/>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9"/>
                  </a:ext>
                </a:extLst>
              </a:tr>
              <a:tr h="370840">
                <a:tc>
                  <a:txBody>
                    <a:bodyPr/>
                    <a:lstStyle/>
                    <a:p>
                      <a:pPr marL="635" algn="ctr">
                        <a:lnSpc>
                          <a:spcPct val="100000"/>
                        </a:lnSpc>
                        <a:spcBef>
                          <a:spcPts val="250"/>
                        </a:spcBef>
                      </a:pPr>
                      <a:r>
                        <a:rPr sz="1800" dirty="0">
                          <a:solidFill>
                            <a:srgbClr val="1F145D"/>
                          </a:solidFill>
                          <a:latin typeface="Calibri"/>
                          <a:cs typeface="Calibri"/>
                        </a:rPr>
                        <a:t>9</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70" algn="ctr">
                        <a:lnSpc>
                          <a:spcPct val="100000"/>
                        </a:lnSpc>
                        <a:spcBef>
                          <a:spcPts val="25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ctr">
                        <a:lnSpc>
                          <a:spcPct val="100000"/>
                        </a:lnSpc>
                        <a:spcBef>
                          <a:spcPts val="250"/>
                        </a:spcBef>
                      </a:pPr>
                      <a:r>
                        <a:rPr sz="1800" spc="-5" dirty="0">
                          <a:solidFill>
                            <a:srgbClr val="1F145D"/>
                          </a:solidFill>
                          <a:latin typeface="Calibri"/>
                          <a:cs typeface="Calibri"/>
                        </a:rPr>
                        <a:t>00000001</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FFFF"/>
                      </a:solidFill>
                      <a:prstDash val="solid"/>
                    </a:lnL>
                    <a:lnR w="12700">
                      <a:solidFill>
                        <a:srgbClr val="FF0000"/>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62560">
                        <a:lnSpc>
                          <a:spcPct val="100000"/>
                        </a:lnSpc>
                        <a:spcBef>
                          <a:spcPts val="250"/>
                        </a:spcBef>
                      </a:pPr>
                      <a:r>
                        <a:rPr sz="1800" dirty="0">
                          <a:solidFill>
                            <a:srgbClr val="1F145D"/>
                          </a:solidFill>
                          <a:latin typeface="Calibri"/>
                          <a:cs typeface="Calibri"/>
                        </a:rPr>
                        <a:t>1</a:t>
                      </a:r>
                      <a:endParaRPr sz="1800">
                        <a:solidFill>
                          <a:srgbClr val="1F145D"/>
                        </a:solidFill>
                        <a:latin typeface="Calibri"/>
                        <a:cs typeface="Calibri"/>
                      </a:endParaRPr>
                    </a:p>
                  </a:txBody>
                  <a:tcPr marL="0" marR="0" marT="31750" marB="0">
                    <a:lnL w="12700">
                      <a:solidFill>
                        <a:srgbClr val="FF0000"/>
                      </a:solidFill>
                      <a:prstDash val="solid"/>
                    </a:lnL>
                    <a:lnR w="12700">
                      <a:solidFill>
                        <a:srgbClr val="FF0000"/>
                      </a:solidFill>
                      <a:prstDash val="solid"/>
                    </a:lnR>
                    <a:lnT w="12700">
                      <a:solidFill>
                        <a:srgbClr val="FFFFFF"/>
                      </a:solidFill>
                      <a:prstDash val="solid"/>
                    </a:lnT>
                    <a:lnB w="19050">
                      <a:solidFill>
                        <a:srgbClr val="FF0000"/>
                      </a:solidFill>
                      <a:prstDash val="solid"/>
                    </a:lnB>
                    <a:solidFill>
                      <a:srgbClr val="E9EBF5"/>
                    </a:solidFill>
                  </a:tcPr>
                </a:tc>
                <a:tc>
                  <a:txBody>
                    <a:bodyPr/>
                    <a:lstStyle/>
                    <a:p>
                      <a:pPr>
                        <a:lnSpc>
                          <a:spcPct val="100000"/>
                        </a:lnSpc>
                      </a:pPr>
                      <a:endParaRPr sz="1900">
                        <a:solidFill>
                          <a:srgbClr val="1F145D"/>
                        </a:solidFill>
                        <a:latin typeface="Times New Roman"/>
                        <a:cs typeface="Times New Roman"/>
                      </a:endParaRPr>
                    </a:p>
                  </a:txBody>
                  <a:tcPr marL="0" marR="0" marT="0" marB="0">
                    <a:lnL w="12700">
                      <a:solidFill>
                        <a:srgbClr val="FF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10"/>
                  </a:ext>
                </a:extLst>
              </a:tr>
              <a:tr h="370840">
                <a:tc>
                  <a:txBody>
                    <a:bodyPr/>
                    <a:lstStyle/>
                    <a:p>
                      <a:pPr algn="ctr">
                        <a:lnSpc>
                          <a:spcPct val="100000"/>
                        </a:lnSpc>
                        <a:spcBef>
                          <a:spcPts val="250"/>
                        </a:spcBef>
                      </a:pPr>
                      <a:r>
                        <a:rPr sz="1800" spc="-5" dirty="0">
                          <a:solidFill>
                            <a:srgbClr val="1F145D"/>
                          </a:solidFill>
                          <a:latin typeface="Calibri"/>
                          <a:cs typeface="Calibri"/>
                        </a:rPr>
                        <a:t>10+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70" algn="ctr">
                        <a:lnSpc>
                          <a:spcPct val="100000"/>
                        </a:lnSpc>
                        <a:spcBef>
                          <a:spcPts val="250"/>
                        </a:spcBef>
                      </a:pPr>
                      <a:r>
                        <a:rPr sz="1800" dirty="0">
                          <a:solidFill>
                            <a:srgbClr val="1F145D"/>
                          </a:solidFill>
                          <a:latin typeface="Calibri"/>
                          <a:cs typeface="Calibri"/>
                        </a:rPr>
                        <a:t>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250"/>
                        </a:spcBef>
                      </a:pPr>
                      <a:r>
                        <a:rPr sz="1800" spc="-5" dirty="0">
                          <a:solidFill>
                            <a:srgbClr val="1F145D"/>
                          </a:solidFill>
                          <a:latin typeface="Calibri"/>
                          <a:cs typeface="Calibri"/>
                        </a:rPr>
                        <a:t>00000000</a:t>
                      </a:r>
                      <a:endParaRPr sz="1800">
                        <a:solidFill>
                          <a:srgbClr val="1F145D"/>
                        </a:solidFill>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gridSpan="3">
                  <a:txBody>
                    <a:bodyPr/>
                    <a:lstStyle/>
                    <a:p>
                      <a:pPr marL="635" algn="ctr">
                        <a:lnSpc>
                          <a:spcPct val="100000"/>
                        </a:lnSpc>
                        <a:spcBef>
                          <a:spcPts val="250"/>
                        </a:spcBef>
                      </a:pPr>
                      <a:r>
                        <a:rPr sz="1800" dirty="0">
                          <a:solidFill>
                            <a:srgbClr val="1F145D"/>
                          </a:solidFill>
                          <a:latin typeface="Calibri"/>
                          <a:cs typeface="Calibri"/>
                        </a:rPr>
                        <a:t>0</a:t>
                      </a:r>
                    </a:p>
                  </a:txBody>
                  <a:tcPr marL="0" marR="0" marT="3175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4EA"/>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1434480"/>
            <a:ext cx="10972800" cy="1828800"/>
          </a:xfrm>
        </p:spPr>
        <p:txBody>
          <a:bodyPr/>
          <a:lstStyle/>
          <a:p>
            <a:pPr algn="ctr"/>
            <a:r>
              <a:rPr lang="en-US" altLang="zh-CN" sz="4800" dirty="0"/>
              <a:t>Combinational &amp; Sequential Logic</a:t>
            </a:r>
            <a:endParaRPr lang="en-US" sz="4800" dirty="0"/>
          </a:p>
        </p:txBody>
      </p:sp>
    </p:spTree>
    <p:extLst>
      <p:ext uri="{BB962C8B-B14F-4D97-AF65-F5344CB8AC3E}">
        <p14:creationId xmlns:p14="http://schemas.microsoft.com/office/powerpoint/2010/main" val="1731402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01" y="1166915"/>
            <a:ext cx="5308538" cy="690574"/>
          </a:xfrm>
          <a:prstGeom prst="rect">
            <a:avLst/>
          </a:prstGeom>
        </p:spPr>
        <p:txBody>
          <a:bodyPr vert="horz" wrap="square" lIns="0" tIns="13335" rIns="0" bIns="0" rtlCol="0">
            <a:spAutoFit/>
          </a:bodyPr>
          <a:lstStyle/>
          <a:p>
            <a:pPr marL="12700">
              <a:lnSpc>
                <a:spcPct val="100000"/>
              </a:lnSpc>
              <a:spcBef>
                <a:spcPts val="105"/>
              </a:spcBef>
            </a:pPr>
            <a:r>
              <a:rPr spc="-15" dirty="0"/>
              <a:t>Serial</a:t>
            </a:r>
            <a:r>
              <a:rPr lang="en-GB" spc="-15" dirty="0"/>
              <a:t> to </a:t>
            </a:r>
            <a:r>
              <a:rPr spc="-15" dirty="0"/>
              <a:t>Parallel</a:t>
            </a:r>
            <a:r>
              <a:rPr lang="en-US" altLang="zh-CN" dirty="0"/>
              <a:t> </a:t>
            </a:r>
            <a:endParaRPr spc="-25" dirty="0"/>
          </a:p>
        </p:txBody>
      </p:sp>
      <p:sp>
        <p:nvSpPr>
          <p:cNvPr id="3" name="object 3"/>
          <p:cNvSpPr txBox="1"/>
          <p:nvPr/>
        </p:nvSpPr>
        <p:spPr>
          <a:xfrm>
            <a:off x="916939" y="1802129"/>
            <a:ext cx="6317615"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10" dirty="0">
                <a:solidFill>
                  <a:srgbClr val="1F145D"/>
                </a:solidFill>
                <a:latin typeface="Calibri"/>
                <a:cs typeface="Calibri"/>
              </a:rPr>
              <a:t>This</a:t>
            </a:r>
            <a:r>
              <a:rPr sz="2800" spc="5" dirty="0">
                <a:solidFill>
                  <a:srgbClr val="1F145D"/>
                </a:solidFill>
                <a:latin typeface="Calibri"/>
                <a:cs typeface="Calibri"/>
              </a:rPr>
              <a:t> </a:t>
            </a:r>
            <a:r>
              <a:rPr sz="2800" spc="-5" dirty="0">
                <a:solidFill>
                  <a:srgbClr val="1F145D"/>
                </a:solidFill>
                <a:latin typeface="Calibri"/>
                <a:cs typeface="Calibri"/>
              </a:rPr>
              <a:t>is</a:t>
            </a:r>
            <a:r>
              <a:rPr sz="2800" dirty="0">
                <a:solidFill>
                  <a:srgbClr val="1F145D"/>
                </a:solidFill>
                <a:latin typeface="Calibri"/>
                <a:cs typeface="Calibri"/>
              </a:rPr>
              <a:t> </a:t>
            </a:r>
            <a:r>
              <a:rPr sz="2800" spc="-15" dirty="0">
                <a:solidFill>
                  <a:srgbClr val="1F145D"/>
                </a:solidFill>
                <a:latin typeface="Calibri"/>
                <a:cs typeface="Calibri"/>
              </a:rPr>
              <a:t>simplest</a:t>
            </a:r>
            <a:r>
              <a:rPr sz="2800" spc="45" dirty="0">
                <a:solidFill>
                  <a:srgbClr val="1F145D"/>
                </a:solidFill>
                <a:latin typeface="Calibri"/>
                <a:cs typeface="Calibri"/>
              </a:rPr>
              <a:t> </a:t>
            </a:r>
            <a:r>
              <a:rPr sz="2800" spc="-10" dirty="0">
                <a:solidFill>
                  <a:srgbClr val="1F145D"/>
                </a:solidFill>
                <a:latin typeface="Calibri"/>
                <a:cs typeface="Calibri"/>
              </a:rPr>
              <a:t>case,</a:t>
            </a:r>
            <a:r>
              <a:rPr sz="2800" spc="-5" dirty="0">
                <a:solidFill>
                  <a:srgbClr val="1F145D"/>
                </a:solidFill>
                <a:latin typeface="Calibri"/>
                <a:cs typeface="Calibri"/>
              </a:rPr>
              <a:t> </a:t>
            </a:r>
            <a:r>
              <a:rPr sz="2800" spc="-10" dirty="0">
                <a:solidFill>
                  <a:srgbClr val="1F145D"/>
                </a:solidFill>
                <a:latin typeface="Calibri"/>
                <a:cs typeface="Calibri"/>
              </a:rPr>
              <a:t>normally</a:t>
            </a:r>
            <a:r>
              <a:rPr sz="2800" spc="10" dirty="0">
                <a:solidFill>
                  <a:srgbClr val="1F145D"/>
                </a:solidFill>
                <a:latin typeface="Calibri"/>
                <a:cs typeface="Calibri"/>
              </a:rPr>
              <a:t> </a:t>
            </a:r>
            <a:r>
              <a:rPr sz="2800" spc="-10" dirty="0">
                <a:solidFill>
                  <a:srgbClr val="1F145D"/>
                </a:solidFill>
                <a:latin typeface="Calibri"/>
                <a:cs typeface="Calibri"/>
              </a:rPr>
              <a:t>would</a:t>
            </a:r>
            <a:r>
              <a:rPr sz="2800" spc="15" dirty="0">
                <a:solidFill>
                  <a:srgbClr val="1F145D"/>
                </a:solidFill>
                <a:latin typeface="Calibri"/>
                <a:cs typeface="Calibri"/>
              </a:rPr>
              <a:t> </a:t>
            </a:r>
            <a:r>
              <a:rPr sz="2800" spc="-25" dirty="0">
                <a:solidFill>
                  <a:srgbClr val="1F145D"/>
                </a:solidFill>
                <a:latin typeface="Calibri"/>
                <a:cs typeface="Calibri"/>
              </a:rPr>
              <a:t>have </a:t>
            </a:r>
            <a:r>
              <a:rPr sz="2800" spc="-620" dirty="0">
                <a:solidFill>
                  <a:srgbClr val="1F145D"/>
                </a:solidFill>
                <a:latin typeface="Calibri"/>
                <a:cs typeface="Calibri"/>
              </a:rPr>
              <a:t> </a:t>
            </a:r>
            <a:r>
              <a:rPr sz="2800" spc="-25" dirty="0">
                <a:solidFill>
                  <a:srgbClr val="1F145D"/>
                </a:solidFill>
                <a:latin typeface="Calibri"/>
                <a:cs typeface="Calibri"/>
              </a:rPr>
              <a:t>extra</a:t>
            </a:r>
            <a:r>
              <a:rPr sz="2800" dirty="0">
                <a:solidFill>
                  <a:srgbClr val="1F145D"/>
                </a:solidFill>
                <a:latin typeface="Calibri"/>
                <a:cs typeface="Calibri"/>
              </a:rPr>
              <a:t> </a:t>
            </a:r>
            <a:r>
              <a:rPr sz="2800" spc="-20" dirty="0">
                <a:solidFill>
                  <a:srgbClr val="1F145D"/>
                </a:solidFill>
                <a:latin typeface="Calibri"/>
                <a:cs typeface="Calibri"/>
              </a:rPr>
              <a:t>control</a:t>
            </a:r>
            <a:r>
              <a:rPr sz="2800" spc="5" dirty="0">
                <a:solidFill>
                  <a:srgbClr val="1F145D"/>
                </a:solidFill>
                <a:latin typeface="Calibri"/>
                <a:cs typeface="Calibri"/>
              </a:rPr>
              <a:t> </a:t>
            </a:r>
            <a:r>
              <a:rPr sz="2800" spc="-25" dirty="0">
                <a:solidFill>
                  <a:srgbClr val="1F145D"/>
                </a:solidFill>
                <a:latin typeface="Calibri"/>
                <a:cs typeface="Calibri"/>
              </a:rPr>
              <a:t>for</a:t>
            </a:r>
            <a:r>
              <a:rPr sz="2800" spc="5" dirty="0">
                <a:solidFill>
                  <a:srgbClr val="1F145D"/>
                </a:solidFill>
                <a:latin typeface="Calibri"/>
                <a:cs typeface="Calibri"/>
              </a:rPr>
              <a:t> </a:t>
            </a:r>
            <a:r>
              <a:rPr sz="2800" spc="-15" dirty="0">
                <a:solidFill>
                  <a:srgbClr val="1F145D"/>
                </a:solidFill>
                <a:latin typeface="Calibri"/>
                <a:cs typeface="Calibri"/>
              </a:rPr>
              <a:t>framing</a:t>
            </a:r>
            <a:r>
              <a:rPr sz="2800" spc="-5" dirty="0">
                <a:solidFill>
                  <a:srgbClr val="1F145D"/>
                </a:solidFill>
                <a:latin typeface="Calibri"/>
                <a:cs typeface="Calibri"/>
              </a:rPr>
              <a:t> and</a:t>
            </a:r>
            <a:r>
              <a:rPr sz="2800" spc="25" dirty="0">
                <a:solidFill>
                  <a:srgbClr val="1F145D"/>
                </a:solidFill>
                <a:latin typeface="Calibri"/>
                <a:cs typeface="Calibri"/>
              </a:rPr>
              <a:t> </a:t>
            </a:r>
            <a:r>
              <a:rPr sz="2800" spc="-10" dirty="0">
                <a:solidFill>
                  <a:srgbClr val="1F145D"/>
                </a:solidFill>
                <a:latin typeface="Calibri"/>
                <a:cs typeface="Calibri"/>
              </a:rPr>
              <a:t>handshaking</a:t>
            </a:r>
            <a:endParaRPr sz="2800">
              <a:solidFill>
                <a:srgbClr val="1F145D"/>
              </a:solidFill>
              <a:latin typeface="Calibri"/>
              <a:cs typeface="Calibri"/>
            </a:endParaRPr>
          </a:p>
        </p:txBody>
      </p:sp>
      <p:grpSp>
        <p:nvGrpSpPr>
          <p:cNvPr id="4" name="object 4"/>
          <p:cNvGrpSpPr/>
          <p:nvPr/>
        </p:nvGrpSpPr>
        <p:grpSpPr>
          <a:xfrm>
            <a:off x="8311634" y="979259"/>
            <a:ext cx="3586479" cy="2595880"/>
            <a:chOff x="8310181" y="647509"/>
            <a:chExt cx="3586479" cy="2595880"/>
          </a:xfrm>
        </p:grpSpPr>
        <p:sp>
          <p:nvSpPr>
            <p:cNvPr id="5" name="object 5"/>
            <p:cNvSpPr/>
            <p:nvPr/>
          </p:nvSpPr>
          <p:spPr>
            <a:xfrm>
              <a:off x="8314943" y="652272"/>
              <a:ext cx="3576954" cy="2586355"/>
            </a:xfrm>
            <a:custGeom>
              <a:avLst/>
              <a:gdLst/>
              <a:ahLst/>
              <a:cxnLst/>
              <a:rect l="l" t="t" r="r" b="b"/>
              <a:pathLst>
                <a:path w="3576954" h="2586355">
                  <a:moveTo>
                    <a:pt x="3576828" y="0"/>
                  </a:moveTo>
                  <a:lnTo>
                    <a:pt x="0" y="0"/>
                  </a:lnTo>
                  <a:lnTo>
                    <a:pt x="0" y="2586228"/>
                  </a:lnTo>
                  <a:lnTo>
                    <a:pt x="3576828" y="2586228"/>
                  </a:lnTo>
                  <a:lnTo>
                    <a:pt x="3576828" y="0"/>
                  </a:lnTo>
                  <a:close/>
                </a:path>
              </a:pathLst>
            </a:custGeom>
            <a:solidFill>
              <a:srgbClr val="E1EFD9"/>
            </a:solidFill>
          </p:spPr>
          <p:txBody>
            <a:bodyPr wrap="square" lIns="0" tIns="0" rIns="0" bIns="0" rtlCol="0"/>
            <a:lstStyle/>
            <a:p>
              <a:endParaRPr>
                <a:solidFill>
                  <a:srgbClr val="1F145D"/>
                </a:solidFill>
              </a:endParaRPr>
            </a:p>
          </p:txBody>
        </p:sp>
        <p:sp>
          <p:nvSpPr>
            <p:cNvPr id="6" name="object 6"/>
            <p:cNvSpPr/>
            <p:nvPr/>
          </p:nvSpPr>
          <p:spPr>
            <a:xfrm>
              <a:off x="8314943" y="652272"/>
              <a:ext cx="3576954" cy="2586355"/>
            </a:xfrm>
            <a:custGeom>
              <a:avLst/>
              <a:gdLst/>
              <a:ahLst/>
              <a:cxnLst/>
              <a:rect l="l" t="t" r="r" b="b"/>
              <a:pathLst>
                <a:path w="3576954" h="2586355">
                  <a:moveTo>
                    <a:pt x="0" y="2586228"/>
                  </a:moveTo>
                  <a:lnTo>
                    <a:pt x="3576828" y="2586228"/>
                  </a:lnTo>
                  <a:lnTo>
                    <a:pt x="3576828" y="0"/>
                  </a:lnTo>
                  <a:lnTo>
                    <a:pt x="0" y="0"/>
                  </a:lnTo>
                  <a:lnTo>
                    <a:pt x="0" y="2586228"/>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7" name="object 7"/>
          <p:cNvSpPr txBox="1"/>
          <p:nvPr/>
        </p:nvSpPr>
        <p:spPr>
          <a:xfrm>
            <a:off x="8566333" y="1002436"/>
            <a:ext cx="3206115" cy="848360"/>
          </a:xfrm>
          <a:prstGeom prst="rect">
            <a:avLst/>
          </a:prstGeom>
        </p:spPr>
        <p:txBody>
          <a:bodyPr vert="horz" wrap="square" lIns="0" tIns="12700" rIns="0" bIns="0" rtlCol="0">
            <a:spAutoFit/>
          </a:bodyPr>
          <a:lstStyle/>
          <a:p>
            <a:pPr>
              <a:lnSpc>
                <a:spcPct val="100000"/>
              </a:lnSpc>
              <a:spcBef>
                <a:spcPts val="100"/>
              </a:spcBef>
              <a:tabLst>
                <a:tab pos="2332990" algn="l"/>
              </a:tabLst>
            </a:pPr>
            <a:r>
              <a:rPr sz="1800" b="1" spc="-10" dirty="0">
                <a:solidFill>
                  <a:srgbClr val="1F145D"/>
                </a:solidFill>
                <a:latin typeface="Calibri"/>
                <a:cs typeface="Calibri"/>
              </a:rPr>
              <a:t>parameter</a:t>
            </a:r>
            <a:r>
              <a:rPr sz="1800" b="1" spc="-25" dirty="0">
                <a:solidFill>
                  <a:srgbClr val="1F145D"/>
                </a:solidFill>
                <a:latin typeface="Calibri"/>
                <a:cs typeface="Calibri"/>
              </a:rPr>
              <a:t> </a:t>
            </a:r>
            <a:r>
              <a:rPr sz="1800" spc="-5" dirty="0">
                <a:solidFill>
                  <a:srgbClr val="1F145D"/>
                </a:solidFill>
                <a:latin typeface="Calibri"/>
                <a:cs typeface="Calibri"/>
              </a:rPr>
              <a:t>shift</a:t>
            </a:r>
            <a:r>
              <a:rPr sz="1800" dirty="0">
                <a:solidFill>
                  <a:srgbClr val="1F145D"/>
                </a:solidFill>
                <a:latin typeface="Calibri"/>
                <a:cs typeface="Calibri"/>
              </a:rPr>
              <a:t> =</a:t>
            </a:r>
            <a:r>
              <a:rPr sz="1800" spc="5" dirty="0">
                <a:solidFill>
                  <a:srgbClr val="1F145D"/>
                </a:solidFill>
                <a:latin typeface="Calibri"/>
                <a:cs typeface="Calibri"/>
              </a:rPr>
              <a:t> </a:t>
            </a:r>
            <a:r>
              <a:rPr sz="1800" dirty="0">
                <a:solidFill>
                  <a:srgbClr val="1F145D"/>
                </a:solidFill>
                <a:latin typeface="Calibri"/>
                <a:cs typeface="Calibri"/>
              </a:rPr>
              <a:t>10;	</a:t>
            </a:r>
            <a:r>
              <a:rPr sz="1800" i="1" spc="-5" dirty="0">
                <a:solidFill>
                  <a:srgbClr val="1F145D"/>
                </a:solidFill>
                <a:latin typeface="Calibri"/>
                <a:cs typeface="Calibri"/>
              </a:rPr>
              <a:t>//</a:t>
            </a:r>
            <a:r>
              <a:rPr sz="1800" i="1" spc="-45" dirty="0">
                <a:solidFill>
                  <a:srgbClr val="1F145D"/>
                </a:solidFill>
                <a:latin typeface="Calibri"/>
                <a:cs typeface="Calibri"/>
              </a:rPr>
              <a:t> </a:t>
            </a:r>
            <a:r>
              <a:rPr sz="1800" i="1" spc="-5" dirty="0">
                <a:solidFill>
                  <a:srgbClr val="1F145D"/>
                </a:solidFill>
                <a:latin typeface="Calibri"/>
                <a:cs typeface="Calibri"/>
              </a:rPr>
              <a:t>verilog</a:t>
            </a:r>
            <a:endParaRPr sz="1800">
              <a:solidFill>
                <a:srgbClr val="1F145D"/>
              </a:solidFill>
              <a:latin typeface="Calibri"/>
              <a:cs typeface="Calibri"/>
            </a:endParaRPr>
          </a:p>
          <a:p>
            <a:pPr>
              <a:lnSpc>
                <a:spcPct val="100000"/>
              </a:lnSpc>
              <a:spcBef>
                <a:spcPts val="20"/>
              </a:spcBef>
            </a:pPr>
            <a:endParaRPr sz="1750">
              <a:solidFill>
                <a:srgbClr val="1F145D"/>
              </a:solidFill>
              <a:latin typeface="Calibri"/>
              <a:cs typeface="Calibri"/>
            </a:endParaRPr>
          </a:p>
          <a:p>
            <a:pPr>
              <a:lnSpc>
                <a:spcPct val="100000"/>
              </a:lnSpc>
            </a:pPr>
            <a:r>
              <a:rPr sz="1800" b="1" spc="-10" dirty="0">
                <a:solidFill>
                  <a:srgbClr val="1F145D"/>
                </a:solidFill>
                <a:latin typeface="Calibri"/>
                <a:cs typeface="Calibri"/>
              </a:rPr>
              <a:t>reg</a:t>
            </a:r>
            <a:r>
              <a:rPr sz="1800" b="1" spc="-5" dirty="0">
                <a:solidFill>
                  <a:srgbClr val="1F145D"/>
                </a:solidFill>
                <a:latin typeface="Calibri"/>
                <a:cs typeface="Calibri"/>
              </a:rPr>
              <a:t> </a:t>
            </a:r>
            <a:r>
              <a:rPr sz="1800" spc="-5" dirty="0">
                <a:solidFill>
                  <a:srgbClr val="1F145D"/>
                </a:solidFill>
                <a:latin typeface="Calibri"/>
                <a:cs typeface="Calibri"/>
              </a:rPr>
              <a:t>[shift-1:0] </a:t>
            </a:r>
            <a:r>
              <a:rPr sz="1800" dirty="0">
                <a:solidFill>
                  <a:srgbClr val="1F145D"/>
                </a:solidFill>
                <a:latin typeface="Calibri"/>
                <a:cs typeface="Calibri"/>
              </a:rPr>
              <a:t>SR</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{shift{1'b0}};</a:t>
            </a:r>
            <a:endParaRPr sz="1800">
              <a:solidFill>
                <a:srgbClr val="1F145D"/>
              </a:solidFill>
              <a:latin typeface="Calibri"/>
              <a:cs typeface="Calibri"/>
            </a:endParaRPr>
          </a:p>
        </p:txBody>
      </p:sp>
      <p:sp>
        <p:nvSpPr>
          <p:cNvPr id="8" name="object 8"/>
          <p:cNvSpPr txBox="1"/>
          <p:nvPr/>
        </p:nvSpPr>
        <p:spPr>
          <a:xfrm>
            <a:off x="8566333" y="2099971"/>
            <a:ext cx="2969895" cy="574040"/>
          </a:xfrm>
          <a:prstGeom prst="rect">
            <a:avLst/>
          </a:prstGeom>
        </p:spPr>
        <p:txBody>
          <a:bodyPr vert="horz" wrap="square" lIns="0" tIns="12700" rIns="0" bIns="0" rtlCol="0">
            <a:spAutoFit/>
          </a:bodyPr>
          <a:lstStyle/>
          <a:p>
            <a:pPr>
              <a:lnSpc>
                <a:spcPct val="100000"/>
              </a:lnSpc>
              <a:spcBef>
                <a:spcPts val="100"/>
              </a:spcBef>
            </a:pPr>
            <a:r>
              <a:rPr sz="1800" b="1" spc="-15" dirty="0">
                <a:solidFill>
                  <a:srgbClr val="1F145D"/>
                </a:solidFill>
                <a:latin typeface="Calibri"/>
                <a:cs typeface="Calibri"/>
              </a:rPr>
              <a:t>always</a:t>
            </a:r>
            <a:r>
              <a:rPr sz="1800" b="1" spc="-35"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40" dirty="0">
                <a:solidFill>
                  <a:srgbClr val="1F145D"/>
                </a:solidFill>
                <a:latin typeface="Calibri"/>
                <a:cs typeface="Calibri"/>
              </a:rPr>
              <a:t> </a:t>
            </a:r>
            <a:r>
              <a:rPr sz="1800" spc="-10" dirty="0">
                <a:solidFill>
                  <a:srgbClr val="1F145D"/>
                </a:solidFill>
                <a:latin typeface="Calibri"/>
                <a:cs typeface="Calibri"/>
              </a:rPr>
              <a:t>clk)</a:t>
            </a:r>
            <a:endParaRPr sz="1800">
              <a:solidFill>
                <a:srgbClr val="1F145D"/>
              </a:solidFill>
              <a:latin typeface="Calibri"/>
              <a:cs typeface="Calibri"/>
            </a:endParaRPr>
          </a:p>
          <a:p>
            <a:pPr marL="156845">
              <a:lnSpc>
                <a:spcPct val="100000"/>
              </a:lnSpc>
            </a:pPr>
            <a:r>
              <a:rPr sz="1800" spc="-5" dirty="0">
                <a:solidFill>
                  <a:srgbClr val="1F145D"/>
                </a:solidFill>
                <a:latin typeface="Calibri"/>
                <a:cs typeface="Calibri"/>
              </a:rPr>
              <a:t>SR</a:t>
            </a:r>
            <a:r>
              <a:rPr sz="1800" dirty="0">
                <a:solidFill>
                  <a:srgbClr val="1F145D"/>
                </a:solidFill>
                <a:latin typeface="Calibri"/>
                <a:cs typeface="Calibri"/>
              </a:rPr>
              <a:t> </a:t>
            </a:r>
            <a:r>
              <a:rPr sz="1800" spc="-5" dirty="0">
                <a:solidFill>
                  <a:srgbClr val="1F145D"/>
                </a:solidFill>
                <a:latin typeface="Calibri"/>
                <a:cs typeface="Calibri"/>
              </a:rPr>
              <a:t>&lt;=</a:t>
            </a:r>
            <a:r>
              <a:rPr sz="1800" dirty="0">
                <a:solidFill>
                  <a:srgbClr val="1F145D"/>
                </a:solidFill>
                <a:latin typeface="Calibri"/>
                <a:cs typeface="Calibri"/>
              </a:rPr>
              <a:t> </a:t>
            </a:r>
            <a:r>
              <a:rPr sz="1800" spc="-5" dirty="0">
                <a:solidFill>
                  <a:srgbClr val="1F145D"/>
                </a:solidFill>
                <a:latin typeface="Calibri"/>
                <a:cs typeface="Calibri"/>
              </a:rPr>
              <a:t>{serial_in,</a:t>
            </a:r>
            <a:r>
              <a:rPr sz="1800" dirty="0">
                <a:solidFill>
                  <a:srgbClr val="1F145D"/>
                </a:solidFill>
                <a:latin typeface="Calibri"/>
                <a:cs typeface="Calibri"/>
              </a:rPr>
              <a:t> </a:t>
            </a:r>
            <a:r>
              <a:rPr sz="1800" spc="-5" dirty="0">
                <a:solidFill>
                  <a:srgbClr val="1F145D"/>
                </a:solidFill>
                <a:latin typeface="Calibri"/>
                <a:cs typeface="Calibri"/>
              </a:rPr>
              <a:t>SR[shift-1:1]};</a:t>
            </a:r>
            <a:endParaRPr sz="1800">
              <a:solidFill>
                <a:srgbClr val="1F145D"/>
              </a:solidFill>
              <a:latin typeface="Calibri"/>
              <a:cs typeface="Calibri"/>
            </a:endParaRPr>
          </a:p>
        </p:txBody>
      </p:sp>
      <p:sp>
        <p:nvSpPr>
          <p:cNvPr id="9" name="object 9"/>
          <p:cNvSpPr txBox="1"/>
          <p:nvPr/>
        </p:nvSpPr>
        <p:spPr>
          <a:xfrm>
            <a:off x="8566333" y="2922930"/>
            <a:ext cx="2272030"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1F145D"/>
                </a:solidFill>
                <a:latin typeface="Calibri"/>
                <a:cs typeface="Calibri"/>
              </a:rPr>
              <a:t>assign</a:t>
            </a:r>
            <a:r>
              <a:rPr sz="1800" b="1" spc="-35" dirty="0">
                <a:solidFill>
                  <a:srgbClr val="1F145D"/>
                </a:solidFill>
                <a:latin typeface="Calibri"/>
                <a:cs typeface="Calibri"/>
              </a:rPr>
              <a:t> </a:t>
            </a:r>
            <a:r>
              <a:rPr sz="1800" spc="-10" dirty="0">
                <a:solidFill>
                  <a:srgbClr val="1F145D"/>
                </a:solidFill>
                <a:latin typeface="Calibri"/>
                <a:cs typeface="Calibri"/>
              </a:rPr>
              <a:t>parallel_out</a:t>
            </a:r>
            <a:r>
              <a:rPr sz="1800" dirty="0">
                <a:solidFill>
                  <a:srgbClr val="1F145D"/>
                </a:solidFill>
                <a:latin typeface="Calibri"/>
                <a:cs typeface="Calibri"/>
              </a:rPr>
              <a:t> =</a:t>
            </a:r>
            <a:r>
              <a:rPr sz="1800" spc="-5" dirty="0">
                <a:solidFill>
                  <a:srgbClr val="1F145D"/>
                </a:solidFill>
                <a:latin typeface="Calibri"/>
                <a:cs typeface="Calibri"/>
              </a:rPr>
              <a:t> SR;</a:t>
            </a:r>
            <a:endParaRPr sz="1800">
              <a:solidFill>
                <a:srgbClr val="1F145D"/>
              </a:solidFill>
              <a:latin typeface="Calibri"/>
              <a:cs typeface="Calibri"/>
            </a:endParaRPr>
          </a:p>
        </p:txBody>
      </p:sp>
      <p:grpSp>
        <p:nvGrpSpPr>
          <p:cNvPr id="10" name="object 10"/>
          <p:cNvGrpSpPr/>
          <p:nvPr/>
        </p:nvGrpSpPr>
        <p:grpSpPr>
          <a:xfrm>
            <a:off x="7272337" y="3692461"/>
            <a:ext cx="4624705" cy="2873375"/>
            <a:chOff x="7272337" y="3692461"/>
            <a:chExt cx="4624705" cy="2873375"/>
          </a:xfrm>
        </p:grpSpPr>
        <p:sp>
          <p:nvSpPr>
            <p:cNvPr id="11" name="object 11"/>
            <p:cNvSpPr/>
            <p:nvPr/>
          </p:nvSpPr>
          <p:spPr>
            <a:xfrm>
              <a:off x="7277100" y="3697223"/>
              <a:ext cx="4615180" cy="2863850"/>
            </a:xfrm>
            <a:custGeom>
              <a:avLst/>
              <a:gdLst/>
              <a:ahLst/>
              <a:cxnLst/>
              <a:rect l="l" t="t" r="r" b="b"/>
              <a:pathLst>
                <a:path w="4615180" h="2863850">
                  <a:moveTo>
                    <a:pt x="4614672" y="0"/>
                  </a:moveTo>
                  <a:lnTo>
                    <a:pt x="0" y="0"/>
                  </a:lnTo>
                  <a:lnTo>
                    <a:pt x="0" y="2863596"/>
                  </a:lnTo>
                  <a:lnTo>
                    <a:pt x="4614672" y="2863596"/>
                  </a:lnTo>
                  <a:lnTo>
                    <a:pt x="4614672" y="0"/>
                  </a:lnTo>
                  <a:close/>
                </a:path>
              </a:pathLst>
            </a:custGeom>
            <a:solidFill>
              <a:srgbClr val="E1EFD9"/>
            </a:solidFill>
          </p:spPr>
          <p:txBody>
            <a:bodyPr wrap="square" lIns="0" tIns="0" rIns="0" bIns="0" rtlCol="0"/>
            <a:lstStyle/>
            <a:p>
              <a:endParaRPr>
                <a:solidFill>
                  <a:srgbClr val="1F145D"/>
                </a:solidFill>
              </a:endParaRPr>
            </a:p>
          </p:txBody>
        </p:sp>
        <p:sp>
          <p:nvSpPr>
            <p:cNvPr id="12" name="object 12"/>
            <p:cNvSpPr/>
            <p:nvPr/>
          </p:nvSpPr>
          <p:spPr>
            <a:xfrm>
              <a:off x="7277100" y="3697223"/>
              <a:ext cx="4615180" cy="2863850"/>
            </a:xfrm>
            <a:custGeom>
              <a:avLst/>
              <a:gdLst/>
              <a:ahLst/>
              <a:cxnLst/>
              <a:rect l="l" t="t" r="r" b="b"/>
              <a:pathLst>
                <a:path w="4615180" h="2863850">
                  <a:moveTo>
                    <a:pt x="0" y="2863596"/>
                  </a:moveTo>
                  <a:lnTo>
                    <a:pt x="4614672" y="2863596"/>
                  </a:lnTo>
                  <a:lnTo>
                    <a:pt x="4614672" y="0"/>
                  </a:lnTo>
                  <a:lnTo>
                    <a:pt x="0" y="0"/>
                  </a:lnTo>
                  <a:lnTo>
                    <a:pt x="0" y="2863596"/>
                  </a:lnTo>
                  <a:close/>
                </a:path>
              </a:pathLst>
            </a:custGeom>
            <a:ln w="9525">
              <a:solidFill>
                <a:srgbClr val="00AF50"/>
              </a:solidFill>
            </a:ln>
          </p:spPr>
          <p:txBody>
            <a:bodyPr wrap="square" lIns="0" tIns="0" rIns="0" bIns="0" rtlCol="0"/>
            <a:lstStyle/>
            <a:p>
              <a:endParaRPr>
                <a:solidFill>
                  <a:srgbClr val="1F145D"/>
                </a:solidFill>
              </a:endParaRPr>
            </a:p>
          </p:txBody>
        </p:sp>
      </p:grpSp>
      <p:sp>
        <p:nvSpPr>
          <p:cNvPr id="13" name="object 13"/>
          <p:cNvSpPr txBox="1"/>
          <p:nvPr/>
        </p:nvSpPr>
        <p:spPr>
          <a:xfrm>
            <a:off x="7369429" y="3716528"/>
            <a:ext cx="4425950" cy="2494915"/>
          </a:xfrm>
          <a:prstGeom prst="rect">
            <a:avLst/>
          </a:prstGeom>
        </p:spPr>
        <p:txBody>
          <a:bodyPr vert="horz" wrap="square" lIns="0" tIns="12700" rIns="0" bIns="0" rtlCol="0">
            <a:spAutoFit/>
          </a:bodyPr>
          <a:lstStyle/>
          <a:p>
            <a:pPr>
              <a:lnSpc>
                <a:spcPct val="100000"/>
              </a:lnSpc>
              <a:spcBef>
                <a:spcPts val="100"/>
              </a:spcBef>
              <a:tabLst>
                <a:tab pos="3729354" algn="l"/>
              </a:tabLst>
            </a:pPr>
            <a:r>
              <a:rPr sz="1800" b="1" spc="-10" dirty="0">
                <a:solidFill>
                  <a:srgbClr val="1F145D"/>
                </a:solidFill>
                <a:latin typeface="Calibri"/>
                <a:cs typeface="Calibri"/>
              </a:rPr>
              <a:t>generic</a:t>
            </a:r>
            <a:r>
              <a:rPr sz="1800" b="1"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spc="-5" dirty="0">
                <a:solidFill>
                  <a:srgbClr val="1F145D"/>
                </a:solidFill>
                <a:latin typeface="Calibri"/>
                <a:cs typeface="Calibri"/>
              </a:rPr>
              <a:t>width</a:t>
            </a:r>
            <a:r>
              <a:rPr sz="1800" spc="15" dirty="0">
                <a:solidFill>
                  <a:srgbClr val="1F145D"/>
                </a:solidFill>
                <a:latin typeface="Calibri"/>
                <a:cs typeface="Calibri"/>
              </a:rPr>
              <a:t> </a:t>
            </a:r>
            <a:r>
              <a:rPr sz="1800" dirty="0">
                <a:solidFill>
                  <a:srgbClr val="1F145D"/>
                </a:solidFill>
                <a:latin typeface="Calibri"/>
                <a:cs typeface="Calibri"/>
              </a:rPr>
              <a:t>:</a:t>
            </a:r>
            <a:r>
              <a:rPr sz="1800" spc="25" dirty="0">
                <a:solidFill>
                  <a:srgbClr val="1F145D"/>
                </a:solidFill>
                <a:latin typeface="Calibri"/>
                <a:cs typeface="Calibri"/>
              </a:rPr>
              <a:t> </a:t>
            </a:r>
            <a:r>
              <a:rPr sz="1800" b="1" spc="-5" dirty="0">
                <a:solidFill>
                  <a:srgbClr val="1F145D"/>
                </a:solidFill>
                <a:latin typeface="Calibri"/>
                <a:cs typeface="Calibri"/>
              </a:rPr>
              <a:t>positive</a:t>
            </a:r>
            <a:r>
              <a:rPr sz="1800" spc="-5"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10</a:t>
            </a:r>
            <a:r>
              <a:rPr sz="1800" spc="10" dirty="0">
                <a:solidFill>
                  <a:srgbClr val="1F145D"/>
                </a:solidFill>
                <a:latin typeface="Calibri"/>
                <a:cs typeface="Calibri"/>
              </a:rPr>
              <a:t> </a:t>
            </a:r>
            <a:r>
              <a:rPr sz="1800" dirty="0">
                <a:solidFill>
                  <a:srgbClr val="1F145D"/>
                </a:solidFill>
                <a:latin typeface="Calibri"/>
                <a:cs typeface="Calibri"/>
              </a:rPr>
              <a:t>)	</a:t>
            </a:r>
            <a:r>
              <a:rPr sz="1800" i="1" dirty="0">
                <a:solidFill>
                  <a:srgbClr val="1F145D"/>
                </a:solidFill>
                <a:latin typeface="Calibri"/>
                <a:cs typeface="Calibri"/>
              </a:rPr>
              <a:t>--</a:t>
            </a:r>
            <a:r>
              <a:rPr sz="1800" i="1" spc="-40" dirty="0">
                <a:solidFill>
                  <a:srgbClr val="1F145D"/>
                </a:solidFill>
                <a:latin typeface="Calibri"/>
                <a:cs typeface="Calibri"/>
              </a:rPr>
              <a:t> </a:t>
            </a:r>
            <a:r>
              <a:rPr sz="1800" i="1" dirty="0">
                <a:solidFill>
                  <a:srgbClr val="1F145D"/>
                </a:solidFill>
                <a:latin typeface="Calibri"/>
                <a:cs typeface="Calibri"/>
              </a:rPr>
              <a:t>vhdl</a:t>
            </a:r>
            <a:endParaRPr sz="1800">
              <a:solidFill>
                <a:srgbClr val="1F145D"/>
              </a:solidFill>
              <a:latin typeface="Calibri"/>
              <a:cs typeface="Calibri"/>
            </a:endParaRPr>
          </a:p>
          <a:p>
            <a:pPr>
              <a:lnSpc>
                <a:spcPct val="100000"/>
              </a:lnSpc>
              <a:spcBef>
                <a:spcPts val="25"/>
              </a:spcBef>
            </a:pPr>
            <a:endParaRPr sz="1750">
              <a:solidFill>
                <a:srgbClr val="1F145D"/>
              </a:solidFill>
              <a:latin typeface="Calibri"/>
              <a:cs typeface="Calibri"/>
            </a:endParaRPr>
          </a:p>
          <a:p>
            <a:pPr>
              <a:lnSpc>
                <a:spcPct val="100000"/>
              </a:lnSpc>
            </a:pPr>
            <a:r>
              <a:rPr sz="1800" b="1" dirty="0">
                <a:solidFill>
                  <a:srgbClr val="1F145D"/>
                </a:solidFill>
                <a:latin typeface="Calibri"/>
                <a:cs typeface="Calibri"/>
              </a:rPr>
              <a:t>signal</a:t>
            </a:r>
            <a:r>
              <a:rPr sz="1800" b="1" spc="-20" dirty="0">
                <a:solidFill>
                  <a:srgbClr val="1F145D"/>
                </a:solidFill>
                <a:latin typeface="Calibri"/>
                <a:cs typeface="Calibri"/>
              </a:rPr>
              <a:t> </a:t>
            </a:r>
            <a:r>
              <a:rPr sz="1800" spc="-5" dirty="0">
                <a:solidFill>
                  <a:srgbClr val="1F145D"/>
                </a:solidFill>
                <a:latin typeface="Calibri"/>
                <a:cs typeface="Calibri"/>
              </a:rPr>
              <a:t>SR </a:t>
            </a:r>
            <a:r>
              <a:rPr sz="1800" dirty="0">
                <a:solidFill>
                  <a:srgbClr val="1F145D"/>
                </a:solidFill>
                <a:latin typeface="Calibri"/>
                <a:cs typeface="Calibri"/>
              </a:rPr>
              <a:t>:</a:t>
            </a:r>
            <a:r>
              <a:rPr sz="1800" spc="10" dirty="0">
                <a:solidFill>
                  <a:srgbClr val="1F145D"/>
                </a:solidFill>
                <a:latin typeface="Calibri"/>
                <a:cs typeface="Calibri"/>
              </a:rPr>
              <a:t> </a:t>
            </a:r>
            <a:r>
              <a:rPr sz="1800" b="1" spc="-10" dirty="0">
                <a:solidFill>
                  <a:srgbClr val="1F145D"/>
                </a:solidFill>
                <a:latin typeface="Calibri"/>
                <a:cs typeface="Calibri"/>
              </a:rPr>
              <a:t>std_logic_vector</a:t>
            </a:r>
            <a:r>
              <a:rPr sz="1800" spc="-10" dirty="0">
                <a:solidFill>
                  <a:srgbClr val="1F145D"/>
                </a:solidFill>
                <a:latin typeface="Calibri"/>
                <a:cs typeface="Calibri"/>
              </a:rPr>
              <a:t>(width-1</a:t>
            </a:r>
            <a:r>
              <a:rPr sz="1800" spc="-15" dirty="0">
                <a:solidFill>
                  <a:srgbClr val="1F145D"/>
                </a:solidFill>
                <a:latin typeface="Calibri"/>
                <a:cs typeface="Calibri"/>
              </a:rPr>
              <a:t> </a:t>
            </a:r>
            <a:r>
              <a:rPr sz="1800" b="1" spc="-5" dirty="0">
                <a:solidFill>
                  <a:srgbClr val="1F145D"/>
                </a:solidFill>
                <a:latin typeface="Calibri"/>
                <a:cs typeface="Calibri"/>
              </a:rPr>
              <a:t>downto</a:t>
            </a:r>
            <a:r>
              <a:rPr sz="1800" b="1" spc="-40" dirty="0">
                <a:solidFill>
                  <a:srgbClr val="1F145D"/>
                </a:solidFill>
                <a:latin typeface="Calibri"/>
                <a:cs typeface="Calibri"/>
              </a:rPr>
              <a:t> </a:t>
            </a:r>
            <a:r>
              <a:rPr sz="1800" spc="-5" dirty="0">
                <a:solidFill>
                  <a:srgbClr val="1F145D"/>
                </a:solidFill>
                <a:latin typeface="Calibri"/>
                <a:cs typeface="Calibri"/>
              </a:rPr>
              <a:t>0);</a:t>
            </a:r>
            <a:endParaRPr sz="1800">
              <a:solidFill>
                <a:srgbClr val="1F145D"/>
              </a:solidFill>
              <a:latin typeface="Calibri"/>
              <a:cs typeface="Calibri"/>
            </a:endParaRPr>
          </a:p>
          <a:p>
            <a:pPr>
              <a:lnSpc>
                <a:spcPct val="100000"/>
              </a:lnSpc>
            </a:pPr>
            <a:r>
              <a:rPr sz="1800" b="1" spc="-5" dirty="0">
                <a:solidFill>
                  <a:srgbClr val="1F145D"/>
                </a:solidFill>
                <a:latin typeface="Calibri"/>
                <a:cs typeface="Calibri"/>
              </a:rPr>
              <a:t>process</a:t>
            </a:r>
            <a:r>
              <a:rPr sz="1800" b="1" spc="-60"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156845">
              <a:lnSpc>
                <a:spcPct val="100000"/>
              </a:lnSpc>
            </a:pPr>
            <a:r>
              <a:rPr sz="1800" b="1" dirty="0">
                <a:solidFill>
                  <a:srgbClr val="1F145D"/>
                </a:solidFill>
                <a:latin typeface="Calibri"/>
                <a:cs typeface="Calibri"/>
              </a:rPr>
              <a:t>if</a:t>
            </a:r>
            <a:r>
              <a:rPr sz="1800" b="1" spc="-10" dirty="0">
                <a:solidFill>
                  <a:srgbClr val="1F145D"/>
                </a:solidFill>
                <a:latin typeface="Calibri"/>
                <a:cs typeface="Calibri"/>
              </a:rPr>
              <a:t> rising_edge</a:t>
            </a:r>
            <a:r>
              <a:rPr sz="1800" spc="-10" dirty="0">
                <a:solidFill>
                  <a:srgbClr val="1F145D"/>
                </a:solidFill>
                <a:latin typeface="Calibri"/>
                <a:cs typeface="Calibri"/>
              </a:rPr>
              <a:t>(clk)</a:t>
            </a:r>
            <a:r>
              <a:rPr sz="1800" spc="-20"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313690">
              <a:lnSpc>
                <a:spcPct val="100000"/>
              </a:lnSpc>
            </a:pPr>
            <a:r>
              <a:rPr sz="1800" spc="-5" dirty="0">
                <a:solidFill>
                  <a:srgbClr val="1F145D"/>
                </a:solidFill>
                <a:latin typeface="Calibri"/>
                <a:cs typeface="Calibri"/>
              </a:rPr>
              <a:t>SR &lt;=</a:t>
            </a:r>
            <a:r>
              <a:rPr sz="1800" spc="5" dirty="0">
                <a:solidFill>
                  <a:srgbClr val="1F145D"/>
                </a:solidFill>
                <a:latin typeface="Calibri"/>
                <a:cs typeface="Calibri"/>
              </a:rPr>
              <a:t> </a:t>
            </a:r>
            <a:r>
              <a:rPr sz="1800" spc="-5" dirty="0">
                <a:solidFill>
                  <a:srgbClr val="1F145D"/>
                </a:solidFill>
                <a:latin typeface="Calibri"/>
                <a:cs typeface="Calibri"/>
              </a:rPr>
              <a:t>serial_in</a:t>
            </a:r>
            <a:r>
              <a:rPr sz="1800" spc="15" dirty="0">
                <a:solidFill>
                  <a:srgbClr val="1F145D"/>
                </a:solidFill>
                <a:latin typeface="Calibri"/>
                <a:cs typeface="Calibri"/>
              </a:rPr>
              <a:t> </a:t>
            </a:r>
            <a:r>
              <a:rPr sz="1800" dirty="0">
                <a:solidFill>
                  <a:srgbClr val="1F145D"/>
                </a:solidFill>
                <a:latin typeface="Calibri"/>
                <a:cs typeface="Calibri"/>
              </a:rPr>
              <a:t>&amp;</a:t>
            </a:r>
            <a:r>
              <a:rPr sz="1800" spc="-10" dirty="0">
                <a:solidFill>
                  <a:srgbClr val="1F145D"/>
                </a:solidFill>
                <a:latin typeface="Calibri"/>
                <a:cs typeface="Calibri"/>
              </a:rPr>
              <a:t> </a:t>
            </a:r>
            <a:r>
              <a:rPr sz="1800" spc="-5" dirty="0">
                <a:solidFill>
                  <a:srgbClr val="1F145D"/>
                </a:solidFill>
                <a:latin typeface="Calibri"/>
                <a:cs typeface="Calibri"/>
              </a:rPr>
              <a:t>SR(width-1</a:t>
            </a:r>
            <a:r>
              <a:rPr sz="1800" spc="30" dirty="0">
                <a:solidFill>
                  <a:srgbClr val="1F145D"/>
                </a:solidFill>
                <a:latin typeface="Calibri"/>
                <a:cs typeface="Calibri"/>
              </a:rPr>
              <a:t> </a:t>
            </a:r>
            <a:r>
              <a:rPr sz="1800" spc="-10" dirty="0">
                <a:solidFill>
                  <a:srgbClr val="1F145D"/>
                </a:solidFill>
                <a:latin typeface="Calibri"/>
                <a:cs typeface="Calibri"/>
              </a:rPr>
              <a:t>downto </a:t>
            </a:r>
            <a:r>
              <a:rPr sz="1800" spc="-5" dirty="0">
                <a:solidFill>
                  <a:srgbClr val="1F145D"/>
                </a:solidFill>
                <a:latin typeface="Calibri"/>
                <a:cs typeface="Calibri"/>
              </a:rPr>
              <a:t>1);</a:t>
            </a:r>
            <a:endParaRPr sz="1800">
              <a:solidFill>
                <a:srgbClr val="1F145D"/>
              </a:solidFill>
              <a:latin typeface="Calibri"/>
              <a:cs typeface="Calibri"/>
            </a:endParaRPr>
          </a:p>
          <a:p>
            <a:pPr marL="156845">
              <a:lnSpc>
                <a:spcPct val="100000"/>
              </a:lnSpc>
            </a:pPr>
            <a:r>
              <a:rPr sz="1800" b="1" dirty="0">
                <a:solidFill>
                  <a:srgbClr val="1F145D"/>
                </a:solidFill>
                <a:latin typeface="Calibri"/>
                <a:cs typeface="Calibri"/>
              </a:rPr>
              <a:t>end</a:t>
            </a:r>
            <a:r>
              <a:rPr sz="1800" b="1" spc="-55" dirty="0">
                <a:solidFill>
                  <a:srgbClr val="1F145D"/>
                </a:solidFill>
                <a:latin typeface="Calibri"/>
                <a:cs typeface="Calibri"/>
              </a:rPr>
              <a:t> </a:t>
            </a:r>
            <a:r>
              <a:rPr sz="1800" b="1" spc="-5" dirty="0">
                <a:solidFill>
                  <a:srgbClr val="1F145D"/>
                </a:solidFill>
                <a:latin typeface="Calibri"/>
                <a:cs typeface="Calibri"/>
              </a:rPr>
              <a:t>if</a:t>
            </a:r>
            <a:r>
              <a:rPr sz="1800" spc="-5" dirty="0">
                <a:solidFill>
                  <a:srgbClr val="1F145D"/>
                </a:solidFill>
                <a:latin typeface="Calibri"/>
                <a:cs typeface="Calibri"/>
              </a:rPr>
              <a:t>;</a:t>
            </a:r>
            <a:endParaRPr sz="1800">
              <a:solidFill>
                <a:srgbClr val="1F145D"/>
              </a:solidFill>
              <a:latin typeface="Calibri"/>
              <a:cs typeface="Calibri"/>
            </a:endParaRPr>
          </a:p>
          <a:p>
            <a:pPr marR="2677160">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process</a:t>
            </a:r>
            <a:r>
              <a:rPr sz="1800" spc="-5" dirty="0">
                <a:solidFill>
                  <a:srgbClr val="1F145D"/>
                </a:solidFill>
                <a:latin typeface="Calibri"/>
                <a:cs typeface="Calibri"/>
              </a:rPr>
              <a:t>; </a:t>
            </a:r>
            <a:r>
              <a:rPr sz="1800" dirty="0">
                <a:solidFill>
                  <a:srgbClr val="1F145D"/>
                </a:solidFill>
                <a:latin typeface="Calibri"/>
                <a:cs typeface="Calibri"/>
              </a:rPr>
              <a:t> </a:t>
            </a:r>
            <a:r>
              <a:rPr sz="1800" spc="-10" dirty="0">
                <a:solidFill>
                  <a:srgbClr val="1F145D"/>
                </a:solidFill>
                <a:latin typeface="Calibri"/>
                <a:cs typeface="Calibri"/>
              </a:rPr>
              <a:t>parallel_out</a:t>
            </a:r>
            <a:r>
              <a:rPr sz="1800" spc="5" dirty="0">
                <a:solidFill>
                  <a:srgbClr val="1F145D"/>
                </a:solidFill>
                <a:latin typeface="Calibri"/>
                <a:cs typeface="Calibri"/>
              </a:rPr>
              <a:t> </a:t>
            </a:r>
            <a:r>
              <a:rPr sz="1800" spc="-5" dirty="0">
                <a:solidFill>
                  <a:srgbClr val="1F145D"/>
                </a:solidFill>
                <a:latin typeface="Calibri"/>
                <a:cs typeface="Calibri"/>
              </a:rPr>
              <a:t>&lt;=</a:t>
            </a:r>
            <a:r>
              <a:rPr sz="1800" spc="-15" dirty="0">
                <a:solidFill>
                  <a:srgbClr val="1F145D"/>
                </a:solidFill>
                <a:latin typeface="Calibri"/>
                <a:cs typeface="Calibri"/>
              </a:rPr>
              <a:t> </a:t>
            </a:r>
            <a:r>
              <a:rPr sz="1800" spc="-5" dirty="0">
                <a:solidFill>
                  <a:srgbClr val="1F145D"/>
                </a:solidFill>
                <a:latin typeface="Calibri"/>
                <a:cs typeface="Calibri"/>
              </a:rPr>
              <a:t>SR;</a:t>
            </a:r>
            <a:endParaRPr sz="1800">
              <a:solidFill>
                <a:srgbClr val="1F145D"/>
              </a:solidFill>
              <a:latin typeface="Calibri"/>
              <a:cs typeface="Calibri"/>
            </a:endParaRPr>
          </a:p>
        </p:txBody>
      </p:sp>
      <p:sp>
        <p:nvSpPr>
          <p:cNvPr id="14" name="object 14"/>
          <p:cNvSpPr/>
          <p:nvPr/>
        </p:nvSpPr>
        <p:spPr>
          <a:xfrm>
            <a:off x="3090672" y="3238500"/>
            <a:ext cx="1247140" cy="2286000"/>
          </a:xfrm>
          <a:custGeom>
            <a:avLst/>
            <a:gdLst/>
            <a:ahLst/>
            <a:cxnLst/>
            <a:rect l="l" t="t" r="r" b="b"/>
            <a:pathLst>
              <a:path w="1247139" h="2286000">
                <a:moveTo>
                  <a:pt x="1246631" y="0"/>
                </a:moveTo>
                <a:lnTo>
                  <a:pt x="0" y="0"/>
                </a:lnTo>
                <a:lnTo>
                  <a:pt x="0" y="2286000"/>
                </a:lnTo>
                <a:lnTo>
                  <a:pt x="1246631" y="2286000"/>
                </a:lnTo>
                <a:lnTo>
                  <a:pt x="1246631" y="0"/>
                </a:lnTo>
                <a:close/>
              </a:path>
            </a:pathLst>
          </a:custGeom>
          <a:solidFill>
            <a:srgbClr val="4471C4"/>
          </a:solidFill>
        </p:spPr>
        <p:txBody>
          <a:bodyPr wrap="square" lIns="0" tIns="0" rIns="0" bIns="0" rtlCol="0"/>
          <a:lstStyle/>
          <a:p>
            <a:endParaRPr>
              <a:solidFill>
                <a:srgbClr val="1F145D"/>
              </a:solidFill>
            </a:endParaRPr>
          </a:p>
        </p:txBody>
      </p:sp>
      <p:sp>
        <p:nvSpPr>
          <p:cNvPr id="15" name="object 15"/>
          <p:cNvSpPr txBox="1"/>
          <p:nvPr/>
        </p:nvSpPr>
        <p:spPr>
          <a:xfrm>
            <a:off x="3090672" y="3238500"/>
            <a:ext cx="1247140" cy="1459374"/>
          </a:xfrm>
          <a:prstGeom prst="rect">
            <a:avLst/>
          </a:prstGeom>
          <a:ln w="12700">
            <a:solidFill>
              <a:srgbClr val="2E528F"/>
            </a:solidFill>
          </a:ln>
        </p:spPr>
        <p:txBody>
          <a:bodyPr vert="horz" wrap="square" lIns="0" tIns="0" rIns="0" bIns="0" rtlCol="0">
            <a:spAutoFit/>
          </a:bodyPr>
          <a:lstStyle/>
          <a:p>
            <a:pPr>
              <a:lnSpc>
                <a:spcPct val="100000"/>
              </a:lnSpc>
            </a:pPr>
            <a:endParaRPr sz="1800">
              <a:solidFill>
                <a:srgbClr val="1F145D"/>
              </a:solidFill>
              <a:latin typeface="Times New Roman"/>
              <a:cs typeface="Times New Roman"/>
            </a:endParaRPr>
          </a:p>
          <a:p>
            <a:pPr>
              <a:lnSpc>
                <a:spcPct val="100000"/>
              </a:lnSpc>
            </a:pPr>
            <a:endParaRPr sz="1800">
              <a:solidFill>
                <a:srgbClr val="1F145D"/>
              </a:solidFill>
              <a:latin typeface="Times New Roman"/>
              <a:cs typeface="Times New Roman"/>
            </a:endParaRPr>
          </a:p>
          <a:p>
            <a:pPr>
              <a:lnSpc>
                <a:spcPct val="100000"/>
              </a:lnSpc>
              <a:spcBef>
                <a:spcPts val="50"/>
              </a:spcBef>
            </a:pPr>
            <a:endParaRPr sz="2200">
              <a:solidFill>
                <a:srgbClr val="1F145D"/>
              </a:solidFill>
              <a:latin typeface="Times New Roman"/>
              <a:cs typeface="Times New Roman"/>
            </a:endParaRPr>
          </a:p>
          <a:p>
            <a:pPr algn="ctr">
              <a:lnSpc>
                <a:spcPct val="100000"/>
              </a:lnSpc>
            </a:pPr>
            <a:r>
              <a:rPr sz="1800" spc="-5" dirty="0">
                <a:solidFill>
                  <a:srgbClr val="1F145D"/>
                </a:solidFill>
                <a:latin typeface="Calibri"/>
                <a:cs typeface="Calibri"/>
              </a:rPr>
              <a:t>Shift</a:t>
            </a:r>
            <a:endParaRPr sz="1800">
              <a:solidFill>
                <a:srgbClr val="1F145D"/>
              </a:solidFill>
              <a:latin typeface="Calibri"/>
              <a:cs typeface="Calibri"/>
            </a:endParaRPr>
          </a:p>
          <a:p>
            <a:pPr algn="ctr">
              <a:lnSpc>
                <a:spcPct val="100000"/>
              </a:lnSpc>
            </a:pPr>
            <a:r>
              <a:rPr sz="1800" spc="-15" dirty="0">
                <a:solidFill>
                  <a:srgbClr val="1F145D"/>
                </a:solidFill>
                <a:latin typeface="Calibri"/>
                <a:cs typeface="Calibri"/>
              </a:rPr>
              <a:t>register</a:t>
            </a:r>
            <a:endParaRPr sz="1800">
              <a:solidFill>
                <a:srgbClr val="1F145D"/>
              </a:solidFill>
              <a:latin typeface="Calibri"/>
              <a:cs typeface="Calibri"/>
            </a:endParaRPr>
          </a:p>
        </p:txBody>
      </p:sp>
      <p:grpSp>
        <p:nvGrpSpPr>
          <p:cNvPr id="16" name="object 16"/>
          <p:cNvGrpSpPr/>
          <p:nvPr/>
        </p:nvGrpSpPr>
        <p:grpSpPr>
          <a:xfrm>
            <a:off x="2416936" y="4036821"/>
            <a:ext cx="2952750" cy="1824355"/>
            <a:chOff x="2416936" y="4036821"/>
            <a:chExt cx="2952750" cy="1824355"/>
          </a:xfrm>
        </p:grpSpPr>
        <p:sp>
          <p:nvSpPr>
            <p:cNvPr id="17" name="object 17"/>
            <p:cNvSpPr/>
            <p:nvPr/>
          </p:nvSpPr>
          <p:spPr>
            <a:xfrm>
              <a:off x="3476244" y="5333999"/>
              <a:ext cx="314325" cy="190500"/>
            </a:xfrm>
            <a:custGeom>
              <a:avLst/>
              <a:gdLst/>
              <a:ahLst/>
              <a:cxnLst/>
              <a:rect l="l" t="t" r="r" b="b"/>
              <a:pathLst>
                <a:path w="314325" h="190500">
                  <a:moveTo>
                    <a:pt x="156972" y="0"/>
                  </a:moveTo>
                  <a:lnTo>
                    <a:pt x="0" y="190500"/>
                  </a:lnTo>
                  <a:lnTo>
                    <a:pt x="313944" y="190500"/>
                  </a:lnTo>
                  <a:lnTo>
                    <a:pt x="156972" y="0"/>
                  </a:lnTo>
                  <a:close/>
                </a:path>
              </a:pathLst>
            </a:custGeom>
            <a:solidFill>
              <a:srgbClr val="FFFFFF"/>
            </a:solidFill>
          </p:spPr>
          <p:txBody>
            <a:bodyPr wrap="square" lIns="0" tIns="0" rIns="0" bIns="0" rtlCol="0"/>
            <a:lstStyle/>
            <a:p>
              <a:endParaRPr>
                <a:solidFill>
                  <a:srgbClr val="1F145D"/>
                </a:solidFill>
              </a:endParaRPr>
            </a:p>
          </p:txBody>
        </p:sp>
        <p:sp>
          <p:nvSpPr>
            <p:cNvPr id="18" name="object 18"/>
            <p:cNvSpPr/>
            <p:nvPr/>
          </p:nvSpPr>
          <p:spPr>
            <a:xfrm>
              <a:off x="3476244" y="5333999"/>
              <a:ext cx="314325" cy="190500"/>
            </a:xfrm>
            <a:custGeom>
              <a:avLst/>
              <a:gdLst/>
              <a:ahLst/>
              <a:cxnLst/>
              <a:rect l="l" t="t" r="r" b="b"/>
              <a:pathLst>
                <a:path w="314325" h="190500">
                  <a:moveTo>
                    <a:pt x="0" y="190500"/>
                  </a:moveTo>
                  <a:lnTo>
                    <a:pt x="156972" y="0"/>
                  </a:lnTo>
                  <a:lnTo>
                    <a:pt x="313944" y="190500"/>
                  </a:lnTo>
                  <a:lnTo>
                    <a:pt x="0" y="190500"/>
                  </a:lnTo>
                  <a:close/>
                </a:path>
              </a:pathLst>
            </a:custGeom>
            <a:ln w="12700">
              <a:solidFill>
                <a:srgbClr val="2E528F"/>
              </a:solidFill>
            </a:ln>
          </p:spPr>
          <p:txBody>
            <a:bodyPr wrap="square" lIns="0" tIns="0" rIns="0" bIns="0" rtlCol="0"/>
            <a:lstStyle/>
            <a:p>
              <a:endParaRPr>
                <a:solidFill>
                  <a:srgbClr val="1F145D"/>
                </a:solidFill>
              </a:endParaRPr>
            </a:p>
          </p:txBody>
        </p:sp>
        <p:sp>
          <p:nvSpPr>
            <p:cNvPr id="19" name="object 19"/>
            <p:cNvSpPr/>
            <p:nvPr/>
          </p:nvSpPr>
          <p:spPr>
            <a:xfrm>
              <a:off x="3633215" y="5524499"/>
              <a:ext cx="0" cy="336550"/>
            </a:xfrm>
            <a:custGeom>
              <a:avLst/>
              <a:gdLst/>
              <a:ahLst/>
              <a:cxnLst/>
              <a:rect l="l" t="t" r="r" b="b"/>
              <a:pathLst>
                <a:path h="336550">
                  <a:moveTo>
                    <a:pt x="0" y="0"/>
                  </a:moveTo>
                  <a:lnTo>
                    <a:pt x="0" y="336524"/>
                  </a:lnTo>
                </a:path>
              </a:pathLst>
            </a:custGeom>
            <a:ln w="6350">
              <a:solidFill>
                <a:srgbClr val="4471C4"/>
              </a:solidFill>
            </a:ln>
          </p:spPr>
          <p:txBody>
            <a:bodyPr wrap="square" lIns="0" tIns="0" rIns="0" bIns="0" rtlCol="0"/>
            <a:lstStyle/>
            <a:p>
              <a:endParaRPr>
                <a:solidFill>
                  <a:srgbClr val="1F145D"/>
                </a:solidFill>
              </a:endParaRPr>
            </a:p>
          </p:txBody>
        </p:sp>
        <p:sp>
          <p:nvSpPr>
            <p:cNvPr id="20" name="object 20"/>
            <p:cNvSpPr/>
            <p:nvPr/>
          </p:nvSpPr>
          <p:spPr>
            <a:xfrm>
              <a:off x="2420111" y="4381499"/>
              <a:ext cx="697865" cy="5080"/>
            </a:xfrm>
            <a:custGeom>
              <a:avLst/>
              <a:gdLst/>
              <a:ahLst/>
              <a:cxnLst/>
              <a:rect l="l" t="t" r="r" b="b"/>
              <a:pathLst>
                <a:path w="697864" h="5079">
                  <a:moveTo>
                    <a:pt x="0" y="0"/>
                  </a:moveTo>
                  <a:lnTo>
                    <a:pt x="697738" y="4699"/>
                  </a:lnTo>
                </a:path>
              </a:pathLst>
            </a:custGeom>
            <a:ln w="6350">
              <a:solidFill>
                <a:srgbClr val="4471C4"/>
              </a:solidFill>
            </a:ln>
          </p:spPr>
          <p:txBody>
            <a:bodyPr wrap="square" lIns="0" tIns="0" rIns="0" bIns="0" rtlCol="0"/>
            <a:lstStyle/>
            <a:p>
              <a:endParaRPr>
                <a:solidFill>
                  <a:srgbClr val="1F145D"/>
                </a:solidFill>
              </a:endParaRPr>
            </a:p>
          </p:txBody>
        </p:sp>
        <p:sp>
          <p:nvSpPr>
            <p:cNvPr id="21" name="object 21"/>
            <p:cNvSpPr/>
            <p:nvPr/>
          </p:nvSpPr>
          <p:spPr>
            <a:xfrm>
              <a:off x="4352544" y="4043171"/>
              <a:ext cx="1010919" cy="676910"/>
            </a:xfrm>
            <a:custGeom>
              <a:avLst/>
              <a:gdLst/>
              <a:ahLst/>
              <a:cxnLst/>
              <a:rect l="l" t="t" r="r" b="b"/>
              <a:pathLst>
                <a:path w="1010920" h="676910">
                  <a:moveTo>
                    <a:pt x="672084" y="0"/>
                  </a:moveTo>
                  <a:lnTo>
                    <a:pt x="672084" y="169163"/>
                  </a:lnTo>
                  <a:lnTo>
                    <a:pt x="0" y="169163"/>
                  </a:lnTo>
                  <a:lnTo>
                    <a:pt x="0" y="507491"/>
                  </a:lnTo>
                  <a:lnTo>
                    <a:pt x="672084" y="507491"/>
                  </a:lnTo>
                  <a:lnTo>
                    <a:pt x="672084" y="676655"/>
                  </a:lnTo>
                  <a:lnTo>
                    <a:pt x="1010412" y="338327"/>
                  </a:lnTo>
                  <a:lnTo>
                    <a:pt x="672084" y="0"/>
                  </a:lnTo>
                  <a:close/>
                </a:path>
              </a:pathLst>
            </a:custGeom>
            <a:solidFill>
              <a:srgbClr val="4471C4"/>
            </a:solidFill>
          </p:spPr>
          <p:txBody>
            <a:bodyPr wrap="square" lIns="0" tIns="0" rIns="0" bIns="0" rtlCol="0"/>
            <a:lstStyle/>
            <a:p>
              <a:endParaRPr>
                <a:solidFill>
                  <a:srgbClr val="1F145D"/>
                </a:solidFill>
              </a:endParaRPr>
            </a:p>
          </p:txBody>
        </p:sp>
        <p:sp>
          <p:nvSpPr>
            <p:cNvPr id="22" name="object 22"/>
            <p:cNvSpPr/>
            <p:nvPr/>
          </p:nvSpPr>
          <p:spPr>
            <a:xfrm>
              <a:off x="4352544" y="4043171"/>
              <a:ext cx="1010919" cy="676910"/>
            </a:xfrm>
            <a:custGeom>
              <a:avLst/>
              <a:gdLst/>
              <a:ahLst/>
              <a:cxnLst/>
              <a:rect l="l" t="t" r="r" b="b"/>
              <a:pathLst>
                <a:path w="1010920" h="676910">
                  <a:moveTo>
                    <a:pt x="0" y="169163"/>
                  </a:moveTo>
                  <a:lnTo>
                    <a:pt x="672084" y="169163"/>
                  </a:lnTo>
                  <a:lnTo>
                    <a:pt x="672084" y="0"/>
                  </a:lnTo>
                  <a:lnTo>
                    <a:pt x="1010412" y="338327"/>
                  </a:lnTo>
                  <a:lnTo>
                    <a:pt x="672084" y="676655"/>
                  </a:lnTo>
                  <a:lnTo>
                    <a:pt x="672084" y="507491"/>
                  </a:lnTo>
                  <a:lnTo>
                    <a:pt x="0" y="507491"/>
                  </a:lnTo>
                  <a:lnTo>
                    <a:pt x="0" y="169163"/>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3" name="object 23"/>
          <p:cNvSpPr txBox="1"/>
          <p:nvPr/>
        </p:nvSpPr>
        <p:spPr>
          <a:xfrm>
            <a:off x="4412996" y="4668773"/>
            <a:ext cx="11410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parallel_out</a:t>
            </a:r>
            <a:endParaRPr sz="1800">
              <a:solidFill>
                <a:srgbClr val="1F145D"/>
              </a:solidFill>
              <a:latin typeface="Calibri"/>
              <a:cs typeface="Calibri"/>
            </a:endParaRPr>
          </a:p>
        </p:txBody>
      </p:sp>
      <p:sp>
        <p:nvSpPr>
          <p:cNvPr id="24" name="object 24"/>
          <p:cNvSpPr txBox="1"/>
          <p:nvPr/>
        </p:nvSpPr>
        <p:spPr>
          <a:xfrm>
            <a:off x="3498596" y="5879693"/>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25" name="object 25"/>
          <p:cNvSpPr txBox="1"/>
          <p:nvPr/>
        </p:nvSpPr>
        <p:spPr>
          <a:xfrm>
            <a:off x="1578991" y="4202429"/>
            <a:ext cx="8077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s</a:t>
            </a:r>
            <a:r>
              <a:rPr sz="1800" spc="5" dirty="0">
                <a:solidFill>
                  <a:srgbClr val="1F145D"/>
                </a:solidFill>
                <a:latin typeface="Calibri"/>
                <a:cs typeface="Calibri"/>
              </a:rPr>
              <a:t>e</a:t>
            </a:r>
            <a:r>
              <a:rPr sz="1800" dirty="0">
                <a:solidFill>
                  <a:srgbClr val="1F145D"/>
                </a:solidFill>
                <a:latin typeface="Calibri"/>
                <a:cs typeface="Calibri"/>
              </a:rPr>
              <a:t>r</a:t>
            </a:r>
            <a:r>
              <a:rPr sz="1800" spc="-15" dirty="0">
                <a:solidFill>
                  <a:srgbClr val="1F145D"/>
                </a:solidFill>
                <a:latin typeface="Calibri"/>
                <a:cs typeface="Calibri"/>
              </a:rPr>
              <a:t>i</a:t>
            </a:r>
            <a:r>
              <a:rPr sz="1800" dirty="0">
                <a:solidFill>
                  <a:srgbClr val="1F145D"/>
                </a:solidFill>
                <a:latin typeface="Calibri"/>
                <a:cs typeface="Calibri"/>
              </a:rPr>
              <a:t>al_</a:t>
            </a:r>
            <a:r>
              <a:rPr sz="1800" spc="-10" dirty="0">
                <a:solidFill>
                  <a:srgbClr val="1F145D"/>
                </a:solidFill>
                <a:latin typeface="Calibri"/>
                <a:cs typeface="Calibri"/>
              </a:rPr>
              <a:t>i</a:t>
            </a:r>
            <a:r>
              <a:rPr sz="1800" dirty="0">
                <a:solidFill>
                  <a:srgbClr val="1F145D"/>
                </a:solidFill>
                <a:latin typeface="Calibri"/>
                <a:cs typeface="Calibri"/>
              </a:rPr>
              <a:t>n</a:t>
            </a:r>
            <a:endParaRPr sz="1800">
              <a:solidFill>
                <a:srgbClr val="1F145D"/>
              </a:solidFill>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4857" y="347830"/>
            <a:ext cx="4929252" cy="697230"/>
          </a:xfrm>
          <a:prstGeom prst="rect">
            <a:avLst/>
          </a:prstGeom>
        </p:spPr>
        <p:txBody>
          <a:bodyPr vert="horz" wrap="square" lIns="0" tIns="13335" rIns="0" bIns="0" rtlCol="0">
            <a:spAutoFit/>
          </a:bodyPr>
          <a:lstStyle/>
          <a:p>
            <a:pPr marL="12700">
              <a:lnSpc>
                <a:spcPct val="100000"/>
              </a:lnSpc>
              <a:spcBef>
                <a:spcPts val="105"/>
              </a:spcBef>
            </a:pPr>
            <a:r>
              <a:rPr dirty="0"/>
              <a:t>Simple</a:t>
            </a:r>
            <a:r>
              <a:rPr spc="-70" dirty="0"/>
              <a:t> </a:t>
            </a:r>
            <a:r>
              <a:rPr spc="-15" dirty="0"/>
              <a:t>Counter</a:t>
            </a:r>
          </a:p>
        </p:txBody>
      </p:sp>
      <p:sp>
        <p:nvSpPr>
          <p:cNvPr id="3" name="object 3"/>
          <p:cNvSpPr txBox="1"/>
          <p:nvPr/>
        </p:nvSpPr>
        <p:spPr>
          <a:xfrm>
            <a:off x="185928" y="1779237"/>
            <a:ext cx="6976872" cy="2418715"/>
          </a:xfrm>
          <a:prstGeom prst="rect">
            <a:avLst/>
          </a:prstGeom>
        </p:spPr>
        <p:txBody>
          <a:bodyPr vert="horz" wrap="square" lIns="0" tIns="53975" rIns="0" bIns="0" rtlCol="0">
            <a:spAutoFit/>
          </a:bodyPr>
          <a:lstStyle/>
          <a:p>
            <a:pPr marL="266700" marR="30480" indent="-229235">
              <a:lnSpc>
                <a:spcPts val="2590"/>
              </a:lnSpc>
              <a:spcBef>
                <a:spcPts val="425"/>
              </a:spcBef>
              <a:buFont typeface="Arial"/>
              <a:buChar char="•"/>
              <a:tabLst>
                <a:tab pos="267335" algn="l"/>
              </a:tabLst>
            </a:pPr>
            <a:r>
              <a:rPr sz="2400" spc="-10" dirty="0">
                <a:solidFill>
                  <a:srgbClr val="1F145D"/>
                </a:solidFill>
                <a:latin typeface="Calibri"/>
                <a:cs typeface="Calibri"/>
              </a:rPr>
              <a:t>Count</a:t>
            </a:r>
            <a:r>
              <a:rPr sz="2400" spc="-15" dirty="0">
                <a:solidFill>
                  <a:srgbClr val="1F145D"/>
                </a:solidFill>
                <a:latin typeface="Calibri"/>
                <a:cs typeface="Calibri"/>
              </a:rPr>
              <a:t> from</a:t>
            </a:r>
            <a:r>
              <a:rPr sz="2400" spc="-5" dirty="0">
                <a:solidFill>
                  <a:srgbClr val="1F145D"/>
                </a:solidFill>
                <a:latin typeface="Calibri"/>
                <a:cs typeface="Calibri"/>
              </a:rPr>
              <a:t> </a:t>
            </a:r>
            <a:r>
              <a:rPr sz="2400" spc="-25" dirty="0">
                <a:solidFill>
                  <a:srgbClr val="1F145D"/>
                </a:solidFill>
                <a:latin typeface="Calibri"/>
                <a:cs typeface="Calibri"/>
              </a:rPr>
              <a:t>zero </a:t>
            </a:r>
            <a:r>
              <a:rPr sz="2400" spc="-15" dirty="0">
                <a:solidFill>
                  <a:srgbClr val="1F145D"/>
                </a:solidFill>
                <a:latin typeface="Calibri"/>
                <a:cs typeface="Calibri"/>
              </a:rPr>
              <a:t>upwards</a:t>
            </a:r>
            <a:r>
              <a:rPr sz="2400" spc="-5" dirty="0">
                <a:solidFill>
                  <a:srgbClr val="1F145D"/>
                </a:solidFill>
                <a:latin typeface="Calibri"/>
                <a:cs typeface="Calibri"/>
              </a:rPr>
              <a:t> </a:t>
            </a:r>
            <a:r>
              <a:rPr sz="2400" spc="-10" dirty="0">
                <a:solidFill>
                  <a:srgbClr val="1F145D"/>
                </a:solidFill>
                <a:latin typeface="Calibri"/>
                <a:cs typeface="Calibri"/>
              </a:rPr>
              <a:t>wrapping around </a:t>
            </a:r>
            <a:r>
              <a:rPr sz="2400" spc="-15" dirty="0">
                <a:solidFill>
                  <a:srgbClr val="1F145D"/>
                </a:solidFill>
                <a:latin typeface="Calibri"/>
                <a:cs typeface="Calibri"/>
              </a:rPr>
              <a:t>at</a:t>
            </a:r>
            <a:r>
              <a:rPr sz="2400" dirty="0">
                <a:solidFill>
                  <a:srgbClr val="1F145D"/>
                </a:solidFill>
                <a:latin typeface="Calibri"/>
                <a:cs typeface="Calibri"/>
              </a:rPr>
              <a:t> 2</a:t>
            </a:r>
            <a:r>
              <a:rPr sz="2400" baseline="24305" dirty="0">
                <a:solidFill>
                  <a:srgbClr val="1F145D"/>
                </a:solidFill>
                <a:latin typeface="Calibri"/>
                <a:cs typeface="Calibri"/>
              </a:rPr>
              <a:t>N </a:t>
            </a:r>
            <a:r>
              <a:rPr lang="en-GB" sz="2400" spc="-20" dirty="0">
                <a:solidFill>
                  <a:srgbClr val="1F145D"/>
                </a:solidFill>
                <a:latin typeface="Calibri"/>
                <a:cs typeface="Calibri"/>
              </a:rPr>
              <a:t>-1 f</a:t>
            </a:r>
            <a:r>
              <a:rPr sz="2400" spc="-20" dirty="0">
                <a:solidFill>
                  <a:srgbClr val="1F145D"/>
                </a:solidFill>
                <a:latin typeface="Calibri"/>
                <a:cs typeface="Calibri"/>
              </a:rPr>
              <a:t>or</a:t>
            </a:r>
            <a:r>
              <a:rPr sz="2400" spc="-15" dirty="0">
                <a:solidFill>
                  <a:srgbClr val="1F145D"/>
                </a:solidFill>
                <a:latin typeface="Calibri"/>
                <a:cs typeface="Calibri"/>
              </a:rPr>
              <a:t> example </a:t>
            </a:r>
            <a:r>
              <a:rPr sz="2400" spc="-5" dirty="0">
                <a:solidFill>
                  <a:srgbClr val="1F145D"/>
                </a:solidFill>
                <a:latin typeface="Calibri"/>
                <a:cs typeface="Calibri"/>
              </a:rPr>
              <a:t>8-bits</a:t>
            </a:r>
            <a:endParaRPr sz="2400" dirty="0">
              <a:solidFill>
                <a:srgbClr val="1F145D"/>
              </a:solidFill>
              <a:latin typeface="Calibri"/>
              <a:cs typeface="Calibri"/>
            </a:endParaRPr>
          </a:p>
          <a:p>
            <a:pPr marL="266700" indent="-229235">
              <a:lnSpc>
                <a:spcPct val="100000"/>
              </a:lnSpc>
              <a:spcBef>
                <a:spcPts val="690"/>
              </a:spcBef>
              <a:buFont typeface="Arial"/>
              <a:buChar char="•"/>
              <a:tabLst>
                <a:tab pos="267335" algn="l"/>
              </a:tabLst>
            </a:pPr>
            <a:r>
              <a:rPr sz="2400" spc="-15" dirty="0">
                <a:solidFill>
                  <a:srgbClr val="1F145D"/>
                </a:solidFill>
                <a:latin typeface="Calibri"/>
                <a:cs typeface="Calibri"/>
              </a:rPr>
              <a:t>Every</a:t>
            </a:r>
            <a:r>
              <a:rPr sz="2400" spc="-5" dirty="0">
                <a:solidFill>
                  <a:srgbClr val="1F145D"/>
                </a:solidFill>
                <a:latin typeface="Calibri"/>
                <a:cs typeface="Calibri"/>
              </a:rPr>
              <a:t> </a:t>
            </a:r>
            <a:r>
              <a:rPr sz="2400" dirty="0">
                <a:solidFill>
                  <a:srgbClr val="1F145D"/>
                </a:solidFill>
                <a:latin typeface="Calibri"/>
                <a:cs typeface="Calibri"/>
              </a:rPr>
              <a:t>clock</a:t>
            </a:r>
            <a:r>
              <a:rPr sz="2400" spc="-30" dirty="0">
                <a:solidFill>
                  <a:srgbClr val="1F145D"/>
                </a:solidFill>
                <a:latin typeface="Calibri"/>
                <a:cs typeface="Calibri"/>
              </a:rPr>
              <a:t> </a:t>
            </a:r>
            <a:r>
              <a:rPr sz="2400" spc="-10" dirty="0">
                <a:solidFill>
                  <a:srgbClr val="1F145D"/>
                </a:solidFill>
                <a:latin typeface="Calibri"/>
                <a:cs typeface="Calibri"/>
              </a:rPr>
              <a:t>cycle</a:t>
            </a:r>
            <a:r>
              <a:rPr sz="2400" spc="-15" dirty="0">
                <a:solidFill>
                  <a:srgbClr val="1F145D"/>
                </a:solidFill>
                <a:latin typeface="Calibri"/>
                <a:cs typeface="Calibri"/>
              </a:rPr>
              <a:t> </a:t>
            </a:r>
            <a:r>
              <a:rPr sz="2400" dirty="0">
                <a:solidFill>
                  <a:srgbClr val="1F145D"/>
                </a:solidFill>
                <a:latin typeface="Calibri"/>
                <a:cs typeface="Calibri"/>
              </a:rPr>
              <a:t>the</a:t>
            </a:r>
            <a:r>
              <a:rPr sz="2400" spc="-15" dirty="0">
                <a:solidFill>
                  <a:srgbClr val="1F145D"/>
                </a:solidFill>
                <a:latin typeface="Calibri"/>
                <a:cs typeface="Calibri"/>
              </a:rPr>
              <a:t> counter</a:t>
            </a:r>
            <a:r>
              <a:rPr sz="2400" dirty="0">
                <a:solidFill>
                  <a:srgbClr val="1F145D"/>
                </a:solidFill>
                <a:latin typeface="Calibri"/>
                <a:cs typeface="Calibri"/>
              </a:rPr>
              <a:t> </a:t>
            </a:r>
            <a:r>
              <a:rPr sz="2400" spc="-5" dirty="0">
                <a:solidFill>
                  <a:srgbClr val="1F145D"/>
                </a:solidFill>
                <a:latin typeface="Calibri"/>
                <a:cs typeface="Calibri"/>
              </a:rPr>
              <a:t>increases</a:t>
            </a:r>
            <a:r>
              <a:rPr sz="2400" spc="-25" dirty="0">
                <a:solidFill>
                  <a:srgbClr val="1F145D"/>
                </a:solidFill>
                <a:latin typeface="Calibri"/>
                <a:cs typeface="Calibri"/>
              </a:rPr>
              <a:t> </a:t>
            </a:r>
            <a:r>
              <a:rPr sz="2400" spc="-10" dirty="0">
                <a:solidFill>
                  <a:srgbClr val="1F145D"/>
                </a:solidFill>
                <a:latin typeface="Calibri"/>
                <a:cs typeface="Calibri"/>
              </a:rPr>
              <a:t>by</a:t>
            </a:r>
            <a:r>
              <a:rPr sz="2400" spc="-5" dirty="0">
                <a:solidFill>
                  <a:srgbClr val="1F145D"/>
                </a:solidFill>
                <a:latin typeface="Calibri"/>
                <a:cs typeface="Calibri"/>
              </a:rPr>
              <a:t> one:</a:t>
            </a:r>
            <a:endParaRPr sz="2400" dirty="0">
              <a:solidFill>
                <a:srgbClr val="1F145D"/>
              </a:solidFill>
              <a:latin typeface="Calibri"/>
              <a:cs typeface="Calibri"/>
            </a:endParaRPr>
          </a:p>
          <a:p>
            <a:pPr marL="266700" indent="-229235">
              <a:lnSpc>
                <a:spcPct val="100000"/>
              </a:lnSpc>
              <a:spcBef>
                <a:spcPts val="705"/>
              </a:spcBef>
              <a:buFont typeface="Arial"/>
              <a:buChar char="•"/>
              <a:tabLst>
                <a:tab pos="267335" algn="l"/>
              </a:tabLst>
            </a:pPr>
            <a:r>
              <a:rPr sz="2400" spc="-5" dirty="0">
                <a:solidFill>
                  <a:srgbClr val="1F145D"/>
                </a:solidFill>
                <a:latin typeface="Calibri"/>
                <a:cs typeface="Calibri"/>
              </a:rPr>
              <a:t>0,1,2,3…….253,254,255,0,1,2,3….</a:t>
            </a:r>
            <a:endParaRPr sz="2400" dirty="0">
              <a:solidFill>
                <a:srgbClr val="1F145D"/>
              </a:solidFill>
              <a:latin typeface="Calibri"/>
              <a:cs typeface="Calibri"/>
            </a:endParaRPr>
          </a:p>
          <a:p>
            <a:pPr marL="266700" marR="624205" indent="-229235">
              <a:lnSpc>
                <a:spcPts val="2590"/>
              </a:lnSpc>
              <a:spcBef>
                <a:spcPts val="1035"/>
              </a:spcBef>
              <a:buFont typeface="Arial"/>
              <a:buChar char="•"/>
              <a:tabLst>
                <a:tab pos="267335" algn="l"/>
              </a:tabLst>
            </a:pPr>
            <a:r>
              <a:rPr sz="2400" spc="-20" dirty="0">
                <a:solidFill>
                  <a:srgbClr val="1F145D"/>
                </a:solidFill>
                <a:latin typeface="Calibri"/>
                <a:cs typeface="Calibri"/>
              </a:rPr>
              <a:t>Always </a:t>
            </a:r>
            <a:r>
              <a:rPr sz="2400" dirty="0">
                <a:solidFill>
                  <a:srgbClr val="1F145D"/>
                </a:solidFill>
                <a:latin typeface="Calibri"/>
                <a:cs typeface="Calibri"/>
              </a:rPr>
              <a:t>initialise a </a:t>
            </a:r>
            <a:r>
              <a:rPr sz="2400" spc="-5" dirty="0">
                <a:solidFill>
                  <a:srgbClr val="1F145D"/>
                </a:solidFill>
                <a:latin typeface="Calibri"/>
                <a:cs typeface="Calibri"/>
              </a:rPr>
              <a:t>simple </a:t>
            </a:r>
            <a:r>
              <a:rPr sz="2400" spc="-15" dirty="0">
                <a:solidFill>
                  <a:srgbClr val="1F145D"/>
                </a:solidFill>
                <a:latin typeface="Calibri"/>
                <a:cs typeface="Calibri"/>
              </a:rPr>
              <a:t>counter </a:t>
            </a:r>
            <a:r>
              <a:rPr sz="2400" dirty="0">
                <a:solidFill>
                  <a:srgbClr val="1F145D"/>
                </a:solidFill>
                <a:latin typeface="Calibri"/>
                <a:cs typeface="Calibri"/>
              </a:rPr>
              <a:t>otherwise </a:t>
            </a:r>
            <a:r>
              <a:rPr sz="2400" spc="-530" dirty="0">
                <a:solidFill>
                  <a:srgbClr val="1F145D"/>
                </a:solidFill>
                <a:latin typeface="Calibri"/>
                <a:cs typeface="Calibri"/>
              </a:rPr>
              <a:t> </a:t>
            </a:r>
            <a:r>
              <a:rPr sz="2400" spc="-5" dirty="0">
                <a:solidFill>
                  <a:srgbClr val="1F145D"/>
                </a:solidFill>
                <a:latin typeface="Calibri"/>
                <a:cs typeface="Calibri"/>
              </a:rPr>
              <a:t>simulation</a:t>
            </a:r>
            <a:r>
              <a:rPr sz="2400" spc="-25" dirty="0">
                <a:solidFill>
                  <a:srgbClr val="1F145D"/>
                </a:solidFill>
                <a:latin typeface="Calibri"/>
                <a:cs typeface="Calibri"/>
              </a:rPr>
              <a:t> </a:t>
            </a:r>
            <a:r>
              <a:rPr sz="2400" dirty="0">
                <a:solidFill>
                  <a:srgbClr val="1F145D"/>
                </a:solidFill>
                <a:latin typeface="Calibri"/>
                <a:cs typeface="Calibri"/>
              </a:rPr>
              <a:t>will</a:t>
            </a:r>
            <a:r>
              <a:rPr sz="2400" spc="-15" dirty="0">
                <a:solidFill>
                  <a:srgbClr val="1F145D"/>
                </a:solidFill>
                <a:latin typeface="Calibri"/>
                <a:cs typeface="Calibri"/>
              </a:rPr>
              <a:t> </a:t>
            </a:r>
            <a:r>
              <a:rPr sz="2400" spc="-10" dirty="0">
                <a:solidFill>
                  <a:srgbClr val="1F145D"/>
                </a:solidFill>
                <a:latin typeface="Calibri"/>
                <a:cs typeface="Calibri"/>
              </a:rPr>
              <a:t>fail.</a:t>
            </a:r>
            <a:endParaRPr sz="2400" dirty="0">
              <a:solidFill>
                <a:srgbClr val="1F145D"/>
              </a:solidFill>
              <a:latin typeface="Calibri"/>
              <a:cs typeface="Calibri"/>
            </a:endParaRPr>
          </a:p>
        </p:txBody>
      </p:sp>
      <p:sp>
        <p:nvSpPr>
          <p:cNvPr id="4" name="object 4"/>
          <p:cNvSpPr txBox="1"/>
          <p:nvPr/>
        </p:nvSpPr>
        <p:spPr>
          <a:xfrm>
            <a:off x="7388352" y="1668779"/>
            <a:ext cx="4253865" cy="1400383"/>
          </a:xfrm>
          <a:prstGeom prst="rect">
            <a:avLst/>
          </a:prstGeom>
          <a:solidFill>
            <a:srgbClr val="E1EFD9"/>
          </a:solidFill>
          <a:ln w="9525">
            <a:solidFill>
              <a:srgbClr val="00AF50"/>
            </a:solidFill>
          </a:ln>
        </p:spPr>
        <p:txBody>
          <a:bodyPr vert="horz" wrap="square" lIns="0" tIns="30480" rIns="0" bIns="0" rtlCol="0">
            <a:spAutoFit/>
          </a:bodyPr>
          <a:lstStyle/>
          <a:p>
            <a:pPr marL="92710">
              <a:lnSpc>
                <a:spcPct val="100000"/>
              </a:lnSpc>
              <a:spcBef>
                <a:spcPts val="240"/>
              </a:spcBef>
            </a:pPr>
            <a:r>
              <a:rPr sz="1800" i="1" dirty="0">
                <a:solidFill>
                  <a:srgbClr val="1F145D"/>
                </a:solidFill>
                <a:latin typeface="Calibri"/>
                <a:cs typeface="Calibri"/>
              </a:rPr>
              <a:t>//</a:t>
            </a:r>
            <a:r>
              <a:rPr sz="1800" i="1" spc="-30" dirty="0">
                <a:solidFill>
                  <a:srgbClr val="1F145D"/>
                </a:solidFill>
                <a:latin typeface="Calibri"/>
                <a:cs typeface="Calibri"/>
              </a:rPr>
              <a:t> </a:t>
            </a:r>
            <a:r>
              <a:rPr sz="1800" i="1" spc="-20" dirty="0">
                <a:solidFill>
                  <a:srgbClr val="1F145D"/>
                </a:solidFill>
                <a:latin typeface="Calibri"/>
                <a:cs typeface="Calibri"/>
              </a:rPr>
              <a:t>Verilog</a:t>
            </a:r>
            <a:endParaRPr sz="1800" dirty="0">
              <a:solidFill>
                <a:srgbClr val="1F145D"/>
              </a:solidFill>
              <a:latin typeface="Calibri"/>
              <a:cs typeface="Calibri"/>
            </a:endParaRPr>
          </a:p>
          <a:p>
            <a:pPr>
              <a:lnSpc>
                <a:spcPct val="100000"/>
              </a:lnSpc>
              <a:spcBef>
                <a:spcPts val="25"/>
              </a:spcBef>
            </a:pPr>
            <a:endParaRPr sz="1750" dirty="0">
              <a:solidFill>
                <a:srgbClr val="1F145D"/>
              </a:solidFill>
              <a:latin typeface="Calibri"/>
              <a:cs typeface="Calibri"/>
            </a:endParaRPr>
          </a:p>
          <a:p>
            <a:pPr marL="92710">
              <a:lnSpc>
                <a:spcPct val="100000"/>
              </a:lnSpc>
            </a:pPr>
            <a:r>
              <a:rPr sz="1800" b="1" spc="-10" dirty="0">
                <a:solidFill>
                  <a:srgbClr val="1F145D"/>
                </a:solidFill>
                <a:latin typeface="Calibri"/>
                <a:cs typeface="Calibri"/>
              </a:rPr>
              <a:t>reg</a:t>
            </a:r>
            <a:r>
              <a:rPr sz="1800" b="1" spc="-20" dirty="0">
                <a:solidFill>
                  <a:srgbClr val="1F145D"/>
                </a:solidFill>
                <a:latin typeface="Calibri"/>
                <a:cs typeface="Calibri"/>
              </a:rPr>
              <a:t> </a:t>
            </a:r>
            <a:r>
              <a:rPr sz="1800" dirty="0">
                <a:solidFill>
                  <a:srgbClr val="1F145D"/>
                </a:solidFill>
                <a:latin typeface="Calibri"/>
                <a:cs typeface="Calibri"/>
              </a:rPr>
              <a:t>[7:0]</a:t>
            </a:r>
            <a:r>
              <a:rPr sz="1800" spc="-15" dirty="0">
                <a:solidFill>
                  <a:srgbClr val="1F145D"/>
                </a:solidFill>
                <a:latin typeface="Calibri"/>
                <a:cs typeface="Calibri"/>
              </a:rPr>
              <a:t> </a:t>
            </a:r>
            <a:r>
              <a:rPr sz="1800" spc="-10" dirty="0">
                <a:solidFill>
                  <a:srgbClr val="1F145D"/>
                </a:solidFill>
                <a:latin typeface="Calibri"/>
                <a:cs typeface="Calibri"/>
              </a:rPr>
              <a:t>count</a:t>
            </a:r>
            <a:r>
              <a:rPr sz="1800" spc="-1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0;</a:t>
            </a:r>
          </a:p>
          <a:p>
            <a:pPr>
              <a:lnSpc>
                <a:spcPct val="100000"/>
              </a:lnSpc>
              <a:spcBef>
                <a:spcPts val="20"/>
              </a:spcBef>
            </a:pPr>
            <a:endParaRPr sz="1750" dirty="0">
              <a:solidFill>
                <a:srgbClr val="1F145D"/>
              </a:solidFill>
              <a:latin typeface="Calibri"/>
              <a:cs typeface="Calibri"/>
            </a:endParaRPr>
          </a:p>
          <a:p>
            <a:pPr marL="92710">
              <a:lnSpc>
                <a:spcPct val="100000"/>
              </a:lnSpc>
              <a:spcBef>
                <a:spcPts val="5"/>
              </a:spcBef>
            </a:pPr>
            <a:r>
              <a:rPr sz="1800" b="1" spc="-15" dirty="0">
                <a:solidFill>
                  <a:srgbClr val="1F145D"/>
                </a:solidFill>
                <a:latin typeface="Calibri"/>
                <a:cs typeface="Calibri"/>
              </a:rPr>
              <a:t>always</a:t>
            </a:r>
            <a:r>
              <a:rPr sz="1800" b="1" spc="-2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40"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a:t>
            </a:r>
            <a:r>
              <a:rPr sz="1800" spc="-10" dirty="0">
                <a:solidFill>
                  <a:srgbClr val="1F145D"/>
                </a:solidFill>
                <a:latin typeface="Calibri"/>
                <a:cs typeface="Calibri"/>
              </a:rPr>
              <a:t>count</a:t>
            </a:r>
            <a:r>
              <a:rPr sz="1800" spc="5" dirty="0">
                <a:solidFill>
                  <a:srgbClr val="1F145D"/>
                </a:solidFill>
                <a:latin typeface="Calibri"/>
                <a:cs typeface="Calibri"/>
              </a:rPr>
              <a:t> </a:t>
            </a:r>
            <a:r>
              <a:rPr sz="1800" spc="-5" dirty="0">
                <a:solidFill>
                  <a:srgbClr val="1F145D"/>
                </a:solidFill>
                <a:latin typeface="Calibri"/>
                <a:cs typeface="Calibri"/>
              </a:rPr>
              <a:t>&lt;=</a:t>
            </a:r>
            <a:r>
              <a:rPr sz="1800" dirty="0">
                <a:solidFill>
                  <a:srgbClr val="1F145D"/>
                </a:solidFill>
                <a:latin typeface="Calibri"/>
                <a:cs typeface="Calibri"/>
              </a:rPr>
              <a:t> </a:t>
            </a:r>
            <a:r>
              <a:rPr sz="1800" spc="-10" dirty="0">
                <a:solidFill>
                  <a:srgbClr val="1F145D"/>
                </a:solidFill>
                <a:latin typeface="Calibri"/>
                <a:cs typeface="Calibri"/>
              </a:rPr>
              <a:t>count</a:t>
            </a:r>
            <a:r>
              <a:rPr sz="1800" dirty="0">
                <a:solidFill>
                  <a:srgbClr val="1F145D"/>
                </a:solidFill>
                <a:latin typeface="Calibri"/>
                <a:cs typeface="Calibri"/>
              </a:rPr>
              <a:t> </a:t>
            </a:r>
            <a:r>
              <a:rPr sz="1800" spc="-5" dirty="0">
                <a:solidFill>
                  <a:srgbClr val="1F145D"/>
                </a:solidFill>
                <a:latin typeface="Calibri"/>
                <a:cs typeface="Calibri"/>
              </a:rPr>
              <a:t>+1;</a:t>
            </a:r>
            <a:endParaRPr sz="1800" dirty="0">
              <a:solidFill>
                <a:srgbClr val="1F145D"/>
              </a:solidFill>
              <a:latin typeface="Calibri"/>
              <a:cs typeface="Calibri"/>
            </a:endParaRPr>
          </a:p>
        </p:txBody>
      </p:sp>
      <p:sp>
        <p:nvSpPr>
          <p:cNvPr id="5" name="object 5"/>
          <p:cNvSpPr txBox="1"/>
          <p:nvPr/>
        </p:nvSpPr>
        <p:spPr>
          <a:xfrm>
            <a:off x="7388352" y="3630167"/>
            <a:ext cx="4253865" cy="2862580"/>
          </a:xfrm>
          <a:prstGeom prst="rect">
            <a:avLst/>
          </a:prstGeom>
          <a:solidFill>
            <a:srgbClr val="E1EFD9"/>
          </a:solidFill>
          <a:ln w="9525">
            <a:solidFill>
              <a:srgbClr val="00AF50"/>
            </a:solidFill>
          </a:ln>
        </p:spPr>
        <p:txBody>
          <a:bodyPr vert="horz" wrap="square" lIns="0" tIns="31750" rIns="0" bIns="0" rtlCol="0">
            <a:spAutoFit/>
          </a:bodyPr>
          <a:lstStyle/>
          <a:p>
            <a:pPr marL="92710">
              <a:lnSpc>
                <a:spcPct val="100000"/>
              </a:lnSpc>
              <a:spcBef>
                <a:spcPts val="250"/>
              </a:spcBef>
            </a:pPr>
            <a:r>
              <a:rPr sz="1800" i="1" dirty="0">
                <a:solidFill>
                  <a:srgbClr val="1F145D"/>
                </a:solidFill>
                <a:latin typeface="Calibri"/>
                <a:cs typeface="Calibri"/>
              </a:rPr>
              <a:t>--</a:t>
            </a:r>
            <a:r>
              <a:rPr sz="1800" i="1" spc="-45" dirty="0">
                <a:solidFill>
                  <a:srgbClr val="1F145D"/>
                </a:solidFill>
                <a:latin typeface="Calibri"/>
                <a:cs typeface="Calibri"/>
              </a:rPr>
              <a:t> </a:t>
            </a:r>
            <a:r>
              <a:rPr sz="1800" i="1" dirty="0">
                <a:solidFill>
                  <a:srgbClr val="1F145D"/>
                </a:solidFill>
                <a:latin typeface="Calibri"/>
                <a:cs typeface="Calibri"/>
              </a:rPr>
              <a:t>vhdl</a:t>
            </a:r>
            <a:endParaRPr sz="1800" dirty="0">
              <a:solidFill>
                <a:srgbClr val="1F145D"/>
              </a:solidFill>
              <a:latin typeface="Calibri"/>
              <a:cs typeface="Calibri"/>
            </a:endParaRPr>
          </a:p>
          <a:p>
            <a:pPr>
              <a:lnSpc>
                <a:spcPct val="100000"/>
              </a:lnSpc>
              <a:spcBef>
                <a:spcPts val="20"/>
              </a:spcBef>
            </a:pPr>
            <a:endParaRPr sz="1750" dirty="0">
              <a:solidFill>
                <a:srgbClr val="1F145D"/>
              </a:solidFill>
              <a:latin typeface="Calibri"/>
              <a:cs typeface="Calibri"/>
            </a:endParaRPr>
          </a:p>
          <a:p>
            <a:pPr marL="92710">
              <a:lnSpc>
                <a:spcPct val="100000"/>
              </a:lnSpc>
            </a:pPr>
            <a:r>
              <a:rPr sz="1800" b="1" dirty="0">
                <a:solidFill>
                  <a:srgbClr val="1F145D"/>
                </a:solidFill>
                <a:latin typeface="Calibri"/>
                <a:cs typeface="Calibri"/>
              </a:rPr>
              <a:t>signal</a:t>
            </a:r>
            <a:r>
              <a:rPr sz="1800" b="1" spc="-20" dirty="0">
                <a:solidFill>
                  <a:srgbClr val="1F145D"/>
                </a:solidFill>
                <a:latin typeface="Calibri"/>
                <a:cs typeface="Calibri"/>
              </a:rPr>
              <a:t> </a:t>
            </a:r>
            <a:r>
              <a:rPr sz="1800" spc="-10" dirty="0">
                <a:solidFill>
                  <a:srgbClr val="1F145D"/>
                </a:solidFill>
                <a:latin typeface="Calibri"/>
                <a:cs typeface="Calibri"/>
              </a:rPr>
              <a:t>count</a:t>
            </a:r>
            <a:r>
              <a:rPr sz="1800" dirty="0">
                <a:solidFill>
                  <a:srgbClr val="1F145D"/>
                </a:solidFill>
                <a:latin typeface="Calibri"/>
                <a:cs typeface="Calibri"/>
              </a:rPr>
              <a:t> :</a:t>
            </a:r>
            <a:r>
              <a:rPr sz="1800" spc="5" dirty="0">
                <a:solidFill>
                  <a:srgbClr val="1F145D"/>
                </a:solidFill>
                <a:latin typeface="Calibri"/>
                <a:cs typeface="Calibri"/>
              </a:rPr>
              <a:t> </a:t>
            </a:r>
            <a:r>
              <a:rPr sz="1800" b="1" spc="-10" dirty="0">
                <a:solidFill>
                  <a:srgbClr val="1F145D"/>
                </a:solidFill>
                <a:latin typeface="Calibri"/>
                <a:cs typeface="Calibri"/>
              </a:rPr>
              <a:t>std_logic_vector</a:t>
            </a:r>
            <a:r>
              <a:rPr sz="1800" spc="-10" dirty="0">
                <a:solidFill>
                  <a:srgbClr val="1F145D"/>
                </a:solidFill>
                <a:latin typeface="Calibri"/>
                <a:cs typeface="Calibri"/>
              </a:rPr>
              <a:t>(7</a:t>
            </a:r>
            <a:r>
              <a:rPr sz="1800" spc="-30" dirty="0">
                <a:solidFill>
                  <a:srgbClr val="1F145D"/>
                </a:solidFill>
                <a:latin typeface="Calibri"/>
                <a:cs typeface="Calibri"/>
              </a:rPr>
              <a:t> </a:t>
            </a:r>
            <a:r>
              <a:rPr sz="1800" b="1" spc="-5" dirty="0">
                <a:solidFill>
                  <a:srgbClr val="1F145D"/>
                </a:solidFill>
                <a:latin typeface="Calibri"/>
                <a:cs typeface="Calibri"/>
              </a:rPr>
              <a:t>downto</a:t>
            </a:r>
            <a:r>
              <a:rPr sz="1800" b="1" spc="-30" dirty="0">
                <a:solidFill>
                  <a:srgbClr val="1F145D"/>
                </a:solidFill>
                <a:latin typeface="Calibri"/>
                <a:cs typeface="Calibri"/>
              </a:rPr>
              <a:t> </a:t>
            </a:r>
            <a:r>
              <a:rPr sz="1800" dirty="0">
                <a:solidFill>
                  <a:srgbClr val="1F145D"/>
                </a:solidFill>
                <a:latin typeface="Calibri"/>
                <a:cs typeface="Calibri"/>
              </a:rPr>
              <a:t>0)</a:t>
            </a:r>
          </a:p>
          <a:p>
            <a:pPr marL="1664335">
              <a:lnSpc>
                <a:spcPct val="100000"/>
              </a:lnSpc>
              <a:spcBef>
                <a:spcPts val="5"/>
              </a:spcBef>
            </a:pPr>
            <a:r>
              <a:rPr sz="1800" dirty="0">
                <a:solidFill>
                  <a:srgbClr val="1F145D"/>
                </a:solidFill>
                <a:latin typeface="Calibri"/>
                <a:cs typeface="Calibri"/>
              </a:rPr>
              <a:t>:= (</a:t>
            </a:r>
            <a:r>
              <a:rPr sz="1800" spc="-10" dirty="0">
                <a:solidFill>
                  <a:srgbClr val="1F145D"/>
                </a:solidFill>
                <a:latin typeface="Calibri"/>
                <a:cs typeface="Calibri"/>
              </a:rPr>
              <a:t> </a:t>
            </a:r>
            <a:r>
              <a:rPr sz="1800" b="1" spc="-5" dirty="0">
                <a:solidFill>
                  <a:srgbClr val="1F145D"/>
                </a:solidFill>
                <a:latin typeface="Calibri"/>
                <a:cs typeface="Calibri"/>
              </a:rPr>
              <a:t>others</a:t>
            </a:r>
            <a:r>
              <a:rPr sz="1800" b="1" spc="-30" dirty="0">
                <a:solidFill>
                  <a:srgbClr val="1F145D"/>
                </a:solidFill>
                <a:latin typeface="Calibri"/>
                <a:cs typeface="Calibri"/>
              </a:rPr>
              <a:t> </a:t>
            </a:r>
            <a:r>
              <a:rPr sz="1800" spc="-5" dirty="0">
                <a:solidFill>
                  <a:srgbClr val="1F145D"/>
                </a:solidFill>
                <a:latin typeface="Calibri"/>
                <a:cs typeface="Calibri"/>
              </a:rPr>
              <a:t>=&gt; ’0’</a:t>
            </a:r>
            <a:r>
              <a:rPr sz="1800" dirty="0">
                <a:solidFill>
                  <a:srgbClr val="1F145D"/>
                </a:solidFill>
                <a:latin typeface="Calibri"/>
                <a:cs typeface="Calibri"/>
              </a:rPr>
              <a:t> </a:t>
            </a:r>
            <a:r>
              <a:rPr sz="1800" spc="-5" dirty="0">
                <a:solidFill>
                  <a:srgbClr val="1F145D"/>
                </a:solidFill>
                <a:latin typeface="Calibri"/>
                <a:cs typeface="Calibri"/>
              </a:rPr>
              <a:t>);</a:t>
            </a:r>
            <a:endParaRPr sz="1800" dirty="0">
              <a:solidFill>
                <a:srgbClr val="1F145D"/>
              </a:solidFill>
              <a:latin typeface="Calibri"/>
              <a:cs typeface="Calibri"/>
            </a:endParaRPr>
          </a:p>
          <a:p>
            <a:pPr>
              <a:lnSpc>
                <a:spcPct val="100000"/>
              </a:lnSpc>
              <a:spcBef>
                <a:spcPts val="20"/>
              </a:spcBef>
            </a:pPr>
            <a:endParaRPr sz="1750" dirty="0">
              <a:solidFill>
                <a:srgbClr val="1F145D"/>
              </a:solidFill>
              <a:latin typeface="Calibri"/>
              <a:cs typeface="Calibri"/>
            </a:endParaRPr>
          </a:p>
          <a:p>
            <a:pPr marL="92710">
              <a:lnSpc>
                <a:spcPct val="100000"/>
              </a:lnSpc>
              <a:spcBef>
                <a:spcPts val="5"/>
              </a:spcBef>
            </a:pPr>
            <a:r>
              <a:rPr sz="1800" b="1" spc="-5" dirty="0">
                <a:solidFill>
                  <a:srgbClr val="1F145D"/>
                </a:solidFill>
                <a:latin typeface="Calibri"/>
                <a:cs typeface="Calibri"/>
              </a:rPr>
              <a:t>process</a:t>
            </a:r>
            <a:r>
              <a:rPr sz="1800" b="1" spc="-60"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b="1" spc="-5" dirty="0">
                <a:solidFill>
                  <a:srgbClr val="1F145D"/>
                </a:solidFill>
                <a:latin typeface="Calibri"/>
                <a:cs typeface="Calibri"/>
              </a:rPr>
              <a:t>begin</a:t>
            </a:r>
            <a:endParaRPr sz="1800" dirty="0">
              <a:solidFill>
                <a:srgbClr val="1F145D"/>
              </a:solidFill>
              <a:latin typeface="Calibri"/>
              <a:cs typeface="Calibri"/>
            </a:endParaRPr>
          </a:p>
          <a:p>
            <a:pPr marL="301625">
              <a:lnSpc>
                <a:spcPct val="100000"/>
              </a:lnSpc>
            </a:pPr>
            <a:r>
              <a:rPr sz="1800" b="1" dirty="0">
                <a:solidFill>
                  <a:srgbClr val="1F145D"/>
                </a:solidFill>
                <a:latin typeface="Calibri"/>
                <a:cs typeface="Calibri"/>
              </a:rPr>
              <a:t>if</a:t>
            </a:r>
            <a:r>
              <a:rPr sz="1800" b="1" spc="-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 </a:t>
            </a:r>
            <a:r>
              <a:rPr sz="1800" b="1" dirty="0">
                <a:solidFill>
                  <a:srgbClr val="1F145D"/>
                </a:solidFill>
                <a:latin typeface="Calibri"/>
                <a:cs typeface="Calibri"/>
              </a:rPr>
              <a:t>then</a:t>
            </a:r>
            <a:endParaRPr sz="1800" dirty="0">
              <a:solidFill>
                <a:srgbClr val="1F145D"/>
              </a:solidFill>
              <a:latin typeface="Calibri"/>
              <a:cs typeface="Calibri"/>
            </a:endParaRPr>
          </a:p>
          <a:p>
            <a:pPr marL="1007110">
              <a:lnSpc>
                <a:spcPct val="100000"/>
              </a:lnSpc>
            </a:pPr>
            <a:r>
              <a:rPr sz="1800" spc="-5" dirty="0">
                <a:solidFill>
                  <a:srgbClr val="1F145D"/>
                </a:solidFill>
                <a:latin typeface="Calibri"/>
                <a:cs typeface="Calibri"/>
              </a:rPr>
              <a:t>count&lt;=count+1;</a:t>
            </a:r>
            <a:endParaRPr sz="1800" dirty="0">
              <a:solidFill>
                <a:srgbClr val="1F145D"/>
              </a:solidFill>
              <a:latin typeface="Calibri"/>
              <a:cs typeface="Calibri"/>
            </a:endParaRPr>
          </a:p>
          <a:p>
            <a:pPr marL="92710" marR="2961640" indent="208279">
              <a:lnSpc>
                <a:spcPct val="100000"/>
              </a:lnSpc>
            </a:pPr>
            <a:r>
              <a:rPr sz="1800" b="1" dirty="0">
                <a:solidFill>
                  <a:srgbClr val="1F145D"/>
                </a:solidFill>
                <a:latin typeface="Calibri"/>
                <a:cs typeface="Calibri"/>
              </a:rPr>
              <a:t>end</a:t>
            </a:r>
            <a:r>
              <a:rPr sz="1800" b="1" spc="405"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 </a:t>
            </a:r>
            <a:r>
              <a:rPr sz="1800" spc="5" dirty="0">
                <a:solidFill>
                  <a:srgbClr val="1F145D"/>
                </a:solidFill>
                <a:latin typeface="Calibri"/>
                <a:cs typeface="Calibri"/>
              </a:rPr>
              <a:t> </a:t>
            </a:r>
            <a:r>
              <a:rPr sz="1800" b="1" dirty="0">
                <a:solidFill>
                  <a:srgbClr val="1F145D"/>
                </a:solidFill>
                <a:latin typeface="Calibri"/>
                <a:cs typeface="Calibri"/>
              </a:rPr>
              <a:t>end</a:t>
            </a:r>
            <a:r>
              <a:rPr sz="1800" b="1" spc="-10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dirty="0">
              <a:solidFill>
                <a:srgbClr val="1F145D"/>
              </a:solidFill>
              <a:latin typeface="Calibri"/>
              <a:cs typeface="Calibri"/>
            </a:endParaRPr>
          </a:p>
        </p:txBody>
      </p:sp>
      <p:sp>
        <p:nvSpPr>
          <p:cNvPr id="6" name="object 6"/>
          <p:cNvSpPr/>
          <p:nvPr/>
        </p:nvSpPr>
        <p:spPr>
          <a:xfrm>
            <a:off x="4837176" y="4305300"/>
            <a:ext cx="1009015" cy="1481455"/>
          </a:xfrm>
          <a:custGeom>
            <a:avLst/>
            <a:gdLst/>
            <a:ahLst/>
            <a:cxnLst/>
            <a:rect l="l" t="t" r="r" b="b"/>
            <a:pathLst>
              <a:path w="1009014" h="1481454">
                <a:moveTo>
                  <a:pt x="1008888" y="0"/>
                </a:moveTo>
                <a:lnTo>
                  <a:pt x="0" y="0"/>
                </a:lnTo>
                <a:lnTo>
                  <a:pt x="0" y="1481328"/>
                </a:lnTo>
                <a:lnTo>
                  <a:pt x="1008888" y="1481328"/>
                </a:lnTo>
                <a:lnTo>
                  <a:pt x="1008888" y="0"/>
                </a:lnTo>
                <a:close/>
              </a:path>
            </a:pathLst>
          </a:custGeom>
          <a:solidFill>
            <a:srgbClr val="4471C4"/>
          </a:solidFill>
        </p:spPr>
        <p:txBody>
          <a:bodyPr wrap="square" lIns="0" tIns="0" rIns="0" bIns="0" rtlCol="0"/>
          <a:lstStyle/>
          <a:p>
            <a:endParaRPr>
              <a:solidFill>
                <a:srgbClr val="1F145D"/>
              </a:solidFill>
            </a:endParaRPr>
          </a:p>
        </p:txBody>
      </p:sp>
      <p:sp>
        <p:nvSpPr>
          <p:cNvPr id="7" name="object 7"/>
          <p:cNvSpPr txBox="1"/>
          <p:nvPr/>
        </p:nvSpPr>
        <p:spPr>
          <a:xfrm>
            <a:off x="4837176" y="4305300"/>
            <a:ext cx="1009015" cy="1023357"/>
          </a:xfrm>
          <a:prstGeom prst="rect">
            <a:avLst/>
          </a:prstGeom>
          <a:ln w="12700">
            <a:solidFill>
              <a:srgbClr val="2E528F"/>
            </a:solidFill>
          </a:ln>
        </p:spPr>
        <p:txBody>
          <a:bodyPr vert="horz" wrap="square" lIns="0" tIns="0" rIns="0" bIns="0" rtlCol="0">
            <a:spAutoFit/>
          </a:bodyPr>
          <a:lstStyle/>
          <a:p>
            <a:pPr>
              <a:lnSpc>
                <a:spcPct val="100000"/>
              </a:lnSpc>
            </a:pPr>
            <a:endParaRPr sz="1800">
              <a:solidFill>
                <a:srgbClr val="1F145D"/>
              </a:solidFill>
              <a:latin typeface="Times New Roman"/>
              <a:cs typeface="Times New Roman"/>
            </a:endParaRPr>
          </a:p>
          <a:p>
            <a:pPr marL="130810" marR="121285" indent="60960">
              <a:lnSpc>
                <a:spcPct val="100000"/>
              </a:lnSpc>
              <a:spcBef>
                <a:spcPts val="1485"/>
              </a:spcBef>
            </a:pPr>
            <a:r>
              <a:rPr sz="1800" spc="-5" dirty="0">
                <a:solidFill>
                  <a:srgbClr val="1F145D"/>
                </a:solidFill>
                <a:latin typeface="Calibri"/>
                <a:cs typeface="Calibri"/>
              </a:rPr>
              <a:t>Simple </a:t>
            </a:r>
            <a:r>
              <a:rPr sz="1800" dirty="0">
                <a:solidFill>
                  <a:srgbClr val="1F145D"/>
                </a:solidFill>
                <a:latin typeface="Calibri"/>
                <a:cs typeface="Calibri"/>
              </a:rPr>
              <a:t> </a:t>
            </a:r>
            <a:r>
              <a:rPr sz="1800" spc="-5" dirty="0">
                <a:solidFill>
                  <a:srgbClr val="1F145D"/>
                </a:solidFill>
                <a:latin typeface="Calibri"/>
                <a:cs typeface="Calibri"/>
              </a:rPr>
              <a:t>Cou</a:t>
            </a:r>
            <a:r>
              <a:rPr sz="1800" spc="-10" dirty="0">
                <a:solidFill>
                  <a:srgbClr val="1F145D"/>
                </a:solidFill>
                <a:latin typeface="Calibri"/>
                <a:cs typeface="Calibri"/>
              </a:rPr>
              <a:t>n</a:t>
            </a:r>
            <a:r>
              <a:rPr sz="1800" spc="-30" dirty="0">
                <a:solidFill>
                  <a:srgbClr val="1F145D"/>
                </a:solidFill>
                <a:latin typeface="Calibri"/>
                <a:cs typeface="Calibri"/>
              </a:rPr>
              <a:t>t</a:t>
            </a:r>
            <a:r>
              <a:rPr sz="1800" dirty="0">
                <a:solidFill>
                  <a:srgbClr val="1F145D"/>
                </a:solidFill>
                <a:latin typeface="Calibri"/>
                <a:cs typeface="Calibri"/>
              </a:rPr>
              <a:t>er</a:t>
            </a:r>
            <a:endParaRPr sz="1800">
              <a:solidFill>
                <a:srgbClr val="1F145D"/>
              </a:solidFill>
              <a:latin typeface="Calibri"/>
              <a:cs typeface="Calibri"/>
            </a:endParaRPr>
          </a:p>
        </p:txBody>
      </p:sp>
      <p:grpSp>
        <p:nvGrpSpPr>
          <p:cNvPr id="8" name="object 8"/>
          <p:cNvGrpSpPr/>
          <p:nvPr/>
        </p:nvGrpSpPr>
        <p:grpSpPr>
          <a:xfrm>
            <a:off x="5108194" y="4654041"/>
            <a:ext cx="1760855" cy="1437005"/>
            <a:chOff x="5108194" y="4654041"/>
            <a:chExt cx="1760855" cy="1437005"/>
          </a:xfrm>
        </p:grpSpPr>
        <p:sp>
          <p:nvSpPr>
            <p:cNvPr id="9" name="object 9"/>
            <p:cNvSpPr/>
            <p:nvPr/>
          </p:nvSpPr>
          <p:spPr>
            <a:xfrm>
              <a:off x="5114544" y="5596127"/>
              <a:ext cx="314325" cy="190500"/>
            </a:xfrm>
            <a:custGeom>
              <a:avLst/>
              <a:gdLst/>
              <a:ahLst/>
              <a:cxnLst/>
              <a:rect l="l" t="t" r="r" b="b"/>
              <a:pathLst>
                <a:path w="314325" h="190500">
                  <a:moveTo>
                    <a:pt x="156971" y="0"/>
                  </a:moveTo>
                  <a:lnTo>
                    <a:pt x="0" y="190500"/>
                  </a:lnTo>
                  <a:lnTo>
                    <a:pt x="313943" y="190500"/>
                  </a:lnTo>
                  <a:lnTo>
                    <a:pt x="156971" y="0"/>
                  </a:lnTo>
                  <a:close/>
                </a:path>
              </a:pathLst>
            </a:custGeom>
            <a:solidFill>
              <a:srgbClr val="FFFFFF"/>
            </a:solidFill>
          </p:spPr>
          <p:txBody>
            <a:bodyPr wrap="square" lIns="0" tIns="0" rIns="0" bIns="0" rtlCol="0"/>
            <a:lstStyle/>
            <a:p>
              <a:endParaRPr>
                <a:solidFill>
                  <a:srgbClr val="1F145D"/>
                </a:solidFill>
              </a:endParaRPr>
            </a:p>
          </p:txBody>
        </p:sp>
        <p:sp>
          <p:nvSpPr>
            <p:cNvPr id="10" name="object 10"/>
            <p:cNvSpPr/>
            <p:nvPr/>
          </p:nvSpPr>
          <p:spPr>
            <a:xfrm>
              <a:off x="5114544" y="5596127"/>
              <a:ext cx="314325" cy="190500"/>
            </a:xfrm>
            <a:custGeom>
              <a:avLst/>
              <a:gdLst/>
              <a:ahLst/>
              <a:cxnLst/>
              <a:rect l="l" t="t" r="r" b="b"/>
              <a:pathLst>
                <a:path w="314325" h="190500">
                  <a:moveTo>
                    <a:pt x="0" y="190500"/>
                  </a:moveTo>
                  <a:lnTo>
                    <a:pt x="156971" y="0"/>
                  </a:lnTo>
                  <a:lnTo>
                    <a:pt x="313943" y="190500"/>
                  </a:lnTo>
                  <a:lnTo>
                    <a:pt x="0" y="190500"/>
                  </a:lnTo>
                  <a:close/>
                </a:path>
              </a:pathLst>
            </a:custGeom>
            <a:ln w="12700">
              <a:solidFill>
                <a:srgbClr val="2E528F"/>
              </a:solidFill>
            </a:ln>
          </p:spPr>
          <p:txBody>
            <a:bodyPr wrap="square" lIns="0" tIns="0" rIns="0" bIns="0" rtlCol="0"/>
            <a:lstStyle/>
            <a:p>
              <a:endParaRPr>
                <a:solidFill>
                  <a:srgbClr val="1F145D"/>
                </a:solidFill>
              </a:endParaRPr>
            </a:p>
          </p:txBody>
        </p:sp>
        <p:sp>
          <p:nvSpPr>
            <p:cNvPr id="11" name="object 11"/>
            <p:cNvSpPr/>
            <p:nvPr/>
          </p:nvSpPr>
          <p:spPr>
            <a:xfrm>
              <a:off x="5271516" y="5786627"/>
              <a:ext cx="0" cy="304800"/>
            </a:xfrm>
            <a:custGeom>
              <a:avLst/>
              <a:gdLst/>
              <a:ahLst/>
              <a:cxnLst/>
              <a:rect l="l" t="t" r="r" b="b"/>
              <a:pathLst>
                <a:path h="304800">
                  <a:moveTo>
                    <a:pt x="0" y="0"/>
                  </a:moveTo>
                  <a:lnTo>
                    <a:pt x="0" y="304203"/>
                  </a:lnTo>
                </a:path>
              </a:pathLst>
            </a:custGeom>
            <a:ln w="6350">
              <a:solidFill>
                <a:srgbClr val="4471C4"/>
              </a:solidFill>
            </a:ln>
          </p:spPr>
          <p:txBody>
            <a:bodyPr wrap="square" lIns="0" tIns="0" rIns="0" bIns="0" rtlCol="0"/>
            <a:lstStyle/>
            <a:p>
              <a:endParaRPr>
                <a:solidFill>
                  <a:srgbClr val="1F145D"/>
                </a:solidFill>
              </a:endParaRPr>
            </a:p>
          </p:txBody>
        </p:sp>
        <p:sp>
          <p:nvSpPr>
            <p:cNvPr id="12" name="object 12"/>
            <p:cNvSpPr/>
            <p:nvPr/>
          </p:nvSpPr>
          <p:spPr>
            <a:xfrm>
              <a:off x="5853684" y="4660391"/>
              <a:ext cx="1009015" cy="676910"/>
            </a:xfrm>
            <a:custGeom>
              <a:avLst/>
              <a:gdLst/>
              <a:ahLst/>
              <a:cxnLst/>
              <a:rect l="l" t="t" r="r" b="b"/>
              <a:pathLst>
                <a:path w="1009015" h="676910">
                  <a:moveTo>
                    <a:pt x="670560" y="0"/>
                  </a:moveTo>
                  <a:lnTo>
                    <a:pt x="670560" y="169163"/>
                  </a:lnTo>
                  <a:lnTo>
                    <a:pt x="0" y="169163"/>
                  </a:lnTo>
                  <a:lnTo>
                    <a:pt x="0" y="507491"/>
                  </a:lnTo>
                  <a:lnTo>
                    <a:pt x="670560" y="507491"/>
                  </a:lnTo>
                  <a:lnTo>
                    <a:pt x="670560" y="676655"/>
                  </a:lnTo>
                  <a:lnTo>
                    <a:pt x="1008888" y="338327"/>
                  </a:lnTo>
                  <a:lnTo>
                    <a:pt x="670560" y="0"/>
                  </a:lnTo>
                  <a:close/>
                </a:path>
              </a:pathLst>
            </a:custGeom>
            <a:solidFill>
              <a:srgbClr val="4471C4"/>
            </a:solidFill>
          </p:spPr>
          <p:txBody>
            <a:bodyPr wrap="square" lIns="0" tIns="0" rIns="0" bIns="0" rtlCol="0"/>
            <a:lstStyle/>
            <a:p>
              <a:endParaRPr>
                <a:solidFill>
                  <a:srgbClr val="1F145D"/>
                </a:solidFill>
              </a:endParaRPr>
            </a:p>
          </p:txBody>
        </p:sp>
        <p:sp>
          <p:nvSpPr>
            <p:cNvPr id="13" name="object 13"/>
            <p:cNvSpPr/>
            <p:nvPr/>
          </p:nvSpPr>
          <p:spPr>
            <a:xfrm>
              <a:off x="5853684" y="4660391"/>
              <a:ext cx="1009015" cy="676910"/>
            </a:xfrm>
            <a:custGeom>
              <a:avLst/>
              <a:gdLst/>
              <a:ahLst/>
              <a:cxnLst/>
              <a:rect l="l" t="t" r="r" b="b"/>
              <a:pathLst>
                <a:path w="1009015" h="676910">
                  <a:moveTo>
                    <a:pt x="0" y="169163"/>
                  </a:moveTo>
                  <a:lnTo>
                    <a:pt x="670560" y="169163"/>
                  </a:lnTo>
                  <a:lnTo>
                    <a:pt x="670560" y="0"/>
                  </a:lnTo>
                  <a:lnTo>
                    <a:pt x="1008888" y="338327"/>
                  </a:lnTo>
                  <a:lnTo>
                    <a:pt x="670560" y="676655"/>
                  </a:lnTo>
                  <a:lnTo>
                    <a:pt x="670560" y="507491"/>
                  </a:lnTo>
                  <a:lnTo>
                    <a:pt x="0" y="507491"/>
                  </a:lnTo>
                  <a:lnTo>
                    <a:pt x="0" y="169163"/>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4" name="object 14"/>
          <p:cNvSpPr txBox="1"/>
          <p:nvPr/>
        </p:nvSpPr>
        <p:spPr>
          <a:xfrm>
            <a:off x="6278371" y="5294121"/>
            <a:ext cx="5575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145D"/>
                </a:solidFill>
                <a:latin typeface="Calibri"/>
                <a:cs typeface="Calibri"/>
              </a:rPr>
              <a:t>c</a:t>
            </a:r>
            <a:r>
              <a:rPr sz="1800" spc="-5" dirty="0">
                <a:solidFill>
                  <a:srgbClr val="1F145D"/>
                </a:solidFill>
                <a:latin typeface="Calibri"/>
                <a:cs typeface="Calibri"/>
              </a:rPr>
              <a:t>o</a:t>
            </a:r>
            <a:r>
              <a:rPr sz="1800" dirty="0">
                <a:solidFill>
                  <a:srgbClr val="1F145D"/>
                </a:solidFill>
                <a:latin typeface="Calibri"/>
                <a:cs typeface="Calibri"/>
              </a:rPr>
              <a:t>u</a:t>
            </a:r>
            <a:r>
              <a:rPr sz="1800" spc="-10" dirty="0">
                <a:solidFill>
                  <a:srgbClr val="1F145D"/>
                </a:solidFill>
                <a:latin typeface="Calibri"/>
                <a:cs typeface="Calibri"/>
              </a:rPr>
              <a:t>n</a:t>
            </a:r>
            <a:r>
              <a:rPr sz="1800" dirty="0">
                <a:solidFill>
                  <a:srgbClr val="1F145D"/>
                </a:solidFill>
                <a:latin typeface="Calibri"/>
                <a:cs typeface="Calibri"/>
              </a:rPr>
              <a:t>t</a:t>
            </a:r>
            <a:endParaRPr sz="1800">
              <a:solidFill>
                <a:srgbClr val="1F145D"/>
              </a:solidFill>
              <a:latin typeface="Calibri"/>
              <a:cs typeface="Calibri"/>
            </a:endParaRPr>
          </a:p>
        </p:txBody>
      </p:sp>
      <p:sp>
        <p:nvSpPr>
          <p:cNvPr id="15" name="object 15"/>
          <p:cNvSpPr txBox="1"/>
          <p:nvPr/>
        </p:nvSpPr>
        <p:spPr>
          <a:xfrm>
            <a:off x="5131053" y="6142735"/>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16" name="object 16"/>
          <p:cNvSpPr txBox="1"/>
          <p:nvPr/>
        </p:nvSpPr>
        <p:spPr>
          <a:xfrm>
            <a:off x="185928" y="5199888"/>
            <a:ext cx="4182110" cy="1139413"/>
          </a:xfrm>
          <a:prstGeom prst="rect">
            <a:avLst/>
          </a:prstGeom>
          <a:ln w="9525">
            <a:solidFill>
              <a:srgbClr val="6F2F9F"/>
            </a:solidFill>
          </a:ln>
        </p:spPr>
        <p:txBody>
          <a:bodyPr vert="horz" wrap="square" lIns="0" tIns="31114" rIns="0" bIns="0" rtlCol="0">
            <a:spAutoFit/>
          </a:bodyPr>
          <a:lstStyle/>
          <a:p>
            <a:pPr marL="90805">
              <a:lnSpc>
                <a:spcPct val="100000"/>
              </a:lnSpc>
              <a:spcBef>
                <a:spcPts val="244"/>
              </a:spcBef>
            </a:pPr>
            <a:r>
              <a:rPr sz="1800" b="1" spc="-15" dirty="0">
                <a:solidFill>
                  <a:srgbClr val="1F145D"/>
                </a:solidFill>
                <a:latin typeface="Calibri"/>
                <a:cs typeface="Calibri"/>
              </a:rPr>
              <a:t>Exercise:</a:t>
            </a:r>
            <a:endParaRPr sz="1800" dirty="0">
              <a:solidFill>
                <a:srgbClr val="1F145D"/>
              </a:solidFill>
              <a:latin typeface="Calibri"/>
              <a:cs typeface="Calibri"/>
            </a:endParaRPr>
          </a:p>
          <a:p>
            <a:pPr marL="90805" marR="204470" algn="just">
              <a:lnSpc>
                <a:spcPct val="100000"/>
              </a:lnSpc>
            </a:pPr>
            <a:r>
              <a:rPr sz="1800" spc="-15" dirty="0">
                <a:solidFill>
                  <a:srgbClr val="1F145D"/>
                </a:solidFill>
                <a:latin typeface="Calibri"/>
                <a:cs typeface="Calibri"/>
              </a:rPr>
              <a:t>Create </a:t>
            </a:r>
            <a:r>
              <a:rPr sz="1800" dirty="0">
                <a:solidFill>
                  <a:srgbClr val="1F145D"/>
                </a:solidFill>
                <a:latin typeface="Calibri"/>
                <a:cs typeface="Calibri"/>
              </a:rPr>
              <a:t>a </a:t>
            </a:r>
            <a:r>
              <a:rPr sz="1800" spc="-10" dirty="0">
                <a:solidFill>
                  <a:srgbClr val="1F145D"/>
                </a:solidFill>
                <a:latin typeface="Calibri"/>
                <a:cs typeface="Calibri"/>
              </a:rPr>
              <a:t>counter </a:t>
            </a:r>
            <a:r>
              <a:rPr sz="1800" spc="-5" dirty="0">
                <a:solidFill>
                  <a:srgbClr val="1F145D"/>
                </a:solidFill>
                <a:latin typeface="Calibri"/>
                <a:cs typeface="Calibri"/>
              </a:rPr>
              <a:t>that </a:t>
            </a:r>
            <a:r>
              <a:rPr sz="1800" spc="-10" dirty="0">
                <a:solidFill>
                  <a:srgbClr val="1F145D"/>
                </a:solidFill>
                <a:latin typeface="Calibri"/>
                <a:cs typeface="Calibri"/>
              </a:rPr>
              <a:t>counts from </a:t>
            </a:r>
            <a:r>
              <a:rPr sz="1800" dirty="0">
                <a:solidFill>
                  <a:srgbClr val="1F145D"/>
                </a:solidFill>
                <a:latin typeface="Calibri"/>
                <a:cs typeface="Calibri"/>
              </a:rPr>
              <a:t>15 </a:t>
            </a:r>
            <a:r>
              <a:rPr sz="1800" spc="-10" dirty="0">
                <a:solidFill>
                  <a:srgbClr val="1F145D"/>
                </a:solidFill>
                <a:latin typeface="Calibri"/>
                <a:cs typeface="Calibri"/>
              </a:rPr>
              <a:t>to </a:t>
            </a:r>
            <a:r>
              <a:rPr sz="1800" dirty="0">
                <a:solidFill>
                  <a:srgbClr val="1F145D"/>
                </a:solidFill>
                <a:latin typeface="Calibri"/>
                <a:cs typeface="Calibri"/>
              </a:rPr>
              <a:t>0 </a:t>
            </a:r>
            <a:r>
              <a:rPr sz="1800" spc="-395" dirty="0">
                <a:solidFill>
                  <a:srgbClr val="1F145D"/>
                </a:solidFill>
                <a:latin typeface="Calibri"/>
                <a:cs typeface="Calibri"/>
              </a:rPr>
              <a:t> </a:t>
            </a:r>
            <a:r>
              <a:rPr sz="1800" spc="-5" dirty="0">
                <a:solidFill>
                  <a:srgbClr val="1F145D"/>
                </a:solidFill>
                <a:latin typeface="Calibri"/>
                <a:cs typeface="Calibri"/>
              </a:rPr>
              <a:t>(i.e. </a:t>
            </a:r>
            <a:r>
              <a:rPr sz="1800" spc="-10" dirty="0">
                <a:solidFill>
                  <a:srgbClr val="1F145D"/>
                </a:solidFill>
                <a:latin typeface="Calibri"/>
                <a:cs typeface="Calibri"/>
              </a:rPr>
              <a:t>backwards), </a:t>
            </a:r>
            <a:r>
              <a:rPr sz="1800" dirty="0">
                <a:solidFill>
                  <a:srgbClr val="1F145D"/>
                </a:solidFill>
                <a:latin typeface="Calibri"/>
                <a:cs typeface="Calibri"/>
              </a:rPr>
              <a:t>and </a:t>
            </a:r>
            <a:r>
              <a:rPr sz="1800" spc="-10" dirty="0">
                <a:solidFill>
                  <a:srgbClr val="1F145D"/>
                </a:solidFill>
                <a:latin typeface="Calibri"/>
                <a:cs typeface="Calibri"/>
              </a:rPr>
              <a:t>automatically </a:t>
            </a:r>
            <a:r>
              <a:rPr sz="1800" spc="-5" dirty="0">
                <a:solidFill>
                  <a:srgbClr val="1F145D"/>
                </a:solidFill>
                <a:latin typeface="Calibri"/>
                <a:cs typeface="Calibri"/>
              </a:rPr>
              <a:t>back </a:t>
            </a:r>
            <a:r>
              <a:rPr sz="1800" spc="-10" dirty="0">
                <a:solidFill>
                  <a:srgbClr val="1F145D"/>
                </a:solidFill>
                <a:latin typeface="Calibri"/>
                <a:cs typeface="Calibri"/>
              </a:rPr>
              <a:t>to </a:t>
            </a:r>
            <a:r>
              <a:rPr sz="1800" dirty="0">
                <a:solidFill>
                  <a:srgbClr val="1F145D"/>
                </a:solidFill>
                <a:latin typeface="Calibri"/>
                <a:cs typeface="Calibri"/>
              </a:rPr>
              <a:t>15 </a:t>
            </a:r>
            <a:r>
              <a:rPr sz="1800" spc="-10" dirty="0">
                <a:solidFill>
                  <a:srgbClr val="1F145D"/>
                </a:solidFill>
                <a:latin typeface="Calibri"/>
                <a:cs typeface="Calibri"/>
              </a:rPr>
              <a:t>to count </a:t>
            </a:r>
            <a:r>
              <a:rPr sz="1800" spc="-15" dirty="0">
                <a:solidFill>
                  <a:srgbClr val="1F145D"/>
                </a:solidFill>
                <a:latin typeface="Calibri"/>
                <a:cs typeface="Calibri"/>
              </a:rPr>
              <a:t>endlessly.</a:t>
            </a:r>
            <a:r>
              <a:rPr sz="1800" spc="-10" dirty="0">
                <a:solidFill>
                  <a:srgbClr val="1F145D"/>
                </a:solidFill>
                <a:latin typeface="Calibri"/>
                <a:cs typeface="Calibri"/>
              </a:rPr>
              <a:t> </a:t>
            </a:r>
            <a:endParaRPr sz="1800" dirty="0">
              <a:solidFill>
                <a:srgbClr val="1F145D"/>
              </a:solidFill>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0006" y="1020015"/>
            <a:ext cx="5179061" cy="697230"/>
          </a:xfrm>
          <a:prstGeom prst="rect">
            <a:avLst/>
          </a:prstGeom>
        </p:spPr>
        <p:txBody>
          <a:bodyPr vert="horz" wrap="square" lIns="0" tIns="13335" rIns="0" bIns="0" rtlCol="0">
            <a:spAutoFit/>
          </a:bodyPr>
          <a:lstStyle/>
          <a:p>
            <a:pPr marL="12700">
              <a:lnSpc>
                <a:spcPct val="100000"/>
              </a:lnSpc>
              <a:spcBef>
                <a:spcPts val="105"/>
              </a:spcBef>
            </a:pPr>
            <a:r>
              <a:rPr spc="-15" dirty="0"/>
              <a:t>Counter</a:t>
            </a:r>
            <a:r>
              <a:rPr spc="-40" dirty="0"/>
              <a:t> </a:t>
            </a:r>
            <a:r>
              <a:rPr dirty="0"/>
              <a:t>with</a:t>
            </a:r>
            <a:r>
              <a:rPr spc="-30" dirty="0"/>
              <a:t> </a:t>
            </a:r>
            <a:r>
              <a:rPr spc="-15" dirty="0"/>
              <a:t>reset</a:t>
            </a:r>
          </a:p>
        </p:txBody>
      </p:sp>
      <p:sp>
        <p:nvSpPr>
          <p:cNvPr id="3" name="object 3"/>
          <p:cNvSpPr txBox="1"/>
          <p:nvPr/>
        </p:nvSpPr>
        <p:spPr>
          <a:xfrm>
            <a:off x="916939" y="1802638"/>
            <a:ext cx="5658485" cy="2621915"/>
          </a:xfrm>
          <a:prstGeom prst="rect">
            <a:avLst/>
          </a:prstGeom>
        </p:spPr>
        <p:txBody>
          <a:bodyPr vert="horz" wrap="square" lIns="0" tIns="53975" rIns="0" bIns="0" rtlCol="0">
            <a:spAutoFit/>
          </a:bodyPr>
          <a:lstStyle/>
          <a:p>
            <a:pPr marL="241300" marR="235585" indent="-229235">
              <a:lnSpc>
                <a:spcPts val="2590"/>
              </a:lnSpc>
              <a:spcBef>
                <a:spcPts val="425"/>
              </a:spcBef>
              <a:buFont typeface="Arial"/>
              <a:buChar char="•"/>
              <a:tabLst>
                <a:tab pos="241935" algn="l"/>
              </a:tabLst>
            </a:pPr>
            <a:r>
              <a:rPr sz="2400" dirty="0">
                <a:solidFill>
                  <a:srgbClr val="1F145D"/>
                </a:solidFill>
                <a:latin typeface="Calibri"/>
                <a:cs typeface="Calibri"/>
              </a:rPr>
              <a:t>Adding a </a:t>
            </a:r>
            <a:r>
              <a:rPr sz="2400" spc="-15" dirty="0">
                <a:solidFill>
                  <a:srgbClr val="1F145D"/>
                </a:solidFill>
                <a:latin typeface="Calibri"/>
                <a:cs typeface="Calibri"/>
              </a:rPr>
              <a:t>synchronous </a:t>
            </a:r>
            <a:r>
              <a:rPr sz="2400" spc="-10" dirty="0">
                <a:solidFill>
                  <a:srgbClr val="1F145D"/>
                </a:solidFill>
                <a:latin typeface="Calibri"/>
                <a:cs typeface="Calibri"/>
              </a:rPr>
              <a:t>reset </a:t>
            </a:r>
            <a:r>
              <a:rPr sz="2400" dirty="0">
                <a:solidFill>
                  <a:srgbClr val="1F145D"/>
                </a:solidFill>
                <a:latin typeface="Calibri"/>
                <a:cs typeface="Calibri"/>
              </a:rPr>
              <a:t>and </a:t>
            </a:r>
            <a:r>
              <a:rPr sz="2400" spc="-10" dirty="0">
                <a:solidFill>
                  <a:srgbClr val="1F145D"/>
                </a:solidFill>
                <a:latin typeface="Calibri"/>
                <a:cs typeface="Calibri"/>
              </a:rPr>
              <a:t>wrapping </a:t>
            </a:r>
            <a:r>
              <a:rPr sz="2400" spc="-530" dirty="0">
                <a:solidFill>
                  <a:srgbClr val="1F145D"/>
                </a:solidFill>
                <a:latin typeface="Calibri"/>
                <a:cs typeface="Calibri"/>
              </a:rPr>
              <a:t> </a:t>
            </a:r>
            <a:r>
              <a:rPr sz="2400" spc="-10" dirty="0">
                <a:solidFill>
                  <a:srgbClr val="1F145D"/>
                </a:solidFill>
                <a:latin typeface="Calibri"/>
                <a:cs typeface="Calibri"/>
              </a:rPr>
              <a:t>around </a:t>
            </a:r>
            <a:r>
              <a:rPr sz="2400" spc="-15" dirty="0">
                <a:solidFill>
                  <a:srgbClr val="1F145D"/>
                </a:solidFill>
                <a:latin typeface="Calibri"/>
                <a:cs typeface="Calibri"/>
              </a:rPr>
              <a:t>at</a:t>
            </a:r>
            <a:r>
              <a:rPr sz="2400" spc="-20" dirty="0">
                <a:solidFill>
                  <a:srgbClr val="1F145D"/>
                </a:solidFill>
                <a:latin typeface="Calibri"/>
                <a:cs typeface="Calibri"/>
              </a:rPr>
              <a:t> </a:t>
            </a:r>
            <a:r>
              <a:rPr sz="2400" spc="-5" dirty="0">
                <a:solidFill>
                  <a:srgbClr val="1F145D"/>
                </a:solidFill>
                <a:latin typeface="Calibri"/>
                <a:cs typeface="Calibri"/>
              </a:rPr>
              <a:t>some</a:t>
            </a:r>
            <a:r>
              <a:rPr sz="2400" dirty="0">
                <a:solidFill>
                  <a:srgbClr val="1F145D"/>
                </a:solidFill>
                <a:latin typeface="Calibri"/>
                <a:cs typeface="Calibri"/>
              </a:rPr>
              <a:t> </a:t>
            </a:r>
            <a:r>
              <a:rPr sz="2400" spc="-10" dirty="0">
                <a:solidFill>
                  <a:srgbClr val="1F145D"/>
                </a:solidFill>
                <a:latin typeface="Calibri"/>
                <a:cs typeface="Calibri"/>
              </a:rPr>
              <a:t>predefined</a:t>
            </a:r>
            <a:r>
              <a:rPr sz="2400" dirty="0">
                <a:solidFill>
                  <a:srgbClr val="1F145D"/>
                </a:solidFill>
                <a:latin typeface="Calibri"/>
                <a:cs typeface="Calibri"/>
              </a:rPr>
              <a:t> </a:t>
            </a:r>
            <a:r>
              <a:rPr sz="2400" spc="-10" dirty="0">
                <a:solidFill>
                  <a:srgbClr val="1F145D"/>
                </a:solidFill>
                <a:latin typeface="Calibri"/>
                <a:cs typeface="Calibri"/>
              </a:rPr>
              <a:t>value</a:t>
            </a:r>
            <a:endParaRPr sz="2400" dirty="0">
              <a:solidFill>
                <a:srgbClr val="1F145D"/>
              </a:solidFill>
              <a:latin typeface="Calibri"/>
              <a:cs typeface="Calibri"/>
            </a:endParaRPr>
          </a:p>
          <a:p>
            <a:pPr marL="241300" marR="5080" indent="-229235">
              <a:lnSpc>
                <a:spcPts val="2590"/>
              </a:lnSpc>
              <a:spcBef>
                <a:spcPts val="1015"/>
              </a:spcBef>
              <a:buFont typeface="Arial"/>
              <a:buChar char="•"/>
              <a:tabLst>
                <a:tab pos="241935" algn="l"/>
              </a:tabLst>
            </a:pPr>
            <a:r>
              <a:rPr sz="2400" dirty="0">
                <a:solidFill>
                  <a:srgbClr val="1F145D"/>
                </a:solidFill>
                <a:latin typeface="Calibri"/>
                <a:cs typeface="Calibri"/>
              </a:rPr>
              <a:t>In</a:t>
            </a:r>
            <a:r>
              <a:rPr sz="2400" spc="-5" dirty="0">
                <a:solidFill>
                  <a:srgbClr val="1F145D"/>
                </a:solidFill>
                <a:latin typeface="Calibri"/>
                <a:cs typeface="Calibri"/>
              </a:rPr>
              <a:t> </a:t>
            </a:r>
            <a:r>
              <a:rPr sz="2400" spc="-10" dirty="0">
                <a:solidFill>
                  <a:srgbClr val="1F145D"/>
                </a:solidFill>
                <a:latin typeface="Calibri"/>
                <a:cs typeface="Calibri"/>
              </a:rPr>
              <a:t>VHDL</a:t>
            </a:r>
            <a:r>
              <a:rPr sz="2400" spc="10" dirty="0">
                <a:solidFill>
                  <a:srgbClr val="1F145D"/>
                </a:solidFill>
                <a:latin typeface="Calibri"/>
                <a:cs typeface="Calibri"/>
              </a:rPr>
              <a:t> </a:t>
            </a:r>
            <a:r>
              <a:rPr sz="2400" spc="-15" dirty="0">
                <a:solidFill>
                  <a:srgbClr val="1F145D"/>
                </a:solidFill>
                <a:latin typeface="Calibri"/>
                <a:cs typeface="Calibri"/>
              </a:rPr>
              <a:t>we</a:t>
            </a:r>
            <a:r>
              <a:rPr sz="2400" spc="-10" dirty="0">
                <a:solidFill>
                  <a:srgbClr val="1F145D"/>
                </a:solidFill>
                <a:latin typeface="Calibri"/>
                <a:cs typeface="Calibri"/>
              </a:rPr>
              <a:t> can</a:t>
            </a:r>
            <a:r>
              <a:rPr sz="2400" spc="-5" dirty="0">
                <a:solidFill>
                  <a:srgbClr val="1F145D"/>
                </a:solidFill>
                <a:latin typeface="Calibri"/>
                <a:cs typeface="Calibri"/>
              </a:rPr>
              <a:t> use </a:t>
            </a:r>
            <a:r>
              <a:rPr sz="2400" spc="-15" dirty="0">
                <a:solidFill>
                  <a:srgbClr val="1F145D"/>
                </a:solidFill>
                <a:latin typeface="Calibri"/>
                <a:cs typeface="Calibri"/>
              </a:rPr>
              <a:t>ranged</a:t>
            </a:r>
            <a:r>
              <a:rPr sz="2400" dirty="0">
                <a:solidFill>
                  <a:srgbClr val="1F145D"/>
                </a:solidFill>
                <a:latin typeface="Calibri"/>
                <a:cs typeface="Calibri"/>
              </a:rPr>
              <a:t> </a:t>
            </a:r>
            <a:r>
              <a:rPr sz="2400" spc="-15" dirty="0">
                <a:solidFill>
                  <a:srgbClr val="1F145D"/>
                </a:solidFill>
                <a:latin typeface="Calibri"/>
                <a:cs typeface="Calibri"/>
              </a:rPr>
              <a:t>integer</a:t>
            </a:r>
            <a:r>
              <a:rPr sz="2400" spc="-10" dirty="0">
                <a:solidFill>
                  <a:srgbClr val="1F145D"/>
                </a:solidFill>
                <a:latin typeface="Calibri"/>
                <a:cs typeface="Calibri"/>
              </a:rPr>
              <a:t> </a:t>
            </a:r>
            <a:r>
              <a:rPr sz="2400" spc="-15" dirty="0">
                <a:solidFill>
                  <a:srgbClr val="1F145D"/>
                </a:solidFill>
                <a:latin typeface="Calibri"/>
                <a:cs typeface="Calibri"/>
              </a:rPr>
              <a:t>to</a:t>
            </a:r>
            <a:r>
              <a:rPr sz="2400" spc="-10" dirty="0">
                <a:solidFill>
                  <a:srgbClr val="1F145D"/>
                </a:solidFill>
                <a:latin typeface="Calibri"/>
                <a:cs typeface="Calibri"/>
              </a:rPr>
              <a:t> give</a:t>
            </a:r>
            <a:r>
              <a:rPr sz="2400" dirty="0">
                <a:solidFill>
                  <a:srgbClr val="1F145D"/>
                </a:solidFill>
                <a:latin typeface="Calibri"/>
                <a:cs typeface="Calibri"/>
              </a:rPr>
              <a:t> a </a:t>
            </a:r>
            <a:r>
              <a:rPr sz="2400" spc="-530" dirty="0">
                <a:solidFill>
                  <a:srgbClr val="1F145D"/>
                </a:solidFill>
                <a:latin typeface="Calibri"/>
                <a:cs typeface="Calibri"/>
              </a:rPr>
              <a:t> </a:t>
            </a:r>
            <a:r>
              <a:rPr sz="2400" spc="-10" dirty="0">
                <a:solidFill>
                  <a:srgbClr val="1F145D"/>
                </a:solidFill>
                <a:latin typeface="Calibri"/>
                <a:cs typeface="Calibri"/>
              </a:rPr>
              <a:t>concise</a:t>
            </a:r>
            <a:r>
              <a:rPr sz="2400" spc="-20" dirty="0">
                <a:solidFill>
                  <a:srgbClr val="1F145D"/>
                </a:solidFill>
                <a:latin typeface="Calibri"/>
                <a:cs typeface="Calibri"/>
              </a:rPr>
              <a:t> </a:t>
            </a:r>
            <a:r>
              <a:rPr sz="2400" spc="-10" dirty="0">
                <a:solidFill>
                  <a:srgbClr val="1F145D"/>
                </a:solidFill>
                <a:latin typeface="Calibri"/>
                <a:cs typeface="Calibri"/>
              </a:rPr>
              <a:t>definition,</a:t>
            </a:r>
            <a:r>
              <a:rPr sz="2400" spc="25" dirty="0">
                <a:solidFill>
                  <a:srgbClr val="1F145D"/>
                </a:solidFill>
                <a:latin typeface="Calibri"/>
                <a:cs typeface="Calibri"/>
              </a:rPr>
              <a:t> </a:t>
            </a:r>
            <a:r>
              <a:rPr sz="2400" spc="-10" dirty="0">
                <a:solidFill>
                  <a:srgbClr val="1F145D"/>
                </a:solidFill>
                <a:latin typeface="Calibri"/>
                <a:cs typeface="Calibri"/>
              </a:rPr>
              <a:t>std_logic_vector</a:t>
            </a:r>
            <a:r>
              <a:rPr sz="2400" spc="-15" dirty="0">
                <a:solidFill>
                  <a:srgbClr val="1F145D"/>
                </a:solidFill>
                <a:latin typeface="Calibri"/>
                <a:cs typeface="Calibri"/>
              </a:rPr>
              <a:t> </a:t>
            </a:r>
            <a:r>
              <a:rPr sz="2400" spc="-5" dirty="0">
                <a:solidFill>
                  <a:srgbClr val="1F145D"/>
                </a:solidFill>
                <a:latin typeface="Calibri"/>
                <a:cs typeface="Calibri"/>
              </a:rPr>
              <a:t>or </a:t>
            </a:r>
            <a:r>
              <a:rPr sz="2400" dirty="0">
                <a:solidFill>
                  <a:srgbClr val="1F145D"/>
                </a:solidFill>
                <a:latin typeface="Calibri"/>
                <a:cs typeface="Calibri"/>
              </a:rPr>
              <a:t> </a:t>
            </a:r>
            <a:r>
              <a:rPr sz="2400" spc="-5" dirty="0">
                <a:solidFill>
                  <a:srgbClr val="1F145D"/>
                </a:solidFill>
                <a:latin typeface="Calibri"/>
                <a:cs typeface="Calibri"/>
              </a:rPr>
              <a:t>unsigned()</a:t>
            </a:r>
            <a:r>
              <a:rPr sz="2400" spc="-15" dirty="0">
                <a:solidFill>
                  <a:srgbClr val="1F145D"/>
                </a:solidFill>
                <a:latin typeface="Calibri"/>
                <a:cs typeface="Calibri"/>
              </a:rPr>
              <a:t> </a:t>
            </a:r>
            <a:r>
              <a:rPr sz="2400" spc="-10" dirty="0">
                <a:solidFill>
                  <a:srgbClr val="1F145D"/>
                </a:solidFill>
                <a:latin typeface="Calibri"/>
                <a:cs typeface="Calibri"/>
              </a:rPr>
              <a:t>can</a:t>
            </a:r>
            <a:r>
              <a:rPr sz="2400" spc="-5" dirty="0">
                <a:solidFill>
                  <a:srgbClr val="1F145D"/>
                </a:solidFill>
                <a:latin typeface="Calibri"/>
                <a:cs typeface="Calibri"/>
              </a:rPr>
              <a:t> be</a:t>
            </a:r>
            <a:r>
              <a:rPr sz="2400" spc="-10" dirty="0">
                <a:solidFill>
                  <a:srgbClr val="1F145D"/>
                </a:solidFill>
                <a:latin typeface="Calibri"/>
                <a:cs typeface="Calibri"/>
              </a:rPr>
              <a:t> </a:t>
            </a:r>
            <a:r>
              <a:rPr sz="2400" spc="-5" dirty="0">
                <a:solidFill>
                  <a:srgbClr val="1F145D"/>
                </a:solidFill>
                <a:latin typeface="Calibri"/>
                <a:cs typeface="Calibri"/>
              </a:rPr>
              <a:t>used </a:t>
            </a:r>
            <a:r>
              <a:rPr sz="2400" spc="-15" dirty="0">
                <a:solidFill>
                  <a:srgbClr val="1F145D"/>
                </a:solidFill>
                <a:latin typeface="Calibri"/>
                <a:cs typeface="Calibri"/>
              </a:rPr>
              <a:t>too.</a:t>
            </a:r>
            <a:endParaRPr sz="2400" dirty="0">
              <a:solidFill>
                <a:srgbClr val="1F145D"/>
              </a:solidFill>
              <a:latin typeface="Calibri"/>
              <a:cs typeface="Calibri"/>
            </a:endParaRPr>
          </a:p>
          <a:p>
            <a:pPr marL="241300" indent="-229235">
              <a:lnSpc>
                <a:spcPts val="2735"/>
              </a:lnSpc>
              <a:spcBef>
                <a:spcPts val="675"/>
              </a:spcBef>
              <a:buFont typeface="Arial"/>
              <a:buChar char="•"/>
              <a:tabLst>
                <a:tab pos="241935" algn="l"/>
              </a:tabLst>
            </a:pPr>
            <a:r>
              <a:rPr sz="2400" dirty="0">
                <a:solidFill>
                  <a:srgbClr val="1F145D"/>
                </a:solidFill>
                <a:latin typeface="Calibri"/>
                <a:cs typeface="Calibri"/>
              </a:rPr>
              <a:t>As</a:t>
            </a:r>
            <a:r>
              <a:rPr sz="2400" spc="-10" dirty="0">
                <a:solidFill>
                  <a:srgbClr val="1F145D"/>
                </a:solidFill>
                <a:latin typeface="Calibri"/>
                <a:cs typeface="Calibri"/>
              </a:rPr>
              <a:t> </a:t>
            </a:r>
            <a:r>
              <a:rPr sz="2400" dirty="0">
                <a:solidFill>
                  <a:srgbClr val="1F145D"/>
                </a:solidFill>
                <a:latin typeface="Calibri"/>
                <a:cs typeface="Calibri"/>
              </a:rPr>
              <a:t>an</a:t>
            </a:r>
            <a:r>
              <a:rPr sz="2400" spc="-25" dirty="0">
                <a:solidFill>
                  <a:srgbClr val="1F145D"/>
                </a:solidFill>
                <a:latin typeface="Calibri"/>
                <a:cs typeface="Calibri"/>
              </a:rPr>
              <a:t> </a:t>
            </a:r>
            <a:r>
              <a:rPr sz="2400" spc="-10" dirty="0">
                <a:solidFill>
                  <a:srgbClr val="1F145D"/>
                </a:solidFill>
                <a:latin typeface="Calibri"/>
                <a:cs typeface="Calibri"/>
              </a:rPr>
              <a:t>alternative</a:t>
            </a:r>
            <a:r>
              <a:rPr sz="2400" spc="-15" dirty="0">
                <a:solidFill>
                  <a:srgbClr val="1F145D"/>
                </a:solidFill>
                <a:latin typeface="Calibri"/>
                <a:cs typeface="Calibri"/>
              </a:rPr>
              <a:t> </a:t>
            </a:r>
            <a:r>
              <a:rPr sz="2400" spc="-10" dirty="0">
                <a:solidFill>
                  <a:srgbClr val="1F145D"/>
                </a:solidFill>
                <a:latin typeface="Calibri"/>
                <a:cs typeface="Calibri"/>
              </a:rPr>
              <a:t>can</a:t>
            </a:r>
            <a:r>
              <a:rPr sz="2400" spc="-5" dirty="0">
                <a:solidFill>
                  <a:srgbClr val="1F145D"/>
                </a:solidFill>
                <a:latin typeface="Calibri"/>
                <a:cs typeface="Calibri"/>
              </a:rPr>
              <a:t> </a:t>
            </a:r>
            <a:r>
              <a:rPr sz="2400" dirty="0">
                <a:solidFill>
                  <a:srgbClr val="1F145D"/>
                </a:solidFill>
                <a:latin typeface="Calibri"/>
                <a:cs typeface="Calibri"/>
              </a:rPr>
              <a:t>also</a:t>
            </a:r>
            <a:r>
              <a:rPr sz="2400" spc="-20" dirty="0">
                <a:solidFill>
                  <a:srgbClr val="1F145D"/>
                </a:solidFill>
                <a:latin typeface="Calibri"/>
                <a:cs typeface="Calibri"/>
              </a:rPr>
              <a:t> </a:t>
            </a:r>
            <a:r>
              <a:rPr sz="2400" spc="-5" dirty="0">
                <a:solidFill>
                  <a:srgbClr val="1F145D"/>
                </a:solidFill>
                <a:latin typeface="Calibri"/>
                <a:cs typeface="Calibri"/>
              </a:rPr>
              <a:t>write</a:t>
            </a:r>
            <a:endParaRPr sz="2400" dirty="0">
              <a:solidFill>
                <a:srgbClr val="1F145D"/>
              </a:solidFill>
              <a:latin typeface="Calibri"/>
              <a:cs typeface="Calibri"/>
            </a:endParaRPr>
          </a:p>
          <a:p>
            <a:pPr marL="241300">
              <a:lnSpc>
                <a:spcPts val="2735"/>
              </a:lnSpc>
            </a:pPr>
            <a:r>
              <a:rPr sz="2400" spc="-10" dirty="0">
                <a:solidFill>
                  <a:srgbClr val="1F145D"/>
                </a:solidFill>
                <a:latin typeface="Calibri"/>
                <a:cs typeface="Calibri"/>
              </a:rPr>
              <a:t>count&lt;=(count+1)</a:t>
            </a:r>
            <a:r>
              <a:rPr sz="2400" spc="-30" dirty="0">
                <a:solidFill>
                  <a:srgbClr val="1F145D"/>
                </a:solidFill>
                <a:latin typeface="Calibri"/>
                <a:cs typeface="Calibri"/>
              </a:rPr>
              <a:t> </a:t>
            </a:r>
            <a:r>
              <a:rPr sz="2400" dirty="0">
                <a:solidFill>
                  <a:srgbClr val="1F145D"/>
                </a:solidFill>
                <a:latin typeface="Calibri"/>
                <a:cs typeface="Calibri"/>
              </a:rPr>
              <a:t>mod</a:t>
            </a:r>
            <a:r>
              <a:rPr sz="2400" spc="-15" dirty="0">
                <a:solidFill>
                  <a:srgbClr val="1F145D"/>
                </a:solidFill>
                <a:latin typeface="Calibri"/>
                <a:cs typeface="Calibri"/>
              </a:rPr>
              <a:t> </a:t>
            </a:r>
            <a:r>
              <a:rPr sz="2400" spc="-5" dirty="0">
                <a:solidFill>
                  <a:srgbClr val="1F145D"/>
                </a:solidFill>
                <a:latin typeface="Calibri"/>
                <a:cs typeface="Calibri"/>
              </a:rPr>
              <a:t>N;</a:t>
            </a:r>
            <a:endParaRPr sz="2400" dirty="0">
              <a:solidFill>
                <a:srgbClr val="1F145D"/>
              </a:solidFill>
              <a:latin typeface="Calibri"/>
              <a:cs typeface="Calibri"/>
            </a:endParaRPr>
          </a:p>
        </p:txBody>
      </p:sp>
      <p:sp>
        <p:nvSpPr>
          <p:cNvPr id="4" name="object 4"/>
          <p:cNvSpPr txBox="1"/>
          <p:nvPr/>
        </p:nvSpPr>
        <p:spPr>
          <a:xfrm>
            <a:off x="7278623" y="256031"/>
            <a:ext cx="4599940" cy="3139440"/>
          </a:xfrm>
          <a:prstGeom prst="rect">
            <a:avLst/>
          </a:prstGeom>
          <a:solidFill>
            <a:srgbClr val="E1EFD9"/>
          </a:solidFill>
          <a:ln w="9525">
            <a:solidFill>
              <a:srgbClr val="00AF50"/>
            </a:solidFill>
          </a:ln>
        </p:spPr>
        <p:txBody>
          <a:bodyPr vert="horz" wrap="square" lIns="0" tIns="30480" rIns="0" bIns="0" rtlCol="0">
            <a:spAutoFit/>
          </a:bodyPr>
          <a:lstStyle/>
          <a:p>
            <a:pPr marL="92075">
              <a:lnSpc>
                <a:spcPct val="100000"/>
              </a:lnSpc>
              <a:spcBef>
                <a:spcPts val="240"/>
              </a:spcBef>
            </a:pPr>
            <a:r>
              <a:rPr sz="1800" b="1" spc="-5" dirty="0">
                <a:solidFill>
                  <a:srgbClr val="1F145D"/>
                </a:solidFill>
                <a:latin typeface="Calibri"/>
                <a:cs typeface="Calibri"/>
              </a:rPr>
              <a:t>module</a:t>
            </a:r>
            <a:r>
              <a:rPr sz="1800" b="1" spc="-55" dirty="0">
                <a:solidFill>
                  <a:srgbClr val="1F145D"/>
                </a:solidFill>
                <a:latin typeface="Calibri"/>
                <a:cs typeface="Calibri"/>
              </a:rPr>
              <a:t> </a:t>
            </a:r>
            <a:r>
              <a:rPr sz="1800" spc="-5" dirty="0">
                <a:solidFill>
                  <a:srgbClr val="1F145D"/>
                </a:solidFill>
                <a:latin typeface="Calibri"/>
                <a:cs typeface="Calibri"/>
              </a:rPr>
              <a:t>modNctr</a:t>
            </a:r>
            <a:endParaRPr sz="1800" dirty="0">
              <a:solidFill>
                <a:srgbClr val="1F145D"/>
              </a:solidFill>
              <a:latin typeface="Calibri"/>
              <a:cs typeface="Calibri"/>
            </a:endParaRPr>
          </a:p>
          <a:p>
            <a:pPr marL="196850">
              <a:lnSpc>
                <a:spcPct val="100000"/>
              </a:lnSpc>
            </a:pPr>
            <a:r>
              <a:rPr sz="1800" dirty="0">
                <a:solidFill>
                  <a:srgbClr val="1F145D"/>
                </a:solidFill>
                <a:latin typeface="Calibri"/>
                <a:cs typeface="Calibri"/>
              </a:rPr>
              <a:t>#</a:t>
            </a:r>
            <a:r>
              <a:rPr sz="1800" spc="-10" dirty="0">
                <a:solidFill>
                  <a:srgbClr val="1F145D"/>
                </a:solidFill>
                <a:latin typeface="Calibri"/>
                <a:cs typeface="Calibri"/>
              </a:rPr>
              <a:t> (</a:t>
            </a:r>
            <a:r>
              <a:rPr sz="1800" b="1" spc="-10" dirty="0">
                <a:solidFill>
                  <a:srgbClr val="1F145D"/>
                </a:solidFill>
                <a:latin typeface="Calibri"/>
                <a:cs typeface="Calibri"/>
              </a:rPr>
              <a:t>parameter</a:t>
            </a:r>
            <a:r>
              <a:rPr sz="1800" b="1" spc="-40" dirty="0">
                <a:solidFill>
                  <a:srgbClr val="1F145D"/>
                </a:solidFill>
                <a:latin typeface="Calibri"/>
                <a:cs typeface="Calibri"/>
              </a:rPr>
              <a:t> </a:t>
            </a:r>
            <a:r>
              <a:rPr sz="1800" dirty="0">
                <a:solidFill>
                  <a:srgbClr val="1F145D"/>
                </a:solidFill>
                <a:latin typeface="Calibri"/>
                <a:cs typeface="Calibri"/>
              </a:rPr>
              <a:t>N</a:t>
            </a:r>
            <a:r>
              <a:rPr sz="1800" spc="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10,</a:t>
            </a:r>
            <a:r>
              <a:rPr sz="1800" spc="-5" dirty="0">
                <a:solidFill>
                  <a:srgbClr val="1F145D"/>
                </a:solidFill>
                <a:latin typeface="Calibri"/>
                <a:cs typeface="Calibri"/>
              </a:rPr>
              <a:t> </a:t>
            </a:r>
            <a:r>
              <a:rPr sz="1800" spc="-10" dirty="0">
                <a:solidFill>
                  <a:srgbClr val="1F145D"/>
                </a:solidFill>
                <a:latin typeface="Calibri"/>
                <a:cs typeface="Calibri"/>
              </a:rPr>
              <a:t>WIDTH=4)</a:t>
            </a:r>
            <a:endParaRPr sz="1800" dirty="0">
              <a:solidFill>
                <a:srgbClr val="1F145D"/>
              </a:solidFill>
              <a:latin typeface="Calibri"/>
              <a:cs typeface="Calibri"/>
            </a:endParaRPr>
          </a:p>
          <a:p>
            <a:pPr marL="354330">
              <a:lnSpc>
                <a:spcPct val="100000"/>
              </a:lnSpc>
            </a:pPr>
            <a:r>
              <a:rPr sz="1800" dirty="0">
                <a:solidFill>
                  <a:srgbClr val="1F145D"/>
                </a:solidFill>
                <a:latin typeface="Calibri"/>
                <a:cs typeface="Calibri"/>
              </a:rPr>
              <a:t>(</a:t>
            </a:r>
            <a:r>
              <a:rPr sz="1800" spc="-15" dirty="0">
                <a:solidFill>
                  <a:srgbClr val="1F145D"/>
                </a:solidFill>
                <a:latin typeface="Calibri"/>
                <a:cs typeface="Calibri"/>
              </a:rPr>
              <a:t> </a:t>
            </a:r>
            <a:r>
              <a:rPr sz="1800" b="1" dirty="0">
                <a:solidFill>
                  <a:srgbClr val="1F145D"/>
                </a:solidFill>
                <a:latin typeface="Calibri"/>
                <a:cs typeface="Calibri"/>
              </a:rPr>
              <a:t>input</a:t>
            </a:r>
            <a:r>
              <a:rPr sz="1800" b="1" spc="-35"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nrst,</a:t>
            </a:r>
            <a:endParaRPr sz="1800" dirty="0">
              <a:solidFill>
                <a:srgbClr val="1F145D"/>
              </a:solidFill>
              <a:latin typeface="Calibri"/>
              <a:cs typeface="Calibri"/>
            </a:endParaRPr>
          </a:p>
          <a:p>
            <a:pPr marL="459105">
              <a:lnSpc>
                <a:spcPct val="100000"/>
              </a:lnSpc>
            </a:pPr>
            <a:r>
              <a:rPr sz="1800" b="1" dirty="0">
                <a:solidFill>
                  <a:srgbClr val="1F145D"/>
                </a:solidFill>
                <a:latin typeface="Calibri"/>
                <a:cs typeface="Calibri"/>
              </a:rPr>
              <a:t>output</a:t>
            </a:r>
            <a:r>
              <a:rPr sz="1800" b="1" spc="-45" dirty="0">
                <a:solidFill>
                  <a:srgbClr val="1F145D"/>
                </a:solidFill>
                <a:latin typeface="Calibri"/>
                <a:cs typeface="Calibri"/>
              </a:rPr>
              <a:t> </a:t>
            </a:r>
            <a:r>
              <a:rPr sz="1800" b="1" spc="-10" dirty="0">
                <a:solidFill>
                  <a:srgbClr val="1F145D"/>
                </a:solidFill>
                <a:latin typeface="Calibri"/>
                <a:cs typeface="Calibri"/>
              </a:rPr>
              <a:t>reg </a:t>
            </a:r>
            <a:r>
              <a:rPr sz="1800" spc="-5" dirty="0">
                <a:solidFill>
                  <a:srgbClr val="1F145D"/>
                </a:solidFill>
                <a:latin typeface="Calibri"/>
                <a:cs typeface="Calibri"/>
              </a:rPr>
              <a:t>[WIDTH-1:0]</a:t>
            </a:r>
            <a:r>
              <a:rPr sz="1800" spc="10" dirty="0">
                <a:solidFill>
                  <a:srgbClr val="1F145D"/>
                </a:solidFill>
                <a:latin typeface="Calibri"/>
                <a:cs typeface="Calibri"/>
              </a:rPr>
              <a:t> </a:t>
            </a:r>
            <a:r>
              <a:rPr sz="1800" spc="-10" dirty="0">
                <a:solidFill>
                  <a:srgbClr val="1F145D"/>
                </a:solidFill>
                <a:latin typeface="Calibri"/>
                <a:cs typeface="Calibri"/>
              </a:rPr>
              <a:t>count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0</a:t>
            </a:r>
            <a:r>
              <a:rPr sz="1800" spc="-15" dirty="0">
                <a:solidFill>
                  <a:srgbClr val="1F145D"/>
                </a:solidFill>
                <a:latin typeface="Calibri"/>
                <a:cs typeface="Calibri"/>
              </a:rPr>
              <a:t> </a:t>
            </a:r>
            <a:r>
              <a:rPr sz="1800" spc="-5" dirty="0">
                <a:solidFill>
                  <a:srgbClr val="1F145D"/>
                </a:solidFill>
                <a:latin typeface="Calibri"/>
                <a:cs typeface="Calibri"/>
              </a:rPr>
              <a:t>);</a:t>
            </a:r>
            <a:endParaRPr sz="1800" dirty="0">
              <a:solidFill>
                <a:srgbClr val="1F145D"/>
              </a:solidFill>
              <a:latin typeface="Calibri"/>
              <a:cs typeface="Calibri"/>
            </a:endParaRPr>
          </a:p>
          <a:p>
            <a:pPr marL="248920" marR="1734185" indent="-157480">
              <a:lnSpc>
                <a:spcPct val="100000"/>
              </a:lnSpc>
            </a:pPr>
            <a:r>
              <a:rPr sz="1800" b="1" spc="-15" dirty="0">
                <a:solidFill>
                  <a:srgbClr val="1F145D"/>
                </a:solidFill>
                <a:latin typeface="Calibri"/>
                <a:cs typeface="Calibri"/>
              </a:rPr>
              <a:t>always </a:t>
            </a:r>
            <a:r>
              <a:rPr sz="1800"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 </a:t>
            </a:r>
            <a:r>
              <a:rPr sz="1800" spc="-10" dirty="0">
                <a:solidFill>
                  <a:srgbClr val="1F145D"/>
                </a:solidFill>
                <a:latin typeface="Calibri"/>
                <a:cs typeface="Calibri"/>
              </a:rPr>
              <a:t>clk) </a:t>
            </a:r>
            <a:r>
              <a:rPr sz="1800" b="1" spc="-5" dirty="0">
                <a:solidFill>
                  <a:srgbClr val="1F145D"/>
                </a:solidFill>
                <a:latin typeface="Calibri"/>
                <a:cs typeface="Calibri"/>
              </a:rPr>
              <a:t>begin </a:t>
            </a:r>
            <a:r>
              <a:rPr sz="1800" b="1" spc="-395" dirty="0">
                <a:solidFill>
                  <a:srgbClr val="1F145D"/>
                </a:solidFill>
                <a:latin typeface="Calibri"/>
                <a:cs typeface="Calibri"/>
              </a:rPr>
              <a:t> </a:t>
            </a:r>
            <a:r>
              <a:rPr sz="1800" b="1" dirty="0">
                <a:solidFill>
                  <a:srgbClr val="1F145D"/>
                </a:solidFill>
                <a:latin typeface="Calibri"/>
                <a:cs typeface="Calibri"/>
              </a:rPr>
              <a:t>if</a:t>
            </a:r>
            <a:r>
              <a:rPr sz="1800" b="1" spc="-5" dirty="0">
                <a:solidFill>
                  <a:srgbClr val="1F145D"/>
                </a:solidFill>
                <a:latin typeface="Calibri"/>
                <a:cs typeface="Calibri"/>
              </a:rPr>
              <a:t> </a:t>
            </a:r>
            <a:r>
              <a:rPr sz="1800" spc="-15" dirty="0">
                <a:solidFill>
                  <a:srgbClr val="1F145D"/>
                </a:solidFill>
                <a:latin typeface="Calibri"/>
                <a:cs typeface="Calibri"/>
              </a:rPr>
              <a:t>(!nrst</a:t>
            </a:r>
            <a:r>
              <a:rPr sz="1800" spc="5" dirty="0">
                <a:solidFill>
                  <a:srgbClr val="1F145D"/>
                </a:solidFill>
                <a:latin typeface="Calibri"/>
                <a:cs typeface="Calibri"/>
              </a:rPr>
              <a:t> </a:t>
            </a:r>
            <a:r>
              <a:rPr sz="1800" spc="-5"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(count==N-1))</a:t>
            </a:r>
            <a:endParaRPr sz="1800" dirty="0">
              <a:solidFill>
                <a:srgbClr val="1F145D"/>
              </a:solidFill>
              <a:latin typeface="Calibri"/>
              <a:cs typeface="Calibri"/>
            </a:endParaRPr>
          </a:p>
          <a:p>
            <a:pPr marL="720090">
              <a:lnSpc>
                <a:spcPct val="100000"/>
              </a:lnSpc>
            </a:pPr>
            <a:r>
              <a:rPr sz="1800" spc="-10" dirty="0">
                <a:solidFill>
                  <a:srgbClr val="1F145D"/>
                </a:solidFill>
                <a:latin typeface="Calibri"/>
                <a:cs typeface="Calibri"/>
              </a:rPr>
              <a:t>count</a:t>
            </a:r>
            <a:r>
              <a:rPr sz="1800" spc="-2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dirty="0">
                <a:solidFill>
                  <a:srgbClr val="1F145D"/>
                </a:solidFill>
                <a:latin typeface="Calibri"/>
                <a:cs typeface="Calibri"/>
              </a:rPr>
              <a:t>0;</a:t>
            </a:r>
          </a:p>
          <a:p>
            <a:pPr marL="248920">
              <a:lnSpc>
                <a:spcPct val="100000"/>
              </a:lnSpc>
              <a:spcBef>
                <a:spcPts val="5"/>
              </a:spcBef>
            </a:pPr>
            <a:r>
              <a:rPr sz="1800" b="1" dirty="0">
                <a:solidFill>
                  <a:srgbClr val="1F145D"/>
                </a:solidFill>
                <a:latin typeface="Calibri"/>
                <a:cs typeface="Calibri"/>
              </a:rPr>
              <a:t>else</a:t>
            </a:r>
            <a:endParaRPr sz="1800" dirty="0">
              <a:solidFill>
                <a:srgbClr val="1F145D"/>
              </a:solidFill>
              <a:latin typeface="Calibri"/>
              <a:cs typeface="Calibri"/>
            </a:endParaRPr>
          </a:p>
          <a:p>
            <a:pPr marL="720090">
              <a:lnSpc>
                <a:spcPct val="100000"/>
              </a:lnSpc>
            </a:pPr>
            <a:r>
              <a:rPr sz="1800" spc="-10" dirty="0">
                <a:solidFill>
                  <a:srgbClr val="1F145D"/>
                </a:solidFill>
                <a:latin typeface="Calibri"/>
                <a:cs typeface="Calibri"/>
              </a:rPr>
              <a:t>count</a:t>
            </a:r>
            <a:r>
              <a:rPr sz="1800" spc="-15" dirty="0">
                <a:solidFill>
                  <a:srgbClr val="1F145D"/>
                </a:solidFill>
                <a:latin typeface="Calibri"/>
                <a:cs typeface="Calibri"/>
              </a:rPr>
              <a:t> </a:t>
            </a:r>
            <a:r>
              <a:rPr sz="1800" spc="-5" dirty="0">
                <a:solidFill>
                  <a:srgbClr val="1F145D"/>
                </a:solidFill>
                <a:latin typeface="Calibri"/>
                <a:cs typeface="Calibri"/>
              </a:rPr>
              <a:t>&lt;=</a:t>
            </a:r>
            <a:r>
              <a:rPr sz="1800" dirty="0">
                <a:solidFill>
                  <a:srgbClr val="1F145D"/>
                </a:solidFill>
                <a:latin typeface="Calibri"/>
                <a:cs typeface="Calibri"/>
              </a:rPr>
              <a:t> </a:t>
            </a:r>
            <a:r>
              <a:rPr sz="1800" spc="-10" dirty="0">
                <a:solidFill>
                  <a:srgbClr val="1F145D"/>
                </a:solidFill>
                <a:latin typeface="Calibri"/>
                <a:cs typeface="Calibri"/>
              </a:rPr>
              <a:t>count</a:t>
            </a:r>
            <a:r>
              <a:rPr sz="1800" spc="-20" dirty="0">
                <a:solidFill>
                  <a:srgbClr val="1F145D"/>
                </a:solidFill>
                <a:latin typeface="Calibri"/>
                <a:cs typeface="Calibri"/>
              </a:rPr>
              <a:t> </a:t>
            </a:r>
            <a:r>
              <a:rPr sz="1800" spc="-5" dirty="0">
                <a:solidFill>
                  <a:srgbClr val="1F145D"/>
                </a:solidFill>
                <a:latin typeface="Calibri"/>
                <a:cs typeface="Calibri"/>
              </a:rPr>
              <a:t>+1;</a:t>
            </a:r>
            <a:endParaRPr sz="1800" dirty="0">
              <a:solidFill>
                <a:srgbClr val="1F145D"/>
              </a:solidFill>
              <a:latin typeface="Calibri"/>
              <a:cs typeface="Calibri"/>
            </a:endParaRPr>
          </a:p>
          <a:p>
            <a:pPr marL="92075" marR="3414395" indent="156845">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dirty="0">
              <a:solidFill>
                <a:srgbClr val="1F145D"/>
              </a:solidFill>
              <a:latin typeface="Calibri"/>
              <a:cs typeface="Calibri"/>
            </a:endParaRPr>
          </a:p>
        </p:txBody>
      </p:sp>
      <p:sp>
        <p:nvSpPr>
          <p:cNvPr id="5" name="object 5"/>
          <p:cNvSpPr txBox="1"/>
          <p:nvPr/>
        </p:nvSpPr>
        <p:spPr>
          <a:xfrm>
            <a:off x="7278623" y="3613403"/>
            <a:ext cx="4599940" cy="3139440"/>
          </a:xfrm>
          <a:prstGeom prst="rect">
            <a:avLst/>
          </a:prstGeom>
          <a:solidFill>
            <a:srgbClr val="E1EFD9"/>
          </a:solidFill>
          <a:ln w="9525">
            <a:solidFill>
              <a:srgbClr val="00AF50"/>
            </a:solidFill>
          </a:ln>
        </p:spPr>
        <p:txBody>
          <a:bodyPr vert="horz" wrap="square" lIns="0" tIns="31750" rIns="0" bIns="0" rtlCol="0">
            <a:spAutoFit/>
          </a:bodyPr>
          <a:lstStyle/>
          <a:p>
            <a:pPr marL="92075">
              <a:lnSpc>
                <a:spcPct val="100000"/>
              </a:lnSpc>
              <a:spcBef>
                <a:spcPts val="250"/>
              </a:spcBef>
            </a:pPr>
            <a:r>
              <a:rPr sz="1800" b="1" spc="-10" dirty="0">
                <a:solidFill>
                  <a:srgbClr val="1F145D"/>
                </a:solidFill>
                <a:latin typeface="Calibri"/>
                <a:cs typeface="Calibri"/>
              </a:rPr>
              <a:t>constant</a:t>
            </a:r>
            <a:r>
              <a:rPr sz="1800" b="1" spc="-40" dirty="0">
                <a:solidFill>
                  <a:srgbClr val="1F145D"/>
                </a:solidFill>
                <a:latin typeface="Calibri"/>
                <a:cs typeface="Calibri"/>
              </a:rPr>
              <a:t> </a:t>
            </a:r>
            <a:r>
              <a:rPr sz="1800" dirty="0">
                <a:solidFill>
                  <a:srgbClr val="1F145D"/>
                </a:solidFill>
                <a:latin typeface="Calibri"/>
                <a:cs typeface="Calibri"/>
              </a:rPr>
              <a:t>N</a:t>
            </a:r>
            <a:r>
              <a:rPr sz="1800" spc="-10" dirty="0">
                <a:solidFill>
                  <a:srgbClr val="1F145D"/>
                </a:solidFill>
                <a:latin typeface="Calibri"/>
                <a:cs typeface="Calibri"/>
              </a:rPr>
              <a:t> </a:t>
            </a:r>
            <a:r>
              <a:rPr sz="1800" dirty="0">
                <a:solidFill>
                  <a:srgbClr val="1F145D"/>
                </a:solidFill>
                <a:latin typeface="Calibri"/>
                <a:cs typeface="Calibri"/>
              </a:rPr>
              <a:t>: </a:t>
            </a:r>
            <a:r>
              <a:rPr sz="1800" b="1" spc="-10" dirty="0">
                <a:solidFill>
                  <a:srgbClr val="1F145D"/>
                </a:solidFill>
                <a:latin typeface="Calibri"/>
                <a:cs typeface="Calibri"/>
              </a:rPr>
              <a:t>integer</a:t>
            </a:r>
            <a:r>
              <a:rPr sz="1800" b="1" spc="-50" dirty="0">
                <a:solidFill>
                  <a:srgbClr val="1F145D"/>
                </a:solidFill>
                <a:latin typeface="Calibri"/>
                <a:cs typeface="Calibri"/>
              </a:rPr>
              <a:t> </a:t>
            </a:r>
            <a:r>
              <a:rPr sz="1800" dirty="0">
                <a:solidFill>
                  <a:srgbClr val="1F145D"/>
                </a:solidFill>
                <a:latin typeface="Calibri"/>
                <a:cs typeface="Calibri"/>
              </a:rPr>
              <a:t>:= 10;</a:t>
            </a:r>
          </a:p>
          <a:p>
            <a:pPr marL="92075">
              <a:lnSpc>
                <a:spcPct val="100000"/>
              </a:lnSpc>
            </a:pPr>
            <a:r>
              <a:rPr sz="1800" b="1" dirty="0">
                <a:solidFill>
                  <a:srgbClr val="1F145D"/>
                </a:solidFill>
                <a:latin typeface="Calibri"/>
                <a:cs typeface="Calibri"/>
              </a:rPr>
              <a:t>signal</a:t>
            </a:r>
            <a:r>
              <a:rPr sz="1800" b="1" spc="-30" dirty="0">
                <a:solidFill>
                  <a:srgbClr val="1F145D"/>
                </a:solidFill>
                <a:latin typeface="Calibri"/>
                <a:cs typeface="Calibri"/>
              </a:rPr>
              <a:t> </a:t>
            </a:r>
            <a:r>
              <a:rPr sz="1800" spc="-10" dirty="0">
                <a:solidFill>
                  <a:srgbClr val="1F145D"/>
                </a:solidFill>
                <a:latin typeface="Calibri"/>
                <a:cs typeface="Calibri"/>
              </a:rPr>
              <a:t>count</a:t>
            </a:r>
            <a:r>
              <a:rPr sz="1800" spc="-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spc="-10" dirty="0">
                <a:solidFill>
                  <a:srgbClr val="1F145D"/>
                </a:solidFill>
                <a:latin typeface="Calibri"/>
                <a:cs typeface="Calibri"/>
              </a:rPr>
              <a:t>integer</a:t>
            </a:r>
            <a:r>
              <a:rPr sz="1800" b="1" spc="-35" dirty="0">
                <a:solidFill>
                  <a:srgbClr val="1F145D"/>
                </a:solidFill>
                <a:latin typeface="Calibri"/>
                <a:cs typeface="Calibri"/>
              </a:rPr>
              <a:t> </a:t>
            </a:r>
            <a:r>
              <a:rPr sz="1800" b="1" spc="-15" dirty="0">
                <a:solidFill>
                  <a:srgbClr val="1F145D"/>
                </a:solidFill>
                <a:latin typeface="Calibri"/>
                <a:cs typeface="Calibri"/>
              </a:rPr>
              <a:t>range</a:t>
            </a:r>
            <a:r>
              <a:rPr sz="1800" b="1" spc="-25" dirty="0">
                <a:solidFill>
                  <a:srgbClr val="1F145D"/>
                </a:solidFill>
                <a:latin typeface="Calibri"/>
                <a:cs typeface="Calibri"/>
              </a:rPr>
              <a:t> </a:t>
            </a:r>
            <a:r>
              <a:rPr sz="1800" dirty="0">
                <a:solidFill>
                  <a:srgbClr val="1F145D"/>
                </a:solidFill>
                <a:latin typeface="Calibri"/>
                <a:cs typeface="Calibri"/>
              </a:rPr>
              <a:t>0</a:t>
            </a:r>
            <a:r>
              <a:rPr sz="1800" spc="5" dirty="0">
                <a:solidFill>
                  <a:srgbClr val="1F145D"/>
                </a:solidFill>
                <a:latin typeface="Calibri"/>
                <a:cs typeface="Calibri"/>
              </a:rPr>
              <a:t> </a:t>
            </a:r>
            <a:r>
              <a:rPr sz="1800" b="1" spc="-10" dirty="0">
                <a:solidFill>
                  <a:srgbClr val="1F145D"/>
                </a:solidFill>
                <a:latin typeface="Calibri"/>
                <a:cs typeface="Calibri"/>
              </a:rPr>
              <a:t>to</a:t>
            </a:r>
            <a:r>
              <a:rPr sz="1800" b="1" spc="-15" dirty="0">
                <a:solidFill>
                  <a:srgbClr val="1F145D"/>
                </a:solidFill>
                <a:latin typeface="Calibri"/>
                <a:cs typeface="Calibri"/>
              </a:rPr>
              <a:t> </a:t>
            </a:r>
            <a:r>
              <a:rPr sz="1800" dirty="0">
                <a:solidFill>
                  <a:srgbClr val="1F145D"/>
                </a:solidFill>
                <a:latin typeface="Calibri"/>
                <a:cs typeface="Calibri"/>
              </a:rPr>
              <a:t>N-1</a:t>
            </a:r>
            <a:r>
              <a:rPr sz="1800" spc="-5" dirty="0">
                <a:solidFill>
                  <a:srgbClr val="1F145D"/>
                </a:solidFill>
                <a:latin typeface="Calibri"/>
                <a:cs typeface="Calibri"/>
              </a:rPr>
              <a:t> </a:t>
            </a:r>
            <a:r>
              <a:rPr sz="1800" dirty="0">
                <a:solidFill>
                  <a:srgbClr val="1F145D"/>
                </a:solidFill>
                <a:latin typeface="Calibri"/>
                <a:cs typeface="Calibri"/>
              </a:rPr>
              <a:t>:= 0;</a:t>
            </a:r>
          </a:p>
          <a:p>
            <a:pPr>
              <a:lnSpc>
                <a:spcPct val="100000"/>
              </a:lnSpc>
              <a:spcBef>
                <a:spcPts val="20"/>
              </a:spcBef>
            </a:pPr>
            <a:endParaRPr sz="1750" dirty="0">
              <a:solidFill>
                <a:srgbClr val="1F145D"/>
              </a:solidFill>
              <a:latin typeface="Calibri"/>
              <a:cs typeface="Calibri"/>
            </a:endParaRPr>
          </a:p>
          <a:p>
            <a:pPr marL="92075">
              <a:lnSpc>
                <a:spcPct val="100000"/>
              </a:lnSpc>
            </a:pPr>
            <a:r>
              <a:rPr sz="1800" b="1" spc="-5" dirty="0">
                <a:solidFill>
                  <a:srgbClr val="1F145D"/>
                </a:solidFill>
                <a:latin typeface="Calibri"/>
                <a:cs typeface="Calibri"/>
              </a:rPr>
              <a:t>process</a:t>
            </a:r>
            <a:r>
              <a:rPr sz="1800" spc="-5" dirty="0">
                <a:solidFill>
                  <a:srgbClr val="1F145D"/>
                </a:solidFill>
                <a:latin typeface="Calibri"/>
                <a:cs typeface="Calibri"/>
              </a:rPr>
              <a:t>(clk)</a:t>
            </a:r>
            <a:r>
              <a:rPr sz="1800" spc="-45" dirty="0">
                <a:solidFill>
                  <a:srgbClr val="1F145D"/>
                </a:solidFill>
                <a:latin typeface="Calibri"/>
                <a:cs typeface="Calibri"/>
              </a:rPr>
              <a:t> </a:t>
            </a:r>
            <a:r>
              <a:rPr sz="1800" b="1" spc="-5" dirty="0">
                <a:solidFill>
                  <a:srgbClr val="1F145D"/>
                </a:solidFill>
                <a:latin typeface="Calibri"/>
                <a:cs typeface="Calibri"/>
              </a:rPr>
              <a:t>begin</a:t>
            </a:r>
            <a:endParaRPr sz="1800" dirty="0">
              <a:solidFill>
                <a:srgbClr val="1F145D"/>
              </a:solidFill>
              <a:latin typeface="Calibri"/>
              <a:cs typeface="Calibri"/>
            </a:endParaRPr>
          </a:p>
          <a:p>
            <a:pPr marL="300990">
              <a:lnSpc>
                <a:spcPct val="100000"/>
              </a:lnSpc>
              <a:spcBef>
                <a:spcPts val="5"/>
              </a:spcBef>
            </a:pPr>
            <a:r>
              <a:rPr sz="1800" b="1" dirty="0">
                <a:solidFill>
                  <a:srgbClr val="1F145D"/>
                </a:solidFill>
                <a:latin typeface="Calibri"/>
                <a:cs typeface="Calibri"/>
              </a:rPr>
              <a:t>if</a:t>
            </a:r>
            <a:r>
              <a:rPr sz="1800" b="1" spc="-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spc="-15" dirty="0">
                <a:solidFill>
                  <a:srgbClr val="1F145D"/>
                </a:solidFill>
                <a:latin typeface="Calibri"/>
                <a:cs typeface="Calibri"/>
              </a:rPr>
              <a:t> </a:t>
            </a:r>
            <a:r>
              <a:rPr sz="1800" b="1" dirty="0">
                <a:solidFill>
                  <a:srgbClr val="1F145D"/>
                </a:solidFill>
                <a:latin typeface="Calibri"/>
                <a:cs typeface="Calibri"/>
              </a:rPr>
              <a:t>then</a:t>
            </a:r>
            <a:endParaRPr sz="1800" dirty="0">
              <a:solidFill>
                <a:srgbClr val="1F145D"/>
              </a:solidFill>
              <a:latin typeface="Calibri"/>
              <a:cs typeface="Calibri"/>
            </a:endParaRPr>
          </a:p>
          <a:p>
            <a:pPr marL="615950">
              <a:lnSpc>
                <a:spcPct val="100000"/>
              </a:lnSpc>
            </a:pPr>
            <a:r>
              <a:rPr sz="1800" b="1" dirty="0">
                <a:solidFill>
                  <a:srgbClr val="1F145D"/>
                </a:solidFill>
                <a:latin typeface="Calibri"/>
                <a:cs typeface="Calibri"/>
              </a:rPr>
              <a:t>if</a:t>
            </a:r>
            <a:r>
              <a:rPr sz="1800" b="1" spc="-15" dirty="0">
                <a:solidFill>
                  <a:srgbClr val="1F145D"/>
                </a:solidFill>
                <a:latin typeface="Calibri"/>
                <a:cs typeface="Calibri"/>
              </a:rPr>
              <a:t> </a:t>
            </a:r>
            <a:r>
              <a:rPr sz="1800" spc="-15" dirty="0">
                <a:solidFill>
                  <a:srgbClr val="1F145D"/>
                </a:solidFill>
                <a:latin typeface="Calibri"/>
                <a:cs typeface="Calibri"/>
              </a:rPr>
              <a:t>(nrst=‘0’)</a:t>
            </a:r>
            <a:r>
              <a:rPr sz="1800" spc="35" dirty="0">
                <a:solidFill>
                  <a:srgbClr val="1F145D"/>
                </a:solidFill>
                <a:latin typeface="Calibri"/>
                <a:cs typeface="Calibri"/>
              </a:rPr>
              <a:t> </a:t>
            </a:r>
            <a:r>
              <a:rPr sz="1800" b="1" dirty="0">
                <a:solidFill>
                  <a:srgbClr val="1F145D"/>
                </a:solidFill>
                <a:latin typeface="Calibri"/>
                <a:cs typeface="Calibri"/>
              </a:rPr>
              <a:t>or</a:t>
            </a:r>
            <a:r>
              <a:rPr sz="1800" b="1" spc="-10" dirty="0">
                <a:solidFill>
                  <a:srgbClr val="1F145D"/>
                </a:solidFill>
                <a:latin typeface="Calibri"/>
                <a:cs typeface="Calibri"/>
              </a:rPr>
              <a:t> </a:t>
            </a:r>
            <a:r>
              <a:rPr sz="1800" spc="-5" dirty="0">
                <a:solidFill>
                  <a:srgbClr val="1F145D"/>
                </a:solidFill>
                <a:latin typeface="Calibri"/>
                <a:cs typeface="Calibri"/>
              </a:rPr>
              <a:t>(count=N-1)</a:t>
            </a:r>
            <a:r>
              <a:rPr sz="1800" spc="5" dirty="0">
                <a:solidFill>
                  <a:srgbClr val="1F145D"/>
                </a:solidFill>
                <a:latin typeface="Calibri"/>
                <a:cs typeface="Calibri"/>
              </a:rPr>
              <a:t> </a:t>
            </a:r>
            <a:r>
              <a:rPr sz="1800" b="1" dirty="0">
                <a:solidFill>
                  <a:srgbClr val="1F145D"/>
                </a:solidFill>
                <a:latin typeface="Calibri"/>
                <a:cs typeface="Calibri"/>
              </a:rPr>
              <a:t>then</a:t>
            </a:r>
            <a:endParaRPr sz="1800" dirty="0">
              <a:solidFill>
                <a:srgbClr val="1F145D"/>
              </a:solidFill>
              <a:latin typeface="Calibri"/>
              <a:cs typeface="Calibri"/>
            </a:endParaRPr>
          </a:p>
          <a:p>
            <a:pPr marL="982344">
              <a:lnSpc>
                <a:spcPct val="100000"/>
              </a:lnSpc>
            </a:pPr>
            <a:r>
              <a:rPr sz="1800" spc="-10" dirty="0">
                <a:solidFill>
                  <a:srgbClr val="1F145D"/>
                </a:solidFill>
                <a:latin typeface="Calibri"/>
                <a:cs typeface="Calibri"/>
              </a:rPr>
              <a:t>count&lt;=</a:t>
            </a:r>
            <a:r>
              <a:rPr sz="1800" spc="-15" dirty="0">
                <a:solidFill>
                  <a:srgbClr val="1F145D"/>
                </a:solidFill>
                <a:latin typeface="Calibri"/>
                <a:cs typeface="Calibri"/>
              </a:rPr>
              <a:t> </a:t>
            </a:r>
            <a:r>
              <a:rPr sz="1800" dirty="0">
                <a:solidFill>
                  <a:srgbClr val="1F145D"/>
                </a:solidFill>
                <a:latin typeface="Calibri"/>
                <a:cs typeface="Calibri"/>
              </a:rPr>
              <a:t>0;</a:t>
            </a:r>
          </a:p>
          <a:p>
            <a:pPr marL="615950">
              <a:lnSpc>
                <a:spcPct val="100000"/>
              </a:lnSpc>
            </a:pPr>
            <a:r>
              <a:rPr sz="1800" b="1" dirty="0">
                <a:solidFill>
                  <a:srgbClr val="1F145D"/>
                </a:solidFill>
                <a:latin typeface="Calibri"/>
                <a:cs typeface="Calibri"/>
              </a:rPr>
              <a:t>else</a:t>
            </a:r>
            <a:endParaRPr sz="1800" dirty="0">
              <a:solidFill>
                <a:srgbClr val="1F145D"/>
              </a:solidFill>
              <a:latin typeface="Calibri"/>
              <a:cs typeface="Calibri"/>
            </a:endParaRPr>
          </a:p>
          <a:p>
            <a:pPr marL="1006475">
              <a:lnSpc>
                <a:spcPct val="100000"/>
              </a:lnSpc>
            </a:pPr>
            <a:r>
              <a:rPr sz="1800" spc="-5" dirty="0">
                <a:solidFill>
                  <a:srgbClr val="1F145D"/>
                </a:solidFill>
                <a:latin typeface="Calibri"/>
                <a:cs typeface="Calibri"/>
              </a:rPr>
              <a:t>count&lt;=count+1;</a:t>
            </a:r>
            <a:endParaRPr sz="1800" dirty="0">
              <a:solidFill>
                <a:srgbClr val="1F145D"/>
              </a:solidFill>
              <a:latin typeface="Calibri"/>
              <a:cs typeface="Calibri"/>
            </a:endParaRPr>
          </a:p>
          <a:p>
            <a:pPr marL="92075" marR="3308985" indent="208279">
              <a:lnSpc>
                <a:spcPct val="100000"/>
              </a:lnSpc>
            </a:pPr>
            <a:r>
              <a:rPr sz="1800" b="1" dirty="0">
                <a:solidFill>
                  <a:srgbClr val="1F145D"/>
                </a:solidFill>
                <a:latin typeface="Calibri"/>
                <a:cs typeface="Calibri"/>
              </a:rPr>
              <a:t>end</a:t>
            </a:r>
            <a:r>
              <a:rPr sz="1800" b="1" spc="405"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 </a:t>
            </a:r>
            <a:r>
              <a:rPr sz="1800" spc="5" dirty="0">
                <a:solidFill>
                  <a:srgbClr val="1F145D"/>
                </a:solidFill>
                <a:latin typeface="Calibri"/>
                <a:cs typeface="Calibri"/>
              </a:rPr>
              <a:t> </a:t>
            </a:r>
            <a:r>
              <a:rPr sz="1800" b="1" dirty="0">
                <a:solidFill>
                  <a:srgbClr val="1F145D"/>
                </a:solidFill>
                <a:latin typeface="Calibri"/>
                <a:cs typeface="Calibri"/>
              </a:rPr>
              <a:t>end</a:t>
            </a:r>
            <a:r>
              <a:rPr sz="1800" b="1" spc="-105"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dirty="0">
              <a:solidFill>
                <a:srgbClr val="1F145D"/>
              </a:solidFill>
              <a:latin typeface="Calibri"/>
              <a:cs typeface="Calibri"/>
            </a:endParaRPr>
          </a:p>
        </p:txBody>
      </p:sp>
      <p:grpSp>
        <p:nvGrpSpPr>
          <p:cNvPr id="20" name="Group 19">
            <a:extLst>
              <a:ext uri="{FF2B5EF4-FFF2-40B4-BE49-F238E27FC236}">
                <a16:creationId xmlns:a16="http://schemas.microsoft.com/office/drawing/2014/main" id="{8F35063A-1DF3-4A7E-9857-70C4B9178696}"/>
              </a:ext>
            </a:extLst>
          </p:cNvPr>
          <p:cNvGrpSpPr/>
          <p:nvPr/>
        </p:nvGrpSpPr>
        <p:grpSpPr>
          <a:xfrm>
            <a:off x="3124200" y="4648200"/>
            <a:ext cx="3125978" cy="2015972"/>
            <a:chOff x="3717821" y="4489882"/>
            <a:chExt cx="3125978" cy="2015972"/>
          </a:xfrm>
        </p:grpSpPr>
        <p:sp>
          <p:nvSpPr>
            <p:cNvPr id="14" name="object 14"/>
            <p:cNvSpPr txBox="1"/>
            <p:nvPr/>
          </p:nvSpPr>
          <p:spPr>
            <a:xfrm>
              <a:off x="6267450" y="5534050"/>
              <a:ext cx="55626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145D"/>
                  </a:solidFill>
                  <a:latin typeface="Calibri"/>
                  <a:cs typeface="Calibri"/>
                </a:rPr>
                <a:t>c</a:t>
              </a:r>
              <a:r>
                <a:rPr sz="1800" spc="-5" dirty="0">
                  <a:solidFill>
                    <a:srgbClr val="1F145D"/>
                  </a:solidFill>
                  <a:latin typeface="Calibri"/>
                  <a:cs typeface="Calibri"/>
                </a:rPr>
                <a:t>ou</a:t>
              </a:r>
              <a:r>
                <a:rPr sz="1800" spc="-10" dirty="0">
                  <a:solidFill>
                    <a:srgbClr val="1F145D"/>
                  </a:solidFill>
                  <a:latin typeface="Calibri"/>
                  <a:cs typeface="Calibri"/>
                </a:rPr>
                <a:t>n</a:t>
              </a:r>
              <a:r>
                <a:rPr sz="1800" dirty="0">
                  <a:solidFill>
                    <a:srgbClr val="1F145D"/>
                  </a:solidFill>
                  <a:latin typeface="Calibri"/>
                  <a:cs typeface="Calibri"/>
                </a:rPr>
                <a:t>t</a:t>
              </a:r>
              <a:endParaRPr sz="1800">
                <a:solidFill>
                  <a:srgbClr val="1F145D"/>
                </a:solidFill>
                <a:latin typeface="Calibri"/>
                <a:cs typeface="Calibri"/>
              </a:endParaRPr>
            </a:p>
          </p:txBody>
        </p:sp>
        <p:sp>
          <p:nvSpPr>
            <p:cNvPr id="15" name="object 15"/>
            <p:cNvSpPr txBox="1"/>
            <p:nvPr/>
          </p:nvSpPr>
          <p:spPr>
            <a:xfrm>
              <a:off x="5196966" y="6206134"/>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grpSp>
          <p:nvGrpSpPr>
            <p:cNvPr id="19" name="Group 18">
              <a:extLst>
                <a:ext uri="{FF2B5EF4-FFF2-40B4-BE49-F238E27FC236}">
                  <a16:creationId xmlns:a16="http://schemas.microsoft.com/office/drawing/2014/main" id="{B8882756-9FFD-4544-8431-7AD2DCAF7126}"/>
                </a:ext>
              </a:extLst>
            </p:cNvPr>
            <p:cNvGrpSpPr/>
            <p:nvPr/>
          </p:nvGrpSpPr>
          <p:grpSpPr>
            <a:xfrm>
              <a:off x="3717821" y="4489882"/>
              <a:ext cx="3125978" cy="1758442"/>
              <a:chOff x="3737228" y="4498847"/>
              <a:chExt cx="3125978" cy="1758442"/>
            </a:xfrm>
          </p:grpSpPr>
          <p:sp>
            <p:nvSpPr>
              <p:cNvPr id="6" name="object 6"/>
              <p:cNvSpPr/>
              <p:nvPr/>
            </p:nvSpPr>
            <p:spPr>
              <a:xfrm>
                <a:off x="4832603" y="4498847"/>
                <a:ext cx="1009015" cy="1481455"/>
              </a:xfrm>
              <a:custGeom>
                <a:avLst/>
                <a:gdLst/>
                <a:ahLst/>
                <a:cxnLst/>
                <a:rect l="l" t="t" r="r" b="b"/>
                <a:pathLst>
                  <a:path w="1009014" h="1481454">
                    <a:moveTo>
                      <a:pt x="1008888" y="0"/>
                    </a:moveTo>
                    <a:lnTo>
                      <a:pt x="0" y="0"/>
                    </a:lnTo>
                    <a:lnTo>
                      <a:pt x="0" y="1481327"/>
                    </a:lnTo>
                    <a:lnTo>
                      <a:pt x="1008888" y="1481327"/>
                    </a:lnTo>
                    <a:lnTo>
                      <a:pt x="1008888" y="0"/>
                    </a:lnTo>
                    <a:close/>
                  </a:path>
                </a:pathLst>
              </a:custGeom>
              <a:solidFill>
                <a:srgbClr val="4471C4"/>
              </a:solidFill>
            </p:spPr>
            <p:txBody>
              <a:bodyPr wrap="square" lIns="0" tIns="0" rIns="0" bIns="0" rtlCol="0"/>
              <a:lstStyle/>
              <a:p>
                <a:endParaRPr>
                  <a:solidFill>
                    <a:srgbClr val="1F145D"/>
                  </a:solidFill>
                </a:endParaRPr>
              </a:p>
            </p:txBody>
          </p:sp>
          <p:grpSp>
            <p:nvGrpSpPr>
              <p:cNvPr id="18" name="Group 17">
                <a:extLst>
                  <a:ext uri="{FF2B5EF4-FFF2-40B4-BE49-F238E27FC236}">
                    <a16:creationId xmlns:a16="http://schemas.microsoft.com/office/drawing/2014/main" id="{EC5F72B0-6366-4685-9F58-CB2AA8A21AA9}"/>
                  </a:ext>
                </a:extLst>
              </p:cNvPr>
              <p:cNvGrpSpPr/>
              <p:nvPr/>
            </p:nvGrpSpPr>
            <p:grpSpPr>
              <a:xfrm>
                <a:off x="3737228" y="4498847"/>
                <a:ext cx="3125978" cy="1758442"/>
                <a:chOff x="3737228" y="4498847"/>
                <a:chExt cx="3125978" cy="1758442"/>
              </a:xfrm>
            </p:grpSpPr>
            <p:sp>
              <p:nvSpPr>
                <p:cNvPr id="7" name="object 7"/>
                <p:cNvSpPr txBox="1"/>
                <p:nvPr/>
              </p:nvSpPr>
              <p:spPr>
                <a:xfrm>
                  <a:off x="4832603" y="4498847"/>
                  <a:ext cx="1009015" cy="892552"/>
                </a:xfrm>
                <a:prstGeom prst="rect">
                  <a:avLst/>
                </a:prstGeom>
                <a:ln w="12700">
                  <a:solidFill>
                    <a:srgbClr val="2E528F"/>
                  </a:solidFill>
                </a:ln>
              </p:spPr>
              <p:txBody>
                <a:bodyPr vert="horz" wrap="square" lIns="0" tIns="0" rIns="0" bIns="0" rtlCol="0">
                  <a:spAutoFit/>
                </a:bodyPr>
                <a:lstStyle/>
                <a:p>
                  <a:pPr>
                    <a:lnSpc>
                      <a:spcPct val="100000"/>
                    </a:lnSpc>
                  </a:pPr>
                  <a:endParaRPr sz="1800" dirty="0">
                    <a:solidFill>
                      <a:srgbClr val="1F145D"/>
                    </a:solidFill>
                    <a:latin typeface="Times New Roman"/>
                    <a:cs typeface="Times New Roman"/>
                  </a:endParaRPr>
                </a:p>
                <a:p>
                  <a:pPr>
                    <a:lnSpc>
                      <a:spcPct val="100000"/>
                    </a:lnSpc>
                    <a:spcBef>
                      <a:spcPts val="35"/>
                    </a:spcBef>
                  </a:pPr>
                  <a:endParaRPr sz="2200" dirty="0">
                    <a:solidFill>
                      <a:srgbClr val="1F145D"/>
                    </a:solidFill>
                    <a:latin typeface="Times New Roman"/>
                    <a:cs typeface="Times New Roman"/>
                  </a:endParaRPr>
                </a:p>
                <a:p>
                  <a:pPr marL="130810">
                    <a:lnSpc>
                      <a:spcPct val="100000"/>
                    </a:lnSpc>
                  </a:pPr>
                  <a:r>
                    <a:rPr sz="1800" spc="-10" dirty="0">
                      <a:solidFill>
                        <a:srgbClr val="1F145D"/>
                      </a:solidFill>
                      <a:latin typeface="Calibri"/>
                      <a:cs typeface="Calibri"/>
                    </a:rPr>
                    <a:t>Counter</a:t>
                  </a:r>
                  <a:endParaRPr sz="1800" dirty="0">
                    <a:solidFill>
                      <a:srgbClr val="1F145D"/>
                    </a:solidFill>
                    <a:latin typeface="Calibri"/>
                    <a:cs typeface="Calibri"/>
                  </a:endParaRPr>
                </a:p>
              </p:txBody>
            </p:sp>
            <p:grpSp>
              <p:nvGrpSpPr>
                <p:cNvPr id="8" name="object 8"/>
                <p:cNvGrpSpPr/>
                <p:nvPr/>
              </p:nvGrpSpPr>
              <p:grpSpPr>
                <a:xfrm>
                  <a:off x="4131436" y="4855209"/>
                  <a:ext cx="2731770" cy="1402080"/>
                  <a:chOff x="4131436" y="4855209"/>
                  <a:chExt cx="2731770" cy="1402080"/>
                </a:xfrm>
              </p:grpSpPr>
              <p:sp>
                <p:nvSpPr>
                  <p:cNvPr id="9" name="object 9"/>
                  <p:cNvSpPr/>
                  <p:nvPr/>
                </p:nvSpPr>
                <p:spPr>
                  <a:xfrm>
                    <a:off x="5180075" y="5789675"/>
                    <a:ext cx="314325" cy="190500"/>
                  </a:xfrm>
                  <a:custGeom>
                    <a:avLst/>
                    <a:gdLst/>
                    <a:ahLst/>
                    <a:cxnLst/>
                    <a:rect l="l" t="t" r="r" b="b"/>
                    <a:pathLst>
                      <a:path w="314325" h="190500">
                        <a:moveTo>
                          <a:pt x="156972" y="0"/>
                        </a:moveTo>
                        <a:lnTo>
                          <a:pt x="0" y="190500"/>
                        </a:lnTo>
                        <a:lnTo>
                          <a:pt x="313944" y="190500"/>
                        </a:lnTo>
                        <a:lnTo>
                          <a:pt x="156972" y="0"/>
                        </a:lnTo>
                        <a:close/>
                      </a:path>
                    </a:pathLst>
                  </a:custGeom>
                  <a:solidFill>
                    <a:srgbClr val="FFFFFF"/>
                  </a:solidFill>
                </p:spPr>
                <p:txBody>
                  <a:bodyPr wrap="square" lIns="0" tIns="0" rIns="0" bIns="0" rtlCol="0"/>
                  <a:lstStyle/>
                  <a:p>
                    <a:endParaRPr>
                      <a:solidFill>
                        <a:srgbClr val="1F145D"/>
                      </a:solidFill>
                    </a:endParaRPr>
                  </a:p>
                </p:txBody>
              </p:sp>
              <p:sp>
                <p:nvSpPr>
                  <p:cNvPr id="10" name="object 10"/>
                  <p:cNvSpPr/>
                  <p:nvPr/>
                </p:nvSpPr>
                <p:spPr>
                  <a:xfrm>
                    <a:off x="5180075" y="5789675"/>
                    <a:ext cx="314325" cy="190500"/>
                  </a:xfrm>
                  <a:custGeom>
                    <a:avLst/>
                    <a:gdLst/>
                    <a:ahLst/>
                    <a:cxnLst/>
                    <a:rect l="l" t="t" r="r" b="b"/>
                    <a:pathLst>
                      <a:path w="314325" h="190500">
                        <a:moveTo>
                          <a:pt x="0" y="190500"/>
                        </a:moveTo>
                        <a:lnTo>
                          <a:pt x="156972" y="0"/>
                        </a:lnTo>
                        <a:lnTo>
                          <a:pt x="313944" y="190500"/>
                        </a:lnTo>
                        <a:lnTo>
                          <a:pt x="0" y="190500"/>
                        </a:lnTo>
                        <a:close/>
                      </a:path>
                    </a:pathLst>
                  </a:custGeom>
                  <a:ln w="12700">
                    <a:solidFill>
                      <a:srgbClr val="2E528F"/>
                    </a:solidFill>
                  </a:ln>
                </p:spPr>
                <p:txBody>
                  <a:bodyPr wrap="square" lIns="0" tIns="0" rIns="0" bIns="0" rtlCol="0"/>
                  <a:lstStyle/>
                  <a:p>
                    <a:endParaRPr>
                      <a:solidFill>
                        <a:srgbClr val="1F145D"/>
                      </a:solidFill>
                    </a:endParaRPr>
                  </a:p>
                </p:txBody>
              </p:sp>
              <p:sp>
                <p:nvSpPr>
                  <p:cNvPr id="11" name="object 11"/>
                  <p:cNvSpPr/>
                  <p:nvPr/>
                </p:nvSpPr>
                <p:spPr>
                  <a:xfrm>
                    <a:off x="4134611" y="5199887"/>
                    <a:ext cx="1202690" cy="1057275"/>
                  </a:xfrm>
                  <a:custGeom>
                    <a:avLst/>
                    <a:gdLst/>
                    <a:ahLst/>
                    <a:cxnLst/>
                    <a:rect l="l" t="t" r="r" b="b"/>
                    <a:pathLst>
                      <a:path w="1202689" h="1057275">
                        <a:moveTo>
                          <a:pt x="1202436" y="780288"/>
                        </a:moveTo>
                        <a:lnTo>
                          <a:pt x="1202436" y="1056779"/>
                        </a:lnTo>
                      </a:path>
                      <a:path w="1202689" h="1057275">
                        <a:moveTo>
                          <a:pt x="0" y="0"/>
                        </a:moveTo>
                        <a:lnTo>
                          <a:pt x="697738" y="4699"/>
                        </a:lnTo>
                      </a:path>
                    </a:pathLst>
                  </a:custGeom>
                  <a:ln w="6350">
                    <a:solidFill>
                      <a:srgbClr val="4471C4"/>
                    </a:solidFill>
                  </a:ln>
                </p:spPr>
                <p:txBody>
                  <a:bodyPr wrap="square" lIns="0" tIns="0" rIns="0" bIns="0" rtlCol="0"/>
                  <a:lstStyle/>
                  <a:p>
                    <a:endParaRPr>
                      <a:solidFill>
                        <a:srgbClr val="1F145D"/>
                      </a:solidFill>
                    </a:endParaRPr>
                  </a:p>
                </p:txBody>
              </p:sp>
              <p:sp>
                <p:nvSpPr>
                  <p:cNvPr id="12" name="object 12"/>
                  <p:cNvSpPr/>
                  <p:nvPr/>
                </p:nvSpPr>
                <p:spPr>
                  <a:xfrm>
                    <a:off x="5847588" y="4861559"/>
                    <a:ext cx="1009015" cy="676910"/>
                  </a:xfrm>
                  <a:custGeom>
                    <a:avLst/>
                    <a:gdLst/>
                    <a:ahLst/>
                    <a:cxnLst/>
                    <a:rect l="l" t="t" r="r" b="b"/>
                    <a:pathLst>
                      <a:path w="1009015" h="676910">
                        <a:moveTo>
                          <a:pt x="670560" y="0"/>
                        </a:moveTo>
                        <a:lnTo>
                          <a:pt x="670560" y="169163"/>
                        </a:lnTo>
                        <a:lnTo>
                          <a:pt x="0" y="169163"/>
                        </a:lnTo>
                        <a:lnTo>
                          <a:pt x="0" y="507491"/>
                        </a:lnTo>
                        <a:lnTo>
                          <a:pt x="670560" y="507491"/>
                        </a:lnTo>
                        <a:lnTo>
                          <a:pt x="670560" y="676655"/>
                        </a:lnTo>
                        <a:lnTo>
                          <a:pt x="1008888" y="338327"/>
                        </a:lnTo>
                        <a:lnTo>
                          <a:pt x="670560" y="0"/>
                        </a:lnTo>
                        <a:close/>
                      </a:path>
                    </a:pathLst>
                  </a:custGeom>
                  <a:solidFill>
                    <a:srgbClr val="4471C4"/>
                  </a:solidFill>
                </p:spPr>
                <p:txBody>
                  <a:bodyPr wrap="square" lIns="0" tIns="0" rIns="0" bIns="0" rtlCol="0"/>
                  <a:lstStyle/>
                  <a:p>
                    <a:endParaRPr>
                      <a:solidFill>
                        <a:srgbClr val="1F145D"/>
                      </a:solidFill>
                    </a:endParaRPr>
                  </a:p>
                </p:txBody>
              </p:sp>
              <p:sp>
                <p:nvSpPr>
                  <p:cNvPr id="13" name="object 13"/>
                  <p:cNvSpPr/>
                  <p:nvPr/>
                </p:nvSpPr>
                <p:spPr>
                  <a:xfrm>
                    <a:off x="5847588" y="4861559"/>
                    <a:ext cx="1009015" cy="676910"/>
                  </a:xfrm>
                  <a:custGeom>
                    <a:avLst/>
                    <a:gdLst/>
                    <a:ahLst/>
                    <a:cxnLst/>
                    <a:rect l="l" t="t" r="r" b="b"/>
                    <a:pathLst>
                      <a:path w="1009015" h="676910">
                        <a:moveTo>
                          <a:pt x="0" y="169163"/>
                        </a:moveTo>
                        <a:lnTo>
                          <a:pt x="670560" y="169163"/>
                        </a:lnTo>
                        <a:lnTo>
                          <a:pt x="670560" y="0"/>
                        </a:lnTo>
                        <a:lnTo>
                          <a:pt x="1008888" y="338327"/>
                        </a:lnTo>
                        <a:lnTo>
                          <a:pt x="670560" y="676655"/>
                        </a:lnTo>
                        <a:lnTo>
                          <a:pt x="670560" y="507491"/>
                        </a:lnTo>
                        <a:lnTo>
                          <a:pt x="0" y="507491"/>
                        </a:lnTo>
                        <a:lnTo>
                          <a:pt x="0" y="169163"/>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6" name="object 16"/>
                <p:cNvSpPr txBox="1"/>
                <p:nvPr/>
              </p:nvSpPr>
              <p:spPr>
                <a:xfrm>
                  <a:off x="3737228" y="4996941"/>
                  <a:ext cx="3841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n</a:t>
                  </a:r>
                  <a:r>
                    <a:rPr sz="1800" spc="-40" dirty="0">
                      <a:solidFill>
                        <a:srgbClr val="1F145D"/>
                      </a:solidFill>
                      <a:latin typeface="Calibri"/>
                      <a:cs typeface="Calibri"/>
                    </a:rPr>
                    <a:t>r</a:t>
                  </a:r>
                  <a:r>
                    <a:rPr sz="1800" spc="-20" dirty="0">
                      <a:solidFill>
                        <a:srgbClr val="1F145D"/>
                      </a:solidFill>
                      <a:latin typeface="Calibri"/>
                      <a:cs typeface="Calibri"/>
                    </a:rPr>
                    <a:t>s</a:t>
                  </a:r>
                  <a:r>
                    <a:rPr sz="1800" dirty="0">
                      <a:solidFill>
                        <a:srgbClr val="1F145D"/>
                      </a:solidFill>
                      <a:latin typeface="Calibri"/>
                      <a:cs typeface="Calibri"/>
                    </a:rPr>
                    <a:t>t</a:t>
                  </a:r>
                </a:p>
              </p:txBody>
            </p:sp>
          </p:grpSp>
        </p:gr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912" y="1135062"/>
            <a:ext cx="5899141" cy="697230"/>
          </a:xfrm>
          <a:prstGeom prst="rect">
            <a:avLst/>
          </a:prstGeom>
        </p:spPr>
        <p:txBody>
          <a:bodyPr vert="horz" wrap="square" lIns="0" tIns="13335" rIns="0" bIns="0" rtlCol="0">
            <a:spAutoFit/>
          </a:bodyPr>
          <a:lstStyle/>
          <a:p>
            <a:pPr marL="12700">
              <a:lnSpc>
                <a:spcPct val="100000"/>
              </a:lnSpc>
              <a:spcBef>
                <a:spcPts val="105"/>
              </a:spcBef>
            </a:pPr>
            <a:r>
              <a:rPr dirty="0"/>
              <a:t>Up</a:t>
            </a:r>
            <a:r>
              <a:rPr spc="-35" dirty="0"/>
              <a:t> </a:t>
            </a:r>
            <a:r>
              <a:rPr spc="-5" dirty="0"/>
              <a:t>Down</a:t>
            </a:r>
            <a:r>
              <a:rPr spc="-30" dirty="0"/>
              <a:t> </a:t>
            </a:r>
            <a:r>
              <a:rPr spc="-15" dirty="0"/>
              <a:t>Counter</a:t>
            </a:r>
          </a:p>
        </p:txBody>
      </p:sp>
      <p:sp>
        <p:nvSpPr>
          <p:cNvPr id="3" name="object 3"/>
          <p:cNvSpPr txBox="1"/>
          <p:nvPr/>
        </p:nvSpPr>
        <p:spPr>
          <a:xfrm>
            <a:off x="719734" y="1992883"/>
            <a:ext cx="3986529" cy="1574149"/>
          </a:xfrm>
          <a:prstGeom prst="rect">
            <a:avLst/>
          </a:prstGeom>
        </p:spPr>
        <p:txBody>
          <a:bodyPr vert="horz" wrap="square" lIns="0" tIns="47625" rIns="0" bIns="0" rtlCol="0">
            <a:spAutoFit/>
          </a:bodyPr>
          <a:lstStyle/>
          <a:p>
            <a:pPr marL="241300" marR="240665" indent="-228600" algn="just">
              <a:lnSpc>
                <a:spcPts val="2160"/>
              </a:lnSpc>
              <a:spcBef>
                <a:spcPts val="375"/>
              </a:spcBef>
              <a:buFont typeface="Arial"/>
              <a:buChar char="•"/>
              <a:tabLst>
                <a:tab pos="241300" algn="l"/>
              </a:tabLst>
            </a:pPr>
            <a:r>
              <a:rPr sz="2000" spc="-5" dirty="0">
                <a:solidFill>
                  <a:srgbClr val="1F145D"/>
                </a:solidFill>
                <a:latin typeface="Calibri"/>
                <a:cs typeface="Calibri"/>
              </a:rPr>
              <a:t>Lets </a:t>
            </a:r>
            <a:r>
              <a:rPr sz="2000" dirty="0">
                <a:solidFill>
                  <a:srgbClr val="1F145D"/>
                </a:solidFill>
                <a:latin typeface="Calibri"/>
                <a:cs typeface="Calibri"/>
              </a:rPr>
              <a:t>add a </a:t>
            </a:r>
            <a:r>
              <a:rPr sz="2000" spc="-5" dirty="0">
                <a:solidFill>
                  <a:srgbClr val="1F145D"/>
                </a:solidFill>
                <a:latin typeface="Calibri"/>
                <a:cs typeface="Calibri"/>
              </a:rPr>
              <a:t>dirn signal </a:t>
            </a:r>
            <a:r>
              <a:rPr sz="2000" spc="-15" dirty="0">
                <a:solidFill>
                  <a:srgbClr val="1F145D"/>
                </a:solidFill>
                <a:latin typeface="Calibri"/>
                <a:cs typeface="Calibri"/>
              </a:rPr>
              <a:t>for </a:t>
            </a:r>
            <a:r>
              <a:rPr sz="2000" spc="-5" dirty="0">
                <a:solidFill>
                  <a:srgbClr val="1F145D"/>
                </a:solidFill>
                <a:latin typeface="Calibri"/>
                <a:cs typeface="Calibri"/>
              </a:rPr>
              <a:t>direction </a:t>
            </a:r>
            <a:r>
              <a:rPr sz="2000" spc="-440" dirty="0">
                <a:solidFill>
                  <a:srgbClr val="1F145D"/>
                </a:solidFill>
                <a:latin typeface="Calibri"/>
                <a:cs typeface="Calibri"/>
              </a:rPr>
              <a:t> </a:t>
            </a:r>
            <a:r>
              <a:rPr sz="2000" spc="-5" dirty="0">
                <a:solidFill>
                  <a:srgbClr val="1F145D"/>
                </a:solidFill>
                <a:latin typeface="Calibri"/>
                <a:cs typeface="Calibri"/>
              </a:rPr>
              <a:t>so dirn=1 </a:t>
            </a:r>
            <a:r>
              <a:rPr sz="2000" spc="-15" dirty="0">
                <a:solidFill>
                  <a:srgbClr val="1F145D"/>
                </a:solidFill>
                <a:latin typeface="Calibri"/>
                <a:cs typeface="Calibri"/>
              </a:rPr>
              <a:t>for </a:t>
            </a:r>
            <a:r>
              <a:rPr sz="2000" spc="-10" dirty="0">
                <a:solidFill>
                  <a:srgbClr val="1F145D"/>
                </a:solidFill>
                <a:latin typeface="Calibri"/>
                <a:cs typeface="Calibri"/>
              </a:rPr>
              <a:t>count </a:t>
            </a:r>
            <a:r>
              <a:rPr sz="2000" spc="-5" dirty="0">
                <a:solidFill>
                  <a:srgbClr val="1F145D"/>
                </a:solidFill>
                <a:latin typeface="Calibri"/>
                <a:cs typeface="Calibri"/>
              </a:rPr>
              <a:t>up </a:t>
            </a:r>
            <a:r>
              <a:rPr sz="2000" dirty="0">
                <a:solidFill>
                  <a:srgbClr val="1F145D"/>
                </a:solidFill>
                <a:latin typeface="Calibri"/>
                <a:cs typeface="Calibri"/>
              </a:rPr>
              <a:t>and </a:t>
            </a:r>
            <a:r>
              <a:rPr sz="2000" spc="-5" dirty="0">
                <a:solidFill>
                  <a:srgbClr val="1F145D"/>
                </a:solidFill>
                <a:latin typeface="Calibri"/>
                <a:cs typeface="Calibri"/>
              </a:rPr>
              <a:t>dirn=0 </a:t>
            </a:r>
            <a:r>
              <a:rPr sz="2000" spc="-440" dirty="0">
                <a:solidFill>
                  <a:srgbClr val="1F145D"/>
                </a:solidFill>
                <a:latin typeface="Calibri"/>
                <a:cs typeface="Calibri"/>
              </a:rPr>
              <a:t> </a:t>
            </a:r>
            <a:r>
              <a:rPr sz="2000" spc="-15" dirty="0">
                <a:solidFill>
                  <a:srgbClr val="1F145D"/>
                </a:solidFill>
                <a:latin typeface="Calibri"/>
                <a:cs typeface="Calibri"/>
              </a:rPr>
              <a:t>for</a:t>
            </a:r>
            <a:r>
              <a:rPr sz="2000" spc="-20" dirty="0">
                <a:solidFill>
                  <a:srgbClr val="1F145D"/>
                </a:solidFill>
                <a:latin typeface="Calibri"/>
                <a:cs typeface="Calibri"/>
              </a:rPr>
              <a:t> </a:t>
            </a:r>
            <a:r>
              <a:rPr sz="2000" spc="-10" dirty="0">
                <a:solidFill>
                  <a:srgbClr val="1F145D"/>
                </a:solidFill>
                <a:latin typeface="Calibri"/>
                <a:cs typeface="Calibri"/>
              </a:rPr>
              <a:t>count</a:t>
            </a:r>
            <a:r>
              <a:rPr sz="2000" spc="-20" dirty="0">
                <a:solidFill>
                  <a:srgbClr val="1F145D"/>
                </a:solidFill>
                <a:latin typeface="Calibri"/>
                <a:cs typeface="Calibri"/>
              </a:rPr>
              <a:t> </a:t>
            </a:r>
            <a:r>
              <a:rPr sz="2000" spc="-5" dirty="0">
                <a:solidFill>
                  <a:srgbClr val="1F145D"/>
                </a:solidFill>
                <a:latin typeface="Calibri"/>
                <a:cs typeface="Calibri"/>
              </a:rPr>
              <a:t>down</a:t>
            </a:r>
            <a:endParaRPr sz="2000">
              <a:solidFill>
                <a:srgbClr val="1F145D"/>
              </a:solidFill>
              <a:latin typeface="Calibri"/>
              <a:cs typeface="Calibri"/>
            </a:endParaRPr>
          </a:p>
          <a:p>
            <a:pPr marL="241300" indent="-228600" algn="just">
              <a:lnSpc>
                <a:spcPts val="2280"/>
              </a:lnSpc>
              <a:spcBef>
                <a:spcPts val="725"/>
              </a:spcBef>
              <a:buFont typeface="Arial"/>
              <a:buChar char="•"/>
              <a:tabLst>
                <a:tab pos="241300" algn="l"/>
              </a:tabLst>
            </a:pPr>
            <a:r>
              <a:rPr sz="2000" dirty="0">
                <a:solidFill>
                  <a:srgbClr val="1F145D"/>
                </a:solidFill>
                <a:latin typeface="Calibri"/>
                <a:cs typeface="Calibri"/>
              </a:rPr>
              <a:t>Also</a:t>
            </a:r>
            <a:r>
              <a:rPr sz="2000" spc="-5" dirty="0">
                <a:solidFill>
                  <a:srgbClr val="1F145D"/>
                </a:solidFill>
                <a:latin typeface="Calibri"/>
                <a:cs typeface="Calibri"/>
              </a:rPr>
              <a:t> lets</a:t>
            </a:r>
            <a:r>
              <a:rPr sz="2000" spc="5" dirty="0">
                <a:solidFill>
                  <a:srgbClr val="1F145D"/>
                </a:solidFill>
                <a:latin typeface="Calibri"/>
                <a:cs typeface="Calibri"/>
              </a:rPr>
              <a:t> </a:t>
            </a:r>
            <a:r>
              <a:rPr sz="2000" dirty="0">
                <a:solidFill>
                  <a:srgbClr val="1F145D"/>
                </a:solidFill>
                <a:latin typeface="Calibri"/>
                <a:cs typeface="Calibri"/>
              </a:rPr>
              <a:t>add</a:t>
            </a:r>
            <a:r>
              <a:rPr sz="2000" spc="-5" dirty="0">
                <a:solidFill>
                  <a:srgbClr val="1F145D"/>
                </a:solidFill>
                <a:latin typeface="Calibri"/>
                <a:cs typeface="Calibri"/>
              </a:rPr>
              <a:t> </a:t>
            </a:r>
            <a:r>
              <a:rPr sz="2000" dirty="0">
                <a:solidFill>
                  <a:srgbClr val="1F145D"/>
                </a:solidFill>
                <a:latin typeface="Calibri"/>
                <a:cs typeface="Calibri"/>
              </a:rPr>
              <a:t>a</a:t>
            </a:r>
            <a:r>
              <a:rPr sz="2000" spc="-5" dirty="0">
                <a:solidFill>
                  <a:srgbClr val="1F145D"/>
                </a:solidFill>
                <a:latin typeface="Calibri"/>
                <a:cs typeface="Calibri"/>
              </a:rPr>
              <a:t> </a:t>
            </a:r>
            <a:r>
              <a:rPr sz="2000" dirty="0">
                <a:solidFill>
                  <a:srgbClr val="1F145D"/>
                </a:solidFill>
                <a:latin typeface="Calibri"/>
                <a:cs typeface="Calibri"/>
              </a:rPr>
              <a:t>load</a:t>
            </a:r>
            <a:r>
              <a:rPr sz="2000" spc="-5" dirty="0">
                <a:solidFill>
                  <a:srgbClr val="1F145D"/>
                </a:solidFill>
                <a:latin typeface="Calibri"/>
                <a:cs typeface="Calibri"/>
              </a:rPr>
              <a:t> signal </a:t>
            </a:r>
            <a:r>
              <a:rPr sz="2000" spc="-15" dirty="0">
                <a:solidFill>
                  <a:srgbClr val="1F145D"/>
                </a:solidFill>
                <a:latin typeface="Calibri"/>
                <a:cs typeface="Calibri"/>
              </a:rPr>
              <a:t>to</a:t>
            </a:r>
            <a:r>
              <a:rPr sz="2000" spc="-5" dirty="0">
                <a:solidFill>
                  <a:srgbClr val="1F145D"/>
                </a:solidFill>
                <a:latin typeface="Calibri"/>
                <a:cs typeface="Calibri"/>
              </a:rPr>
              <a:t> allow it</a:t>
            </a:r>
            <a:endParaRPr sz="2000">
              <a:solidFill>
                <a:srgbClr val="1F145D"/>
              </a:solidFill>
              <a:latin typeface="Calibri"/>
              <a:cs typeface="Calibri"/>
            </a:endParaRPr>
          </a:p>
          <a:p>
            <a:pPr marL="241300" algn="just">
              <a:lnSpc>
                <a:spcPts val="2280"/>
              </a:lnSpc>
            </a:pPr>
            <a:r>
              <a:rPr sz="2000" spc="-10" dirty="0">
                <a:solidFill>
                  <a:srgbClr val="1F145D"/>
                </a:solidFill>
                <a:latin typeface="Calibri"/>
                <a:cs typeface="Calibri"/>
              </a:rPr>
              <a:t>to</a:t>
            </a:r>
            <a:r>
              <a:rPr sz="2000" spc="-15" dirty="0">
                <a:solidFill>
                  <a:srgbClr val="1F145D"/>
                </a:solidFill>
                <a:latin typeface="Calibri"/>
                <a:cs typeface="Calibri"/>
              </a:rPr>
              <a:t> </a:t>
            </a:r>
            <a:r>
              <a:rPr sz="2000" dirty="0">
                <a:solidFill>
                  <a:srgbClr val="1F145D"/>
                </a:solidFill>
                <a:latin typeface="Calibri"/>
                <a:cs typeface="Calibri"/>
              </a:rPr>
              <a:t>be</a:t>
            </a:r>
            <a:r>
              <a:rPr sz="2000" spc="-20" dirty="0">
                <a:solidFill>
                  <a:srgbClr val="1F145D"/>
                </a:solidFill>
                <a:latin typeface="Calibri"/>
                <a:cs typeface="Calibri"/>
              </a:rPr>
              <a:t> </a:t>
            </a:r>
            <a:r>
              <a:rPr sz="2000" dirty="0">
                <a:solidFill>
                  <a:srgbClr val="1F145D"/>
                </a:solidFill>
                <a:latin typeface="Calibri"/>
                <a:cs typeface="Calibri"/>
              </a:rPr>
              <a:t>loaded</a:t>
            </a:r>
            <a:r>
              <a:rPr sz="2000" spc="-15" dirty="0">
                <a:solidFill>
                  <a:srgbClr val="1F145D"/>
                </a:solidFill>
                <a:latin typeface="Calibri"/>
                <a:cs typeface="Calibri"/>
              </a:rPr>
              <a:t> </a:t>
            </a:r>
            <a:r>
              <a:rPr sz="2000" dirty="0">
                <a:solidFill>
                  <a:srgbClr val="1F145D"/>
                </a:solidFill>
                <a:latin typeface="Calibri"/>
                <a:cs typeface="Calibri"/>
              </a:rPr>
              <a:t>with</a:t>
            </a:r>
            <a:r>
              <a:rPr sz="2000" spc="-10" dirty="0">
                <a:solidFill>
                  <a:srgbClr val="1F145D"/>
                </a:solidFill>
                <a:latin typeface="Calibri"/>
                <a:cs typeface="Calibri"/>
              </a:rPr>
              <a:t> </a:t>
            </a:r>
            <a:r>
              <a:rPr sz="2000" spc="-5" dirty="0">
                <a:solidFill>
                  <a:srgbClr val="1F145D"/>
                </a:solidFill>
                <a:latin typeface="Calibri"/>
                <a:cs typeface="Calibri"/>
              </a:rPr>
              <a:t>some </a:t>
            </a:r>
            <a:r>
              <a:rPr sz="2000" dirty="0">
                <a:solidFill>
                  <a:srgbClr val="1F145D"/>
                </a:solidFill>
                <a:latin typeface="Calibri"/>
                <a:cs typeface="Calibri"/>
              </a:rPr>
              <a:t>input</a:t>
            </a:r>
            <a:r>
              <a:rPr sz="2000" spc="-20" dirty="0">
                <a:solidFill>
                  <a:srgbClr val="1F145D"/>
                </a:solidFill>
                <a:latin typeface="Calibri"/>
                <a:cs typeface="Calibri"/>
              </a:rPr>
              <a:t> </a:t>
            </a:r>
            <a:r>
              <a:rPr sz="2000" spc="-10" dirty="0">
                <a:solidFill>
                  <a:srgbClr val="1F145D"/>
                </a:solidFill>
                <a:latin typeface="Calibri"/>
                <a:cs typeface="Calibri"/>
              </a:rPr>
              <a:t>value</a:t>
            </a:r>
            <a:endParaRPr sz="2000">
              <a:solidFill>
                <a:srgbClr val="1F145D"/>
              </a:solidFill>
              <a:latin typeface="Calibri"/>
              <a:cs typeface="Calibri"/>
            </a:endParaRPr>
          </a:p>
        </p:txBody>
      </p:sp>
      <p:sp>
        <p:nvSpPr>
          <p:cNvPr id="4" name="object 4"/>
          <p:cNvSpPr txBox="1"/>
          <p:nvPr/>
        </p:nvSpPr>
        <p:spPr>
          <a:xfrm>
            <a:off x="4997196" y="2279904"/>
            <a:ext cx="3500754" cy="4277995"/>
          </a:xfrm>
          <a:prstGeom prst="rect">
            <a:avLst/>
          </a:prstGeom>
          <a:solidFill>
            <a:srgbClr val="E1EFD9"/>
          </a:solidFill>
          <a:ln w="9525">
            <a:solidFill>
              <a:srgbClr val="00AF50"/>
            </a:solidFill>
          </a:ln>
        </p:spPr>
        <p:txBody>
          <a:bodyPr vert="horz" wrap="square" lIns="0" tIns="33020" rIns="0" bIns="0" rtlCol="0">
            <a:spAutoFit/>
          </a:bodyPr>
          <a:lstStyle/>
          <a:p>
            <a:pPr marL="92075">
              <a:lnSpc>
                <a:spcPct val="100000"/>
              </a:lnSpc>
              <a:spcBef>
                <a:spcPts val="260"/>
              </a:spcBef>
            </a:pPr>
            <a:r>
              <a:rPr sz="1600" b="1" spc="-10" dirty="0">
                <a:solidFill>
                  <a:srgbClr val="1F145D"/>
                </a:solidFill>
                <a:latin typeface="Calibri"/>
                <a:cs typeface="Calibri"/>
              </a:rPr>
              <a:t>module</a:t>
            </a:r>
            <a:r>
              <a:rPr sz="1600" b="1" spc="-15" dirty="0">
                <a:solidFill>
                  <a:srgbClr val="1F145D"/>
                </a:solidFill>
                <a:latin typeface="Calibri"/>
                <a:cs typeface="Calibri"/>
              </a:rPr>
              <a:t> </a:t>
            </a:r>
            <a:r>
              <a:rPr sz="1600" spc="-5" dirty="0">
                <a:solidFill>
                  <a:srgbClr val="1F145D"/>
                </a:solidFill>
                <a:latin typeface="Calibri"/>
                <a:cs typeface="Calibri"/>
              </a:rPr>
              <a:t>UpDownCtr</a:t>
            </a:r>
            <a:endParaRPr sz="1600" dirty="0">
              <a:solidFill>
                <a:srgbClr val="1F145D"/>
              </a:solidFill>
              <a:latin typeface="Calibri"/>
              <a:cs typeface="Calibri"/>
            </a:endParaRPr>
          </a:p>
          <a:p>
            <a:pPr marL="182880">
              <a:lnSpc>
                <a:spcPct val="100000"/>
              </a:lnSpc>
            </a:pPr>
            <a:r>
              <a:rPr sz="1600" spc="-5" dirty="0">
                <a:solidFill>
                  <a:srgbClr val="1F145D"/>
                </a:solidFill>
                <a:latin typeface="Calibri"/>
                <a:cs typeface="Calibri"/>
              </a:rPr>
              <a:t># </a:t>
            </a:r>
            <a:r>
              <a:rPr sz="1600" spc="-15" dirty="0">
                <a:solidFill>
                  <a:srgbClr val="1F145D"/>
                </a:solidFill>
                <a:latin typeface="Calibri"/>
                <a:cs typeface="Calibri"/>
              </a:rPr>
              <a:t>(</a:t>
            </a:r>
            <a:r>
              <a:rPr sz="1600" b="1" spc="-15" dirty="0">
                <a:solidFill>
                  <a:srgbClr val="1F145D"/>
                </a:solidFill>
                <a:latin typeface="Calibri"/>
                <a:cs typeface="Calibri"/>
              </a:rPr>
              <a:t>parameter</a:t>
            </a:r>
            <a:r>
              <a:rPr sz="1600" b="1" spc="20" dirty="0">
                <a:solidFill>
                  <a:srgbClr val="1F145D"/>
                </a:solidFill>
                <a:latin typeface="Calibri"/>
                <a:cs typeface="Calibri"/>
              </a:rPr>
              <a:t> </a:t>
            </a:r>
            <a:r>
              <a:rPr sz="1600" spc="-10" dirty="0">
                <a:solidFill>
                  <a:srgbClr val="1F145D"/>
                </a:solidFill>
                <a:latin typeface="Calibri"/>
                <a:cs typeface="Calibri"/>
              </a:rPr>
              <a:t>WIDTH=4)</a:t>
            </a:r>
            <a:endParaRPr sz="1600" dirty="0">
              <a:solidFill>
                <a:srgbClr val="1F145D"/>
              </a:solidFill>
              <a:latin typeface="Calibri"/>
              <a:cs typeface="Calibri"/>
            </a:endParaRPr>
          </a:p>
          <a:p>
            <a:pPr marL="321945">
              <a:lnSpc>
                <a:spcPct val="100000"/>
              </a:lnSpc>
            </a:pPr>
            <a:r>
              <a:rPr sz="1600" spc="-5" dirty="0">
                <a:solidFill>
                  <a:srgbClr val="1F145D"/>
                </a:solidFill>
                <a:latin typeface="Calibri"/>
                <a:cs typeface="Calibri"/>
              </a:rPr>
              <a:t>( </a:t>
            </a:r>
            <a:r>
              <a:rPr sz="1600" b="1" spc="-5" dirty="0">
                <a:solidFill>
                  <a:srgbClr val="1F145D"/>
                </a:solidFill>
                <a:latin typeface="Calibri"/>
                <a:cs typeface="Calibri"/>
              </a:rPr>
              <a:t>input</a:t>
            </a:r>
            <a:r>
              <a:rPr sz="1600" b="1" spc="15" dirty="0">
                <a:solidFill>
                  <a:srgbClr val="1F145D"/>
                </a:solidFill>
                <a:latin typeface="Calibri"/>
                <a:cs typeface="Calibri"/>
              </a:rPr>
              <a:t> </a:t>
            </a:r>
            <a:r>
              <a:rPr sz="1600" spc="-5" dirty="0">
                <a:solidFill>
                  <a:srgbClr val="1F145D"/>
                </a:solidFill>
                <a:latin typeface="Calibri"/>
                <a:cs typeface="Calibri"/>
              </a:rPr>
              <a:t>clk,</a:t>
            </a:r>
            <a:r>
              <a:rPr sz="1600" spc="-10" dirty="0">
                <a:solidFill>
                  <a:srgbClr val="1F145D"/>
                </a:solidFill>
                <a:latin typeface="Calibri"/>
                <a:cs typeface="Calibri"/>
              </a:rPr>
              <a:t> </a:t>
            </a:r>
            <a:r>
              <a:rPr sz="1600" spc="-15" dirty="0">
                <a:solidFill>
                  <a:srgbClr val="1F145D"/>
                </a:solidFill>
                <a:latin typeface="Calibri"/>
                <a:cs typeface="Calibri"/>
              </a:rPr>
              <a:t>nrst,</a:t>
            </a:r>
            <a:r>
              <a:rPr sz="1600" dirty="0">
                <a:solidFill>
                  <a:srgbClr val="1F145D"/>
                </a:solidFill>
                <a:latin typeface="Calibri"/>
                <a:cs typeface="Calibri"/>
              </a:rPr>
              <a:t> </a:t>
            </a:r>
            <a:r>
              <a:rPr sz="1600" spc="-5" dirty="0">
                <a:solidFill>
                  <a:srgbClr val="1F145D"/>
                </a:solidFill>
                <a:latin typeface="Calibri"/>
                <a:cs typeface="Calibri"/>
              </a:rPr>
              <a:t>load,</a:t>
            </a:r>
            <a:r>
              <a:rPr sz="1600" spc="-20" dirty="0">
                <a:solidFill>
                  <a:srgbClr val="1F145D"/>
                </a:solidFill>
                <a:latin typeface="Calibri"/>
                <a:cs typeface="Calibri"/>
              </a:rPr>
              <a:t> </a:t>
            </a:r>
            <a:r>
              <a:rPr sz="1600" spc="-5" dirty="0">
                <a:solidFill>
                  <a:srgbClr val="1F145D"/>
                </a:solidFill>
                <a:latin typeface="Calibri"/>
                <a:cs typeface="Calibri"/>
              </a:rPr>
              <a:t>ce,</a:t>
            </a:r>
            <a:r>
              <a:rPr sz="1600" spc="15" dirty="0">
                <a:solidFill>
                  <a:srgbClr val="1F145D"/>
                </a:solidFill>
                <a:latin typeface="Calibri"/>
                <a:cs typeface="Calibri"/>
              </a:rPr>
              <a:t> </a:t>
            </a:r>
            <a:r>
              <a:rPr sz="1600" spc="-5" dirty="0">
                <a:solidFill>
                  <a:srgbClr val="1F145D"/>
                </a:solidFill>
                <a:latin typeface="Calibri"/>
                <a:cs typeface="Calibri"/>
              </a:rPr>
              <a:t>dirn,</a:t>
            </a:r>
            <a:endParaRPr sz="1600" dirty="0">
              <a:solidFill>
                <a:srgbClr val="1F145D"/>
              </a:solidFill>
              <a:latin typeface="Calibri"/>
              <a:cs typeface="Calibri"/>
            </a:endParaRPr>
          </a:p>
          <a:p>
            <a:pPr marL="413384">
              <a:lnSpc>
                <a:spcPct val="100000"/>
              </a:lnSpc>
              <a:spcBef>
                <a:spcPts val="5"/>
              </a:spcBef>
            </a:pPr>
            <a:r>
              <a:rPr sz="1600" b="1" spc="-5" dirty="0">
                <a:solidFill>
                  <a:srgbClr val="1F145D"/>
                </a:solidFill>
                <a:latin typeface="Calibri"/>
                <a:cs typeface="Calibri"/>
              </a:rPr>
              <a:t>input</a:t>
            </a:r>
            <a:r>
              <a:rPr sz="1600" b="1" spc="10" dirty="0">
                <a:solidFill>
                  <a:srgbClr val="1F145D"/>
                </a:solidFill>
                <a:latin typeface="Calibri"/>
                <a:cs typeface="Calibri"/>
              </a:rPr>
              <a:t> </a:t>
            </a:r>
            <a:r>
              <a:rPr sz="1600" spc="-10" dirty="0">
                <a:solidFill>
                  <a:srgbClr val="1F145D"/>
                </a:solidFill>
                <a:latin typeface="Calibri"/>
                <a:cs typeface="Calibri"/>
              </a:rPr>
              <a:t>avalue[WIDTH-1:0],</a:t>
            </a:r>
            <a:endParaRPr sz="1600" dirty="0">
              <a:solidFill>
                <a:srgbClr val="1F145D"/>
              </a:solidFill>
              <a:latin typeface="Calibri"/>
              <a:cs typeface="Calibri"/>
            </a:endParaRPr>
          </a:p>
          <a:p>
            <a:pPr marL="413384">
              <a:lnSpc>
                <a:spcPct val="100000"/>
              </a:lnSpc>
            </a:pPr>
            <a:r>
              <a:rPr sz="1600" b="1" spc="-10" dirty="0">
                <a:solidFill>
                  <a:srgbClr val="1F145D"/>
                </a:solidFill>
                <a:latin typeface="Calibri"/>
                <a:cs typeface="Calibri"/>
              </a:rPr>
              <a:t>output</a:t>
            </a:r>
            <a:r>
              <a:rPr sz="1600" b="1" spc="25" dirty="0">
                <a:solidFill>
                  <a:srgbClr val="1F145D"/>
                </a:solidFill>
                <a:latin typeface="Calibri"/>
                <a:cs typeface="Calibri"/>
              </a:rPr>
              <a:t> </a:t>
            </a:r>
            <a:r>
              <a:rPr sz="1600" b="1" spc="-15" dirty="0">
                <a:solidFill>
                  <a:srgbClr val="1F145D"/>
                </a:solidFill>
                <a:latin typeface="Calibri"/>
                <a:cs typeface="Calibri"/>
              </a:rPr>
              <a:t>reg</a:t>
            </a:r>
            <a:r>
              <a:rPr sz="1600" b="1" spc="5" dirty="0">
                <a:solidFill>
                  <a:srgbClr val="1F145D"/>
                </a:solidFill>
                <a:latin typeface="Calibri"/>
                <a:cs typeface="Calibri"/>
              </a:rPr>
              <a:t> </a:t>
            </a:r>
            <a:r>
              <a:rPr sz="1600" spc="-5" dirty="0">
                <a:solidFill>
                  <a:srgbClr val="1F145D"/>
                </a:solidFill>
                <a:latin typeface="Calibri"/>
                <a:cs typeface="Calibri"/>
              </a:rPr>
              <a:t>[WIDTH-1:0]</a:t>
            </a:r>
            <a:r>
              <a:rPr sz="1600" spc="-15" dirty="0">
                <a:solidFill>
                  <a:srgbClr val="1F145D"/>
                </a:solidFill>
                <a:latin typeface="Calibri"/>
                <a:cs typeface="Calibri"/>
              </a:rPr>
              <a:t> </a:t>
            </a:r>
            <a:r>
              <a:rPr sz="1600" spc="-10" dirty="0">
                <a:solidFill>
                  <a:srgbClr val="1F145D"/>
                </a:solidFill>
                <a:latin typeface="Calibri"/>
                <a:cs typeface="Calibri"/>
              </a:rPr>
              <a:t>count</a:t>
            </a:r>
            <a:r>
              <a:rPr sz="1600" spc="5" dirty="0">
                <a:solidFill>
                  <a:srgbClr val="1F145D"/>
                </a:solidFill>
                <a:latin typeface="Calibri"/>
                <a:cs typeface="Calibri"/>
              </a:rPr>
              <a:t> </a:t>
            </a:r>
            <a:r>
              <a:rPr sz="1600" spc="-5" dirty="0">
                <a:solidFill>
                  <a:srgbClr val="1F145D"/>
                </a:solidFill>
                <a:latin typeface="Calibri"/>
                <a:cs typeface="Calibri"/>
              </a:rPr>
              <a:t>=</a:t>
            </a:r>
            <a:r>
              <a:rPr sz="1600" dirty="0">
                <a:solidFill>
                  <a:srgbClr val="1F145D"/>
                </a:solidFill>
                <a:latin typeface="Calibri"/>
                <a:cs typeface="Calibri"/>
              </a:rPr>
              <a:t> </a:t>
            </a:r>
            <a:r>
              <a:rPr sz="1600" spc="-5" dirty="0">
                <a:solidFill>
                  <a:srgbClr val="1F145D"/>
                </a:solidFill>
                <a:latin typeface="Calibri"/>
                <a:cs typeface="Calibri"/>
              </a:rPr>
              <a:t>0</a:t>
            </a:r>
            <a:r>
              <a:rPr sz="1600" spc="-10" dirty="0">
                <a:solidFill>
                  <a:srgbClr val="1F145D"/>
                </a:solidFill>
                <a:latin typeface="Calibri"/>
                <a:cs typeface="Calibri"/>
              </a:rPr>
              <a:t> );</a:t>
            </a:r>
            <a:endParaRPr sz="1600" dirty="0">
              <a:solidFill>
                <a:srgbClr val="1F145D"/>
              </a:solidFill>
              <a:latin typeface="Calibri"/>
              <a:cs typeface="Calibri"/>
            </a:endParaRPr>
          </a:p>
          <a:p>
            <a:pPr>
              <a:lnSpc>
                <a:spcPct val="100000"/>
              </a:lnSpc>
              <a:spcBef>
                <a:spcPts val="25"/>
              </a:spcBef>
            </a:pPr>
            <a:endParaRPr sz="1550" dirty="0">
              <a:solidFill>
                <a:srgbClr val="1F145D"/>
              </a:solidFill>
              <a:latin typeface="Calibri"/>
              <a:cs typeface="Calibri"/>
            </a:endParaRPr>
          </a:p>
          <a:p>
            <a:pPr marL="230504">
              <a:lnSpc>
                <a:spcPct val="100000"/>
              </a:lnSpc>
            </a:pPr>
            <a:r>
              <a:rPr sz="1600" b="1" spc="-15" dirty="0">
                <a:solidFill>
                  <a:srgbClr val="1F145D"/>
                </a:solidFill>
                <a:latin typeface="Calibri"/>
                <a:cs typeface="Calibri"/>
              </a:rPr>
              <a:t>always</a:t>
            </a:r>
            <a:r>
              <a:rPr sz="1600" b="1" spc="-35" dirty="0">
                <a:solidFill>
                  <a:srgbClr val="1F145D"/>
                </a:solidFill>
                <a:latin typeface="Calibri"/>
                <a:cs typeface="Calibri"/>
              </a:rPr>
              <a:t> </a:t>
            </a:r>
            <a:r>
              <a:rPr sz="1600" spc="-10" dirty="0">
                <a:solidFill>
                  <a:srgbClr val="1F145D"/>
                </a:solidFill>
                <a:latin typeface="Calibri"/>
                <a:cs typeface="Calibri"/>
              </a:rPr>
              <a:t>@(</a:t>
            </a:r>
            <a:r>
              <a:rPr sz="1600" b="1" spc="-10" dirty="0">
                <a:solidFill>
                  <a:srgbClr val="1F145D"/>
                </a:solidFill>
                <a:latin typeface="Calibri"/>
                <a:cs typeface="Calibri"/>
              </a:rPr>
              <a:t>posedge</a:t>
            </a:r>
            <a:r>
              <a:rPr sz="1600" b="1" spc="20" dirty="0">
                <a:solidFill>
                  <a:srgbClr val="1F145D"/>
                </a:solidFill>
                <a:latin typeface="Calibri"/>
                <a:cs typeface="Calibri"/>
              </a:rPr>
              <a:t> </a:t>
            </a:r>
            <a:r>
              <a:rPr sz="1600" spc="-5" dirty="0">
                <a:solidFill>
                  <a:srgbClr val="1F145D"/>
                </a:solidFill>
                <a:latin typeface="Calibri"/>
                <a:cs typeface="Calibri"/>
              </a:rPr>
              <a:t>clk)</a:t>
            </a:r>
            <a:endParaRPr sz="1600" dirty="0">
              <a:solidFill>
                <a:srgbClr val="1F145D"/>
              </a:solidFill>
              <a:latin typeface="Calibri"/>
              <a:cs typeface="Calibri"/>
            </a:endParaRPr>
          </a:p>
          <a:p>
            <a:pPr marL="367665">
              <a:lnSpc>
                <a:spcPct val="100000"/>
              </a:lnSpc>
            </a:pPr>
            <a:r>
              <a:rPr sz="1600" b="1" spc="-5" dirty="0">
                <a:solidFill>
                  <a:srgbClr val="1F145D"/>
                </a:solidFill>
                <a:latin typeface="Calibri"/>
                <a:cs typeface="Calibri"/>
              </a:rPr>
              <a:t>if</a:t>
            </a:r>
            <a:r>
              <a:rPr sz="1600" b="1" spc="-40" dirty="0">
                <a:solidFill>
                  <a:srgbClr val="1F145D"/>
                </a:solidFill>
                <a:latin typeface="Calibri"/>
                <a:cs typeface="Calibri"/>
              </a:rPr>
              <a:t> </a:t>
            </a:r>
            <a:r>
              <a:rPr sz="1600" spc="-10" dirty="0">
                <a:solidFill>
                  <a:srgbClr val="1F145D"/>
                </a:solidFill>
                <a:latin typeface="Calibri"/>
                <a:cs typeface="Calibri"/>
              </a:rPr>
              <a:t>(!nrst)</a:t>
            </a:r>
            <a:endParaRPr sz="1600" dirty="0">
              <a:solidFill>
                <a:srgbClr val="1F145D"/>
              </a:solidFill>
              <a:latin typeface="Calibri"/>
              <a:cs typeface="Calibri"/>
            </a:endParaRPr>
          </a:p>
          <a:p>
            <a:pPr marL="506095">
              <a:lnSpc>
                <a:spcPct val="100000"/>
              </a:lnSpc>
            </a:pPr>
            <a:r>
              <a:rPr sz="1600" spc="-10" dirty="0">
                <a:solidFill>
                  <a:srgbClr val="1F145D"/>
                </a:solidFill>
                <a:latin typeface="Calibri"/>
                <a:cs typeface="Calibri"/>
              </a:rPr>
              <a:t>count</a:t>
            </a:r>
            <a:r>
              <a:rPr sz="1600" spc="-30" dirty="0">
                <a:solidFill>
                  <a:srgbClr val="1F145D"/>
                </a:solidFill>
                <a:latin typeface="Calibri"/>
                <a:cs typeface="Calibri"/>
              </a:rPr>
              <a:t> </a:t>
            </a:r>
            <a:r>
              <a:rPr sz="1600" spc="-5" dirty="0">
                <a:solidFill>
                  <a:srgbClr val="1F145D"/>
                </a:solidFill>
                <a:latin typeface="Calibri"/>
                <a:cs typeface="Calibri"/>
              </a:rPr>
              <a:t>&lt;=</a:t>
            </a:r>
            <a:r>
              <a:rPr sz="1600" spc="-15" dirty="0">
                <a:solidFill>
                  <a:srgbClr val="1F145D"/>
                </a:solidFill>
                <a:latin typeface="Calibri"/>
                <a:cs typeface="Calibri"/>
              </a:rPr>
              <a:t> </a:t>
            </a:r>
            <a:r>
              <a:rPr sz="1600" spc="-10" dirty="0">
                <a:solidFill>
                  <a:srgbClr val="1F145D"/>
                </a:solidFill>
                <a:latin typeface="Calibri"/>
                <a:cs typeface="Calibri"/>
              </a:rPr>
              <a:t>0;</a:t>
            </a:r>
            <a:endParaRPr sz="1600" dirty="0">
              <a:solidFill>
                <a:srgbClr val="1F145D"/>
              </a:solidFill>
              <a:latin typeface="Calibri"/>
              <a:cs typeface="Calibri"/>
            </a:endParaRPr>
          </a:p>
          <a:p>
            <a:pPr marL="367665">
              <a:lnSpc>
                <a:spcPct val="100000"/>
              </a:lnSpc>
              <a:spcBef>
                <a:spcPts val="5"/>
              </a:spcBef>
            </a:pPr>
            <a:r>
              <a:rPr sz="1600" b="1" spc="-10" dirty="0">
                <a:solidFill>
                  <a:srgbClr val="1F145D"/>
                </a:solidFill>
                <a:latin typeface="Calibri"/>
                <a:cs typeface="Calibri"/>
              </a:rPr>
              <a:t>else</a:t>
            </a:r>
            <a:r>
              <a:rPr sz="1600" b="1" spc="-35" dirty="0">
                <a:solidFill>
                  <a:srgbClr val="1F145D"/>
                </a:solidFill>
                <a:latin typeface="Calibri"/>
                <a:cs typeface="Calibri"/>
              </a:rPr>
              <a:t> </a:t>
            </a:r>
            <a:r>
              <a:rPr sz="1600" b="1" spc="-5" dirty="0">
                <a:solidFill>
                  <a:srgbClr val="1F145D"/>
                </a:solidFill>
                <a:latin typeface="Calibri"/>
                <a:cs typeface="Calibri"/>
              </a:rPr>
              <a:t>if</a:t>
            </a:r>
            <a:r>
              <a:rPr sz="1600" b="1" spc="-15" dirty="0">
                <a:solidFill>
                  <a:srgbClr val="1F145D"/>
                </a:solidFill>
                <a:latin typeface="Calibri"/>
                <a:cs typeface="Calibri"/>
              </a:rPr>
              <a:t> </a:t>
            </a:r>
            <a:r>
              <a:rPr sz="1600" spc="-10" dirty="0">
                <a:solidFill>
                  <a:srgbClr val="1F145D"/>
                </a:solidFill>
                <a:latin typeface="Calibri"/>
                <a:cs typeface="Calibri"/>
              </a:rPr>
              <a:t>(ce)</a:t>
            </a:r>
            <a:endParaRPr sz="1600" dirty="0">
              <a:solidFill>
                <a:srgbClr val="1F145D"/>
              </a:solidFill>
              <a:latin typeface="Calibri"/>
              <a:cs typeface="Calibri"/>
            </a:endParaRPr>
          </a:p>
          <a:p>
            <a:pPr marL="506095">
              <a:lnSpc>
                <a:spcPct val="100000"/>
              </a:lnSpc>
            </a:pPr>
            <a:r>
              <a:rPr sz="1600" b="1" spc="-5" dirty="0">
                <a:solidFill>
                  <a:srgbClr val="1F145D"/>
                </a:solidFill>
                <a:latin typeface="Calibri"/>
                <a:cs typeface="Calibri"/>
              </a:rPr>
              <a:t>if</a:t>
            </a:r>
            <a:r>
              <a:rPr sz="1600" b="1" spc="-40" dirty="0">
                <a:solidFill>
                  <a:srgbClr val="1F145D"/>
                </a:solidFill>
                <a:latin typeface="Calibri"/>
                <a:cs typeface="Calibri"/>
              </a:rPr>
              <a:t> </a:t>
            </a:r>
            <a:r>
              <a:rPr sz="1600" spc="-5" dirty="0">
                <a:solidFill>
                  <a:srgbClr val="1F145D"/>
                </a:solidFill>
                <a:latin typeface="Calibri"/>
                <a:cs typeface="Calibri"/>
              </a:rPr>
              <a:t>(load)</a:t>
            </a:r>
            <a:endParaRPr sz="1600" dirty="0">
              <a:solidFill>
                <a:srgbClr val="1F145D"/>
              </a:solidFill>
              <a:latin typeface="Calibri"/>
              <a:cs typeface="Calibri"/>
            </a:endParaRPr>
          </a:p>
          <a:p>
            <a:pPr marL="643255">
              <a:lnSpc>
                <a:spcPct val="100000"/>
              </a:lnSpc>
            </a:pPr>
            <a:r>
              <a:rPr sz="1600" spc="-10" dirty="0">
                <a:solidFill>
                  <a:srgbClr val="1F145D"/>
                </a:solidFill>
                <a:latin typeface="Calibri"/>
                <a:cs typeface="Calibri"/>
              </a:rPr>
              <a:t>count</a:t>
            </a:r>
            <a:r>
              <a:rPr sz="1600" spc="-15" dirty="0">
                <a:solidFill>
                  <a:srgbClr val="1F145D"/>
                </a:solidFill>
                <a:latin typeface="Calibri"/>
                <a:cs typeface="Calibri"/>
              </a:rPr>
              <a:t> </a:t>
            </a:r>
            <a:r>
              <a:rPr sz="1600" spc="-5" dirty="0">
                <a:solidFill>
                  <a:srgbClr val="1F145D"/>
                </a:solidFill>
                <a:latin typeface="Calibri"/>
                <a:cs typeface="Calibri"/>
              </a:rPr>
              <a:t>&lt;=</a:t>
            </a:r>
            <a:r>
              <a:rPr sz="1600" spc="-20" dirty="0">
                <a:solidFill>
                  <a:srgbClr val="1F145D"/>
                </a:solidFill>
                <a:latin typeface="Calibri"/>
                <a:cs typeface="Calibri"/>
              </a:rPr>
              <a:t> </a:t>
            </a:r>
            <a:r>
              <a:rPr sz="1600" spc="-10" dirty="0">
                <a:solidFill>
                  <a:srgbClr val="1F145D"/>
                </a:solidFill>
                <a:latin typeface="Calibri"/>
                <a:cs typeface="Calibri"/>
              </a:rPr>
              <a:t>avalue;</a:t>
            </a:r>
            <a:endParaRPr sz="1600" dirty="0">
              <a:solidFill>
                <a:srgbClr val="1F145D"/>
              </a:solidFill>
              <a:latin typeface="Calibri"/>
              <a:cs typeface="Calibri"/>
            </a:endParaRPr>
          </a:p>
          <a:p>
            <a:pPr marL="506095">
              <a:lnSpc>
                <a:spcPct val="100000"/>
              </a:lnSpc>
            </a:pPr>
            <a:r>
              <a:rPr sz="1600" b="1" spc="-10" dirty="0">
                <a:solidFill>
                  <a:srgbClr val="1F145D"/>
                </a:solidFill>
                <a:latin typeface="Calibri"/>
                <a:cs typeface="Calibri"/>
              </a:rPr>
              <a:t>else</a:t>
            </a:r>
            <a:r>
              <a:rPr sz="1600" b="1" spc="-35" dirty="0">
                <a:solidFill>
                  <a:srgbClr val="1F145D"/>
                </a:solidFill>
                <a:latin typeface="Calibri"/>
                <a:cs typeface="Calibri"/>
              </a:rPr>
              <a:t> </a:t>
            </a:r>
            <a:r>
              <a:rPr sz="1600" b="1" spc="-5" dirty="0">
                <a:solidFill>
                  <a:srgbClr val="1F145D"/>
                </a:solidFill>
                <a:latin typeface="Calibri"/>
                <a:cs typeface="Calibri"/>
              </a:rPr>
              <a:t>if</a:t>
            </a:r>
            <a:r>
              <a:rPr sz="1600" b="1" spc="-20" dirty="0">
                <a:solidFill>
                  <a:srgbClr val="1F145D"/>
                </a:solidFill>
                <a:latin typeface="Calibri"/>
                <a:cs typeface="Calibri"/>
              </a:rPr>
              <a:t> </a:t>
            </a:r>
            <a:r>
              <a:rPr sz="1600" spc="-5" dirty="0">
                <a:solidFill>
                  <a:srgbClr val="1F145D"/>
                </a:solidFill>
                <a:latin typeface="Calibri"/>
                <a:cs typeface="Calibri"/>
              </a:rPr>
              <a:t>(dirn)</a:t>
            </a:r>
            <a:endParaRPr sz="1600" dirty="0">
              <a:solidFill>
                <a:srgbClr val="1F145D"/>
              </a:solidFill>
              <a:latin typeface="Calibri"/>
              <a:cs typeface="Calibri"/>
            </a:endParaRPr>
          </a:p>
          <a:p>
            <a:pPr marL="643255">
              <a:lnSpc>
                <a:spcPct val="100000"/>
              </a:lnSpc>
            </a:pPr>
            <a:r>
              <a:rPr sz="1600" spc="-10" dirty="0">
                <a:solidFill>
                  <a:srgbClr val="1F145D"/>
                </a:solidFill>
                <a:latin typeface="Calibri"/>
                <a:cs typeface="Calibri"/>
              </a:rPr>
              <a:t>count </a:t>
            </a:r>
            <a:r>
              <a:rPr sz="1600" spc="-5" dirty="0">
                <a:solidFill>
                  <a:srgbClr val="1F145D"/>
                </a:solidFill>
                <a:latin typeface="Calibri"/>
                <a:cs typeface="Calibri"/>
              </a:rPr>
              <a:t>&lt;=</a:t>
            </a:r>
            <a:r>
              <a:rPr sz="1600" spc="-15" dirty="0">
                <a:solidFill>
                  <a:srgbClr val="1F145D"/>
                </a:solidFill>
                <a:latin typeface="Calibri"/>
                <a:cs typeface="Calibri"/>
              </a:rPr>
              <a:t> </a:t>
            </a:r>
            <a:r>
              <a:rPr sz="1600" spc="-10" dirty="0">
                <a:solidFill>
                  <a:srgbClr val="1F145D"/>
                </a:solidFill>
                <a:latin typeface="Calibri"/>
                <a:cs typeface="Calibri"/>
              </a:rPr>
              <a:t>count </a:t>
            </a:r>
            <a:r>
              <a:rPr sz="1600" spc="-5" dirty="0">
                <a:solidFill>
                  <a:srgbClr val="1F145D"/>
                </a:solidFill>
                <a:latin typeface="Calibri"/>
                <a:cs typeface="Calibri"/>
              </a:rPr>
              <a:t>+</a:t>
            </a:r>
            <a:r>
              <a:rPr sz="1600" spc="-10" dirty="0">
                <a:solidFill>
                  <a:srgbClr val="1F145D"/>
                </a:solidFill>
                <a:latin typeface="Calibri"/>
                <a:cs typeface="Calibri"/>
              </a:rPr>
              <a:t> </a:t>
            </a:r>
            <a:r>
              <a:rPr sz="1600" spc="-5" dirty="0">
                <a:solidFill>
                  <a:srgbClr val="1F145D"/>
                </a:solidFill>
                <a:latin typeface="Calibri"/>
                <a:cs typeface="Calibri"/>
              </a:rPr>
              <a:t>1;</a:t>
            </a:r>
            <a:endParaRPr sz="1600" dirty="0">
              <a:solidFill>
                <a:srgbClr val="1F145D"/>
              </a:solidFill>
              <a:latin typeface="Calibri"/>
              <a:cs typeface="Calibri"/>
            </a:endParaRPr>
          </a:p>
          <a:p>
            <a:pPr marL="506095">
              <a:lnSpc>
                <a:spcPct val="100000"/>
              </a:lnSpc>
            </a:pPr>
            <a:r>
              <a:rPr sz="1600" b="1" spc="-10" dirty="0">
                <a:solidFill>
                  <a:srgbClr val="1F145D"/>
                </a:solidFill>
                <a:latin typeface="Calibri"/>
                <a:cs typeface="Calibri"/>
              </a:rPr>
              <a:t>else</a:t>
            </a:r>
            <a:endParaRPr sz="1600" dirty="0">
              <a:solidFill>
                <a:srgbClr val="1F145D"/>
              </a:solidFill>
              <a:latin typeface="Calibri"/>
              <a:cs typeface="Calibri"/>
            </a:endParaRPr>
          </a:p>
          <a:p>
            <a:pPr marL="643255">
              <a:lnSpc>
                <a:spcPct val="100000"/>
              </a:lnSpc>
            </a:pPr>
            <a:r>
              <a:rPr sz="1600" spc="-10" dirty="0">
                <a:solidFill>
                  <a:srgbClr val="1F145D"/>
                </a:solidFill>
                <a:latin typeface="Calibri"/>
                <a:cs typeface="Calibri"/>
              </a:rPr>
              <a:t>count&lt;= count </a:t>
            </a:r>
            <a:r>
              <a:rPr sz="1600" spc="-5" dirty="0">
                <a:solidFill>
                  <a:srgbClr val="1F145D"/>
                </a:solidFill>
                <a:latin typeface="Calibri"/>
                <a:cs typeface="Calibri"/>
              </a:rPr>
              <a:t>-</a:t>
            </a:r>
            <a:r>
              <a:rPr sz="1600" spc="-20" dirty="0">
                <a:solidFill>
                  <a:srgbClr val="1F145D"/>
                </a:solidFill>
                <a:latin typeface="Calibri"/>
                <a:cs typeface="Calibri"/>
              </a:rPr>
              <a:t> </a:t>
            </a:r>
            <a:r>
              <a:rPr sz="1600" spc="-10" dirty="0">
                <a:solidFill>
                  <a:srgbClr val="1F145D"/>
                </a:solidFill>
                <a:latin typeface="Calibri"/>
                <a:cs typeface="Calibri"/>
              </a:rPr>
              <a:t>1;</a:t>
            </a:r>
            <a:endParaRPr sz="1600" dirty="0">
              <a:solidFill>
                <a:srgbClr val="1F145D"/>
              </a:solidFill>
              <a:latin typeface="Calibri"/>
              <a:cs typeface="Calibri"/>
            </a:endParaRPr>
          </a:p>
          <a:p>
            <a:pPr marL="92075">
              <a:lnSpc>
                <a:spcPct val="100000"/>
              </a:lnSpc>
            </a:pPr>
            <a:r>
              <a:rPr sz="1600" b="1" spc="-10" dirty="0">
                <a:solidFill>
                  <a:srgbClr val="1F145D"/>
                </a:solidFill>
                <a:latin typeface="Calibri"/>
                <a:cs typeface="Calibri"/>
              </a:rPr>
              <a:t>endmodule</a:t>
            </a:r>
            <a:endParaRPr sz="1600" dirty="0">
              <a:solidFill>
                <a:srgbClr val="1F145D"/>
              </a:solidFill>
              <a:latin typeface="Calibri"/>
              <a:cs typeface="Calibri"/>
            </a:endParaRPr>
          </a:p>
        </p:txBody>
      </p:sp>
      <p:sp>
        <p:nvSpPr>
          <p:cNvPr id="5" name="object 5"/>
          <p:cNvSpPr txBox="1"/>
          <p:nvPr/>
        </p:nvSpPr>
        <p:spPr>
          <a:xfrm>
            <a:off x="8657843" y="556259"/>
            <a:ext cx="3312160" cy="6002020"/>
          </a:xfrm>
          <a:prstGeom prst="rect">
            <a:avLst/>
          </a:prstGeom>
          <a:solidFill>
            <a:srgbClr val="E1EFD9"/>
          </a:solidFill>
          <a:ln w="9525">
            <a:solidFill>
              <a:srgbClr val="00AF50"/>
            </a:solidFill>
          </a:ln>
        </p:spPr>
        <p:txBody>
          <a:bodyPr vert="horz" wrap="square" lIns="0" tIns="33019" rIns="0" bIns="0" rtlCol="0">
            <a:spAutoFit/>
          </a:bodyPr>
          <a:lstStyle/>
          <a:p>
            <a:pPr marL="92075">
              <a:lnSpc>
                <a:spcPct val="100000"/>
              </a:lnSpc>
              <a:spcBef>
                <a:spcPts val="259"/>
              </a:spcBef>
            </a:pPr>
            <a:r>
              <a:rPr sz="1600" b="1" spc="-5" dirty="0">
                <a:solidFill>
                  <a:srgbClr val="1F145D"/>
                </a:solidFill>
                <a:latin typeface="Calibri"/>
                <a:cs typeface="Calibri"/>
              </a:rPr>
              <a:t>use</a:t>
            </a:r>
            <a:r>
              <a:rPr sz="1600" b="1" spc="5" dirty="0">
                <a:solidFill>
                  <a:srgbClr val="1F145D"/>
                </a:solidFill>
                <a:latin typeface="Calibri"/>
                <a:cs typeface="Calibri"/>
              </a:rPr>
              <a:t> </a:t>
            </a:r>
            <a:r>
              <a:rPr sz="1600" spc="-10" dirty="0">
                <a:solidFill>
                  <a:srgbClr val="1F145D"/>
                </a:solidFill>
                <a:latin typeface="Calibri"/>
                <a:cs typeface="Calibri"/>
              </a:rPr>
              <a:t>IEEE.numeric_std.</a:t>
            </a:r>
            <a:r>
              <a:rPr sz="1600" b="1" spc="-10" dirty="0">
                <a:solidFill>
                  <a:srgbClr val="1F145D"/>
                </a:solidFill>
                <a:latin typeface="Calibri"/>
                <a:cs typeface="Calibri"/>
              </a:rPr>
              <a:t>ALL</a:t>
            </a:r>
            <a:r>
              <a:rPr sz="1600" spc="-10"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spc="-5"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b="1" spc="-10" dirty="0">
                <a:solidFill>
                  <a:srgbClr val="1F145D"/>
                </a:solidFill>
                <a:latin typeface="Calibri"/>
                <a:cs typeface="Calibri"/>
              </a:rPr>
              <a:t>constant</a:t>
            </a:r>
            <a:r>
              <a:rPr sz="1600" b="1" spc="-5" dirty="0">
                <a:solidFill>
                  <a:srgbClr val="1F145D"/>
                </a:solidFill>
                <a:latin typeface="Calibri"/>
                <a:cs typeface="Calibri"/>
              </a:rPr>
              <a:t> </a:t>
            </a:r>
            <a:r>
              <a:rPr sz="1600" spc="-10" dirty="0">
                <a:solidFill>
                  <a:srgbClr val="1F145D"/>
                </a:solidFill>
                <a:latin typeface="Calibri"/>
                <a:cs typeface="Calibri"/>
              </a:rPr>
              <a:t>WIDTH </a:t>
            </a:r>
            <a:r>
              <a:rPr sz="1600" spc="-5" dirty="0">
                <a:solidFill>
                  <a:srgbClr val="1F145D"/>
                </a:solidFill>
                <a:latin typeface="Calibri"/>
                <a:cs typeface="Calibri"/>
              </a:rPr>
              <a:t>:</a:t>
            </a:r>
            <a:r>
              <a:rPr sz="1600" spc="-20" dirty="0">
                <a:solidFill>
                  <a:srgbClr val="1F145D"/>
                </a:solidFill>
                <a:latin typeface="Calibri"/>
                <a:cs typeface="Calibri"/>
              </a:rPr>
              <a:t> </a:t>
            </a:r>
            <a:r>
              <a:rPr sz="1600" b="1" spc="-5" dirty="0">
                <a:solidFill>
                  <a:srgbClr val="1F145D"/>
                </a:solidFill>
                <a:latin typeface="Calibri"/>
                <a:cs typeface="Calibri"/>
              </a:rPr>
              <a:t>positive</a:t>
            </a:r>
            <a:r>
              <a:rPr sz="1600" b="1" spc="-10" dirty="0">
                <a:solidFill>
                  <a:srgbClr val="1F145D"/>
                </a:solidFill>
                <a:latin typeface="Calibri"/>
                <a:cs typeface="Calibri"/>
              </a:rPr>
              <a:t> </a:t>
            </a:r>
            <a:r>
              <a:rPr sz="1600" spc="-5" dirty="0">
                <a:solidFill>
                  <a:srgbClr val="1F145D"/>
                </a:solidFill>
                <a:latin typeface="Calibri"/>
                <a:cs typeface="Calibri"/>
              </a:rPr>
              <a:t>:= </a:t>
            </a:r>
            <a:r>
              <a:rPr sz="1600" spc="-10" dirty="0">
                <a:solidFill>
                  <a:srgbClr val="1F145D"/>
                </a:solidFill>
                <a:latin typeface="Calibri"/>
                <a:cs typeface="Calibri"/>
              </a:rPr>
              <a:t>4;</a:t>
            </a:r>
            <a:endParaRPr sz="1600">
              <a:solidFill>
                <a:srgbClr val="1F145D"/>
              </a:solidFill>
              <a:latin typeface="Calibri"/>
              <a:cs typeface="Calibri"/>
            </a:endParaRPr>
          </a:p>
          <a:p>
            <a:pPr marL="92075">
              <a:lnSpc>
                <a:spcPct val="100000"/>
              </a:lnSpc>
            </a:pPr>
            <a:r>
              <a:rPr sz="1600" b="1" spc="-5" dirty="0">
                <a:solidFill>
                  <a:srgbClr val="1F145D"/>
                </a:solidFill>
                <a:latin typeface="Calibri"/>
                <a:cs typeface="Calibri"/>
              </a:rPr>
              <a:t>signal</a:t>
            </a:r>
            <a:r>
              <a:rPr sz="1600" b="1" spc="-25" dirty="0">
                <a:solidFill>
                  <a:srgbClr val="1F145D"/>
                </a:solidFill>
                <a:latin typeface="Calibri"/>
                <a:cs typeface="Calibri"/>
              </a:rPr>
              <a:t> </a:t>
            </a:r>
            <a:r>
              <a:rPr sz="1600" spc="-10" dirty="0">
                <a:solidFill>
                  <a:srgbClr val="1F145D"/>
                </a:solidFill>
                <a:latin typeface="Calibri"/>
                <a:cs typeface="Calibri"/>
              </a:rPr>
              <a:t>count</a:t>
            </a:r>
            <a:r>
              <a:rPr sz="1600" spc="-20" dirty="0">
                <a:solidFill>
                  <a:srgbClr val="1F145D"/>
                </a:solidFill>
                <a:latin typeface="Calibri"/>
                <a:cs typeface="Calibri"/>
              </a:rPr>
              <a:t> </a:t>
            </a:r>
            <a:r>
              <a:rPr sz="1600" spc="-5" dirty="0">
                <a:solidFill>
                  <a:srgbClr val="1F145D"/>
                </a:solidFill>
                <a:latin typeface="Calibri"/>
                <a:cs typeface="Calibri"/>
              </a:rPr>
              <a:t>:</a:t>
            </a:r>
            <a:endParaRPr sz="1600">
              <a:solidFill>
                <a:srgbClr val="1F145D"/>
              </a:solidFill>
              <a:latin typeface="Calibri"/>
              <a:cs typeface="Calibri"/>
            </a:endParaRPr>
          </a:p>
          <a:p>
            <a:pPr marL="276225">
              <a:lnSpc>
                <a:spcPct val="100000"/>
              </a:lnSpc>
            </a:pPr>
            <a:r>
              <a:rPr sz="1600" b="1" spc="-5" dirty="0">
                <a:solidFill>
                  <a:srgbClr val="1F145D"/>
                </a:solidFill>
                <a:latin typeface="Calibri"/>
                <a:cs typeface="Calibri"/>
              </a:rPr>
              <a:t>unsigned</a:t>
            </a:r>
            <a:r>
              <a:rPr sz="1600" spc="-5" dirty="0">
                <a:solidFill>
                  <a:srgbClr val="1F145D"/>
                </a:solidFill>
                <a:latin typeface="Calibri"/>
                <a:cs typeface="Calibri"/>
              </a:rPr>
              <a:t>(WIDTH-1</a:t>
            </a:r>
            <a:r>
              <a:rPr sz="1600" spc="25" dirty="0">
                <a:solidFill>
                  <a:srgbClr val="1F145D"/>
                </a:solidFill>
                <a:latin typeface="Calibri"/>
                <a:cs typeface="Calibri"/>
              </a:rPr>
              <a:t> </a:t>
            </a:r>
            <a:r>
              <a:rPr sz="1600" b="1" spc="-10" dirty="0">
                <a:solidFill>
                  <a:srgbClr val="1F145D"/>
                </a:solidFill>
                <a:latin typeface="Calibri"/>
                <a:cs typeface="Calibri"/>
              </a:rPr>
              <a:t>downto</a:t>
            </a:r>
            <a:r>
              <a:rPr sz="1600" b="1" spc="-5" dirty="0">
                <a:solidFill>
                  <a:srgbClr val="1F145D"/>
                </a:solidFill>
                <a:latin typeface="Calibri"/>
                <a:cs typeface="Calibri"/>
              </a:rPr>
              <a:t> </a:t>
            </a:r>
            <a:r>
              <a:rPr sz="1600" spc="-5" dirty="0">
                <a:solidFill>
                  <a:srgbClr val="1F145D"/>
                </a:solidFill>
                <a:latin typeface="Calibri"/>
                <a:cs typeface="Calibri"/>
              </a:rPr>
              <a:t>0)</a:t>
            </a:r>
            <a:r>
              <a:rPr sz="1600" spc="-10" dirty="0">
                <a:solidFill>
                  <a:srgbClr val="1F145D"/>
                </a:solidFill>
                <a:latin typeface="Calibri"/>
                <a:cs typeface="Calibri"/>
              </a:rPr>
              <a:t> </a:t>
            </a:r>
            <a:r>
              <a:rPr sz="1600" spc="-5" dirty="0">
                <a:solidFill>
                  <a:srgbClr val="1F145D"/>
                </a:solidFill>
                <a:latin typeface="Calibri"/>
                <a:cs typeface="Calibri"/>
              </a:rPr>
              <a:t>:=</a:t>
            </a:r>
            <a:r>
              <a:rPr sz="1600" spc="-15" dirty="0">
                <a:solidFill>
                  <a:srgbClr val="1F145D"/>
                </a:solidFill>
                <a:latin typeface="Calibri"/>
                <a:cs typeface="Calibri"/>
              </a:rPr>
              <a:t> </a:t>
            </a:r>
            <a:r>
              <a:rPr sz="1600" spc="-5" dirty="0">
                <a:solidFill>
                  <a:srgbClr val="1F145D"/>
                </a:solidFill>
                <a:latin typeface="Calibri"/>
                <a:cs typeface="Calibri"/>
              </a:rPr>
              <a:t>0;</a:t>
            </a:r>
            <a:endParaRPr sz="1600">
              <a:solidFill>
                <a:srgbClr val="1F145D"/>
              </a:solidFill>
              <a:latin typeface="Calibri"/>
              <a:cs typeface="Calibri"/>
            </a:endParaRPr>
          </a:p>
          <a:p>
            <a:pPr marL="92075">
              <a:lnSpc>
                <a:spcPct val="100000"/>
              </a:lnSpc>
            </a:pPr>
            <a:r>
              <a:rPr sz="1600" spc="-5"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b="1" spc="-10" dirty="0">
                <a:solidFill>
                  <a:srgbClr val="1F145D"/>
                </a:solidFill>
                <a:latin typeface="Calibri"/>
                <a:cs typeface="Calibri"/>
              </a:rPr>
              <a:t>process </a:t>
            </a:r>
            <a:r>
              <a:rPr sz="1600" spc="-5" dirty="0">
                <a:solidFill>
                  <a:srgbClr val="1F145D"/>
                </a:solidFill>
                <a:latin typeface="Calibri"/>
                <a:cs typeface="Calibri"/>
              </a:rPr>
              <a:t>(clk)</a:t>
            </a:r>
            <a:endParaRPr sz="1600">
              <a:solidFill>
                <a:srgbClr val="1F145D"/>
              </a:solidFill>
              <a:latin typeface="Calibri"/>
              <a:cs typeface="Calibri"/>
            </a:endParaRPr>
          </a:p>
          <a:p>
            <a:pPr marL="92075">
              <a:lnSpc>
                <a:spcPct val="100000"/>
              </a:lnSpc>
            </a:pPr>
            <a:r>
              <a:rPr sz="1600" b="1" spc="-10" dirty="0">
                <a:solidFill>
                  <a:srgbClr val="1F145D"/>
                </a:solidFill>
                <a:latin typeface="Calibri"/>
                <a:cs typeface="Calibri"/>
              </a:rPr>
              <a:t>begin</a:t>
            </a:r>
            <a:endParaRPr sz="1600">
              <a:solidFill>
                <a:srgbClr val="1F145D"/>
              </a:solidFill>
              <a:latin typeface="Calibri"/>
              <a:cs typeface="Calibri"/>
            </a:endParaRPr>
          </a:p>
          <a:p>
            <a:pPr marL="230504">
              <a:lnSpc>
                <a:spcPct val="100000"/>
              </a:lnSpc>
            </a:pPr>
            <a:r>
              <a:rPr sz="1600" b="1" spc="-5" dirty="0">
                <a:solidFill>
                  <a:srgbClr val="1F145D"/>
                </a:solidFill>
                <a:latin typeface="Calibri"/>
                <a:cs typeface="Calibri"/>
              </a:rPr>
              <a:t>if</a:t>
            </a:r>
            <a:r>
              <a:rPr sz="1600" b="1" spc="-10" dirty="0">
                <a:solidFill>
                  <a:srgbClr val="1F145D"/>
                </a:solidFill>
                <a:latin typeface="Calibri"/>
                <a:cs typeface="Calibri"/>
              </a:rPr>
              <a:t> rising_edge</a:t>
            </a:r>
            <a:r>
              <a:rPr sz="1600" spc="-10" dirty="0">
                <a:solidFill>
                  <a:srgbClr val="1F145D"/>
                </a:solidFill>
                <a:latin typeface="Calibri"/>
                <a:cs typeface="Calibri"/>
              </a:rPr>
              <a:t>(clk)</a:t>
            </a:r>
            <a:r>
              <a:rPr sz="1600" spc="20"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367665">
              <a:lnSpc>
                <a:spcPct val="100000"/>
              </a:lnSpc>
              <a:spcBef>
                <a:spcPts val="5"/>
              </a:spcBef>
            </a:pPr>
            <a:r>
              <a:rPr sz="1600" b="1" spc="-5" dirty="0">
                <a:solidFill>
                  <a:srgbClr val="1F145D"/>
                </a:solidFill>
                <a:latin typeface="Calibri"/>
                <a:cs typeface="Calibri"/>
              </a:rPr>
              <a:t>if</a:t>
            </a:r>
            <a:r>
              <a:rPr sz="1600" b="1" spc="-30" dirty="0">
                <a:solidFill>
                  <a:srgbClr val="1F145D"/>
                </a:solidFill>
                <a:latin typeface="Calibri"/>
                <a:cs typeface="Calibri"/>
              </a:rPr>
              <a:t> </a:t>
            </a:r>
            <a:r>
              <a:rPr sz="1600" spc="-10" dirty="0">
                <a:solidFill>
                  <a:srgbClr val="1F145D"/>
                </a:solidFill>
                <a:latin typeface="Calibri"/>
                <a:cs typeface="Calibri"/>
              </a:rPr>
              <a:t>nrst='0'</a:t>
            </a:r>
            <a:r>
              <a:rPr sz="1600" spc="-5"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506095">
              <a:lnSpc>
                <a:spcPct val="100000"/>
              </a:lnSpc>
            </a:pPr>
            <a:r>
              <a:rPr sz="1600" spc="-10" dirty="0">
                <a:solidFill>
                  <a:srgbClr val="1F145D"/>
                </a:solidFill>
                <a:latin typeface="Calibri"/>
                <a:cs typeface="Calibri"/>
              </a:rPr>
              <a:t>count&lt;=</a:t>
            </a:r>
            <a:r>
              <a:rPr sz="1600" spc="-15" dirty="0">
                <a:solidFill>
                  <a:srgbClr val="1F145D"/>
                </a:solidFill>
                <a:latin typeface="Calibri"/>
                <a:cs typeface="Calibri"/>
              </a:rPr>
              <a:t> </a:t>
            </a:r>
            <a:r>
              <a:rPr sz="1600" spc="-10" dirty="0">
                <a:solidFill>
                  <a:srgbClr val="1F145D"/>
                </a:solidFill>
                <a:latin typeface="Calibri"/>
                <a:cs typeface="Calibri"/>
              </a:rPr>
              <a:t>(</a:t>
            </a:r>
            <a:r>
              <a:rPr sz="1600" b="1" spc="-10" dirty="0">
                <a:solidFill>
                  <a:srgbClr val="1F145D"/>
                </a:solidFill>
                <a:latin typeface="Calibri"/>
                <a:cs typeface="Calibri"/>
              </a:rPr>
              <a:t>others</a:t>
            </a:r>
            <a:r>
              <a:rPr sz="1600" b="1" spc="25" dirty="0">
                <a:solidFill>
                  <a:srgbClr val="1F145D"/>
                </a:solidFill>
                <a:latin typeface="Calibri"/>
                <a:cs typeface="Calibri"/>
              </a:rPr>
              <a:t> </a:t>
            </a:r>
            <a:r>
              <a:rPr sz="1600" spc="-5" dirty="0">
                <a:solidFill>
                  <a:srgbClr val="1F145D"/>
                </a:solidFill>
                <a:latin typeface="Calibri"/>
                <a:cs typeface="Calibri"/>
              </a:rPr>
              <a:t>=&gt;</a:t>
            </a:r>
            <a:r>
              <a:rPr sz="1600" spc="5" dirty="0">
                <a:solidFill>
                  <a:srgbClr val="1F145D"/>
                </a:solidFill>
                <a:latin typeface="Calibri"/>
                <a:cs typeface="Calibri"/>
              </a:rPr>
              <a:t> </a:t>
            </a:r>
            <a:r>
              <a:rPr sz="1600" spc="-10" dirty="0">
                <a:solidFill>
                  <a:srgbClr val="1F145D"/>
                </a:solidFill>
                <a:latin typeface="Calibri"/>
                <a:cs typeface="Calibri"/>
              </a:rPr>
              <a:t>'0');</a:t>
            </a:r>
            <a:endParaRPr sz="1600">
              <a:solidFill>
                <a:srgbClr val="1F145D"/>
              </a:solidFill>
              <a:latin typeface="Calibri"/>
              <a:cs typeface="Calibri"/>
            </a:endParaRPr>
          </a:p>
          <a:p>
            <a:pPr marL="506095" marR="1551940" indent="-139065">
              <a:lnSpc>
                <a:spcPct val="100000"/>
              </a:lnSpc>
            </a:pPr>
            <a:r>
              <a:rPr sz="1600" b="1" spc="-5" dirty="0">
                <a:solidFill>
                  <a:srgbClr val="1F145D"/>
                </a:solidFill>
                <a:latin typeface="Calibri"/>
                <a:cs typeface="Calibri"/>
              </a:rPr>
              <a:t>elsif </a:t>
            </a:r>
            <a:r>
              <a:rPr sz="1600" spc="-10" dirty="0">
                <a:solidFill>
                  <a:srgbClr val="1F145D"/>
                </a:solidFill>
                <a:latin typeface="Calibri"/>
                <a:cs typeface="Calibri"/>
              </a:rPr>
              <a:t>ce='1' </a:t>
            </a:r>
            <a:r>
              <a:rPr sz="1600" b="1" spc="-10" dirty="0">
                <a:solidFill>
                  <a:srgbClr val="1F145D"/>
                </a:solidFill>
                <a:latin typeface="Calibri"/>
                <a:cs typeface="Calibri"/>
              </a:rPr>
              <a:t>then </a:t>
            </a:r>
            <a:r>
              <a:rPr sz="1600" b="1" spc="-5" dirty="0">
                <a:solidFill>
                  <a:srgbClr val="1F145D"/>
                </a:solidFill>
                <a:latin typeface="Calibri"/>
                <a:cs typeface="Calibri"/>
              </a:rPr>
              <a:t> if</a:t>
            </a:r>
            <a:r>
              <a:rPr sz="1600" b="1" spc="-25" dirty="0">
                <a:solidFill>
                  <a:srgbClr val="1F145D"/>
                </a:solidFill>
                <a:latin typeface="Calibri"/>
                <a:cs typeface="Calibri"/>
              </a:rPr>
              <a:t> </a:t>
            </a:r>
            <a:r>
              <a:rPr sz="1600" spc="-10" dirty="0">
                <a:solidFill>
                  <a:srgbClr val="1F145D"/>
                </a:solidFill>
                <a:latin typeface="Calibri"/>
                <a:cs typeface="Calibri"/>
              </a:rPr>
              <a:t>load='1' </a:t>
            </a:r>
            <a:r>
              <a:rPr sz="1600" b="1" spc="-10" dirty="0">
                <a:solidFill>
                  <a:srgbClr val="1F145D"/>
                </a:solidFill>
                <a:latin typeface="Calibri"/>
                <a:cs typeface="Calibri"/>
              </a:rPr>
              <a:t>then</a:t>
            </a:r>
            <a:endParaRPr sz="1600">
              <a:solidFill>
                <a:srgbClr val="1F145D"/>
              </a:solidFill>
              <a:latin typeface="Calibri"/>
              <a:cs typeface="Calibri"/>
            </a:endParaRPr>
          </a:p>
          <a:p>
            <a:pPr marL="643255">
              <a:lnSpc>
                <a:spcPct val="100000"/>
              </a:lnSpc>
            </a:pPr>
            <a:r>
              <a:rPr sz="1600" spc="-10" dirty="0">
                <a:solidFill>
                  <a:srgbClr val="1F145D"/>
                </a:solidFill>
                <a:latin typeface="Calibri"/>
                <a:cs typeface="Calibri"/>
              </a:rPr>
              <a:t>count </a:t>
            </a:r>
            <a:r>
              <a:rPr sz="1600" spc="-5" dirty="0">
                <a:solidFill>
                  <a:srgbClr val="1F145D"/>
                </a:solidFill>
                <a:latin typeface="Calibri"/>
                <a:cs typeface="Calibri"/>
              </a:rPr>
              <a:t>&lt;=</a:t>
            </a:r>
            <a:r>
              <a:rPr sz="1600" spc="-15" dirty="0">
                <a:solidFill>
                  <a:srgbClr val="1F145D"/>
                </a:solidFill>
                <a:latin typeface="Calibri"/>
                <a:cs typeface="Calibri"/>
              </a:rPr>
              <a:t> </a:t>
            </a:r>
            <a:r>
              <a:rPr sz="1600" spc="-10" dirty="0">
                <a:solidFill>
                  <a:srgbClr val="1F145D"/>
                </a:solidFill>
                <a:latin typeface="Calibri"/>
                <a:cs typeface="Calibri"/>
              </a:rPr>
              <a:t>new_count_value;</a:t>
            </a:r>
            <a:endParaRPr sz="1600">
              <a:solidFill>
                <a:srgbClr val="1F145D"/>
              </a:solidFill>
              <a:latin typeface="Calibri"/>
              <a:cs typeface="Calibri"/>
            </a:endParaRPr>
          </a:p>
          <a:p>
            <a:pPr marL="506095">
              <a:lnSpc>
                <a:spcPct val="100000"/>
              </a:lnSpc>
            </a:pPr>
            <a:r>
              <a:rPr sz="1600" b="1" spc="-10" dirty="0">
                <a:solidFill>
                  <a:srgbClr val="1F145D"/>
                </a:solidFill>
                <a:latin typeface="Calibri"/>
                <a:cs typeface="Calibri"/>
              </a:rPr>
              <a:t>else</a:t>
            </a:r>
            <a:endParaRPr sz="1600">
              <a:solidFill>
                <a:srgbClr val="1F145D"/>
              </a:solidFill>
              <a:latin typeface="Calibri"/>
              <a:cs typeface="Calibri"/>
            </a:endParaRPr>
          </a:p>
          <a:p>
            <a:pPr marL="643255">
              <a:lnSpc>
                <a:spcPct val="100000"/>
              </a:lnSpc>
            </a:pPr>
            <a:r>
              <a:rPr sz="1600" b="1" spc="-5" dirty="0">
                <a:solidFill>
                  <a:srgbClr val="1F145D"/>
                </a:solidFill>
                <a:latin typeface="Calibri"/>
                <a:cs typeface="Calibri"/>
              </a:rPr>
              <a:t>if</a:t>
            </a:r>
            <a:r>
              <a:rPr sz="1600" b="1" spc="-10" dirty="0">
                <a:solidFill>
                  <a:srgbClr val="1F145D"/>
                </a:solidFill>
                <a:latin typeface="Calibri"/>
                <a:cs typeface="Calibri"/>
              </a:rPr>
              <a:t> </a:t>
            </a:r>
            <a:r>
              <a:rPr sz="1600" spc="-10" dirty="0">
                <a:solidFill>
                  <a:srgbClr val="1F145D"/>
                </a:solidFill>
                <a:latin typeface="Calibri"/>
                <a:cs typeface="Calibri"/>
              </a:rPr>
              <a:t>dirn='1'</a:t>
            </a:r>
            <a:r>
              <a:rPr sz="1600" spc="-5" dirty="0">
                <a:solidFill>
                  <a:srgbClr val="1F145D"/>
                </a:solidFill>
                <a:latin typeface="Calibri"/>
                <a:cs typeface="Calibri"/>
              </a:rPr>
              <a:t> </a:t>
            </a:r>
            <a:r>
              <a:rPr sz="1600" b="1" spc="-10" dirty="0">
                <a:solidFill>
                  <a:srgbClr val="1F145D"/>
                </a:solidFill>
                <a:latin typeface="Calibri"/>
                <a:cs typeface="Calibri"/>
              </a:rPr>
              <a:t>then</a:t>
            </a:r>
            <a:endParaRPr sz="1600">
              <a:solidFill>
                <a:srgbClr val="1F145D"/>
              </a:solidFill>
              <a:latin typeface="Calibri"/>
              <a:cs typeface="Calibri"/>
            </a:endParaRPr>
          </a:p>
          <a:p>
            <a:pPr marL="782320">
              <a:lnSpc>
                <a:spcPct val="100000"/>
              </a:lnSpc>
            </a:pPr>
            <a:r>
              <a:rPr sz="1600" spc="-10" dirty="0">
                <a:solidFill>
                  <a:srgbClr val="1F145D"/>
                </a:solidFill>
                <a:latin typeface="Calibri"/>
                <a:cs typeface="Calibri"/>
              </a:rPr>
              <a:t>count</a:t>
            </a:r>
            <a:r>
              <a:rPr sz="1600" spc="-20" dirty="0">
                <a:solidFill>
                  <a:srgbClr val="1F145D"/>
                </a:solidFill>
                <a:latin typeface="Calibri"/>
                <a:cs typeface="Calibri"/>
              </a:rPr>
              <a:t> </a:t>
            </a:r>
            <a:r>
              <a:rPr sz="1600" spc="-5" dirty="0">
                <a:solidFill>
                  <a:srgbClr val="1F145D"/>
                </a:solidFill>
                <a:latin typeface="Calibri"/>
                <a:cs typeface="Calibri"/>
              </a:rPr>
              <a:t>&lt;= </a:t>
            </a:r>
            <a:r>
              <a:rPr sz="1600" spc="-10" dirty="0">
                <a:solidFill>
                  <a:srgbClr val="1F145D"/>
                </a:solidFill>
                <a:latin typeface="Calibri"/>
                <a:cs typeface="Calibri"/>
              </a:rPr>
              <a:t>count</a:t>
            </a:r>
            <a:r>
              <a:rPr sz="1600" spc="-20" dirty="0">
                <a:solidFill>
                  <a:srgbClr val="1F145D"/>
                </a:solidFill>
                <a:latin typeface="Calibri"/>
                <a:cs typeface="Calibri"/>
              </a:rPr>
              <a:t> </a:t>
            </a:r>
            <a:r>
              <a:rPr sz="1600" spc="-5" dirty="0">
                <a:solidFill>
                  <a:srgbClr val="1F145D"/>
                </a:solidFill>
                <a:latin typeface="Calibri"/>
                <a:cs typeface="Calibri"/>
              </a:rPr>
              <a:t>+</a:t>
            </a:r>
            <a:r>
              <a:rPr sz="1600" spc="-10" dirty="0">
                <a:solidFill>
                  <a:srgbClr val="1F145D"/>
                </a:solidFill>
                <a:latin typeface="Calibri"/>
                <a:cs typeface="Calibri"/>
              </a:rPr>
              <a:t> </a:t>
            </a:r>
            <a:r>
              <a:rPr sz="1600" spc="-5" dirty="0">
                <a:solidFill>
                  <a:srgbClr val="1F145D"/>
                </a:solidFill>
                <a:latin typeface="Calibri"/>
                <a:cs typeface="Calibri"/>
              </a:rPr>
              <a:t>1;</a:t>
            </a:r>
            <a:endParaRPr sz="1600">
              <a:solidFill>
                <a:srgbClr val="1F145D"/>
              </a:solidFill>
              <a:latin typeface="Calibri"/>
              <a:cs typeface="Calibri"/>
            </a:endParaRPr>
          </a:p>
          <a:p>
            <a:pPr marL="643255">
              <a:lnSpc>
                <a:spcPct val="100000"/>
              </a:lnSpc>
            </a:pPr>
            <a:r>
              <a:rPr sz="1600" b="1" spc="-10" dirty="0">
                <a:solidFill>
                  <a:srgbClr val="1F145D"/>
                </a:solidFill>
                <a:latin typeface="Calibri"/>
                <a:cs typeface="Calibri"/>
              </a:rPr>
              <a:t>else</a:t>
            </a:r>
            <a:endParaRPr sz="1600">
              <a:solidFill>
                <a:srgbClr val="1F145D"/>
              </a:solidFill>
              <a:latin typeface="Calibri"/>
              <a:cs typeface="Calibri"/>
            </a:endParaRPr>
          </a:p>
          <a:p>
            <a:pPr marL="782320">
              <a:lnSpc>
                <a:spcPct val="100000"/>
              </a:lnSpc>
            </a:pPr>
            <a:r>
              <a:rPr sz="1600" spc="-10" dirty="0">
                <a:solidFill>
                  <a:srgbClr val="1F145D"/>
                </a:solidFill>
                <a:latin typeface="Calibri"/>
                <a:cs typeface="Calibri"/>
              </a:rPr>
              <a:t>count</a:t>
            </a:r>
            <a:r>
              <a:rPr sz="1600" spc="-20" dirty="0">
                <a:solidFill>
                  <a:srgbClr val="1F145D"/>
                </a:solidFill>
                <a:latin typeface="Calibri"/>
                <a:cs typeface="Calibri"/>
              </a:rPr>
              <a:t> </a:t>
            </a:r>
            <a:r>
              <a:rPr sz="1600" spc="-5" dirty="0">
                <a:solidFill>
                  <a:srgbClr val="1F145D"/>
                </a:solidFill>
                <a:latin typeface="Calibri"/>
                <a:cs typeface="Calibri"/>
              </a:rPr>
              <a:t>&lt;= </a:t>
            </a:r>
            <a:r>
              <a:rPr sz="1600" spc="-10" dirty="0">
                <a:solidFill>
                  <a:srgbClr val="1F145D"/>
                </a:solidFill>
                <a:latin typeface="Calibri"/>
                <a:cs typeface="Calibri"/>
              </a:rPr>
              <a:t>count </a:t>
            </a:r>
            <a:r>
              <a:rPr sz="1600" spc="-5" dirty="0">
                <a:solidFill>
                  <a:srgbClr val="1F145D"/>
                </a:solidFill>
                <a:latin typeface="Calibri"/>
                <a:cs typeface="Calibri"/>
              </a:rPr>
              <a:t>-</a:t>
            </a:r>
            <a:r>
              <a:rPr sz="1600" spc="-15" dirty="0">
                <a:solidFill>
                  <a:srgbClr val="1F145D"/>
                </a:solidFill>
                <a:latin typeface="Calibri"/>
                <a:cs typeface="Calibri"/>
              </a:rPr>
              <a:t> </a:t>
            </a:r>
            <a:r>
              <a:rPr sz="1600" spc="-10" dirty="0">
                <a:solidFill>
                  <a:srgbClr val="1F145D"/>
                </a:solidFill>
                <a:latin typeface="Calibri"/>
                <a:cs typeface="Calibri"/>
              </a:rPr>
              <a:t>1;</a:t>
            </a:r>
            <a:endParaRPr sz="1600">
              <a:solidFill>
                <a:srgbClr val="1F145D"/>
              </a:solidFill>
              <a:latin typeface="Calibri"/>
              <a:cs typeface="Calibri"/>
            </a:endParaRPr>
          </a:p>
          <a:p>
            <a:pPr marL="643255">
              <a:lnSpc>
                <a:spcPct val="100000"/>
              </a:lnSpc>
            </a:pPr>
            <a:r>
              <a:rPr sz="1600" b="1" spc="-10" dirty="0">
                <a:solidFill>
                  <a:srgbClr val="1F145D"/>
                </a:solidFill>
                <a:latin typeface="Calibri"/>
                <a:cs typeface="Calibri"/>
              </a:rPr>
              <a:t>end</a:t>
            </a:r>
            <a:r>
              <a:rPr sz="1600" b="1" spc="-25" dirty="0">
                <a:solidFill>
                  <a:srgbClr val="1F145D"/>
                </a:solidFill>
                <a:latin typeface="Calibri"/>
                <a:cs typeface="Calibri"/>
              </a:rPr>
              <a:t> </a:t>
            </a:r>
            <a:r>
              <a:rPr sz="1600" b="1" spc="-5" dirty="0">
                <a:solidFill>
                  <a:srgbClr val="1F145D"/>
                </a:solidFill>
                <a:latin typeface="Calibri"/>
                <a:cs typeface="Calibri"/>
              </a:rPr>
              <a:t>if</a:t>
            </a:r>
            <a:r>
              <a:rPr sz="1600" spc="-5" dirty="0">
                <a:solidFill>
                  <a:srgbClr val="1F145D"/>
                </a:solidFill>
                <a:latin typeface="Calibri"/>
                <a:cs typeface="Calibri"/>
              </a:rPr>
              <a:t>;</a:t>
            </a:r>
            <a:endParaRPr sz="1600">
              <a:solidFill>
                <a:srgbClr val="1F145D"/>
              </a:solidFill>
              <a:latin typeface="Calibri"/>
              <a:cs typeface="Calibri"/>
            </a:endParaRPr>
          </a:p>
          <a:p>
            <a:pPr marL="367665" marR="2262505" indent="138430">
              <a:lnSpc>
                <a:spcPct val="100000"/>
              </a:lnSpc>
              <a:spcBef>
                <a:spcPts val="5"/>
              </a:spcBef>
            </a:pPr>
            <a:r>
              <a:rPr sz="1600" b="1" spc="-10" dirty="0">
                <a:solidFill>
                  <a:srgbClr val="1F145D"/>
                </a:solidFill>
                <a:latin typeface="Calibri"/>
                <a:cs typeface="Calibri"/>
              </a:rPr>
              <a:t>en</a:t>
            </a:r>
            <a:r>
              <a:rPr sz="1600" b="1" spc="-5" dirty="0">
                <a:solidFill>
                  <a:srgbClr val="1F145D"/>
                </a:solidFill>
                <a:latin typeface="Calibri"/>
                <a:cs typeface="Calibri"/>
              </a:rPr>
              <a:t>d i</a:t>
            </a:r>
            <a:r>
              <a:rPr sz="1600" b="1" dirty="0">
                <a:solidFill>
                  <a:srgbClr val="1F145D"/>
                </a:solidFill>
                <a:latin typeface="Calibri"/>
                <a:cs typeface="Calibri"/>
              </a:rPr>
              <a:t>f</a:t>
            </a:r>
            <a:r>
              <a:rPr sz="1600" spc="-5" dirty="0">
                <a:solidFill>
                  <a:srgbClr val="1F145D"/>
                </a:solidFill>
                <a:latin typeface="Calibri"/>
                <a:cs typeface="Calibri"/>
              </a:rPr>
              <a:t>;  </a:t>
            </a:r>
            <a:r>
              <a:rPr sz="1600" b="1" spc="-10" dirty="0">
                <a:solidFill>
                  <a:srgbClr val="1F145D"/>
                </a:solidFill>
                <a:latin typeface="Calibri"/>
                <a:cs typeface="Calibri"/>
              </a:rPr>
              <a:t>end</a:t>
            </a:r>
            <a:r>
              <a:rPr sz="1600" b="1" spc="-15" dirty="0">
                <a:solidFill>
                  <a:srgbClr val="1F145D"/>
                </a:solidFill>
                <a:latin typeface="Calibri"/>
                <a:cs typeface="Calibri"/>
              </a:rPr>
              <a:t> </a:t>
            </a:r>
            <a:r>
              <a:rPr sz="1600" b="1" dirty="0">
                <a:solidFill>
                  <a:srgbClr val="1F145D"/>
                </a:solidFill>
                <a:latin typeface="Calibri"/>
                <a:cs typeface="Calibri"/>
              </a:rPr>
              <a:t>if</a:t>
            </a:r>
            <a:r>
              <a:rPr sz="1600" dirty="0">
                <a:solidFill>
                  <a:srgbClr val="1F145D"/>
                </a:solidFill>
                <a:latin typeface="Calibri"/>
                <a:cs typeface="Calibri"/>
              </a:rPr>
              <a:t>;</a:t>
            </a:r>
            <a:endParaRPr sz="1600">
              <a:solidFill>
                <a:srgbClr val="1F145D"/>
              </a:solidFill>
              <a:latin typeface="Calibri"/>
              <a:cs typeface="Calibri"/>
            </a:endParaRPr>
          </a:p>
          <a:p>
            <a:pPr marL="230504">
              <a:lnSpc>
                <a:spcPct val="100000"/>
              </a:lnSpc>
            </a:pPr>
            <a:r>
              <a:rPr sz="1600" b="1" spc="-10" dirty="0">
                <a:solidFill>
                  <a:srgbClr val="1F145D"/>
                </a:solidFill>
                <a:latin typeface="Calibri"/>
                <a:cs typeface="Calibri"/>
              </a:rPr>
              <a:t>end</a:t>
            </a:r>
            <a:r>
              <a:rPr sz="1600" b="1" spc="-40" dirty="0">
                <a:solidFill>
                  <a:srgbClr val="1F145D"/>
                </a:solidFill>
                <a:latin typeface="Calibri"/>
                <a:cs typeface="Calibri"/>
              </a:rPr>
              <a:t> </a:t>
            </a:r>
            <a:r>
              <a:rPr sz="1600" b="1" dirty="0">
                <a:solidFill>
                  <a:srgbClr val="1F145D"/>
                </a:solidFill>
                <a:latin typeface="Calibri"/>
                <a:cs typeface="Calibri"/>
              </a:rPr>
              <a:t>if</a:t>
            </a:r>
            <a:r>
              <a:rPr sz="1600" dirty="0">
                <a:solidFill>
                  <a:srgbClr val="1F145D"/>
                </a:solidFill>
                <a:latin typeface="Calibri"/>
                <a:cs typeface="Calibri"/>
              </a:rPr>
              <a:t>;</a:t>
            </a:r>
            <a:endParaRPr sz="1600">
              <a:solidFill>
                <a:srgbClr val="1F145D"/>
              </a:solidFill>
              <a:latin typeface="Calibri"/>
              <a:cs typeface="Calibri"/>
            </a:endParaRPr>
          </a:p>
          <a:p>
            <a:pPr marL="92075">
              <a:lnSpc>
                <a:spcPct val="100000"/>
              </a:lnSpc>
            </a:pPr>
            <a:r>
              <a:rPr sz="1600" b="1" spc="-10" dirty="0">
                <a:solidFill>
                  <a:srgbClr val="1F145D"/>
                </a:solidFill>
                <a:latin typeface="Calibri"/>
                <a:cs typeface="Calibri"/>
              </a:rPr>
              <a:t>end</a:t>
            </a:r>
            <a:r>
              <a:rPr sz="1600" b="1" spc="-15" dirty="0">
                <a:solidFill>
                  <a:srgbClr val="1F145D"/>
                </a:solidFill>
                <a:latin typeface="Calibri"/>
                <a:cs typeface="Calibri"/>
              </a:rPr>
              <a:t> </a:t>
            </a:r>
            <a:r>
              <a:rPr sz="1600" b="1" spc="-10" dirty="0">
                <a:solidFill>
                  <a:srgbClr val="1F145D"/>
                </a:solidFill>
                <a:latin typeface="Calibri"/>
                <a:cs typeface="Calibri"/>
              </a:rPr>
              <a:t>process</a:t>
            </a:r>
            <a:r>
              <a:rPr sz="1600" spc="-10" dirty="0">
                <a:solidFill>
                  <a:srgbClr val="1F145D"/>
                </a:solidFill>
                <a:latin typeface="Calibri"/>
                <a:cs typeface="Calibri"/>
              </a:rPr>
              <a:t>;</a:t>
            </a:r>
            <a:endParaRPr sz="1600">
              <a:solidFill>
                <a:srgbClr val="1F145D"/>
              </a:solidFill>
              <a:latin typeface="Calibri"/>
              <a:cs typeface="Calibri"/>
            </a:endParaRPr>
          </a:p>
        </p:txBody>
      </p:sp>
      <p:grpSp>
        <p:nvGrpSpPr>
          <p:cNvPr id="6" name="object 6"/>
          <p:cNvGrpSpPr/>
          <p:nvPr/>
        </p:nvGrpSpPr>
        <p:grpSpPr>
          <a:xfrm>
            <a:off x="2112010" y="4301997"/>
            <a:ext cx="1122680" cy="1797685"/>
            <a:chOff x="2112010" y="4301997"/>
            <a:chExt cx="1122680" cy="1797685"/>
          </a:xfrm>
        </p:grpSpPr>
        <p:sp>
          <p:nvSpPr>
            <p:cNvPr id="7" name="object 7"/>
            <p:cNvSpPr/>
            <p:nvPr/>
          </p:nvSpPr>
          <p:spPr>
            <a:xfrm>
              <a:off x="2118360" y="4308347"/>
              <a:ext cx="1109980" cy="1784985"/>
            </a:xfrm>
            <a:custGeom>
              <a:avLst/>
              <a:gdLst/>
              <a:ahLst/>
              <a:cxnLst/>
              <a:rect l="l" t="t" r="r" b="b"/>
              <a:pathLst>
                <a:path w="1109980" h="1784985">
                  <a:moveTo>
                    <a:pt x="1109472" y="0"/>
                  </a:moveTo>
                  <a:lnTo>
                    <a:pt x="0" y="0"/>
                  </a:lnTo>
                  <a:lnTo>
                    <a:pt x="0" y="1784603"/>
                  </a:lnTo>
                  <a:lnTo>
                    <a:pt x="1109472" y="1784603"/>
                  </a:lnTo>
                  <a:lnTo>
                    <a:pt x="1109472" y="0"/>
                  </a:lnTo>
                  <a:close/>
                </a:path>
              </a:pathLst>
            </a:custGeom>
            <a:solidFill>
              <a:srgbClr val="4471C4"/>
            </a:solidFill>
          </p:spPr>
          <p:txBody>
            <a:bodyPr wrap="square" lIns="0" tIns="0" rIns="0" bIns="0" rtlCol="0"/>
            <a:lstStyle/>
            <a:p>
              <a:endParaRPr>
                <a:solidFill>
                  <a:srgbClr val="1F145D"/>
                </a:solidFill>
              </a:endParaRPr>
            </a:p>
          </p:txBody>
        </p:sp>
        <p:sp>
          <p:nvSpPr>
            <p:cNvPr id="8" name="object 8"/>
            <p:cNvSpPr/>
            <p:nvPr/>
          </p:nvSpPr>
          <p:spPr>
            <a:xfrm>
              <a:off x="2118360" y="4308347"/>
              <a:ext cx="1109980" cy="1784985"/>
            </a:xfrm>
            <a:custGeom>
              <a:avLst/>
              <a:gdLst/>
              <a:ahLst/>
              <a:cxnLst/>
              <a:rect l="l" t="t" r="r" b="b"/>
              <a:pathLst>
                <a:path w="1109980" h="1784985">
                  <a:moveTo>
                    <a:pt x="0" y="1784603"/>
                  </a:moveTo>
                  <a:lnTo>
                    <a:pt x="1109472" y="1784603"/>
                  </a:lnTo>
                  <a:lnTo>
                    <a:pt x="1109472" y="0"/>
                  </a:lnTo>
                  <a:lnTo>
                    <a:pt x="0" y="0"/>
                  </a:lnTo>
                  <a:lnTo>
                    <a:pt x="0" y="1784603"/>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9" name="object 9"/>
          <p:cNvSpPr txBox="1"/>
          <p:nvPr/>
        </p:nvSpPr>
        <p:spPr>
          <a:xfrm>
            <a:off x="2230627" y="4899482"/>
            <a:ext cx="885825"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U</a:t>
            </a:r>
            <a:r>
              <a:rPr sz="1800" dirty="0">
                <a:solidFill>
                  <a:srgbClr val="1F145D"/>
                </a:solidFill>
                <a:latin typeface="Calibri"/>
                <a:cs typeface="Calibri"/>
              </a:rPr>
              <a:t>p-</a:t>
            </a:r>
            <a:r>
              <a:rPr sz="1800" spc="-5" dirty="0">
                <a:solidFill>
                  <a:srgbClr val="1F145D"/>
                </a:solidFill>
                <a:latin typeface="Calibri"/>
                <a:cs typeface="Calibri"/>
              </a:rPr>
              <a:t>d</a:t>
            </a:r>
            <a:r>
              <a:rPr sz="1800" spc="-15" dirty="0">
                <a:solidFill>
                  <a:srgbClr val="1F145D"/>
                </a:solidFill>
                <a:latin typeface="Calibri"/>
                <a:cs typeface="Calibri"/>
              </a:rPr>
              <a:t>o</a:t>
            </a:r>
            <a:r>
              <a:rPr sz="1800" dirty="0">
                <a:solidFill>
                  <a:srgbClr val="1F145D"/>
                </a:solidFill>
                <a:latin typeface="Calibri"/>
                <a:cs typeface="Calibri"/>
              </a:rPr>
              <a:t>wn</a:t>
            </a:r>
            <a:endParaRPr sz="1800">
              <a:solidFill>
                <a:srgbClr val="1F145D"/>
              </a:solidFill>
              <a:latin typeface="Calibri"/>
              <a:cs typeface="Calibri"/>
            </a:endParaRPr>
          </a:p>
          <a:p>
            <a:pPr marL="81280">
              <a:lnSpc>
                <a:spcPct val="100000"/>
              </a:lnSpc>
              <a:spcBef>
                <a:spcPts val="5"/>
              </a:spcBef>
            </a:pPr>
            <a:r>
              <a:rPr sz="1800" spc="-10" dirty="0">
                <a:solidFill>
                  <a:srgbClr val="1F145D"/>
                </a:solidFill>
                <a:latin typeface="Calibri"/>
                <a:cs typeface="Calibri"/>
              </a:rPr>
              <a:t>counter</a:t>
            </a:r>
            <a:endParaRPr sz="1800">
              <a:solidFill>
                <a:srgbClr val="1F145D"/>
              </a:solidFill>
              <a:latin typeface="Calibri"/>
              <a:cs typeface="Calibri"/>
            </a:endParaRPr>
          </a:p>
        </p:txBody>
      </p:sp>
      <p:grpSp>
        <p:nvGrpSpPr>
          <p:cNvPr id="10" name="object 10"/>
          <p:cNvGrpSpPr/>
          <p:nvPr/>
        </p:nvGrpSpPr>
        <p:grpSpPr>
          <a:xfrm>
            <a:off x="1537588" y="4881117"/>
            <a:ext cx="2493645" cy="1494790"/>
            <a:chOff x="1537588" y="4881117"/>
            <a:chExt cx="2493645" cy="1494790"/>
          </a:xfrm>
        </p:grpSpPr>
        <p:sp>
          <p:nvSpPr>
            <p:cNvPr id="11" name="object 11"/>
            <p:cNvSpPr/>
            <p:nvPr/>
          </p:nvSpPr>
          <p:spPr>
            <a:xfrm>
              <a:off x="2503931" y="5902451"/>
              <a:ext cx="314325" cy="190500"/>
            </a:xfrm>
            <a:custGeom>
              <a:avLst/>
              <a:gdLst/>
              <a:ahLst/>
              <a:cxnLst/>
              <a:rect l="l" t="t" r="r" b="b"/>
              <a:pathLst>
                <a:path w="314325" h="190500">
                  <a:moveTo>
                    <a:pt x="156972" y="0"/>
                  </a:moveTo>
                  <a:lnTo>
                    <a:pt x="0" y="190500"/>
                  </a:lnTo>
                  <a:lnTo>
                    <a:pt x="313944" y="190500"/>
                  </a:lnTo>
                  <a:lnTo>
                    <a:pt x="156972" y="0"/>
                  </a:lnTo>
                  <a:close/>
                </a:path>
              </a:pathLst>
            </a:custGeom>
            <a:solidFill>
              <a:srgbClr val="FFFFFF"/>
            </a:solidFill>
          </p:spPr>
          <p:txBody>
            <a:bodyPr wrap="square" lIns="0" tIns="0" rIns="0" bIns="0" rtlCol="0"/>
            <a:lstStyle/>
            <a:p>
              <a:endParaRPr>
                <a:solidFill>
                  <a:srgbClr val="1F145D"/>
                </a:solidFill>
              </a:endParaRPr>
            </a:p>
          </p:txBody>
        </p:sp>
        <p:sp>
          <p:nvSpPr>
            <p:cNvPr id="12" name="object 12"/>
            <p:cNvSpPr/>
            <p:nvPr/>
          </p:nvSpPr>
          <p:spPr>
            <a:xfrm>
              <a:off x="2503931" y="5902451"/>
              <a:ext cx="314325" cy="190500"/>
            </a:xfrm>
            <a:custGeom>
              <a:avLst/>
              <a:gdLst/>
              <a:ahLst/>
              <a:cxnLst/>
              <a:rect l="l" t="t" r="r" b="b"/>
              <a:pathLst>
                <a:path w="314325" h="190500">
                  <a:moveTo>
                    <a:pt x="0" y="190500"/>
                  </a:moveTo>
                  <a:lnTo>
                    <a:pt x="156972" y="0"/>
                  </a:lnTo>
                  <a:lnTo>
                    <a:pt x="313944" y="190500"/>
                  </a:lnTo>
                  <a:lnTo>
                    <a:pt x="0" y="190500"/>
                  </a:lnTo>
                  <a:close/>
                </a:path>
              </a:pathLst>
            </a:custGeom>
            <a:ln w="12700">
              <a:solidFill>
                <a:srgbClr val="2E528F"/>
              </a:solidFill>
            </a:ln>
          </p:spPr>
          <p:txBody>
            <a:bodyPr wrap="square" lIns="0" tIns="0" rIns="0" bIns="0" rtlCol="0"/>
            <a:lstStyle/>
            <a:p>
              <a:endParaRPr>
                <a:solidFill>
                  <a:srgbClr val="1F145D"/>
                </a:solidFill>
              </a:endParaRPr>
            </a:p>
          </p:txBody>
        </p:sp>
        <p:sp>
          <p:nvSpPr>
            <p:cNvPr id="13" name="object 13"/>
            <p:cNvSpPr/>
            <p:nvPr/>
          </p:nvSpPr>
          <p:spPr>
            <a:xfrm>
              <a:off x="1540763" y="5285231"/>
              <a:ext cx="1120140" cy="1087120"/>
            </a:xfrm>
            <a:custGeom>
              <a:avLst/>
              <a:gdLst/>
              <a:ahLst/>
              <a:cxnLst/>
              <a:rect l="l" t="t" r="r" b="b"/>
              <a:pathLst>
                <a:path w="1120139" h="1087120">
                  <a:moveTo>
                    <a:pt x="1120140" y="807720"/>
                  </a:moveTo>
                  <a:lnTo>
                    <a:pt x="1120140" y="1087120"/>
                  </a:lnTo>
                </a:path>
                <a:path w="1120139" h="1087120">
                  <a:moveTo>
                    <a:pt x="0" y="0"/>
                  </a:moveTo>
                  <a:lnTo>
                    <a:pt x="697738" y="4699"/>
                  </a:lnTo>
                </a:path>
              </a:pathLst>
            </a:custGeom>
            <a:ln w="6350">
              <a:solidFill>
                <a:srgbClr val="4471C4"/>
              </a:solidFill>
            </a:ln>
          </p:spPr>
          <p:txBody>
            <a:bodyPr wrap="square" lIns="0" tIns="0" rIns="0" bIns="0" rtlCol="0"/>
            <a:lstStyle/>
            <a:p>
              <a:endParaRPr>
                <a:solidFill>
                  <a:srgbClr val="1F145D"/>
                </a:solidFill>
              </a:endParaRPr>
            </a:p>
          </p:txBody>
        </p:sp>
        <p:sp>
          <p:nvSpPr>
            <p:cNvPr id="14" name="object 14"/>
            <p:cNvSpPr/>
            <p:nvPr/>
          </p:nvSpPr>
          <p:spPr>
            <a:xfrm>
              <a:off x="3224784" y="4887467"/>
              <a:ext cx="800100" cy="459105"/>
            </a:xfrm>
            <a:custGeom>
              <a:avLst/>
              <a:gdLst/>
              <a:ahLst/>
              <a:cxnLst/>
              <a:rect l="l" t="t" r="r" b="b"/>
              <a:pathLst>
                <a:path w="800100" h="459104">
                  <a:moveTo>
                    <a:pt x="570738" y="0"/>
                  </a:moveTo>
                  <a:lnTo>
                    <a:pt x="570738" y="114680"/>
                  </a:lnTo>
                  <a:lnTo>
                    <a:pt x="0" y="114680"/>
                  </a:lnTo>
                  <a:lnTo>
                    <a:pt x="0" y="344042"/>
                  </a:lnTo>
                  <a:lnTo>
                    <a:pt x="570738" y="344042"/>
                  </a:lnTo>
                  <a:lnTo>
                    <a:pt x="570738" y="458723"/>
                  </a:lnTo>
                  <a:lnTo>
                    <a:pt x="800100" y="229361"/>
                  </a:lnTo>
                  <a:lnTo>
                    <a:pt x="570738" y="0"/>
                  </a:lnTo>
                  <a:close/>
                </a:path>
              </a:pathLst>
            </a:custGeom>
            <a:solidFill>
              <a:srgbClr val="4471C4"/>
            </a:solidFill>
          </p:spPr>
          <p:txBody>
            <a:bodyPr wrap="square" lIns="0" tIns="0" rIns="0" bIns="0" rtlCol="0"/>
            <a:lstStyle/>
            <a:p>
              <a:endParaRPr>
                <a:solidFill>
                  <a:srgbClr val="1F145D"/>
                </a:solidFill>
              </a:endParaRPr>
            </a:p>
          </p:txBody>
        </p:sp>
        <p:sp>
          <p:nvSpPr>
            <p:cNvPr id="15" name="object 15"/>
            <p:cNvSpPr/>
            <p:nvPr/>
          </p:nvSpPr>
          <p:spPr>
            <a:xfrm>
              <a:off x="3224784" y="4887467"/>
              <a:ext cx="800100" cy="459105"/>
            </a:xfrm>
            <a:custGeom>
              <a:avLst/>
              <a:gdLst/>
              <a:ahLst/>
              <a:cxnLst/>
              <a:rect l="l" t="t" r="r" b="b"/>
              <a:pathLst>
                <a:path w="800100" h="459104">
                  <a:moveTo>
                    <a:pt x="0" y="114680"/>
                  </a:moveTo>
                  <a:lnTo>
                    <a:pt x="570738" y="114680"/>
                  </a:lnTo>
                  <a:lnTo>
                    <a:pt x="570738" y="0"/>
                  </a:lnTo>
                  <a:lnTo>
                    <a:pt x="800100" y="229361"/>
                  </a:lnTo>
                  <a:lnTo>
                    <a:pt x="570738" y="458723"/>
                  </a:lnTo>
                  <a:lnTo>
                    <a:pt x="570738" y="344042"/>
                  </a:lnTo>
                  <a:lnTo>
                    <a:pt x="0" y="344042"/>
                  </a:lnTo>
                  <a:lnTo>
                    <a:pt x="0" y="114680"/>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6" name="object 16"/>
          <p:cNvSpPr txBox="1"/>
          <p:nvPr/>
        </p:nvSpPr>
        <p:spPr>
          <a:xfrm>
            <a:off x="3532378" y="5307329"/>
            <a:ext cx="55626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145D"/>
                </a:solidFill>
                <a:latin typeface="Calibri"/>
                <a:cs typeface="Calibri"/>
              </a:rPr>
              <a:t>c</a:t>
            </a:r>
            <a:r>
              <a:rPr sz="1800" spc="-5" dirty="0">
                <a:solidFill>
                  <a:srgbClr val="1F145D"/>
                </a:solidFill>
                <a:latin typeface="Calibri"/>
                <a:cs typeface="Calibri"/>
              </a:rPr>
              <a:t>ou</a:t>
            </a:r>
            <a:r>
              <a:rPr sz="1800" spc="-10" dirty="0">
                <a:solidFill>
                  <a:srgbClr val="1F145D"/>
                </a:solidFill>
                <a:latin typeface="Calibri"/>
                <a:cs typeface="Calibri"/>
              </a:rPr>
              <a:t>n</a:t>
            </a:r>
            <a:r>
              <a:rPr sz="1800" dirty="0">
                <a:solidFill>
                  <a:srgbClr val="1F145D"/>
                </a:solidFill>
                <a:latin typeface="Calibri"/>
                <a:cs typeface="Calibri"/>
              </a:rPr>
              <a:t>t</a:t>
            </a:r>
            <a:endParaRPr sz="1800">
              <a:solidFill>
                <a:srgbClr val="1F145D"/>
              </a:solidFill>
              <a:latin typeface="Calibri"/>
              <a:cs typeface="Calibri"/>
            </a:endParaRPr>
          </a:p>
        </p:txBody>
      </p:sp>
      <p:sp>
        <p:nvSpPr>
          <p:cNvPr id="17" name="object 17"/>
          <p:cNvSpPr txBox="1"/>
          <p:nvPr/>
        </p:nvSpPr>
        <p:spPr>
          <a:xfrm>
            <a:off x="2520188" y="6392367"/>
            <a:ext cx="276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clk</a:t>
            </a:r>
            <a:endParaRPr sz="1800">
              <a:solidFill>
                <a:srgbClr val="1F145D"/>
              </a:solidFill>
              <a:latin typeface="Calibri"/>
              <a:cs typeface="Calibri"/>
            </a:endParaRPr>
          </a:p>
        </p:txBody>
      </p:sp>
      <p:sp>
        <p:nvSpPr>
          <p:cNvPr id="18" name="object 18"/>
          <p:cNvSpPr txBox="1"/>
          <p:nvPr/>
        </p:nvSpPr>
        <p:spPr>
          <a:xfrm>
            <a:off x="1054709" y="5081416"/>
            <a:ext cx="427355" cy="933450"/>
          </a:xfrm>
          <a:prstGeom prst="rect">
            <a:avLst/>
          </a:prstGeom>
        </p:spPr>
        <p:txBody>
          <a:bodyPr vert="horz" wrap="square" lIns="0" tIns="20320" rIns="0" bIns="0" rtlCol="0">
            <a:spAutoFit/>
          </a:bodyPr>
          <a:lstStyle/>
          <a:p>
            <a:pPr marL="27940" marR="5080" indent="-15240" algn="just">
              <a:lnSpc>
                <a:spcPct val="109400"/>
              </a:lnSpc>
              <a:spcBef>
                <a:spcPts val="160"/>
              </a:spcBef>
            </a:pPr>
            <a:r>
              <a:rPr sz="1800" spc="-5" dirty="0">
                <a:solidFill>
                  <a:srgbClr val="1F145D"/>
                </a:solidFill>
                <a:latin typeface="Calibri"/>
                <a:cs typeface="Calibri"/>
              </a:rPr>
              <a:t>load  di</a:t>
            </a:r>
            <a:r>
              <a:rPr sz="1800" spc="-10" dirty="0">
                <a:solidFill>
                  <a:srgbClr val="1F145D"/>
                </a:solidFill>
                <a:latin typeface="Calibri"/>
                <a:cs typeface="Calibri"/>
              </a:rPr>
              <a:t>r</a:t>
            </a:r>
            <a:r>
              <a:rPr sz="1800" dirty="0">
                <a:solidFill>
                  <a:srgbClr val="1F145D"/>
                </a:solidFill>
                <a:latin typeface="Calibri"/>
                <a:cs typeface="Calibri"/>
              </a:rPr>
              <a:t>n  </a:t>
            </a:r>
            <a:r>
              <a:rPr sz="1800" spc="-10" dirty="0">
                <a:solidFill>
                  <a:srgbClr val="1F145D"/>
                </a:solidFill>
                <a:latin typeface="Calibri"/>
                <a:cs typeface="Calibri"/>
              </a:rPr>
              <a:t>ce</a:t>
            </a:r>
            <a:endParaRPr sz="1800" dirty="0">
              <a:solidFill>
                <a:srgbClr val="1F145D"/>
              </a:solidFill>
              <a:latin typeface="Calibri"/>
              <a:cs typeface="Calibri"/>
            </a:endParaRPr>
          </a:p>
        </p:txBody>
      </p:sp>
      <p:grpSp>
        <p:nvGrpSpPr>
          <p:cNvPr id="19" name="object 19"/>
          <p:cNvGrpSpPr/>
          <p:nvPr/>
        </p:nvGrpSpPr>
        <p:grpSpPr>
          <a:xfrm>
            <a:off x="1496313" y="4521453"/>
            <a:ext cx="747395" cy="1386205"/>
            <a:chOff x="1496313" y="4521453"/>
            <a:chExt cx="747395" cy="1386205"/>
          </a:xfrm>
        </p:grpSpPr>
        <p:sp>
          <p:nvSpPr>
            <p:cNvPr id="20" name="object 20"/>
            <p:cNvSpPr/>
            <p:nvPr/>
          </p:nvSpPr>
          <p:spPr>
            <a:xfrm>
              <a:off x="1510283" y="5597651"/>
              <a:ext cx="730250" cy="306705"/>
            </a:xfrm>
            <a:custGeom>
              <a:avLst/>
              <a:gdLst/>
              <a:ahLst/>
              <a:cxnLst/>
              <a:rect l="l" t="t" r="r" b="b"/>
              <a:pathLst>
                <a:path w="730250" h="306704">
                  <a:moveTo>
                    <a:pt x="32003" y="0"/>
                  </a:moveTo>
                  <a:lnTo>
                    <a:pt x="729741" y="4762"/>
                  </a:lnTo>
                </a:path>
                <a:path w="730250" h="306704">
                  <a:moveTo>
                    <a:pt x="0" y="301752"/>
                  </a:moveTo>
                  <a:lnTo>
                    <a:pt x="697738" y="306514"/>
                  </a:lnTo>
                </a:path>
              </a:pathLst>
            </a:custGeom>
            <a:ln w="6350">
              <a:solidFill>
                <a:srgbClr val="4471C4"/>
              </a:solidFill>
            </a:ln>
          </p:spPr>
          <p:txBody>
            <a:bodyPr wrap="square" lIns="0" tIns="0" rIns="0" bIns="0" rtlCol="0"/>
            <a:lstStyle/>
            <a:p>
              <a:endParaRPr>
                <a:solidFill>
                  <a:srgbClr val="1F145D"/>
                </a:solidFill>
              </a:endParaRPr>
            </a:p>
          </p:txBody>
        </p:sp>
        <p:sp>
          <p:nvSpPr>
            <p:cNvPr id="21" name="object 21"/>
            <p:cNvSpPr/>
            <p:nvPr/>
          </p:nvSpPr>
          <p:spPr>
            <a:xfrm>
              <a:off x="1502663" y="4527803"/>
              <a:ext cx="628015" cy="436245"/>
            </a:xfrm>
            <a:custGeom>
              <a:avLst/>
              <a:gdLst/>
              <a:ahLst/>
              <a:cxnLst/>
              <a:rect l="l" t="t" r="r" b="b"/>
              <a:pathLst>
                <a:path w="628014" h="436245">
                  <a:moveTo>
                    <a:pt x="409956" y="0"/>
                  </a:moveTo>
                  <a:lnTo>
                    <a:pt x="409956" y="108966"/>
                  </a:lnTo>
                  <a:lnTo>
                    <a:pt x="0" y="108966"/>
                  </a:lnTo>
                  <a:lnTo>
                    <a:pt x="0" y="326898"/>
                  </a:lnTo>
                  <a:lnTo>
                    <a:pt x="409956" y="326898"/>
                  </a:lnTo>
                  <a:lnTo>
                    <a:pt x="409956" y="435864"/>
                  </a:lnTo>
                  <a:lnTo>
                    <a:pt x="627888" y="217932"/>
                  </a:lnTo>
                  <a:lnTo>
                    <a:pt x="409956" y="0"/>
                  </a:lnTo>
                  <a:close/>
                </a:path>
              </a:pathLst>
            </a:custGeom>
            <a:solidFill>
              <a:srgbClr val="4471C4"/>
            </a:solidFill>
          </p:spPr>
          <p:txBody>
            <a:bodyPr wrap="square" lIns="0" tIns="0" rIns="0" bIns="0" rtlCol="0"/>
            <a:lstStyle/>
            <a:p>
              <a:endParaRPr>
                <a:solidFill>
                  <a:srgbClr val="1F145D"/>
                </a:solidFill>
              </a:endParaRPr>
            </a:p>
          </p:txBody>
        </p:sp>
        <p:sp>
          <p:nvSpPr>
            <p:cNvPr id="22" name="object 22"/>
            <p:cNvSpPr/>
            <p:nvPr/>
          </p:nvSpPr>
          <p:spPr>
            <a:xfrm>
              <a:off x="1502663" y="4527803"/>
              <a:ext cx="628015" cy="436245"/>
            </a:xfrm>
            <a:custGeom>
              <a:avLst/>
              <a:gdLst/>
              <a:ahLst/>
              <a:cxnLst/>
              <a:rect l="l" t="t" r="r" b="b"/>
              <a:pathLst>
                <a:path w="628014" h="436245">
                  <a:moveTo>
                    <a:pt x="0" y="108966"/>
                  </a:moveTo>
                  <a:lnTo>
                    <a:pt x="409956" y="108966"/>
                  </a:lnTo>
                  <a:lnTo>
                    <a:pt x="409956" y="0"/>
                  </a:lnTo>
                  <a:lnTo>
                    <a:pt x="627888" y="217932"/>
                  </a:lnTo>
                  <a:lnTo>
                    <a:pt x="409956" y="435864"/>
                  </a:lnTo>
                  <a:lnTo>
                    <a:pt x="409956" y="326898"/>
                  </a:lnTo>
                  <a:lnTo>
                    <a:pt x="0" y="326898"/>
                  </a:lnTo>
                  <a:lnTo>
                    <a:pt x="0" y="108966"/>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3" name="object 23"/>
          <p:cNvSpPr txBox="1"/>
          <p:nvPr/>
        </p:nvSpPr>
        <p:spPr>
          <a:xfrm>
            <a:off x="916939" y="4573904"/>
            <a:ext cx="52260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145D"/>
                </a:solidFill>
                <a:latin typeface="Calibri"/>
                <a:cs typeface="Calibri"/>
              </a:rPr>
              <a:t>v</a:t>
            </a:r>
            <a:r>
              <a:rPr sz="1800" dirty="0">
                <a:solidFill>
                  <a:srgbClr val="1F145D"/>
                </a:solidFill>
                <a:latin typeface="Calibri"/>
                <a:cs typeface="Calibri"/>
              </a:rPr>
              <a:t>alue</a:t>
            </a:r>
            <a:endParaRPr sz="1800">
              <a:solidFill>
                <a:srgbClr val="1F145D"/>
              </a:solidFill>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297" y="413776"/>
            <a:ext cx="4109212" cy="697230"/>
          </a:xfrm>
          <a:prstGeom prst="rect">
            <a:avLst/>
          </a:prstGeom>
        </p:spPr>
        <p:txBody>
          <a:bodyPr vert="horz" wrap="square" lIns="0" tIns="13335" rIns="0" bIns="0" rtlCol="0">
            <a:spAutoFit/>
          </a:bodyPr>
          <a:lstStyle/>
          <a:p>
            <a:pPr marL="12700">
              <a:lnSpc>
                <a:spcPct val="100000"/>
              </a:lnSpc>
              <a:spcBef>
                <a:spcPts val="105"/>
              </a:spcBef>
            </a:pPr>
            <a:r>
              <a:rPr spc="-5" dirty="0"/>
              <a:t>Ripple</a:t>
            </a:r>
            <a:r>
              <a:rPr spc="-65" dirty="0"/>
              <a:t> </a:t>
            </a:r>
            <a:r>
              <a:rPr spc="-15" dirty="0"/>
              <a:t>Counter</a:t>
            </a:r>
          </a:p>
        </p:txBody>
      </p:sp>
      <p:sp>
        <p:nvSpPr>
          <p:cNvPr id="3" name="object 3"/>
          <p:cNvSpPr txBox="1"/>
          <p:nvPr/>
        </p:nvSpPr>
        <p:spPr>
          <a:xfrm>
            <a:off x="916939" y="1711593"/>
            <a:ext cx="10222865" cy="1256113"/>
          </a:xfrm>
          <a:prstGeom prst="rect">
            <a:avLst/>
          </a:prstGeom>
        </p:spPr>
        <p:txBody>
          <a:bodyPr vert="horz" wrap="square" lIns="0" tIns="103505" rIns="0" bIns="0" rtlCol="0">
            <a:spAutoFit/>
          </a:bodyPr>
          <a:lstStyle/>
          <a:p>
            <a:pPr marL="241300" indent="-229235">
              <a:lnSpc>
                <a:spcPct val="100000"/>
              </a:lnSpc>
              <a:spcBef>
                <a:spcPts val="815"/>
              </a:spcBef>
              <a:buFont typeface="Arial"/>
              <a:buChar char="•"/>
              <a:tabLst>
                <a:tab pos="241935" algn="l"/>
              </a:tabLst>
            </a:pPr>
            <a:r>
              <a:rPr sz="2400" spc="-5" dirty="0">
                <a:solidFill>
                  <a:srgbClr val="1F145D"/>
                </a:solidFill>
                <a:latin typeface="Calibri"/>
                <a:cs typeface="Calibri"/>
              </a:rPr>
              <a:t>This</a:t>
            </a:r>
            <a:r>
              <a:rPr sz="2400" spc="-10" dirty="0">
                <a:solidFill>
                  <a:srgbClr val="1F145D"/>
                </a:solidFill>
                <a:latin typeface="Calibri"/>
                <a:cs typeface="Calibri"/>
              </a:rPr>
              <a:t> </a:t>
            </a:r>
            <a:r>
              <a:rPr sz="2400" dirty="0">
                <a:solidFill>
                  <a:srgbClr val="1F145D"/>
                </a:solidFill>
                <a:latin typeface="Calibri"/>
                <a:cs typeface="Calibri"/>
              </a:rPr>
              <a:t>is an</a:t>
            </a:r>
            <a:r>
              <a:rPr sz="2400" spc="-20" dirty="0">
                <a:solidFill>
                  <a:srgbClr val="1F145D"/>
                </a:solidFill>
                <a:latin typeface="Calibri"/>
                <a:cs typeface="Calibri"/>
              </a:rPr>
              <a:t> </a:t>
            </a:r>
            <a:r>
              <a:rPr sz="2400" spc="-15" dirty="0">
                <a:solidFill>
                  <a:srgbClr val="1F145D"/>
                </a:solidFill>
                <a:latin typeface="Calibri"/>
                <a:cs typeface="Calibri"/>
              </a:rPr>
              <a:t>example </a:t>
            </a:r>
            <a:r>
              <a:rPr sz="2400" spc="-5" dirty="0">
                <a:solidFill>
                  <a:srgbClr val="1F145D"/>
                </a:solidFill>
                <a:latin typeface="Calibri"/>
                <a:cs typeface="Calibri"/>
              </a:rPr>
              <a:t>of </a:t>
            </a:r>
            <a:r>
              <a:rPr sz="2400" dirty="0">
                <a:solidFill>
                  <a:srgbClr val="1F145D"/>
                </a:solidFill>
                <a:latin typeface="Calibri"/>
                <a:cs typeface="Calibri"/>
              </a:rPr>
              <a:t>an</a:t>
            </a:r>
            <a:r>
              <a:rPr sz="2400" spc="5" dirty="0">
                <a:solidFill>
                  <a:srgbClr val="1F145D"/>
                </a:solidFill>
                <a:latin typeface="Calibri"/>
                <a:cs typeface="Calibri"/>
              </a:rPr>
              <a:t> </a:t>
            </a:r>
            <a:r>
              <a:rPr sz="2400" u="sng" spc="-10" dirty="0">
                <a:solidFill>
                  <a:srgbClr val="1F145D"/>
                </a:solidFill>
                <a:uFill>
                  <a:solidFill>
                    <a:srgbClr val="000000"/>
                  </a:solidFill>
                </a:uFill>
                <a:latin typeface="Calibri"/>
                <a:cs typeface="Calibri"/>
              </a:rPr>
              <a:t>asynchronous</a:t>
            </a:r>
            <a:r>
              <a:rPr sz="2400" spc="-10" dirty="0">
                <a:solidFill>
                  <a:srgbClr val="1F145D"/>
                </a:solidFill>
                <a:latin typeface="Calibri"/>
                <a:cs typeface="Calibri"/>
              </a:rPr>
              <a:t> </a:t>
            </a:r>
            <a:r>
              <a:rPr sz="2400" spc="-5" dirty="0">
                <a:solidFill>
                  <a:srgbClr val="1F145D"/>
                </a:solidFill>
                <a:latin typeface="Calibri"/>
                <a:cs typeface="Calibri"/>
              </a:rPr>
              <a:t>sequential</a:t>
            </a:r>
            <a:r>
              <a:rPr sz="2400" dirty="0">
                <a:solidFill>
                  <a:srgbClr val="1F145D"/>
                </a:solidFill>
                <a:latin typeface="Calibri"/>
                <a:cs typeface="Calibri"/>
              </a:rPr>
              <a:t> </a:t>
            </a:r>
            <a:r>
              <a:rPr sz="2400" spc="-5" dirty="0">
                <a:solidFill>
                  <a:srgbClr val="1F145D"/>
                </a:solidFill>
                <a:latin typeface="Calibri"/>
                <a:cs typeface="Calibri"/>
              </a:rPr>
              <a:t>circuit</a:t>
            </a:r>
            <a:r>
              <a:rPr sz="2400" spc="-35" dirty="0">
                <a:solidFill>
                  <a:srgbClr val="1F145D"/>
                </a:solidFill>
                <a:latin typeface="Calibri"/>
                <a:cs typeface="Calibri"/>
              </a:rPr>
              <a:t> </a:t>
            </a:r>
            <a:r>
              <a:rPr sz="2400" spc="-5" dirty="0">
                <a:solidFill>
                  <a:srgbClr val="1F145D"/>
                </a:solidFill>
                <a:latin typeface="Calibri"/>
                <a:cs typeface="Calibri"/>
              </a:rPr>
              <a:t>using</a:t>
            </a:r>
            <a:r>
              <a:rPr sz="2400" spc="-15" dirty="0">
                <a:solidFill>
                  <a:srgbClr val="1F145D"/>
                </a:solidFill>
                <a:latin typeface="Calibri"/>
                <a:cs typeface="Calibri"/>
              </a:rPr>
              <a:t> </a:t>
            </a:r>
            <a:r>
              <a:rPr sz="2400" spc="-5" dirty="0">
                <a:solidFill>
                  <a:srgbClr val="1F145D"/>
                </a:solidFill>
                <a:latin typeface="Calibri"/>
                <a:cs typeface="Calibri"/>
              </a:rPr>
              <a:t>toggle</a:t>
            </a:r>
            <a:r>
              <a:rPr sz="2400" spc="-15" dirty="0">
                <a:solidFill>
                  <a:srgbClr val="1F145D"/>
                </a:solidFill>
                <a:latin typeface="Calibri"/>
                <a:cs typeface="Calibri"/>
              </a:rPr>
              <a:t> </a:t>
            </a:r>
            <a:r>
              <a:rPr sz="2400" spc="-5" dirty="0">
                <a:solidFill>
                  <a:srgbClr val="1F145D"/>
                </a:solidFill>
                <a:latin typeface="Calibri"/>
                <a:cs typeface="Calibri"/>
              </a:rPr>
              <a:t>flip-flops</a:t>
            </a:r>
            <a:endParaRPr sz="2400" dirty="0">
              <a:solidFill>
                <a:srgbClr val="1F145D"/>
              </a:solidFill>
              <a:latin typeface="Calibri"/>
              <a:cs typeface="Calibri"/>
            </a:endParaRPr>
          </a:p>
          <a:p>
            <a:pPr marL="241300" indent="-229235">
              <a:lnSpc>
                <a:spcPts val="2740"/>
              </a:lnSpc>
              <a:spcBef>
                <a:spcPts val="720"/>
              </a:spcBef>
              <a:buFont typeface="Arial"/>
              <a:buChar char="•"/>
              <a:tabLst>
                <a:tab pos="241935" algn="l"/>
              </a:tabLst>
            </a:pPr>
            <a:r>
              <a:rPr sz="2400" spc="-15" dirty="0">
                <a:solidFill>
                  <a:srgbClr val="1F145D"/>
                </a:solidFill>
                <a:latin typeface="Calibri"/>
                <a:cs typeface="Calibri"/>
              </a:rPr>
              <a:t>Popular</a:t>
            </a:r>
            <a:r>
              <a:rPr sz="2400" spc="-5" dirty="0">
                <a:solidFill>
                  <a:srgbClr val="1F145D"/>
                </a:solidFill>
                <a:latin typeface="Calibri"/>
                <a:cs typeface="Calibri"/>
              </a:rPr>
              <a:t> </a:t>
            </a:r>
            <a:r>
              <a:rPr sz="2400" dirty="0">
                <a:solidFill>
                  <a:srgbClr val="1F145D"/>
                </a:solidFill>
                <a:latin typeface="Calibri"/>
                <a:cs typeface="Calibri"/>
              </a:rPr>
              <a:t>in</a:t>
            </a:r>
            <a:r>
              <a:rPr sz="2400" spc="5" dirty="0">
                <a:solidFill>
                  <a:srgbClr val="1F145D"/>
                </a:solidFill>
                <a:latin typeface="Calibri"/>
                <a:cs typeface="Calibri"/>
              </a:rPr>
              <a:t> </a:t>
            </a:r>
            <a:r>
              <a:rPr sz="2400" spc="-5" dirty="0">
                <a:solidFill>
                  <a:srgbClr val="1F145D"/>
                </a:solidFill>
                <a:latin typeface="Calibri"/>
                <a:cs typeface="Calibri"/>
              </a:rPr>
              <a:t>ASIC</a:t>
            </a:r>
            <a:r>
              <a:rPr sz="2400" spc="-25" dirty="0">
                <a:solidFill>
                  <a:srgbClr val="1F145D"/>
                </a:solidFill>
                <a:latin typeface="Calibri"/>
                <a:cs typeface="Calibri"/>
              </a:rPr>
              <a:t> </a:t>
            </a:r>
            <a:r>
              <a:rPr sz="2400" spc="-5" dirty="0">
                <a:solidFill>
                  <a:srgbClr val="1F145D"/>
                </a:solidFill>
                <a:latin typeface="Calibri"/>
                <a:cs typeface="Calibri"/>
              </a:rPr>
              <a:t>design,</a:t>
            </a:r>
            <a:r>
              <a:rPr lang="en-GB" sz="2400" spc="-5" dirty="0">
                <a:solidFill>
                  <a:srgbClr val="1F145D"/>
                </a:solidFill>
                <a:latin typeface="Calibri"/>
                <a:cs typeface="Calibri"/>
              </a:rPr>
              <a:t> but performs poorly on FPGAs, since normally we don’t use other signals for clock. Too much uncertainty! </a:t>
            </a:r>
            <a:endParaRPr sz="2400" dirty="0">
              <a:solidFill>
                <a:srgbClr val="1F145D"/>
              </a:solidFill>
              <a:latin typeface="Calibri"/>
              <a:cs typeface="Calibri"/>
            </a:endParaRPr>
          </a:p>
        </p:txBody>
      </p:sp>
      <p:grpSp>
        <p:nvGrpSpPr>
          <p:cNvPr id="4" name="object 4"/>
          <p:cNvGrpSpPr/>
          <p:nvPr/>
        </p:nvGrpSpPr>
        <p:grpSpPr>
          <a:xfrm>
            <a:off x="1750822" y="3396741"/>
            <a:ext cx="698500" cy="947419"/>
            <a:chOff x="1750822" y="3396741"/>
            <a:chExt cx="698500" cy="947419"/>
          </a:xfrm>
        </p:grpSpPr>
        <p:sp>
          <p:nvSpPr>
            <p:cNvPr id="5" name="object 5"/>
            <p:cNvSpPr/>
            <p:nvPr/>
          </p:nvSpPr>
          <p:spPr>
            <a:xfrm>
              <a:off x="1757172" y="3403091"/>
              <a:ext cx="685800" cy="934719"/>
            </a:xfrm>
            <a:custGeom>
              <a:avLst/>
              <a:gdLst/>
              <a:ahLst/>
              <a:cxnLst/>
              <a:rect l="l" t="t" r="r" b="b"/>
              <a:pathLst>
                <a:path w="685800" h="934720">
                  <a:moveTo>
                    <a:pt x="685800" y="0"/>
                  </a:moveTo>
                  <a:lnTo>
                    <a:pt x="0" y="0"/>
                  </a:lnTo>
                  <a:lnTo>
                    <a:pt x="0" y="934211"/>
                  </a:lnTo>
                  <a:lnTo>
                    <a:pt x="685800" y="934211"/>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p:nvPr/>
          </p:nvSpPr>
          <p:spPr>
            <a:xfrm>
              <a:off x="1757172" y="3403091"/>
              <a:ext cx="685800" cy="934719"/>
            </a:xfrm>
            <a:custGeom>
              <a:avLst/>
              <a:gdLst/>
              <a:ahLst/>
              <a:cxnLst/>
              <a:rect l="l" t="t" r="r" b="b"/>
              <a:pathLst>
                <a:path w="685800" h="934720">
                  <a:moveTo>
                    <a:pt x="0" y="934211"/>
                  </a:moveTo>
                  <a:lnTo>
                    <a:pt x="685800" y="934211"/>
                  </a:lnTo>
                  <a:lnTo>
                    <a:pt x="685800" y="0"/>
                  </a:lnTo>
                  <a:lnTo>
                    <a:pt x="0" y="0"/>
                  </a:lnTo>
                  <a:lnTo>
                    <a:pt x="0" y="934211"/>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7" name="object 7"/>
          <p:cNvSpPr txBox="1"/>
          <p:nvPr/>
        </p:nvSpPr>
        <p:spPr>
          <a:xfrm>
            <a:off x="1847976" y="3421760"/>
            <a:ext cx="464820" cy="299720"/>
          </a:xfrm>
          <a:prstGeom prst="rect">
            <a:avLst/>
          </a:prstGeom>
        </p:spPr>
        <p:txBody>
          <a:bodyPr vert="horz" wrap="square" lIns="0" tIns="12700" rIns="0" bIns="0" rtlCol="0">
            <a:spAutoFit/>
          </a:bodyPr>
          <a:lstStyle/>
          <a:p>
            <a:pPr>
              <a:lnSpc>
                <a:spcPct val="100000"/>
              </a:lnSpc>
              <a:spcBef>
                <a:spcPts val="100"/>
              </a:spcBef>
              <a:tabLst>
                <a:tab pos="297815" algn="l"/>
              </a:tabLst>
            </a:pPr>
            <a:r>
              <a:rPr sz="1800" dirty="0">
                <a:solidFill>
                  <a:srgbClr val="1F145D"/>
                </a:solidFill>
                <a:latin typeface="Calibri"/>
                <a:cs typeface="Calibri"/>
              </a:rPr>
              <a:t>D	Q</a:t>
            </a:r>
            <a:endParaRPr sz="1800">
              <a:solidFill>
                <a:srgbClr val="1F145D"/>
              </a:solidFill>
              <a:latin typeface="Calibri"/>
              <a:cs typeface="Calibri"/>
            </a:endParaRPr>
          </a:p>
        </p:txBody>
      </p:sp>
      <p:sp>
        <p:nvSpPr>
          <p:cNvPr id="8" name="object 8"/>
          <p:cNvSpPr txBox="1"/>
          <p:nvPr/>
        </p:nvSpPr>
        <p:spPr>
          <a:xfrm>
            <a:off x="1899792" y="3970401"/>
            <a:ext cx="447040" cy="299720"/>
          </a:xfrm>
          <a:prstGeom prst="rect">
            <a:avLst/>
          </a:prstGeom>
        </p:spPr>
        <p:txBody>
          <a:bodyPr vert="horz" wrap="square" lIns="0" tIns="12700" rIns="0" bIns="0" rtlCol="0">
            <a:spAutoFit/>
          </a:bodyPr>
          <a:lstStyle/>
          <a:p>
            <a:pPr>
              <a:lnSpc>
                <a:spcPct val="100000"/>
              </a:lnSpc>
              <a:spcBef>
                <a:spcPts val="100"/>
              </a:spcBef>
              <a:tabLst>
                <a:tab pos="279400"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9" name="object 9"/>
          <p:cNvGrpSpPr/>
          <p:nvPr/>
        </p:nvGrpSpPr>
        <p:grpSpPr>
          <a:xfrm>
            <a:off x="999744" y="3191129"/>
            <a:ext cx="2891790" cy="1132840"/>
            <a:chOff x="999744" y="3191129"/>
            <a:chExt cx="2891790" cy="1132840"/>
          </a:xfrm>
        </p:grpSpPr>
        <p:pic>
          <p:nvPicPr>
            <p:cNvPr id="10" name="object 10"/>
            <p:cNvPicPr/>
            <p:nvPr/>
          </p:nvPicPr>
          <p:blipFill>
            <a:blip r:embed="rId3" cstate="print"/>
            <a:stretch>
              <a:fillRect/>
            </a:stretch>
          </p:blipFill>
          <p:spPr>
            <a:xfrm>
              <a:off x="1750822" y="4029202"/>
              <a:ext cx="116331" cy="227584"/>
            </a:xfrm>
            <a:prstGeom prst="rect">
              <a:avLst/>
            </a:prstGeom>
          </p:spPr>
        </p:pic>
        <p:sp>
          <p:nvSpPr>
            <p:cNvPr id="11" name="object 11"/>
            <p:cNvSpPr/>
            <p:nvPr/>
          </p:nvSpPr>
          <p:spPr>
            <a:xfrm>
              <a:off x="2138172" y="3461004"/>
              <a:ext cx="195580" cy="0"/>
            </a:xfrm>
            <a:custGeom>
              <a:avLst/>
              <a:gdLst/>
              <a:ahLst/>
              <a:cxnLst/>
              <a:rect l="l" t="t" r="r" b="b"/>
              <a:pathLst>
                <a:path w="195580">
                  <a:moveTo>
                    <a:pt x="0" y="0"/>
                  </a:moveTo>
                  <a:lnTo>
                    <a:pt x="195325" y="0"/>
                  </a:lnTo>
                </a:path>
              </a:pathLst>
            </a:custGeom>
            <a:ln w="12700">
              <a:solidFill>
                <a:srgbClr val="FFFFFF"/>
              </a:solidFill>
            </a:ln>
          </p:spPr>
          <p:txBody>
            <a:bodyPr wrap="square" lIns="0" tIns="0" rIns="0" bIns="0" rtlCol="0"/>
            <a:lstStyle/>
            <a:p>
              <a:endParaRPr>
                <a:solidFill>
                  <a:srgbClr val="1F145D"/>
                </a:solidFill>
              </a:endParaRPr>
            </a:p>
          </p:txBody>
        </p:sp>
        <p:sp>
          <p:nvSpPr>
            <p:cNvPr id="12" name="object 12"/>
            <p:cNvSpPr/>
            <p:nvPr/>
          </p:nvSpPr>
          <p:spPr>
            <a:xfrm>
              <a:off x="2442972" y="3593592"/>
              <a:ext cx="224154" cy="0"/>
            </a:xfrm>
            <a:custGeom>
              <a:avLst/>
              <a:gdLst/>
              <a:ahLst/>
              <a:cxnLst/>
              <a:rect l="l" t="t" r="r" b="b"/>
              <a:pathLst>
                <a:path w="224155">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pic>
          <p:nvPicPr>
            <p:cNvPr id="13" name="object 13"/>
            <p:cNvPicPr/>
            <p:nvPr/>
          </p:nvPicPr>
          <p:blipFill>
            <a:blip r:embed="rId4" cstate="print"/>
            <a:stretch>
              <a:fillRect/>
            </a:stretch>
          </p:blipFill>
          <p:spPr>
            <a:xfrm>
              <a:off x="1504188" y="3555492"/>
              <a:ext cx="252349" cy="76200"/>
            </a:xfrm>
            <a:prstGeom prst="rect">
              <a:avLst/>
            </a:prstGeom>
          </p:spPr>
        </p:pic>
        <p:sp>
          <p:nvSpPr>
            <p:cNvPr id="14" name="object 14"/>
            <p:cNvSpPr/>
            <p:nvPr/>
          </p:nvSpPr>
          <p:spPr>
            <a:xfrm>
              <a:off x="1504188" y="3194304"/>
              <a:ext cx="1162050" cy="400050"/>
            </a:xfrm>
            <a:custGeom>
              <a:avLst/>
              <a:gdLst/>
              <a:ahLst/>
              <a:cxnLst/>
              <a:rect l="l" t="t" r="r" b="b"/>
              <a:pathLst>
                <a:path w="1162050" h="400050">
                  <a:moveTo>
                    <a:pt x="1161288" y="400050"/>
                  </a:moveTo>
                  <a:lnTo>
                    <a:pt x="1161288" y="0"/>
                  </a:lnTo>
                </a:path>
                <a:path w="1162050" h="400050">
                  <a:moveTo>
                    <a:pt x="1162050" y="9144"/>
                  </a:moveTo>
                  <a:lnTo>
                    <a:pt x="0" y="9144"/>
                  </a:lnTo>
                </a:path>
                <a:path w="1162050" h="400050">
                  <a:moveTo>
                    <a:pt x="0" y="40005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15" name="object 15"/>
            <p:cNvSpPr/>
            <p:nvPr/>
          </p:nvSpPr>
          <p:spPr>
            <a:xfrm>
              <a:off x="999744" y="3384803"/>
              <a:ext cx="2885440" cy="932815"/>
            </a:xfrm>
            <a:custGeom>
              <a:avLst/>
              <a:gdLst/>
              <a:ahLst/>
              <a:cxnLst/>
              <a:rect l="l" t="t" r="r" b="b"/>
              <a:pathLst>
                <a:path w="2885440" h="932814">
                  <a:moveTo>
                    <a:pt x="757174" y="758952"/>
                  </a:moveTo>
                  <a:lnTo>
                    <a:pt x="744474" y="752602"/>
                  </a:lnTo>
                  <a:lnTo>
                    <a:pt x="680974" y="720852"/>
                  </a:lnTo>
                  <a:lnTo>
                    <a:pt x="680974" y="752602"/>
                  </a:lnTo>
                  <a:lnTo>
                    <a:pt x="0" y="752602"/>
                  </a:lnTo>
                  <a:lnTo>
                    <a:pt x="0" y="765302"/>
                  </a:lnTo>
                  <a:lnTo>
                    <a:pt x="680974" y="765302"/>
                  </a:lnTo>
                  <a:lnTo>
                    <a:pt x="680974" y="797052"/>
                  </a:lnTo>
                  <a:lnTo>
                    <a:pt x="744474" y="765302"/>
                  </a:lnTo>
                  <a:lnTo>
                    <a:pt x="757174" y="758952"/>
                  </a:lnTo>
                  <a:close/>
                </a:path>
                <a:path w="2885440" h="932814">
                  <a:moveTo>
                    <a:pt x="2884932" y="0"/>
                  </a:moveTo>
                  <a:lnTo>
                    <a:pt x="2199132" y="0"/>
                  </a:lnTo>
                  <a:lnTo>
                    <a:pt x="2199132" y="932688"/>
                  </a:lnTo>
                  <a:lnTo>
                    <a:pt x="2884932" y="932688"/>
                  </a:lnTo>
                  <a:lnTo>
                    <a:pt x="2884932" y="0"/>
                  </a:lnTo>
                  <a:close/>
                </a:path>
              </a:pathLst>
            </a:custGeom>
            <a:solidFill>
              <a:srgbClr val="4471C4"/>
            </a:solidFill>
          </p:spPr>
          <p:txBody>
            <a:bodyPr wrap="square" lIns="0" tIns="0" rIns="0" bIns="0" rtlCol="0"/>
            <a:lstStyle/>
            <a:p>
              <a:endParaRPr>
                <a:solidFill>
                  <a:srgbClr val="1F145D"/>
                </a:solidFill>
              </a:endParaRPr>
            </a:p>
          </p:txBody>
        </p:sp>
        <p:sp>
          <p:nvSpPr>
            <p:cNvPr id="16" name="object 16"/>
            <p:cNvSpPr/>
            <p:nvPr/>
          </p:nvSpPr>
          <p:spPr>
            <a:xfrm>
              <a:off x="3198876" y="3384804"/>
              <a:ext cx="685800" cy="932815"/>
            </a:xfrm>
            <a:custGeom>
              <a:avLst/>
              <a:gdLst/>
              <a:ahLst/>
              <a:cxnLst/>
              <a:rect l="l" t="t" r="r" b="b"/>
              <a:pathLst>
                <a:path w="685800" h="932814">
                  <a:moveTo>
                    <a:pt x="0" y="932688"/>
                  </a:moveTo>
                  <a:lnTo>
                    <a:pt x="685800" y="932688"/>
                  </a:lnTo>
                  <a:lnTo>
                    <a:pt x="685800" y="0"/>
                  </a:lnTo>
                  <a:lnTo>
                    <a:pt x="0" y="0"/>
                  </a:lnTo>
                  <a:lnTo>
                    <a:pt x="0" y="932688"/>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17" name="object 17"/>
          <p:cNvSpPr txBox="1"/>
          <p:nvPr/>
        </p:nvSpPr>
        <p:spPr>
          <a:xfrm>
            <a:off x="3291204" y="3402583"/>
            <a:ext cx="464820" cy="299720"/>
          </a:xfrm>
          <a:prstGeom prst="rect">
            <a:avLst/>
          </a:prstGeom>
        </p:spPr>
        <p:txBody>
          <a:bodyPr vert="horz" wrap="square" lIns="0" tIns="12700" rIns="0" bIns="0" rtlCol="0">
            <a:spAutoFit/>
          </a:bodyPr>
          <a:lstStyle/>
          <a:p>
            <a:pPr>
              <a:lnSpc>
                <a:spcPct val="100000"/>
              </a:lnSpc>
              <a:spcBef>
                <a:spcPts val="100"/>
              </a:spcBef>
              <a:tabLst>
                <a:tab pos="297815" algn="l"/>
              </a:tabLst>
            </a:pPr>
            <a:r>
              <a:rPr sz="1800" dirty="0">
                <a:solidFill>
                  <a:srgbClr val="1F145D"/>
                </a:solidFill>
                <a:latin typeface="Calibri"/>
                <a:cs typeface="Calibri"/>
              </a:rPr>
              <a:t>D	Q</a:t>
            </a:r>
            <a:endParaRPr sz="1800">
              <a:solidFill>
                <a:srgbClr val="1F145D"/>
              </a:solidFill>
              <a:latin typeface="Calibri"/>
              <a:cs typeface="Calibri"/>
            </a:endParaRPr>
          </a:p>
        </p:txBody>
      </p:sp>
      <p:sp>
        <p:nvSpPr>
          <p:cNvPr id="18" name="object 18"/>
          <p:cNvSpPr txBox="1"/>
          <p:nvPr/>
        </p:nvSpPr>
        <p:spPr>
          <a:xfrm>
            <a:off x="3343021" y="3951478"/>
            <a:ext cx="447040" cy="299720"/>
          </a:xfrm>
          <a:prstGeom prst="rect">
            <a:avLst/>
          </a:prstGeom>
        </p:spPr>
        <p:txBody>
          <a:bodyPr vert="horz" wrap="square" lIns="0" tIns="12700" rIns="0" bIns="0" rtlCol="0">
            <a:spAutoFit/>
          </a:bodyPr>
          <a:lstStyle/>
          <a:p>
            <a:pPr>
              <a:lnSpc>
                <a:spcPct val="100000"/>
              </a:lnSpc>
              <a:spcBef>
                <a:spcPts val="100"/>
              </a:spcBef>
              <a:tabLst>
                <a:tab pos="280035"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19" name="object 19"/>
          <p:cNvGrpSpPr/>
          <p:nvPr/>
        </p:nvGrpSpPr>
        <p:grpSpPr>
          <a:xfrm>
            <a:off x="2442972" y="3171317"/>
            <a:ext cx="2894330" cy="1127125"/>
            <a:chOff x="2442972" y="3171317"/>
            <a:chExt cx="2894330" cy="1127125"/>
          </a:xfrm>
        </p:grpSpPr>
        <p:pic>
          <p:nvPicPr>
            <p:cNvPr id="20" name="object 20"/>
            <p:cNvPicPr/>
            <p:nvPr/>
          </p:nvPicPr>
          <p:blipFill>
            <a:blip r:embed="rId5" cstate="print"/>
            <a:stretch>
              <a:fillRect/>
            </a:stretch>
          </p:blipFill>
          <p:spPr>
            <a:xfrm>
              <a:off x="3192526" y="4010914"/>
              <a:ext cx="117856" cy="227584"/>
            </a:xfrm>
            <a:prstGeom prst="rect">
              <a:avLst/>
            </a:prstGeom>
          </p:spPr>
        </p:pic>
        <p:sp>
          <p:nvSpPr>
            <p:cNvPr id="21" name="object 21"/>
            <p:cNvSpPr/>
            <p:nvPr/>
          </p:nvSpPr>
          <p:spPr>
            <a:xfrm>
              <a:off x="3579875" y="3441192"/>
              <a:ext cx="195580" cy="0"/>
            </a:xfrm>
            <a:custGeom>
              <a:avLst/>
              <a:gdLst/>
              <a:ahLst/>
              <a:cxnLst/>
              <a:rect l="l" t="t" r="r" b="b"/>
              <a:pathLst>
                <a:path w="195579">
                  <a:moveTo>
                    <a:pt x="0" y="0"/>
                  </a:moveTo>
                  <a:lnTo>
                    <a:pt x="195325" y="0"/>
                  </a:lnTo>
                </a:path>
              </a:pathLst>
            </a:custGeom>
            <a:ln w="12700">
              <a:solidFill>
                <a:srgbClr val="FFFFFF"/>
              </a:solidFill>
            </a:ln>
          </p:spPr>
          <p:txBody>
            <a:bodyPr wrap="square" lIns="0" tIns="0" rIns="0" bIns="0" rtlCol="0"/>
            <a:lstStyle/>
            <a:p>
              <a:endParaRPr>
                <a:solidFill>
                  <a:srgbClr val="1F145D"/>
                </a:solidFill>
              </a:endParaRPr>
            </a:p>
          </p:txBody>
        </p:sp>
        <p:sp>
          <p:nvSpPr>
            <p:cNvPr id="22" name="object 22"/>
            <p:cNvSpPr/>
            <p:nvPr/>
          </p:nvSpPr>
          <p:spPr>
            <a:xfrm>
              <a:off x="3884675" y="3575304"/>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pic>
          <p:nvPicPr>
            <p:cNvPr id="23" name="object 23"/>
            <p:cNvPicPr/>
            <p:nvPr/>
          </p:nvPicPr>
          <p:blipFill>
            <a:blip r:embed="rId4" cstate="print"/>
            <a:stretch>
              <a:fillRect/>
            </a:stretch>
          </p:blipFill>
          <p:spPr>
            <a:xfrm>
              <a:off x="2947416" y="3537204"/>
              <a:ext cx="252348" cy="76200"/>
            </a:xfrm>
            <a:prstGeom prst="rect">
              <a:avLst/>
            </a:prstGeom>
          </p:spPr>
        </p:pic>
        <p:sp>
          <p:nvSpPr>
            <p:cNvPr id="24" name="object 24"/>
            <p:cNvSpPr/>
            <p:nvPr/>
          </p:nvSpPr>
          <p:spPr>
            <a:xfrm>
              <a:off x="2947416" y="3174492"/>
              <a:ext cx="1162050" cy="400050"/>
            </a:xfrm>
            <a:custGeom>
              <a:avLst/>
              <a:gdLst/>
              <a:ahLst/>
              <a:cxnLst/>
              <a:rect l="l" t="t" r="r" b="b"/>
              <a:pathLst>
                <a:path w="1162050" h="400050">
                  <a:moveTo>
                    <a:pt x="1161287" y="400050"/>
                  </a:moveTo>
                  <a:lnTo>
                    <a:pt x="1161287" y="0"/>
                  </a:lnTo>
                </a:path>
                <a:path w="1162050" h="400050">
                  <a:moveTo>
                    <a:pt x="1162049" y="9144"/>
                  </a:moveTo>
                  <a:lnTo>
                    <a:pt x="0" y="9144"/>
                  </a:lnTo>
                </a:path>
                <a:path w="1162050" h="400050">
                  <a:moveTo>
                    <a:pt x="0" y="40005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25" name="object 25"/>
            <p:cNvSpPr/>
            <p:nvPr/>
          </p:nvSpPr>
          <p:spPr>
            <a:xfrm>
              <a:off x="2442972" y="3358895"/>
              <a:ext cx="2887980" cy="932815"/>
            </a:xfrm>
            <a:custGeom>
              <a:avLst/>
              <a:gdLst/>
              <a:ahLst/>
              <a:cxnLst/>
              <a:rect l="l" t="t" r="r" b="b"/>
              <a:pathLst>
                <a:path w="2887979" h="932814">
                  <a:moveTo>
                    <a:pt x="757174" y="765048"/>
                  </a:moveTo>
                  <a:lnTo>
                    <a:pt x="744474" y="758698"/>
                  </a:lnTo>
                  <a:lnTo>
                    <a:pt x="680974" y="726948"/>
                  </a:lnTo>
                  <a:lnTo>
                    <a:pt x="680974" y="758698"/>
                  </a:lnTo>
                  <a:lnTo>
                    <a:pt x="0" y="758698"/>
                  </a:lnTo>
                  <a:lnTo>
                    <a:pt x="0" y="771398"/>
                  </a:lnTo>
                  <a:lnTo>
                    <a:pt x="680974" y="771398"/>
                  </a:lnTo>
                  <a:lnTo>
                    <a:pt x="680974" y="803148"/>
                  </a:lnTo>
                  <a:lnTo>
                    <a:pt x="744474" y="771398"/>
                  </a:lnTo>
                  <a:lnTo>
                    <a:pt x="757174" y="765048"/>
                  </a:lnTo>
                  <a:close/>
                </a:path>
                <a:path w="2887979" h="932814">
                  <a:moveTo>
                    <a:pt x="2887980" y="0"/>
                  </a:moveTo>
                  <a:lnTo>
                    <a:pt x="2202180" y="0"/>
                  </a:lnTo>
                  <a:lnTo>
                    <a:pt x="2202180" y="932688"/>
                  </a:lnTo>
                  <a:lnTo>
                    <a:pt x="2887980" y="932688"/>
                  </a:lnTo>
                  <a:lnTo>
                    <a:pt x="2887980" y="0"/>
                  </a:lnTo>
                  <a:close/>
                </a:path>
              </a:pathLst>
            </a:custGeom>
            <a:solidFill>
              <a:srgbClr val="4471C4"/>
            </a:solidFill>
          </p:spPr>
          <p:txBody>
            <a:bodyPr wrap="square" lIns="0" tIns="0" rIns="0" bIns="0" rtlCol="0"/>
            <a:lstStyle/>
            <a:p>
              <a:endParaRPr>
                <a:solidFill>
                  <a:srgbClr val="1F145D"/>
                </a:solidFill>
              </a:endParaRPr>
            </a:p>
          </p:txBody>
        </p:sp>
        <p:sp>
          <p:nvSpPr>
            <p:cNvPr id="26" name="object 26"/>
            <p:cNvSpPr/>
            <p:nvPr/>
          </p:nvSpPr>
          <p:spPr>
            <a:xfrm>
              <a:off x="4645151" y="3358896"/>
              <a:ext cx="685800" cy="932815"/>
            </a:xfrm>
            <a:custGeom>
              <a:avLst/>
              <a:gdLst/>
              <a:ahLst/>
              <a:cxnLst/>
              <a:rect l="l" t="t" r="r" b="b"/>
              <a:pathLst>
                <a:path w="685800" h="932814">
                  <a:moveTo>
                    <a:pt x="0" y="932687"/>
                  </a:moveTo>
                  <a:lnTo>
                    <a:pt x="685800" y="932687"/>
                  </a:lnTo>
                  <a:lnTo>
                    <a:pt x="685800" y="0"/>
                  </a:lnTo>
                  <a:lnTo>
                    <a:pt x="0" y="0"/>
                  </a:lnTo>
                  <a:lnTo>
                    <a:pt x="0" y="932687"/>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27" name="object 27"/>
          <p:cNvSpPr txBox="1"/>
          <p:nvPr/>
        </p:nvSpPr>
        <p:spPr>
          <a:xfrm>
            <a:off x="4736846" y="3377310"/>
            <a:ext cx="464820" cy="299720"/>
          </a:xfrm>
          <a:prstGeom prst="rect">
            <a:avLst/>
          </a:prstGeom>
        </p:spPr>
        <p:txBody>
          <a:bodyPr vert="horz" wrap="square" lIns="0" tIns="12700" rIns="0" bIns="0" rtlCol="0">
            <a:spAutoFit/>
          </a:bodyPr>
          <a:lstStyle/>
          <a:p>
            <a:pPr>
              <a:lnSpc>
                <a:spcPct val="100000"/>
              </a:lnSpc>
              <a:spcBef>
                <a:spcPts val="100"/>
              </a:spcBef>
              <a:tabLst>
                <a:tab pos="297815" algn="l"/>
              </a:tabLst>
            </a:pPr>
            <a:r>
              <a:rPr sz="1800" dirty="0">
                <a:solidFill>
                  <a:srgbClr val="1F145D"/>
                </a:solidFill>
                <a:latin typeface="Calibri"/>
                <a:cs typeface="Calibri"/>
              </a:rPr>
              <a:t>D	Q</a:t>
            </a:r>
            <a:endParaRPr sz="1800">
              <a:solidFill>
                <a:srgbClr val="1F145D"/>
              </a:solidFill>
              <a:latin typeface="Calibri"/>
              <a:cs typeface="Calibri"/>
            </a:endParaRPr>
          </a:p>
        </p:txBody>
      </p:sp>
      <p:sp>
        <p:nvSpPr>
          <p:cNvPr id="28" name="object 28"/>
          <p:cNvSpPr txBox="1"/>
          <p:nvPr/>
        </p:nvSpPr>
        <p:spPr>
          <a:xfrm>
            <a:off x="4788661" y="3925646"/>
            <a:ext cx="447040" cy="300355"/>
          </a:xfrm>
          <a:prstGeom prst="rect">
            <a:avLst/>
          </a:prstGeom>
        </p:spPr>
        <p:txBody>
          <a:bodyPr vert="horz" wrap="square" lIns="0" tIns="12700" rIns="0" bIns="0" rtlCol="0">
            <a:spAutoFit/>
          </a:bodyPr>
          <a:lstStyle/>
          <a:p>
            <a:pPr>
              <a:lnSpc>
                <a:spcPct val="100000"/>
              </a:lnSpc>
              <a:spcBef>
                <a:spcPts val="100"/>
              </a:spcBef>
              <a:tabLst>
                <a:tab pos="279400"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29" name="object 29"/>
          <p:cNvGrpSpPr/>
          <p:nvPr/>
        </p:nvGrpSpPr>
        <p:grpSpPr>
          <a:xfrm>
            <a:off x="2801111" y="3148583"/>
            <a:ext cx="2792095" cy="1406525"/>
            <a:chOff x="2801111" y="3148583"/>
            <a:chExt cx="2792095" cy="1406525"/>
          </a:xfrm>
        </p:grpSpPr>
        <p:pic>
          <p:nvPicPr>
            <p:cNvPr id="30" name="object 30"/>
            <p:cNvPicPr/>
            <p:nvPr/>
          </p:nvPicPr>
          <p:blipFill>
            <a:blip r:embed="rId5" cstate="print"/>
            <a:stretch>
              <a:fillRect/>
            </a:stretch>
          </p:blipFill>
          <p:spPr>
            <a:xfrm>
              <a:off x="4638801" y="3985005"/>
              <a:ext cx="117856" cy="227583"/>
            </a:xfrm>
            <a:prstGeom prst="rect">
              <a:avLst/>
            </a:prstGeom>
          </p:spPr>
        </p:pic>
        <p:sp>
          <p:nvSpPr>
            <p:cNvPr id="31" name="object 31"/>
            <p:cNvSpPr/>
            <p:nvPr/>
          </p:nvSpPr>
          <p:spPr>
            <a:xfrm>
              <a:off x="5026151" y="3415283"/>
              <a:ext cx="195580" cy="0"/>
            </a:xfrm>
            <a:custGeom>
              <a:avLst/>
              <a:gdLst/>
              <a:ahLst/>
              <a:cxnLst/>
              <a:rect l="l" t="t" r="r" b="b"/>
              <a:pathLst>
                <a:path w="195579">
                  <a:moveTo>
                    <a:pt x="0" y="0"/>
                  </a:moveTo>
                  <a:lnTo>
                    <a:pt x="195325" y="0"/>
                  </a:lnTo>
                </a:path>
              </a:pathLst>
            </a:custGeom>
            <a:ln w="12700">
              <a:solidFill>
                <a:srgbClr val="FFFFFF"/>
              </a:solidFill>
            </a:ln>
          </p:spPr>
          <p:txBody>
            <a:bodyPr wrap="square" lIns="0" tIns="0" rIns="0" bIns="0" rtlCol="0"/>
            <a:lstStyle/>
            <a:p>
              <a:endParaRPr>
                <a:solidFill>
                  <a:srgbClr val="1F145D"/>
                </a:solidFill>
              </a:endParaRPr>
            </a:p>
          </p:txBody>
        </p:sp>
        <p:sp>
          <p:nvSpPr>
            <p:cNvPr id="32" name="object 32"/>
            <p:cNvSpPr/>
            <p:nvPr/>
          </p:nvSpPr>
          <p:spPr>
            <a:xfrm>
              <a:off x="5330951" y="3549395"/>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pic>
          <p:nvPicPr>
            <p:cNvPr id="33" name="object 33"/>
            <p:cNvPicPr/>
            <p:nvPr/>
          </p:nvPicPr>
          <p:blipFill>
            <a:blip r:embed="rId4" cstate="print"/>
            <a:stretch>
              <a:fillRect/>
            </a:stretch>
          </p:blipFill>
          <p:spPr>
            <a:xfrm>
              <a:off x="4392167" y="3511295"/>
              <a:ext cx="252349" cy="76200"/>
            </a:xfrm>
            <a:prstGeom prst="rect">
              <a:avLst/>
            </a:prstGeom>
          </p:spPr>
        </p:pic>
        <p:sp>
          <p:nvSpPr>
            <p:cNvPr id="34" name="object 34"/>
            <p:cNvSpPr/>
            <p:nvPr/>
          </p:nvSpPr>
          <p:spPr>
            <a:xfrm>
              <a:off x="4392167" y="3148583"/>
              <a:ext cx="1163320" cy="400050"/>
            </a:xfrm>
            <a:custGeom>
              <a:avLst/>
              <a:gdLst/>
              <a:ahLst/>
              <a:cxnLst/>
              <a:rect l="l" t="t" r="r" b="b"/>
              <a:pathLst>
                <a:path w="1163320" h="400050">
                  <a:moveTo>
                    <a:pt x="1162812" y="400050"/>
                  </a:moveTo>
                  <a:lnTo>
                    <a:pt x="1162812" y="0"/>
                  </a:lnTo>
                </a:path>
                <a:path w="1163320" h="400050">
                  <a:moveTo>
                    <a:pt x="1162050" y="10667"/>
                  </a:moveTo>
                  <a:lnTo>
                    <a:pt x="0" y="10667"/>
                  </a:lnTo>
                </a:path>
                <a:path w="1163320" h="400050">
                  <a:moveTo>
                    <a:pt x="0" y="40005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35" name="object 35"/>
            <p:cNvSpPr/>
            <p:nvPr/>
          </p:nvSpPr>
          <p:spPr>
            <a:xfrm>
              <a:off x="2801112" y="4061459"/>
              <a:ext cx="2792095" cy="494030"/>
            </a:xfrm>
            <a:custGeom>
              <a:avLst/>
              <a:gdLst/>
              <a:ahLst/>
              <a:cxnLst/>
              <a:rect l="l" t="t" r="r" b="b"/>
              <a:pathLst>
                <a:path w="2792095" h="494029">
                  <a:moveTo>
                    <a:pt x="76200" y="417449"/>
                  </a:moveTo>
                  <a:lnTo>
                    <a:pt x="44450" y="417449"/>
                  </a:lnTo>
                  <a:lnTo>
                    <a:pt x="44450" y="62484"/>
                  </a:lnTo>
                  <a:lnTo>
                    <a:pt x="31750" y="62484"/>
                  </a:lnTo>
                  <a:lnTo>
                    <a:pt x="31750" y="417449"/>
                  </a:lnTo>
                  <a:lnTo>
                    <a:pt x="0" y="417449"/>
                  </a:lnTo>
                  <a:lnTo>
                    <a:pt x="38100" y="493649"/>
                  </a:lnTo>
                  <a:lnTo>
                    <a:pt x="69850" y="430149"/>
                  </a:lnTo>
                  <a:lnTo>
                    <a:pt x="76200" y="417449"/>
                  </a:lnTo>
                  <a:close/>
                </a:path>
                <a:path w="2792095" h="494029">
                  <a:moveTo>
                    <a:pt x="1843786" y="38100"/>
                  </a:moveTo>
                  <a:lnTo>
                    <a:pt x="1831086" y="31750"/>
                  </a:lnTo>
                  <a:lnTo>
                    <a:pt x="1767586" y="0"/>
                  </a:lnTo>
                  <a:lnTo>
                    <a:pt x="1767586" y="31750"/>
                  </a:lnTo>
                  <a:lnTo>
                    <a:pt x="1086612" y="31750"/>
                  </a:lnTo>
                  <a:lnTo>
                    <a:pt x="1086612" y="44450"/>
                  </a:lnTo>
                  <a:lnTo>
                    <a:pt x="1439926" y="44450"/>
                  </a:lnTo>
                  <a:lnTo>
                    <a:pt x="1439926" y="399415"/>
                  </a:lnTo>
                  <a:lnTo>
                    <a:pt x="1408176" y="399415"/>
                  </a:lnTo>
                  <a:lnTo>
                    <a:pt x="1446276" y="475615"/>
                  </a:lnTo>
                  <a:lnTo>
                    <a:pt x="1478026" y="412115"/>
                  </a:lnTo>
                  <a:lnTo>
                    <a:pt x="1484376" y="399415"/>
                  </a:lnTo>
                  <a:lnTo>
                    <a:pt x="1452626" y="399415"/>
                  </a:lnTo>
                  <a:lnTo>
                    <a:pt x="1452626" y="44450"/>
                  </a:lnTo>
                  <a:lnTo>
                    <a:pt x="1767586" y="44450"/>
                  </a:lnTo>
                  <a:lnTo>
                    <a:pt x="1767586" y="76200"/>
                  </a:lnTo>
                  <a:lnTo>
                    <a:pt x="1831086" y="44450"/>
                  </a:lnTo>
                  <a:lnTo>
                    <a:pt x="1843786" y="38100"/>
                  </a:lnTo>
                  <a:close/>
                </a:path>
                <a:path w="2792095" h="494029">
                  <a:moveTo>
                    <a:pt x="2791968" y="399415"/>
                  </a:moveTo>
                  <a:lnTo>
                    <a:pt x="2760218" y="399415"/>
                  </a:lnTo>
                  <a:lnTo>
                    <a:pt x="2760218" y="38100"/>
                  </a:lnTo>
                  <a:lnTo>
                    <a:pt x="2747518" y="38100"/>
                  </a:lnTo>
                  <a:lnTo>
                    <a:pt x="2747518" y="399415"/>
                  </a:lnTo>
                  <a:lnTo>
                    <a:pt x="2715768" y="399415"/>
                  </a:lnTo>
                  <a:lnTo>
                    <a:pt x="2753868" y="475615"/>
                  </a:lnTo>
                  <a:lnTo>
                    <a:pt x="2785618" y="412115"/>
                  </a:lnTo>
                  <a:lnTo>
                    <a:pt x="2791968" y="399415"/>
                  </a:lnTo>
                  <a:close/>
                </a:path>
              </a:pathLst>
            </a:custGeom>
            <a:solidFill>
              <a:srgbClr val="4471C4"/>
            </a:solidFill>
          </p:spPr>
          <p:txBody>
            <a:bodyPr wrap="square" lIns="0" tIns="0" rIns="0" bIns="0" rtlCol="0"/>
            <a:lstStyle/>
            <a:p>
              <a:endParaRPr>
                <a:solidFill>
                  <a:srgbClr val="1F145D"/>
                </a:solidFill>
              </a:endParaRPr>
            </a:p>
          </p:txBody>
        </p:sp>
        <p:sp>
          <p:nvSpPr>
            <p:cNvPr id="36" name="object 36"/>
            <p:cNvSpPr/>
            <p:nvPr/>
          </p:nvSpPr>
          <p:spPr>
            <a:xfrm>
              <a:off x="5330951" y="4099559"/>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grpSp>
      <p:sp>
        <p:nvSpPr>
          <p:cNvPr id="37" name="object 37"/>
          <p:cNvSpPr txBox="1"/>
          <p:nvPr/>
        </p:nvSpPr>
        <p:spPr>
          <a:xfrm>
            <a:off x="686206" y="3999738"/>
            <a:ext cx="287655"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1F145D"/>
                </a:solidFill>
                <a:latin typeface="Calibri"/>
                <a:cs typeface="Calibri"/>
              </a:rPr>
              <a:t>CLK</a:t>
            </a:r>
            <a:endParaRPr sz="1400" dirty="0">
              <a:solidFill>
                <a:srgbClr val="1F145D"/>
              </a:solidFill>
              <a:latin typeface="Calibri"/>
              <a:cs typeface="Calibri"/>
            </a:endParaRPr>
          </a:p>
        </p:txBody>
      </p:sp>
      <p:sp>
        <p:nvSpPr>
          <p:cNvPr id="38" name="object 38"/>
          <p:cNvSpPr txBox="1"/>
          <p:nvPr/>
        </p:nvSpPr>
        <p:spPr>
          <a:xfrm>
            <a:off x="2718942" y="4578807"/>
            <a:ext cx="236854"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F145D"/>
                </a:solidFill>
                <a:latin typeface="Calibri"/>
                <a:cs typeface="Calibri"/>
              </a:rPr>
              <a:t>Q0</a:t>
            </a:r>
            <a:endParaRPr sz="1400">
              <a:solidFill>
                <a:srgbClr val="1F145D"/>
              </a:solidFill>
              <a:latin typeface="Calibri"/>
              <a:cs typeface="Calibri"/>
            </a:endParaRPr>
          </a:p>
        </p:txBody>
      </p:sp>
      <p:sp>
        <p:nvSpPr>
          <p:cNvPr id="39" name="object 39"/>
          <p:cNvSpPr txBox="1"/>
          <p:nvPr/>
        </p:nvSpPr>
        <p:spPr>
          <a:xfrm>
            <a:off x="4133469" y="4576698"/>
            <a:ext cx="2368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1F145D"/>
                </a:solidFill>
                <a:latin typeface="Calibri"/>
                <a:cs typeface="Calibri"/>
              </a:rPr>
              <a:t>Q1</a:t>
            </a:r>
            <a:endParaRPr sz="1400">
              <a:solidFill>
                <a:srgbClr val="1F145D"/>
              </a:solidFill>
              <a:latin typeface="Calibri"/>
              <a:cs typeface="Calibri"/>
            </a:endParaRPr>
          </a:p>
        </p:txBody>
      </p:sp>
      <p:sp>
        <p:nvSpPr>
          <p:cNvPr id="40" name="object 40"/>
          <p:cNvSpPr txBox="1"/>
          <p:nvPr/>
        </p:nvSpPr>
        <p:spPr>
          <a:xfrm>
            <a:off x="5410327" y="4550790"/>
            <a:ext cx="236854"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1F145D"/>
                </a:solidFill>
                <a:latin typeface="Calibri"/>
                <a:cs typeface="Calibri"/>
              </a:rPr>
              <a:t>Q2</a:t>
            </a:r>
            <a:endParaRPr sz="1400">
              <a:solidFill>
                <a:srgbClr val="1F145D"/>
              </a:solidFill>
              <a:latin typeface="Calibri"/>
              <a:cs typeface="Calibri"/>
            </a:endParaRPr>
          </a:p>
        </p:txBody>
      </p:sp>
      <p:sp>
        <p:nvSpPr>
          <p:cNvPr id="41" name="object 41"/>
          <p:cNvSpPr txBox="1"/>
          <p:nvPr/>
        </p:nvSpPr>
        <p:spPr>
          <a:xfrm>
            <a:off x="6444996" y="3023616"/>
            <a:ext cx="5594985" cy="1754505"/>
          </a:xfrm>
          <a:prstGeom prst="rect">
            <a:avLst/>
          </a:prstGeom>
          <a:solidFill>
            <a:srgbClr val="E1EFD9"/>
          </a:solidFill>
          <a:ln w="9525">
            <a:solidFill>
              <a:srgbClr val="00AF50"/>
            </a:solidFill>
          </a:ln>
        </p:spPr>
        <p:txBody>
          <a:bodyPr vert="horz" wrap="square" lIns="0" tIns="31115" rIns="0" bIns="0" rtlCol="0">
            <a:spAutoFit/>
          </a:bodyPr>
          <a:lstStyle/>
          <a:p>
            <a:pPr marL="91440">
              <a:lnSpc>
                <a:spcPct val="100000"/>
              </a:lnSpc>
              <a:spcBef>
                <a:spcPts val="245"/>
              </a:spcBef>
            </a:pPr>
            <a:r>
              <a:rPr sz="1800" b="1" spc="-5" dirty="0">
                <a:solidFill>
                  <a:srgbClr val="1F145D"/>
                </a:solidFill>
                <a:latin typeface="Calibri"/>
                <a:cs typeface="Calibri"/>
              </a:rPr>
              <a:t>module</a:t>
            </a:r>
            <a:r>
              <a:rPr sz="1800" b="1" spc="-35" dirty="0">
                <a:solidFill>
                  <a:srgbClr val="1F145D"/>
                </a:solidFill>
                <a:latin typeface="Calibri"/>
                <a:cs typeface="Calibri"/>
              </a:rPr>
              <a:t> </a:t>
            </a:r>
            <a:r>
              <a:rPr sz="1800" spc="-10" dirty="0">
                <a:solidFill>
                  <a:srgbClr val="1F145D"/>
                </a:solidFill>
                <a:latin typeface="Calibri"/>
                <a:cs typeface="Calibri"/>
              </a:rPr>
              <a:t>ripple_counter(</a:t>
            </a:r>
            <a:r>
              <a:rPr sz="1800" spc="40" dirty="0">
                <a:solidFill>
                  <a:srgbClr val="1F145D"/>
                </a:solidFill>
                <a:latin typeface="Calibri"/>
                <a:cs typeface="Calibri"/>
              </a:rPr>
              <a:t> </a:t>
            </a:r>
            <a:r>
              <a:rPr sz="1800" b="1" dirty="0">
                <a:solidFill>
                  <a:srgbClr val="1F145D"/>
                </a:solidFill>
                <a:latin typeface="Calibri"/>
                <a:cs typeface="Calibri"/>
              </a:rPr>
              <a:t>input</a:t>
            </a:r>
            <a:r>
              <a:rPr sz="1800" b="1" spc="-30" dirty="0">
                <a:solidFill>
                  <a:srgbClr val="1F145D"/>
                </a:solidFill>
                <a:latin typeface="Calibri"/>
                <a:cs typeface="Calibri"/>
              </a:rPr>
              <a:t> </a:t>
            </a:r>
            <a:r>
              <a:rPr sz="1800" spc="-10" dirty="0">
                <a:solidFill>
                  <a:srgbClr val="1F145D"/>
                </a:solidFill>
                <a:latin typeface="Calibri"/>
                <a:cs typeface="Calibri"/>
              </a:rPr>
              <a:t>clk,</a:t>
            </a:r>
            <a:r>
              <a:rPr sz="1800" spc="15" dirty="0">
                <a:solidFill>
                  <a:srgbClr val="1F145D"/>
                </a:solidFill>
                <a:latin typeface="Calibri"/>
                <a:cs typeface="Calibri"/>
              </a:rPr>
              <a:t> </a:t>
            </a:r>
            <a:r>
              <a:rPr sz="1800" b="1" dirty="0">
                <a:solidFill>
                  <a:srgbClr val="1F145D"/>
                </a:solidFill>
                <a:latin typeface="Calibri"/>
                <a:cs typeface="Calibri"/>
              </a:rPr>
              <a:t>output</a:t>
            </a:r>
            <a:r>
              <a:rPr sz="1800" b="1" spc="-35" dirty="0">
                <a:solidFill>
                  <a:srgbClr val="1F145D"/>
                </a:solidFill>
                <a:latin typeface="Calibri"/>
                <a:cs typeface="Calibri"/>
              </a:rPr>
              <a:t> </a:t>
            </a:r>
            <a:r>
              <a:rPr sz="1800" b="1" spc="-10" dirty="0">
                <a:solidFill>
                  <a:srgbClr val="1F145D"/>
                </a:solidFill>
                <a:latin typeface="Calibri"/>
                <a:cs typeface="Calibri"/>
              </a:rPr>
              <a:t>reg</a:t>
            </a:r>
            <a:r>
              <a:rPr sz="1800" b="1" spc="10" dirty="0">
                <a:solidFill>
                  <a:srgbClr val="1F145D"/>
                </a:solidFill>
                <a:latin typeface="Calibri"/>
                <a:cs typeface="Calibri"/>
              </a:rPr>
              <a:t> </a:t>
            </a:r>
            <a:r>
              <a:rPr sz="1800" dirty="0">
                <a:solidFill>
                  <a:srgbClr val="1F145D"/>
                </a:solidFill>
                <a:latin typeface="Calibri"/>
                <a:cs typeface="Calibri"/>
              </a:rPr>
              <a:t>[2:0] Q</a:t>
            </a:r>
            <a:r>
              <a:rPr sz="1800" spc="10"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0);</a:t>
            </a:r>
          </a:p>
          <a:p>
            <a:pPr marL="300355">
              <a:lnSpc>
                <a:spcPct val="100000"/>
              </a:lnSpc>
            </a:pPr>
            <a:r>
              <a:rPr sz="1800" i="1" dirty="0">
                <a:solidFill>
                  <a:srgbClr val="1F145D"/>
                </a:solidFill>
                <a:latin typeface="Calibri"/>
                <a:cs typeface="Calibri"/>
              </a:rPr>
              <a:t>//</a:t>
            </a:r>
            <a:r>
              <a:rPr sz="1800" i="1" spc="15" dirty="0">
                <a:solidFill>
                  <a:srgbClr val="1F145D"/>
                </a:solidFill>
                <a:latin typeface="Calibri"/>
                <a:cs typeface="Calibri"/>
              </a:rPr>
              <a:t> </a:t>
            </a:r>
            <a:r>
              <a:rPr sz="1800" i="1" spc="-10" dirty="0">
                <a:solidFill>
                  <a:srgbClr val="1F145D"/>
                </a:solidFill>
                <a:latin typeface="Calibri"/>
                <a:cs typeface="Calibri"/>
              </a:rPr>
              <a:t>notice</a:t>
            </a:r>
            <a:r>
              <a:rPr sz="1800" i="1" spc="15" dirty="0">
                <a:solidFill>
                  <a:srgbClr val="1F145D"/>
                </a:solidFill>
                <a:latin typeface="Calibri"/>
                <a:cs typeface="Calibri"/>
              </a:rPr>
              <a:t> </a:t>
            </a:r>
            <a:r>
              <a:rPr sz="1800" i="1" spc="-5" dirty="0">
                <a:solidFill>
                  <a:srgbClr val="1F145D"/>
                </a:solidFill>
                <a:latin typeface="Calibri"/>
                <a:cs typeface="Calibri"/>
              </a:rPr>
              <a:t>sneaky</a:t>
            </a:r>
            <a:r>
              <a:rPr sz="1800" i="1" dirty="0">
                <a:solidFill>
                  <a:srgbClr val="1F145D"/>
                </a:solidFill>
                <a:latin typeface="Calibri"/>
                <a:cs typeface="Calibri"/>
              </a:rPr>
              <a:t> </a:t>
            </a:r>
            <a:r>
              <a:rPr sz="1800" i="1" spc="-10" dirty="0">
                <a:solidFill>
                  <a:srgbClr val="1F145D"/>
                </a:solidFill>
                <a:latin typeface="Calibri"/>
                <a:cs typeface="Calibri"/>
              </a:rPr>
              <a:t>initialiser</a:t>
            </a:r>
            <a:r>
              <a:rPr sz="1800" i="1" spc="30" dirty="0">
                <a:solidFill>
                  <a:srgbClr val="1F145D"/>
                </a:solidFill>
                <a:latin typeface="Calibri"/>
                <a:cs typeface="Calibri"/>
              </a:rPr>
              <a:t> </a:t>
            </a:r>
            <a:r>
              <a:rPr sz="1800" i="1" spc="-5" dirty="0">
                <a:solidFill>
                  <a:srgbClr val="1F145D"/>
                </a:solidFill>
                <a:latin typeface="Calibri"/>
                <a:cs typeface="Calibri"/>
              </a:rPr>
              <a:t>above</a:t>
            </a:r>
            <a:r>
              <a:rPr sz="1800" i="1" dirty="0">
                <a:solidFill>
                  <a:srgbClr val="1F145D"/>
                </a:solidFill>
                <a:latin typeface="Calibri"/>
                <a:cs typeface="Calibri"/>
              </a:rPr>
              <a:t> </a:t>
            </a:r>
            <a:r>
              <a:rPr sz="1800" i="1" spc="-5" dirty="0">
                <a:solidFill>
                  <a:srgbClr val="1F145D"/>
                </a:solidFill>
                <a:latin typeface="Calibri"/>
                <a:cs typeface="Calibri"/>
              </a:rPr>
              <a:t>needed </a:t>
            </a:r>
            <a:r>
              <a:rPr sz="1800" i="1" spc="-10" dirty="0">
                <a:solidFill>
                  <a:srgbClr val="1F145D"/>
                </a:solidFill>
                <a:latin typeface="Calibri"/>
                <a:cs typeface="Calibri"/>
              </a:rPr>
              <a:t>for</a:t>
            </a:r>
            <a:r>
              <a:rPr sz="1800" i="1" spc="5" dirty="0">
                <a:solidFill>
                  <a:srgbClr val="1F145D"/>
                </a:solidFill>
                <a:latin typeface="Calibri"/>
                <a:cs typeface="Calibri"/>
              </a:rPr>
              <a:t> </a:t>
            </a:r>
            <a:r>
              <a:rPr sz="1800" i="1" spc="-5" dirty="0">
                <a:solidFill>
                  <a:srgbClr val="1F145D"/>
                </a:solidFill>
                <a:latin typeface="Calibri"/>
                <a:cs typeface="Calibri"/>
              </a:rPr>
              <a:t>simulation</a:t>
            </a:r>
            <a:endParaRPr sz="1800" dirty="0">
              <a:solidFill>
                <a:srgbClr val="1F145D"/>
              </a:solidFill>
              <a:latin typeface="Calibri"/>
              <a:cs typeface="Calibri"/>
            </a:endParaRPr>
          </a:p>
          <a:p>
            <a:pPr marL="300355">
              <a:lnSpc>
                <a:spcPct val="100000"/>
              </a:lnSpc>
            </a:pPr>
            <a:r>
              <a:rPr sz="1800" b="1" spc="-15" dirty="0">
                <a:solidFill>
                  <a:srgbClr val="1F145D"/>
                </a:solidFill>
                <a:latin typeface="Calibri"/>
                <a:cs typeface="Calibri"/>
              </a:rPr>
              <a:t>always</a:t>
            </a:r>
            <a:r>
              <a:rPr sz="1800" b="1" spc="-10" dirty="0">
                <a:solidFill>
                  <a:srgbClr val="1F145D"/>
                </a:solidFill>
                <a:latin typeface="Calibri"/>
                <a:cs typeface="Calibri"/>
              </a:rPr>
              <a:t> </a:t>
            </a:r>
            <a:r>
              <a:rPr sz="1800" dirty="0">
                <a:solidFill>
                  <a:srgbClr val="1F145D"/>
                </a:solidFill>
                <a:latin typeface="Calibri"/>
                <a:cs typeface="Calibri"/>
              </a:rPr>
              <a:t>@</a:t>
            </a:r>
            <a:r>
              <a:rPr sz="1800" spc="-15"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360" dirty="0">
                <a:solidFill>
                  <a:srgbClr val="1F145D"/>
                </a:solidFill>
                <a:latin typeface="Calibri"/>
                <a:cs typeface="Calibri"/>
              </a:rPr>
              <a:t> </a:t>
            </a:r>
            <a:r>
              <a:rPr sz="1800" spc="-10" dirty="0">
                <a:solidFill>
                  <a:srgbClr val="1F145D"/>
                </a:solidFill>
                <a:latin typeface="Calibri"/>
                <a:cs typeface="Calibri"/>
              </a:rPr>
              <a:t>clk</a:t>
            </a:r>
            <a:r>
              <a:rPr sz="1800" spc="409"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dirty="0">
                <a:solidFill>
                  <a:srgbClr val="1F145D"/>
                </a:solidFill>
                <a:latin typeface="Calibri"/>
                <a:cs typeface="Calibri"/>
              </a:rPr>
              <a:t>Q[0]=!Q[0];</a:t>
            </a:r>
          </a:p>
          <a:p>
            <a:pPr marL="300355">
              <a:lnSpc>
                <a:spcPct val="100000"/>
              </a:lnSpc>
            </a:pPr>
            <a:r>
              <a:rPr sz="1800" b="1" spc="-15" dirty="0">
                <a:solidFill>
                  <a:srgbClr val="1F145D"/>
                </a:solidFill>
                <a:latin typeface="Calibri"/>
                <a:cs typeface="Calibri"/>
              </a:rPr>
              <a:t>always</a:t>
            </a:r>
            <a:r>
              <a:rPr sz="1800" b="1" spc="-20" dirty="0">
                <a:solidFill>
                  <a:srgbClr val="1F145D"/>
                </a:solidFill>
                <a:latin typeface="Calibri"/>
                <a:cs typeface="Calibri"/>
              </a:rPr>
              <a:t> </a:t>
            </a:r>
            <a:r>
              <a:rPr sz="1800" dirty="0">
                <a:solidFill>
                  <a:srgbClr val="1F145D"/>
                </a:solidFill>
                <a:latin typeface="Calibri"/>
                <a:cs typeface="Calibri"/>
              </a:rPr>
              <a:t>@</a:t>
            </a:r>
            <a:r>
              <a:rPr sz="1800" spc="-20"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25" dirty="0">
                <a:solidFill>
                  <a:srgbClr val="1F145D"/>
                </a:solidFill>
                <a:latin typeface="Calibri"/>
                <a:cs typeface="Calibri"/>
              </a:rPr>
              <a:t> </a:t>
            </a:r>
            <a:r>
              <a:rPr sz="1800" dirty="0">
                <a:solidFill>
                  <a:srgbClr val="1F145D"/>
                </a:solidFill>
                <a:latin typeface="Calibri"/>
                <a:cs typeface="Calibri"/>
              </a:rPr>
              <a:t>Q[0])</a:t>
            </a:r>
            <a:r>
              <a:rPr sz="1800" spc="-35" dirty="0">
                <a:solidFill>
                  <a:srgbClr val="1F145D"/>
                </a:solidFill>
                <a:latin typeface="Calibri"/>
                <a:cs typeface="Calibri"/>
              </a:rPr>
              <a:t> </a:t>
            </a:r>
            <a:r>
              <a:rPr sz="1800" dirty="0">
                <a:solidFill>
                  <a:srgbClr val="1F145D"/>
                </a:solidFill>
                <a:latin typeface="Calibri"/>
                <a:cs typeface="Calibri"/>
              </a:rPr>
              <a:t>Q[1]=!Q[1];</a:t>
            </a:r>
          </a:p>
          <a:p>
            <a:pPr marL="300355">
              <a:lnSpc>
                <a:spcPct val="100000"/>
              </a:lnSpc>
            </a:pPr>
            <a:r>
              <a:rPr sz="1800" b="1" spc="-15" dirty="0">
                <a:solidFill>
                  <a:srgbClr val="1F145D"/>
                </a:solidFill>
                <a:latin typeface="Calibri"/>
                <a:cs typeface="Calibri"/>
              </a:rPr>
              <a:t>always</a:t>
            </a:r>
            <a:r>
              <a:rPr sz="1800" b="1" spc="-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b="1" spc="-5" dirty="0">
                <a:solidFill>
                  <a:srgbClr val="1F145D"/>
                </a:solidFill>
                <a:latin typeface="Calibri"/>
                <a:cs typeface="Calibri"/>
              </a:rPr>
              <a:t>posedge</a:t>
            </a:r>
            <a:r>
              <a:rPr sz="1800" b="1" spc="-15" dirty="0">
                <a:solidFill>
                  <a:srgbClr val="1F145D"/>
                </a:solidFill>
                <a:latin typeface="Calibri"/>
                <a:cs typeface="Calibri"/>
              </a:rPr>
              <a:t> </a:t>
            </a:r>
            <a:r>
              <a:rPr sz="1800" spc="-5" dirty="0">
                <a:solidFill>
                  <a:srgbClr val="1F145D"/>
                </a:solidFill>
                <a:latin typeface="Calibri"/>
                <a:cs typeface="Calibri"/>
              </a:rPr>
              <a:t>Q[1])</a:t>
            </a:r>
            <a:r>
              <a:rPr sz="1800" spc="-25" dirty="0">
                <a:solidFill>
                  <a:srgbClr val="1F145D"/>
                </a:solidFill>
                <a:latin typeface="Calibri"/>
                <a:cs typeface="Calibri"/>
              </a:rPr>
              <a:t> </a:t>
            </a:r>
            <a:r>
              <a:rPr sz="1800" spc="-5" dirty="0">
                <a:solidFill>
                  <a:srgbClr val="1F145D"/>
                </a:solidFill>
                <a:latin typeface="Calibri"/>
                <a:cs typeface="Calibri"/>
              </a:rPr>
              <a:t>Q[2]=!Q[2];</a:t>
            </a:r>
            <a:endParaRPr sz="1800" dirty="0">
              <a:solidFill>
                <a:srgbClr val="1F145D"/>
              </a:solidFill>
              <a:latin typeface="Calibri"/>
              <a:cs typeface="Calibri"/>
            </a:endParaRPr>
          </a:p>
          <a:p>
            <a:pPr marL="91440">
              <a:lnSpc>
                <a:spcPct val="100000"/>
              </a:lnSpc>
              <a:spcBef>
                <a:spcPts val="5"/>
              </a:spcBef>
            </a:pPr>
            <a:r>
              <a:rPr sz="1800" b="1" spc="-5" dirty="0">
                <a:solidFill>
                  <a:srgbClr val="1F145D"/>
                </a:solidFill>
                <a:latin typeface="Calibri"/>
                <a:cs typeface="Calibri"/>
              </a:rPr>
              <a:t>endmodule</a:t>
            </a:r>
            <a:endParaRPr sz="1800" dirty="0">
              <a:solidFill>
                <a:srgbClr val="1F145D"/>
              </a:solidFill>
              <a:latin typeface="Calibri"/>
              <a:cs typeface="Calibri"/>
            </a:endParaRPr>
          </a:p>
        </p:txBody>
      </p:sp>
      <p:pic>
        <p:nvPicPr>
          <p:cNvPr id="42" name="object 42"/>
          <p:cNvPicPr/>
          <p:nvPr/>
        </p:nvPicPr>
        <p:blipFill>
          <a:blip r:embed="rId6" cstate="print"/>
          <a:stretch>
            <a:fillRect/>
          </a:stretch>
        </p:blipFill>
        <p:spPr>
          <a:xfrm>
            <a:off x="457199" y="4841754"/>
            <a:ext cx="5233375" cy="667297"/>
          </a:xfrm>
          <a:prstGeom prst="rect">
            <a:avLst/>
          </a:prstGeom>
        </p:spPr>
      </p:pic>
      <p:sp>
        <p:nvSpPr>
          <p:cNvPr id="43" name="object 43"/>
          <p:cNvSpPr txBox="1"/>
          <p:nvPr/>
        </p:nvSpPr>
        <p:spPr>
          <a:xfrm>
            <a:off x="8385047" y="5462015"/>
            <a:ext cx="3558540" cy="1140056"/>
          </a:xfrm>
          <a:prstGeom prst="rect">
            <a:avLst/>
          </a:prstGeom>
          <a:ln w="9525">
            <a:solidFill>
              <a:srgbClr val="6F2F9F"/>
            </a:solidFill>
          </a:ln>
        </p:spPr>
        <p:txBody>
          <a:bodyPr vert="horz" wrap="square" lIns="0" tIns="31750" rIns="0" bIns="0" rtlCol="0">
            <a:spAutoFit/>
          </a:bodyPr>
          <a:lstStyle/>
          <a:p>
            <a:pPr marL="92710">
              <a:lnSpc>
                <a:spcPct val="100000"/>
              </a:lnSpc>
              <a:spcBef>
                <a:spcPts val="250"/>
              </a:spcBef>
            </a:pPr>
            <a:r>
              <a:rPr sz="1800" b="1" spc="-15" dirty="0">
                <a:solidFill>
                  <a:srgbClr val="1F145D"/>
                </a:solidFill>
                <a:latin typeface="Calibri"/>
                <a:cs typeface="Calibri"/>
              </a:rPr>
              <a:t>Exercise:</a:t>
            </a:r>
            <a:endParaRPr sz="1800">
              <a:solidFill>
                <a:srgbClr val="1F145D"/>
              </a:solidFill>
              <a:latin typeface="Calibri"/>
              <a:cs typeface="Calibri"/>
            </a:endParaRPr>
          </a:p>
          <a:p>
            <a:pPr marL="92710" marR="265430">
              <a:lnSpc>
                <a:spcPct val="100000"/>
              </a:lnSpc>
              <a:spcBef>
                <a:spcPts val="5"/>
              </a:spcBef>
            </a:pPr>
            <a:r>
              <a:rPr sz="1800" spc="-5" dirty="0">
                <a:solidFill>
                  <a:srgbClr val="1F145D"/>
                </a:solidFill>
                <a:latin typeface="Calibri"/>
                <a:cs typeface="Calibri"/>
              </a:rPr>
              <a:t>This</a:t>
            </a:r>
            <a:r>
              <a:rPr sz="1800" spc="-10" dirty="0">
                <a:solidFill>
                  <a:srgbClr val="1F145D"/>
                </a:solidFill>
                <a:latin typeface="Calibri"/>
                <a:cs typeface="Calibri"/>
              </a:rPr>
              <a:t> appears</a:t>
            </a:r>
            <a:r>
              <a:rPr sz="1800" dirty="0">
                <a:solidFill>
                  <a:srgbClr val="1F145D"/>
                </a:solidFill>
                <a:latin typeface="Calibri"/>
                <a:cs typeface="Calibri"/>
              </a:rPr>
              <a:t> </a:t>
            </a:r>
            <a:r>
              <a:rPr sz="1800" spc="-10" dirty="0">
                <a:solidFill>
                  <a:srgbClr val="1F145D"/>
                </a:solidFill>
                <a:latin typeface="Calibri"/>
                <a:cs typeface="Calibri"/>
              </a:rPr>
              <a:t>to</a:t>
            </a:r>
            <a:r>
              <a:rPr sz="1800" spc="5" dirty="0">
                <a:solidFill>
                  <a:srgbClr val="1F145D"/>
                </a:solidFill>
                <a:latin typeface="Calibri"/>
                <a:cs typeface="Calibri"/>
              </a:rPr>
              <a:t> </a:t>
            </a:r>
            <a:r>
              <a:rPr sz="1800" spc="-10" dirty="0">
                <a:solidFill>
                  <a:srgbClr val="1F145D"/>
                </a:solidFill>
                <a:latin typeface="Calibri"/>
                <a:cs typeface="Calibri"/>
              </a:rPr>
              <a:t>count</a:t>
            </a:r>
            <a:r>
              <a:rPr sz="1800" spc="-5" dirty="0">
                <a:solidFill>
                  <a:srgbClr val="1F145D"/>
                </a:solidFill>
                <a:latin typeface="Calibri"/>
                <a:cs typeface="Calibri"/>
              </a:rPr>
              <a:t> </a:t>
            </a:r>
            <a:r>
              <a:rPr sz="1800" spc="-15" dirty="0">
                <a:solidFill>
                  <a:srgbClr val="1F145D"/>
                </a:solidFill>
                <a:latin typeface="Calibri"/>
                <a:cs typeface="Calibri"/>
              </a:rPr>
              <a:t>backwards </a:t>
            </a:r>
            <a:r>
              <a:rPr sz="1800" spc="-10" dirty="0">
                <a:solidFill>
                  <a:srgbClr val="1F145D"/>
                </a:solidFill>
                <a:latin typeface="Calibri"/>
                <a:cs typeface="Calibri"/>
              </a:rPr>
              <a:t> </a:t>
            </a:r>
            <a:r>
              <a:rPr sz="1800" spc="-5" dirty="0">
                <a:solidFill>
                  <a:srgbClr val="1F145D"/>
                </a:solidFill>
                <a:latin typeface="Calibri"/>
                <a:cs typeface="Calibri"/>
              </a:rPr>
              <a:t>what</a:t>
            </a:r>
            <a:r>
              <a:rPr sz="1800" spc="-15" dirty="0">
                <a:solidFill>
                  <a:srgbClr val="1F145D"/>
                </a:solidFill>
                <a:latin typeface="Calibri"/>
                <a:cs typeface="Calibri"/>
              </a:rPr>
              <a:t> </a:t>
            </a:r>
            <a:r>
              <a:rPr sz="1800" spc="-10" dirty="0">
                <a:solidFill>
                  <a:srgbClr val="1F145D"/>
                </a:solidFill>
                <a:latin typeface="Calibri"/>
                <a:cs typeface="Calibri"/>
              </a:rPr>
              <a:t>would</a:t>
            </a:r>
            <a:r>
              <a:rPr sz="1800" spc="-5" dirty="0">
                <a:solidFill>
                  <a:srgbClr val="1F145D"/>
                </a:solidFill>
                <a:latin typeface="Calibri"/>
                <a:cs typeface="Calibri"/>
              </a:rPr>
              <a:t> </a:t>
            </a:r>
            <a:r>
              <a:rPr sz="1800" spc="-10" dirty="0">
                <a:solidFill>
                  <a:srgbClr val="1F145D"/>
                </a:solidFill>
                <a:latin typeface="Calibri"/>
                <a:cs typeface="Calibri"/>
              </a:rPr>
              <a:t>you</a:t>
            </a:r>
            <a:r>
              <a:rPr sz="1800" spc="-5" dirty="0">
                <a:solidFill>
                  <a:srgbClr val="1F145D"/>
                </a:solidFill>
                <a:latin typeface="Calibri"/>
                <a:cs typeface="Calibri"/>
              </a:rPr>
              <a:t> change</a:t>
            </a:r>
            <a:r>
              <a:rPr sz="1800" spc="5" dirty="0">
                <a:solidFill>
                  <a:srgbClr val="1F145D"/>
                </a:solidFill>
                <a:latin typeface="Calibri"/>
                <a:cs typeface="Calibri"/>
              </a:rPr>
              <a:t> </a:t>
            </a:r>
            <a:r>
              <a:rPr sz="1800" spc="-10" dirty="0">
                <a:solidFill>
                  <a:srgbClr val="1F145D"/>
                </a:solidFill>
                <a:latin typeface="Calibri"/>
                <a:cs typeface="Calibri"/>
              </a:rPr>
              <a:t>to</a:t>
            </a:r>
            <a:r>
              <a:rPr sz="1800" spc="-20" dirty="0">
                <a:solidFill>
                  <a:srgbClr val="1F145D"/>
                </a:solidFill>
                <a:latin typeface="Calibri"/>
                <a:cs typeface="Calibri"/>
              </a:rPr>
              <a:t> </a:t>
            </a:r>
            <a:r>
              <a:rPr sz="1800" spc="-15" dirty="0">
                <a:solidFill>
                  <a:srgbClr val="1F145D"/>
                </a:solidFill>
                <a:latin typeface="Calibri"/>
                <a:cs typeface="Calibri"/>
              </a:rPr>
              <a:t>make</a:t>
            </a:r>
            <a:r>
              <a:rPr sz="1800" spc="-10" dirty="0">
                <a:solidFill>
                  <a:srgbClr val="1F145D"/>
                </a:solidFill>
                <a:latin typeface="Calibri"/>
                <a:cs typeface="Calibri"/>
              </a:rPr>
              <a:t> </a:t>
            </a:r>
            <a:r>
              <a:rPr sz="1800" dirty="0">
                <a:solidFill>
                  <a:srgbClr val="1F145D"/>
                </a:solidFill>
                <a:latin typeface="Calibri"/>
                <a:cs typeface="Calibri"/>
              </a:rPr>
              <a:t>it </a:t>
            </a:r>
            <a:r>
              <a:rPr sz="1800" spc="-390" dirty="0">
                <a:solidFill>
                  <a:srgbClr val="1F145D"/>
                </a:solidFill>
                <a:latin typeface="Calibri"/>
                <a:cs typeface="Calibri"/>
              </a:rPr>
              <a:t> </a:t>
            </a:r>
            <a:r>
              <a:rPr sz="1800" spc="-10" dirty="0">
                <a:solidFill>
                  <a:srgbClr val="1F145D"/>
                </a:solidFill>
                <a:latin typeface="Calibri"/>
                <a:cs typeface="Calibri"/>
              </a:rPr>
              <a:t>count</a:t>
            </a:r>
            <a:r>
              <a:rPr sz="1800" dirty="0">
                <a:solidFill>
                  <a:srgbClr val="1F145D"/>
                </a:solidFill>
                <a:latin typeface="Calibri"/>
                <a:cs typeface="Calibri"/>
              </a:rPr>
              <a:t> </a:t>
            </a:r>
            <a:r>
              <a:rPr sz="1800" spc="-15" dirty="0">
                <a:solidFill>
                  <a:srgbClr val="1F145D"/>
                </a:solidFill>
                <a:latin typeface="Calibri"/>
                <a:cs typeface="Calibri"/>
              </a:rPr>
              <a:t>forwards?</a:t>
            </a:r>
            <a:endParaRPr sz="1800">
              <a:solidFill>
                <a:srgbClr val="1F145D"/>
              </a:solidFill>
              <a:latin typeface="Calibri"/>
              <a:cs typeface="Calibri"/>
            </a:endParaRPr>
          </a:p>
        </p:txBody>
      </p:sp>
      <p:pic>
        <p:nvPicPr>
          <p:cNvPr id="44" name="object 44"/>
          <p:cNvPicPr/>
          <p:nvPr/>
        </p:nvPicPr>
        <p:blipFill>
          <a:blip r:embed="rId7" cstate="print"/>
          <a:stretch>
            <a:fillRect/>
          </a:stretch>
        </p:blipFill>
        <p:spPr>
          <a:xfrm>
            <a:off x="457200" y="5699758"/>
            <a:ext cx="5205984" cy="1085088"/>
          </a:xfrm>
          <a:prstGeom prst="rect">
            <a:avLst/>
          </a:prstGeom>
        </p:spPr>
      </p:pic>
      <p:sp>
        <p:nvSpPr>
          <p:cNvPr id="45" name="object 45"/>
          <p:cNvSpPr txBox="1"/>
          <p:nvPr/>
        </p:nvSpPr>
        <p:spPr>
          <a:xfrm>
            <a:off x="5769355" y="4937252"/>
            <a:ext cx="121158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1F145D"/>
                </a:solidFill>
                <a:latin typeface="Calibri"/>
                <a:cs typeface="Calibri"/>
              </a:rPr>
              <a:t>BEH</a:t>
            </a:r>
            <a:r>
              <a:rPr sz="1600" spc="-80" dirty="0">
                <a:solidFill>
                  <a:srgbClr val="1F145D"/>
                </a:solidFill>
                <a:latin typeface="Calibri"/>
                <a:cs typeface="Calibri"/>
              </a:rPr>
              <a:t>A</a:t>
            </a:r>
            <a:r>
              <a:rPr sz="1600" spc="-15" dirty="0">
                <a:solidFill>
                  <a:srgbClr val="1F145D"/>
                </a:solidFill>
                <a:latin typeface="Calibri"/>
                <a:cs typeface="Calibri"/>
              </a:rPr>
              <a:t>V</a:t>
            </a:r>
            <a:r>
              <a:rPr sz="1600" spc="-5" dirty="0">
                <a:solidFill>
                  <a:srgbClr val="1F145D"/>
                </a:solidFill>
                <a:latin typeface="Calibri"/>
                <a:cs typeface="Calibri"/>
              </a:rPr>
              <a:t>I</a:t>
            </a:r>
            <a:r>
              <a:rPr sz="1600" spc="-10" dirty="0">
                <a:solidFill>
                  <a:srgbClr val="1F145D"/>
                </a:solidFill>
                <a:latin typeface="Calibri"/>
                <a:cs typeface="Calibri"/>
              </a:rPr>
              <a:t>OU</a:t>
            </a:r>
            <a:r>
              <a:rPr sz="1600" spc="-5" dirty="0">
                <a:solidFill>
                  <a:srgbClr val="1F145D"/>
                </a:solidFill>
                <a:latin typeface="Calibri"/>
                <a:cs typeface="Calibri"/>
              </a:rPr>
              <a:t>RAL  </a:t>
            </a:r>
            <a:r>
              <a:rPr sz="1600" spc="-20" dirty="0">
                <a:solidFill>
                  <a:srgbClr val="1F145D"/>
                </a:solidFill>
                <a:latin typeface="Calibri"/>
                <a:cs typeface="Calibri"/>
              </a:rPr>
              <a:t>SIMULATION</a:t>
            </a:r>
            <a:endParaRPr sz="1600">
              <a:solidFill>
                <a:srgbClr val="1F145D"/>
              </a:solidFill>
              <a:latin typeface="Calibri"/>
              <a:cs typeface="Calibri"/>
            </a:endParaRPr>
          </a:p>
        </p:txBody>
      </p:sp>
      <p:sp>
        <p:nvSpPr>
          <p:cNvPr id="46" name="object 46"/>
          <p:cNvSpPr txBox="1"/>
          <p:nvPr/>
        </p:nvSpPr>
        <p:spPr>
          <a:xfrm>
            <a:off x="5735192" y="5808370"/>
            <a:ext cx="1076325" cy="75692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1F145D"/>
                </a:solidFill>
                <a:latin typeface="Calibri"/>
                <a:cs typeface="Calibri"/>
              </a:rPr>
              <a:t>POST</a:t>
            </a:r>
            <a:r>
              <a:rPr sz="1600" spc="-75" dirty="0">
                <a:solidFill>
                  <a:srgbClr val="1F145D"/>
                </a:solidFill>
                <a:latin typeface="Calibri"/>
                <a:cs typeface="Calibri"/>
              </a:rPr>
              <a:t> </a:t>
            </a:r>
            <a:r>
              <a:rPr sz="1600" spc="-10" dirty="0">
                <a:solidFill>
                  <a:srgbClr val="1F145D"/>
                </a:solidFill>
                <a:latin typeface="Calibri"/>
                <a:cs typeface="Calibri"/>
              </a:rPr>
              <a:t>ROUTE </a:t>
            </a:r>
            <a:r>
              <a:rPr sz="1600" spc="-345" dirty="0">
                <a:solidFill>
                  <a:srgbClr val="1F145D"/>
                </a:solidFill>
                <a:latin typeface="Calibri"/>
                <a:cs typeface="Calibri"/>
              </a:rPr>
              <a:t> </a:t>
            </a:r>
            <a:r>
              <a:rPr sz="1600" spc="-5" dirty="0">
                <a:solidFill>
                  <a:srgbClr val="1F145D"/>
                </a:solidFill>
                <a:latin typeface="Calibri"/>
                <a:cs typeface="Calibri"/>
              </a:rPr>
              <a:t>TIMING </a:t>
            </a:r>
            <a:r>
              <a:rPr sz="1600" dirty="0">
                <a:solidFill>
                  <a:srgbClr val="1F145D"/>
                </a:solidFill>
                <a:latin typeface="Calibri"/>
                <a:cs typeface="Calibri"/>
              </a:rPr>
              <a:t> </a:t>
            </a:r>
            <a:r>
              <a:rPr sz="1600" spc="-10" dirty="0">
                <a:solidFill>
                  <a:srgbClr val="1F145D"/>
                </a:solidFill>
                <a:latin typeface="Calibri"/>
                <a:cs typeface="Calibri"/>
              </a:rPr>
              <a:t>S</a:t>
            </a:r>
            <a:r>
              <a:rPr sz="1600" spc="-5" dirty="0">
                <a:solidFill>
                  <a:srgbClr val="1F145D"/>
                </a:solidFill>
                <a:latin typeface="Calibri"/>
                <a:cs typeface="Calibri"/>
              </a:rPr>
              <a:t>IMUL</a:t>
            </a:r>
            <a:r>
              <a:rPr sz="1600" spc="-125" dirty="0">
                <a:solidFill>
                  <a:srgbClr val="1F145D"/>
                </a:solidFill>
                <a:latin typeface="Calibri"/>
                <a:cs typeface="Calibri"/>
              </a:rPr>
              <a:t>A</a:t>
            </a:r>
            <a:r>
              <a:rPr sz="1600" spc="-10" dirty="0">
                <a:solidFill>
                  <a:srgbClr val="1F145D"/>
                </a:solidFill>
                <a:latin typeface="Calibri"/>
                <a:cs typeface="Calibri"/>
              </a:rPr>
              <a:t>T</a:t>
            </a:r>
            <a:r>
              <a:rPr sz="1600" dirty="0">
                <a:solidFill>
                  <a:srgbClr val="1F145D"/>
                </a:solidFill>
                <a:latin typeface="Calibri"/>
                <a:cs typeface="Calibri"/>
              </a:rPr>
              <a:t>I</a:t>
            </a:r>
            <a:r>
              <a:rPr sz="1600" spc="-10" dirty="0">
                <a:solidFill>
                  <a:srgbClr val="1F145D"/>
                </a:solidFill>
                <a:latin typeface="Calibri"/>
                <a:cs typeface="Calibri"/>
              </a:rPr>
              <a:t>ON</a:t>
            </a:r>
            <a:endParaRPr sz="1600">
              <a:solidFill>
                <a:srgbClr val="1F145D"/>
              </a:solidFill>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92" y="1051179"/>
            <a:ext cx="6283961" cy="697230"/>
          </a:xfrm>
          <a:prstGeom prst="rect">
            <a:avLst/>
          </a:prstGeom>
        </p:spPr>
        <p:txBody>
          <a:bodyPr vert="horz" wrap="square" lIns="0" tIns="13335" rIns="0" bIns="0" rtlCol="0">
            <a:spAutoFit/>
          </a:bodyPr>
          <a:lstStyle/>
          <a:p>
            <a:pPr marL="12700">
              <a:lnSpc>
                <a:spcPct val="100000"/>
              </a:lnSpc>
              <a:spcBef>
                <a:spcPts val="105"/>
              </a:spcBef>
            </a:pPr>
            <a:r>
              <a:rPr spc="-10" dirty="0"/>
              <a:t>Synchronous</a:t>
            </a:r>
            <a:r>
              <a:rPr spc="-95" dirty="0"/>
              <a:t> </a:t>
            </a:r>
            <a:r>
              <a:rPr spc="-15" dirty="0"/>
              <a:t>version….</a:t>
            </a:r>
          </a:p>
        </p:txBody>
      </p:sp>
      <p:sp>
        <p:nvSpPr>
          <p:cNvPr id="3" name="object 3"/>
          <p:cNvSpPr txBox="1"/>
          <p:nvPr/>
        </p:nvSpPr>
        <p:spPr>
          <a:xfrm>
            <a:off x="819403" y="1737487"/>
            <a:ext cx="6126480" cy="711477"/>
          </a:xfrm>
          <a:prstGeom prst="rect">
            <a:avLst/>
          </a:prstGeom>
        </p:spPr>
        <p:txBody>
          <a:bodyPr vert="horz" wrap="square" lIns="0" tIns="132080" rIns="0" bIns="0" rtlCol="0">
            <a:spAutoFit/>
          </a:bodyPr>
          <a:lstStyle/>
          <a:p>
            <a:pPr marL="241300" marR="5080" indent="-228600">
              <a:lnSpc>
                <a:spcPct val="70000"/>
              </a:lnSpc>
              <a:spcBef>
                <a:spcPts val="1040"/>
              </a:spcBef>
              <a:buFont typeface="Arial"/>
              <a:buChar char="•"/>
              <a:tabLst>
                <a:tab pos="241300" algn="l"/>
              </a:tabLst>
            </a:pPr>
            <a:r>
              <a:rPr sz="2600" spc="-50" dirty="0">
                <a:solidFill>
                  <a:srgbClr val="1F145D"/>
                </a:solidFill>
                <a:latin typeface="Calibri"/>
                <a:cs typeface="Calibri"/>
              </a:rPr>
              <a:t>We </a:t>
            </a:r>
            <a:r>
              <a:rPr sz="2600" spc="-10" dirty="0">
                <a:solidFill>
                  <a:srgbClr val="1F145D"/>
                </a:solidFill>
                <a:latin typeface="Calibri"/>
                <a:cs typeface="Calibri"/>
              </a:rPr>
              <a:t>can </a:t>
            </a:r>
            <a:r>
              <a:rPr sz="2600" spc="-5" dirty="0">
                <a:solidFill>
                  <a:srgbClr val="1F145D"/>
                </a:solidFill>
                <a:latin typeface="Calibri"/>
                <a:cs typeface="Calibri"/>
              </a:rPr>
              <a:t>still do </a:t>
            </a:r>
            <a:r>
              <a:rPr sz="2600" dirty="0">
                <a:solidFill>
                  <a:srgbClr val="1F145D"/>
                </a:solidFill>
                <a:latin typeface="Calibri"/>
                <a:cs typeface="Calibri"/>
              </a:rPr>
              <a:t>this with the </a:t>
            </a:r>
            <a:r>
              <a:rPr sz="2600" spc="-5" dirty="0">
                <a:solidFill>
                  <a:srgbClr val="1F145D"/>
                </a:solidFill>
                <a:latin typeface="Calibri"/>
                <a:cs typeface="Calibri"/>
              </a:rPr>
              <a:t>toggle flip-flops </a:t>
            </a:r>
            <a:r>
              <a:rPr sz="2600" spc="-575" dirty="0">
                <a:solidFill>
                  <a:srgbClr val="1F145D"/>
                </a:solidFill>
                <a:latin typeface="Calibri"/>
                <a:cs typeface="Calibri"/>
              </a:rPr>
              <a:t> </a:t>
            </a:r>
            <a:r>
              <a:rPr sz="2600" dirty="0">
                <a:solidFill>
                  <a:srgbClr val="1F145D"/>
                </a:solidFill>
                <a:latin typeface="Calibri"/>
                <a:cs typeface="Calibri"/>
              </a:rPr>
              <a:t>with</a:t>
            </a:r>
            <a:r>
              <a:rPr sz="2600" spc="-5" dirty="0">
                <a:solidFill>
                  <a:srgbClr val="1F145D"/>
                </a:solidFill>
                <a:latin typeface="Calibri"/>
                <a:cs typeface="Calibri"/>
              </a:rPr>
              <a:t> </a:t>
            </a:r>
            <a:r>
              <a:rPr sz="2600" dirty="0">
                <a:solidFill>
                  <a:srgbClr val="1F145D"/>
                </a:solidFill>
                <a:latin typeface="Calibri"/>
                <a:cs typeface="Calibri"/>
              </a:rPr>
              <a:t>a </a:t>
            </a:r>
            <a:r>
              <a:rPr sz="2600" spc="-5" dirty="0">
                <a:solidFill>
                  <a:srgbClr val="1F145D"/>
                </a:solidFill>
                <a:latin typeface="Calibri"/>
                <a:cs typeface="Calibri"/>
              </a:rPr>
              <a:t>single</a:t>
            </a:r>
            <a:r>
              <a:rPr sz="2600" spc="-20" dirty="0">
                <a:solidFill>
                  <a:srgbClr val="1F145D"/>
                </a:solidFill>
                <a:latin typeface="Calibri"/>
                <a:cs typeface="Calibri"/>
              </a:rPr>
              <a:t> </a:t>
            </a:r>
            <a:r>
              <a:rPr sz="2600" dirty="0">
                <a:solidFill>
                  <a:srgbClr val="1F145D"/>
                </a:solidFill>
                <a:latin typeface="Calibri"/>
                <a:cs typeface="Calibri"/>
              </a:rPr>
              <a:t>clock</a:t>
            </a:r>
            <a:endParaRPr sz="2600">
              <a:solidFill>
                <a:srgbClr val="1F145D"/>
              </a:solidFill>
              <a:latin typeface="Calibri"/>
              <a:cs typeface="Calibri"/>
            </a:endParaRPr>
          </a:p>
        </p:txBody>
      </p:sp>
      <p:sp>
        <p:nvSpPr>
          <p:cNvPr id="4" name="object 4"/>
          <p:cNvSpPr txBox="1"/>
          <p:nvPr/>
        </p:nvSpPr>
        <p:spPr>
          <a:xfrm>
            <a:off x="819403" y="2418714"/>
            <a:ext cx="4388485" cy="42227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Lst>
            </a:pPr>
            <a:r>
              <a:rPr sz="2600" spc="-5" dirty="0">
                <a:solidFill>
                  <a:srgbClr val="1F145D"/>
                </a:solidFill>
                <a:latin typeface="Calibri"/>
                <a:cs typeface="Calibri"/>
              </a:rPr>
              <a:t>This</a:t>
            </a:r>
            <a:r>
              <a:rPr sz="2600" spc="-30" dirty="0">
                <a:solidFill>
                  <a:srgbClr val="1F145D"/>
                </a:solidFill>
                <a:latin typeface="Calibri"/>
                <a:cs typeface="Calibri"/>
              </a:rPr>
              <a:t> </a:t>
            </a:r>
            <a:r>
              <a:rPr sz="2600" dirty="0">
                <a:solidFill>
                  <a:srgbClr val="1F145D"/>
                </a:solidFill>
                <a:latin typeface="Calibri"/>
                <a:cs typeface="Calibri"/>
              </a:rPr>
              <a:t>is</a:t>
            </a:r>
            <a:r>
              <a:rPr sz="2600" spc="-15" dirty="0">
                <a:solidFill>
                  <a:srgbClr val="1F145D"/>
                </a:solidFill>
                <a:latin typeface="Calibri"/>
                <a:cs typeface="Calibri"/>
              </a:rPr>
              <a:t> </a:t>
            </a:r>
            <a:r>
              <a:rPr sz="2600" spc="-10" dirty="0">
                <a:solidFill>
                  <a:srgbClr val="1F145D"/>
                </a:solidFill>
                <a:latin typeface="Calibri"/>
                <a:cs typeface="Calibri"/>
              </a:rPr>
              <a:t>appropriate</a:t>
            </a:r>
            <a:r>
              <a:rPr sz="2600" spc="-35" dirty="0">
                <a:solidFill>
                  <a:srgbClr val="1F145D"/>
                </a:solidFill>
                <a:latin typeface="Calibri"/>
                <a:cs typeface="Calibri"/>
              </a:rPr>
              <a:t> </a:t>
            </a:r>
            <a:r>
              <a:rPr sz="2600" spc="-25" dirty="0">
                <a:solidFill>
                  <a:srgbClr val="1F145D"/>
                </a:solidFill>
                <a:latin typeface="Calibri"/>
                <a:cs typeface="Calibri"/>
              </a:rPr>
              <a:t>for</a:t>
            </a:r>
            <a:r>
              <a:rPr sz="2600" dirty="0">
                <a:solidFill>
                  <a:srgbClr val="1F145D"/>
                </a:solidFill>
                <a:latin typeface="Calibri"/>
                <a:cs typeface="Calibri"/>
              </a:rPr>
              <a:t> an</a:t>
            </a:r>
            <a:r>
              <a:rPr sz="2600" spc="-10" dirty="0">
                <a:solidFill>
                  <a:srgbClr val="1F145D"/>
                </a:solidFill>
                <a:latin typeface="Calibri"/>
                <a:cs typeface="Calibri"/>
              </a:rPr>
              <a:t> </a:t>
            </a:r>
            <a:r>
              <a:rPr sz="2600" spc="-5" dirty="0">
                <a:solidFill>
                  <a:srgbClr val="1F145D"/>
                </a:solidFill>
                <a:latin typeface="Calibri"/>
                <a:cs typeface="Calibri"/>
              </a:rPr>
              <a:t>FPGA</a:t>
            </a:r>
            <a:endParaRPr sz="2600">
              <a:solidFill>
                <a:srgbClr val="1F145D"/>
              </a:solidFill>
              <a:latin typeface="Calibri"/>
              <a:cs typeface="Calibri"/>
            </a:endParaRPr>
          </a:p>
        </p:txBody>
      </p:sp>
      <p:sp>
        <p:nvSpPr>
          <p:cNvPr id="5" name="object 5"/>
          <p:cNvSpPr txBox="1"/>
          <p:nvPr/>
        </p:nvSpPr>
        <p:spPr>
          <a:xfrm>
            <a:off x="1144524" y="4604003"/>
            <a:ext cx="6291580" cy="2032000"/>
          </a:xfrm>
          <a:prstGeom prst="rect">
            <a:avLst/>
          </a:prstGeom>
          <a:solidFill>
            <a:srgbClr val="E1EFD9"/>
          </a:solidFill>
          <a:ln w="9525">
            <a:solidFill>
              <a:srgbClr val="00AF50"/>
            </a:solidFill>
          </a:ln>
        </p:spPr>
        <p:txBody>
          <a:bodyPr vert="horz" wrap="square" lIns="0" tIns="31115" rIns="0" bIns="0" rtlCol="0">
            <a:spAutoFit/>
          </a:bodyPr>
          <a:lstStyle/>
          <a:p>
            <a:pPr marL="90805">
              <a:lnSpc>
                <a:spcPct val="100000"/>
              </a:lnSpc>
              <a:spcBef>
                <a:spcPts val="245"/>
              </a:spcBef>
            </a:pPr>
            <a:r>
              <a:rPr sz="1800" b="1" spc="-5" dirty="0">
                <a:solidFill>
                  <a:srgbClr val="1F145D"/>
                </a:solidFill>
                <a:latin typeface="Calibri"/>
                <a:cs typeface="Calibri"/>
              </a:rPr>
              <a:t>module</a:t>
            </a:r>
            <a:r>
              <a:rPr sz="1800" b="1" spc="-35" dirty="0">
                <a:solidFill>
                  <a:srgbClr val="1F145D"/>
                </a:solidFill>
                <a:latin typeface="Calibri"/>
                <a:cs typeface="Calibri"/>
              </a:rPr>
              <a:t> </a:t>
            </a:r>
            <a:r>
              <a:rPr sz="1800" spc="-10" dirty="0">
                <a:solidFill>
                  <a:srgbClr val="1F145D"/>
                </a:solidFill>
                <a:latin typeface="Calibri"/>
                <a:cs typeface="Calibri"/>
              </a:rPr>
              <a:t>sync_ripple_counter</a:t>
            </a:r>
            <a:r>
              <a:rPr sz="1800" spc="65" dirty="0">
                <a:solidFill>
                  <a:srgbClr val="1F145D"/>
                </a:solidFill>
                <a:latin typeface="Calibri"/>
                <a:cs typeface="Calibri"/>
              </a:rPr>
              <a:t> </a:t>
            </a:r>
            <a:r>
              <a:rPr sz="1800" dirty="0">
                <a:solidFill>
                  <a:srgbClr val="1F145D"/>
                </a:solidFill>
                <a:latin typeface="Calibri"/>
                <a:cs typeface="Calibri"/>
              </a:rPr>
              <a:t>(</a:t>
            </a:r>
            <a:r>
              <a:rPr sz="1800" spc="10" dirty="0">
                <a:solidFill>
                  <a:srgbClr val="1F145D"/>
                </a:solidFill>
                <a:latin typeface="Calibri"/>
                <a:cs typeface="Calibri"/>
              </a:rPr>
              <a:t> </a:t>
            </a:r>
            <a:r>
              <a:rPr sz="1800" b="1" dirty="0">
                <a:solidFill>
                  <a:srgbClr val="1F145D"/>
                </a:solidFill>
                <a:latin typeface="Calibri"/>
                <a:cs typeface="Calibri"/>
              </a:rPr>
              <a:t>input</a:t>
            </a:r>
            <a:r>
              <a:rPr sz="1800" b="1" spc="-25" dirty="0">
                <a:solidFill>
                  <a:srgbClr val="1F145D"/>
                </a:solidFill>
                <a:latin typeface="Calibri"/>
                <a:cs typeface="Calibri"/>
              </a:rPr>
              <a:t> </a:t>
            </a:r>
            <a:r>
              <a:rPr sz="1800" spc="-10" dirty="0">
                <a:solidFill>
                  <a:srgbClr val="1F145D"/>
                </a:solidFill>
                <a:latin typeface="Calibri"/>
                <a:cs typeface="Calibri"/>
              </a:rPr>
              <a:t>clk,</a:t>
            </a:r>
            <a:r>
              <a:rPr sz="1800" spc="10" dirty="0">
                <a:solidFill>
                  <a:srgbClr val="1F145D"/>
                </a:solidFill>
                <a:latin typeface="Calibri"/>
                <a:cs typeface="Calibri"/>
              </a:rPr>
              <a:t> </a:t>
            </a:r>
            <a:r>
              <a:rPr sz="1800" b="1" dirty="0">
                <a:solidFill>
                  <a:srgbClr val="1F145D"/>
                </a:solidFill>
                <a:latin typeface="Calibri"/>
                <a:cs typeface="Calibri"/>
              </a:rPr>
              <a:t>output</a:t>
            </a:r>
            <a:r>
              <a:rPr sz="1800" b="1" spc="-25" dirty="0">
                <a:solidFill>
                  <a:srgbClr val="1F145D"/>
                </a:solidFill>
                <a:latin typeface="Calibri"/>
                <a:cs typeface="Calibri"/>
              </a:rPr>
              <a:t> </a:t>
            </a:r>
            <a:r>
              <a:rPr sz="1800" b="1" spc="-10" dirty="0">
                <a:solidFill>
                  <a:srgbClr val="1F145D"/>
                </a:solidFill>
                <a:latin typeface="Calibri"/>
                <a:cs typeface="Calibri"/>
              </a:rPr>
              <a:t>reg</a:t>
            </a:r>
            <a:r>
              <a:rPr sz="1800" b="1" spc="-5" dirty="0">
                <a:solidFill>
                  <a:srgbClr val="1F145D"/>
                </a:solidFill>
                <a:latin typeface="Calibri"/>
                <a:cs typeface="Calibri"/>
              </a:rPr>
              <a:t> </a:t>
            </a:r>
            <a:r>
              <a:rPr sz="1800" dirty="0">
                <a:solidFill>
                  <a:srgbClr val="1F145D"/>
                </a:solidFill>
                <a:latin typeface="Calibri"/>
                <a:cs typeface="Calibri"/>
              </a:rPr>
              <a:t>[2:0]</a:t>
            </a:r>
            <a:r>
              <a:rPr sz="1800" spc="5" dirty="0">
                <a:solidFill>
                  <a:srgbClr val="1F145D"/>
                </a:solidFill>
                <a:latin typeface="Calibri"/>
                <a:cs typeface="Calibri"/>
              </a:rPr>
              <a:t> </a:t>
            </a:r>
            <a:r>
              <a:rPr sz="1800" dirty="0">
                <a:solidFill>
                  <a:srgbClr val="1F145D"/>
                </a:solidFill>
                <a:latin typeface="Calibri"/>
                <a:cs typeface="Calibri"/>
              </a:rPr>
              <a:t>Q</a:t>
            </a:r>
            <a:r>
              <a:rPr sz="1800" spc="15" dirty="0">
                <a:solidFill>
                  <a:srgbClr val="1F145D"/>
                </a:solidFill>
                <a:latin typeface="Calibri"/>
                <a:cs typeface="Calibri"/>
              </a:rPr>
              <a:t> </a:t>
            </a:r>
            <a:r>
              <a:rPr sz="1800" dirty="0">
                <a:solidFill>
                  <a:srgbClr val="1F145D"/>
                </a:solidFill>
                <a:latin typeface="Calibri"/>
                <a:cs typeface="Calibri"/>
              </a:rPr>
              <a:t>=</a:t>
            </a:r>
            <a:r>
              <a:rPr sz="1800" spc="-5" dirty="0">
                <a:solidFill>
                  <a:srgbClr val="1F145D"/>
                </a:solidFill>
                <a:latin typeface="Calibri"/>
                <a:cs typeface="Calibri"/>
              </a:rPr>
              <a:t> </a:t>
            </a:r>
            <a:r>
              <a:rPr sz="1800" dirty="0">
                <a:solidFill>
                  <a:srgbClr val="1F145D"/>
                </a:solidFill>
                <a:latin typeface="Calibri"/>
                <a:cs typeface="Calibri"/>
              </a:rPr>
              <a:t>0);</a:t>
            </a:r>
          </a:p>
          <a:p>
            <a:pPr marL="90805">
              <a:lnSpc>
                <a:spcPct val="100000"/>
              </a:lnSpc>
            </a:pPr>
            <a:r>
              <a:rPr sz="1800" b="1" spc="-15" dirty="0">
                <a:solidFill>
                  <a:srgbClr val="1F145D"/>
                </a:solidFill>
                <a:latin typeface="Calibri"/>
                <a:cs typeface="Calibri"/>
              </a:rPr>
              <a:t>always</a:t>
            </a:r>
            <a:r>
              <a:rPr sz="1800" b="1" spc="-25" dirty="0">
                <a:solidFill>
                  <a:srgbClr val="1F145D"/>
                </a:solidFill>
                <a:latin typeface="Calibri"/>
                <a:cs typeface="Calibri"/>
              </a:rPr>
              <a:t> </a:t>
            </a:r>
            <a:r>
              <a:rPr sz="1800" dirty="0">
                <a:solidFill>
                  <a:srgbClr val="1F145D"/>
                </a:solidFill>
                <a:latin typeface="Calibri"/>
                <a:cs typeface="Calibri"/>
              </a:rPr>
              <a:t>@ </a:t>
            </a:r>
            <a:r>
              <a:rPr sz="1800" spc="-5" dirty="0">
                <a:solidFill>
                  <a:srgbClr val="1F145D"/>
                </a:solidFill>
                <a:latin typeface="Calibri"/>
                <a:cs typeface="Calibri"/>
              </a:rPr>
              <a:t>(</a:t>
            </a:r>
            <a:r>
              <a:rPr sz="1800" b="1" spc="-5" dirty="0">
                <a:solidFill>
                  <a:srgbClr val="1F145D"/>
                </a:solidFill>
                <a:latin typeface="Calibri"/>
                <a:cs typeface="Calibri"/>
              </a:rPr>
              <a:t>posedge</a:t>
            </a:r>
            <a:r>
              <a:rPr sz="1800" b="1" spc="-50" dirty="0">
                <a:solidFill>
                  <a:srgbClr val="1F145D"/>
                </a:solidFill>
                <a:latin typeface="Calibri"/>
                <a:cs typeface="Calibri"/>
              </a:rPr>
              <a:t> </a:t>
            </a:r>
            <a:r>
              <a:rPr sz="1800" spc="-10" dirty="0">
                <a:solidFill>
                  <a:srgbClr val="1F145D"/>
                </a:solidFill>
                <a:latin typeface="Calibri"/>
                <a:cs typeface="Calibri"/>
              </a:rPr>
              <a:t>clk)</a:t>
            </a:r>
            <a:r>
              <a:rPr sz="1800" spc="5" dirty="0">
                <a:solidFill>
                  <a:srgbClr val="1F145D"/>
                </a:solidFill>
                <a:latin typeface="Calibri"/>
                <a:cs typeface="Calibri"/>
              </a:rPr>
              <a:t> </a:t>
            </a:r>
            <a:r>
              <a:rPr sz="1800" b="1" spc="-5" dirty="0">
                <a:solidFill>
                  <a:srgbClr val="1F145D"/>
                </a:solidFill>
                <a:latin typeface="Calibri"/>
                <a:cs typeface="Calibri"/>
              </a:rPr>
              <a:t>begin</a:t>
            </a:r>
            <a:endParaRPr sz="1800" dirty="0">
              <a:solidFill>
                <a:srgbClr val="1F145D"/>
              </a:solidFill>
              <a:latin typeface="Calibri"/>
              <a:cs typeface="Calibri"/>
            </a:endParaRPr>
          </a:p>
          <a:p>
            <a:pPr marL="509905">
              <a:lnSpc>
                <a:spcPct val="100000"/>
              </a:lnSpc>
            </a:pPr>
            <a:r>
              <a:rPr sz="1800" dirty="0">
                <a:solidFill>
                  <a:srgbClr val="1F145D"/>
                </a:solidFill>
                <a:latin typeface="Calibri"/>
                <a:cs typeface="Calibri"/>
              </a:rPr>
              <a:t>Q[0]</a:t>
            </a:r>
            <a:r>
              <a:rPr sz="1800" spc="-35" dirty="0">
                <a:solidFill>
                  <a:srgbClr val="1F145D"/>
                </a:solidFill>
                <a:latin typeface="Calibri"/>
                <a:cs typeface="Calibri"/>
              </a:rPr>
              <a:t> </a:t>
            </a:r>
            <a:r>
              <a:rPr sz="1800" dirty="0">
                <a:solidFill>
                  <a:srgbClr val="1F145D"/>
                </a:solidFill>
                <a:latin typeface="Calibri"/>
                <a:cs typeface="Calibri"/>
              </a:rPr>
              <a:t>=</a:t>
            </a:r>
            <a:r>
              <a:rPr sz="1800" spc="-25" dirty="0">
                <a:solidFill>
                  <a:srgbClr val="1F145D"/>
                </a:solidFill>
                <a:latin typeface="Calibri"/>
                <a:cs typeface="Calibri"/>
              </a:rPr>
              <a:t> </a:t>
            </a:r>
            <a:r>
              <a:rPr sz="1800" dirty="0">
                <a:solidFill>
                  <a:srgbClr val="1F145D"/>
                </a:solidFill>
                <a:latin typeface="Calibri"/>
                <a:cs typeface="Calibri"/>
              </a:rPr>
              <a:t>!Q[0];</a:t>
            </a:r>
          </a:p>
          <a:p>
            <a:pPr marL="509905">
              <a:lnSpc>
                <a:spcPct val="100000"/>
              </a:lnSpc>
              <a:spcBef>
                <a:spcPts val="5"/>
              </a:spcBef>
              <a:tabLst>
                <a:tab pos="2204085" algn="l"/>
              </a:tabLst>
            </a:pPr>
            <a:r>
              <a:rPr sz="1800" b="1" dirty="0">
                <a:solidFill>
                  <a:srgbClr val="1F145D"/>
                </a:solidFill>
                <a:latin typeface="Calibri"/>
                <a:cs typeface="Calibri"/>
              </a:rPr>
              <a:t>if</a:t>
            </a:r>
            <a:r>
              <a:rPr sz="1800" b="1" spc="5" dirty="0">
                <a:solidFill>
                  <a:srgbClr val="1F145D"/>
                </a:solidFill>
                <a:latin typeface="Calibri"/>
                <a:cs typeface="Calibri"/>
              </a:rPr>
              <a:t> </a:t>
            </a:r>
            <a:r>
              <a:rPr sz="1800" spc="-5" dirty="0">
                <a:solidFill>
                  <a:srgbClr val="1F145D"/>
                </a:solidFill>
                <a:latin typeface="Calibri"/>
                <a:cs typeface="Calibri"/>
              </a:rPr>
              <a:t>(!Q[0])	</a:t>
            </a:r>
            <a:r>
              <a:rPr sz="1800" dirty="0">
                <a:solidFill>
                  <a:srgbClr val="1F145D"/>
                </a:solidFill>
                <a:latin typeface="Calibri"/>
                <a:cs typeface="Calibri"/>
              </a:rPr>
              <a:t>Q[1]</a:t>
            </a:r>
            <a:r>
              <a:rPr sz="1800" spc="-50" dirty="0">
                <a:solidFill>
                  <a:srgbClr val="1F145D"/>
                </a:solidFill>
                <a:latin typeface="Calibri"/>
                <a:cs typeface="Calibri"/>
              </a:rPr>
              <a:t> </a:t>
            </a:r>
            <a:r>
              <a:rPr sz="1800" dirty="0">
                <a:solidFill>
                  <a:srgbClr val="1F145D"/>
                </a:solidFill>
                <a:latin typeface="Calibri"/>
                <a:cs typeface="Calibri"/>
              </a:rPr>
              <a:t>=</a:t>
            </a:r>
            <a:r>
              <a:rPr sz="1800" spc="-40" dirty="0">
                <a:solidFill>
                  <a:srgbClr val="1F145D"/>
                </a:solidFill>
                <a:latin typeface="Calibri"/>
                <a:cs typeface="Calibri"/>
              </a:rPr>
              <a:t> </a:t>
            </a:r>
            <a:r>
              <a:rPr sz="1800" dirty="0">
                <a:solidFill>
                  <a:srgbClr val="1F145D"/>
                </a:solidFill>
                <a:latin typeface="Calibri"/>
                <a:cs typeface="Calibri"/>
              </a:rPr>
              <a:t>!Q[1];</a:t>
            </a:r>
          </a:p>
          <a:p>
            <a:pPr marL="509905">
              <a:lnSpc>
                <a:spcPct val="100000"/>
              </a:lnSpc>
              <a:tabLst>
                <a:tab pos="2217420" algn="l"/>
              </a:tabLst>
            </a:pPr>
            <a:r>
              <a:rPr sz="1800" b="1" dirty="0">
                <a:solidFill>
                  <a:srgbClr val="1F145D"/>
                </a:solidFill>
                <a:latin typeface="Calibri"/>
                <a:cs typeface="Calibri"/>
              </a:rPr>
              <a:t>if</a:t>
            </a:r>
            <a:r>
              <a:rPr sz="1800" b="1" spc="5" dirty="0">
                <a:solidFill>
                  <a:srgbClr val="1F145D"/>
                </a:solidFill>
                <a:latin typeface="Calibri"/>
                <a:cs typeface="Calibri"/>
              </a:rPr>
              <a:t> </a:t>
            </a:r>
            <a:r>
              <a:rPr sz="1800" spc="-5" dirty="0">
                <a:solidFill>
                  <a:srgbClr val="1F145D"/>
                </a:solidFill>
                <a:latin typeface="Calibri"/>
                <a:cs typeface="Calibri"/>
              </a:rPr>
              <a:t>(!Q[0]</a:t>
            </a:r>
            <a:r>
              <a:rPr sz="1800" spc="10" dirty="0">
                <a:solidFill>
                  <a:srgbClr val="1F145D"/>
                </a:solidFill>
                <a:latin typeface="Calibri"/>
                <a:cs typeface="Calibri"/>
              </a:rPr>
              <a:t> </a:t>
            </a:r>
            <a:r>
              <a:rPr sz="1800" dirty="0">
                <a:solidFill>
                  <a:srgbClr val="1F145D"/>
                </a:solidFill>
                <a:latin typeface="Calibri"/>
                <a:cs typeface="Calibri"/>
              </a:rPr>
              <a:t>&amp; !Q[1])	Q[2]</a:t>
            </a:r>
            <a:r>
              <a:rPr sz="1800" spc="-50" dirty="0">
                <a:solidFill>
                  <a:srgbClr val="1F145D"/>
                </a:solidFill>
                <a:latin typeface="Calibri"/>
                <a:cs typeface="Calibri"/>
              </a:rPr>
              <a:t> </a:t>
            </a:r>
            <a:r>
              <a:rPr sz="1800" dirty="0">
                <a:solidFill>
                  <a:srgbClr val="1F145D"/>
                </a:solidFill>
                <a:latin typeface="Calibri"/>
                <a:cs typeface="Calibri"/>
              </a:rPr>
              <a:t>=</a:t>
            </a:r>
            <a:r>
              <a:rPr sz="1800" spc="-40" dirty="0">
                <a:solidFill>
                  <a:srgbClr val="1F145D"/>
                </a:solidFill>
                <a:latin typeface="Calibri"/>
                <a:cs typeface="Calibri"/>
              </a:rPr>
              <a:t> </a:t>
            </a:r>
            <a:r>
              <a:rPr sz="1800" dirty="0">
                <a:solidFill>
                  <a:srgbClr val="1F145D"/>
                </a:solidFill>
                <a:latin typeface="Calibri"/>
                <a:cs typeface="Calibri"/>
              </a:rPr>
              <a:t>!Q[2];</a:t>
            </a:r>
          </a:p>
          <a:p>
            <a:pPr marL="90805" marR="5107305" indent="208279">
              <a:lnSpc>
                <a:spcPct val="100000"/>
              </a:lnSpc>
            </a:pPr>
            <a:r>
              <a:rPr sz="1800" b="1" dirty="0">
                <a:solidFill>
                  <a:srgbClr val="1F145D"/>
                </a:solidFill>
                <a:latin typeface="Calibri"/>
                <a:cs typeface="Calibri"/>
              </a:rPr>
              <a:t>end </a:t>
            </a:r>
            <a:r>
              <a:rPr sz="1800" b="1" spc="5" dirty="0">
                <a:solidFill>
                  <a:srgbClr val="1F145D"/>
                </a:solidFill>
                <a:latin typeface="Calibri"/>
                <a:cs typeface="Calibri"/>
              </a:rPr>
              <a:t> </a:t>
            </a:r>
            <a:r>
              <a:rPr sz="1800" b="1" dirty="0">
                <a:solidFill>
                  <a:srgbClr val="1F145D"/>
                </a:solidFill>
                <a:latin typeface="Calibri"/>
                <a:cs typeface="Calibri"/>
              </a:rPr>
              <a:t>end</a:t>
            </a:r>
            <a:r>
              <a:rPr sz="1800" b="1" spc="-5" dirty="0">
                <a:solidFill>
                  <a:srgbClr val="1F145D"/>
                </a:solidFill>
                <a:latin typeface="Calibri"/>
                <a:cs typeface="Calibri"/>
              </a:rPr>
              <a:t>m</a:t>
            </a:r>
            <a:r>
              <a:rPr sz="1800" b="1" spc="-10" dirty="0">
                <a:solidFill>
                  <a:srgbClr val="1F145D"/>
                </a:solidFill>
                <a:latin typeface="Calibri"/>
                <a:cs typeface="Calibri"/>
              </a:rPr>
              <a:t>o</a:t>
            </a:r>
            <a:r>
              <a:rPr sz="1800" b="1" dirty="0">
                <a:solidFill>
                  <a:srgbClr val="1F145D"/>
                </a:solidFill>
                <a:latin typeface="Calibri"/>
                <a:cs typeface="Calibri"/>
              </a:rPr>
              <a:t>d</a:t>
            </a:r>
            <a:r>
              <a:rPr sz="1800" b="1" spc="-10" dirty="0">
                <a:solidFill>
                  <a:srgbClr val="1F145D"/>
                </a:solidFill>
                <a:latin typeface="Calibri"/>
                <a:cs typeface="Calibri"/>
              </a:rPr>
              <a:t>u</a:t>
            </a:r>
            <a:r>
              <a:rPr sz="1800" b="1" spc="-15" dirty="0">
                <a:solidFill>
                  <a:srgbClr val="1F145D"/>
                </a:solidFill>
                <a:latin typeface="Calibri"/>
                <a:cs typeface="Calibri"/>
              </a:rPr>
              <a:t>l</a:t>
            </a:r>
            <a:r>
              <a:rPr sz="1800" b="1" dirty="0">
                <a:solidFill>
                  <a:srgbClr val="1F145D"/>
                </a:solidFill>
                <a:latin typeface="Calibri"/>
                <a:cs typeface="Calibri"/>
              </a:rPr>
              <a:t>e</a:t>
            </a:r>
            <a:endParaRPr sz="1800" dirty="0">
              <a:solidFill>
                <a:srgbClr val="1F145D"/>
              </a:solidFill>
              <a:latin typeface="Calibri"/>
              <a:cs typeface="Calibri"/>
            </a:endParaRPr>
          </a:p>
        </p:txBody>
      </p:sp>
      <p:sp>
        <p:nvSpPr>
          <p:cNvPr id="6" name="object 6"/>
          <p:cNvSpPr txBox="1"/>
          <p:nvPr/>
        </p:nvSpPr>
        <p:spPr>
          <a:xfrm>
            <a:off x="7854695" y="3218688"/>
            <a:ext cx="3759835" cy="3416935"/>
          </a:xfrm>
          <a:prstGeom prst="rect">
            <a:avLst/>
          </a:prstGeom>
          <a:solidFill>
            <a:srgbClr val="E1EFD9"/>
          </a:solidFill>
          <a:ln w="9525">
            <a:solidFill>
              <a:srgbClr val="00AF50"/>
            </a:solidFill>
          </a:ln>
        </p:spPr>
        <p:txBody>
          <a:bodyPr vert="horz" wrap="square" lIns="0" tIns="31115" rIns="0" bIns="0" rtlCol="0">
            <a:spAutoFit/>
          </a:bodyPr>
          <a:lstStyle/>
          <a:p>
            <a:pPr marL="92075">
              <a:lnSpc>
                <a:spcPct val="100000"/>
              </a:lnSpc>
              <a:spcBef>
                <a:spcPts val="245"/>
              </a:spcBef>
            </a:pPr>
            <a:r>
              <a:rPr sz="1800" i="1" dirty="0">
                <a:solidFill>
                  <a:srgbClr val="1F145D"/>
                </a:solidFill>
                <a:latin typeface="Calibri"/>
                <a:cs typeface="Calibri"/>
              </a:rPr>
              <a:t>--</a:t>
            </a:r>
            <a:r>
              <a:rPr sz="1800" i="1" spc="-35" dirty="0">
                <a:solidFill>
                  <a:srgbClr val="1F145D"/>
                </a:solidFill>
                <a:latin typeface="Calibri"/>
                <a:cs typeface="Calibri"/>
              </a:rPr>
              <a:t> </a:t>
            </a:r>
            <a:r>
              <a:rPr sz="1800" i="1" spc="-10" dirty="0">
                <a:solidFill>
                  <a:srgbClr val="1F145D"/>
                </a:solidFill>
                <a:latin typeface="Calibri"/>
                <a:cs typeface="Calibri"/>
              </a:rPr>
              <a:t>VHDL</a:t>
            </a:r>
            <a:endParaRPr sz="1800">
              <a:solidFill>
                <a:srgbClr val="1F145D"/>
              </a:solidFill>
              <a:latin typeface="Calibri"/>
              <a:cs typeface="Calibri"/>
            </a:endParaRPr>
          </a:p>
          <a:p>
            <a:pPr marL="92075">
              <a:lnSpc>
                <a:spcPct val="100000"/>
              </a:lnSpc>
            </a:pPr>
            <a:r>
              <a:rPr sz="1800" b="1" spc="-5" dirty="0">
                <a:solidFill>
                  <a:srgbClr val="1F145D"/>
                </a:solidFill>
                <a:latin typeface="Calibri"/>
                <a:cs typeface="Calibri"/>
              </a:rPr>
              <a:t>process</a:t>
            </a:r>
            <a:r>
              <a:rPr sz="1800" spc="-5" dirty="0">
                <a:solidFill>
                  <a:srgbClr val="1F145D"/>
                </a:solidFill>
                <a:latin typeface="Calibri"/>
                <a:cs typeface="Calibri"/>
              </a:rPr>
              <a:t>(clk)</a:t>
            </a:r>
            <a:r>
              <a:rPr sz="1800" spc="-45" dirty="0">
                <a:solidFill>
                  <a:srgbClr val="1F145D"/>
                </a:solidFill>
                <a:latin typeface="Calibri"/>
                <a:cs typeface="Calibri"/>
              </a:rPr>
              <a:t> </a:t>
            </a:r>
            <a:r>
              <a:rPr sz="1800" b="1" spc="-5" dirty="0">
                <a:solidFill>
                  <a:srgbClr val="1F145D"/>
                </a:solidFill>
                <a:latin typeface="Calibri"/>
                <a:cs typeface="Calibri"/>
              </a:rPr>
              <a:t>begin</a:t>
            </a:r>
            <a:endParaRPr sz="1800">
              <a:solidFill>
                <a:srgbClr val="1F145D"/>
              </a:solidFill>
              <a:latin typeface="Calibri"/>
              <a:cs typeface="Calibri"/>
            </a:endParaRPr>
          </a:p>
          <a:p>
            <a:pPr marL="248920">
              <a:lnSpc>
                <a:spcPct val="100000"/>
              </a:lnSpc>
              <a:spcBef>
                <a:spcPts val="5"/>
              </a:spcBef>
            </a:pPr>
            <a:r>
              <a:rPr sz="1800" b="1" dirty="0">
                <a:solidFill>
                  <a:srgbClr val="1F145D"/>
                </a:solidFill>
                <a:latin typeface="Calibri"/>
                <a:cs typeface="Calibri"/>
              </a:rPr>
              <a:t>if</a:t>
            </a:r>
            <a:r>
              <a:rPr sz="1800" b="1" spc="-5" dirty="0">
                <a:solidFill>
                  <a:srgbClr val="1F145D"/>
                </a:solidFill>
                <a:latin typeface="Calibri"/>
                <a:cs typeface="Calibri"/>
              </a:rPr>
              <a:t> </a:t>
            </a:r>
            <a:r>
              <a:rPr sz="1800" b="1" spc="-10" dirty="0">
                <a:solidFill>
                  <a:srgbClr val="1F145D"/>
                </a:solidFill>
                <a:latin typeface="Calibri"/>
                <a:cs typeface="Calibri"/>
              </a:rPr>
              <a:t>rising_edge</a:t>
            </a:r>
            <a:r>
              <a:rPr sz="1800" spc="-10" dirty="0">
                <a:solidFill>
                  <a:srgbClr val="1F145D"/>
                </a:solidFill>
                <a:latin typeface="Calibri"/>
                <a:cs typeface="Calibri"/>
              </a:rPr>
              <a:t>(clk)</a:t>
            </a:r>
            <a:r>
              <a:rPr sz="1800" spc="-2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459105">
              <a:lnSpc>
                <a:spcPct val="100000"/>
              </a:lnSpc>
            </a:pPr>
            <a:r>
              <a:rPr sz="1800" spc="-5" dirty="0">
                <a:solidFill>
                  <a:srgbClr val="1F145D"/>
                </a:solidFill>
                <a:latin typeface="Calibri"/>
                <a:cs typeface="Calibri"/>
              </a:rPr>
              <a:t>Q(0) &lt;=</a:t>
            </a:r>
            <a:r>
              <a:rPr sz="1800" spc="-15" dirty="0">
                <a:solidFill>
                  <a:srgbClr val="1F145D"/>
                </a:solidFill>
                <a:latin typeface="Calibri"/>
                <a:cs typeface="Calibri"/>
              </a:rPr>
              <a:t> </a:t>
            </a:r>
            <a:r>
              <a:rPr sz="1800" b="1" dirty="0">
                <a:solidFill>
                  <a:srgbClr val="1F145D"/>
                </a:solidFill>
                <a:latin typeface="Calibri"/>
                <a:cs typeface="Calibri"/>
              </a:rPr>
              <a:t>not</a:t>
            </a:r>
            <a:r>
              <a:rPr sz="1800" b="1" spc="-25" dirty="0">
                <a:solidFill>
                  <a:srgbClr val="1F145D"/>
                </a:solidFill>
                <a:latin typeface="Calibri"/>
                <a:cs typeface="Calibri"/>
              </a:rPr>
              <a:t> </a:t>
            </a:r>
            <a:r>
              <a:rPr sz="1800" spc="-5" dirty="0">
                <a:solidFill>
                  <a:srgbClr val="1F145D"/>
                </a:solidFill>
                <a:latin typeface="Calibri"/>
                <a:cs typeface="Calibri"/>
              </a:rPr>
              <a:t>Q(0);</a:t>
            </a:r>
            <a:endParaRPr sz="1800">
              <a:solidFill>
                <a:srgbClr val="1F145D"/>
              </a:solidFill>
              <a:latin typeface="Calibri"/>
              <a:cs typeface="Calibri"/>
            </a:endParaRPr>
          </a:p>
          <a:p>
            <a:pPr marL="459105">
              <a:lnSpc>
                <a:spcPct val="100000"/>
              </a:lnSpc>
            </a:pPr>
            <a:r>
              <a:rPr sz="1800" b="1" dirty="0">
                <a:solidFill>
                  <a:srgbClr val="1F145D"/>
                </a:solidFill>
                <a:latin typeface="Calibri"/>
                <a:cs typeface="Calibri"/>
              </a:rPr>
              <a:t>if</a:t>
            </a:r>
            <a:r>
              <a:rPr sz="1800" b="1" spc="-30" dirty="0">
                <a:solidFill>
                  <a:srgbClr val="1F145D"/>
                </a:solidFill>
                <a:latin typeface="Calibri"/>
                <a:cs typeface="Calibri"/>
              </a:rPr>
              <a:t> </a:t>
            </a:r>
            <a:r>
              <a:rPr sz="1800" spc="-5" dirty="0">
                <a:solidFill>
                  <a:srgbClr val="1F145D"/>
                </a:solidFill>
                <a:latin typeface="Calibri"/>
                <a:cs typeface="Calibri"/>
              </a:rPr>
              <a:t>Q(0)=‘0’</a:t>
            </a:r>
            <a:r>
              <a:rPr sz="1800" spc="1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773430">
              <a:lnSpc>
                <a:spcPct val="100000"/>
              </a:lnSpc>
            </a:pPr>
            <a:r>
              <a:rPr sz="1800" spc="-5" dirty="0">
                <a:solidFill>
                  <a:srgbClr val="1F145D"/>
                </a:solidFill>
                <a:latin typeface="Calibri"/>
                <a:cs typeface="Calibri"/>
              </a:rPr>
              <a:t>Q(1) &lt;=</a:t>
            </a:r>
            <a:r>
              <a:rPr sz="1800" spc="-15" dirty="0">
                <a:solidFill>
                  <a:srgbClr val="1F145D"/>
                </a:solidFill>
                <a:latin typeface="Calibri"/>
                <a:cs typeface="Calibri"/>
              </a:rPr>
              <a:t> </a:t>
            </a:r>
            <a:r>
              <a:rPr sz="1800" b="1" dirty="0">
                <a:solidFill>
                  <a:srgbClr val="1F145D"/>
                </a:solidFill>
                <a:latin typeface="Calibri"/>
                <a:cs typeface="Calibri"/>
              </a:rPr>
              <a:t>not</a:t>
            </a:r>
            <a:r>
              <a:rPr sz="1800" b="1" spc="-20" dirty="0">
                <a:solidFill>
                  <a:srgbClr val="1F145D"/>
                </a:solidFill>
                <a:latin typeface="Calibri"/>
                <a:cs typeface="Calibri"/>
              </a:rPr>
              <a:t> </a:t>
            </a:r>
            <a:r>
              <a:rPr sz="1800" spc="-5" dirty="0">
                <a:solidFill>
                  <a:srgbClr val="1F145D"/>
                </a:solidFill>
                <a:latin typeface="Calibri"/>
                <a:cs typeface="Calibri"/>
              </a:rPr>
              <a:t>Q(1);</a:t>
            </a:r>
            <a:endParaRPr sz="1800">
              <a:solidFill>
                <a:srgbClr val="1F145D"/>
              </a:solidFill>
              <a:latin typeface="Calibri"/>
              <a:cs typeface="Calibri"/>
            </a:endParaRPr>
          </a:p>
          <a:p>
            <a:pPr marL="459105">
              <a:lnSpc>
                <a:spcPct val="100000"/>
              </a:lnSpc>
            </a:pPr>
            <a:r>
              <a:rPr sz="1800" b="1" dirty="0">
                <a:solidFill>
                  <a:srgbClr val="1F145D"/>
                </a:solidFill>
                <a:latin typeface="Calibri"/>
                <a:cs typeface="Calibri"/>
              </a:rPr>
              <a:t>end</a:t>
            </a:r>
            <a:r>
              <a:rPr sz="1800" b="1" spc="-65" dirty="0">
                <a:solidFill>
                  <a:srgbClr val="1F145D"/>
                </a:solidFill>
                <a:latin typeface="Calibri"/>
                <a:cs typeface="Calibri"/>
              </a:rPr>
              <a:t> </a:t>
            </a:r>
            <a:r>
              <a:rPr sz="1800" b="1" spc="-5" dirty="0">
                <a:solidFill>
                  <a:srgbClr val="1F145D"/>
                </a:solidFill>
                <a:latin typeface="Calibri"/>
                <a:cs typeface="Calibri"/>
              </a:rPr>
              <a:t>if</a:t>
            </a:r>
            <a:r>
              <a:rPr sz="1800" spc="-5" dirty="0">
                <a:solidFill>
                  <a:srgbClr val="1F145D"/>
                </a:solidFill>
                <a:latin typeface="Calibri"/>
                <a:cs typeface="Calibri"/>
              </a:rPr>
              <a:t>;</a:t>
            </a:r>
            <a:endParaRPr sz="1800">
              <a:solidFill>
                <a:srgbClr val="1F145D"/>
              </a:solidFill>
              <a:latin typeface="Calibri"/>
              <a:cs typeface="Calibri"/>
            </a:endParaRPr>
          </a:p>
          <a:p>
            <a:pPr marL="459105">
              <a:lnSpc>
                <a:spcPct val="100000"/>
              </a:lnSpc>
            </a:pPr>
            <a:r>
              <a:rPr sz="1800" b="1" dirty="0">
                <a:solidFill>
                  <a:srgbClr val="1F145D"/>
                </a:solidFill>
                <a:latin typeface="Calibri"/>
                <a:cs typeface="Calibri"/>
              </a:rPr>
              <a:t>if</a:t>
            </a:r>
            <a:r>
              <a:rPr sz="1800" b="1" spc="-10" dirty="0">
                <a:solidFill>
                  <a:srgbClr val="1F145D"/>
                </a:solidFill>
                <a:latin typeface="Calibri"/>
                <a:cs typeface="Calibri"/>
              </a:rPr>
              <a:t> </a:t>
            </a:r>
            <a:r>
              <a:rPr sz="1800" spc="-10" dirty="0">
                <a:solidFill>
                  <a:srgbClr val="1F145D"/>
                </a:solidFill>
                <a:latin typeface="Calibri"/>
                <a:cs typeface="Calibri"/>
              </a:rPr>
              <a:t>(Q(0)=‘0’)</a:t>
            </a:r>
            <a:r>
              <a:rPr sz="1800" spc="55" dirty="0">
                <a:solidFill>
                  <a:srgbClr val="1F145D"/>
                </a:solidFill>
                <a:latin typeface="Calibri"/>
                <a:cs typeface="Calibri"/>
              </a:rPr>
              <a:t> </a:t>
            </a:r>
            <a:r>
              <a:rPr sz="1800" b="1" dirty="0">
                <a:solidFill>
                  <a:srgbClr val="1F145D"/>
                </a:solidFill>
                <a:latin typeface="Calibri"/>
                <a:cs typeface="Calibri"/>
              </a:rPr>
              <a:t>and</a:t>
            </a:r>
            <a:r>
              <a:rPr sz="1800" b="1" spc="-10" dirty="0">
                <a:solidFill>
                  <a:srgbClr val="1F145D"/>
                </a:solidFill>
                <a:latin typeface="Calibri"/>
                <a:cs typeface="Calibri"/>
              </a:rPr>
              <a:t> </a:t>
            </a:r>
            <a:r>
              <a:rPr sz="1800" spc="-10" dirty="0">
                <a:solidFill>
                  <a:srgbClr val="1F145D"/>
                </a:solidFill>
                <a:latin typeface="Calibri"/>
                <a:cs typeface="Calibri"/>
              </a:rPr>
              <a:t>(Q(1)=‘0’)</a:t>
            </a:r>
            <a:r>
              <a:rPr sz="1800" spc="55" dirty="0">
                <a:solidFill>
                  <a:srgbClr val="1F145D"/>
                </a:solidFill>
                <a:latin typeface="Calibri"/>
                <a:cs typeface="Calibri"/>
              </a:rPr>
              <a:t> </a:t>
            </a:r>
            <a:r>
              <a:rPr sz="1800" b="1" dirty="0">
                <a:solidFill>
                  <a:srgbClr val="1F145D"/>
                </a:solidFill>
                <a:latin typeface="Calibri"/>
                <a:cs typeface="Calibri"/>
              </a:rPr>
              <a:t>then</a:t>
            </a:r>
            <a:endParaRPr sz="1800">
              <a:solidFill>
                <a:srgbClr val="1F145D"/>
              </a:solidFill>
              <a:latin typeface="Calibri"/>
              <a:cs typeface="Calibri"/>
            </a:endParaRPr>
          </a:p>
          <a:p>
            <a:pPr marL="720090">
              <a:lnSpc>
                <a:spcPct val="100000"/>
              </a:lnSpc>
            </a:pPr>
            <a:r>
              <a:rPr sz="1800" spc="-5" dirty="0">
                <a:solidFill>
                  <a:srgbClr val="1F145D"/>
                </a:solidFill>
                <a:latin typeface="Calibri"/>
                <a:cs typeface="Calibri"/>
              </a:rPr>
              <a:t>Q(2)</a:t>
            </a:r>
            <a:r>
              <a:rPr sz="1800" spc="5" dirty="0">
                <a:solidFill>
                  <a:srgbClr val="1F145D"/>
                </a:solidFill>
                <a:latin typeface="Calibri"/>
                <a:cs typeface="Calibri"/>
              </a:rPr>
              <a:t> </a:t>
            </a:r>
            <a:r>
              <a:rPr sz="1800" spc="-5" dirty="0">
                <a:solidFill>
                  <a:srgbClr val="1F145D"/>
                </a:solidFill>
                <a:latin typeface="Calibri"/>
                <a:cs typeface="Calibri"/>
              </a:rPr>
              <a:t>&lt;=</a:t>
            </a:r>
            <a:r>
              <a:rPr sz="1800" spc="-15" dirty="0">
                <a:solidFill>
                  <a:srgbClr val="1F145D"/>
                </a:solidFill>
                <a:latin typeface="Calibri"/>
                <a:cs typeface="Calibri"/>
              </a:rPr>
              <a:t> </a:t>
            </a:r>
            <a:r>
              <a:rPr sz="1800" b="1" dirty="0">
                <a:solidFill>
                  <a:srgbClr val="1F145D"/>
                </a:solidFill>
                <a:latin typeface="Calibri"/>
                <a:cs typeface="Calibri"/>
              </a:rPr>
              <a:t>not</a:t>
            </a:r>
            <a:r>
              <a:rPr sz="1800" b="1" spc="-20" dirty="0">
                <a:solidFill>
                  <a:srgbClr val="1F145D"/>
                </a:solidFill>
                <a:latin typeface="Calibri"/>
                <a:cs typeface="Calibri"/>
              </a:rPr>
              <a:t> </a:t>
            </a:r>
            <a:r>
              <a:rPr sz="1800" spc="-5" dirty="0">
                <a:solidFill>
                  <a:srgbClr val="1F145D"/>
                </a:solidFill>
                <a:latin typeface="Calibri"/>
                <a:cs typeface="Calibri"/>
              </a:rPr>
              <a:t>Q(2);</a:t>
            </a:r>
            <a:endParaRPr sz="1800">
              <a:solidFill>
                <a:srgbClr val="1F145D"/>
              </a:solidFill>
              <a:latin typeface="Calibri"/>
              <a:cs typeface="Calibri"/>
            </a:endParaRPr>
          </a:p>
          <a:p>
            <a:pPr marL="248920" marR="2693035" indent="210185">
              <a:lnSpc>
                <a:spcPct val="100000"/>
              </a:lnSpc>
            </a:pPr>
            <a:r>
              <a:rPr sz="1800" b="1" dirty="0">
                <a:solidFill>
                  <a:srgbClr val="1F145D"/>
                </a:solidFill>
                <a:latin typeface="Calibri"/>
                <a:cs typeface="Calibri"/>
              </a:rPr>
              <a:t>end</a:t>
            </a:r>
            <a:r>
              <a:rPr sz="1800" b="1" spc="-35" dirty="0">
                <a:solidFill>
                  <a:srgbClr val="1F145D"/>
                </a:solidFill>
                <a:latin typeface="Calibri"/>
                <a:cs typeface="Calibri"/>
              </a:rPr>
              <a:t> </a:t>
            </a:r>
            <a:r>
              <a:rPr sz="1800" b="1" dirty="0">
                <a:solidFill>
                  <a:srgbClr val="1F145D"/>
                </a:solidFill>
                <a:latin typeface="Calibri"/>
                <a:cs typeface="Calibri"/>
              </a:rPr>
              <a:t>i</a:t>
            </a:r>
            <a:r>
              <a:rPr sz="1800" b="1" spc="-5" dirty="0">
                <a:solidFill>
                  <a:srgbClr val="1F145D"/>
                </a:solidFill>
                <a:latin typeface="Calibri"/>
                <a:cs typeface="Calibri"/>
              </a:rPr>
              <a:t>f</a:t>
            </a:r>
            <a:r>
              <a:rPr sz="1800" dirty="0">
                <a:solidFill>
                  <a:srgbClr val="1F145D"/>
                </a:solidFill>
                <a:latin typeface="Calibri"/>
                <a:cs typeface="Calibri"/>
              </a:rPr>
              <a:t>;  </a:t>
            </a:r>
            <a:r>
              <a:rPr sz="1800" b="1" dirty="0">
                <a:solidFill>
                  <a:srgbClr val="1F145D"/>
                </a:solidFill>
                <a:latin typeface="Calibri"/>
                <a:cs typeface="Calibri"/>
              </a:rPr>
              <a:t>end</a:t>
            </a:r>
            <a:r>
              <a:rPr sz="1800" b="1" spc="-40" dirty="0">
                <a:solidFill>
                  <a:srgbClr val="1F145D"/>
                </a:solidFill>
                <a:latin typeface="Calibri"/>
                <a:cs typeface="Calibri"/>
              </a:rPr>
              <a:t> </a:t>
            </a:r>
            <a:r>
              <a:rPr sz="1800" b="1" dirty="0">
                <a:solidFill>
                  <a:srgbClr val="1F145D"/>
                </a:solidFill>
                <a:latin typeface="Calibri"/>
                <a:cs typeface="Calibri"/>
              </a:rPr>
              <a:t>if</a:t>
            </a:r>
            <a:r>
              <a:rPr sz="1800" dirty="0">
                <a:solidFill>
                  <a:srgbClr val="1F145D"/>
                </a:solidFill>
                <a:latin typeface="Calibri"/>
                <a:cs typeface="Calibri"/>
              </a:rPr>
              <a:t>;</a:t>
            </a:r>
            <a:endParaRPr sz="1800">
              <a:solidFill>
                <a:srgbClr val="1F145D"/>
              </a:solidFill>
              <a:latin typeface="Calibri"/>
              <a:cs typeface="Calibri"/>
            </a:endParaRPr>
          </a:p>
          <a:p>
            <a:pPr marL="92075">
              <a:lnSpc>
                <a:spcPct val="100000"/>
              </a:lnSpc>
            </a:pPr>
            <a:r>
              <a:rPr sz="1800" b="1" dirty="0">
                <a:solidFill>
                  <a:srgbClr val="1F145D"/>
                </a:solidFill>
                <a:latin typeface="Calibri"/>
                <a:cs typeface="Calibri"/>
              </a:rPr>
              <a:t>end</a:t>
            </a:r>
            <a:r>
              <a:rPr sz="1800" b="1" spc="-60" dirty="0">
                <a:solidFill>
                  <a:srgbClr val="1F145D"/>
                </a:solidFill>
                <a:latin typeface="Calibri"/>
                <a:cs typeface="Calibri"/>
              </a:rPr>
              <a:t> </a:t>
            </a:r>
            <a:r>
              <a:rPr sz="1800" b="1" spc="-5" dirty="0">
                <a:solidFill>
                  <a:srgbClr val="1F145D"/>
                </a:solidFill>
                <a:latin typeface="Calibri"/>
                <a:cs typeface="Calibri"/>
              </a:rPr>
              <a:t>process</a:t>
            </a:r>
            <a:r>
              <a:rPr sz="1800" spc="-5" dirty="0">
                <a:solidFill>
                  <a:srgbClr val="1F145D"/>
                </a:solidFill>
                <a:latin typeface="Calibri"/>
                <a:cs typeface="Calibri"/>
              </a:rPr>
              <a:t>;</a:t>
            </a:r>
            <a:endParaRPr sz="1800">
              <a:solidFill>
                <a:srgbClr val="1F145D"/>
              </a:solidFill>
              <a:latin typeface="Calibri"/>
              <a:cs typeface="Calibri"/>
            </a:endParaRPr>
          </a:p>
        </p:txBody>
      </p:sp>
      <p:pic>
        <p:nvPicPr>
          <p:cNvPr id="7" name="object 7"/>
          <p:cNvPicPr/>
          <p:nvPr/>
        </p:nvPicPr>
        <p:blipFill>
          <a:blip r:embed="rId2" cstate="print"/>
          <a:stretch>
            <a:fillRect/>
          </a:stretch>
        </p:blipFill>
        <p:spPr>
          <a:xfrm>
            <a:off x="1155191" y="3113565"/>
            <a:ext cx="6364173" cy="1153266"/>
          </a:xfrm>
          <a:prstGeom prst="rect">
            <a:avLst/>
          </a:prstGeom>
        </p:spPr>
      </p:pic>
      <p:grpSp>
        <p:nvGrpSpPr>
          <p:cNvPr id="8" name="object 8"/>
          <p:cNvGrpSpPr/>
          <p:nvPr/>
        </p:nvGrpSpPr>
        <p:grpSpPr>
          <a:xfrm>
            <a:off x="7827009" y="1247902"/>
            <a:ext cx="698500" cy="945515"/>
            <a:chOff x="7827009" y="1247902"/>
            <a:chExt cx="698500" cy="945515"/>
          </a:xfrm>
        </p:grpSpPr>
        <p:sp>
          <p:nvSpPr>
            <p:cNvPr id="9" name="object 9"/>
            <p:cNvSpPr/>
            <p:nvPr/>
          </p:nvSpPr>
          <p:spPr>
            <a:xfrm>
              <a:off x="7833359" y="1254252"/>
              <a:ext cx="685800" cy="932815"/>
            </a:xfrm>
            <a:custGeom>
              <a:avLst/>
              <a:gdLst/>
              <a:ahLst/>
              <a:cxnLst/>
              <a:rect l="l" t="t" r="r" b="b"/>
              <a:pathLst>
                <a:path w="685800" h="932814">
                  <a:moveTo>
                    <a:pt x="685800" y="0"/>
                  </a:moveTo>
                  <a:lnTo>
                    <a:pt x="0" y="0"/>
                  </a:lnTo>
                  <a:lnTo>
                    <a:pt x="0" y="932688"/>
                  </a:lnTo>
                  <a:lnTo>
                    <a:pt x="685800" y="932688"/>
                  </a:lnTo>
                  <a:lnTo>
                    <a:pt x="685800" y="0"/>
                  </a:lnTo>
                  <a:close/>
                </a:path>
              </a:pathLst>
            </a:custGeom>
            <a:solidFill>
              <a:srgbClr val="4471C4"/>
            </a:solidFill>
          </p:spPr>
          <p:txBody>
            <a:bodyPr wrap="square" lIns="0" tIns="0" rIns="0" bIns="0" rtlCol="0"/>
            <a:lstStyle/>
            <a:p>
              <a:endParaRPr>
                <a:solidFill>
                  <a:srgbClr val="1F145D"/>
                </a:solidFill>
              </a:endParaRPr>
            </a:p>
          </p:txBody>
        </p:sp>
        <p:sp>
          <p:nvSpPr>
            <p:cNvPr id="10" name="object 10"/>
            <p:cNvSpPr/>
            <p:nvPr/>
          </p:nvSpPr>
          <p:spPr>
            <a:xfrm>
              <a:off x="7833359" y="1254252"/>
              <a:ext cx="685800" cy="932815"/>
            </a:xfrm>
            <a:custGeom>
              <a:avLst/>
              <a:gdLst/>
              <a:ahLst/>
              <a:cxnLst/>
              <a:rect l="l" t="t" r="r" b="b"/>
              <a:pathLst>
                <a:path w="685800" h="932814">
                  <a:moveTo>
                    <a:pt x="0" y="932688"/>
                  </a:moveTo>
                  <a:lnTo>
                    <a:pt x="685800" y="932688"/>
                  </a:lnTo>
                  <a:lnTo>
                    <a:pt x="685800" y="0"/>
                  </a:lnTo>
                  <a:lnTo>
                    <a:pt x="0" y="0"/>
                  </a:lnTo>
                  <a:lnTo>
                    <a:pt x="0" y="932688"/>
                  </a:lnTo>
                  <a:close/>
                </a:path>
              </a:pathLst>
            </a:custGeom>
            <a:ln w="12699">
              <a:solidFill>
                <a:srgbClr val="2E528F"/>
              </a:solidFill>
            </a:ln>
          </p:spPr>
          <p:txBody>
            <a:bodyPr wrap="square" lIns="0" tIns="0" rIns="0" bIns="0" rtlCol="0"/>
            <a:lstStyle/>
            <a:p>
              <a:endParaRPr>
                <a:solidFill>
                  <a:srgbClr val="1F145D"/>
                </a:solidFill>
              </a:endParaRPr>
            </a:p>
          </p:txBody>
        </p:sp>
      </p:grpSp>
      <p:sp>
        <p:nvSpPr>
          <p:cNvPr id="11" name="object 11"/>
          <p:cNvSpPr txBox="1"/>
          <p:nvPr/>
        </p:nvSpPr>
        <p:spPr>
          <a:xfrm>
            <a:off x="7926323" y="1272285"/>
            <a:ext cx="465455" cy="299720"/>
          </a:xfrm>
          <a:prstGeom prst="rect">
            <a:avLst/>
          </a:prstGeom>
        </p:spPr>
        <p:txBody>
          <a:bodyPr vert="horz" wrap="square" lIns="0" tIns="12700" rIns="0" bIns="0" rtlCol="0">
            <a:spAutoFit/>
          </a:bodyPr>
          <a:lstStyle/>
          <a:p>
            <a:pPr>
              <a:lnSpc>
                <a:spcPct val="100000"/>
              </a:lnSpc>
              <a:spcBef>
                <a:spcPts val="100"/>
              </a:spcBef>
              <a:tabLst>
                <a:tab pos="297815" algn="l"/>
              </a:tabLst>
            </a:pPr>
            <a:r>
              <a:rPr sz="1800" dirty="0">
                <a:solidFill>
                  <a:srgbClr val="1F145D"/>
                </a:solidFill>
                <a:latin typeface="Calibri"/>
                <a:cs typeface="Calibri"/>
              </a:rPr>
              <a:t>D	Q</a:t>
            </a:r>
            <a:endParaRPr sz="1800">
              <a:solidFill>
                <a:srgbClr val="1F145D"/>
              </a:solidFill>
              <a:latin typeface="Calibri"/>
              <a:cs typeface="Calibri"/>
            </a:endParaRPr>
          </a:p>
        </p:txBody>
      </p:sp>
      <p:sp>
        <p:nvSpPr>
          <p:cNvPr id="12" name="object 12"/>
          <p:cNvSpPr txBox="1"/>
          <p:nvPr/>
        </p:nvSpPr>
        <p:spPr>
          <a:xfrm>
            <a:off x="7978393" y="1820926"/>
            <a:ext cx="447040" cy="299720"/>
          </a:xfrm>
          <a:prstGeom prst="rect">
            <a:avLst/>
          </a:prstGeom>
        </p:spPr>
        <p:txBody>
          <a:bodyPr vert="horz" wrap="square" lIns="0" tIns="12700" rIns="0" bIns="0" rtlCol="0">
            <a:spAutoFit/>
          </a:bodyPr>
          <a:lstStyle/>
          <a:p>
            <a:pPr>
              <a:lnSpc>
                <a:spcPct val="100000"/>
              </a:lnSpc>
              <a:spcBef>
                <a:spcPts val="100"/>
              </a:spcBef>
              <a:tabLst>
                <a:tab pos="279400"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13" name="object 13"/>
          <p:cNvGrpSpPr/>
          <p:nvPr/>
        </p:nvGrpSpPr>
        <p:grpSpPr>
          <a:xfrm>
            <a:off x="7578725" y="932561"/>
            <a:ext cx="2383790" cy="1236345"/>
            <a:chOff x="7578725" y="932561"/>
            <a:chExt cx="2383790" cy="1236345"/>
          </a:xfrm>
        </p:grpSpPr>
        <p:pic>
          <p:nvPicPr>
            <p:cNvPr id="14" name="object 14"/>
            <p:cNvPicPr/>
            <p:nvPr/>
          </p:nvPicPr>
          <p:blipFill>
            <a:blip r:embed="rId3" cstate="print"/>
            <a:stretch>
              <a:fillRect/>
            </a:stretch>
          </p:blipFill>
          <p:spPr>
            <a:xfrm>
              <a:off x="7827009" y="1880361"/>
              <a:ext cx="117856" cy="227584"/>
            </a:xfrm>
            <a:prstGeom prst="rect">
              <a:avLst/>
            </a:prstGeom>
          </p:spPr>
        </p:pic>
        <p:sp>
          <p:nvSpPr>
            <p:cNvPr id="15" name="object 15"/>
            <p:cNvSpPr/>
            <p:nvPr/>
          </p:nvSpPr>
          <p:spPr>
            <a:xfrm>
              <a:off x="8214359" y="1310640"/>
              <a:ext cx="195580" cy="0"/>
            </a:xfrm>
            <a:custGeom>
              <a:avLst/>
              <a:gdLst/>
              <a:ahLst/>
              <a:cxnLst/>
              <a:rect l="l" t="t" r="r" b="b"/>
              <a:pathLst>
                <a:path w="195579">
                  <a:moveTo>
                    <a:pt x="0" y="0"/>
                  </a:moveTo>
                  <a:lnTo>
                    <a:pt x="195199" y="0"/>
                  </a:lnTo>
                </a:path>
              </a:pathLst>
            </a:custGeom>
            <a:ln w="12700">
              <a:solidFill>
                <a:srgbClr val="FFFFFF"/>
              </a:solidFill>
            </a:ln>
          </p:spPr>
          <p:txBody>
            <a:bodyPr wrap="square" lIns="0" tIns="0" rIns="0" bIns="0" rtlCol="0"/>
            <a:lstStyle/>
            <a:p>
              <a:endParaRPr>
                <a:solidFill>
                  <a:srgbClr val="1F145D"/>
                </a:solidFill>
              </a:endParaRPr>
            </a:p>
          </p:txBody>
        </p:sp>
        <p:sp>
          <p:nvSpPr>
            <p:cNvPr id="16" name="object 16"/>
            <p:cNvSpPr/>
            <p:nvPr/>
          </p:nvSpPr>
          <p:spPr>
            <a:xfrm>
              <a:off x="8519160" y="1444752"/>
              <a:ext cx="224154" cy="0"/>
            </a:xfrm>
            <a:custGeom>
              <a:avLst/>
              <a:gdLst/>
              <a:ahLst/>
              <a:cxnLst/>
              <a:rect l="l" t="t" r="r" b="b"/>
              <a:pathLst>
                <a:path w="224154">
                  <a:moveTo>
                    <a:pt x="0" y="0"/>
                  </a:moveTo>
                  <a:lnTo>
                    <a:pt x="223774" y="0"/>
                  </a:lnTo>
                </a:path>
              </a:pathLst>
            </a:custGeom>
            <a:ln w="6350">
              <a:solidFill>
                <a:srgbClr val="4471C4"/>
              </a:solidFill>
            </a:ln>
          </p:spPr>
          <p:txBody>
            <a:bodyPr wrap="square" lIns="0" tIns="0" rIns="0" bIns="0" rtlCol="0"/>
            <a:lstStyle/>
            <a:p>
              <a:endParaRPr>
                <a:solidFill>
                  <a:srgbClr val="1F145D"/>
                </a:solidFill>
              </a:endParaRPr>
            </a:p>
          </p:txBody>
        </p:sp>
        <p:pic>
          <p:nvPicPr>
            <p:cNvPr id="17" name="object 17"/>
            <p:cNvPicPr/>
            <p:nvPr/>
          </p:nvPicPr>
          <p:blipFill>
            <a:blip r:embed="rId4" cstate="print"/>
            <a:stretch>
              <a:fillRect/>
            </a:stretch>
          </p:blipFill>
          <p:spPr>
            <a:xfrm>
              <a:off x="7581900" y="1406652"/>
              <a:ext cx="252349" cy="76200"/>
            </a:xfrm>
            <a:prstGeom prst="rect">
              <a:avLst/>
            </a:prstGeom>
          </p:spPr>
        </p:pic>
        <p:sp>
          <p:nvSpPr>
            <p:cNvPr id="18" name="object 18"/>
            <p:cNvSpPr/>
            <p:nvPr/>
          </p:nvSpPr>
          <p:spPr>
            <a:xfrm>
              <a:off x="7581900" y="935736"/>
              <a:ext cx="1162050" cy="766445"/>
            </a:xfrm>
            <a:custGeom>
              <a:avLst/>
              <a:gdLst/>
              <a:ahLst/>
              <a:cxnLst/>
              <a:rect l="l" t="t" r="r" b="b"/>
              <a:pathLst>
                <a:path w="1162050" h="766444">
                  <a:moveTo>
                    <a:pt x="1161288" y="765937"/>
                  </a:moveTo>
                  <a:lnTo>
                    <a:pt x="1161288" y="0"/>
                  </a:lnTo>
                </a:path>
                <a:path w="1162050" h="766444">
                  <a:moveTo>
                    <a:pt x="1162050" y="118872"/>
                  </a:moveTo>
                  <a:lnTo>
                    <a:pt x="0" y="118872"/>
                  </a:lnTo>
                </a:path>
                <a:path w="1162050" h="766444">
                  <a:moveTo>
                    <a:pt x="0" y="508253"/>
                  </a:moveTo>
                  <a:lnTo>
                    <a:pt x="0" y="108203"/>
                  </a:lnTo>
                </a:path>
              </a:pathLst>
            </a:custGeom>
            <a:ln w="6350">
              <a:solidFill>
                <a:srgbClr val="4471C4"/>
              </a:solidFill>
            </a:ln>
          </p:spPr>
          <p:txBody>
            <a:bodyPr wrap="square" lIns="0" tIns="0" rIns="0" bIns="0" rtlCol="0"/>
            <a:lstStyle/>
            <a:p>
              <a:endParaRPr>
                <a:solidFill>
                  <a:srgbClr val="1F145D"/>
                </a:solidFill>
              </a:endParaRPr>
            </a:p>
          </p:txBody>
        </p:sp>
        <p:sp>
          <p:nvSpPr>
            <p:cNvPr id="19" name="object 19"/>
            <p:cNvSpPr/>
            <p:nvPr/>
          </p:nvSpPr>
          <p:spPr>
            <a:xfrm>
              <a:off x="9276588" y="1234440"/>
              <a:ext cx="685800" cy="934719"/>
            </a:xfrm>
            <a:custGeom>
              <a:avLst/>
              <a:gdLst/>
              <a:ahLst/>
              <a:cxnLst/>
              <a:rect l="l" t="t" r="r" b="b"/>
              <a:pathLst>
                <a:path w="685800" h="934719">
                  <a:moveTo>
                    <a:pt x="685800" y="0"/>
                  </a:moveTo>
                  <a:lnTo>
                    <a:pt x="0" y="0"/>
                  </a:lnTo>
                  <a:lnTo>
                    <a:pt x="0" y="934212"/>
                  </a:lnTo>
                  <a:lnTo>
                    <a:pt x="685800" y="934212"/>
                  </a:lnTo>
                  <a:lnTo>
                    <a:pt x="685800" y="0"/>
                  </a:lnTo>
                  <a:close/>
                </a:path>
              </a:pathLst>
            </a:custGeom>
            <a:solidFill>
              <a:srgbClr val="4471C4"/>
            </a:solidFill>
          </p:spPr>
          <p:txBody>
            <a:bodyPr wrap="square" lIns="0" tIns="0" rIns="0" bIns="0" rtlCol="0"/>
            <a:lstStyle/>
            <a:p>
              <a:endParaRPr>
                <a:solidFill>
                  <a:srgbClr val="1F145D"/>
                </a:solidFill>
              </a:endParaRPr>
            </a:p>
          </p:txBody>
        </p:sp>
      </p:grpSp>
      <p:sp>
        <p:nvSpPr>
          <p:cNvPr id="20" name="object 20"/>
          <p:cNvSpPr txBox="1"/>
          <p:nvPr/>
        </p:nvSpPr>
        <p:spPr>
          <a:xfrm>
            <a:off x="9276588" y="1244346"/>
            <a:ext cx="685800" cy="852798"/>
          </a:xfrm>
          <a:prstGeom prst="rect">
            <a:avLst/>
          </a:prstGeom>
          <a:ln w="12700">
            <a:solidFill>
              <a:srgbClr val="2E528F"/>
            </a:solidFill>
          </a:ln>
        </p:spPr>
        <p:txBody>
          <a:bodyPr vert="horz" wrap="square" lIns="0" tIns="21590" rIns="0" bIns="0" rtlCol="0">
            <a:spAutoFit/>
          </a:bodyPr>
          <a:lstStyle/>
          <a:p>
            <a:pPr marL="92710">
              <a:lnSpc>
                <a:spcPct val="100000"/>
              </a:lnSpc>
              <a:spcBef>
                <a:spcPts val="170"/>
              </a:spcBef>
              <a:tabLst>
                <a:tab pos="391160" algn="l"/>
              </a:tabLst>
            </a:pPr>
            <a:r>
              <a:rPr sz="1800" dirty="0">
                <a:solidFill>
                  <a:srgbClr val="1F145D"/>
                </a:solidFill>
                <a:latin typeface="Calibri"/>
                <a:cs typeface="Calibri"/>
              </a:rPr>
              <a:t>D	Q</a:t>
            </a:r>
            <a:endParaRPr sz="1800">
              <a:solidFill>
                <a:srgbClr val="1F145D"/>
              </a:solidFill>
              <a:latin typeface="Calibri"/>
              <a:cs typeface="Calibri"/>
            </a:endParaRPr>
          </a:p>
          <a:p>
            <a:pPr marL="92710">
              <a:lnSpc>
                <a:spcPct val="100000"/>
              </a:lnSpc>
            </a:pPr>
            <a:r>
              <a:rPr sz="1800" dirty="0">
                <a:solidFill>
                  <a:srgbClr val="1F145D"/>
                </a:solidFill>
                <a:latin typeface="Calibri"/>
                <a:cs typeface="Calibri"/>
              </a:rPr>
              <a:t>CE</a:t>
            </a:r>
            <a:endParaRPr sz="1800">
              <a:solidFill>
                <a:srgbClr val="1F145D"/>
              </a:solidFill>
              <a:latin typeface="Calibri"/>
              <a:cs typeface="Calibri"/>
            </a:endParaRPr>
          </a:p>
          <a:p>
            <a:pPr marL="144780">
              <a:lnSpc>
                <a:spcPct val="100000"/>
              </a:lnSpc>
              <a:tabLst>
                <a:tab pos="424815"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21" name="object 21"/>
          <p:cNvGrpSpPr/>
          <p:nvPr/>
        </p:nvGrpSpPr>
        <p:grpSpPr>
          <a:xfrm>
            <a:off x="9021953" y="1022477"/>
            <a:ext cx="2386965" cy="1120775"/>
            <a:chOff x="9021953" y="1022477"/>
            <a:chExt cx="2386965" cy="1120775"/>
          </a:xfrm>
        </p:grpSpPr>
        <p:pic>
          <p:nvPicPr>
            <p:cNvPr id="22" name="object 22"/>
            <p:cNvPicPr/>
            <p:nvPr/>
          </p:nvPicPr>
          <p:blipFill>
            <a:blip r:embed="rId5" cstate="print"/>
            <a:stretch>
              <a:fillRect/>
            </a:stretch>
          </p:blipFill>
          <p:spPr>
            <a:xfrm>
              <a:off x="9270238" y="1862074"/>
              <a:ext cx="117855" cy="227584"/>
            </a:xfrm>
            <a:prstGeom prst="rect">
              <a:avLst/>
            </a:prstGeom>
          </p:spPr>
        </p:pic>
        <p:sp>
          <p:nvSpPr>
            <p:cNvPr id="23" name="object 23"/>
            <p:cNvSpPr/>
            <p:nvPr/>
          </p:nvSpPr>
          <p:spPr>
            <a:xfrm>
              <a:off x="9657588" y="1292352"/>
              <a:ext cx="195580" cy="0"/>
            </a:xfrm>
            <a:custGeom>
              <a:avLst/>
              <a:gdLst/>
              <a:ahLst/>
              <a:cxnLst/>
              <a:rect l="l" t="t" r="r" b="b"/>
              <a:pathLst>
                <a:path w="195579">
                  <a:moveTo>
                    <a:pt x="0" y="0"/>
                  </a:moveTo>
                  <a:lnTo>
                    <a:pt x="195325" y="0"/>
                  </a:lnTo>
                </a:path>
              </a:pathLst>
            </a:custGeom>
            <a:ln w="12700">
              <a:solidFill>
                <a:srgbClr val="FFFFFF"/>
              </a:solidFill>
            </a:ln>
          </p:spPr>
          <p:txBody>
            <a:bodyPr wrap="square" lIns="0" tIns="0" rIns="0" bIns="0" rtlCol="0"/>
            <a:lstStyle/>
            <a:p>
              <a:endParaRPr>
                <a:solidFill>
                  <a:srgbClr val="1F145D"/>
                </a:solidFill>
              </a:endParaRPr>
            </a:p>
          </p:txBody>
        </p:sp>
        <p:sp>
          <p:nvSpPr>
            <p:cNvPr id="24" name="object 24"/>
            <p:cNvSpPr/>
            <p:nvPr/>
          </p:nvSpPr>
          <p:spPr>
            <a:xfrm>
              <a:off x="9962388" y="1424940"/>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pic>
          <p:nvPicPr>
            <p:cNvPr id="25" name="object 25"/>
            <p:cNvPicPr/>
            <p:nvPr/>
          </p:nvPicPr>
          <p:blipFill>
            <a:blip r:embed="rId4" cstate="print"/>
            <a:stretch>
              <a:fillRect/>
            </a:stretch>
          </p:blipFill>
          <p:spPr>
            <a:xfrm>
              <a:off x="9025128" y="1386840"/>
              <a:ext cx="252349" cy="76200"/>
            </a:xfrm>
            <a:prstGeom prst="rect">
              <a:avLst/>
            </a:prstGeom>
          </p:spPr>
        </p:pic>
        <p:sp>
          <p:nvSpPr>
            <p:cNvPr id="26" name="object 26"/>
            <p:cNvSpPr/>
            <p:nvPr/>
          </p:nvSpPr>
          <p:spPr>
            <a:xfrm>
              <a:off x="9025128" y="1025652"/>
              <a:ext cx="1162050" cy="400050"/>
            </a:xfrm>
            <a:custGeom>
              <a:avLst/>
              <a:gdLst/>
              <a:ahLst/>
              <a:cxnLst/>
              <a:rect l="l" t="t" r="r" b="b"/>
              <a:pathLst>
                <a:path w="1162050" h="400050">
                  <a:moveTo>
                    <a:pt x="1161288" y="400050"/>
                  </a:moveTo>
                  <a:lnTo>
                    <a:pt x="1161288" y="0"/>
                  </a:lnTo>
                </a:path>
                <a:path w="1162050" h="400050">
                  <a:moveTo>
                    <a:pt x="1162050" y="9144"/>
                  </a:moveTo>
                  <a:lnTo>
                    <a:pt x="0" y="9144"/>
                  </a:lnTo>
                </a:path>
                <a:path w="1162050" h="400050">
                  <a:moveTo>
                    <a:pt x="0" y="40005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27" name="object 27"/>
            <p:cNvSpPr/>
            <p:nvPr/>
          </p:nvSpPr>
          <p:spPr>
            <a:xfrm>
              <a:off x="10722864" y="1210056"/>
              <a:ext cx="685800" cy="932815"/>
            </a:xfrm>
            <a:custGeom>
              <a:avLst/>
              <a:gdLst/>
              <a:ahLst/>
              <a:cxnLst/>
              <a:rect l="l" t="t" r="r" b="b"/>
              <a:pathLst>
                <a:path w="685800" h="932814">
                  <a:moveTo>
                    <a:pt x="685800" y="0"/>
                  </a:moveTo>
                  <a:lnTo>
                    <a:pt x="0" y="0"/>
                  </a:lnTo>
                  <a:lnTo>
                    <a:pt x="0" y="932688"/>
                  </a:lnTo>
                  <a:lnTo>
                    <a:pt x="685800" y="932688"/>
                  </a:lnTo>
                  <a:lnTo>
                    <a:pt x="685800" y="0"/>
                  </a:lnTo>
                  <a:close/>
                </a:path>
              </a:pathLst>
            </a:custGeom>
            <a:solidFill>
              <a:srgbClr val="4471C4"/>
            </a:solidFill>
          </p:spPr>
          <p:txBody>
            <a:bodyPr wrap="square" lIns="0" tIns="0" rIns="0" bIns="0" rtlCol="0"/>
            <a:lstStyle/>
            <a:p>
              <a:endParaRPr>
                <a:solidFill>
                  <a:srgbClr val="1F145D"/>
                </a:solidFill>
              </a:endParaRPr>
            </a:p>
          </p:txBody>
        </p:sp>
      </p:grpSp>
      <p:sp>
        <p:nvSpPr>
          <p:cNvPr id="28" name="object 28"/>
          <p:cNvSpPr txBox="1"/>
          <p:nvPr/>
        </p:nvSpPr>
        <p:spPr>
          <a:xfrm>
            <a:off x="10722864" y="1210055"/>
            <a:ext cx="685800" cy="861774"/>
          </a:xfrm>
          <a:prstGeom prst="rect">
            <a:avLst/>
          </a:prstGeom>
          <a:ln w="12700">
            <a:solidFill>
              <a:srgbClr val="2E528F"/>
            </a:solidFill>
          </a:ln>
        </p:spPr>
        <p:txBody>
          <a:bodyPr vert="horz" wrap="square" lIns="0" tIns="30480" rIns="0" bIns="0" rtlCol="0">
            <a:spAutoFit/>
          </a:bodyPr>
          <a:lstStyle/>
          <a:p>
            <a:pPr marL="92075" marR="133350">
              <a:lnSpc>
                <a:spcPct val="100000"/>
              </a:lnSpc>
              <a:spcBef>
                <a:spcPts val="240"/>
              </a:spcBef>
              <a:tabLst>
                <a:tab pos="390525" algn="l"/>
              </a:tabLst>
            </a:pPr>
            <a:r>
              <a:rPr sz="1800" dirty="0">
                <a:solidFill>
                  <a:srgbClr val="1F145D"/>
                </a:solidFill>
                <a:latin typeface="Calibri"/>
                <a:cs typeface="Calibri"/>
              </a:rPr>
              <a:t>D	Q  CE</a:t>
            </a:r>
            <a:endParaRPr sz="1800">
              <a:solidFill>
                <a:srgbClr val="1F145D"/>
              </a:solidFill>
              <a:latin typeface="Calibri"/>
              <a:cs typeface="Calibri"/>
            </a:endParaRPr>
          </a:p>
          <a:p>
            <a:pPr marL="143510">
              <a:lnSpc>
                <a:spcPct val="100000"/>
              </a:lnSpc>
              <a:tabLst>
                <a:tab pos="423545" algn="l"/>
              </a:tabLst>
            </a:pPr>
            <a:r>
              <a:rPr sz="1800" dirty="0">
                <a:solidFill>
                  <a:srgbClr val="1F145D"/>
                </a:solidFill>
                <a:latin typeface="Calibri"/>
                <a:cs typeface="Calibri"/>
              </a:rPr>
              <a:t>C	Q</a:t>
            </a:r>
            <a:endParaRPr sz="1800">
              <a:solidFill>
                <a:srgbClr val="1F145D"/>
              </a:solidFill>
              <a:latin typeface="Calibri"/>
              <a:cs typeface="Calibri"/>
            </a:endParaRPr>
          </a:p>
        </p:txBody>
      </p:sp>
      <p:grpSp>
        <p:nvGrpSpPr>
          <p:cNvPr id="29" name="object 29"/>
          <p:cNvGrpSpPr/>
          <p:nvPr/>
        </p:nvGrpSpPr>
        <p:grpSpPr>
          <a:xfrm>
            <a:off x="10466705" y="996569"/>
            <a:ext cx="1204595" cy="1391920"/>
            <a:chOff x="10466705" y="996569"/>
            <a:chExt cx="1204595" cy="1391920"/>
          </a:xfrm>
        </p:grpSpPr>
        <p:pic>
          <p:nvPicPr>
            <p:cNvPr id="30" name="object 30"/>
            <p:cNvPicPr/>
            <p:nvPr/>
          </p:nvPicPr>
          <p:blipFill>
            <a:blip r:embed="rId6" cstate="print"/>
            <a:stretch>
              <a:fillRect/>
            </a:stretch>
          </p:blipFill>
          <p:spPr>
            <a:xfrm>
              <a:off x="10716514" y="1836166"/>
              <a:ext cx="116331" cy="227584"/>
            </a:xfrm>
            <a:prstGeom prst="rect">
              <a:avLst/>
            </a:prstGeom>
          </p:spPr>
        </p:pic>
        <p:sp>
          <p:nvSpPr>
            <p:cNvPr id="31" name="object 31"/>
            <p:cNvSpPr/>
            <p:nvPr/>
          </p:nvSpPr>
          <p:spPr>
            <a:xfrm>
              <a:off x="11103864" y="1266444"/>
              <a:ext cx="195580" cy="0"/>
            </a:xfrm>
            <a:custGeom>
              <a:avLst/>
              <a:gdLst/>
              <a:ahLst/>
              <a:cxnLst/>
              <a:rect l="l" t="t" r="r" b="b"/>
              <a:pathLst>
                <a:path w="195579">
                  <a:moveTo>
                    <a:pt x="0" y="0"/>
                  </a:moveTo>
                  <a:lnTo>
                    <a:pt x="195325" y="0"/>
                  </a:lnTo>
                </a:path>
              </a:pathLst>
            </a:custGeom>
            <a:ln w="12700">
              <a:solidFill>
                <a:srgbClr val="FFFFFF"/>
              </a:solidFill>
            </a:ln>
          </p:spPr>
          <p:txBody>
            <a:bodyPr wrap="square" lIns="0" tIns="0" rIns="0" bIns="0" rtlCol="0"/>
            <a:lstStyle/>
            <a:p>
              <a:endParaRPr>
                <a:solidFill>
                  <a:srgbClr val="1F145D"/>
                </a:solidFill>
              </a:endParaRPr>
            </a:p>
          </p:txBody>
        </p:sp>
        <p:sp>
          <p:nvSpPr>
            <p:cNvPr id="32" name="object 32"/>
            <p:cNvSpPr/>
            <p:nvPr/>
          </p:nvSpPr>
          <p:spPr>
            <a:xfrm>
              <a:off x="11408664" y="1400556"/>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pic>
          <p:nvPicPr>
            <p:cNvPr id="33" name="object 33"/>
            <p:cNvPicPr/>
            <p:nvPr/>
          </p:nvPicPr>
          <p:blipFill>
            <a:blip r:embed="rId4" cstate="print"/>
            <a:stretch>
              <a:fillRect/>
            </a:stretch>
          </p:blipFill>
          <p:spPr>
            <a:xfrm>
              <a:off x="10469880" y="1362456"/>
              <a:ext cx="252349" cy="76200"/>
            </a:xfrm>
            <a:prstGeom prst="rect">
              <a:avLst/>
            </a:prstGeom>
          </p:spPr>
        </p:pic>
        <p:sp>
          <p:nvSpPr>
            <p:cNvPr id="34" name="object 34"/>
            <p:cNvSpPr/>
            <p:nvPr/>
          </p:nvSpPr>
          <p:spPr>
            <a:xfrm>
              <a:off x="10469880" y="999744"/>
              <a:ext cx="1163320" cy="400050"/>
            </a:xfrm>
            <a:custGeom>
              <a:avLst/>
              <a:gdLst/>
              <a:ahLst/>
              <a:cxnLst/>
              <a:rect l="l" t="t" r="r" b="b"/>
              <a:pathLst>
                <a:path w="1163320" h="400050">
                  <a:moveTo>
                    <a:pt x="1162812" y="400050"/>
                  </a:moveTo>
                  <a:lnTo>
                    <a:pt x="1162812" y="0"/>
                  </a:lnTo>
                </a:path>
                <a:path w="1163320" h="400050">
                  <a:moveTo>
                    <a:pt x="1162050" y="10667"/>
                  </a:moveTo>
                  <a:lnTo>
                    <a:pt x="0" y="10667"/>
                  </a:lnTo>
                </a:path>
                <a:path w="1163320" h="400050">
                  <a:moveTo>
                    <a:pt x="0" y="40005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35" name="object 35"/>
            <p:cNvSpPr/>
            <p:nvPr/>
          </p:nvSpPr>
          <p:spPr>
            <a:xfrm>
              <a:off x="11594592" y="1950719"/>
              <a:ext cx="76200" cy="437515"/>
            </a:xfrm>
            <a:custGeom>
              <a:avLst/>
              <a:gdLst/>
              <a:ahLst/>
              <a:cxnLst/>
              <a:rect l="l" t="t" r="r" b="b"/>
              <a:pathLst>
                <a:path w="76200" h="437514">
                  <a:moveTo>
                    <a:pt x="31750" y="361314"/>
                  </a:moveTo>
                  <a:lnTo>
                    <a:pt x="0" y="361314"/>
                  </a:lnTo>
                  <a:lnTo>
                    <a:pt x="38100" y="437514"/>
                  </a:lnTo>
                  <a:lnTo>
                    <a:pt x="69850" y="374014"/>
                  </a:lnTo>
                  <a:lnTo>
                    <a:pt x="31750" y="374014"/>
                  </a:lnTo>
                  <a:lnTo>
                    <a:pt x="31750" y="361314"/>
                  </a:lnTo>
                  <a:close/>
                </a:path>
                <a:path w="76200" h="437514">
                  <a:moveTo>
                    <a:pt x="44450" y="0"/>
                  </a:moveTo>
                  <a:lnTo>
                    <a:pt x="31750" y="0"/>
                  </a:lnTo>
                  <a:lnTo>
                    <a:pt x="31750" y="374014"/>
                  </a:lnTo>
                  <a:lnTo>
                    <a:pt x="44450" y="374014"/>
                  </a:lnTo>
                  <a:lnTo>
                    <a:pt x="44450" y="0"/>
                  </a:lnTo>
                  <a:close/>
                </a:path>
                <a:path w="76200" h="437514">
                  <a:moveTo>
                    <a:pt x="76200" y="361314"/>
                  </a:moveTo>
                  <a:lnTo>
                    <a:pt x="44450" y="361314"/>
                  </a:lnTo>
                  <a:lnTo>
                    <a:pt x="44450" y="374014"/>
                  </a:lnTo>
                  <a:lnTo>
                    <a:pt x="69850" y="374014"/>
                  </a:lnTo>
                  <a:lnTo>
                    <a:pt x="76200" y="361314"/>
                  </a:lnTo>
                  <a:close/>
                </a:path>
              </a:pathLst>
            </a:custGeom>
            <a:solidFill>
              <a:srgbClr val="4471C4"/>
            </a:solidFill>
          </p:spPr>
          <p:txBody>
            <a:bodyPr wrap="square" lIns="0" tIns="0" rIns="0" bIns="0" rtlCol="0"/>
            <a:lstStyle/>
            <a:p>
              <a:endParaRPr>
                <a:solidFill>
                  <a:srgbClr val="1F145D"/>
                </a:solidFill>
              </a:endParaRPr>
            </a:p>
          </p:txBody>
        </p:sp>
        <p:sp>
          <p:nvSpPr>
            <p:cNvPr id="36" name="object 36"/>
            <p:cNvSpPr/>
            <p:nvPr/>
          </p:nvSpPr>
          <p:spPr>
            <a:xfrm>
              <a:off x="11408664" y="1950719"/>
              <a:ext cx="224154" cy="0"/>
            </a:xfrm>
            <a:custGeom>
              <a:avLst/>
              <a:gdLst/>
              <a:ahLst/>
              <a:cxnLst/>
              <a:rect l="l" t="t" r="r" b="b"/>
              <a:pathLst>
                <a:path w="224154">
                  <a:moveTo>
                    <a:pt x="0" y="0"/>
                  </a:moveTo>
                  <a:lnTo>
                    <a:pt x="223900" y="0"/>
                  </a:lnTo>
                </a:path>
              </a:pathLst>
            </a:custGeom>
            <a:ln w="6350">
              <a:solidFill>
                <a:srgbClr val="4471C4"/>
              </a:solidFill>
            </a:ln>
          </p:spPr>
          <p:txBody>
            <a:bodyPr wrap="square" lIns="0" tIns="0" rIns="0" bIns="0" rtlCol="0"/>
            <a:lstStyle/>
            <a:p>
              <a:endParaRPr>
                <a:solidFill>
                  <a:srgbClr val="1F145D"/>
                </a:solidFill>
              </a:endParaRPr>
            </a:p>
          </p:txBody>
        </p:sp>
      </p:grpSp>
      <p:sp>
        <p:nvSpPr>
          <p:cNvPr id="37" name="object 37"/>
          <p:cNvSpPr txBox="1"/>
          <p:nvPr/>
        </p:nvSpPr>
        <p:spPr>
          <a:xfrm>
            <a:off x="6825742" y="2610993"/>
            <a:ext cx="28765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1F145D"/>
                </a:solidFill>
                <a:latin typeface="Calibri"/>
                <a:cs typeface="Calibri"/>
              </a:rPr>
              <a:t>CLK</a:t>
            </a:r>
            <a:endParaRPr sz="1400">
              <a:solidFill>
                <a:srgbClr val="1F145D"/>
              </a:solidFill>
              <a:latin typeface="Calibri"/>
              <a:cs typeface="Calibri"/>
            </a:endParaRPr>
          </a:p>
        </p:txBody>
      </p:sp>
      <p:sp>
        <p:nvSpPr>
          <p:cNvPr id="38" name="object 38"/>
          <p:cNvSpPr txBox="1"/>
          <p:nvPr/>
        </p:nvSpPr>
        <p:spPr>
          <a:xfrm>
            <a:off x="8493632" y="2394585"/>
            <a:ext cx="236854"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F145D"/>
                </a:solidFill>
                <a:latin typeface="Calibri"/>
                <a:cs typeface="Calibri"/>
              </a:rPr>
              <a:t>Q0</a:t>
            </a:r>
            <a:endParaRPr sz="1400">
              <a:solidFill>
                <a:srgbClr val="1F145D"/>
              </a:solidFill>
              <a:latin typeface="Calibri"/>
              <a:cs typeface="Calibri"/>
            </a:endParaRPr>
          </a:p>
        </p:txBody>
      </p:sp>
      <p:sp>
        <p:nvSpPr>
          <p:cNvPr id="39" name="object 39"/>
          <p:cNvSpPr txBox="1"/>
          <p:nvPr/>
        </p:nvSpPr>
        <p:spPr>
          <a:xfrm>
            <a:off x="10102977" y="2391537"/>
            <a:ext cx="236854"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F145D"/>
                </a:solidFill>
                <a:latin typeface="Calibri"/>
                <a:cs typeface="Calibri"/>
              </a:rPr>
              <a:t>Q1</a:t>
            </a:r>
            <a:endParaRPr sz="1400">
              <a:solidFill>
                <a:srgbClr val="1F145D"/>
              </a:solidFill>
              <a:latin typeface="Calibri"/>
              <a:cs typeface="Calibri"/>
            </a:endParaRPr>
          </a:p>
        </p:txBody>
      </p:sp>
      <p:sp>
        <p:nvSpPr>
          <p:cNvPr id="40" name="object 40"/>
          <p:cNvSpPr txBox="1"/>
          <p:nvPr/>
        </p:nvSpPr>
        <p:spPr>
          <a:xfrm>
            <a:off x="11488673" y="2400757"/>
            <a:ext cx="236854"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F145D"/>
                </a:solidFill>
                <a:latin typeface="Calibri"/>
                <a:cs typeface="Calibri"/>
              </a:rPr>
              <a:t>Q2</a:t>
            </a:r>
            <a:endParaRPr sz="1400">
              <a:solidFill>
                <a:srgbClr val="1F145D"/>
              </a:solidFill>
              <a:latin typeface="Calibri"/>
              <a:cs typeface="Calibri"/>
            </a:endParaRPr>
          </a:p>
        </p:txBody>
      </p:sp>
      <p:grpSp>
        <p:nvGrpSpPr>
          <p:cNvPr id="41" name="object 41"/>
          <p:cNvGrpSpPr/>
          <p:nvPr/>
        </p:nvGrpSpPr>
        <p:grpSpPr>
          <a:xfrm>
            <a:off x="7239000" y="935736"/>
            <a:ext cx="3486150" cy="1818639"/>
            <a:chOff x="7239000" y="935736"/>
            <a:chExt cx="3486150" cy="1818639"/>
          </a:xfrm>
        </p:grpSpPr>
        <p:sp>
          <p:nvSpPr>
            <p:cNvPr id="42" name="object 42"/>
            <p:cNvSpPr/>
            <p:nvPr/>
          </p:nvSpPr>
          <p:spPr>
            <a:xfrm>
              <a:off x="8743188" y="1702308"/>
              <a:ext cx="533400" cy="0"/>
            </a:xfrm>
            <a:custGeom>
              <a:avLst/>
              <a:gdLst/>
              <a:ahLst/>
              <a:cxnLst/>
              <a:rect l="l" t="t" r="r" b="b"/>
              <a:pathLst>
                <a:path w="533400">
                  <a:moveTo>
                    <a:pt x="533400" y="0"/>
                  </a:moveTo>
                  <a:lnTo>
                    <a:pt x="0" y="0"/>
                  </a:lnTo>
                </a:path>
              </a:pathLst>
            </a:custGeom>
            <a:ln w="6350">
              <a:solidFill>
                <a:srgbClr val="4471C4"/>
              </a:solidFill>
            </a:ln>
          </p:spPr>
          <p:txBody>
            <a:bodyPr wrap="square" lIns="0" tIns="0" rIns="0" bIns="0" rtlCol="0"/>
            <a:lstStyle/>
            <a:p>
              <a:endParaRPr>
                <a:solidFill>
                  <a:srgbClr val="1F145D"/>
                </a:solidFill>
              </a:endParaRPr>
            </a:p>
          </p:txBody>
        </p:sp>
        <p:sp>
          <p:nvSpPr>
            <p:cNvPr id="43" name="object 43"/>
            <p:cNvSpPr/>
            <p:nvPr/>
          </p:nvSpPr>
          <p:spPr>
            <a:xfrm>
              <a:off x="8503666" y="1950719"/>
              <a:ext cx="1720850" cy="423545"/>
            </a:xfrm>
            <a:custGeom>
              <a:avLst/>
              <a:gdLst/>
              <a:ahLst/>
              <a:cxnLst/>
              <a:rect l="l" t="t" r="r" b="b"/>
              <a:pathLst>
                <a:path w="1720850" h="423544">
                  <a:moveTo>
                    <a:pt x="195199" y="346583"/>
                  </a:moveTo>
                  <a:lnTo>
                    <a:pt x="163449" y="346583"/>
                  </a:lnTo>
                  <a:lnTo>
                    <a:pt x="163449" y="72771"/>
                  </a:lnTo>
                  <a:lnTo>
                    <a:pt x="163449" y="60071"/>
                  </a:lnTo>
                  <a:lnTo>
                    <a:pt x="12700" y="60071"/>
                  </a:lnTo>
                  <a:lnTo>
                    <a:pt x="12700" y="42672"/>
                  </a:lnTo>
                  <a:lnTo>
                    <a:pt x="0" y="42672"/>
                  </a:lnTo>
                  <a:lnTo>
                    <a:pt x="0" y="72771"/>
                  </a:lnTo>
                  <a:lnTo>
                    <a:pt x="150749" y="72771"/>
                  </a:lnTo>
                  <a:lnTo>
                    <a:pt x="150749" y="346583"/>
                  </a:lnTo>
                  <a:lnTo>
                    <a:pt x="118999" y="346583"/>
                  </a:lnTo>
                  <a:lnTo>
                    <a:pt x="157099" y="422783"/>
                  </a:lnTo>
                  <a:lnTo>
                    <a:pt x="188849" y="359283"/>
                  </a:lnTo>
                  <a:lnTo>
                    <a:pt x="195199" y="346583"/>
                  </a:lnTo>
                  <a:close/>
                </a:path>
                <a:path w="1720850" h="423544">
                  <a:moveTo>
                    <a:pt x="1720723" y="346964"/>
                  </a:moveTo>
                  <a:lnTo>
                    <a:pt x="1688973" y="346964"/>
                  </a:lnTo>
                  <a:lnTo>
                    <a:pt x="1688973" y="24003"/>
                  </a:lnTo>
                  <a:lnTo>
                    <a:pt x="1688973" y="11303"/>
                  </a:lnTo>
                  <a:lnTo>
                    <a:pt x="1465072" y="11303"/>
                  </a:lnTo>
                  <a:lnTo>
                    <a:pt x="1465072" y="0"/>
                  </a:lnTo>
                  <a:lnTo>
                    <a:pt x="1452372" y="0"/>
                  </a:lnTo>
                  <a:lnTo>
                    <a:pt x="1452372" y="24003"/>
                  </a:lnTo>
                  <a:lnTo>
                    <a:pt x="1676273" y="24003"/>
                  </a:lnTo>
                  <a:lnTo>
                    <a:pt x="1676273" y="346964"/>
                  </a:lnTo>
                  <a:lnTo>
                    <a:pt x="1644523" y="346964"/>
                  </a:lnTo>
                  <a:lnTo>
                    <a:pt x="1682623" y="423164"/>
                  </a:lnTo>
                  <a:lnTo>
                    <a:pt x="1714373" y="359664"/>
                  </a:lnTo>
                  <a:lnTo>
                    <a:pt x="1720723" y="346964"/>
                  </a:lnTo>
                  <a:close/>
                </a:path>
              </a:pathLst>
            </a:custGeom>
            <a:solidFill>
              <a:srgbClr val="4471C4"/>
            </a:solidFill>
          </p:spPr>
          <p:txBody>
            <a:bodyPr wrap="square" lIns="0" tIns="0" rIns="0" bIns="0" rtlCol="0"/>
            <a:lstStyle/>
            <a:p>
              <a:endParaRPr>
                <a:solidFill>
                  <a:srgbClr val="1F145D"/>
                </a:solidFill>
              </a:endParaRPr>
            </a:p>
          </p:txBody>
        </p:sp>
        <p:sp>
          <p:nvSpPr>
            <p:cNvPr id="44" name="object 44"/>
            <p:cNvSpPr/>
            <p:nvPr/>
          </p:nvSpPr>
          <p:spPr>
            <a:xfrm>
              <a:off x="7239000" y="2743200"/>
              <a:ext cx="3287395" cy="0"/>
            </a:xfrm>
            <a:custGeom>
              <a:avLst/>
              <a:gdLst/>
              <a:ahLst/>
              <a:cxnLst/>
              <a:rect l="l" t="t" r="r" b="b"/>
              <a:pathLst>
                <a:path w="3287395">
                  <a:moveTo>
                    <a:pt x="0" y="0"/>
                  </a:moveTo>
                  <a:lnTo>
                    <a:pt x="3286886" y="0"/>
                  </a:lnTo>
                </a:path>
              </a:pathLst>
            </a:custGeom>
            <a:ln w="6350">
              <a:solidFill>
                <a:srgbClr val="4471C4"/>
              </a:solidFill>
            </a:ln>
          </p:spPr>
          <p:txBody>
            <a:bodyPr wrap="square" lIns="0" tIns="0" rIns="0" bIns="0" rtlCol="0"/>
            <a:lstStyle/>
            <a:p>
              <a:endParaRPr>
                <a:solidFill>
                  <a:srgbClr val="1F145D"/>
                </a:solidFill>
              </a:endParaRPr>
            </a:p>
          </p:txBody>
        </p:sp>
        <p:sp>
          <p:nvSpPr>
            <p:cNvPr id="45" name="object 45"/>
            <p:cNvSpPr/>
            <p:nvPr/>
          </p:nvSpPr>
          <p:spPr>
            <a:xfrm>
              <a:off x="7513066" y="1912238"/>
              <a:ext cx="3209290" cy="842010"/>
            </a:xfrm>
            <a:custGeom>
              <a:avLst/>
              <a:gdLst/>
              <a:ahLst/>
              <a:cxnLst/>
              <a:rect l="l" t="t" r="r" b="b"/>
              <a:pathLst>
                <a:path w="3209290" h="842010">
                  <a:moveTo>
                    <a:pt x="320294" y="82677"/>
                  </a:moveTo>
                  <a:lnTo>
                    <a:pt x="307594" y="76327"/>
                  </a:lnTo>
                  <a:lnTo>
                    <a:pt x="244094" y="44577"/>
                  </a:lnTo>
                  <a:lnTo>
                    <a:pt x="244094" y="76327"/>
                  </a:lnTo>
                  <a:lnTo>
                    <a:pt x="0" y="76327"/>
                  </a:lnTo>
                  <a:lnTo>
                    <a:pt x="0" y="831723"/>
                  </a:lnTo>
                  <a:lnTo>
                    <a:pt x="12700" y="831723"/>
                  </a:lnTo>
                  <a:lnTo>
                    <a:pt x="12700" y="89027"/>
                  </a:lnTo>
                  <a:lnTo>
                    <a:pt x="244094" y="89027"/>
                  </a:lnTo>
                  <a:lnTo>
                    <a:pt x="244094" y="120777"/>
                  </a:lnTo>
                  <a:lnTo>
                    <a:pt x="307594" y="89027"/>
                  </a:lnTo>
                  <a:lnTo>
                    <a:pt x="320294" y="82677"/>
                  </a:lnTo>
                  <a:close/>
                </a:path>
                <a:path w="3209290" h="842010">
                  <a:moveTo>
                    <a:pt x="1764665" y="62865"/>
                  </a:moveTo>
                  <a:lnTo>
                    <a:pt x="1751965" y="56515"/>
                  </a:lnTo>
                  <a:lnTo>
                    <a:pt x="1688465" y="24765"/>
                  </a:lnTo>
                  <a:lnTo>
                    <a:pt x="1688465" y="56515"/>
                  </a:lnTo>
                  <a:lnTo>
                    <a:pt x="1395984" y="56515"/>
                  </a:lnTo>
                  <a:lnTo>
                    <a:pt x="1395984" y="841629"/>
                  </a:lnTo>
                  <a:lnTo>
                    <a:pt x="1408684" y="841629"/>
                  </a:lnTo>
                  <a:lnTo>
                    <a:pt x="1408684" y="69215"/>
                  </a:lnTo>
                  <a:lnTo>
                    <a:pt x="1688465" y="69215"/>
                  </a:lnTo>
                  <a:lnTo>
                    <a:pt x="1688465" y="100965"/>
                  </a:lnTo>
                  <a:lnTo>
                    <a:pt x="1751965" y="69215"/>
                  </a:lnTo>
                  <a:lnTo>
                    <a:pt x="1764665" y="62865"/>
                  </a:lnTo>
                  <a:close/>
                </a:path>
                <a:path w="3209290" h="842010">
                  <a:moveTo>
                    <a:pt x="3209163" y="38481"/>
                  </a:moveTo>
                  <a:lnTo>
                    <a:pt x="3195853" y="31750"/>
                  </a:lnTo>
                  <a:lnTo>
                    <a:pt x="3133090" y="0"/>
                  </a:lnTo>
                  <a:lnTo>
                    <a:pt x="3132925" y="31750"/>
                  </a:lnTo>
                  <a:lnTo>
                    <a:pt x="3014472" y="31750"/>
                  </a:lnTo>
                  <a:lnTo>
                    <a:pt x="3014472" y="831977"/>
                  </a:lnTo>
                  <a:lnTo>
                    <a:pt x="3027172" y="831977"/>
                  </a:lnTo>
                  <a:lnTo>
                    <a:pt x="3027172" y="44450"/>
                  </a:lnTo>
                  <a:lnTo>
                    <a:pt x="3132861" y="44450"/>
                  </a:lnTo>
                  <a:lnTo>
                    <a:pt x="3132709" y="76200"/>
                  </a:lnTo>
                  <a:lnTo>
                    <a:pt x="3197060" y="44450"/>
                  </a:lnTo>
                  <a:lnTo>
                    <a:pt x="3209163" y="38481"/>
                  </a:lnTo>
                  <a:close/>
                </a:path>
              </a:pathLst>
            </a:custGeom>
            <a:solidFill>
              <a:srgbClr val="4471C4"/>
            </a:solidFill>
          </p:spPr>
          <p:txBody>
            <a:bodyPr wrap="square" lIns="0" tIns="0" rIns="0" bIns="0" rtlCol="0"/>
            <a:lstStyle/>
            <a:p>
              <a:endParaRPr>
                <a:solidFill>
                  <a:srgbClr val="1F145D"/>
                </a:solidFill>
              </a:endParaRPr>
            </a:p>
          </p:txBody>
        </p:sp>
        <p:pic>
          <p:nvPicPr>
            <p:cNvPr id="46" name="object 46"/>
            <p:cNvPicPr/>
            <p:nvPr/>
          </p:nvPicPr>
          <p:blipFill>
            <a:blip r:embed="rId7" cstate="print"/>
            <a:stretch>
              <a:fillRect/>
            </a:stretch>
          </p:blipFill>
          <p:spPr>
            <a:xfrm>
              <a:off x="10343388" y="1563623"/>
              <a:ext cx="251459" cy="233172"/>
            </a:xfrm>
            <a:prstGeom prst="rect">
              <a:avLst/>
            </a:prstGeom>
          </p:spPr>
        </p:pic>
        <p:sp>
          <p:nvSpPr>
            <p:cNvPr id="47" name="object 47"/>
            <p:cNvSpPr/>
            <p:nvPr/>
          </p:nvSpPr>
          <p:spPr>
            <a:xfrm>
              <a:off x="10343388" y="1563623"/>
              <a:ext cx="251460" cy="233679"/>
            </a:xfrm>
            <a:custGeom>
              <a:avLst/>
              <a:gdLst/>
              <a:ahLst/>
              <a:cxnLst/>
              <a:rect l="l" t="t" r="r" b="b"/>
              <a:pathLst>
                <a:path w="251459" h="233680">
                  <a:moveTo>
                    <a:pt x="0" y="0"/>
                  </a:moveTo>
                  <a:lnTo>
                    <a:pt x="125729" y="0"/>
                  </a:lnTo>
                  <a:lnTo>
                    <a:pt x="174682" y="9161"/>
                  </a:lnTo>
                  <a:lnTo>
                    <a:pt x="214645" y="34147"/>
                  </a:lnTo>
                  <a:lnTo>
                    <a:pt x="241583" y="71205"/>
                  </a:lnTo>
                  <a:lnTo>
                    <a:pt x="251459" y="116586"/>
                  </a:lnTo>
                  <a:lnTo>
                    <a:pt x="241583" y="161966"/>
                  </a:lnTo>
                  <a:lnTo>
                    <a:pt x="214645" y="199024"/>
                  </a:lnTo>
                  <a:lnTo>
                    <a:pt x="174682" y="224010"/>
                  </a:lnTo>
                  <a:lnTo>
                    <a:pt x="125729" y="233172"/>
                  </a:lnTo>
                  <a:lnTo>
                    <a:pt x="0" y="233172"/>
                  </a:lnTo>
                  <a:lnTo>
                    <a:pt x="0" y="0"/>
                  </a:lnTo>
                  <a:close/>
                </a:path>
              </a:pathLst>
            </a:custGeom>
            <a:ln w="12700">
              <a:solidFill>
                <a:srgbClr val="2E528F"/>
              </a:solidFill>
            </a:ln>
          </p:spPr>
          <p:txBody>
            <a:bodyPr wrap="square" lIns="0" tIns="0" rIns="0" bIns="0" rtlCol="0"/>
            <a:lstStyle/>
            <a:p>
              <a:endParaRPr>
                <a:solidFill>
                  <a:srgbClr val="1F145D"/>
                </a:solidFill>
              </a:endParaRPr>
            </a:p>
          </p:txBody>
        </p:sp>
        <p:sp>
          <p:nvSpPr>
            <p:cNvPr id="48" name="object 48"/>
            <p:cNvSpPr/>
            <p:nvPr/>
          </p:nvSpPr>
          <p:spPr>
            <a:xfrm>
              <a:off x="8743188" y="935736"/>
              <a:ext cx="1979295" cy="788035"/>
            </a:xfrm>
            <a:custGeom>
              <a:avLst/>
              <a:gdLst/>
              <a:ahLst/>
              <a:cxnLst/>
              <a:rect l="l" t="t" r="r" b="b"/>
              <a:pathLst>
                <a:path w="1979295" h="788035">
                  <a:moveTo>
                    <a:pt x="1851659" y="744474"/>
                  </a:moveTo>
                  <a:lnTo>
                    <a:pt x="1978786" y="740663"/>
                  </a:lnTo>
                </a:path>
                <a:path w="1979295" h="788035">
                  <a:moveTo>
                    <a:pt x="1443227" y="489203"/>
                  </a:moveTo>
                  <a:lnTo>
                    <a:pt x="1443227" y="784478"/>
                  </a:lnTo>
                </a:path>
                <a:path w="1979295" h="788035">
                  <a:moveTo>
                    <a:pt x="1599437" y="787908"/>
                  </a:moveTo>
                  <a:lnTo>
                    <a:pt x="1437131" y="787908"/>
                  </a:lnTo>
                </a:path>
                <a:path w="1979295" h="788035">
                  <a:moveTo>
                    <a:pt x="1599310" y="685800"/>
                  </a:moveTo>
                  <a:lnTo>
                    <a:pt x="1516379" y="685800"/>
                  </a:lnTo>
                </a:path>
                <a:path w="1979295" h="788035">
                  <a:moveTo>
                    <a:pt x="1517903" y="683387"/>
                  </a:moveTo>
                  <a:lnTo>
                    <a:pt x="1517903" y="0"/>
                  </a:lnTo>
                </a:path>
                <a:path w="1979295" h="788035">
                  <a:moveTo>
                    <a:pt x="1516379" y="4572"/>
                  </a:moveTo>
                  <a:lnTo>
                    <a:pt x="0" y="4572"/>
                  </a:lnTo>
                </a:path>
              </a:pathLst>
            </a:custGeom>
            <a:ln w="6350">
              <a:solidFill>
                <a:srgbClr val="4471C4"/>
              </a:solidFill>
            </a:ln>
          </p:spPr>
          <p:txBody>
            <a:bodyPr wrap="square" lIns="0" tIns="0" rIns="0" bIns="0" rtlCol="0"/>
            <a:lstStyle/>
            <a:p>
              <a:endParaRPr>
                <a:solidFill>
                  <a:srgbClr val="1F145D"/>
                </a:solidFill>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304418"/>
            <a:ext cx="3522877" cy="697230"/>
          </a:xfrm>
          <a:prstGeom prst="rect">
            <a:avLst/>
          </a:prstGeom>
        </p:spPr>
        <p:txBody>
          <a:bodyPr vert="horz" wrap="square" lIns="0" tIns="13335" rIns="0" bIns="0" rtlCol="0">
            <a:spAutoFit/>
          </a:bodyPr>
          <a:lstStyle/>
          <a:p>
            <a:pPr marL="12700">
              <a:lnSpc>
                <a:spcPct val="100000"/>
              </a:lnSpc>
              <a:spcBef>
                <a:spcPts val="105"/>
              </a:spcBef>
            </a:pPr>
            <a:r>
              <a:rPr spc="-5" dirty="0"/>
              <a:t>Clock</a:t>
            </a:r>
            <a:r>
              <a:rPr spc="-50" dirty="0"/>
              <a:t> </a:t>
            </a:r>
            <a:r>
              <a:rPr dirty="0"/>
              <a:t>Divider</a:t>
            </a:r>
          </a:p>
        </p:txBody>
      </p:sp>
      <p:sp>
        <p:nvSpPr>
          <p:cNvPr id="3" name="object 3"/>
          <p:cNvSpPr txBox="1"/>
          <p:nvPr/>
        </p:nvSpPr>
        <p:spPr>
          <a:xfrm>
            <a:off x="916939" y="1802638"/>
            <a:ext cx="6320155" cy="3303597"/>
          </a:xfrm>
          <a:prstGeom prst="rect">
            <a:avLst/>
          </a:prstGeom>
        </p:spPr>
        <p:txBody>
          <a:bodyPr vert="horz" wrap="square" lIns="0" tIns="48895" rIns="0" bIns="0" rtlCol="0">
            <a:spAutoFit/>
          </a:bodyPr>
          <a:lstStyle/>
          <a:p>
            <a:pPr marL="241300" marR="5080" indent="-229235">
              <a:lnSpc>
                <a:spcPct val="90100"/>
              </a:lnSpc>
              <a:spcBef>
                <a:spcPts val="385"/>
              </a:spcBef>
              <a:buFont typeface="Arial"/>
              <a:buChar char="•"/>
              <a:tabLst>
                <a:tab pos="241935" algn="l"/>
              </a:tabLst>
            </a:pPr>
            <a:r>
              <a:rPr sz="2400" spc="-45" dirty="0">
                <a:solidFill>
                  <a:srgbClr val="1F145D"/>
                </a:solidFill>
                <a:latin typeface="Calibri"/>
                <a:cs typeface="Calibri"/>
              </a:rPr>
              <a:t>We</a:t>
            </a:r>
            <a:r>
              <a:rPr sz="2400" spc="-5" dirty="0">
                <a:solidFill>
                  <a:srgbClr val="1F145D"/>
                </a:solidFill>
                <a:latin typeface="Calibri"/>
                <a:cs typeface="Calibri"/>
              </a:rPr>
              <a:t> </a:t>
            </a:r>
            <a:r>
              <a:rPr sz="2400" spc="-10" dirty="0">
                <a:solidFill>
                  <a:srgbClr val="1F145D"/>
                </a:solidFill>
                <a:latin typeface="Calibri"/>
                <a:cs typeface="Calibri"/>
              </a:rPr>
              <a:t>can</a:t>
            </a:r>
            <a:r>
              <a:rPr sz="2400" spc="-15" dirty="0">
                <a:solidFill>
                  <a:srgbClr val="1F145D"/>
                </a:solidFill>
                <a:latin typeface="Calibri"/>
                <a:cs typeface="Calibri"/>
              </a:rPr>
              <a:t> </a:t>
            </a:r>
            <a:r>
              <a:rPr sz="2400" spc="-5" dirty="0">
                <a:solidFill>
                  <a:srgbClr val="1F145D"/>
                </a:solidFill>
                <a:latin typeface="Calibri"/>
                <a:cs typeface="Calibri"/>
              </a:rPr>
              <a:t>simply</a:t>
            </a:r>
            <a:r>
              <a:rPr sz="2400" spc="-20" dirty="0">
                <a:solidFill>
                  <a:srgbClr val="1F145D"/>
                </a:solidFill>
                <a:latin typeface="Calibri"/>
                <a:cs typeface="Calibri"/>
              </a:rPr>
              <a:t> </a:t>
            </a:r>
            <a:r>
              <a:rPr sz="2400" spc="-5" dirty="0">
                <a:solidFill>
                  <a:srgbClr val="1F145D"/>
                </a:solidFill>
                <a:latin typeface="Calibri"/>
                <a:cs typeface="Calibri"/>
              </a:rPr>
              <a:t>use </a:t>
            </a:r>
            <a:r>
              <a:rPr sz="2400" dirty="0">
                <a:solidFill>
                  <a:srgbClr val="1F145D"/>
                </a:solidFill>
                <a:latin typeface="Calibri"/>
                <a:cs typeface="Calibri"/>
              </a:rPr>
              <a:t>a</a:t>
            </a:r>
            <a:r>
              <a:rPr sz="2400" spc="-10" dirty="0">
                <a:solidFill>
                  <a:srgbClr val="1F145D"/>
                </a:solidFill>
                <a:latin typeface="Calibri"/>
                <a:cs typeface="Calibri"/>
              </a:rPr>
              <a:t> </a:t>
            </a:r>
            <a:r>
              <a:rPr sz="2400" spc="-15" dirty="0">
                <a:solidFill>
                  <a:srgbClr val="1F145D"/>
                </a:solidFill>
                <a:latin typeface="Calibri"/>
                <a:cs typeface="Calibri"/>
              </a:rPr>
              <a:t>counter</a:t>
            </a:r>
            <a:r>
              <a:rPr sz="2400" spc="-10" dirty="0">
                <a:solidFill>
                  <a:srgbClr val="1F145D"/>
                </a:solidFill>
                <a:latin typeface="Calibri"/>
                <a:cs typeface="Calibri"/>
              </a:rPr>
              <a:t> </a:t>
            </a:r>
            <a:r>
              <a:rPr sz="2400" spc="-5" dirty="0">
                <a:solidFill>
                  <a:srgbClr val="1F145D"/>
                </a:solidFill>
                <a:latin typeface="Calibri"/>
                <a:cs typeface="Calibri"/>
              </a:rPr>
              <a:t>(half-value)</a:t>
            </a:r>
            <a:r>
              <a:rPr sz="2400" dirty="0">
                <a:solidFill>
                  <a:srgbClr val="1F145D"/>
                </a:solidFill>
                <a:latin typeface="Calibri"/>
                <a:cs typeface="Calibri"/>
              </a:rPr>
              <a:t> and </a:t>
            </a:r>
            <a:r>
              <a:rPr sz="2400" spc="5" dirty="0">
                <a:solidFill>
                  <a:srgbClr val="1F145D"/>
                </a:solidFill>
                <a:latin typeface="Calibri"/>
                <a:cs typeface="Calibri"/>
              </a:rPr>
              <a:t> </a:t>
            </a:r>
            <a:r>
              <a:rPr sz="2400" dirty="0">
                <a:solidFill>
                  <a:srgbClr val="1F145D"/>
                </a:solidFill>
                <a:latin typeface="Calibri"/>
                <a:cs typeface="Calibri"/>
              </a:rPr>
              <a:t>when</a:t>
            </a:r>
            <a:r>
              <a:rPr sz="2400" spc="-5" dirty="0">
                <a:solidFill>
                  <a:srgbClr val="1F145D"/>
                </a:solidFill>
                <a:latin typeface="Calibri"/>
                <a:cs typeface="Calibri"/>
              </a:rPr>
              <a:t> </a:t>
            </a:r>
            <a:r>
              <a:rPr sz="2400" dirty="0">
                <a:solidFill>
                  <a:srgbClr val="1F145D"/>
                </a:solidFill>
                <a:latin typeface="Calibri"/>
                <a:cs typeface="Calibri"/>
              </a:rPr>
              <a:t>it</a:t>
            </a:r>
            <a:r>
              <a:rPr sz="2400" spc="-25" dirty="0">
                <a:solidFill>
                  <a:srgbClr val="1F145D"/>
                </a:solidFill>
                <a:latin typeface="Calibri"/>
                <a:cs typeface="Calibri"/>
              </a:rPr>
              <a:t> </a:t>
            </a:r>
            <a:r>
              <a:rPr sz="2400" spc="-15" dirty="0">
                <a:solidFill>
                  <a:srgbClr val="1F145D"/>
                </a:solidFill>
                <a:latin typeface="Calibri"/>
                <a:cs typeface="Calibri"/>
              </a:rPr>
              <a:t>wraps</a:t>
            </a:r>
            <a:r>
              <a:rPr sz="2400" spc="-10" dirty="0">
                <a:solidFill>
                  <a:srgbClr val="1F145D"/>
                </a:solidFill>
                <a:latin typeface="Calibri"/>
                <a:cs typeface="Calibri"/>
              </a:rPr>
              <a:t> </a:t>
            </a:r>
            <a:r>
              <a:rPr sz="2400" spc="-5" dirty="0">
                <a:solidFill>
                  <a:srgbClr val="1F145D"/>
                </a:solidFill>
                <a:latin typeface="Calibri"/>
                <a:cs typeface="Calibri"/>
              </a:rPr>
              <a:t>then toggle</a:t>
            </a:r>
            <a:r>
              <a:rPr sz="2400" spc="-25" dirty="0">
                <a:solidFill>
                  <a:srgbClr val="1F145D"/>
                </a:solidFill>
                <a:latin typeface="Calibri"/>
                <a:cs typeface="Calibri"/>
              </a:rPr>
              <a:t> </a:t>
            </a:r>
            <a:r>
              <a:rPr sz="2400" dirty="0">
                <a:solidFill>
                  <a:srgbClr val="1F145D"/>
                </a:solidFill>
                <a:latin typeface="Calibri"/>
                <a:cs typeface="Calibri"/>
              </a:rPr>
              <a:t>the</a:t>
            </a:r>
            <a:r>
              <a:rPr sz="2400" spc="-5" dirty="0">
                <a:solidFill>
                  <a:srgbClr val="1F145D"/>
                </a:solidFill>
                <a:latin typeface="Calibri"/>
                <a:cs typeface="Calibri"/>
              </a:rPr>
              <a:t> output</a:t>
            </a:r>
            <a:r>
              <a:rPr sz="2400" spc="-15" dirty="0">
                <a:solidFill>
                  <a:srgbClr val="1F145D"/>
                </a:solidFill>
                <a:latin typeface="Calibri"/>
                <a:cs typeface="Calibri"/>
              </a:rPr>
              <a:t> </a:t>
            </a:r>
            <a:r>
              <a:rPr sz="2400" dirty="0">
                <a:solidFill>
                  <a:srgbClr val="1F145D"/>
                </a:solidFill>
                <a:latin typeface="Calibri"/>
                <a:cs typeface="Calibri"/>
              </a:rPr>
              <a:t>which</a:t>
            </a:r>
            <a:r>
              <a:rPr sz="2400" spc="-25" dirty="0">
                <a:solidFill>
                  <a:srgbClr val="1F145D"/>
                </a:solidFill>
                <a:latin typeface="Calibri"/>
                <a:cs typeface="Calibri"/>
              </a:rPr>
              <a:t> </a:t>
            </a:r>
            <a:r>
              <a:rPr sz="2400" dirty="0">
                <a:solidFill>
                  <a:srgbClr val="1F145D"/>
                </a:solidFill>
                <a:latin typeface="Calibri"/>
                <a:cs typeface="Calibri"/>
              </a:rPr>
              <a:t>then </a:t>
            </a:r>
            <a:r>
              <a:rPr sz="2400" spc="-525" dirty="0">
                <a:solidFill>
                  <a:srgbClr val="1F145D"/>
                </a:solidFill>
                <a:latin typeface="Calibri"/>
                <a:cs typeface="Calibri"/>
              </a:rPr>
              <a:t> </a:t>
            </a:r>
            <a:r>
              <a:rPr sz="2400" spc="-15" dirty="0">
                <a:solidFill>
                  <a:srgbClr val="1F145D"/>
                </a:solidFill>
                <a:latin typeface="Calibri"/>
                <a:cs typeface="Calibri"/>
              </a:rPr>
              <a:t>forms</a:t>
            </a:r>
            <a:r>
              <a:rPr sz="2400" spc="-10" dirty="0">
                <a:solidFill>
                  <a:srgbClr val="1F145D"/>
                </a:solidFill>
                <a:latin typeface="Calibri"/>
                <a:cs typeface="Calibri"/>
              </a:rPr>
              <a:t> </a:t>
            </a:r>
            <a:r>
              <a:rPr sz="2400" dirty="0">
                <a:solidFill>
                  <a:srgbClr val="1F145D"/>
                </a:solidFill>
                <a:latin typeface="Calibri"/>
                <a:cs typeface="Calibri"/>
              </a:rPr>
              <a:t>the</a:t>
            </a:r>
            <a:r>
              <a:rPr sz="2400" spc="-15" dirty="0">
                <a:solidFill>
                  <a:srgbClr val="1F145D"/>
                </a:solidFill>
                <a:latin typeface="Calibri"/>
                <a:cs typeface="Calibri"/>
              </a:rPr>
              <a:t> </a:t>
            </a:r>
            <a:r>
              <a:rPr sz="2400" spc="-5" dirty="0">
                <a:solidFill>
                  <a:srgbClr val="1F145D"/>
                </a:solidFill>
                <a:latin typeface="Calibri"/>
                <a:cs typeface="Calibri"/>
              </a:rPr>
              <a:t>divided</a:t>
            </a:r>
            <a:r>
              <a:rPr sz="2400" dirty="0">
                <a:solidFill>
                  <a:srgbClr val="1F145D"/>
                </a:solidFill>
                <a:latin typeface="Calibri"/>
                <a:cs typeface="Calibri"/>
              </a:rPr>
              <a:t> clock.</a:t>
            </a:r>
          </a:p>
          <a:p>
            <a:pPr marL="241300" marR="180340" indent="-229235">
              <a:lnSpc>
                <a:spcPts val="2590"/>
              </a:lnSpc>
              <a:spcBef>
                <a:spcPts val="1045"/>
              </a:spcBef>
              <a:buFont typeface="Arial"/>
              <a:buChar char="•"/>
              <a:tabLst>
                <a:tab pos="241935" algn="l"/>
              </a:tabLst>
            </a:pPr>
            <a:r>
              <a:rPr sz="2400" spc="-5" dirty="0">
                <a:solidFill>
                  <a:srgbClr val="1F145D"/>
                </a:solidFill>
                <a:latin typeface="Calibri"/>
                <a:cs typeface="Calibri"/>
              </a:rPr>
              <a:t>The </a:t>
            </a:r>
            <a:r>
              <a:rPr sz="2400" spc="-10" dirty="0">
                <a:solidFill>
                  <a:srgbClr val="1F145D"/>
                </a:solidFill>
                <a:latin typeface="Calibri"/>
                <a:cs typeface="Calibri"/>
              </a:rPr>
              <a:t>tools </a:t>
            </a:r>
            <a:r>
              <a:rPr sz="2400" dirty="0">
                <a:solidFill>
                  <a:srgbClr val="1F145D"/>
                </a:solidFill>
                <a:latin typeface="Calibri"/>
                <a:cs typeface="Calibri"/>
              </a:rPr>
              <a:t>will </a:t>
            </a:r>
            <a:r>
              <a:rPr sz="2400" spc="-10" dirty="0">
                <a:solidFill>
                  <a:srgbClr val="1F145D"/>
                </a:solidFill>
                <a:latin typeface="Calibri"/>
                <a:cs typeface="Calibri"/>
              </a:rPr>
              <a:t>automatically </a:t>
            </a:r>
            <a:r>
              <a:rPr sz="2400" spc="-5" dirty="0">
                <a:solidFill>
                  <a:srgbClr val="1F145D"/>
                </a:solidFill>
                <a:latin typeface="Calibri"/>
                <a:cs typeface="Calibri"/>
              </a:rPr>
              <a:t>handle </a:t>
            </a:r>
            <a:r>
              <a:rPr sz="2400" dirty="0">
                <a:solidFill>
                  <a:srgbClr val="1F145D"/>
                </a:solidFill>
                <a:latin typeface="Calibri"/>
                <a:cs typeface="Calibri"/>
              </a:rPr>
              <a:t>all the </a:t>
            </a:r>
            <a:r>
              <a:rPr sz="2400" spc="-10" dirty="0">
                <a:solidFill>
                  <a:srgbClr val="1F145D"/>
                </a:solidFill>
                <a:latin typeface="Calibri"/>
                <a:cs typeface="Calibri"/>
              </a:rPr>
              <a:t>detail </a:t>
            </a:r>
            <a:r>
              <a:rPr sz="2400" spc="-530" dirty="0">
                <a:solidFill>
                  <a:srgbClr val="1F145D"/>
                </a:solidFill>
                <a:latin typeface="Calibri"/>
                <a:cs typeface="Calibri"/>
              </a:rPr>
              <a:t> </a:t>
            </a:r>
            <a:r>
              <a:rPr sz="2400" spc="-5" dirty="0">
                <a:solidFill>
                  <a:srgbClr val="1F145D"/>
                </a:solidFill>
                <a:latin typeface="Calibri"/>
                <a:cs typeface="Calibri"/>
              </a:rPr>
              <a:t>no</a:t>
            </a:r>
            <a:r>
              <a:rPr sz="2400" spc="-15" dirty="0">
                <a:solidFill>
                  <a:srgbClr val="1F145D"/>
                </a:solidFill>
                <a:latin typeface="Calibri"/>
                <a:cs typeface="Calibri"/>
              </a:rPr>
              <a:t> </a:t>
            </a:r>
            <a:r>
              <a:rPr sz="2400" spc="-5" dirty="0">
                <a:solidFill>
                  <a:srgbClr val="1F145D"/>
                </a:solidFill>
                <a:latin typeface="Calibri"/>
                <a:cs typeface="Calibri"/>
              </a:rPr>
              <a:t>need </a:t>
            </a:r>
            <a:r>
              <a:rPr sz="2400" spc="-15" dirty="0">
                <a:solidFill>
                  <a:srgbClr val="1F145D"/>
                </a:solidFill>
                <a:latin typeface="Calibri"/>
                <a:cs typeface="Calibri"/>
              </a:rPr>
              <a:t>to</a:t>
            </a:r>
            <a:r>
              <a:rPr sz="2400" spc="-10" dirty="0">
                <a:solidFill>
                  <a:srgbClr val="1F145D"/>
                </a:solidFill>
                <a:latin typeface="Calibri"/>
                <a:cs typeface="Calibri"/>
              </a:rPr>
              <a:t> </a:t>
            </a:r>
            <a:r>
              <a:rPr sz="2400" spc="-5" dirty="0">
                <a:solidFill>
                  <a:srgbClr val="1F145D"/>
                </a:solidFill>
                <a:latin typeface="Calibri"/>
                <a:cs typeface="Calibri"/>
              </a:rPr>
              <a:t>do</a:t>
            </a:r>
            <a:r>
              <a:rPr sz="2400" spc="-15" dirty="0">
                <a:solidFill>
                  <a:srgbClr val="1F145D"/>
                </a:solidFill>
                <a:latin typeface="Calibri"/>
                <a:cs typeface="Calibri"/>
              </a:rPr>
              <a:t> </a:t>
            </a:r>
            <a:r>
              <a:rPr sz="2400" spc="-5" dirty="0">
                <a:solidFill>
                  <a:srgbClr val="1F145D"/>
                </a:solidFill>
                <a:latin typeface="Calibri"/>
                <a:cs typeface="Calibri"/>
              </a:rPr>
              <a:t>anything</a:t>
            </a:r>
            <a:r>
              <a:rPr sz="2400" dirty="0">
                <a:solidFill>
                  <a:srgbClr val="1F145D"/>
                </a:solidFill>
                <a:latin typeface="Calibri"/>
                <a:cs typeface="Calibri"/>
              </a:rPr>
              <a:t> </a:t>
            </a:r>
            <a:r>
              <a:rPr sz="2400" spc="-5" dirty="0">
                <a:solidFill>
                  <a:srgbClr val="1F145D"/>
                </a:solidFill>
                <a:latin typeface="Calibri"/>
                <a:cs typeface="Calibri"/>
              </a:rPr>
              <a:t>special.</a:t>
            </a:r>
            <a:r>
              <a:rPr lang="en-GB" sz="2400" spc="-5" dirty="0">
                <a:solidFill>
                  <a:srgbClr val="1F145D"/>
                </a:solidFill>
                <a:latin typeface="Calibri"/>
                <a:cs typeface="Calibri"/>
              </a:rPr>
              <a:t> </a:t>
            </a:r>
          </a:p>
          <a:p>
            <a:pPr marL="241300" marR="180340" indent="-229235">
              <a:lnSpc>
                <a:spcPts val="2590"/>
              </a:lnSpc>
              <a:spcBef>
                <a:spcPts val="1045"/>
              </a:spcBef>
              <a:buFont typeface="Arial"/>
              <a:buChar char="•"/>
              <a:tabLst>
                <a:tab pos="241935" algn="l"/>
              </a:tabLst>
            </a:pPr>
            <a:r>
              <a:rPr lang="en-GB" sz="2400" spc="-5" dirty="0">
                <a:solidFill>
                  <a:srgbClr val="1F145D"/>
                </a:solidFill>
                <a:latin typeface="Calibri"/>
                <a:cs typeface="Calibri"/>
              </a:rPr>
              <a:t>T</a:t>
            </a:r>
            <a:r>
              <a:rPr sz="2400" spc="-5" dirty="0">
                <a:solidFill>
                  <a:srgbClr val="1F145D"/>
                </a:solidFill>
                <a:latin typeface="Calibri"/>
                <a:cs typeface="Calibri"/>
              </a:rPr>
              <a:t>he</a:t>
            </a:r>
            <a:r>
              <a:rPr sz="2400" spc="10" dirty="0">
                <a:solidFill>
                  <a:srgbClr val="1F145D"/>
                </a:solidFill>
                <a:latin typeface="Calibri"/>
                <a:cs typeface="Calibri"/>
              </a:rPr>
              <a:t> </a:t>
            </a:r>
            <a:r>
              <a:rPr sz="2400" spc="-10" dirty="0">
                <a:solidFill>
                  <a:srgbClr val="1F145D"/>
                </a:solidFill>
                <a:latin typeface="Calibri"/>
                <a:cs typeface="Calibri"/>
              </a:rPr>
              <a:t>alternative </a:t>
            </a:r>
            <a:r>
              <a:rPr sz="2400" dirty="0">
                <a:solidFill>
                  <a:srgbClr val="1F145D"/>
                </a:solidFill>
                <a:latin typeface="Calibri"/>
                <a:cs typeface="Calibri"/>
              </a:rPr>
              <a:t>is</a:t>
            </a:r>
            <a:r>
              <a:rPr sz="2400" spc="5" dirty="0">
                <a:solidFill>
                  <a:srgbClr val="1F145D"/>
                </a:solidFill>
                <a:latin typeface="Calibri"/>
                <a:cs typeface="Calibri"/>
              </a:rPr>
              <a:t> </a:t>
            </a:r>
            <a:r>
              <a:rPr sz="2400" spc="-20" dirty="0">
                <a:solidFill>
                  <a:srgbClr val="1F145D"/>
                </a:solidFill>
                <a:latin typeface="Calibri"/>
                <a:cs typeface="Calibri"/>
              </a:rPr>
              <a:t>to</a:t>
            </a:r>
            <a:r>
              <a:rPr sz="2400" spc="-25" dirty="0">
                <a:solidFill>
                  <a:srgbClr val="1F145D"/>
                </a:solidFill>
                <a:latin typeface="Calibri"/>
                <a:cs typeface="Calibri"/>
              </a:rPr>
              <a:t> </a:t>
            </a:r>
            <a:r>
              <a:rPr sz="2400" spc="-5" dirty="0">
                <a:solidFill>
                  <a:srgbClr val="1F145D"/>
                </a:solidFill>
                <a:latin typeface="Calibri"/>
                <a:cs typeface="Calibri"/>
              </a:rPr>
              <a:t>use</a:t>
            </a:r>
            <a:r>
              <a:rPr sz="2400" dirty="0">
                <a:solidFill>
                  <a:srgbClr val="1F145D"/>
                </a:solidFill>
                <a:latin typeface="Calibri"/>
                <a:cs typeface="Calibri"/>
              </a:rPr>
              <a:t> the </a:t>
            </a:r>
            <a:r>
              <a:rPr sz="2400" spc="-10" dirty="0">
                <a:solidFill>
                  <a:srgbClr val="1F145D"/>
                </a:solidFill>
                <a:latin typeface="Calibri"/>
                <a:cs typeface="Calibri"/>
              </a:rPr>
              <a:t>CoreGen</a:t>
            </a:r>
            <a:r>
              <a:rPr sz="2400" spc="-5" dirty="0">
                <a:solidFill>
                  <a:srgbClr val="1F145D"/>
                </a:solidFill>
                <a:latin typeface="Calibri"/>
                <a:cs typeface="Calibri"/>
              </a:rPr>
              <a:t> </a:t>
            </a:r>
            <a:r>
              <a:rPr sz="2400" spc="-15" dirty="0">
                <a:solidFill>
                  <a:srgbClr val="1F145D"/>
                </a:solidFill>
                <a:latin typeface="Calibri"/>
                <a:cs typeface="Calibri"/>
              </a:rPr>
              <a:t>Wizard</a:t>
            </a:r>
            <a:r>
              <a:rPr sz="2400" spc="-5" dirty="0">
                <a:solidFill>
                  <a:srgbClr val="1F145D"/>
                </a:solidFill>
                <a:latin typeface="Calibri"/>
                <a:cs typeface="Calibri"/>
              </a:rPr>
              <a:t> </a:t>
            </a:r>
            <a:r>
              <a:rPr sz="2400" spc="-15" dirty="0">
                <a:solidFill>
                  <a:srgbClr val="1F145D"/>
                </a:solidFill>
                <a:latin typeface="Calibri"/>
                <a:cs typeface="Calibri"/>
              </a:rPr>
              <a:t>to </a:t>
            </a:r>
            <a:r>
              <a:rPr sz="2400" spc="-10" dirty="0">
                <a:solidFill>
                  <a:srgbClr val="1F145D"/>
                </a:solidFill>
                <a:latin typeface="Calibri"/>
                <a:cs typeface="Calibri"/>
              </a:rPr>
              <a:t> </a:t>
            </a:r>
            <a:r>
              <a:rPr sz="2400" spc="-15" dirty="0">
                <a:solidFill>
                  <a:srgbClr val="1F145D"/>
                </a:solidFill>
                <a:latin typeface="Calibri"/>
                <a:cs typeface="Calibri"/>
              </a:rPr>
              <a:t>instantiate </a:t>
            </a:r>
            <a:r>
              <a:rPr sz="2400" dirty="0">
                <a:solidFill>
                  <a:srgbClr val="1F145D"/>
                </a:solidFill>
                <a:latin typeface="Calibri"/>
                <a:cs typeface="Calibri"/>
              </a:rPr>
              <a:t>a </a:t>
            </a:r>
            <a:r>
              <a:rPr sz="2400" spc="-5" dirty="0">
                <a:solidFill>
                  <a:srgbClr val="1F145D"/>
                </a:solidFill>
                <a:latin typeface="Calibri"/>
                <a:cs typeface="Calibri"/>
              </a:rPr>
              <a:t>clock-tile </a:t>
            </a:r>
            <a:r>
              <a:rPr sz="2400" dirty="0">
                <a:solidFill>
                  <a:srgbClr val="1F145D"/>
                </a:solidFill>
                <a:latin typeface="Calibri"/>
                <a:cs typeface="Calibri"/>
              </a:rPr>
              <a:t>which </a:t>
            </a:r>
            <a:r>
              <a:rPr sz="2400" spc="-10" dirty="0">
                <a:solidFill>
                  <a:srgbClr val="1F145D"/>
                </a:solidFill>
                <a:latin typeface="Calibri"/>
                <a:cs typeface="Calibri"/>
              </a:rPr>
              <a:t>contains </a:t>
            </a:r>
            <a:r>
              <a:rPr sz="2400" dirty="0">
                <a:solidFill>
                  <a:srgbClr val="1F145D"/>
                </a:solidFill>
                <a:latin typeface="Calibri"/>
                <a:cs typeface="Calibri"/>
              </a:rPr>
              <a:t>a PLL and </a:t>
            </a:r>
            <a:r>
              <a:rPr sz="2400" spc="5" dirty="0">
                <a:solidFill>
                  <a:srgbClr val="1F145D"/>
                </a:solidFill>
                <a:latin typeface="Calibri"/>
                <a:cs typeface="Calibri"/>
              </a:rPr>
              <a:t> </a:t>
            </a:r>
            <a:r>
              <a:rPr sz="2400" spc="-10" dirty="0">
                <a:solidFill>
                  <a:srgbClr val="1F145D"/>
                </a:solidFill>
                <a:latin typeface="Calibri"/>
                <a:cs typeface="Calibri"/>
              </a:rPr>
              <a:t>can</a:t>
            </a:r>
            <a:r>
              <a:rPr sz="2400" spc="-5" dirty="0">
                <a:solidFill>
                  <a:srgbClr val="1F145D"/>
                </a:solidFill>
                <a:latin typeface="Calibri"/>
                <a:cs typeface="Calibri"/>
              </a:rPr>
              <a:t> </a:t>
            </a:r>
            <a:r>
              <a:rPr sz="2400" spc="-10" dirty="0">
                <a:solidFill>
                  <a:srgbClr val="1F145D"/>
                </a:solidFill>
                <a:latin typeface="Calibri"/>
                <a:cs typeface="Calibri"/>
              </a:rPr>
              <a:t>synthesise</a:t>
            </a:r>
            <a:r>
              <a:rPr sz="2400" dirty="0">
                <a:solidFill>
                  <a:srgbClr val="1F145D"/>
                </a:solidFill>
                <a:latin typeface="Calibri"/>
                <a:cs typeface="Calibri"/>
              </a:rPr>
              <a:t> </a:t>
            </a:r>
            <a:r>
              <a:rPr sz="2400" spc="-5" dirty="0">
                <a:solidFill>
                  <a:srgbClr val="1F145D"/>
                </a:solidFill>
                <a:latin typeface="Calibri"/>
                <a:cs typeface="Calibri"/>
              </a:rPr>
              <a:t>clocks</a:t>
            </a:r>
            <a:r>
              <a:rPr sz="2400" spc="-25" dirty="0">
                <a:solidFill>
                  <a:srgbClr val="1F145D"/>
                </a:solidFill>
                <a:latin typeface="Calibri"/>
                <a:cs typeface="Calibri"/>
              </a:rPr>
              <a:t> </a:t>
            </a:r>
            <a:r>
              <a:rPr sz="2400" spc="-10" dirty="0">
                <a:solidFill>
                  <a:srgbClr val="1F145D"/>
                </a:solidFill>
                <a:latin typeface="Calibri"/>
                <a:cs typeface="Calibri"/>
              </a:rPr>
              <a:t>radically</a:t>
            </a:r>
            <a:r>
              <a:rPr sz="2400" spc="-25" dirty="0">
                <a:solidFill>
                  <a:srgbClr val="1F145D"/>
                </a:solidFill>
                <a:latin typeface="Calibri"/>
                <a:cs typeface="Calibri"/>
              </a:rPr>
              <a:t> </a:t>
            </a:r>
            <a:r>
              <a:rPr sz="2400" spc="-20" dirty="0">
                <a:solidFill>
                  <a:srgbClr val="1F145D"/>
                </a:solidFill>
                <a:latin typeface="Calibri"/>
                <a:cs typeface="Calibri"/>
              </a:rPr>
              <a:t>different</a:t>
            </a:r>
            <a:r>
              <a:rPr sz="2400" spc="10" dirty="0">
                <a:solidFill>
                  <a:srgbClr val="1F145D"/>
                </a:solidFill>
                <a:latin typeface="Calibri"/>
                <a:cs typeface="Calibri"/>
              </a:rPr>
              <a:t> </a:t>
            </a:r>
            <a:r>
              <a:rPr sz="2400" spc="-15" dirty="0">
                <a:solidFill>
                  <a:srgbClr val="1F145D"/>
                </a:solidFill>
                <a:latin typeface="Calibri"/>
                <a:cs typeface="Calibri"/>
              </a:rPr>
              <a:t>from</a:t>
            </a:r>
            <a:r>
              <a:rPr sz="2400" spc="-5" dirty="0">
                <a:solidFill>
                  <a:srgbClr val="1F145D"/>
                </a:solidFill>
                <a:latin typeface="Calibri"/>
                <a:cs typeface="Calibri"/>
              </a:rPr>
              <a:t> </a:t>
            </a:r>
            <a:r>
              <a:rPr sz="2400" dirty="0">
                <a:solidFill>
                  <a:srgbClr val="1F145D"/>
                </a:solidFill>
                <a:latin typeface="Calibri"/>
                <a:cs typeface="Calibri"/>
              </a:rPr>
              <a:t>the </a:t>
            </a:r>
            <a:r>
              <a:rPr sz="2400" spc="-525" dirty="0">
                <a:solidFill>
                  <a:srgbClr val="1F145D"/>
                </a:solidFill>
                <a:latin typeface="Calibri"/>
                <a:cs typeface="Calibri"/>
              </a:rPr>
              <a:t> </a:t>
            </a:r>
            <a:r>
              <a:rPr sz="2400" spc="-10" dirty="0">
                <a:solidFill>
                  <a:srgbClr val="1F145D"/>
                </a:solidFill>
                <a:latin typeface="Calibri"/>
                <a:cs typeface="Calibri"/>
              </a:rPr>
              <a:t>source</a:t>
            </a:r>
            <a:r>
              <a:rPr sz="2400" spc="5" dirty="0">
                <a:solidFill>
                  <a:srgbClr val="1F145D"/>
                </a:solidFill>
                <a:latin typeface="Calibri"/>
                <a:cs typeface="Calibri"/>
              </a:rPr>
              <a:t> </a:t>
            </a:r>
            <a:r>
              <a:rPr sz="2400" spc="-10" dirty="0">
                <a:solidFill>
                  <a:srgbClr val="1F145D"/>
                </a:solidFill>
                <a:latin typeface="Calibri"/>
                <a:cs typeface="Calibri"/>
              </a:rPr>
              <a:t>crystal</a:t>
            </a:r>
            <a:r>
              <a:rPr sz="2400" spc="-35" dirty="0">
                <a:solidFill>
                  <a:srgbClr val="1F145D"/>
                </a:solidFill>
                <a:latin typeface="Calibri"/>
                <a:cs typeface="Calibri"/>
              </a:rPr>
              <a:t> </a:t>
            </a:r>
            <a:r>
              <a:rPr sz="2400" spc="-10" dirty="0">
                <a:solidFill>
                  <a:srgbClr val="1F145D"/>
                </a:solidFill>
                <a:latin typeface="Calibri"/>
                <a:cs typeface="Calibri"/>
              </a:rPr>
              <a:t>even</a:t>
            </a:r>
            <a:r>
              <a:rPr sz="2400" spc="10" dirty="0">
                <a:solidFill>
                  <a:srgbClr val="1F145D"/>
                </a:solidFill>
                <a:latin typeface="Calibri"/>
                <a:cs typeface="Calibri"/>
              </a:rPr>
              <a:t> </a:t>
            </a:r>
            <a:r>
              <a:rPr sz="2400" spc="-5" dirty="0">
                <a:solidFill>
                  <a:srgbClr val="1F145D"/>
                </a:solidFill>
                <a:latin typeface="Calibri"/>
                <a:cs typeface="Calibri"/>
              </a:rPr>
              <a:t>fractional.	</a:t>
            </a:r>
            <a:endParaRPr sz="2400" dirty="0">
              <a:solidFill>
                <a:srgbClr val="1F145D"/>
              </a:solidFill>
              <a:latin typeface="Calibri"/>
              <a:cs typeface="Calibri"/>
            </a:endParaRPr>
          </a:p>
        </p:txBody>
      </p:sp>
      <p:grpSp>
        <p:nvGrpSpPr>
          <p:cNvPr id="4" name="object 4"/>
          <p:cNvGrpSpPr/>
          <p:nvPr/>
        </p:nvGrpSpPr>
        <p:grpSpPr>
          <a:xfrm>
            <a:off x="9162033" y="527050"/>
            <a:ext cx="1023619" cy="1494155"/>
            <a:chOff x="9162033" y="527050"/>
            <a:chExt cx="1023619" cy="1494155"/>
          </a:xfrm>
        </p:grpSpPr>
        <p:sp>
          <p:nvSpPr>
            <p:cNvPr id="5" name="object 5"/>
            <p:cNvSpPr/>
            <p:nvPr/>
          </p:nvSpPr>
          <p:spPr>
            <a:xfrm>
              <a:off x="9168383" y="533400"/>
              <a:ext cx="1010919" cy="1481455"/>
            </a:xfrm>
            <a:custGeom>
              <a:avLst/>
              <a:gdLst/>
              <a:ahLst/>
              <a:cxnLst/>
              <a:rect l="l" t="t" r="r" b="b"/>
              <a:pathLst>
                <a:path w="1010920" h="1481455">
                  <a:moveTo>
                    <a:pt x="1010412" y="0"/>
                  </a:moveTo>
                  <a:lnTo>
                    <a:pt x="0" y="0"/>
                  </a:lnTo>
                  <a:lnTo>
                    <a:pt x="0" y="1481327"/>
                  </a:lnTo>
                  <a:lnTo>
                    <a:pt x="1010412" y="1481327"/>
                  </a:lnTo>
                  <a:lnTo>
                    <a:pt x="1010412" y="0"/>
                  </a:lnTo>
                  <a:close/>
                </a:path>
              </a:pathLst>
            </a:custGeom>
            <a:solidFill>
              <a:srgbClr val="4471C4"/>
            </a:solidFill>
          </p:spPr>
          <p:txBody>
            <a:bodyPr wrap="square" lIns="0" tIns="0" rIns="0" bIns="0" rtlCol="0"/>
            <a:lstStyle/>
            <a:p>
              <a:endParaRPr>
                <a:solidFill>
                  <a:srgbClr val="1F145D"/>
                </a:solidFill>
              </a:endParaRPr>
            </a:p>
          </p:txBody>
        </p:sp>
        <p:sp>
          <p:nvSpPr>
            <p:cNvPr id="6" name="object 6"/>
            <p:cNvSpPr/>
            <p:nvPr/>
          </p:nvSpPr>
          <p:spPr>
            <a:xfrm>
              <a:off x="9168383" y="533400"/>
              <a:ext cx="1010919" cy="1481455"/>
            </a:xfrm>
            <a:custGeom>
              <a:avLst/>
              <a:gdLst/>
              <a:ahLst/>
              <a:cxnLst/>
              <a:rect l="l" t="t" r="r" b="b"/>
              <a:pathLst>
                <a:path w="1010920" h="1481455">
                  <a:moveTo>
                    <a:pt x="0" y="1481327"/>
                  </a:moveTo>
                  <a:lnTo>
                    <a:pt x="1010412" y="1481327"/>
                  </a:lnTo>
                  <a:lnTo>
                    <a:pt x="1010412" y="0"/>
                  </a:lnTo>
                  <a:lnTo>
                    <a:pt x="0" y="0"/>
                  </a:lnTo>
                  <a:lnTo>
                    <a:pt x="0" y="1481327"/>
                  </a:lnTo>
                  <a:close/>
                </a:path>
              </a:pathLst>
            </a:custGeom>
            <a:ln w="12700">
              <a:solidFill>
                <a:srgbClr val="2E528F"/>
              </a:solidFill>
            </a:ln>
          </p:spPr>
          <p:txBody>
            <a:bodyPr wrap="square" lIns="0" tIns="0" rIns="0" bIns="0" rtlCol="0"/>
            <a:lstStyle/>
            <a:p>
              <a:endParaRPr>
                <a:solidFill>
                  <a:srgbClr val="1F145D"/>
                </a:solidFill>
              </a:endParaRPr>
            </a:p>
          </p:txBody>
        </p:sp>
      </p:grpSp>
      <p:sp>
        <p:nvSpPr>
          <p:cNvPr id="7" name="object 7"/>
          <p:cNvSpPr txBox="1"/>
          <p:nvPr/>
        </p:nvSpPr>
        <p:spPr>
          <a:xfrm>
            <a:off x="9416033" y="971550"/>
            <a:ext cx="5194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C</a:t>
            </a:r>
            <a:r>
              <a:rPr sz="1800" spc="-10" dirty="0">
                <a:solidFill>
                  <a:srgbClr val="1F145D"/>
                </a:solidFill>
                <a:latin typeface="Calibri"/>
                <a:cs typeface="Calibri"/>
              </a:rPr>
              <a:t>l</a:t>
            </a:r>
            <a:r>
              <a:rPr sz="1800" spc="-5" dirty="0">
                <a:solidFill>
                  <a:srgbClr val="1F145D"/>
                </a:solidFill>
                <a:latin typeface="Calibri"/>
                <a:cs typeface="Calibri"/>
              </a:rPr>
              <a:t>o</a:t>
            </a:r>
            <a:r>
              <a:rPr sz="1800" spc="-10" dirty="0">
                <a:solidFill>
                  <a:srgbClr val="1F145D"/>
                </a:solidFill>
                <a:latin typeface="Calibri"/>
                <a:cs typeface="Calibri"/>
              </a:rPr>
              <a:t>c</a:t>
            </a:r>
            <a:r>
              <a:rPr sz="1800" dirty="0">
                <a:solidFill>
                  <a:srgbClr val="1F145D"/>
                </a:solidFill>
                <a:latin typeface="Calibri"/>
                <a:cs typeface="Calibri"/>
              </a:rPr>
              <a:t>k</a:t>
            </a:r>
            <a:endParaRPr sz="1800">
              <a:solidFill>
                <a:srgbClr val="1F145D"/>
              </a:solidFill>
              <a:latin typeface="Calibri"/>
              <a:cs typeface="Calibri"/>
            </a:endParaRPr>
          </a:p>
        </p:txBody>
      </p:sp>
      <p:sp>
        <p:nvSpPr>
          <p:cNvPr id="8" name="object 8"/>
          <p:cNvSpPr txBox="1"/>
          <p:nvPr/>
        </p:nvSpPr>
        <p:spPr>
          <a:xfrm>
            <a:off x="9332214" y="1245870"/>
            <a:ext cx="6870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145D"/>
                </a:solidFill>
                <a:latin typeface="Calibri"/>
                <a:cs typeface="Calibri"/>
              </a:rPr>
              <a:t>D</a:t>
            </a:r>
            <a:r>
              <a:rPr sz="1800" spc="-10" dirty="0">
                <a:solidFill>
                  <a:srgbClr val="1F145D"/>
                </a:solidFill>
                <a:latin typeface="Calibri"/>
                <a:cs typeface="Calibri"/>
              </a:rPr>
              <a:t>i</a:t>
            </a:r>
            <a:r>
              <a:rPr sz="1800" dirty="0">
                <a:solidFill>
                  <a:srgbClr val="1F145D"/>
                </a:solidFill>
                <a:latin typeface="Calibri"/>
                <a:cs typeface="Calibri"/>
              </a:rPr>
              <a:t>vider</a:t>
            </a:r>
            <a:endParaRPr sz="1800">
              <a:solidFill>
                <a:srgbClr val="1F145D"/>
              </a:solidFill>
              <a:latin typeface="Calibri"/>
              <a:cs typeface="Calibri"/>
            </a:endParaRPr>
          </a:p>
        </p:txBody>
      </p:sp>
      <p:grpSp>
        <p:nvGrpSpPr>
          <p:cNvPr id="9" name="object 9"/>
          <p:cNvGrpSpPr/>
          <p:nvPr/>
        </p:nvGrpSpPr>
        <p:grpSpPr>
          <a:xfrm>
            <a:off x="8793480" y="1063497"/>
            <a:ext cx="1889760" cy="328295"/>
            <a:chOff x="8793480" y="1063497"/>
            <a:chExt cx="1889760" cy="328295"/>
          </a:xfrm>
        </p:grpSpPr>
        <p:sp>
          <p:nvSpPr>
            <p:cNvPr id="10" name="object 10"/>
            <p:cNvSpPr/>
            <p:nvPr/>
          </p:nvSpPr>
          <p:spPr>
            <a:xfrm>
              <a:off x="9168384" y="1069847"/>
              <a:ext cx="190500" cy="315595"/>
            </a:xfrm>
            <a:custGeom>
              <a:avLst/>
              <a:gdLst/>
              <a:ahLst/>
              <a:cxnLst/>
              <a:rect l="l" t="t" r="r" b="b"/>
              <a:pathLst>
                <a:path w="190500" h="315594">
                  <a:moveTo>
                    <a:pt x="0" y="0"/>
                  </a:moveTo>
                  <a:lnTo>
                    <a:pt x="0" y="315467"/>
                  </a:lnTo>
                  <a:lnTo>
                    <a:pt x="190500" y="157734"/>
                  </a:lnTo>
                  <a:lnTo>
                    <a:pt x="0" y="0"/>
                  </a:lnTo>
                  <a:close/>
                </a:path>
              </a:pathLst>
            </a:custGeom>
            <a:solidFill>
              <a:srgbClr val="FFFFFF"/>
            </a:solidFill>
          </p:spPr>
          <p:txBody>
            <a:bodyPr wrap="square" lIns="0" tIns="0" rIns="0" bIns="0" rtlCol="0"/>
            <a:lstStyle/>
            <a:p>
              <a:endParaRPr>
                <a:solidFill>
                  <a:srgbClr val="1F145D"/>
                </a:solidFill>
              </a:endParaRPr>
            </a:p>
          </p:txBody>
        </p:sp>
        <p:sp>
          <p:nvSpPr>
            <p:cNvPr id="11" name="object 11"/>
            <p:cNvSpPr/>
            <p:nvPr/>
          </p:nvSpPr>
          <p:spPr>
            <a:xfrm>
              <a:off x="9168384" y="1069847"/>
              <a:ext cx="190500" cy="315595"/>
            </a:xfrm>
            <a:custGeom>
              <a:avLst/>
              <a:gdLst/>
              <a:ahLst/>
              <a:cxnLst/>
              <a:rect l="l" t="t" r="r" b="b"/>
              <a:pathLst>
                <a:path w="190500" h="315594">
                  <a:moveTo>
                    <a:pt x="0" y="0"/>
                  </a:moveTo>
                  <a:lnTo>
                    <a:pt x="190500" y="157734"/>
                  </a:lnTo>
                  <a:lnTo>
                    <a:pt x="0" y="315467"/>
                  </a:lnTo>
                  <a:lnTo>
                    <a:pt x="0" y="0"/>
                  </a:lnTo>
                  <a:close/>
                </a:path>
              </a:pathLst>
            </a:custGeom>
            <a:ln w="12700">
              <a:solidFill>
                <a:srgbClr val="2E528F"/>
              </a:solidFill>
            </a:ln>
          </p:spPr>
          <p:txBody>
            <a:bodyPr wrap="square" lIns="0" tIns="0" rIns="0" bIns="0" rtlCol="0"/>
            <a:lstStyle/>
            <a:p>
              <a:endParaRPr>
                <a:solidFill>
                  <a:srgbClr val="1F145D"/>
                </a:solidFill>
              </a:endParaRPr>
            </a:p>
          </p:txBody>
        </p:sp>
        <p:sp>
          <p:nvSpPr>
            <p:cNvPr id="12" name="object 12"/>
            <p:cNvSpPr/>
            <p:nvPr/>
          </p:nvSpPr>
          <p:spPr>
            <a:xfrm>
              <a:off x="8793480" y="1196339"/>
              <a:ext cx="1886585" cy="30480"/>
            </a:xfrm>
            <a:custGeom>
              <a:avLst/>
              <a:gdLst/>
              <a:ahLst/>
              <a:cxnLst/>
              <a:rect l="l" t="t" r="r" b="b"/>
              <a:pathLst>
                <a:path w="1886584" h="30480">
                  <a:moveTo>
                    <a:pt x="375158" y="30480"/>
                  </a:moveTo>
                  <a:lnTo>
                    <a:pt x="0" y="30480"/>
                  </a:lnTo>
                </a:path>
                <a:path w="1886584" h="30480">
                  <a:moveTo>
                    <a:pt x="1188720" y="0"/>
                  </a:moveTo>
                  <a:lnTo>
                    <a:pt x="1886458" y="4699"/>
                  </a:lnTo>
                </a:path>
              </a:pathLst>
            </a:custGeom>
            <a:ln w="6350">
              <a:solidFill>
                <a:srgbClr val="4471C4"/>
              </a:solidFill>
            </a:ln>
          </p:spPr>
          <p:txBody>
            <a:bodyPr wrap="square" lIns="0" tIns="0" rIns="0" bIns="0" rtlCol="0"/>
            <a:lstStyle/>
            <a:p>
              <a:endParaRPr>
                <a:solidFill>
                  <a:srgbClr val="1F145D"/>
                </a:solidFill>
              </a:endParaRPr>
            </a:p>
          </p:txBody>
        </p:sp>
      </p:grpSp>
      <p:sp>
        <p:nvSpPr>
          <p:cNvPr id="13" name="object 13"/>
          <p:cNvSpPr txBox="1"/>
          <p:nvPr/>
        </p:nvSpPr>
        <p:spPr>
          <a:xfrm>
            <a:off x="10681461" y="1001648"/>
            <a:ext cx="58674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145D"/>
                </a:solidFill>
                <a:latin typeface="Calibri"/>
                <a:cs typeface="Calibri"/>
              </a:rPr>
              <a:t>clkout</a:t>
            </a:r>
            <a:endParaRPr sz="1800">
              <a:solidFill>
                <a:srgbClr val="1F145D"/>
              </a:solidFill>
              <a:latin typeface="Calibri"/>
              <a:cs typeface="Calibri"/>
            </a:endParaRPr>
          </a:p>
        </p:txBody>
      </p:sp>
      <p:sp>
        <p:nvSpPr>
          <p:cNvPr id="14" name="object 14"/>
          <p:cNvSpPr txBox="1"/>
          <p:nvPr/>
        </p:nvSpPr>
        <p:spPr>
          <a:xfrm>
            <a:off x="8288528" y="1060526"/>
            <a:ext cx="44894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145D"/>
                </a:solidFill>
                <a:latin typeface="Calibri"/>
                <a:cs typeface="Calibri"/>
              </a:rPr>
              <a:t>cl</a:t>
            </a:r>
            <a:r>
              <a:rPr sz="1800" dirty="0">
                <a:solidFill>
                  <a:srgbClr val="1F145D"/>
                </a:solidFill>
                <a:latin typeface="Calibri"/>
                <a:cs typeface="Calibri"/>
              </a:rPr>
              <a:t>k</a:t>
            </a:r>
            <a:r>
              <a:rPr sz="1800" spc="-15" dirty="0">
                <a:solidFill>
                  <a:srgbClr val="1F145D"/>
                </a:solidFill>
                <a:latin typeface="Calibri"/>
                <a:cs typeface="Calibri"/>
              </a:rPr>
              <a:t>i</a:t>
            </a:r>
            <a:r>
              <a:rPr sz="1800" dirty="0">
                <a:solidFill>
                  <a:srgbClr val="1F145D"/>
                </a:solidFill>
                <a:latin typeface="Calibri"/>
                <a:cs typeface="Calibri"/>
              </a:rPr>
              <a:t>n</a:t>
            </a:r>
            <a:endParaRPr sz="1800">
              <a:solidFill>
                <a:srgbClr val="1F145D"/>
              </a:solidFill>
              <a:latin typeface="Calibri"/>
              <a:cs typeface="Calibri"/>
            </a:endParaRPr>
          </a:p>
        </p:txBody>
      </p:sp>
      <p:sp>
        <p:nvSpPr>
          <p:cNvPr id="15" name="object 15"/>
          <p:cNvSpPr txBox="1"/>
          <p:nvPr/>
        </p:nvSpPr>
        <p:spPr>
          <a:xfrm>
            <a:off x="7696200" y="2316568"/>
            <a:ext cx="4343400" cy="2557751"/>
          </a:xfrm>
          <a:prstGeom prst="rect">
            <a:avLst/>
          </a:prstGeom>
          <a:solidFill>
            <a:srgbClr val="E1EFD9"/>
          </a:solidFill>
          <a:ln w="9525">
            <a:solidFill>
              <a:srgbClr val="00AF50"/>
            </a:solidFill>
          </a:ln>
        </p:spPr>
        <p:txBody>
          <a:bodyPr vert="horz" wrap="square" lIns="0" tIns="33655" rIns="0" bIns="0" rtlCol="0">
            <a:spAutoFit/>
          </a:bodyPr>
          <a:lstStyle/>
          <a:p>
            <a:pPr marL="92710">
              <a:lnSpc>
                <a:spcPct val="100000"/>
              </a:lnSpc>
              <a:spcBef>
                <a:spcPts val="265"/>
              </a:spcBef>
            </a:pPr>
            <a:r>
              <a:rPr lang="en-GB" sz="1600" b="1" spc="-10" dirty="0">
                <a:solidFill>
                  <a:srgbClr val="1F145D"/>
                </a:solidFill>
                <a:latin typeface="Calibri"/>
                <a:cs typeface="Calibri"/>
              </a:rPr>
              <a:t>module </a:t>
            </a:r>
            <a:r>
              <a:rPr lang="en-GB" sz="1600" b="1" spc="-10" dirty="0" err="1">
                <a:solidFill>
                  <a:srgbClr val="1F145D"/>
                </a:solidFill>
                <a:latin typeface="Calibri"/>
                <a:cs typeface="Calibri"/>
              </a:rPr>
              <a:t>ClkDiv</a:t>
            </a:r>
            <a:r>
              <a:rPr lang="en-GB" sz="1600" b="1" spc="-10" dirty="0">
                <a:solidFill>
                  <a:srgbClr val="1F145D"/>
                </a:solidFill>
                <a:latin typeface="Calibri"/>
                <a:cs typeface="Calibri"/>
              </a:rPr>
              <a:t>(input </a:t>
            </a:r>
            <a:r>
              <a:rPr lang="en-GB" sz="1600" b="1" spc="-10" dirty="0" err="1">
                <a:solidFill>
                  <a:srgbClr val="1F145D"/>
                </a:solidFill>
                <a:latin typeface="Calibri"/>
                <a:cs typeface="Calibri"/>
              </a:rPr>
              <a:t>clk_in,output</a:t>
            </a:r>
            <a:r>
              <a:rPr lang="en-GB" sz="1600" b="1" spc="-10" dirty="0">
                <a:solidFill>
                  <a:srgbClr val="1F145D"/>
                </a:solidFill>
                <a:latin typeface="Calibri"/>
                <a:cs typeface="Calibri"/>
              </a:rPr>
              <a:t> </a:t>
            </a:r>
            <a:r>
              <a:rPr lang="en-GB" sz="1600" b="1" spc="-10" dirty="0" err="1">
                <a:solidFill>
                  <a:srgbClr val="1F145D"/>
                </a:solidFill>
                <a:latin typeface="Calibri"/>
                <a:cs typeface="Calibri"/>
              </a:rPr>
              <a:t>clk_out</a:t>
            </a:r>
            <a:r>
              <a:rPr lang="en-GB" sz="1600" b="1" spc="-10" dirty="0">
                <a:solidFill>
                  <a:srgbClr val="1F145D"/>
                </a:solidFill>
                <a:latin typeface="Calibri"/>
                <a:cs typeface="Calibri"/>
              </a:rPr>
              <a:t>);</a:t>
            </a:r>
          </a:p>
          <a:p>
            <a:pPr marL="92710">
              <a:lnSpc>
                <a:spcPct val="100000"/>
              </a:lnSpc>
              <a:spcBef>
                <a:spcPts val="265"/>
              </a:spcBef>
            </a:pPr>
            <a:r>
              <a:rPr lang="en-GB" sz="1600" b="1" spc="-10" dirty="0">
                <a:solidFill>
                  <a:srgbClr val="1F145D"/>
                </a:solidFill>
                <a:latin typeface="Calibri"/>
                <a:cs typeface="Calibri"/>
              </a:rPr>
              <a:t>    reg [32:0] counter = 0;</a:t>
            </a:r>
          </a:p>
          <a:p>
            <a:pPr marL="92710">
              <a:lnSpc>
                <a:spcPct val="100000"/>
              </a:lnSpc>
              <a:spcBef>
                <a:spcPts val="265"/>
              </a:spcBef>
            </a:pPr>
            <a:r>
              <a:rPr lang="en-GB" sz="1600" b="1" spc="-10" dirty="0">
                <a:solidFill>
                  <a:srgbClr val="1F145D"/>
                </a:solidFill>
                <a:latin typeface="Calibri"/>
                <a:cs typeface="Calibri"/>
              </a:rPr>
              <a:t>    always @(posedge </a:t>
            </a:r>
            <a:r>
              <a:rPr lang="en-GB" sz="1600" b="1" spc="-10" dirty="0" err="1">
                <a:solidFill>
                  <a:srgbClr val="1F145D"/>
                </a:solidFill>
                <a:latin typeface="Calibri"/>
                <a:cs typeface="Calibri"/>
              </a:rPr>
              <a:t>clk_in</a:t>
            </a:r>
            <a:r>
              <a:rPr lang="en-GB" sz="1600" b="1" spc="-10" dirty="0">
                <a:solidFill>
                  <a:srgbClr val="1F145D"/>
                </a:solidFill>
                <a:latin typeface="Calibri"/>
                <a:cs typeface="Calibri"/>
              </a:rPr>
              <a:t>)</a:t>
            </a:r>
          </a:p>
          <a:p>
            <a:pPr marL="92710">
              <a:lnSpc>
                <a:spcPct val="100000"/>
              </a:lnSpc>
              <a:spcBef>
                <a:spcPts val="265"/>
              </a:spcBef>
            </a:pPr>
            <a:r>
              <a:rPr lang="en-GB" sz="1600" b="1" spc="-10" dirty="0">
                <a:solidFill>
                  <a:srgbClr val="1F145D"/>
                </a:solidFill>
                <a:latin typeface="Calibri"/>
                <a:cs typeface="Calibri"/>
              </a:rPr>
              <a:t>    begin</a:t>
            </a:r>
          </a:p>
          <a:p>
            <a:pPr marL="92710">
              <a:lnSpc>
                <a:spcPct val="100000"/>
              </a:lnSpc>
              <a:spcBef>
                <a:spcPts val="265"/>
              </a:spcBef>
            </a:pPr>
            <a:r>
              <a:rPr lang="en-GB" sz="1600" b="1" spc="-10" dirty="0">
                <a:solidFill>
                  <a:srgbClr val="1F145D"/>
                </a:solidFill>
                <a:latin typeface="Calibri"/>
                <a:cs typeface="Calibri"/>
              </a:rPr>
              <a:t>        counter = counter + 1;</a:t>
            </a:r>
          </a:p>
          <a:p>
            <a:pPr marL="92710">
              <a:lnSpc>
                <a:spcPct val="100000"/>
              </a:lnSpc>
              <a:spcBef>
                <a:spcPts val="265"/>
              </a:spcBef>
            </a:pPr>
            <a:r>
              <a:rPr lang="en-GB" sz="1600" b="1" spc="-10" dirty="0">
                <a:solidFill>
                  <a:srgbClr val="1F145D"/>
                </a:solidFill>
                <a:latin typeface="Calibri"/>
                <a:cs typeface="Calibri"/>
              </a:rPr>
              <a:t>    end</a:t>
            </a:r>
          </a:p>
          <a:p>
            <a:pPr marL="92710">
              <a:lnSpc>
                <a:spcPct val="100000"/>
              </a:lnSpc>
              <a:spcBef>
                <a:spcPts val="265"/>
              </a:spcBef>
            </a:pPr>
            <a:endParaRPr lang="en-GB" sz="1600" b="1" spc="-10" dirty="0">
              <a:solidFill>
                <a:srgbClr val="1F145D"/>
              </a:solidFill>
              <a:latin typeface="Calibri"/>
              <a:cs typeface="Calibri"/>
            </a:endParaRPr>
          </a:p>
          <a:p>
            <a:pPr marL="92710">
              <a:lnSpc>
                <a:spcPct val="100000"/>
              </a:lnSpc>
              <a:spcBef>
                <a:spcPts val="265"/>
              </a:spcBef>
            </a:pPr>
            <a:r>
              <a:rPr lang="en-GB" sz="1600" b="1" spc="-10" dirty="0">
                <a:solidFill>
                  <a:srgbClr val="1F145D"/>
                </a:solidFill>
                <a:latin typeface="Calibri"/>
                <a:cs typeface="Calibri"/>
              </a:rPr>
              <a:t>    assign </a:t>
            </a:r>
            <a:r>
              <a:rPr lang="en-GB" sz="1600" b="1" spc="-10" dirty="0" err="1">
                <a:solidFill>
                  <a:srgbClr val="1F145D"/>
                </a:solidFill>
                <a:latin typeface="Calibri"/>
                <a:cs typeface="Calibri"/>
              </a:rPr>
              <a:t>clkout</a:t>
            </a:r>
            <a:r>
              <a:rPr lang="en-GB" sz="1600" b="1" spc="-10" dirty="0">
                <a:solidFill>
                  <a:srgbClr val="1F145D"/>
                </a:solidFill>
                <a:latin typeface="Calibri"/>
                <a:cs typeface="Calibri"/>
              </a:rPr>
              <a:t> = counter[N];</a:t>
            </a:r>
          </a:p>
          <a:p>
            <a:pPr marL="92710">
              <a:lnSpc>
                <a:spcPct val="100000"/>
              </a:lnSpc>
              <a:spcBef>
                <a:spcPts val="265"/>
              </a:spcBef>
            </a:pPr>
            <a:r>
              <a:rPr lang="en-GB" sz="1600" b="1" spc="-10" dirty="0" err="1">
                <a:solidFill>
                  <a:srgbClr val="1F145D"/>
                </a:solidFill>
                <a:latin typeface="Calibri"/>
                <a:cs typeface="Calibri"/>
              </a:rPr>
              <a:t>endmodule</a:t>
            </a:r>
            <a:endParaRPr sz="1600" dirty="0">
              <a:solidFill>
                <a:srgbClr val="1F145D"/>
              </a:solidFill>
              <a:latin typeface="Calibri"/>
              <a:cs typeface="Calibri"/>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A9D8E8A-909E-44A6-B18B-1E63B31F0BC1}"/>
                  </a:ext>
                </a:extLst>
              </p:cNvPr>
              <p:cNvSpPr txBox="1"/>
              <p:nvPr/>
            </p:nvSpPr>
            <p:spPr>
              <a:xfrm>
                <a:off x="1752600" y="5334001"/>
                <a:ext cx="2514600" cy="8574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rgbClr val="1F145D"/>
                              </a:solidFill>
                              <a:latin typeface="Cambria Math" panose="02040503050406030204" pitchFamily="18" charset="0"/>
                            </a:rPr>
                          </m:ctrlPr>
                        </m:fPr>
                        <m:num>
                          <m:r>
                            <a:rPr lang="en-GB" sz="2800" b="0" i="1" smtClean="0">
                              <a:solidFill>
                                <a:srgbClr val="1F145D"/>
                              </a:solidFill>
                              <a:latin typeface="Cambria Math" panose="02040503050406030204" pitchFamily="18" charset="0"/>
                            </a:rPr>
                            <m:t>𝑐𝑙𝑘</m:t>
                          </m:r>
                          <m:r>
                            <a:rPr lang="en-GB" sz="2800" b="0" i="1" smtClean="0">
                              <a:solidFill>
                                <a:srgbClr val="1F145D"/>
                              </a:solidFill>
                              <a:latin typeface="Cambria Math" panose="02040503050406030204" pitchFamily="18" charset="0"/>
                            </a:rPr>
                            <m:t>_</m:t>
                          </m:r>
                          <m:r>
                            <a:rPr lang="en-GB" sz="2800" b="0" i="1" smtClean="0">
                              <a:solidFill>
                                <a:srgbClr val="1F145D"/>
                              </a:solidFill>
                              <a:latin typeface="Cambria Math" panose="02040503050406030204" pitchFamily="18" charset="0"/>
                            </a:rPr>
                            <m:t>𝑖𝑛</m:t>
                          </m:r>
                        </m:num>
                        <m:den>
                          <m:r>
                            <a:rPr lang="en-GB" sz="2800" b="0" i="1" smtClean="0">
                              <a:solidFill>
                                <a:srgbClr val="1F145D"/>
                              </a:solidFill>
                              <a:latin typeface="Cambria Math" panose="02040503050406030204" pitchFamily="18" charset="0"/>
                            </a:rPr>
                            <m:t>𝑐𝑙𝑘</m:t>
                          </m:r>
                          <m:r>
                            <a:rPr lang="en-GB" sz="2800" b="0" i="1" smtClean="0">
                              <a:solidFill>
                                <a:srgbClr val="1F145D"/>
                              </a:solidFill>
                              <a:latin typeface="Cambria Math" panose="02040503050406030204" pitchFamily="18" charset="0"/>
                            </a:rPr>
                            <m:t>_</m:t>
                          </m:r>
                          <m:r>
                            <a:rPr lang="en-GB" sz="2800" b="0" i="1" smtClean="0">
                              <a:solidFill>
                                <a:srgbClr val="1F145D"/>
                              </a:solidFill>
                              <a:latin typeface="Cambria Math" panose="02040503050406030204" pitchFamily="18" charset="0"/>
                            </a:rPr>
                            <m:t>𝑜𝑢𝑡</m:t>
                          </m:r>
                        </m:den>
                      </m:f>
                      <m:r>
                        <a:rPr lang="en-GB" sz="2800" b="0" i="1" smtClean="0">
                          <a:solidFill>
                            <a:srgbClr val="1F145D"/>
                          </a:solidFill>
                          <a:latin typeface="Cambria Math" panose="02040503050406030204" pitchFamily="18" charset="0"/>
                        </a:rPr>
                        <m:t>= </m:t>
                      </m:r>
                      <m:sSup>
                        <m:sSupPr>
                          <m:ctrlPr>
                            <a:rPr lang="en-GB" sz="2800" b="0" i="1" smtClean="0">
                              <a:solidFill>
                                <a:srgbClr val="1F145D"/>
                              </a:solidFill>
                              <a:latin typeface="Cambria Math" panose="02040503050406030204" pitchFamily="18" charset="0"/>
                            </a:rPr>
                          </m:ctrlPr>
                        </m:sSupPr>
                        <m:e>
                          <m:r>
                            <a:rPr lang="en-GB" sz="2800" b="0" i="1" smtClean="0">
                              <a:solidFill>
                                <a:srgbClr val="1F145D"/>
                              </a:solidFill>
                              <a:latin typeface="Cambria Math" panose="02040503050406030204" pitchFamily="18" charset="0"/>
                            </a:rPr>
                            <m:t>2</m:t>
                          </m:r>
                        </m:e>
                        <m:sup>
                          <m:r>
                            <a:rPr lang="en-GB" sz="2800" b="0" i="1" smtClean="0">
                              <a:solidFill>
                                <a:srgbClr val="1F145D"/>
                              </a:solidFill>
                              <a:latin typeface="Cambria Math" panose="02040503050406030204" pitchFamily="18" charset="0"/>
                            </a:rPr>
                            <m:t>𝑁</m:t>
                          </m:r>
                        </m:sup>
                      </m:sSup>
                    </m:oMath>
                  </m:oMathPara>
                </a14:m>
                <a:endParaRPr lang="en-GB" dirty="0">
                  <a:solidFill>
                    <a:srgbClr val="1F145D"/>
                  </a:solidFill>
                </a:endParaRPr>
              </a:p>
            </p:txBody>
          </p:sp>
        </mc:Choice>
        <mc:Fallback xmlns="">
          <p:sp>
            <p:nvSpPr>
              <p:cNvPr id="17" name="TextBox 16">
                <a:extLst>
                  <a:ext uri="{FF2B5EF4-FFF2-40B4-BE49-F238E27FC236}">
                    <a16:creationId xmlns:a16="http://schemas.microsoft.com/office/drawing/2014/main" id="{EA9D8E8A-909E-44A6-B18B-1E63B31F0BC1}"/>
                  </a:ext>
                </a:extLst>
              </p:cNvPr>
              <p:cNvSpPr txBox="1">
                <a:spLocks noRot="1" noChangeAspect="1" noMove="1" noResize="1" noEditPoints="1" noAdjustHandles="1" noChangeArrowheads="1" noChangeShapeType="1" noTextEdit="1"/>
              </p:cNvSpPr>
              <p:nvPr/>
            </p:nvSpPr>
            <p:spPr>
              <a:xfrm>
                <a:off x="1752600" y="5334001"/>
                <a:ext cx="2514600" cy="857479"/>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033" y="395152"/>
            <a:ext cx="4417061" cy="697230"/>
          </a:xfrm>
          <a:prstGeom prst="rect">
            <a:avLst/>
          </a:prstGeom>
        </p:spPr>
        <p:txBody>
          <a:bodyPr vert="horz" wrap="square" lIns="0" tIns="13335" rIns="0" bIns="0" rtlCol="0">
            <a:spAutoFit/>
          </a:bodyPr>
          <a:lstStyle/>
          <a:p>
            <a:pPr marL="12700">
              <a:lnSpc>
                <a:spcPct val="100000"/>
              </a:lnSpc>
              <a:spcBef>
                <a:spcPts val="105"/>
              </a:spcBef>
            </a:pPr>
            <a:r>
              <a:rPr lang="en-GB" spc="-5" dirty="0" err="1"/>
              <a:t>CoreGen</a:t>
            </a:r>
            <a:r>
              <a:rPr lang="en-GB" spc="-5" dirty="0"/>
              <a:t> Wizard</a:t>
            </a:r>
            <a:endParaRPr dirty="0"/>
          </a:p>
        </p:txBody>
      </p:sp>
      <p:sp>
        <p:nvSpPr>
          <p:cNvPr id="3" name="object 3"/>
          <p:cNvSpPr txBox="1"/>
          <p:nvPr/>
        </p:nvSpPr>
        <p:spPr>
          <a:xfrm>
            <a:off x="916939" y="1802638"/>
            <a:ext cx="6320155" cy="1844736"/>
          </a:xfrm>
          <a:prstGeom prst="rect">
            <a:avLst/>
          </a:prstGeom>
        </p:spPr>
        <p:txBody>
          <a:bodyPr vert="horz" wrap="square" lIns="0" tIns="48895" rIns="0" bIns="0" rtlCol="0">
            <a:spAutoFit/>
          </a:bodyPr>
          <a:lstStyle/>
          <a:p>
            <a:pPr marL="241300" marR="180340" indent="-229235">
              <a:lnSpc>
                <a:spcPts val="2590"/>
              </a:lnSpc>
              <a:spcBef>
                <a:spcPts val="1045"/>
              </a:spcBef>
              <a:buFont typeface="Arial"/>
              <a:buChar char="•"/>
              <a:tabLst>
                <a:tab pos="241935" algn="l"/>
              </a:tabLst>
            </a:pPr>
            <a:r>
              <a:rPr lang="en-GB" sz="2400" spc="-5" dirty="0">
                <a:solidFill>
                  <a:srgbClr val="1F145D"/>
                </a:solidFill>
                <a:latin typeface="Calibri"/>
                <a:cs typeface="Calibri"/>
              </a:rPr>
              <a:t>T</a:t>
            </a:r>
            <a:r>
              <a:rPr sz="2400" spc="-5" dirty="0">
                <a:solidFill>
                  <a:srgbClr val="1F145D"/>
                </a:solidFill>
                <a:latin typeface="Calibri"/>
                <a:cs typeface="Calibri"/>
              </a:rPr>
              <a:t>he</a:t>
            </a:r>
            <a:r>
              <a:rPr sz="2400" spc="10" dirty="0">
                <a:solidFill>
                  <a:srgbClr val="1F145D"/>
                </a:solidFill>
                <a:latin typeface="Calibri"/>
                <a:cs typeface="Calibri"/>
              </a:rPr>
              <a:t> </a:t>
            </a:r>
            <a:r>
              <a:rPr sz="2400" spc="-10" dirty="0">
                <a:solidFill>
                  <a:srgbClr val="1F145D"/>
                </a:solidFill>
                <a:latin typeface="Calibri"/>
                <a:cs typeface="Calibri"/>
              </a:rPr>
              <a:t>alternative </a:t>
            </a:r>
            <a:r>
              <a:rPr sz="2400" dirty="0">
                <a:solidFill>
                  <a:srgbClr val="1F145D"/>
                </a:solidFill>
                <a:latin typeface="Calibri"/>
                <a:cs typeface="Calibri"/>
              </a:rPr>
              <a:t>is</a:t>
            </a:r>
            <a:r>
              <a:rPr sz="2400" spc="5" dirty="0">
                <a:solidFill>
                  <a:srgbClr val="1F145D"/>
                </a:solidFill>
                <a:latin typeface="Calibri"/>
                <a:cs typeface="Calibri"/>
              </a:rPr>
              <a:t> </a:t>
            </a:r>
            <a:r>
              <a:rPr sz="2400" spc="-20" dirty="0">
                <a:solidFill>
                  <a:srgbClr val="1F145D"/>
                </a:solidFill>
                <a:latin typeface="Calibri"/>
                <a:cs typeface="Calibri"/>
              </a:rPr>
              <a:t>to</a:t>
            </a:r>
            <a:r>
              <a:rPr sz="2400" spc="-25" dirty="0">
                <a:solidFill>
                  <a:srgbClr val="1F145D"/>
                </a:solidFill>
                <a:latin typeface="Calibri"/>
                <a:cs typeface="Calibri"/>
              </a:rPr>
              <a:t> </a:t>
            </a:r>
            <a:r>
              <a:rPr sz="2400" spc="-5" dirty="0">
                <a:solidFill>
                  <a:srgbClr val="1F145D"/>
                </a:solidFill>
                <a:latin typeface="Calibri"/>
                <a:cs typeface="Calibri"/>
              </a:rPr>
              <a:t>use</a:t>
            </a:r>
            <a:r>
              <a:rPr sz="2400" dirty="0">
                <a:solidFill>
                  <a:srgbClr val="1F145D"/>
                </a:solidFill>
                <a:latin typeface="Calibri"/>
                <a:cs typeface="Calibri"/>
              </a:rPr>
              <a:t> the </a:t>
            </a:r>
            <a:r>
              <a:rPr sz="2400" spc="-10" dirty="0">
                <a:solidFill>
                  <a:srgbClr val="1F145D"/>
                </a:solidFill>
                <a:latin typeface="Calibri"/>
                <a:cs typeface="Calibri"/>
              </a:rPr>
              <a:t>CoreGen</a:t>
            </a:r>
            <a:r>
              <a:rPr sz="2400" spc="-5" dirty="0">
                <a:solidFill>
                  <a:srgbClr val="1F145D"/>
                </a:solidFill>
                <a:latin typeface="Calibri"/>
                <a:cs typeface="Calibri"/>
              </a:rPr>
              <a:t> </a:t>
            </a:r>
            <a:r>
              <a:rPr sz="2400" spc="-15" dirty="0">
                <a:solidFill>
                  <a:srgbClr val="1F145D"/>
                </a:solidFill>
                <a:latin typeface="Calibri"/>
                <a:cs typeface="Calibri"/>
              </a:rPr>
              <a:t>Wizard</a:t>
            </a:r>
            <a:r>
              <a:rPr sz="2400" spc="-5" dirty="0">
                <a:solidFill>
                  <a:srgbClr val="1F145D"/>
                </a:solidFill>
                <a:latin typeface="Calibri"/>
                <a:cs typeface="Calibri"/>
              </a:rPr>
              <a:t> </a:t>
            </a:r>
            <a:r>
              <a:rPr sz="2400" spc="-15" dirty="0">
                <a:solidFill>
                  <a:srgbClr val="1F145D"/>
                </a:solidFill>
                <a:latin typeface="Calibri"/>
                <a:cs typeface="Calibri"/>
              </a:rPr>
              <a:t>to </a:t>
            </a:r>
            <a:r>
              <a:rPr sz="2400" spc="-10" dirty="0">
                <a:solidFill>
                  <a:srgbClr val="1F145D"/>
                </a:solidFill>
                <a:latin typeface="Calibri"/>
                <a:cs typeface="Calibri"/>
              </a:rPr>
              <a:t> </a:t>
            </a:r>
            <a:r>
              <a:rPr sz="2400" spc="-15" dirty="0">
                <a:solidFill>
                  <a:srgbClr val="1F145D"/>
                </a:solidFill>
                <a:latin typeface="Calibri"/>
                <a:cs typeface="Calibri"/>
              </a:rPr>
              <a:t>instantiate </a:t>
            </a:r>
            <a:r>
              <a:rPr sz="2400" dirty="0">
                <a:solidFill>
                  <a:srgbClr val="1F145D"/>
                </a:solidFill>
                <a:latin typeface="Calibri"/>
                <a:cs typeface="Calibri"/>
              </a:rPr>
              <a:t>a </a:t>
            </a:r>
            <a:r>
              <a:rPr sz="2400" spc="-5" dirty="0">
                <a:solidFill>
                  <a:srgbClr val="1F145D"/>
                </a:solidFill>
                <a:latin typeface="Calibri"/>
                <a:cs typeface="Calibri"/>
              </a:rPr>
              <a:t>clock-tile </a:t>
            </a:r>
            <a:r>
              <a:rPr sz="2400" dirty="0">
                <a:solidFill>
                  <a:srgbClr val="1F145D"/>
                </a:solidFill>
                <a:latin typeface="Calibri"/>
                <a:cs typeface="Calibri"/>
              </a:rPr>
              <a:t>which </a:t>
            </a:r>
            <a:r>
              <a:rPr sz="2400" spc="-10" dirty="0">
                <a:solidFill>
                  <a:srgbClr val="1F145D"/>
                </a:solidFill>
                <a:latin typeface="Calibri"/>
                <a:cs typeface="Calibri"/>
              </a:rPr>
              <a:t>contains </a:t>
            </a:r>
            <a:r>
              <a:rPr sz="2400" dirty="0">
                <a:solidFill>
                  <a:srgbClr val="1F145D"/>
                </a:solidFill>
                <a:latin typeface="Calibri"/>
                <a:cs typeface="Calibri"/>
              </a:rPr>
              <a:t>a PLL and </a:t>
            </a:r>
            <a:r>
              <a:rPr sz="2400" spc="5" dirty="0">
                <a:solidFill>
                  <a:srgbClr val="1F145D"/>
                </a:solidFill>
                <a:latin typeface="Calibri"/>
                <a:cs typeface="Calibri"/>
              </a:rPr>
              <a:t> </a:t>
            </a:r>
            <a:r>
              <a:rPr sz="2400" spc="-10" dirty="0">
                <a:solidFill>
                  <a:srgbClr val="1F145D"/>
                </a:solidFill>
                <a:latin typeface="Calibri"/>
                <a:cs typeface="Calibri"/>
              </a:rPr>
              <a:t>can</a:t>
            </a:r>
            <a:r>
              <a:rPr sz="2400" spc="-5" dirty="0">
                <a:solidFill>
                  <a:srgbClr val="1F145D"/>
                </a:solidFill>
                <a:latin typeface="Calibri"/>
                <a:cs typeface="Calibri"/>
              </a:rPr>
              <a:t> </a:t>
            </a:r>
            <a:r>
              <a:rPr sz="2400" spc="-10" dirty="0">
                <a:solidFill>
                  <a:srgbClr val="1F145D"/>
                </a:solidFill>
                <a:latin typeface="Calibri"/>
                <a:cs typeface="Calibri"/>
              </a:rPr>
              <a:t>synthesise</a:t>
            </a:r>
            <a:r>
              <a:rPr sz="2400" dirty="0">
                <a:solidFill>
                  <a:srgbClr val="1F145D"/>
                </a:solidFill>
                <a:latin typeface="Calibri"/>
                <a:cs typeface="Calibri"/>
              </a:rPr>
              <a:t> </a:t>
            </a:r>
            <a:r>
              <a:rPr sz="2400" spc="-5" dirty="0">
                <a:solidFill>
                  <a:srgbClr val="1F145D"/>
                </a:solidFill>
                <a:latin typeface="Calibri"/>
                <a:cs typeface="Calibri"/>
              </a:rPr>
              <a:t>clocks</a:t>
            </a:r>
            <a:r>
              <a:rPr sz="2400" spc="-25" dirty="0">
                <a:solidFill>
                  <a:srgbClr val="1F145D"/>
                </a:solidFill>
                <a:latin typeface="Calibri"/>
                <a:cs typeface="Calibri"/>
              </a:rPr>
              <a:t> </a:t>
            </a:r>
            <a:r>
              <a:rPr sz="2400" spc="-10" dirty="0">
                <a:solidFill>
                  <a:srgbClr val="1F145D"/>
                </a:solidFill>
                <a:latin typeface="Calibri"/>
                <a:cs typeface="Calibri"/>
              </a:rPr>
              <a:t>radically</a:t>
            </a:r>
            <a:r>
              <a:rPr sz="2400" spc="-25" dirty="0">
                <a:solidFill>
                  <a:srgbClr val="1F145D"/>
                </a:solidFill>
                <a:latin typeface="Calibri"/>
                <a:cs typeface="Calibri"/>
              </a:rPr>
              <a:t> </a:t>
            </a:r>
            <a:r>
              <a:rPr sz="2400" spc="-20" dirty="0">
                <a:solidFill>
                  <a:srgbClr val="1F145D"/>
                </a:solidFill>
                <a:latin typeface="Calibri"/>
                <a:cs typeface="Calibri"/>
              </a:rPr>
              <a:t>different</a:t>
            </a:r>
            <a:r>
              <a:rPr sz="2400" spc="10" dirty="0">
                <a:solidFill>
                  <a:srgbClr val="1F145D"/>
                </a:solidFill>
                <a:latin typeface="Calibri"/>
                <a:cs typeface="Calibri"/>
              </a:rPr>
              <a:t> </a:t>
            </a:r>
            <a:r>
              <a:rPr sz="2400" spc="-15" dirty="0">
                <a:solidFill>
                  <a:srgbClr val="1F145D"/>
                </a:solidFill>
                <a:latin typeface="Calibri"/>
                <a:cs typeface="Calibri"/>
              </a:rPr>
              <a:t>from</a:t>
            </a:r>
            <a:r>
              <a:rPr sz="2400" spc="-5" dirty="0">
                <a:solidFill>
                  <a:srgbClr val="1F145D"/>
                </a:solidFill>
                <a:latin typeface="Calibri"/>
                <a:cs typeface="Calibri"/>
              </a:rPr>
              <a:t> </a:t>
            </a:r>
            <a:r>
              <a:rPr sz="2400" dirty="0">
                <a:solidFill>
                  <a:srgbClr val="1F145D"/>
                </a:solidFill>
                <a:latin typeface="Calibri"/>
                <a:cs typeface="Calibri"/>
              </a:rPr>
              <a:t>the </a:t>
            </a:r>
            <a:r>
              <a:rPr sz="2400" spc="-525" dirty="0">
                <a:solidFill>
                  <a:srgbClr val="1F145D"/>
                </a:solidFill>
                <a:latin typeface="Calibri"/>
                <a:cs typeface="Calibri"/>
              </a:rPr>
              <a:t> </a:t>
            </a:r>
            <a:r>
              <a:rPr sz="2400" spc="-10" dirty="0">
                <a:solidFill>
                  <a:srgbClr val="1F145D"/>
                </a:solidFill>
                <a:latin typeface="Calibri"/>
                <a:cs typeface="Calibri"/>
              </a:rPr>
              <a:t>source</a:t>
            </a:r>
            <a:r>
              <a:rPr sz="2400" spc="5" dirty="0">
                <a:solidFill>
                  <a:srgbClr val="1F145D"/>
                </a:solidFill>
                <a:latin typeface="Calibri"/>
                <a:cs typeface="Calibri"/>
              </a:rPr>
              <a:t> </a:t>
            </a:r>
            <a:r>
              <a:rPr sz="2400" spc="-10" dirty="0">
                <a:solidFill>
                  <a:srgbClr val="1F145D"/>
                </a:solidFill>
                <a:latin typeface="Calibri"/>
                <a:cs typeface="Calibri"/>
              </a:rPr>
              <a:t>crystal</a:t>
            </a:r>
            <a:r>
              <a:rPr sz="2400" spc="-35" dirty="0">
                <a:solidFill>
                  <a:srgbClr val="1F145D"/>
                </a:solidFill>
                <a:latin typeface="Calibri"/>
                <a:cs typeface="Calibri"/>
              </a:rPr>
              <a:t> </a:t>
            </a:r>
            <a:r>
              <a:rPr sz="2400" spc="-10" dirty="0">
                <a:solidFill>
                  <a:srgbClr val="1F145D"/>
                </a:solidFill>
                <a:latin typeface="Calibri"/>
                <a:cs typeface="Calibri"/>
              </a:rPr>
              <a:t>even</a:t>
            </a:r>
            <a:r>
              <a:rPr sz="2400" spc="10" dirty="0">
                <a:solidFill>
                  <a:srgbClr val="1F145D"/>
                </a:solidFill>
                <a:latin typeface="Calibri"/>
                <a:cs typeface="Calibri"/>
              </a:rPr>
              <a:t> </a:t>
            </a:r>
            <a:r>
              <a:rPr sz="2400" spc="-5" dirty="0">
                <a:solidFill>
                  <a:srgbClr val="1F145D"/>
                </a:solidFill>
                <a:latin typeface="Calibri"/>
                <a:cs typeface="Calibri"/>
              </a:rPr>
              <a:t>fractional.	</a:t>
            </a:r>
            <a:endParaRPr lang="en-GB" sz="2400" spc="-5" dirty="0">
              <a:solidFill>
                <a:srgbClr val="1F145D"/>
              </a:solidFill>
              <a:latin typeface="Calibri"/>
              <a:cs typeface="Calibri"/>
            </a:endParaRPr>
          </a:p>
          <a:p>
            <a:pPr marL="241300" marR="180340" indent="-229235">
              <a:lnSpc>
                <a:spcPts val="2590"/>
              </a:lnSpc>
              <a:spcBef>
                <a:spcPts val="1045"/>
              </a:spcBef>
              <a:buFont typeface="Arial"/>
              <a:buChar char="•"/>
              <a:tabLst>
                <a:tab pos="241935" algn="l"/>
              </a:tabLst>
            </a:pPr>
            <a:r>
              <a:rPr lang="en-GB" sz="2400" spc="-5" dirty="0" err="1">
                <a:solidFill>
                  <a:srgbClr val="1F145D"/>
                </a:solidFill>
                <a:latin typeface="Calibri"/>
                <a:cs typeface="Calibri"/>
              </a:rPr>
              <a:t>Vivado</a:t>
            </a:r>
            <a:r>
              <a:rPr lang="en-GB" sz="2400" spc="-5" dirty="0">
                <a:solidFill>
                  <a:srgbClr val="1F145D"/>
                </a:solidFill>
                <a:latin typeface="Calibri"/>
                <a:cs typeface="Calibri"/>
              </a:rPr>
              <a:t> -&gt; IP </a:t>
            </a:r>
            <a:r>
              <a:rPr lang="en-GB" sz="2400" spc="-5" dirty="0" err="1">
                <a:solidFill>
                  <a:srgbClr val="1F145D"/>
                </a:solidFill>
                <a:latin typeface="Calibri"/>
                <a:cs typeface="Calibri"/>
              </a:rPr>
              <a:t>Catalog</a:t>
            </a:r>
            <a:r>
              <a:rPr lang="en-GB" sz="2400" spc="-5" dirty="0">
                <a:solidFill>
                  <a:srgbClr val="1F145D"/>
                </a:solidFill>
                <a:latin typeface="Calibri"/>
                <a:cs typeface="Calibri"/>
              </a:rPr>
              <a:t> -&gt; clocking Wizard</a:t>
            </a:r>
            <a:endParaRPr sz="2400" dirty="0">
              <a:solidFill>
                <a:srgbClr val="1F145D"/>
              </a:solidFill>
              <a:latin typeface="Calibri"/>
              <a:cs typeface="Calibri"/>
            </a:endParaRPr>
          </a:p>
        </p:txBody>
      </p:sp>
      <p:pic>
        <p:nvPicPr>
          <p:cNvPr id="18" name="Picture 17">
            <a:extLst>
              <a:ext uri="{FF2B5EF4-FFF2-40B4-BE49-F238E27FC236}">
                <a16:creationId xmlns:a16="http://schemas.microsoft.com/office/drawing/2014/main" id="{43ECD674-5332-4D29-B719-EC5530E86C3F}"/>
              </a:ext>
            </a:extLst>
          </p:cNvPr>
          <p:cNvPicPr>
            <a:picLocks noChangeAspect="1"/>
          </p:cNvPicPr>
          <p:nvPr/>
        </p:nvPicPr>
        <p:blipFill>
          <a:blip r:embed="rId3"/>
          <a:stretch>
            <a:fillRect/>
          </a:stretch>
        </p:blipFill>
        <p:spPr>
          <a:xfrm>
            <a:off x="685800" y="3810000"/>
            <a:ext cx="2266950" cy="1609725"/>
          </a:xfrm>
          <a:prstGeom prst="rect">
            <a:avLst/>
          </a:prstGeom>
        </p:spPr>
      </p:pic>
      <p:pic>
        <p:nvPicPr>
          <p:cNvPr id="20" name="Picture 19">
            <a:extLst>
              <a:ext uri="{FF2B5EF4-FFF2-40B4-BE49-F238E27FC236}">
                <a16:creationId xmlns:a16="http://schemas.microsoft.com/office/drawing/2014/main" id="{092F3AA7-E31D-44B7-A5B2-7DF89484A8C3}"/>
              </a:ext>
            </a:extLst>
          </p:cNvPr>
          <p:cNvPicPr>
            <a:picLocks noChangeAspect="1"/>
          </p:cNvPicPr>
          <p:nvPr/>
        </p:nvPicPr>
        <p:blipFill>
          <a:blip r:embed="rId4"/>
          <a:stretch>
            <a:fillRect/>
          </a:stretch>
        </p:blipFill>
        <p:spPr>
          <a:xfrm>
            <a:off x="3810000" y="3647374"/>
            <a:ext cx="5657850" cy="2118244"/>
          </a:xfrm>
          <a:prstGeom prst="rect">
            <a:avLst/>
          </a:prstGeom>
        </p:spPr>
      </p:pic>
    </p:spTree>
    <p:extLst>
      <p:ext uri="{BB962C8B-B14F-4D97-AF65-F5344CB8AC3E}">
        <p14:creationId xmlns:p14="http://schemas.microsoft.com/office/powerpoint/2010/main" val="40464492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608" y="323852"/>
            <a:ext cx="6763237" cy="690574"/>
          </a:xfrm>
          <a:prstGeom prst="rect">
            <a:avLst/>
          </a:prstGeom>
        </p:spPr>
        <p:txBody>
          <a:bodyPr vert="horz" wrap="square" lIns="0" tIns="13335" rIns="0" bIns="0" rtlCol="0">
            <a:spAutoFit/>
          </a:bodyPr>
          <a:lstStyle/>
          <a:p>
            <a:pPr marL="12700">
              <a:lnSpc>
                <a:spcPct val="100000"/>
              </a:lnSpc>
              <a:spcBef>
                <a:spcPts val="105"/>
              </a:spcBef>
            </a:pPr>
            <a:r>
              <a:rPr lang="en-GB" spc="-5" dirty="0" err="1"/>
              <a:t>CoreGen</a:t>
            </a:r>
            <a:r>
              <a:rPr lang="en-GB" spc="-5" dirty="0"/>
              <a:t> Wizard - </a:t>
            </a:r>
            <a:r>
              <a:rPr lang="en-GB" spc="-5" dirty="0" err="1"/>
              <a:t>Vivado</a:t>
            </a:r>
            <a:endParaRPr dirty="0"/>
          </a:p>
        </p:txBody>
      </p:sp>
      <p:grpSp>
        <p:nvGrpSpPr>
          <p:cNvPr id="5" name="Group 4">
            <a:extLst>
              <a:ext uri="{FF2B5EF4-FFF2-40B4-BE49-F238E27FC236}">
                <a16:creationId xmlns:a16="http://schemas.microsoft.com/office/drawing/2014/main" id="{1EE8B457-418F-40B0-8AC7-89DBF7B9AD8C}"/>
              </a:ext>
            </a:extLst>
          </p:cNvPr>
          <p:cNvGrpSpPr/>
          <p:nvPr/>
        </p:nvGrpSpPr>
        <p:grpSpPr>
          <a:xfrm>
            <a:off x="228600" y="1905000"/>
            <a:ext cx="6172200" cy="4343324"/>
            <a:chOff x="381000" y="1447800"/>
            <a:chExt cx="6865888" cy="4876800"/>
          </a:xfrm>
        </p:grpSpPr>
        <p:pic>
          <p:nvPicPr>
            <p:cNvPr id="22" name="Picture 21">
              <a:extLst>
                <a:ext uri="{FF2B5EF4-FFF2-40B4-BE49-F238E27FC236}">
                  <a16:creationId xmlns:a16="http://schemas.microsoft.com/office/drawing/2014/main" id="{9A422EF5-0609-43C9-AFC8-DDC78EF171C7}"/>
                </a:ext>
              </a:extLst>
            </p:cNvPr>
            <p:cNvPicPr>
              <a:picLocks noChangeAspect="1"/>
            </p:cNvPicPr>
            <p:nvPr/>
          </p:nvPicPr>
          <p:blipFill>
            <a:blip r:embed="rId2"/>
            <a:stretch>
              <a:fillRect/>
            </a:stretch>
          </p:blipFill>
          <p:spPr>
            <a:xfrm>
              <a:off x="381000" y="1447800"/>
              <a:ext cx="6865888" cy="4876800"/>
            </a:xfrm>
            <a:prstGeom prst="rect">
              <a:avLst/>
            </a:prstGeom>
          </p:spPr>
        </p:pic>
        <p:sp>
          <p:nvSpPr>
            <p:cNvPr id="4" name="Rectangle 3">
              <a:extLst>
                <a:ext uri="{FF2B5EF4-FFF2-40B4-BE49-F238E27FC236}">
                  <a16:creationId xmlns:a16="http://schemas.microsoft.com/office/drawing/2014/main" id="{BB13C4C7-1223-4D63-8954-B47E16F590A5}"/>
                </a:ext>
              </a:extLst>
            </p:cNvPr>
            <p:cNvSpPr/>
            <p:nvPr/>
          </p:nvSpPr>
          <p:spPr>
            <a:xfrm>
              <a:off x="3733800" y="5181600"/>
              <a:ext cx="838200" cy="2286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grpSp>
      <p:pic>
        <p:nvPicPr>
          <p:cNvPr id="7" name="Picture 6">
            <a:extLst>
              <a:ext uri="{FF2B5EF4-FFF2-40B4-BE49-F238E27FC236}">
                <a16:creationId xmlns:a16="http://schemas.microsoft.com/office/drawing/2014/main" id="{58AE2348-B759-4A72-9072-D3FD5F21D39F}"/>
              </a:ext>
            </a:extLst>
          </p:cNvPr>
          <p:cNvPicPr>
            <a:picLocks noChangeAspect="1"/>
          </p:cNvPicPr>
          <p:nvPr/>
        </p:nvPicPr>
        <p:blipFill>
          <a:blip r:embed="rId3"/>
          <a:stretch>
            <a:fillRect/>
          </a:stretch>
        </p:blipFill>
        <p:spPr>
          <a:xfrm>
            <a:off x="7086600" y="1828800"/>
            <a:ext cx="2743200" cy="657225"/>
          </a:xfrm>
          <a:prstGeom prst="rect">
            <a:avLst/>
          </a:prstGeom>
        </p:spPr>
      </p:pic>
      <p:pic>
        <p:nvPicPr>
          <p:cNvPr id="9" name="Picture 8">
            <a:extLst>
              <a:ext uri="{FF2B5EF4-FFF2-40B4-BE49-F238E27FC236}">
                <a16:creationId xmlns:a16="http://schemas.microsoft.com/office/drawing/2014/main" id="{BE057904-265B-4278-BDFD-7497FDBB81D4}"/>
              </a:ext>
            </a:extLst>
          </p:cNvPr>
          <p:cNvPicPr>
            <a:picLocks noChangeAspect="1"/>
          </p:cNvPicPr>
          <p:nvPr/>
        </p:nvPicPr>
        <p:blipFill>
          <a:blip r:embed="rId4"/>
          <a:stretch>
            <a:fillRect/>
          </a:stretch>
        </p:blipFill>
        <p:spPr>
          <a:xfrm>
            <a:off x="7086600" y="3200400"/>
            <a:ext cx="3771900" cy="1552575"/>
          </a:xfrm>
          <a:prstGeom prst="rect">
            <a:avLst/>
          </a:prstGeom>
        </p:spPr>
      </p:pic>
    </p:spTree>
    <p:extLst>
      <p:ext uri="{BB962C8B-B14F-4D97-AF65-F5344CB8AC3E}">
        <p14:creationId xmlns:p14="http://schemas.microsoft.com/office/powerpoint/2010/main" val="26990667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6389" y="389422"/>
            <a:ext cx="6619221" cy="690574"/>
          </a:xfrm>
          <a:prstGeom prst="rect">
            <a:avLst/>
          </a:prstGeom>
        </p:spPr>
        <p:txBody>
          <a:bodyPr vert="horz" wrap="square" lIns="0" tIns="13335" rIns="0" bIns="0" rtlCol="0">
            <a:spAutoFit/>
          </a:bodyPr>
          <a:lstStyle/>
          <a:p>
            <a:pPr marL="12700">
              <a:lnSpc>
                <a:spcPct val="100000"/>
              </a:lnSpc>
              <a:spcBef>
                <a:spcPts val="105"/>
              </a:spcBef>
            </a:pPr>
            <a:r>
              <a:rPr lang="en-GB" spc="-5" dirty="0"/>
              <a:t>Using an IP in the Design</a:t>
            </a:r>
            <a:endParaRPr dirty="0"/>
          </a:p>
        </p:txBody>
      </p:sp>
      <p:sp>
        <p:nvSpPr>
          <p:cNvPr id="8" name="object 3">
            <a:extLst>
              <a:ext uri="{FF2B5EF4-FFF2-40B4-BE49-F238E27FC236}">
                <a16:creationId xmlns:a16="http://schemas.microsoft.com/office/drawing/2014/main" id="{DE8D50D9-4A65-46A0-9488-2E6655A47E1A}"/>
              </a:ext>
            </a:extLst>
          </p:cNvPr>
          <p:cNvSpPr txBox="1"/>
          <p:nvPr/>
        </p:nvSpPr>
        <p:spPr>
          <a:xfrm>
            <a:off x="916938" y="1707159"/>
            <a:ext cx="10970261" cy="4059445"/>
          </a:xfrm>
          <a:prstGeom prst="rect">
            <a:avLst/>
          </a:prstGeom>
        </p:spPr>
        <p:txBody>
          <a:bodyPr vert="horz" wrap="square" lIns="0" tIns="98425" rIns="0" bIns="0" rtlCol="0">
            <a:spAutoFit/>
          </a:bodyPr>
          <a:lstStyle/>
          <a:p>
            <a:pPr marL="241300" indent="-229235">
              <a:lnSpc>
                <a:spcPct val="100000"/>
              </a:lnSpc>
              <a:spcBef>
                <a:spcPts val="775"/>
              </a:spcBef>
              <a:buFont typeface="Arial"/>
              <a:buChar char="•"/>
              <a:tabLst>
                <a:tab pos="241935" algn="l"/>
              </a:tabLst>
            </a:pPr>
            <a:r>
              <a:rPr lang="en-GB" sz="2800" spc="-10" dirty="0">
                <a:solidFill>
                  <a:srgbClr val="1F145D"/>
                </a:solidFill>
                <a:latin typeface="Calibri"/>
                <a:cs typeface="Calibri"/>
              </a:rPr>
              <a:t>IP is short for </a:t>
            </a:r>
            <a:r>
              <a:rPr lang="en-US" altLang="zh-CN" sz="2800" spc="-10" dirty="0">
                <a:solidFill>
                  <a:srgbClr val="1F145D"/>
                </a:solidFill>
                <a:latin typeface="Calibri"/>
                <a:cs typeface="Calibri"/>
              </a:rPr>
              <a:t>Intellectual</a:t>
            </a:r>
            <a:r>
              <a:rPr lang="en-GB" sz="2800" spc="-10" dirty="0">
                <a:solidFill>
                  <a:srgbClr val="1F145D"/>
                </a:solidFill>
                <a:latin typeface="Calibri"/>
                <a:cs typeface="Calibri"/>
              </a:rPr>
              <a:t> Property</a:t>
            </a:r>
          </a:p>
          <a:p>
            <a:pPr marL="241300" indent="-229235">
              <a:lnSpc>
                <a:spcPct val="100000"/>
              </a:lnSpc>
              <a:spcBef>
                <a:spcPts val="775"/>
              </a:spcBef>
              <a:buFont typeface="Arial"/>
              <a:buChar char="•"/>
              <a:tabLst>
                <a:tab pos="241935" algn="l"/>
              </a:tabLst>
            </a:pPr>
            <a:r>
              <a:rPr lang="en-GB" sz="2800" spc="-10" dirty="0">
                <a:solidFill>
                  <a:srgbClr val="1F145D"/>
                </a:solidFill>
                <a:latin typeface="Calibri"/>
                <a:cs typeface="Calibri"/>
              </a:rPr>
              <a:t>It is supplied by the vendors</a:t>
            </a:r>
          </a:p>
          <a:p>
            <a:pPr marL="241300" indent="-229235">
              <a:lnSpc>
                <a:spcPct val="100000"/>
              </a:lnSpc>
              <a:spcBef>
                <a:spcPts val="775"/>
              </a:spcBef>
              <a:buFont typeface="Arial"/>
              <a:buChar char="•"/>
              <a:tabLst>
                <a:tab pos="241935" algn="l"/>
              </a:tabLst>
            </a:pPr>
            <a:r>
              <a:rPr lang="en-GB" sz="2800" spc="-10" dirty="0">
                <a:solidFill>
                  <a:srgbClr val="1F145D"/>
                </a:solidFill>
                <a:latin typeface="Calibri"/>
                <a:cs typeface="Calibri"/>
              </a:rPr>
              <a:t>Users can use them in their design if proper licenses have been purchased.</a:t>
            </a:r>
          </a:p>
          <a:p>
            <a:pPr marL="241300" indent="-229235">
              <a:lnSpc>
                <a:spcPct val="100000"/>
              </a:lnSpc>
              <a:spcBef>
                <a:spcPts val="775"/>
              </a:spcBef>
              <a:buFont typeface="Arial"/>
              <a:buChar char="•"/>
              <a:tabLst>
                <a:tab pos="241935" algn="l"/>
              </a:tabLst>
            </a:pPr>
            <a:r>
              <a:rPr lang="en-GB" sz="2800" spc="-10" dirty="0">
                <a:solidFill>
                  <a:srgbClr val="1F145D"/>
                </a:solidFill>
                <a:latin typeface="Calibri"/>
                <a:cs typeface="Calibri"/>
              </a:rPr>
              <a:t>It is vendor-depended! So if you include an IP in your design. You cannot directly copy your code. </a:t>
            </a:r>
          </a:p>
          <a:p>
            <a:pPr marL="241300" indent="-229235">
              <a:lnSpc>
                <a:spcPct val="100000"/>
              </a:lnSpc>
              <a:spcBef>
                <a:spcPts val="775"/>
              </a:spcBef>
              <a:buFont typeface="Arial"/>
              <a:buChar char="•"/>
              <a:tabLst>
                <a:tab pos="241935" algn="l"/>
              </a:tabLst>
            </a:pPr>
            <a:r>
              <a:rPr lang="en-GB" sz="2800" spc="-10" dirty="0">
                <a:solidFill>
                  <a:srgbClr val="1F145D"/>
                </a:solidFill>
                <a:latin typeface="Calibri"/>
                <a:cs typeface="Calibri"/>
              </a:rPr>
              <a:t>For different vendors, the IP with the same functionality probably have different names. </a:t>
            </a:r>
          </a:p>
          <a:p>
            <a:pPr marL="12065">
              <a:lnSpc>
                <a:spcPct val="100000"/>
              </a:lnSpc>
              <a:spcBef>
                <a:spcPts val="775"/>
              </a:spcBef>
              <a:tabLst>
                <a:tab pos="241935" algn="l"/>
              </a:tabLst>
            </a:pPr>
            <a:r>
              <a:rPr lang="en-GB" sz="2800" dirty="0">
                <a:solidFill>
                  <a:srgbClr val="1F145D"/>
                </a:solidFill>
                <a:latin typeface="Calibri"/>
                <a:cs typeface="Calibri"/>
              </a:rPr>
              <a:t>Xilinx: clock wizard, Altera: PLL (phase lock loop).</a:t>
            </a:r>
          </a:p>
        </p:txBody>
      </p:sp>
    </p:spTree>
    <p:extLst>
      <p:ext uri="{BB962C8B-B14F-4D97-AF65-F5344CB8AC3E}">
        <p14:creationId xmlns:p14="http://schemas.microsoft.com/office/powerpoint/2010/main" val="142299641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TUOS core presentation template</Template>
  <TotalTime>6129</TotalTime>
  <Words>14177</Words>
  <Application>Microsoft Office PowerPoint</Application>
  <PresentationFormat>宽屏</PresentationFormat>
  <Paragraphs>2189</Paragraphs>
  <Slides>121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121</vt:i4>
      </vt:variant>
    </vt:vector>
  </HeadingPairs>
  <TitlesOfParts>
    <vt:vector size="133" baseType="lpstr">
      <vt:lpstr>TUOS Stephenson</vt:lpstr>
      <vt:lpstr>Arial</vt:lpstr>
      <vt:lpstr>Calibri</vt:lpstr>
      <vt:lpstr>Calibri Light</vt:lpstr>
      <vt:lpstr>Cambria Math</vt:lpstr>
      <vt:lpstr>Consolas</vt:lpstr>
      <vt:lpstr>Source Sans Pro</vt:lpstr>
      <vt:lpstr>Source Serif Pro</vt:lpstr>
      <vt:lpstr>Source Serif Pro Semibold</vt:lpstr>
      <vt:lpstr>Times New Roman</vt:lpstr>
      <vt:lpstr>Wingdings</vt:lpstr>
      <vt:lpstr>Custom Design</vt:lpstr>
      <vt:lpstr>HDL Support</vt:lpstr>
      <vt:lpstr>Content</vt:lpstr>
      <vt:lpstr>Basic Syntax for Verilog HDL</vt:lpstr>
      <vt:lpstr>PowerPoint 演示文稿</vt:lpstr>
      <vt:lpstr>What’s a Module</vt:lpstr>
      <vt:lpstr>Port Declarations</vt:lpstr>
      <vt:lpstr>Assignment statements</vt:lpstr>
      <vt:lpstr>Modules &amp; ports</vt:lpstr>
      <vt:lpstr>Combinational &amp; Sequential Logic</vt:lpstr>
      <vt:lpstr>Combinatorial vs Sequential</vt:lpstr>
      <vt:lpstr>Bit-wise operations</vt:lpstr>
      <vt:lpstr>Modelling electrical rules of logic</vt:lpstr>
      <vt:lpstr>Logical &amp; Relational Operators</vt:lpstr>
      <vt:lpstr>Arithmetic Operators</vt:lpstr>
      <vt:lpstr>Basic Types</vt:lpstr>
      <vt:lpstr>Verilog “REG” !!Don’t get confused!!</vt:lpstr>
      <vt:lpstr>Other Types</vt:lpstr>
      <vt:lpstr>Busses</vt:lpstr>
      <vt:lpstr>Vectors (Collections of bits)</vt:lpstr>
      <vt:lpstr>Defining Literals</vt:lpstr>
      <vt:lpstr>Collection Operators</vt:lpstr>
      <vt:lpstr>Structural, Data flow &amp; Behavioural Models</vt:lpstr>
      <vt:lpstr>Modelling of Logic</vt:lpstr>
      <vt:lpstr>Verilog Modules The basic building block in Verilog is called a module. A digital system  can be described in an HDL by a set of these modules / entities.</vt:lpstr>
      <vt:lpstr>Structural Description - Verilog</vt:lpstr>
      <vt:lpstr>Data flow Description - Verilog</vt:lpstr>
      <vt:lpstr>Behavioral description</vt:lpstr>
      <vt:lpstr>Procedural if…then…else…elsif…endif</vt:lpstr>
      <vt:lpstr>Procedural case statement</vt:lpstr>
      <vt:lpstr>Defining Constants</vt:lpstr>
      <vt:lpstr>Using submodules</vt:lpstr>
      <vt:lpstr>Instantce</vt:lpstr>
      <vt:lpstr>Parameterization</vt:lpstr>
      <vt:lpstr>Inferring storage elements</vt:lpstr>
      <vt:lpstr>Registers / DFFs</vt:lpstr>
      <vt:lpstr>Asynchronous set/clear DFF</vt:lpstr>
      <vt:lpstr>Synchronous set/clear DFF</vt:lpstr>
      <vt:lpstr>Simulation using a Testbench</vt:lpstr>
      <vt:lpstr>Test benches / test fixtures</vt:lpstr>
      <vt:lpstr>Scope of testing</vt:lpstr>
      <vt:lpstr>Level of testing</vt:lpstr>
      <vt:lpstr>Self-checking test benches</vt:lpstr>
      <vt:lpstr>Test coverage</vt:lpstr>
      <vt:lpstr>Modelling other parts of system</vt:lpstr>
      <vt:lpstr>PowerPoint 演示文稿</vt:lpstr>
      <vt:lpstr>Your First Verilog Test Fixture</vt:lpstr>
      <vt:lpstr>Test bench outline</vt:lpstr>
      <vt:lpstr>Unit Under Test (UUT)</vt:lpstr>
      <vt:lpstr>Clock Stimulus</vt:lpstr>
      <vt:lpstr>PowerPoint 演示文稿</vt:lpstr>
      <vt:lpstr>The complete simple TB</vt:lpstr>
      <vt:lpstr>PowerPoint 演示文稿</vt:lpstr>
      <vt:lpstr>Signal &amp; variable declarations</vt:lpstr>
      <vt:lpstr>Delays</vt:lpstr>
      <vt:lpstr>Loops</vt:lpstr>
      <vt:lpstr>Process blocks</vt:lpstr>
      <vt:lpstr>Verilog system tasks</vt:lpstr>
      <vt:lpstr>Displaying text</vt:lpstr>
      <vt:lpstr>Waveform Viewer</vt:lpstr>
      <vt:lpstr>Value Change Dump (VCD)</vt:lpstr>
      <vt:lpstr>Generating test vectors</vt:lpstr>
      <vt:lpstr>FSM: Finite State Machine</vt:lpstr>
      <vt:lpstr>FSM architecture</vt:lpstr>
      <vt:lpstr>FSM state encoding</vt:lpstr>
      <vt:lpstr>FSM state encoding</vt:lpstr>
      <vt:lpstr>FSM avoiding problems</vt:lpstr>
      <vt:lpstr>FSM Descriptions</vt:lpstr>
      <vt:lpstr>State Diagrams Explained</vt:lpstr>
      <vt:lpstr>State Transition Table</vt:lpstr>
      <vt:lpstr>HDL coding strategy to avoid human errors</vt:lpstr>
      <vt:lpstr>FSM Examples It is quickest to learn about FSMs by example so here are several to get  you going</vt:lpstr>
      <vt:lpstr>Glitch remover</vt:lpstr>
      <vt:lpstr>Glitch remover</vt:lpstr>
      <vt:lpstr>Glitch remover</vt:lpstr>
      <vt:lpstr>Glitch remover</vt:lpstr>
      <vt:lpstr>Glitch remover</vt:lpstr>
      <vt:lpstr>Glitch remover</vt:lpstr>
      <vt:lpstr>Delay generator</vt:lpstr>
      <vt:lpstr>Delay generator</vt:lpstr>
      <vt:lpstr>Pulse generator (edge detector)</vt:lpstr>
      <vt:lpstr>Pulse generator</vt:lpstr>
      <vt:lpstr>Pulse generator</vt:lpstr>
      <vt:lpstr>PowerPoint 演示文稿</vt:lpstr>
      <vt:lpstr>Lego Parts for Lego Toy, Building Blocks for Hardware</vt:lpstr>
      <vt:lpstr>Registers / DFFs</vt:lpstr>
      <vt:lpstr>Multiplexer</vt:lpstr>
      <vt:lpstr>Encoders / Decoders</vt:lpstr>
      <vt:lpstr>Shift Register</vt:lpstr>
      <vt:lpstr>Parallel to serial – This is similar to Lab 4 TxD</vt:lpstr>
      <vt:lpstr>Serial to Parallel </vt:lpstr>
      <vt:lpstr>Simple Counter</vt:lpstr>
      <vt:lpstr>Counter with reset</vt:lpstr>
      <vt:lpstr>Up Down Counter</vt:lpstr>
      <vt:lpstr>Ripple Counter</vt:lpstr>
      <vt:lpstr>Synchronous version….</vt:lpstr>
      <vt:lpstr>Clock Divider</vt:lpstr>
      <vt:lpstr>CoreGen Wizard</vt:lpstr>
      <vt:lpstr>CoreGen Wizard - Vivado</vt:lpstr>
      <vt:lpstr>Using an IP in the Design</vt:lpstr>
      <vt:lpstr>Timer</vt:lpstr>
      <vt:lpstr>ROM</vt:lpstr>
      <vt:lpstr>RAM</vt:lpstr>
      <vt:lpstr>Dual port RAM</vt:lpstr>
      <vt:lpstr>Which type of RAM</vt:lpstr>
      <vt:lpstr>ROM&amp;RAM using IPs</vt:lpstr>
      <vt:lpstr>IP Integration – block design</vt:lpstr>
      <vt:lpstr>Design Choice &amp; Critical Path Mitigation</vt:lpstr>
      <vt:lpstr>Setting tool strategies</vt:lpstr>
      <vt:lpstr>Creating effective constraints</vt:lpstr>
      <vt:lpstr>XDC constraints</vt:lpstr>
      <vt:lpstr>Critical path mitigation</vt:lpstr>
      <vt:lpstr>Register Balancing Example</vt:lpstr>
      <vt:lpstr>Register Duplication Example</vt:lpstr>
      <vt:lpstr>Multi Cycle Path Example</vt:lpstr>
      <vt:lpstr>Floor planning</vt:lpstr>
      <vt:lpstr>Vivado Constraints Wizard</vt:lpstr>
      <vt:lpstr>Evaluate your Design</vt:lpstr>
      <vt:lpstr>Power Performance Area (PPA)</vt:lpstr>
      <vt:lpstr>Power Performance Area (PPA)</vt:lpstr>
      <vt:lpstr>Algorithmic improvements</vt:lpstr>
      <vt:lpstr>Algorithmic Trade offs</vt:lpstr>
    </vt:vector>
  </TitlesOfParts>
  <Manager>Design team</Manager>
  <Company>Univeristy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PowerPoint Template</dc:title>
  <dc:subject>PowerPoint template</dc:subject>
  <dc:creator>Admin</dc:creator>
  <cp:keywords>tuos, sheffield, university, powerpoint, ppt, template, i-d, 2005, colour, dmc</cp:keywords>
  <dc:description>Please use this template for all your screen presentation requirements - adapting as necessary to the audience and facility in which it might be seen._x000d_
_x000d_
© 2005  The Univeristy of Sheffield</dc:description>
  <cp:lastModifiedBy>Bowen Shi</cp:lastModifiedBy>
  <cp:revision>173</cp:revision>
  <cp:lastPrinted>2005-02-24T11:31:10Z</cp:lastPrinted>
  <dcterms:created xsi:type="dcterms:W3CDTF">2011-12-13T16:49:42Z</dcterms:created>
  <dcterms:modified xsi:type="dcterms:W3CDTF">2025-10-02T17:30:08Z</dcterms:modified>
  <cp:category>templates, identity</cp:category>
</cp:coreProperties>
</file>