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78" r:id="rId6"/>
    <p:sldId id="279" r:id="rId7"/>
    <p:sldId id="260" r:id="rId8"/>
    <p:sldId id="261" r:id="rId9"/>
    <p:sldId id="276" r:id="rId10"/>
    <p:sldId id="262" r:id="rId11"/>
    <p:sldId id="263" r:id="rId12"/>
    <p:sldId id="264" r:id="rId13"/>
    <p:sldId id="265" r:id="rId14"/>
    <p:sldId id="266" r:id="rId15"/>
    <p:sldId id="267" r:id="rId16"/>
    <p:sldId id="268" r:id="rId17"/>
    <p:sldId id="269" r:id="rId18"/>
    <p:sldId id="272" r:id="rId19"/>
    <p:sldId id="270" r:id="rId20"/>
    <p:sldId id="271" r:id="rId21"/>
    <p:sldId id="277" r:id="rId22"/>
    <p:sldId id="273" r:id="rId23"/>
    <p:sldId id="274"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p:cViewPr varScale="1">
        <p:scale>
          <a:sx n="136" d="100"/>
          <a:sy n="136" d="100"/>
        </p:scale>
        <p:origin x="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8DFFD-A11F-4848-AFFD-0785E3639CC8}" type="datetimeFigureOut">
              <a:rPr lang="en-US" smtClean="0"/>
              <a:t>10/2/2025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70C3D-BBA8-B24C-AFCF-D07418541C23}" type="slidenum">
              <a:rPr lang="en-US" smtClean="0"/>
              <a:t>‹#›</a:t>
            </a:fld>
            <a:endParaRPr lang="en-US"/>
          </a:p>
        </p:txBody>
      </p:sp>
    </p:spTree>
    <p:extLst>
      <p:ext uri="{BB962C8B-B14F-4D97-AF65-F5344CB8AC3E}">
        <p14:creationId xmlns:p14="http://schemas.microsoft.com/office/powerpoint/2010/main" val="32711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170C3D-BBA8-B24C-AFCF-D07418541C23}" type="slidenum">
              <a:rPr lang="en-US" smtClean="0"/>
              <a:t>17</a:t>
            </a:fld>
            <a:endParaRPr lang="en-US"/>
          </a:p>
        </p:txBody>
      </p:sp>
    </p:spTree>
    <p:extLst>
      <p:ext uri="{BB962C8B-B14F-4D97-AF65-F5344CB8AC3E}">
        <p14:creationId xmlns:p14="http://schemas.microsoft.com/office/powerpoint/2010/main" val="2578494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Title slide" preserve="1">
  <p:cSld name="1. Title slide">
    <p:bg>
      <p:bgPr>
        <a:solidFill>
          <a:srgbClr val="F3F3F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98000" y="334867"/>
            <a:ext cx="11189600" cy="2386400"/>
          </a:xfrm>
          <a:prstGeom prst="rect">
            <a:avLst/>
          </a:prstGeom>
        </p:spPr>
        <p:txBody>
          <a:bodyPr spcFirstLastPara="1" wrap="square" lIns="91425" tIns="91425" rIns="91425" bIns="91425" anchor="t" anchorCtr="0">
            <a:normAutofit/>
          </a:bodyPr>
          <a:lstStyle>
            <a:lvl1pPr lvl="0" rtl="0">
              <a:lnSpc>
                <a:spcPct val="90000"/>
              </a:lnSpc>
              <a:spcBef>
                <a:spcPts val="0"/>
              </a:spcBef>
              <a:spcAft>
                <a:spcPts val="0"/>
              </a:spcAft>
              <a:buClr>
                <a:schemeClr val="dk2"/>
              </a:buClr>
              <a:buSzPts val="5400"/>
              <a:buFont typeface="Source Serif Pro"/>
              <a:buNone/>
              <a:defRPr sz="72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11" name="Google Shape;11;p2"/>
          <p:cNvSpPr txBox="1">
            <a:spLocks noGrp="1"/>
          </p:cNvSpPr>
          <p:nvPr>
            <p:ph type="subTitle" idx="1"/>
          </p:nvPr>
        </p:nvSpPr>
        <p:spPr>
          <a:xfrm>
            <a:off x="434567" y="2822667"/>
            <a:ext cx="11152800" cy="1570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2300"/>
              <a:buNone/>
              <a:defRPr sz="30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zh-CN" altLang="en-US"/>
              <a:t>单击此处编辑母版副标题样式</a:t>
            </a:r>
            <a:endParaRPr dirty="0"/>
          </a:p>
        </p:txBody>
      </p:sp>
      <p:pic>
        <p:nvPicPr>
          <p:cNvPr id="12" name="Google Shape;12;p2" descr="University of Sheffield logo"/>
          <p:cNvPicPr preferRelativeResize="0"/>
          <p:nvPr/>
        </p:nvPicPr>
        <p:blipFill>
          <a:blip r:embed="rId2">
            <a:alphaModFix/>
          </a:blip>
          <a:stretch>
            <a:fillRect/>
          </a:stretch>
        </p:blipFill>
        <p:spPr>
          <a:xfrm>
            <a:off x="550039" y="5746267"/>
            <a:ext cx="2418000" cy="733500"/>
          </a:xfrm>
          <a:prstGeom prst="rect">
            <a:avLst/>
          </a:prstGeom>
          <a:noFill/>
          <a:ln>
            <a:noFill/>
          </a:ln>
        </p:spPr>
      </p:pic>
      <p:pic>
        <p:nvPicPr>
          <p:cNvPr id="1026" name="Picture 2">
            <a:extLst>
              <a:ext uri="{FF2B5EF4-FFF2-40B4-BE49-F238E27FC236}">
                <a16:creationId xmlns:a16="http://schemas.microsoft.com/office/drawing/2014/main" id="{C1C1ABAE-6AF7-B5D4-BAED-FEB23B1A8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2265" y="5823928"/>
            <a:ext cx="1894367" cy="69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0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 Closing slide" preserve="1">
  <p:cSld name="6. Closing slide">
    <p:spTree>
      <p:nvGrpSpPr>
        <p:cNvPr id="1" name="Shape 49"/>
        <p:cNvGrpSpPr/>
        <p:nvPr/>
      </p:nvGrpSpPr>
      <p:grpSpPr>
        <a:xfrm>
          <a:off x="0" y="0"/>
          <a:ext cx="0" cy="0"/>
          <a:chOff x="0" y="0"/>
          <a:chExt cx="0" cy="0"/>
        </a:xfrm>
      </p:grpSpPr>
      <p:pic>
        <p:nvPicPr>
          <p:cNvPr id="50" name="Google Shape;50;p11" descr="University of Sheffield logo"/>
          <p:cNvPicPr preferRelativeResize="0"/>
          <p:nvPr/>
        </p:nvPicPr>
        <p:blipFill>
          <a:blip r:embed="rId2">
            <a:alphaModFix/>
          </a:blip>
          <a:stretch>
            <a:fillRect/>
          </a:stretch>
        </p:blipFill>
        <p:spPr>
          <a:xfrm>
            <a:off x="3313734" y="1829256"/>
            <a:ext cx="5188335" cy="1573867"/>
          </a:xfrm>
          <a:prstGeom prst="rect">
            <a:avLst/>
          </a:prstGeom>
          <a:noFill/>
          <a:ln>
            <a:noFill/>
          </a:ln>
        </p:spPr>
      </p:pic>
      <p:sp>
        <p:nvSpPr>
          <p:cNvPr id="51" name="Google Shape;51;p11"/>
          <p:cNvSpPr txBox="1">
            <a:spLocks noGrp="1"/>
          </p:cNvSpPr>
          <p:nvPr>
            <p:ph type="body" idx="1"/>
          </p:nvPr>
        </p:nvSpPr>
        <p:spPr>
          <a:xfrm>
            <a:off x="2277067" y="4179100"/>
            <a:ext cx="7273200" cy="2290400"/>
          </a:xfrm>
          <a:prstGeom prst="rect">
            <a:avLst/>
          </a:prstGeom>
        </p:spPr>
        <p:txBody>
          <a:bodyPr spcFirstLastPara="1" wrap="square" lIns="91425" tIns="91425" rIns="91425" bIns="91425" anchor="t" anchorCtr="0">
            <a:normAutofit/>
          </a:bodyPr>
          <a:lstStyle>
            <a:lvl1pPr marL="609585" lvl="0" indent="-465655" algn="ctr" rtl="0">
              <a:spcBef>
                <a:spcPts val="0"/>
              </a:spcBef>
              <a:spcAft>
                <a:spcPts val="0"/>
              </a:spcAft>
              <a:buSzPts val="1900"/>
              <a:buChar char="●"/>
              <a:defRPr sz="2533"/>
            </a:lvl1pPr>
            <a:lvl2pPr marL="1219170" lvl="1" indent="-465655" algn="ctr" rtl="0">
              <a:spcBef>
                <a:spcPts val="0"/>
              </a:spcBef>
              <a:spcAft>
                <a:spcPts val="0"/>
              </a:spcAft>
              <a:buSzPts val="1900"/>
              <a:buChar char="○"/>
              <a:defRPr sz="2533"/>
            </a:lvl2pPr>
            <a:lvl3pPr marL="1828754" lvl="2" indent="-465655" algn="ctr" rtl="0">
              <a:spcBef>
                <a:spcPts val="0"/>
              </a:spcBef>
              <a:spcAft>
                <a:spcPts val="0"/>
              </a:spcAft>
              <a:buSzPts val="1900"/>
              <a:buChar char="■"/>
              <a:defRPr sz="2533"/>
            </a:lvl3pPr>
            <a:lvl4pPr marL="2438339" lvl="3" indent="-465655" algn="ctr" rtl="0">
              <a:spcBef>
                <a:spcPts val="0"/>
              </a:spcBef>
              <a:spcAft>
                <a:spcPts val="0"/>
              </a:spcAft>
              <a:buSzPts val="1900"/>
              <a:buChar char="●"/>
              <a:defRPr sz="2533"/>
            </a:lvl4pPr>
            <a:lvl5pPr marL="3047924" lvl="4" indent="-465655" algn="ctr" rtl="0">
              <a:spcBef>
                <a:spcPts val="0"/>
              </a:spcBef>
              <a:spcAft>
                <a:spcPts val="0"/>
              </a:spcAft>
              <a:buSzPts val="1900"/>
              <a:buChar char="○"/>
              <a:defRPr sz="2533"/>
            </a:lvl5pPr>
            <a:lvl6pPr marL="3657509" lvl="5" indent="-465655" algn="ctr" rtl="0">
              <a:spcBef>
                <a:spcPts val="0"/>
              </a:spcBef>
              <a:spcAft>
                <a:spcPts val="0"/>
              </a:spcAft>
              <a:buSzPts val="1900"/>
              <a:buChar char="■"/>
              <a:defRPr sz="2533"/>
            </a:lvl6pPr>
            <a:lvl7pPr marL="4267093" lvl="6" indent="-465655" algn="ctr" rtl="0">
              <a:spcBef>
                <a:spcPts val="0"/>
              </a:spcBef>
              <a:spcAft>
                <a:spcPts val="0"/>
              </a:spcAft>
              <a:buSzPts val="1900"/>
              <a:buChar char="●"/>
              <a:defRPr sz="2533"/>
            </a:lvl7pPr>
            <a:lvl8pPr marL="4876678" lvl="7" indent="-465655" algn="ctr" rtl="0">
              <a:spcBef>
                <a:spcPts val="0"/>
              </a:spcBef>
              <a:spcAft>
                <a:spcPts val="0"/>
              </a:spcAft>
              <a:buSzPts val="1900"/>
              <a:buChar char="○"/>
              <a:defRPr sz="2533"/>
            </a:lvl8pPr>
            <a:lvl9pPr marL="5486263" lvl="8" indent="-465655" algn="ctr" rtl="0">
              <a:spcBef>
                <a:spcPts val="0"/>
              </a:spcBef>
              <a:spcAft>
                <a:spcPts val="0"/>
              </a:spcAft>
              <a:buSzPts val="1900"/>
              <a:buChar char="■"/>
              <a:defRPr sz="2533"/>
            </a:lvl9pPr>
          </a:lstStyle>
          <a:p>
            <a:pPr lvl="0"/>
            <a:r>
              <a:rPr lang="zh-CN" altLang="en-US"/>
              <a:t>单击此处编辑母版文本样式</a:t>
            </a:r>
          </a:p>
        </p:txBody>
      </p:sp>
      <p:sp>
        <p:nvSpPr>
          <p:cNvPr id="52" name="Google Shape;52;p11"/>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29811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47-1D80-25DF-2AD7-F72928AAB6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97D83F9-3586-B036-A364-D45DA6C97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85077D-5C7A-965A-F90A-DC80904BD05E}"/>
              </a:ext>
            </a:extLst>
          </p:cNvPr>
          <p:cNvSpPr>
            <a:spLocks noGrp="1"/>
          </p:cNvSpPr>
          <p:nvPr>
            <p:ph type="dt" sz="half" idx="10"/>
          </p:nvPr>
        </p:nvSpPr>
        <p:spPr/>
        <p:txBody>
          <a:bodyPr/>
          <a:lstStyle/>
          <a:p>
            <a:fld id="{34ED7DC6-5BF6-7D42-91B0-CF34153609DB}" type="datetimeFigureOut">
              <a:rPr lang="en-US" smtClean="0"/>
              <a:t>10/2/2025</a:t>
            </a:fld>
            <a:endParaRPr lang="en-US"/>
          </a:p>
        </p:txBody>
      </p:sp>
      <p:sp>
        <p:nvSpPr>
          <p:cNvPr id="5" name="Footer Placeholder 4">
            <a:extLst>
              <a:ext uri="{FF2B5EF4-FFF2-40B4-BE49-F238E27FC236}">
                <a16:creationId xmlns:a16="http://schemas.microsoft.com/office/drawing/2014/main" id="{390C408F-962B-9AE9-232B-6AB05CED6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4F7D6-26F7-2171-7161-5525249EDBBE}"/>
              </a:ext>
            </a:extLst>
          </p:cNvPr>
          <p:cNvSpPr>
            <a:spLocks noGrp="1"/>
          </p:cNvSpPr>
          <p:nvPr>
            <p:ph type="sldNum" sz="quarter" idx="12"/>
          </p:nvPr>
        </p:nvSpPr>
        <p:spPr/>
        <p:txBody>
          <a:bodyPr/>
          <a:lstStyle/>
          <a:p>
            <a:fld id="{797759C2-F972-754D-B4E7-F249D021B80A}" type="slidenum">
              <a:rPr lang="en-US" smtClean="0"/>
              <a:t>‹#›</a:t>
            </a:fld>
            <a:endParaRPr lang="en-US"/>
          </a:p>
        </p:txBody>
      </p:sp>
    </p:spTree>
    <p:extLst>
      <p:ext uri="{BB962C8B-B14F-4D97-AF65-F5344CB8AC3E}">
        <p14:creationId xmlns:p14="http://schemas.microsoft.com/office/powerpoint/2010/main" val="77245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BBCD-4B26-705B-D39A-EA8A350527F3}"/>
              </a:ext>
            </a:extLst>
          </p:cNvPr>
          <p:cNvSpPr>
            <a:spLocks noGrp="1"/>
          </p:cNvSpPr>
          <p:nvPr>
            <p:ph type="title"/>
          </p:nvPr>
        </p:nvSpPr>
        <p:spPr/>
        <p:txBody>
          <a:bodyPr/>
          <a:lstStyle>
            <a:lvl1pPr>
              <a:defRPr b="1"/>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24A343-774C-D1DC-3872-B58CA7B0FC1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E27361-6113-FDA3-FEC0-60AEBD758E62}"/>
              </a:ext>
            </a:extLst>
          </p:cNvPr>
          <p:cNvSpPr>
            <a:spLocks noGrp="1"/>
          </p:cNvSpPr>
          <p:nvPr>
            <p:ph type="dt" sz="half" idx="10"/>
          </p:nvPr>
        </p:nvSpPr>
        <p:spPr/>
        <p:txBody>
          <a:bodyPr/>
          <a:lstStyle/>
          <a:p>
            <a:fld id="{34ED7DC6-5BF6-7D42-91B0-CF34153609DB}" type="datetimeFigureOut">
              <a:rPr lang="en-US" smtClean="0"/>
              <a:t>10/2/2025</a:t>
            </a:fld>
            <a:endParaRPr lang="en-US"/>
          </a:p>
        </p:txBody>
      </p:sp>
      <p:sp>
        <p:nvSpPr>
          <p:cNvPr id="5" name="Footer Placeholder 4">
            <a:extLst>
              <a:ext uri="{FF2B5EF4-FFF2-40B4-BE49-F238E27FC236}">
                <a16:creationId xmlns:a16="http://schemas.microsoft.com/office/drawing/2014/main" id="{A6B46F28-2B5F-B92C-3493-9ABFA2A7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A9C81-8745-7D63-1A12-5D6D4DF0582D}"/>
              </a:ext>
            </a:extLst>
          </p:cNvPr>
          <p:cNvSpPr>
            <a:spLocks noGrp="1"/>
          </p:cNvSpPr>
          <p:nvPr>
            <p:ph type="sldNum" sz="quarter" idx="12"/>
          </p:nvPr>
        </p:nvSpPr>
        <p:spPr/>
        <p:txBody>
          <a:bodyPr/>
          <a:lstStyle/>
          <a:p>
            <a:fld id="{797759C2-F972-754D-B4E7-F249D021B80A}" type="slidenum">
              <a:rPr lang="en-US" smtClean="0"/>
              <a:t>‹#›</a:t>
            </a:fld>
            <a:endParaRPr lang="en-US"/>
          </a:p>
        </p:txBody>
      </p:sp>
    </p:spTree>
    <p:extLst>
      <p:ext uri="{BB962C8B-B14F-4D97-AF65-F5344CB8AC3E}">
        <p14:creationId xmlns:p14="http://schemas.microsoft.com/office/powerpoint/2010/main" val="8302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 Title text" type="blank" preserve="1">
  <p:cSld name="3. Title text">
    <p:bg>
      <p:bgPr>
        <a:solidFill>
          <a:srgbClr val="F3F3F3"/>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r>
              <a:rPr lang="zh-CN" altLang="en-US"/>
              <a:t>单击此处编辑母版标题样式</a:t>
            </a:r>
            <a:endParaRPr dirty="0"/>
          </a:p>
        </p:txBody>
      </p:sp>
      <p:cxnSp>
        <p:nvCxnSpPr>
          <p:cNvPr id="16" name="Google Shape;16;p3"/>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17" name="Google Shape;17;p3"/>
          <p:cNvSpPr txBox="1">
            <a:spLocks noGrp="1"/>
          </p:cNvSpPr>
          <p:nvPr>
            <p:ph type="body" idx="1"/>
          </p:nvPr>
        </p:nvSpPr>
        <p:spPr>
          <a:xfrm>
            <a:off x="193040" y="1430933"/>
            <a:ext cx="11262960" cy="4717200"/>
          </a:xfrm>
          <a:prstGeom prst="rect">
            <a:avLst/>
          </a:prstGeom>
        </p:spPr>
        <p:txBody>
          <a:bodyPr spcFirstLastPara="1" wrap="square" lIns="91425" tIns="91425" rIns="91425" bIns="91425" anchor="t" anchorCtr="0">
            <a:normAutofit/>
          </a:bodyPr>
          <a:lstStyle>
            <a:lvl1pPr marL="152396" lvl="0" indent="0">
              <a:spcBef>
                <a:spcPts val="0"/>
              </a:spcBef>
              <a:spcAft>
                <a:spcPts val="0"/>
              </a:spcAft>
              <a:buSzPts val="1800"/>
              <a:buNone/>
              <a:defRPr/>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zh-CN" altLang="en-US"/>
              <a:t>单击此处编辑母版文本样式</a:t>
            </a:r>
          </a:p>
        </p:txBody>
      </p:sp>
      <p:sp>
        <p:nvSpPr>
          <p:cNvPr id="18" name="Google Shape;18;p3"/>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176709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 Two equal columns" preserve="1">
  <p:cSld name="4. Two equal column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zh-CN" altLang="en-US"/>
              <a:t>单击此处编辑母版标题样式</a:t>
            </a:r>
            <a:endParaRPr dirty="0"/>
          </a:p>
        </p:txBody>
      </p:sp>
      <p:cxnSp>
        <p:nvCxnSpPr>
          <p:cNvPr id="21" name="Google Shape;21;p4"/>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22" name="Google Shape;22;p4"/>
          <p:cNvSpPr txBox="1">
            <a:spLocks noGrp="1"/>
          </p:cNvSpPr>
          <p:nvPr>
            <p:ph type="body" idx="1"/>
          </p:nvPr>
        </p:nvSpPr>
        <p:spPr>
          <a:xfrm>
            <a:off x="193040" y="1430933"/>
            <a:ext cx="543256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23" name="Google Shape;23;p4"/>
          <p:cNvSpPr txBox="1">
            <a:spLocks noGrp="1"/>
          </p:cNvSpPr>
          <p:nvPr>
            <p:ph type="body" idx="2"/>
          </p:nvPr>
        </p:nvSpPr>
        <p:spPr>
          <a:xfrm>
            <a:off x="5984240" y="1430933"/>
            <a:ext cx="543256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24" name="Google Shape;24;p4"/>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120534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 Blank" preserve="1">
  <p:cSld name="5. Blank">
    <p:spTree>
      <p:nvGrpSpPr>
        <p:cNvPr id="1" name="Shape 25"/>
        <p:cNvGrpSpPr/>
        <p:nvPr/>
      </p:nvGrpSpPr>
      <p:grpSpPr>
        <a:xfrm>
          <a:off x="0" y="0"/>
          <a:ext cx="0" cy="0"/>
          <a:chOff x="0" y="0"/>
          <a:chExt cx="0" cy="0"/>
        </a:xfrm>
      </p:grpSpPr>
      <p:sp>
        <p:nvSpPr>
          <p:cNvPr id="26" name="Google Shape;26;p5"/>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40239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stat" preserve="1">
  <p:cSld name="Big stat">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97759C2-F972-754D-B4E7-F249D021B80A}" type="slidenum">
              <a:rPr lang="en-US" smtClean="0"/>
              <a:t>‹#›</a:t>
            </a:fld>
            <a:endParaRPr lang="en-US"/>
          </a:p>
        </p:txBody>
      </p:sp>
      <p:sp>
        <p:nvSpPr>
          <p:cNvPr id="29" name="Google Shape;29;p6"/>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zh-CN" altLang="en-US"/>
              <a:t>单击此处编辑母版标题样式</a:t>
            </a:r>
            <a:endParaRPr dirty="0"/>
          </a:p>
        </p:txBody>
      </p:sp>
      <p:cxnSp>
        <p:nvCxnSpPr>
          <p:cNvPr id="30" name="Google Shape;30;p6"/>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31" name="Google Shape;31;p6"/>
          <p:cNvSpPr txBox="1">
            <a:spLocks noGrp="1"/>
          </p:cNvSpPr>
          <p:nvPr>
            <p:ph type="body" idx="1"/>
          </p:nvPr>
        </p:nvSpPr>
        <p:spPr>
          <a:xfrm>
            <a:off x="182880" y="1430933"/>
            <a:ext cx="497392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32" name="Google Shape;32;p6"/>
          <p:cNvSpPr txBox="1">
            <a:spLocks noGrp="1"/>
          </p:cNvSpPr>
          <p:nvPr>
            <p:ph type="title" idx="2"/>
          </p:nvPr>
        </p:nvSpPr>
        <p:spPr>
          <a:xfrm>
            <a:off x="5223867" y="2467873"/>
            <a:ext cx="6216000" cy="29736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440099"/>
              </a:buClr>
              <a:buSzPts val="14000"/>
              <a:buFont typeface="Source Serif Pro"/>
              <a:buNone/>
              <a:defRPr sz="18666" b="1" i="0">
                <a:solidFill>
                  <a:srgbClr val="440099"/>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2pPr>
            <a:lvl3pPr lvl="2"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3pPr>
            <a:lvl4pPr lvl="3"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4pPr>
            <a:lvl5pPr lvl="4"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5pPr>
            <a:lvl6pPr lvl="5"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6pPr>
            <a:lvl7pPr lvl="6"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7pPr>
            <a:lvl8pPr lvl="7"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8pPr>
            <a:lvl9pPr lvl="8"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9pPr>
          </a:lstStyle>
          <a:p>
            <a:r>
              <a:rPr lang="zh-CN" altLang="en-US"/>
              <a:t>单击此处编辑母版标题样式</a:t>
            </a:r>
            <a:endParaRPr dirty="0"/>
          </a:p>
        </p:txBody>
      </p:sp>
    </p:spTree>
    <p:extLst>
      <p:ext uri="{BB962C8B-B14F-4D97-AF65-F5344CB8AC3E}">
        <p14:creationId xmlns:p14="http://schemas.microsoft.com/office/powerpoint/2010/main" val="184519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Section header (arrows)" preserve="1">
  <p:cSld name="2. Section header (arrows)">
    <p:bg>
      <p:bgPr>
        <a:blipFill>
          <a:blip r:embed="rId2">
            <a:alphaModFix/>
          </a:blip>
          <a:stretch>
            <a:fillRect/>
          </a:stretch>
        </a:blipFill>
        <a:effectLst/>
      </p:bgPr>
    </p:bg>
    <p:spTree>
      <p:nvGrpSpPr>
        <p:cNvPr id="1" name="Shape 33"/>
        <p:cNvGrpSpPr/>
        <p:nvPr/>
      </p:nvGrpSpPr>
      <p:grpSpPr>
        <a:xfrm>
          <a:off x="0" y="0"/>
          <a:ext cx="0" cy="0"/>
          <a:chOff x="0" y="0"/>
          <a:chExt cx="0" cy="0"/>
        </a:xfrm>
      </p:grpSpPr>
      <p:pic>
        <p:nvPicPr>
          <p:cNvPr id="34" name="Google Shape;34;p7"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35" name="Google Shape;35;p7"/>
          <p:cNvSpPr txBox="1">
            <a:spLocks noGrp="1"/>
          </p:cNvSpPr>
          <p:nvPr>
            <p:ph type="title"/>
          </p:nvPr>
        </p:nvSpPr>
        <p:spPr>
          <a:xfrm>
            <a:off x="619533" y="1631867"/>
            <a:ext cx="7886000" cy="3643600"/>
          </a:xfrm>
          <a:prstGeom prst="rect">
            <a:avLst/>
          </a:prstGeom>
        </p:spPr>
        <p:txBody>
          <a:bodyPr spcFirstLastPara="1" wrap="square" lIns="91425" tIns="91425" rIns="91425" bIns="91425" anchor="ctr" anchorCtr="0">
            <a:normAutofit/>
          </a:bodyPr>
          <a:lstStyle>
            <a:lvl1pPr lv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a:t>单击此处编辑母版标题样式</a:t>
            </a:r>
            <a:endParaRPr dirty="0"/>
          </a:p>
        </p:txBody>
      </p:sp>
      <p:sp>
        <p:nvSpPr>
          <p:cNvPr id="36" name="Google Shape;36;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272889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Section header (book)" preserve="1">
  <p:cSld name="2. Section header (boo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39" name="Google Shape;39;p8"/>
          <p:cNvSpPr txBox="1">
            <a:spLocks noGrp="1"/>
          </p:cNvSpPr>
          <p:nvPr>
            <p:ph type="title"/>
          </p:nvPr>
        </p:nvSpPr>
        <p:spPr>
          <a:xfrm>
            <a:off x="619533" y="1631867"/>
            <a:ext cx="78860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0" name="Google Shape;40;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336889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Section header (crown)" preserve="1">
  <p:cSld name="2. Section header (crown)">
    <p:bg>
      <p:bgPr>
        <a:blipFill>
          <a:blip r:embed="rId2">
            <a:alphaModFix/>
          </a:blip>
          <a:stretch>
            <a:fillRect/>
          </a:stretch>
        </a:blipFill>
        <a:effectLst/>
      </p:bgPr>
    </p:bg>
    <p:spTree>
      <p:nvGrpSpPr>
        <p:cNvPr id="1" name="Shape 41"/>
        <p:cNvGrpSpPr/>
        <p:nvPr/>
      </p:nvGrpSpPr>
      <p:grpSpPr>
        <a:xfrm>
          <a:off x="0" y="0"/>
          <a:ext cx="0" cy="0"/>
          <a:chOff x="0" y="0"/>
          <a:chExt cx="0" cy="0"/>
        </a:xfrm>
      </p:grpSpPr>
      <p:pic>
        <p:nvPicPr>
          <p:cNvPr id="42" name="Google Shape;42;p9"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43" name="Google Shape;43;p9"/>
          <p:cNvSpPr txBox="1">
            <a:spLocks noGrp="1"/>
          </p:cNvSpPr>
          <p:nvPr>
            <p:ph type="title"/>
          </p:nvPr>
        </p:nvSpPr>
        <p:spPr>
          <a:xfrm>
            <a:off x="619533" y="1631867"/>
            <a:ext cx="73368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4" name="Google Shape;44;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164025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Section header (rose)" preserve="1">
  <p:cSld name="2. Section header (rose)">
    <p:bg>
      <p:bgPr>
        <a:blipFill>
          <a:blip r:embed="rId2">
            <a:alphaModFix/>
          </a:blip>
          <a:stretch>
            <a:fillRect/>
          </a:stretch>
        </a:blipFill>
        <a:effectLst/>
      </p:bgPr>
    </p:bg>
    <p:spTree>
      <p:nvGrpSpPr>
        <p:cNvPr id="1" name="Shape 45"/>
        <p:cNvGrpSpPr/>
        <p:nvPr/>
      </p:nvGrpSpPr>
      <p:grpSpPr>
        <a:xfrm>
          <a:off x="0" y="0"/>
          <a:ext cx="0" cy="0"/>
          <a:chOff x="0" y="0"/>
          <a:chExt cx="0" cy="0"/>
        </a:xfrm>
      </p:grpSpPr>
      <p:pic>
        <p:nvPicPr>
          <p:cNvPr id="46" name="Google Shape;46;p10"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47" name="Google Shape;47;p10"/>
          <p:cNvSpPr txBox="1">
            <a:spLocks noGrp="1"/>
          </p:cNvSpPr>
          <p:nvPr>
            <p:ph type="title"/>
          </p:nvPr>
        </p:nvSpPr>
        <p:spPr>
          <a:xfrm>
            <a:off x="619533" y="1631867"/>
            <a:ext cx="79796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8" name="Google Shape;48;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797759C2-F972-754D-B4E7-F249D021B80A}" type="slidenum">
              <a:rPr lang="en-US" smtClean="0"/>
              <a:t>‹#›</a:t>
            </a:fld>
            <a:endParaRPr lang="en-US"/>
          </a:p>
        </p:txBody>
      </p:sp>
    </p:spTree>
    <p:extLst>
      <p:ext uri="{BB962C8B-B14F-4D97-AF65-F5344CB8AC3E}">
        <p14:creationId xmlns:p14="http://schemas.microsoft.com/office/powerpoint/2010/main" val="62417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7B3F0-7717-8EE6-1CDD-2EABF80E798D}"/>
              </a:ext>
            </a:extLst>
          </p:cNvPr>
          <p:cNvSpPr>
            <a:spLocks noGrp="1"/>
          </p:cNvSpPr>
          <p:nvPr>
            <p:ph type="title"/>
          </p:nvPr>
        </p:nvSpPr>
        <p:spPr>
          <a:xfrm>
            <a:off x="406399" y="203626"/>
            <a:ext cx="11379004" cy="944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48D28C13-E82D-3B14-CFB6-03180CED6EB0}"/>
              </a:ext>
            </a:extLst>
          </p:cNvPr>
          <p:cNvSpPr>
            <a:spLocks noGrp="1"/>
          </p:cNvSpPr>
          <p:nvPr>
            <p:ph type="body" idx="1"/>
          </p:nvPr>
        </p:nvSpPr>
        <p:spPr>
          <a:xfrm>
            <a:off x="401320" y="1389803"/>
            <a:ext cx="11384280" cy="46960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a:extLst>
              <a:ext uri="{FF2B5EF4-FFF2-40B4-BE49-F238E27FC236}">
                <a16:creationId xmlns:a16="http://schemas.microsoft.com/office/drawing/2014/main" id="{F8BEE8F7-627B-D7BF-BA85-9C507EDC4D22}"/>
              </a:ext>
            </a:extLst>
          </p:cNvPr>
          <p:cNvSpPr>
            <a:spLocks noGrp="1"/>
          </p:cNvSpPr>
          <p:nvPr>
            <p:ph type="sldNum" sz="quarter" idx="4"/>
          </p:nvPr>
        </p:nvSpPr>
        <p:spPr>
          <a:xfrm>
            <a:off x="8156602" y="6356351"/>
            <a:ext cx="3651199" cy="366183"/>
          </a:xfrm>
          <a:prstGeom prst="rect">
            <a:avLst/>
          </a:prstGeom>
        </p:spPr>
        <p:txBody>
          <a:bodyPr vert="horz" lIns="91440" tIns="45720" rIns="91440" bIns="45720" rtlCol="0" anchor="ctr"/>
          <a:lstStyle>
            <a:lvl1pPr algn="r">
              <a:defRPr sz="1600">
                <a:solidFill>
                  <a:schemeClr val="tx1">
                    <a:tint val="82000"/>
                  </a:schemeClr>
                </a:solidFill>
              </a:defRPr>
            </a:lvl1pPr>
          </a:lstStyle>
          <a:p>
            <a:fld id="{797759C2-F972-754D-B4E7-F249D021B80A}" type="slidenum">
              <a:rPr lang="en-US" smtClean="0"/>
              <a:t>‹#›</a:t>
            </a:fld>
            <a:endParaRPr lang="en-US"/>
          </a:p>
        </p:txBody>
      </p:sp>
    </p:spTree>
    <p:extLst>
      <p:ext uri="{BB962C8B-B14F-4D97-AF65-F5344CB8AC3E}">
        <p14:creationId xmlns:p14="http://schemas.microsoft.com/office/powerpoint/2010/main" val="1121428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219170" rtl="0" eaLnBrk="1" latinLnBrk="0" hangingPunct="1">
        <a:lnSpc>
          <a:spcPct val="90000"/>
        </a:lnSpc>
        <a:spcBef>
          <a:spcPct val="0"/>
        </a:spcBef>
        <a:buNone/>
        <a:defRPr sz="4000" b="1" i="0" kern="1200">
          <a:solidFill>
            <a:srgbClr val="4B00A0"/>
          </a:solidFill>
          <a:latin typeface="Source Serif Pro Semibold" panose="02040603050405020204" pitchFamily="18" charset="0"/>
          <a:ea typeface="Source Serif Pro Semibold" panose="02040603050405020204" pitchFamily="18" charset="0"/>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icroelectronic-Group-MISS-TUoS/RVFPGA_MSc_Project.git"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0A5F-1DCD-C521-8556-27A4BC2BCE7F}"/>
              </a:ext>
            </a:extLst>
          </p:cNvPr>
          <p:cNvSpPr>
            <a:spLocks noGrp="1"/>
          </p:cNvSpPr>
          <p:nvPr>
            <p:ph type="ctrTitle"/>
          </p:nvPr>
        </p:nvSpPr>
        <p:spPr/>
        <p:txBody>
          <a:bodyPr/>
          <a:lstStyle/>
          <a:p>
            <a:r>
              <a:rPr lang="en-US" dirty="0"/>
              <a:t>Using </a:t>
            </a:r>
            <a:r>
              <a:rPr lang="en-US" dirty="0" err="1"/>
              <a:t>Rvfpga</a:t>
            </a:r>
            <a:r>
              <a:rPr lang="en-US" dirty="0"/>
              <a:t> Practically</a:t>
            </a:r>
          </a:p>
        </p:txBody>
      </p:sp>
      <p:sp>
        <p:nvSpPr>
          <p:cNvPr id="3" name="Subtitle 2">
            <a:extLst>
              <a:ext uri="{FF2B5EF4-FFF2-40B4-BE49-F238E27FC236}">
                <a16:creationId xmlns:a16="http://schemas.microsoft.com/office/drawing/2014/main" id="{3DB7535B-D4BC-D204-259A-75702929C991}"/>
              </a:ext>
            </a:extLst>
          </p:cNvPr>
          <p:cNvSpPr>
            <a:spLocks noGrp="1"/>
          </p:cNvSpPr>
          <p:nvPr>
            <p:ph type="subTitle" idx="1"/>
          </p:nvPr>
        </p:nvSpPr>
        <p:spPr/>
        <p:txBody>
          <a:bodyPr/>
          <a:lstStyle/>
          <a:p>
            <a:r>
              <a:rPr lang="en-US" dirty="0"/>
              <a:t>Luke Seed</a:t>
            </a:r>
          </a:p>
          <a:p>
            <a:r>
              <a:rPr lang="en-US" dirty="0"/>
              <a:t>30</a:t>
            </a:r>
            <a:r>
              <a:rPr lang="en-US" baseline="30000" dirty="0"/>
              <a:t>th</a:t>
            </a:r>
            <a:r>
              <a:rPr lang="en-US" dirty="0"/>
              <a:t> May 2024</a:t>
            </a:r>
          </a:p>
        </p:txBody>
      </p:sp>
    </p:spTree>
    <p:extLst>
      <p:ext uri="{BB962C8B-B14F-4D97-AF65-F5344CB8AC3E}">
        <p14:creationId xmlns:p14="http://schemas.microsoft.com/office/powerpoint/2010/main" val="2364483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7F33-2749-27BB-CD0D-F376A5BE9DCE}"/>
              </a:ext>
            </a:extLst>
          </p:cNvPr>
          <p:cNvSpPr>
            <a:spLocks noGrp="1"/>
          </p:cNvSpPr>
          <p:nvPr>
            <p:ph type="title"/>
          </p:nvPr>
        </p:nvSpPr>
        <p:spPr/>
        <p:txBody>
          <a:bodyPr/>
          <a:lstStyle/>
          <a:p>
            <a:r>
              <a:rPr lang="en-US" dirty="0"/>
              <a:t>Alternatively …</a:t>
            </a:r>
          </a:p>
        </p:txBody>
      </p:sp>
      <p:sp>
        <p:nvSpPr>
          <p:cNvPr id="3" name="Content Placeholder 2">
            <a:extLst>
              <a:ext uri="{FF2B5EF4-FFF2-40B4-BE49-F238E27FC236}">
                <a16:creationId xmlns:a16="http://schemas.microsoft.com/office/drawing/2014/main" id="{0302E660-2D4F-6B55-C1B3-9F543F8B3EBC}"/>
              </a:ext>
            </a:extLst>
          </p:cNvPr>
          <p:cNvSpPr>
            <a:spLocks noGrp="1"/>
          </p:cNvSpPr>
          <p:nvPr>
            <p:ph idx="1"/>
          </p:nvPr>
        </p:nvSpPr>
        <p:spPr/>
        <p:txBody>
          <a:bodyPr/>
          <a:lstStyle/>
          <a:p>
            <a:r>
              <a:rPr lang="en-US" dirty="0"/>
              <a:t>If you are running your VM on a Win machine you can …</a:t>
            </a:r>
          </a:p>
          <a:p>
            <a:r>
              <a:rPr lang="en-US" dirty="0"/>
              <a:t>create a smaller VM</a:t>
            </a:r>
          </a:p>
          <a:p>
            <a:r>
              <a:rPr lang="en-US" dirty="0"/>
              <a:t>Install </a:t>
            </a:r>
            <a:r>
              <a:rPr lang="en-US" dirty="0" err="1"/>
              <a:t>Vivado</a:t>
            </a:r>
            <a:r>
              <a:rPr lang="en-US" dirty="0"/>
              <a:t> on Windows</a:t>
            </a:r>
          </a:p>
          <a:p>
            <a:r>
              <a:rPr lang="en-US" dirty="0"/>
              <a:t>You will need, within Virtual Box, to specify a shared directory (shared between the host OS – Windows and the guest OS – Linux)</a:t>
            </a:r>
          </a:p>
          <a:p>
            <a:pPr lvl="1"/>
            <a:r>
              <a:rPr lang="en-US" dirty="0"/>
              <a:t>This is a folder that appears in both Windows and Linux and will allow you to share data between your computer and Linux</a:t>
            </a:r>
          </a:p>
          <a:p>
            <a:pPr lvl="1"/>
            <a:r>
              <a:rPr lang="en-US" dirty="0"/>
              <a:t>Put the </a:t>
            </a:r>
            <a:r>
              <a:rPr lang="en-US" dirty="0" err="1"/>
              <a:t>Rvfpga</a:t>
            </a:r>
            <a:r>
              <a:rPr lang="en-US" dirty="0"/>
              <a:t> folder into the shared folder – now both OSs can access the data</a:t>
            </a:r>
          </a:p>
        </p:txBody>
      </p:sp>
    </p:spTree>
    <p:extLst>
      <p:ext uri="{BB962C8B-B14F-4D97-AF65-F5344CB8AC3E}">
        <p14:creationId xmlns:p14="http://schemas.microsoft.com/office/powerpoint/2010/main" val="21418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7B94-836B-5A03-FD23-8FCC24E4023F}"/>
              </a:ext>
            </a:extLst>
          </p:cNvPr>
          <p:cNvSpPr>
            <a:spLocks noGrp="1"/>
          </p:cNvSpPr>
          <p:nvPr>
            <p:ph type="title"/>
          </p:nvPr>
        </p:nvSpPr>
        <p:spPr/>
        <p:txBody>
          <a:bodyPr/>
          <a:lstStyle/>
          <a:p>
            <a:r>
              <a:rPr lang="en-US" dirty="0" err="1"/>
              <a:t>Verilator</a:t>
            </a:r>
            <a:endParaRPr lang="en-US" dirty="0"/>
          </a:p>
        </p:txBody>
      </p:sp>
      <p:sp>
        <p:nvSpPr>
          <p:cNvPr id="3" name="Content Placeholder 2">
            <a:extLst>
              <a:ext uri="{FF2B5EF4-FFF2-40B4-BE49-F238E27FC236}">
                <a16:creationId xmlns:a16="http://schemas.microsoft.com/office/drawing/2014/main" id="{B45B224F-61C4-686D-0732-9911172F4D24}"/>
              </a:ext>
            </a:extLst>
          </p:cNvPr>
          <p:cNvSpPr>
            <a:spLocks noGrp="1"/>
          </p:cNvSpPr>
          <p:nvPr>
            <p:ph idx="1"/>
          </p:nvPr>
        </p:nvSpPr>
        <p:spPr/>
        <p:txBody>
          <a:bodyPr/>
          <a:lstStyle/>
          <a:p>
            <a:r>
              <a:rPr lang="en-US" dirty="0" err="1"/>
              <a:t>Verilator</a:t>
            </a:r>
            <a:r>
              <a:rPr lang="en-US" dirty="0"/>
              <a:t> is an application that analyses all of your Verilog code and uses it to create a bunch of C++ program files (along with some other code. </a:t>
            </a:r>
          </a:p>
          <a:p>
            <a:r>
              <a:rPr lang="en-US" dirty="0"/>
              <a:t>Having done this a C compiler/linker is then used to build an executable application (</a:t>
            </a:r>
            <a:r>
              <a:rPr lang="en-US" dirty="0" err="1"/>
              <a:t>Vrvfpgasim</a:t>
            </a:r>
            <a:r>
              <a:rPr lang="en-US" dirty="0"/>
              <a:t>)</a:t>
            </a:r>
          </a:p>
          <a:p>
            <a:r>
              <a:rPr lang="en-US" dirty="0" err="1"/>
              <a:t>Vrvfpgasim</a:t>
            </a:r>
            <a:r>
              <a:rPr lang="en-US" dirty="0"/>
              <a:t> IS the simulator – when it is runs it generates the results of the simulation in a </a:t>
            </a:r>
            <a:r>
              <a:rPr lang="en-US" dirty="0" err="1"/>
              <a:t>vcd</a:t>
            </a:r>
            <a:r>
              <a:rPr lang="en-US" dirty="0"/>
              <a:t> file (</a:t>
            </a:r>
            <a:r>
              <a:rPr lang="en-US" i="1" dirty="0"/>
              <a:t>V</a:t>
            </a:r>
            <a:r>
              <a:rPr lang="en-US" dirty="0"/>
              <a:t>alue </a:t>
            </a:r>
            <a:r>
              <a:rPr lang="en-US" i="1" dirty="0"/>
              <a:t>C</a:t>
            </a:r>
            <a:r>
              <a:rPr lang="en-US" dirty="0"/>
              <a:t>hange </a:t>
            </a:r>
            <a:r>
              <a:rPr lang="en-US" i="1" dirty="0"/>
              <a:t>D</a:t>
            </a:r>
            <a:r>
              <a:rPr lang="en-US" dirty="0"/>
              <a:t>ump) – which you can then view</a:t>
            </a:r>
          </a:p>
          <a:p>
            <a:r>
              <a:rPr lang="en-US" dirty="0"/>
              <a:t>The code generated by </a:t>
            </a:r>
            <a:r>
              <a:rPr lang="en-US" dirty="0" err="1"/>
              <a:t>Verilator</a:t>
            </a:r>
            <a:r>
              <a:rPr lang="en-US" dirty="0"/>
              <a:t> needs to be compiled using </a:t>
            </a:r>
            <a:r>
              <a:rPr lang="en-US" dirty="0" err="1"/>
              <a:t>gcc</a:t>
            </a:r>
            <a:r>
              <a:rPr lang="en-US" dirty="0"/>
              <a:t> version 10.x – this is a legacy version</a:t>
            </a:r>
          </a:p>
        </p:txBody>
      </p:sp>
    </p:spTree>
    <p:extLst>
      <p:ext uri="{BB962C8B-B14F-4D97-AF65-F5344CB8AC3E}">
        <p14:creationId xmlns:p14="http://schemas.microsoft.com/office/powerpoint/2010/main" val="33269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7805-95D7-AC5F-261B-621A6DA946CD}"/>
              </a:ext>
            </a:extLst>
          </p:cNvPr>
          <p:cNvSpPr>
            <a:spLocks noGrp="1"/>
          </p:cNvSpPr>
          <p:nvPr>
            <p:ph type="title"/>
          </p:nvPr>
        </p:nvSpPr>
        <p:spPr/>
        <p:txBody>
          <a:bodyPr/>
          <a:lstStyle/>
          <a:p>
            <a:r>
              <a:rPr lang="en-US" dirty="0"/>
              <a:t>Building the Simulation</a:t>
            </a:r>
          </a:p>
        </p:txBody>
      </p:sp>
      <p:sp>
        <p:nvSpPr>
          <p:cNvPr id="3" name="Content Placeholder 2">
            <a:extLst>
              <a:ext uri="{FF2B5EF4-FFF2-40B4-BE49-F238E27FC236}">
                <a16:creationId xmlns:a16="http://schemas.microsoft.com/office/drawing/2014/main" id="{388D3B73-BDBB-3713-12FC-48196348B942}"/>
              </a:ext>
            </a:extLst>
          </p:cNvPr>
          <p:cNvSpPr>
            <a:spLocks noGrp="1"/>
          </p:cNvSpPr>
          <p:nvPr>
            <p:ph idx="1"/>
          </p:nvPr>
        </p:nvSpPr>
        <p:spPr/>
        <p:txBody>
          <a:bodyPr/>
          <a:lstStyle/>
          <a:p>
            <a:r>
              <a:rPr lang="en-US" dirty="0"/>
              <a:t>The building of the simulation is </a:t>
            </a:r>
            <a:r>
              <a:rPr lang="en-US" dirty="0" err="1"/>
              <a:t>dne</a:t>
            </a:r>
            <a:r>
              <a:rPr lang="en-US" dirty="0"/>
              <a:t> in </a:t>
            </a:r>
            <a:r>
              <a:rPr lang="en-US" dirty="0" err="1"/>
              <a:t>verilatorSIM</a:t>
            </a:r>
            <a:r>
              <a:rPr lang="en-US" dirty="0"/>
              <a:t>/ and is controlled by a </a:t>
            </a:r>
            <a:r>
              <a:rPr lang="en-US" dirty="0" err="1"/>
              <a:t>Makefile</a:t>
            </a:r>
            <a:endParaRPr lang="en-US" dirty="0"/>
          </a:p>
          <a:p>
            <a:r>
              <a:rPr lang="en-US" dirty="0">
                <a:latin typeface="Courier New" panose="02070309020205020404" pitchFamily="49" charset="0"/>
                <a:cs typeface="Courier New" panose="02070309020205020404" pitchFamily="49" charset="0"/>
              </a:rPr>
              <a:t>make</a:t>
            </a:r>
            <a:r>
              <a:rPr lang="en-US" dirty="0"/>
              <a:t> is a utility that allows you to selectively generate files based on when things have changed. It allows you to identify dependencies between files and how to generate the dependent file – this is only done if the modify date on the dependent file is earlier than the modify date on any file used to generate it</a:t>
            </a:r>
          </a:p>
          <a:p>
            <a:r>
              <a:rPr lang="en-US" dirty="0"/>
              <a:t>By default, </a:t>
            </a:r>
            <a:r>
              <a:rPr lang="en-US" dirty="0">
                <a:latin typeface="Courier New" panose="02070309020205020404" pitchFamily="49" charset="0"/>
                <a:cs typeface="Courier New" panose="02070309020205020404" pitchFamily="49" charset="0"/>
              </a:rPr>
              <a:t>make</a:t>
            </a:r>
            <a:r>
              <a:rPr lang="en-US" dirty="0"/>
              <a:t> looks for a file called </a:t>
            </a:r>
            <a:r>
              <a:rPr lang="en-US" dirty="0" err="1"/>
              <a:t>Makefile</a:t>
            </a:r>
            <a:r>
              <a:rPr lang="en-US" dirty="0"/>
              <a:t> and does what it says</a:t>
            </a:r>
          </a:p>
        </p:txBody>
      </p:sp>
    </p:spTree>
    <p:extLst>
      <p:ext uri="{BB962C8B-B14F-4D97-AF65-F5344CB8AC3E}">
        <p14:creationId xmlns:p14="http://schemas.microsoft.com/office/powerpoint/2010/main" val="95363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0016-B672-7B11-953C-F0781502F93B}"/>
              </a:ext>
            </a:extLst>
          </p:cNvPr>
          <p:cNvSpPr>
            <a:spLocks noGrp="1"/>
          </p:cNvSpPr>
          <p:nvPr>
            <p:ph type="title"/>
          </p:nvPr>
        </p:nvSpPr>
        <p:spPr/>
        <p:txBody>
          <a:bodyPr/>
          <a:lstStyle/>
          <a:p>
            <a:r>
              <a:rPr lang="en-US" dirty="0"/>
              <a:t>The Make process</a:t>
            </a:r>
          </a:p>
        </p:txBody>
      </p:sp>
      <p:sp>
        <p:nvSpPr>
          <p:cNvPr id="3" name="Content Placeholder 2">
            <a:extLst>
              <a:ext uri="{FF2B5EF4-FFF2-40B4-BE49-F238E27FC236}">
                <a16:creationId xmlns:a16="http://schemas.microsoft.com/office/drawing/2014/main" id="{97758936-07CE-2C28-ACB4-DDA6A2AEECF3}"/>
              </a:ext>
            </a:extLst>
          </p:cNvPr>
          <p:cNvSpPr>
            <a:spLocks noGrp="1"/>
          </p:cNvSpPr>
          <p:nvPr>
            <p:ph idx="1"/>
          </p:nvPr>
        </p:nvSpPr>
        <p:spPr/>
        <p:txBody>
          <a:bodyPr/>
          <a:lstStyle/>
          <a:p>
            <a:r>
              <a:rPr lang="en-US" dirty="0"/>
              <a:t>All that </a:t>
            </a:r>
            <a:r>
              <a:rPr lang="en-US" dirty="0" err="1"/>
              <a:t>Makefile</a:t>
            </a:r>
            <a:r>
              <a:rPr lang="en-US" dirty="0"/>
              <a:t> in </a:t>
            </a:r>
            <a:r>
              <a:rPr lang="en-US" dirty="0" err="1"/>
              <a:t>verilatorSIM</a:t>
            </a:r>
            <a:r>
              <a:rPr lang="en-US" dirty="0"/>
              <a:t>/ does is to say</a:t>
            </a:r>
          </a:p>
          <a:p>
            <a:pPr lvl="1"/>
            <a:r>
              <a:rPr lang="en-US" dirty="0" err="1"/>
              <a:t>Vrvfpgasim</a:t>
            </a:r>
            <a:r>
              <a:rPr lang="en-US" dirty="0"/>
              <a:t> depends on </a:t>
            </a:r>
            <a:r>
              <a:rPr lang="en-US" dirty="0" err="1"/>
              <a:t>Vrvfpgasim.mk</a:t>
            </a:r>
            <a:r>
              <a:rPr lang="en-US" dirty="0"/>
              <a:t> and is generated by running </a:t>
            </a:r>
            <a:r>
              <a:rPr lang="en-US" dirty="0">
                <a:latin typeface="Courier New" panose="02070309020205020404" pitchFamily="49" charset="0"/>
                <a:cs typeface="Courier New" panose="02070309020205020404" pitchFamily="49" charset="0"/>
              </a:rPr>
              <a:t>make</a:t>
            </a:r>
            <a:r>
              <a:rPr lang="en-US" dirty="0"/>
              <a:t> on </a:t>
            </a:r>
            <a:r>
              <a:rPr lang="en-US" dirty="0" err="1"/>
              <a:t>Vrvfpgasim.mk</a:t>
            </a:r>
            <a:r>
              <a:rPr lang="en-US" dirty="0"/>
              <a:t> (using some specified options)</a:t>
            </a:r>
          </a:p>
          <a:p>
            <a:pPr lvl="1"/>
            <a:r>
              <a:rPr lang="en-US" dirty="0" err="1"/>
              <a:t>Vrvfpgasim.mk</a:t>
            </a:r>
            <a:r>
              <a:rPr lang="en-US" dirty="0"/>
              <a:t> is generated by running </a:t>
            </a:r>
            <a:r>
              <a:rPr lang="en-US" dirty="0" err="1"/>
              <a:t>Verilator</a:t>
            </a:r>
            <a:r>
              <a:rPr lang="en-US" dirty="0"/>
              <a:t> using swervolf_0.7.vc</a:t>
            </a:r>
          </a:p>
          <a:p>
            <a:r>
              <a:rPr lang="en-US" dirty="0"/>
              <a:t>swervolf_0.7.vc (Verilog Configuration) has two parts:</a:t>
            </a:r>
          </a:p>
          <a:p>
            <a:pPr lvl="1"/>
            <a:r>
              <a:rPr lang="en-US" dirty="0"/>
              <a:t>At the top are a bunch of +</a:t>
            </a:r>
            <a:r>
              <a:rPr lang="en-US" dirty="0" err="1"/>
              <a:t>incdir</a:t>
            </a:r>
            <a:r>
              <a:rPr lang="en-US" dirty="0"/>
              <a:t>+ and –CFLAGS –I statements (these identify directories to be included by </a:t>
            </a:r>
            <a:r>
              <a:rPr lang="en-US" dirty="0" err="1"/>
              <a:t>verilator</a:t>
            </a:r>
            <a:r>
              <a:rPr lang="en-US" dirty="0"/>
              <a:t> – and the C compiler)</a:t>
            </a:r>
          </a:p>
          <a:p>
            <a:pPr lvl="1"/>
            <a:r>
              <a:rPr lang="en-US" dirty="0"/>
              <a:t>Below this is a long list of .v and .</a:t>
            </a:r>
            <a:r>
              <a:rPr lang="en-US" dirty="0" err="1"/>
              <a:t>sv</a:t>
            </a:r>
            <a:r>
              <a:rPr lang="en-US" dirty="0"/>
              <a:t> files – these are the Verilog files making up your design</a:t>
            </a:r>
          </a:p>
          <a:p>
            <a:pPr lvl="1"/>
            <a:r>
              <a:rPr lang="en-US" dirty="0"/>
              <a:t>This is, essentially, a recipe for building </a:t>
            </a:r>
            <a:r>
              <a:rPr lang="en-US" dirty="0" err="1"/>
              <a:t>RVfpga</a:t>
            </a:r>
            <a:endParaRPr lang="en-US" dirty="0"/>
          </a:p>
        </p:txBody>
      </p:sp>
    </p:spTree>
    <p:extLst>
      <p:ext uri="{BB962C8B-B14F-4D97-AF65-F5344CB8AC3E}">
        <p14:creationId xmlns:p14="http://schemas.microsoft.com/office/powerpoint/2010/main" val="3216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81BC-F631-1E0C-A28E-2875CD6DD1DD}"/>
              </a:ext>
            </a:extLst>
          </p:cNvPr>
          <p:cNvSpPr>
            <a:spLocks noGrp="1"/>
          </p:cNvSpPr>
          <p:nvPr>
            <p:ph type="title"/>
          </p:nvPr>
        </p:nvSpPr>
        <p:spPr/>
        <p:txBody>
          <a:bodyPr/>
          <a:lstStyle/>
          <a:p>
            <a:r>
              <a:rPr lang="en-US" dirty="0"/>
              <a:t>The Choice of Compiler</a:t>
            </a:r>
          </a:p>
        </p:txBody>
      </p:sp>
      <p:sp>
        <p:nvSpPr>
          <p:cNvPr id="3" name="Content Placeholder 2">
            <a:extLst>
              <a:ext uri="{FF2B5EF4-FFF2-40B4-BE49-F238E27FC236}">
                <a16:creationId xmlns:a16="http://schemas.microsoft.com/office/drawing/2014/main" id="{2CA89D91-9041-2FE0-5F8D-CA63D9B48576}"/>
              </a:ext>
            </a:extLst>
          </p:cNvPr>
          <p:cNvSpPr>
            <a:spLocks noGrp="1"/>
          </p:cNvSpPr>
          <p:nvPr>
            <p:ph idx="1"/>
          </p:nvPr>
        </p:nvSpPr>
        <p:spPr/>
        <p:txBody>
          <a:bodyPr>
            <a:normAutofit/>
          </a:bodyPr>
          <a:lstStyle/>
          <a:p>
            <a:r>
              <a:rPr lang="en-US" dirty="0"/>
              <a:t>The default version of GCC tools in Ubuntu will not work to compile the simulator</a:t>
            </a:r>
          </a:p>
          <a:p>
            <a:r>
              <a:rPr lang="en-US" dirty="0"/>
              <a:t>Firstly, install </a:t>
            </a:r>
            <a:r>
              <a:rPr lang="en-US" dirty="0" err="1"/>
              <a:t>gcc</a:t>
            </a:r>
            <a:r>
              <a:rPr lang="en-US" dirty="0"/>
              <a:t>/g++ version 10 – these, by default, will be gcc-10/g++-10</a:t>
            </a:r>
          </a:p>
          <a:p>
            <a:r>
              <a:rPr lang="en-US" dirty="0"/>
              <a:t>Now, if you look in </a:t>
            </a:r>
            <a:r>
              <a:rPr lang="en-US" dirty="0" err="1"/>
              <a:t>Vrvfpgasim.mk</a:t>
            </a:r>
            <a:r>
              <a:rPr lang="en-US" dirty="0"/>
              <a:t> two variables are used to identify the compiler and linker </a:t>
            </a:r>
          </a:p>
          <a:p>
            <a:pPr lvl="1"/>
            <a:r>
              <a:rPr lang="en-US" dirty="0"/>
              <a:t>CXX and LINK</a:t>
            </a:r>
          </a:p>
          <a:p>
            <a:r>
              <a:rPr lang="en-US" dirty="0"/>
              <a:t>These are actually defined in $(VERILATOR_ROOT)/include/</a:t>
            </a:r>
            <a:r>
              <a:rPr lang="en-US" dirty="0" err="1"/>
              <a:t>verilated.mk</a:t>
            </a:r>
            <a:endParaRPr lang="en-US" dirty="0"/>
          </a:p>
          <a:p>
            <a:pPr lvl="1"/>
            <a:r>
              <a:rPr lang="en-US" dirty="0"/>
              <a:t>VERILATOR_ROOT is defined at the top of </a:t>
            </a:r>
            <a:r>
              <a:rPr lang="en-US" dirty="0" err="1"/>
              <a:t>Vrvfpgasim.mk</a:t>
            </a:r>
            <a:endParaRPr lang="en-US" dirty="0"/>
          </a:p>
          <a:p>
            <a:r>
              <a:rPr lang="en-US" dirty="0"/>
              <a:t>Edit this file and where you find CXX=g++ and LINK=g++, edit these to CXX=g++-10 and LINK=g++-10</a:t>
            </a:r>
          </a:p>
          <a:p>
            <a:r>
              <a:rPr lang="en-US" dirty="0"/>
              <a:t>Now, when the make process runs, version 10 of the compiler will be used</a:t>
            </a:r>
          </a:p>
        </p:txBody>
      </p:sp>
    </p:spTree>
    <p:extLst>
      <p:ext uri="{BB962C8B-B14F-4D97-AF65-F5344CB8AC3E}">
        <p14:creationId xmlns:p14="http://schemas.microsoft.com/office/powerpoint/2010/main" val="11421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D73E-6C99-F177-77D0-D780F967BAAB}"/>
              </a:ext>
            </a:extLst>
          </p:cNvPr>
          <p:cNvSpPr>
            <a:spLocks noGrp="1"/>
          </p:cNvSpPr>
          <p:nvPr>
            <p:ph type="title"/>
          </p:nvPr>
        </p:nvSpPr>
        <p:spPr/>
        <p:txBody>
          <a:bodyPr/>
          <a:lstStyle/>
          <a:p>
            <a:r>
              <a:rPr lang="en-US" dirty="0"/>
              <a:t>Using the Built Design</a:t>
            </a:r>
          </a:p>
        </p:txBody>
      </p:sp>
      <p:sp>
        <p:nvSpPr>
          <p:cNvPr id="3" name="Content Placeholder 2">
            <a:extLst>
              <a:ext uri="{FF2B5EF4-FFF2-40B4-BE49-F238E27FC236}">
                <a16:creationId xmlns:a16="http://schemas.microsoft.com/office/drawing/2014/main" id="{2ACDB22E-8940-5883-2637-5A10E2328A71}"/>
              </a:ext>
            </a:extLst>
          </p:cNvPr>
          <p:cNvSpPr>
            <a:spLocks noGrp="1"/>
          </p:cNvSpPr>
          <p:nvPr>
            <p:ph idx="1"/>
          </p:nvPr>
        </p:nvSpPr>
        <p:spPr/>
        <p:txBody>
          <a:bodyPr/>
          <a:lstStyle/>
          <a:p>
            <a:r>
              <a:rPr lang="en-US" dirty="0" err="1"/>
              <a:t>Rvfpga</a:t>
            </a:r>
            <a:r>
              <a:rPr lang="en-US" dirty="0"/>
              <a:t> is a processor system – when it operates (on the FPGA or in simulation) the processor needs to be running a program that is compiled/assembled into R-V object code and placed in the processor’s RAM</a:t>
            </a:r>
          </a:p>
          <a:p>
            <a:r>
              <a:rPr lang="en-US" dirty="0"/>
              <a:t>Typically, you will develop your source program (C or assembler) in VSC and then build your program:</a:t>
            </a:r>
          </a:p>
          <a:p>
            <a:pPr lvl="1"/>
            <a:r>
              <a:rPr lang="en-US" dirty="0"/>
              <a:t>Click on the </a:t>
            </a:r>
            <a:r>
              <a:rPr lang="en-US" dirty="0" err="1"/>
              <a:t>PlatformIO</a:t>
            </a:r>
            <a:r>
              <a:rPr lang="en-US" dirty="0"/>
              <a:t> icon</a:t>
            </a:r>
          </a:p>
          <a:p>
            <a:pPr lvl="1"/>
            <a:r>
              <a:rPr lang="en-US" dirty="0"/>
              <a:t>Click on Build in the Project Tasks menu</a:t>
            </a:r>
          </a:p>
          <a:p>
            <a:r>
              <a:rPr lang="en-US" dirty="0"/>
              <a:t>Where does the resultant object code go and how is it loaded into the processors RAM?</a:t>
            </a:r>
          </a:p>
          <a:p>
            <a:pPr marL="0" indent="0">
              <a:buNone/>
            </a:pPr>
            <a:endParaRPr lang="en-US" dirty="0"/>
          </a:p>
        </p:txBody>
      </p:sp>
      <p:pic>
        <p:nvPicPr>
          <p:cNvPr id="4" name="Picture 3">
            <a:extLst>
              <a:ext uri="{FF2B5EF4-FFF2-40B4-BE49-F238E27FC236}">
                <a16:creationId xmlns:a16="http://schemas.microsoft.com/office/drawing/2014/main" id="{62ADE026-B039-45A0-809C-D1663F1313EE}"/>
              </a:ext>
            </a:extLst>
          </p:cNvPr>
          <p:cNvPicPr>
            <a:picLocks noChangeAspect="1"/>
          </p:cNvPicPr>
          <p:nvPr/>
        </p:nvPicPr>
        <p:blipFill>
          <a:blip r:embed="rId2"/>
          <a:stretch>
            <a:fillRect/>
          </a:stretch>
        </p:blipFill>
        <p:spPr>
          <a:xfrm>
            <a:off x="5392616" y="4315643"/>
            <a:ext cx="449871" cy="439529"/>
          </a:xfrm>
          <a:prstGeom prst="rect">
            <a:avLst/>
          </a:prstGeom>
        </p:spPr>
      </p:pic>
    </p:spTree>
    <p:extLst>
      <p:ext uri="{BB962C8B-B14F-4D97-AF65-F5344CB8AC3E}">
        <p14:creationId xmlns:p14="http://schemas.microsoft.com/office/powerpoint/2010/main" val="275553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B879-260D-40D4-D407-C60C28680ECF}"/>
              </a:ext>
            </a:extLst>
          </p:cNvPr>
          <p:cNvSpPr>
            <a:spLocks noGrp="1"/>
          </p:cNvSpPr>
          <p:nvPr>
            <p:ph type="title"/>
          </p:nvPr>
        </p:nvSpPr>
        <p:spPr/>
        <p:txBody>
          <a:bodyPr/>
          <a:lstStyle/>
          <a:p>
            <a:r>
              <a:rPr lang="en-US" dirty="0"/>
              <a:t>Code Project Directory</a:t>
            </a:r>
          </a:p>
        </p:txBody>
      </p:sp>
      <p:sp>
        <p:nvSpPr>
          <p:cNvPr id="3" name="Content Placeholder 2">
            <a:extLst>
              <a:ext uri="{FF2B5EF4-FFF2-40B4-BE49-F238E27FC236}">
                <a16:creationId xmlns:a16="http://schemas.microsoft.com/office/drawing/2014/main" id="{0A4E2BE9-8F23-B6D6-9804-39A8DFA191A7}"/>
              </a:ext>
            </a:extLst>
          </p:cNvPr>
          <p:cNvSpPr>
            <a:spLocks noGrp="1"/>
          </p:cNvSpPr>
          <p:nvPr>
            <p:ph idx="1"/>
          </p:nvPr>
        </p:nvSpPr>
        <p:spPr/>
        <p:txBody>
          <a:bodyPr/>
          <a:lstStyle/>
          <a:p>
            <a:r>
              <a:rPr lang="en-US" dirty="0"/>
              <a:t>To build code, create a new </a:t>
            </a:r>
            <a:r>
              <a:rPr lang="en-US" dirty="0" err="1"/>
              <a:t>PlatformIO</a:t>
            </a:r>
            <a:r>
              <a:rPr lang="en-US" dirty="0"/>
              <a:t> project and place it in a new directory (under </a:t>
            </a:r>
            <a:r>
              <a:rPr lang="en-US" dirty="0" err="1"/>
              <a:t>Rvfpga</a:t>
            </a:r>
            <a:r>
              <a:rPr lang="en-US" dirty="0"/>
              <a:t>/examples/</a:t>
            </a:r>
            <a:r>
              <a:rPr lang="en-US" dirty="0" err="1"/>
              <a:t>MyProj</a:t>
            </a:r>
            <a:r>
              <a:rPr lang="en-US" dirty="0"/>
              <a:t> say)</a:t>
            </a:r>
          </a:p>
          <a:p>
            <a:r>
              <a:rPr lang="en-US" dirty="0"/>
              <a:t>Write your code and build it</a:t>
            </a:r>
          </a:p>
          <a:p>
            <a:r>
              <a:rPr lang="en-US" dirty="0"/>
              <a:t>Within </a:t>
            </a:r>
            <a:r>
              <a:rPr lang="en-US" dirty="0" err="1"/>
              <a:t>Rvfpga</a:t>
            </a:r>
            <a:r>
              <a:rPr lang="en-US" dirty="0"/>
              <a:t>/examples/</a:t>
            </a:r>
            <a:r>
              <a:rPr lang="en-US" dirty="0" err="1"/>
              <a:t>MyProj</a:t>
            </a:r>
            <a:r>
              <a:rPr lang="en-US" dirty="0"/>
              <a:t> there is a hidden directory (Ctrl-H to unhide it) called .</a:t>
            </a:r>
            <a:r>
              <a:rPr lang="en-US" dirty="0" err="1"/>
              <a:t>pio</a:t>
            </a:r>
            <a:r>
              <a:rPr lang="en-US" dirty="0"/>
              <a:t>/</a:t>
            </a:r>
          </a:p>
          <a:p>
            <a:r>
              <a:rPr lang="en-US" dirty="0"/>
              <a:t>Navigate to </a:t>
            </a:r>
            <a:r>
              <a:rPr lang="en-US" dirty="0" err="1"/>
              <a:t>Rvfpga</a:t>
            </a:r>
            <a:r>
              <a:rPr lang="en-US" dirty="0"/>
              <a:t>/examples/</a:t>
            </a:r>
            <a:r>
              <a:rPr lang="en-US" dirty="0" err="1"/>
              <a:t>MyProj</a:t>
            </a:r>
            <a:r>
              <a:rPr lang="en-US" dirty="0"/>
              <a:t>/.</a:t>
            </a:r>
            <a:r>
              <a:rPr lang="en-US" dirty="0" err="1"/>
              <a:t>pio</a:t>
            </a:r>
            <a:r>
              <a:rPr lang="en-US" dirty="0"/>
              <a:t>/build/</a:t>
            </a:r>
            <a:r>
              <a:rPr lang="en-US" dirty="0" err="1"/>
              <a:t>swervolf_nexys</a:t>
            </a:r>
            <a:r>
              <a:rPr lang="en-US" dirty="0"/>
              <a:t>/</a:t>
            </a:r>
          </a:p>
          <a:p>
            <a:r>
              <a:rPr lang="en-US" dirty="0"/>
              <a:t>Here you will find a bunch of files called </a:t>
            </a:r>
            <a:r>
              <a:rPr lang="en-US" dirty="0" err="1"/>
              <a:t>firmware.x</a:t>
            </a:r>
            <a:r>
              <a:rPr lang="en-US" dirty="0"/>
              <a:t> – these are your compiled object code</a:t>
            </a:r>
          </a:p>
          <a:p>
            <a:r>
              <a:rPr lang="en-US" dirty="0"/>
              <a:t>Edit </a:t>
            </a:r>
            <a:r>
              <a:rPr lang="en-US" dirty="0" err="1"/>
              <a:t>firmware.dis</a:t>
            </a:r>
            <a:r>
              <a:rPr lang="en-US" dirty="0"/>
              <a:t> (this is a textual disassembly of your code)</a:t>
            </a:r>
          </a:p>
        </p:txBody>
      </p:sp>
    </p:spTree>
    <p:extLst>
      <p:ext uri="{BB962C8B-B14F-4D97-AF65-F5344CB8AC3E}">
        <p14:creationId xmlns:p14="http://schemas.microsoft.com/office/powerpoint/2010/main" val="13818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67C3-D705-0462-B8D3-EACD904864EF}"/>
              </a:ext>
            </a:extLst>
          </p:cNvPr>
          <p:cNvSpPr>
            <a:spLocks noGrp="1"/>
          </p:cNvSpPr>
          <p:nvPr>
            <p:ph type="title"/>
          </p:nvPr>
        </p:nvSpPr>
        <p:spPr/>
        <p:txBody>
          <a:bodyPr/>
          <a:lstStyle/>
          <a:p>
            <a:r>
              <a:rPr lang="en-US" dirty="0"/>
              <a:t>Object Code</a:t>
            </a:r>
          </a:p>
        </p:txBody>
      </p:sp>
      <p:sp>
        <p:nvSpPr>
          <p:cNvPr id="3" name="Content Placeholder 2">
            <a:extLst>
              <a:ext uri="{FF2B5EF4-FFF2-40B4-BE49-F238E27FC236}">
                <a16:creationId xmlns:a16="http://schemas.microsoft.com/office/drawing/2014/main" id="{3B8AD5EA-9954-7D2E-8718-D4389D0CA79A}"/>
              </a:ext>
            </a:extLst>
          </p:cNvPr>
          <p:cNvSpPr>
            <a:spLocks noGrp="1"/>
          </p:cNvSpPr>
          <p:nvPr>
            <p:ph idx="1"/>
          </p:nvPr>
        </p:nvSpPr>
        <p:spPr/>
        <p:txBody>
          <a:bodyPr/>
          <a:lstStyle/>
          <a:p>
            <a:r>
              <a:rPr lang="en-US" dirty="0" err="1"/>
              <a:t>firmware.dis</a:t>
            </a:r>
            <a:r>
              <a:rPr lang="en-US" dirty="0"/>
              <a:t> will look like </a:t>
            </a:r>
          </a:p>
          <a:p>
            <a:pPr marL="0" indent="0">
              <a:buNone/>
            </a:pPr>
            <a:endParaRPr lang="en-US" dirty="0"/>
          </a:p>
        </p:txBody>
      </p:sp>
      <p:sp>
        <p:nvSpPr>
          <p:cNvPr id="5" name="TextBox 4">
            <a:extLst>
              <a:ext uri="{FF2B5EF4-FFF2-40B4-BE49-F238E27FC236}">
                <a16:creationId xmlns:a16="http://schemas.microsoft.com/office/drawing/2014/main" id="{8F6AF7CC-AA61-8A9E-0C01-BBC2FF7ECF3A}"/>
              </a:ext>
            </a:extLst>
          </p:cNvPr>
          <p:cNvSpPr txBox="1"/>
          <p:nvPr/>
        </p:nvSpPr>
        <p:spPr>
          <a:xfrm>
            <a:off x="5814646" y="1825625"/>
            <a:ext cx="5404339" cy="2862322"/>
          </a:xfrm>
          <a:prstGeom prst="rect">
            <a:avLst/>
          </a:prstGeom>
          <a:noFill/>
          <a:ln>
            <a:solidFill>
              <a:schemeClr val="accent1"/>
            </a:solidFill>
          </a:ln>
        </p:spPr>
        <p:txBody>
          <a:bodyPr wrap="square">
            <a:spAutoFit/>
          </a:bodyPr>
          <a:lstStyle/>
          <a:p>
            <a:r>
              <a:rPr lang="en-US" dirty="0"/>
              <a:t>Disassembly of section .</a:t>
            </a:r>
            <a:r>
              <a:rPr lang="en-US" dirty="0" err="1"/>
              <a:t>text.init</a:t>
            </a:r>
            <a:r>
              <a:rPr lang="en-US" dirty="0"/>
              <a:t>:</a:t>
            </a:r>
          </a:p>
          <a:p>
            <a:endParaRPr lang="en-US" dirty="0"/>
          </a:p>
          <a:p>
            <a:r>
              <a:rPr lang="en-US" dirty="0"/>
              <a:t>00000000 &lt;_start&gt;:</a:t>
            </a:r>
          </a:p>
          <a:p>
            <a:r>
              <a:rPr lang="en-US" dirty="0"/>
              <a:t>   0:	b0201073          	</a:t>
            </a:r>
            <a:r>
              <a:rPr lang="en-US" dirty="0" err="1"/>
              <a:t>csrw</a:t>
            </a:r>
            <a:r>
              <a:rPr lang="en-US" dirty="0"/>
              <a:t>	</a:t>
            </a:r>
            <a:r>
              <a:rPr lang="en-US" dirty="0" err="1"/>
              <a:t>minstret,zero</a:t>
            </a:r>
            <a:endParaRPr lang="en-US" dirty="0"/>
          </a:p>
          <a:p>
            <a:r>
              <a:rPr lang="en-US" dirty="0"/>
              <a:t>   4:	b8201073          	</a:t>
            </a:r>
            <a:r>
              <a:rPr lang="en-US" dirty="0" err="1"/>
              <a:t>csrw</a:t>
            </a:r>
            <a:r>
              <a:rPr lang="en-US" dirty="0"/>
              <a:t>	</a:t>
            </a:r>
            <a:r>
              <a:rPr lang="en-US" dirty="0" err="1"/>
              <a:t>minstreth,zero</a:t>
            </a:r>
            <a:endParaRPr lang="en-US" dirty="0"/>
          </a:p>
          <a:p>
            <a:r>
              <a:rPr lang="en-US" dirty="0"/>
              <a:t>   8:	4081                	li	ra,0</a:t>
            </a:r>
          </a:p>
          <a:p>
            <a:r>
              <a:rPr lang="en-US" dirty="0"/>
              <a:t>   a:	4101                	li	sp,0</a:t>
            </a:r>
          </a:p>
          <a:p>
            <a:r>
              <a:rPr lang="en-US" dirty="0"/>
              <a:t>   c:	4181                	li	gp,0</a:t>
            </a:r>
          </a:p>
          <a:p>
            <a:r>
              <a:rPr lang="en-US" dirty="0"/>
              <a:t>   e:	4201                	li	tp,0</a:t>
            </a:r>
          </a:p>
          <a:p>
            <a:r>
              <a:rPr lang="en-US" dirty="0"/>
              <a:t>  10:	4281                	li	t0,0</a:t>
            </a:r>
          </a:p>
        </p:txBody>
      </p:sp>
      <p:sp>
        <p:nvSpPr>
          <p:cNvPr id="6" name="Content Placeholder 2">
            <a:extLst>
              <a:ext uri="{FF2B5EF4-FFF2-40B4-BE49-F238E27FC236}">
                <a16:creationId xmlns:a16="http://schemas.microsoft.com/office/drawing/2014/main" id="{4135F35A-0C58-82C4-7864-1E10BDB9FA8F}"/>
              </a:ext>
            </a:extLst>
          </p:cNvPr>
          <p:cNvSpPr txBox="1">
            <a:spLocks/>
          </p:cNvSpPr>
          <p:nvPr/>
        </p:nvSpPr>
        <p:spPr>
          <a:xfrm>
            <a:off x="838200" y="4796262"/>
            <a:ext cx="4560277" cy="1803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firmware.vh</a:t>
            </a:r>
            <a:r>
              <a:rPr lang="en-US" dirty="0"/>
              <a:t> will look like </a:t>
            </a:r>
          </a:p>
          <a:p>
            <a:pPr lvl="1"/>
            <a:r>
              <a:rPr lang="en-US" dirty="0"/>
              <a:t>It’s a bunch of 64 bit hex numbers</a:t>
            </a:r>
          </a:p>
          <a:p>
            <a:pPr lvl="1"/>
            <a:r>
              <a:rPr lang="en-US" dirty="0"/>
              <a:t>In little-endian format</a:t>
            </a:r>
          </a:p>
          <a:p>
            <a:pPr marL="0" indent="0">
              <a:buFont typeface="Arial" panose="020B0604020202020204" pitchFamily="34" charset="0"/>
              <a:buNone/>
            </a:pPr>
            <a:endParaRPr lang="en-US" sz="1400" dirty="0"/>
          </a:p>
        </p:txBody>
      </p:sp>
      <p:sp>
        <p:nvSpPr>
          <p:cNvPr id="8" name="TextBox 7">
            <a:extLst>
              <a:ext uri="{FF2B5EF4-FFF2-40B4-BE49-F238E27FC236}">
                <a16:creationId xmlns:a16="http://schemas.microsoft.com/office/drawing/2014/main" id="{DA3A7341-FED0-7955-93EB-ECB3BC4601C6}"/>
              </a:ext>
            </a:extLst>
          </p:cNvPr>
          <p:cNvSpPr txBox="1"/>
          <p:nvPr/>
        </p:nvSpPr>
        <p:spPr>
          <a:xfrm>
            <a:off x="5814646" y="4796262"/>
            <a:ext cx="3212123" cy="1477328"/>
          </a:xfrm>
          <a:prstGeom prst="rect">
            <a:avLst/>
          </a:prstGeom>
          <a:noFill/>
          <a:ln>
            <a:solidFill>
              <a:schemeClr val="accent1"/>
            </a:solidFill>
          </a:ln>
        </p:spPr>
        <p:txBody>
          <a:bodyPr wrap="square">
            <a:spAutoFit/>
          </a:bodyPr>
          <a:lstStyle/>
          <a:p>
            <a:r>
              <a:rPr lang="en-US" dirty="0"/>
              <a:t>B8201073B0201073</a:t>
            </a:r>
          </a:p>
          <a:p>
            <a:r>
              <a:rPr lang="en-US" dirty="0"/>
              <a:t>4201418141014081</a:t>
            </a:r>
          </a:p>
          <a:p>
            <a:r>
              <a:rPr lang="en-US" dirty="0"/>
              <a:t>4401438143014281</a:t>
            </a:r>
          </a:p>
          <a:p>
            <a:r>
              <a:rPr lang="en-US" dirty="0"/>
              <a:t>4601458145014481</a:t>
            </a:r>
          </a:p>
          <a:p>
            <a:r>
              <a:rPr lang="en-US" dirty="0"/>
              <a:t>4801478147014681</a:t>
            </a:r>
          </a:p>
        </p:txBody>
      </p:sp>
    </p:spTree>
    <p:extLst>
      <p:ext uri="{BB962C8B-B14F-4D97-AF65-F5344CB8AC3E}">
        <p14:creationId xmlns:p14="http://schemas.microsoft.com/office/powerpoint/2010/main" val="6066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uiExpand="1" build="p" bldLvl="3"/>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679D-9C69-0529-A1CF-0E7CD7A55DC7}"/>
              </a:ext>
            </a:extLst>
          </p:cNvPr>
          <p:cNvSpPr>
            <a:spLocks noGrp="1"/>
          </p:cNvSpPr>
          <p:nvPr>
            <p:ph type="title"/>
          </p:nvPr>
        </p:nvSpPr>
        <p:spPr/>
        <p:txBody>
          <a:bodyPr/>
          <a:lstStyle/>
          <a:p>
            <a:r>
              <a:rPr lang="en-US" dirty="0"/>
              <a:t>FPGA or Simulation</a:t>
            </a:r>
          </a:p>
        </p:txBody>
      </p:sp>
      <p:sp>
        <p:nvSpPr>
          <p:cNvPr id="3" name="Content Placeholder 2">
            <a:extLst>
              <a:ext uri="{FF2B5EF4-FFF2-40B4-BE49-F238E27FC236}">
                <a16:creationId xmlns:a16="http://schemas.microsoft.com/office/drawing/2014/main" id="{C8E30C36-CEF6-D428-B261-18F7C752A482}"/>
              </a:ext>
            </a:extLst>
          </p:cNvPr>
          <p:cNvSpPr>
            <a:spLocks noGrp="1"/>
          </p:cNvSpPr>
          <p:nvPr>
            <p:ph idx="1"/>
          </p:nvPr>
        </p:nvSpPr>
        <p:spPr/>
        <p:txBody>
          <a:bodyPr/>
          <a:lstStyle/>
          <a:p>
            <a:r>
              <a:rPr lang="en-US" dirty="0"/>
              <a:t>There are two top-level Verilog modules</a:t>
            </a:r>
          </a:p>
          <a:p>
            <a:pPr lvl="1"/>
            <a:r>
              <a:rPr lang="en-US" dirty="0" err="1"/>
              <a:t>Rvfpganexys</a:t>
            </a:r>
            <a:r>
              <a:rPr lang="en-US" dirty="0"/>
              <a:t> for synthesis to operate on an FPGA</a:t>
            </a:r>
          </a:p>
          <a:p>
            <a:pPr lvl="1"/>
            <a:r>
              <a:rPr lang="en-US" dirty="0" err="1"/>
              <a:t>Rvfpgasim</a:t>
            </a:r>
            <a:r>
              <a:rPr lang="en-US" dirty="0"/>
              <a:t> for simulation</a:t>
            </a:r>
          </a:p>
          <a:p>
            <a:r>
              <a:rPr lang="en-US" dirty="0"/>
              <a:t>Why?</a:t>
            </a:r>
          </a:p>
          <a:p>
            <a:r>
              <a:rPr lang="en-US" dirty="0"/>
              <a:t>The answer lies in what’s inside the design and what isn’t</a:t>
            </a:r>
          </a:p>
        </p:txBody>
      </p:sp>
      <p:grpSp>
        <p:nvGrpSpPr>
          <p:cNvPr id="30" name="Group 29">
            <a:extLst>
              <a:ext uri="{FF2B5EF4-FFF2-40B4-BE49-F238E27FC236}">
                <a16:creationId xmlns:a16="http://schemas.microsoft.com/office/drawing/2014/main" id="{1A50E70B-FF67-74D5-3788-6DD904C9DEC6}"/>
              </a:ext>
            </a:extLst>
          </p:cNvPr>
          <p:cNvGrpSpPr/>
          <p:nvPr/>
        </p:nvGrpSpPr>
        <p:grpSpPr>
          <a:xfrm>
            <a:off x="2069977" y="4227035"/>
            <a:ext cx="2315210" cy="2012144"/>
            <a:chOff x="2121685" y="3652046"/>
            <a:chExt cx="2315210" cy="2012144"/>
          </a:xfrm>
        </p:grpSpPr>
        <p:grpSp>
          <p:nvGrpSpPr>
            <p:cNvPr id="4" name="Group 3">
              <a:extLst>
                <a:ext uri="{FF2B5EF4-FFF2-40B4-BE49-F238E27FC236}">
                  <a16:creationId xmlns:a16="http://schemas.microsoft.com/office/drawing/2014/main" id="{AB2F9415-4CD9-4D8C-7E94-77014E3D3E62}"/>
                </a:ext>
              </a:extLst>
            </p:cNvPr>
            <p:cNvGrpSpPr/>
            <p:nvPr/>
          </p:nvGrpSpPr>
          <p:grpSpPr>
            <a:xfrm>
              <a:off x="2121685" y="3652046"/>
              <a:ext cx="2315210" cy="1584325"/>
              <a:chOff x="0" y="0"/>
              <a:chExt cx="2315292" cy="1584865"/>
            </a:xfrm>
          </p:grpSpPr>
          <p:grpSp>
            <p:nvGrpSpPr>
              <p:cNvPr id="5" name="Group 4">
                <a:extLst>
                  <a:ext uri="{FF2B5EF4-FFF2-40B4-BE49-F238E27FC236}">
                    <a16:creationId xmlns:a16="http://schemas.microsoft.com/office/drawing/2014/main" id="{152E9D7B-EECC-32F6-2305-0E3D17B26F72}"/>
                  </a:ext>
                </a:extLst>
              </p:cNvPr>
              <p:cNvGrpSpPr/>
              <p:nvPr/>
            </p:nvGrpSpPr>
            <p:grpSpPr>
              <a:xfrm>
                <a:off x="0" y="0"/>
                <a:ext cx="2315292" cy="1334729"/>
                <a:chOff x="0" y="0"/>
                <a:chExt cx="2315292" cy="1334729"/>
              </a:xfrm>
            </p:grpSpPr>
            <p:sp>
              <p:nvSpPr>
                <p:cNvPr id="8" name="Rectangle 7">
                  <a:extLst>
                    <a:ext uri="{FF2B5EF4-FFF2-40B4-BE49-F238E27FC236}">
                      <a16:creationId xmlns:a16="http://schemas.microsoft.com/office/drawing/2014/main" id="{0C9CF012-A022-7052-1322-AB6779FB4890}"/>
                    </a:ext>
                  </a:extLst>
                </p:cNvPr>
                <p:cNvSpPr/>
                <p:nvPr/>
              </p:nvSpPr>
              <p:spPr>
                <a:xfrm>
                  <a:off x="0" y="0"/>
                  <a:ext cx="2315292" cy="13347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9" name="Rectangle 8">
                  <a:extLst>
                    <a:ext uri="{FF2B5EF4-FFF2-40B4-BE49-F238E27FC236}">
                      <a16:creationId xmlns:a16="http://schemas.microsoft.com/office/drawing/2014/main" id="{1EA22D45-D708-7A0D-44DE-461D445B909D}"/>
                    </a:ext>
                  </a:extLst>
                </p:cNvPr>
                <p:cNvSpPr/>
                <p:nvPr/>
              </p:nvSpPr>
              <p:spPr>
                <a:xfrm>
                  <a:off x="213852" y="132735"/>
                  <a:ext cx="995516" cy="921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Rectangle 9">
                  <a:extLst>
                    <a:ext uri="{FF2B5EF4-FFF2-40B4-BE49-F238E27FC236}">
                      <a16:creationId xmlns:a16="http://schemas.microsoft.com/office/drawing/2014/main" id="{01D07485-38D0-86B7-A2E8-74515AA7960B}"/>
                    </a:ext>
                  </a:extLst>
                </p:cNvPr>
                <p:cNvSpPr/>
                <p:nvPr/>
              </p:nvSpPr>
              <p:spPr>
                <a:xfrm>
                  <a:off x="353961" y="309716"/>
                  <a:ext cx="670580" cy="5747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Rectangle 10">
                  <a:extLst>
                    <a:ext uri="{FF2B5EF4-FFF2-40B4-BE49-F238E27FC236}">
                      <a16:creationId xmlns:a16="http://schemas.microsoft.com/office/drawing/2014/main" id="{8FC4C45F-0B5E-6776-4724-19A0CF57CB9E}"/>
                    </a:ext>
                  </a:extLst>
                </p:cNvPr>
                <p:cNvSpPr/>
                <p:nvPr/>
              </p:nvSpPr>
              <p:spPr>
                <a:xfrm>
                  <a:off x="1467465" y="243348"/>
                  <a:ext cx="619433" cy="641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2" name="Straight Arrow Connector 11">
                  <a:extLst>
                    <a:ext uri="{FF2B5EF4-FFF2-40B4-BE49-F238E27FC236}">
                      <a16:creationId xmlns:a16="http://schemas.microsoft.com/office/drawing/2014/main" id="{5A37BE19-93FA-C35E-F741-C0BD2253CC36}"/>
                    </a:ext>
                  </a:extLst>
                </p:cNvPr>
                <p:cNvCxnSpPr/>
                <p:nvPr/>
              </p:nvCxnSpPr>
              <p:spPr>
                <a:xfrm>
                  <a:off x="1025013" y="579693"/>
                  <a:ext cx="442944"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 Box 3">
                  <a:extLst>
                    <a:ext uri="{FF2B5EF4-FFF2-40B4-BE49-F238E27FC236}">
                      <a16:creationId xmlns:a16="http://schemas.microsoft.com/office/drawing/2014/main" id="{4E398708-9483-4A17-5A20-960174365099}"/>
                    </a:ext>
                  </a:extLst>
                </p:cNvPr>
                <p:cNvSpPr txBox="1"/>
                <p:nvPr/>
              </p:nvSpPr>
              <p:spPr>
                <a:xfrm>
                  <a:off x="1541207" y="1061884"/>
                  <a:ext cx="678426" cy="213851"/>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Nexys</a:t>
                  </a:r>
                  <a:r>
                    <a:rPr lang="en-US" sz="1200" dirty="0">
                      <a:effectLst/>
                      <a:latin typeface="Calibri" panose="020F0502020204030204" pitchFamily="34" charset="0"/>
                      <a:ea typeface="Calibri" panose="020F0502020204030204" pitchFamily="34" charset="0"/>
                      <a:cs typeface="Times New Roman" panose="02020603050405020304" pitchFamily="18" charset="0"/>
                    </a:rPr>
                    <a:t> A7</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3">
                  <a:extLst>
                    <a:ext uri="{FF2B5EF4-FFF2-40B4-BE49-F238E27FC236}">
                      <a16:creationId xmlns:a16="http://schemas.microsoft.com/office/drawing/2014/main" id="{63F1F62F-7FAE-E85F-8378-ACEA367A28F5}"/>
                    </a:ext>
                  </a:extLst>
                </p:cNvPr>
                <p:cNvSpPr txBox="1"/>
                <p:nvPr/>
              </p:nvSpPr>
              <p:spPr>
                <a:xfrm>
                  <a:off x="1541207" y="457200"/>
                  <a:ext cx="494070" cy="213851"/>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SDRAM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3">
                  <a:extLst>
                    <a:ext uri="{FF2B5EF4-FFF2-40B4-BE49-F238E27FC236}">
                      <a16:creationId xmlns:a16="http://schemas.microsoft.com/office/drawing/2014/main" id="{54E77A37-AE3C-6663-2249-4BF749AE7C39}"/>
                    </a:ext>
                  </a:extLst>
                </p:cNvPr>
                <p:cNvSpPr txBox="1"/>
                <p:nvPr/>
              </p:nvSpPr>
              <p:spPr>
                <a:xfrm>
                  <a:off x="250723" y="892277"/>
                  <a:ext cx="405581" cy="2133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FPGA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3">
                  <a:extLst>
                    <a:ext uri="{FF2B5EF4-FFF2-40B4-BE49-F238E27FC236}">
                      <a16:creationId xmlns:a16="http://schemas.microsoft.com/office/drawing/2014/main" id="{6F56FE18-DEA9-02CF-8FE0-2CAB0D5381DD}"/>
                    </a:ext>
                  </a:extLst>
                </p:cNvPr>
                <p:cNvSpPr txBox="1"/>
                <p:nvPr/>
              </p:nvSpPr>
              <p:spPr>
                <a:xfrm>
                  <a:off x="405581" y="508819"/>
                  <a:ext cx="553064" cy="21336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800">
                      <a:effectLst/>
                      <a:latin typeface="Calibri" panose="020F0502020204030204" pitchFamily="34" charset="0"/>
                      <a:ea typeface="Calibri" panose="020F0502020204030204" pitchFamily="34" charset="0"/>
                      <a:cs typeface="Times New Roman" panose="02020603050405020304" pitchFamily="18" charset="0"/>
                    </a:rPr>
                    <a:t>rvfpganexys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6" name="Straight Arrow Connector 5">
                <a:extLst>
                  <a:ext uri="{FF2B5EF4-FFF2-40B4-BE49-F238E27FC236}">
                    <a16:creationId xmlns:a16="http://schemas.microsoft.com/office/drawing/2014/main" id="{9DFC1165-309E-B836-0BA2-7F169DF4B4B7}"/>
                  </a:ext>
                </a:extLst>
              </p:cNvPr>
              <p:cNvCxnSpPr/>
              <p:nvPr/>
            </p:nvCxnSpPr>
            <p:spPr>
              <a:xfrm>
                <a:off x="727177" y="888180"/>
                <a:ext cx="0" cy="6935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 Box 3">
                <a:extLst>
                  <a:ext uri="{FF2B5EF4-FFF2-40B4-BE49-F238E27FC236}">
                    <a16:creationId xmlns:a16="http://schemas.microsoft.com/office/drawing/2014/main" id="{6270C689-101B-69D8-38DE-A16405410869}"/>
                  </a:ext>
                </a:extLst>
              </p:cNvPr>
              <p:cNvSpPr txBox="1"/>
              <p:nvPr/>
            </p:nvSpPr>
            <p:spPr>
              <a:xfrm>
                <a:off x="803787" y="1371600"/>
                <a:ext cx="405567" cy="2132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JTAG</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7" name="TextBox 26">
              <a:extLst>
                <a:ext uri="{FF2B5EF4-FFF2-40B4-BE49-F238E27FC236}">
                  <a16:creationId xmlns:a16="http://schemas.microsoft.com/office/drawing/2014/main" id="{BC6E9C69-E0BD-DDBC-DA0C-D0EED150AB68}"/>
                </a:ext>
              </a:extLst>
            </p:cNvPr>
            <p:cNvSpPr txBox="1"/>
            <p:nvPr/>
          </p:nvSpPr>
          <p:spPr>
            <a:xfrm>
              <a:off x="2562265" y="5294858"/>
              <a:ext cx="1537464" cy="369332"/>
            </a:xfrm>
            <a:prstGeom prst="rect">
              <a:avLst/>
            </a:prstGeom>
            <a:noFill/>
          </p:spPr>
          <p:txBody>
            <a:bodyPr wrap="square" rtlCol="0">
              <a:spAutoFit/>
            </a:bodyPr>
            <a:lstStyle/>
            <a:p>
              <a:r>
                <a:rPr lang="en-US" dirty="0"/>
                <a:t>FPGA</a:t>
              </a:r>
            </a:p>
          </p:txBody>
        </p:sp>
      </p:grpSp>
      <p:grpSp>
        <p:nvGrpSpPr>
          <p:cNvPr id="31" name="Group 30">
            <a:extLst>
              <a:ext uri="{FF2B5EF4-FFF2-40B4-BE49-F238E27FC236}">
                <a16:creationId xmlns:a16="http://schemas.microsoft.com/office/drawing/2014/main" id="{D5046B2A-D4C8-CD8F-2590-16B0F639AE97}"/>
              </a:ext>
            </a:extLst>
          </p:cNvPr>
          <p:cNvGrpSpPr/>
          <p:nvPr/>
        </p:nvGrpSpPr>
        <p:grpSpPr>
          <a:xfrm>
            <a:off x="6183413" y="4228549"/>
            <a:ext cx="2378807" cy="2264326"/>
            <a:chOff x="6133086" y="3644083"/>
            <a:chExt cx="2378807" cy="2264326"/>
          </a:xfrm>
        </p:grpSpPr>
        <p:grpSp>
          <p:nvGrpSpPr>
            <p:cNvPr id="17" name="Group 16">
              <a:extLst>
                <a:ext uri="{FF2B5EF4-FFF2-40B4-BE49-F238E27FC236}">
                  <a16:creationId xmlns:a16="http://schemas.microsoft.com/office/drawing/2014/main" id="{E7F766F4-C153-48F0-1B77-D85F93CD2426}"/>
                </a:ext>
              </a:extLst>
            </p:cNvPr>
            <p:cNvGrpSpPr/>
            <p:nvPr/>
          </p:nvGrpSpPr>
          <p:grpSpPr>
            <a:xfrm>
              <a:off x="6133086" y="3644083"/>
              <a:ext cx="2315210" cy="1784350"/>
              <a:chOff x="0" y="0"/>
              <a:chExt cx="2315292" cy="1784798"/>
            </a:xfrm>
          </p:grpSpPr>
          <p:sp>
            <p:nvSpPr>
              <p:cNvPr id="18" name="Rectangle 17">
                <a:extLst>
                  <a:ext uri="{FF2B5EF4-FFF2-40B4-BE49-F238E27FC236}">
                    <a16:creationId xmlns:a16="http://schemas.microsoft.com/office/drawing/2014/main" id="{FB5666F1-39D4-177E-6A9E-3048940F7B29}"/>
                  </a:ext>
                </a:extLst>
              </p:cNvPr>
              <p:cNvSpPr/>
              <p:nvPr/>
            </p:nvSpPr>
            <p:spPr>
              <a:xfrm>
                <a:off x="0" y="0"/>
                <a:ext cx="2315292" cy="17847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9" name="Rectangle 18">
                <a:extLst>
                  <a:ext uri="{FF2B5EF4-FFF2-40B4-BE49-F238E27FC236}">
                    <a16:creationId xmlns:a16="http://schemas.microsoft.com/office/drawing/2014/main" id="{67E2BBC6-91DB-18DB-B356-9CDD40149041}"/>
                  </a:ext>
                </a:extLst>
              </p:cNvPr>
              <p:cNvSpPr/>
              <p:nvPr/>
            </p:nvSpPr>
            <p:spPr>
              <a:xfrm>
                <a:off x="213844" y="132676"/>
                <a:ext cx="2005710" cy="921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Rectangle 19">
                <a:extLst>
                  <a:ext uri="{FF2B5EF4-FFF2-40B4-BE49-F238E27FC236}">
                    <a16:creationId xmlns:a16="http://schemas.microsoft.com/office/drawing/2014/main" id="{75A1BAB5-E87B-9702-360F-14C202B446B8}"/>
                  </a:ext>
                </a:extLst>
              </p:cNvPr>
              <p:cNvSpPr/>
              <p:nvPr/>
            </p:nvSpPr>
            <p:spPr>
              <a:xfrm>
                <a:off x="353961" y="309716"/>
                <a:ext cx="670580" cy="5747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1" name="Rectangle 20">
                <a:extLst>
                  <a:ext uri="{FF2B5EF4-FFF2-40B4-BE49-F238E27FC236}">
                    <a16:creationId xmlns:a16="http://schemas.microsoft.com/office/drawing/2014/main" id="{362557A8-DACA-7609-8E4C-EC0B03818626}"/>
                  </a:ext>
                </a:extLst>
              </p:cNvPr>
              <p:cNvSpPr/>
              <p:nvPr/>
            </p:nvSpPr>
            <p:spPr>
              <a:xfrm>
                <a:off x="1467465" y="243348"/>
                <a:ext cx="619433" cy="641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22" name="Straight Arrow Connector 21">
                <a:extLst>
                  <a:ext uri="{FF2B5EF4-FFF2-40B4-BE49-F238E27FC236}">
                    <a16:creationId xmlns:a16="http://schemas.microsoft.com/office/drawing/2014/main" id="{2ECECC8A-665E-EFB5-00A2-CA239852A2A6}"/>
                  </a:ext>
                </a:extLst>
              </p:cNvPr>
              <p:cNvCxnSpPr/>
              <p:nvPr/>
            </p:nvCxnSpPr>
            <p:spPr>
              <a:xfrm>
                <a:off x="1025013" y="579693"/>
                <a:ext cx="442944"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 Box 3">
                <a:extLst>
                  <a:ext uri="{FF2B5EF4-FFF2-40B4-BE49-F238E27FC236}">
                    <a16:creationId xmlns:a16="http://schemas.microsoft.com/office/drawing/2014/main" id="{3BDC194A-A092-21D7-A493-06CE2854B848}"/>
                  </a:ext>
                </a:extLst>
              </p:cNvPr>
              <p:cNvSpPr txBox="1"/>
              <p:nvPr/>
            </p:nvSpPr>
            <p:spPr>
              <a:xfrm>
                <a:off x="1541207" y="1497021"/>
                <a:ext cx="678426" cy="213851"/>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Host PC</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3">
                <a:extLst>
                  <a:ext uri="{FF2B5EF4-FFF2-40B4-BE49-F238E27FC236}">
                    <a16:creationId xmlns:a16="http://schemas.microsoft.com/office/drawing/2014/main" id="{6A28A6AF-491A-6DAF-D6D6-F5E6472A7360}"/>
                  </a:ext>
                </a:extLst>
              </p:cNvPr>
              <p:cNvSpPr txBox="1"/>
              <p:nvPr/>
            </p:nvSpPr>
            <p:spPr>
              <a:xfrm>
                <a:off x="1541152" y="456997"/>
                <a:ext cx="494070" cy="368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000">
                    <a:effectLst/>
                    <a:latin typeface="Calibri" panose="020F0502020204030204" pitchFamily="34" charset="0"/>
                    <a:ea typeface="Calibri" panose="020F0502020204030204" pitchFamily="34" charset="0"/>
                    <a:cs typeface="Times New Roman" panose="02020603050405020304" pitchFamily="18" charset="0"/>
                  </a:rPr>
                  <a:t>Memory model</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3">
                <a:extLst>
                  <a:ext uri="{FF2B5EF4-FFF2-40B4-BE49-F238E27FC236}">
                    <a16:creationId xmlns:a16="http://schemas.microsoft.com/office/drawing/2014/main" id="{DD234C30-4AEF-3607-28BA-B8AB5A58B973}"/>
                  </a:ext>
                </a:extLst>
              </p:cNvPr>
              <p:cNvSpPr txBox="1"/>
              <p:nvPr/>
            </p:nvSpPr>
            <p:spPr>
              <a:xfrm>
                <a:off x="250714" y="891880"/>
                <a:ext cx="707897" cy="2133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rvfpgasim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3">
                <a:extLst>
                  <a:ext uri="{FF2B5EF4-FFF2-40B4-BE49-F238E27FC236}">
                    <a16:creationId xmlns:a16="http://schemas.microsoft.com/office/drawing/2014/main" id="{AEE2D79A-0B46-C7E6-3EC5-6D5831C8CDF7}"/>
                  </a:ext>
                </a:extLst>
              </p:cNvPr>
              <p:cNvSpPr txBox="1"/>
              <p:nvPr/>
            </p:nvSpPr>
            <p:spPr>
              <a:xfrm>
                <a:off x="383445" y="508593"/>
                <a:ext cx="619410" cy="21336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800">
                    <a:effectLst/>
                    <a:latin typeface="Calibri" panose="020F0502020204030204" pitchFamily="34" charset="0"/>
                    <a:ea typeface="Calibri" panose="020F0502020204030204" pitchFamily="34" charset="0"/>
                    <a:cs typeface="Times New Roman" panose="02020603050405020304" pitchFamily="18" charset="0"/>
                  </a:rPr>
                  <a:t>Swervolf_core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8" name="TextBox 27">
              <a:extLst>
                <a:ext uri="{FF2B5EF4-FFF2-40B4-BE49-F238E27FC236}">
                  <a16:creationId xmlns:a16="http://schemas.microsoft.com/office/drawing/2014/main" id="{856C0CD2-FA9E-6D12-A626-9EA855DFF133}"/>
                </a:ext>
              </a:extLst>
            </p:cNvPr>
            <p:cNvSpPr txBox="1"/>
            <p:nvPr/>
          </p:nvSpPr>
          <p:spPr>
            <a:xfrm>
              <a:off x="6689104" y="5539077"/>
              <a:ext cx="1822789" cy="369332"/>
            </a:xfrm>
            <a:prstGeom prst="rect">
              <a:avLst/>
            </a:prstGeom>
            <a:noFill/>
          </p:spPr>
          <p:txBody>
            <a:bodyPr wrap="square" rtlCol="0">
              <a:spAutoFit/>
            </a:bodyPr>
            <a:lstStyle/>
            <a:p>
              <a:r>
                <a:rPr lang="en-US" dirty="0"/>
                <a:t>Simulation</a:t>
              </a:r>
            </a:p>
          </p:txBody>
        </p:sp>
      </p:grpSp>
    </p:spTree>
    <p:extLst>
      <p:ext uri="{BB962C8B-B14F-4D97-AF65-F5344CB8AC3E}">
        <p14:creationId xmlns:p14="http://schemas.microsoft.com/office/powerpoint/2010/main" val="383076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22D1-BB06-E768-F85C-C195177912C1}"/>
              </a:ext>
            </a:extLst>
          </p:cNvPr>
          <p:cNvSpPr>
            <a:spLocks noGrp="1"/>
          </p:cNvSpPr>
          <p:nvPr>
            <p:ph type="title"/>
          </p:nvPr>
        </p:nvSpPr>
        <p:spPr/>
        <p:txBody>
          <a:bodyPr/>
          <a:lstStyle/>
          <a:p>
            <a:r>
              <a:rPr lang="en-US" dirty="0"/>
              <a:t>Running Code on FPGA</a:t>
            </a:r>
          </a:p>
        </p:txBody>
      </p:sp>
      <p:sp>
        <p:nvSpPr>
          <p:cNvPr id="3" name="Content Placeholder 2">
            <a:extLst>
              <a:ext uri="{FF2B5EF4-FFF2-40B4-BE49-F238E27FC236}">
                <a16:creationId xmlns:a16="http://schemas.microsoft.com/office/drawing/2014/main" id="{EE11A333-38D9-2477-D902-AECFC8F7A6F9}"/>
              </a:ext>
            </a:extLst>
          </p:cNvPr>
          <p:cNvSpPr>
            <a:spLocks noGrp="1"/>
          </p:cNvSpPr>
          <p:nvPr>
            <p:ph idx="1"/>
          </p:nvPr>
        </p:nvSpPr>
        <p:spPr/>
        <p:txBody>
          <a:bodyPr>
            <a:normAutofit/>
          </a:bodyPr>
          <a:lstStyle/>
          <a:p>
            <a:r>
              <a:rPr lang="en-US" dirty="0"/>
              <a:t>When a design is to be implemented on FPGA. The physical design will be in </a:t>
            </a:r>
            <a:r>
              <a:rPr lang="en-US" dirty="0" err="1"/>
              <a:t>rvfpganexys.bit</a:t>
            </a:r>
            <a:r>
              <a:rPr lang="en-US" dirty="0"/>
              <a:t> (generated by synthesizing and P&amp;R the design in </a:t>
            </a:r>
            <a:r>
              <a:rPr lang="en-US" dirty="0" err="1"/>
              <a:t>Vivado</a:t>
            </a:r>
            <a:r>
              <a:rPr lang="en-US" dirty="0"/>
              <a:t>)</a:t>
            </a:r>
          </a:p>
          <a:p>
            <a:r>
              <a:rPr lang="en-US" dirty="0"/>
              <a:t>Clicking on the Upload Bitstream button in in the </a:t>
            </a:r>
            <a:r>
              <a:rPr lang="en-US" dirty="0" err="1"/>
              <a:t>PlatformIO</a:t>
            </a:r>
            <a:r>
              <a:rPr lang="en-US" dirty="0"/>
              <a:t> menu downloads </a:t>
            </a:r>
            <a:r>
              <a:rPr lang="en-US" dirty="0" err="1"/>
              <a:t>rvfpganexys.bit</a:t>
            </a:r>
            <a:r>
              <a:rPr lang="en-US" dirty="0"/>
              <a:t> to the </a:t>
            </a:r>
            <a:r>
              <a:rPr lang="en-US" dirty="0" err="1"/>
              <a:t>Nexys</a:t>
            </a:r>
            <a:r>
              <a:rPr lang="en-US" dirty="0"/>
              <a:t> board and it begins running but there is no program to run</a:t>
            </a:r>
          </a:p>
          <a:p>
            <a:r>
              <a:rPr lang="en-US" dirty="0"/>
              <a:t>Now clicking on the Upload button downloads </a:t>
            </a:r>
            <a:r>
              <a:rPr lang="en-US" dirty="0" err="1"/>
              <a:t>firmeware.vh</a:t>
            </a:r>
            <a:r>
              <a:rPr lang="en-US" dirty="0"/>
              <a:t> to the </a:t>
            </a:r>
            <a:r>
              <a:rPr lang="en-US" dirty="0" err="1"/>
              <a:t>Nexys</a:t>
            </a:r>
            <a:r>
              <a:rPr lang="en-US" dirty="0"/>
              <a:t> board and loads it into the RAM at address 0</a:t>
            </a:r>
          </a:p>
          <a:p>
            <a:r>
              <a:rPr lang="en-US" dirty="0"/>
              <a:t>This is done via the JTAG port</a:t>
            </a:r>
          </a:p>
          <a:p>
            <a:r>
              <a:rPr lang="en-US" dirty="0"/>
              <a:t>Now resetting and releasing the R-V processor from reset will run the program that is now in memory</a:t>
            </a:r>
          </a:p>
        </p:txBody>
      </p:sp>
    </p:spTree>
    <p:extLst>
      <p:ext uri="{BB962C8B-B14F-4D97-AF65-F5344CB8AC3E}">
        <p14:creationId xmlns:p14="http://schemas.microsoft.com/office/powerpoint/2010/main" val="29152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6D47-36A4-9A7B-DB98-6E64F9B5D8FF}"/>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551148E1-943A-A390-3353-074B85E10334}"/>
              </a:ext>
            </a:extLst>
          </p:cNvPr>
          <p:cNvSpPr>
            <a:spLocks noGrp="1"/>
          </p:cNvSpPr>
          <p:nvPr>
            <p:ph idx="1"/>
          </p:nvPr>
        </p:nvSpPr>
        <p:spPr/>
        <p:txBody>
          <a:bodyPr/>
          <a:lstStyle/>
          <a:p>
            <a:r>
              <a:rPr lang="en-US" dirty="0"/>
              <a:t>There is no perfect environment in which to work and to develop </a:t>
            </a:r>
            <a:r>
              <a:rPr lang="en-US" dirty="0" err="1"/>
              <a:t>RVfpga</a:t>
            </a:r>
            <a:r>
              <a:rPr lang="en-US" dirty="0"/>
              <a:t>-based applications</a:t>
            </a:r>
          </a:p>
          <a:p>
            <a:pPr lvl="1"/>
            <a:r>
              <a:rPr lang="en-US" dirty="0"/>
              <a:t>Win</a:t>
            </a:r>
          </a:p>
          <a:p>
            <a:pPr lvl="1"/>
            <a:r>
              <a:rPr lang="en-US" dirty="0"/>
              <a:t>MacOS</a:t>
            </a:r>
          </a:p>
          <a:p>
            <a:pPr lvl="1"/>
            <a:r>
              <a:rPr lang="en-US" dirty="0"/>
              <a:t>Linux</a:t>
            </a:r>
          </a:p>
          <a:p>
            <a:r>
              <a:rPr lang="en-US" dirty="0"/>
              <a:t>However, one is better than the other</a:t>
            </a:r>
          </a:p>
          <a:p>
            <a:pPr lvl="1"/>
            <a:r>
              <a:rPr lang="en-US" dirty="0"/>
              <a:t>Linux</a:t>
            </a:r>
          </a:p>
          <a:p>
            <a:r>
              <a:rPr lang="en-US" dirty="0"/>
              <a:t>This can be a dual-boot Linux box OR a Linux VM</a:t>
            </a:r>
          </a:p>
          <a:p>
            <a:r>
              <a:rPr lang="en-US" dirty="0"/>
              <a:t>Let’s Assume you will be using Linux and that you are going to use Ubuntu 18 or 20 (either will work fine)</a:t>
            </a:r>
          </a:p>
        </p:txBody>
      </p:sp>
    </p:spTree>
    <p:extLst>
      <p:ext uri="{BB962C8B-B14F-4D97-AF65-F5344CB8AC3E}">
        <p14:creationId xmlns:p14="http://schemas.microsoft.com/office/powerpoint/2010/main" val="35061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17FD-3CC9-6C59-3882-46CB330EA059}"/>
              </a:ext>
            </a:extLst>
          </p:cNvPr>
          <p:cNvSpPr>
            <a:spLocks noGrp="1"/>
          </p:cNvSpPr>
          <p:nvPr>
            <p:ph type="title"/>
          </p:nvPr>
        </p:nvSpPr>
        <p:spPr/>
        <p:txBody>
          <a:bodyPr/>
          <a:lstStyle/>
          <a:p>
            <a:r>
              <a:rPr lang="en-US" dirty="0"/>
              <a:t>Running Code in Simulation</a:t>
            </a:r>
          </a:p>
        </p:txBody>
      </p:sp>
      <p:sp>
        <p:nvSpPr>
          <p:cNvPr id="3" name="Content Placeholder 2">
            <a:extLst>
              <a:ext uri="{FF2B5EF4-FFF2-40B4-BE49-F238E27FC236}">
                <a16:creationId xmlns:a16="http://schemas.microsoft.com/office/drawing/2014/main" id="{E134BAAE-F5E3-6414-828F-957AEC124546}"/>
              </a:ext>
            </a:extLst>
          </p:cNvPr>
          <p:cNvSpPr>
            <a:spLocks noGrp="1"/>
          </p:cNvSpPr>
          <p:nvPr>
            <p:ph idx="1"/>
          </p:nvPr>
        </p:nvSpPr>
        <p:spPr/>
        <p:txBody>
          <a:bodyPr/>
          <a:lstStyle/>
          <a:p>
            <a:r>
              <a:rPr lang="en-US" dirty="0"/>
              <a:t>In the top-level module for simulation there is some code that uses Verilog semi-hosting functions (these generally allow the simulation to access the host computer’s file system)</a:t>
            </a:r>
          </a:p>
          <a:p>
            <a:r>
              <a:rPr lang="en-US" dirty="0"/>
              <a:t>$</a:t>
            </a:r>
            <a:r>
              <a:rPr lang="en-US" dirty="0" err="1"/>
              <a:t>readmemh</a:t>
            </a:r>
            <a:r>
              <a:rPr lang="en-US" dirty="0"/>
              <a:t>(file, mem) loads a file consisting </a:t>
            </a:r>
            <a:br>
              <a:rPr lang="en-US" dirty="0"/>
            </a:br>
            <a:r>
              <a:rPr lang="en-US" dirty="0"/>
              <a:t>of a list of hex numbers (e.g. </a:t>
            </a:r>
            <a:r>
              <a:rPr lang="en-US" dirty="0" err="1"/>
              <a:t>firmware.vh</a:t>
            </a:r>
            <a:r>
              <a:rPr lang="en-US" dirty="0"/>
              <a:t>) into </a:t>
            </a:r>
            <a:br>
              <a:rPr lang="en-US" dirty="0"/>
            </a:br>
            <a:r>
              <a:rPr lang="en-US" dirty="0"/>
              <a:t>an array of reg inside your design – the memory </a:t>
            </a:r>
            <a:br>
              <a:rPr lang="en-US" dirty="0"/>
            </a:br>
            <a:r>
              <a:rPr lang="en-US" dirty="0"/>
              <a:t>model</a:t>
            </a:r>
          </a:p>
          <a:p>
            <a:r>
              <a:rPr lang="en-US" dirty="0"/>
              <a:t>Clicking on Generate Trace in the </a:t>
            </a:r>
            <a:r>
              <a:rPr lang="en-US" dirty="0" err="1"/>
              <a:t>PlatformIO</a:t>
            </a:r>
            <a:r>
              <a:rPr lang="en-US" dirty="0"/>
              <a:t> </a:t>
            </a:r>
            <a:br>
              <a:rPr lang="en-US" dirty="0"/>
            </a:br>
            <a:r>
              <a:rPr lang="en-US" dirty="0"/>
              <a:t>Project Tasks menu will run the simulation and the results will be put into .</a:t>
            </a:r>
            <a:r>
              <a:rPr lang="en-US" dirty="0" err="1"/>
              <a:t>pio</a:t>
            </a:r>
            <a:r>
              <a:rPr lang="en-US" dirty="0"/>
              <a:t>/build/</a:t>
            </a:r>
            <a:r>
              <a:rPr lang="en-US" dirty="0" err="1"/>
              <a:t>swervolf_nexys</a:t>
            </a:r>
            <a:r>
              <a:rPr lang="en-US" dirty="0"/>
              <a:t>/</a:t>
            </a:r>
            <a:r>
              <a:rPr lang="en-US" dirty="0" err="1"/>
              <a:t>trace.vcd</a:t>
            </a:r>
            <a:endParaRPr lang="en-US" dirty="0"/>
          </a:p>
        </p:txBody>
      </p:sp>
      <p:grpSp>
        <p:nvGrpSpPr>
          <p:cNvPr id="4" name="Group 3">
            <a:extLst>
              <a:ext uri="{FF2B5EF4-FFF2-40B4-BE49-F238E27FC236}">
                <a16:creationId xmlns:a16="http://schemas.microsoft.com/office/drawing/2014/main" id="{CA3D3918-FD97-AD56-88AA-0844C148E8FB}"/>
              </a:ext>
            </a:extLst>
          </p:cNvPr>
          <p:cNvGrpSpPr/>
          <p:nvPr/>
        </p:nvGrpSpPr>
        <p:grpSpPr>
          <a:xfrm>
            <a:off x="8713470" y="3163665"/>
            <a:ext cx="2315210" cy="1784350"/>
            <a:chOff x="0" y="0"/>
            <a:chExt cx="2315292" cy="1784798"/>
          </a:xfrm>
        </p:grpSpPr>
        <p:sp>
          <p:nvSpPr>
            <p:cNvPr id="9" name="Rectangle 8">
              <a:extLst>
                <a:ext uri="{FF2B5EF4-FFF2-40B4-BE49-F238E27FC236}">
                  <a16:creationId xmlns:a16="http://schemas.microsoft.com/office/drawing/2014/main" id="{1E759CAE-9754-1E07-1F8F-E084025E693B}"/>
                </a:ext>
              </a:extLst>
            </p:cNvPr>
            <p:cNvSpPr/>
            <p:nvPr/>
          </p:nvSpPr>
          <p:spPr>
            <a:xfrm>
              <a:off x="0" y="0"/>
              <a:ext cx="2315292" cy="17847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Rectangle 9">
              <a:extLst>
                <a:ext uri="{FF2B5EF4-FFF2-40B4-BE49-F238E27FC236}">
                  <a16:creationId xmlns:a16="http://schemas.microsoft.com/office/drawing/2014/main" id="{EC3A6452-0EF7-2598-D481-EDD4653A9408}"/>
                </a:ext>
              </a:extLst>
            </p:cNvPr>
            <p:cNvSpPr/>
            <p:nvPr/>
          </p:nvSpPr>
          <p:spPr>
            <a:xfrm>
              <a:off x="213844" y="132676"/>
              <a:ext cx="2005710" cy="921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Rectangle 10">
              <a:extLst>
                <a:ext uri="{FF2B5EF4-FFF2-40B4-BE49-F238E27FC236}">
                  <a16:creationId xmlns:a16="http://schemas.microsoft.com/office/drawing/2014/main" id="{B6121CF3-82A2-DD02-257F-45DBDB697987}"/>
                </a:ext>
              </a:extLst>
            </p:cNvPr>
            <p:cNvSpPr/>
            <p:nvPr/>
          </p:nvSpPr>
          <p:spPr>
            <a:xfrm>
              <a:off x="353961" y="309716"/>
              <a:ext cx="670580" cy="5747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Rectangle 11">
              <a:extLst>
                <a:ext uri="{FF2B5EF4-FFF2-40B4-BE49-F238E27FC236}">
                  <a16:creationId xmlns:a16="http://schemas.microsoft.com/office/drawing/2014/main" id="{0FE7DF75-0475-CCCA-0513-79ACB8B70C5F}"/>
                </a:ext>
              </a:extLst>
            </p:cNvPr>
            <p:cNvSpPr/>
            <p:nvPr/>
          </p:nvSpPr>
          <p:spPr>
            <a:xfrm>
              <a:off x="1467465" y="243348"/>
              <a:ext cx="619433" cy="641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3" name="Straight Arrow Connector 12">
              <a:extLst>
                <a:ext uri="{FF2B5EF4-FFF2-40B4-BE49-F238E27FC236}">
                  <a16:creationId xmlns:a16="http://schemas.microsoft.com/office/drawing/2014/main" id="{AFCB2073-EC30-7DD6-CA13-5DF872F5D2DD}"/>
                </a:ext>
              </a:extLst>
            </p:cNvPr>
            <p:cNvCxnSpPr/>
            <p:nvPr/>
          </p:nvCxnSpPr>
          <p:spPr>
            <a:xfrm>
              <a:off x="1025013" y="579693"/>
              <a:ext cx="442944"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 Box 3">
              <a:extLst>
                <a:ext uri="{FF2B5EF4-FFF2-40B4-BE49-F238E27FC236}">
                  <a16:creationId xmlns:a16="http://schemas.microsoft.com/office/drawing/2014/main" id="{CBDA835E-70EB-5EA8-EBFB-120C94602095}"/>
                </a:ext>
              </a:extLst>
            </p:cNvPr>
            <p:cNvSpPr txBox="1"/>
            <p:nvPr/>
          </p:nvSpPr>
          <p:spPr>
            <a:xfrm>
              <a:off x="1541207" y="1497021"/>
              <a:ext cx="678426" cy="213851"/>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Host PC</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3">
              <a:extLst>
                <a:ext uri="{FF2B5EF4-FFF2-40B4-BE49-F238E27FC236}">
                  <a16:creationId xmlns:a16="http://schemas.microsoft.com/office/drawing/2014/main" id="{B0B4924A-177F-05FE-0DC1-9C1737F9134E}"/>
                </a:ext>
              </a:extLst>
            </p:cNvPr>
            <p:cNvSpPr txBox="1"/>
            <p:nvPr/>
          </p:nvSpPr>
          <p:spPr>
            <a:xfrm>
              <a:off x="1541152" y="456997"/>
              <a:ext cx="494070" cy="368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000">
                  <a:effectLst/>
                  <a:latin typeface="Calibri" panose="020F0502020204030204" pitchFamily="34" charset="0"/>
                  <a:ea typeface="Calibri" panose="020F0502020204030204" pitchFamily="34" charset="0"/>
                  <a:cs typeface="Times New Roman" panose="02020603050405020304" pitchFamily="18" charset="0"/>
                </a:rPr>
                <a:t>Memory model</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3">
              <a:extLst>
                <a:ext uri="{FF2B5EF4-FFF2-40B4-BE49-F238E27FC236}">
                  <a16:creationId xmlns:a16="http://schemas.microsoft.com/office/drawing/2014/main" id="{F86D9B45-A091-92A8-4A64-A56FB1F082DD}"/>
                </a:ext>
              </a:extLst>
            </p:cNvPr>
            <p:cNvSpPr txBox="1"/>
            <p:nvPr/>
          </p:nvSpPr>
          <p:spPr>
            <a:xfrm>
              <a:off x="250714" y="891880"/>
              <a:ext cx="707897" cy="2133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rvfpgasim</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a:extLst>
                <a:ext uri="{FF2B5EF4-FFF2-40B4-BE49-F238E27FC236}">
                  <a16:creationId xmlns:a16="http://schemas.microsoft.com/office/drawing/2014/main" id="{6FDEF24C-A2D9-0AA0-667B-85B12E145C9E}"/>
                </a:ext>
              </a:extLst>
            </p:cNvPr>
            <p:cNvSpPr txBox="1"/>
            <p:nvPr/>
          </p:nvSpPr>
          <p:spPr>
            <a:xfrm>
              <a:off x="383445" y="508593"/>
              <a:ext cx="619410" cy="21336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800">
                  <a:effectLst/>
                  <a:latin typeface="Calibri" panose="020F0502020204030204" pitchFamily="34" charset="0"/>
                  <a:ea typeface="Calibri" panose="020F0502020204030204" pitchFamily="34" charset="0"/>
                  <a:cs typeface="Times New Roman" panose="02020603050405020304" pitchFamily="18" charset="0"/>
                </a:rPr>
                <a:t>Swervolf_core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991D1B56-7015-F1D6-9665-9630A1E6AA56}"/>
              </a:ext>
            </a:extLst>
          </p:cNvPr>
          <p:cNvGrpSpPr/>
          <p:nvPr/>
        </p:nvGrpSpPr>
        <p:grpSpPr>
          <a:xfrm>
            <a:off x="9118651" y="3928244"/>
            <a:ext cx="1290320" cy="942975"/>
            <a:chOff x="5165139" y="4948015"/>
            <a:chExt cx="1290320" cy="942975"/>
          </a:xfrm>
        </p:grpSpPr>
        <p:sp>
          <p:nvSpPr>
            <p:cNvPr id="6" name="Text Box 3">
              <a:extLst>
                <a:ext uri="{FF2B5EF4-FFF2-40B4-BE49-F238E27FC236}">
                  <a16:creationId xmlns:a16="http://schemas.microsoft.com/office/drawing/2014/main" id="{1A4C209E-2F05-0B4F-A5B5-A0F9D2882249}"/>
                </a:ext>
              </a:extLst>
            </p:cNvPr>
            <p:cNvSpPr txBox="1"/>
            <p:nvPr/>
          </p:nvSpPr>
          <p:spPr>
            <a:xfrm>
              <a:off x="5557520" y="5677630"/>
              <a:ext cx="678180" cy="2133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200">
                  <a:effectLst/>
                  <a:latin typeface="Calibri" panose="020F0502020204030204" pitchFamily="34" charset="0"/>
                  <a:ea typeface="Calibri" panose="020F0502020204030204" pitchFamily="34" charset="0"/>
                  <a:cs typeface="Times New Roman" panose="02020603050405020304" pitchFamily="18" charset="0"/>
                </a:rPr>
                <a:t>Disk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n 4">
              <a:extLst>
                <a:ext uri="{FF2B5EF4-FFF2-40B4-BE49-F238E27FC236}">
                  <a16:creationId xmlns:a16="http://schemas.microsoft.com/office/drawing/2014/main" id="{A3107ADB-3BE2-AC0E-63EB-7EC4AF566C5E}"/>
                </a:ext>
              </a:extLst>
            </p:cNvPr>
            <p:cNvSpPr/>
            <p:nvPr/>
          </p:nvSpPr>
          <p:spPr>
            <a:xfrm>
              <a:off x="5165139" y="5440775"/>
              <a:ext cx="331470" cy="450215"/>
            </a:xfrm>
            <a:prstGeom prst="can">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7" name="Straight Arrow Connector 6">
              <a:extLst>
                <a:ext uri="{FF2B5EF4-FFF2-40B4-BE49-F238E27FC236}">
                  <a16:creationId xmlns:a16="http://schemas.microsoft.com/office/drawing/2014/main" id="{45B70BE9-FF38-4CD0-14C9-EDC2A5099FF6}"/>
                </a:ext>
              </a:extLst>
            </p:cNvPr>
            <p:cNvCxnSpPr/>
            <p:nvPr/>
          </p:nvCxnSpPr>
          <p:spPr>
            <a:xfrm flipV="1">
              <a:off x="5364529" y="4948015"/>
              <a:ext cx="1090930" cy="72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 Box 3">
              <a:extLst>
                <a:ext uri="{FF2B5EF4-FFF2-40B4-BE49-F238E27FC236}">
                  <a16:creationId xmlns:a16="http://schemas.microsoft.com/office/drawing/2014/main" id="{C49595D2-FAE9-B442-8755-20CBD138329F}"/>
                </a:ext>
              </a:extLst>
            </p:cNvPr>
            <p:cNvSpPr txBox="1"/>
            <p:nvPr/>
          </p:nvSpPr>
          <p:spPr>
            <a:xfrm>
              <a:off x="5777279" y="5393785"/>
              <a:ext cx="678180" cy="2133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600"/>
                </a:spcAft>
              </a:pPr>
              <a:r>
                <a:rPr lang="en-US" sz="1000">
                  <a:effectLst/>
                  <a:latin typeface="Calibri" panose="020F0502020204030204" pitchFamily="34" charset="0"/>
                  <a:ea typeface="Calibri" panose="020F0502020204030204" pitchFamily="34" charset="0"/>
                  <a:cs typeface="Times New Roman" panose="02020603050405020304" pitchFamily="18" charset="0"/>
                </a:rPr>
                <a:t>Firmware.vh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829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DE33-60FB-BD3F-8C6A-18170087587B}"/>
              </a:ext>
            </a:extLst>
          </p:cNvPr>
          <p:cNvSpPr>
            <a:spLocks noGrp="1"/>
          </p:cNvSpPr>
          <p:nvPr>
            <p:ph type="title"/>
          </p:nvPr>
        </p:nvSpPr>
        <p:spPr/>
        <p:txBody>
          <a:bodyPr/>
          <a:lstStyle/>
          <a:p>
            <a:r>
              <a:rPr lang="en-US" dirty="0"/>
              <a:t>Running a Simulation Manually</a:t>
            </a:r>
          </a:p>
        </p:txBody>
      </p:sp>
      <p:sp>
        <p:nvSpPr>
          <p:cNvPr id="3" name="Content Placeholder 2">
            <a:extLst>
              <a:ext uri="{FF2B5EF4-FFF2-40B4-BE49-F238E27FC236}">
                <a16:creationId xmlns:a16="http://schemas.microsoft.com/office/drawing/2014/main" id="{AD8C914E-B05C-2648-FF7D-E946AC6A6A10}"/>
              </a:ext>
            </a:extLst>
          </p:cNvPr>
          <p:cNvSpPr>
            <a:spLocks noGrp="1"/>
          </p:cNvSpPr>
          <p:nvPr>
            <p:ph idx="1"/>
          </p:nvPr>
        </p:nvSpPr>
        <p:spPr/>
        <p:txBody>
          <a:bodyPr>
            <a:normAutofit/>
          </a:bodyPr>
          <a:lstStyle/>
          <a:p>
            <a:r>
              <a:rPr lang="en-US" dirty="0"/>
              <a:t>Click on Generate Trace will, in most cases, be enough to run your simulation</a:t>
            </a:r>
          </a:p>
          <a:p>
            <a:r>
              <a:rPr lang="en-US" dirty="0"/>
              <a:t>However, the default simulation will finish after circa 400ns and this may not be enough</a:t>
            </a:r>
          </a:p>
          <a:p>
            <a:r>
              <a:rPr lang="en-US" dirty="0"/>
              <a:t>You can run your simulation for longer by doing it manually:</a:t>
            </a:r>
          </a:p>
          <a:p>
            <a:pPr lvl="1"/>
            <a:r>
              <a:rPr lang="en-US" dirty="0"/>
              <a:t>Firstly (after building your code), click on Generate Trace (this will ensure that </a:t>
            </a:r>
            <a:r>
              <a:rPr lang="en-US" dirty="0" err="1"/>
              <a:t>firmware.vh</a:t>
            </a:r>
            <a:r>
              <a:rPr lang="en-US" dirty="0"/>
              <a:t> exists and is up-to-date)</a:t>
            </a:r>
          </a:p>
          <a:p>
            <a:pPr lvl="1"/>
            <a:r>
              <a:rPr lang="en-US" dirty="0"/>
              <a:t>Secondly, in a Terminal, </a:t>
            </a:r>
            <a:r>
              <a:rPr lang="en-US" dirty="0">
                <a:latin typeface="Courier New" panose="02070309020205020404" pitchFamily="49" charset="0"/>
                <a:cs typeface="Courier New" panose="02070309020205020404" pitchFamily="49" charset="0"/>
              </a:rPr>
              <a:t>cd</a:t>
            </a:r>
            <a:r>
              <a:rPr lang="en-US" dirty="0"/>
              <a:t> to your project directory (say Examples/</a:t>
            </a:r>
            <a:r>
              <a:rPr lang="en-US" dirty="0" err="1"/>
              <a:t>MyProj</a:t>
            </a:r>
            <a:r>
              <a:rPr lang="en-US" dirty="0"/>
              <a:t>)</a:t>
            </a:r>
          </a:p>
          <a:p>
            <a:pPr lvl="1"/>
            <a:r>
              <a:rPr lang="en-US" dirty="0"/>
              <a:t>Finally, enter the following command in the Terminal:</a:t>
            </a:r>
          </a:p>
          <a:p>
            <a:pPr marL="457200" lvl="1" indent="0">
              <a:buNone/>
            </a:pP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verilatorSIM</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Vrvfpgasim</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ram_init_file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pio</a:t>
            </a:r>
            <a:r>
              <a:rPr lang="en-US" sz="1500" dirty="0">
                <a:latin typeface="Courier New" panose="02070309020205020404" pitchFamily="49" charset="0"/>
                <a:cs typeface="Courier New" panose="02070309020205020404" pitchFamily="49" charset="0"/>
              </a:rPr>
              <a:t>/build/</a:t>
            </a:r>
            <a:r>
              <a:rPr lang="en-US" sz="1500" dirty="0" err="1">
                <a:latin typeface="Courier New" panose="02070309020205020404" pitchFamily="49" charset="0"/>
                <a:cs typeface="Courier New" panose="02070309020205020404" pitchFamily="49" charset="0"/>
              </a:rPr>
              <a:t>swerv_nexys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firmware.vh</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vcd</a:t>
            </a:r>
            <a:r>
              <a:rPr lang="en-US" sz="1500" dirty="0">
                <a:latin typeface="Courier New" panose="02070309020205020404" pitchFamily="49" charset="0"/>
                <a:cs typeface="Courier New" panose="02070309020205020404" pitchFamily="49" charset="0"/>
              </a:rPr>
              <a:t>=1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–timeout=TIMEOUT</a:t>
            </a:r>
          </a:p>
          <a:p>
            <a:pPr lvl="1"/>
            <a:r>
              <a:rPr lang="en-US" dirty="0"/>
              <a:t>Where TIMEOUT is how long you want the simulation to run, in </a:t>
            </a:r>
            <a:r>
              <a:rPr lang="en-US" dirty="0" err="1"/>
              <a:t>ps</a:t>
            </a:r>
            <a:r>
              <a:rPr lang="en-US" dirty="0"/>
              <a:t> (i.e. if you want 1us of simulation, TIMEOUT=1000000)</a:t>
            </a:r>
          </a:p>
        </p:txBody>
      </p:sp>
    </p:spTree>
    <p:extLst>
      <p:ext uri="{BB962C8B-B14F-4D97-AF65-F5344CB8AC3E}">
        <p14:creationId xmlns:p14="http://schemas.microsoft.com/office/powerpoint/2010/main" val="1545934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4DBC-DE65-97FC-B7CD-47BD94BE5B92}"/>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B39A3139-AE43-3B6B-7024-FC7B97CCD6E7}"/>
              </a:ext>
            </a:extLst>
          </p:cNvPr>
          <p:cNvSpPr>
            <a:spLocks noGrp="1"/>
          </p:cNvSpPr>
          <p:nvPr>
            <p:ph idx="1"/>
          </p:nvPr>
        </p:nvSpPr>
        <p:spPr/>
        <p:txBody>
          <a:bodyPr/>
          <a:lstStyle/>
          <a:p>
            <a:r>
              <a:rPr lang="en-US" dirty="0"/>
              <a:t>When you download </a:t>
            </a:r>
            <a:r>
              <a:rPr lang="en-US" dirty="0" err="1"/>
              <a:t>Rvfpga</a:t>
            </a:r>
            <a:r>
              <a:rPr lang="en-US" dirty="0"/>
              <a:t>/ there is a default </a:t>
            </a:r>
            <a:r>
              <a:rPr lang="en-US" dirty="0" err="1"/>
              <a:t>rvfpganexys.bit</a:t>
            </a:r>
            <a:r>
              <a:rPr lang="en-US" dirty="0"/>
              <a:t> file </a:t>
            </a:r>
          </a:p>
          <a:p>
            <a:pPr lvl="1"/>
            <a:r>
              <a:rPr lang="en-US" dirty="0"/>
              <a:t>Until you change the Verilog you don’t have to rebuild this</a:t>
            </a:r>
          </a:p>
          <a:p>
            <a:pPr lvl="1"/>
            <a:r>
              <a:rPr lang="en-US" dirty="0"/>
              <a:t>The existing one will run code</a:t>
            </a:r>
          </a:p>
          <a:p>
            <a:r>
              <a:rPr lang="en-US" dirty="0"/>
              <a:t>You do have to build </a:t>
            </a:r>
            <a:r>
              <a:rPr lang="en-US" dirty="0" err="1"/>
              <a:t>Vrvfpasim</a:t>
            </a:r>
            <a:r>
              <a:rPr lang="en-US" dirty="0"/>
              <a:t> and one you’ve set the tools up it’s as simple as opening a terminal, changing directory to </a:t>
            </a:r>
            <a:r>
              <a:rPr lang="en-US" dirty="0" err="1"/>
              <a:t>verilatorSIM</a:t>
            </a:r>
            <a:r>
              <a:rPr lang="en-US" dirty="0"/>
              <a:t>/, typing </a:t>
            </a:r>
            <a:r>
              <a:rPr lang="en-US" dirty="0">
                <a:latin typeface="Courier New" panose="02070309020205020404" pitchFamily="49" charset="0"/>
                <a:cs typeface="Courier New" panose="02070309020205020404" pitchFamily="49" charset="0"/>
              </a:rPr>
              <a:t>make clean </a:t>
            </a:r>
            <a:r>
              <a:rPr lang="en-US" dirty="0"/>
              <a:t>(to clean out any previous build) and then </a:t>
            </a:r>
            <a:r>
              <a:rPr lang="en-US" dirty="0">
                <a:latin typeface="Courier New" panose="02070309020205020404" pitchFamily="49" charset="0"/>
                <a:cs typeface="Courier New" panose="02070309020205020404" pitchFamily="49" charset="0"/>
              </a:rPr>
              <a:t>make</a:t>
            </a:r>
            <a:r>
              <a:rPr lang="en-US" dirty="0"/>
              <a:t> to build </a:t>
            </a:r>
            <a:r>
              <a:rPr lang="en-US" dirty="0" err="1"/>
              <a:t>Vrvfpgasim</a:t>
            </a:r>
            <a:endParaRPr lang="en-US" dirty="0"/>
          </a:p>
          <a:p>
            <a:r>
              <a:rPr lang="en-US" dirty="0"/>
              <a:t>You can the build a software project in Visual Studio Code</a:t>
            </a:r>
          </a:p>
        </p:txBody>
      </p:sp>
    </p:spTree>
    <p:extLst>
      <p:ext uri="{BB962C8B-B14F-4D97-AF65-F5344CB8AC3E}">
        <p14:creationId xmlns:p14="http://schemas.microsoft.com/office/powerpoint/2010/main" val="184625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C92D-F53F-47D0-228B-59BD92A5C7C8}"/>
              </a:ext>
            </a:extLst>
          </p:cNvPr>
          <p:cNvSpPr>
            <a:spLocks noGrp="1"/>
          </p:cNvSpPr>
          <p:nvPr>
            <p:ph type="title"/>
          </p:nvPr>
        </p:nvSpPr>
        <p:spPr/>
        <p:txBody>
          <a:bodyPr/>
          <a:lstStyle/>
          <a:p>
            <a:r>
              <a:rPr lang="en-US" dirty="0"/>
              <a:t>If You are Simulating</a:t>
            </a:r>
          </a:p>
        </p:txBody>
      </p:sp>
      <p:sp>
        <p:nvSpPr>
          <p:cNvPr id="3" name="Content Placeholder 2">
            <a:extLst>
              <a:ext uri="{FF2B5EF4-FFF2-40B4-BE49-F238E27FC236}">
                <a16:creationId xmlns:a16="http://schemas.microsoft.com/office/drawing/2014/main" id="{0325E497-F261-8799-31D2-2181E31B6D38}"/>
              </a:ext>
            </a:extLst>
          </p:cNvPr>
          <p:cNvSpPr>
            <a:spLocks noGrp="1"/>
          </p:cNvSpPr>
          <p:nvPr>
            <p:ph idx="1"/>
          </p:nvPr>
        </p:nvSpPr>
        <p:spPr/>
        <p:txBody>
          <a:bodyPr>
            <a:normAutofit fontScale="92500" lnSpcReduction="10000"/>
          </a:bodyPr>
          <a:lstStyle/>
          <a:p>
            <a:r>
              <a:rPr lang="en-US" dirty="0"/>
              <a:t>Have Visual Studio Code open with your project</a:t>
            </a:r>
          </a:p>
          <a:p>
            <a:r>
              <a:rPr lang="en-US" dirty="0"/>
              <a:t>Have a terminal open at </a:t>
            </a:r>
            <a:r>
              <a:rPr lang="en-US" dirty="0" err="1"/>
              <a:t>verilatorSIM</a:t>
            </a:r>
            <a:r>
              <a:rPr lang="en-US" dirty="0"/>
              <a:t>/</a:t>
            </a:r>
          </a:p>
          <a:p>
            <a:r>
              <a:rPr lang="en-US" dirty="0"/>
              <a:t>If you are editing the Verilog code, have a text editor open with the files you are editing</a:t>
            </a:r>
          </a:p>
          <a:p>
            <a:r>
              <a:rPr lang="en-US" dirty="0"/>
              <a:t>When you are ready to run a simulation</a:t>
            </a:r>
          </a:p>
          <a:p>
            <a:pPr lvl="1"/>
            <a:r>
              <a:rPr lang="en-US" dirty="0"/>
              <a:t>If you’ve changed your C code then Build it and just Generate Trace</a:t>
            </a:r>
          </a:p>
          <a:p>
            <a:pPr lvl="1"/>
            <a:r>
              <a:rPr lang="en-US" dirty="0"/>
              <a:t>If you’ve changed your Verilog code then use the terminal to rebuild the simulation and then Generate Trace in Visual Studio Code	</a:t>
            </a:r>
          </a:p>
          <a:p>
            <a:r>
              <a:rPr lang="en-US" dirty="0"/>
              <a:t>Navigate to .</a:t>
            </a:r>
            <a:r>
              <a:rPr lang="en-US" dirty="0" err="1"/>
              <a:t>pio</a:t>
            </a:r>
            <a:r>
              <a:rPr lang="en-US" dirty="0"/>
              <a:t>/build/</a:t>
            </a:r>
            <a:r>
              <a:rPr lang="en-US" dirty="0" err="1"/>
              <a:t>swervolf_nexys</a:t>
            </a:r>
            <a:r>
              <a:rPr lang="en-US" dirty="0"/>
              <a:t> and double click on </a:t>
            </a:r>
            <a:r>
              <a:rPr lang="en-US" dirty="0" err="1"/>
              <a:t>trace.vcd</a:t>
            </a:r>
            <a:endParaRPr lang="en-US" dirty="0"/>
          </a:p>
          <a:p>
            <a:pPr lvl="1"/>
            <a:r>
              <a:rPr lang="en-US" dirty="0"/>
              <a:t>This should open </a:t>
            </a:r>
            <a:r>
              <a:rPr lang="en-US" dirty="0" err="1"/>
              <a:t>GTKwave</a:t>
            </a:r>
            <a:endParaRPr lang="en-US" dirty="0"/>
          </a:p>
          <a:p>
            <a:pPr lvl="1"/>
            <a:r>
              <a:rPr lang="en-US" dirty="0"/>
              <a:t>You can then navigate the design hierarchy and select signals to view</a:t>
            </a:r>
          </a:p>
          <a:p>
            <a:pPr lvl="1"/>
            <a:r>
              <a:rPr lang="en-US" dirty="0"/>
              <a:t>Don’t close this when you go back and make edits – when you’ve re-simulated just use Menu-&gt;File-&gt;Reload Waveform to dump the new results in </a:t>
            </a:r>
            <a:r>
              <a:rPr lang="en-US" dirty="0" err="1"/>
              <a:t>GTKwave</a:t>
            </a:r>
            <a:endParaRPr lang="en-US" dirty="0"/>
          </a:p>
          <a:p>
            <a:r>
              <a:rPr lang="en-US" dirty="0"/>
              <a:t>Loop back and repeat until your design is correct</a:t>
            </a:r>
          </a:p>
        </p:txBody>
      </p:sp>
      <p:sp>
        <p:nvSpPr>
          <p:cNvPr id="4" name="Arc 3">
            <a:extLst>
              <a:ext uri="{FF2B5EF4-FFF2-40B4-BE49-F238E27FC236}">
                <a16:creationId xmlns:a16="http://schemas.microsoft.com/office/drawing/2014/main" id="{62544611-0B51-E415-23D2-7098C25921C9}"/>
              </a:ext>
            </a:extLst>
          </p:cNvPr>
          <p:cNvSpPr/>
          <p:nvPr/>
        </p:nvSpPr>
        <p:spPr>
          <a:xfrm>
            <a:off x="9940159" y="2708549"/>
            <a:ext cx="1989083" cy="3468414"/>
          </a:xfrm>
          <a:prstGeom prst="arc">
            <a:avLst>
              <a:gd name="adj1" fmla="val 16200000"/>
              <a:gd name="adj2" fmla="val 5845296"/>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Rinse-</a:t>
            </a:r>
            <a:br>
              <a:rPr lang="en-US" dirty="0"/>
            </a:br>
            <a:r>
              <a:rPr lang="en-US" dirty="0"/>
              <a:t>and-</a:t>
            </a:r>
            <a:br>
              <a:rPr lang="en-US" dirty="0"/>
            </a:br>
            <a:r>
              <a:rPr lang="en-US" dirty="0"/>
              <a:t>Repeat </a:t>
            </a:r>
          </a:p>
        </p:txBody>
      </p:sp>
    </p:spTree>
    <p:extLst>
      <p:ext uri="{BB962C8B-B14F-4D97-AF65-F5344CB8AC3E}">
        <p14:creationId xmlns:p14="http://schemas.microsoft.com/office/powerpoint/2010/main" val="11322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5550-404C-F381-9998-DBE2648FFE97}"/>
              </a:ext>
            </a:extLst>
          </p:cNvPr>
          <p:cNvSpPr>
            <a:spLocks noGrp="1"/>
          </p:cNvSpPr>
          <p:nvPr>
            <p:ph type="title"/>
          </p:nvPr>
        </p:nvSpPr>
        <p:spPr/>
        <p:txBody>
          <a:bodyPr/>
          <a:lstStyle/>
          <a:p>
            <a:r>
              <a:rPr lang="en-US" dirty="0"/>
              <a:t>Linux 1.01</a:t>
            </a:r>
          </a:p>
        </p:txBody>
      </p:sp>
      <p:sp>
        <p:nvSpPr>
          <p:cNvPr id="3" name="Content Placeholder 2">
            <a:extLst>
              <a:ext uri="{FF2B5EF4-FFF2-40B4-BE49-F238E27FC236}">
                <a16:creationId xmlns:a16="http://schemas.microsoft.com/office/drawing/2014/main" id="{42749D67-E940-25D9-D2DC-82F31F040213}"/>
              </a:ext>
            </a:extLst>
          </p:cNvPr>
          <p:cNvSpPr>
            <a:spLocks noGrp="1"/>
          </p:cNvSpPr>
          <p:nvPr>
            <p:ph idx="1"/>
          </p:nvPr>
        </p:nvSpPr>
        <p:spPr/>
        <p:txBody>
          <a:bodyPr>
            <a:normAutofit lnSpcReduction="10000"/>
          </a:bodyPr>
          <a:lstStyle/>
          <a:p>
            <a:r>
              <a:rPr lang="en-US" dirty="0"/>
              <a:t>Get used to using Terminal in Linux and entering text commands </a:t>
            </a:r>
          </a:p>
          <a:p>
            <a:pPr lvl="1"/>
            <a:r>
              <a:rPr lang="en-US" dirty="0"/>
              <a:t>Yes, it’s ‘old school’ but sometimes it’s the only way</a:t>
            </a:r>
          </a:p>
          <a:p>
            <a:r>
              <a:rPr lang="en-US" dirty="0"/>
              <a:t>Common Linux commands</a:t>
            </a:r>
          </a:p>
          <a:p>
            <a:pPr lvl="1"/>
            <a:r>
              <a:rPr lang="en-US" dirty="0">
                <a:latin typeface="Courier New" panose="02070309020205020404" pitchFamily="49" charset="0"/>
                <a:cs typeface="Courier New" panose="02070309020205020404" pitchFamily="49" charset="0"/>
              </a:rPr>
              <a:t>cd</a:t>
            </a:r>
            <a:r>
              <a:rPr lang="en-US" dirty="0"/>
              <a:t> – change directory (~/ is your home directory, .. Is enclosing directory, / is the separator)</a:t>
            </a:r>
          </a:p>
          <a:p>
            <a:pPr lvl="1"/>
            <a:r>
              <a:rPr lang="en-US" dirty="0">
                <a:latin typeface="Courier New" panose="02070309020205020404" pitchFamily="49" charset="0"/>
                <a:cs typeface="Courier New" panose="02070309020205020404" pitchFamily="49" charset="0"/>
              </a:rPr>
              <a:t>ls</a:t>
            </a:r>
            <a:r>
              <a:rPr lang="en-US" dirty="0"/>
              <a:t> - list directory contents</a:t>
            </a:r>
          </a:p>
          <a:p>
            <a:pPr lvl="1"/>
            <a:r>
              <a:rPr lang="en-US" dirty="0" err="1">
                <a:latin typeface="Courier New" panose="02070309020205020404" pitchFamily="49" charset="0"/>
                <a:cs typeface="Courier New" panose="02070309020205020404" pitchFamily="49" charset="0"/>
              </a:rPr>
              <a:t>pwd</a:t>
            </a:r>
            <a:r>
              <a:rPr lang="en-US" dirty="0"/>
              <a:t> – where am I</a:t>
            </a:r>
          </a:p>
          <a:p>
            <a:pPr lvl="1"/>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&lt;command&gt; </a:t>
            </a:r>
            <a:r>
              <a:rPr lang="en-US" dirty="0"/>
              <a:t>(run </a:t>
            </a:r>
            <a:r>
              <a:rPr lang="en-US" dirty="0">
                <a:latin typeface="Courier New" panose="02070309020205020404" pitchFamily="49" charset="0"/>
                <a:cs typeface="Courier New" panose="02070309020205020404" pitchFamily="49" charset="0"/>
              </a:rPr>
              <a:t>&lt;command&gt; </a:t>
            </a:r>
            <a:r>
              <a:rPr lang="en-US" dirty="0"/>
              <a:t>with admin rights – you may be asked for your password)</a:t>
            </a:r>
          </a:p>
          <a:p>
            <a:pPr lvl="1"/>
            <a:r>
              <a:rPr lang="en-US" dirty="0">
                <a:latin typeface="Courier New" panose="02070309020205020404" pitchFamily="49" charset="0"/>
                <a:cs typeface="Courier New" panose="02070309020205020404" pitchFamily="49" charset="0"/>
              </a:rPr>
              <a:t>tar</a:t>
            </a:r>
            <a:r>
              <a:rPr lang="en-US" dirty="0"/>
              <a:t> (create or expand an archive: </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cvf</a:t>
            </a:r>
            <a:r>
              <a:rPr lang="en-US" dirty="0">
                <a:latin typeface="Courier New" panose="02070309020205020404" pitchFamily="49" charset="0"/>
                <a:cs typeface="Courier New" panose="02070309020205020404" pitchFamily="49" charset="0"/>
              </a:rPr>
              <a:t> tarfile directory/ </a:t>
            </a:r>
            <a:r>
              <a:rPr lang="en-US" dirty="0"/>
              <a:t>archives the directory’s contents into </a:t>
            </a:r>
            <a:r>
              <a:rPr lang="en-US" dirty="0">
                <a:latin typeface="Courier New" panose="02070309020205020404" pitchFamily="49" charset="0"/>
                <a:cs typeface="Courier New" panose="02070309020205020404" pitchFamily="49" charset="0"/>
              </a:rPr>
              <a:t>tarfile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cvzf</a:t>
            </a:r>
            <a:r>
              <a:rPr lang="en-US" dirty="0">
                <a:latin typeface="Courier New" panose="02070309020205020404" pitchFamily="49" charset="0"/>
                <a:cs typeface="Courier New" panose="02070309020205020404" pitchFamily="49" charset="0"/>
              </a:rPr>
              <a:t> </a:t>
            </a:r>
            <a:r>
              <a:rPr lang="en-US" dirty="0"/>
              <a:t>compresses it </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xvf</a:t>
            </a:r>
            <a:r>
              <a:rPr lang="en-US" dirty="0">
                <a:latin typeface="Courier New" panose="02070309020205020404" pitchFamily="49" charset="0"/>
                <a:cs typeface="Courier New" panose="02070309020205020404" pitchFamily="49" charset="0"/>
              </a:rPr>
              <a:t> tarfile </a:t>
            </a:r>
            <a:r>
              <a:rPr lang="en-US" dirty="0"/>
              <a:t>extracts the contents of </a:t>
            </a:r>
            <a:r>
              <a:rPr lang="en-US" dirty="0">
                <a:latin typeface="Courier New" panose="02070309020205020404" pitchFamily="49" charset="0"/>
                <a:cs typeface="Courier New" panose="02070309020205020404" pitchFamily="49" charset="0"/>
              </a:rPr>
              <a:t>tarfile</a:t>
            </a:r>
            <a:r>
              <a:rPr lang="en-US" dirty="0"/>
              <a:t>) </a:t>
            </a:r>
          </a:p>
          <a:p>
            <a:pPr lvl="1"/>
            <a:r>
              <a:rPr lang="en-US" dirty="0">
                <a:latin typeface="Courier New" panose="02070309020205020404" pitchFamily="49" charset="0"/>
                <a:cs typeface="Courier New" panose="02070309020205020404" pitchFamily="49" charset="0"/>
              </a:rPr>
              <a:t>git</a:t>
            </a:r>
            <a:r>
              <a:rPr lang="en-US" dirty="0"/>
              <a:t> (allows you to access a remote repository </a:t>
            </a:r>
            <a:r>
              <a:rPr lang="en-US" dirty="0">
                <a:latin typeface="Courier New" panose="02070309020205020404" pitchFamily="49" charset="0"/>
                <a:cs typeface="Courier New" panose="02070309020205020404" pitchFamily="49" charset="0"/>
              </a:rPr>
              <a:t>git clone repository </a:t>
            </a:r>
            <a:r>
              <a:rPr lang="en-US" dirty="0"/>
              <a:t>makes a local copy of a remote repository  - </a:t>
            </a:r>
            <a:r>
              <a:rPr lang="en-US" dirty="0">
                <a:latin typeface="Courier New" panose="02070309020205020404" pitchFamily="49" charset="0"/>
                <a:cs typeface="Courier New" panose="02070309020205020404" pitchFamily="49" charset="0"/>
              </a:rPr>
              <a:t>repository</a:t>
            </a:r>
            <a:r>
              <a:rPr lang="en-US" dirty="0"/>
              <a:t> will be a URI if the repository is on a remote system</a:t>
            </a:r>
          </a:p>
          <a:p>
            <a:pPr lvl="1"/>
            <a:r>
              <a:rPr lang="en-US" dirty="0">
                <a:latin typeface="Courier New" panose="02070309020205020404" pitchFamily="49" charset="0"/>
                <a:cs typeface="Courier New" panose="02070309020205020404" pitchFamily="49" charset="0"/>
              </a:rPr>
              <a:t>apt</a:t>
            </a:r>
            <a:r>
              <a:rPr lang="en-US" dirty="0"/>
              <a:t> (allows you to install or update software </a:t>
            </a:r>
            <a:r>
              <a:rPr lang="en-US" dirty="0" err="1"/>
              <a:t>e.g</a:t>
            </a:r>
            <a:r>
              <a:rPr lang="en-US" dirty="0"/>
              <a: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install package</a:t>
            </a:r>
            <a:r>
              <a:rPr lang="en-US" dirty="0"/>
              <a:t>)</a:t>
            </a:r>
          </a:p>
          <a:p>
            <a:pPr lvl="1"/>
            <a:r>
              <a:rPr lang="en-US" dirty="0">
                <a:latin typeface="Courier New" panose="02070309020205020404" pitchFamily="49" charset="0"/>
                <a:cs typeface="Courier New" panose="02070309020205020404" pitchFamily="49" charset="0"/>
              </a:rPr>
              <a:t>grep</a:t>
            </a:r>
            <a:r>
              <a:rPr lang="en-US" dirty="0"/>
              <a:t> (search for string/regex in files) e.g. </a:t>
            </a:r>
            <a:r>
              <a:rPr lang="en-US" dirty="0">
                <a:latin typeface="Courier New" panose="02070309020205020404" pitchFamily="49" charset="0"/>
                <a:cs typeface="Courier New" panose="02070309020205020404" pitchFamily="49" charset="0"/>
              </a:rPr>
              <a:t>grep –</a:t>
            </a:r>
            <a:r>
              <a:rPr lang="en-US">
                <a:latin typeface="Courier New" panose="02070309020205020404" pitchFamily="49" charset="0"/>
                <a:cs typeface="Courier New" panose="02070309020205020404" pitchFamily="49" charset="0"/>
              </a:rPr>
              <a:t>r ‘my cat’ </a:t>
            </a:r>
            <a:r>
              <a:rPr lang="en-US" dirty="0">
                <a:latin typeface="Courier New" panose="02070309020205020404" pitchFamily="49" charset="0"/>
                <a:cs typeface="Courier New" panose="02070309020205020404" pitchFamily="49" charset="0"/>
              </a:rPr>
              <a:t>* </a:t>
            </a:r>
            <a:r>
              <a:rPr lang="en-US" dirty="0"/>
              <a:t>will  list all instances of </a:t>
            </a:r>
            <a:r>
              <a:rPr lang="en-US"/>
              <a:t>the string, “my cat” </a:t>
            </a:r>
            <a:r>
              <a:rPr lang="en-US" dirty="0"/>
              <a:t>in any file inside the current directory or sub directory</a:t>
            </a:r>
          </a:p>
        </p:txBody>
      </p:sp>
    </p:spTree>
    <p:extLst>
      <p:ext uri="{BB962C8B-B14F-4D97-AF65-F5344CB8AC3E}">
        <p14:creationId xmlns:p14="http://schemas.microsoft.com/office/powerpoint/2010/main" val="77627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90AA-5D9A-FEF0-DF57-89F1BB151D80}"/>
              </a:ext>
            </a:extLst>
          </p:cNvPr>
          <p:cNvSpPr>
            <a:spLocks noGrp="1"/>
          </p:cNvSpPr>
          <p:nvPr>
            <p:ph type="title"/>
          </p:nvPr>
        </p:nvSpPr>
        <p:spPr/>
        <p:txBody>
          <a:bodyPr/>
          <a:lstStyle/>
          <a:p>
            <a:r>
              <a:rPr lang="en-US" dirty="0"/>
              <a:t>Ubuntu VM</a:t>
            </a:r>
          </a:p>
        </p:txBody>
      </p:sp>
      <p:sp>
        <p:nvSpPr>
          <p:cNvPr id="3" name="Content Placeholder 2">
            <a:extLst>
              <a:ext uri="{FF2B5EF4-FFF2-40B4-BE49-F238E27FC236}">
                <a16:creationId xmlns:a16="http://schemas.microsoft.com/office/drawing/2014/main" id="{CAB2A2CA-AB67-FEE5-77D4-5FF6534A4924}"/>
              </a:ext>
            </a:extLst>
          </p:cNvPr>
          <p:cNvSpPr>
            <a:spLocks noGrp="1"/>
          </p:cNvSpPr>
          <p:nvPr>
            <p:ph idx="1"/>
          </p:nvPr>
        </p:nvSpPr>
        <p:spPr/>
        <p:txBody>
          <a:bodyPr/>
          <a:lstStyle/>
          <a:p>
            <a:r>
              <a:rPr lang="en-US" dirty="0"/>
              <a:t>If you have not got the capacity to dual-boot a computer and install Ubuntu in a partition then you may need to go down the VM route</a:t>
            </a:r>
          </a:p>
          <a:p>
            <a:r>
              <a:rPr lang="en-US" dirty="0"/>
              <a:t>VM stands for Virtual Machine and, typically, it means running a guest operating system on another host machine within an application (hypervisor)</a:t>
            </a:r>
          </a:p>
          <a:p>
            <a:r>
              <a:rPr lang="en-US" dirty="0"/>
              <a:t>There are various VM applications but a good, free one is VirtualBox</a:t>
            </a:r>
          </a:p>
        </p:txBody>
      </p:sp>
      <p:grpSp>
        <p:nvGrpSpPr>
          <p:cNvPr id="6" name="Group 5">
            <a:extLst>
              <a:ext uri="{FF2B5EF4-FFF2-40B4-BE49-F238E27FC236}">
                <a16:creationId xmlns:a16="http://schemas.microsoft.com/office/drawing/2014/main" id="{934582D2-1405-DFA3-A257-79F6FD0506E9}"/>
              </a:ext>
            </a:extLst>
          </p:cNvPr>
          <p:cNvGrpSpPr/>
          <p:nvPr/>
        </p:nvGrpSpPr>
        <p:grpSpPr>
          <a:xfrm>
            <a:off x="1030014" y="4729656"/>
            <a:ext cx="7914289" cy="1178628"/>
            <a:chOff x="1030014" y="4729656"/>
            <a:chExt cx="7914289" cy="1178628"/>
          </a:xfrm>
        </p:grpSpPr>
        <p:sp>
          <p:nvSpPr>
            <p:cNvPr id="4" name="TextBox 3">
              <a:extLst>
                <a:ext uri="{FF2B5EF4-FFF2-40B4-BE49-F238E27FC236}">
                  <a16:creationId xmlns:a16="http://schemas.microsoft.com/office/drawing/2014/main" id="{406F779D-950C-12EB-5A4E-D7E315801942}"/>
                </a:ext>
              </a:extLst>
            </p:cNvPr>
            <p:cNvSpPr txBox="1"/>
            <p:nvPr/>
          </p:nvSpPr>
          <p:spPr>
            <a:xfrm>
              <a:off x="2680138" y="4729656"/>
              <a:ext cx="504496" cy="369332"/>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2B92DE06-24B4-F078-4CCD-78461360AEC7}"/>
                </a:ext>
              </a:extLst>
            </p:cNvPr>
            <p:cNvSpPr txBox="1"/>
            <p:nvPr/>
          </p:nvSpPr>
          <p:spPr>
            <a:xfrm>
              <a:off x="1030014" y="5538952"/>
              <a:ext cx="7914289" cy="369332"/>
            </a:xfrm>
            <a:prstGeom prst="rect">
              <a:avLst/>
            </a:prstGeom>
            <a:noFill/>
          </p:spPr>
          <p:txBody>
            <a:bodyPr wrap="square" rtlCol="0">
              <a:spAutoFit/>
            </a:bodyPr>
            <a:lstStyle/>
            <a:p>
              <a:r>
                <a:rPr lang="en-US" dirty="0"/>
                <a:t>VirtualBox will not run on M based Macs but Boot Camp does (paid for)</a:t>
              </a:r>
            </a:p>
          </p:txBody>
        </p:sp>
      </p:grpSp>
    </p:spTree>
    <p:extLst>
      <p:ext uri="{BB962C8B-B14F-4D97-AF65-F5344CB8AC3E}">
        <p14:creationId xmlns:p14="http://schemas.microsoft.com/office/powerpoint/2010/main" val="350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8E78-418C-6884-6486-DCA9FA7A095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CC53796-952A-7CC9-247F-1443866A65EE}"/>
              </a:ext>
            </a:extLst>
          </p:cNvPr>
          <p:cNvSpPr>
            <a:spLocks noGrp="1"/>
          </p:cNvSpPr>
          <p:nvPr>
            <p:ph idx="1"/>
          </p:nvPr>
        </p:nvSpPr>
        <p:spPr/>
        <p:txBody>
          <a:bodyPr/>
          <a:lstStyle/>
          <a:p>
            <a:r>
              <a:rPr lang="en-US" dirty="0"/>
              <a:t>Your Linux ‘box’ needs at least 8Gb of RAM and should have circa 100Gb disk</a:t>
            </a:r>
          </a:p>
          <a:p>
            <a:r>
              <a:rPr lang="en-US" dirty="0"/>
              <a:t>If you are using VirtualBox then these things can be set when you create your VM but to give the VM 8Gb of RAM you will need at least 16Gb of RAM in your computer</a:t>
            </a:r>
          </a:p>
          <a:p>
            <a:r>
              <a:rPr lang="en-US" dirty="0"/>
              <a:t>Once you’ve set up your Linux box you are good to go </a:t>
            </a:r>
          </a:p>
          <a:p>
            <a:pPr lvl="1"/>
            <a:r>
              <a:rPr lang="en-US" dirty="0"/>
              <a:t>Remember – when you install Linux to set yourself up as a user with admin rights and REMEMBER the password you use (you will need it periodically)</a:t>
            </a:r>
          </a:p>
        </p:txBody>
      </p:sp>
    </p:spTree>
    <p:extLst>
      <p:ext uri="{BB962C8B-B14F-4D97-AF65-F5344CB8AC3E}">
        <p14:creationId xmlns:p14="http://schemas.microsoft.com/office/powerpoint/2010/main" val="31461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F0C1-2D9E-69A4-51EE-2D088BAE306A}"/>
              </a:ext>
            </a:extLst>
          </p:cNvPr>
          <p:cNvSpPr>
            <a:spLocks noGrp="1"/>
          </p:cNvSpPr>
          <p:nvPr>
            <p:ph type="title"/>
          </p:nvPr>
        </p:nvSpPr>
        <p:spPr/>
        <p:txBody>
          <a:bodyPr/>
          <a:lstStyle/>
          <a:p>
            <a:r>
              <a:rPr lang="en-US" dirty="0"/>
              <a:t>Git Repository</a:t>
            </a:r>
          </a:p>
        </p:txBody>
      </p:sp>
      <p:sp>
        <p:nvSpPr>
          <p:cNvPr id="3" name="Content Placeholder 2">
            <a:extLst>
              <a:ext uri="{FF2B5EF4-FFF2-40B4-BE49-F238E27FC236}">
                <a16:creationId xmlns:a16="http://schemas.microsoft.com/office/drawing/2014/main" id="{16660517-7331-DAE2-C31B-0AEDF44B4E41}"/>
              </a:ext>
            </a:extLst>
          </p:cNvPr>
          <p:cNvSpPr>
            <a:spLocks noGrp="1"/>
          </p:cNvSpPr>
          <p:nvPr>
            <p:ph idx="1"/>
          </p:nvPr>
        </p:nvSpPr>
        <p:spPr/>
        <p:txBody>
          <a:bodyPr>
            <a:normAutofit/>
          </a:bodyPr>
          <a:lstStyle/>
          <a:p>
            <a:r>
              <a:rPr lang="en-US" dirty="0"/>
              <a:t>The </a:t>
            </a:r>
            <a:r>
              <a:rPr lang="en-US" dirty="0" err="1"/>
              <a:t>RVfpga</a:t>
            </a:r>
            <a:r>
              <a:rPr lang="en-US" dirty="0"/>
              <a:t> data has now been set up on a remote Git Repository:</a:t>
            </a:r>
            <a:endParaRPr lang="en-GB" dirty="0"/>
          </a:p>
          <a:p>
            <a:r>
              <a:rPr lang="en-GB" dirty="0">
                <a:hlinkClick r:id="rId2"/>
              </a:rPr>
              <a:t>https://github.com/Microelectronic-Group-MISS-TUoS/RVFPGA_MSc_Project.git</a:t>
            </a:r>
            <a:endParaRPr lang="en-GB" dirty="0"/>
          </a:p>
          <a:p>
            <a:r>
              <a:rPr lang="en-US" dirty="0"/>
              <a:t>To set up the </a:t>
            </a:r>
            <a:r>
              <a:rPr lang="en-US" dirty="0" err="1"/>
              <a:t>Rvfpga</a:t>
            </a:r>
            <a:r>
              <a:rPr lang="en-US" dirty="0"/>
              <a:t> directory you need to clone the repository on your local machine</a:t>
            </a:r>
          </a:p>
          <a:p>
            <a:pPr lvl="1"/>
            <a:r>
              <a:rPr lang="en-US" dirty="0"/>
              <a:t>Open a terminal and </a:t>
            </a:r>
            <a:r>
              <a:rPr lang="en-US" dirty="0">
                <a:latin typeface="Courier New" panose="02070309020205020404" pitchFamily="49" charset="0"/>
                <a:cs typeface="Courier New" panose="02070309020205020404" pitchFamily="49" charset="0"/>
              </a:rPr>
              <a:t>cd/</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a:t>to a directory where you want the data to land and enter </a:t>
            </a:r>
            <a:br>
              <a:rPr lang="en-US" dirty="0"/>
            </a:b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/Microelectronic-Group-MISS-</a:t>
            </a:r>
            <a:r>
              <a:rPr lang="en-US" dirty="0" err="1">
                <a:latin typeface="Courier New" panose="02070309020205020404" pitchFamily="49" charset="0"/>
                <a:cs typeface="Courier New" panose="02070309020205020404" pitchFamily="49" charset="0"/>
              </a:rPr>
              <a:t>TuOS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RVFPGA_MSc_Project.git</a:t>
            </a:r>
            <a:r>
              <a:rPr lang="en-US" dirty="0"/>
              <a:t> </a:t>
            </a:r>
          </a:p>
          <a:p>
            <a:pPr lvl="1"/>
            <a:r>
              <a:rPr lang="en-US" dirty="0"/>
              <a:t>Enter the directory</a:t>
            </a:r>
            <a:br>
              <a:rPr lang="en-US" dirty="0"/>
            </a:b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RVFPGA_MSc_Project</a:t>
            </a:r>
            <a:r>
              <a:rPr lang="en-US" dirty="0">
                <a:latin typeface="Courier New" panose="02070309020205020404" pitchFamily="49" charset="0"/>
                <a:cs typeface="Courier New" panose="02070309020205020404" pitchFamily="49" charset="0"/>
              </a:rPr>
              <a:t>/</a:t>
            </a:r>
            <a:r>
              <a:rPr lang="en-US" dirty="0"/>
              <a:t> </a:t>
            </a:r>
          </a:p>
          <a:p>
            <a:pPr lvl="1"/>
            <a:r>
              <a:rPr lang="en-US" dirty="0"/>
              <a:t>Before you start any editing, enter</a:t>
            </a:r>
            <a:br>
              <a:rPr lang="en-US" dirty="0"/>
            </a:br>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MyBranchName</a:t>
            </a:r>
            <a:r>
              <a:rPr lang="en-US" dirty="0">
                <a:latin typeface="Courier New" panose="02070309020205020404" pitchFamily="49" charset="0"/>
                <a:cs typeface="Courier New" panose="02070309020205020404" pitchFamily="49" charset="0"/>
              </a:rPr>
              <a:t> </a:t>
            </a:r>
          </a:p>
          <a:p>
            <a:pPr marL="457200" lvl="1" indent="0">
              <a:buNone/>
            </a:pPr>
            <a:r>
              <a:rPr lang="en-US" sz="1500" dirty="0"/>
              <a:t>(This will create a new branch and any changes you make will be associated with the branch and not affect the main repository, </a:t>
            </a:r>
            <a:r>
              <a:rPr lang="en-US" sz="1500" dirty="0">
                <a:latin typeface="Courier New" panose="02070309020205020404" pitchFamily="49" charset="0"/>
                <a:cs typeface="Courier New" panose="02070309020205020404" pitchFamily="49" charset="0"/>
              </a:rPr>
              <a:t>main)</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12496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D466-2962-9E35-75B7-DEB50ED96CC9}"/>
              </a:ext>
            </a:extLst>
          </p:cNvPr>
          <p:cNvSpPr>
            <a:spLocks noGrp="1"/>
          </p:cNvSpPr>
          <p:nvPr>
            <p:ph type="title"/>
          </p:nvPr>
        </p:nvSpPr>
        <p:spPr/>
        <p:txBody>
          <a:bodyPr/>
          <a:lstStyle/>
          <a:p>
            <a:r>
              <a:rPr lang="en-US" dirty="0"/>
              <a:t>Storing Changes Remotely</a:t>
            </a:r>
          </a:p>
        </p:txBody>
      </p:sp>
      <p:sp>
        <p:nvSpPr>
          <p:cNvPr id="3" name="Content Placeholder 2">
            <a:extLst>
              <a:ext uri="{FF2B5EF4-FFF2-40B4-BE49-F238E27FC236}">
                <a16:creationId xmlns:a16="http://schemas.microsoft.com/office/drawing/2014/main" id="{E188C47B-01DA-66BA-2481-C91B84BF98FD}"/>
              </a:ext>
            </a:extLst>
          </p:cNvPr>
          <p:cNvSpPr>
            <a:spLocks noGrp="1"/>
          </p:cNvSpPr>
          <p:nvPr>
            <p:ph idx="1"/>
          </p:nvPr>
        </p:nvSpPr>
        <p:spPr/>
        <p:txBody>
          <a:bodyPr>
            <a:normAutofit/>
          </a:bodyPr>
          <a:lstStyle/>
          <a:p>
            <a:r>
              <a:rPr lang="en-US" dirty="0"/>
              <a:t>Once you’ve edited anything in your branch you can upload it to the remote Git Repository</a:t>
            </a:r>
          </a:p>
          <a:p>
            <a:r>
              <a:rPr lang="en-US" dirty="0"/>
              <a:t>This doesn’t alter </a:t>
            </a:r>
            <a:r>
              <a:rPr lang="en-US" dirty="0">
                <a:latin typeface="Courier New" panose="02070309020205020404" pitchFamily="49" charset="0"/>
                <a:cs typeface="Courier New" panose="02070309020205020404" pitchFamily="49" charset="0"/>
              </a:rPr>
              <a:t>main</a:t>
            </a:r>
            <a:r>
              <a:rPr lang="en-US" dirty="0"/>
              <a:t> (until we want it to) but it makes the changes available to other collaborators</a:t>
            </a:r>
          </a:p>
          <a:p>
            <a:r>
              <a:rPr lang="en-US" dirty="0"/>
              <a:t>To do this, firstly, commit any changes to the local version of the repository</a:t>
            </a:r>
            <a:br>
              <a:rPr lang="en-US" dirty="0"/>
            </a:br>
            <a:r>
              <a:rPr lang="en-US" dirty="0">
                <a:latin typeface="Courier New" panose="02070309020205020404" pitchFamily="49" charset="0"/>
                <a:cs typeface="Courier New" panose="02070309020205020404" pitchFamily="49" charset="0"/>
              </a:rPr>
              <a:t>git commit –a -m ‘a helpful message saying what changes you made’</a:t>
            </a:r>
          </a:p>
          <a:p>
            <a:r>
              <a:rPr lang="en-US" dirty="0"/>
              <a:t>Then push the changes back to the remote repository</a:t>
            </a:r>
            <a:br>
              <a:rPr lang="en-US" dirty="0"/>
            </a:br>
            <a:r>
              <a:rPr lang="en-US" dirty="0">
                <a:latin typeface="Courier New" panose="02070309020205020404" pitchFamily="49" charset="0"/>
                <a:cs typeface="Courier New" panose="02070309020205020404" pitchFamily="49" charset="0"/>
              </a:rPr>
              <a:t>git push –u </a:t>
            </a:r>
            <a:r>
              <a:rPr lang="en-US" dirty="0" err="1">
                <a:latin typeface="Courier New" panose="02070309020205020404" pitchFamily="49" charset="0"/>
                <a:cs typeface="Courier New" panose="02070309020205020404" pitchFamily="49" charset="0"/>
              </a:rPr>
              <a:t>MyBranchName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21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7E38-FD9B-CCD7-6E00-CD1458569EDA}"/>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8FB1C12C-5FA1-FB15-BE06-D3A17FCFF4D5}"/>
              </a:ext>
            </a:extLst>
          </p:cNvPr>
          <p:cNvSpPr>
            <a:spLocks noGrp="1"/>
          </p:cNvSpPr>
          <p:nvPr>
            <p:ph idx="1"/>
          </p:nvPr>
        </p:nvSpPr>
        <p:spPr/>
        <p:txBody>
          <a:bodyPr>
            <a:normAutofit/>
          </a:bodyPr>
          <a:lstStyle/>
          <a:p>
            <a:r>
              <a:rPr lang="en-US" dirty="0"/>
              <a:t>Follow the </a:t>
            </a:r>
            <a:r>
              <a:rPr lang="en-US" dirty="0" err="1"/>
              <a:t>Rvfpga</a:t>
            </a:r>
            <a:r>
              <a:rPr lang="en-US" dirty="0"/>
              <a:t> Getting Started Guide</a:t>
            </a:r>
          </a:p>
          <a:p>
            <a:r>
              <a:rPr lang="en-US" dirty="0"/>
              <a:t>This will lead you through installing</a:t>
            </a:r>
          </a:p>
          <a:p>
            <a:pPr lvl="1"/>
            <a:r>
              <a:rPr lang="en-US" dirty="0"/>
              <a:t>Visual Studio Code/Platform IO (the development environment)</a:t>
            </a:r>
          </a:p>
          <a:p>
            <a:pPr lvl="1"/>
            <a:r>
              <a:rPr lang="en-US" dirty="0" err="1"/>
              <a:t>Vivado</a:t>
            </a:r>
            <a:r>
              <a:rPr lang="en-US" dirty="0"/>
              <a:t> (for Verilog code synthesis)</a:t>
            </a:r>
          </a:p>
          <a:p>
            <a:pPr lvl="1"/>
            <a:r>
              <a:rPr lang="en-US" dirty="0" err="1"/>
              <a:t>Verilator</a:t>
            </a:r>
            <a:r>
              <a:rPr lang="en-US" dirty="0"/>
              <a:t> (for simulation)</a:t>
            </a:r>
          </a:p>
          <a:p>
            <a:pPr lvl="1"/>
            <a:r>
              <a:rPr lang="en-US" dirty="0" err="1"/>
              <a:t>GTKwave</a:t>
            </a:r>
            <a:r>
              <a:rPr lang="en-US" dirty="0"/>
              <a:t> (for viewing simulation results)</a:t>
            </a:r>
          </a:p>
          <a:p>
            <a:r>
              <a:rPr lang="en-US" dirty="0"/>
              <a:t>However, you will probably need to install a few more things</a:t>
            </a:r>
          </a:p>
          <a:p>
            <a:pPr lvl="1"/>
            <a:r>
              <a:rPr lang="en-US" dirty="0"/>
              <a:t>g++ Version 10.5 (a legacy version of </a:t>
            </a:r>
            <a:r>
              <a:rPr lang="en-US" dirty="0" err="1"/>
              <a:t>gcc</a:t>
            </a:r>
            <a:r>
              <a:rPr lang="en-US" dirty="0"/>
              <a:t>)</a:t>
            </a:r>
          </a:p>
          <a:p>
            <a:pPr lvl="1"/>
            <a:r>
              <a:rPr lang="en-US" dirty="0" err="1"/>
              <a:t>gedit</a:t>
            </a:r>
            <a:r>
              <a:rPr lang="en-US" dirty="0"/>
              <a:t> (a good window based text editor)</a:t>
            </a:r>
          </a:p>
          <a:p>
            <a:r>
              <a:rPr lang="en-US" dirty="0"/>
              <a:t>If you Google it, you will find out how to do it</a:t>
            </a:r>
          </a:p>
        </p:txBody>
      </p:sp>
      <p:grpSp>
        <p:nvGrpSpPr>
          <p:cNvPr id="6" name="Group 5">
            <a:extLst>
              <a:ext uri="{FF2B5EF4-FFF2-40B4-BE49-F238E27FC236}">
                <a16:creationId xmlns:a16="http://schemas.microsoft.com/office/drawing/2014/main" id="{9DC441B1-E1A1-4BC6-5774-B23B64053E62}"/>
              </a:ext>
            </a:extLst>
          </p:cNvPr>
          <p:cNvGrpSpPr/>
          <p:nvPr/>
        </p:nvGrpSpPr>
        <p:grpSpPr>
          <a:xfrm>
            <a:off x="609599" y="3429000"/>
            <a:ext cx="8745416" cy="3206065"/>
            <a:chOff x="609599" y="3429000"/>
            <a:chExt cx="8745416" cy="3206065"/>
          </a:xfrm>
        </p:grpSpPr>
        <p:sp>
          <p:nvSpPr>
            <p:cNvPr id="4" name="TextBox 3">
              <a:extLst>
                <a:ext uri="{FF2B5EF4-FFF2-40B4-BE49-F238E27FC236}">
                  <a16:creationId xmlns:a16="http://schemas.microsoft.com/office/drawing/2014/main" id="{8FA6D621-6E2B-A6E5-C42B-BD067B801F2B}"/>
                </a:ext>
              </a:extLst>
            </p:cNvPr>
            <p:cNvSpPr txBox="1"/>
            <p:nvPr/>
          </p:nvSpPr>
          <p:spPr>
            <a:xfrm>
              <a:off x="4736122" y="3429000"/>
              <a:ext cx="492369" cy="369332"/>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DA3A7A88-8B7A-1D4C-09EE-9F61A966BDAB}"/>
                </a:ext>
              </a:extLst>
            </p:cNvPr>
            <p:cNvSpPr txBox="1"/>
            <p:nvPr/>
          </p:nvSpPr>
          <p:spPr>
            <a:xfrm>
              <a:off x="609599" y="5988734"/>
              <a:ext cx="8745416" cy="646331"/>
            </a:xfrm>
            <a:prstGeom prst="rect">
              <a:avLst/>
            </a:prstGeom>
            <a:noFill/>
          </p:spPr>
          <p:txBody>
            <a:bodyPr wrap="square" rtlCol="0">
              <a:spAutoFit/>
            </a:bodyPr>
            <a:lstStyle/>
            <a:p>
              <a:r>
                <a:rPr lang="en-US" dirty="0" err="1"/>
                <a:t>Vivado</a:t>
              </a:r>
              <a:r>
                <a:rPr lang="en-US" dirty="0"/>
                <a:t> does have its own simulator but it generates errors if you try to simulate </a:t>
              </a:r>
              <a:r>
                <a:rPr lang="en-US" dirty="0" err="1"/>
                <a:t>Rvfpga</a:t>
              </a:r>
              <a:r>
                <a:rPr lang="en-US" dirty="0"/>
                <a:t>. </a:t>
              </a:r>
              <a:r>
                <a:rPr lang="en-US" dirty="0" err="1"/>
                <a:t>Verilator</a:t>
              </a:r>
              <a:r>
                <a:rPr lang="en-US" dirty="0"/>
                <a:t>, however, is more tolerant</a:t>
              </a:r>
            </a:p>
          </p:txBody>
        </p:sp>
      </p:grpSp>
    </p:spTree>
    <p:extLst>
      <p:ext uri="{BB962C8B-B14F-4D97-AF65-F5344CB8AC3E}">
        <p14:creationId xmlns:p14="http://schemas.microsoft.com/office/powerpoint/2010/main" val="390966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A194-2A1C-A07A-450C-B19DF27977AB}"/>
              </a:ext>
            </a:extLst>
          </p:cNvPr>
          <p:cNvSpPr>
            <a:spLocks noGrp="1"/>
          </p:cNvSpPr>
          <p:nvPr>
            <p:ph type="title"/>
          </p:nvPr>
        </p:nvSpPr>
        <p:spPr/>
        <p:txBody>
          <a:bodyPr/>
          <a:lstStyle/>
          <a:p>
            <a:r>
              <a:rPr lang="en-US" dirty="0" err="1"/>
              <a:t>Vivado</a:t>
            </a:r>
            <a:endParaRPr lang="en-US" dirty="0"/>
          </a:p>
        </p:txBody>
      </p:sp>
      <p:sp>
        <p:nvSpPr>
          <p:cNvPr id="3" name="Content Placeholder 2">
            <a:extLst>
              <a:ext uri="{FF2B5EF4-FFF2-40B4-BE49-F238E27FC236}">
                <a16:creationId xmlns:a16="http://schemas.microsoft.com/office/drawing/2014/main" id="{57D3FFD8-9956-0F05-F465-518FEBC701AB}"/>
              </a:ext>
            </a:extLst>
          </p:cNvPr>
          <p:cNvSpPr>
            <a:spLocks noGrp="1"/>
          </p:cNvSpPr>
          <p:nvPr>
            <p:ph idx="1"/>
          </p:nvPr>
        </p:nvSpPr>
        <p:spPr/>
        <p:txBody>
          <a:bodyPr>
            <a:normAutofit/>
          </a:bodyPr>
          <a:lstStyle/>
          <a:p>
            <a:r>
              <a:rPr lang="en-US" dirty="0"/>
              <a:t>To </a:t>
            </a:r>
            <a:r>
              <a:rPr lang="en-US" dirty="0" err="1"/>
              <a:t>synthesise</a:t>
            </a:r>
            <a:r>
              <a:rPr lang="en-US" dirty="0"/>
              <a:t> </a:t>
            </a:r>
            <a:r>
              <a:rPr lang="en-US" dirty="0" err="1"/>
              <a:t>Rvfpga</a:t>
            </a:r>
            <a:r>
              <a:rPr lang="en-US" dirty="0"/>
              <a:t> for FPGA you need version </a:t>
            </a:r>
            <a:r>
              <a:rPr lang="en-US" dirty="0" err="1"/>
              <a:t>Vivado</a:t>
            </a:r>
            <a:r>
              <a:rPr lang="en-US" dirty="0"/>
              <a:t> 2019.2</a:t>
            </a:r>
          </a:p>
          <a:p>
            <a:r>
              <a:rPr lang="en-US" dirty="0"/>
              <a:t>This is more than 3 years old now</a:t>
            </a:r>
          </a:p>
          <a:p>
            <a:r>
              <a:rPr lang="en-US" dirty="0"/>
              <a:t>The preferred method for installing </a:t>
            </a:r>
            <a:r>
              <a:rPr lang="en-US" dirty="0" err="1"/>
              <a:t>Vivado</a:t>
            </a:r>
            <a:r>
              <a:rPr lang="en-US" dirty="0"/>
              <a:t> is the </a:t>
            </a:r>
            <a:r>
              <a:rPr lang="en-US" dirty="0" err="1"/>
              <a:t>SelfExtracting</a:t>
            </a:r>
            <a:r>
              <a:rPr lang="en-US" dirty="0"/>
              <a:t> Web Installer but this won’t work for 2019.2</a:t>
            </a:r>
          </a:p>
          <a:p>
            <a:r>
              <a:rPr lang="en-US" dirty="0"/>
              <a:t>Instead, you will need to download the Unified Installer. This is a TAR/GZIP file</a:t>
            </a:r>
          </a:p>
          <a:p>
            <a:pPr lvl="1"/>
            <a:r>
              <a:rPr lang="en-US" dirty="0"/>
              <a:t>Download it</a:t>
            </a:r>
          </a:p>
          <a:p>
            <a:pPr lvl="1"/>
            <a:r>
              <a:rPr lang="en-US" dirty="0"/>
              <a:t>Extract it using </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xvf</a:t>
            </a:r>
            <a:r>
              <a:rPr lang="en-US" dirty="0">
                <a:latin typeface="Courier New" panose="02070309020205020404" pitchFamily="49" charset="0"/>
                <a:cs typeface="Courier New" panose="02070309020205020404" pitchFamily="49" charset="0"/>
              </a:rPr>
              <a:t> &lt;tarfile&gt;</a:t>
            </a:r>
            <a:r>
              <a:rPr lang="en-US" dirty="0"/>
              <a:t>. This will create a new directory with a whole bunch of files in it</a:t>
            </a:r>
          </a:p>
          <a:p>
            <a:pPr lvl="1"/>
            <a:r>
              <a:rPr lang="en-US" dirty="0"/>
              <a:t>Navigate to the directory and run </a:t>
            </a:r>
            <a:r>
              <a:rPr lang="en-US" dirty="0" err="1">
                <a:latin typeface="Courier New" panose="02070309020205020404" pitchFamily="49" charset="0"/>
                <a:cs typeface="Courier New" panose="02070309020205020404" pitchFamily="49" charset="0"/>
              </a:rPr>
              <a:t>xsetup</a:t>
            </a:r>
            <a:endParaRPr lang="en-US" dirty="0">
              <a:latin typeface="Courier New" panose="02070309020205020404" pitchFamily="49" charset="0"/>
              <a:cs typeface="Courier New" panose="02070309020205020404" pitchFamily="49" charset="0"/>
            </a:endParaRPr>
          </a:p>
          <a:p>
            <a:pPr lvl="1"/>
            <a:r>
              <a:rPr lang="en-US" dirty="0"/>
              <a:t>Select </a:t>
            </a:r>
            <a:r>
              <a:rPr lang="en-US" dirty="0" err="1"/>
              <a:t>WebPack</a:t>
            </a:r>
            <a:r>
              <a:rPr lang="en-US" dirty="0"/>
              <a:t> to install and enter the credentials you set up to identify that you are a valid user</a:t>
            </a:r>
          </a:p>
        </p:txBody>
      </p:sp>
    </p:spTree>
    <p:extLst>
      <p:ext uri="{BB962C8B-B14F-4D97-AF65-F5344CB8AC3E}">
        <p14:creationId xmlns:p14="http://schemas.microsoft.com/office/powerpoint/2010/main" val="15057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E227-184A-54D7-89B7-6339F6E4F65A}"/>
              </a:ext>
            </a:extLst>
          </p:cNvPr>
          <p:cNvSpPr>
            <a:spLocks noGrp="1"/>
          </p:cNvSpPr>
          <p:nvPr>
            <p:ph type="title"/>
          </p:nvPr>
        </p:nvSpPr>
        <p:spPr/>
        <p:txBody>
          <a:bodyPr/>
          <a:lstStyle/>
          <a:p>
            <a:r>
              <a:rPr lang="en-US" dirty="0" err="1"/>
              <a:t>Vivado</a:t>
            </a:r>
            <a:r>
              <a:rPr lang="en-US" dirty="0"/>
              <a:t> and Ubuntu</a:t>
            </a:r>
          </a:p>
        </p:txBody>
      </p:sp>
      <p:sp>
        <p:nvSpPr>
          <p:cNvPr id="3" name="Content Placeholder 2">
            <a:extLst>
              <a:ext uri="{FF2B5EF4-FFF2-40B4-BE49-F238E27FC236}">
                <a16:creationId xmlns:a16="http://schemas.microsoft.com/office/drawing/2014/main" id="{EFCD9A55-1F38-FAE7-8053-C171E740AD88}"/>
              </a:ext>
            </a:extLst>
          </p:cNvPr>
          <p:cNvSpPr>
            <a:spLocks noGrp="1"/>
          </p:cNvSpPr>
          <p:nvPr>
            <p:ph idx="1"/>
          </p:nvPr>
        </p:nvSpPr>
        <p:spPr/>
        <p:txBody>
          <a:bodyPr/>
          <a:lstStyle/>
          <a:p>
            <a:r>
              <a:rPr lang="en-US" dirty="0"/>
              <a:t>When you try to install </a:t>
            </a:r>
            <a:r>
              <a:rPr lang="en-US" dirty="0" err="1"/>
              <a:t>Vivado</a:t>
            </a:r>
            <a:r>
              <a:rPr lang="en-US" dirty="0"/>
              <a:t> on Ubuntu it will report a lack of compatibility if you are using anything more recent than Ubuntu 18</a:t>
            </a:r>
          </a:p>
          <a:p>
            <a:r>
              <a:rPr lang="en-US" dirty="0"/>
              <a:t>I have not noticed and issues using </a:t>
            </a:r>
            <a:r>
              <a:rPr lang="en-US" dirty="0" err="1"/>
              <a:t>Ubnutu</a:t>
            </a:r>
            <a:r>
              <a:rPr lang="en-US" dirty="0"/>
              <a:t> 20 but an installation on Ubuntu 22 might require some additional library installs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sudo</a:t>
            </a:r>
            <a:r>
              <a:rPr lang="en-US" sz="2000" dirty="0">
                <a:latin typeface="Courier New" panose="02070309020205020404" pitchFamily="49" charset="0"/>
                <a:cs typeface="Courier New" panose="02070309020205020404" pitchFamily="49" charset="0"/>
              </a:rPr>
              <a:t> apt install libtinfo5</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sudo</a:t>
            </a:r>
            <a:r>
              <a:rPr lang="en-US" sz="2000" dirty="0">
                <a:latin typeface="Courier New" panose="02070309020205020404" pitchFamily="49" charset="0"/>
                <a:cs typeface="Courier New" panose="02070309020205020404" pitchFamily="49" charset="0"/>
              </a:rPr>
              <a:t> apt install libncurses5</a:t>
            </a:r>
          </a:p>
          <a:p>
            <a:r>
              <a:rPr lang="en-US" dirty="0"/>
              <a:t>Followed by a restart</a:t>
            </a:r>
          </a:p>
        </p:txBody>
      </p:sp>
    </p:spTree>
    <p:extLst>
      <p:ext uri="{BB962C8B-B14F-4D97-AF65-F5344CB8AC3E}">
        <p14:creationId xmlns:p14="http://schemas.microsoft.com/office/powerpoint/2010/main" val="16045855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TUOS core presentation template</Template>
  <TotalTime>3759</TotalTime>
  <Words>2516</Words>
  <Application>Microsoft Office PowerPoint</Application>
  <PresentationFormat>宽屏</PresentationFormat>
  <Paragraphs>206</Paragraphs>
  <Slides>24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Aptos</vt:lpstr>
      <vt:lpstr>Arial</vt:lpstr>
      <vt:lpstr>Calibri</vt:lpstr>
      <vt:lpstr>Courier New</vt:lpstr>
      <vt:lpstr>Source Sans Pro</vt:lpstr>
      <vt:lpstr>Source Serif Pro</vt:lpstr>
      <vt:lpstr>Source Serif Pro Semibold</vt:lpstr>
      <vt:lpstr>Custom Design</vt:lpstr>
      <vt:lpstr>Using Rvfpga Practically</vt:lpstr>
      <vt:lpstr>Environment</vt:lpstr>
      <vt:lpstr>Ubuntu VM</vt:lpstr>
      <vt:lpstr>Requirements</vt:lpstr>
      <vt:lpstr>Git Repository</vt:lpstr>
      <vt:lpstr>Storing Changes Remotely</vt:lpstr>
      <vt:lpstr>Getting Started</vt:lpstr>
      <vt:lpstr>Vivado</vt:lpstr>
      <vt:lpstr>Vivado and Ubuntu</vt:lpstr>
      <vt:lpstr>Alternatively …</vt:lpstr>
      <vt:lpstr>Verilator</vt:lpstr>
      <vt:lpstr>Building the Simulation</vt:lpstr>
      <vt:lpstr>The Make process</vt:lpstr>
      <vt:lpstr>The Choice of Compiler</vt:lpstr>
      <vt:lpstr>Using the Built Design</vt:lpstr>
      <vt:lpstr>Code Project Directory</vt:lpstr>
      <vt:lpstr>Object Code</vt:lpstr>
      <vt:lpstr>FPGA or Simulation</vt:lpstr>
      <vt:lpstr>Running Code on FPGA</vt:lpstr>
      <vt:lpstr>Running Code in Simulation</vt:lpstr>
      <vt:lpstr>Running a Simulation Manually</vt:lpstr>
      <vt:lpstr>Putting It All Together</vt:lpstr>
      <vt:lpstr>If You are Simulating</vt:lpstr>
      <vt:lpstr>Linux 1.01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Seed</dc:creator>
  <cp:lastModifiedBy>Bowen Shi</cp:lastModifiedBy>
  <cp:revision>10</cp:revision>
  <dcterms:created xsi:type="dcterms:W3CDTF">2024-05-30T14:53:01Z</dcterms:created>
  <dcterms:modified xsi:type="dcterms:W3CDTF">2025-10-02T17:47:15Z</dcterms:modified>
</cp:coreProperties>
</file>