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A2E73-59E6-4713-AB31-CCA0B6F57348}" v="38" dt="2022-06-13T19:41:3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Robson" userId="0611a22c-4a37-471b-80f5-a608aa559a12" providerId="ADAL" clId="{FECA2E73-59E6-4713-AB31-CCA0B6F57348}"/>
    <pc:docChg chg="custSel addSld modSld">
      <pc:chgData name="Robert Robson" userId="0611a22c-4a37-471b-80f5-a608aa559a12" providerId="ADAL" clId="{FECA2E73-59E6-4713-AB31-CCA0B6F57348}" dt="2022-06-13T19:41:35.983" v="86" actId="962"/>
      <pc:docMkLst>
        <pc:docMk/>
      </pc:docMkLst>
      <pc:sldChg chg="modSp">
        <pc:chgData name="Robert Robson" userId="0611a22c-4a37-471b-80f5-a608aa559a12" providerId="ADAL" clId="{FECA2E73-59E6-4713-AB31-CCA0B6F57348}" dt="2022-06-13T19:41:35.983" v="86" actId="962"/>
        <pc:sldMkLst>
          <pc:docMk/>
          <pc:sldMk cId="1011338804" sldId="261"/>
        </pc:sldMkLst>
        <pc:picChg chg="mod">
          <ac:chgData name="Robert Robson" userId="0611a22c-4a37-471b-80f5-a608aa559a12" providerId="ADAL" clId="{FECA2E73-59E6-4713-AB31-CCA0B6F57348}" dt="2022-06-13T19:41:35.983" v="86" actId="962"/>
          <ac:picMkLst>
            <pc:docMk/>
            <pc:sldMk cId="1011338804" sldId="261"/>
            <ac:picMk id="3074" creationId="{EACED56D-E374-DF47-2D92-E219298824B7}"/>
          </ac:picMkLst>
        </pc:picChg>
      </pc:sldChg>
      <pc:sldChg chg="addSp modSp new mod">
        <pc:chgData name="Robert Robson" userId="0611a22c-4a37-471b-80f5-a608aa559a12" providerId="ADAL" clId="{FECA2E73-59E6-4713-AB31-CCA0B6F57348}" dt="2022-06-13T19:38:22.895" v="52" actId="14100"/>
        <pc:sldMkLst>
          <pc:docMk/>
          <pc:sldMk cId="2693669655" sldId="270"/>
        </pc:sldMkLst>
        <pc:spChg chg="mod">
          <ac:chgData name="Robert Robson" userId="0611a22c-4a37-471b-80f5-a608aa559a12" providerId="ADAL" clId="{FECA2E73-59E6-4713-AB31-CCA0B6F57348}" dt="2022-06-13T19:38:06.382" v="48" actId="20577"/>
          <ac:spMkLst>
            <pc:docMk/>
            <pc:sldMk cId="2693669655" sldId="270"/>
            <ac:spMk id="2" creationId="{67DB9896-8BD5-D370-9C8D-F01A33915942}"/>
          </ac:spMkLst>
        </pc:spChg>
        <pc:picChg chg="add mod">
          <ac:chgData name="Robert Robson" userId="0611a22c-4a37-471b-80f5-a608aa559a12" providerId="ADAL" clId="{FECA2E73-59E6-4713-AB31-CCA0B6F57348}" dt="2022-06-13T19:38:22.895" v="52" actId="14100"/>
          <ac:picMkLst>
            <pc:docMk/>
            <pc:sldMk cId="2693669655" sldId="270"/>
            <ac:picMk id="8194" creationId="{27E83BAD-84E6-D989-52EB-583E40DE5D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38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018286-4051-4D5D-B919-0AAFB7888D8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54D1C91-8B14-41AE-A010-ABA919BE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senecacollege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9A46-C4CC-FAC7-6470-2C0E13E5F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BFDFF-E2CE-EB88-ABD1-FE6EDFBC7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8950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F42-BADC-343C-D64F-72809A5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Tortoise: Check for Modifications</a:t>
            </a:r>
          </a:p>
        </p:txBody>
      </p:sp>
      <p:pic>
        <p:nvPicPr>
          <p:cNvPr id="6146" name="Picture 2" descr="&amp;quot;Tortoise Status Screen&amp;quot; ">
            <a:extLst>
              <a:ext uri="{FF2B5EF4-FFF2-40B4-BE49-F238E27FC236}">
                <a16:creationId xmlns:a16="http://schemas.microsoft.com/office/drawing/2014/main" id="{28AF8A4B-2D4A-6D9E-4E58-39697D6F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" y="1691322"/>
            <a:ext cx="8352797" cy="51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9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36B6-D2C7-1ED9-FB07-022FAE93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BB72-C8DA-83AC-71B1-167AF2E5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Git to ignore temporary files</a:t>
            </a:r>
          </a:p>
          <a:p>
            <a:r>
              <a:rPr lang="en-US" dirty="0"/>
              <a:t>List patterns for them in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274320" lvl="1" indent="0">
              <a:buNone/>
            </a:pP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vsidx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*.lock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ipch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testlog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tlog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*.log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VC.db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*.manifest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VC.db-shm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VC.db-wal</a:t>
            </a:r>
            <a:b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*.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SFMono-Regular"/>
              </a:rPr>
              <a:t>VC.db-opendb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8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2C19-7A30-C0B6-0E80-F0D83B31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the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E3FE-3CAE-7398-A3A5-1AC02182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 – creates a local copy of the repository</a:t>
            </a:r>
          </a:p>
          <a:p>
            <a:r>
              <a:rPr lang="en-US" b="1" dirty="0"/>
              <a:t>Pull</a:t>
            </a:r>
            <a:r>
              <a:rPr lang="en-US" dirty="0"/>
              <a:t> – updates your local copy with changes from the remote</a:t>
            </a:r>
          </a:p>
          <a:p>
            <a:r>
              <a:rPr lang="en-US" b="1" dirty="0"/>
              <a:t>Push</a:t>
            </a:r>
            <a:r>
              <a:rPr lang="en-US" dirty="0"/>
              <a:t> – pushes your local changes to the remote</a:t>
            </a:r>
          </a:p>
        </p:txBody>
      </p:sp>
    </p:spTree>
    <p:extLst>
      <p:ext uri="{BB962C8B-B14F-4D97-AF65-F5344CB8AC3E}">
        <p14:creationId xmlns:p14="http://schemas.microsoft.com/office/powerpoint/2010/main" val="389371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F910-4E34-522A-2431-D34CF0C0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E489-C561-6AF2-6846-8596BE3C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Rename</a:t>
            </a:r>
            <a:r>
              <a:rPr lang="en-US" dirty="0"/>
              <a:t> – change the name of a file tracked by Git</a:t>
            </a:r>
          </a:p>
          <a:p>
            <a:r>
              <a:rPr lang="en-US" b="1" dirty="0"/>
              <a:t>Delete</a:t>
            </a:r>
            <a:r>
              <a:rPr lang="en-US" dirty="0"/>
              <a:t> – stop a file from being tracked by Git</a:t>
            </a:r>
          </a:p>
        </p:txBody>
      </p:sp>
    </p:spTree>
    <p:extLst>
      <p:ext uri="{BB962C8B-B14F-4D97-AF65-F5344CB8AC3E}">
        <p14:creationId xmlns:p14="http://schemas.microsoft.com/office/powerpoint/2010/main" val="68694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CCC-C5EB-65B7-3F3C-BEEDF15B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BCA7-1C70-695D-1EB6-3BAE57D696A5}"/>
              </a:ext>
            </a:extLst>
          </p:cNvPr>
          <p:cNvSpPr txBox="1"/>
          <p:nvPr/>
        </p:nvSpPr>
        <p:spPr>
          <a:xfrm>
            <a:off x="1709928" y="1984248"/>
            <a:ext cx="50770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Check for Modifications | Compare with Base</a:t>
            </a:r>
          </a:p>
        </p:txBody>
      </p:sp>
      <p:pic>
        <p:nvPicPr>
          <p:cNvPr id="7170" name="Picture 2" descr="&amp;quot;Tortoise Diff Screen&amp;quot; ">
            <a:extLst>
              <a:ext uri="{FF2B5EF4-FFF2-40B4-BE49-F238E27FC236}">
                <a16:creationId xmlns:a16="http://schemas.microsoft.com/office/drawing/2014/main" id="{5286FDBB-5E49-6F45-4877-41303B26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95" y="2548915"/>
            <a:ext cx="7779280" cy="3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9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9896-8BD5-D370-9C8D-F01A3391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– Two developers Change the Same Line</a:t>
            </a:r>
          </a:p>
        </p:txBody>
      </p:sp>
      <p:pic>
        <p:nvPicPr>
          <p:cNvPr id="8194" name="Picture 2" descr="&amp;quot;Tortoise Conflict Screen&amp;quot; ">
            <a:extLst>
              <a:ext uri="{FF2B5EF4-FFF2-40B4-BE49-F238E27FC236}">
                <a16:creationId xmlns:a16="http://schemas.microsoft.com/office/drawing/2014/main" id="{27E83BAD-84E6-D989-52EB-583E40DE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691322"/>
            <a:ext cx="5541022" cy="51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98C2-F081-9CDC-8EE9-9C9722BD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5851-8A94-C632-8BB5-9CD62CD0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Version control systems are </a:t>
            </a:r>
          </a:p>
          <a:p>
            <a:pPr lvl="1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repositories for software that are able to maintain multiple versions of the software. </a:t>
            </a:r>
          </a:p>
          <a:p>
            <a:pPr lvl="1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This means it is able to save the previous version as well as the new version.</a:t>
            </a:r>
          </a:p>
          <a:p>
            <a:pPr lvl="1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The advantage of this is that if you make a mistake and you need to revert to a previous version, this can easily be done.</a:t>
            </a:r>
          </a:p>
          <a:p>
            <a:r>
              <a:rPr lang="en-US" dirty="0">
                <a:solidFill>
                  <a:srgbClr val="1C1E21"/>
                </a:solidFill>
                <a:latin typeface="system-ui"/>
              </a:rPr>
              <a:t>Version control can be run</a:t>
            </a:r>
          </a:p>
          <a:p>
            <a:pPr lvl="1"/>
            <a:r>
              <a:rPr lang="en-US" dirty="0">
                <a:solidFill>
                  <a:srgbClr val="1C1E21"/>
                </a:solidFill>
                <a:latin typeface="system-ui"/>
              </a:rPr>
              <a:t>Locally on your computer</a:t>
            </a:r>
          </a:p>
          <a:p>
            <a:pPr lvl="1"/>
            <a:r>
              <a:rPr lang="en-US" dirty="0">
                <a:solidFill>
                  <a:srgbClr val="1C1E21"/>
                </a:solidFill>
                <a:latin typeface="system-ui"/>
              </a:rPr>
              <a:t>Remotely on a network server</a:t>
            </a:r>
          </a:p>
          <a:p>
            <a:r>
              <a:rPr lang="en-US" dirty="0">
                <a:solidFill>
                  <a:srgbClr val="1C1E21"/>
                </a:solidFill>
                <a:latin typeface="system-ui"/>
              </a:rPr>
              <a:t>Git is one of the most popular version control systems today.</a:t>
            </a:r>
          </a:p>
          <a:p>
            <a:r>
              <a:rPr lang="en-US" dirty="0">
                <a:solidFill>
                  <a:srgbClr val="1C1E21"/>
                </a:solidFill>
                <a:latin typeface="system-ui"/>
              </a:rPr>
              <a:t>Seneca runs its own server at:</a:t>
            </a:r>
          </a:p>
          <a:p>
            <a:pPr lvl="1"/>
            <a:r>
              <a:rPr lang="en-US" dirty="0">
                <a:solidFill>
                  <a:srgbClr val="1C1E21"/>
                </a:solidFill>
                <a:latin typeface="system-ui"/>
                <a:hlinkClick r:id="rId2"/>
              </a:rPr>
              <a:t>https://github.senecacollege.ca</a:t>
            </a:r>
            <a:endParaRPr lang="en-US" dirty="0">
              <a:solidFill>
                <a:srgbClr val="1C1E21"/>
              </a:solidFill>
              <a:latin typeface="system-ui"/>
            </a:endParaRPr>
          </a:p>
          <a:p>
            <a:pPr lvl="1"/>
            <a:r>
              <a:rPr lang="en-US" dirty="0">
                <a:solidFill>
                  <a:srgbClr val="1C1E21"/>
                </a:solidFill>
                <a:latin typeface="system-ui"/>
              </a:rPr>
              <a:t>You must use the VPN to access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8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0686-EECD-76FC-717F-0D7C5752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F60C-852B-E6BC-DAF3-8D42540E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A Git client is a program which communicates with either a local or remote </a:t>
            </a:r>
            <a:r>
              <a:rPr lang="en-US" dirty="0">
                <a:solidFill>
                  <a:srgbClr val="1C1E21"/>
                </a:solidFill>
                <a:latin typeface="system-ui"/>
              </a:rPr>
              <a:t>Gi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 repository. 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The Git client is able to </a:t>
            </a:r>
          </a:p>
          <a:p>
            <a:pPr lvl="1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creating a clone of the repository, </a:t>
            </a:r>
          </a:p>
          <a:p>
            <a:pPr lvl="1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add new files to the repository, and </a:t>
            </a:r>
          </a:p>
          <a:p>
            <a:pPr lvl="1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retrieve information about the repository. 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There are many different get clients available. </a:t>
            </a:r>
          </a:p>
          <a:p>
            <a:pPr lvl="1"/>
            <a:r>
              <a:rPr lang="en-US" dirty="0" err="1">
                <a:solidFill>
                  <a:srgbClr val="1C1E21"/>
                </a:solidFill>
                <a:latin typeface="system-ui"/>
              </a:rPr>
              <a:t>TortoiseGit</a:t>
            </a:r>
            <a:r>
              <a:rPr lang="en-US" dirty="0">
                <a:solidFill>
                  <a:srgbClr val="1C1E21"/>
                </a:solidFill>
                <a:latin typeface="system-ui"/>
              </a:rPr>
              <a:t> is integrated into the Windows file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8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33B1-9DCD-9E35-4473-410A248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TortoiseGit</a:t>
            </a:r>
            <a:r>
              <a:rPr lang="en-US" dirty="0"/>
              <a:t> Menus</a:t>
            </a:r>
          </a:p>
        </p:txBody>
      </p:sp>
      <p:pic>
        <p:nvPicPr>
          <p:cNvPr id="1026" name="Picture 2" descr="&amp;quot;Tortoise Top Menu&amp;quot; ">
            <a:extLst>
              <a:ext uri="{FF2B5EF4-FFF2-40B4-BE49-F238E27FC236}">
                <a16:creationId xmlns:a16="http://schemas.microsoft.com/office/drawing/2014/main" id="{29DBFD34-ACAA-988A-D0C4-ACB2E450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83" y="1944624"/>
            <a:ext cx="4638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amp;quot;Tortoise Repository Top Menu&amp;quot; ">
            <a:extLst>
              <a:ext uri="{FF2B5EF4-FFF2-40B4-BE49-F238E27FC236}">
                <a16:creationId xmlns:a16="http://schemas.microsoft.com/office/drawing/2014/main" id="{7A1FD775-407D-44A0-B059-9AF765139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73" y="3655314"/>
            <a:ext cx="47053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99718-7D24-5972-9FA2-E7BFBF4D923E}"/>
              </a:ext>
            </a:extLst>
          </p:cNvPr>
          <p:cNvSpPr txBox="1"/>
          <p:nvPr/>
        </p:nvSpPr>
        <p:spPr>
          <a:xfrm>
            <a:off x="6693408" y="247802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91848-51E3-CAF7-D994-F958231A4F88}"/>
              </a:ext>
            </a:extLst>
          </p:cNvPr>
          <p:cNvSpPr txBox="1"/>
          <p:nvPr/>
        </p:nvSpPr>
        <p:spPr>
          <a:xfrm>
            <a:off x="6839712" y="416966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16185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8248-1B1D-2E3E-337C-9785C335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2C97-4772-83B8-87D1-B759AD94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clone the remote repository to your computer</a:t>
            </a:r>
          </a:p>
          <a:p>
            <a:r>
              <a:rPr lang="en-US" dirty="0"/>
              <a:t>This creates a local copy of the repository</a:t>
            </a:r>
          </a:p>
          <a:p>
            <a:r>
              <a:rPr lang="en-US" dirty="0"/>
              <a:t>You make changes to the local repository</a:t>
            </a:r>
          </a:p>
          <a:p>
            <a:r>
              <a:rPr lang="en-US" dirty="0"/>
              <a:t>You commit the changes to the local repository</a:t>
            </a:r>
          </a:p>
          <a:p>
            <a:r>
              <a:rPr lang="en-US" dirty="0"/>
              <a:t>Stage the files you want to be in the next push</a:t>
            </a:r>
          </a:p>
          <a:p>
            <a:r>
              <a:rPr lang="en-US" dirty="0"/>
              <a:t>You push the committed changes to the remote repository so others can share your work</a:t>
            </a:r>
          </a:p>
        </p:txBody>
      </p:sp>
    </p:spTree>
    <p:extLst>
      <p:ext uri="{BB962C8B-B14F-4D97-AF65-F5344CB8AC3E}">
        <p14:creationId xmlns:p14="http://schemas.microsoft.com/office/powerpoint/2010/main" val="137880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9D63-41D7-01CD-57F1-E23C76CD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Copies</a:t>
            </a:r>
          </a:p>
        </p:txBody>
      </p:sp>
      <p:pic>
        <p:nvPicPr>
          <p:cNvPr id="3074" name="Picture 2" descr="&amp;quot;Git Work Cycle &amp;quot; ">
            <a:extLst>
              <a:ext uri="{FF2B5EF4-FFF2-40B4-BE49-F238E27FC236}">
                <a16:creationId xmlns:a16="http://schemas.microsoft.com/office/drawing/2014/main" id="{EACED56D-E374-DF47-2D92-E2192988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88" y="1901952"/>
            <a:ext cx="6782219" cy="46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DCE9-AAD6-57A3-CD35-8EAB0980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Copies</a:t>
            </a:r>
          </a:p>
        </p:txBody>
      </p:sp>
      <p:pic>
        <p:nvPicPr>
          <p:cNvPr id="4098" name="Picture 2" descr="&amp;quot;Git Working Copies&amp;quot; ">
            <a:extLst>
              <a:ext uri="{FF2B5EF4-FFF2-40B4-BE49-F238E27FC236}">
                <a16:creationId xmlns:a16="http://schemas.microsoft.com/office/drawing/2014/main" id="{44EF3C0A-553E-8089-AB4B-C2780546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84" y="2066544"/>
            <a:ext cx="7197987" cy="47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8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65B0-C759-A12A-F1F4-0CE445DF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AB59-5015-452B-E63C-248D57CC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only versions the files you ask it to</a:t>
            </a:r>
          </a:p>
          <a:p>
            <a:pPr lvl="1"/>
            <a:r>
              <a:rPr lang="en-US" dirty="0"/>
              <a:t>Projects have many intermediate file like object and executable files which can be rebuilt</a:t>
            </a:r>
          </a:p>
          <a:p>
            <a:r>
              <a:rPr lang="en-US" dirty="0"/>
              <a:t>You must add a file to Git to have it tracked or versioned</a:t>
            </a:r>
          </a:p>
          <a:p>
            <a:r>
              <a:rPr lang="en-US" dirty="0"/>
              <a:t>Once tracked, it tells you if the file has been modified</a:t>
            </a:r>
          </a:p>
          <a:p>
            <a:r>
              <a:rPr lang="en-US" dirty="0"/>
              <a:t>You can then stage the file and commit it</a:t>
            </a:r>
          </a:p>
        </p:txBody>
      </p:sp>
    </p:spTree>
    <p:extLst>
      <p:ext uri="{BB962C8B-B14F-4D97-AF65-F5344CB8AC3E}">
        <p14:creationId xmlns:p14="http://schemas.microsoft.com/office/powerpoint/2010/main" val="228701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82C5-A5FD-3A95-D497-FA43E475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Status</a:t>
            </a:r>
          </a:p>
        </p:txBody>
      </p:sp>
      <p:pic>
        <p:nvPicPr>
          <p:cNvPr id="5122" name="Picture 2" descr="&amp;quot;Git File Status&amp;quot; ">
            <a:extLst>
              <a:ext uri="{FF2B5EF4-FFF2-40B4-BE49-F238E27FC236}">
                <a16:creationId xmlns:a16="http://schemas.microsoft.com/office/drawing/2014/main" id="{79DB9CE0-6388-9728-AE47-C03000632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128" y="1691322"/>
            <a:ext cx="7515733" cy="513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751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B79874C63DE43971FE2AF2A0D21F5" ma:contentTypeVersion="3" ma:contentTypeDescription="Create a new document." ma:contentTypeScope="" ma:versionID="b5554055d0e9b31d97865a589ee1a839">
  <xsd:schema xmlns:xsd="http://www.w3.org/2001/XMLSchema" xmlns:xs="http://www.w3.org/2001/XMLSchema" xmlns:p="http://schemas.microsoft.com/office/2006/metadata/properties" xmlns:ns2="800a16be-8dee-4342-ac91-f1f5033bf9c1" targetNamespace="http://schemas.microsoft.com/office/2006/metadata/properties" ma:root="true" ma:fieldsID="613bbd5e951cd498efd71a8ac58c2839" ns2:_="">
    <xsd:import namespace="800a16be-8dee-4342-ac91-f1f5033bf9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a16be-8dee-4342-ac91-f1f5033bf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3BA026-E380-4789-88F4-51624EBA72FF}"/>
</file>

<file path=customXml/itemProps2.xml><?xml version="1.0" encoding="utf-8"?>
<ds:datastoreItem xmlns:ds="http://schemas.openxmlformats.org/officeDocument/2006/customXml" ds:itemID="{D7307AAB-CF35-4807-8711-963342D3476D}"/>
</file>

<file path=customXml/itemProps3.xml><?xml version="1.0" encoding="utf-8"?>
<ds:datastoreItem xmlns:ds="http://schemas.openxmlformats.org/officeDocument/2006/customXml" ds:itemID="{D36D0634-32BF-43BB-AF63-552D2E09D25B}"/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</TotalTime>
  <Words>445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SFMono-Regular</vt:lpstr>
      <vt:lpstr>system-ui</vt:lpstr>
      <vt:lpstr>Wingdings 2</vt:lpstr>
      <vt:lpstr>View</vt:lpstr>
      <vt:lpstr>Software Testing</vt:lpstr>
      <vt:lpstr>Version Control</vt:lpstr>
      <vt:lpstr>Git Clients</vt:lpstr>
      <vt:lpstr>TortoiseGit Menus</vt:lpstr>
      <vt:lpstr>Working Copies</vt:lpstr>
      <vt:lpstr>Working Copies</vt:lpstr>
      <vt:lpstr>Working Copies</vt:lpstr>
      <vt:lpstr>File Status</vt:lpstr>
      <vt:lpstr>File Status</vt:lpstr>
      <vt:lpstr>Tortoise: Check for Modifications</vt:lpstr>
      <vt:lpstr>Ignoring Files</vt:lpstr>
      <vt:lpstr>Communicating with the Remote Repository</vt:lpstr>
      <vt:lpstr>Other Actions</vt:lpstr>
      <vt:lpstr>Viewing Changes</vt:lpstr>
      <vt:lpstr>Conflicts – Two developers Change the Same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Robert Robson</dc:creator>
  <cp:lastModifiedBy>Robert Robson</cp:lastModifiedBy>
  <cp:revision>1</cp:revision>
  <dcterms:created xsi:type="dcterms:W3CDTF">2022-06-13T19:02:17Z</dcterms:created>
  <dcterms:modified xsi:type="dcterms:W3CDTF">2022-06-13T19:41:43Z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0x010100733B79874C63DE43971FE2AF2A0D21F5</vt:lpwstr>
  </property>
</Properties>
</file>