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7" r:id="rId3"/>
    <p:sldId id="260" r:id="rId4"/>
    <p:sldId id="261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0.35</c:v>
                </c:pt>
                <c:pt idx="1">
                  <c:v>0.65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0.17</c:v>
                </c:pt>
                <c:pt idx="1">
                  <c:v>0.83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0.47</c:v>
                </c:pt>
                <c:pt idx="1">
                  <c:v>0.53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4C439-AB60-4332-8DE0-C86F19D2B9C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28856-FD2C-4338-BC3A-6900B225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7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a48774def6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a48774def6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0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a48774def6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a48774def6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54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D4C0-8E4E-4142-BB8D-426197600DF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7B3C-F601-45C8-8202-12B54C02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7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D4C0-8E4E-4142-BB8D-426197600DF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7B3C-F601-45C8-8202-12B54C02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D4C0-8E4E-4142-BB8D-426197600DF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7B3C-F601-45C8-8202-12B54C02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5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D4C0-8E4E-4142-BB8D-426197600DF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7B3C-F601-45C8-8202-12B54C02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D4C0-8E4E-4142-BB8D-426197600DF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7B3C-F601-45C8-8202-12B54C02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5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D4C0-8E4E-4142-BB8D-426197600DF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7B3C-F601-45C8-8202-12B54C02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D4C0-8E4E-4142-BB8D-426197600DF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7B3C-F601-45C8-8202-12B54C02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D4C0-8E4E-4142-BB8D-426197600DF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7B3C-F601-45C8-8202-12B54C02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D4C0-8E4E-4142-BB8D-426197600DF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7B3C-F601-45C8-8202-12B54C02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5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D4C0-8E4E-4142-BB8D-426197600DF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7B3C-F601-45C8-8202-12B54C02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7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D4C0-8E4E-4142-BB8D-426197600DF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7B3C-F601-45C8-8202-12B54C02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4D4C0-8E4E-4142-BB8D-426197600DF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07B3C-F601-45C8-8202-12B54C02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871D97-6B88-4A5D-8D1B-2EB664DA9803}"/>
              </a:ext>
            </a:extLst>
          </p:cNvPr>
          <p:cNvSpPr txBox="1"/>
          <p:nvPr/>
        </p:nvSpPr>
        <p:spPr>
          <a:xfrm>
            <a:off x="776443" y="328236"/>
            <a:ext cx="105515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smtClean="0"/>
              <a:t>Attractiveness of trading incentives to new buyers</a:t>
            </a:r>
          </a:p>
          <a:p>
            <a:r>
              <a:rPr lang="en-US" sz="3600" dirty="0" smtClean="0"/>
              <a:t>Group 5</a:t>
            </a:r>
            <a:endParaRPr lang="en-US" sz="3600" dirty="0" smtClean="0"/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xmlns="" id="{AA28EDC5-4B3D-4C98-AD4C-29701D9372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8" b="26685"/>
          <a:stretch/>
        </p:blipFill>
        <p:spPr>
          <a:xfrm>
            <a:off x="6734321" y="1324259"/>
            <a:ext cx="3855697" cy="4283350"/>
          </a:xfrm>
          <a:prstGeom prst="rect">
            <a:avLst/>
          </a:prstGeom>
        </p:spPr>
      </p:pic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xmlns="" id="{EF796D4A-7FC9-4F5A-9D4B-378BBEDCA8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9" b="15429"/>
          <a:stretch/>
        </p:blipFill>
        <p:spPr>
          <a:xfrm>
            <a:off x="1965154" y="1396739"/>
            <a:ext cx="3492527" cy="4283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9B069C-91EC-4DAE-ACA2-B8C59435DF71}"/>
              </a:ext>
            </a:extLst>
          </p:cNvPr>
          <p:cNvSpPr txBox="1"/>
          <p:nvPr/>
        </p:nvSpPr>
        <p:spPr>
          <a:xfrm>
            <a:off x="7007427" y="5713781"/>
            <a:ext cx="4320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h-TH" sz="36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ลดค่า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fee </a:t>
            </a:r>
            <a:r>
              <a:rPr kumimoji="0" lang="th-TH" sz="36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แบบ 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B543302-8844-4E42-B2A2-8A3D06A8AAD2}"/>
              </a:ext>
            </a:extLst>
          </p:cNvPr>
          <p:cNvSpPr txBox="1"/>
          <p:nvPr/>
        </p:nvSpPr>
        <p:spPr>
          <a:xfrm>
            <a:off x="1778180" y="5730719"/>
            <a:ext cx="5406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">
              <a:spcBef>
                <a:spcPts val="0"/>
              </a:spcBef>
              <a:spcAft>
                <a:spcPts val="0"/>
              </a:spcAft>
            </a:pPr>
            <a:r>
              <a:rPr lang="th-TH" sz="3600" b="1" i="0" u="none" strike="noStrike" dirty="0">
                <a:solidFill>
                  <a:schemeClr val="accent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ลดค่า </a:t>
            </a:r>
            <a:r>
              <a:rPr lang="en-US" sz="3600" b="1" i="0" u="none" strike="noStrike" dirty="0">
                <a:solidFill>
                  <a:schemeClr val="accent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 </a:t>
            </a:r>
            <a:r>
              <a:rPr lang="th-TH" sz="3600" b="1" i="0" u="none" strike="noStrike" dirty="0">
                <a:solidFill>
                  <a:schemeClr val="accent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แบบ </a:t>
            </a:r>
            <a:r>
              <a:rPr lang="en-US" sz="3600" b="1" i="0" u="none" strike="noStrike" dirty="0">
                <a:solidFill>
                  <a:schemeClr val="accent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</a:t>
            </a:r>
          </a:p>
        </p:txBody>
      </p:sp>
      <p:sp>
        <p:nvSpPr>
          <p:cNvPr id="7" name="Google Shape;915;p53">
            <a:extLst>
              <a:ext uri="{FF2B5EF4-FFF2-40B4-BE49-F238E27FC236}">
                <a16:creationId xmlns:a16="http://schemas.microsoft.com/office/drawing/2014/main" xmlns="" id="{F6F493B9-588C-49C0-A58A-48CF0F9E58AF}"/>
              </a:ext>
            </a:extLst>
          </p:cNvPr>
          <p:cNvSpPr/>
          <p:nvPr/>
        </p:nvSpPr>
        <p:spPr>
          <a:xfrm>
            <a:off x="1151166" y="5783773"/>
            <a:ext cx="627014" cy="451022"/>
          </a:xfrm>
          <a:custGeom>
            <a:avLst/>
            <a:gdLst/>
            <a:ahLst/>
            <a:cxnLst/>
            <a:rect l="l" t="t" r="r" b="b"/>
            <a:pathLst>
              <a:path w="256512" h="208912" extrusionOk="0">
                <a:moveTo>
                  <a:pt x="119103" y="7515"/>
                </a:moveTo>
                <a:lnTo>
                  <a:pt x="63389" y="62031"/>
                </a:lnTo>
                <a:lnTo>
                  <a:pt x="52677" y="7515"/>
                </a:lnTo>
                <a:close/>
                <a:moveTo>
                  <a:pt x="203954" y="7515"/>
                </a:moveTo>
                <a:lnTo>
                  <a:pt x="193203" y="62031"/>
                </a:lnTo>
                <a:cubicBezTo>
                  <a:pt x="174698" y="43845"/>
                  <a:pt x="156193" y="25540"/>
                  <a:pt x="137568" y="7515"/>
                </a:cubicBezTo>
                <a:close/>
                <a:moveTo>
                  <a:pt x="46203" y="13390"/>
                </a:moveTo>
                <a:lnTo>
                  <a:pt x="56474" y="65788"/>
                </a:lnTo>
                <a:lnTo>
                  <a:pt x="11151" y="65788"/>
                </a:lnTo>
                <a:lnTo>
                  <a:pt x="46203" y="13390"/>
                </a:lnTo>
                <a:close/>
                <a:moveTo>
                  <a:pt x="243962" y="73261"/>
                </a:moveTo>
                <a:lnTo>
                  <a:pt x="223738" y="95364"/>
                </a:lnTo>
                <a:cubicBezTo>
                  <a:pt x="214706" y="89169"/>
                  <a:pt x="203954" y="85212"/>
                  <a:pt x="192324" y="84492"/>
                </a:cubicBezTo>
                <a:lnTo>
                  <a:pt x="197879" y="73261"/>
                </a:lnTo>
                <a:close/>
                <a:moveTo>
                  <a:pt x="200437" y="121422"/>
                </a:moveTo>
                <a:cubicBezTo>
                  <a:pt x="203435" y="121422"/>
                  <a:pt x="206153" y="122621"/>
                  <a:pt x="208111" y="124580"/>
                </a:cubicBezTo>
                <a:cubicBezTo>
                  <a:pt x="210069" y="126538"/>
                  <a:pt x="211268" y="129216"/>
                  <a:pt x="211268" y="132174"/>
                </a:cubicBezTo>
                <a:cubicBezTo>
                  <a:pt x="211268" y="135131"/>
                  <a:pt x="210069" y="137809"/>
                  <a:pt x="208111" y="139768"/>
                </a:cubicBezTo>
                <a:cubicBezTo>
                  <a:pt x="206153" y="141686"/>
                  <a:pt x="203435" y="142925"/>
                  <a:pt x="200437" y="142925"/>
                </a:cubicBezTo>
                <a:lnTo>
                  <a:pt x="174738" y="142925"/>
                </a:lnTo>
                <a:lnTo>
                  <a:pt x="174738" y="121422"/>
                </a:lnTo>
                <a:close/>
                <a:moveTo>
                  <a:pt x="200437" y="150399"/>
                </a:moveTo>
                <a:cubicBezTo>
                  <a:pt x="203435" y="150399"/>
                  <a:pt x="206153" y="151598"/>
                  <a:pt x="208111" y="153556"/>
                </a:cubicBezTo>
                <a:cubicBezTo>
                  <a:pt x="210069" y="155515"/>
                  <a:pt x="211268" y="158193"/>
                  <a:pt x="211268" y="161150"/>
                </a:cubicBezTo>
                <a:cubicBezTo>
                  <a:pt x="211268" y="164108"/>
                  <a:pt x="210069" y="166786"/>
                  <a:pt x="208111" y="168744"/>
                </a:cubicBezTo>
                <a:cubicBezTo>
                  <a:pt x="206153" y="170662"/>
                  <a:pt x="203435" y="171901"/>
                  <a:pt x="200437" y="171901"/>
                </a:cubicBezTo>
                <a:lnTo>
                  <a:pt x="174738" y="171901"/>
                </a:lnTo>
                <a:lnTo>
                  <a:pt x="174738" y="150399"/>
                </a:lnTo>
                <a:close/>
                <a:moveTo>
                  <a:pt x="181932" y="103477"/>
                </a:moveTo>
                <a:cubicBezTo>
                  <a:pt x="179854" y="103477"/>
                  <a:pt x="178175" y="105156"/>
                  <a:pt x="178175" y="107234"/>
                </a:cubicBezTo>
                <a:lnTo>
                  <a:pt x="178175" y="113908"/>
                </a:lnTo>
                <a:cubicBezTo>
                  <a:pt x="172660" y="113908"/>
                  <a:pt x="167184" y="113948"/>
                  <a:pt x="161709" y="113948"/>
                </a:cubicBezTo>
                <a:cubicBezTo>
                  <a:pt x="159630" y="113948"/>
                  <a:pt x="157992" y="115587"/>
                  <a:pt x="157992" y="117665"/>
                </a:cubicBezTo>
                <a:cubicBezTo>
                  <a:pt x="157992" y="119744"/>
                  <a:pt x="159630" y="121422"/>
                  <a:pt x="161709" y="121422"/>
                </a:cubicBezTo>
                <a:lnTo>
                  <a:pt x="167224" y="121422"/>
                </a:lnTo>
                <a:lnTo>
                  <a:pt x="167224" y="171901"/>
                </a:lnTo>
                <a:lnTo>
                  <a:pt x="161709" y="171901"/>
                </a:lnTo>
                <a:cubicBezTo>
                  <a:pt x="159630" y="171901"/>
                  <a:pt x="157992" y="173580"/>
                  <a:pt x="157992" y="175618"/>
                </a:cubicBezTo>
                <a:cubicBezTo>
                  <a:pt x="157992" y="177697"/>
                  <a:pt x="159630" y="179375"/>
                  <a:pt x="161709" y="179375"/>
                </a:cubicBezTo>
                <a:lnTo>
                  <a:pt x="178175" y="179375"/>
                </a:lnTo>
                <a:lnTo>
                  <a:pt x="178175" y="186090"/>
                </a:lnTo>
                <a:cubicBezTo>
                  <a:pt x="178175" y="188168"/>
                  <a:pt x="179854" y="189847"/>
                  <a:pt x="181932" y="189847"/>
                </a:cubicBezTo>
                <a:cubicBezTo>
                  <a:pt x="183971" y="189847"/>
                  <a:pt x="185649" y="188168"/>
                  <a:pt x="185649" y="186090"/>
                </a:cubicBezTo>
                <a:lnTo>
                  <a:pt x="185649" y="179375"/>
                </a:lnTo>
                <a:lnTo>
                  <a:pt x="196680" y="179375"/>
                </a:lnTo>
                <a:lnTo>
                  <a:pt x="196680" y="186090"/>
                </a:lnTo>
                <a:cubicBezTo>
                  <a:pt x="196680" y="188168"/>
                  <a:pt x="198359" y="189847"/>
                  <a:pt x="200437" y="189847"/>
                </a:cubicBezTo>
                <a:cubicBezTo>
                  <a:pt x="202515" y="189847"/>
                  <a:pt x="204194" y="188168"/>
                  <a:pt x="204194" y="186090"/>
                </a:cubicBezTo>
                <a:lnTo>
                  <a:pt x="204194" y="178976"/>
                </a:lnTo>
                <a:cubicBezTo>
                  <a:pt x="207711" y="178256"/>
                  <a:pt x="210909" y="176498"/>
                  <a:pt x="213387" y="174020"/>
                </a:cubicBezTo>
                <a:cubicBezTo>
                  <a:pt x="216704" y="170702"/>
                  <a:pt x="218782" y="166146"/>
                  <a:pt x="218782" y="161150"/>
                </a:cubicBezTo>
                <a:cubicBezTo>
                  <a:pt x="218782" y="155435"/>
                  <a:pt x="216064" y="150119"/>
                  <a:pt x="211508" y="146642"/>
                </a:cubicBezTo>
                <a:cubicBezTo>
                  <a:pt x="216064" y="143205"/>
                  <a:pt x="218782" y="137889"/>
                  <a:pt x="218782" y="132174"/>
                </a:cubicBezTo>
                <a:cubicBezTo>
                  <a:pt x="218782" y="127138"/>
                  <a:pt x="216704" y="122581"/>
                  <a:pt x="213387" y="119304"/>
                </a:cubicBezTo>
                <a:cubicBezTo>
                  <a:pt x="210909" y="116826"/>
                  <a:pt x="207711" y="115068"/>
                  <a:pt x="204194" y="114308"/>
                </a:cubicBezTo>
                <a:lnTo>
                  <a:pt x="204194" y="107234"/>
                </a:lnTo>
                <a:cubicBezTo>
                  <a:pt x="204194" y="105156"/>
                  <a:pt x="202515" y="103477"/>
                  <a:pt x="200437" y="103477"/>
                </a:cubicBezTo>
                <a:cubicBezTo>
                  <a:pt x="198359" y="103477"/>
                  <a:pt x="196680" y="105156"/>
                  <a:pt x="196680" y="107234"/>
                </a:cubicBezTo>
                <a:lnTo>
                  <a:pt x="196680" y="113908"/>
                </a:lnTo>
                <a:lnTo>
                  <a:pt x="185649" y="113908"/>
                </a:lnTo>
                <a:lnTo>
                  <a:pt x="185649" y="107234"/>
                </a:lnTo>
                <a:cubicBezTo>
                  <a:pt x="185649" y="105156"/>
                  <a:pt x="183971" y="103477"/>
                  <a:pt x="181932" y="103477"/>
                </a:cubicBezTo>
                <a:close/>
                <a:moveTo>
                  <a:pt x="128296" y="8994"/>
                </a:moveTo>
                <a:lnTo>
                  <a:pt x="186369" y="65788"/>
                </a:lnTo>
                <a:lnTo>
                  <a:pt x="136769" y="65788"/>
                </a:lnTo>
                <a:cubicBezTo>
                  <a:pt x="134731" y="65788"/>
                  <a:pt x="133052" y="67466"/>
                  <a:pt x="133052" y="69544"/>
                </a:cubicBezTo>
                <a:cubicBezTo>
                  <a:pt x="133052" y="71623"/>
                  <a:pt x="134731" y="73261"/>
                  <a:pt x="136769" y="73261"/>
                </a:cubicBezTo>
                <a:lnTo>
                  <a:pt x="189526" y="73261"/>
                </a:lnTo>
                <a:lnTo>
                  <a:pt x="183931" y="84532"/>
                </a:lnTo>
                <a:cubicBezTo>
                  <a:pt x="168503" y="85611"/>
                  <a:pt x="154634" y="92326"/>
                  <a:pt x="144323" y="102638"/>
                </a:cubicBezTo>
                <a:cubicBezTo>
                  <a:pt x="133052" y="113908"/>
                  <a:pt x="126098" y="129456"/>
                  <a:pt x="126098" y="146642"/>
                </a:cubicBezTo>
                <a:cubicBezTo>
                  <a:pt x="126098" y="159232"/>
                  <a:pt x="129815" y="170942"/>
                  <a:pt x="136249" y="180734"/>
                </a:cubicBezTo>
                <a:lnTo>
                  <a:pt x="128296" y="196761"/>
                </a:lnTo>
                <a:lnTo>
                  <a:pt x="67066" y="73261"/>
                </a:lnTo>
                <a:lnTo>
                  <a:pt x="119823" y="73261"/>
                </a:lnTo>
                <a:cubicBezTo>
                  <a:pt x="121861" y="73261"/>
                  <a:pt x="123580" y="71623"/>
                  <a:pt x="123580" y="69544"/>
                </a:cubicBezTo>
                <a:cubicBezTo>
                  <a:pt x="123580" y="67466"/>
                  <a:pt x="121861" y="65788"/>
                  <a:pt x="119823" y="65788"/>
                </a:cubicBezTo>
                <a:lnTo>
                  <a:pt x="70223" y="65788"/>
                </a:lnTo>
                <a:lnTo>
                  <a:pt x="128296" y="8994"/>
                </a:lnTo>
                <a:close/>
                <a:moveTo>
                  <a:pt x="48121" y="1"/>
                </a:moveTo>
                <a:cubicBezTo>
                  <a:pt x="46682" y="1"/>
                  <a:pt x="45483" y="800"/>
                  <a:pt x="44844" y="1959"/>
                </a:cubicBezTo>
                <a:lnTo>
                  <a:pt x="1039" y="67466"/>
                </a:lnTo>
                <a:cubicBezTo>
                  <a:pt x="0" y="68985"/>
                  <a:pt x="240" y="70983"/>
                  <a:pt x="1519" y="72182"/>
                </a:cubicBezTo>
                <a:lnTo>
                  <a:pt x="29177" y="102438"/>
                </a:lnTo>
                <a:cubicBezTo>
                  <a:pt x="29919" y="103244"/>
                  <a:pt x="30932" y="103656"/>
                  <a:pt x="31946" y="103656"/>
                </a:cubicBezTo>
                <a:cubicBezTo>
                  <a:pt x="32842" y="103656"/>
                  <a:pt x="33740" y="103334"/>
                  <a:pt x="34452" y="102678"/>
                </a:cubicBezTo>
                <a:cubicBezTo>
                  <a:pt x="36011" y="101279"/>
                  <a:pt x="36091" y="98921"/>
                  <a:pt x="34692" y="97402"/>
                </a:cubicBezTo>
                <a:lnTo>
                  <a:pt x="12630" y="73261"/>
                </a:lnTo>
                <a:lnTo>
                  <a:pt x="58713" y="73261"/>
                </a:lnTo>
                <a:lnTo>
                  <a:pt x="113228" y="183172"/>
                </a:lnTo>
                <a:lnTo>
                  <a:pt x="46163" y="109912"/>
                </a:lnTo>
                <a:cubicBezTo>
                  <a:pt x="45424" y="109110"/>
                  <a:pt x="44419" y="108709"/>
                  <a:pt x="43411" y="108709"/>
                </a:cubicBezTo>
                <a:cubicBezTo>
                  <a:pt x="42509" y="108709"/>
                  <a:pt x="41604" y="109030"/>
                  <a:pt x="40887" y="109672"/>
                </a:cubicBezTo>
                <a:cubicBezTo>
                  <a:pt x="39368" y="111071"/>
                  <a:pt x="39248" y="113429"/>
                  <a:pt x="40647" y="114948"/>
                </a:cubicBezTo>
                <a:lnTo>
                  <a:pt x="125538" y="207712"/>
                </a:lnTo>
                <a:cubicBezTo>
                  <a:pt x="126278" y="208512"/>
                  <a:pt x="127287" y="208911"/>
                  <a:pt x="128296" y="208911"/>
                </a:cubicBezTo>
                <a:cubicBezTo>
                  <a:pt x="129305" y="208911"/>
                  <a:pt x="130314" y="208512"/>
                  <a:pt x="131054" y="207712"/>
                </a:cubicBezTo>
                <a:lnTo>
                  <a:pt x="145562" y="191845"/>
                </a:lnTo>
                <a:cubicBezTo>
                  <a:pt x="154634" y="200478"/>
                  <a:pt x="166345" y="206393"/>
                  <a:pt x="179374" y="208272"/>
                </a:cubicBezTo>
                <a:cubicBezTo>
                  <a:pt x="179549" y="208296"/>
                  <a:pt x="179722" y="208308"/>
                  <a:pt x="179894" y="208308"/>
                </a:cubicBezTo>
                <a:cubicBezTo>
                  <a:pt x="181729" y="208308"/>
                  <a:pt x="183355" y="206975"/>
                  <a:pt x="183611" y="205075"/>
                </a:cubicBezTo>
                <a:cubicBezTo>
                  <a:pt x="183891" y="203036"/>
                  <a:pt x="182492" y="201158"/>
                  <a:pt x="180413" y="200878"/>
                </a:cubicBezTo>
                <a:cubicBezTo>
                  <a:pt x="167064" y="198920"/>
                  <a:pt x="155314" y="192205"/>
                  <a:pt x="146881" y="182453"/>
                </a:cubicBezTo>
                <a:cubicBezTo>
                  <a:pt x="138608" y="172861"/>
                  <a:pt x="133572" y="160351"/>
                  <a:pt x="133572" y="146642"/>
                </a:cubicBezTo>
                <a:cubicBezTo>
                  <a:pt x="133572" y="131534"/>
                  <a:pt x="139727" y="117825"/>
                  <a:pt x="149639" y="107913"/>
                </a:cubicBezTo>
                <a:cubicBezTo>
                  <a:pt x="159550" y="98001"/>
                  <a:pt x="173259" y="91886"/>
                  <a:pt x="188367" y="91886"/>
                </a:cubicBezTo>
                <a:cubicBezTo>
                  <a:pt x="203515" y="91886"/>
                  <a:pt x="217184" y="98001"/>
                  <a:pt x="227095" y="107913"/>
                </a:cubicBezTo>
                <a:cubicBezTo>
                  <a:pt x="237007" y="117825"/>
                  <a:pt x="243162" y="131534"/>
                  <a:pt x="243162" y="146642"/>
                </a:cubicBezTo>
                <a:cubicBezTo>
                  <a:pt x="243162" y="160351"/>
                  <a:pt x="238126" y="172861"/>
                  <a:pt x="229853" y="182453"/>
                </a:cubicBezTo>
                <a:cubicBezTo>
                  <a:pt x="221420" y="192205"/>
                  <a:pt x="209630" y="198920"/>
                  <a:pt x="196321" y="200878"/>
                </a:cubicBezTo>
                <a:cubicBezTo>
                  <a:pt x="194282" y="201158"/>
                  <a:pt x="192843" y="203036"/>
                  <a:pt x="193123" y="205075"/>
                </a:cubicBezTo>
                <a:cubicBezTo>
                  <a:pt x="193416" y="206975"/>
                  <a:pt x="195011" y="208308"/>
                  <a:pt x="196841" y="208308"/>
                </a:cubicBezTo>
                <a:cubicBezTo>
                  <a:pt x="197012" y="208308"/>
                  <a:pt x="197185" y="208296"/>
                  <a:pt x="197360" y="208272"/>
                </a:cubicBezTo>
                <a:cubicBezTo>
                  <a:pt x="212547" y="206074"/>
                  <a:pt x="225936" y="198400"/>
                  <a:pt x="235489" y="187369"/>
                </a:cubicBezTo>
                <a:cubicBezTo>
                  <a:pt x="244921" y="176418"/>
                  <a:pt x="250636" y="162189"/>
                  <a:pt x="250636" y="146642"/>
                </a:cubicBezTo>
                <a:cubicBezTo>
                  <a:pt x="250636" y="129456"/>
                  <a:pt x="243682" y="113908"/>
                  <a:pt x="232411" y="102638"/>
                </a:cubicBezTo>
                <a:cubicBezTo>
                  <a:pt x="231532" y="101718"/>
                  <a:pt x="230573" y="100839"/>
                  <a:pt x="229613" y="100000"/>
                </a:cubicBezTo>
                <a:lnTo>
                  <a:pt x="255193" y="72062"/>
                </a:lnTo>
                <a:cubicBezTo>
                  <a:pt x="256392" y="70744"/>
                  <a:pt x="256512" y="68865"/>
                  <a:pt x="255552" y="67466"/>
                </a:cubicBezTo>
                <a:lnTo>
                  <a:pt x="238286" y="41607"/>
                </a:lnTo>
                <a:cubicBezTo>
                  <a:pt x="237584" y="40553"/>
                  <a:pt x="236393" y="39972"/>
                  <a:pt x="235189" y="39972"/>
                </a:cubicBezTo>
                <a:cubicBezTo>
                  <a:pt x="234474" y="39972"/>
                  <a:pt x="233755" y="40177"/>
                  <a:pt x="233131" y="40608"/>
                </a:cubicBezTo>
                <a:cubicBezTo>
                  <a:pt x="231412" y="41767"/>
                  <a:pt x="230932" y="44085"/>
                  <a:pt x="232091" y="45804"/>
                </a:cubicBezTo>
                <a:lnTo>
                  <a:pt x="245481" y="65788"/>
                </a:lnTo>
                <a:lnTo>
                  <a:pt x="200117" y="65788"/>
                </a:lnTo>
                <a:lnTo>
                  <a:pt x="210429" y="13390"/>
                </a:lnTo>
                <a:lnTo>
                  <a:pt x="222659" y="31655"/>
                </a:lnTo>
                <a:cubicBezTo>
                  <a:pt x="223364" y="32737"/>
                  <a:pt x="224559" y="33328"/>
                  <a:pt x="225767" y="33328"/>
                </a:cubicBezTo>
                <a:cubicBezTo>
                  <a:pt x="226478" y="33328"/>
                  <a:pt x="227193" y="33124"/>
                  <a:pt x="227815" y="32694"/>
                </a:cubicBezTo>
                <a:cubicBezTo>
                  <a:pt x="229533" y="31575"/>
                  <a:pt x="230013" y="29217"/>
                  <a:pt x="228854" y="27539"/>
                </a:cubicBezTo>
                <a:lnTo>
                  <a:pt x="211588" y="1680"/>
                </a:lnTo>
                <a:cubicBezTo>
                  <a:pt x="210869" y="600"/>
                  <a:pt x="209670" y="1"/>
                  <a:pt x="208471" y="1"/>
                </a:cubicBezTo>
                <a:close/>
              </a:path>
            </a:pathLst>
          </a:custGeom>
          <a:solidFill>
            <a:srgbClr val="775EF5"/>
          </a:solidFill>
          <a:ln>
            <a:solidFill>
              <a:srgbClr val="0070C0"/>
            </a:solidFill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15;p53">
            <a:extLst>
              <a:ext uri="{FF2B5EF4-FFF2-40B4-BE49-F238E27FC236}">
                <a16:creationId xmlns:a16="http://schemas.microsoft.com/office/drawing/2014/main" xmlns="" id="{33510F83-EDCB-48BA-B5D6-FF73D89592EB}"/>
              </a:ext>
            </a:extLst>
          </p:cNvPr>
          <p:cNvSpPr/>
          <p:nvPr/>
        </p:nvSpPr>
        <p:spPr>
          <a:xfrm>
            <a:off x="6380413" y="5828373"/>
            <a:ext cx="627014" cy="451022"/>
          </a:xfrm>
          <a:custGeom>
            <a:avLst/>
            <a:gdLst/>
            <a:ahLst/>
            <a:cxnLst/>
            <a:rect l="l" t="t" r="r" b="b"/>
            <a:pathLst>
              <a:path w="256512" h="208912" extrusionOk="0">
                <a:moveTo>
                  <a:pt x="119103" y="7515"/>
                </a:moveTo>
                <a:lnTo>
                  <a:pt x="63389" y="62031"/>
                </a:lnTo>
                <a:lnTo>
                  <a:pt x="52677" y="7515"/>
                </a:lnTo>
                <a:close/>
                <a:moveTo>
                  <a:pt x="203954" y="7515"/>
                </a:moveTo>
                <a:lnTo>
                  <a:pt x="193203" y="62031"/>
                </a:lnTo>
                <a:cubicBezTo>
                  <a:pt x="174698" y="43845"/>
                  <a:pt x="156193" y="25540"/>
                  <a:pt x="137568" y="7515"/>
                </a:cubicBezTo>
                <a:close/>
                <a:moveTo>
                  <a:pt x="46203" y="13390"/>
                </a:moveTo>
                <a:lnTo>
                  <a:pt x="56474" y="65788"/>
                </a:lnTo>
                <a:lnTo>
                  <a:pt x="11151" y="65788"/>
                </a:lnTo>
                <a:lnTo>
                  <a:pt x="46203" y="13390"/>
                </a:lnTo>
                <a:close/>
                <a:moveTo>
                  <a:pt x="243962" y="73261"/>
                </a:moveTo>
                <a:lnTo>
                  <a:pt x="223738" y="95364"/>
                </a:lnTo>
                <a:cubicBezTo>
                  <a:pt x="214706" y="89169"/>
                  <a:pt x="203954" y="85212"/>
                  <a:pt x="192324" y="84492"/>
                </a:cubicBezTo>
                <a:lnTo>
                  <a:pt x="197879" y="73261"/>
                </a:lnTo>
                <a:close/>
                <a:moveTo>
                  <a:pt x="200437" y="121422"/>
                </a:moveTo>
                <a:cubicBezTo>
                  <a:pt x="203435" y="121422"/>
                  <a:pt x="206153" y="122621"/>
                  <a:pt x="208111" y="124580"/>
                </a:cubicBezTo>
                <a:cubicBezTo>
                  <a:pt x="210069" y="126538"/>
                  <a:pt x="211268" y="129216"/>
                  <a:pt x="211268" y="132174"/>
                </a:cubicBezTo>
                <a:cubicBezTo>
                  <a:pt x="211268" y="135131"/>
                  <a:pt x="210069" y="137809"/>
                  <a:pt x="208111" y="139768"/>
                </a:cubicBezTo>
                <a:cubicBezTo>
                  <a:pt x="206153" y="141686"/>
                  <a:pt x="203435" y="142925"/>
                  <a:pt x="200437" y="142925"/>
                </a:cubicBezTo>
                <a:lnTo>
                  <a:pt x="174738" y="142925"/>
                </a:lnTo>
                <a:lnTo>
                  <a:pt x="174738" y="121422"/>
                </a:lnTo>
                <a:close/>
                <a:moveTo>
                  <a:pt x="200437" y="150399"/>
                </a:moveTo>
                <a:cubicBezTo>
                  <a:pt x="203435" y="150399"/>
                  <a:pt x="206153" y="151598"/>
                  <a:pt x="208111" y="153556"/>
                </a:cubicBezTo>
                <a:cubicBezTo>
                  <a:pt x="210069" y="155515"/>
                  <a:pt x="211268" y="158193"/>
                  <a:pt x="211268" y="161150"/>
                </a:cubicBezTo>
                <a:cubicBezTo>
                  <a:pt x="211268" y="164108"/>
                  <a:pt x="210069" y="166786"/>
                  <a:pt x="208111" y="168744"/>
                </a:cubicBezTo>
                <a:cubicBezTo>
                  <a:pt x="206153" y="170662"/>
                  <a:pt x="203435" y="171901"/>
                  <a:pt x="200437" y="171901"/>
                </a:cubicBezTo>
                <a:lnTo>
                  <a:pt x="174738" y="171901"/>
                </a:lnTo>
                <a:lnTo>
                  <a:pt x="174738" y="150399"/>
                </a:lnTo>
                <a:close/>
                <a:moveTo>
                  <a:pt x="181932" y="103477"/>
                </a:moveTo>
                <a:cubicBezTo>
                  <a:pt x="179854" y="103477"/>
                  <a:pt x="178175" y="105156"/>
                  <a:pt x="178175" y="107234"/>
                </a:cubicBezTo>
                <a:lnTo>
                  <a:pt x="178175" y="113908"/>
                </a:lnTo>
                <a:cubicBezTo>
                  <a:pt x="172660" y="113908"/>
                  <a:pt x="167184" y="113948"/>
                  <a:pt x="161709" y="113948"/>
                </a:cubicBezTo>
                <a:cubicBezTo>
                  <a:pt x="159630" y="113948"/>
                  <a:pt x="157992" y="115587"/>
                  <a:pt x="157992" y="117665"/>
                </a:cubicBezTo>
                <a:cubicBezTo>
                  <a:pt x="157992" y="119744"/>
                  <a:pt x="159630" y="121422"/>
                  <a:pt x="161709" y="121422"/>
                </a:cubicBezTo>
                <a:lnTo>
                  <a:pt x="167224" y="121422"/>
                </a:lnTo>
                <a:lnTo>
                  <a:pt x="167224" y="171901"/>
                </a:lnTo>
                <a:lnTo>
                  <a:pt x="161709" y="171901"/>
                </a:lnTo>
                <a:cubicBezTo>
                  <a:pt x="159630" y="171901"/>
                  <a:pt x="157992" y="173580"/>
                  <a:pt x="157992" y="175618"/>
                </a:cubicBezTo>
                <a:cubicBezTo>
                  <a:pt x="157992" y="177697"/>
                  <a:pt x="159630" y="179375"/>
                  <a:pt x="161709" y="179375"/>
                </a:cubicBezTo>
                <a:lnTo>
                  <a:pt x="178175" y="179375"/>
                </a:lnTo>
                <a:lnTo>
                  <a:pt x="178175" y="186090"/>
                </a:lnTo>
                <a:cubicBezTo>
                  <a:pt x="178175" y="188168"/>
                  <a:pt x="179854" y="189847"/>
                  <a:pt x="181932" y="189847"/>
                </a:cubicBezTo>
                <a:cubicBezTo>
                  <a:pt x="183971" y="189847"/>
                  <a:pt x="185649" y="188168"/>
                  <a:pt x="185649" y="186090"/>
                </a:cubicBezTo>
                <a:lnTo>
                  <a:pt x="185649" y="179375"/>
                </a:lnTo>
                <a:lnTo>
                  <a:pt x="196680" y="179375"/>
                </a:lnTo>
                <a:lnTo>
                  <a:pt x="196680" y="186090"/>
                </a:lnTo>
                <a:cubicBezTo>
                  <a:pt x="196680" y="188168"/>
                  <a:pt x="198359" y="189847"/>
                  <a:pt x="200437" y="189847"/>
                </a:cubicBezTo>
                <a:cubicBezTo>
                  <a:pt x="202515" y="189847"/>
                  <a:pt x="204194" y="188168"/>
                  <a:pt x="204194" y="186090"/>
                </a:cubicBezTo>
                <a:lnTo>
                  <a:pt x="204194" y="178976"/>
                </a:lnTo>
                <a:cubicBezTo>
                  <a:pt x="207711" y="178256"/>
                  <a:pt x="210909" y="176498"/>
                  <a:pt x="213387" y="174020"/>
                </a:cubicBezTo>
                <a:cubicBezTo>
                  <a:pt x="216704" y="170702"/>
                  <a:pt x="218782" y="166146"/>
                  <a:pt x="218782" y="161150"/>
                </a:cubicBezTo>
                <a:cubicBezTo>
                  <a:pt x="218782" y="155435"/>
                  <a:pt x="216064" y="150119"/>
                  <a:pt x="211508" y="146642"/>
                </a:cubicBezTo>
                <a:cubicBezTo>
                  <a:pt x="216064" y="143205"/>
                  <a:pt x="218782" y="137889"/>
                  <a:pt x="218782" y="132174"/>
                </a:cubicBezTo>
                <a:cubicBezTo>
                  <a:pt x="218782" y="127138"/>
                  <a:pt x="216704" y="122581"/>
                  <a:pt x="213387" y="119304"/>
                </a:cubicBezTo>
                <a:cubicBezTo>
                  <a:pt x="210909" y="116826"/>
                  <a:pt x="207711" y="115068"/>
                  <a:pt x="204194" y="114308"/>
                </a:cubicBezTo>
                <a:lnTo>
                  <a:pt x="204194" y="107234"/>
                </a:lnTo>
                <a:cubicBezTo>
                  <a:pt x="204194" y="105156"/>
                  <a:pt x="202515" y="103477"/>
                  <a:pt x="200437" y="103477"/>
                </a:cubicBezTo>
                <a:cubicBezTo>
                  <a:pt x="198359" y="103477"/>
                  <a:pt x="196680" y="105156"/>
                  <a:pt x="196680" y="107234"/>
                </a:cubicBezTo>
                <a:lnTo>
                  <a:pt x="196680" y="113908"/>
                </a:lnTo>
                <a:lnTo>
                  <a:pt x="185649" y="113908"/>
                </a:lnTo>
                <a:lnTo>
                  <a:pt x="185649" y="107234"/>
                </a:lnTo>
                <a:cubicBezTo>
                  <a:pt x="185649" y="105156"/>
                  <a:pt x="183971" y="103477"/>
                  <a:pt x="181932" y="103477"/>
                </a:cubicBezTo>
                <a:close/>
                <a:moveTo>
                  <a:pt x="128296" y="8994"/>
                </a:moveTo>
                <a:lnTo>
                  <a:pt x="186369" y="65788"/>
                </a:lnTo>
                <a:lnTo>
                  <a:pt x="136769" y="65788"/>
                </a:lnTo>
                <a:cubicBezTo>
                  <a:pt x="134731" y="65788"/>
                  <a:pt x="133052" y="67466"/>
                  <a:pt x="133052" y="69544"/>
                </a:cubicBezTo>
                <a:cubicBezTo>
                  <a:pt x="133052" y="71623"/>
                  <a:pt x="134731" y="73261"/>
                  <a:pt x="136769" y="73261"/>
                </a:cubicBezTo>
                <a:lnTo>
                  <a:pt x="189526" y="73261"/>
                </a:lnTo>
                <a:lnTo>
                  <a:pt x="183931" y="84532"/>
                </a:lnTo>
                <a:cubicBezTo>
                  <a:pt x="168503" y="85611"/>
                  <a:pt x="154634" y="92326"/>
                  <a:pt x="144323" y="102638"/>
                </a:cubicBezTo>
                <a:cubicBezTo>
                  <a:pt x="133052" y="113908"/>
                  <a:pt x="126098" y="129456"/>
                  <a:pt x="126098" y="146642"/>
                </a:cubicBezTo>
                <a:cubicBezTo>
                  <a:pt x="126098" y="159232"/>
                  <a:pt x="129815" y="170942"/>
                  <a:pt x="136249" y="180734"/>
                </a:cubicBezTo>
                <a:lnTo>
                  <a:pt x="128296" y="196761"/>
                </a:lnTo>
                <a:lnTo>
                  <a:pt x="67066" y="73261"/>
                </a:lnTo>
                <a:lnTo>
                  <a:pt x="119823" y="73261"/>
                </a:lnTo>
                <a:cubicBezTo>
                  <a:pt x="121861" y="73261"/>
                  <a:pt x="123580" y="71623"/>
                  <a:pt x="123580" y="69544"/>
                </a:cubicBezTo>
                <a:cubicBezTo>
                  <a:pt x="123580" y="67466"/>
                  <a:pt x="121861" y="65788"/>
                  <a:pt x="119823" y="65788"/>
                </a:cubicBezTo>
                <a:lnTo>
                  <a:pt x="70223" y="65788"/>
                </a:lnTo>
                <a:lnTo>
                  <a:pt x="128296" y="8994"/>
                </a:lnTo>
                <a:close/>
                <a:moveTo>
                  <a:pt x="48121" y="1"/>
                </a:moveTo>
                <a:cubicBezTo>
                  <a:pt x="46682" y="1"/>
                  <a:pt x="45483" y="800"/>
                  <a:pt x="44844" y="1959"/>
                </a:cubicBezTo>
                <a:lnTo>
                  <a:pt x="1039" y="67466"/>
                </a:lnTo>
                <a:cubicBezTo>
                  <a:pt x="0" y="68985"/>
                  <a:pt x="240" y="70983"/>
                  <a:pt x="1519" y="72182"/>
                </a:cubicBezTo>
                <a:lnTo>
                  <a:pt x="29177" y="102438"/>
                </a:lnTo>
                <a:cubicBezTo>
                  <a:pt x="29919" y="103244"/>
                  <a:pt x="30932" y="103656"/>
                  <a:pt x="31946" y="103656"/>
                </a:cubicBezTo>
                <a:cubicBezTo>
                  <a:pt x="32842" y="103656"/>
                  <a:pt x="33740" y="103334"/>
                  <a:pt x="34452" y="102678"/>
                </a:cubicBezTo>
                <a:cubicBezTo>
                  <a:pt x="36011" y="101279"/>
                  <a:pt x="36091" y="98921"/>
                  <a:pt x="34692" y="97402"/>
                </a:cubicBezTo>
                <a:lnTo>
                  <a:pt x="12630" y="73261"/>
                </a:lnTo>
                <a:lnTo>
                  <a:pt x="58713" y="73261"/>
                </a:lnTo>
                <a:lnTo>
                  <a:pt x="113228" y="183172"/>
                </a:lnTo>
                <a:lnTo>
                  <a:pt x="46163" y="109912"/>
                </a:lnTo>
                <a:cubicBezTo>
                  <a:pt x="45424" y="109110"/>
                  <a:pt x="44419" y="108709"/>
                  <a:pt x="43411" y="108709"/>
                </a:cubicBezTo>
                <a:cubicBezTo>
                  <a:pt x="42509" y="108709"/>
                  <a:pt x="41604" y="109030"/>
                  <a:pt x="40887" y="109672"/>
                </a:cubicBezTo>
                <a:cubicBezTo>
                  <a:pt x="39368" y="111071"/>
                  <a:pt x="39248" y="113429"/>
                  <a:pt x="40647" y="114948"/>
                </a:cubicBezTo>
                <a:lnTo>
                  <a:pt x="125538" y="207712"/>
                </a:lnTo>
                <a:cubicBezTo>
                  <a:pt x="126278" y="208512"/>
                  <a:pt x="127287" y="208911"/>
                  <a:pt x="128296" y="208911"/>
                </a:cubicBezTo>
                <a:cubicBezTo>
                  <a:pt x="129305" y="208911"/>
                  <a:pt x="130314" y="208512"/>
                  <a:pt x="131054" y="207712"/>
                </a:cubicBezTo>
                <a:lnTo>
                  <a:pt x="145562" y="191845"/>
                </a:lnTo>
                <a:cubicBezTo>
                  <a:pt x="154634" y="200478"/>
                  <a:pt x="166345" y="206393"/>
                  <a:pt x="179374" y="208272"/>
                </a:cubicBezTo>
                <a:cubicBezTo>
                  <a:pt x="179549" y="208296"/>
                  <a:pt x="179722" y="208308"/>
                  <a:pt x="179894" y="208308"/>
                </a:cubicBezTo>
                <a:cubicBezTo>
                  <a:pt x="181729" y="208308"/>
                  <a:pt x="183355" y="206975"/>
                  <a:pt x="183611" y="205075"/>
                </a:cubicBezTo>
                <a:cubicBezTo>
                  <a:pt x="183891" y="203036"/>
                  <a:pt x="182492" y="201158"/>
                  <a:pt x="180413" y="200878"/>
                </a:cubicBezTo>
                <a:cubicBezTo>
                  <a:pt x="167064" y="198920"/>
                  <a:pt x="155314" y="192205"/>
                  <a:pt x="146881" y="182453"/>
                </a:cubicBezTo>
                <a:cubicBezTo>
                  <a:pt x="138608" y="172861"/>
                  <a:pt x="133572" y="160351"/>
                  <a:pt x="133572" y="146642"/>
                </a:cubicBezTo>
                <a:cubicBezTo>
                  <a:pt x="133572" y="131534"/>
                  <a:pt x="139727" y="117825"/>
                  <a:pt x="149639" y="107913"/>
                </a:cubicBezTo>
                <a:cubicBezTo>
                  <a:pt x="159550" y="98001"/>
                  <a:pt x="173259" y="91886"/>
                  <a:pt x="188367" y="91886"/>
                </a:cubicBezTo>
                <a:cubicBezTo>
                  <a:pt x="203515" y="91886"/>
                  <a:pt x="217184" y="98001"/>
                  <a:pt x="227095" y="107913"/>
                </a:cubicBezTo>
                <a:cubicBezTo>
                  <a:pt x="237007" y="117825"/>
                  <a:pt x="243162" y="131534"/>
                  <a:pt x="243162" y="146642"/>
                </a:cubicBezTo>
                <a:cubicBezTo>
                  <a:pt x="243162" y="160351"/>
                  <a:pt x="238126" y="172861"/>
                  <a:pt x="229853" y="182453"/>
                </a:cubicBezTo>
                <a:cubicBezTo>
                  <a:pt x="221420" y="192205"/>
                  <a:pt x="209630" y="198920"/>
                  <a:pt x="196321" y="200878"/>
                </a:cubicBezTo>
                <a:cubicBezTo>
                  <a:pt x="194282" y="201158"/>
                  <a:pt x="192843" y="203036"/>
                  <a:pt x="193123" y="205075"/>
                </a:cubicBezTo>
                <a:cubicBezTo>
                  <a:pt x="193416" y="206975"/>
                  <a:pt x="195011" y="208308"/>
                  <a:pt x="196841" y="208308"/>
                </a:cubicBezTo>
                <a:cubicBezTo>
                  <a:pt x="197012" y="208308"/>
                  <a:pt x="197185" y="208296"/>
                  <a:pt x="197360" y="208272"/>
                </a:cubicBezTo>
                <a:cubicBezTo>
                  <a:pt x="212547" y="206074"/>
                  <a:pt x="225936" y="198400"/>
                  <a:pt x="235489" y="187369"/>
                </a:cubicBezTo>
                <a:cubicBezTo>
                  <a:pt x="244921" y="176418"/>
                  <a:pt x="250636" y="162189"/>
                  <a:pt x="250636" y="146642"/>
                </a:cubicBezTo>
                <a:cubicBezTo>
                  <a:pt x="250636" y="129456"/>
                  <a:pt x="243682" y="113908"/>
                  <a:pt x="232411" y="102638"/>
                </a:cubicBezTo>
                <a:cubicBezTo>
                  <a:pt x="231532" y="101718"/>
                  <a:pt x="230573" y="100839"/>
                  <a:pt x="229613" y="100000"/>
                </a:cubicBezTo>
                <a:lnTo>
                  <a:pt x="255193" y="72062"/>
                </a:lnTo>
                <a:cubicBezTo>
                  <a:pt x="256392" y="70744"/>
                  <a:pt x="256512" y="68865"/>
                  <a:pt x="255552" y="67466"/>
                </a:cubicBezTo>
                <a:lnTo>
                  <a:pt x="238286" y="41607"/>
                </a:lnTo>
                <a:cubicBezTo>
                  <a:pt x="237584" y="40553"/>
                  <a:pt x="236393" y="39972"/>
                  <a:pt x="235189" y="39972"/>
                </a:cubicBezTo>
                <a:cubicBezTo>
                  <a:pt x="234474" y="39972"/>
                  <a:pt x="233755" y="40177"/>
                  <a:pt x="233131" y="40608"/>
                </a:cubicBezTo>
                <a:cubicBezTo>
                  <a:pt x="231412" y="41767"/>
                  <a:pt x="230932" y="44085"/>
                  <a:pt x="232091" y="45804"/>
                </a:cubicBezTo>
                <a:lnTo>
                  <a:pt x="245481" y="65788"/>
                </a:lnTo>
                <a:lnTo>
                  <a:pt x="200117" y="65788"/>
                </a:lnTo>
                <a:lnTo>
                  <a:pt x="210429" y="13390"/>
                </a:lnTo>
                <a:lnTo>
                  <a:pt x="222659" y="31655"/>
                </a:lnTo>
                <a:cubicBezTo>
                  <a:pt x="223364" y="32737"/>
                  <a:pt x="224559" y="33328"/>
                  <a:pt x="225767" y="33328"/>
                </a:cubicBezTo>
                <a:cubicBezTo>
                  <a:pt x="226478" y="33328"/>
                  <a:pt x="227193" y="33124"/>
                  <a:pt x="227815" y="32694"/>
                </a:cubicBezTo>
                <a:cubicBezTo>
                  <a:pt x="229533" y="31575"/>
                  <a:pt x="230013" y="29217"/>
                  <a:pt x="228854" y="27539"/>
                </a:cubicBezTo>
                <a:lnTo>
                  <a:pt x="211588" y="1680"/>
                </a:lnTo>
                <a:cubicBezTo>
                  <a:pt x="210869" y="600"/>
                  <a:pt x="209670" y="1"/>
                  <a:pt x="208471" y="1"/>
                </a:cubicBezTo>
                <a:close/>
              </a:path>
            </a:pathLst>
          </a:custGeom>
          <a:solidFill>
            <a:srgbClr val="775EF5"/>
          </a:solidFill>
          <a:ln>
            <a:solidFill>
              <a:srgbClr val="0070C0"/>
            </a:solidFill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027898"/>
              </p:ext>
            </p:extLst>
          </p:nvPr>
        </p:nvGraphicFramePr>
        <p:xfrm>
          <a:off x="11228794" y="5859565"/>
          <a:ext cx="963206" cy="1018032"/>
        </p:xfrm>
        <a:graphic>
          <a:graphicData uri="http://schemas.openxmlformats.org/drawingml/2006/table">
            <a:tbl>
              <a:tblPr/>
              <a:tblGrid>
                <a:gridCol w="963206"/>
              </a:tblGrid>
              <a:tr h="254508">
                <a:tc>
                  <a:txBody>
                    <a:bodyPr/>
                    <a:lstStyle/>
                    <a:p>
                      <a:pPr rtl="0" fontAlgn="b"/>
                      <a:r>
                        <a:rPr lang="th-TH" sz="1500">
                          <a:effectLst/>
                        </a:rPr>
                        <a:t>กิตติศักดิ์</a:t>
                      </a:r>
                    </a:p>
                  </a:txBody>
                  <a:tcPr marL="19088" marR="19088" marT="12725" marB="1272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08">
                <a:tc>
                  <a:txBody>
                    <a:bodyPr/>
                    <a:lstStyle/>
                    <a:p>
                      <a:pPr rtl="0" fontAlgn="b"/>
                      <a:r>
                        <a:rPr lang="th-TH" sz="1500">
                          <a:effectLst/>
                        </a:rPr>
                        <a:t>พงศธร</a:t>
                      </a:r>
                    </a:p>
                  </a:txBody>
                  <a:tcPr marL="19088" marR="19088" marT="12725" marB="1272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08">
                <a:tc>
                  <a:txBody>
                    <a:bodyPr/>
                    <a:lstStyle/>
                    <a:p>
                      <a:pPr rtl="0" fontAlgn="b"/>
                      <a:r>
                        <a:rPr lang="th-TH" sz="1500">
                          <a:effectLst/>
                        </a:rPr>
                        <a:t>ภัทราพร</a:t>
                      </a:r>
                    </a:p>
                  </a:txBody>
                  <a:tcPr marL="19088" marR="19088" marT="12725" marB="1272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08">
                <a:tc>
                  <a:txBody>
                    <a:bodyPr/>
                    <a:lstStyle/>
                    <a:p>
                      <a:pPr rtl="0" fontAlgn="b"/>
                      <a:r>
                        <a:rPr lang="th-TH" sz="1500" dirty="0">
                          <a:effectLst/>
                        </a:rPr>
                        <a:t>รังสฤษดิ์</a:t>
                      </a:r>
                    </a:p>
                  </a:txBody>
                  <a:tcPr marL="19088" marR="19088" marT="12725" marB="1272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57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6712" b="13547"/>
          <a:stretch/>
        </p:blipFill>
        <p:spPr>
          <a:xfrm>
            <a:off x="3856021" y="1104694"/>
            <a:ext cx="4161077" cy="50320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5154" y="135227"/>
            <a:ext cx="11281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attractiveness is segmented by average ticket size</a:t>
            </a:r>
          </a:p>
        </p:txBody>
      </p:sp>
    </p:spTree>
    <p:extLst>
      <p:ext uri="{BB962C8B-B14F-4D97-AF65-F5344CB8AC3E}">
        <p14:creationId xmlns:p14="http://schemas.microsoft.com/office/powerpoint/2010/main" val="183530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3"/>
          <p:cNvSpPr txBox="1">
            <a:spLocks noGrp="1"/>
          </p:cNvSpPr>
          <p:nvPr>
            <p:ph type="title"/>
          </p:nvPr>
        </p:nvSpPr>
        <p:spPr>
          <a:xfrm>
            <a:off x="315617" y="290268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Overall </a:t>
            </a:r>
            <a:r>
              <a:rPr lang="en" dirty="0"/>
              <a:t>Comparison</a:t>
            </a:r>
            <a:endParaRPr dirty="0"/>
          </a:p>
        </p:txBody>
      </p:sp>
      <p:sp>
        <p:nvSpPr>
          <p:cNvPr id="890" name="Google Shape;890;p53"/>
          <p:cNvSpPr/>
          <p:nvPr/>
        </p:nvSpPr>
        <p:spPr>
          <a:xfrm rot="5400000">
            <a:off x="6164617" y="5186768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1" name="Google Shape;891;p53"/>
          <p:cNvSpPr/>
          <p:nvPr/>
        </p:nvSpPr>
        <p:spPr>
          <a:xfrm rot="5400000">
            <a:off x="6164617" y="3225135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2" name="Google Shape;892;p53"/>
          <p:cNvSpPr/>
          <p:nvPr/>
        </p:nvSpPr>
        <p:spPr>
          <a:xfrm rot="5400000">
            <a:off x="5808117" y="5186768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3" name="Google Shape;893;p53"/>
          <p:cNvSpPr/>
          <p:nvPr/>
        </p:nvSpPr>
        <p:spPr>
          <a:xfrm rot="5400000">
            <a:off x="5808117" y="3225135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4" name="Google Shape;894;p53"/>
          <p:cNvSpPr/>
          <p:nvPr/>
        </p:nvSpPr>
        <p:spPr>
          <a:xfrm rot="5400000">
            <a:off x="5451617" y="5186768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5" name="Google Shape;895;p53"/>
          <p:cNvSpPr/>
          <p:nvPr/>
        </p:nvSpPr>
        <p:spPr>
          <a:xfrm rot="5400000">
            <a:off x="5451617" y="3225135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6" name="Google Shape;896;p53"/>
          <p:cNvSpPr/>
          <p:nvPr/>
        </p:nvSpPr>
        <p:spPr>
          <a:xfrm rot="5400000">
            <a:off x="5095117" y="5186768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7" name="Google Shape;897;p53"/>
          <p:cNvSpPr/>
          <p:nvPr/>
        </p:nvSpPr>
        <p:spPr>
          <a:xfrm rot="5400000">
            <a:off x="5095117" y="3225135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8" name="Google Shape;898;p53"/>
          <p:cNvSpPr/>
          <p:nvPr/>
        </p:nvSpPr>
        <p:spPr>
          <a:xfrm rot="5400000">
            <a:off x="4738617" y="5186768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9" name="Google Shape;899;p53"/>
          <p:cNvSpPr/>
          <p:nvPr/>
        </p:nvSpPr>
        <p:spPr>
          <a:xfrm rot="5400000">
            <a:off x="4738617" y="3225135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0" name="Google Shape;900;p53"/>
          <p:cNvSpPr/>
          <p:nvPr/>
        </p:nvSpPr>
        <p:spPr>
          <a:xfrm rot="5400000">
            <a:off x="4382117" y="5186768"/>
            <a:ext cx="215600" cy="215600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1" name="Google Shape;901;p53"/>
          <p:cNvSpPr/>
          <p:nvPr/>
        </p:nvSpPr>
        <p:spPr>
          <a:xfrm rot="5400000">
            <a:off x="4382117" y="3225135"/>
            <a:ext cx="215600" cy="215600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2" name="Google Shape;902;p53"/>
          <p:cNvSpPr/>
          <p:nvPr/>
        </p:nvSpPr>
        <p:spPr>
          <a:xfrm rot="5400000">
            <a:off x="4025617" y="5186768"/>
            <a:ext cx="215600" cy="215600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3" name="Google Shape;903;p53"/>
          <p:cNvSpPr/>
          <p:nvPr/>
        </p:nvSpPr>
        <p:spPr>
          <a:xfrm rot="5400000">
            <a:off x="4025617" y="3225135"/>
            <a:ext cx="215600" cy="215600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4" name="Google Shape;904;p53"/>
          <p:cNvSpPr/>
          <p:nvPr/>
        </p:nvSpPr>
        <p:spPr>
          <a:xfrm rot="5400000">
            <a:off x="3669117" y="5186768"/>
            <a:ext cx="215600" cy="215600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5" name="Google Shape;905;p53"/>
          <p:cNvSpPr/>
          <p:nvPr/>
        </p:nvSpPr>
        <p:spPr>
          <a:xfrm rot="5400000">
            <a:off x="3669117" y="3225135"/>
            <a:ext cx="215600" cy="215600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6" name="Google Shape;906;p53"/>
          <p:cNvSpPr/>
          <p:nvPr/>
        </p:nvSpPr>
        <p:spPr>
          <a:xfrm rot="5400000">
            <a:off x="3312617" y="5186768"/>
            <a:ext cx="215600" cy="215600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7" name="Google Shape;907;p53"/>
          <p:cNvSpPr/>
          <p:nvPr/>
        </p:nvSpPr>
        <p:spPr>
          <a:xfrm rot="5400000">
            <a:off x="3312617" y="3225135"/>
            <a:ext cx="215600" cy="215600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8" name="Google Shape;908;p53"/>
          <p:cNvSpPr/>
          <p:nvPr/>
        </p:nvSpPr>
        <p:spPr>
          <a:xfrm rot="5400000">
            <a:off x="2956117" y="5186768"/>
            <a:ext cx="215600" cy="215600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9" name="Google Shape;909;p53"/>
          <p:cNvSpPr/>
          <p:nvPr/>
        </p:nvSpPr>
        <p:spPr>
          <a:xfrm rot="5400000">
            <a:off x="2956117" y="3225135"/>
            <a:ext cx="215600" cy="215600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10" name="Google Shape;910;p53"/>
          <p:cNvSpPr txBox="1">
            <a:spLocks noGrp="1"/>
          </p:cNvSpPr>
          <p:nvPr>
            <p:ph type="title"/>
          </p:nvPr>
        </p:nvSpPr>
        <p:spPr>
          <a:xfrm>
            <a:off x="5067355" y="2674319"/>
            <a:ext cx="1474400" cy="4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3067" dirty="0" smtClean="0"/>
              <a:t>48%</a:t>
            </a:r>
            <a:endParaRPr sz="3067" dirty="0"/>
          </a:p>
        </p:txBody>
      </p:sp>
      <p:sp>
        <p:nvSpPr>
          <p:cNvPr id="911" name="Google Shape;911;p53"/>
          <p:cNvSpPr txBox="1">
            <a:spLocks noGrp="1"/>
          </p:cNvSpPr>
          <p:nvPr>
            <p:ph type="title"/>
          </p:nvPr>
        </p:nvSpPr>
        <p:spPr>
          <a:xfrm>
            <a:off x="5067355" y="4710519"/>
            <a:ext cx="1474400" cy="4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3067" dirty="0" smtClean="0"/>
              <a:t>52%</a:t>
            </a:r>
            <a:endParaRPr sz="3067" dirty="0"/>
          </a:p>
        </p:txBody>
      </p:sp>
      <p:cxnSp>
        <p:nvCxnSpPr>
          <p:cNvPr id="912" name="Google Shape;912;p53"/>
          <p:cNvCxnSpPr/>
          <p:nvPr/>
        </p:nvCxnSpPr>
        <p:spPr>
          <a:xfrm>
            <a:off x="7327133" y="2427433"/>
            <a:ext cx="0" cy="29800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sp>
        <p:nvSpPr>
          <p:cNvPr id="913" name="Google Shape;913;p53"/>
          <p:cNvSpPr txBox="1">
            <a:spLocks noGrp="1"/>
          </p:cNvSpPr>
          <p:nvPr>
            <p:ph type="title"/>
          </p:nvPr>
        </p:nvSpPr>
        <p:spPr>
          <a:xfrm>
            <a:off x="7473228" y="4661389"/>
            <a:ext cx="3565867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5200" dirty="0" smtClean="0"/>
              <a:t>33</a:t>
            </a:r>
            <a:endParaRPr sz="5200" dirty="0"/>
          </a:p>
        </p:txBody>
      </p:sp>
      <p:sp>
        <p:nvSpPr>
          <p:cNvPr id="914" name="Google Shape;914;p53"/>
          <p:cNvSpPr txBox="1">
            <a:spLocks noGrp="1"/>
          </p:cNvSpPr>
          <p:nvPr>
            <p:ph type="title"/>
          </p:nvPr>
        </p:nvSpPr>
        <p:spPr>
          <a:xfrm>
            <a:off x="8017750" y="3977305"/>
            <a:ext cx="2651600" cy="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 smtClean="0">
                <a:latin typeface="Titillium Web"/>
                <a:ea typeface="Titillium Web"/>
                <a:cs typeface="Titillium Web"/>
                <a:sym typeface="Titillium Web"/>
              </a:rPr>
              <a:t>Total Participants (n)</a:t>
            </a:r>
            <a:endParaRPr sz="24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16" name="Google Shape;916;p53"/>
          <p:cNvSpPr txBox="1">
            <a:spLocks noGrp="1"/>
          </p:cNvSpPr>
          <p:nvPr>
            <p:ph type="title"/>
          </p:nvPr>
        </p:nvSpPr>
        <p:spPr>
          <a:xfrm>
            <a:off x="2794483" y="2262621"/>
            <a:ext cx="4319467" cy="4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 fontAlgn="b">
              <a:spcBef>
                <a:spcPts val="0"/>
              </a:spcBef>
              <a:spcAft>
                <a:spcPts val="0"/>
              </a:spcAft>
            </a:pPr>
            <a:r>
              <a:rPr lang="th-TH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ลดค่า </a:t>
            </a:r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 </a:t>
            </a:r>
            <a:r>
              <a:rPr lang="th-TH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แบบ </a:t>
            </a:r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</a:t>
            </a:r>
          </a:p>
        </p:txBody>
      </p:sp>
      <p:sp>
        <p:nvSpPr>
          <p:cNvPr id="33" name="Google Shape;916;p53">
            <a:extLst>
              <a:ext uri="{FF2B5EF4-FFF2-40B4-BE49-F238E27FC236}">
                <a16:creationId xmlns:a16="http://schemas.microsoft.com/office/drawing/2014/main" xmlns="" id="{240AC718-01DF-449F-87A7-852FD5F8047C}"/>
              </a:ext>
            </a:extLst>
          </p:cNvPr>
          <p:cNvSpPr txBox="1">
            <a:spLocks/>
          </p:cNvSpPr>
          <p:nvPr/>
        </p:nvSpPr>
        <p:spPr>
          <a:xfrm>
            <a:off x="2759219" y="4181449"/>
            <a:ext cx="4319467" cy="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fontAlgn="b"/>
            <a:r>
              <a:rPr lang="th-TH" sz="2400" b="1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ลดค่า </a:t>
            </a:r>
            <a:r>
              <a:rPr lang="en-US" sz="2400" b="1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 </a:t>
            </a:r>
            <a:r>
              <a:rPr lang="th-TH" sz="2400" b="1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แบบ </a:t>
            </a:r>
            <a:r>
              <a:rPr lang="en-US" sz="2400" b="1" kern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</a:t>
            </a:r>
            <a:endParaRPr lang="en-US" sz="2400" b="1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Picture 3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xmlns="" id="{AA28EDC5-4B3D-4C98-AD4C-29701D9372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8" b="26685"/>
          <a:stretch/>
        </p:blipFill>
        <p:spPr>
          <a:xfrm>
            <a:off x="1171250" y="4166315"/>
            <a:ext cx="1193427" cy="14797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953" y="2236214"/>
            <a:ext cx="1628435" cy="1623007"/>
          </a:xfrm>
          <a:prstGeom prst="rect">
            <a:avLst/>
          </a:prstGeom>
        </p:spPr>
      </p:pic>
      <p:pic>
        <p:nvPicPr>
          <p:cNvPr id="36" name="Picture 35" descr="Graphical user interface, website&#10;&#10;Description automatically generated">
            <a:extLst>
              <a:ext uri="{FF2B5EF4-FFF2-40B4-BE49-F238E27FC236}">
                <a16:creationId xmlns:a16="http://schemas.microsoft.com/office/drawing/2014/main" xmlns="" id="{EF796D4A-7FC9-4F5A-9D4B-378BBEDCA89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9" b="15429"/>
          <a:stretch/>
        </p:blipFill>
        <p:spPr>
          <a:xfrm>
            <a:off x="1152542" y="1975104"/>
            <a:ext cx="1347511" cy="165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3"/>
          <p:cNvSpPr txBox="1">
            <a:spLocks noGrp="1"/>
          </p:cNvSpPr>
          <p:nvPr>
            <p:ph type="title"/>
          </p:nvPr>
        </p:nvSpPr>
        <p:spPr>
          <a:xfrm>
            <a:off x="315617" y="290268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Overall </a:t>
            </a:r>
            <a:r>
              <a:rPr lang="en" dirty="0"/>
              <a:t>Comparison</a:t>
            </a:r>
            <a:endParaRPr dirty="0"/>
          </a:p>
        </p:txBody>
      </p:sp>
      <p:sp>
        <p:nvSpPr>
          <p:cNvPr id="890" name="Google Shape;890;p53"/>
          <p:cNvSpPr/>
          <p:nvPr/>
        </p:nvSpPr>
        <p:spPr>
          <a:xfrm rot="5400000">
            <a:off x="5374696" y="4497815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1" name="Google Shape;891;p53"/>
          <p:cNvSpPr/>
          <p:nvPr/>
        </p:nvSpPr>
        <p:spPr>
          <a:xfrm rot="5400000">
            <a:off x="5430884" y="2979782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2" name="Google Shape;892;p53"/>
          <p:cNvSpPr/>
          <p:nvPr/>
        </p:nvSpPr>
        <p:spPr>
          <a:xfrm rot="5400000">
            <a:off x="5018196" y="4497815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3" name="Google Shape;893;p53"/>
          <p:cNvSpPr/>
          <p:nvPr/>
        </p:nvSpPr>
        <p:spPr>
          <a:xfrm rot="5400000">
            <a:off x="5074384" y="2979782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4" name="Google Shape;894;p53"/>
          <p:cNvSpPr/>
          <p:nvPr/>
        </p:nvSpPr>
        <p:spPr>
          <a:xfrm rot="5400000">
            <a:off x="4661696" y="4497815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5" name="Google Shape;895;p53"/>
          <p:cNvSpPr/>
          <p:nvPr/>
        </p:nvSpPr>
        <p:spPr>
          <a:xfrm rot="5400000">
            <a:off x="4717884" y="2979782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6" name="Google Shape;896;p53"/>
          <p:cNvSpPr/>
          <p:nvPr/>
        </p:nvSpPr>
        <p:spPr>
          <a:xfrm rot="5400000">
            <a:off x="4305196" y="4497815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7" name="Google Shape;897;p53"/>
          <p:cNvSpPr/>
          <p:nvPr/>
        </p:nvSpPr>
        <p:spPr>
          <a:xfrm rot="5400000">
            <a:off x="4361384" y="2979782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8" name="Google Shape;898;p53"/>
          <p:cNvSpPr/>
          <p:nvPr/>
        </p:nvSpPr>
        <p:spPr>
          <a:xfrm rot="5400000">
            <a:off x="3948696" y="4497815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9" name="Google Shape;899;p53"/>
          <p:cNvSpPr/>
          <p:nvPr/>
        </p:nvSpPr>
        <p:spPr>
          <a:xfrm rot="5400000">
            <a:off x="4004884" y="2979782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0" name="Google Shape;900;p53"/>
          <p:cNvSpPr/>
          <p:nvPr/>
        </p:nvSpPr>
        <p:spPr>
          <a:xfrm rot="5400000">
            <a:off x="3592196" y="4497815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1" name="Google Shape;901;p53"/>
          <p:cNvSpPr/>
          <p:nvPr/>
        </p:nvSpPr>
        <p:spPr>
          <a:xfrm rot="5400000">
            <a:off x="3648384" y="2979782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2" name="Google Shape;902;p53"/>
          <p:cNvSpPr/>
          <p:nvPr/>
        </p:nvSpPr>
        <p:spPr>
          <a:xfrm rot="5400000">
            <a:off x="3235696" y="4497815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3" name="Google Shape;903;p53"/>
          <p:cNvSpPr/>
          <p:nvPr/>
        </p:nvSpPr>
        <p:spPr>
          <a:xfrm rot="5400000">
            <a:off x="3291884" y="2979782"/>
            <a:ext cx="215600" cy="215600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4" name="Google Shape;904;p53"/>
          <p:cNvSpPr/>
          <p:nvPr/>
        </p:nvSpPr>
        <p:spPr>
          <a:xfrm rot="5400000">
            <a:off x="2879196" y="4497815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5" name="Google Shape;905;p53"/>
          <p:cNvSpPr/>
          <p:nvPr/>
        </p:nvSpPr>
        <p:spPr>
          <a:xfrm rot="5400000">
            <a:off x="2935384" y="2979782"/>
            <a:ext cx="215600" cy="215600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6" name="Google Shape;906;p53"/>
          <p:cNvSpPr/>
          <p:nvPr/>
        </p:nvSpPr>
        <p:spPr>
          <a:xfrm rot="5400000">
            <a:off x="2522696" y="4497815"/>
            <a:ext cx="215600" cy="215600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7" name="Google Shape;907;p53"/>
          <p:cNvSpPr/>
          <p:nvPr/>
        </p:nvSpPr>
        <p:spPr>
          <a:xfrm rot="5400000">
            <a:off x="2578884" y="2979782"/>
            <a:ext cx="215600" cy="215600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8" name="Google Shape;908;p53"/>
          <p:cNvSpPr/>
          <p:nvPr/>
        </p:nvSpPr>
        <p:spPr>
          <a:xfrm rot="5400000">
            <a:off x="2166196" y="4497815"/>
            <a:ext cx="215600" cy="215600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9" name="Google Shape;909;p53"/>
          <p:cNvSpPr/>
          <p:nvPr/>
        </p:nvSpPr>
        <p:spPr>
          <a:xfrm rot="5400000">
            <a:off x="2222384" y="2979782"/>
            <a:ext cx="215600" cy="215600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10" name="Google Shape;910;p53"/>
          <p:cNvSpPr txBox="1">
            <a:spLocks noGrp="1"/>
          </p:cNvSpPr>
          <p:nvPr>
            <p:ph type="title"/>
          </p:nvPr>
        </p:nvSpPr>
        <p:spPr>
          <a:xfrm>
            <a:off x="4333622" y="2428966"/>
            <a:ext cx="1474400" cy="4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3067" dirty="0" smtClean="0"/>
              <a:t>42%</a:t>
            </a:r>
            <a:endParaRPr sz="3067" dirty="0"/>
          </a:p>
        </p:txBody>
      </p:sp>
      <p:sp>
        <p:nvSpPr>
          <p:cNvPr id="911" name="Google Shape;911;p53"/>
          <p:cNvSpPr txBox="1">
            <a:spLocks noGrp="1"/>
          </p:cNvSpPr>
          <p:nvPr>
            <p:ph type="title"/>
          </p:nvPr>
        </p:nvSpPr>
        <p:spPr>
          <a:xfrm>
            <a:off x="4277434" y="4021566"/>
            <a:ext cx="1474400" cy="4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3067" dirty="0" smtClean="0"/>
              <a:t>52%</a:t>
            </a:r>
            <a:endParaRPr sz="3067" dirty="0"/>
          </a:p>
        </p:txBody>
      </p:sp>
      <p:cxnSp>
        <p:nvCxnSpPr>
          <p:cNvPr id="912" name="Google Shape;912;p53"/>
          <p:cNvCxnSpPr/>
          <p:nvPr/>
        </p:nvCxnSpPr>
        <p:spPr>
          <a:xfrm>
            <a:off x="7327133" y="2427433"/>
            <a:ext cx="0" cy="29800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sp>
        <p:nvSpPr>
          <p:cNvPr id="913" name="Google Shape;913;p53"/>
          <p:cNvSpPr txBox="1">
            <a:spLocks noGrp="1"/>
          </p:cNvSpPr>
          <p:nvPr>
            <p:ph type="title"/>
          </p:nvPr>
        </p:nvSpPr>
        <p:spPr>
          <a:xfrm>
            <a:off x="7473228" y="4661389"/>
            <a:ext cx="3565867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5200" dirty="0" smtClean="0"/>
              <a:t>33</a:t>
            </a:r>
            <a:endParaRPr sz="5200" dirty="0"/>
          </a:p>
        </p:txBody>
      </p:sp>
      <p:sp>
        <p:nvSpPr>
          <p:cNvPr id="914" name="Google Shape;914;p53"/>
          <p:cNvSpPr txBox="1">
            <a:spLocks noGrp="1"/>
          </p:cNvSpPr>
          <p:nvPr>
            <p:ph type="title"/>
          </p:nvPr>
        </p:nvSpPr>
        <p:spPr>
          <a:xfrm>
            <a:off x="8017750" y="3977305"/>
            <a:ext cx="2651600" cy="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 smtClean="0">
                <a:latin typeface="Titillium Web"/>
                <a:ea typeface="Titillium Web"/>
                <a:cs typeface="Titillium Web"/>
                <a:sym typeface="Titillium Web"/>
              </a:rPr>
              <a:t>Total Participants (n)</a:t>
            </a:r>
            <a:endParaRPr sz="24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16" name="Google Shape;916;p53"/>
          <p:cNvSpPr txBox="1">
            <a:spLocks noGrp="1"/>
          </p:cNvSpPr>
          <p:nvPr>
            <p:ph type="title"/>
          </p:nvPr>
        </p:nvSpPr>
        <p:spPr>
          <a:xfrm>
            <a:off x="2060750" y="2017268"/>
            <a:ext cx="4319467" cy="4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 fontAlgn="b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Ticket size &lt; 5K THB</a:t>
            </a:r>
            <a:endParaRPr lang="en-US" sz="2400" b="1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953" y="2236214"/>
            <a:ext cx="1628435" cy="1623007"/>
          </a:xfrm>
          <a:prstGeom prst="rect">
            <a:avLst/>
          </a:prstGeom>
        </p:spPr>
      </p:pic>
      <p:sp>
        <p:nvSpPr>
          <p:cNvPr id="36" name="Google Shape;890;p53"/>
          <p:cNvSpPr/>
          <p:nvPr/>
        </p:nvSpPr>
        <p:spPr>
          <a:xfrm rot="5400000">
            <a:off x="5366395" y="5973043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892;p53"/>
          <p:cNvSpPr/>
          <p:nvPr/>
        </p:nvSpPr>
        <p:spPr>
          <a:xfrm rot="5400000">
            <a:off x="5009895" y="5973043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894;p53"/>
          <p:cNvSpPr/>
          <p:nvPr/>
        </p:nvSpPr>
        <p:spPr>
          <a:xfrm rot="5400000">
            <a:off x="4653395" y="5973043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" name="Google Shape;896;p53"/>
          <p:cNvSpPr/>
          <p:nvPr/>
        </p:nvSpPr>
        <p:spPr>
          <a:xfrm rot="5400000">
            <a:off x="4296895" y="5973043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898;p53"/>
          <p:cNvSpPr/>
          <p:nvPr/>
        </p:nvSpPr>
        <p:spPr>
          <a:xfrm rot="5400000">
            <a:off x="3940395" y="5973043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900;p53"/>
          <p:cNvSpPr/>
          <p:nvPr/>
        </p:nvSpPr>
        <p:spPr>
          <a:xfrm rot="5400000">
            <a:off x="3583895" y="5973043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902;p53"/>
          <p:cNvSpPr/>
          <p:nvPr/>
        </p:nvSpPr>
        <p:spPr>
          <a:xfrm rot="5400000">
            <a:off x="3227395" y="5973043"/>
            <a:ext cx="215600" cy="21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904;p53"/>
          <p:cNvSpPr/>
          <p:nvPr/>
        </p:nvSpPr>
        <p:spPr>
          <a:xfrm rot="5400000">
            <a:off x="2870895" y="5973043"/>
            <a:ext cx="215600" cy="215600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906;p53"/>
          <p:cNvSpPr/>
          <p:nvPr/>
        </p:nvSpPr>
        <p:spPr>
          <a:xfrm rot="5400000">
            <a:off x="2514395" y="5973043"/>
            <a:ext cx="215600" cy="215600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" name="Google Shape;908;p53"/>
          <p:cNvSpPr/>
          <p:nvPr/>
        </p:nvSpPr>
        <p:spPr>
          <a:xfrm rot="5400000">
            <a:off x="2157895" y="5973043"/>
            <a:ext cx="215600" cy="215600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911;p53"/>
          <p:cNvSpPr txBox="1">
            <a:spLocks/>
          </p:cNvSpPr>
          <p:nvPr/>
        </p:nvSpPr>
        <p:spPr>
          <a:xfrm>
            <a:off x="4269133" y="5496794"/>
            <a:ext cx="1474400" cy="44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" sz="3067" smtClean="0"/>
              <a:t>52%</a:t>
            </a:r>
            <a:endParaRPr lang="en" sz="3067" dirty="0"/>
          </a:p>
        </p:txBody>
      </p:sp>
      <p:sp>
        <p:nvSpPr>
          <p:cNvPr id="48" name="Google Shape;916;p53"/>
          <p:cNvSpPr txBox="1">
            <a:spLocks/>
          </p:cNvSpPr>
          <p:nvPr/>
        </p:nvSpPr>
        <p:spPr>
          <a:xfrm>
            <a:off x="2060749" y="3620372"/>
            <a:ext cx="4319467" cy="44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>
              <a:spcBef>
                <a:spcPts val="0"/>
              </a:spcBef>
            </a:pP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Ticket size 5K - 10 THB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Google Shape;916;p53"/>
          <p:cNvSpPr txBox="1">
            <a:spLocks/>
          </p:cNvSpPr>
          <p:nvPr/>
        </p:nvSpPr>
        <p:spPr>
          <a:xfrm>
            <a:off x="2060748" y="5140131"/>
            <a:ext cx="4319467" cy="44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>
              <a:spcBef>
                <a:spcPts val="0"/>
              </a:spcBef>
            </a:pP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Ticket size &gt; 10K THB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1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3" y="1854555"/>
            <a:ext cx="2039465" cy="3627529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023893157"/>
              </p:ext>
            </p:extLst>
          </p:nvPr>
        </p:nvGraphicFramePr>
        <p:xfrm>
          <a:off x="2738192" y="1134530"/>
          <a:ext cx="2160074" cy="144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061268067"/>
              </p:ext>
            </p:extLst>
          </p:nvPr>
        </p:nvGraphicFramePr>
        <p:xfrm>
          <a:off x="2738192" y="2948294"/>
          <a:ext cx="2160074" cy="144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284402257"/>
              </p:ext>
            </p:extLst>
          </p:nvPr>
        </p:nvGraphicFramePr>
        <p:xfrm>
          <a:off x="2738192" y="4762058"/>
          <a:ext cx="2160074" cy="144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852346143"/>
              </p:ext>
            </p:extLst>
          </p:nvPr>
        </p:nvGraphicFramePr>
        <p:xfrm>
          <a:off x="8628131" y="1134530"/>
          <a:ext cx="2160074" cy="144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862068865"/>
              </p:ext>
            </p:extLst>
          </p:nvPr>
        </p:nvGraphicFramePr>
        <p:xfrm>
          <a:off x="8628131" y="2948294"/>
          <a:ext cx="2160074" cy="144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4024036247"/>
              </p:ext>
            </p:extLst>
          </p:nvPr>
        </p:nvGraphicFramePr>
        <p:xfrm>
          <a:off x="8628131" y="4762058"/>
          <a:ext cx="2160074" cy="144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9601" y="1854555"/>
            <a:ext cx="2039466" cy="36275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5154" y="135227"/>
            <a:ext cx="11281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A/B Testing Result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6968" y="6285121"/>
            <a:ext cx="89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 17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40382" y="1669889"/>
            <a:ext cx="75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0 - 5K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406520" y="5297417"/>
            <a:ext cx="75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10K+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254120" y="3483653"/>
            <a:ext cx="90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5 - 10K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330321" y="1669889"/>
            <a:ext cx="75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0 - 5K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36907" y="5243755"/>
            <a:ext cx="75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10K+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84507" y="3429991"/>
            <a:ext cx="90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5 - 10K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07557" y="6206490"/>
            <a:ext cx="89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 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4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54416"/>
              </p:ext>
            </p:extLst>
          </p:nvPr>
        </p:nvGraphicFramePr>
        <p:xfrm>
          <a:off x="426720" y="1267966"/>
          <a:ext cx="11265409" cy="4669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69901"/>
                <a:gridCol w="3556361"/>
                <a:gridCol w="3339147"/>
              </a:tblGrid>
              <a:tr h="1531608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Average Trading Ticket (THB)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3600" u="none" strike="noStrike" dirty="0">
                          <a:effectLst/>
                        </a:rPr>
                        <a:t>ลดค่า </a:t>
                      </a:r>
                      <a:r>
                        <a:rPr lang="en-US" sz="3600" u="none" strike="noStrike" dirty="0">
                          <a:effectLst/>
                        </a:rPr>
                        <a:t>fee </a:t>
                      </a:r>
                      <a:r>
                        <a:rPr lang="th-TH" sz="3600" u="none" strike="noStrike" dirty="0">
                          <a:effectLst/>
                        </a:rPr>
                        <a:t>แบบ </a:t>
                      </a:r>
                      <a:r>
                        <a:rPr lang="en-US" sz="3600" u="none" strike="noStrike" dirty="0" smtClean="0">
                          <a:effectLst/>
                        </a:rPr>
                        <a:t>Percentage</a:t>
                      </a:r>
                      <a:endParaRPr lang="th-TH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3600" u="none" strike="noStrike" dirty="0">
                          <a:effectLst/>
                        </a:rPr>
                        <a:t>ลดค่า </a:t>
                      </a:r>
                      <a:r>
                        <a:rPr lang="en-US" sz="3600" u="none" strike="noStrike" dirty="0">
                          <a:effectLst/>
                        </a:rPr>
                        <a:t>fee </a:t>
                      </a:r>
                      <a:r>
                        <a:rPr lang="th-TH" sz="3600" u="none" strike="noStrike" dirty="0">
                          <a:effectLst/>
                        </a:rPr>
                        <a:t>แบบ </a:t>
                      </a:r>
                      <a:r>
                        <a:rPr lang="en-US" sz="3600" u="none" strike="noStrike" dirty="0">
                          <a:effectLst/>
                        </a:rPr>
                        <a:t>fixed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84482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0-5,000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18.18%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24.24%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</a:tr>
              <a:tr h="784482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5,000-10,000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9.09%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12.12%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</a:tr>
              <a:tr h="784482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&gt;10,000+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24.24%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12.12%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</a:tr>
              <a:tr h="784482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1" u="none" strike="noStrike" dirty="0">
                          <a:effectLst/>
                        </a:rPr>
                        <a:t>Total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u="none" strike="noStrike">
                          <a:effectLst/>
                        </a:rPr>
                        <a:t>51.52%</a:t>
                      </a:r>
                      <a:endParaRPr lang="en-US" sz="3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u="none" strike="noStrike" dirty="0">
                          <a:effectLst/>
                        </a:rPr>
                        <a:t>48.48%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154" y="135227"/>
            <a:ext cx="11281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A/B Testing Result</a:t>
            </a:r>
          </a:p>
        </p:txBody>
      </p:sp>
    </p:spTree>
    <p:extLst>
      <p:ext uri="{BB962C8B-B14F-4D97-AF65-F5344CB8AC3E}">
        <p14:creationId xmlns:p14="http://schemas.microsoft.com/office/powerpoint/2010/main" val="55212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152</Words>
  <Application>Microsoft Office PowerPoint</Application>
  <PresentationFormat>Widescreen</PresentationFormat>
  <Paragraphs>50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Cordia New</vt:lpstr>
      <vt:lpstr>Squada One</vt:lpstr>
      <vt:lpstr>Tahoma</vt:lpstr>
      <vt:lpstr>Titillium Web</vt:lpstr>
      <vt:lpstr>Office Theme</vt:lpstr>
      <vt:lpstr>PowerPoint Presentation</vt:lpstr>
      <vt:lpstr>PowerPoint Presentation</vt:lpstr>
      <vt:lpstr>Overall Comparison</vt:lpstr>
      <vt:lpstr>Overall Comparison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Kittisak Rangseepanya</dc:creator>
  <cp:lastModifiedBy>Kittisak Rangseepanya</cp:lastModifiedBy>
  <cp:revision>9</cp:revision>
  <dcterms:created xsi:type="dcterms:W3CDTF">2021-04-17T03:34:43Z</dcterms:created>
  <dcterms:modified xsi:type="dcterms:W3CDTF">2021-04-17T04:40:42Z</dcterms:modified>
</cp:coreProperties>
</file>