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FA8E-5FF0-4EB8-9152-BC204654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A1FE99-3431-45B1-9C6F-924FF25EC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898F6-934F-4685-BFF6-1D7C5E9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5B680-FF16-4847-B447-E9773406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D3E29-C8DD-4840-A8CE-57789124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243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63B09-226C-4C7E-A34E-A18B8799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A5F2E4-4F78-4DBC-B678-0CF2D147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A4111-CB87-4960-A375-7CE8201E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08E775-1128-40E3-9028-C908F930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A8C71-88C5-4507-8A9E-ED689546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509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720F56-5B2D-4A69-879B-FD7F06638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A016DE-33F4-4F8D-9ED3-C7308B4F0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7E404-F0E3-4840-BF58-5C0A64E3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46A19-88B3-431C-941A-FAD3CA67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AD87-C374-43CE-BC0C-3B86740C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902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FDC99-77A9-45DE-9710-BFE4D240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6C8CE-DC27-4527-8099-4BA8AC2E8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FB27A-B762-4371-98D2-01E02C7B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FAC5A-0E09-4A80-A99E-7D0A5E30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2AD3E-31F8-473D-9C50-0DA84340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843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BD7A2-BCD5-4986-B1C8-3F172876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F0A795-AB28-4758-8064-1DCB72D8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D0771-4672-4A71-88D5-BD2CA86E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08AC1-AEEA-4AC7-96CB-5E7D9439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D2BB3-A4F1-40F2-A57C-47EAA404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4115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3A056-9926-4A2A-8628-FE2A24BA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B0082-EB49-4348-A44C-70FA9246C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DCC686-214E-4787-BCD2-9EC08F2D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1185B-7F05-4171-A80A-9A39DE08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58701-D55F-4BA3-8ABA-F2239D74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2E148-E146-47E4-95A8-528EE2A9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2643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2510E-81CA-4C1E-B993-DAEF25C9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7F00E-938F-4BEA-9C89-14D6E0EF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CE5A39-1EE6-429F-8118-905F4897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563D0-7EDA-4BC5-BD39-DBAEB3E11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C7F0F-B518-4CBD-9B16-42EFD00D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E1FB08-13DB-483A-9692-CBCD0E15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320BC-D770-4393-9E9D-3C3EC3DA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F28BB3-4D70-492D-BD94-930E3353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464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0553A-60CC-4D77-9850-21370D4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767A03-060F-4DEF-9F22-FEEEE34E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440E43-A9F4-4244-A787-72B3A96F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BB69E1-077D-433F-8449-97354EF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1361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3CBD4F-C23B-4CCC-9CE3-7D1B067D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5DDD2D-99C1-4C69-BB06-00297765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F659A-27BD-4FDC-A9BD-6EF2D97C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77284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BD9-8941-4419-932C-43327FE5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7B848-90D1-4847-854F-62097468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6E6B3-D5E6-49A8-92EE-4A506F05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BA41F-6B39-40B3-BC2B-BF565179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CA299-ABC0-47DC-B73F-81090CCB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AEB96-50B9-4F3D-94E3-B97758E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639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757EE-DFF6-40C9-B71E-FD4E2CE2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380465-CA02-4F47-B8C5-36B8F9661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A7ECF4-B82F-416D-B25A-0DFF35CC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41E48-7559-4DBD-8A5A-ED82F215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7359E-8E96-4B7F-9A15-D9B7C80A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6C8EC-B46F-446F-A96F-91C5ABDA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4049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4E1EEB-9638-48DB-A0FB-50378C7D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609DE-2174-412F-97A6-F03E7CC9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F0E7B-C668-4A0E-9063-28CD05FF9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E3FC-7046-4F78-890E-8212377423F9}" type="datetimeFigureOut">
              <a:rPr lang="zh-SG" altLang="en-US" smtClean="0"/>
              <a:t>4/6/2023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B8C4A-DC80-40F8-9B37-5DC43674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8BD41-AFAE-4BA7-A379-CB7C217A6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11DC-7E07-48FD-90B9-3709413FDBA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102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40B44075-D2D8-496C-90C8-BDA44A8B567C}"/>
              </a:ext>
            </a:extLst>
          </p:cNvPr>
          <p:cNvGrpSpPr/>
          <p:nvPr/>
        </p:nvGrpSpPr>
        <p:grpSpPr>
          <a:xfrm>
            <a:off x="7253714" y="1156696"/>
            <a:ext cx="643466" cy="3478599"/>
            <a:chOff x="3522133" y="703934"/>
            <a:chExt cx="643466" cy="3478599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1A73321-47EF-4006-8905-FEDD48191E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66" y="1066800"/>
              <a:ext cx="0" cy="3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AA939D1-5665-4CB7-84BA-E3CD2A8AC134}"/>
                </a:ext>
              </a:extLst>
            </p:cNvPr>
            <p:cNvSpPr txBox="1"/>
            <p:nvPr/>
          </p:nvSpPr>
          <p:spPr>
            <a:xfrm>
              <a:off x="3522133" y="7039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7C6DD2-E1BF-4CB3-BDE6-0BE134DE63B9}"/>
              </a:ext>
            </a:extLst>
          </p:cNvPr>
          <p:cNvGrpSpPr/>
          <p:nvPr/>
        </p:nvGrpSpPr>
        <p:grpSpPr>
          <a:xfrm>
            <a:off x="7075914" y="1587295"/>
            <a:ext cx="5116086" cy="307777"/>
            <a:chOff x="3344333" y="1134533"/>
            <a:chExt cx="5116086" cy="30777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9A4EAAF-A214-4CAF-8567-C6607D793D7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333" y="1430867"/>
              <a:ext cx="375073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B3A9533-0B0C-498B-9246-75C9CA780ECE}"/>
                </a:ext>
              </a:extLst>
            </p:cNvPr>
            <p:cNvSpPr txBox="1"/>
            <p:nvPr/>
          </p:nvSpPr>
          <p:spPr>
            <a:xfrm>
              <a:off x="6527800" y="1134533"/>
              <a:ext cx="1932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收集取样结果并合并</a:t>
              </a:r>
              <a:endParaRPr lang="zh-SG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3C252A8-077D-4E8C-B4DA-B22FACB6627D}"/>
              </a:ext>
            </a:extLst>
          </p:cNvPr>
          <p:cNvGrpSpPr/>
          <p:nvPr/>
        </p:nvGrpSpPr>
        <p:grpSpPr>
          <a:xfrm>
            <a:off x="8185048" y="1156096"/>
            <a:ext cx="643466" cy="1997533"/>
            <a:chOff x="4453467" y="703334"/>
            <a:chExt cx="643466" cy="199753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43AFAC-B61D-4232-AD89-619DF2345E4E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1066800"/>
              <a:ext cx="0" cy="1634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D49F0B2-A32B-431B-A651-EAE4554BCDBE}"/>
                </a:ext>
              </a:extLst>
            </p:cNvPr>
            <p:cNvSpPr txBox="1"/>
            <p:nvPr/>
          </p:nvSpPr>
          <p:spPr>
            <a:xfrm>
              <a:off x="4453467" y="7033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EF2A9D4-8E96-44AF-8E03-BBA164B0B364}"/>
              </a:ext>
            </a:extLst>
          </p:cNvPr>
          <p:cNvGrpSpPr/>
          <p:nvPr/>
        </p:nvGrpSpPr>
        <p:grpSpPr>
          <a:xfrm>
            <a:off x="9116382" y="1155796"/>
            <a:ext cx="643466" cy="2607433"/>
            <a:chOff x="5384801" y="703034"/>
            <a:chExt cx="643466" cy="260743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6C9D0AB-AB99-4F07-B362-F557BD019A45}"/>
                </a:ext>
              </a:extLst>
            </p:cNvPr>
            <p:cNvCxnSpPr>
              <a:cxnSpLocks/>
            </p:cNvCxnSpPr>
            <p:nvPr/>
          </p:nvCxnSpPr>
          <p:spPr>
            <a:xfrm>
              <a:off x="5714999" y="1066800"/>
              <a:ext cx="0" cy="2243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11ECB80-D280-4582-A4E2-7046B5405765}"/>
                </a:ext>
              </a:extLst>
            </p:cNvPr>
            <p:cNvSpPr txBox="1"/>
            <p:nvPr/>
          </p:nvSpPr>
          <p:spPr>
            <a:xfrm>
              <a:off x="5384801" y="7030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596D955-BA0B-49F2-9F5C-8FF2450D3028}"/>
              </a:ext>
            </a:extLst>
          </p:cNvPr>
          <p:cNvGrpSpPr/>
          <p:nvPr/>
        </p:nvGrpSpPr>
        <p:grpSpPr>
          <a:xfrm>
            <a:off x="6719892" y="562827"/>
            <a:ext cx="804333" cy="5029200"/>
            <a:chOff x="2607733" y="143933"/>
            <a:chExt cx="804333" cy="5029200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82E19F9-EFD4-435F-94EB-32847BB6858A}"/>
                </a:ext>
              </a:extLst>
            </p:cNvPr>
            <p:cNvCxnSpPr/>
            <p:nvPr/>
          </p:nvCxnSpPr>
          <p:spPr>
            <a:xfrm>
              <a:off x="2929467" y="474133"/>
              <a:ext cx="0" cy="469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FB784D1-EBFD-412B-9574-647608BF98FA}"/>
                </a:ext>
              </a:extLst>
            </p:cNvPr>
            <p:cNvSpPr txBox="1"/>
            <p:nvPr/>
          </p:nvSpPr>
          <p:spPr>
            <a:xfrm>
              <a:off x="2607733" y="143933"/>
              <a:ext cx="80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时间</a:t>
              </a:r>
              <a:endParaRPr lang="zh-SG" altLang="en-US" dirty="0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848830-49DB-4260-A4DE-B2BE95F5231E}"/>
              </a:ext>
            </a:extLst>
          </p:cNvPr>
          <p:cNvCxnSpPr/>
          <p:nvPr/>
        </p:nvCxnSpPr>
        <p:spPr>
          <a:xfrm>
            <a:off x="8507767" y="3151574"/>
            <a:ext cx="0" cy="148372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30122DE-CC6A-41FD-B59E-6E2D43E2FB36}"/>
              </a:ext>
            </a:extLst>
          </p:cNvPr>
          <p:cNvCxnSpPr>
            <a:cxnSpLocks/>
          </p:cNvCxnSpPr>
          <p:nvPr/>
        </p:nvCxnSpPr>
        <p:spPr>
          <a:xfrm>
            <a:off x="9446580" y="3439358"/>
            <a:ext cx="0" cy="1195937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1EDAB1C-9A99-4878-B5BA-2920C22705D2}"/>
              </a:ext>
            </a:extLst>
          </p:cNvPr>
          <p:cNvGrpSpPr/>
          <p:nvPr/>
        </p:nvGrpSpPr>
        <p:grpSpPr>
          <a:xfrm>
            <a:off x="7075914" y="2194153"/>
            <a:ext cx="5116086" cy="307777"/>
            <a:chOff x="3344333" y="1134533"/>
            <a:chExt cx="5116086" cy="307777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1FFBF7CA-9EAF-48AD-992D-C6F1BFDC9EB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333" y="1430867"/>
              <a:ext cx="375073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6A9AF38-55C7-4B4C-A65B-620200969452}"/>
                </a:ext>
              </a:extLst>
            </p:cNvPr>
            <p:cNvSpPr txBox="1"/>
            <p:nvPr/>
          </p:nvSpPr>
          <p:spPr>
            <a:xfrm>
              <a:off x="6527800" y="1134533"/>
              <a:ext cx="1932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收集取样结果并合并</a:t>
              </a:r>
              <a:endParaRPr lang="zh-SG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F4EF4D7-CBAD-41DA-BA37-ABB90A8EDC0F}"/>
              </a:ext>
            </a:extLst>
          </p:cNvPr>
          <p:cNvGrpSpPr/>
          <p:nvPr/>
        </p:nvGrpSpPr>
        <p:grpSpPr>
          <a:xfrm>
            <a:off x="7075914" y="4323170"/>
            <a:ext cx="5116086" cy="307777"/>
            <a:chOff x="3344333" y="1134533"/>
            <a:chExt cx="5116086" cy="307777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B5881D7-CA63-4041-93D8-46BE2757445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333" y="1430867"/>
              <a:ext cx="3750734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213EA2F-4EE8-4785-BAE1-F662814D868C}"/>
                </a:ext>
              </a:extLst>
            </p:cNvPr>
            <p:cNvSpPr txBox="1"/>
            <p:nvPr/>
          </p:nvSpPr>
          <p:spPr>
            <a:xfrm>
              <a:off x="6527800" y="1134533"/>
              <a:ext cx="1932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>
                      <a:lumMod val="75000"/>
                    </a:schemeClr>
                  </a:solidFill>
                </a:rPr>
                <a:t>收集取样结果并合并</a:t>
              </a:r>
              <a:endParaRPr lang="zh-SG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D9438F-CD38-4AF8-9F99-00CA8556AD13}"/>
              </a:ext>
            </a:extLst>
          </p:cNvPr>
          <p:cNvGrpSpPr/>
          <p:nvPr/>
        </p:nvGrpSpPr>
        <p:grpSpPr>
          <a:xfrm>
            <a:off x="8185048" y="2923539"/>
            <a:ext cx="1398693" cy="310523"/>
            <a:chOff x="4453467" y="2470777"/>
            <a:chExt cx="1398693" cy="31052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24397EC-11F9-4F14-84EC-15A3840E3D31}"/>
                </a:ext>
              </a:extLst>
            </p:cNvPr>
            <p:cNvCxnSpPr/>
            <p:nvPr/>
          </p:nvCxnSpPr>
          <p:spPr>
            <a:xfrm>
              <a:off x="4453467" y="2781300"/>
              <a:ext cx="643466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ED5204-E91C-4520-A799-821E07A24F98}"/>
                </a:ext>
              </a:extLst>
            </p:cNvPr>
            <p:cNvSpPr txBox="1"/>
            <p:nvPr/>
          </p:nvSpPr>
          <p:spPr>
            <a:xfrm>
              <a:off x="4739642" y="2470777"/>
              <a:ext cx="1112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结束</a:t>
              </a:r>
              <a:endParaRPr lang="zh-SG" altLang="en-US" sz="140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A29F170-5CBE-4497-AFB8-C498105F7C45}"/>
              </a:ext>
            </a:extLst>
          </p:cNvPr>
          <p:cNvGrpSpPr/>
          <p:nvPr/>
        </p:nvGrpSpPr>
        <p:grpSpPr>
          <a:xfrm>
            <a:off x="9183268" y="3448799"/>
            <a:ext cx="1398693" cy="310523"/>
            <a:chOff x="4453467" y="2470777"/>
            <a:chExt cx="1398693" cy="310523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4273A4E-5B3B-4A31-A627-4E8B32565A97}"/>
                </a:ext>
              </a:extLst>
            </p:cNvPr>
            <p:cNvCxnSpPr/>
            <p:nvPr/>
          </p:nvCxnSpPr>
          <p:spPr>
            <a:xfrm>
              <a:off x="4453467" y="2781300"/>
              <a:ext cx="643466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1C5FAA4-12E2-4E20-AF7A-B313B0D45E8C}"/>
                </a:ext>
              </a:extLst>
            </p:cNvPr>
            <p:cNvSpPr txBox="1"/>
            <p:nvPr/>
          </p:nvSpPr>
          <p:spPr>
            <a:xfrm>
              <a:off x="4739642" y="2470777"/>
              <a:ext cx="11125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结束</a:t>
              </a:r>
              <a:endParaRPr lang="zh-SG" altLang="en-US" sz="14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9636525-32E9-417B-A393-FDA50E011011}"/>
              </a:ext>
            </a:extLst>
          </p:cNvPr>
          <p:cNvGrpSpPr/>
          <p:nvPr/>
        </p:nvGrpSpPr>
        <p:grpSpPr>
          <a:xfrm>
            <a:off x="1082327" y="539728"/>
            <a:ext cx="804333" cy="5029200"/>
            <a:chOff x="2607733" y="143933"/>
            <a:chExt cx="804333" cy="5029200"/>
          </a:xfrm>
        </p:grpSpPr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98BB2F4E-286D-4C95-9C35-DD27A69FB725}"/>
                </a:ext>
              </a:extLst>
            </p:cNvPr>
            <p:cNvCxnSpPr/>
            <p:nvPr/>
          </p:nvCxnSpPr>
          <p:spPr>
            <a:xfrm>
              <a:off x="2929467" y="474133"/>
              <a:ext cx="0" cy="469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8370FD1-D08C-4ED3-8C36-A1843A21C9A4}"/>
                </a:ext>
              </a:extLst>
            </p:cNvPr>
            <p:cNvSpPr txBox="1"/>
            <p:nvPr/>
          </p:nvSpPr>
          <p:spPr>
            <a:xfrm>
              <a:off x="2607733" y="143933"/>
              <a:ext cx="80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时间</a:t>
              </a:r>
              <a:endParaRPr lang="zh-SG" altLang="en-US" dirty="0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7CE251B-AA9F-41C6-91D8-B845A76AB303}"/>
              </a:ext>
            </a:extLst>
          </p:cNvPr>
          <p:cNvGrpSpPr/>
          <p:nvPr/>
        </p:nvGrpSpPr>
        <p:grpSpPr>
          <a:xfrm>
            <a:off x="1486221" y="1088516"/>
            <a:ext cx="643466" cy="3478599"/>
            <a:chOff x="3522133" y="703934"/>
            <a:chExt cx="643466" cy="3478599"/>
          </a:xfrm>
        </p:grpSpPr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D4D53DC-18FA-4229-AFD2-9D12677CC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66" y="1066800"/>
              <a:ext cx="0" cy="3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0CB6215-3CA0-4F6E-A9D7-6A6E412ACE57}"/>
                </a:ext>
              </a:extLst>
            </p:cNvPr>
            <p:cNvSpPr txBox="1"/>
            <p:nvPr/>
          </p:nvSpPr>
          <p:spPr>
            <a:xfrm>
              <a:off x="3522133" y="7039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27DB166-25C3-4EBC-8016-B2D544D100D0}"/>
              </a:ext>
            </a:extLst>
          </p:cNvPr>
          <p:cNvGrpSpPr/>
          <p:nvPr/>
        </p:nvGrpSpPr>
        <p:grpSpPr>
          <a:xfrm>
            <a:off x="2417555" y="1087916"/>
            <a:ext cx="643466" cy="1997533"/>
            <a:chOff x="4453467" y="703334"/>
            <a:chExt cx="643466" cy="199753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58147D8-C2A6-4E19-A271-AF077C8938AD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1066800"/>
              <a:ext cx="0" cy="1634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EA43F7-0D49-44E2-A49C-22E302719D8F}"/>
                </a:ext>
              </a:extLst>
            </p:cNvPr>
            <p:cNvSpPr txBox="1"/>
            <p:nvPr/>
          </p:nvSpPr>
          <p:spPr>
            <a:xfrm>
              <a:off x="4453467" y="7033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7810D2C-1C90-4B8C-BF7C-AD77A87FFD4F}"/>
              </a:ext>
            </a:extLst>
          </p:cNvPr>
          <p:cNvGrpSpPr/>
          <p:nvPr/>
        </p:nvGrpSpPr>
        <p:grpSpPr>
          <a:xfrm>
            <a:off x="3348889" y="1087616"/>
            <a:ext cx="643466" cy="2607433"/>
            <a:chOff x="5384801" y="703034"/>
            <a:chExt cx="643466" cy="2607433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AC3D58F-FA34-46E4-B051-D508A3A52E05}"/>
                </a:ext>
              </a:extLst>
            </p:cNvPr>
            <p:cNvCxnSpPr>
              <a:cxnSpLocks/>
            </p:cNvCxnSpPr>
            <p:nvPr/>
          </p:nvCxnSpPr>
          <p:spPr>
            <a:xfrm>
              <a:off x="5714999" y="1066800"/>
              <a:ext cx="0" cy="2243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CC5F28-1658-4C72-853B-B23A7466DB2C}"/>
                </a:ext>
              </a:extLst>
            </p:cNvPr>
            <p:cNvSpPr txBox="1"/>
            <p:nvPr/>
          </p:nvSpPr>
          <p:spPr>
            <a:xfrm>
              <a:off x="5384801" y="7030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9D2C7247-F877-419D-B6CF-3C0E7E5DBC09}"/>
              </a:ext>
            </a:extLst>
          </p:cNvPr>
          <p:cNvSpPr txBox="1"/>
          <p:nvPr/>
        </p:nvSpPr>
        <p:spPr>
          <a:xfrm>
            <a:off x="3879187" y="3433439"/>
            <a:ext cx="26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各数据流（取样线程）结束时立刻交付取样结果并开始合并</a:t>
            </a:r>
            <a:endParaRPr lang="zh-SG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F42BDC7-0358-4403-AE05-02C4CC26E3DF}"/>
              </a:ext>
            </a:extLst>
          </p:cNvPr>
          <p:cNvSpPr/>
          <p:nvPr/>
        </p:nvSpPr>
        <p:spPr>
          <a:xfrm>
            <a:off x="1524034" y="3082744"/>
            <a:ext cx="3719743" cy="1501478"/>
          </a:xfrm>
          <a:custGeom>
            <a:avLst/>
            <a:gdLst>
              <a:gd name="connsiteX0" fmla="*/ 0 w 3719743"/>
              <a:gd name="connsiteY0" fmla="*/ 1456588 h 1501478"/>
              <a:gd name="connsiteX1" fmla="*/ 399495 w 3719743"/>
              <a:gd name="connsiteY1" fmla="*/ 1483221 h 1501478"/>
              <a:gd name="connsiteX2" fmla="*/ 550415 w 3719743"/>
              <a:gd name="connsiteY2" fmla="*/ 1216890 h 1501478"/>
              <a:gd name="connsiteX3" fmla="*/ 896644 w 3719743"/>
              <a:gd name="connsiteY3" fmla="*/ 195958 h 1501478"/>
              <a:gd name="connsiteX4" fmla="*/ 1216240 w 3719743"/>
              <a:gd name="connsiteY4" fmla="*/ 18405 h 1501478"/>
              <a:gd name="connsiteX5" fmla="*/ 1606858 w 3719743"/>
              <a:gd name="connsiteY5" fmla="*/ 62793 h 1501478"/>
              <a:gd name="connsiteX6" fmla="*/ 1970842 w 3719743"/>
              <a:gd name="connsiteY6" fmla="*/ 524432 h 1501478"/>
              <a:gd name="connsiteX7" fmla="*/ 2077374 w 3719743"/>
              <a:gd name="connsiteY7" fmla="*/ 613209 h 1501478"/>
              <a:gd name="connsiteX8" fmla="*/ 2272683 w 3719743"/>
              <a:gd name="connsiteY8" fmla="*/ 622087 h 1501478"/>
              <a:gd name="connsiteX9" fmla="*/ 3719743 w 3719743"/>
              <a:gd name="connsiteY9" fmla="*/ 622087 h 15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9743" h="1501478">
                <a:moveTo>
                  <a:pt x="0" y="1456588"/>
                </a:moveTo>
                <a:cubicBezTo>
                  <a:pt x="153879" y="1489879"/>
                  <a:pt x="307759" y="1523171"/>
                  <a:pt x="399495" y="1483221"/>
                </a:cubicBezTo>
                <a:cubicBezTo>
                  <a:pt x="491231" y="1443271"/>
                  <a:pt x="467557" y="1431434"/>
                  <a:pt x="550415" y="1216890"/>
                </a:cubicBezTo>
                <a:cubicBezTo>
                  <a:pt x="633273" y="1002346"/>
                  <a:pt x="785673" y="395705"/>
                  <a:pt x="896644" y="195958"/>
                </a:cubicBezTo>
                <a:cubicBezTo>
                  <a:pt x="1007615" y="-3789"/>
                  <a:pt x="1097871" y="40599"/>
                  <a:pt x="1216240" y="18405"/>
                </a:cubicBezTo>
                <a:cubicBezTo>
                  <a:pt x="1334609" y="-3789"/>
                  <a:pt x="1481091" y="-21545"/>
                  <a:pt x="1606858" y="62793"/>
                </a:cubicBezTo>
                <a:cubicBezTo>
                  <a:pt x="1732625" y="147131"/>
                  <a:pt x="1892423" y="432696"/>
                  <a:pt x="1970842" y="524432"/>
                </a:cubicBezTo>
                <a:cubicBezTo>
                  <a:pt x="2049261" y="616168"/>
                  <a:pt x="2027067" y="596933"/>
                  <a:pt x="2077374" y="613209"/>
                </a:cubicBezTo>
                <a:cubicBezTo>
                  <a:pt x="2127681" y="629485"/>
                  <a:pt x="2272683" y="622087"/>
                  <a:pt x="2272683" y="622087"/>
                </a:cubicBezTo>
                <a:lnTo>
                  <a:pt x="3719743" y="622087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68450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848C1B1-D588-4113-B6C8-153B0F35F681}"/>
              </a:ext>
            </a:extLst>
          </p:cNvPr>
          <p:cNvGrpSpPr/>
          <p:nvPr/>
        </p:nvGrpSpPr>
        <p:grpSpPr>
          <a:xfrm>
            <a:off x="2789766" y="155146"/>
            <a:ext cx="804333" cy="5029200"/>
            <a:chOff x="2607733" y="143933"/>
            <a:chExt cx="804333" cy="5029200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1EE3175-1E35-40C0-8670-2887AFCD4591}"/>
                </a:ext>
              </a:extLst>
            </p:cNvPr>
            <p:cNvCxnSpPr/>
            <p:nvPr/>
          </p:nvCxnSpPr>
          <p:spPr>
            <a:xfrm>
              <a:off x="2929467" y="474133"/>
              <a:ext cx="0" cy="4699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2801D48-F6FF-4849-A27F-DB1DA1B46537}"/>
                </a:ext>
              </a:extLst>
            </p:cNvPr>
            <p:cNvSpPr txBox="1"/>
            <p:nvPr/>
          </p:nvSpPr>
          <p:spPr>
            <a:xfrm>
              <a:off x="2607733" y="143933"/>
              <a:ext cx="80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时间</a:t>
              </a:r>
              <a:endParaRPr lang="zh-SG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E57CA79-3C0E-48D4-90CA-967864315637}"/>
              </a:ext>
            </a:extLst>
          </p:cNvPr>
          <p:cNvGrpSpPr/>
          <p:nvPr/>
        </p:nvGrpSpPr>
        <p:grpSpPr>
          <a:xfrm>
            <a:off x="3522133" y="703934"/>
            <a:ext cx="643466" cy="3478599"/>
            <a:chOff x="3522133" y="703934"/>
            <a:chExt cx="643466" cy="3478599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F2A787F-EE02-4082-8D56-162727ABD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66" y="1066800"/>
              <a:ext cx="0" cy="31157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38D8C9-914D-41B4-8BF5-9AF1C717E3F5}"/>
                </a:ext>
              </a:extLst>
            </p:cNvPr>
            <p:cNvSpPr txBox="1"/>
            <p:nvPr/>
          </p:nvSpPr>
          <p:spPr>
            <a:xfrm>
              <a:off x="3522133" y="7039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513C52-83A4-4604-9E54-BBDA21C6A229}"/>
              </a:ext>
            </a:extLst>
          </p:cNvPr>
          <p:cNvGrpSpPr/>
          <p:nvPr/>
        </p:nvGrpSpPr>
        <p:grpSpPr>
          <a:xfrm>
            <a:off x="4453467" y="703334"/>
            <a:ext cx="643466" cy="1997533"/>
            <a:chOff x="4453467" y="703334"/>
            <a:chExt cx="643466" cy="199753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8D6F0A8-D295-4828-92B1-166A3C81718B}"/>
                </a:ext>
              </a:extLst>
            </p:cNvPr>
            <p:cNvCxnSpPr>
              <a:cxnSpLocks/>
            </p:cNvCxnSpPr>
            <p:nvPr/>
          </p:nvCxnSpPr>
          <p:spPr>
            <a:xfrm>
              <a:off x="4775200" y="1066800"/>
              <a:ext cx="0" cy="16340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B8323A8-61FD-4CA7-86D3-89CD6A135059}"/>
                </a:ext>
              </a:extLst>
            </p:cNvPr>
            <p:cNvSpPr txBox="1"/>
            <p:nvPr/>
          </p:nvSpPr>
          <p:spPr>
            <a:xfrm>
              <a:off x="4453467" y="7033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4CAD0D1-AF47-4FBA-AF47-4AB37CC67094}"/>
              </a:ext>
            </a:extLst>
          </p:cNvPr>
          <p:cNvGrpSpPr/>
          <p:nvPr/>
        </p:nvGrpSpPr>
        <p:grpSpPr>
          <a:xfrm>
            <a:off x="5384801" y="703034"/>
            <a:ext cx="643466" cy="2607433"/>
            <a:chOff x="5384801" y="703034"/>
            <a:chExt cx="643466" cy="260743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07FA3DC-87D9-42F0-B3A9-91DD69445140}"/>
                </a:ext>
              </a:extLst>
            </p:cNvPr>
            <p:cNvCxnSpPr>
              <a:cxnSpLocks/>
            </p:cNvCxnSpPr>
            <p:nvPr/>
          </p:nvCxnSpPr>
          <p:spPr>
            <a:xfrm>
              <a:off x="5714999" y="1066800"/>
              <a:ext cx="0" cy="22436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12C6D02-7232-48EC-AD16-93088116822C}"/>
                </a:ext>
              </a:extLst>
            </p:cNvPr>
            <p:cNvSpPr txBox="1"/>
            <p:nvPr/>
          </p:nvSpPr>
          <p:spPr>
            <a:xfrm>
              <a:off x="5384801" y="703034"/>
              <a:ext cx="6434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数据流</a:t>
              </a:r>
              <a:endParaRPr lang="zh-SG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00CD628E-9B4D-49C4-BB34-095B48AFCAA5}"/>
              </a:ext>
            </a:extLst>
          </p:cNvPr>
          <p:cNvSpPr txBox="1"/>
          <p:nvPr/>
        </p:nvSpPr>
        <p:spPr>
          <a:xfrm>
            <a:off x="5915099" y="3048857"/>
            <a:ext cx="261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各数据流（取样线程）结束时立刻交付取样结果并开始合并</a:t>
            </a:r>
            <a:endParaRPr lang="zh-SG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EBDD7D80-43AB-4184-9868-5D339EE6577D}"/>
              </a:ext>
            </a:extLst>
          </p:cNvPr>
          <p:cNvSpPr/>
          <p:nvPr/>
        </p:nvSpPr>
        <p:spPr>
          <a:xfrm>
            <a:off x="3559946" y="2698162"/>
            <a:ext cx="3719743" cy="1501478"/>
          </a:xfrm>
          <a:custGeom>
            <a:avLst/>
            <a:gdLst>
              <a:gd name="connsiteX0" fmla="*/ 0 w 3719743"/>
              <a:gd name="connsiteY0" fmla="*/ 1456588 h 1501478"/>
              <a:gd name="connsiteX1" fmla="*/ 399495 w 3719743"/>
              <a:gd name="connsiteY1" fmla="*/ 1483221 h 1501478"/>
              <a:gd name="connsiteX2" fmla="*/ 550415 w 3719743"/>
              <a:gd name="connsiteY2" fmla="*/ 1216890 h 1501478"/>
              <a:gd name="connsiteX3" fmla="*/ 896644 w 3719743"/>
              <a:gd name="connsiteY3" fmla="*/ 195958 h 1501478"/>
              <a:gd name="connsiteX4" fmla="*/ 1216240 w 3719743"/>
              <a:gd name="connsiteY4" fmla="*/ 18405 h 1501478"/>
              <a:gd name="connsiteX5" fmla="*/ 1606858 w 3719743"/>
              <a:gd name="connsiteY5" fmla="*/ 62793 h 1501478"/>
              <a:gd name="connsiteX6" fmla="*/ 1970842 w 3719743"/>
              <a:gd name="connsiteY6" fmla="*/ 524432 h 1501478"/>
              <a:gd name="connsiteX7" fmla="*/ 2077374 w 3719743"/>
              <a:gd name="connsiteY7" fmla="*/ 613209 h 1501478"/>
              <a:gd name="connsiteX8" fmla="*/ 2272683 w 3719743"/>
              <a:gd name="connsiteY8" fmla="*/ 622087 h 1501478"/>
              <a:gd name="connsiteX9" fmla="*/ 3719743 w 3719743"/>
              <a:gd name="connsiteY9" fmla="*/ 622087 h 15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9743" h="1501478">
                <a:moveTo>
                  <a:pt x="0" y="1456588"/>
                </a:moveTo>
                <a:cubicBezTo>
                  <a:pt x="153879" y="1489879"/>
                  <a:pt x="307759" y="1523171"/>
                  <a:pt x="399495" y="1483221"/>
                </a:cubicBezTo>
                <a:cubicBezTo>
                  <a:pt x="491231" y="1443271"/>
                  <a:pt x="467557" y="1431434"/>
                  <a:pt x="550415" y="1216890"/>
                </a:cubicBezTo>
                <a:cubicBezTo>
                  <a:pt x="633273" y="1002346"/>
                  <a:pt x="785673" y="395705"/>
                  <a:pt x="896644" y="195958"/>
                </a:cubicBezTo>
                <a:cubicBezTo>
                  <a:pt x="1007615" y="-3789"/>
                  <a:pt x="1097871" y="40599"/>
                  <a:pt x="1216240" y="18405"/>
                </a:cubicBezTo>
                <a:cubicBezTo>
                  <a:pt x="1334609" y="-3789"/>
                  <a:pt x="1481091" y="-21545"/>
                  <a:pt x="1606858" y="62793"/>
                </a:cubicBezTo>
                <a:cubicBezTo>
                  <a:pt x="1732625" y="147131"/>
                  <a:pt x="1892423" y="432696"/>
                  <a:pt x="1970842" y="524432"/>
                </a:cubicBezTo>
                <a:cubicBezTo>
                  <a:pt x="2049261" y="616168"/>
                  <a:pt x="2027067" y="596933"/>
                  <a:pt x="2077374" y="613209"/>
                </a:cubicBezTo>
                <a:cubicBezTo>
                  <a:pt x="2127681" y="629485"/>
                  <a:pt x="2272683" y="622087"/>
                  <a:pt x="2272683" y="622087"/>
                </a:cubicBezTo>
                <a:lnTo>
                  <a:pt x="3719743" y="622087"/>
                </a:lnTo>
              </a:path>
            </a:pathLst>
          </a:cu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13854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9282175F-2356-45A0-8310-5043F612B26B}"/>
              </a:ext>
            </a:extLst>
          </p:cNvPr>
          <p:cNvGrpSpPr/>
          <p:nvPr/>
        </p:nvGrpSpPr>
        <p:grpSpPr>
          <a:xfrm>
            <a:off x="2008126" y="1209983"/>
            <a:ext cx="1958994" cy="2757386"/>
            <a:chOff x="649103" y="1293888"/>
            <a:chExt cx="1958994" cy="275738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239D140-0FDC-44CF-9571-AD7BAEBC51E6}"/>
                </a:ext>
              </a:extLst>
            </p:cNvPr>
            <p:cNvCxnSpPr>
              <a:cxnSpLocks/>
            </p:cNvCxnSpPr>
            <p:nvPr/>
          </p:nvCxnSpPr>
          <p:spPr>
            <a:xfrm>
              <a:off x="649103" y="1293888"/>
              <a:ext cx="0" cy="24063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8DDDC1B-08E1-4928-8F8A-CFF8E47CE74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405" y="1293888"/>
              <a:ext cx="0" cy="27573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207F2-EF6F-4228-AD32-BF4DF26BAE2E}"/>
                </a:ext>
              </a:extLst>
            </p:cNvPr>
            <p:cNvCxnSpPr>
              <a:cxnSpLocks/>
            </p:cNvCxnSpPr>
            <p:nvPr/>
          </p:nvCxnSpPr>
          <p:spPr>
            <a:xfrm>
              <a:off x="2107354" y="1293888"/>
              <a:ext cx="0" cy="198975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11415AA-519A-4DA9-8019-795D005E576F}"/>
                </a:ext>
              </a:extLst>
            </p:cNvPr>
            <p:cNvCxnSpPr/>
            <p:nvPr/>
          </p:nvCxnSpPr>
          <p:spPr>
            <a:xfrm>
              <a:off x="2608097" y="1293888"/>
              <a:ext cx="0" cy="172821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40C7C6A-B8CB-442F-88C2-7E6A0DE2F204}"/>
                </a:ext>
              </a:extLst>
            </p:cNvPr>
            <p:cNvSpPr txBox="1"/>
            <p:nvPr/>
          </p:nvSpPr>
          <p:spPr>
            <a:xfrm>
              <a:off x="1007898" y="1973330"/>
              <a:ext cx="1271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SG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E5BC4-BC13-4F51-AF43-3E6FA8EC5354}"/>
              </a:ext>
            </a:extLst>
          </p:cNvPr>
          <p:cNvSpPr txBox="1"/>
          <p:nvPr/>
        </p:nvSpPr>
        <p:spPr>
          <a:xfrm>
            <a:off x="1728126" y="390109"/>
            <a:ext cx="344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采样线程</a:t>
            </a:r>
            <a:endParaRPr lang="en-US" altLang="zh-CN" b="1" dirty="0"/>
          </a:p>
          <a:p>
            <a:r>
              <a:rPr lang="zh-CN" altLang="en-US" dirty="0"/>
              <a:t>并发地朴素蓄水池抽样</a:t>
            </a:r>
            <a:endParaRPr lang="en-US" altLang="zh-CN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66BC1E-6E76-4DF9-A416-B6F2B5FA1FA4}"/>
              </a:ext>
            </a:extLst>
          </p:cNvPr>
          <p:cNvCxnSpPr>
            <a:cxnSpLocks/>
          </p:cNvCxnSpPr>
          <p:nvPr/>
        </p:nvCxnSpPr>
        <p:spPr>
          <a:xfrm>
            <a:off x="4680840" y="1767797"/>
            <a:ext cx="0" cy="92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DFB614-D664-4121-AD1C-026AA4E498CC}"/>
              </a:ext>
            </a:extLst>
          </p:cNvPr>
          <p:cNvCxnSpPr>
            <a:cxnSpLocks/>
          </p:cNvCxnSpPr>
          <p:nvPr/>
        </p:nvCxnSpPr>
        <p:spPr>
          <a:xfrm>
            <a:off x="8394835" y="2755793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C8AAD9-8441-464B-9F7C-68166E707D67}"/>
              </a:ext>
            </a:extLst>
          </p:cNvPr>
          <p:cNvCxnSpPr>
            <a:cxnSpLocks/>
          </p:cNvCxnSpPr>
          <p:nvPr/>
        </p:nvCxnSpPr>
        <p:spPr>
          <a:xfrm>
            <a:off x="6907793" y="2755795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7A35F7-3C3E-45F9-918B-9F1713C9603E}"/>
              </a:ext>
            </a:extLst>
          </p:cNvPr>
          <p:cNvCxnSpPr>
            <a:cxnSpLocks/>
          </p:cNvCxnSpPr>
          <p:nvPr/>
        </p:nvCxnSpPr>
        <p:spPr>
          <a:xfrm>
            <a:off x="7681114" y="275579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8B666D-7DB4-44A6-ADD9-66A3D663E2CC}"/>
              </a:ext>
            </a:extLst>
          </p:cNvPr>
          <p:cNvCxnSpPr>
            <a:cxnSpLocks/>
          </p:cNvCxnSpPr>
          <p:nvPr/>
        </p:nvCxnSpPr>
        <p:spPr>
          <a:xfrm>
            <a:off x="7305339" y="275579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87E43-5D03-4A7C-A468-CE14BDF7BDBC}"/>
              </a:ext>
            </a:extLst>
          </p:cNvPr>
          <p:cNvSpPr txBox="1"/>
          <p:nvPr/>
        </p:nvSpPr>
        <p:spPr>
          <a:xfrm>
            <a:off x="7813191" y="3244334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E444E-3606-42D1-9507-264D47649487}"/>
              </a:ext>
            </a:extLst>
          </p:cNvPr>
          <p:cNvSpPr txBox="1"/>
          <p:nvPr/>
        </p:nvSpPr>
        <p:spPr>
          <a:xfrm>
            <a:off x="6768121" y="4370413"/>
            <a:ext cx="25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合并线程</a:t>
            </a:r>
            <a:endParaRPr lang="en-US" altLang="zh-CN" b="1" dirty="0"/>
          </a:p>
          <a:p>
            <a:r>
              <a:rPr lang="zh-CN" altLang="en-US" dirty="0"/>
              <a:t>并发地合并取样结果</a:t>
            </a:r>
            <a:endParaRPr lang="zh-SG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756862-1BBE-4D57-A6EE-E89E62E9C578}"/>
              </a:ext>
            </a:extLst>
          </p:cNvPr>
          <p:cNvCxnSpPr/>
          <p:nvPr/>
        </p:nvCxnSpPr>
        <p:spPr>
          <a:xfrm>
            <a:off x="4680839" y="4760897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523717-D9F7-4921-B658-3595589EC98C}"/>
              </a:ext>
            </a:extLst>
          </p:cNvPr>
          <p:cNvSpPr txBox="1"/>
          <p:nvPr/>
        </p:nvSpPr>
        <p:spPr>
          <a:xfrm>
            <a:off x="3303146" y="5446697"/>
            <a:ext cx="3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当队列中只有一个取样结果时，</a:t>
            </a:r>
            <a:endParaRPr lang="en-US" altLang="zh-CN" dirty="0"/>
          </a:p>
          <a:p>
            <a:r>
              <a:rPr lang="zh-CN" altLang="en-US" dirty="0"/>
              <a:t>此抽样结果即为输出</a:t>
            </a:r>
            <a:endParaRPr lang="zh-SG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106008-7289-46B8-8CFA-4538B4B7DA11}"/>
              </a:ext>
            </a:extLst>
          </p:cNvPr>
          <p:cNvGrpSpPr/>
          <p:nvPr/>
        </p:nvGrpSpPr>
        <p:grpSpPr>
          <a:xfrm>
            <a:off x="5055340" y="2754794"/>
            <a:ext cx="1712781" cy="523220"/>
            <a:chOff x="5380020" y="3182831"/>
            <a:chExt cx="1712781" cy="523220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6A181E-17E4-4C33-A5CA-950EAF228F0B}"/>
                </a:ext>
              </a:extLst>
            </p:cNvPr>
            <p:cNvCxnSpPr>
              <a:cxnSpLocks/>
            </p:cNvCxnSpPr>
            <p:nvPr/>
          </p:nvCxnSpPr>
          <p:spPr>
            <a:xfrm>
              <a:off x="5380020" y="3437243"/>
              <a:ext cx="1712781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6B6CD-7921-4F94-AA37-376862D4CAAE}"/>
                </a:ext>
              </a:extLst>
            </p:cNvPr>
            <p:cNvSpPr txBox="1"/>
            <p:nvPr/>
          </p:nvSpPr>
          <p:spPr>
            <a:xfrm>
              <a:off x="5700418" y="3182831"/>
              <a:ext cx="89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出队两个取样结果</a:t>
              </a:r>
              <a:endParaRPr lang="zh-SG" altLang="en-US" sz="14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AF3319E-9E5C-4168-862E-CB6B9B2E85DB}"/>
              </a:ext>
            </a:extLst>
          </p:cNvPr>
          <p:cNvGrpSpPr/>
          <p:nvPr/>
        </p:nvGrpSpPr>
        <p:grpSpPr>
          <a:xfrm>
            <a:off x="5054867" y="3700193"/>
            <a:ext cx="1713254" cy="738664"/>
            <a:chOff x="5054867" y="3700193"/>
            <a:chExt cx="1713254" cy="7386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EC4BFB-E0EF-4E11-B29A-007DBC17C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4867" y="3967369"/>
              <a:ext cx="171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52C4D8-C65E-4594-88CD-56BB1161A07E}"/>
                </a:ext>
              </a:extLst>
            </p:cNvPr>
            <p:cNvSpPr txBox="1"/>
            <p:nvPr/>
          </p:nvSpPr>
          <p:spPr>
            <a:xfrm>
              <a:off x="5363124" y="3700193"/>
              <a:ext cx="957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入队一个合并好的抽样结果</a:t>
              </a:r>
              <a:endParaRPr lang="zh-SG" altLang="en-US" sz="14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6DD20A0-1401-4123-85E0-32847AB7045F}"/>
              </a:ext>
            </a:extLst>
          </p:cNvPr>
          <p:cNvSpPr txBox="1"/>
          <p:nvPr/>
        </p:nvSpPr>
        <p:spPr>
          <a:xfrm>
            <a:off x="4803687" y="2339296"/>
            <a:ext cx="157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入队取样结果</a:t>
            </a:r>
            <a:endParaRPr lang="zh-SG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C8AC0-C92A-4BE8-9B6D-3A7A05B22C93}"/>
              </a:ext>
            </a:extLst>
          </p:cNvPr>
          <p:cNvSpPr/>
          <p:nvPr/>
        </p:nvSpPr>
        <p:spPr>
          <a:xfrm>
            <a:off x="4401731" y="2694353"/>
            <a:ext cx="653135" cy="2011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阻塞队列</a:t>
            </a:r>
            <a:endParaRPr lang="zh-SG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BED0DE5-879B-49A7-91B4-D5D250CF2708}"/>
              </a:ext>
            </a:extLst>
          </p:cNvPr>
          <p:cNvCxnSpPr>
            <a:cxnSpLocks/>
          </p:cNvCxnSpPr>
          <p:nvPr/>
        </p:nvCxnSpPr>
        <p:spPr>
          <a:xfrm>
            <a:off x="1576251" y="1767797"/>
            <a:ext cx="3747772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57470E5-6A60-41CE-B879-2927EF5AAFCA}"/>
              </a:ext>
            </a:extLst>
          </p:cNvPr>
          <p:cNvSpPr txBox="1"/>
          <p:nvPr/>
        </p:nvSpPr>
        <p:spPr>
          <a:xfrm>
            <a:off x="5324023" y="1566360"/>
            <a:ext cx="235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收集取样结果</a:t>
            </a:r>
            <a:endParaRPr lang="zh-SG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F1CA6-9086-437D-84D7-E6C8234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0"/>
            <a:ext cx="10515600" cy="1325563"/>
          </a:xfrm>
        </p:spPr>
        <p:txBody>
          <a:bodyPr/>
          <a:lstStyle/>
          <a:p>
            <a:r>
              <a:rPr lang="zh-CN" altLang="en-US" dirty="0"/>
              <a:t>并发蓄水池抽样算法简述</a:t>
            </a:r>
            <a:endParaRPr lang="zh-SG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239D140-0FDC-44CF-9571-AD7BAEBC51E6}"/>
              </a:ext>
            </a:extLst>
          </p:cNvPr>
          <p:cNvCxnSpPr/>
          <p:nvPr/>
        </p:nvCxnSpPr>
        <p:spPr>
          <a:xfrm>
            <a:off x="3419856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DDDC1B-08E1-4928-8F8A-CFF8E47CE74A}"/>
              </a:ext>
            </a:extLst>
          </p:cNvPr>
          <p:cNvCxnSpPr/>
          <p:nvPr/>
        </p:nvCxnSpPr>
        <p:spPr>
          <a:xfrm>
            <a:off x="5398008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207F2-EF6F-4228-AD32-BF4DF26BAE2E}"/>
              </a:ext>
            </a:extLst>
          </p:cNvPr>
          <p:cNvCxnSpPr/>
          <p:nvPr/>
        </p:nvCxnSpPr>
        <p:spPr>
          <a:xfrm>
            <a:off x="624535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11415AA-519A-4DA9-8019-795D005E576F}"/>
              </a:ext>
            </a:extLst>
          </p:cNvPr>
          <p:cNvCxnSpPr/>
          <p:nvPr/>
        </p:nvCxnSpPr>
        <p:spPr>
          <a:xfrm>
            <a:off x="7129272" y="1011936"/>
            <a:ext cx="0" cy="17282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40C7C6A-B8CB-442F-88C2-7E6A0DE2F204}"/>
              </a:ext>
            </a:extLst>
          </p:cNvPr>
          <p:cNvSpPr txBox="1"/>
          <p:nvPr/>
        </p:nvSpPr>
        <p:spPr>
          <a:xfrm>
            <a:off x="4126994" y="1663525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9E5BC4-BC13-4F51-AF43-3E6FA8EC5354}"/>
              </a:ext>
            </a:extLst>
          </p:cNvPr>
          <p:cNvSpPr txBox="1"/>
          <p:nvPr/>
        </p:nvSpPr>
        <p:spPr>
          <a:xfrm>
            <a:off x="7251192" y="1562679"/>
            <a:ext cx="344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采样线程</a:t>
            </a:r>
            <a:endParaRPr lang="en-US" altLang="zh-CN" b="1" dirty="0"/>
          </a:p>
          <a:p>
            <a:r>
              <a:rPr lang="zh-CN" altLang="en-US" dirty="0"/>
              <a:t>并发地朴素蓄水池抽样</a:t>
            </a:r>
            <a:endParaRPr lang="en-US" altLang="zh-CN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1DFB614-D664-4121-AD1C-026AA4E498CC}"/>
              </a:ext>
            </a:extLst>
          </p:cNvPr>
          <p:cNvCxnSpPr>
            <a:cxnSpLocks/>
          </p:cNvCxnSpPr>
          <p:nvPr/>
        </p:nvCxnSpPr>
        <p:spPr>
          <a:xfrm>
            <a:off x="3621024" y="3168475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FC8AAD9-8441-464B-9F7C-68166E707D67}"/>
              </a:ext>
            </a:extLst>
          </p:cNvPr>
          <p:cNvCxnSpPr>
            <a:cxnSpLocks/>
          </p:cNvCxnSpPr>
          <p:nvPr/>
        </p:nvCxnSpPr>
        <p:spPr>
          <a:xfrm>
            <a:off x="710184" y="3168473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7A35F7-3C3E-45F9-918B-9F1713C9603E}"/>
              </a:ext>
            </a:extLst>
          </p:cNvPr>
          <p:cNvCxnSpPr>
            <a:cxnSpLocks/>
          </p:cNvCxnSpPr>
          <p:nvPr/>
        </p:nvCxnSpPr>
        <p:spPr>
          <a:xfrm>
            <a:off x="2014728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B8B666D-7DB4-44A6-ADD9-66A3D663E2CC}"/>
              </a:ext>
            </a:extLst>
          </p:cNvPr>
          <p:cNvCxnSpPr>
            <a:cxnSpLocks/>
          </p:cNvCxnSpPr>
          <p:nvPr/>
        </p:nvCxnSpPr>
        <p:spPr>
          <a:xfrm>
            <a:off x="1377696" y="3168474"/>
            <a:ext cx="0" cy="1449245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B587E43-5D03-4A7C-A468-CE14BDF7BDBC}"/>
              </a:ext>
            </a:extLst>
          </p:cNvPr>
          <p:cNvSpPr txBox="1"/>
          <p:nvPr/>
        </p:nvSpPr>
        <p:spPr>
          <a:xfrm>
            <a:off x="2543559" y="3708429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66BC1E-6E76-4DF9-A416-B6F2B5FA1FA4}"/>
              </a:ext>
            </a:extLst>
          </p:cNvPr>
          <p:cNvCxnSpPr/>
          <p:nvPr/>
        </p:nvCxnSpPr>
        <p:spPr>
          <a:xfrm>
            <a:off x="5556503" y="2907792"/>
            <a:ext cx="0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A3E444E-3606-42D1-9507-264D47649487}"/>
              </a:ext>
            </a:extLst>
          </p:cNvPr>
          <p:cNvSpPr txBox="1"/>
          <p:nvPr/>
        </p:nvSpPr>
        <p:spPr>
          <a:xfrm>
            <a:off x="908304" y="4733478"/>
            <a:ext cx="25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合并线程</a:t>
            </a:r>
            <a:endParaRPr lang="en-US" altLang="zh-CN" b="1" dirty="0"/>
          </a:p>
          <a:p>
            <a:r>
              <a:rPr lang="zh-CN" altLang="en-US" dirty="0"/>
              <a:t>并发地合并抽样结果</a:t>
            </a:r>
            <a:endParaRPr lang="zh-SG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756862-1BBE-4D57-A6EE-E89E62E9C578}"/>
              </a:ext>
            </a:extLst>
          </p:cNvPr>
          <p:cNvCxnSpPr/>
          <p:nvPr/>
        </p:nvCxnSpPr>
        <p:spPr>
          <a:xfrm>
            <a:off x="5556502" y="5376672"/>
            <a:ext cx="0" cy="63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A523717-D9F7-4921-B658-3595589EC98C}"/>
              </a:ext>
            </a:extLst>
          </p:cNvPr>
          <p:cNvSpPr txBox="1"/>
          <p:nvPr/>
        </p:nvSpPr>
        <p:spPr>
          <a:xfrm>
            <a:off x="4178809" y="6062472"/>
            <a:ext cx="328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当队列中只有一个抽样结果时，</a:t>
            </a:r>
            <a:endParaRPr lang="en-US" altLang="zh-CN" dirty="0"/>
          </a:p>
          <a:p>
            <a:r>
              <a:rPr lang="zh-CN" altLang="en-US" dirty="0"/>
              <a:t>此抽样结果即为输出</a:t>
            </a:r>
            <a:endParaRPr lang="zh-SG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4D5FD91-49CB-4081-B4D7-E31577991193}"/>
              </a:ext>
            </a:extLst>
          </p:cNvPr>
          <p:cNvGrpSpPr/>
          <p:nvPr/>
        </p:nvGrpSpPr>
        <p:grpSpPr>
          <a:xfrm>
            <a:off x="3998213" y="3203460"/>
            <a:ext cx="906782" cy="523220"/>
            <a:chOff x="4005072" y="4282958"/>
            <a:chExt cx="906782" cy="523220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A6A181E-17E4-4C33-A5CA-950EAF228F0B}"/>
                </a:ext>
              </a:extLst>
            </p:cNvPr>
            <p:cNvCxnSpPr/>
            <p:nvPr/>
          </p:nvCxnSpPr>
          <p:spPr>
            <a:xfrm flipH="1">
              <a:off x="4005072" y="4544568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96B6CD-7921-4F94-AA37-376862D4CAAE}"/>
                </a:ext>
              </a:extLst>
            </p:cNvPr>
            <p:cNvSpPr txBox="1"/>
            <p:nvPr/>
          </p:nvSpPr>
          <p:spPr>
            <a:xfrm>
              <a:off x="4015742" y="4282958"/>
              <a:ext cx="896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出队两个抽样结果</a:t>
              </a:r>
              <a:endParaRPr lang="zh-SG" altLang="en-US" sz="1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2C80390-D954-4763-ABF1-881992189022}"/>
              </a:ext>
            </a:extLst>
          </p:cNvPr>
          <p:cNvGrpSpPr/>
          <p:nvPr/>
        </p:nvGrpSpPr>
        <p:grpSpPr>
          <a:xfrm>
            <a:off x="3984503" y="3974288"/>
            <a:ext cx="967737" cy="738664"/>
            <a:chOff x="4005072" y="3097238"/>
            <a:chExt cx="967737" cy="738664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EC4BFB-E0EF-4E11-B29A-007DBC17C762}"/>
                </a:ext>
              </a:extLst>
            </p:cNvPr>
            <p:cNvCxnSpPr>
              <a:cxnSpLocks/>
            </p:cNvCxnSpPr>
            <p:nvPr/>
          </p:nvCxnSpPr>
          <p:spPr>
            <a:xfrm>
              <a:off x="4005072" y="3575304"/>
              <a:ext cx="7574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452C4D8-C65E-4594-88CD-56BB1161A07E}"/>
                </a:ext>
              </a:extLst>
            </p:cNvPr>
            <p:cNvSpPr txBox="1"/>
            <p:nvPr/>
          </p:nvSpPr>
          <p:spPr>
            <a:xfrm>
              <a:off x="4015742" y="3097238"/>
              <a:ext cx="957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入队一个合并好的抽样结果</a:t>
              </a:r>
              <a:endParaRPr lang="zh-SG" altLang="en-US" sz="1400" dirty="0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86DD20A0-1401-4123-85E0-32847AB7045F}"/>
              </a:ext>
            </a:extLst>
          </p:cNvPr>
          <p:cNvSpPr txBox="1"/>
          <p:nvPr/>
        </p:nvSpPr>
        <p:spPr>
          <a:xfrm>
            <a:off x="5556502" y="2955071"/>
            <a:ext cx="1572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入队抽样结果</a:t>
            </a:r>
            <a:endParaRPr lang="zh-SG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5C8AC0-C92A-4BE8-9B6D-3A7A05B22C93}"/>
              </a:ext>
            </a:extLst>
          </p:cNvPr>
          <p:cNvSpPr/>
          <p:nvPr/>
        </p:nvSpPr>
        <p:spPr>
          <a:xfrm>
            <a:off x="5277394" y="3310128"/>
            <a:ext cx="653135" cy="2011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阻塞队列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14361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890F6C-6593-4123-9A6B-5E816E09AE68}"/>
              </a:ext>
            </a:extLst>
          </p:cNvPr>
          <p:cNvGrpSpPr/>
          <p:nvPr/>
        </p:nvGrpSpPr>
        <p:grpSpPr>
          <a:xfrm>
            <a:off x="387019" y="1016076"/>
            <a:ext cx="3875811" cy="509154"/>
            <a:chOff x="270162" y="737755"/>
            <a:chExt cx="3875811" cy="5091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934F92-68C9-430C-AB36-E4A66424A392}"/>
                </a:ext>
              </a:extLst>
            </p:cNvPr>
            <p:cNvSpPr/>
            <p:nvPr/>
          </p:nvSpPr>
          <p:spPr>
            <a:xfrm>
              <a:off x="1330036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224FBB6-9C8A-413A-8AB0-D09571795722}"/>
                </a:ext>
              </a:extLst>
            </p:cNvPr>
            <p:cNvSpPr/>
            <p:nvPr/>
          </p:nvSpPr>
          <p:spPr>
            <a:xfrm>
              <a:off x="2389910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元素</a:t>
              </a:r>
              <a:endParaRPr lang="zh-SG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0B9897-035C-4178-9F0A-4C019560AC7D}"/>
                </a:ext>
              </a:extLst>
            </p:cNvPr>
            <p:cNvSpPr/>
            <p:nvPr/>
          </p:nvSpPr>
          <p:spPr>
            <a:xfrm>
              <a:off x="1859973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63CCAD-F8FA-496D-9C83-F8489E028139}"/>
                </a:ext>
              </a:extLst>
            </p:cNvPr>
            <p:cNvSpPr/>
            <p:nvPr/>
          </p:nvSpPr>
          <p:spPr>
            <a:xfrm>
              <a:off x="270162" y="737755"/>
              <a:ext cx="529937" cy="5091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A33AC06-E9B8-4404-A69B-82C7318409B2}"/>
                </a:ext>
              </a:extLst>
            </p:cNvPr>
            <p:cNvSpPr txBox="1"/>
            <p:nvPr/>
          </p:nvSpPr>
          <p:spPr>
            <a:xfrm>
              <a:off x="800099" y="737755"/>
              <a:ext cx="665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SG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4F68703-C74D-48F8-92E6-737469F864A9}"/>
                </a:ext>
              </a:extLst>
            </p:cNvPr>
            <p:cNvSpPr txBox="1"/>
            <p:nvPr/>
          </p:nvSpPr>
          <p:spPr>
            <a:xfrm>
              <a:off x="3096492" y="807666"/>
              <a:ext cx="1049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数据流</a:t>
              </a:r>
              <a:endParaRPr lang="zh-SG" altLang="en-US" dirty="0"/>
            </a:p>
          </p:txBody>
        </p:sp>
      </p:grpSp>
      <p:sp>
        <p:nvSpPr>
          <p:cNvPr id="12" name="泪滴形 11">
            <a:extLst>
              <a:ext uri="{FF2B5EF4-FFF2-40B4-BE49-F238E27FC236}">
                <a16:creationId xmlns:a16="http://schemas.microsoft.com/office/drawing/2014/main" id="{05FACFAB-F1C5-46AB-8B33-BADF61CDA547}"/>
              </a:ext>
            </a:extLst>
          </p:cNvPr>
          <p:cNvSpPr/>
          <p:nvPr/>
        </p:nvSpPr>
        <p:spPr>
          <a:xfrm rot="18797662">
            <a:off x="2667941" y="1747934"/>
            <a:ext cx="217886" cy="17471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B7ACCE9-2F35-40D3-A960-CE325C63D0B0}"/>
              </a:ext>
            </a:extLst>
          </p:cNvPr>
          <p:cNvSpPr/>
          <p:nvPr/>
        </p:nvSpPr>
        <p:spPr>
          <a:xfrm rot="1837668">
            <a:off x="2378157" y="2031486"/>
            <a:ext cx="160151" cy="43754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5642D845-8309-472E-89E6-7D1E02B72ED2}"/>
              </a:ext>
            </a:extLst>
          </p:cNvPr>
          <p:cNvSpPr/>
          <p:nvPr/>
        </p:nvSpPr>
        <p:spPr>
          <a:xfrm rot="19725656">
            <a:off x="3073607" y="2014751"/>
            <a:ext cx="160151" cy="43754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C051A30-D5BC-4146-B2DE-E477A2FCC5F8}"/>
              </a:ext>
            </a:extLst>
          </p:cNvPr>
          <p:cNvSpPr/>
          <p:nvPr/>
        </p:nvSpPr>
        <p:spPr>
          <a:xfrm>
            <a:off x="2836894" y="3198687"/>
            <a:ext cx="2286951" cy="987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蓄水池</a:t>
            </a:r>
            <a:endParaRPr lang="zh-SG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047306B-6E90-4424-BC8C-5D15FD51803F}"/>
              </a:ext>
            </a:extLst>
          </p:cNvPr>
          <p:cNvGrpSpPr/>
          <p:nvPr/>
        </p:nvGrpSpPr>
        <p:grpSpPr>
          <a:xfrm>
            <a:off x="1716801" y="2219867"/>
            <a:ext cx="2263568" cy="2744682"/>
            <a:chOff x="1716801" y="2219867"/>
            <a:chExt cx="2263568" cy="274468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C93ECC4-5D0A-410E-B48B-7F4410B890AC}"/>
                </a:ext>
              </a:extLst>
            </p:cNvPr>
            <p:cNvCxnSpPr/>
            <p:nvPr/>
          </p:nvCxnSpPr>
          <p:spPr>
            <a:xfrm flipH="1">
              <a:off x="1716802" y="2219867"/>
              <a:ext cx="564307" cy="8352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BD92348-FB51-4D78-8A79-342375D13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8308" y="2286762"/>
              <a:ext cx="610285" cy="9291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5A60D94-E762-43B6-896B-56817F24A38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802" y="3055137"/>
              <a:ext cx="0" cy="11481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72B5C5E-5FE2-4F6D-9972-6FC6165B3E46}"/>
                </a:ext>
              </a:extLst>
            </p:cNvPr>
            <p:cNvCxnSpPr/>
            <p:nvPr/>
          </p:nvCxnSpPr>
          <p:spPr>
            <a:xfrm>
              <a:off x="2028307" y="3215891"/>
              <a:ext cx="0" cy="987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81C59EC-7E00-46AA-A94B-69CFCD36E93A}"/>
                </a:ext>
              </a:extLst>
            </p:cNvPr>
            <p:cNvCxnSpPr>
              <a:cxnSpLocks/>
            </p:cNvCxnSpPr>
            <p:nvPr/>
          </p:nvCxnSpPr>
          <p:spPr>
            <a:xfrm>
              <a:off x="2978123" y="2303966"/>
              <a:ext cx="610466" cy="824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CBA8DA6-D3F6-4D01-B801-45085C17D8E1}"/>
                </a:ext>
              </a:extLst>
            </p:cNvPr>
            <p:cNvCxnSpPr>
              <a:cxnSpLocks/>
            </p:cNvCxnSpPr>
            <p:nvPr/>
          </p:nvCxnSpPr>
          <p:spPr>
            <a:xfrm>
              <a:off x="3369903" y="2286762"/>
              <a:ext cx="610465" cy="8300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9DC37C-F2B4-4892-93B2-9CAAB5B6D086}"/>
                </a:ext>
              </a:extLst>
            </p:cNvPr>
            <p:cNvCxnSpPr>
              <a:cxnSpLocks/>
            </p:cNvCxnSpPr>
            <p:nvPr/>
          </p:nvCxnSpPr>
          <p:spPr>
            <a:xfrm>
              <a:off x="2028307" y="4203309"/>
              <a:ext cx="808587" cy="7612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41FE6FB-8A65-4DFE-8FAF-0472273B805F}"/>
                </a:ext>
              </a:extLst>
            </p:cNvPr>
            <p:cNvCxnSpPr>
              <a:cxnSpLocks/>
            </p:cNvCxnSpPr>
            <p:nvPr/>
          </p:nvCxnSpPr>
          <p:spPr>
            <a:xfrm>
              <a:off x="1716801" y="4203309"/>
              <a:ext cx="756106" cy="7612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36ACE62-AF4F-42E8-BEA3-906D0733800E}"/>
                </a:ext>
              </a:extLst>
            </p:cNvPr>
            <p:cNvCxnSpPr/>
            <p:nvPr/>
          </p:nvCxnSpPr>
          <p:spPr>
            <a:xfrm>
              <a:off x="3588590" y="3116778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F6AA2B3-214D-43AF-85FE-BA179BA9A169}"/>
                </a:ext>
              </a:extLst>
            </p:cNvPr>
            <p:cNvCxnSpPr/>
            <p:nvPr/>
          </p:nvCxnSpPr>
          <p:spPr>
            <a:xfrm>
              <a:off x="3980369" y="3116778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252B159-8439-4028-8C51-8FD9C1C0CCD9}"/>
                </a:ext>
              </a:extLst>
            </p:cNvPr>
            <p:cNvCxnSpPr/>
            <p:nvPr/>
          </p:nvCxnSpPr>
          <p:spPr>
            <a:xfrm>
              <a:off x="3588590" y="4095379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0E6227A-3A8C-43A5-8164-2CF6D6983003}"/>
                </a:ext>
              </a:extLst>
            </p:cNvPr>
            <p:cNvCxnSpPr/>
            <p:nvPr/>
          </p:nvCxnSpPr>
          <p:spPr>
            <a:xfrm>
              <a:off x="3980369" y="4095379"/>
              <a:ext cx="0" cy="2158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F0DDDDA-0FEE-403B-A025-95DD946F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6812" y="4311239"/>
              <a:ext cx="391778" cy="63760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7F96507-80BE-4359-AE24-E652E9C05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590" y="4296204"/>
              <a:ext cx="391778" cy="6683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F2C58E1A-EE88-436E-B407-B30AAE5CDD44}"/>
              </a:ext>
            </a:extLst>
          </p:cNvPr>
          <p:cNvSpPr txBox="1"/>
          <p:nvPr/>
        </p:nvSpPr>
        <p:spPr>
          <a:xfrm>
            <a:off x="2889326" y="1645914"/>
            <a:ext cx="3480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以一定的概率将元素放入蓄水池</a:t>
            </a:r>
            <a:endParaRPr lang="zh-SG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DC805B-7259-4821-BF2F-689F1AD64E54}"/>
              </a:ext>
            </a:extLst>
          </p:cNvPr>
          <p:cNvSpPr txBox="1"/>
          <p:nvPr/>
        </p:nvSpPr>
        <p:spPr>
          <a:xfrm>
            <a:off x="5123845" y="3538507"/>
            <a:ext cx="210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蓄水池有进就有出</a:t>
            </a:r>
            <a:endParaRPr lang="zh-SG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CFFA381-B42C-4D1D-BBEA-17A40FB9A12E}"/>
              </a:ext>
            </a:extLst>
          </p:cNvPr>
          <p:cNvSpPr txBox="1"/>
          <p:nvPr/>
        </p:nvSpPr>
        <p:spPr>
          <a:xfrm>
            <a:off x="3131548" y="5129580"/>
            <a:ext cx="199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被丢弃的元素</a:t>
            </a:r>
            <a:endParaRPr lang="zh-SG" altLang="en-US" sz="1400" dirty="0"/>
          </a:p>
        </p:txBody>
      </p:sp>
      <p:sp>
        <p:nvSpPr>
          <p:cNvPr id="58" name="泪滴形 57">
            <a:extLst>
              <a:ext uri="{FF2B5EF4-FFF2-40B4-BE49-F238E27FC236}">
                <a16:creationId xmlns:a16="http://schemas.microsoft.com/office/drawing/2014/main" id="{7A27423B-9388-490F-A80C-B2BC5BFF8465}"/>
              </a:ext>
            </a:extLst>
          </p:cNvPr>
          <p:cNvSpPr/>
          <p:nvPr/>
        </p:nvSpPr>
        <p:spPr>
          <a:xfrm rot="18797662">
            <a:off x="3691909" y="3341641"/>
            <a:ext cx="217886" cy="17471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59" name="泪滴形 58">
            <a:extLst>
              <a:ext uri="{FF2B5EF4-FFF2-40B4-BE49-F238E27FC236}">
                <a16:creationId xmlns:a16="http://schemas.microsoft.com/office/drawing/2014/main" id="{66FC95FC-5B2B-4C0E-824D-EB338350B24E}"/>
              </a:ext>
            </a:extLst>
          </p:cNvPr>
          <p:cNvSpPr/>
          <p:nvPr/>
        </p:nvSpPr>
        <p:spPr>
          <a:xfrm rot="18797662">
            <a:off x="2932152" y="5210176"/>
            <a:ext cx="217886" cy="174717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7441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>
            <a:extLst>
              <a:ext uri="{FF2B5EF4-FFF2-40B4-BE49-F238E27FC236}">
                <a16:creationId xmlns:a16="http://schemas.microsoft.com/office/drawing/2014/main" id="{385F6B44-C6C1-4EBE-81A6-49DC22D8054C}"/>
              </a:ext>
            </a:extLst>
          </p:cNvPr>
          <p:cNvGrpSpPr/>
          <p:nvPr/>
        </p:nvGrpSpPr>
        <p:grpSpPr>
          <a:xfrm>
            <a:off x="1302727" y="2401201"/>
            <a:ext cx="1301050" cy="2097097"/>
            <a:chOff x="649103" y="1293888"/>
            <a:chExt cx="1958994" cy="2757386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DEAD7D1-F231-40AF-8FFA-0BBB4F9F3D2C}"/>
                </a:ext>
              </a:extLst>
            </p:cNvPr>
            <p:cNvCxnSpPr>
              <a:cxnSpLocks/>
            </p:cNvCxnSpPr>
            <p:nvPr/>
          </p:nvCxnSpPr>
          <p:spPr>
            <a:xfrm>
              <a:off x="649103" y="1293888"/>
              <a:ext cx="0" cy="240630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2FFF9BF-F63E-43B8-82D5-DF7B4467DFBE}"/>
                </a:ext>
              </a:extLst>
            </p:cNvPr>
            <p:cNvCxnSpPr>
              <a:cxnSpLocks/>
            </p:cNvCxnSpPr>
            <p:nvPr/>
          </p:nvCxnSpPr>
          <p:spPr>
            <a:xfrm>
              <a:off x="1643405" y="1293888"/>
              <a:ext cx="0" cy="275738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0244D86-C27A-4A87-AA9C-22BB2EF6687C}"/>
                </a:ext>
              </a:extLst>
            </p:cNvPr>
            <p:cNvCxnSpPr>
              <a:cxnSpLocks/>
            </p:cNvCxnSpPr>
            <p:nvPr/>
          </p:nvCxnSpPr>
          <p:spPr>
            <a:xfrm>
              <a:off x="2107354" y="1293888"/>
              <a:ext cx="0" cy="198975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E554E487-0FFD-4390-B36E-41FFF035E282}"/>
                </a:ext>
              </a:extLst>
            </p:cNvPr>
            <p:cNvCxnSpPr/>
            <p:nvPr/>
          </p:nvCxnSpPr>
          <p:spPr>
            <a:xfrm>
              <a:off x="2608097" y="1293888"/>
              <a:ext cx="0" cy="1728216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0F9F43C-485A-4713-B4B2-A56C70DE6A3A}"/>
                </a:ext>
              </a:extLst>
            </p:cNvPr>
            <p:cNvSpPr txBox="1"/>
            <p:nvPr/>
          </p:nvSpPr>
          <p:spPr>
            <a:xfrm>
              <a:off x="805716" y="2047415"/>
              <a:ext cx="1271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SG" altLang="en-US" dirty="0"/>
            </a:p>
          </p:txBody>
        </p:sp>
      </p:grpSp>
      <p:sp>
        <p:nvSpPr>
          <p:cNvPr id="99" name="文本框 98">
            <a:extLst>
              <a:ext uri="{FF2B5EF4-FFF2-40B4-BE49-F238E27FC236}">
                <a16:creationId xmlns:a16="http://schemas.microsoft.com/office/drawing/2014/main" id="{CB124C69-91ED-4C08-8079-DA47B4E7649C}"/>
              </a:ext>
            </a:extLst>
          </p:cNvPr>
          <p:cNvSpPr txBox="1"/>
          <p:nvPr/>
        </p:nvSpPr>
        <p:spPr>
          <a:xfrm>
            <a:off x="703223" y="1535607"/>
            <a:ext cx="344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取样线程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并行地朴素蓄水池抽样</a:t>
            </a:r>
            <a:endParaRPr lang="en-US" altLang="zh-CN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931BF72-24CB-43F9-B39C-EE853DD44217}"/>
              </a:ext>
            </a:extLst>
          </p:cNvPr>
          <p:cNvCxnSpPr>
            <a:cxnSpLocks/>
          </p:cNvCxnSpPr>
          <p:nvPr/>
        </p:nvCxnSpPr>
        <p:spPr>
          <a:xfrm>
            <a:off x="2895908" y="2913295"/>
            <a:ext cx="2184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09A23A5-EA8E-4042-9773-ECE549305918}"/>
              </a:ext>
            </a:extLst>
          </p:cNvPr>
          <p:cNvCxnSpPr>
            <a:cxnSpLocks/>
          </p:cNvCxnSpPr>
          <p:nvPr/>
        </p:nvCxnSpPr>
        <p:spPr>
          <a:xfrm>
            <a:off x="5588523" y="2369813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068ABE7-33B5-473C-AEA3-CFF4A60B6AC5}"/>
              </a:ext>
            </a:extLst>
          </p:cNvPr>
          <p:cNvSpPr txBox="1"/>
          <p:nvPr/>
        </p:nvSpPr>
        <p:spPr>
          <a:xfrm>
            <a:off x="6493921" y="2858352"/>
            <a:ext cx="127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SG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2E7C9D2-A60D-45A3-B6FD-426A13B092E2}"/>
              </a:ext>
            </a:extLst>
          </p:cNvPr>
          <p:cNvSpPr txBox="1"/>
          <p:nvPr/>
        </p:nvSpPr>
        <p:spPr>
          <a:xfrm>
            <a:off x="5466912" y="1540666"/>
            <a:ext cx="257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合并线程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并发地合并取样结果</a:t>
            </a:r>
            <a:endParaRPr lang="zh-SG" altLang="en-US" dirty="0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D2C497C-EB66-4998-B85F-826D7E68FC6D}"/>
              </a:ext>
            </a:extLst>
          </p:cNvPr>
          <p:cNvCxnSpPr>
            <a:cxnSpLocks/>
          </p:cNvCxnSpPr>
          <p:nvPr/>
        </p:nvCxnSpPr>
        <p:spPr>
          <a:xfrm>
            <a:off x="551348" y="2913295"/>
            <a:ext cx="2306973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1EB7FFD-39EF-4209-99FA-724776658F9C}"/>
              </a:ext>
            </a:extLst>
          </p:cNvPr>
          <p:cNvSpPr txBox="1"/>
          <p:nvPr/>
        </p:nvSpPr>
        <p:spPr>
          <a:xfrm>
            <a:off x="2729621" y="2254745"/>
            <a:ext cx="251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在某一时间点</a:t>
            </a:r>
            <a:b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</a:rPr>
              <a:t>收集各取样线程取样结果</a:t>
            </a:r>
            <a:endParaRPr lang="zh-SG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C9C05A7-09BD-4878-9520-6FD33C0E932D}"/>
              </a:ext>
            </a:extLst>
          </p:cNvPr>
          <p:cNvCxnSpPr>
            <a:cxnSpLocks/>
          </p:cNvCxnSpPr>
          <p:nvPr/>
        </p:nvCxnSpPr>
        <p:spPr>
          <a:xfrm>
            <a:off x="6842438" y="5664293"/>
            <a:ext cx="130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F65FD6F-BBCF-4F58-87C6-C3B06456FFA1}"/>
              </a:ext>
            </a:extLst>
          </p:cNvPr>
          <p:cNvSpPr txBox="1"/>
          <p:nvPr/>
        </p:nvSpPr>
        <p:spPr>
          <a:xfrm>
            <a:off x="8352822" y="5202628"/>
            <a:ext cx="384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将所有取样结果合并为一个</a:t>
            </a:r>
            <a:endParaRPr lang="en-US" altLang="zh-CN" dirty="0"/>
          </a:p>
          <a:p>
            <a:r>
              <a:rPr lang="zh-CN" altLang="en-US" dirty="0"/>
              <a:t>此即为并行蓄水池取样算法的结果</a:t>
            </a:r>
            <a:endParaRPr lang="en-US" altLang="zh-CN" dirty="0"/>
          </a:p>
          <a:p>
            <a:r>
              <a:rPr lang="zh-CN" altLang="en-US" dirty="0"/>
              <a:t>长度为</a:t>
            </a:r>
            <a:r>
              <a:rPr lang="en-US" altLang="zh-CN" dirty="0"/>
              <a:t>k</a:t>
            </a:r>
            <a:endParaRPr lang="zh-SG" altLang="en-US" dirty="0"/>
          </a:p>
        </p:txBody>
      </p:sp>
      <p:sp>
        <p:nvSpPr>
          <p:cNvPr id="108" name="左大括号 107">
            <a:extLst>
              <a:ext uri="{FF2B5EF4-FFF2-40B4-BE49-F238E27FC236}">
                <a16:creationId xmlns:a16="http://schemas.microsoft.com/office/drawing/2014/main" id="{93F48119-F54A-42E3-9C5E-2BB8D65CFD45}"/>
              </a:ext>
            </a:extLst>
          </p:cNvPr>
          <p:cNvSpPr/>
          <p:nvPr/>
        </p:nvSpPr>
        <p:spPr>
          <a:xfrm rot="16200000">
            <a:off x="5695158" y="3500267"/>
            <a:ext cx="106681" cy="2920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7166E96A-7E9B-4953-B45B-9D67F903C1AF}"/>
              </a:ext>
            </a:extLst>
          </p:cNvPr>
          <p:cNvSpPr/>
          <p:nvPr/>
        </p:nvSpPr>
        <p:spPr>
          <a:xfrm rot="16200000">
            <a:off x="6555752" y="3289791"/>
            <a:ext cx="106679" cy="713722"/>
          </a:xfrm>
          <a:prstGeom prst="leftBrace">
            <a:avLst>
              <a:gd name="adj1" fmla="val 8333"/>
              <a:gd name="adj2" fmla="val 503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EE85A558-17AB-4AA6-B77C-CA974F382364}"/>
              </a:ext>
            </a:extLst>
          </p:cNvPr>
          <p:cNvSpPr/>
          <p:nvPr/>
        </p:nvSpPr>
        <p:spPr>
          <a:xfrm rot="16200000">
            <a:off x="6143325" y="4666483"/>
            <a:ext cx="73065" cy="8584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23CD54E-AD3D-4247-A22C-FCB77A75BA3C}"/>
              </a:ext>
            </a:extLst>
          </p:cNvPr>
          <p:cNvSpPr txBox="1"/>
          <p:nvPr/>
        </p:nvSpPr>
        <p:spPr>
          <a:xfrm>
            <a:off x="676338" y="4456024"/>
            <a:ext cx="23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长短不一的数据流</a:t>
            </a:r>
            <a:endParaRPr lang="zh-SG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5D784E9-192E-49CB-96F7-94DF5E7D9F3C}"/>
              </a:ext>
            </a:extLst>
          </p:cNvPr>
          <p:cNvSpPr txBox="1"/>
          <p:nvPr/>
        </p:nvSpPr>
        <p:spPr>
          <a:xfrm>
            <a:off x="7497168" y="2725101"/>
            <a:ext cx="236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来自各取样线程的取样结果等长，均为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endParaRPr lang="zh-SG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3F3CE78F-27A6-48EC-920F-EA3703686228}"/>
              </a:ext>
            </a:extLst>
          </p:cNvPr>
          <p:cNvCxnSpPr>
            <a:cxnSpLocks/>
          </p:cNvCxnSpPr>
          <p:nvPr/>
        </p:nvCxnSpPr>
        <p:spPr>
          <a:xfrm>
            <a:off x="5296853" y="3255178"/>
            <a:ext cx="0" cy="196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6AFCE6F-E826-4B8A-8CC0-A2F6900CF7AD}"/>
              </a:ext>
            </a:extLst>
          </p:cNvPr>
          <p:cNvSpPr txBox="1"/>
          <p:nvPr/>
        </p:nvSpPr>
        <p:spPr>
          <a:xfrm>
            <a:off x="3842782" y="3891853"/>
            <a:ext cx="158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并行地将取样结果两两合并</a:t>
            </a:r>
            <a:endParaRPr lang="zh-SG" altLang="en-US" dirty="0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CE81580-130A-4765-AA0F-BDB364A4074A}"/>
              </a:ext>
            </a:extLst>
          </p:cNvPr>
          <p:cNvCxnSpPr>
            <a:cxnSpLocks/>
          </p:cNvCxnSpPr>
          <p:nvPr/>
        </p:nvCxnSpPr>
        <p:spPr>
          <a:xfrm>
            <a:off x="5880606" y="2369813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02F796CE-7515-4D6A-8332-2056C3747778}"/>
              </a:ext>
            </a:extLst>
          </p:cNvPr>
          <p:cNvCxnSpPr>
            <a:cxnSpLocks/>
          </p:cNvCxnSpPr>
          <p:nvPr/>
        </p:nvCxnSpPr>
        <p:spPr>
          <a:xfrm>
            <a:off x="6177562" y="2369811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3AD2E651-7EE9-4D38-BF08-0EBA94B186BD}"/>
              </a:ext>
            </a:extLst>
          </p:cNvPr>
          <p:cNvCxnSpPr>
            <a:cxnSpLocks/>
          </p:cNvCxnSpPr>
          <p:nvPr/>
        </p:nvCxnSpPr>
        <p:spPr>
          <a:xfrm>
            <a:off x="7075567" y="2388296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1D3DC19C-B4A2-41E9-A4F0-DA5BFE2E08EC}"/>
              </a:ext>
            </a:extLst>
          </p:cNvPr>
          <p:cNvCxnSpPr>
            <a:cxnSpLocks/>
          </p:cNvCxnSpPr>
          <p:nvPr/>
        </p:nvCxnSpPr>
        <p:spPr>
          <a:xfrm>
            <a:off x="6609091" y="3852661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DEE3768-6894-4294-8F6D-32CB038C9C91}"/>
              </a:ext>
            </a:extLst>
          </p:cNvPr>
          <p:cNvCxnSpPr>
            <a:cxnSpLocks/>
          </p:cNvCxnSpPr>
          <p:nvPr/>
        </p:nvCxnSpPr>
        <p:spPr>
          <a:xfrm>
            <a:off x="5748261" y="3845129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66FF2DE0-6AE1-403A-B0FC-D271E3A78242}"/>
              </a:ext>
            </a:extLst>
          </p:cNvPr>
          <p:cNvCxnSpPr>
            <a:cxnSpLocks/>
          </p:cNvCxnSpPr>
          <p:nvPr/>
        </p:nvCxnSpPr>
        <p:spPr>
          <a:xfrm>
            <a:off x="6177562" y="5190930"/>
            <a:ext cx="0" cy="1042942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7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6133</TotalTime>
  <Words>260</Words>
  <Application>Microsoft Office PowerPoint</Application>
  <PresentationFormat>宽屏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并发蓄水池抽样算法简述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云汉</dc:creator>
  <cp:lastModifiedBy>李 云汉</cp:lastModifiedBy>
  <cp:revision>26</cp:revision>
  <dcterms:created xsi:type="dcterms:W3CDTF">2023-04-27T04:12:27Z</dcterms:created>
  <dcterms:modified xsi:type="dcterms:W3CDTF">2023-06-04T08:34:00Z</dcterms:modified>
</cp:coreProperties>
</file>