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5" r:id="rId2"/>
    <p:sldId id="257" r:id="rId3"/>
    <p:sldId id="258" r:id="rId4"/>
    <p:sldId id="260" r:id="rId5"/>
    <p:sldId id="259" r:id="rId6"/>
    <p:sldId id="262" r:id="rId7"/>
    <p:sldId id="277" r:id="rId8"/>
    <p:sldId id="276" r:id="rId9"/>
    <p:sldId id="264" r:id="rId10"/>
    <p:sldId id="266" r:id="rId11"/>
    <p:sldId id="265" r:id="rId12"/>
    <p:sldId id="269" r:id="rId13"/>
    <p:sldId id="270" r:id="rId14"/>
    <p:sldId id="263" r:id="rId15"/>
    <p:sldId id="271" r:id="rId16"/>
    <p:sldId id="273" r:id="rId17"/>
    <p:sldId id="272" r:id="rId18"/>
    <p:sldId id="274" r:id="rId1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Ênfas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Estilo Claro 1 - Ênfase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505E3EF-67EA-436B-97B2-0124C06EBD24}" styleName="Estilo Médio 4 - Ênfas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ABFCF23-3B69-468F-B69F-88F6DE6A72F2}" styleName="Estilo Médio 1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99" autoAdjust="0"/>
    <p:restoredTop sz="94049" autoAdjust="0"/>
  </p:normalViewPr>
  <p:slideViewPr>
    <p:cSldViewPr snapToGrid="0">
      <p:cViewPr varScale="1">
        <p:scale>
          <a:sx n="87" d="100"/>
          <a:sy n="87" d="100"/>
        </p:scale>
        <p:origin x="62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DE6B81-5FC3-4D70-9EE7-C23ED955B1F2}" type="datetimeFigureOut">
              <a:rPr lang="pt-BR" smtClean="0"/>
              <a:t>15/01/2016</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BA9D7C-BE13-4DB1-B196-4078EE5FE33A}" type="slidenum">
              <a:rPr lang="pt-BR" smtClean="0"/>
              <a:t>‹nº›</a:t>
            </a:fld>
            <a:endParaRPr lang="pt-BR"/>
          </a:p>
        </p:txBody>
      </p:sp>
    </p:spTree>
    <p:extLst>
      <p:ext uri="{BB962C8B-B14F-4D97-AF65-F5344CB8AC3E}">
        <p14:creationId xmlns:p14="http://schemas.microsoft.com/office/powerpoint/2010/main" val="784212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Obs. Existem alguns temas duplicados, </a:t>
            </a:r>
            <a:r>
              <a:rPr lang="pt-BR" dirty="0" err="1" smtClean="0"/>
              <a:t>i.e</a:t>
            </a:r>
            <a:r>
              <a:rPr lang="pt-BR" baseline="0" dirty="0" smtClean="0"/>
              <a:t> pertencentes a mais de uma área, portanto há na verdade 163 temas possíveis, se levarmos em consideração as </a:t>
            </a:r>
            <a:r>
              <a:rPr lang="pt-BR" baseline="0" dirty="0" err="1" smtClean="0"/>
              <a:t>tupla</a:t>
            </a:r>
            <a:r>
              <a:rPr lang="pt-BR" baseline="0" dirty="0" smtClean="0"/>
              <a:t> (área, tema)</a:t>
            </a:r>
            <a:endParaRPr lang="pt-BR" dirty="0"/>
          </a:p>
        </p:txBody>
      </p:sp>
      <p:sp>
        <p:nvSpPr>
          <p:cNvPr id="4" name="Espaço Reservado para Número de Slide 3"/>
          <p:cNvSpPr>
            <a:spLocks noGrp="1"/>
          </p:cNvSpPr>
          <p:nvPr>
            <p:ph type="sldNum" sz="quarter" idx="10"/>
          </p:nvPr>
        </p:nvSpPr>
        <p:spPr/>
        <p:txBody>
          <a:bodyPr/>
          <a:lstStyle/>
          <a:p>
            <a:fld id="{8EBA9D7C-BE13-4DB1-B196-4078EE5FE33A}" type="slidenum">
              <a:rPr lang="pt-BR" smtClean="0"/>
              <a:t>3</a:t>
            </a:fld>
            <a:endParaRPr lang="pt-BR"/>
          </a:p>
        </p:txBody>
      </p:sp>
    </p:spTree>
    <p:extLst>
      <p:ext uri="{BB962C8B-B14F-4D97-AF65-F5344CB8AC3E}">
        <p14:creationId xmlns:p14="http://schemas.microsoft.com/office/powerpoint/2010/main" val="193017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Obs. Existem alguns subtemas duplicados, </a:t>
            </a:r>
            <a:r>
              <a:rPr lang="pt-BR" dirty="0" err="1" smtClean="0"/>
              <a:t>i.e</a:t>
            </a:r>
            <a:r>
              <a:rPr lang="pt-BR" baseline="0" dirty="0" smtClean="0"/>
              <a:t> pertencentes a mais de uma área e tema, portanto há na verdade 488 subtemas possíveis, se levarmos em consideração as </a:t>
            </a:r>
            <a:r>
              <a:rPr lang="pt-BR" baseline="0" dirty="0" err="1" smtClean="0"/>
              <a:t>tuplas</a:t>
            </a:r>
            <a:r>
              <a:rPr lang="pt-BR" baseline="0" dirty="0" smtClean="0"/>
              <a:t> (área, tema)</a:t>
            </a:r>
            <a:endParaRPr lang="pt-BR" dirty="0"/>
          </a:p>
        </p:txBody>
      </p:sp>
      <p:sp>
        <p:nvSpPr>
          <p:cNvPr id="4" name="Espaço Reservado para Número de Slide 3"/>
          <p:cNvSpPr>
            <a:spLocks noGrp="1"/>
          </p:cNvSpPr>
          <p:nvPr>
            <p:ph type="sldNum" sz="quarter" idx="10"/>
          </p:nvPr>
        </p:nvSpPr>
        <p:spPr/>
        <p:txBody>
          <a:bodyPr/>
          <a:lstStyle/>
          <a:p>
            <a:fld id="{8EBA9D7C-BE13-4DB1-B196-4078EE5FE33A}" type="slidenum">
              <a:rPr lang="pt-BR" smtClean="0"/>
              <a:t>5</a:t>
            </a:fld>
            <a:endParaRPr lang="pt-BR"/>
          </a:p>
        </p:txBody>
      </p:sp>
    </p:spTree>
    <p:extLst>
      <p:ext uri="{BB962C8B-B14F-4D97-AF65-F5344CB8AC3E}">
        <p14:creationId xmlns:p14="http://schemas.microsoft.com/office/powerpoint/2010/main" val="3900480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8EBA9D7C-BE13-4DB1-B196-4078EE5FE33A}" type="slidenum">
              <a:rPr lang="pt-BR" smtClean="0"/>
              <a:t>10</a:t>
            </a:fld>
            <a:endParaRPr lang="pt-BR"/>
          </a:p>
        </p:txBody>
      </p:sp>
    </p:spTree>
    <p:extLst>
      <p:ext uri="{BB962C8B-B14F-4D97-AF65-F5344CB8AC3E}">
        <p14:creationId xmlns:p14="http://schemas.microsoft.com/office/powerpoint/2010/main" val="146245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8EBA9D7C-BE13-4DB1-B196-4078EE5FE33A}" type="slidenum">
              <a:rPr lang="pt-BR" smtClean="0"/>
              <a:t>12</a:t>
            </a:fld>
            <a:endParaRPr lang="pt-BR"/>
          </a:p>
        </p:txBody>
      </p:sp>
    </p:spTree>
    <p:extLst>
      <p:ext uri="{BB962C8B-B14F-4D97-AF65-F5344CB8AC3E}">
        <p14:creationId xmlns:p14="http://schemas.microsoft.com/office/powerpoint/2010/main" val="1315902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8EBA9D7C-BE13-4DB1-B196-4078EE5FE33A}" type="slidenum">
              <a:rPr lang="pt-BR" smtClean="0"/>
              <a:t>13</a:t>
            </a:fld>
            <a:endParaRPr lang="pt-BR"/>
          </a:p>
        </p:txBody>
      </p:sp>
    </p:spTree>
    <p:extLst>
      <p:ext uri="{BB962C8B-B14F-4D97-AF65-F5344CB8AC3E}">
        <p14:creationId xmlns:p14="http://schemas.microsoft.com/office/powerpoint/2010/main" val="13132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8EBA9D7C-BE13-4DB1-B196-4078EE5FE33A}" type="slidenum">
              <a:rPr lang="pt-BR" smtClean="0"/>
              <a:t>15</a:t>
            </a:fld>
            <a:endParaRPr lang="pt-BR"/>
          </a:p>
        </p:txBody>
      </p:sp>
    </p:spTree>
    <p:extLst>
      <p:ext uri="{BB962C8B-B14F-4D97-AF65-F5344CB8AC3E}">
        <p14:creationId xmlns:p14="http://schemas.microsoft.com/office/powerpoint/2010/main" val="3649216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11AF73B7-9B44-4904-8F83-700EDB396643}" type="datetimeFigureOut">
              <a:rPr lang="pt-BR" smtClean="0"/>
              <a:t>15/01/2016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372A5E9-1914-4206-AD6C-FD757B2F3105}" type="slidenum">
              <a:rPr lang="pt-BR" smtClean="0"/>
              <a:t>‹nº›</a:t>
            </a:fld>
            <a:endParaRPr lang="pt-BR"/>
          </a:p>
        </p:txBody>
      </p:sp>
    </p:spTree>
    <p:extLst>
      <p:ext uri="{BB962C8B-B14F-4D97-AF65-F5344CB8AC3E}">
        <p14:creationId xmlns:p14="http://schemas.microsoft.com/office/powerpoint/2010/main" val="932181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11AF73B7-9B44-4904-8F83-700EDB396643}" type="datetimeFigureOut">
              <a:rPr lang="pt-BR" smtClean="0"/>
              <a:t>15/01/2016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372A5E9-1914-4206-AD6C-FD757B2F3105}" type="slidenum">
              <a:rPr lang="pt-BR" smtClean="0"/>
              <a:t>‹nº›</a:t>
            </a:fld>
            <a:endParaRPr lang="pt-BR"/>
          </a:p>
        </p:txBody>
      </p:sp>
    </p:spTree>
    <p:extLst>
      <p:ext uri="{BB962C8B-B14F-4D97-AF65-F5344CB8AC3E}">
        <p14:creationId xmlns:p14="http://schemas.microsoft.com/office/powerpoint/2010/main" val="1252547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11AF73B7-9B44-4904-8F83-700EDB396643}" type="datetimeFigureOut">
              <a:rPr lang="pt-BR" smtClean="0"/>
              <a:t>15/01/2016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372A5E9-1914-4206-AD6C-FD757B2F3105}" type="slidenum">
              <a:rPr lang="pt-BR" smtClean="0"/>
              <a:t>‹nº›</a:t>
            </a:fld>
            <a:endParaRPr lang="pt-BR"/>
          </a:p>
        </p:txBody>
      </p:sp>
    </p:spTree>
    <p:extLst>
      <p:ext uri="{BB962C8B-B14F-4D97-AF65-F5344CB8AC3E}">
        <p14:creationId xmlns:p14="http://schemas.microsoft.com/office/powerpoint/2010/main" val="2343133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11AF73B7-9B44-4904-8F83-700EDB396643}" type="datetimeFigureOut">
              <a:rPr lang="pt-BR" smtClean="0"/>
              <a:t>15/01/2016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372A5E9-1914-4206-AD6C-FD757B2F3105}" type="slidenum">
              <a:rPr lang="pt-BR" smtClean="0"/>
              <a:t>‹nº›</a:t>
            </a:fld>
            <a:endParaRPr lang="pt-BR"/>
          </a:p>
        </p:txBody>
      </p:sp>
    </p:spTree>
    <p:extLst>
      <p:ext uri="{BB962C8B-B14F-4D97-AF65-F5344CB8AC3E}">
        <p14:creationId xmlns:p14="http://schemas.microsoft.com/office/powerpoint/2010/main" val="3521166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11AF73B7-9B44-4904-8F83-700EDB396643}" type="datetimeFigureOut">
              <a:rPr lang="pt-BR" smtClean="0"/>
              <a:t>15/01/2016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372A5E9-1914-4206-AD6C-FD757B2F3105}" type="slidenum">
              <a:rPr lang="pt-BR" smtClean="0"/>
              <a:t>‹nº›</a:t>
            </a:fld>
            <a:endParaRPr lang="pt-BR"/>
          </a:p>
        </p:txBody>
      </p:sp>
    </p:spTree>
    <p:extLst>
      <p:ext uri="{BB962C8B-B14F-4D97-AF65-F5344CB8AC3E}">
        <p14:creationId xmlns:p14="http://schemas.microsoft.com/office/powerpoint/2010/main" val="774068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11AF73B7-9B44-4904-8F83-700EDB396643}" type="datetimeFigureOut">
              <a:rPr lang="pt-BR" smtClean="0"/>
              <a:t>15/01/2016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372A5E9-1914-4206-AD6C-FD757B2F3105}" type="slidenum">
              <a:rPr lang="pt-BR" smtClean="0"/>
              <a:t>‹nº›</a:t>
            </a:fld>
            <a:endParaRPr lang="pt-BR"/>
          </a:p>
        </p:txBody>
      </p:sp>
    </p:spTree>
    <p:extLst>
      <p:ext uri="{BB962C8B-B14F-4D97-AF65-F5344CB8AC3E}">
        <p14:creationId xmlns:p14="http://schemas.microsoft.com/office/powerpoint/2010/main" val="1099209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11AF73B7-9B44-4904-8F83-700EDB396643}" type="datetimeFigureOut">
              <a:rPr lang="pt-BR" smtClean="0"/>
              <a:t>15/01/2016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0372A5E9-1914-4206-AD6C-FD757B2F3105}" type="slidenum">
              <a:rPr lang="pt-BR" smtClean="0"/>
              <a:t>‹nº›</a:t>
            </a:fld>
            <a:endParaRPr lang="pt-BR"/>
          </a:p>
        </p:txBody>
      </p:sp>
    </p:spTree>
    <p:extLst>
      <p:ext uri="{BB962C8B-B14F-4D97-AF65-F5344CB8AC3E}">
        <p14:creationId xmlns:p14="http://schemas.microsoft.com/office/powerpoint/2010/main" val="4141175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11AF73B7-9B44-4904-8F83-700EDB396643}" type="datetimeFigureOut">
              <a:rPr lang="pt-BR" smtClean="0"/>
              <a:t>15/01/2016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0372A5E9-1914-4206-AD6C-FD757B2F3105}" type="slidenum">
              <a:rPr lang="pt-BR" smtClean="0"/>
              <a:t>‹nº›</a:t>
            </a:fld>
            <a:endParaRPr lang="pt-BR"/>
          </a:p>
        </p:txBody>
      </p:sp>
    </p:spTree>
    <p:extLst>
      <p:ext uri="{BB962C8B-B14F-4D97-AF65-F5344CB8AC3E}">
        <p14:creationId xmlns:p14="http://schemas.microsoft.com/office/powerpoint/2010/main" val="3235765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11AF73B7-9B44-4904-8F83-700EDB396643}" type="datetimeFigureOut">
              <a:rPr lang="pt-BR" smtClean="0"/>
              <a:t>15/01/2016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0372A5E9-1914-4206-AD6C-FD757B2F3105}" type="slidenum">
              <a:rPr lang="pt-BR" smtClean="0"/>
              <a:t>‹nº›</a:t>
            </a:fld>
            <a:endParaRPr lang="pt-BR"/>
          </a:p>
        </p:txBody>
      </p:sp>
    </p:spTree>
    <p:extLst>
      <p:ext uri="{BB962C8B-B14F-4D97-AF65-F5344CB8AC3E}">
        <p14:creationId xmlns:p14="http://schemas.microsoft.com/office/powerpoint/2010/main" val="63663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11AF73B7-9B44-4904-8F83-700EDB396643}" type="datetimeFigureOut">
              <a:rPr lang="pt-BR" smtClean="0"/>
              <a:t>15/01/2016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372A5E9-1914-4206-AD6C-FD757B2F3105}" type="slidenum">
              <a:rPr lang="pt-BR" smtClean="0"/>
              <a:t>‹nº›</a:t>
            </a:fld>
            <a:endParaRPr lang="pt-BR"/>
          </a:p>
        </p:txBody>
      </p:sp>
    </p:spTree>
    <p:extLst>
      <p:ext uri="{BB962C8B-B14F-4D97-AF65-F5344CB8AC3E}">
        <p14:creationId xmlns:p14="http://schemas.microsoft.com/office/powerpoint/2010/main" val="1951553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11AF73B7-9B44-4904-8F83-700EDB396643}" type="datetimeFigureOut">
              <a:rPr lang="pt-BR" smtClean="0"/>
              <a:t>15/01/2016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372A5E9-1914-4206-AD6C-FD757B2F3105}" type="slidenum">
              <a:rPr lang="pt-BR" smtClean="0"/>
              <a:t>‹nº›</a:t>
            </a:fld>
            <a:endParaRPr lang="pt-BR"/>
          </a:p>
        </p:txBody>
      </p:sp>
    </p:spTree>
    <p:extLst>
      <p:ext uri="{BB962C8B-B14F-4D97-AF65-F5344CB8AC3E}">
        <p14:creationId xmlns:p14="http://schemas.microsoft.com/office/powerpoint/2010/main" val="1336816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AF73B7-9B44-4904-8F83-700EDB396643}" type="datetimeFigureOut">
              <a:rPr lang="pt-BR" smtClean="0"/>
              <a:t>15/01/2016</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72A5E9-1914-4206-AD6C-FD757B2F3105}" type="slidenum">
              <a:rPr lang="pt-BR" smtClean="0"/>
              <a:t>‹nº›</a:t>
            </a:fld>
            <a:endParaRPr lang="pt-BR"/>
          </a:p>
        </p:txBody>
      </p:sp>
    </p:spTree>
    <p:extLst>
      <p:ext uri="{BB962C8B-B14F-4D97-AF65-F5344CB8AC3E}">
        <p14:creationId xmlns:p14="http://schemas.microsoft.com/office/powerpoint/2010/main" val="4145021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package" Target="../embeddings/Planilha_do_Microsoft_Excel1.xls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package" Target="../embeddings/Planilha_do_Microsoft_Excel2.xlsx"/></Relationships>
</file>

<file path=ppt/slides/_rels/slide16.xml.rels><?xml version="1.0" encoding="UTF-8" standalone="yes"?>
<Relationships xmlns="http://schemas.openxmlformats.org/package/2006/relationships"><Relationship Id="rId3" Type="http://schemas.openxmlformats.org/officeDocument/2006/relationships/package" Target="../embeddings/Planilha_do_Microsoft_Excel3.xlsx"/><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package" Target="../embeddings/Planilha_do_Microsoft_Excel4.xlsx"/><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0.emf"/></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1"/>
          <p:cNvGraphicFramePr>
            <a:graphicFrameLocks noGrp="1"/>
          </p:cNvGraphicFramePr>
          <p:nvPr>
            <p:extLst>
              <p:ext uri="{D42A27DB-BD31-4B8C-83A1-F6EECF244321}">
                <p14:modId xmlns:p14="http://schemas.microsoft.com/office/powerpoint/2010/main" val="2544124218"/>
              </p:ext>
            </p:extLst>
          </p:nvPr>
        </p:nvGraphicFramePr>
        <p:xfrm>
          <a:off x="154236" y="793215"/>
          <a:ext cx="11677880" cy="5133858"/>
        </p:xfrm>
        <a:graphic>
          <a:graphicData uri="http://schemas.openxmlformats.org/drawingml/2006/table">
            <a:tbl>
              <a:tblPr firstRow="1" bandRow="1">
                <a:tableStyleId>{FABFCF23-3B69-468F-B69F-88F6DE6A72F2}</a:tableStyleId>
              </a:tblPr>
              <a:tblGrid>
                <a:gridCol w="6899464"/>
                <a:gridCol w="1663507"/>
                <a:gridCol w="1151425"/>
                <a:gridCol w="1963484"/>
              </a:tblGrid>
              <a:tr h="193087">
                <a:tc>
                  <a:txBody>
                    <a:bodyPr/>
                    <a:lstStyle/>
                    <a:p>
                      <a:pPr algn="ctr" fontAlgn="b"/>
                      <a:r>
                        <a:rPr lang="pt-BR" sz="700" u="none" strike="noStrike" dirty="0">
                          <a:effectLst/>
                        </a:rPr>
                        <a:t> Enunciado </a:t>
                      </a:r>
                      <a:endParaRPr lang="pt-BR" sz="700" b="1" i="0" u="none" strike="noStrike" dirty="0">
                        <a:effectLst/>
                        <a:latin typeface="Arial" panose="020B0604020202020204" pitchFamily="34" charset="0"/>
                      </a:endParaRPr>
                    </a:p>
                  </a:txBody>
                  <a:tcPr marL="8190" marR="8190" marT="8190" marB="0" anchor="b"/>
                </a:tc>
                <a:tc>
                  <a:txBody>
                    <a:bodyPr/>
                    <a:lstStyle/>
                    <a:p>
                      <a:pPr algn="ctr" fontAlgn="b"/>
                      <a:r>
                        <a:rPr lang="pt-BR" sz="700" u="none" strike="noStrike">
                          <a:effectLst/>
                        </a:rPr>
                        <a:t> Área </a:t>
                      </a:r>
                      <a:endParaRPr lang="pt-BR" sz="700" b="1" i="0" u="none" strike="noStrike">
                        <a:effectLst/>
                        <a:latin typeface="Arial" panose="020B0604020202020204" pitchFamily="34" charset="0"/>
                      </a:endParaRPr>
                    </a:p>
                  </a:txBody>
                  <a:tcPr marL="8190" marR="8190" marT="8190" marB="0" anchor="b"/>
                </a:tc>
                <a:tc>
                  <a:txBody>
                    <a:bodyPr/>
                    <a:lstStyle/>
                    <a:p>
                      <a:pPr algn="ctr" fontAlgn="b"/>
                      <a:r>
                        <a:rPr lang="pt-BR" sz="700" u="none" strike="noStrike">
                          <a:effectLst/>
                        </a:rPr>
                        <a:t> Tema </a:t>
                      </a:r>
                      <a:endParaRPr lang="pt-BR" sz="700" b="1" i="0" u="none" strike="noStrike">
                        <a:effectLst/>
                        <a:latin typeface="Arial" panose="020B0604020202020204" pitchFamily="34" charset="0"/>
                      </a:endParaRPr>
                    </a:p>
                  </a:txBody>
                  <a:tcPr marL="8190" marR="8190" marT="8190" marB="0" anchor="b"/>
                </a:tc>
                <a:tc>
                  <a:txBody>
                    <a:bodyPr/>
                    <a:lstStyle/>
                    <a:p>
                      <a:pPr algn="ctr" fontAlgn="b"/>
                      <a:r>
                        <a:rPr lang="pt-BR" sz="700" u="none" strike="noStrike" dirty="0">
                          <a:effectLst/>
                        </a:rPr>
                        <a:t> Subtema </a:t>
                      </a:r>
                      <a:endParaRPr lang="pt-BR" sz="700" b="1" i="0" u="none" strike="noStrike" dirty="0">
                        <a:effectLst/>
                        <a:latin typeface="Arial" panose="020B0604020202020204" pitchFamily="34" charset="0"/>
                      </a:endParaRPr>
                    </a:p>
                  </a:txBody>
                  <a:tcPr marL="8190" marR="8190" marT="8190" marB="0" anchor="b"/>
                </a:tc>
              </a:tr>
              <a:tr h="511114">
                <a:tc>
                  <a:txBody>
                    <a:bodyPr/>
                    <a:lstStyle/>
                    <a:p>
                      <a:pPr algn="l" fontAlgn="b"/>
                      <a:r>
                        <a:rPr lang="pt-BR" sz="700" u="none" strike="noStrike">
                          <a:effectLst/>
                        </a:rPr>
                        <a:t>Para se evitar dupla penalização com base nas mesmas irregularidades, não se aplica multa a responsável em processos de representação, caso as questões tratadas tenham tido desdobramentos nos autos de apartados referentes a tomadas de contas especiais, constituídas por força de determinação do TCU.</a:t>
                      </a:r>
                      <a:endParaRPr lang="pt-BR" sz="700" b="0" i="0" u="none" strike="noStrike">
                        <a:effectLst/>
                        <a:latin typeface="Arial" panose="020B0604020202020204" pitchFamily="34" charset="0"/>
                      </a:endParaRPr>
                    </a:p>
                  </a:txBody>
                  <a:tcPr marL="8190" marR="8190" marT="8190" marB="0" anchor="b"/>
                </a:tc>
                <a:tc>
                  <a:txBody>
                    <a:bodyPr/>
                    <a:lstStyle/>
                    <a:p>
                      <a:pPr algn="l" fontAlgn="ctr"/>
                      <a:r>
                        <a:rPr lang="pt-BR" sz="700" u="none" strike="noStrike" dirty="0">
                          <a:effectLst/>
                        </a:rPr>
                        <a:t>RESPONSABILIDADE</a:t>
                      </a:r>
                      <a:endParaRPr lang="pt-BR" sz="700" b="0" i="0" u="none" strike="noStrike" dirty="0">
                        <a:effectLst/>
                        <a:latin typeface="Arial" panose="020B0604020202020204" pitchFamily="34" charset="0"/>
                      </a:endParaRPr>
                    </a:p>
                  </a:txBody>
                  <a:tcPr marL="8190" marR="8190" marT="8190" marB="0" anchor="ctr"/>
                </a:tc>
                <a:tc>
                  <a:txBody>
                    <a:bodyPr/>
                    <a:lstStyle/>
                    <a:p>
                      <a:pPr algn="l" fontAlgn="ctr"/>
                      <a:r>
                        <a:rPr lang="pt-BR" sz="700" u="none" strike="noStrike">
                          <a:effectLst/>
                        </a:rPr>
                        <a:t>Multa</a:t>
                      </a:r>
                      <a:endParaRPr lang="pt-BR" sz="700" b="0" i="0" u="none" strike="noStrike">
                        <a:effectLst/>
                        <a:latin typeface="Arial" panose="020B0604020202020204" pitchFamily="34" charset="0"/>
                      </a:endParaRPr>
                    </a:p>
                  </a:txBody>
                  <a:tcPr marL="8190" marR="8190" marT="8190" marB="0" anchor="ctr"/>
                </a:tc>
                <a:tc>
                  <a:txBody>
                    <a:bodyPr/>
                    <a:lstStyle/>
                    <a:p>
                      <a:pPr algn="l" fontAlgn="ctr"/>
                      <a:r>
                        <a:rPr lang="pt-BR" sz="700" u="none" strike="noStrike">
                          <a:effectLst/>
                        </a:rPr>
                        <a:t>Proporcionalidade da Multa</a:t>
                      </a:r>
                      <a:endParaRPr lang="pt-BR" sz="700" b="0" i="0" u="none" strike="noStrike">
                        <a:effectLst/>
                        <a:latin typeface="Arial" panose="020B0604020202020204" pitchFamily="34" charset="0"/>
                      </a:endParaRPr>
                    </a:p>
                  </a:txBody>
                  <a:tcPr marL="8190" marR="8190" marT="8190" marB="0" anchor="ctr"/>
                </a:tc>
              </a:tr>
              <a:tr h="511114">
                <a:tc>
                  <a:txBody>
                    <a:bodyPr/>
                    <a:lstStyle/>
                    <a:p>
                      <a:pPr algn="l" fontAlgn="b"/>
                      <a:r>
                        <a:rPr lang="pt-BR" sz="700" u="none" strike="noStrike">
                          <a:effectLst/>
                        </a:rPr>
                        <a:t>É ilegal a nomeação e posse em cargo em comissão de agente público aposentado por invalidez. Caso seja considerado, por junta médica oficial, apto para o trabalho, o fato deve ser comunicado ao órgão/entidade responsável pela aposentação, que deverá iniciar processo de reversão e/ou readaptação do servidor.</a:t>
                      </a:r>
                      <a:endParaRPr lang="pt-BR" sz="700" b="0" i="0" u="none" strike="noStrike">
                        <a:effectLst/>
                        <a:latin typeface="Arial" panose="020B0604020202020204" pitchFamily="34" charset="0"/>
                      </a:endParaRPr>
                    </a:p>
                  </a:txBody>
                  <a:tcPr marL="8190" marR="8190" marT="8190" marB="0" anchor="b"/>
                </a:tc>
                <a:tc>
                  <a:txBody>
                    <a:bodyPr/>
                    <a:lstStyle/>
                    <a:p>
                      <a:pPr algn="l" fontAlgn="ctr"/>
                      <a:r>
                        <a:rPr lang="pt-BR" sz="700" u="none" strike="noStrike" dirty="0">
                          <a:effectLst/>
                        </a:rPr>
                        <a:t>PESSOAL</a:t>
                      </a:r>
                      <a:endParaRPr lang="pt-BR" sz="700" b="0" i="0" u="none" strike="noStrike" dirty="0">
                        <a:effectLst/>
                        <a:latin typeface="Arial" panose="020B0604020202020204" pitchFamily="34" charset="0"/>
                      </a:endParaRPr>
                    </a:p>
                  </a:txBody>
                  <a:tcPr marL="8190" marR="8190" marT="8190" marB="0" anchor="ctr"/>
                </a:tc>
                <a:tc>
                  <a:txBody>
                    <a:bodyPr/>
                    <a:lstStyle/>
                    <a:p>
                      <a:pPr algn="l" fontAlgn="ctr"/>
                      <a:r>
                        <a:rPr lang="pt-BR" sz="700" u="none" strike="noStrike">
                          <a:effectLst/>
                        </a:rPr>
                        <a:t>Provimento</a:t>
                      </a:r>
                      <a:endParaRPr lang="pt-BR" sz="700" b="0" i="0" u="none" strike="noStrike">
                        <a:effectLst/>
                        <a:latin typeface="Arial" panose="020B0604020202020204" pitchFamily="34" charset="0"/>
                      </a:endParaRPr>
                    </a:p>
                  </a:txBody>
                  <a:tcPr marL="8190" marR="8190" marT="8190" marB="0" anchor="ctr"/>
                </a:tc>
                <a:tc>
                  <a:txBody>
                    <a:bodyPr/>
                    <a:lstStyle/>
                    <a:p>
                      <a:pPr algn="l" fontAlgn="ctr"/>
                      <a:r>
                        <a:rPr lang="pt-BR" sz="700" u="none" strike="noStrike">
                          <a:effectLst/>
                        </a:rPr>
                        <a:t>Reversão</a:t>
                      </a:r>
                      <a:endParaRPr lang="pt-BR" sz="700" b="0" i="0" u="none" strike="noStrike">
                        <a:effectLst/>
                        <a:latin typeface="Arial" panose="020B0604020202020204" pitchFamily="34" charset="0"/>
                      </a:endParaRPr>
                    </a:p>
                  </a:txBody>
                  <a:tcPr marL="8190" marR="8190" marT="8190" marB="0" anchor="ctr"/>
                </a:tc>
              </a:tr>
              <a:tr h="511114">
                <a:tc>
                  <a:txBody>
                    <a:bodyPr/>
                    <a:lstStyle/>
                    <a:p>
                      <a:pPr algn="l" fontAlgn="b"/>
                      <a:r>
                        <a:rPr lang="pt-BR" sz="700" u="none" strike="noStrike">
                          <a:effectLst/>
                        </a:rPr>
                        <a:t>Não é admissível que empresa projetista contratada para elaborar orçamento de obra pública deixe de detalhar serviços perfeitamente quantificáveis, a exemplo de peças pré-moldadas em concreto, optando por orçá-los por unidade genérica denominada "verba".</a:t>
                      </a:r>
                      <a:endParaRPr lang="pt-BR" sz="700" b="0" i="0" u="none" strike="noStrike">
                        <a:effectLst/>
                        <a:latin typeface="Arial" panose="020B0604020202020204" pitchFamily="34" charset="0"/>
                      </a:endParaRPr>
                    </a:p>
                  </a:txBody>
                  <a:tcPr marL="8190" marR="8190" marT="8190" marB="0" anchor="b"/>
                </a:tc>
                <a:tc>
                  <a:txBody>
                    <a:bodyPr/>
                    <a:lstStyle/>
                    <a:p>
                      <a:pPr algn="l" fontAlgn="ctr"/>
                      <a:r>
                        <a:rPr lang="pt-BR" sz="700" u="none" strike="noStrike" dirty="0">
                          <a:effectLst/>
                        </a:rPr>
                        <a:t>OBRA E SERVIÇO DE ENGENHARIA</a:t>
                      </a:r>
                      <a:endParaRPr lang="pt-BR" sz="700" b="0" i="0" u="none" strike="noStrike" dirty="0">
                        <a:effectLst/>
                        <a:latin typeface="Arial" panose="020B0604020202020204" pitchFamily="34" charset="0"/>
                      </a:endParaRPr>
                    </a:p>
                  </a:txBody>
                  <a:tcPr marL="8190" marR="8190" marT="8190" marB="0" anchor="ctr"/>
                </a:tc>
                <a:tc>
                  <a:txBody>
                    <a:bodyPr/>
                    <a:lstStyle/>
                    <a:p>
                      <a:pPr algn="l" fontAlgn="ctr"/>
                      <a:r>
                        <a:rPr lang="pt-BR" sz="700" u="none" strike="noStrike">
                          <a:effectLst/>
                        </a:rPr>
                        <a:t>Orçamento detalhado</a:t>
                      </a:r>
                      <a:endParaRPr lang="pt-BR" sz="700" b="0" i="0" u="none" strike="noStrike">
                        <a:effectLst/>
                        <a:latin typeface="Arial" panose="020B0604020202020204" pitchFamily="34" charset="0"/>
                      </a:endParaRPr>
                    </a:p>
                  </a:txBody>
                  <a:tcPr marL="8190" marR="8190" marT="8190" marB="0" anchor="ctr"/>
                </a:tc>
                <a:tc>
                  <a:txBody>
                    <a:bodyPr/>
                    <a:lstStyle/>
                    <a:p>
                      <a:pPr algn="l" fontAlgn="ctr"/>
                      <a:r>
                        <a:rPr lang="pt-BR" sz="700" u="none" strike="noStrike">
                          <a:effectLst/>
                        </a:rPr>
                        <a:t>Orçamento detalhado</a:t>
                      </a:r>
                      <a:endParaRPr lang="pt-BR" sz="700" b="0" i="0" u="none" strike="noStrike">
                        <a:effectLst/>
                        <a:latin typeface="Arial" panose="020B0604020202020204" pitchFamily="34" charset="0"/>
                      </a:endParaRPr>
                    </a:p>
                  </a:txBody>
                  <a:tcPr marL="8190" marR="8190" marT="8190" marB="0" anchor="ctr"/>
                </a:tc>
              </a:tr>
              <a:tr h="340743">
                <a:tc>
                  <a:txBody>
                    <a:bodyPr/>
                    <a:lstStyle/>
                    <a:p>
                      <a:pPr algn="l" fontAlgn="b"/>
                      <a:r>
                        <a:rPr lang="pt-BR" sz="700" u="none" strike="noStrike">
                          <a:effectLst/>
                        </a:rPr>
                        <a:t>A comprovação do tempo de serviço é feita por meio de certidão expedida pelo Instituto Nacional do Seguro Social - INSS.</a:t>
                      </a:r>
                      <a:endParaRPr lang="pt-BR" sz="700" b="0" i="0" u="none" strike="noStrike">
                        <a:effectLst/>
                        <a:latin typeface="Arial" panose="020B0604020202020204" pitchFamily="34" charset="0"/>
                      </a:endParaRPr>
                    </a:p>
                  </a:txBody>
                  <a:tcPr marL="8190" marR="8190" marT="8190" marB="0" anchor="b"/>
                </a:tc>
                <a:tc>
                  <a:txBody>
                    <a:bodyPr/>
                    <a:lstStyle/>
                    <a:p>
                      <a:pPr algn="l" fontAlgn="ctr"/>
                      <a:r>
                        <a:rPr lang="pt-BR" sz="700" u="none" strike="noStrike" dirty="0">
                          <a:effectLst/>
                        </a:rPr>
                        <a:t>PESSOAL</a:t>
                      </a:r>
                      <a:endParaRPr lang="pt-BR" sz="700" b="0" i="0" u="none" strike="noStrike" dirty="0">
                        <a:effectLst/>
                        <a:latin typeface="Arial" panose="020B0604020202020204" pitchFamily="34" charset="0"/>
                      </a:endParaRPr>
                    </a:p>
                  </a:txBody>
                  <a:tcPr marL="8190" marR="8190" marT="8190" marB="0" anchor="ctr"/>
                </a:tc>
                <a:tc>
                  <a:txBody>
                    <a:bodyPr/>
                    <a:lstStyle/>
                    <a:p>
                      <a:pPr algn="l" fontAlgn="ctr"/>
                      <a:r>
                        <a:rPr lang="pt-BR" sz="700" u="none" strike="noStrike">
                          <a:effectLst/>
                        </a:rPr>
                        <a:t>Tempo de serviço</a:t>
                      </a:r>
                      <a:endParaRPr lang="pt-BR" sz="700" b="0" i="0" u="none" strike="noStrike">
                        <a:effectLst/>
                        <a:latin typeface="Arial" panose="020B0604020202020204" pitchFamily="34" charset="0"/>
                      </a:endParaRPr>
                    </a:p>
                  </a:txBody>
                  <a:tcPr marL="8190" marR="8190" marT="8190" marB="0" anchor="ctr"/>
                </a:tc>
                <a:tc>
                  <a:txBody>
                    <a:bodyPr/>
                    <a:lstStyle/>
                    <a:p>
                      <a:pPr algn="l" fontAlgn="ctr"/>
                      <a:r>
                        <a:rPr lang="pt-BR" sz="700" u="none" strike="noStrike">
                          <a:effectLst/>
                        </a:rPr>
                        <a:t>Comprovação de tempo </a:t>
                      </a:r>
                      <a:endParaRPr lang="pt-BR" sz="700" b="0" i="0" u="none" strike="noStrike">
                        <a:effectLst/>
                        <a:latin typeface="Arial" panose="020B0604020202020204" pitchFamily="34" charset="0"/>
                      </a:endParaRPr>
                    </a:p>
                  </a:txBody>
                  <a:tcPr marL="8190" marR="8190" marT="8190" marB="0" anchor="ctr"/>
                </a:tc>
              </a:tr>
              <a:tr h="340743">
                <a:tc>
                  <a:txBody>
                    <a:bodyPr/>
                    <a:lstStyle/>
                    <a:p>
                      <a:pPr algn="l" fontAlgn="b"/>
                      <a:r>
                        <a:rPr lang="pt-BR" sz="700" u="none" strike="noStrike">
                          <a:effectLst/>
                        </a:rPr>
                        <a:t>É necessária a prévia realização de processo de licitação pública para a concessão de uso de áreas comerciais aeroportuárias.</a:t>
                      </a:r>
                      <a:endParaRPr lang="pt-BR" sz="700" b="0" i="0" u="none" strike="noStrike">
                        <a:effectLst/>
                        <a:latin typeface="Arial" panose="020B0604020202020204" pitchFamily="34" charset="0"/>
                      </a:endParaRPr>
                    </a:p>
                  </a:txBody>
                  <a:tcPr marL="8190" marR="8190" marT="8190" marB="0" anchor="b"/>
                </a:tc>
                <a:tc>
                  <a:txBody>
                    <a:bodyPr/>
                    <a:lstStyle/>
                    <a:p>
                      <a:pPr algn="l" fontAlgn="ctr"/>
                      <a:r>
                        <a:rPr lang="pt-BR" sz="700" u="none" strike="noStrike" dirty="0">
                          <a:effectLst/>
                        </a:rPr>
                        <a:t>OUTRAS ÁREAS</a:t>
                      </a:r>
                      <a:endParaRPr lang="pt-BR" sz="700" b="0" i="0" u="none" strike="noStrike" dirty="0">
                        <a:effectLst/>
                        <a:latin typeface="Arial" panose="020B0604020202020204" pitchFamily="34" charset="0"/>
                      </a:endParaRPr>
                    </a:p>
                  </a:txBody>
                  <a:tcPr marL="8190" marR="8190" marT="8190" marB="0" anchor="ctr"/>
                </a:tc>
                <a:tc>
                  <a:txBody>
                    <a:bodyPr/>
                    <a:lstStyle/>
                    <a:p>
                      <a:pPr algn="l" fontAlgn="ctr"/>
                      <a:r>
                        <a:rPr lang="pt-BR" sz="700" u="none" strike="noStrike">
                          <a:effectLst/>
                        </a:rPr>
                        <a:t>Patrimônio público</a:t>
                      </a:r>
                      <a:endParaRPr lang="pt-BR" sz="700" b="0" i="0" u="none" strike="noStrike">
                        <a:effectLst/>
                        <a:latin typeface="Arial" panose="020B0604020202020204" pitchFamily="34" charset="0"/>
                      </a:endParaRPr>
                    </a:p>
                  </a:txBody>
                  <a:tcPr marL="8190" marR="8190" marT="8190" marB="0" anchor="ctr"/>
                </a:tc>
                <a:tc>
                  <a:txBody>
                    <a:bodyPr/>
                    <a:lstStyle/>
                    <a:p>
                      <a:pPr algn="l" fontAlgn="ctr"/>
                      <a:r>
                        <a:rPr lang="pt-BR" sz="700" u="none" strike="noStrike">
                          <a:effectLst/>
                        </a:rPr>
                        <a:t>Bem Imóvel</a:t>
                      </a:r>
                      <a:endParaRPr lang="pt-BR" sz="700" b="0" i="0" u="none" strike="noStrike">
                        <a:effectLst/>
                        <a:latin typeface="Arial" panose="020B0604020202020204" pitchFamily="34" charset="0"/>
                      </a:endParaRPr>
                    </a:p>
                  </a:txBody>
                  <a:tcPr marL="8190" marR="8190" marT="8190" marB="0" anchor="ctr"/>
                </a:tc>
              </a:tr>
              <a:tr h="340743">
                <a:tc>
                  <a:txBody>
                    <a:bodyPr/>
                    <a:lstStyle/>
                    <a:p>
                      <a:pPr algn="l" fontAlgn="b"/>
                      <a:r>
                        <a:rPr lang="pt-BR" sz="700" u="none" strike="noStrike">
                          <a:effectLst/>
                        </a:rPr>
                        <a:t>Falta competência ao TCU para controlar resultados de sindicância ou de procedimentos administrativos disciplinares.</a:t>
                      </a:r>
                      <a:endParaRPr lang="pt-BR" sz="700" b="0" i="0" u="none" strike="noStrike">
                        <a:effectLst/>
                        <a:latin typeface="Arial" panose="020B0604020202020204" pitchFamily="34" charset="0"/>
                      </a:endParaRPr>
                    </a:p>
                  </a:txBody>
                  <a:tcPr marL="8190" marR="8190" marT="8190" marB="0" anchor="b"/>
                </a:tc>
                <a:tc>
                  <a:txBody>
                    <a:bodyPr/>
                    <a:lstStyle/>
                    <a:p>
                      <a:pPr algn="l" fontAlgn="ctr"/>
                      <a:r>
                        <a:rPr lang="pt-BR" sz="700" u="none" strike="noStrike" dirty="0">
                          <a:effectLst/>
                        </a:rPr>
                        <a:t>PROCESSUAL</a:t>
                      </a:r>
                      <a:endParaRPr lang="pt-BR" sz="700" b="0" i="0" u="none" strike="noStrike" dirty="0">
                        <a:effectLst/>
                        <a:latin typeface="Arial" panose="020B0604020202020204" pitchFamily="34" charset="0"/>
                      </a:endParaRPr>
                    </a:p>
                  </a:txBody>
                  <a:tcPr marL="8190" marR="8190" marT="8190" marB="0" anchor="ctr"/>
                </a:tc>
                <a:tc>
                  <a:txBody>
                    <a:bodyPr/>
                    <a:lstStyle/>
                    <a:p>
                      <a:pPr algn="l" fontAlgn="ctr"/>
                      <a:r>
                        <a:rPr lang="pt-BR" sz="700" u="none" strike="noStrike">
                          <a:effectLst/>
                        </a:rPr>
                        <a:t>Competência do TCU em razão da matéria</a:t>
                      </a:r>
                      <a:endParaRPr lang="pt-BR" sz="700" b="0" i="0" u="none" strike="noStrike">
                        <a:effectLst/>
                        <a:latin typeface="Arial" panose="020B0604020202020204" pitchFamily="34" charset="0"/>
                      </a:endParaRPr>
                    </a:p>
                  </a:txBody>
                  <a:tcPr marL="8190" marR="8190" marT="8190" marB="0" anchor="ctr"/>
                </a:tc>
                <a:tc>
                  <a:txBody>
                    <a:bodyPr/>
                    <a:lstStyle/>
                    <a:p>
                      <a:pPr algn="l" fontAlgn="ctr"/>
                      <a:r>
                        <a:rPr lang="pt-BR" sz="700" u="none" strike="noStrike">
                          <a:effectLst/>
                        </a:rPr>
                        <a:t>Competência do TCU em Razão da Matéria</a:t>
                      </a:r>
                      <a:endParaRPr lang="pt-BR" sz="700" b="0" i="0" u="none" strike="noStrike">
                        <a:effectLst/>
                        <a:latin typeface="Arial" panose="020B0604020202020204" pitchFamily="34" charset="0"/>
                      </a:endParaRPr>
                    </a:p>
                  </a:txBody>
                  <a:tcPr marL="8190" marR="8190" marT="8190" marB="0" anchor="ctr"/>
                </a:tc>
              </a:tr>
              <a:tr h="511114">
                <a:tc>
                  <a:txBody>
                    <a:bodyPr/>
                    <a:lstStyle/>
                    <a:p>
                      <a:pPr algn="l" fontAlgn="b"/>
                      <a:r>
                        <a:rPr lang="pt-BR" sz="700" u="none" strike="noStrike">
                          <a:effectLst/>
                        </a:rPr>
                        <a:t>As condenações efetivadas pelo TCU são baseadas na responsabilidade subjetiva, apurada pela verificação do nexo de causalidade entre a infração praticada ou o dano experimentado e o comportamento do agente, dependendo da presença de culpa ou dolo.</a:t>
                      </a:r>
                      <a:endParaRPr lang="pt-BR" sz="700" b="0" i="0" u="none" strike="noStrike">
                        <a:effectLst/>
                        <a:latin typeface="Arial" panose="020B0604020202020204" pitchFamily="34" charset="0"/>
                      </a:endParaRPr>
                    </a:p>
                  </a:txBody>
                  <a:tcPr marL="8190" marR="8190" marT="8190" marB="0" anchor="b"/>
                </a:tc>
                <a:tc>
                  <a:txBody>
                    <a:bodyPr/>
                    <a:lstStyle/>
                    <a:p>
                      <a:pPr algn="l" fontAlgn="ctr"/>
                      <a:r>
                        <a:rPr lang="pt-BR" sz="700" u="none" strike="noStrike" dirty="0">
                          <a:effectLst/>
                        </a:rPr>
                        <a:t>RESPONSABILIDADE</a:t>
                      </a:r>
                      <a:endParaRPr lang="pt-BR" sz="700" b="0" i="0" u="none" strike="noStrike" dirty="0">
                        <a:effectLst/>
                        <a:latin typeface="Arial" panose="020B0604020202020204" pitchFamily="34" charset="0"/>
                      </a:endParaRPr>
                    </a:p>
                  </a:txBody>
                  <a:tcPr marL="8190" marR="8190" marT="8190" marB="0" anchor="ctr"/>
                </a:tc>
                <a:tc>
                  <a:txBody>
                    <a:bodyPr/>
                    <a:lstStyle/>
                    <a:p>
                      <a:pPr algn="l" fontAlgn="ctr"/>
                      <a:r>
                        <a:rPr lang="pt-BR" sz="700" u="none" strike="noStrike">
                          <a:effectLst/>
                        </a:rPr>
                        <a:t>Modalidade de responsabilização</a:t>
                      </a:r>
                      <a:endParaRPr lang="pt-BR" sz="700" b="0" i="0" u="none" strike="noStrike">
                        <a:effectLst/>
                        <a:latin typeface="Arial" panose="020B0604020202020204" pitchFamily="34" charset="0"/>
                      </a:endParaRPr>
                    </a:p>
                  </a:txBody>
                  <a:tcPr marL="8190" marR="8190" marT="8190" marB="0" anchor="ctr"/>
                </a:tc>
                <a:tc>
                  <a:txBody>
                    <a:bodyPr/>
                    <a:lstStyle/>
                    <a:p>
                      <a:pPr algn="l" fontAlgn="ctr"/>
                      <a:r>
                        <a:rPr lang="pt-BR" sz="700" u="none" strike="noStrike">
                          <a:effectLst/>
                        </a:rPr>
                        <a:t>Culpa e Dolo</a:t>
                      </a:r>
                      <a:endParaRPr lang="pt-BR" sz="700" b="0" i="0" u="none" strike="noStrike">
                        <a:effectLst/>
                        <a:latin typeface="Arial" panose="020B0604020202020204" pitchFamily="34" charset="0"/>
                      </a:endParaRPr>
                    </a:p>
                  </a:txBody>
                  <a:tcPr marL="8190" marR="8190" marT="8190" marB="0" anchor="ctr"/>
                </a:tc>
              </a:tr>
              <a:tr h="511114">
                <a:tc>
                  <a:txBody>
                    <a:bodyPr/>
                    <a:lstStyle/>
                    <a:p>
                      <a:pPr algn="l" fontAlgn="b"/>
                      <a:r>
                        <a:rPr lang="pt-BR" sz="700" u="none" strike="noStrike">
                          <a:effectLst/>
                        </a:rPr>
                        <a:t>A autorização a servidores para o exercício de atividades no período noturno, com jornada de seis horas diárias, deve acontecer somente quando os serviços exigirem atividades contínuas de regime de turnos ou escalas em período igual ou superior a quatorze horas ininterruptas.</a:t>
                      </a:r>
                      <a:endParaRPr lang="pt-BR" sz="700" b="0" i="0" u="none" strike="noStrike">
                        <a:effectLst/>
                        <a:latin typeface="Arial" panose="020B0604020202020204" pitchFamily="34" charset="0"/>
                      </a:endParaRPr>
                    </a:p>
                  </a:txBody>
                  <a:tcPr marL="8190" marR="8190" marT="8190" marB="0" anchor="b"/>
                </a:tc>
                <a:tc>
                  <a:txBody>
                    <a:bodyPr/>
                    <a:lstStyle/>
                    <a:p>
                      <a:pPr algn="l" fontAlgn="ctr"/>
                      <a:r>
                        <a:rPr lang="pt-BR" sz="700" u="none" strike="noStrike" dirty="0">
                          <a:effectLst/>
                        </a:rPr>
                        <a:t>PESSOAL</a:t>
                      </a:r>
                      <a:endParaRPr lang="pt-BR" sz="700" b="0" i="0" u="none" strike="noStrike" dirty="0">
                        <a:effectLst/>
                        <a:latin typeface="Arial" panose="020B0604020202020204" pitchFamily="34" charset="0"/>
                      </a:endParaRPr>
                    </a:p>
                  </a:txBody>
                  <a:tcPr marL="8190" marR="8190" marT="8190" marB="0" anchor="ctr"/>
                </a:tc>
                <a:tc>
                  <a:txBody>
                    <a:bodyPr/>
                    <a:lstStyle/>
                    <a:p>
                      <a:pPr algn="l" fontAlgn="ctr"/>
                      <a:r>
                        <a:rPr lang="pt-BR" sz="700" u="none" strike="noStrike">
                          <a:effectLst/>
                        </a:rPr>
                        <a:t>Exercício</a:t>
                      </a:r>
                      <a:endParaRPr lang="pt-BR" sz="700" b="0" i="0" u="none" strike="noStrike">
                        <a:effectLst/>
                        <a:latin typeface="Arial" panose="020B0604020202020204" pitchFamily="34" charset="0"/>
                      </a:endParaRPr>
                    </a:p>
                  </a:txBody>
                  <a:tcPr marL="8190" marR="8190" marT="8190" marB="0" anchor="ctr"/>
                </a:tc>
                <a:tc>
                  <a:txBody>
                    <a:bodyPr/>
                    <a:lstStyle/>
                    <a:p>
                      <a:pPr algn="l" fontAlgn="ctr"/>
                      <a:r>
                        <a:rPr lang="pt-BR" sz="700" u="none" strike="noStrike">
                          <a:effectLst/>
                        </a:rPr>
                        <a:t>Jornada de trabalho</a:t>
                      </a:r>
                      <a:endParaRPr lang="pt-BR" sz="700" b="0" i="0" u="none" strike="noStrike">
                        <a:effectLst/>
                        <a:latin typeface="Arial" panose="020B0604020202020204" pitchFamily="34" charset="0"/>
                      </a:endParaRPr>
                    </a:p>
                  </a:txBody>
                  <a:tcPr marL="8190" marR="8190" marT="8190" marB="0" anchor="ctr"/>
                </a:tc>
              </a:tr>
              <a:tr h="1362972">
                <a:tc>
                  <a:txBody>
                    <a:bodyPr/>
                    <a:lstStyle/>
                    <a:p>
                      <a:pPr algn="l" fontAlgn="b"/>
                      <a:r>
                        <a:rPr lang="pt-BR" sz="700" u="none" strike="noStrike">
                          <a:effectLst/>
                        </a:rPr>
                        <a:t>Caso seja de interesse do contratado, o seguro-garantia ou a fiança bancária podem ser aceitos em substituição às retenções cautelares de valores apurados como sobrepreço, desde que revestidas de abrangência suficiente para assegurar o resultado da apuração em curso no TCU acerca de eventual dano ao erário. Referidas garantias, nesses casos, devem conter especialmente cláusulas que estabeleçam: (i) prazo de validade vinculado à decisão definitiva do TCU da qual não caiba mais recurso com efeito suspensivo; (ii) critério de reajuste mensal; e (iii) no caso de fiança bancária, obrigação de a entidade garantidora depositar a quantia assegurada em favor da contratante em até 30 dias após o trânsito em julgado de eventual acórdão deste Tribunal que condene a empresa contratada a restituir valores.</a:t>
                      </a:r>
                      <a:endParaRPr lang="pt-BR" sz="700" b="0" i="0" u="none" strike="noStrike">
                        <a:effectLst/>
                        <a:latin typeface="Arial" panose="020B0604020202020204" pitchFamily="34" charset="0"/>
                      </a:endParaRPr>
                    </a:p>
                  </a:txBody>
                  <a:tcPr marL="8190" marR="8190" marT="8190" marB="0" anchor="b"/>
                </a:tc>
                <a:tc>
                  <a:txBody>
                    <a:bodyPr/>
                    <a:lstStyle/>
                    <a:p>
                      <a:pPr algn="l" fontAlgn="ctr"/>
                      <a:r>
                        <a:rPr lang="pt-BR" sz="700" u="none" strike="noStrike" dirty="0">
                          <a:effectLst/>
                        </a:rPr>
                        <a:t>OBRA E SERVIÇO DE ENGENHARIA</a:t>
                      </a:r>
                      <a:endParaRPr lang="pt-BR" sz="700" b="0" i="0" u="none" strike="noStrike" dirty="0">
                        <a:effectLst/>
                        <a:latin typeface="Arial" panose="020B0604020202020204" pitchFamily="34" charset="0"/>
                      </a:endParaRPr>
                    </a:p>
                  </a:txBody>
                  <a:tcPr marL="8190" marR="8190" marT="8190" marB="0" anchor="ctr"/>
                </a:tc>
                <a:tc>
                  <a:txBody>
                    <a:bodyPr/>
                    <a:lstStyle/>
                    <a:p>
                      <a:pPr algn="l" fontAlgn="ctr"/>
                      <a:r>
                        <a:rPr lang="pt-BR" sz="700" u="none" strike="noStrike">
                          <a:effectLst/>
                        </a:rPr>
                        <a:t>Sobrepreço e superfaturamento</a:t>
                      </a:r>
                      <a:endParaRPr lang="pt-BR" sz="700" b="0" i="0" u="none" strike="noStrike">
                        <a:effectLst/>
                        <a:latin typeface="Arial" panose="020B0604020202020204" pitchFamily="34" charset="0"/>
                      </a:endParaRPr>
                    </a:p>
                  </a:txBody>
                  <a:tcPr marL="8190" marR="8190" marT="8190" marB="0" anchor="ctr"/>
                </a:tc>
                <a:tc>
                  <a:txBody>
                    <a:bodyPr/>
                    <a:lstStyle/>
                    <a:p>
                      <a:pPr algn="l" fontAlgn="ctr"/>
                      <a:r>
                        <a:rPr lang="pt-BR" sz="700" u="none" strike="noStrike" dirty="0">
                          <a:effectLst/>
                        </a:rPr>
                        <a:t>Superfaturamento</a:t>
                      </a:r>
                      <a:endParaRPr lang="pt-BR" sz="700" b="0" i="0" u="none" strike="noStrike" dirty="0">
                        <a:effectLst/>
                        <a:latin typeface="Arial" panose="020B0604020202020204" pitchFamily="34" charset="0"/>
                      </a:endParaRPr>
                    </a:p>
                  </a:txBody>
                  <a:tcPr marL="8190" marR="8190" marT="8190" marB="0" anchor="ctr"/>
                </a:tc>
              </a:tr>
            </a:tbl>
          </a:graphicData>
        </a:graphic>
      </p:graphicFrame>
    </p:spTree>
    <p:extLst>
      <p:ext uri="{BB962C8B-B14F-4D97-AF65-F5344CB8AC3E}">
        <p14:creationId xmlns:p14="http://schemas.microsoft.com/office/powerpoint/2010/main" val="25726326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3350" y="-301625"/>
            <a:ext cx="10515600" cy="1325563"/>
          </a:xfrm>
        </p:spPr>
        <p:txBody>
          <a:bodyPr/>
          <a:lstStyle/>
          <a:p>
            <a:r>
              <a:rPr lang="pt-BR" b="1" dirty="0" err="1" smtClean="0"/>
              <a:t>Baseline</a:t>
            </a:r>
            <a:r>
              <a:rPr lang="pt-BR" b="1" dirty="0" smtClean="0"/>
              <a:t> Área</a:t>
            </a:r>
            <a:r>
              <a:rPr lang="pt-BR" dirty="0" smtClean="0"/>
              <a:t>: Regressão Logística</a:t>
            </a:r>
            <a:endParaRPr lang="pt-BR" dirty="0"/>
          </a:p>
        </p:txBody>
      </p:sp>
      <p:sp>
        <p:nvSpPr>
          <p:cNvPr id="3" name="Espaço Reservado para Conteúdo 2"/>
          <p:cNvSpPr>
            <a:spLocks noGrp="1"/>
          </p:cNvSpPr>
          <p:nvPr>
            <p:ph idx="1"/>
          </p:nvPr>
        </p:nvSpPr>
        <p:spPr>
          <a:xfrm>
            <a:off x="838200" y="3292872"/>
            <a:ext cx="3238500" cy="536575"/>
          </a:xfrm>
        </p:spPr>
        <p:txBody>
          <a:bodyPr/>
          <a:lstStyle/>
          <a:p>
            <a:pPr marL="0" indent="0">
              <a:buNone/>
            </a:pPr>
            <a:r>
              <a:rPr lang="pt-BR" dirty="0" smtClean="0"/>
              <a:t>Acurácia: 0,77</a:t>
            </a:r>
            <a:endParaRPr lang="pt-BR" dirty="0"/>
          </a:p>
        </p:txBody>
      </p:sp>
      <p:graphicFrame>
        <p:nvGraphicFramePr>
          <p:cNvPr id="5" name="Tabela 4"/>
          <p:cNvGraphicFramePr>
            <a:graphicFrameLocks noGrp="1"/>
          </p:cNvGraphicFramePr>
          <p:nvPr>
            <p:extLst>
              <p:ext uri="{D42A27DB-BD31-4B8C-83A1-F6EECF244321}">
                <p14:modId xmlns:p14="http://schemas.microsoft.com/office/powerpoint/2010/main" val="3542519785"/>
              </p:ext>
            </p:extLst>
          </p:nvPr>
        </p:nvGraphicFramePr>
        <p:xfrm>
          <a:off x="4076700" y="685790"/>
          <a:ext cx="7410451" cy="5943609"/>
        </p:xfrm>
        <a:graphic>
          <a:graphicData uri="http://schemas.openxmlformats.org/drawingml/2006/table">
            <a:tbl>
              <a:tblPr>
                <a:tableStyleId>{2D5ABB26-0587-4C30-8999-92F81FD0307C}</a:tableStyleId>
              </a:tblPr>
              <a:tblGrid>
                <a:gridCol w="3560867"/>
                <a:gridCol w="923900"/>
                <a:gridCol w="808413"/>
                <a:gridCol w="923900"/>
                <a:gridCol w="1193371"/>
              </a:tblGrid>
              <a:tr h="283029">
                <a:tc>
                  <a:txBody>
                    <a:bodyPr/>
                    <a:lstStyle/>
                    <a:p>
                      <a:pPr algn="l" fontAlgn="b"/>
                      <a:endParaRPr lang="pt-B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precision    </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recall</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  f1-score</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support</a:t>
                      </a:r>
                      <a:endParaRPr lang="pt-BR" sz="1100" b="0" i="0" u="none" strike="noStrike">
                        <a:solidFill>
                          <a:srgbClr val="000000"/>
                        </a:solidFill>
                        <a:effectLst/>
                        <a:latin typeface="Calibri" panose="020F0502020204030204" pitchFamily="34" charset="0"/>
                      </a:endParaRPr>
                    </a:p>
                  </a:txBody>
                  <a:tcPr marL="9525" marR="9525" marT="9525" marB="0" anchor="b"/>
                </a:tc>
              </a:tr>
              <a:tr h="283029">
                <a:tc>
                  <a:txBody>
                    <a:bodyPr/>
                    <a:lstStyle/>
                    <a:p>
                      <a:pPr algn="l" fontAlgn="b"/>
                      <a:endParaRPr lang="pt-B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pt-BR" sz="1100" b="0" i="0" u="none" strike="noStrike">
                        <a:solidFill>
                          <a:srgbClr val="000000"/>
                        </a:solidFill>
                        <a:effectLst/>
                        <a:latin typeface="Calibri" panose="020F0502020204030204" pitchFamily="34" charset="0"/>
                      </a:endParaRPr>
                    </a:p>
                  </a:txBody>
                  <a:tcPr marL="9525" marR="9525" marT="9525" marB="0" anchor="b"/>
                </a:tc>
              </a:tr>
              <a:tr h="283029">
                <a:tc>
                  <a:txBody>
                    <a:bodyPr/>
                    <a:lstStyle/>
                    <a:p>
                      <a:pPr algn="l" fontAlgn="b"/>
                      <a:r>
                        <a:rPr lang="pt-BR" sz="1100" u="none" strike="noStrike" dirty="0">
                          <a:effectLst/>
                        </a:rPr>
                        <a:t>CONTRATAÇÃO DIRETA</a:t>
                      </a:r>
                      <a:endParaRPr lang="pt-B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0.85</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0.79</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0.82</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a:effectLst/>
                        </a:rPr>
                        <a:t>119</a:t>
                      </a:r>
                      <a:endParaRPr lang="pt-BR" sz="1100" b="0" i="0" u="none" strike="noStrike">
                        <a:solidFill>
                          <a:srgbClr val="000000"/>
                        </a:solidFill>
                        <a:effectLst/>
                        <a:latin typeface="Calibri" panose="020F0502020204030204" pitchFamily="34" charset="0"/>
                      </a:endParaRPr>
                    </a:p>
                  </a:txBody>
                  <a:tcPr marL="9525" marR="9525" marT="9525" marB="0" anchor="b"/>
                </a:tc>
              </a:tr>
              <a:tr h="283029">
                <a:tc>
                  <a:txBody>
                    <a:bodyPr/>
                    <a:lstStyle/>
                    <a:p>
                      <a:pPr algn="l" fontAlgn="b"/>
                      <a:r>
                        <a:rPr lang="pt-BR" sz="1100" u="none" strike="noStrike" dirty="0">
                          <a:effectLst/>
                        </a:rPr>
                        <a:t>CONTRATO</a:t>
                      </a:r>
                      <a:endParaRPr lang="pt-B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0.64</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0.67</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0.66</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a:effectLst/>
                        </a:rPr>
                        <a:t>205</a:t>
                      </a:r>
                      <a:endParaRPr lang="pt-BR" sz="1100" b="0" i="0" u="none" strike="noStrike">
                        <a:solidFill>
                          <a:srgbClr val="000000"/>
                        </a:solidFill>
                        <a:effectLst/>
                        <a:latin typeface="Calibri" panose="020F0502020204030204" pitchFamily="34" charset="0"/>
                      </a:endParaRPr>
                    </a:p>
                  </a:txBody>
                  <a:tcPr marL="9525" marR="9525" marT="9525" marB="0" anchor="b"/>
                </a:tc>
              </a:tr>
              <a:tr h="283029">
                <a:tc>
                  <a:txBody>
                    <a:bodyPr/>
                    <a:lstStyle/>
                    <a:p>
                      <a:pPr algn="l" fontAlgn="b"/>
                      <a:r>
                        <a:rPr lang="pt-BR" sz="1100" u="none" strike="noStrike" dirty="0">
                          <a:effectLst/>
                        </a:rPr>
                        <a:t>CONVÊNIO E CONGÊNERE</a:t>
                      </a:r>
                      <a:endParaRPr lang="pt-B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0.69</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0.70</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0.69</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a:effectLst/>
                        </a:rPr>
                        <a:t>202</a:t>
                      </a:r>
                      <a:endParaRPr lang="pt-BR" sz="1100" b="0" i="0" u="none" strike="noStrike">
                        <a:solidFill>
                          <a:srgbClr val="000000"/>
                        </a:solidFill>
                        <a:effectLst/>
                        <a:latin typeface="Calibri" panose="020F0502020204030204" pitchFamily="34" charset="0"/>
                      </a:endParaRPr>
                    </a:p>
                  </a:txBody>
                  <a:tcPr marL="9525" marR="9525" marT="9525" marB="0" anchor="b"/>
                </a:tc>
              </a:tr>
              <a:tr h="283029">
                <a:tc>
                  <a:txBody>
                    <a:bodyPr/>
                    <a:lstStyle/>
                    <a:p>
                      <a:pPr algn="l" fontAlgn="b"/>
                      <a:r>
                        <a:rPr lang="pt-BR" sz="1100" u="none" strike="noStrike" dirty="0">
                          <a:effectLst/>
                        </a:rPr>
                        <a:t>FINANÇAS PÚBLICAS</a:t>
                      </a:r>
                      <a:endParaRPr lang="pt-B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0.56</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0.51</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0.53</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a:effectLst/>
                        </a:rPr>
                        <a:t>115</a:t>
                      </a:r>
                      <a:endParaRPr lang="pt-BR" sz="1100" b="0" i="0" u="none" strike="noStrike">
                        <a:solidFill>
                          <a:srgbClr val="000000"/>
                        </a:solidFill>
                        <a:effectLst/>
                        <a:latin typeface="Calibri" panose="020F0502020204030204" pitchFamily="34" charset="0"/>
                      </a:endParaRPr>
                    </a:p>
                  </a:txBody>
                  <a:tcPr marL="9525" marR="9525" marT="9525" marB="0" anchor="b"/>
                </a:tc>
              </a:tr>
              <a:tr h="283029">
                <a:tc>
                  <a:txBody>
                    <a:bodyPr/>
                    <a:lstStyle/>
                    <a:p>
                      <a:pPr algn="l" fontAlgn="b"/>
                      <a:r>
                        <a:rPr lang="pt-BR" sz="1100" u="none" strike="noStrike" dirty="0">
                          <a:effectLst/>
                        </a:rPr>
                        <a:t>LICITAÇÃO</a:t>
                      </a:r>
                      <a:endParaRPr lang="pt-B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0.66</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0.64</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0.65</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a:effectLst/>
                        </a:rPr>
                        <a:t>310</a:t>
                      </a:r>
                      <a:endParaRPr lang="pt-BR" sz="1100" b="0" i="0" u="none" strike="noStrike">
                        <a:solidFill>
                          <a:srgbClr val="000000"/>
                        </a:solidFill>
                        <a:effectLst/>
                        <a:latin typeface="Calibri" panose="020F0502020204030204" pitchFamily="34" charset="0"/>
                      </a:endParaRPr>
                    </a:p>
                  </a:txBody>
                  <a:tcPr marL="9525" marR="9525" marT="9525" marB="0" anchor="b"/>
                </a:tc>
              </a:tr>
              <a:tr h="283029">
                <a:tc>
                  <a:txBody>
                    <a:bodyPr/>
                    <a:lstStyle/>
                    <a:p>
                      <a:pPr algn="l" fontAlgn="b"/>
                      <a:r>
                        <a:rPr lang="pt-BR" sz="1100" u="none" strike="noStrike" dirty="0">
                          <a:effectLst/>
                        </a:rPr>
                        <a:t>LICITAÇÃO INTERNACIONAL</a:t>
                      </a:r>
                      <a:endParaRPr lang="pt-B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dirty="0">
                          <a:effectLst/>
                        </a:rPr>
                        <a:t>0.00</a:t>
                      </a:r>
                      <a:endParaRPr lang="pt-B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0.00</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0.00</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a:effectLst/>
                        </a:rPr>
                        <a:t>3</a:t>
                      </a:r>
                      <a:endParaRPr lang="pt-BR" sz="1100" b="0" i="0" u="none" strike="noStrike">
                        <a:solidFill>
                          <a:srgbClr val="000000"/>
                        </a:solidFill>
                        <a:effectLst/>
                        <a:latin typeface="Calibri" panose="020F0502020204030204" pitchFamily="34" charset="0"/>
                      </a:endParaRPr>
                    </a:p>
                  </a:txBody>
                  <a:tcPr marL="9525" marR="9525" marT="9525" marB="0" anchor="b"/>
                </a:tc>
              </a:tr>
              <a:tr h="283029">
                <a:tc>
                  <a:txBody>
                    <a:bodyPr/>
                    <a:lstStyle/>
                    <a:p>
                      <a:pPr algn="l" fontAlgn="b"/>
                      <a:r>
                        <a:rPr lang="pt-BR" sz="1100" u="none" strike="noStrike">
                          <a:effectLst/>
                        </a:rPr>
                        <a:t>OBRA E SERVIÇO DE ENGENHARIA</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dirty="0">
                          <a:effectLst/>
                        </a:rPr>
                        <a:t>0.66</a:t>
                      </a:r>
                      <a:endParaRPr lang="pt-B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0.63</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0.65</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a:effectLst/>
                        </a:rPr>
                        <a:t>180</a:t>
                      </a:r>
                      <a:endParaRPr lang="pt-BR" sz="1100" b="0" i="0" u="none" strike="noStrike">
                        <a:solidFill>
                          <a:srgbClr val="000000"/>
                        </a:solidFill>
                        <a:effectLst/>
                        <a:latin typeface="Calibri" panose="020F0502020204030204" pitchFamily="34" charset="0"/>
                      </a:endParaRPr>
                    </a:p>
                  </a:txBody>
                  <a:tcPr marL="9525" marR="9525" marT="9525" marB="0" anchor="b"/>
                </a:tc>
              </a:tr>
              <a:tr h="283029">
                <a:tc>
                  <a:txBody>
                    <a:bodyPr/>
                    <a:lstStyle/>
                    <a:p>
                      <a:pPr algn="l" fontAlgn="b"/>
                      <a:r>
                        <a:rPr lang="pt-BR" sz="1100" u="none" strike="noStrike">
                          <a:effectLst/>
                        </a:rPr>
                        <a:t>OUTRAS ÁREAS</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dirty="0">
                          <a:effectLst/>
                        </a:rPr>
                        <a:t>0.64</a:t>
                      </a:r>
                      <a:endParaRPr lang="pt-B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0.44</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0.52</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a:effectLst/>
                        </a:rPr>
                        <a:t>32</a:t>
                      </a:r>
                      <a:endParaRPr lang="pt-BR" sz="1100" b="0" i="0" u="none" strike="noStrike">
                        <a:solidFill>
                          <a:srgbClr val="000000"/>
                        </a:solidFill>
                        <a:effectLst/>
                        <a:latin typeface="Calibri" panose="020F0502020204030204" pitchFamily="34" charset="0"/>
                      </a:endParaRPr>
                    </a:p>
                  </a:txBody>
                  <a:tcPr marL="9525" marR="9525" marT="9525" marB="0" anchor="b"/>
                </a:tc>
              </a:tr>
              <a:tr h="283029">
                <a:tc>
                  <a:txBody>
                    <a:bodyPr/>
                    <a:lstStyle/>
                    <a:p>
                      <a:pPr algn="l" fontAlgn="b"/>
                      <a:r>
                        <a:rPr lang="pt-BR" sz="1100" u="none" strike="noStrike">
                          <a:effectLst/>
                        </a:rPr>
                        <a:t>PESSOAL</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0.93</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dirty="0">
                          <a:effectLst/>
                        </a:rPr>
                        <a:t>0.96</a:t>
                      </a:r>
                      <a:endParaRPr lang="pt-B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0.94</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a:effectLst/>
                        </a:rPr>
                        <a:t>1046</a:t>
                      </a:r>
                      <a:endParaRPr lang="pt-BR" sz="1100" b="0" i="0" u="none" strike="noStrike">
                        <a:solidFill>
                          <a:srgbClr val="000000"/>
                        </a:solidFill>
                        <a:effectLst/>
                        <a:latin typeface="Calibri" panose="020F0502020204030204" pitchFamily="34" charset="0"/>
                      </a:endParaRPr>
                    </a:p>
                  </a:txBody>
                  <a:tcPr marL="9525" marR="9525" marT="9525" marB="0" anchor="b"/>
                </a:tc>
              </a:tr>
              <a:tr h="283029">
                <a:tc>
                  <a:txBody>
                    <a:bodyPr/>
                    <a:lstStyle/>
                    <a:p>
                      <a:pPr algn="l" fontAlgn="b"/>
                      <a:r>
                        <a:rPr lang="pt-BR" sz="1100" u="none" strike="noStrike">
                          <a:effectLst/>
                        </a:rPr>
                        <a:t>PLANEJAMENTO DA CONTRATAÇÃO</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0.65</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dirty="0">
                          <a:effectLst/>
                        </a:rPr>
                        <a:t>0.67</a:t>
                      </a:r>
                      <a:endParaRPr lang="pt-B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dirty="0">
                          <a:effectLst/>
                        </a:rPr>
                        <a:t>0.66</a:t>
                      </a:r>
                      <a:endParaRPr lang="pt-B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a:effectLst/>
                        </a:rPr>
                        <a:t>308</a:t>
                      </a:r>
                      <a:endParaRPr lang="pt-BR" sz="1100" b="0" i="0" u="none" strike="noStrike">
                        <a:solidFill>
                          <a:srgbClr val="000000"/>
                        </a:solidFill>
                        <a:effectLst/>
                        <a:latin typeface="Calibri" panose="020F0502020204030204" pitchFamily="34" charset="0"/>
                      </a:endParaRPr>
                    </a:p>
                  </a:txBody>
                  <a:tcPr marL="9525" marR="9525" marT="9525" marB="0" anchor="b"/>
                </a:tc>
              </a:tr>
              <a:tr h="283029">
                <a:tc>
                  <a:txBody>
                    <a:bodyPr/>
                    <a:lstStyle/>
                    <a:p>
                      <a:pPr algn="l" fontAlgn="b"/>
                      <a:r>
                        <a:rPr lang="pt-BR" sz="1100" u="none" strike="noStrike">
                          <a:effectLst/>
                        </a:rPr>
                        <a:t>PRINCÍPIO</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0.27</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0.15</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dirty="0">
                          <a:effectLst/>
                        </a:rPr>
                        <a:t>0.20</a:t>
                      </a:r>
                      <a:endParaRPr lang="pt-B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a:effectLst/>
                        </a:rPr>
                        <a:t>26</a:t>
                      </a:r>
                      <a:endParaRPr lang="pt-BR" sz="1100" b="0" i="0" u="none" strike="noStrike">
                        <a:solidFill>
                          <a:srgbClr val="000000"/>
                        </a:solidFill>
                        <a:effectLst/>
                        <a:latin typeface="Calibri" panose="020F0502020204030204" pitchFamily="34" charset="0"/>
                      </a:endParaRPr>
                    </a:p>
                  </a:txBody>
                  <a:tcPr marL="9525" marR="9525" marT="9525" marB="0" anchor="b"/>
                </a:tc>
              </a:tr>
              <a:tr h="283029">
                <a:tc>
                  <a:txBody>
                    <a:bodyPr/>
                    <a:lstStyle/>
                    <a:p>
                      <a:pPr algn="l" fontAlgn="b"/>
                      <a:r>
                        <a:rPr lang="pt-BR" sz="1100" u="none" strike="noStrike">
                          <a:effectLst/>
                        </a:rPr>
                        <a:t>PROCESSUAL</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0.80</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0.80</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dirty="0">
                          <a:effectLst/>
                        </a:rPr>
                        <a:t>0.80</a:t>
                      </a:r>
                      <a:endParaRPr lang="pt-B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a:effectLst/>
                        </a:rPr>
                        <a:t>623</a:t>
                      </a:r>
                      <a:endParaRPr lang="pt-BR" sz="1100" b="0" i="0" u="none" strike="noStrike">
                        <a:solidFill>
                          <a:srgbClr val="000000"/>
                        </a:solidFill>
                        <a:effectLst/>
                        <a:latin typeface="Calibri" panose="020F0502020204030204" pitchFamily="34" charset="0"/>
                      </a:endParaRPr>
                    </a:p>
                  </a:txBody>
                  <a:tcPr marL="9525" marR="9525" marT="9525" marB="0" anchor="b"/>
                </a:tc>
              </a:tr>
              <a:tr h="283029">
                <a:tc>
                  <a:txBody>
                    <a:bodyPr/>
                    <a:lstStyle/>
                    <a:p>
                      <a:pPr algn="l" fontAlgn="b"/>
                      <a:r>
                        <a:rPr lang="pt-BR" sz="1100" u="none" strike="noStrike">
                          <a:effectLst/>
                        </a:rPr>
                        <a:t>PUBLICIDADE E PROPAGANDA</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dirty="0">
                          <a:effectLst/>
                        </a:rPr>
                        <a:t>0.00</a:t>
                      </a:r>
                      <a:endParaRPr lang="pt-B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0.00</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0.00</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dirty="0">
                          <a:effectLst/>
                        </a:rPr>
                        <a:t>6</a:t>
                      </a:r>
                      <a:endParaRPr lang="pt-BR" sz="1100" b="0" i="0" u="none" strike="noStrike" dirty="0">
                        <a:solidFill>
                          <a:srgbClr val="000000"/>
                        </a:solidFill>
                        <a:effectLst/>
                        <a:latin typeface="Calibri" panose="020F0502020204030204" pitchFamily="34" charset="0"/>
                      </a:endParaRPr>
                    </a:p>
                  </a:txBody>
                  <a:tcPr marL="9525" marR="9525" marT="9525" marB="0" anchor="b"/>
                </a:tc>
              </a:tr>
              <a:tr h="283029">
                <a:tc>
                  <a:txBody>
                    <a:bodyPr/>
                    <a:lstStyle/>
                    <a:p>
                      <a:pPr algn="l" fontAlgn="b"/>
                      <a:r>
                        <a:rPr lang="pt-BR" sz="1100" u="none" strike="noStrike">
                          <a:effectLst/>
                        </a:rPr>
                        <a:t>REGULAÇÃO</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0.80</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0.80</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0.80</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dirty="0">
                          <a:effectLst/>
                        </a:rPr>
                        <a:t>25</a:t>
                      </a:r>
                      <a:endParaRPr lang="pt-BR" sz="1100" b="0" i="0" u="none" strike="noStrike" dirty="0">
                        <a:solidFill>
                          <a:srgbClr val="000000"/>
                        </a:solidFill>
                        <a:effectLst/>
                        <a:latin typeface="Calibri" panose="020F0502020204030204" pitchFamily="34" charset="0"/>
                      </a:endParaRPr>
                    </a:p>
                  </a:txBody>
                  <a:tcPr marL="9525" marR="9525" marT="9525" marB="0" anchor="b"/>
                </a:tc>
              </a:tr>
              <a:tr h="283029">
                <a:tc>
                  <a:txBody>
                    <a:bodyPr/>
                    <a:lstStyle/>
                    <a:p>
                      <a:pPr algn="l" fontAlgn="b"/>
                      <a:r>
                        <a:rPr lang="pt-BR" sz="1100" u="none" strike="noStrike">
                          <a:effectLst/>
                        </a:rPr>
                        <a:t>RESPONSABILIDADE</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0.75</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0.77</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0.76</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dirty="0">
                          <a:effectLst/>
                        </a:rPr>
                        <a:t>622</a:t>
                      </a:r>
                      <a:endParaRPr lang="pt-BR" sz="1100" b="0" i="0" u="none" strike="noStrike" dirty="0">
                        <a:solidFill>
                          <a:srgbClr val="000000"/>
                        </a:solidFill>
                        <a:effectLst/>
                        <a:latin typeface="Calibri" panose="020F0502020204030204" pitchFamily="34" charset="0"/>
                      </a:endParaRPr>
                    </a:p>
                  </a:txBody>
                  <a:tcPr marL="9525" marR="9525" marT="9525" marB="0" anchor="b"/>
                </a:tc>
              </a:tr>
              <a:tr h="283029">
                <a:tc>
                  <a:txBody>
                    <a:bodyPr/>
                    <a:lstStyle/>
                    <a:p>
                      <a:pPr algn="l" fontAlgn="b"/>
                      <a:r>
                        <a:rPr lang="pt-BR" sz="1100" u="none" strike="noStrike">
                          <a:effectLst/>
                        </a:rPr>
                        <a:t>SERVIÇO TERCEIRIZADO</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0.53</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0.55</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0.54</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dirty="0">
                          <a:effectLst/>
                        </a:rPr>
                        <a:t>49</a:t>
                      </a:r>
                      <a:endParaRPr lang="pt-BR" sz="1100" b="0" i="0" u="none" strike="noStrike" dirty="0">
                        <a:solidFill>
                          <a:srgbClr val="000000"/>
                        </a:solidFill>
                        <a:effectLst/>
                        <a:latin typeface="Calibri" panose="020F0502020204030204" pitchFamily="34" charset="0"/>
                      </a:endParaRPr>
                    </a:p>
                  </a:txBody>
                  <a:tcPr marL="9525" marR="9525" marT="9525" marB="0" anchor="b"/>
                </a:tc>
              </a:tr>
              <a:tr h="283029">
                <a:tc>
                  <a:txBody>
                    <a:bodyPr/>
                    <a:lstStyle/>
                    <a:p>
                      <a:pPr algn="l" fontAlgn="b"/>
                      <a:r>
                        <a:rPr lang="pt-BR" sz="1100" u="none" strike="noStrike">
                          <a:effectLst/>
                        </a:rPr>
                        <a:t>TECNOLOGIA DA INFORMAÇÃO</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0.86</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0.79</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dirty="0">
                          <a:effectLst/>
                        </a:rPr>
                        <a:t>0.82</a:t>
                      </a:r>
                      <a:endParaRPr lang="pt-B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dirty="0">
                          <a:effectLst/>
                        </a:rPr>
                        <a:t>110</a:t>
                      </a:r>
                      <a:endParaRPr lang="pt-BR" sz="1100" b="0" i="0" u="none" strike="noStrike" dirty="0">
                        <a:solidFill>
                          <a:srgbClr val="000000"/>
                        </a:solidFill>
                        <a:effectLst/>
                        <a:latin typeface="Calibri" panose="020F0502020204030204" pitchFamily="34" charset="0"/>
                      </a:endParaRPr>
                    </a:p>
                  </a:txBody>
                  <a:tcPr marL="9525" marR="9525" marT="9525" marB="0" anchor="b"/>
                </a:tc>
              </a:tr>
              <a:tr h="283029">
                <a:tc>
                  <a:txBody>
                    <a:bodyPr/>
                    <a:lstStyle/>
                    <a:p>
                      <a:pPr algn="l" fontAlgn="b"/>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pt-B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pt-BR" sz="1100" b="0" i="0" u="none" strike="noStrike" dirty="0">
                        <a:solidFill>
                          <a:srgbClr val="000000"/>
                        </a:solidFill>
                        <a:effectLst/>
                        <a:latin typeface="Calibri" panose="020F0502020204030204" pitchFamily="34" charset="0"/>
                      </a:endParaRPr>
                    </a:p>
                  </a:txBody>
                  <a:tcPr marL="9525" marR="9525" marT="9525" marB="0" anchor="b"/>
                </a:tc>
              </a:tr>
              <a:tr h="283029">
                <a:tc>
                  <a:txBody>
                    <a:bodyPr/>
                    <a:lstStyle/>
                    <a:p>
                      <a:pPr algn="l" fontAlgn="b"/>
                      <a:r>
                        <a:rPr lang="pt-BR" sz="1100" u="none" strike="noStrike">
                          <a:effectLst/>
                        </a:rPr>
                        <a:t>avg / total</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0.77</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0.77</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0.77</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dirty="0">
                          <a:effectLst/>
                        </a:rPr>
                        <a:t>3981</a:t>
                      </a:r>
                      <a:endParaRPr lang="pt-BR"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3503455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p:cNvGraphicFramePr>
            <a:graphicFrameLocks noChangeAspect="1"/>
          </p:cNvGraphicFramePr>
          <p:nvPr>
            <p:extLst>
              <p:ext uri="{D42A27DB-BD31-4B8C-83A1-F6EECF244321}">
                <p14:modId xmlns:p14="http://schemas.microsoft.com/office/powerpoint/2010/main" val="3171290863"/>
              </p:ext>
            </p:extLst>
          </p:nvPr>
        </p:nvGraphicFramePr>
        <p:xfrm>
          <a:off x="193761" y="1104900"/>
          <a:ext cx="11626763" cy="4901129"/>
        </p:xfrm>
        <a:graphic>
          <a:graphicData uri="http://schemas.openxmlformats.org/presentationml/2006/ole">
            <mc:AlternateContent xmlns:mc="http://schemas.openxmlformats.org/markup-compatibility/2006">
              <mc:Choice xmlns:v="urn:schemas-microsoft-com:vml" Requires="v">
                <p:oleObj spid="_x0000_s1057" name="Planilha" r:id="rId3" imgW="12173085" imgH="3438435" progId="Excel.Sheet.12">
                  <p:embed/>
                </p:oleObj>
              </mc:Choice>
              <mc:Fallback>
                <p:oleObj name="Planilha" r:id="rId3" imgW="12173085" imgH="3438435" progId="Excel.Sheet.12">
                  <p:embed/>
                  <p:pic>
                    <p:nvPicPr>
                      <p:cNvPr id="0" name=""/>
                      <p:cNvPicPr/>
                      <p:nvPr/>
                    </p:nvPicPr>
                    <p:blipFill>
                      <a:blip r:embed="rId4"/>
                      <a:stretch>
                        <a:fillRect/>
                      </a:stretch>
                    </p:blipFill>
                    <p:spPr>
                      <a:xfrm>
                        <a:off x="193761" y="1104900"/>
                        <a:ext cx="11626763" cy="4901129"/>
                      </a:xfrm>
                      <a:prstGeom prst="rect">
                        <a:avLst/>
                      </a:prstGeom>
                    </p:spPr>
                  </p:pic>
                </p:oleObj>
              </mc:Fallback>
            </mc:AlternateContent>
          </a:graphicData>
        </a:graphic>
      </p:graphicFrame>
      <p:sp>
        <p:nvSpPr>
          <p:cNvPr id="6" name="CaixaDeTexto 5"/>
          <p:cNvSpPr txBox="1"/>
          <p:nvPr/>
        </p:nvSpPr>
        <p:spPr>
          <a:xfrm>
            <a:off x="2667000" y="209550"/>
            <a:ext cx="7734300" cy="646331"/>
          </a:xfrm>
          <a:prstGeom prst="rect">
            <a:avLst/>
          </a:prstGeom>
          <a:noFill/>
        </p:spPr>
        <p:txBody>
          <a:bodyPr wrap="square" rtlCol="0">
            <a:spAutoFit/>
          </a:bodyPr>
          <a:lstStyle/>
          <a:p>
            <a:r>
              <a:rPr lang="pt-BR" sz="3600" dirty="0" smtClean="0"/>
              <a:t>Matrix de Confusão entre Áreas (%)</a:t>
            </a:r>
            <a:endParaRPr lang="pt-BR" sz="3600" dirty="0"/>
          </a:p>
        </p:txBody>
      </p:sp>
    </p:spTree>
    <p:extLst>
      <p:ext uri="{BB962C8B-B14F-4D97-AF65-F5344CB8AC3E}">
        <p14:creationId xmlns:p14="http://schemas.microsoft.com/office/powerpoint/2010/main" val="14275824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3350" y="-301625"/>
            <a:ext cx="10515600" cy="1325563"/>
          </a:xfrm>
        </p:spPr>
        <p:txBody>
          <a:bodyPr/>
          <a:lstStyle/>
          <a:p>
            <a:r>
              <a:rPr lang="pt-BR" b="1" dirty="0" err="1" smtClean="0"/>
              <a:t>Baseline</a:t>
            </a:r>
            <a:r>
              <a:rPr lang="pt-BR" b="1" dirty="0" smtClean="0"/>
              <a:t> Tema</a:t>
            </a:r>
            <a:r>
              <a:rPr lang="pt-BR" dirty="0" smtClean="0"/>
              <a:t>: Regressão Logística</a:t>
            </a:r>
            <a:endParaRPr lang="pt-BR" dirty="0"/>
          </a:p>
        </p:txBody>
      </p:sp>
      <p:sp>
        <p:nvSpPr>
          <p:cNvPr id="3" name="Espaço Reservado para Conteúdo 2"/>
          <p:cNvSpPr>
            <a:spLocks noGrp="1"/>
          </p:cNvSpPr>
          <p:nvPr>
            <p:ph idx="1"/>
          </p:nvPr>
        </p:nvSpPr>
        <p:spPr>
          <a:xfrm>
            <a:off x="838200" y="3292872"/>
            <a:ext cx="3238500" cy="536575"/>
          </a:xfrm>
        </p:spPr>
        <p:txBody>
          <a:bodyPr/>
          <a:lstStyle/>
          <a:p>
            <a:pPr marL="0" indent="0">
              <a:buNone/>
            </a:pPr>
            <a:r>
              <a:rPr lang="pt-BR" dirty="0" smtClean="0"/>
              <a:t>Acurácia: 0,64</a:t>
            </a:r>
            <a:endParaRPr lang="pt-BR" dirty="0"/>
          </a:p>
        </p:txBody>
      </p:sp>
      <p:sp>
        <p:nvSpPr>
          <p:cNvPr id="4" name="CaixaDeTexto 3"/>
          <p:cNvSpPr txBox="1"/>
          <p:nvPr/>
        </p:nvSpPr>
        <p:spPr>
          <a:xfrm>
            <a:off x="4294414" y="1806833"/>
            <a:ext cx="7186386" cy="1754326"/>
          </a:xfrm>
          <a:prstGeom prst="rect">
            <a:avLst/>
          </a:prstGeom>
          <a:noFill/>
        </p:spPr>
        <p:txBody>
          <a:bodyPr wrap="square" rtlCol="0">
            <a:spAutoFit/>
          </a:bodyPr>
          <a:lstStyle/>
          <a:p>
            <a:r>
              <a:rPr lang="pt-BR" dirty="0" smtClean="0"/>
              <a:t>Há 163 </a:t>
            </a:r>
            <a:r>
              <a:rPr lang="pt-BR" dirty="0"/>
              <a:t>t</a:t>
            </a:r>
            <a:r>
              <a:rPr lang="pt-BR" dirty="0" smtClean="0"/>
              <a:t>emas e não 150, pois alguns valores da variável tema é comum a mais de uma área (e.g. o tema </a:t>
            </a:r>
            <a:r>
              <a:rPr lang="pt-BR" b="1" dirty="0" smtClean="0"/>
              <a:t>Anulação</a:t>
            </a:r>
            <a:r>
              <a:rPr lang="pt-BR" dirty="0" smtClean="0"/>
              <a:t> está tanto dentro tanto da área </a:t>
            </a:r>
            <a:r>
              <a:rPr lang="pt-BR" b="1" dirty="0" smtClean="0"/>
              <a:t>Contrato</a:t>
            </a:r>
            <a:r>
              <a:rPr lang="pt-BR" dirty="0" smtClean="0"/>
              <a:t> quanto da área </a:t>
            </a:r>
            <a:r>
              <a:rPr lang="pt-BR" b="1" dirty="0" smtClean="0"/>
              <a:t>Licitação</a:t>
            </a:r>
            <a:r>
              <a:rPr lang="pt-BR" dirty="0" smtClean="0"/>
              <a:t>).</a:t>
            </a:r>
          </a:p>
          <a:p>
            <a:endParaRPr lang="pt-BR" dirty="0"/>
          </a:p>
          <a:p>
            <a:endParaRPr lang="pt-BR" dirty="0" smtClean="0"/>
          </a:p>
          <a:p>
            <a:pPr marL="285750" indent="-285750">
              <a:buFontTx/>
              <a:buChar char="-"/>
            </a:pPr>
            <a:endParaRPr lang="pt-BR" dirty="0"/>
          </a:p>
        </p:txBody>
      </p:sp>
    </p:spTree>
    <p:extLst>
      <p:ext uri="{BB962C8B-B14F-4D97-AF65-F5344CB8AC3E}">
        <p14:creationId xmlns:p14="http://schemas.microsoft.com/office/powerpoint/2010/main" val="27228220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3350" y="-301625"/>
            <a:ext cx="10515600" cy="1325563"/>
          </a:xfrm>
        </p:spPr>
        <p:txBody>
          <a:bodyPr/>
          <a:lstStyle/>
          <a:p>
            <a:r>
              <a:rPr lang="pt-BR" b="1" dirty="0" err="1" smtClean="0"/>
              <a:t>Baseline</a:t>
            </a:r>
            <a:r>
              <a:rPr lang="pt-BR" b="1" dirty="0" smtClean="0"/>
              <a:t> Subtema</a:t>
            </a:r>
            <a:r>
              <a:rPr lang="pt-BR" dirty="0" smtClean="0"/>
              <a:t>: Regressão Logística</a:t>
            </a:r>
            <a:endParaRPr lang="pt-BR" dirty="0"/>
          </a:p>
        </p:txBody>
      </p:sp>
      <p:sp>
        <p:nvSpPr>
          <p:cNvPr id="3" name="Espaço Reservado para Conteúdo 2"/>
          <p:cNvSpPr>
            <a:spLocks noGrp="1"/>
          </p:cNvSpPr>
          <p:nvPr>
            <p:ph idx="1"/>
          </p:nvPr>
        </p:nvSpPr>
        <p:spPr>
          <a:xfrm>
            <a:off x="838200" y="3292872"/>
            <a:ext cx="3238500" cy="536575"/>
          </a:xfrm>
        </p:spPr>
        <p:txBody>
          <a:bodyPr/>
          <a:lstStyle/>
          <a:p>
            <a:pPr marL="0" indent="0">
              <a:buNone/>
            </a:pPr>
            <a:r>
              <a:rPr lang="pt-BR" dirty="0" smtClean="0"/>
              <a:t>Acurácia: 0,57</a:t>
            </a:r>
            <a:endParaRPr lang="pt-BR" dirty="0"/>
          </a:p>
        </p:txBody>
      </p:sp>
      <p:sp>
        <p:nvSpPr>
          <p:cNvPr id="4" name="CaixaDeTexto 3"/>
          <p:cNvSpPr txBox="1"/>
          <p:nvPr/>
        </p:nvSpPr>
        <p:spPr>
          <a:xfrm>
            <a:off x="4294414" y="1806833"/>
            <a:ext cx="7186386" cy="1200329"/>
          </a:xfrm>
          <a:prstGeom prst="rect">
            <a:avLst/>
          </a:prstGeom>
          <a:noFill/>
        </p:spPr>
        <p:txBody>
          <a:bodyPr wrap="square" rtlCol="0">
            <a:spAutoFit/>
          </a:bodyPr>
          <a:lstStyle/>
          <a:p>
            <a:r>
              <a:rPr lang="pt-BR" dirty="0" smtClean="0"/>
              <a:t>Idem em relação aos subtemas (há na verdade </a:t>
            </a:r>
            <a:r>
              <a:rPr lang="pt-BR" dirty="0"/>
              <a:t>488 </a:t>
            </a:r>
            <a:r>
              <a:rPr lang="pt-BR" dirty="0" smtClean="0"/>
              <a:t> e não 471 subtemas)</a:t>
            </a:r>
          </a:p>
          <a:p>
            <a:endParaRPr lang="pt-BR" dirty="0"/>
          </a:p>
          <a:p>
            <a:endParaRPr lang="pt-BR" dirty="0" smtClean="0"/>
          </a:p>
          <a:p>
            <a:pPr marL="285750" indent="-285750">
              <a:buFontTx/>
              <a:buChar char="-"/>
            </a:pPr>
            <a:endParaRPr lang="pt-BR" dirty="0"/>
          </a:p>
        </p:txBody>
      </p:sp>
    </p:spTree>
    <p:extLst>
      <p:ext uri="{BB962C8B-B14F-4D97-AF65-F5344CB8AC3E}">
        <p14:creationId xmlns:p14="http://schemas.microsoft.com/office/powerpoint/2010/main" val="37196509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Melhorias possíveis na extração de características...</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Manter números de normativos</a:t>
            </a:r>
          </a:p>
          <a:p>
            <a:r>
              <a:rPr lang="pt-BR" dirty="0" smtClean="0"/>
              <a:t>Não </a:t>
            </a:r>
            <a:r>
              <a:rPr lang="pt-BR" dirty="0" smtClean="0"/>
              <a:t>remover os hifens das palavras compostas</a:t>
            </a:r>
          </a:p>
          <a:p>
            <a:r>
              <a:rPr lang="pt-BR" dirty="0" smtClean="0"/>
              <a:t>Usar bigramas e trigramas</a:t>
            </a:r>
          </a:p>
          <a:p>
            <a:r>
              <a:rPr lang="pt-BR" dirty="0" smtClean="0"/>
              <a:t>Manter </a:t>
            </a:r>
            <a:r>
              <a:rPr lang="pt-BR" dirty="0"/>
              <a:t>caixas altas</a:t>
            </a:r>
          </a:p>
          <a:p>
            <a:r>
              <a:rPr lang="pt-BR" dirty="0" smtClean="0"/>
              <a:t>Remover palavras pouco informativas com “é”, “</a:t>
            </a:r>
            <a:r>
              <a:rPr lang="pt-BR" dirty="0" err="1" smtClean="0"/>
              <a:t>dev</a:t>
            </a:r>
            <a:r>
              <a:rPr lang="pt-BR" dirty="0" smtClean="0"/>
              <a:t>”, etc.</a:t>
            </a:r>
          </a:p>
          <a:p>
            <a:r>
              <a:rPr lang="pt-BR" dirty="0" smtClean="0"/>
              <a:t>Usar vetor de palavras</a:t>
            </a:r>
          </a:p>
          <a:p>
            <a:r>
              <a:rPr lang="pt-BR" dirty="0" smtClean="0"/>
              <a:t>Usar </a:t>
            </a:r>
            <a:r>
              <a:rPr lang="pt-BR" dirty="0" err="1" smtClean="0"/>
              <a:t>tfidf</a:t>
            </a:r>
            <a:r>
              <a:rPr lang="pt-BR" dirty="0" smtClean="0"/>
              <a:t> ou algo parecido....</a:t>
            </a:r>
          </a:p>
          <a:p>
            <a:r>
              <a:rPr lang="pt-BR" dirty="0" smtClean="0"/>
              <a:t>Determinar número ótimo para frequência mínima de radical</a:t>
            </a:r>
          </a:p>
          <a:p>
            <a:r>
              <a:rPr lang="pt-BR" dirty="0" smtClean="0"/>
              <a:t>Etc</a:t>
            </a:r>
            <a:r>
              <a:rPr lang="pt-BR" dirty="0" smtClean="0"/>
              <a:t>...</a:t>
            </a:r>
          </a:p>
        </p:txBody>
      </p:sp>
    </p:spTree>
    <p:extLst>
      <p:ext uri="{BB962C8B-B14F-4D97-AF65-F5344CB8AC3E}">
        <p14:creationId xmlns:p14="http://schemas.microsoft.com/office/powerpoint/2010/main" val="18779492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7562850" y="1331238"/>
            <a:ext cx="5200650" cy="5355312"/>
          </a:xfrm>
          <a:prstGeom prst="rect">
            <a:avLst/>
          </a:prstGeom>
          <a:noFill/>
        </p:spPr>
        <p:txBody>
          <a:bodyPr wrap="square" rtlCol="0">
            <a:spAutoFit/>
          </a:bodyPr>
          <a:lstStyle/>
          <a:p>
            <a:r>
              <a:rPr lang="pt-BR" b="1" dirty="0" smtClean="0"/>
              <a:t>Exemplos de Bigramas</a:t>
            </a:r>
          </a:p>
          <a:p>
            <a:endParaRPr lang="pt-BR" dirty="0"/>
          </a:p>
          <a:p>
            <a:r>
              <a:rPr lang="pt-BR" dirty="0" smtClean="0"/>
              <a:t> (</a:t>
            </a:r>
            <a:r>
              <a:rPr lang="pt-BR" dirty="0"/>
              <a:t>'</a:t>
            </a:r>
            <a:r>
              <a:rPr lang="pt-BR" dirty="0" err="1"/>
              <a:t>preç</a:t>
            </a:r>
            <a:r>
              <a:rPr lang="pt-BR" dirty="0"/>
              <a:t>', '</a:t>
            </a:r>
            <a:r>
              <a:rPr lang="pt-BR" dirty="0" err="1"/>
              <a:t>máx</a:t>
            </a:r>
            <a:r>
              <a:rPr lang="pt-BR" dirty="0"/>
              <a:t>'),</a:t>
            </a:r>
          </a:p>
          <a:p>
            <a:r>
              <a:rPr lang="pt-BR" dirty="0"/>
              <a:t> ('</a:t>
            </a:r>
            <a:r>
              <a:rPr lang="pt-BR" dirty="0" err="1"/>
              <a:t>relat</a:t>
            </a:r>
            <a:r>
              <a:rPr lang="pt-BR" dirty="0"/>
              <a:t>', '</a:t>
            </a:r>
            <a:r>
              <a:rPr lang="pt-BR" dirty="0" err="1"/>
              <a:t>plan</a:t>
            </a:r>
            <a:r>
              <a:rPr lang="pt-BR" dirty="0"/>
              <a:t>'),</a:t>
            </a:r>
          </a:p>
          <a:p>
            <a:r>
              <a:rPr lang="pt-BR" dirty="0"/>
              <a:t> ('</a:t>
            </a:r>
            <a:r>
              <a:rPr lang="pt-BR" dirty="0" err="1"/>
              <a:t>contrat</a:t>
            </a:r>
            <a:r>
              <a:rPr lang="pt-BR" dirty="0"/>
              <a:t>', '</a:t>
            </a:r>
            <a:r>
              <a:rPr lang="pt-BR" dirty="0" err="1"/>
              <a:t>convêni</a:t>
            </a:r>
            <a:r>
              <a:rPr lang="pt-BR" dirty="0"/>
              <a:t>'),</a:t>
            </a:r>
          </a:p>
          <a:p>
            <a:r>
              <a:rPr lang="pt-BR" dirty="0"/>
              <a:t> ('</a:t>
            </a:r>
            <a:r>
              <a:rPr lang="pt-BR" dirty="0" err="1"/>
              <a:t>princípi</a:t>
            </a:r>
            <a:r>
              <a:rPr lang="pt-BR" dirty="0"/>
              <a:t>', 'legal'),</a:t>
            </a:r>
          </a:p>
          <a:p>
            <a:r>
              <a:rPr lang="pt-BR" dirty="0"/>
              <a:t> ('</a:t>
            </a:r>
            <a:r>
              <a:rPr lang="pt-BR" dirty="0" err="1"/>
              <a:t>form</a:t>
            </a:r>
            <a:r>
              <a:rPr lang="pt-BR" dirty="0"/>
              <a:t>', '</a:t>
            </a:r>
            <a:r>
              <a:rPr lang="pt-BR" dirty="0" err="1"/>
              <a:t>preç</a:t>
            </a:r>
            <a:r>
              <a:rPr lang="pt-BR" dirty="0"/>
              <a:t>'),</a:t>
            </a:r>
          </a:p>
          <a:p>
            <a:r>
              <a:rPr lang="pt-BR" dirty="0"/>
              <a:t> ('qual', '</a:t>
            </a:r>
            <a:r>
              <a:rPr lang="pt-BR" dirty="0" err="1"/>
              <a:t>dev</a:t>
            </a:r>
            <a:r>
              <a:rPr lang="pt-BR" dirty="0"/>
              <a:t>'),</a:t>
            </a:r>
          </a:p>
          <a:p>
            <a:r>
              <a:rPr lang="pt-BR" dirty="0"/>
              <a:t> ('</a:t>
            </a:r>
            <a:r>
              <a:rPr lang="pt-BR" dirty="0" err="1"/>
              <a:t>judic</a:t>
            </a:r>
            <a:r>
              <a:rPr lang="pt-BR" dirty="0"/>
              <a:t>', '</a:t>
            </a:r>
            <a:r>
              <a:rPr lang="pt-BR" dirty="0" err="1"/>
              <a:t>relat</a:t>
            </a:r>
            <a:r>
              <a:rPr lang="pt-BR" dirty="0"/>
              <a:t>'),</a:t>
            </a:r>
          </a:p>
          <a:p>
            <a:r>
              <a:rPr lang="pt-BR" dirty="0"/>
              <a:t> ('</a:t>
            </a:r>
            <a:r>
              <a:rPr lang="pt-BR" dirty="0" err="1"/>
              <a:t>cont</a:t>
            </a:r>
            <a:r>
              <a:rPr lang="pt-BR" dirty="0"/>
              <a:t>', '</a:t>
            </a:r>
            <a:r>
              <a:rPr lang="pt-BR" dirty="0" err="1"/>
              <a:t>conden</a:t>
            </a:r>
            <a:r>
              <a:rPr lang="pt-BR" dirty="0"/>
              <a:t>'),</a:t>
            </a:r>
          </a:p>
          <a:p>
            <a:r>
              <a:rPr lang="pt-BR" dirty="0" smtClean="0"/>
              <a:t> </a:t>
            </a:r>
            <a:r>
              <a:rPr lang="pt-BR" dirty="0"/>
              <a:t>('</a:t>
            </a:r>
            <a:r>
              <a:rPr lang="pt-BR" dirty="0" err="1"/>
              <a:t>val</a:t>
            </a:r>
            <a:r>
              <a:rPr lang="pt-BR" dirty="0"/>
              <a:t>', '</a:t>
            </a:r>
            <a:r>
              <a:rPr lang="pt-BR" dirty="0" err="1"/>
              <a:t>perceb</a:t>
            </a:r>
            <a:r>
              <a:rPr lang="pt-BR" dirty="0"/>
              <a:t>'),</a:t>
            </a:r>
          </a:p>
          <a:p>
            <a:r>
              <a:rPr lang="pt-BR" dirty="0"/>
              <a:t> ('</a:t>
            </a:r>
            <a:r>
              <a:rPr lang="pt-BR" dirty="0" err="1"/>
              <a:t>recurs</a:t>
            </a:r>
            <a:r>
              <a:rPr lang="pt-BR" dirty="0"/>
              <a:t>', '</a:t>
            </a:r>
            <a:r>
              <a:rPr lang="pt-BR" dirty="0" err="1"/>
              <a:t>oriund</a:t>
            </a:r>
            <a:r>
              <a:rPr lang="pt-BR" dirty="0"/>
              <a:t>'),</a:t>
            </a:r>
          </a:p>
          <a:p>
            <a:r>
              <a:rPr lang="pt-BR" dirty="0"/>
              <a:t> ('</a:t>
            </a:r>
            <a:r>
              <a:rPr lang="pt-BR" dirty="0" err="1"/>
              <a:t>quantit</a:t>
            </a:r>
            <a:r>
              <a:rPr lang="pt-BR" dirty="0"/>
              <a:t>', '</a:t>
            </a:r>
            <a:r>
              <a:rPr lang="pt-BR" dirty="0" err="1"/>
              <a:t>mín</a:t>
            </a:r>
            <a:r>
              <a:rPr lang="pt-BR" dirty="0"/>
              <a:t>'),</a:t>
            </a:r>
          </a:p>
          <a:p>
            <a:r>
              <a:rPr lang="pt-BR" dirty="0"/>
              <a:t> ('</a:t>
            </a:r>
            <a:r>
              <a:rPr lang="pt-BR" dirty="0" err="1"/>
              <a:t>condut</a:t>
            </a:r>
            <a:r>
              <a:rPr lang="pt-BR" dirty="0"/>
              <a:t>', '</a:t>
            </a:r>
            <a:r>
              <a:rPr lang="pt-BR" dirty="0" err="1"/>
              <a:t>dol</a:t>
            </a:r>
            <a:r>
              <a:rPr lang="pt-BR" dirty="0"/>
              <a:t>'),</a:t>
            </a:r>
          </a:p>
          <a:p>
            <a:r>
              <a:rPr lang="pt-BR" dirty="0"/>
              <a:t> ('</a:t>
            </a:r>
            <a:r>
              <a:rPr lang="pt-BR" dirty="0" err="1"/>
              <a:t>relaç</a:t>
            </a:r>
            <a:r>
              <a:rPr lang="pt-BR" dirty="0"/>
              <a:t>', '</a:t>
            </a:r>
            <a:r>
              <a:rPr lang="pt-BR" dirty="0" err="1"/>
              <a:t>process</a:t>
            </a:r>
            <a:r>
              <a:rPr lang="pt-BR" dirty="0"/>
              <a:t>'),</a:t>
            </a:r>
          </a:p>
          <a:p>
            <a:r>
              <a:rPr lang="pt-BR" dirty="0"/>
              <a:t> ('</a:t>
            </a:r>
            <a:r>
              <a:rPr lang="pt-BR" dirty="0" err="1"/>
              <a:t>lev</a:t>
            </a:r>
            <a:r>
              <a:rPr lang="pt-BR" dirty="0"/>
              <a:t>', '</a:t>
            </a:r>
            <a:r>
              <a:rPr lang="pt-BR" dirty="0" err="1"/>
              <a:t>cont</a:t>
            </a:r>
            <a:r>
              <a:rPr lang="pt-BR" dirty="0"/>
              <a:t>'),</a:t>
            </a:r>
          </a:p>
          <a:p>
            <a:r>
              <a:rPr lang="pt-BR" dirty="0"/>
              <a:t> </a:t>
            </a:r>
            <a:r>
              <a:rPr lang="pt-BR" dirty="0" smtClean="0"/>
              <a:t>('</a:t>
            </a:r>
            <a:r>
              <a:rPr lang="pt-BR" dirty="0" err="1" smtClean="0"/>
              <a:t>human</a:t>
            </a:r>
            <a:r>
              <a:rPr lang="pt-BR" dirty="0"/>
              <a:t>', '</a:t>
            </a:r>
            <a:r>
              <a:rPr lang="pt-BR" dirty="0" err="1"/>
              <a:t>mater</a:t>
            </a:r>
            <a:r>
              <a:rPr lang="pt-BR" dirty="0"/>
              <a:t>'),</a:t>
            </a:r>
          </a:p>
          <a:p>
            <a:r>
              <a:rPr lang="pt-BR" dirty="0"/>
              <a:t> ('</a:t>
            </a:r>
            <a:r>
              <a:rPr lang="pt-BR" dirty="0" err="1"/>
              <a:t>val</a:t>
            </a:r>
            <a:r>
              <a:rPr lang="pt-BR" dirty="0"/>
              <a:t>', '</a:t>
            </a:r>
            <a:r>
              <a:rPr lang="pt-BR" dirty="0" err="1"/>
              <a:t>indevid</a:t>
            </a:r>
            <a:r>
              <a:rPr lang="pt-BR" dirty="0" smtClean="0"/>
              <a:t>')</a:t>
            </a:r>
          </a:p>
          <a:p>
            <a:r>
              <a:rPr lang="pt-BR" dirty="0" smtClean="0"/>
              <a:t>  </a:t>
            </a:r>
          </a:p>
        </p:txBody>
      </p:sp>
      <p:graphicFrame>
        <p:nvGraphicFramePr>
          <p:cNvPr id="9" name="Objeto 8"/>
          <p:cNvGraphicFramePr>
            <a:graphicFrameLocks noChangeAspect="1"/>
          </p:cNvGraphicFramePr>
          <p:nvPr>
            <p:extLst>
              <p:ext uri="{D42A27DB-BD31-4B8C-83A1-F6EECF244321}">
                <p14:modId xmlns:p14="http://schemas.microsoft.com/office/powerpoint/2010/main" val="4126961439"/>
              </p:ext>
            </p:extLst>
          </p:nvPr>
        </p:nvGraphicFramePr>
        <p:xfrm>
          <a:off x="447675" y="2859088"/>
          <a:ext cx="5305425" cy="1320800"/>
        </p:xfrm>
        <a:graphic>
          <a:graphicData uri="http://schemas.openxmlformats.org/presentationml/2006/ole">
            <mc:AlternateContent xmlns:mc="http://schemas.openxmlformats.org/markup-compatibility/2006">
              <mc:Choice xmlns:v="urn:schemas-microsoft-com:vml" Requires="v">
                <p:oleObj spid="_x0000_s2066" name="Planilha" r:id="rId4" imgW="4181543" imgH="1076415" progId="Excel.Sheet.12">
                  <p:embed/>
                </p:oleObj>
              </mc:Choice>
              <mc:Fallback>
                <p:oleObj name="Planilha" r:id="rId4" imgW="4181543" imgH="1076415" progId="Excel.Sheet.12">
                  <p:embed/>
                  <p:pic>
                    <p:nvPicPr>
                      <p:cNvPr id="0" name=""/>
                      <p:cNvPicPr/>
                      <p:nvPr/>
                    </p:nvPicPr>
                    <p:blipFill>
                      <a:blip r:embed="rId5"/>
                      <a:stretch>
                        <a:fillRect/>
                      </a:stretch>
                    </p:blipFill>
                    <p:spPr>
                      <a:xfrm>
                        <a:off x="447675" y="2859088"/>
                        <a:ext cx="5305425" cy="1320800"/>
                      </a:xfrm>
                      <a:prstGeom prst="rect">
                        <a:avLst/>
                      </a:prstGeom>
                    </p:spPr>
                  </p:pic>
                </p:oleObj>
              </mc:Fallback>
            </mc:AlternateContent>
          </a:graphicData>
        </a:graphic>
      </p:graphicFrame>
      <p:sp>
        <p:nvSpPr>
          <p:cNvPr id="10" name="Título 1"/>
          <p:cNvSpPr txBox="1">
            <a:spLocks/>
          </p:cNvSpPr>
          <p:nvPr/>
        </p:nvSpPr>
        <p:spPr>
          <a:xfrm>
            <a:off x="0" y="567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b="1" dirty="0" smtClean="0"/>
              <a:t>Introdução de Bigramas </a:t>
            </a:r>
            <a:r>
              <a:rPr lang="pt-BR" dirty="0" smtClean="0"/>
              <a:t>(Regressão Logística)</a:t>
            </a:r>
            <a:endParaRPr lang="pt-BR" dirty="0"/>
          </a:p>
        </p:txBody>
      </p:sp>
    </p:spTree>
    <p:extLst>
      <p:ext uri="{BB962C8B-B14F-4D97-AF65-F5344CB8AC3E}">
        <p14:creationId xmlns:p14="http://schemas.microsoft.com/office/powerpoint/2010/main" val="10696323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958467" y="517793"/>
            <a:ext cx="10300772" cy="646331"/>
          </a:xfrm>
          <a:prstGeom prst="rect">
            <a:avLst/>
          </a:prstGeom>
          <a:noFill/>
        </p:spPr>
        <p:txBody>
          <a:bodyPr wrap="square" rtlCol="0">
            <a:spAutoFit/>
          </a:bodyPr>
          <a:lstStyle/>
          <a:p>
            <a:r>
              <a:rPr lang="pt-BR" b="1" dirty="0" smtClean="0"/>
              <a:t>Pequenas correções na extração de características (dentre elas, inclusão de números):</a:t>
            </a:r>
          </a:p>
          <a:p>
            <a:endParaRPr lang="pt-BR" b="1" dirty="0"/>
          </a:p>
        </p:txBody>
      </p:sp>
      <p:graphicFrame>
        <p:nvGraphicFramePr>
          <p:cNvPr id="5" name="Objeto 4"/>
          <p:cNvGraphicFramePr>
            <a:graphicFrameLocks noChangeAspect="1"/>
          </p:cNvGraphicFramePr>
          <p:nvPr>
            <p:extLst>
              <p:ext uri="{D42A27DB-BD31-4B8C-83A1-F6EECF244321}">
                <p14:modId xmlns:p14="http://schemas.microsoft.com/office/powerpoint/2010/main" val="705697508"/>
              </p:ext>
            </p:extLst>
          </p:nvPr>
        </p:nvGraphicFramePr>
        <p:xfrm>
          <a:off x="661012" y="2933288"/>
          <a:ext cx="6826250" cy="1320800"/>
        </p:xfrm>
        <a:graphic>
          <a:graphicData uri="http://schemas.openxmlformats.org/presentationml/2006/ole">
            <mc:AlternateContent xmlns:mc="http://schemas.openxmlformats.org/markup-compatibility/2006">
              <mc:Choice xmlns:v="urn:schemas-microsoft-com:vml" Requires="v">
                <p:oleObj spid="_x0000_s3088" name="Planilha" r:id="rId3" imgW="5038657" imgH="1076415" progId="Excel.Sheet.12">
                  <p:embed/>
                </p:oleObj>
              </mc:Choice>
              <mc:Fallback>
                <p:oleObj name="Planilha" r:id="rId3" imgW="5038657" imgH="1076415" progId="Excel.Sheet.12">
                  <p:embed/>
                  <p:pic>
                    <p:nvPicPr>
                      <p:cNvPr id="0" name=""/>
                      <p:cNvPicPr/>
                      <p:nvPr/>
                    </p:nvPicPr>
                    <p:blipFill>
                      <a:blip r:embed="rId4"/>
                      <a:stretch>
                        <a:fillRect/>
                      </a:stretch>
                    </p:blipFill>
                    <p:spPr>
                      <a:xfrm>
                        <a:off x="661012" y="2933288"/>
                        <a:ext cx="6826250" cy="1320800"/>
                      </a:xfrm>
                      <a:prstGeom prst="rect">
                        <a:avLst/>
                      </a:prstGeom>
                    </p:spPr>
                  </p:pic>
                </p:oleObj>
              </mc:Fallback>
            </mc:AlternateContent>
          </a:graphicData>
        </a:graphic>
      </p:graphicFrame>
    </p:spTree>
    <p:extLst>
      <p:ext uri="{BB962C8B-B14F-4D97-AF65-F5344CB8AC3E}">
        <p14:creationId xmlns:p14="http://schemas.microsoft.com/office/powerpoint/2010/main" val="30396130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158" y="0"/>
            <a:ext cx="8499683" cy="6858000"/>
          </a:xfrm>
          <a:prstGeom prst="rect">
            <a:avLst/>
          </a:prstGeom>
        </p:spPr>
      </p:pic>
    </p:spTree>
    <p:extLst>
      <p:ext uri="{BB962C8B-B14F-4D97-AF65-F5344CB8AC3E}">
        <p14:creationId xmlns:p14="http://schemas.microsoft.com/office/powerpoint/2010/main" val="29254262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958467" y="517793"/>
            <a:ext cx="7050796" cy="1200329"/>
          </a:xfrm>
          <a:prstGeom prst="rect">
            <a:avLst/>
          </a:prstGeom>
          <a:noFill/>
        </p:spPr>
        <p:txBody>
          <a:bodyPr wrap="square" rtlCol="0">
            <a:spAutoFit/>
          </a:bodyPr>
          <a:lstStyle/>
          <a:p>
            <a:r>
              <a:rPr lang="pt-BR" b="1" dirty="0" smtClean="0"/>
              <a:t>Utilização de todo vocabulário (e não somente as palavras mais comuns)</a:t>
            </a:r>
          </a:p>
          <a:p>
            <a:pPr algn="ctr"/>
            <a:r>
              <a:rPr lang="pt-BR" b="1" dirty="0" smtClean="0"/>
              <a:t>+</a:t>
            </a:r>
          </a:p>
          <a:p>
            <a:r>
              <a:rPr lang="pt-BR" b="1" dirty="0" smtClean="0"/>
              <a:t>Utilização de bigramas com frequência igual ou maior que 3</a:t>
            </a:r>
          </a:p>
          <a:p>
            <a:endParaRPr lang="pt-BR" b="1" dirty="0"/>
          </a:p>
        </p:txBody>
      </p:sp>
      <p:graphicFrame>
        <p:nvGraphicFramePr>
          <p:cNvPr id="5" name="Objeto 4"/>
          <p:cNvGraphicFramePr>
            <a:graphicFrameLocks noChangeAspect="1"/>
          </p:cNvGraphicFramePr>
          <p:nvPr>
            <p:extLst>
              <p:ext uri="{D42A27DB-BD31-4B8C-83A1-F6EECF244321}">
                <p14:modId xmlns:p14="http://schemas.microsoft.com/office/powerpoint/2010/main" val="945479410"/>
              </p:ext>
            </p:extLst>
          </p:nvPr>
        </p:nvGraphicFramePr>
        <p:xfrm>
          <a:off x="660400" y="2933700"/>
          <a:ext cx="8788400" cy="1320800"/>
        </p:xfrm>
        <a:graphic>
          <a:graphicData uri="http://schemas.openxmlformats.org/presentationml/2006/ole">
            <mc:AlternateContent xmlns:mc="http://schemas.openxmlformats.org/markup-compatibility/2006">
              <mc:Choice xmlns:v="urn:schemas-microsoft-com:vml" Requires="v">
                <p:oleObj spid="_x0000_s4110" name="Planilha" r:id="rId3" imgW="6486457" imgH="1076415" progId="Excel.Sheet.12">
                  <p:embed/>
                </p:oleObj>
              </mc:Choice>
              <mc:Fallback>
                <p:oleObj name="Planilha" r:id="rId3" imgW="6486457" imgH="1076415" progId="Excel.Sheet.12">
                  <p:embed/>
                  <p:pic>
                    <p:nvPicPr>
                      <p:cNvPr id="0" name=""/>
                      <p:cNvPicPr/>
                      <p:nvPr/>
                    </p:nvPicPr>
                    <p:blipFill>
                      <a:blip r:embed="rId4"/>
                      <a:stretch>
                        <a:fillRect/>
                      </a:stretch>
                    </p:blipFill>
                    <p:spPr>
                      <a:xfrm>
                        <a:off x="660400" y="2933700"/>
                        <a:ext cx="8788400" cy="1320800"/>
                      </a:xfrm>
                      <a:prstGeom prst="rect">
                        <a:avLst/>
                      </a:prstGeom>
                    </p:spPr>
                  </p:pic>
                </p:oleObj>
              </mc:Fallback>
            </mc:AlternateContent>
          </a:graphicData>
        </a:graphic>
      </p:graphicFrame>
    </p:spTree>
    <p:extLst>
      <p:ext uri="{BB962C8B-B14F-4D97-AF65-F5344CB8AC3E}">
        <p14:creationId xmlns:p14="http://schemas.microsoft.com/office/powerpoint/2010/main" val="22506400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aixaDeTexto 2"/>
          <p:cNvSpPr txBox="1"/>
          <p:nvPr/>
        </p:nvSpPr>
        <p:spPr>
          <a:xfrm>
            <a:off x="5662670" y="2269474"/>
            <a:ext cx="2721166" cy="369332"/>
          </a:xfrm>
          <a:prstGeom prst="rect">
            <a:avLst/>
          </a:prstGeom>
          <a:noFill/>
        </p:spPr>
        <p:txBody>
          <a:bodyPr wrap="square" rtlCol="0">
            <a:spAutoFit/>
          </a:bodyPr>
          <a:lstStyle/>
          <a:p>
            <a:r>
              <a:rPr lang="pt-BR" dirty="0" smtClean="0"/>
              <a:t>17 Áreas</a:t>
            </a:r>
            <a:endParaRPr lang="pt-BR" dirty="0"/>
          </a:p>
        </p:txBody>
      </p:sp>
    </p:spTree>
    <p:extLst>
      <p:ext uri="{BB962C8B-B14F-4D97-AF65-F5344CB8AC3E}">
        <p14:creationId xmlns:p14="http://schemas.microsoft.com/office/powerpoint/2010/main" val="23278786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aixaDeTexto 2"/>
          <p:cNvSpPr txBox="1"/>
          <p:nvPr/>
        </p:nvSpPr>
        <p:spPr>
          <a:xfrm>
            <a:off x="5464366" y="2225408"/>
            <a:ext cx="3249976" cy="369332"/>
          </a:xfrm>
          <a:prstGeom prst="rect">
            <a:avLst/>
          </a:prstGeom>
          <a:noFill/>
        </p:spPr>
        <p:txBody>
          <a:bodyPr wrap="square" rtlCol="0">
            <a:spAutoFit/>
          </a:bodyPr>
          <a:lstStyle/>
          <a:p>
            <a:r>
              <a:rPr lang="pt-BR" dirty="0" smtClean="0"/>
              <a:t>150 Temas</a:t>
            </a:r>
            <a:endParaRPr lang="pt-BR" dirty="0"/>
          </a:p>
        </p:txBody>
      </p:sp>
    </p:spTree>
    <p:extLst>
      <p:ext uri="{BB962C8B-B14F-4D97-AF65-F5344CB8AC3E}">
        <p14:creationId xmlns:p14="http://schemas.microsoft.com/office/powerpoint/2010/main" val="30503151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aixaDeTexto 2"/>
          <p:cNvSpPr txBox="1"/>
          <p:nvPr/>
        </p:nvSpPr>
        <p:spPr>
          <a:xfrm>
            <a:off x="5464366" y="2225408"/>
            <a:ext cx="3249976" cy="369332"/>
          </a:xfrm>
          <a:prstGeom prst="rect">
            <a:avLst/>
          </a:prstGeom>
          <a:noFill/>
        </p:spPr>
        <p:txBody>
          <a:bodyPr wrap="square" rtlCol="0">
            <a:spAutoFit/>
          </a:bodyPr>
          <a:lstStyle/>
          <a:p>
            <a:r>
              <a:rPr lang="pt-BR" dirty="0" smtClean="0"/>
              <a:t>150 Temas</a:t>
            </a:r>
            <a:endParaRPr lang="pt-BR" dirty="0"/>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723" y="876896"/>
            <a:ext cx="4109021" cy="3066356"/>
          </a:xfrm>
          <a:prstGeom prst="rect">
            <a:avLst/>
          </a:prstGeom>
          <a:ln w="25400">
            <a:solidFill>
              <a:srgbClr val="FF0000"/>
            </a:solidFill>
          </a:ln>
        </p:spPr>
      </p:pic>
      <p:sp>
        <p:nvSpPr>
          <p:cNvPr id="6" name="Elipse 5"/>
          <p:cNvSpPr/>
          <p:nvPr/>
        </p:nvSpPr>
        <p:spPr>
          <a:xfrm>
            <a:off x="8714342" y="4009278"/>
            <a:ext cx="2277508" cy="173906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716849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
        <p:nvSpPr>
          <p:cNvPr id="3" name="CaixaDeTexto 2"/>
          <p:cNvSpPr txBox="1"/>
          <p:nvPr/>
        </p:nvSpPr>
        <p:spPr>
          <a:xfrm>
            <a:off x="5233012" y="2060154"/>
            <a:ext cx="2335576" cy="369332"/>
          </a:xfrm>
          <a:prstGeom prst="rect">
            <a:avLst/>
          </a:prstGeom>
          <a:noFill/>
        </p:spPr>
        <p:txBody>
          <a:bodyPr wrap="square" rtlCol="0">
            <a:spAutoFit/>
          </a:bodyPr>
          <a:lstStyle/>
          <a:p>
            <a:r>
              <a:rPr lang="pt-BR" dirty="0" smtClean="0"/>
              <a:t>471 Subtemas</a:t>
            </a:r>
            <a:endParaRPr lang="pt-BR" dirty="0"/>
          </a:p>
        </p:txBody>
      </p:sp>
    </p:spTree>
    <p:extLst>
      <p:ext uri="{BB962C8B-B14F-4D97-AF65-F5344CB8AC3E}">
        <p14:creationId xmlns:p14="http://schemas.microsoft.com/office/powerpoint/2010/main" val="20501965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232272" y="2010178"/>
            <a:ext cx="4912605" cy="3200800"/>
          </a:xfrm>
        </p:spPr>
        <p:txBody>
          <a:bodyPr>
            <a:normAutofit/>
          </a:bodyPr>
          <a:lstStyle/>
          <a:p>
            <a:r>
              <a:rPr lang="pt-BR" sz="1800" dirty="0" smtClean="0"/>
              <a:t>Número de palavras no corpus 303.448</a:t>
            </a:r>
          </a:p>
          <a:p>
            <a:r>
              <a:rPr lang="pt-BR" sz="1800" dirty="0" smtClean="0"/>
              <a:t>Número de palavras únicas no corpus 13.437</a:t>
            </a:r>
          </a:p>
          <a:p>
            <a:r>
              <a:rPr lang="pt-BR" sz="1800" dirty="0" smtClean="0"/>
              <a:t>Número de radicais únicos no corpus 5.919</a:t>
            </a:r>
          </a:p>
          <a:p>
            <a:r>
              <a:rPr lang="pt-BR" sz="1800" dirty="0"/>
              <a:t>Número de radicais "comuns" no </a:t>
            </a:r>
            <a:r>
              <a:rPr lang="pt-BR" sz="1800" dirty="0" smtClean="0"/>
              <a:t>corpus 2.740 </a:t>
            </a:r>
            <a:r>
              <a:rPr lang="pt-BR" sz="1800" dirty="0"/>
              <a:t>(frequência mínima 5).</a:t>
            </a:r>
          </a:p>
        </p:txBody>
      </p:sp>
      <p:sp>
        <p:nvSpPr>
          <p:cNvPr id="6" name="CaixaDeTexto 5"/>
          <p:cNvSpPr txBox="1"/>
          <p:nvPr/>
        </p:nvSpPr>
        <p:spPr>
          <a:xfrm>
            <a:off x="5768249" y="744488"/>
            <a:ext cx="2588964" cy="4939814"/>
          </a:xfrm>
          <a:prstGeom prst="rect">
            <a:avLst/>
          </a:prstGeom>
          <a:noFill/>
        </p:spPr>
        <p:txBody>
          <a:bodyPr wrap="square" rtlCol="0">
            <a:spAutoFit/>
          </a:bodyPr>
          <a:lstStyle/>
          <a:p>
            <a:r>
              <a:rPr lang="pt-BR" sz="1050" dirty="0" err="1" smtClean="0">
                <a:latin typeface="Courier New" panose="02070309020205020404" pitchFamily="49" charset="0"/>
                <a:cs typeface="Courier New" panose="02070309020205020404" pitchFamily="49" charset="0"/>
              </a:rPr>
              <a:t>dev</a:t>
            </a:r>
            <a:r>
              <a:rPr lang="pt-BR" sz="1050" dirty="0" smtClean="0">
                <a:latin typeface="Courier New" panose="02070309020205020404" pitchFamily="49" charset="0"/>
                <a:cs typeface="Courier New" panose="02070309020205020404" pitchFamily="49" charset="0"/>
              </a:rPr>
              <a:t>             4629</a:t>
            </a:r>
          </a:p>
          <a:p>
            <a:r>
              <a:rPr lang="pt-BR" sz="1050" dirty="0" smtClean="0">
                <a:latin typeface="Courier New" panose="02070309020205020404" pitchFamily="49" charset="0"/>
                <a:cs typeface="Courier New" panose="02070309020205020404" pitchFamily="49" charset="0"/>
              </a:rPr>
              <a:t>é               4317</a:t>
            </a:r>
          </a:p>
          <a:p>
            <a:r>
              <a:rPr lang="pt-BR" sz="1050" dirty="0" smtClean="0">
                <a:latin typeface="Courier New" panose="02070309020205020404" pitchFamily="49" charset="0"/>
                <a:cs typeface="Courier New" panose="02070309020205020404" pitchFamily="49" charset="0"/>
              </a:rPr>
              <a:t>lei             3732</a:t>
            </a:r>
          </a:p>
          <a:p>
            <a:r>
              <a:rPr lang="pt-BR" sz="1050" dirty="0" err="1" smtClean="0">
                <a:latin typeface="Courier New" panose="02070309020205020404" pitchFamily="49" charset="0"/>
                <a:cs typeface="Courier New" panose="02070309020205020404" pitchFamily="49" charset="0"/>
              </a:rPr>
              <a:t>contrat</a:t>
            </a:r>
            <a:r>
              <a:rPr lang="pt-BR" sz="1050" dirty="0" smtClean="0">
                <a:latin typeface="Courier New" panose="02070309020205020404" pitchFamily="49" charset="0"/>
                <a:cs typeface="Courier New" panose="02070309020205020404" pitchFamily="49" charset="0"/>
              </a:rPr>
              <a:t>         3614</a:t>
            </a:r>
          </a:p>
          <a:p>
            <a:r>
              <a:rPr lang="pt-BR" sz="1050" dirty="0" smtClean="0">
                <a:latin typeface="Courier New" panose="02070309020205020404" pitchFamily="49" charset="0"/>
                <a:cs typeface="Courier New" panose="02070309020205020404" pitchFamily="49" charset="0"/>
              </a:rPr>
              <a:t>ser             3504</a:t>
            </a:r>
          </a:p>
          <a:p>
            <a:r>
              <a:rPr lang="pt-BR" sz="1050" dirty="0" err="1" smtClean="0">
                <a:latin typeface="Courier New" panose="02070309020205020404" pitchFamily="49" charset="0"/>
                <a:cs typeface="Courier New" panose="02070309020205020404" pitchFamily="49" charset="0"/>
              </a:rPr>
              <a:t>art</a:t>
            </a:r>
            <a:r>
              <a:rPr lang="pt-BR" sz="1050" dirty="0" smtClean="0">
                <a:latin typeface="Courier New" panose="02070309020205020404" pitchFamily="49" charset="0"/>
                <a:cs typeface="Courier New" panose="02070309020205020404" pitchFamily="49" charset="0"/>
              </a:rPr>
              <a:t>             2856</a:t>
            </a:r>
          </a:p>
          <a:p>
            <a:r>
              <a:rPr lang="pt-BR" sz="1050" dirty="0" err="1" smtClean="0">
                <a:latin typeface="Courier New" panose="02070309020205020404" pitchFamily="49" charset="0"/>
                <a:cs typeface="Courier New" panose="02070309020205020404" pitchFamily="49" charset="0"/>
              </a:rPr>
              <a:t>públic</a:t>
            </a:r>
            <a:r>
              <a:rPr lang="pt-BR" sz="1050" dirty="0" smtClean="0">
                <a:latin typeface="Courier New" panose="02070309020205020404" pitchFamily="49" charset="0"/>
                <a:cs typeface="Courier New" panose="02070309020205020404" pitchFamily="49" charset="0"/>
              </a:rPr>
              <a:t>          2700</a:t>
            </a:r>
          </a:p>
          <a:p>
            <a:r>
              <a:rPr lang="pt-BR" sz="1050" dirty="0" err="1" smtClean="0">
                <a:latin typeface="Courier New" panose="02070309020205020404" pitchFamily="49" charset="0"/>
                <a:cs typeface="Courier New" panose="02070309020205020404" pitchFamily="49" charset="0"/>
              </a:rPr>
              <a:t>serviç</a:t>
            </a:r>
            <a:r>
              <a:rPr lang="pt-BR" sz="1050" dirty="0" smtClean="0">
                <a:latin typeface="Courier New" panose="02070309020205020404" pitchFamily="49" charset="0"/>
                <a:cs typeface="Courier New" panose="02070309020205020404" pitchFamily="49" charset="0"/>
              </a:rPr>
              <a:t>          2691</a:t>
            </a:r>
          </a:p>
          <a:p>
            <a:r>
              <a:rPr lang="pt-BR" sz="1050" dirty="0" err="1" smtClean="0">
                <a:latin typeface="Courier New" panose="02070309020205020404" pitchFamily="49" charset="0"/>
                <a:cs typeface="Courier New" panose="02070309020205020404" pitchFamily="49" charset="0"/>
              </a:rPr>
              <a:t>administr</a:t>
            </a:r>
            <a:r>
              <a:rPr lang="pt-BR" sz="1050" dirty="0" smtClean="0">
                <a:latin typeface="Courier New" panose="02070309020205020404" pitchFamily="49" charset="0"/>
                <a:cs typeface="Courier New" panose="02070309020205020404" pitchFamily="49" charset="0"/>
              </a:rPr>
              <a:t>       2484</a:t>
            </a:r>
          </a:p>
          <a:p>
            <a:r>
              <a:rPr lang="pt-BR" sz="1050" dirty="0" err="1" smtClean="0">
                <a:latin typeface="Courier New" panose="02070309020205020404" pitchFamily="49" charset="0"/>
                <a:cs typeface="Courier New" panose="02070309020205020404" pitchFamily="49" charset="0"/>
              </a:rPr>
              <a:t>licit</a:t>
            </a:r>
            <a:r>
              <a:rPr lang="pt-BR" sz="1050" dirty="0" smtClean="0">
                <a:latin typeface="Courier New" panose="02070309020205020404" pitchFamily="49" charset="0"/>
                <a:cs typeface="Courier New" panose="02070309020205020404" pitchFamily="49" charset="0"/>
              </a:rPr>
              <a:t>           2469</a:t>
            </a:r>
          </a:p>
          <a:p>
            <a:r>
              <a:rPr lang="pt-BR" sz="1050" dirty="0" err="1" smtClean="0">
                <a:latin typeface="Courier New" panose="02070309020205020404" pitchFamily="49" charset="0"/>
                <a:cs typeface="Courier New" panose="02070309020205020404" pitchFamily="49" charset="0"/>
              </a:rPr>
              <a:t>cont</a:t>
            </a:r>
            <a:r>
              <a:rPr lang="pt-BR" sz="1050" dirty="0" smtClean="0">
                <a:latin typeface="Courier New" panose="02070309020205020404" pitchFamily="49" charset="0"/>
                <a:cs typeface="Courier New" panose="02070309020205020404" pitchFamily="49" charset="0"/>
              </a:rPr>
              <a:t>            2271</a:t>
            </a:r>
          </a:p>
          <a:p>
            <a:r>
              <a:rPr lang="pt-BR" sz="1050" dirty="0" err="1" smtClean="0">
                <a:latin typeface="Courier New" panose="02070309020205020404" pitchFamily="49" charset="0"/>
                <a:cs typeface="Courier New" panose="02070309020205020404" pitchFamily="49" charset="0"/>
              </a:rPr>
              <a:t>recurs</a:t>
            </a:r>
            <a:r>
              <a:rPr lang="pt-BR" sz="1050" dirty="0" smtClean="0">
                <a:latin typeface="Courier New" panose="02070309020205020404" pitchFamily="49" charset="0"/>
                <a:cs typeface="Courier New" panose="02070309020205020404" pitchFamily="49" charset="0"/>
              </a:rPr>
              <a:t>          2212</a:t>
            </a:r>
          </a:p>
          <a:p>
            <a:r>
              <a:rPr lang="pt-BR" sz="1050" dirty="0" err="1" smtClean="0">
                <a:latin typeface="Courier New" panose="02070309020205020404" pitchFamily="49" charset="0"/>
                <a:cs typeface="Courier New" panose="02070309020205020404" pitchFamily="49" charset="0"/>
              </a:rPr>
              <a:t>pod</a:t>
            </a:r>
            <a:r>
              <a:rPr lang="pt-BR" sz="1050" dirty="0" smtClean="0">
                <a:latin typeface="Courier New" panose="02070309020205020404" pitchFamily="49" charset="0"/>
                <a:cs typeface="Courier New" panose="02070309020205020404" pitchFamily="49" charset="0"/>
              </a:rPr>
              <a:t>             1775</a:t>
            </a:r>
          </a:p>
          <a:p>
            <a:r>
              <a:rPr lang="pt-BR" sz="1050" dirty="0" err="1" smtClean="0">
                <a:latin typeface="Courier New" panose="02070309020205020404" pitchFamily="49" charset="0"/>
                <a:cs typeface="Courier New" panose="02070309020205020404" pitchFamily="49" charset="0"/>
              </a:rPr>
              <a:t>aplic</a:t>
            </a:r>
            <a:r>
              <a:rPr lang="pt-BR" sz="1050" dirty="0" smtClean="0">
                <a:latin typeface="Courier New" panose="02070309020205020404" pitchFamily="49" charset="0"/>
                <a:cs typeface="Courier New" panose="02070309020205020404" pitchFamily="49" charset="0"/>
              </a:rPr>
              <a:t>           1762</a:t>
            </a:r>
          </a:p>
          <a:p>
            <a:r>
              <a:rPr lang="pt-BR" sz="1050" dirty="0" err="1" smtClean="0">
                <a:latin typeface="Courier New" panose="02070309020205020404" pitchFamily="49" charset="0"/>
                <a:cs typeface="Courier New" panose="02070309020205020404" pitchFamily="49" charset="0"/>
              </a:rPr>
              <a:t>tcu</a:t>
            </a:r>
            <a:r>
              <a:rPr lang="pt-BR" sz="1050" dirty="0" smtClean="0">
                <a:latin typeface="Courier New" panose="02070309020205020404" pitchFamily="49" charset="0"/>
                <a:cs typeface="Courier New" panose="02070309020205020404" pitchFamily="49" charset="0"/>
              </a:rPr>
              <a:t>             1730</a:t>
            </a:r>
          </a:p>
          <a:p>
            <a:r>
              <a:rPr lang="pt-BR" sz="1050" dirty="0" err="1" smtClean="0">
                <a:latin typeface="Courier New" panose="02070309020205020404" pitchFamily="49" charset="0"/>
                <a:cs typeface="Courier New" panose="02070309020205020404" pitchFamily="49" charset="0"/>
              </a:rPr>
              <a:t>respons</a:t>
            </a:r>
            <a:r>
              <a:rPr lang="pt-BR" sz="1050" dirty="0" smtClean="0">
                <a:latin typeface="Courier New" panose="02070309020205020404" pitchFamily="49" charset="0"/>
                <a:cs typeface="Courier New" panose="02070309020205020404" pitchFamily="49" charset="0"/>
              </a:rPr>
              <a:t>         1576</a:t>
            </a:r>
          </a:p>
          <a:p>
            <a:r>
              <a:rPr lang="pt-BR" sz="1050" dirty="0" err="1" smtClean="0">
                <a:latin typeface="Courier New" panose="02070309020205020404" pitchFamily="49" charset="0"/>
                <a:cs typeface="Courier New" panose="02070309020205020404" pitchFamily="49" charset="0"/>
              </a:rPr>
              <a:t>process</a:t>
            </a:r>
            <a:r>
              <a:rPr lang="pt-BR" sz="1050" dirty="0" smtClean="0">
                <a:latin typeface="Courier New" panose="02070309020205020404" pitchFamily="49" charset="0"/>
                <a:cs typeface="Courier New" panose="02070309020205020404" pitchFamily="49" charset="0"/>
              </a:rPr>
              <a:t>         1545</a:t>
            </a:r>
          </a:p>
          <a:p>
            <a:r>
              <a:rPr lang="pt-BR" sz="1050" dirty="0" smtClean="0">
                <a:latin typeface="Courier New" panose="02070309020205020404" pitchFamily="49" charset="0"/>
                <a:cs typeface="Courier New" panose="02070309020205020404" pitchFamily="49" charset="0"/>
              </a:rPr>
              <a:t>feder           1511</a:t>
            </a:r>
          </a:p>
          <a:p>
            <a:r>
              <a:rPr lang="pt-BR" sz="1050" dirty="0" err="1" smtClean="0">
                <a:latin typeface="Courier New" panose="02070309020205020404" pitchFamily="49" charset="0"/>
                <a:cs typeface="Courier New" panose="02070309020205020404" pitchFamily="49" charset="0"/>
              </a:rPr>
              <a:t>val</a:t>
            </a:r>
            <a:r>
              <a:rPr lang="pt-BR" sz="1050" dirty="0" smtClean="0">
                <a:latin typeface="Courier New" panose="02070309020205020404" pitchFamily="49" charset="0"/>
                <a:cs typeface="Courier New" panose="02070309020205020404" pitchFamily="49" charset="0"/>
              </a:rPr>
              <a:t>             1406</a:t>
            </a:r>
          </a:p>
          <a:p>
            <a:r>
              <a:rPr lang="pt-BR" sz="1050" dirty="0" err="1" smtClean="0">
                <a:latin typeface="Courier New" panose="02070309020205020404" pitchFamily="49" charset="0"/>
                <a:cs typeface="Courier New" panose="02070309020205020404" pitchFamily="49" charset="0"/>
              </a:rPr>
              <a:t>pag</a:t>
            </a:r>
            <a:r>
              <a:rPr lang="pt-BR" sz="1050" dirty="0" smtClean="0">
                <a:latin typeface="Courier New" panose="02070309020205020404" pitchFamily="49" charset="0"/>
                <a:cs typeface="Courier New" panose="02070309020205020404" pitchFamily="49" charset="0"/>
              </a:rPr>
              <a:t>             1398</a:t>
            </a:r>
          </a:p>
          <a:p>
            <a:r>
              <a:rPr lang="pt-BR" sz="1050" dirty="0" err="1" smtClean="0">
                <a:latin typeface="Courier New" panose="02070309020205020404" pitchFamily="49" charset="0"/>
                <a:cs typeface="Courier New" panose="02070309020205020404" pitchFamily="49" charset="0"/>
              </a:rPr>
              <a:t>serv</a:t>
            </a:r>
            <a:r>
              <a:rPr lang="pt-BR" sz="1050" dirty="0" smtClean="0">
                <a:latin typeface="Courier New" panose="02070309020205020404" pitchFamily="49" charset="0"/>
                <a:cs typeface="Courier New" panose="02070309020205020404" pitchFamily="49" charset="0"/>
              </a:rPr>
              <a:t>            1316</a:t>
            </a:r>
          </a:p>
          <a:p>
            <a:r>
              <a:rPr lang="pt-BR" sz="1050" dirty="0" smtClean="0">
                <a:latin typeface="Courier New" panose="02070309020205020404" pitchFamily="49" charset="0"/>
                <a:cs typeface="Courier New" panose="02070309020205020404" pitchFamily="49" charset="0"/>
              </a:rPr>
              <a:t>ato             1262</a:t>
            </a:r>
          </a:p>
          <a:p>
            <a:r>
              <a:rPr lang="pt-BR" sz="1050" dirty="0" err="1" smtClean="0">
                <a:latin typeface="Courier New" panose="02070309020205020404" pitchFamily="49" charset="0"/>
                <a:cs typeface="Courier New" panose="02070309020205020404" pitchFamily="49" charset="0"/>
              </a:rPr>
              <a:t>cas</a:t>
            </a:r>
            <a:r>
              <a:rPr lang="pt-BR" sz="1050" dirty="0" smtClean="0">
                <a:latin typeface="Courier New" panose="02070309020205020404" pitchFamily="49" charset="0"/>
                <a:cs typeface="Courier New" panose="02070309020205020404" pitchFamily="49" charset="0"/>
              </a:rPr>
              <a:t>             1258</a:t>
            </a:r>
          </a:p>
          <a:p>
            <a:r>
              <a:rPr lang="pt-BR" sz="1050" dirty="0" err="1" smtClean="0">
                <a:latin typeface="Courier New" panose="02070309020205020404" pitchFamily="49" charset="0"/>
                <a:cs typeface="Courier New" panose="02070309020205020404" pitchFamily="49" charset="0"/>
              </a:rPr>
              <a:t>objet</a:t>
            </a:r>
            <a:r>
              <a:rPr lang="pt-BR" sz="1050" dirty="0" smtClean="0">
                <a:latin typeface="Courier New" panose="02070309020205020404" pitchFamily="49" charset="0"/>
                <a:cs typeface="Courier New" panose="02070309020205020404" pitchFamily="49" charset="0"/>
              </a:rPr>
              <a:t>           1142</a:t>
            </a:r>
          </a:p>
          <a:p>
            <a:r>
              <a:rPr lang="pt-BR" sz="1050" dirty="0" err="1" smtClean="0">
                <a:latin typeface="Courier New" panose="02070309020205020404" pitchFamily="49" charset="0"/>
                <a:cs typeface="Courier New" panose="02070309020205020404" pitchFamily="49" charset="0"/>
              </a:rPr>
              <a:t>prest</a:t>
            </a:r>
            <a:r>
              <a:rPr lang="pt-BR" sz="1050" dirty="0" smtClean="0">
                <a:latin typeface="Courier New" panose="02070309020205020404" pitchFamily="49" charset="0"/>
                <a:cs typeface="Courier New" panose="02070309020205020404" pitchFamily="49" charset="0"/>
              </a:rPr>
              <a:t>           1126</a:t>
            </a:r>
          </a:p>
          <a:p>
            <a:r>
              <a:rPr lang="pt-BR" sz="1050" dirty="0" smtClean="0">
                <a:latin typeface="Courier New" panose="02070309020205020404" pitchFamily="49" charset="0"/>
                <a:cs typeface="Courier New" panose="02070309020205020404" pitchFamily="49" charset="0"/>
              </a:rPr>
              <a:t>n               1102</a:t>
            </a:r>
          </a:p>
          <a:p>
            <a:r>
              <a:rPr lang="pt-BR" sz="1050" dirty="0" err="1" smtClean="0">
                <a:latin typeface="Courier New" panose="02070309020205020404" pitchFamily="49" charset="0"/>
                <a:cs typeface="Courier New" panose="02070309020205020404" pitchFamily="49" charset="0"/>
              </a:rPr>
              <a:t>carg</a:t>
            </a:r>
            <a:r>
              <a:rPr lang="pt-BR" sz="1050" dirty="0" smtClean="0">
                <a:latin typeface="Courier New" panose="02070309020205020404" pitchFamily="49" charset="0"/>
                <a:cs typeface="Courier New" panose="02070309020205020404" pitchFamily="49" charset="0"/>
              </a:rPr>
              <a:t>            1096</a:t>
            </a:r>
          </a:p>
          <a:p>
            <a:r>
              <a:rPr lang="pt-BR" sz="1050" dirty="0" err="1" smtClean="0">
                <a:latin typeface="Courier New" panose="02070309020205020404" pitchFamily="49" charset="0"/>
                <a:cs typeface="Courier New" panose="02070309020205020404" pitchFamily="49" charset="0"/>
              </a:rPr>
              <a:t>exig</a:t>
            </a:r>
            <a:r>
              <a:rPr lang="pt-BR" sz="1050" dirty="0" smtClean="0">
                <a:latin typeface="Courier New" panose="02070309020205020404" pitchFamily="49" charset="0"/>
                <a:cs typeface="Courier New" panose="02070309020205020404" pitchFamily="49" charset="0"/>
              </a:rPr>
              <a:t>            1095</a:t>
            </a:r>
          </a:p>
          <a:p>
            <a:r>
              <a:rPr lang="pt-BR" sz="1050" dirty="0" err="1" smtClean="0">
                <a:latin typeface="Courier New" panose="02070309020205020404" pitchFamily="49" charset="0"/>
                <a:cs typeface="Courier New" panose="02070309020205020404" pitchFamily="49" charset="0"/>
              </a:rPr>
              <a:t>comprov</a:t>
            </a:r>
            <a:r>
              <a:rPr lang="pt-BR" sz="1050" dirty="0" smtClean="0">
                <a:latin typeface="Courier New" panose="02070309020205020404" pitchFamily="49" charset="0"/>
                <a:cs typeface="Courier New" panose="02070309020205020404" pitchFamily="49" charset="0"/>
              </a:rPr>
              <a:t>         1085</a:t>
            </a:r>
          </a:p>
          <a:p>
            <a:r>
              <a:rPr lang="pt-BR" sz="1050" dirty="0" err="1" smtClean="0">
                <a:latin typeface="Courier New" panose="02070309020205020404" pitchFamily="49" charset="0"/>
                <a:cs typeface="Courier New" panose="02070309020205020404" pitchFamily="49" charset="0"/>
              </a:rPr>
              <a:t>preç</a:t>
            </a:r>
            <a:r>
              <a:rPr lang="pt-BR" sz="1050" dirty="0" smtClean="0">
                <a:latin typeface="Courier New" panose="02070309020205020404" pitchFamily="49" charset="0"/>
                <a:cs typeface="Courier New" panose="02070309020205020404" pitchFamily="49" charset="0"/>
              </a:rPr>
              <a:t>            1072</a:t>
            </a:r>
          </a:p>
        </p:txBody>
      </p:sp>
      <p:sp>
        <p:nvSpPr>
          <p:cNvPr id="7" name="CaixaDeTexto 6"/>
          <p:cNvSpPr txBox="1"/>
          <p:nvPr/>
        </p:nvSpPr>
        <p:spPr>
          <a:xfrm>
            <a:off x="9260596" y="767318"/>
            <a:ext cx="2853368" cy="5101397"/>
          </a:xfrm>
          <a:prstGeom prst="rect">
            <a:avLst/>
          </a:prstGeom>
          <a:noFill/>
        </p:spPr>
        <p:txBody>
          <a:bodyPr wrap="square" rtlCol="0">
            <a:spAutoFit/>
          </a:bodyPr>
          <a:lstStyle/>
          <a:p>
            <a:endParaRPr lang="pt-BR" sz="1050" dirty="0" smtClean="0">
              <a:latin typeface="Courier New" panose="02070309020205020404" pitchFamily="49" charset="0"/>
              <a:cs typeface="Courier New" panose="02070309020205020404" pitchFamily="49" charset="0"/>
            </a:endParaRPr>
          </a:p>
          <a:p>
            <a:r>
              <a:rPr lang="pt-BR" sz="1050" dirty="0" err="1" smtClean="0">
                <a:latin typeface="Courier New" panose="02070309020205020404" pitchFamily="49" charset="0"/>
                <a:cs typeface="Courier New" panose="02070309020205020404" pitchFamily="49" charset="0"/>
              </a:rPr>
              <a:t>cne</a:t>
            </a:r>
            <a:r>
              <a:rPr lang="pt-BR" sz="1050" dirty="0" smtClean="0">
                <a:latin typeface="Courier New" panose="02070309020205020404" pitchFamily="49" charset="0"/>
                <a:cs typeface="Courier New" panose="02070309020205020404" pitchFamily="49" charset="0"/>
              </a:rPr>
              <a:t>                1</a:t>
            </a:r>
          </a:p>
          <a:p>
            <a:r>
              <a:rPr lang="pt-BR" sz="1050" dirty="0" err="1" smtClean="0">
                <a:latin typeface="Courier New" panose="02070309020205020404" pitchFamily="49" charset="0"/>
                <a:cs typeface="Courier New" panose="02070309020205020404" pitchFamily="49" charset="0"/>
              </a:rPr>
              <a:t>repas</a:t>
            </a:r>
            <a:r>
              <a:rPr lang="pt-BR" sz="1050" dirty="0" smtClean="0">
                <a:latin typeface="Courier New" panose="02070309020205020404" pitchFamily="49" charset="0"/>
                <a:cs typeface="Courier New" panose="02070309020205020404" pitchFamily="49" charset="0"/>
              </a:rPr>
              <a:t>              1</a:t>
            </a:r>
          </a:p>
          <a:p>
            <a:r>
              <a:rPr lang="pt-BR" sz="1050" dirty="0" err="1" smtClean="0">
                <a:latin typeface="Courier New" panose="02070309020205020404" pitchFamily="49" charset="0"/>
                <a:cs typeface="Courier New" panose="02070309020205020404" pitchFamily="49" charset="0"/>
              </a:rPr>
              <a:t>exploratóri</a:t>
            </a:r>
            <a:r>
              <a:rPr lang="pt-BR" sz="1050" dirty="0" smtClean="0">
                <a:latin typeface="Courier New" panose="02070309020205020404" pitchFamily="49" charset="0"/>
                <a:cs typeface="Courier New" panose="02070309020205020404" pitchFamily="49" charset="0"/>
              </a:rPr>
              <a:t>        1</a:t>
            </a:r>
          </a:p>
          <a:p>
            <a:r>
              <a:rPr lang="pt-BR" sz="1050" dirty="0" err="1" smtClean="0">
                <a:latin typeface="Courier New" panose="02070309020205020404" pitchFamily="49" charset="0"/>
                <a:cs typeface="Courier New" panose="02070309020205020404" pitchFamily="49" charset="0"/>
              </a:rPr>
              <a:t>inacess</a:t>
            </a:r>
            <a:r>
              <a:rPr lang="pt-BR" sz="1050" dirty="0" smtClean="0">
                <a:latin typeface="Courier New" panose="02070309020205020404" pitchFamily="49" charset="0"/>
                <a:cs typeface="Courier New" panose="02070309020205020404" pitchFamily="49" charset="0"/>
              </a:rPr>
              <a:t>            1</a:t>
            </a:r>
          </a:p>
          <a:p>
            <a:r>
              <a:rPr lang="pt-BR" sz="1050" dirty="0" err="1" smtClean="0">
                <a:latin typeface="Courier New" panose="02070309020205020404" pitchFamily="49" charset="0"/>
                <a:cs typeface="Courier New" panose="02070309020205020404" pitchFamily="49" charset="0"/>
              </a:rPr>
              <a:t>prioriz</a:t>
            </a:r>
            <a:r>
              <a:rPr lang="pt-BR" sz="1050" dirty="0" smtClean="0">
                <a:latin typeface="Courier New" panose="02070309020205020404" pitchFamily="49" charset="0"/>
                <a:cs typeface="Courier New" panose="02070309020205020404" pitchFamily="49" charset="0"/>
              </a:rPr>
              <a:t>            1</a:t>
            </a:r>
          </a:p>
          <a:p>
            <a:r>
              <a:rPr lang="pt-BR" sz="1050" dirty="0" err="1" smtClean="0">
                <a:latin typeface="Courier New" panose="02070309020205020404" pitchFamily="49" charset="0"/>
                <a:cs typeface="Courier New" panose="02070309020205020404" pitchFamily="49" charset="0"/>
              </a:rPr>
              <a:t>ferrov</a:t>
            </a:r>
            <a:r>
              <a:rPr lang="pt-BR" sz="1050" dirty="0" smtClean="0">
                <a:latin typeface="Courier New" panose="02070309020205020404" pitchFamily="49" charset="0"/>
                <a:cs typeface="Courier New" panose="02070309020205020404" pitchFamily="49" charset="0"/>
              </a:rPr>
              <a:t>             1</a:t>
            </a:r>
          </a:p>
          <a:p>
            <a:r>
              <a:rPr lang="pt-BR" sz="1050" dirty="0" smtClean="0">
                <a:latin typeface="Courier New" panose="02070309020205020404" pitchFamily="49" charset="0"/>
                <a:cs typeface="Courier New" panose="02070309020205020404" pitchFamily="49" charset="0"/>
              </a:rPr>
              <a:t>vão                1</a:t>
            </a:r>
          </a:p>
          <a:p>
            <a:r>
              <a:rPr lang="pt-BR" sz="1050" dirty="0" err="1" smtClean="0">
                <a:latin typeface="Courier New" panose="02070309020205020404" pitchFamily="49" charset="0"/>
                <a:cs typeface="Courier New" panose="02070309020205020404" pitchFamily="49" charset="0"/>
              </a:rPr>
              <a:t>cmed</a:t>
            </a:r>
            <a:r>
              <a:rPr lang="pt-BR" sz="1050" dirty="0" smtClean="0">
                <a:latin typeface="Courier New" panose="02070309020205020404" pitchFamily="49" charset="0"/>
                <a:cs typeface="Courier New" panose="02070309020205020404" pitchFamily="49" charset="0"/>
              </a:rPr>
              <a:t>               1</a:t>
            </a:r>
          </a:p>
          <a:p>
            <a:r>
              <a:rPr lang="pt-BR" sz="1050" dirty="0" err="1" smtClean="0">
                <a:latin typeface="Courier New" panose="02070309020205020404" pitchFamily="49" charset="0"/>
                <a:cs typeface="Courier New" panose="02070309020205020404" pitchFamily="49" charset="0"/>
              </a:rPr>
              <a:t>xxiv</a:t>
            </a:r>
            <a:r>
              <a:rPr lang="pt-BR" sz="1050" dirty="0" smtClean="0">
                <a:latin typeface="Courier New" panose="02070309020205020404" pitchFamily="49" charset="0"/>
                <a:cs typeface="Courier New" panose="02070309020205020404" pitchFamily="49" charset="0"/>
              </a:rPr>
              <a:t>               1</a:t>
            </a:r>
          </a:p>
          <a:p>
            <a:r>
              <a:rPr lang="pt-BR" sz="1050" dirty="0" err="1" smtClean="0">
                <a:latin typeface="Courier New" panose="02070309020205020404" pitchFamily="49" charset="0"/>
                <a:cs typeface="Courier New" panose="02070309020205020404" pitchFamily="49" charset="0"/>
              </a:rPr>
              <a:t>iregul</a:t>
            </a:r>
            <a:r>
              <a:rPr lang="pt-BR" sz="1050" dirty="0" smtClean="0">
                <a:latin typeface="Courier New" panose="02070309020205020404" pitchFamily="49" charset="0"/>
                <a:cs typeface="Courier New" panose="02070309020205020404" pitchFamily="49" charset="0"/>
              </a:rPr>
              <a:t>             1</a:t>
            </a:r>
          </a:p>
          <a:p>
            <a:r>
              <a:rPr lang="pt-BR" sz="1050" dirty="0" smtClean="0">
                <a:latin typeface="Courier New" panose="02070309020205020404" pitchFamily="49" charset="0"/>
                <a:cs typeface="Courier New" panose="02070309020205020404" pitchFamily="49" charset="0"/>
              </a:rPr>
              <a:t>admitir            1</a:t>
            </a:r>
          </a:p>
          <a:p>
            <a:r>
              <a:rPr lang="pt-BR" sz="1050" dirty="0" err="1" smtClean="0">
                <a:latin typeface="Courier New" panose="02070309020205020404" pitchFamily="49" charset="0"/>
                <a:cs typeface="Courier New" panose="02070309020205020404" pitchFamily="49" charset="0"/>
              </a:rPr>
              <a:t>gaj</a:t>
            </a:r>
            <a:r>
              <a:rPr lang="pt-BR" sz="1050" dirty="0" smtClean="0">
                <a:latin typeface="Courier New" panose="02070309020205020404" pitchFamily="49" charset="0"/>
                <a:cs typeface="Courier New" panose="02070309020205020404" pitchFamily="49" charset="0"/>
              </a:rPr>
              <a:t>                1</a:t>
            </a:r>
          </a:p>
          <a:p>
            <a:r>
              <a:rPr lang="pt-BR" sz="1050" dirty="0" err="1" smtClean="0">
                <a:latin typeface="Courier New" panose="02070309020205020404" pitchFamily="49" charset="0"/>
                <a:cs typeface="Courier New" panose="02070309020205020404" pitchFamily="49" charset="0"/>
              </a:rPr>
              <a:t>fpe</a:t>
            </a:r>
            <a:r>
              <a:rPr lang="pt-BR" sz="1050" dirty="0" smtClean="0">
                <a:latin typeface="Courier New" panose="02070309020205020404" pitchFamily="49" charset="0"/>
                <a:cs typeface="Courier New" panose="02070309020205020404" pitchFamily="49" charset="0"/>
              </a:rPr>
              <a:t>                1</a:t>
            </a:r>
          </a:p>
          <a:p>
            <a:r>
              <a:rPr lang="pt-BR" sz="1050" dirty="0" err="1" smtClean="0">
                <a:latin typeface="Courier New" panose="02070309020205020404" pitchFamily="49" charset="0"/>
                <a:cs typeface="Courier New" panose="02070309020205020404" pitchFamily="49" charset="0"/>
              </a:rPr>
              <a:t>sobrepuj</a:t>
            </a:r>
            <a:r>
              <a:rPr lang="pt-BR" sz="1050" dirty="0" smtClean="0">
                <a:latin typeface="Courier New" panose="02070309020205020404" pitchFamily="49" charset="0"/>
                <a:cs typeface="Courier New" panose="02070309020205020404" pitchFamily="49" charset="0"/>
              </a:rPr>
              <a:t>           1</a:t>
            </a:r>
          </a:p>
          <a:p>
            <a:r>
              <a:rPr lang="pt-BR" sz="1050" dirty="0" err="1" smtClean="0">
                <a:latin typeface="Courier New" panose="02070309020205020404" pitchFamily="49" charset="0"/>
                <a:cs typeface="Courier New" panose="02070309020205020404" pitchFamily="49" charset="0"/>
              </a:rPr>
              <a:t>indefinid</a:t>
            </a:r>
            <a:r>
              <a:rPr lang="pt-BR" sz="1050" dirty="0" smtClean="0">
                <a:latin typeface="Courier New" panose="02070309020205020404" pitchFamily="49" charset="0"/>
                <a:cs typeface="Courier New" panose="02070309020205020404" pitchFamily="49" charset="0"/>
              </a:rPr>
              <a:t>          1</a:t>
            </a:r>
          </a:p>
          <a:p>
            <a:r>
              <a:rPr lang="pt-BR" sz="1050" dirty="0" err="1" smtClean="0">
                <a:latin typeface="Courier New" panose="02070309020205020404" pitchFamily="49" charset="0"/>
                <a:cs typeface="Courier New" panose="02070309020205020404" pitchFamily="49" charset="0"/>
              </a:rPr>
              <a:t>perqu</a:t>
            </a:r>
            <a:r>
              <a:rPr lang="pt-BR" sz="1050" dirty="0" smtClean="0">
                <a:latin typeface="Courier New" panose="02070309020205020404" pitchFamily="49" charset="0"/>
                <a:cs typeface="Courier New" panose="02070309020205020404" pitchFamily="49" charset="0"/>
              </a:rPr>
              <a:t>              1</a:t>
            </a:r>
          </a:p>
          <a:p>
            <a:r>
              <a:rPr lang="pt-BR" sz="1050" dirty="0" err="1" smtClean="0">
                <a:latin typeface="Courier New" panose="02070309020205020404" pitchFamily="49" charset="0"/>
                <a:cs typeface="Courier New" panose="02070309020205020404" pitchFamily="49" charset="0"/>
              </a:rPr>
              <a:t>vuln</a:t>
            </a:r>
            <a:r>
              <a:rPr lang="pt-BR" sz="1050" dirty="0" smtClean="0">
                <a:latin typeface="Courier New" panose="02070309020205020404" pitchFamily="49" charset="0"/>
                <a:cs typeface="Courier New" panose="02070309020205020404" pitchFamily="49" charset="0"/>
              </a:rPr>
              <a:t>               1</a:t>
            </a:r>
          </a:p>
          <a:p>
            <a:r>
              <a:rPr lang="pt-BR" sz="1050" dirty="0" err="1" smtClean="0">
                <a:latin typeface="Courier New" panose="02070309020205020404" pitchFamily="49" charset="0"/>
                <a:cs typeface="Courier New" panose="02070309020205020404" pitchFamily="49" charset="0"/>
              </a:rPr>
              <a:t>excuircautel</a:t>
            </a:r>
            <a:r>
              <a:rPr lang="pt-BR" sz="1050" dirty="0" smtClean="0">
                <a:latin typeface="Courier New" panose="02070309020205020404" pitchFamily="49" charset="0"/>
                <a:cs typeface="Courier New" panose="02070309020205020404" pitchFamily="49" charset="0"/>
              </a:rPr>
              <a:t>       1</a:t>
            </a:r>
          </a:p>
          <a:p>
            <a:r>
              <a:rPr lang="pt-BR" sz="1050" dirty="0" err="1" smtClean="0">
                <a:latin typeface="Courier New" panose="02070309020205020404" pitchFamily="49" charset="0"/>
                <a:cs typeface="Courier New" panose="02070309020205020404" pitchFamily="49" charset="0"/>
              </a:rPr>
              <a:t>rig</a:t>
            </a:r>
            <a:r>
              <a:rPr lang="pt-BR" sz="1050" dirty="0" smtClean="0">
                <a:latin typeface="Courier New" panose="02070309020205020404" pitchFamily="49" charset="0"/>
                <a:cs typeface="Courier New" panose="02070309020205020404" pitchFamily="49" charset="0"/>
              </a:rPr>
              <a:t>                1</a:t>
            </a:r>
          </a:p>
          <a:p>
            <a:r>
              <a:rPr lang="pt-BR" sz="1050" dirty="0" err="1" smtClean="0">
                <a:latin typeface="Courier New" panose="02070309020205020404" pitchFamily="49" charset="0"/>
                <a:cs typeface="Courier New" panose="02070309020205020404" pitchFamily="49" charset="0"/>
              </a:rPr>
              <a:t>enad</a:t>
            </a:r>
            <a:r>
              <a:rPr lang="pt-BR" sz="1050" dirty="0" smtClean="0">
                <a:latin typeface="Courier New" panose="02070309020205020404" pitchFamily="49" charset="0"/>
                <a:cs typeface="Courier New" panose="02070309020205020404" pitchFamily="49" charset="0"/>
              </a:rPr>
              <a:t>               1</a:t>
            </a:r>
          </a:p>
          <a:p>
            <a:r>
              <a:rPr lang="pt-BR" sz="1050" dirty="0" err="1" smtClean="0">
                <a:latin typeface="Courier New" panose="02070309020205020404" pitchFamily="49" charset="0"/>
                <a:cs typeface="Courier New" panose="02070309020205020404" pitchFamily="49" charset="0"/>
              </a:rPr>
              <a:t>inigual</a:t>
            </a:r>
            <a:r>
              <a:rPr lang="pt-BR" sz="1050" dirty="0" smtClean="0">
                <a:latin typeface="Courier New" panose="02070309020205020404" pitchFamily="49" charset="0"/>
                <a:cs typeface="Courier New" panose="02070309020205020404" pitchFamily="49" charset="0"/>
              </a:rPr>
              <a:t>            1</a:t>
            </a:r>
          </a:p>
          <a:p>
            <a:r>
              <a:rPr lang="pt-BR" sz="1050" dirty="0" err="1" smtClean="0">
                <a:latin typeface="Courier New" panose="02070309020205020404" pitchFamily="49" charset="0"/>
                <a:cs typeface="Courier New" panose="02070309020205020404" pitchFamily="49" charset="0"/>
              </a:rPr>
              <a:t>crjf</a:t>
            </a:r>
            <a:r>
              <a:rPr lang="pt-BR" sz="1050" dirty="0" smtClean="0">
                <a:latin typeface="Courier New" panose="02070309020205020404" pitchFamily="49" charset="0"/>
                <a:cs typeface="Courier New" panose="02070309020205020404" pitchFamily="49" charset="0"/>
              </a:rPr>
              <a:t>               1</a:t>
            </a:r>
          </a:p>
          <a:p>
            <a:r>
              <a:rPr lang="pt-BR" sz="1050" dirty="0" smtClean="0">
                <a:latin typeface="Courier New" panose="02070309020205020404" pitchFamily="49" charset="0"/>
                <a:cs typeface="Courier New" panose="02070309020205020404" pitchFamily="49" charset="0"/>
              </a:rPr>
              <a:t>vêm                1</a:t>
            </a:r>
          </a:p>
          <a:p>
            <a:r>
              <a:rPr lang="pt-BR" sz="1050" dirty="0" err="1" smtClean="0">
                <a:latin typeface="Courier New" panose="02070309020205020404" pitchFamily="49" charset="0"/>
                <a:cs typeface="Courier New" panose="02070309020205020404" pitchFamily="49" charset="0"/>
              </a:rPr>
              <a:t>caduc</a:t>
            </a:r>
            <a:r>
              <a:rPr lang="pt-BR" sz="1050" dirty="0" smtClean="0">
                <a:latin typeface="Courier New" panose="02070309020205020404" pitchFamily="49" charset="0"/>
                <a:cs typeface="Courier New" panose="02070309020205020404" pitchFamily="49" charset="0"/>
              </a:rPr>
              <a:t>              1</a:t>
            </a:r>
          </a:p>
          <a:p>
            <a:r>
              <a:rPr lang="pt-BR" sz="1050" dirty="0" err="1" smtClean="0">
                <a:latin typeface="Courier New" panose="02070309020205020404" pitchFamily="49" charset="0"/>
                <a:cs typeface="Courier New" panose="02070309020205020404" pitchFamily="49" charset="0"/>
              </a:rPr>
              <a:t>responsabi</a:t>
            </a:r>
            <a:r>
              <a:rPr lang="pt-BR" sz="1050" dirty="0" smtClean="0">
                <a:latin typeface="Courier New" panose="02070309020205020404" pitchFamily="49" charset="0"/>
                <a:cs typeface="Courier New" panose="02070309020205020404" pitchFamily="49" charset="0"/>
              </a:rPr>
              <a:t>         1</a:t>
            </a:r>
          </a:p>
          <a:p>
            <a:r>
              <a:rPr lang="pt-BR" sz="1050" dirty="0" err="1" smtClean="0">
                <a:latin typeface="Courier New" panose="02070309020205020404" pitchFamily="49" charset="0"/>
                <a:cs typeface="Courier New" panose="02070309020205020404" pitchFamily="49" charset="0"/>
              </a:rPr>
              <a:t>presumid</a:t>
            </a:r>
            <a:r>
              <a:rPr lang="pt-BR" sz="1050" dirty="0" smtClean="0">
                <a:latin typeface="Courier New" panose="02070309020205020404" pitchFamily="49" charset="0"/>
                <a:cs typeface="Courier New" panose="02070309020205020404" pitchFamily="49" charset="0"/>
              </a:rPr>
              <a:t>           1</a:t>
            </a:r>
          </a:p>
          <a:p>
            <a:r>
              <a:rPr lang="pt-BR" sz="1050" dirty="0" smtClean="0">
                <a:latin typeface="Courier New" panose="02070309020205020404" pitchFamily="49" charset="0"/>
                <a:cs typeface="Courier New" panose="02070309020205020404" pitchFamily="49" charset="0"/>
              </a:rPr>
              <a:t>inútil             1</a:t>
            </a:r>
          </a:p>
          <a:p>
            <a:r>
              <a:rPr lang="pt-BR" sz="1050" dirty="0" err="1" smtClean="0">
                <a:latin typeface="Courier New" panose="02070309020205020404" pitchFamily="49" charset="0"/>
                <a:cs typeface="Courier New" panose="02070309020205020404" pitchFamily="49" charset="0"/>
              </a:rPr>
              <a:t>recomed</a:t>
            </a:r>
            <a:r>
              <a:rPr lang="pt-BR" sz="1050" dirty="0" smtClean="0">
                <a:latin typeface="Courier New" panose="02070309020205020404" pitchFamily="49" charset="0"/>
                <a:cs typeface="Courier New" panose="02070309020205020404" pitchFamily="49" charset="0"/>
              </a:rPr>
              <a:t>            1</a:t>
            </a:r>
          </a:p>
          <a:p>
            <a:r>
              <a:rPr lang="pt-BR" sz="1050" dirty="0" err="1" smtClean="0">
                <a:latin typeface="Courier New" panose="02070309020205020404" pitchFamily="49" charset="0"/>
                <a:cs typeface="Courier New" panose="02070309020205020404" pitchFamily="49" charset="0"/>
              </a:rPr>
              <a:t>contend</a:t>
            </a:r>
            <a:r>
              <a:rPr lang="pt-BR" sz="1050" dirty="0" smtClean="0">
                <a:latin typeface="Courier New" panose="02070309020205020404" pitchFamily="49" charset="0"/>
                <a:cs typeface="Courier New" panose="02070309020205020404" pitchFamily="49" charset="0"/>
              </a:rPr>
              <a:t>            1</a:t>
            </a:r>
          </a:p>
          <a:p>
            <a:r>
              <a:rPr lang="pt-BR" sz="1050" dirty="0" err="1" smtClean="0">
                <a:latin typeface="Courier New" panose="02070309020205020404" pitchFamily="49" charset="0"/>
                <a:cs typeface="Courier New" panose="02070309020205020404" pitchFamily="49" charset="0"/>
              </a:rPr>
              <a:t>epeat</a:t>
            </a:r>
            <a:r>
              <a:rPr lang="pt-BR" sz="1050" dirty="0" smtClean="0">
                <a:latin typeface="Courier New" panose="02070309020205020404" pitchFamily="49" charset="0"/>
                <a:cs typeface="Courier New" panose="02070309020205020404" pitchFamily="49" charset="0"/>
              </a:rPr>
              <a:t>              1</a:t>
            </a:r>
            <a:endParaRPr lang="pt-BR" sz="2800" dirty="0"/>
          </a:p>
        </p:txBody>
      </p:sp>
      <p:sp>
        <p:nvSpPr>
          <p:cNvPr id="2" name="CaixaDeTexto 1"/>
          <p:cNvSpPr txBox="1"/>
          <p:nvPr/>
        </p:nvSpPr>
        <p:spPr>
          <a:xfrm>
            <a:off x="5768249" y="375156"/>
            <a:ext cx="1709507" cy="369332"/>
          </a:xfrm>
          <a:prstGeom prst="rect">
            <a:avLst/>
          </a:prstGeom>
          <a:noFill/>
        </p:spPr>
        <p:txBody>
          <a:bodyPr wrap="none" rtlCol="0">
            <a:spAutoFit/>
          </a:bodyPr>
          <a:lstStyle/>
          <a:p>
            <a:r>
              <a:rPr lang="pt-BR" dirty="0" smtClean="0"/>
              <a:t>Mais frequentes</a:t>
            </a:r>
            <a:endParaRPr lang="pt-BR" dirty="0"/>
          </a:p>
        </p:txBody>
      </p:sp>
      <p:sp>
        <p:nvSpPr>
          <p:cNvPr id="8" name="CaixaDeTexto 7"/>
          <p:cNvSpPr txBox="1"/>
          <p:nvPr/>
        </p:nvSpPr>
        <p:spPr>
          <a:xfrm>
            <a:off x="9260596" y="397986"/>
            <a:ext cx="1905073" cy="369332"/>
          </a:xfrm>
          <a:prstGeom prst="rect">
            <a:avLst/>
          </a:prstGeom>
          <a:noFill/>
        </p:spPr>
        <p:txBody>
          <a:bodyPr wrap="none" rtlCol="0">
            <a:spAutoFit/>
          </a:bodyPr>
          <a:lstStyle/>
          <a:p>
            <a:r>
              <a:rPr lang="pt-BR" dirty="0" smtClean="0"/>
              <a:t>Menos frequentes</a:t>
            </a:r>
            <a:endParaRPr lang="pt-BR" dirty="0"/>
          </a:p>
        </p:txBody>
      </p:sp>
      <p:sp>
        <p:nvSpPr>
          <p:cNvPr id="4" name="CaixaDeTexto 3"/>
          <p:cNvSpPr txBox="1"/>
          <p:nvPr/>
        </p:nvSpPr>
        <p:spPr>
          <a:xfrm>
            <a:off x="232272" y="198304"/>
            <a:ext cx="5077858" cy="523220"/>
          </a:xfrm>
          <a:prstGeom prst="rect">
            <a:avLst/>
          </a:prstGeom>
          <a:noFill/>
        </p:spPr>
        <p:txBody>
          <a:bodyPr wrap="square" rtlCol="0">
            <a:spAutoFit/>
          </a:bodyPr>
          <a:lstStyle/>
          <a:p>
            <a:r>
              <a:rPr lang="pt-BR" sz="2800" b="1" dirty="0" smtClean="0"/>
              <a:t>Definição de Vocabulário</a:t>
            </a:r>
            <a:endParaRPr lang="pt-BR" sz="2800" b="1" dirty="0"/>
          </a:p>
        </p:txBody>
      </p:sp>
    </p:spTree>
    <p:extLst>
      <p:ext uri="{BB962C8B-B14F-4D97-AF65-F5344CB8AC3E}">
        <p14:creationId xmlns:p14="http://schemas.microsoft.com/office/powerpoint/2010/main" val="3587893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30506" y="264405"/>
            <a:ext cx="5332164" cy="523220"/>
          </a:xfrm>
          <a:prstGeom prst="rect">
            <a:avLst/>
          </a:prstGeom>
          <a:noFill/>
        </p:spPr>
        <p:txBody>
          <a:bodyPr wrap="square" rtlCol="0">
            <a:spAutoFit/>
          </a:bodyPr>
          <a:lstStyle/>
          <a:p>
            <a:r>
              <a:rPr lang="pt-BR" sz="2800" b="1" dirty="0" smtClean="0"/>
              <a:t>Pré-processamento</a:t>
            </a:r>
            <a:endParaRPr lang="pt-BR" sz="2800" b="1" dirty="0"/>
          </a:p>
        </p:txBody>
      </p:sp>
      <p:sp>
        <p:nvSpPr>
          <p:cNvPr id="4" name="CaixaDeTexto 3"/>
          <p:cNvSpPr txBox="1"/>
          <p:nvPr/>
        </p:nvSpPr>
        <p:spPr>
          <a:xfrm>
            <a:off x="2533880" y="1211009"/>
            <a:ext cx="6477918" cy="1477328"/>
          </a:xfrm>
          <a:prstGeom prst="rect">
            <a:avLst/>
          </a:prstGeom>
          <a:noFill/>
        </p:spPr>
        <p:txBody>
          <a:bodyPr wrap="square" rtlCol="0">
            <a:spAutoFit/>
          </a:bodyPr>
          <a:lstStyle/>
          <a:p>
            <a:r>
              <a:rPr lang="pt-BR" dirty="0"/>
              <a:t>'As condenações efetivadas pelo TCU são baseadas na responsabilidade subjetiva, apurada pela verificação do nexo de causalidade entre a infração praticada ou o dano experimentado e o comportamento do agente, dependendo da presença de culpa ou dolo.'</a:t>
            </a:r>
          </a:p>
        </p:txBody>
      </p:sp>
      <p:sp>
        <p:nvSpPr>
          <p:cNvPr id="5" name="CaixaDeTexto 4"/>
          <p:cNvSpPr txBox="1"/>
          <p:nvPr/>
        </p:nvSpPr>
        <p:spPr>
          <a:xfrm>
            <a:off x="2286000" y="5365215"/>
            <a:ext cx="7282149" cy="646331"/>
          </a:xfrm>
          <a:prstGeom prst="rect">
            <a:avLst/>
          </a:prstGeom>
          <a:noFill/>
        </p:spPr>
        <p:txBody>
          <a:bodyPr wrap="square" rtlCol="0">
            <a:spAutoFit/>
          </a:bodyPr>
          <a:lstStyle/>
          <a:p>
            <a:r>
              <a:rPr lang="pt-BR" dirty="0"/>
              <a:t>'</a:t>
            </a:r>
            <a:r>
              <a:rPr lang="pt-BR" dirty="0" err="1"/>
              <a:t>conden</a:t>
            </a:r>
            <a:r>
              <a:rPr lang="pt-BR" dirty="0"/>
              <a:t> </a:t>
            </a:r>
            <a:r>
              <a:rPr lang="pt-BR" dirty="0" err="1"/>
              <a:t>efetiv</a:t>
            </a:r>
            <a:r>
              <a:rPr lang="pt-BR" dirty="0"/>
              <a:t> </a:t>
            </a:r>
            <a:r>
              <a:rPr lang="pt-BR" dirty="0" err="1"/>
              <a:t>tcu</a:t>
            </a:r>
            <a:r>
              <a:rPr lang="pt-BR" dirty="0"/>
              <a:t> base </a:t>
            </a:r>
            <a:r>
              <a:rPr lang="pt-BR" dirty="0" err="1"/>
              <a:t>respons</a:t>
            </a:r>
            <a:r>
              <a:rPr lang="pt-BR" dirty="0"/>
              <a:t> </a:t>
            </a:r>
            <a:r>
              <a:rPr lang="pt-BR" dirty="0" err="1"/>
              <a:t>subje</a:t>
            </a:r>
            <a:r>
              <a:rPr lang="pt-BR" dirty="0"/>
              <a:t> </a:t>
            </a:r>
            <a:r>
              <a:rPr lang="pt-BR" dirty="0" err="1"/>
              <a:t>apur</a:t>
            </a:r>
            <a:r>
              <a:rPr lang="pt-BR" dirty="0"/>
              <a:t> </a:t>
            </a:r>
            <a:r>
              <a:rPr lang="pt-BR" dirty="0" err="1"/>
              <a:t>verific</a:t>
            </a:r>
            <a:r>
              <a:rPr lang="pt-BR" dirty="0"/>
              <a:t> </a:t>
            </a:r>
            <a:r>
              <a:rPr lang="pt-BR" dirty="0" err="1"/>
              <a:t>nex</a:t>
            </a:r>
            <a:r>
              <a:rPr lang="pt-BR" dirty="0"/>
              <a:t> causal </a:t>
            </a:r>
            <a:r>
              <a:rPr lang="pt-BR" dirty="0" err="1"/>
              <a:t>infr</a:t>
            </a:r>
            <a:r>
              <a:rPr lang="pt-BR" dirty="0"/>
              <a:t> </a:t>
            </a:r>
            <a:r>
              <a:rPr lang="pt-BR" dirty="0" err="1"/>
              <a:t>pratic</a:t>
            </a:r>
            <a:r>
              <a:rPr lang="pt-BR" dirty="0"/>
              <a:t> </a:t>
            </a:r>
            <a:r>
              <a:rPr lang="pt-BR" dirty="0" err="1"/>
              <a:t>dan</a:t>
            </a:r>
            <a:r>
              <a:rPr lang="pt-BR" dirty="0"/>
              <a:t> </a:t>
            </a:r>
            <a:r>
              <a:rPr lang="pt-BR" dirty="0" err="1"/>
              <a:t>experiment</a:t>
            </a:r>
            <a:r>
              <a:rPr lang="pt-BR" dirty="0"/>
              <a:t> </a:t>
            </a:r>
            <a:r>
              <a:rPr lang="pt-BR" dirty="0" err="1"/>
              <a:t>comport</a:t>
            </a:r>
            <a:r>
              <a:rPr lang="pt-BR" dirty="0"/>
              <a:t> </a:t>
            </a:r>
            <a:r>
              <a:rPr lang="pt-BR" dirty="0" err="1"/>
              <a:t>agent</a:t>
            </a:r>
            <a:r>
              <a:rPr lang="pt-BR" dirty="0"/>
              <a:t> </a:t>
            </a:r>
            <a:r>
              <a:rPr lang="pt-BR" dirty="0" err="1"/>
              <a:t>depend</a:t>
            </a:r>
            <a:r>
              <a:rPr lang="pt-BR" dirty="0"/>
              <a:t> </a:t>
            </a:r>
            <a:r>
              <a:rPr lang="pt-BR" dirty="0" err="1"/>
              <a:t>presenç</a:t>
            </a:r>
            <a:r>
              <a:rPr lang="pt-BR" dirty="0"/>
              <a:t> </a:t>
            </a:r>
            <a:r>
              <a:rPr lang="pt-BR" dirty="0" err="1"/>
              <a:t>culp</a:t>
            </a:r>
            <a:r>
              <a:rPr lang="pt-BR" dirty="0"/>
              <a:t> </a:t>
            </a:r>
            <a:r>
              <a:rPr lang="pt-BR" dirty="0" err="1"/>
              <a:t>dol</a:t>
            </a:r>
            <a:r>
              <a:rPr lang="pt-BR" dirty="0"/>
              <a:t>'</a:t>
            </a:r>
          </a:p>
        </p:txBody>
      </p:sp>
      <p:sp>
        <p:nvSpPr>
          <p:cNvPr id="6" name="Seta para baixo 5"/>
          <p:cNvSpPr/>
          <p:nvPr/>
        </p:nvSpPr>
        <p:spPr>
          <a:xfrm>
            <a:off x="5188944" y="3293732"/>
            <a:ext cx="738130" cy="1300302"/>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Tree>
    <p:extLst>
      <p:ext uri="{BB962C8B-B14F-4D97-AF65-F5344CB8AC3E}">
        <p14:creationId xmlns:p14="http://schemas.microsoft.com/office/powerpoint/2010/main" val="3759385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ela 2"/>
          <p:cNvGraphicFramePr>
            <a:graphicFrameLocks noGrp="1"/>
          </p:cNvGraphicFramePr>
          <p:nvPr>
            <p:extLst>
              <p:ext uri="{D42A27DB-BD31-4B8C-83A1-F6EECF244321}">
                <p14:modId xmlns:p14="http://schemas.microsoft.com/office/powerpoint/2010/main" val="4149141934"/>
              </p:ext>
            </p:extLst>
          </p:nvPr>
        </p:nvGraphicFramePr>
        <p:xfrm>
          <a:off x="1003454" y="4915034"/>
          <a:ext cx="10204688" cy="436125"/>
        </p:xfrm>
        <a:graphic>
          <a:graphicData uri="http://schemas.openxmlformats.org/drawingml/2006/table">
            <a:tbl>
              <a:tblPr>
                <a:tableStyleId>{2D5ABB26-0587-4C30-8999-92F81FD0307C}</a:tableStyleId>
              </a:tblPr>
              <a:tblGrid>
                <a:gridCol w="525780"/>
                <a:gridCol w="525780"/>
                <a:gridCol w="525780"/>
                <a:gridCol w="525780"/>
                <a:gridCol w="525780"/>
                <a:gridCol w="525780"/>
                <a:gridCol w="525780"/>
                <a:gridCol w="525780"/>
                <a:gridCol w="214868"/>
                <a:gridCol w="525780"/>
                <a:gridCol w="525780"/>
                <a:gridCol w="525780"/>
                <a:gridCol w="525780"/>
                <a:gridCol w="525780"/>
                <a:gridCol w="525780"/>
                <a:gridCol w="525780"/>
                <a:gridCol w="525780"/>
                <a:gridCol w="525780"/>
                <a:gridCol w="525780"/>
                <a:gridCol w="525780"/>
              </a:tblGrid>
              <a:tr h="139660">
                <a:tc>
                  <a:txBody>
                    <a:bodyPr/>
                    <a:lstStyle/>
                    <a:p>
                      <a:pPr algn="ctr" fontAlgn="b"/>
                      <a:endParaRPr lang="pt-BR" sz="900" b="1" i="0" u="none" strike="noStrike" dirty="0">
                        <a:effectLst/>
                        <a:latin typeface="Arial" panose="020B0604020202020204" pitchFamily="34" charset="0"/>
                      </a:endParaRPr>
                    </a:p>
                  </a:txBody>
                  <a:tcPr marL="8215" marR="8215" marT="8215" marB="0" anchor="b"/>
                </a:tc>
                <a:tc>
                  <a:txBody>
                    <a:bodyPr/>
                    <a:lstStyle/>
                    <a:p>
                      <a:pPr algn="ctr" fontAlgn="b"/>
                      <a:r>
                        <a:rPr lang="pt-BR" sz="900" u="none" strike="noStrike">
                          <a:effectLst/>
                        </a:rPr>
                        <a:t>lei</a:t>
                      </a:r>
                      <a:endParaRPr lang="pt-BR" sz="900" b="1" i="0" u="none" strike="noStrike">
                        <a:effectLst/>
                        <a:latin typeface="Arial" panose="020B0604020202020204" pitchFamily="34" charset="0"/>
                      </a:endParaRPr>
                    </a:p>
                  </a:txBody>
                  <a:tcPr marL="8215" marR="8215" marT="8215" marB="0" anchor="b"/>
                </a:tc>
                <a:tc>
                  <a:txBody>
                    <a:bodyPr/>
                    <a:lstStyle/>
                    <a:p>
                      <a:pPr algn="ctr" fontAlgn="b"/>
                      <a:r>
                        <a:rPr lang="pt-BR" sz="900" u="none" strike="noStrike">
                          <a:effectLst/>
                        </a:rPr>
                        <a:t>contrat</a:t>
                      </a:r>
                      <a:endParaRPr lang="pt-BR" sz="900" b="1" i="0" u="none" strike="noStrike">
                        <a:effectLst/>
                        <a:latin typeface="Arial" panose="020B0604020202020204" pitchFamily="34" charset="0"/>
                      </a:endParaRPr>
                    </a:p>
                  </a:txBody>
                  <a:tcPr marL="8215" marR="8215" marT="8215" marB="0" anchor="b"/>
                </a:tc>
                <a:tc>
                  <a:txBody>
                    <a:bodyPr/>
                    <a:lstStyle/>
                    <a:p>
                      <a:pPr algn="ctr" fontAlgn="b"/>
                      <a:r>
                        <a:rPr lang="pt-BR" sz="900" u="none" strike="noStrike">
                          <a:effectLst/>
                        </a:rPr>
                        <a:t>ser</a:t>
                      </a:r>
                      <a:endParaRPr lang="pt-BR" sz="900" b="1" i="0" u="none" strike="noStrike">
                        <a:effectLst/>
                        <a:latin typeface="Arial" panose="020B0604020202020204" pitchFamily="34" charset="0"/>
                      </a:endParaRPr>
                    </a:p>
                  </a:txBody>
                  <a:tcPr marL="8215" marR="8215" marT="8215" marB="0" anchor="b"/>
                </a:tc>
                <a:tc>
                  <a:txBody>
                    <a:bodyPr/>
                    <a:lstStyle/>
                    <a:p>
                      <a:pPr algn="ctr" fontAlgn="b"/>
                      <a:r>
                        <a:rPr lang="pt-BR" sz="900" u="none" strike="noStrike">
                          <a:effectLst/>
                        </a:rPr>
                        <a:t>art</a:t>
                      </a:r>
                      <a:endParaRPr lang="pt-BR" sz="900" b="1" i="0" u="none" strike="noStrike">
                        <a:effectLst/>
                        <a:latin typeface="Arial" panose="020B0604020202020204" pitchFamily="34" charset="0"/>
                      </a:endParaRPr>
                    </a:p>
                  </a:txBody>
                  <a:tcPr marL="8215" marR="8215" marT="8215" marB="0" anchor="b"/>
                </a:tc>
                <a:tc>
                  <a:txBody>
                    <a:bodyPr/>
                    <a:lstStyle/>
                    <a:p>
                      <a:pPr algn="ctr" fontAlgn="b"/>
                      <a:r>
                        <a:rPr lang="pt-BR" sz="900" u="none" strike="noStrike">
                          <a:effectLst/>
                        </a:rPr>
                        <a:t>públic</a:t>
                      </a:r>
                      <a:endParaRPr lang="pt-BR" sz="900" b="1" i="0" u="none" strike="noStrike">
                        <a:effectLst/>
                        <a:latin typeface="Arial" panose="020B0604020202020204" pitchFamily="34" charset="0"/>
                      </a:endParaRPr>
                    </a:p>
                  </a:txBody>
                  <a:tcPr marL="8215" marR="8215" marT="8215" marB="0" anchor="b"/>
                </a:tc>
                <a:tc>
                  <a:txBody>
                    <a:bodyPr/>
                    <a:lstStyle/>
                    <a:p>
                      <a:pPr algn="ctr" fontAlgn="b"/>
                      <a:r>
                        <a:rPr lang="pt-BR" sz="900" u="none" strike="noStrike" dirty="0" err="1" smtClean="0">
                          <a:effectLst/>
                        </a:rPr>
                        <a:t>Serviç</a:t>
                      </a:r>
                      <a:endParaRPr lang="pt-BR" sz="900" b="1" i="0" u="none" strike="noStrike" dirty="0">
                        <a:effectLst/>
                        <a:latin typeface="Arial" panose="020B0604020202020204" pitchFamily="34" charset="0"/>
                      </a:endParaRPr>
                    </a:p>
                  </a:txBody>
                  <a:tcPr marL="8215" marR="8215" marT="8215" marB="0" anchor="b"/>
                </a:tc>
                <a:tc>
                  <a:txBody>
                    <a:bodyPr/>
                    <a:lstStyle/>
                    <a:p>
                      <a:pPr algn="ctr" fontAlgn="b"/>
                      <a:r>
                        <a:rPr lang="pt-BR" sz="900" u="none" strike="noStrike">
                          <a:effectLst/>
                        </a:rPr>
                        <a:t>administr</a:t>
                      </a:r>
                      <a:endParaRPr lang="pt-BR" sz="900" b="1" i="0" u="none" strike="noStrike">
                        <a:effectLst/>
                        <a:latin typeface="Arial" panose="020B0604020202020204" pitchFamily="34" charset="0"/>
                      </a:endParaRPr>
                    </a:p>
                  </a:txBody>
                  <a:tcPr marL="8215" marR="8215" marT="8215" marB="0" anchor="b"/>
                </a:tc>
                <a:tc>
                  <a:txBody>
                    <a:bodyPr/>
                    <a:lstStyle/>
                    <a:p>
                      <a:pPr algn="ctr" fontAlgn="b"/>
                      <a:r>
                        <a:rPr lang="pt-BR" sz="900" u="none" strike="noStrike">
                          <a:effectLst/>
                        </a:rPr>
                        <a:t>licit</a:t>
                      </a:r>
                      <a:endParaRPr lang="pt-BR" sz="900" b="1" i="0" u="none" strike="noStrike">
                        <a:effectLst/>
                        <a:latin typeface="Arial" panose="020B0604020202020204" pitchFamily="34" charset="0"/>
                      </a:endParaRPr>
                    </a:p>
                  </a:txBody>
                  <a:tcPr marL="8215" marR="8215" marT="8215" marB="0" anchor="b"/>
                </a:tc>
                <a:tc>
                  <a:txBody>
                    <a:bodyPr/>
                    <a:lstStyle/>
                    <a:p>
                      <a:pPr algn="ctr" fontAlgn="b"/>
                      <a:r>
                        <a:rPr lang="pt-BR" sz="900" u="none" strike="noStrike">
                          <a:effectLst/>
                        </a:rPr>
                        <a:t>(...)</a:t>
                      </a:r>
                      <a:endParaRPr lang="pt-BR" sz="900" b="1" i="0" u="none" strike="noStrike">
                        <a:effectLst/>
                        <a:latin typeface="Arial" panose="020B0604020202020204" pitchFamily="34" charset="0"/>
                      </a:endParaRPr>
                    </a:p>
                  </a:txBody>
                  <a:tcPr marL="8215" marR="8215" marT="8215" marB="0" anchor="b"/>
                </a:tc>
                <a:tc>
                  <a:txBody>
                    <a:bodyPr/>
                    <a:lstStyle/>
                    <a:p>
                      <a:pPr algn="ctr" fontAlgn="b"/>
                      <a:r>
                        <a:rPr lang="pt-BR" sz="900" u="none" strike="noStrike">
                          <a:effectLst/>
                        </a:rPr>
                        <a:t>cont</a:t>
                      </a:r>
                      <a:endParaRPr lang="pt-BR" sz="900" b="1" i="0" u="none" strike="noStrike">
                        <a:effectLst/>
                        <a:latin typeface="Arial" panose="020B0604020202020204" pitchFamily="34" charset="0"/>
                      </a:endParaRPr>
                    </a:p>
                  </a:txBody>
                  <a:tcPr marL="8215" marR="8215" marT="8215" marB="0" anchor="b"/>
                </a:tc>
                <a:tc>
                  <a:txBody>
                    <a:bodyPr/>
                    <a:lstStyle/>
                    <a:p>
                      <a:pPr algn="ctr" fontAlgn="b"/>
                      <a:r>
                        <a:rPr lang="pt-BR" sz="900" u="none" strike="noStrike">
                          <a:effectLst/>
                        </a:rPr>
                        <a:t>recurs</a:t>
                      </a:r>
                      <a:endParaRPr lang="pt-BR" sz="900" b="1" i="0" u="none" strike="noStrike">
                        <a:effectLst/>
                        <a:latin typeface="Arial" panose="020B0604020202020204" pitchFamily="34" charset="0"/>
                      </a:endParaRPr>
                    </a:p>
                  </a:txBody>
                  <a:tcPr marL="8215" marR="8215" marT="8215" marB="0" anchor="b"/>
                </a:tc>
                <a:tc>
                  <a:txBody>
                    <a:bodyPr/>
                    <a:lstStyle/>
                    <a:p>
                      <a:pPr algn="ctr" fontAlgn="b"/>
                      <a:r>
                        <a:rPr lang="pt-BR" sz="900" u="none" strike="noStrike">
                          <a:effectLst/>
                        </a:rPr>
                        <a:t>pod</a:t>
                      </a:r>
                      <a:endParaRPr lang="pt-BR" sz="900" b="1" i="0" u="none" strike="noStrike">
                        <a:effectLst/>
                        <a:latin typeface="Arial" panose="020B0604020202020204" pitchFamily="34" charset="0"/>
                      </a:endParaRPr>
                    </a:p>
                  </a:txBody>
                  <a:tcPr marL="8215" marR="8215" marT="8215" marB="0" anchor="b"/>
                </a:tc>
                <a:tc>
                  <a:txBody>
                    <a:bodyPr/>
                    <a:lstStyle/>
                    <a:p>
                      <a:pPr algn="ctr" fontAlgn="b"/>
                      <a:r>
                        <a:rPr lang="pt-BR" sz="900" u="none" strike="noStrike">
                          <a:effectLst/>
                        </a:rPr>
                        <a:t>aplic</a:t>
                      </a:r>
                      <a:endParaRPr lang="pt-BR" sz="900" b="1" i="0" u="none" strike="noStrike">
                        <a:effectLst/>
                        <a:latin typeface="Arial" panose="020B0604020202020204" pitchFamily="34" charset="0"/>
                      </a:endParaRPr>
                    </a:p>
                  </a:txBody>
                  <a:tcPr marL="8215" marR="8215" marT="8215" marB="0" anchor="b"/>
                </a:tc>
                <a:tc>
                  <a:txBody>
                    <a:bodyPr/>
                    <a:lstStyle/>
                    <a:p>
                      <a:pPr algn="ctr" fontAlgn="b"/>
                      <a:r>
                        <a:rPr lang="pt-BR" sz="900" u="none" strike="noStrike">
                          <a:effectLst/>
                        </a:rPr>
                        <a:t>tcu</a:t>
                      </a:r>
                      <a:endParaRPr lang="pt-BR" sz="900" b="1" i="0" u="none" strike="noStrike">
                        <a:effectLst/>
                        <a:latin typeface="Arial" panose="020B0604020202020204" pitchFamily="34" charset="0"/>
                      </a:endParaRPr>
                    </a:p>
                  </a:txBody>
                  <a:tcPr marL="8215" marR="8215" marT="8215" marB="0" anchor="b"/>
                </a:tc>
                <a:tc>
                  <a:txBody>
                    <a:bodyPr/>
                    <a:lstStyle/>
                    <a:p>
                      <a:pPr algn="ctr" fontAlgn="b"/>
                      <a:r>
                        <a:rPr lang="pt-BR" sz="900" u="none" strike="noStrike">
                          <a:effectLst/>
                        </a:rPr>
                        <a:t>respons</a:t>
                      </a:r>
                      <a:endParaRPr lang="pt-BR" sz="900" b="1" i="0" u="none" strike="noStrike">
                        <a:effectLst/>
                        <a:latin typeface="Arial" panose="020B0604020202020204" pitchFamily="34" charset="0"/>
                      </a:endParaRPr>
                    </a:p>
                  </a:txBody>
                  <a:tcPr marL="8215" marR="8215" marT="8215" marB="0" anchor="b"/>
                </a:tc>
                <a:tc>
                  <a:txBody>
                    <a:bodyPr/>
                    <a:lstStyle/>
                    <a:p>
                      <a:pPr algn="ctr" fontAlgn="b"/>
                      <a:r>
                        <a:rPr lang="pt-BR" sz="900" u="none" strike="noStrike">
                          <a:effectLst/>
                        </a:rPr>
                        <a:t>process</a:t>
                      </a:r>
                      <a:endParaRPr lang="pt-BR" sz="900" b="1" i="0" u="none" strike="noStrike">
                        <a:effectLst/>
                        <a:latin typeface="Arial" panose="020B0604020202020204" pitchFamily="34" charset="0"/>
                      </a:endParaRPr>
                    </a:p>
                  </a:txBody>
                  <a:tcPr marL="8215" marR="8215" marT="8215" marB="0" anchor="b"/>
                </a:tc>
                <a:tc>
                  <a:txBody>
                    <a:bodyPr/>
                    <a:lstStyle/>
                    <a:p>
                      <a:pPr algn="ctr" fontAlgn="b"/>
                      <a:r>
                        <a:rPr lang="pt-BR" sz="900" u="none" strike="noStrike">
                          <a:effectLst/>
                        </a:rPr>
                        <a:t>feder</a:t>
                      </a:r>
                      <a:endParaRPr lang="pt-BR" sz="900" b="1" i="0" u="none" strike="noStrike">
                        <a:effectLst/>
                        <a:latin typeface="Arial" panose="020B0604020202020204" pitchFamily="34" charset="0"/>
                      </a:endParaRPr>
                    </a:p>
                  </a:txBody>
                  <a:tcPr marL="8215" marR="8215" marT="8215" marB="0" anchor="b"/>
                </a:tc>
                <a:tc>
                  <a:txBody>
                    <a:bodyPr/>
                    <a:lstStyle/>
                    <a:p>
                      <a:pPr algn="ctr" fontAlgn="b"/>
                      <a:r>
                        <a:rPr lang="pt-BR" sz="900" u="none" strike="noStrike" dirty="0" err="1">
                          <a:effectLst/>
                        </a:rPr>
                        <a:t>val</a:t>
                      </a:r>
                      <a:endParaRPr lang="pt-BR" sz="900" b="1" i="0" u="none" strike="noStrike" dirty="0">
                        <a:effectLst/>
                        <a:latin typeface="Arial" panose="020B0604020202020204" pitchFamily="34" charset="0"/>
                      </a:endParaRPr>
                    </a:p>
                  </a:txBody>
                  <a:tcPr marL="8215" marR="8215" marT="8215" marB="0" anchor="b"/>
                </a:tc>
                <a:tc>
                  <a:txBody>
                    <a:bodyPr/>
                    <a:lstStyle/>
                    <a:p>
                      <a:pPr algn="ctr" fontAlgn="b"/>
                      <a:endParaRPr lang="pt-BR" sz="900" b="0" i="0" u="none" strike="noStrike">
                        <a:effectLst/>
                        <a:latin typeface="Arial" panose="020B0604020202020204" pitchFamily="34" charset="0"/>
                      </a:endParaRPr>
                    </a:p>
                  </a:txBody>
                  <a:tcPr marL="8215" marR="8215" marT="8215" marB="0" anchor="b"/>
                </a:tc>
              </a:tr>
              <a:tr h="139660">
                <a:tc>
                  <a:txBody>
                    <a:bodyPr/>
                    <a:lstStyle/>
                    <a:p>
                      <a:pPr algn="r" fontAlgn="b"/>
                      <a:endParaRPr lang="pt-BR" sz="900" b="0" i="0" u="none" strike="noStrike" dirty="0">
                        <a:effectLst/>
                        <a:latin typeface="Arial" panose="020B0604020202020204" pitchFamily="34" charset="0"/>
                      </a:endParaRPr>
                    </a:p>
                  </a:txBody>
                  <a:tcPr marL="8215" marR="8215" marT="8215" marB="0" anchor="b"/>
                </a:tc>
                <a:tc>
                  <a:txBody>
                    <a:bodyPr/>
                    <a:lstStyle/>
                    <a:p>
                      <a:pPr algn="ctr" fontAlgn="b"/>
                      <a:endParaRPr lang="pt-BR" sz="900" b="0" i="0" u="none" strike="noStrike">
                        <a:effectLst/>
                        <a:latin typeface="Arial" panose="020B0604020202020204" pitchFamily="34" charset="0"/>
                      </a:endParaRPr>
                    </a:p>
                  </a:txBody>
                  <a:tcPr marL="8215" marR="8215" marT="8215" marB="0" anchor="b"/>
                </a:tc>
                <a:tc>
                  <a:txBody>
                    <a:bodyPr/>
                    <a:lstStyle/>
                    <a:p>
                      <a:pPr algn="ctr" fontAlgn="b"/>
                      <a:endParaRPr lang="pt-BR" sz="900" b="0" i="0" u="none" strike="noStrike" dirty="0">
                        <a:effectLst/>
                        <a:latin typeface="Arial" panose="020B0604020202020204" pitchFamily="34" charset="0"/>
                      </a:endParaRPr>
                    </a:p>
                  </a:txBody>
                  <a:tcPr marL="8215" marR="8215" marT="8215" marB="0" anchor="b"/>
                </a:tc>
                <a:tc>
                  <a:txBody>
                    <a:bodyPr/>
                    <a:lstStyle/>
                    <a:p>
                      <a:pPr algn="ctr" fontAlgn="b"/>
                      <a:endParaRPr lang="pt-BR" sz="900" b="0" i="0" u="none" strike="noStrike">
                        <a:effectLst/>
                        <a:latin typeface="Arial" panose="020B0604020202020204" pitchFamily="34" charset="0"/>
                      </a:endParaRPr>
                    </a:p>
                  </a:txBody>
                  <a:tcPr marL="8215" marR="8215" marT="8215" marB="0" anchor="b"/>
                </a:tc>
                <a:tc>
                  <a:txBody>
                    <a:bodyPr/>
                    <a:lstStyle/>
                    <a:p>
                      <a:pPr algn="ctr" fontAlgn="b"/>
                      <a:endParaRPr lang="pt-BR" sz="900" b="0" i="0" u="none" strike="noStrike">
                        <a:effectLst/>
                        <a:latin typeface="Arial" panose="020B0604020202020204" pitchFamily="34" charset="0"/>
                      </a:endParaRPr>
                    </a:p>
                  </a:txBody>
                  <a:tcPr marL="8215" marR="8215" marT="8215" marB="0" anchor="b"/>
                </a:tc>
                <a:tc>
                  <a:txBody>
                    <a:bodyPr/>
                    <a:lstStyle/>
                    <a:p>
                      <a:pPr algn="ctr" fontAlgn="b"/>
                      <a:endParaRPr lang="pt-BR" sz="900" b="0" i="0" u="none" strike="noStrike">
                        <a:effectLst/>
                        <a:latin typeface="Arial" panose="020B0604020202020204" pitchFamily="34" charset="0"/>
                      </a:endParaRPr>
                    </a:p>
                  </a:txBody>
                  <a:tcPr marL="8215" marR="8215" marT="8215" marB="0" anchor="b"/>
                </a:tc>
                <a:tc>
                  <a:txBody>
                    <a:bodyPr/>
                    <a:lstStyle/>
                    <a:p>
                      <a:pPr algn="ctr" fontAlgn="b"/>
                      <a:endParaRPr lang="pt-BR" sz="900" b="0" i="0" u="none" strike="noStrike" dirty="0">
                        <a:effectLst/>
                        <a:latin typeface="Arial" panose="020B0604020202020204" pitchFamily="34" charset="0"/>
                      </a:endParaRPr>
                    </a:p>
                  </a:txBody>
                  <a:tcPr marL="8215" marR="8215" marT="8215" marB="0" anchor="b"/>
                </a:tc>
                <a:tc>
                  <a:txBody>
                    <a:bodyPr/>
                    <a:lstStyle/>
                    <a:p>
                      <a:pPr algn="ctr" fontAlgn="b"/>
                      <a:endParaRPr lang="pt-BR" sz="900" b="0" i="0" u="none" strike="noStrike">
                        <a:effectLst/>
                        <a:latin typeface="Arial" panose="020B0604020202020204" pitchFamily="34" charset="0"/>
                      </a:endParaRPr>
                    </a:p>
                  </a:txBody>
                  <a:tcPr marL="8215" marR="8215" marT="8215" marB="0" anchor="b"/>
                </a:tc>
                <a:tc>
                  <a:txBody>
                    <a:bodyPr/>
                    <a:lstStyle/>
                    <a:p>
                      <a:pPr algn="ctr" fontAlgn="b"/>
                      <a:endParaRPr lang="pt-BR" sz="900" b="0" i="0" u="none" strike="noStrike">
                        <a:effectLst/>
                        <a:latin typeface="Arial" panose="020B0604020202020204" pitchFamily="34" charset="0"/>
                      </a:endParaRPr>
                    </a:p>
                  </a:txBody>
                  <a:tcPr marL="8215" marR="8215" marT="8215" marB="0" anchor="b"/>
                </a:tc>
                <a:tc>
                  <a:txBody>
                    <a:bodyPr/>
                    <a:lstStyle/>
                    <a:p>
                      <a:pPr algn="ctr" fontAlgn="b"/>
                      <a:endParaRPr lang="pt-BR" sz="900" b="0" i="0" u="none" strike="noStrike">
                        <a:effectLst/>
                        <a:latin typeface="Arial" panose="020B0604020202020204" pitchFamily="34" charset="0"/>
                      </a:endParaRPr>
                    </a:p>
                  </a:txBody>
                  <a:tcPr marL="8215" marR="8215" marT="8215" marB="0" anchor="b"/>
                </a:tc>
                <a:tc>
                  <a:txBody>
                    <a:bodyPr/>
                    <a:lstStyle/>
                    <a:p>
                      <a:pPr algn="ctr" fontAlgn="b"/>
                      <a:endParaRPr lang="pt-BR" sz="900" b="0" i="0" u="none" strike="noStrike">
                        <a:effectLst/>
                        <a:latin typeface="Arial" panose="020B0604020202020204" pitchFamily="34" charset="0"/>
                      </a:endParaRPr>
                    </a:p>
                  </a:txBody>
                  <a:tcPr marL="8215" marR="8215" marT="8215" marB="0" anchor="b"/>
                </a:tc>
                <a:tc>
                  <a:txBody>
                    <a:bodyPr/>
                    <a:lstStyle/>
                    <a:p>
                      <a:pPr algn="ctr" fontAlgn="b"/>
                      <a:endParaRPr lang="pt-BR" sz="900" b="0" i="0" u="none" strike="noStrike">
                        <a:effectLst/>
                        <a:latin typeface="Arial" panose="020B0604020202020204" pitchFamily="34" charset="0"/>
                      </a:endParaRPr>
                    </a:p>
                  </a:txBody>
                  <a:tcPr marL="8215" marR="8215" marT="8215" marB="0" anchor="b"/>
                </a:tc>
                <a:tc>
                  <a:txBody>
                    <a:bodyPr/>
                    <a:lstStyle/>
                    <a:p>
                      <a:pPr algn="ctr" fontAlgn="b"/>
                      <a:endParaRPr lang="pt-BR" sz="900" b="0" i="0" u="none" strike="noStrike">
                        <a:effectLst/>
                        <a:latin typeface="Arial" panose="020B0604020202020204" pitchFamily="34" charset="0"/>
                      </a:endParaRPr>
                    </a:p>
                  </a:txBody>
                  <a:tcPr marL="8215" marR="8215" marT="8215" marB="0" anchor="b"/>
                </a:tc>
                <a:tc>
                  <a:txBody>
                    <a:bodyPr/>
                    <a:lstStyle/>
                    <a:p>
                      <a:pPr algn="ctr" fontAlgn="b"/>
                      <a:endParaRPr lang="pt-BR" sz="900" b="0" i="0" u="none" strike="noStrike">
                        <a:effectLst/>
                        <a:latin typeface="Arial" panose="020B0604020202020204" pitchFamily="34" charset="0"/>
                      </a:endParaRPr>
                    </a:p>
                  </a:txBody>
                  <a:tcPr marL="8215" marR="8215" marT="8215" marB="0" anchor="b"/>
                </a:tc>
                <a:tc>
                  <a:txBody>
                    <a:bodyPr/>
                    <a:lstStyle/>
                    <a:p>
                      <a:pPr algn="ctr" fontAlgn="b"/>
                      <a:endParaRPr lang="pt-BR" sz="900" b="0" i="0" u="none" strike="noStrike">
                        <a:effectLst/>
                        <a:latin typeface="Arial" panose="020B0604020202020204" pitchFamily="34" charset="0"/>
                      </a:endParaRPr>
                    </a:p>
                  </a:txBody>
                  <a:tcPr marL="8215" marR="8215" marT="8215" marB="0" anchor="b"/>
                </a:tc>
                <a:tc>
                  <a:txBody>
                    <a:bodyPr/>
                    <a:lstStyle/>
                    <a:p>
                      <a:pPr algn="ctr" fontAlgn="b"/>
                      <a:endParaRPr lang="pt-BR" sz="900" b="0" i="0" u="none" strike="noStrike">
                        <a:effectLst/>
                        <a:latin typeface="Arial" panose="020B0604020202020204" pitchFamily="34" charset="0"/>
                      </a:endParaRPr>
                    </a:p>
                  </a:txBody>
                  <a:tcPr marL="8215" marR="8215" marT="8215" marB="0" anchor="b"/>
                </a:tc>
                <a:tc>
                  <a:txBody>
                    <a:bodyPr/>
                    <a:lstStyle/>
                    <a:p>
                      <a:pPr algn="ctr" fontAlgn="b"/>
                      <a:endParaRPr lang="pt-BR" sz="900" b="0" i="0" u="none" strike="noStrike">
                        <a:effectLst/>
                        <a:latin typeface="Arial" panose="020B0604020202020204" pitchFamily="34" charset="0"/>
                      </a:endParaRPr>
                    </a:p>
                  </a:txBody>
                  <a:tcPr marL="8215" marR="8215" marT="8215" marB="0" anchor="b"/>
                </a:tc>
                <a:tc>
                  <a:txBody>
                    <a:bodyPr/>
                    <a:lstStyle/>
                    <a:p>
                      <a:pPr algn="ctr" fontAlgn="b"/>
                      <a:endParaRPr lang="pt-BR" sz="900" b="0" i="0" u="none" strike="noStrike">
                        <a:effectLst/>
                        <a:latin typeface="Arial" panose="020B0604020202020204" pitchFamily="34" charset="0"/>
                      </a:endParaRPr>
                    </a:p>
                  </a:txBody>
                  <a:tcPr marL="8215" marR="8215" marT="8215" marB="0" anchor="b"/>
                </a:tc>
                <a:tc>
                  <a:txBody>
                    <a:bodyPr/>
                    <a:lstStyle/>
                    <a:p>
                      <a:pPr algn="ctr" fontAlgn="b"/>
                      <a:endParaRPr lang="pt-BR" sz="900" b="0" i="0" u="none" strike="noStrike">
                        <a:effectLst/>
                        <a:latin typeface="Arial" panose="020B0604020202020204" pitchFamily="34" charset="0"/>
                      </a:endParaRPr>
                    </a:p>
                  </a:txBody>
                  <a:tcPr marL="8215" marR="8215" marT="8215" marB="0" anchor="b"/>
                </a:tc>
                <a:tc>
                  <a:txBody>
                    <a:bodyPr/>
                    <a:lstStyle/>
                    <a:p>
                      <a:pPr algn="l" fontAlgn="b"/>
                      <a:endParaRPr lang="pt-BR" sz="900" b="0" i="0" u="none" strike="noStrike" dirty="0">
                        <a:effectLst/>
                        <a:latin typeface="Arial" panose="020B0604020202020204" pitchFamily="34" charset="0"/>
                      </a:endParaRPr>
                    </a:p>
                  </a:txBody>
                  <a:tcPr marL="8215" marR="8215" marT="8215" marB="0" anchor="b"/>
                </a:tc>
              </a:tr>
              <a:tr h="139660">
                <a:tc>
                  <a:txBody>
                    <a:bodyPr/>
                    <a:lstStyle/>
                    <a:p>
                      <a:pPr algn="r" fontAlgn="b"/>
                      <a:r>
                        <a:rPr lang="pt-BR" sz="900" u="none" strike="noStrike" dirty="0">
                          <a:effectLst/>
                        </a:rPr>
                        <a:t>[</a:t>
                      </a:r>
                      <a:endParaRPr lang="pt-BR" sz="900" b="0" i="0" u="none" strike="noStrike" dirty="0">
                        <a:effectLst/>
                        <a:latin typeface="Arial" panose="020B0604020202020204" pitchFamily="34" charset="0"/>
                      </a:endParaRPr>
                    </a:p>
                  </a:txBody>
                  <a:tcPr marL="8215" marR="8215" marT="8215" marB="0" anchor="b"/>
                </a:tc>
                <a:tc>
                  <a:txBody>
                    <a:bodyPr/>
                    <a:lstStyle/>
                    <a:p>
                      <a:pPr algn="ctr" fontAlgn="b"/>
                      <a:r>
                        <a:rPr lang="pt-BR" sz="900" u="none" strike="noStrike">
                          <a:effectLst/>
                        </a:rPr>
                        <a:t>0</a:t>
                      </a:r>
                      <a:endParaRPr lang="pt-BR" sz="900" b="0" i="0" u="none" strike="noStrike">
                        <a:effectLst/>
                        <a:latin typeface="Arial" panose="020B0604020202020204" pitchFamily="34" charset="0"/>
                      </a:endParaRPr>
                    </a:p>
                  </a:txBody>
                  <a:tcPr marL="8215" marR="8215" marT="8215" marB="0" anchor="b"/>
                </a:tc>
                <a:tc>
                  <a:txBody>
                    <a:bodyPr/>
                    <a:lstStyle/>
                    <a:p>
                      <a:pPr algn="ctr" fontAlgn="b"/>
                      <a:r>
                        <a:rPr lang="pt-BR" sz="900" u="none" strike="noStrike" dirty="0">
                          <a:effectLst/>
                        </a:rPr>
                        <a:t>1</a:t>
                      </a:r>
                      <a:endParaRPr lang="pt-BR" sz="900" b="0" i="0" u="none" strike="noStrike" dirty="0">
                        <a:effectLst/>
                        <a:latin typeface="Arial" panose="020B0604020202020204" pitchFamily="34" charset="0"/>
                      </a:endParaRPr>
                    </a:p>
                  </a:txBody>
                  <a:tcPr marL="8215" marR="8215" marT="8215" marB="0" anchor="b"/>
                </a:tc>
                <a:tc>
                  <a:txBody>
                    <a:bodyPr/>
                    <a:lstStyle/>
                    <a:p>
                      <a:pPr algn="ctr" fontAlgn="b"/>
                      <a:r>
                        <a:rPr lang="pt-BR" sz="900" u="none" strike="noStrike">
                          <a:effectLst/>
                        </a:rPr>
                        <a:t>0</a:t>
                      </a:r>
                      <a:endParaRPr lang="pt-BR" sz="900" b="0" i="0" u="none" strike="noStrike">
                        <a:effectLst/>
                        <a:latin typeface="Arial" panose="020B0604020202020204" pitchFamily="34" charset="0"/>
                      </a:endParaRPr>
                    </a:p>
                  </a:txBody>
                  <a:tcPr marL="8215" marR="8215" marT="8215" marB="0" anchor="b"/>
                </a:tc>
                <a:tc>
                  <a:txBody>
                    <a:bodyPr/>
                    <a:lstStyle/>
                    <a:p>
                      <a:pPr algn="ctr" fontAlgn="b"/>
                      <a:r>
                        <a:rPr lang="pt-BR" sz="900" u="none" strike="noStrike">
                          <a:effectLst/>
                        </a:rPr>
                        <a:t>0</a:t>
                      </a:r>
                      <a:endParaRPr lang="pt-BR" sz="900" b="0" i="0" u="none" strike="noStrike">
                        <a:effectLst/>
                        <a:latin typeface="Arial" panose="020B0604020202020204" pitchFamily="34" charset="0"/>
                      </a:endParaRPr>
                    </a:p>
                  </a:txBody>
                  <a:tcPr marL="8215" marR="8215" marT="8215" marB="0" anchor="b"/>
                </a:tc>
                <a:tc>
                  <a:txBody>
                    <a:bodyPr/>
                    <a:lstStyle/>
                    <a:p>
                      <a:pPr algn="ctr" fontAlgn="b"/>
                      <a:r>
                        <a:rPr lang="pt-BR" sz="900" u="none" strike="noStrike">
                          <a:effectLst/>
                        </a:rPr>
                        <a:t>0</a:t>
                      </a:r>
                      <a:endParaRPr lang="pt-BR" sz="900" b="0" i="0" u="none" strike="noStrike">
                        <a:effectLst/>
                        <a:latin typeface="Arial" panose="020B0604020202020204" pitchFamily="34" charset="0"/>
                      </a:endParaRPr>
                    </a:p>
                  </a:txBody>
                  <a:tcPr marL="8215" marR="8215" marT="8215" marB="0" anchor="b"/>
                </a:tc>
                <a:tc>
                  <a:txBody>
                    <a:bodyPr/>
                    <a:lstStyle/>
                    <a:p>
                      <a:pPr algn="ctr" fontAlgn="b"/>
                      <a:r>
                        <a:rPr lang="pt-BR" sz="900" u="none" strike="noStrike" dirty="0">
                          <a:effectLst/>
                        </a:rPr>
                        <a:t>1</a:t>
                      </a:r>
                      <a:endParaRPr lang="pt-BR" sz="900" b="0" i="0" u="none" strike="noStrike" dirty="0">
                        <a:effectLst/>
                        <a:latin typeface="Arial" panose="020B0604020202020204" pitchFamily="34" charset="0"/>
                      </a:endParaRPr>
                    </a:p>
                  </a:txBody>
                  <a:tcPr marL="8215" marR="8215" marT="8215" marB="0" anchor="b"/>
                </a:tc>
                <a:tc>
                  <a:txBody>
                    <a:bodyPr/>
                    <a:lstStyle/>
                    <a:p>
                      <a:pPr algn="ctr" fontAlgn="b"/>
                      <a:r>
                        <a:rPr lang="pt-BR" sz="900" u="none" strike="noStrike" dirty="0">
                          <a:effectLst/>
                        </a:rPr>
                        <a:t>0</a:t>
                      </a:r>
                      <a:endParaRPr lang="pt-BR" sz="900" b="0" i="0" u="none" strike="noStrike" dirty="0">
                        <a:effectLst/>
                        <a:latin typeface="Arial" panose="020B0604020202020204" pitchFamily="34" charset="0"/>
                      </a:endParaRPr>
                    </a:p>
                  </a:txBody>
                  <a:tcPr marL="8215" marR="8215" marT="8215" marB="0" anchor="b"/>
                </a:tc>
                <a:tc>
                  <a:txBody>
                    <a:bodyPr/>
                    <a:lstStyle/>
                    <a:p>
                      <a:pPr algn="ctr" fontAlgn="b"/>
                      <a:r>
                        <a:rPr lang="pt-BR" sz="900" u="none" strike="noStrike">
                          <a:effectLst/>
                        </a:rPr>
                        <a:t>1</a:t>
                      </a:r>
                      <a:endParaRPr lang="pt-BR" sz="900" b="0" i="0" u="none" strike="noStrike">
                        <a:effectLst/>
                        <a:latin typeface="Arial" panose="020B0604020202020204" pitchFamily="34" charset="0"/>
                      </a:endParaRPr>
                    </a:p>
                  </a:txBody>
                  <a:tcPr marL="8215" marR="8215" marT="8215" marB="0" anchor="b"/>
                </a:tc>
                <a:tc>
                  <a:txBody>
                    <a:bodyPr/>
                    <a:lstStyle/>
                    <a:p>
                      <a:pPr algn="ctr" fontAlgn="b"/>
                      <a:r>
                        <a:rPr lang="pt-BR" sz="900" u="none" strike="noStrike">
                          <a:effectLst/>
                        </a:rPr>
                        <a:t>(...)</a:t>
                      </a:r>
                      <a:endParaRPr lang="pt-BR" sz="900" b="0" i="0" u="none" strike="noStrike">
                        <a:effectLst/>
                        <a:latin typeface="Arial" panose="020B0604020202020204" pitchFamily="34" charset="0"/>
                      </a:endParaRPr>
                    </a:p>
                  </a:txBody>
                  <a:tcPr marL="8215" marR="8215" marT="8215" marB="0" anchor="b"/>
                </a:tc>
                <a:tc>
                  <a:txBody>
                    <a:bodyPr/>
                    <a:lstStyle/>
                    <a:p>
                      <a:pPr algn="ctr" fontAlgn="b"/>
                      <a:r>
                        <a:rPr lang="pt-BR" sz="900" u="none" strike="noStrike" dirty="0">
                          <a:effectLst/>
                        </a:rPr>
                        <a:t>0</a:t>
                      </a:r>
                      <a:endParaRPr lang="pt-BR" sz="900" b="0" i="0" u="none" strike="noStrike" dirty="0">
                        <a:effectLst/>
                        <a:latin typeface="Arial" panose="020B0604020202020204" pitchFamily="34" charset="0"/>
                      </a:endParaRPr>
                    </a:p>
                  </a:txBody>
                  <a:tcPr marL="8215" marR="8215" marT="8215" marB="0" anchor="b"/>
                </a:tc>
                <a:tc>
                  <a:txBody>
                    <a:bodyPr/>
                    <a:lstStyle/>
                    <a:p>
                      <a:pPr algn="ctr" fontAlgn="b"/>
                      <a:r>
                        <a:rPr lang="pt-BR" sz="900" u="none" strike="noStrike">
                          <a:effectLst/>
                        </a:rPr>
                        <a:t>0</a:t>
                      </a:r>
                      <a:endParaRPr lang="pt-BR" sz="900" b="0" i="0" u="none" strike="noStrike">
                        <a:effectLst/>
                        <a:latin typeface="Arial" panose="020B0604020202020204" pitchFamily="34" charset="0"/>
                      </a:endParaRPr>
                    </a:p>
                  </a:txBody>
                  <a:tcPr marL="8215" marR="8215" marT="8215" marB="0" anchor="b"/>
                </a:tc>
                <a:tc>
                  <a:txBody>
                    <a:bodyPr/>
                    <a:lstStyle/>
                    <a:p>
                      <a:pPr algn="ctr" fontAlgn="b"/>
                      <a:r>
                        <a:rPr lang="pt-BR" sz="900" u="none" strike="noStrike">
                          <a:effectLst/>
                        </a:rPr>
                        <a:t>0</a:t>
                      </a:r>
                      <a:endParaRPr lang="pt-BR" sz="900" b="0" i="0" u="none" strike="noStrike">
                        <a:effectLst/>
                        <a:latin typeface="Arial" panose="020B0604020202020204" pitchFamily="34" charset="0"/>
                      </a:endParaRPr>
                    </a:p>
                  </a:txBody>
                  <a:tcPr marL="8215" marR="8215" marT="8215" marB="0" anchor="b"/>
                </a:tc>
                <a:tc>
                  <a:txBody>
                    <a:bodyPr/>
                    <a:lstStyle/>
                    <a:p>
                      <a:pPr algn="ctr" fontAlgn="b"/>
                      <a:r>
                        <a:rPr lang="pt-BR" sz="900" u="none" strike="noStrike">
                          <a:effectLst/>
                        </a:rPr>
                        <a:t>0</a:t>
                      </a:r>
                      <a:endParaRPr lang="pt-BR" sz="900" b="0" i="0" u="none" strike="noStrike">
                        <a:effectLst/>
                        <a:latin typeface="Arial" panose="020B0604020202020204" pitchFamily="34" charset="0"/>
                      </a:endParaRPr>
                    </a:p>
                  </a:txBody>
                  <a:tcPr marL="8215" marR="8215" marT="8215" marB="0" anchor="b"/>
                </a:tc>
                <a:tc>
                  <a:txBody>
                    <a:bodyPr/>
                    <a:lstStyle/>
                    <a:p>
                      <a:pPr algn="ctr" fontAlgn="b"/>
                      <a:r>
                        <a:rPr lang="pt-BR" sz="900" u="none" strike="noStrike">
                          <a:effectLst/>
                        </a:rPr>
                        <a:t>1</a:t>
                      </a:r>
                      <a:endParaRPr lang="pt-BR" sz="900" b="0" i="0" u="none" strike="noStrike">
                        <a:effectLst/>
                        <a:latin typeface="Arial" panose="020B0604020202020204" pitchFamily="34" charset="0"/>
                      </a:endParaRPr>
                    </a:p>
                  </a:txBody>
                  <a:tcPr marL="8215" marR="8215" marT="8215" marB="0" anchor="b"/>
                </a:tc>
                <a:tc>
                  <a:txBody>
                    <a:bodyPr/>
                    <a:lstStyle/>
                    <a:p>
                      <a:pPr algn="ctr" fontAlgn="b"/>
                      <a:r>
                        <a:rPr lang="pt-BR" sz="900" u="none" strike="noStrike">
                          <a:effectLst/>
                        </a:rPr>
                        <a:t>0</a:t>
                      </a:r>
                      <a:endParaRPr lang="pt-BR" sz="900" b="0" i="0" u="none" strike="noStrike">
                        <a:effectLst/>
                        <a:latin typeface="Arial" panose="020B0604020202020204" pitchFamily="34" charset="0"/>
                      </a:endParaRPr>
                    </a:p>
                  </a:txBody>
                  <a:tcPr marL="8215" marR="8215" marT="8215" marB="0" anchor="b"/>
                </a:tc>
                <a:tc>
                  <a:txBody>
                    <a:bodyPr/>
                    <a:lstStyle/>
                    <a:p>
                      <a:pPr algn="ctr" fontAlgn="b"/>
                      <a:r>
                        <a:rPr lang="pt-BR" sz="900" u="none" strike="noStrike">
                          <a:effectLst/>
                        </a:rPr>
                        <a:t>0</a:t>
                      </a:r>
                      <a:endParaRPr lang="pt-BR" sz="900" b="0" i="0" u="none" strike="noStrike">
                        <a:effectLst/>
                        <a:latin typeface="Arial" panose="020B0604020202020204" pitchFamily="34" charset="0"/>
                      </a:endParaRPr>
                    </a:p>
                  </a:txBody>
                  <a:tcPr marL="8215" marR="8215" marT="8215" marB="0" anchor="b"/>
                </a:tc>
                <a:tc>
                  <a:txBody>
                    <a:bodyPr/>
                    <a:lstStyle/>
                    <a:p>
                      <a:pPr algn="ctr" fontAlgn="b"/>
                      <a:r>
                        <a:rPr lang="pt-BR" sz="900" u="none" strike="noStrike">
                          <a:effectLst/>
                        </a:rPr>
                        <a:t>0</a:t>
                      </a:r>
                      <a:endParaRPr lang="pt-BR" sz="900" b="0" i="0" u="none" strike="noStrike">
                        <a:effectLst/>
                        <a:latin typeface="Arial" panose="020B0604020202020204" pitchFamily="34" charset="0"/>
                      </a:endParaRPr>
                    </a:p>
                  </a:txBody>
                  <a:tcPr marL="8215" marR="8215" marT="8215" marB="0" anchor="b"/>
                </a:tc>
                <a:tc>
                  <a:txBody>
                    <a:bodyPr/>
                    <a:lstStyle/>
                    <a:p>
                      <a:pPr algn="ctr" fontAlgn="b"/>
                      <a:r>
                        <a:rPr lang="pt-BR" sz="900" u="none" strike="noStrike">
                          <a:effectLst/>
                        </a:rPr>
                        <a:t>0</a:t>
                      </a:r>
                      <a:endParaRPr lang="pt-BR" sz="900" b="0" i="0" u="none" strike="noStrike">
                        <a:effectLst/>
                        <a:latin typeface="Arial" panose="020B0604020202020204" pitchFamily="34" charset="0"/>
                      </a:endParaRPr>
                    </a:p>
                  </a:txBody>
                  <a:tcPr marL="8215" marR="8215" marT="8215" marB="0" anchor="b"/>
                </a:tc>
                <a:tc>
                  <a:txBody>
                    <a:bodyPr/>
                    <a:lstStyle/>
                    <a:p>
                      <a:pPr algn="l" fontAlgn="b"/>
                      <a:r>
                        <a:rPr lang="pt-BR" sz="900" u="none" strike="noStrike" dirty="0">
                          <a:effectLst/>
                        </a:rPr>
                        <a:t>]</a:t>
                      </a:r>
                      <a:endParaRPr lang="pt-BR" sz="900" b="0" i="0" u="none" strike="noStrike" dirty="0">
                        <a:effectLst/>
                        <a:latin typeface="Arial" panose="020B0604020202020204" pitchFamily="34" charset="0"/>
                      </a:endParaRPr>
                    </a:p>
                  </a:txBody>
                  <a:tcPr marL="8215" marR="8215" marT="8215" marB="0" anchor="b"/>
                </a:tc>
              </a:tr>
            </a:tbl>
          </a:graphicData>
        </a:graphic>
      </p:graphicFrame>
      <p:sp>
        <p:nvSpPr>
          <p:cNvPr id="4" name="Retângulo 3"/>
          <p:cNvSpPr/>
          <p:nvPr/>
        </p:nvSpPr>
        <p:spPr>
          <a:xfrm>
            <a:off x="2719329" y="1041000"/>
            <a:ext cx="6096000" cy="1815882"/>
          </a:xfrm>
          <a:prstGeom prst="rect">
            <a:avLst/>
          </a:prstGeom>
        </p:spPr>
        <p:txBody>
          <a:bodyPr>
            <a:spAutoFit/>
          </a:bodyPr>
          <a:lstStyle/>
          <a:p>
            <a:r>
              <a:rPr lang="pt-BR" sz="1600" dirty="0">
                <a:latin typeface="Arial" panose="020B0604020202020204" pitchFamily="34" charset="0"/>
              </a:rPr>
              <a:t>A aplicação do pregão para contratação de bens e serviços incomuns para atender demandas específicas e complexas da Administração, não enquadráveis no conceito de especificações usuais do mercado, representa risco à segurança contratual, pela possibilidade de conduzir à celebração de contrato com pessoa sem qualificação para cumpri-lo ou pela aceitação de proposta </a:t>
            </a:r>
            <a:r>
              <a:rPr lang="pt-BR" sz="1600" dirty="0" err="1">
                <a:latin typeface="Arial" panose="020B0604020202020204" pitchFamily="34" charset="0"/>
              </a:rPr>
              <a:t>inexeqüível</a:t>
            </a:r>
            <a:r>
              <a:rPr lang="pt-BR" sz="1600" dirty="0">
                <a:latin typeface="Arial" panose="020B0604020202020204" pitchFamily="34" charset="0"/>
              </a:rPr>
              <a:t>.</a:t>
            </a:r>
            <a:r>
              <a:rPr lang="pt-BR" sz="1600" dirty="0"/>
              <a:t> </a:t>
            </a:r>
          </a:p>
        </p:txBody>
      </p:sp>
      <p:sp>
        <p:nvSpPr>
          <p:cNvPr id="5" name="Seta para baixo 4"/>
          <p:cNvSpPr/>
          <p:nvPr/>
        </p:nvSpPr>
        <p:spPr>
          <a:xfrm>
            <a:off x="5508432" y="3176371"/>
            <a:ext cx="517793" cy="1145754"/>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6" name="CaixaDeTexto 5"/>
          <p:cNvSpPr txBox="1"/>
          <p:nvPr/>
        </p:nvSpPr>
        <p:spPr>
          <a:xfrm>
            <a:off x="198304" y="187287"/>
            <a:ext cx="4098274" cy="523220"/>
          </a:xfrm>
          <a:prstGeom prst="rect">
            <a:avLst/>
          </a:prstGeom>
          <a:noFill/>
        </p:spPr>
        <p:txBody>
          <a:bodyPr wrap="square" rtlCol="0">
            <a:spAutoFit/>
          </a:bodyPr>
          <a:lstStyle/>
          <a:p>
            <a:r>
              <a:rPr lang="pt-BR" sz="2800" b="1" dirty="0" smtClean="0"/>
              <a:t>Bag </a:t>
            </a:r>
            <a:r>
              <a:rPr lang="pt-BR" sz="2800" b="1" dirty="0" err="1" smtClean="0"/>
              <a:t>of</a:t>
            </a:r>
            <a:r>
              <a:rPr lang="pt-BR" sz="2800" b="1" dirty="0" smtClean="0"/>
              <a:t> </a:t>
            </a:r>
            <a:r>
              <a:rPr lang="pt-BR" sz="2800" b="1" dirty="0" err="1" smtClean="0"/>
              <a:t>Words</a:t>
            </a:r>
            <a:endParaRPr lang="pt-BR" sz="2800" b="1" dirty="0"/>
          </a:p>
        </p:txBody>
      </p:sp>
    </p:spTree>
    <p:extLst>
      <p:ext uri="{BB962C8B-B14F-4D97-AF65-F5344CB8AC3E}">
        <p14:creationId xmlns:p14="http://schemas.microsoft.com/office/powerpoint/2010/main" val="12006369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721" y="132203"/>
            <a:ext cx="13995918" cy="6858000"/>
          </a:xfrm>
          <a:prstGeom prst="rect">
            <a:avLst/>
          </a:prstGeom>
        </p:spPr>
      </p:pic>
    </p:spTree>
    <p:extLst>
      <p:ext uri="{BB962C8B-B14F-4D97-AF65-F5344CB8AC3E}">
        <p14:creationId xmlns:p14="http://schemas.microsoft.com/office/powerpoint/2010/main" val="25299039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1937</TotalTime>
  <Words>1299</Words>
  <Application>Microsoft Office PowerPoint</Application>
  <PresentationFormat>Widescreen</PresentationFormat>
  <Paragraphs>302</Paragraphs>
  <Slides>18</Slides>
  <Notes>6</Notes>
  <HiddenSlides>0</HiddenSlides>
  <MMClips>0</MMClips>
  <ScaleCrop>false</ScaleCrop>
  <HeadingPairs>
    <vt:vector size="8" baseType="variant">
      <vt:variant>
        <vt:lpstr>Fontes usadas</vt:lpstr>
      </vt:variant>
      <vt:variant>
        <vt:i4>4</vt:i4>
      </vt:variant>
      <vt:variant>
        <vt:lpstr>Tema</vt:lpstr>
      </vt:variant>
      <vt:variant>
        <vt:i4>1</vt:i4>
      </vt:variant>
      <vt:variant>
        <vt:lpstr>Servidores OLE inseridos</vt:lpstr>
      </vt:variant>
      <vt:variant>
        <vt:i4>1</vt:i4>
      </vt:variant>
      <vt:variant>
        <vt:lpstr>Títulos de slides</vt:lpstr>
      </vt:variant>
      <vt:variant>
        <vt:i4>18</vt:i4>
      </vt:variant>
    </vt:vector>
  </HeadingPairs>
  <TitlesOfParts>
    <vt:vector size="24" baseType="lpstr">
      <vt:lpstr>Arial</vt:lpstr>
      <vt:lpstr>Calibri</vt:lpstr>
      <vt:lpstr>Calibri Light</vt:lpstr>
      <vt:lpstr>Courier New</vt:lpstr>
      <vt:lpstr>Tema do Office</vt:lpstr>
      <vt:lpstr>Planilha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Baseline Área: Regressão Logística</vt:lpstr>
      <vt:lpstr>Apresentação do PowerPoint</vt:lpstr>
      <vt:lpstr>Baseline Tema: Regressão Logística</vt:lpstr>
      <vt:lpstr>Baseline Subtema: Regressão Logística</vt:lpstr>
      <vt:lpstr>Melhorias possíveis na extração de características...</vt:lpstr>
      <vt:lpstr>Apresentação do PowerPoint</vt:lpstr>
      <vt:lpstr>Apresentação do PowerPoint</vt:lpstr>
      <vt:lpstr>Apresentação do PowerPoint</vt:lpstr>
      <vt:lpstr>Apresentação do PowerPoint</vt:lpstr>
    </vt:vector>
  </TitlesOfParts>
  <Company>TCU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Saul Campos Berardo</dc:creator>
  <cp:lastModifiedBy>Saul Campos Berardo</cp:lastModifiedBy>
  <cp:revision>57</cp:revision>
  <dcterms:created xsi:type="dcterms:W3CDTF">2015-12-22T11:40:26Z</dcterms:created>
  <dcterms:modified xsi:type="dcterms:W3CDTF">2016-01-15T12:33:15Z</dcterms:modified>
</cp:coreProperties>
</file>