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59" r:id="rId5"/>
    <p:sldId id="262" r:id="rId6"/>
    <p:sldId id="263" r:id="rId7"/>
    <p:sldId id="264" r:id="rId8"/>
    <p:sldId id="266" r:id="rId9"/>
    <p:sldId id="265" r:id="rId10"/>
    <p:sldId id="269" r:id="rId11"/>
    <p:sldId id="270" r:id="rId12"/>
    <p:sldId id="271" r:id="rId13"/>
    <p:sldId id="273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9" autoAdjust="0"/>
    <p:restoredTop sz="94049" autoAdjust="0"/>
  </p:normalViewPr>
  <p:slideViewPr>
    <p:cSldViewPr snapToGrid="0">
      <p:cViewPr varScale="1">
        <p:scale>
          <a:sx n="87" d="100"/>
          <a:sy n="87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E6B81-5FC3-4D70-9EE7-C23ED955B1F2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A9D7C-BE13-4DB1-B196-4078EE5FE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21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Obs. Existem alguns temas duplicados, </a:t>
            </a:r>
            <a:r>
              <a:rPr lang="pt-BR" dirty="0" err="1" smtClean="0"/>
              <a:t>i.e</a:t>
            </a:r>
            <a:r>
              <a:rPr lang="pt-BR" baseline="0" dirty="0" smtClean="0"/>
              <a:t> pertencentes a mais de uma área, portanto há na verdade 163 temas possíveis, se levarmos em consideração as </a:t>
            </a:r>
            <a:r>
              <a:rPr lang="pt-BR" baseline="0" dirty="0" err="1" smtClean="0"/>
              <a:t>tupla</a:t>
            </a:r>
            <a:r>
              <a:rPr lang="pt-BR" baseline="0" dirty="0" smtClean="0"/>
              <a:t> (área, tema)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1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Obs. Existem alguns subtemas duplicados, </a:t>
            </a:r>
            <a:r>
              <a:rPr lang="pt-BR" dirty="0" err="1" smtClean="0"/>
              <a:t>i.e</a:t>
            </a:r>
            <a:r>
              <a:rPr lang="pt-BR" baseline="0" dirty="0" smtClean="0"/>
              <a:t> pertencentes a mais de uma área e tema, portanto há na verdade 488 subtemas possíveis, se levarmos em consideração as </a:t>
            </a:r>
            <a:r>
              <a:rPr lang="pt-BR" baseline="0" dirty="0" err="1" smtClean="0"/>
              <a:t>tuplas</a:t>
            </a:r>
            <a:r>
              <a:rPr lang="pt-BR" baseline="0" dirty="0" smtClean="0"/>
              <a:t> (área, tema)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48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4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902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21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18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54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13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16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0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20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7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76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63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55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73B7-9B44-4904-8F83-700EDB396643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81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F73B7-9B44-4904-8F83-700EDB396643}" type="datetimeFigureOut">
              <a:rPr lang="pt-BR" smtClean="0"/>
              <a:t>08/01/2016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2A5E9-1914-4206-AD6C-FD757B2F31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2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Planilha_do_Microsoft_Excel2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662670" y="2269474"/>
            <a:ext cx="272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17 Áreas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50" y="-301625"/>
            <a:ext cx="10515600" cy="1325563"/>
          </a:xfrm>
        </p:spPr>
        <p:txBody>
          <a:bodyPr/>
          <a:lstStyle/>
          <a:p>
            <a:r>
              <a:rPr lang="pt-BR" b="1" dirty="0" err="1" smtClean="0"/>
              <a:t>Baseline</a:t>
            </a:r>
            <a:r>
              <a:rPr lang="pt-BR" b="1" dirty="0" smtClean="0"/>
              <a:t> Tema</a:t>
            </a:r>
            <a:r>
              <a:rPr lang="pt-BR" dirty="0" smtClean="0"/>
              <a:t>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292872"/>
            <a:ext cx="3238500" cy="53657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Acurácia: 0,64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94414" y="1806833"/>
            <a:ext cx="71863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Há 163 </a:t>
            </a:r>
            <a:r>
              <a:rPr lang="pt-BR" dirty="0"/>
              <a:t>t</a:t>
            </a:r>
            <a:r>
              <a:rPr lang="pt-BR" dirty="0" smtClean="0"/>
              <a:t>emas e não 150, pois alguns valores da variável tema é comum a mais de uma área (e.g. o tema </a:t>
            </a:r>
            <a:r>
              <a:rPr lang="pt-BR" b="1" dirty="0" smtClean="0"/>
              <a:t>Anulação</a:t>
            </a:r>
            <a:r>
              <a:rPr lang="pt-BR" dirty="0" smtClean="0"/>
              <a:t> está tanto dentro tanto da área </a:t>
            </a:r>
            <a:r>
              <a:rPr lang="pt-BR" b="1" dirty="0" smtClean="0"/>
              <a:t>Contrato</a:t>
            </a:r>
            <a:r>
              <a:rPr lang="pt-BR" dirty="0" smtClean="0"/>
              <a:t> quanto da área </a:t>
            </a:r>
            <a:r>
              <a:rPr lang="pt-BR" b="1" dirty="0" smtClean="0"/>
              <a:t>Licitação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28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50" y="-301625"/>
            <a:ext cx="10515600" cy="1325563"/>
          </a:xfrm>
        </p:spPr>
        <p:txBody>
          <a:bodyPr/>
          <a:lstStyle/>
          <a:p>
            <a:r>
              <a:rPr lang="pt-BR" b="1" dirty="0" err="1" smtClean="0"/>
              <a:t>Baseline</a:t>
            </a:r>
            <a:r>
              <a:rPr lang="pt-BR" b="1" dirty="0" smtClean="0"/>
              <a:t> Subtema</a:t>
            </a:r>
            <a:r>
              <a:rPr lang="pt-BR" dirty="0" smtClean="0"/>
              <a:t>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292872"/>
            <a:ext cx="3238500" cy="53657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Acurácia: 0,57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94414" y="1806833"/>
            <a:ext cx="718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Idem em relação aos subtemas (há na verdade </a:t>
            </a:r>
            <a:r>
              <a:rPr lang="pt-BR" dirty="0"/>
              <a:t>488 </a:t>
            </a:r>
            <a:r>
              <a:rPr lang="pt-BR" dirty="0" smtClean="0"/>
              <a:t> e não 471 subtemas)</a:t>
            </a:r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6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562850" y="1331238"/>
            <a:ext cx="52006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Exemplos de Bigramas</a:t>
            </a:r>
          </a:p>
          <a:p>
            <a:endParaRPr lang="pt-BR" dirty="0"/>
          </a:p>
          <a:p>
            <a:r>
              <a:rPr lang="pt-BR" dirty="0" smtClean="0"/>
              <a:t> (</a:t>
            </a:r>
            <a:r>
              <a:rPr lang="pt-BR" dirty="0"/>
              <a:t>'</a:t>
            </a:r>
            <a:r>
              <a:rPr lang="pt-BR" dirty="0" err="1"/>
              <a:t>preç</a:t>
            </a:r>
            <a:r>
              <a:rPr lang="pt-BR" dirty="0"/>
              <a:t>', '</a:t>
            </a:r>
            <a:r>
              <a:rPr lang="pt-BR" dirty="0" err="1"/>
              <a:t>máx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relat</a:t>
            </a:r>
            <a:r>
              <a:rPr lang="pt-BR" dirty="0"/>
              <a:t>', '</a:t>
            </a:r>
            <a:r>
              <a:rPr lang="pt-BR" dirty="0" err="1"/>
              <a:t>plan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contrat</a:t>
            </a:r>
            <a:r>
              <a:rPr lang="pt-BR" dirty="0"/>
              <a:t>', '</a:t>
            </a:r>
            <a:r>
              <a:rPr lang="pt-BR" dirty="0" err="1"/>
              <a:t>convêni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princípi</a:t>
            </a:r>
            <a:r>
              <a:rPr lang="pt-BR" dirty="0"/>
              <a:t>', 'legal'),</a:t>
            </a:r>
          </a:p>
          <a:p>
            <a:r>
              <a:rPr lang="pt-BR" dirty="0"/>
              <a:t> ('</a:t>
            </a:r>
            <a:r>
              <a:rPr lang="pt-BR" dirty="0" err="1"/>
              <a:t>form</a:t>
            </a:r>
            <a:r>
              <a:rPr lang="pt-BR" dirty="0"/>
              <a:t>', '</a:t>
            </a:r>
            <a:r>
              <a:rPr lang="pt-BR" dirty="0" err="1"/>
              <a:t>preç</a:t>
            </a:r>
            <a:r>
              <a:rPr lang="pt-BR" dirty="0"/>
              <a:t>'),</a:t>
            </a:r>
          </a:p>
          <a:p>
            <a:r>
              <a:rPr lang="pt-BR" dirty="0"/>
              <a:t> ('qual', '</a:t>
            </a:r>
            <a:r>
              <a:rPr lang="pt-BR" dirty="0" err="1"/>
              <a:t>dev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judic</a:t>
            </a:r>
            <a:r>
              <a:rPr lang="pt-BR" dirty="0"/>
              <a:t>', '</a:t>
            </a:r>
            <a:r>
              <a:rPr lang="pt-BR" dirty="0" err="1"/>
              <a:t>relat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cont</a:t>
            </a:r>
            <a:r>
              <a:rPr lang="pt-BR" dirty="0"/>
              <a:t>', '</a:t>
            </a:r>
            <a:r>
              <a:rPr lang="pt-BR" dirty="0" err="1"/>
              <a:t>conden</a:t>
            </a:r>
            <a:r>
              <a:rPr lang="pt-BR" dirty="0"/>
              <a:t>'),</a:t>
            </a:r>
          </a:p>
          <a:p>
            <a:r>
              <a:rPr lang="pt-BR" dirty="0" smtClean="0"/>
              <a:t> </a:t>
            </a:r>
            <a:r>
              <a:rPr lang="pt-BR" dirty="0"/>
              <a:t>('</a:t>
            </a:r>
            <a:r>
              <a:rPr lang="pt-BR" dirty="0" err="1"/>
              <a:t>val</a:t>
            </a:r>
            <a:r>
              <a:rPr lang="pt-BR" dirty="0"/>
              <a:t>', '</a:t>
            </a:r>
            <a:r>
              <a:rPr lang="pt-BR" dirty="0" err="1"/>
              <a:t>perceb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recurs</a:t>
            </a:r>
            <a:r>
              <a:rPr lang="pt-BR" dirty="0"/>
              <a:t>', '</a:t>
            </a:r>
            <a:r>
              <a:rPr lang="pt-BR" dirty="0" err="1"/>
              <a:t>oriund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quantit</a:t>
            </a:r>
            <a:r>
              <a:rPr lang="pt-BR" dirty="0"/>
              <a:t>', '</a:t>
            </a:r>
            <a:r>
              <a:rPr lang="pt-BR" dirty="0" err="1"/>
              <a:t>mín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condut</a:t>
            </a:r>
            <a:r>
              <a:rPr lang="pt-BR" dirty="0"/>
              <a:t>', '</a:t>
            </a:r>
            <a:r>
              <a:rPr lang="pt-BR" dirty="0" err="1"/>
              <a:t>dol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relaç</a:t>
            </a:r>
            <a:r>
              <a:rPr lang="pt-BR" dirty="0"/>
              <a:t>', '</a:t>
            </a:r>
            <a:r>
              <a:rPr lang="pt-BR" dirty="0" err="1"/>
              <a:t>process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lev</a:t>
            </a:r>
            <a:r>
              <a:rPr lang="pt-BR" dirty="0"/>
              <a:t>', '</a:t>
            </a:r>
            <a:r>
              <a:rPr lang="pt-BR" dirty="0" err="1"/>
              <a:t>cont</a:t>
            </a:r>
            <a:r>
              <a:rPr lang="pt-BR" dirty="0"/>
              <a:t>'),</a:t>
            </a:r>
          </a:p>
          <a:p>
            <a:r>
              <a:rPr lang="pt-BR" dirty="0"/>
              <a:t> </a:t>
            </a:r>
            <a:r>
              <a:rPr lang="pt-BR" dirty="0" smtClean="0"/>
              <a:t>('</a:t>
            </a:r>
            <a:r>
              <a:rPr lang="pt-BR" dirty="0" err="1" smtClean="0"/>
              <a:t>human</a:t>
            </a:r>
            <a:r>
              <a:rPr lang="pt-BR" dirty="0"/>
              <a:t>', '</a:t>
            </a:r>
            <a:r>
              <a:rPr lang="pt-BR" dirty="0" err="1"/>
              <a:t>mater</a:t>
            </a:r>
            <a:r>
              <a:rPr lang="pt-BR" dirty="0"/>
              <a:t>'),</a:t>
            </a:r>
          </a:p>
          <a:p>
            <a:r>
              <a:rPr lang="pt-BR" dirty="0"/>
              <a:t> ('</a:t>
            </a:r>
            <a:r>
              <a:rPr lang="pt-BR" dirty="0" err="1"/>
              <a:t>val</a:t>
            </a:r>
            <a:r>
              <a:rPr lang="pt-BR" dirty="0"/>
              <a:t>', '</a:t>
            </a:r>
            <a:r>
              <a:rPr lang="pt-BR" dirty="0" err="1"/>
              <a:t>indevid</a:t>
            </a:r>
            <a:r>
              <a:rPr lang="pt-BR" dirty="0" smtClean="0"/>
              <a:t>')</a:t>
            </a:r>
          </a:p>
          <a:p>
            <a:r>
              <a:rPr lang="pt-BR" dirty="0" smtClean="0"/>
              <a:t>  </a:t>
            </a: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961439"/>
              </p:ext>
            </p:extLst>
          </p:nvPr>
        </p:nvGraphicFramePr>
        <p:xfrm>
          <a:off x="447675" y="2859088"/>
          <a:ext cx="53054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lanilha" r:id="rId4" imgW="4181543" imgH="1076415" progId="Excel.Sheet.12">
                  <p:embed/>
                </p:oleObj>
              </mc:Choice>
              <mc:Fallback>
                <p:oleObj name="Planilha" r:id="rId4" imgW="4181543" imgH="10764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675" y="2859088"/>
                        <a:ext cx="5305425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ítulo 1"/>
          <p:cNvSpPr txBox="1">
            <a:spLocks/>
          </p:cNvSpPr>
          <p:nvPr/>
        </p:nvSpPr>
        <p:spPr>
          <a:xfrm>
            <a:off x="0" y="567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/>
              <a:t>Introdução de </a:t>
            </a:r>
            <a:r>
              <a:rPr lang="pt-BR" b="1" dirty="0" smtClean="0"/>
              <a:t>Bigramas </a:t>
            </a:r>
            <a:r>
              <a:rPr lang="pt-BR" dirty="0" smtClean="0"/>
              <a:t>(Regressão Logística)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96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58467" y="517793"/>
            <a:ext cx="1030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Pequenas correções na extração de </a:t>
            </a:r>
            <a:r>
              <a:rPr lang="pt-BR" b="1" dirty="0" smtClean="0"/>
              <a:t>características (dentre elas, inclusão de números):</a:t>
            </a:r>
            <a:endParaRPr lang="pt-BR" b="1" dirty="0" smtClean="0"/>
          </a:p>
          <a:p>
            <a:endParaRPr lang="pt-BR" b="1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697508"/>
              </p:ext>
            </p:extLst>
          </p:nvPr>
        </p:nvGraphicFramePr>
        <p:xfrm>
          <a:off x="661012" y="2933288"/>
          <a:ext cx="68262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Planilha" r:id="rId3" imgW="5038657" imgH="1076415" progId="Excel.Sheet.12">
                  <p:embed/>
                </p:oleObj>
              </mc:Choice>
              <mc:Fallback>
                <p:oleObj name="Planilha" r:id="rId3" imgW="5038657" imgH="10764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1012" y="2933288"/>
                        <a:ext cx="682625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6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58" y="0"/>
            <a:ext cx="8499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464366" y="2225408"/>
            <a:ext cx="324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150 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03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464366" y="2225408"/>
            <a:ext cx="324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150 Temas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23" y="876896"/>
            <a:ext cx="4109021" cy="306635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6" name="Elipse 5"/>
          <p:cNvSpPr/>
          <p:nvPr/>
        </p:nvSpPr>
        <p:spPr>
          <a:xfrm>
            <a:off x="8714342" y="4009278"/>
            <a:ext cx="2277508" cy="17390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6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233012" y="2060154"/>
            <a:ext cx="233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471 Subtemas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01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272" y="2010178"/>
            <a:ext cx="4912605" cy="3200800"/>
          </a:xfrm>
        </p:spPr>
        <p:txBody>
          <a:bodyPr>
            <a:normAutofit/>
          </a:bodyPr>
          <a:lstStyle/>
          <a:p>
            <a:r>
              <a:rPr lang="pt-BR" sz="1800" dirty="0" smtClean="0"/>
              <a:t>Número de palavras no corpus 303.448</a:t>
            </a:r>
          </a:p>
          <a:p>
            <a:r>
              <a:rPr lang="pt-BR" sz="1800" dirty="0" smtClean="0"/>
              <a:t>Número de palavras únicas no corpus 13.437</a:t>
            </a:r>
          </a:p>
          <a:p>
            <a:r>
              <a:rPr lang="pt-BR" sz="1800" dirty="0" smtClean="0"/>
              <a:t>Número de radicais únicos no corpus 5.919</a:t>
            </a:r>
          </a:p>
          <a:p>
            <a:r>
              <a:rPr lang="pt-BR" sz="1800" dirty="0"/>
              <a:t>Número de radicais "comuns" no </a:t>
            </a:r>
            <a:r>
              <a:rPr lang="pt-BR" sz="1800" dirty="0" smtClean="0"/>
              <a:t>corpus 2.740 </a:t>
            </a:r>
            <a:r>
              <a:rPr lang="pt-BR" sz="1800" dirty="0"/>
              <a:t>(frequência mínima 5).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68249" y="744488"/>
            <a:ext cx="258896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4629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é               4317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lei             3732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contrat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3614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             3504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2856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públic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2700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serviç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2691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administr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2484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licit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2469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2271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recurs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2212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1775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aplic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1762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tcu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1730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1576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1545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feder           1511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1406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1398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1316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ato             1262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1258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1142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1126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              1102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carg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1096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exig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1095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comprov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1085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preç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1072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260596" y="767318"/>
            <a:ext cx="2853368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cne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repas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exploratóri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inacess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prioriz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ferrov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vão 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cmed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xxiv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iregul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1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admitir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gaj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fpe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sobrepuj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indefinid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perqu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vuln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excuircautel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inigual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crjf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1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vêm  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caduc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responsabi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presumid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1</a:t>
            </a:r>
          </a:p>
          <a:p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inútil 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recomed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contend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1</a:t>
            </a:r>
          </a:p>
          <a:p>
            <a:r>
              <a:rPr lang="pt-B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epeat</a:t>
            </a:r>
            <a:r>
              <a:rPr lang="pt-B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1</a:t>
            </a:r>
            <a:endParaRPr lang="pt-BR" sz="28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768249" y="375156"/>
            <a:ext cx="170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Mais frequentes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9260596" y="397986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Menos frequentes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78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Melhorias possíveis na extração de características...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Manter números de normativos</a:t>
            </a:r>
          </a:p>
          <a:p>
            <a:r>
              <a:rPr lang="pt-BR" dirty="0" smtClean="0"/>
              <a:t>Não remover os hifens das palavras compostas</a:t>
            </a:r>
          </a:p>
          <a:p>
            <a:r>
              <a:rPr lang="pt-BR" dirty="0" smtClean="0"/>
              <a:t>Usar bigramas</a:t>
            </a:r>
            <a:r>
              <a:rPr lang="pt-BR" dirty="0"/>
              <a:t> </a:t>
            </a:r>
            <a:r>
              <a:rPr lang="pt-BR" dirty="0" smtClean="0"/>
              <a:t>e trigramas</a:t>
            </a:r>
          </a:p>
          <a:p>
            <a:r>
              <a:rPr lang="pt-BR" dirty="0"/>
              <a:t>Manter caixas altas</a:t>
            </a:r>
          </a:p>
          <a:p>
            <a:r>
              <a:rPr lang="pt-BR" dirty="0" smtClean="0"/>
              <a:t>Remover palavras pouco informativas com “é”, “</a:t>
            </a:r>
            <a:r>
              <a:rPr lang="pt-BR" dirty="0" err="1" smtClean="0"/>
              <a:t>dev</a:t>
            </a:r>
            <a:r>
              <a:rPr lang="pt-BR" dirty="0" smtClean="0"/>
              <a:t>”, etc.</a:t>
            </a:r>
          </a:p>
          <a:p>
            <a:r>
              <a:rPr lang="pt-BR" dirty="0" smtClean="0"/>
              <a:t>Usar vetor de palavras</a:t>
            </a:r>
          </a:p>
          <a:p>
            <a:r>
              <a:rPr lang="pt-BR" dirty="0" smtClean="0"/>
              <a:t>Usar </a:t>
            </a:r>
            <a:r>
              <a:rPr lang="pt-BR" dirty="0" err="1" smtClean="0"/>
              <a:t>tfidf</a:t>
            </a:r>
            <a:r>
              <a:rPr lang="pt-BR" dirty="0" smtClean="0"/>
              <a:t> ou algo parecido....</a:t>
            </a:r>
          </a:p>
          <a:p>
            <a:r>
              <a:rPr lang="pt-BR" dirty="0" smtClean="0"/>
              <a:t>Determinar número ótimo para frequência mínima de radical</a:t>
            </a:r>
          </a:p>
          <a:p>
            <a:r>
              <a:rPr lang="pt-BR" dirty="0" smtClean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18779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3721" y="132203"/>
            <a:ext cx="13995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50" y="-301625"/>
            <a:ext cx="10515600" cy="1325563"/>
          </a:xfrm>
        </p:spPr>
        <p:txBody>
          <a:bodyPr/>
          <a:lstStyle/>
          <a:p>
            <a:r>
              <a:rPr lang="pt-BR" b="1" dirty="0" err="1" smtClean="0"/>
              <a:t>Baseline</a:t>
            </a:r>
            <a:r>
              <a:rPr lang="pt-BR" b="1" dirty="0" smtClean="0"/>
              <a:t> Área</a:t>
            </a:r>
            <a:r>
              <a:rPr lang="pt-BR" dirty="0" smtClean="0"/>
              <a:t>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292872"/>
            <a:ext cx="3238500" cy="53657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Acurácia: 0,77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19785"/>
              </p:ext>
            </p:extLst>
          </p:nvPr>
        </p:nvGraphicFramePr>
        <p:xfrm>
          <a:off x="4076700" y="685790"/>
          <a:ext cx="7410451" cy="594360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60867"/>
                <a:gridCol w="923900"/>
                <a:gridCol w="808413"/>
                <a:gridCol w="923900"/>
                <a:gridCol w="1193371"/>
              </a:tblGrid>
              <a:tr h="283029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precision   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recall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 f1-score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support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CONTRATAÇÃO DIRETA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CONTRATO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CONVÊNIO E CONGÊNERE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FINANÇAS PÚBLICAS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LICITAÇÃO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LICITAÇÃO INTERNACIONAL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OBRA E SERVIÇO DE ENGENHARIA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0.66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OUTRAS ÁREAS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0.64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PESSOAL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0.96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1046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PLANEJAMENTO DA CONTRATAÇÃO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0.67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0.66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308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PRINCÍPIO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0.27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PROCESSUAL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0.80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PUBLICIDADE E PROPAGANDA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REGULAÇÃO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RESPONSABILIDADE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622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SERVIÇO TERCEIRIZADO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0.54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49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TECNOLOGIA DA INFORMAÇÃO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0.82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avg / total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3981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290863"/>
              </p:ext>
            </p:extLst>
          </p:nvPr>
        </p:nvGraphicFramePr>
        <p:xfrm>
          <a:off x="193761" y="1104900"/>
          <a:ext cx="11626763" cy="490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lanilha" r:id="rId3" imgW="12173085" imgH="3438435" progId="Excel.Sheet.12">
                  <p:embed/>
                </p:oleObj>
              </mc:Choice>
              <mc:Fallback>
                <p:oleObj name="Planilha" r:id="rId3" imgW="12173085" imgH="343843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761" y="1104900"/>
                        <a:ext cx="11626763" cy="4901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667000" y="209550"/>
            <a:ext cx="773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Matrix de Confusão entre Áreas (%)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4275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618</Words>
  <Application>Microsoft Office PowerPoint</Application>
  <PresentationFormat>Widescreen</PresentationFormat>
  <Paragraphs>215</Paragraphs>
  <Slides>14</Slides>
  <Notes>6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Tema do Office</vt:lpstr>
      <vt:lpstr>Planilha</vt:lpstr>
      <vt:lpstr>Planilha do Microsoft Excel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Melhorias possíveis na extração de características...</vt:lpstr>
      <vt:lpstr>Apresentação do PowerPoint</vt:lpstr>
      <vt:lpstr>Baseline Área: Regressão Logística</vt:lpstr>
      <vt:lpstr>Apresentação do PowerPoint</vt:lpstr>
      <vt:lpstr>Baseline Tema: Regressão Logística</vt:lpstr>
      <vt:lpstr>Baseline Subtema: Regressão Logística</vt:lpstr>
      <vt:lpstr>Apresentação do PowerPoint</vt:lpstr>
      <vt:lpstr>Apresentação do PowerPoint</vt:lpstr>
      <vt:lpstr>Apresentação do PowerPoint</vt:lpstr>
    </vt:vector>
  </TitlesOfParts>
  <Company>TCU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 Campos Berardo</dc:creator>
  <cp:lastModifiedBy>Saul Campos Berardo</cp:lastModifiedBy>
  <cp:revision>44</cp:revision>
  <dcterms:created xsi:type="dcterms:W3CDTF">2015-12-22T11:40:26Z</dcterms:created>
  <dcterms:modified xsi:type="dcterms:W3CDTF">2016-01-08T17:48:12Z</dcterms:modified>
</cp:coreProperties>
</file>