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รูปภาพพาโนราม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คอลัมน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อลัมน์รูปภาพ 3 รู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uraphalinux.org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ระบบปฏิบัติการเครือข่าย</a:t>
            </a:r>
            <a:endParaRPr lang="th-TH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Network Operating System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677760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โดยส่วนใหญ่</a:t>
            </a:r>
            <a:r>
              <a:rPr lang="th-TH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เเล้วจะ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พัฒนา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มาจาก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ลี</a:t>
            </a:r>
            <a:r>
              <a:rPr lang="th-TH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นุกซ์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ต้นแบบ 2 ตัว คือ </a:t>
            </a:r>
            <a:r>
              <a:rPr lang="en-US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RedHat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 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และ 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Slackware 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ปัจจุบัน</a:t>
            </a:r>
            <a:r>
              <a:rPr lang="th-TH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ลี</a:t>
            </a:r>
            <a:r>
              <a:rPr lang="th-TH" sz="3200" dirty="0" err="1" smtClean="0">
                <a:latin typeface="AngsanaUPC" panose="02020603050405020304" pitchFamily="18" charset="-34"/>
                <a:cs typeface="AngsanaUPC" panose="02020603050405020304" pitchFamily="18" charset="-34"/>
              </a:rPr>
              <a:t>นุกซ์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มีให้เล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ื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อกใช้งาน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หลายสายพันธ์ (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Distribution) 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ด้วยกัน ทั้งสายพันธ์คนไทยและสายพันธ์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ต่างชาติการ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ที่จะเลือกใช้สายพันธ์ใหนนั้นผู้ดูแลระบบก็ต้องพิจารณาให้ดี สำหรับสาย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พันธ์</a:t>
            </a:r>
            <a:r>
              <a:rPr lang="th-TH" sz="3200" dirty="0" err="1" smtClean="0">
                <a:latin typeface="AngsanaUPC" panose="02020603050405020304" pitchFamily="18" charset="-34"/>
                <a:cs typeface="AngsanaUPC" panose="02020603050405020304" pitchFamily="18" charset="-34"/>
              </a:rPr>
              <a:t>ลีนุกซ์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ที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นิยมในไทยก็คือ </a:t>
            </a:r>
            <a:r>
              <a:rPr lang="en-US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RedHat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 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และ 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Slackware</a:t>
            </a:r>
          </a:p>
          <a:p>
            <a:endParaRPr lang="th-TH" sz="32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74952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RedHat</a:t>
            </a:r>
            <a:r>
              <a:rPr lang="en-US" dirty="0"/>
              <a:t> Linux </a:t>
            </a:r>
            <a:r>
              <a:rPr lang="th-TH" dirty="0"/>
              <a:t>(</a:t>
            </a:r>
            <a:r>
              <a:rPr lang="en-US" dirty="0"/>
              <a:t>www</a:t>
            </a:r>
            <a:r>
              <a:rPr lang="th-TH" dirty="0"/>
              <a:t>.</a:t>
            </a:r>
            <a:r>
              <a:rPr lang="en-US" dirty="0" err="1"/>
              <a:t>redhat</a:t>
            </a:r>
            <a:r>
              <a:rPr lang="th-TH" dirty="0"/>
              <a:t>.</a:t>
            </a:r>
            <a:r>
              <a:rPr lang="en-US" dirty="0"/>
              <a:t>com</a:t>
            </a:r>
            <a:r>
              <a:rPr lang="th-TH" dirty="0"/>
              <a:t>)</a:t>
            </a:r>
            <a:r>
              <a:rPr lang="en-US" dirty="0"/>
              <a:t/>
            </a:r>
            <a:br>
              <a:rPr lang="en-US" dirty="0"/>
            </a:b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RedHat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 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เป็นระบบ</a:t>
            </a:r>
            <a:r>
              <a:rPr lang="th-TH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ลีนุกซ์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อันดับต้นๆ ที่ได้รับความนิยมมากที่สุดใน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ปัจจุบันพัฒนาขึ้น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โดยบริษัท </a:t>
            </a:r>
            <a:r>
              <a:rPr lang="en-US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RedHat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 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โปรแกรมที่</a:t>
            </a:r>
            <a:r>
              <a:rPr lang="th-TH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ไช้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งานภายใน </a:t>
            </a:r>
            <a:r>
              <a:rPr lang="en-US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RedHat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 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จะมีนามสกุล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เป็น</a:t>
            </a:r>
            <a:r>
              <a:rPr lang="en-US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rpm 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(</a:t>
            </a:r>
            <a:r>
              <a:rPr lang="en-US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Redhat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 Package Management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) ปัจจุบัน </a:t>
            </a:r>
            <a:r>
              <a:rPr lang="en-US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RedHat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 Linux 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ได้พัฒนา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เป็นซอฟต์แวร์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เชิงพาณิชย์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แล้ว</a:t>
            </a:r>
            <a:endParaRPr lang="th-TH" sz="32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53976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ในปัจจุบันเองบริษัท </a:t>
            </a:r>
            <a:r>
              <a:rPr lang="en-US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RedHat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 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ได้เปิดสอบ 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Certify 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สำรับผู้เชี่ยวชาญ </a:t>
            </a:r>
            <a:r>
              <a:rPr lang="en-US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RedHat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 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โดยเฉพาะชื่อว่า 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RHCE </a:t>
            </a:r>
            <a:r>
              <a:rPr lang="en-US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RHCT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 สามารถ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ดูรายละเอียดเพิ่มเติมได้ที่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เว็บของ </a:t>
            </a:r>
            <a:r>
              <a:rPr lang="en-US" sz="3200" dirty="0" err="1" smtClean="0">
                <a:latin typeface="AngsanaUPC" panose="02020603050405020304" pitchFamily="18" charset="-34"/>
                <a:cs typeface="AngsanaUPC" panose="02020603050405020304" pitchFamily="18" charset="-34"/>
              </a:rPr>
              <a:t>RedHat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 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หรือ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ที่ 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www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.</a:t>
            </a:r>
            <a:r>
              <a:rPr lang="en-US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redhat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.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in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.</a:t>
            </a:r>
            <a:r>
              <a:rPr lang="en-US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th</a:t>
            </a:r>
            <a:endParaRPr lang="en-US" sz="32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endParaRPr lang="th-TH" sz="32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28839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h-TH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เวอร์ชัน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ต่าง ๆ ในปัจจุบันของ </a:t>
            </a:r>
            <a:r>
              <a:rPr lang="en-US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RedHat</a:t>
            </a:r>
            <a:endParaRPr lang="en-US" sz="32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r>
              <a:rPr lang="en-US" sz="3200" b="1" u="sng" dirty="0">
                <a:solidFill>
                  <a:srgbClr val="FFFF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Server solutions</a:t>
            </a:r>
          </a:p>
          <a:p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Red Hat Enterprise Linux AS</a:t>
            </a:r>
          </a:p>
          <a:p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Red Hat Enterprise Linux </a:t>
            </a:r>
            <a:r>
              <a:rPr lang="en-US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ES</a:t>
            </a:r>
            <a:endParaRPr lang="en-US" sz="32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r>
              <a:rPr lang="en-US" sz="3200" b="1" u="sng" dirty="0">
                <a:solidFill>
                  <a:srgbClr val="FFFF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Client solutions</a:t>
            </a:r>
          </a:p>
          <a:p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- 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Red Hat Enterprise Linux WS</a:t>
            </a:r>
          </a:p>
          <a:p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Red Hat Desktop</a:t>
            </a:r>
          </a:p>
          <a:p>
            <a:endParaRPr lang="en-US" sz="32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endParaRPr lang="th-TH" sz="32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52413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Fedora Linux </a:t>
            </a:r>
            <a:r>
              <a:rPr lang="th-TH" dirty="0"/>
              <a:t>(</a:t>
            </a:r>
            <a:r>
              <a:rPr lang="en-US" dirty="0"/>
              <a:t>fedora</a:t>
            </a:r>
            <a:r>
              <a:rPr lang="th-TH" dirty="0"/>
              <a:t>.</a:t>
            </a:r>
            <a:r>
              <a:rPr lang="en-US" dirty="0" err="1"/>
              <a:t>redhat</a:t>
            </a:r>
            <a:r>
              <a:rPr lang="th-TH" dirty="0"/>
              <a:t>.</a:t>
            </a:r>
            <a:r>
              <a:rPr lang="en-US" dirty="0"/>
              <a:t>com</a:t>
            </a:r>
            <a:r>
              <a:rPr lang="th-TH" dirty="0"/>
              <a:t>)</a:t>
            </a:r>
            <a:r>
              <a:rPr lang="en-US" dirty="0"/>
              <a:t/>
            </a:r>
            <a:br>
              <a:rPr lang="en-US" dirty="0"/>
            </a:b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Fedora 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เป็น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ระบบ</a:t>
            </a:r>
            <a:r>
              <a:rPr lang="th-TH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ลีนุกซ์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ที่สร้างโดยบริษัท </a:t>
            </a:r>
            <a:r>
              <a:rPr lang="en-US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RedHat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 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เช่นเดียวกันโดย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เน้นเป็นระบบ 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Open Source 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เหมาะสำหรับผู้ที่ต้องการ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ติดตั้งระบบ</a:t>
            </a:r>
            <a:r>
              <a:rPr lang="th-TH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เซิร์ฟเวอร์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ที่ยังต้องการของฟรีอยู่ </a:t>
            </a:r>
            <a:endParaRPr lang="en-US" sz="32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endParaRPr lang="th-TH" sz="32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94945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Mandrake </a:t>
            </a:r>
            <a:r>
              <a:rPr lang="th-TH" dirty="0"/>
              <a:t>(</a:t>
            </a:r>
            <a:r>
              <a:rPr lang="en-US" dirty="0"/>
              <a:t>www</a:t>
            </a:r>
            <a:r>
              <a:rPr lang="th-TH" dirty="0"/>
              <a:t>.</a:t>
            </a:r>
            <a:r>
              <a:rPr lang="en-US" dirty="0" err="1"/>
              <a:t>mandriva</a:t>
            </a:r>
            <a:r>
              <a:rPr lang="th-TH" dirty="0"/>
              <a:t>.</a:t>
            </a:r>
            <a:r>
              <a:rPr lang="en-US" dirty="0"/>
              <a:t>com</a:t>
            </a:r>
            <a:r>
              <a:rPr lang="th-TH" dirty="0"/>
              <a:t>)</a:t>
            </a:r>
            <a:r>
              <a:rPr lang="en-US" dirty="0"/>
              <a:t/>
            </a:r>
            <a:br>
              <a:rPr lang="en-US" dirty="0"/>
            </a:b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Mandrake 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ปัจจุบันถูกเปลี่ยน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ชื่อ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เป็น </a:t>
            </a:r>
            <a:r>
              <a:rPr lang="en-US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Mandriva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 Linux 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เป็น</a:t>
            </a:r>
            <a:r>
              <a:rPr lang="th-TH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ลี</a:t>
            </a:r>
            <a:r>
              <a:rPr lang="th-TH" sz="3200" dirty="0" err="1" smtClean="0">
                <a:latin typeface="AngsanaUPC" panose="02020603050405020304" pitchFamily="18" charset="-34"/>
                <a:cs typeface="AngsanaUPC" panose="02020603050405020304" pitchFamily="18" charset="-34"/>
              </a:rPr>
              <a:t>นุ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กร์จาก</a:t>
            </a:r>
            <a:endParaRPr lang="en-US" sz="3200" dirty="0" smtClean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ฝรั่งเศส มีความคล้ายคลึงกับ </a:t>
            </a:r>
            <a:r>
              <a:rPr lang="en-US" sz="3200" dirty="0" err="1" smtClean="0">
                <a:latin typeface="AngsanaUPC" panose="02020603050405020304" pitchFamily="18" charset="-34"/>
                <a:cs typeface="AngsanaUPC" panose="02020603050405020304" pitchFamily="18" charset="-34"/>
              </a:rPr>
              <a:t>RedHat</a:t>
            </a:r>
            <a:r>
              <a:rPr lang="en-US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 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มาก สามารถทำงานเป็นได้ทั้ง</a:t>
            </a:r>
            <a:r>
              <a:rPr lang="th-TH" sz="3200" dirty="0" err="1" smtClean="0">
                <a:latin typeface="AngsanaUPC" panose="02020603050405020304" pitchFamily="18" charset="-34"/>
                <a:cs typeface="AngsanaUPC" panose="02020603050405020304" pitchFamily="18" charset="-34"/>
              </a:rPr>
              <a:t>เซิร์ฟเวอร์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และ</a:t>
            </a:r>
            <a:endParaRPr lang="en-US" sz="3200" dirty="0" smtClean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ไคลเอน</a:t>
            </a:r>
            <a:r>
              <a:rPr lang="th-TH" sz="3200" dirty="0" err="1" smtClean="0">
                <a:latin typeface="AngsanaUPC" panose="02020603050405020304" pitchFamily="18" charset="-34"/>
                <a:cs typeface="AngsanaUPC" panose="02020603050405020304" pitchFamily="18" charset="-34"/>
              </a:rPr>
              <a:t>ต์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 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จุดเด่นของ 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Mandrake 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คือการคอน</a:t>
            </a:r>
            <a:r>
              <a:rPr lang="th-TH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ฟิก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ค่า</a:t>
            </a:r>
            <a:r>
              <a:rPr lang="th-TH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ต่างๆ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 สามารถทำบนระบบ 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X</a:t>
            </a:r>
          </a:p>
          <a:p>
            <a:pPr marL="0" indent="0">
              <a:buNone/>
            </a:pP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Windows 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ได้</a:t>
            </a:r>
            <a:endParaRPr lang="en-US" sz="32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endParaRPr lang="th-TH" sz="32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11014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SuSE</a:t>
            </a:r>
            <a:r>
              <a:rPr lang="en-US" dirty="0"/>
              <a:t> Linux </a:t>
            </a:r>
            <a:r>
              <a:rPr lang="th-TH" dirty="0"/>
              <a:t>(</a:t>
            </a:r>
            <a:r>
              <a:rPr lang="en-US" dirty="0"/>
              <a:t>www</a:t>
            </a:r>
            <a:r>
              <a:rPr lang="th-TH" dirty="0"/>
              <a:t>.</a:t>
            </a:r>
            <a:r>
              <a:rPr lang="en-US" dirty="0" err="1"/>
              <a:t>novell</a:t>
            </a:r>
            <a:r>
              <a:rPr lang="th-TH" dirty="0"/>
              <a:t>.</a:t>
            </a:r>
            <a:r>
              <a:rPr lang="en-US" dirty="0"/>
              <a:t>com</a:t>
            </a:r>
            <a:r>
              <a:rPr lang="th-TH" dirty="0"/>
              <a:t>/</a:t>
            </a:r>
            <a:r>
              <a:rPr lang="en-US" dirty="0" err="1"/>
              <a:t>linux</a:t>
            </a:r>
            <a:r>
              <a:rPr lang="th-TH" dirty="0"/>
              <a:t>/</a:t>
            </a:r>
            <a:r>
              <a:rPr lang="en-US" dirty="0" err="1"/>
              <a:t>suse</a:t>
            </a:r>
            <a:r>
              <a:rPr lang="th-TH" dirty="0"/>
              <a:t>)</a:t>
            </a:r>
            <a:r>
              <a:rPr lang="en-US" dirty="0"/>
              <a:t/>
            </a:r>
            <a:br>
              <a:rPr lang="en-US" dirty="0"/>
            </a:b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600" dirty="0">
                <a:latin typeface="AngsanaUPC" panose="02020603050405020304" pitchFamily="18" charset="-34"/>
                <a:cs typeface="AngsanaUPC" panose="02020603050405020304" pitchFamily="18" charset="-34"/>
              </a:rPr>
              <a:t>เป็น</a:t>
            </a:r>
            <a:r>
              <a:rPr lang="th-TH" sz="36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ลีนุกซ์สัญ</a:t>
            </a:r>
            <a:r>
              <a:rPr lang="th-TH" sz="3600" dirty="0">
                <a:latin typeface="AngsanaUPC" panose="02020603050405020304" pitchFamily="18" charset="-34"/>
                <a:cs typeface="AngsanaUPC" panose="02020603050405020304" pitchFamily="18" charset="-34"/>
              </a:rPr>
              <a:t>ชาติ</a:t>
            </a:r>
            <a:r>
              <a:rPr lang="th-TH" sz="36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เยอรมัน </a:t>
            </a:r>
            <a:r>
              <a:rPr lang="th-TH" sz="3600" dirty="0">
                <a:latin typeface="AngsanaUPC" panose="02020603050405020304" pitchFamily="18" charset="-34"/>
                <a:cs typeface="AngsanaUPC" panose="02020603050405020304" pitchFamily="18" charset="-34"/>
              </a:rPr>
              <a:t>ไ</a:t>
            </a:r>
            <a:r>
              <a:rPr lang="th-TH" sz="36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ด้รับ</a:t>
            </a:r>
            <a:r>
              <a:rPr lang="th-TH" sz="3600" dirty="0">
                <a:latin typeface="AngsanaUPC" panose="02020603050405020304" pitchFamily="18" charset="-34"/>
                <a:cs typeface="AngsanaUPC" panose="02020603050405020304" pitchFamily="18" charset="-34"/>
              </a:rPr>
              <a:t>ความนิยม</a:t>
            </a:r>
            <a:r>
              <a:rPr lang="th-TH" sz="36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สูงในแถบยุโรป </a:t>
            </a:r>
            <a:r>
              <a:rPr lang="th-TH" sz="3600" dirty="0">
                <a:latin typeface="AngsanaUPC" panose="02020603050405020304" pitchFamily="18" charset="-34"/>
                <a:cs typeface="AngsanaUPC" panose="02020603050405020304" pitchFamily="18" charset="-34"/>
              </a:rPr>
              <a:t>ปัจจุบันโดนบริษัท </a:t>
            </a:r>
            <a:r>
              <a:rPr lang="en-US" sz="3600" dirty="0">
                <a:latin typeface="AngsanaUPC" panose="02020603050405020304" pitchFamily="18" charset="-34"/>
                <a:cs typeface="AngsanaUPC" panose="02020603050405020304" pitchFamily="18" charset="-34"/>
              </a:rPr>
              <a:t>Novell </a:t>
            </a:r>
            <a:r>
              <a:rPr lang="th-TH" sz="3600" dirty="0">
                <a:latin typeface="AngsanaUPC" panose="02020603050405020304" pitchFamily="18" charset="-34"/>
                <a:cs typeface="AngsanaUPC" panose="02020603050405020304" pitchFamily="18" charset="-34"/>
              </a:rPr>
              <a:t>ทำการ </a:t>
            </a:r>
            <a:r>
              <a:rPr lang="en-US" sz="3600" dirty="0">
                <a:latin typeface="AngsanaUPC" panose="02020603050405020304" pitchFamily="18" charset="-34"/>
                <a:cs typeface="AngsanaUPC" panose="02020603050405020304" pitchFamily="18" charset="-34"/>
              </a:rPr>
              <a:t>take over </a:t>
            </a:r>
            <a:r>
              <a:rPr lang="th-TH" sz="3600" dirty="0">
                <a:latin typeface="AngsanaUPC" panose="02020603050405020304" pitchFamily="18" charset="-34"/>
                <a:cs typeface="AngsanaUPC" panose="02020603050405020304" pitchFamily="18" charset="-34"/>
              </a:rPr>
              <a:t>ไป</a:t>
            </a:r>
            <a:r>
              <a:rPr lang="th-TH" sz="36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เรียบร้อยแล้ว </a:t>
            </a:r>
            <a:r>
              <a:rPr lang="th-TH" sz="3600" dirty="0">
                <a:latin typeface="AngsanaUPC" panose="02020603050405020304" pitchFamily="18" charset="-34"/>
                <a:cs typeface="AngsanaUPC" panose="02020603050405020304" pitchFamily="18" charset="-34"/>
              </a:rPr>
              <a:t>และถูกเปลี่ยนชื่อเป็น</a:t>
            </a:r>
            <a:r>
              <a:rPr lang="en-US" sz="3600" dirty="0">
                <a:latin typeface="AngsanaUPC" panose="02020603050405020304" pitchFamily="18" charset="-34"/>
                <a:cs typeface="AngsanaUPC" panose="02020603050405020304" pitchFamily="18" charset="-34"/>
              </a:rPr>
              <a:t>Novell </a:t>
            </a:r>
            <a:r>
              <a:rPr lang="en-US" sz="36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SuSE</a:t>
            </a:r>
            <a:r>
              <a:rPr lang="en-US" sz="3600" dirty="0">
                <a:latin typeface="AngsanaUPC" panose="02020603050405020304" pitchFamily="18" charset="-34"/>
                <a:cs typeface="AngsanaUPC" panose="02020603050405020304" pitchFamily="18" charset="-34"/>
              </a:rPr>
              <a:t> Linux </a:t>
            </a:r>
            <a:r>
              <a:rPr lang="th-TH" sz="3600" dirty="0">
                <a:latin typeface="AngsanaUPC" panose="02020603050405020304" pitchFamily="18" charset="-34"/>
                <a:cs typeface="AngsanaUPC" panose="02020603050405020304" pitchFamily="18" charset="-34"/>
              </a:rPr>
              <a:t>เป็น</a:t>
            </a:r>
            <a:r>
              <a:rPr lang="th-TH" sz="36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ลีนุกซ์</a:t>
            </a:r>
            <a:r>
              <a:rPr lang="th-TH" sz="3600" dirty="0">
                <a:latin typeface="AngsanaUPC" panose="02020603050405020304" pitchFamily="18" charset="-34"/>
                <a:cs typeface="AngsanaUPC" panose="02020603050405020304" pitchFamily="18" charset="-34"/>
              </a:rPr>
              <a:t>มี</a:t>
            </a:r>
            <a:r>
              <a:rPr lang="th-TH" sz="36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ความสามารถ</a:t>
            </a:r>
            <a:r>
              <a:rPr lang="th-TH" sz="3600" dirty="0">
                <a:latin typeface="AngsanaUPC" panose="02020603050405020304" pitchFamily="18" charset="-34"/>
                <a:cs typeface="AngsanaUPC" panose="02020603050405020304" pitchFamily="18" charset="-34"/>
              </a:rPr>
              <a:t>สูง และน่าใช้</a:t>
            </a:r>
            <a:r>
              <a:rPr lang="th-TH" sz="36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งาน</a:t>
            </a:r>
            <a:endParaRPr lang="th-TH" sz="36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28785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Slackware Linux </a:t>
            </a:r>
            <a:r>
              <a:rPr lang="th-TH" dirty="0"/>
              <a:t>(</a:t>
            </a:r>
            <a:r>
              <a:rPr lang="en-US" dirty="0"/>
              <a:t>www</a:t>
            </a:r>
            <a:r>
              <a:rPr lang="th-TH" dirty="0"/>
              <a:t>.</a:t>
            </a:r>
            <a:r>
              <a:rPr lang="en-US" dirty="0" err="1"/>
              <a:t>slackware</a:t>
            </a:r>
            <a:r>
              <a:rPr lang="th-TH" dirty="0"/>
              <a:t>.</a:t>
            </a:r>
            <a:r>
              <a:rPr lang="en-US" dirty="0"/>
              <a:t>com</a:t>
            </a:r>
            <a:r>
              <a:rPr lang="th-TH" dirty="0"/>
              <a:t>)</a:t>
            </a:r>
            <a:r>
              <a:rPr lang="en-US" dirty="0"/>
              <a:t/>
            </a:r>
            <a:br>
              <a:rPr lang="en-US" dirty="0"/>
            </a:b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เป็นระบบปฏิบัติการ</a:t>
            </a:r>
            <a:r>
              <a:rPr lang="th-TH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ลีนุกซ์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ที่เน้นการนำมาใช้ใน</a:t>
            </a:r>
            <a:r>
              <a:rPr lang="th-TH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การทำ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ระบบ</a:t>
            </a:r>
            <a:r>
              <a:rPr lang="th-TH" sz="3200" dirty="0" err="1" smtClean="0">
                <a:latin typeface="AngsanaUPC" panose="02020603050405020304" pitchFamily="18" charset="-34"/>
                <a:cs typeface="AngsanaUPC" panose="02020603050405020304" pitchFamily="18" charset="-34"/>
              </a:rPr>
              <a:t>เซิร์ฟเวอร์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ใน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การใช้งาน </a:t>
            </a:r>
            <a:r>
              <a:rPr lang="en-US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Slackeware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 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ช่วงแรก" การคอน</a:t>
            </a:r>
            <a:r>
              <a:rPr lang="th-TH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ฟิก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ระบบจะเน้นทำผ่านทาง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บรรทัดคำสั่ง 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(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Command line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) ซึ่งยากต่อการเรียนรู้สำหรับผู้เริ่มต้น แต่ในปัจจุบัน </a:t>
            </a:r>
            <a:r>
              <a:rPr lang="th-TH" sz="3200" dirty="0" err="1" smtClean="0">
                <a:latin typeface="AngsanaUPC" panose="02020603050405020304" pitchFamily="18" charset="-34"/>
                <a:cs typeface="AngsanaUPC" panose="02020603050405020304" pitchFamily="18" charset="-34"/>
              </a:rPr>
              <a:t>เวอร์ชัน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ใหม่ 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ๆ สามารถคอน</a:t>
            </a:r>
            <a:r>
              <a:rPr lang="th-TH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ฟิก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ผ่านทางหน้าต่าง 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X 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ได้แล้ว ทำให้น่าใช้งานมากยิ่งขึ้น ข้อดีสามารถ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ติดตั้ง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บนเครื่องพีซีที่มีสเปกต่ำ ๆ ได้</a:t>
            </a:r>
            <a:endParaRPr lang="en-US" sz="32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endParaRPr lang="th-TH" sz="32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78595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Debiun</a:t>
            </a:r>
            <a:r>
              <a:rPr lang="en-US" dirty="0"/>
              <a:t> GNU</a:t>
            </a:r>
            <a:r>
              <a:rPr lang="th-TH" dirty="0"/>
              <a:t>/</a:t>
            </a:r>
            <a:r>
              <a:rPr lang="en-US" dirty="0"/>
              <a:t>Linux </a:t>
            </a:r>
            <a:r>
              <a:rPr lang="th-TH" dirty="0"/>
              <a:t>(</a:t>
            </a:r>
            <a:r>
              <a:rPr lang="en-US" dirty="0"/>
              <a:t>www</a:t>
            </a:r>
            <a:r>
              <a:rPr lang="th-TH" dirty="0"/>
              <a:t>.</a:t>
            </a:r>
            <a:r>
              <a:rPr lang="en-US" dirty="0" err="1"/>
              <a:t>debian</a:t>
            </a:r>
            <a:r>
              <a:rPr lang="th-TH" dirty="0"/>
              <a:t>.</a:t>
            </a:r>
            <a:r>
              <a:rPr lang="en-US" dirty="0"/>
              <a:t>org</a:t>
            </a:r>
            <a:r>
              <a:rPr lang="th-TH" dirty="0"/>
              <a:t>)</a:t>
            </a:r>
            <a:r>
              <a:rPr lang="en-US" dirty="0"/>
              <a:t/>
            </a:r>
            <a:br>
              <a:rPr lang="en-US" dirty="0"/>
            </a:b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Debiun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 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เป็น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ระบบ</a:t>
            </a:r>
            <a:r>
              <a:rPr lang="th-TH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ลี</a:t>
            </a:r>
            <a:r>
              <a:rPr lang="th-TH" sz="3200" dirty="0" err="1" smtClean="0">
                <a:latin typeface="AngsanaUPC" panose="02020603050405020304" pitchFamily="18" charset="-34"/>
                <a:cs typeface="AngsanaUPC" panose="02020603050405020304" pitchFamily="18" charset="-34"/>
              </a:rPr>
              <a:t>นุกซ์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ที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น่าใช้งาน และมี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ความสามารถ สูงปัจจุบัน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เริ่มได้รับความนิยมมากขึ้น</a:t>
            </a:r>
            <a:r>
              <a:rPr lang="th-TH" sz="3200" dirty="0" err="1" smtClean="0">
                <a:latin typeface="AngsanaUPC" panose="02020603050405020304" pitchFamily="18" charset="-34"/>
                <a:cs typeface="AngsanaUPC" panose="02020603050405020304" pitchFamily="18" charset="-34"/>
              </a:rPr>
              <a:t>เรื่อยๆ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ใน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ปัจจุบันนี้ยังมี</a:t>
            </a:r>
            <a:r>
              <a:rPr lang="th-TH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ลีนุกซ์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สายพันธ์</a:t>
            </a:r>
            <a:r>
              <a:rPr lang="th-TH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อื่นๆ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 ที่น่าสนใจ และน่าทดลองใช้อีก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มากมาย 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ตัวอย่างเช่น </a:t>
            </a:r>
            <a:r>
              <a:rPr lang="en-US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OpenNA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, Turbo Linux, </a:t>
            </a:r>
            <a:r>
              <a:rPr lang="en-US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ASPLinux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, Rock Linux, Ubuntu </a:t>
            </a:r>
            <a:r>
              <a:rPr lang="en-US" sz="3200" dirty="0" err="1" smtClean="0">
                <a:latin typeface="AngsanaUPC" panose="02020603050405020304" pitchFamily="18" charset="-34"/>
                <a:cs typeface="AngsanaUPC" panose="02020603050405020304" pitchFamily="18" charset="-34"/>
              </a:rPr>
              <a:t>Linux,Yellow</a:t>
            </a:r>
            <a:r>
              <a:rPr lang="en-US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 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Dog Linux 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เป็นต้น</a:t>
            </a:r>
            <a:endParaRPr lang="en-US" sz="32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endParaRPr lang="th-TH" sz="32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8047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ระบบปฏิบัติการตระกูล </a:t>
            </a:r>
            <a:r>
              <a:rPr lang="en-US" dirty="0"/>
              <a:t>BSD</a:t>
            </a:r>
            <a:br>
              <a:rPr lang="en-US" dirty="0"/>
            </a:br>
            <a:r>
              <a:rPr lang="en-US" dirty="0"/>
              <a:t>S</a:t>
            </a:r>
            <a:r>
              <a:rPr lang="th-TH" dirty="0"/>
              <a:t>:</a:t>
            </a:r>
            <a:r>
              <a:rPr lang="en-US" dirty="0"/>
              <a:t>UU FreeBSD </a:t>
            </a:r>
            <a:r>
              <a:rPr lang="th-TH" dirty="0"/>
              <a:t>(</a:t>
            </a:r>
            <a:r>
              <a:rPr lang="en-US" dirty="0"/>
              <a:t>www</a:t>
            </a:r>
            <a:r>
              <a:rPr lang="th-TH" dirty="0"/>
              <a:t>.</a:t>
            </a:r>
            <a:r>
              <a:rPr lang="en-US" dirty="0" err="1"/>
              <a:t>freebsd</a:t>
            </a:r>
            <a:r>
              <a:rPr lang="th-TH" dirty="0"/>
              <a:t>.</a:t>
            </a:r>
            <a:r>
              <a:rPr lang="en-US" dirty="0"/>
              <a:t>org</a:t>
            </a:r>
            <a:r>
              <a:rPr lang="th-TH" dirty="0"/>
              <a:t>)</a:t>
            </a:r>
            <a:r>
              <a:rPr lang="en-US" dirty="0"/>
              <a:t/>
            </a:r>
            <a:br>
              <a:rPr lang="en-US" dirty="0"/>
            </a:b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FreeBsD</a:t>
            </a:r>
            <a:endParaRPr lang="en-US" sz="28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th-TH" sz="2800" dirty="0">
                <a:latin typeface="AngsanaUPC" panose="02020603050405020304" pitchFamily="18" charset="-34"/>
                <a:cs typeface="AngsanaUPC" panose="02020603050405020304" pitchFamily="18" charset="-34"/>
              </a:rPr>
              <a:t>เป็นระบบ</a:t>
            </a:r>
            <a:r>
              <a:rPr lang="th-TH" sz="28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ปภิบั</a:t>
            </a:r>
            <a:r>
              <a:rPr lang="th-TH" sz="2800" dirty="0">
                <a:latin typeface="AngsanaUPC" panose="02020603050405020304" pitchFamily="18" charset="-34"/>
                <a:cs typeface="AngsanaUPC" panose="02020603050405020304" pitchFamily="18" charset="-34"/>
              </a:rPr>
              <a:t>ติการ</a:t>
            </a:r>
            <a:r>
              <a:rPr lang="th-TH" sz="28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สายตระกูล </a:t>
            </a:r>
            <a:r>
              <a:rPr lang="en-US" sz="2800" dirty="0">
                <a:latin typeface="AngsanaUPC" panose="02020603050405020304" pitchFamily="18" charset="-34"/>
                <a:cs typeface="AngsanaUPC" panose="02020603050405020304" pitchFamily="18" charset="-34"/>
              </a:rPr>
              <a:t>UNIX </a:t>
            </a:r>
            <a:r>
              <a:rPr lang="th-TH" sz="2800" dirty="0">
                <a:latin typeface="AngsanaUPC" panose="02020603050405020304" pitchFamily="18" charset="-34"/>
                <a:cs typeface="AngsanaUPC" panose="02020603050405020304" pitchFamily="18" charset="-34"/>
              </a:rPr>
              <a:t>อีกตัวหนึ่งที่</a:t>
            </a:r>
            <a:r>
              <a:rPr lang="th-TH" sz="28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กำลัง</a:t>
            </a:r>
            <a:r>
              <a:rPr lang="th-TH" sz="2800" dirty="0">
                <a:latin typeface="AngsanaUPC" panose="02020603050405020304" pitchFamily="18" charset="-34"/>
                <a:cs typeface="AngsanaUPC" panose="02020603050405020304" pitchFamily="18" charset="-34"/>
              </a:rPr>
              <a:t>ได้รับความนิยม</a:t>
            </a:r>
            <a:r>
              <a:rPr lang="th-TH" sz="28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สูงหลาย</a:t>
            </a:r>
            <a:r>
              <a:rPr lang="th-TH" sz="2800" dirty="0">
                <a:latin typeface="AngsanaUPC" panose="02020603050405020304" pitchFamily="18" charset="-34"/>
                <a:cs typeface="AngsanaUPC" panose="02020603050405020304" pitchFamily="18" charset="-34"/>
              </a:rPr>
              <a:t>หน่วยงานเลือกใช้ระบบ</a:t>
            </a:r>
            <a:r>
              <a:rPr lang="th-TH" sz="28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ปฏิบ</a:t>
            </a:r>
            <a:r>
              <a:rPr lang="th-TH" sz="2800" dirty="0">
                <a:latin typeface="AngsanaUPC" panose="02020603050405020304" pitchFamily="18" charset="-34"/>
                <a:cs typeface="AngsanaUPC" panose="02020603050405020304" pitchFamily="18" charset="-34"/>
              </a:rPr>
              <a:t>ติการตัวนี้เนื่องจากมีเสถียรภาพสูง กล่าว</a:t>
            </a:r>
            <a:r>
              <a:rPr lang="th-TH" sz="28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ง่ายๆคือ</a:t>
            </a:r>
            <a:r>
              <a:rPr lang="th-TH" sz="2800" dirty="0">
                <a:latin typeface="AngsanaUPC" panose="02020603050405020304" pitchFamily="18" charset="-34"/>
                <a:cs typeface="AngsanaUPC" panose="02020603050405020304" pitchFamily="18" charset="-34"/>
              </a:rPr>
              <a:t>ล่มยาก ในปัจจุบันศูนย์บริการอินเทอร์เน็ต (</a:t>
            </a:r>
            <a:r>
              <a:rPr lang="en-US" sz="2800" dirty="0">
                <a:latin typeface="AngsanaUPC" panose="02020603050405020304" pitchFamily="18" charset="-34"/>
                <a:cs typeface="AngsanaUPC" panose="02020603050405020304" pitchFamily="18" charset="-34"/>
              </a:rPr>
              <a:t>ISP</a:t>
            </a:r>
            <a:r>
              <a:rPr lang="th-TH" sz="2800" dirty="0">
                <a:latin typeface="AngsanaUPC" panose="02020603050405020304" pitchFamily="18" charset="-34"/>
                <a:cs typeface="AngsanaUPC" panose="02020603050405020304" pitchFamily="18" charset="-34"/>
              </a:rPr>
              <a:t>) หลายเจ้าเลือกใช้</a:t>
            </a:r>
            <a:r>
              <a:rPr lang="th-TH" sz="28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ระบบปฏิบัติการ</a:t>
            </a:r>
            <a:r>
              <a:rPr lang="th-TH" sz="2800" dirty="0">
                <a:latin typeface="AngsanaUPC" panose="02020603050405020304" pitchFamily="18" charset="-34"/>
                <a:cs typeface="AngsanaUPC" panose="02020603050405020304" pitchFamily="18" charset="-34"/>
              </a:rPr>
              <a:t>ตัวนี้ในการบริการเซอร์วิส</a:t>
            </a:r>
            <a:r>
              <a:rPr lang="th-TH" sz="28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ต่างๆ</a:t>
            </a:r>
            <a:r>
              <a:rPr lang="th-TH" sz="2800" dirty="0">
                <a:latin typeface="AngsanaUPC" panose="02020603050405020304" pitchFamily="18" charset="-34"/>
                <a:cs typeface="AngsanaUPC" panose="02020603050405020304" pitchFamily="18" charset="-34"/>
              </a:rPr>
              <a:t> ให้ลูกค้า ระบบ </a:t>
            </a:r>
            <a:r>
              <a:rPr lang="en-US" sz="2800" dirty="0">
                <a:latin typeface="AngsanaUPC" panose="02020603050405020304" pitchFamily="18" charset="-34"/>
                <a:cs typeface="AngsanaUPC" panose="02020603050405020304" pitchFamily="18" charset="-34"/>
              </a:rPr>
              <a:t>FreeBSD </a:t>
            </a:r>
            <a:r>
              <a:rPr lang="th-TH" sz="2800" dirty="0">
                <a:latin typeface="AngsanaUPC" panose="02020603050405020304" pitchFamily="18" charset="-34"/>
                <a:cs typeface="AngsanaUPC" panose="02020603050405020304" pitchFamily="18" charset="-34"/>
              </a:rPr>
              <a:t>เองได้รับการ</a:t>
            </a:r>
            <a:r>
              <a:rPr lang="th-TH" sz="28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พัฒนาต่อไป</a:t>
            </a:r>
            <a:r>
              <a:rPr lang="th-TH" sz="2800" dirty="0">
                <a:latin typeface="AngsanaUPC" panose="02020603050405020304" pitchFamily="18" charset="-34"/>
                <a:cs typeface="AngsanaUPC" panose="02020603050405020304" pitchFamily="18" charset="-34"/>
              </a:rPr>
              <a:t>อีกหลายสาย </a:t>
            </a:r>
            <a:r>
              <a:rPr lang="th-TH" sz="28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เช่น </a:t>
            </a:r>
            <a:r>
              <a:rPr lang="en-US" sz="28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DragonFlyBSD</a:t>
            </a:r>
            <a:endParaRPr lang="en-US" sz="28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endParaRPr lang="th-TH" sz="28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70153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800" dirty="0">
                <a:latin typeface="AngsanaUPC" panose="02020603050405020304" pitchFamily="18" charset="-34"/>
                <a:cs typeface="AngsanaUPC" panose="02020603050405020304" pitchFamily="18" charset="-34"/>
              </a:rPr>
              <a:t>ระบบปฏิบัติการระบบเครือข่าย (</a:t>
            </a:r>
            <a:r>
              <a:rPr lang="en-US" sz="2800" dirty="0">
                <a:latin typeface="AngsanaUPC" panose="02020603050405020304" pitchFamily="18" charset="-34"/>
                <a:cs typeface="AngsanaUPC" panose="02020603050405020304" pitchFamily="18" charset="-34"/>
              </a:rPr>
              <a:t>Network Operating System) </a:t>
            </a:r>
            <a:r>
              <a:rPr lang="th-TH" sz="2800" dirty="0">
                <a:latin typeface="AngsanaUPC" panose="02020603050405020304" pitchFamily="18" charset="-34"/>
                <a:cs typeface="AngsanaUPC" panose="02020603050405020304" pitchFamily="18" charset="-34"/>
              </a:rPr>
              <a:t>ใช้</a:t>
            </a:r>
            <a:r>
              <a:rPr lang="th-TH" sz="28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ชื่อย่อว่า</a:t>
            </a:r>
            <a:r>
              <a:rPr lang="en-US" sz="28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 </a:t>
            </a:r>
            <a:r>
              <a:rPr lang="en-US" sz="28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NOS </a:t>
            </a:r>
            <a:r>
              <a:rPr lang="th-TH" sz="2800" dirty="0">
                <a:latin typeface="AngsanaUPC" panose="02020603050405020304" pitchFamily="18" charset="-34"/>
                <a:cs typeface="AngsanaUPC" panose="02020603050405020304" pitchFamily="18" charset="-34"/>
              </a:rPr>
              <a:t>โดยระบบปฏิบัติการเครือข่ายในปัจจุบันมีให้เลือกใช้งานหลายตัวด้วยกัน </a:t>
            </a:r>
            <a:r>
              <a:rPr lang="th-TH" sz="28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เช่น</a:t>
            </a:r>
            <a:r>
              <a:rPr lang="en-US" sz="28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 UNIX, </a:t>
            </a:r>
            <a:r>
              <a:rPr lang="en-US" sz="2800" dirty="0">
                <a:latin typeface="AngsanaUPC" panose="02020603050405020304" pitchFamily="18" charset="-34"/>
                <a:cs typeface="AngsanaUPC" panose="02020603050405020304" pitchFamily="18" charset="-34"/>
              </a:rPr>
              <a:t>Windows, Linux, FreeBSD  NOS </a:t>
            </a:r>
            <a:r>
              <a:rPr lang="th-TH" sz="2800" dirty="0">
                <a:latin typeface="AngsanaUPC" panose="02020603050405020304" pitchFamily="18" charset="-34"/>
                <a:cs typeface="AngsanaUPC" panose="02020603050405020304" pitchFamily="18" charset="-34"/>
              </a:rPr>
              <a:t>ตัว</a:t>
            </a:r>
            <a:r>
              <a:rPr lang="th-TH" sz="28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ที่นิยม</a:t>
            </a:r>
            <a:r>
              <a:rPr lang="th-TH" sz="2800" dirty="0">
                <a:latin typeface="AngsanaUPC" panose="02020603050405020304" pitchFamily="18" charset="-34"/>
                <a:cs typeface="AngsanaUPC" panose="02020603050405020304" pitchFamily="18" charset="-34"/>
              </a:rPr>
              <a:t>ใช้ในปัจจุบัน  ซึ่งการที่ผู้ดูแลระบบจะเลือกใช้งานระบบ </a:t>
            </a:r>
            <a:r>
              <a:rPr lang="en-US" sz="28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NOS</a:t>
            </a:r>
            <a:r>
              <a:rPr lang="th-TH" sz="28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 ตัว</a:t>
            </a:r>
            <a:r>
              <a:rPr lang="th-TH" sz="2800" dirty="0">
                <a:latin typeface="AngsanaUPC" panose="02020603050405020304" pitchFamily="18" charset="-34"/>
                <a:cs typeface="AngsanaUPC" panose="02020603050405020304" pitchFamily="18" charset="-34"/>
              </a:rPr>
              <a:t>ใดนั้น ขึ้นอยู่กับนโยบายและงบประมาณของบริษัทเป็นหลัก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86795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th-TH" dirty="0"/>
              <a:t>:</a:t>
            </a:r>
            <a:r>
              <a:rPr lang="en-US" dirty="0"/>
              <a:t>UU </a:t>
            </a:r>
            <a:r>
              <a:rPr lang="en-US" dirty="0" err="1"/>
              <a:t>NetBSD</a:t>
            </a:r>
            <a:r>
              <a:rPr lang="en-US" dirty="0"/>
              <a:t> </a:t>
            </a:r>
            <a:r>
              <a:rPr lang="th-TH" dirty="0"/>
              <a:t>(</a:t>
            </a:r>
            <a:r>
              <a:rPr lang="en-US" dirty="0"/>
              <a:t>www</a:t>
            </a:r>
            <a:r>
              <a:rPr lang="th-TH" dirty="0"/>
              <a:t>.</a:t>
            </a:r>
            <a:r>
              <a:rPr lang="en-US" dirty="0" err="1"/>
              <a:t>netbsd</a:t>
            </a:r>
            <a:r>
              <a:rPr lang="th-TH" dirty="0"/>
              <a:t>.</a:t>
            </a:r>
            <a:r>
              <a:rPr lang="en-US" dirty="0"/>
              <a:t>org</a:t>
            </a:r>
            <a:r>
              <a:rPr lang="th-TH" dirty="0"/>
              <a:t>)</a:t>
            </a:r>
            <a:r>
              <a:rPr lang="en-US" dirty="0"/>
              <a:t/>
            </a:r>
            <a:br>
              <a:rPr lang="en-US" dirty="0"/>
            </a:b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600" dirty="0">
                <a:latin typeface="AngsanaUPC" panose="02020603050405020304" pitchFamily="18" charset="-34"/>
                <a:cs typeface="AngsanaUPC" panose="02020603050405020304" pitchFamily="18" charset="-34"/>
              </a:rPr>
              <a:t>เป็น ระบบปฏิบัติการที่มีความเสถียรภาพสูง </a:t>
            </a:r>
            <a:r>
              <a:rPr lang="th-TH" sz="36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สามารถติดตั้ง</a:t>
            </a:r>
            <a:r>
              <a:rPr lang="th-TH" sz="3600" dirty="0">
                <a:latin typeface="AngsanaUPC" panose="02020603050405020304" pitchFamily="18" charset="-34"/>
                <a:cs typeface="AngsanaUPC" panose="02020603050405020304" pitchFamily="18" charset="-34"/>
              </a:rPr>
              <a:t>บนซีพียู เกีอบทุกตระกูล </a:t>
            </a:r>
            <a:r>
              <a:rPr lang="th-TH" sz="36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เช่น </a:t>
            </a:r>
            <a:r>
              <a:rPr lang="en-US" sz="3600" dirty="0">
                <a:latin typeface="AngsanaUPC" panose="02020603050405020304" pitchFamily="18" charset="-34"/>
                <a:cs typeface="AngsanaUPC" panose="02020603050405020304" pitchFamily="18" charset="-34"/>
              </a:rPr>
              <a:t>Alpha, PowerPC, </a:t>
            </a:r>
            <a:r>
              <a:rPr lang="en-US" sz="36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1986,VAX</a:t>
            </a:r>
            <a:r>
              <a:rPr lang="en-US" sz="3600" dirty="0">
                <a:latin typeface="AngsanaUPC" panose="02020603050405020304" pitchFamily="18" charset="-34"/>
                <a:cs typeface="AngsanaUPC" panose="02020603050405020304" pitchFamily="18" charset="-34"/>
              </a:rPr>
              <a:t>, SPARC, x86</a:t>
            </a:r>
            <a:r>
              <a:rPr lang="th-TH" sz="3600" dirty="0">
                <a:latin typeface="AngsanaUPC" panose="02020603050405020304" pitchFamily="18" charset="-34"/>
                <a:cs typeface="AngsanaUPC" panose="02020603050405020304" pitchFamily="18" charset="-34"/>
              </a:rPr>
              <a:t>-</a:t>
            </a:r>
            <a:r>
              <a:rPr lang="en-US" sz="3600" dirty="0">
                <a:latin typeface="AngsanaUPC" panose="02020603050405020304" pitchFamily="18" charset="-34"/>
                <a:cs typeface="AngsanaUPC" panose="02020603050405020304" pitchFamily="18" charset="-34"/>
              </a:rPr>
              <a:t>647</a:t>
            </a:r>
            <a:r>
              <a:rPr lang="th-TH" sz="3600" dirty="0">
                <a:latin typeface="AngsanaUPC" panose="02020603050405020304" pitchFamily="18" charset="-34"/>
                <a:cs typeface="AngsanaUPC" panose="02020603050405020304" pitchFamily="18" charset="-34"/>
              </a:rPr>
              <a:t>รวมทั้งสามารถ</a:t>
            </a:r>
            <a:r>
              <a:rPr lang="th-TH" sz="36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ทํางาน</a:t>
            </a:r>
            <a:r>
              <a:rPr lang="th-TH" sz="3600" dirty="0">
                <a:latin typeface="AngsanaUPC" panose="02020603050405020304" pitchFamily="18" charset="-34"/>
                <a:cs typeface="AngsanaUPC" panose="02020603050405020304" pitchFamily="18" charset="-34"/>
              </a:rPr>
              <a:t>บน</a:t>
            </a:r>
            <a:r>
              <a:rPr lang="th-TH" sz="3600" dirty="0" err="1" smtClean="0">
                <a:latin typeface="AngsanaUPC" panose="02020603050405020304" pitchFamily="18" charset="-34"/>
                <a:cs typeface="AngsanaUPC" panose="02020603050405020304" pitchFamily="18" charset="-34"/>
              </a:rPr>
              <a:t>โปรเซสเซอร์</a:t>
            </a:r>
            <a:r>
              <a:rPr lang="th-TH" sz="36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แบบ </a:t>
            </a:r>
            <a:r>
              <a:rPr lang="en-US" sz="3600" dirty="0">
                <a:latin typeface="AngsanaUPC" panose="02020603050405020304" pitchFamily="18" charset="-34"/>
                <a:cs typeface="AngsanaUPC" panose="02020603050405020304" pitchFamily="18" charset="-34"/>
              </a:rPr>
              <a:t>64</a:t>
            </a:r>
            <a:r>
              <a:rPr lang="th-TH" sz="3600" dirty="0">
                <a:latin typeface="AngsanaUPC" panose="02020603050405020304" pitchFamily="18" charset="-34"/>
                <a:cs typeface="AngsanaUPC" panose="02020603050405020304" pitchFamily="18" charset="-34"/>
              </a:rPr>
              <a:t> บิต ใช้</a:t>
            </a:r>
            <a:r>
              <a:rPr lang="th-TH" sz="36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แพ็กเกจ</a:t>
            </a:r>
            <a:r>
              <a:rPr lang="th-TH" sz="3600" dirty="0">
                <a:latin typeface="AngsanaUPC" panose="02020603050405020304" pitchFamily="18" charset="-34"/>
                <a:cs typeface="AngsanaUPC" panose="02020603050405020304" pitchFamily="18" charset="-34"/>
              </a:rPr>
              <a:t>ซอฟต์แวร์ภายในแบบ </a:t>
            </a:r>
            <a:r>
              <a:rPr lang="en-US" sz="3600" dirty="0" err="1" smtClean="0">
                <a:latin typeface="AngsanaUPC" panose="02020603050405020304" pitchFamily="18" charset="-34"/>
                <a:cs typeface="AngsanaUPC" panose="02020603050405020304" pitchFamily="18" charset="-34"/>
              </a:rPr>
              <a:t>pkgsrc</a:t>
            </a:r>
            <a:r>
              <a:rPr lang="en-US" sz="3600" dirty="0">
                <a:latin typeface="AngsanaUPC" panose="02020603050405020304" pitchFamily="18" charset="-34"/>
                <a:cs typeface="AngsanaUPC" panose="02020603050405020304" pitchFamily="18" charset="-34"/>
              </a:rPr>
              <a:t> </a:t>
            </a:r>
            <a:r>
              <a:rPr lang="en-US" sz="3600" dirty="0" err="1" smtClean="0">
                <a:latin typeface="AngsanaUPC" panose="02020603050405020304" pitchFamily="18" charset="-34"/>
                <a:cs typeface="AngsanaUPC" panose="02020603050405020304" pitchFamily="18" charset="-34"/>
              </a:rPr>
              <a:t>NetBSD</a:t>
            </a:r>
            <a:endParaRPr lang="en-US" sz="36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endParaRPr lang="th-TH" sz="36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43424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th-TH" dirty="0"/>
              <a:t>:</a:t>
            </a:r>
            <a:r>
              <a:rPr lang="en-US" dirty="0"/>
              <a:t>UU </a:t>
            </a:r>
            <a:r>
              <a:rPr lang="en-US" dirty="0" err="1"/>
              <a:t>OpenBSD</a:t>
            </a:r>
            <a:r>
              <a:rPr lang="en-US" dirty="0"/>
              <a:t> </a:t>
            </a:r>
            <a:r>
              <a:rPr lang="th-TH" dirty="0"/>
              <a:t>(</a:t>
            </a:r>
            <a:r>
              <a:rPr lang="en-US" dirty="0"/>
              <a:t>www</a:t>
            </a:r>
            <a:r>
              <a:rPr lang="th-TH" dirty="0"/>
              <a:t>.</a:t>
            </a:r>
            <a:r>
              <a:rPr lang="en-US" dirty="0" err="1"/>
              <a:t>openbsd</a:t>
            </a:r>
            <a:r>
              <a:rPr lang="th-TH" dirty="0"/>
              <a:t>.</a:t>
            </a:r>
            <a:r>
              <a:rPr lang="en-US" dirty="0"/>
              <a:t>org</a:t>
            </a:r>
            <a:r>
              <a:rPr lang="th-TH" dirty="0"/>
              <a:t>)</a:t>
            </a:r>
            <a:r>
              <a:rPr lang="en-US" dirty="0"/>
              <a:t/>
            </a:r>
            <a:br>
              <a:rPr lang="en-US" dirty="0"/>
            </a:b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เป็นระบบปฏิบัติการ 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Open Source 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คล้ายๆ กับ 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FreeBSD 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และ </a:t>
            </a:r>
            <a:r>
              <a:rPr lang="en-US" sz="3200" dirty="0" err="1" smtClean="0">
                <a:latin typeface="AngsanaUPC" panose="02020603050405020304" pitchFamily="18" charset="-34"/>
                <a:cs typeface="AngsanaUPC" panose="02020603050405020304" pitchFamily="18" charset="-34"/>
              </a:rPr>
              <a:t>NetBSD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 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สามารถ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ทดสอบรันไฟล์จากจากระบบปฏิบัติการอื่น 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ๆเช่น 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SVR4 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(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Solaris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)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, FreeBSD, Linux, BSD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/</a:t>
            </a:r>
            <a:r>
              <a:rPr lang="en-US" sz="3200" dirty="0" err="1" smtClean="0">
                <a:latin typeface="AngsanaUPC" panose="02020603050405020304" pitchFamily="18" charset="-34"/>
                <a:cs typeface="AngsanaUPC" panose="02020603050405020304" pitchFamily="18" charset="-34"/>
              </a:rPr>
              <a:t>OS,SunOS</a:t>
            </a:r>
            <a:r>
              <a:rPr lang="en-US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 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และ 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HP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-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UX 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ได้ </a:t>
            </a:r>
            <a:endParaRPr lang="en-US" sz="32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endParaRPr lang="th-TH" sz="32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67333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th-TH" dirty="0"/>
              <a:t>ระบบปฏิบัติการ </a:t>
            </a:r>
            <a:r>
              <a:rPr lang="en-US" dirty="0"/>
              <a:t>Linux </a:t>
            </a:r>
            <a:r>
              <a:rPr lang="th-TH" dirty="0" smtClean="0"/>
              <a:t>โดยคน</a:t>
            </a:r>
            <a:r>
              <a:rPr lang="th-TH" dirty="0"/>
              <a:t>ไทย</a:t>
            </a:r>
            <a:r>
              <a:rPr lang="en-US" dirty="0"/>
              <a:t/>
            </a:r>
            <a:br>
              <a:rPr lang="en-US" dirty="0"/>
            </a:b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ระบบปฏิบัติการ</a:t>
            </a:r>
            <a:r>
              <a:rPr lang="th-TH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ลีนุกซ์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ฝีมือคนไทย ในปัจจุบันมีให้เลือกใช้งานหลายตัว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เช่น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 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เดียวกัน </a:t>
            </a:r>
          </a:p>
          <a:p>
            <a:endParaRPr lang="en-US" sz="32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endParaRPr lang="th-TH" sz="32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40745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Linux</a:t>
            </a:r>
            <a:r>
              <a:rPr lang="en-US" dirty="0"/>
              <a:t> TLE </a:t>
            </a:r>
            <a:r>
              <a:rPr lang="en-US" dirty="0"/>
              <a:t>(www.opentle.org)</a:t>
            </a:r>
            <a:br>
              <a:rPr lang="en-US" dirty="0"/>
            </a:b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err="1">
                <a:solidFill>
                  <a:srgbClr val="FFFF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ลีนุกซ์ทะเล</a:t>
            </a:r>
            <a:r>
              <a:rPr lang="th-TH" sz="3200" dirty="0">
                <a:solidFill>
                  <a:srgbClr val="FFFF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คำว่า </a:t>
            </a:r>
            <a:r>
              <a:rPr lang="en-US" sz="3200" dirty="0">
                <a:solidFill>
                  <a:srgbClr val="FFFF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TLE 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ย่อมาจาก 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Thai Language Extension 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เป็น</a:t>
            </a:r>
            <a:r>
              <a:rPr lang="th-TH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ลีนุกซ์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ที่พัฒนาขึ้นโดยทีมงานวิจัยจาก 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NECTEC 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เน้นทำงานแบบ 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Desktop 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เพื่อนำมา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แทนระบบปฏิบัติการ 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Windows 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มีโปรแกรมให้ใช้งานภายในมากมาย 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รวมทั้ง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มี 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User interface 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ติดต่อเป็นภาษาไทย </a:t>
            </a:r>
            <a:r>
              <a:rPr lang="th-TH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ลีนุกซ์ทะเล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 (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Linux TLE)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พัฒนาไปถึง</a:t>
            </a:r>
            <a:r>
              <a:rPr lang="th-TH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เวอร์ชัน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 10 ใช้โค้ด</a:t>
            </a:r>
            <a:r>
              <a:rPr lang="th-TH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เนม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ว่า “</a:t>
            </a:r>
            <a:r>
              <a:rPr lang="en-US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aownang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" </a:t>
            </a:r>
            <a:r>
              <a:rPr lang="th-TH" sz="32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อ่าวนาง</a:t>
            </a:r>
          </a:p>
          <a:p>
            <a:endParaRPr lang="th-TH" sz="32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79724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</a:t>
            </a:r>
            <a:br>
              <a:rPr lang="en-US" dirty="0"/>
            </a:br>
            <a:r>
              <a:rPr lang="en-US" dirty="0"/>
              <a:t>Linux-SIS </a:t>
            </a:r>
            <a:r>
              <a:rPr lang="en-US" dirty="0"/>
              <a:t>(www.nectec.or.th/linux-sis)</a:t>
            </a:r>
            <a:br>
              <a:rPr lang="en-US" dirty="0"/>
            </a:b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h-TH" sz="3200" dirty="0" err="1">
                <a:solidFill>
                  <a:srgbClr val="FFFF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ลินุกซ์ซิส</a:t>
            </a:r>
            <a:r>
              <a:rPr lang="th-TH" sz="3200" dirty="0">
                <a:solidFill>
                  <a:srgbClr val="FFFF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คำว่า </a:t>
            </a:r>
            <a:r>
              <a:rPr lang="en-US" sz="3200" dirty="0">
                <a:solidFill>
                  <a:srgbClr val="FFFF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SIS 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ย่อมาจาก 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School or Small 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0</a:t>
            </a:r>
            <a:r>
              <a:rPr lang="en-US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ffice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 Internet Server</a:t>
            </a:r>
          </a:p>
          <a:p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เป็น</a:t>
            </a:r>
            <a:r>
              <a:rPr lang="th-TH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ลีนุกซ์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ทีพัฒนาโดยทีมงานวิจัยที 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NECTEC 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เช่นเดียวกันกับ</a:t>
            </a:r>
            <a:r>
              <a:rPr lang="th-TH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ลีนุกซ์ทะเล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 (</a:t>
            </a:r>
            <a:r>
              <a:rPr lang="en-US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Linux TLE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) 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แต่</a:t>
            </a:r>
            <a:r>
              <a:rPr lang="th-TH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ลีนุกซ์ซิส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จะเน้นทำงานเป็น 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Intranet/Internet Server 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ช่วงแรกทำขึ้น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เพื่อใช้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งานเป็นเครื่อง</a:t>
            </a:r>
            <a:r>
              <a:rPr lang="th-TH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เซิร์ฟเวอร์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ให้กับโรงเรียน ปัจจุบันสามารถนำไปติดตั้งทำ</a:t>
            </a:r>
            <a:r>
              <a:rPr lang="th-TH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เชิร์ฟ</a:t>
            </a:r>
            <a:r>
              <a:rPr lang="th-TH" sz="3200" dirty="0" err="1" smtClean="0">
                <a:latin typeface="AngsanaUPC" panose="02020603050405020304" pitchFamily="18" charset="-34"/>
                <a:cs typeface="AngsanaUPC" panose="02020603050405020304" pitchFamily="18" charset="-34"/>
              </a:rPr>
              <a:t>เวอร์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ใช้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งานในหน่วยงานได้เช่นกัน</a:t>
            </a:r>
            <a:endParaRPr lang="en-US" sz="32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endParaRPr lang="th-TH" sz="32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434497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Burapa</a:t>
            </a:r>
            <a:r>
              <a:rPr lang="en-US" dirty="0"/>
              <a:t> Linux (</a:t>
            </a:r>
            <a:r>
              <a:rPr lang="en-US" u="sng" dirty="0">
                <a:hlinkClick r:id="rId2"/>
              </a:rPr>
              <a:t>www.buraphalinux.org</a:t>
            </a:r>
            <a:r>
              <a:rPr lang="en-US" dirty="0"/>
              <a:t>)</a:t>
            </a:r>
            <a:br>
              <a:rPr lang="en-US" dirty="0"/>
            </a:b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เป็น</a:t>
            </a:r>
            <a:r>
              <a:rPr lang="th-TH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ลีนุกซ์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ที่พัฒนาโดย ทีมวิจัยมหาวิทยาลัย</a:t>
            </a:r>
            <a:r>
              <a:rPr lang="th-TH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บูรพา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 พัฒนามาจากต้นแบบ 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Slackware Linux</a:t>
            </a:r>
          </a:p>
          <a:p>
            <a:endParaRPr lang="th-TH" sz="32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63923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Grand Linux (www.grandlinux.com)</a:t>
            </a:r>
            <a:br>
              <a:rPr lang="en-US" dirty="0"/>
            </a:b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เป็น</a:t>
            </a:r>
            <a:r>
              <a:rPr lang="th-TH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ลี</a:t>
            </a:r>
            <a:r>
              <a:rPr lang="th-TH" sz="3200" dirty="0" err="1" smtClean="0">
                <a:latin typeface="AngsanaUPC" panose="02020603050405020304" pitchFamily="18" charset="-34"/>
                <a:cs typeface="AngsanaUPC" panose="02020603050405020304" pitchFamily="18" charset="-34"/>
              </a:rPr>
              <a:t>นุกซ์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ที่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พัฒนาขึ้นเพื่อการค้า มี 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User interface 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ติดต่อเป็น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ภาษาไทยเหมาะ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กับองค์กรที่มีงบประมาณจำกัด แต่ต้องการ</a:t>
            </a:r>
            <a:r>
              <a:rPr lang="th-TH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เซิร์ฟเวอร์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ทำงานได้หลาย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อย่างเช่น 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Firewall, IDS,VPN, Proxy, DHCP, File/Print, Mail 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และ 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Web Server 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เป็นต้น</a:t>
            </a:r>
            <a:endParaRPr lang="en-US" sz="32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endParaRPr lang="th-TH" sz="32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15537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Phayoune</a:t>
            </a:r>
            <a:r>
              <a:rPr lang="en-US" dirty="0"/>
              <a:t> Linux (www.phayoune.org)</a:t>
            </a:r>
            <a:br>
              <a:rPr lang="en-US" dirty="0"/>
            </a:b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พะยูน</a:t>
            </a:r>
            <a:r>
              <a:rPr lang="th-TH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ลีนุกซ์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เป็น</a:t>
            </a:r>
            <a:r>
              <a:rPr lang="th-TH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ลีนุกซ์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ที่ทำขึ้นเพื่อการค้าเช่นเดียวกัน โดยการพัฒนาเน้นที่ความปลอดภัยเป็นหลัก มีให้เลือกหลายชนิด เช่น </a:t>
            </a:r>
            <a:r>
              <a:rPr lang="en-US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Phayoune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 Firewall </a:t>
            </a:r>
            <a:r>
              <a:rPr lang="en-US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SME,Phayoune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 Mail </a:t>
            </a:r>
            <a:r>
              <a:rPr lang="en-US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SME,Phayoune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 </a:t>
            </a:r>
            <a:r>
              <a:rPr lang="en-US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Vitual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 </a:t>
            </a:r>
            <a:r>
              <a:rPr lang="en-US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Server,Phayoune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 Thin Clients</a:t>
            </a:r>
          </a:p>
          <a:p>
            <a:endParaRPr lang="th-TH" sz="32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91739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ระบบปฏิบัติการ</a:t>
            </a:r>
            <a:r>
              <a:rPr lang="en-US" dirty="0"/>
              <a:t> UNIX</a:t>
            </a:r>
            <a:br>
              <a:rPr lang="en-US" dirty="0"/>
            </a:b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UNIX 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เป็นระบบปฏิบัติการสำหรับรันบนระบบใหญ่ๆ ทีมีการ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ประมวลผล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 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และ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ความเที่ยงตรงสูง ทำงานบนเครื่องมินิคอมพิวเตอร์ (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Mini Computer), 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เมนเฟรม</a:t>
            </a:r>
            <a:r>
              <a:rPr lang="th-TH" sz="3200" dirty="0" err="1" smtClean="0">
                <a:latin typeface="AngsanaUPC" panose="02020603050405020304" pitchFamily="18" charset="-34"/>
                <a:cs typeface="AngsanaUPC" panose="02020603050405020304" pitchFamily="18" charset="-34"/>
              </a:rPr>
              <a:t>คอมพิว</a:t>
            </a:r>
            <a:r>
              <a:rPr lang="th-TH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เตอร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็ (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Mainframe Computer) 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หรือซู</a:t>
            </a:r>
            <a:r>
              <a:rPr lang="th-TH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เปอร์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คอมพิวเตอร์ (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Super </a:t>
            </a:r>
            <a:r>
              <a:rPr lang="en-US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Computer)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ตัวอย่าง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ระบบ 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UNIX 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ที่ได้รับความนิยม เช่น 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Solaris. </a:t>
            </a:r>
            <a:r>
              <a:rPr lang="en-US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AlX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, HP-UX 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ใน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การศึกษาระบบ 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UNIX 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นั้นเนะนาให้ทดลองลง 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Linux 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ใช้งานก่อน เพราะคำสั่งส่วนมากจะคล้ายๆกัน</a:t>
            </a:r>
            <a:endParaRPr lang="en-US" sz="32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endParaRPr lang="th-TH" sz="32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304732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สรุป</a:t>
            </a:r>
            <a:r>
              <a:rPr lang="en-US" dirty="0"/>
              <a:t/>
            </a:r>
            <a:br>
              <a:rPr lang="en-US" dirty="0"/>
            </a:b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>
            <a:noAutofit/>
          </a:bodyPr>
          <a:lstStyle/>
          <a:p>
            <a:r>
              <a:rPr lang="th-TH" sz="2800" dirty="0">
                <a:latin typeface="AngsanaUPC" panose="02020603050405020304" pitchFamily="18" charset="-34"/>
                <a:cs typeface="AngsanaUPC" panose="02020603050405020304" pitchFamily="18" charset="-34"/>
              </a:rPr>
              <a:t>ระบบปฏิบัติการเครือข่ายที</a:t>
            </a:r>
            <a:r>
              <a:rPr lang="th-TH" sz="28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น่า</a:t>
            </a:r>
            <a:r>
              <a:rPr lang="th-TH" sz="28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สนใจ</a:t>
            </a:r>
            <a:r>
              <a:rPr lang="th-TH" sz="28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และดู</a:t>
            </a:r>
            <a:r>
              <a:rPr lang="th-TH" sz="28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มี</a:t>
            </a:r>
            <a:r>
              <a:rPr lang="th-TH" sz="28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อนาคต</a:t>
            </a:r>
            <a:r>
              <a:rPr lang="th-TH" sz="2800" dirty="0">
                <a:latin typeface="AngsanaUPC" panose="02020603050405020304" pitchFamily="18" charset="-34"/>
                <a:cs typeface="AngsanaUPC" panose="02020603050405020304" pitchFamily="18" charset="-34"/>
              </a:rPr>
              <a:t>จะ</a:t>
            </a:r>
            <a:r>
              <a:rPr lang="th-TH" sz="28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สดใส</a:t>
            </a:r>
            <a:r>
              <a:rPr lang="th-TH" sz="2800" dirty="0" err="1" smtClean="0">
                <a:latin typeface="AngsanaUPC" panose="02020603050405020304" pitchFamily="18" charset="-34"/>
                <a:cs typeface="AngsanaUPC" panose="02020603050405020304" pitchFamily="18" charset="-34"/>
              </a:rPr>
              <a:t>เเละ</a:t>
            </a:r>
            <a:r>
              <a:rPr lang="th-TH" sz="2800" dirty="0">
                <a:latin typeface="AngsanaUPC" panose="02020603050405020304" pitchFamily="18" charset="-34"/>
                <a:cs typeface="AngsanaUPC" panose="02020603050405020304" pitchFamily="18" charset="-34"/>
              </a:rPr>
              <a:t>เป็นความต้องการของตลาด ในปัจจุบันน่าจะเหลืออยู่เพียงไม่กีตัว </a:t>
            </a:r>
            <a:r>
              <a:rPr lang="th-TH" sz="28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ผู้</a:t>
            </a:r>
            <a:r>
              <a:rPr lang="th-TH" sz="2800" dirty="0">
                <a:latin typeface="AngsanaUPC" panose="02020603050405020304" pitchFamily="18" charset="-34"/>
                <a:cs typeface="AngsanaUPC" panose="02020603050405020304" pitchFamily="18" charset="-34"/>
              </a:rPr>
              <a:t>ที่ต้องการเป็นผู้ดูแลระบบเครือข่ายจะต้องหมั่นศึกษา</a:t>
            </a:r>
            <a:r>
              <a:rPr lang="th-TH" sz="28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ระบบปฏิบัติการเครือข่าย 5 ตระกูล</a:t>
            </a:r>
            <a:r>
              <a:rPr lang="th-TH" sz="28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ต่อไปนี้</a:t>
            </a:r>
          </a:p>
          <a:p>
            <a:r>
              <a:rPr lang="en-US" sz="28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Windows Server</a:t>
            </a:r>
            <a:endParaRPr lang="en-US" sz="28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r>
              <a:rPr lang="en-US" sz="28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RedHat</a:t>
            </a:r>
            <a:r>
              <a:rPr lang="en-US" sz="2800" dirty="0">
                <a:latin typeface="AngsanaUPC" panose="02020603050405020304" pitchFamily="18" charset="-34"/>
                <a:cs typeface="AngsanaUPC" panose="02020603050405020304" pitchFamily="18" charset="-34"/>
              </a:rPr>
              <a:t> /Fedora</a:t>
            </a:r>
          </a:p>
          <a:p>
            <a:r>
              <a:rPr lang="en-US" sz="28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SuSE</a:t>
            </a:r>
            <a:endParaRPr lang="en-US" sz="28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r>
              <a:rPr lang="en-US" sz="2800" dirty="0">
                <a:latin typeface="AngsanaUPC" panose="02020603050405020304" pitchFamily="18" charset="-34"/>
                <a:cs typeface="AngsanaUPC" panose="02020603050405020304" pitchFamily="18" charset="-34"/>
              </a:rPr>
              <a:t>FreeBSD</a:t>
            </a:r>
          </a:p>
          <a:p>
            <a:r>
              <a:rPr lang="en-US" sz="2800" dirty="0">
                <a:latin typeface="AngsanaUPC" panose="02020603050405020304" pitchFamily="18" charset="-34"/>
                <a:cs typeface="AngsanaUPC" panose="02020603050405020304" pitchFamily="18" charset="-34"/>
              </a:rPr>
              <a:t>Solaris</a:t>
            </a:r>
          </a:p>
          <a:p>
            <a:endParaRPr lang="th-TH" sz="28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63899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ตัวแทนเนื้อหา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3254" y="900547"/>
            <a:ext cx="7281040" cy="517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14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แบบฝึกหัด</a:t>
            </a:r>
            <a:endParaRPr lang="th-TH" dirty="0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ให้นักศึกษาเลือก </a:t>
            </a:r>
            <a:r>
              <a:rPr lang="en-US" dirty="0" smtClean="0"/>
              <a:t>NOS </a:t>
            </a:r>
            <a:r>
              <a:rPr lang="th-TH" dirty="0" smtClean="0"/>
              <a:t>ที่ตนเองสนใจคนล่ะ 1 </a:t>
            </a:r>
            <a:r>
              <a:rPr lang="en-US" dirty="0" smtClean="0"/>
              <a:t>NOS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71876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ระบบปฏิบัติการ </a:t>
            </a:r>
            <a:r>
              <a:rPr lang="en-US" dirty="0"/>
              <a:t>Windows </a:t>
            </a:r>
            <a:r>
              <a:rPr lang="en-US" dirty="0" smtClean="0"/>
              <a:t>Server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ระบบปฏิบัติการ 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Windows Server </a:t>
            </a:r>
            <a:r>
              <a:rPr lang="en-US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2003 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เป็น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ระบบปฏิบัติการเครือข่ายที่ค่อนข้างเป็นมิตรกับผู้ใช้ การคอน</a:t>
            </a:r>
            <a:r>
              <a:rPr lang="th-TH" sz="3200" dirty="0" err="1" smtClean="0">
                <a:latin typeface="AngsanaUPC" panose="02020603050405020304" pitchFamily="18" charset="-34"/>
                <a:cs typeface="AngsanaUPC" panose="02020603050405020304" pitchFamily="18" charset="-34"/>
              </a:rPr>
              <a:t>ฟิก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ค่า</a:t>
            </a:r>
            <a:r>
              <a:rPr lang="th-TH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ต่างๆ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 ค่อนข้างทำได้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ง่ายๆ แต่มีราคา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ค่อนข้างสู่ง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ไป เหมาะสำหรับ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บริษัทหรือองค์กรที่มี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กำลังต้องการลงทุนไม่มีเป็นปัญหาทางการเงิน 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ข้อดีของการใช้ระบบ </a:t>
            </a:r>
            <a:r>
              <a:rPr lang="en-US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Windows Server 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คือการบริการหลังการขายที่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ดี</a:t>
            </a:r>
            <a:endParaRPr lang="th-TH" sz="32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28236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ระบบปฏิบัติการ </a:t>
            </a:r>
            <a:r>
              <a:rPr lang="en-US" dirty="0"/>
              <a:t>Windows Server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หากมีปัญหาการใช้งาน 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สามารถโทร 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สอบถามทางเทคนิคจากฝ่าย 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Support 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ได้ทันที สำหรับ 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Windows Server </a:t>
            </a:r>
            <a:r>
              <a:rPr lang="en-US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2003 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มี 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ให้เลือกใช้งานอยู่ 4 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ชุด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 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คือ</a:t>
            </a:r>
          </a:p>
          <a:p>
            <a:r>
              <a:rPr lang="en-US" sz="3200" dirty="0">
                <a:solidFill>
                  <a:srgbClr val="FFFF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Windows Server 2003 Web Edition 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เหมาะ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สำหรับ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ใช้ใน</a:t>
            </a:r>
            <a:r>
              <a:rPr lang="th-TH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การ</a:t>
            </a:r>
            <a:r>
              <a:rPr lang="th-TH" sz="3200" dirty="0" err="1" smtClean="0">
                <a:latin typeface="AngsanaUPC" panose="02020603050405020304" pitchFamily="18" charset="-34"/>
                <a:cs typeface="AngsanaUPC" panose="02020603050405020304" pitchFamily="18" charset="-34"/>
              </a:rPr>
              <a:t>ทำ</a:t>
            </a:r>
            <a:r>
              <a:rPr lang="en-US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Web 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Server 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หรือ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ใช้งานแอปพลิ</a:t>
            </a:r>
            <a:r>
              <a:rPr lang="th-TH" sz="3200" dirty="0" err="1" smtClean="0">
                <a:latin typeface="AngsanaUPC" panose="02020603050405020304" pitchFamily="18" charset="-34"/>
                <a:cs typeface="AngsanaUPC" panose="02020603050405020304" pitchFamily="18" charset="-34"/>
              </a:rPr>
              <a:t>เค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ชั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น</a:t>
            </a:r>
            <a:r>
              <a:rPr lang="th-TH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ต่างๆ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 บนเว็บ รองรับ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จำนวน</a:t>
            </a:r>
            <a:r>
              <a:rPr lang="th-TH" sz="3200" dirty="0" err="1" smtClean="0">
                <a:latin typeface="AngsanaUPC" panose="02020603050405020304" pitchFamily="18" charset="-34"/>
                <a:cs typeface="AngsanaUPC" panose="02020603050405020304" pitchFamily="18" charset="-34"/>
              </a:rPr>
              <a:t>โปรเซสเซอร์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สูงสุด 2 ตัว</a:t>
            </a:r>
          </a:p>
          <a:p>
            <a:endParaRPr lang="th-TH" sz="32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69296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ระบบปฏิบัติการ </a:t>
            </a:r>
            <a:r>
              <a:rPr lang="en-US" dirty="0"/>
              <a:t>Windows Server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rgbClr val="FFFF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Windows Server 2003 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Standard Edition 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เหมาะสำหรับใช้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งานทั่วไป 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รองรับจำนวน</a:t>
            </a:r>
            <a:r>
              <a:rPr lang="th-TH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โปรเซสเซอร์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สูงสุด 4 ตัว</a:t>
            </a:r>
          </a:p>
          <a:p>
            <a:r>
              <a:rPr lang="en-US" sz="3200" dirty="0">
                <a:solidFill>
                  <a:srgbClr val="FFFF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Windows Server 2003 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Enterprise Edition 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เหมาะสำหรับ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องค์กรขนาด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กลาง 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รอง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รับ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 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จำนวน</a:t>
            </a:r>
            <a:r>
              <a:rPr lang="th-TH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โปรเซสเซอร์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สูงสุด 8 ตัว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สำหรับ</a:t>
            </a:r>
            <a:r>
              <a:rPr lang="th-TH" sz="3200" dirty="0" err="1" smtClean="0">
                <a:latin typeface="AngsanaUPC" panose="02020603050405020304" pitchFamily="18" charset="-34"/>
                <a:cs typeface="AngsanaUPC" panose="02020603050405020304" pitchFamily="18" charset="-34"/>
              </a:rPr>
              <a:t>เวอร์ชัน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 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32 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บิต</a:t>
            </a:r>
          </a:p>
          <a:p>
            <a:r>
              <a:rPr lang="en-US" sz="3200" dirty="0" smtClean="0">
                <a:solidFill>
                  <a:srgbClr val="FFFF0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Windows Server 2003 </a:t>
            </a:r>
            <a:r>
              <a:rPr lang="en-US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Data Center 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เหมาะสำหรับ องค์กร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ขนาดใหญ่ 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รองรับจำนวน</a:t>
            </a:r>
            <a:r>
              <a:rPr lang="th-TH" sz="3200" dirty="0" err="1" smtClean="0">
                <a:latin typeface="AngsanaUPC" panose="02020603050405020304" pitchFamily="18" charset="-34"/>
                <a:cs typeface="AngsanaUPC" panose="02020603050405020304" pitchFamily="18" charset="-34"/>
              </a:rPr>
              <a:t>โปรเซสเซอร์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สูงสุด 32 ตัวสำหรับ</a:t>
            </a:r>
            <a:r>
              <a:rPr lang="th-TH" sz="3200" dirty="0" err="1" smtClean="0">
                <a:latin typeface="AngsanaUPC" panose="02020603050405020304" pitchFamily="18" charset="-34"/>
                <a:cs typeface="AngsanaUPC" panose="02020603050405020304" pitchFamily="18" charset="-34"/>
              </a:rPr>
              <a:t>เวอร์ชัน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น 32 บิต 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และ64 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ตัวสำหรับ</a:t>
            </a:r>
            <a:r>
              <a:rPr lang="th-TH" sz="3200" dirty="0" err="1" smtClean="0">
                <a:latin typeface="AngsanaUPC" panose="02020603050405020304" pitchFamily="18" charset="-34"/>
                <a:cs typeface="AngsanaUPC" panose="02020603050405020304" pitchFamily="18" charset="-34"/>
              </a:rPr>
              <a:t>เวอร์ชัน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 64 บิต</a:t>
            </a:r>
            <a:endParaRPr lang="th-TH" sz="32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72572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S</a:t>
            </a:r>
            <a:r>
              <a:rPr lang="th-TH" dirty="0">
                <a:latin typeface="AngsanaUPC" panose="02020603050405020304" pitchFamily="18" charset="-34"/>
                <a:cs typeface="AngsanaUPC" panose="02020603050405020304" pitchFamily="18" charset="-34"/>
              </a:rPr>
              <a:t>:</a:t>
            </a:r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UU</a:t>
            </a:r>
            <a:r>
              <a:rPr lang="th-TH" dirty="0">
                <a:latin typeface="AngsanaUPC" panose="02020603050405020304" pitchFamily="18" charset="-34"/>
                <a:cs typeface="AngsanaUPC" panose="02020603050405020304" pitchFamily="18" charset="-34"/>
              </a:rPr>
              <a:t>ปฏิบัติการ</a:t>
            </a:r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 </a:t>
            </a:r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Linux</a:t>
            </a:r>
            <a:r>
              <a:rPr lang="en-US" dirty="0"/>
              <a:t/>
            </a:r>
            <a:br>
              <a:rPr lang="en-US" dirty="0"/>
            </a:b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ระบบฏ</a:t>
            </a:r>
            <a:r>
              <a:rPr lang="th-TH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ิบั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ติการ</a:t>
            </a:r>
            <a:r>
              <a:rPr lang="th-TH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ลีนุกซ์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เป็นระบบปฏิบัติการที่พัฒนาขึ้นโดย 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Linus </a:t>
            </a:r>
            <a:r>
              <a:rPr lang="en-US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Trovalds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 (http</a:t>
            </a:r>
            <a:r>
              <a:rPr lang="en-US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://www.cs.helsinki.fi/u/torvalds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) 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ช่วงทีเป็นนักศึกษา ภาควิชาวิทยาการ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คอมพิวเตอร์มหาวิทยาลัย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เฮลซิงกิ ประเทศฟินแลนด์ โดยการศึกษาต้นแบบจาก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ระบบ</a:t>
            </a:r>
            <a:r>
              <a:rPr lang="en-US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MINIX 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ที่เป็นระบบปฏิบัติการยูนิกซ์บนเครืองพีซี</a:t>
            </a:r>
          </a:p>
          <a:p>
            <a:endParaRPr lang="th-TH" sz="32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22118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ที่พัฒนาโดย 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ศาสตราจารย์แอนด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รู</a:t>
            </a:r>
            <a:r>
              <a:rPr lang="th-TH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ว์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 ทา</a:t>
            </a:r>
            <a:r>
              <a:rPr lang="th-TH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เนน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บา</a:t>
            </a:r>
            <a:r>
              <a:rPr lang="th-TH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วม์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 (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Andrew S. </a:t>
            </a:r>
            <a:r>
              <a:rPr lang="en-US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Tenebaum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) 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มีจุดประสงค์หลักคือ 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ต้องการให้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ระบบ 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UNIX 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มาใช้งานบนเครืองพีซีธรรมดาได้ โดยที่</a:t>
            </a:r>
            <a:r>
              <a:rPr lang="th-TH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ลีนุกซ์เ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องช่วงแรกถูก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สร้างขึ้น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เพื่อทำงานเป็น</a:t>
            </a:r>
            <a:r>
              <a:rPr lang="th-TH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เซิร์ฟเวอร์</a:t>
            </a:r>
            <a:endParaRPr lang="th-TH" sz="32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endParaRPr lang="th-TH" sz="32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43915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แต่ช่วงหลัง ๆ ก็ถูกพัฒนาให้สามารถใช้งาน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เป็น</a:t>
            </a:r>
            <a:r>
              <a:rPr lang="th-TH" sz="3200" dirty="0" err="1" smtClean="0">
                <a:latin typeface="AngsanaUPC" panose="02020603050405020304" pitchFamily="18" charset="-34"/>
                <a:cs typeface="AngsanaUPC" panose="02020603050405020304" pitchFamily="18" charset="-34"/>
              </a:rPr>
              <a:t>เดสก์ทอป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เพื่อทดแทนระบบ </a:t>
            </a:r>
            <a:r>
              <a:rPr lang="en-US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Windows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ระบบ 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Linux 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ทำงานอยู่ภายใต้ลิขสิทธิ์แบบ 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GPL (General Public </a:t>
            </a:r>
            <a:r>
              <a:rPr lang="en-US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License)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เป็น 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License 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แบบสาธารณะมีการเปิดเผยซอร์สโค้ด (</a:t>
            </a:r>
            <a:r>
              <a:rPr lang="en-US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Open Source) 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ทำให้</a:t>
            </a:r>
            <a:r>
              <a:rPr lang="th-TH" sz="3200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ปัจจุบันมี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ผู้</a:t>
            </a:r>
            <a:r>
              <a:rPr lang="th-TH" sz="32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พัฒ</a:t>
            </a:r>
            <a:r>
              <a:rPr lang="th-TH" sz="3200" dirty="0">
                <a:latin typeface="AngsanaUPC" panose="02020603050405020304" pitchFamily="18" charset="-34"/>
                <a:cs typeface="AngsanaUPC" panose="02020603050405020304" pitchFamily="18" charset="-34"/>
              </a:rPr>
              <a:t>นาลีนุกช้ในรูปแบบของตนเองขึ้นมามากมาย </a:t>
            </a:r>
          </a:p>
          <a:p>
            <a:endParaRPr lang="th-TH" sz="32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071241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อิออน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260</TotalTime>
  <Words>1441</Words>
  <Application>Microsoft Office PowerPoint</Application>
  <PresentationFormat>แบบจอกว้าง</PresentationFormat>
  <Paragraphs>71</Paragraphs>
  <Slides>30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30</vt:i4>
      </vt:variant>
    </vt:vector>
  </HeadingPairs>
  <TitlesOfParts>
    <vt:vector size="36" baseType="lpstr">
      <vt:lpstr>Angsana New</vt:lpstr>
      <vt:lpstr>AngsanaUPC</vt:lpstr>
      <vt:lpstr>Arial</vt:lpstr>
      <vt:lpstr>Century Gothic</vt:lpstr>
      <vt:lpstr>Wingdings 3</vt:lpstr>
      <vt:lpstr>อิออน</vt:lpstr>
      <vt:lpstr>ระบบปฏิบัติการเครือข่าย</vt:lpstr>
      <vt:lpstr>งานนำเสนอ PowerPoint</vt:lpstr>
      <vt:lpstr>งานนำเสนอ PowerPoint</vt:lpstr>
      <vt:lpstr>ระบบปฏิบัติการ Windows Server</vt:lpstr>
      <vt:lpstr>ระบบปฏิบัติการ Windows Server</vt:lpstr>
      <vt:lpstr>ระบบปฏิบัติการ Windows Server</vt:lpstr>
      <vt:lpstr>S:UUปฏิบัติการ Linux </vt:lpstr>
      <vt:lpstr>งานนำเสนอ PowerPoint</vt:lpstr>
      <vt:lpstr>งานนำเสนอ PowerPoint</vt:lpstr>
      <vt:lpstr>งานนำเสนอ PowerPoint</vt:lpstr>
      <vt:lpstr>RedHat Linux (www.redhat.com) </vt:lpstr>
      <vt:lpstr>งานนำเสนอ PowerPoint</vt:lpstr>
      <vt:lpstr>งานนำเสนอ PowerPoint</vt:lpstr>
      <vt:lpstr>Fedora Linux (fedora.redhat.com) </vt:lpstr>
      <vt:lpstr>Mandrake (www.mandriva.com) </vt:lpstr>
      <vt:lpstr>SuSE Linux (www.novell.com/linux/suse) </vt:lpstr>
      <vt:lpstr>Slackware Linux (www.slackware.com) </vt:lpstr>
      <vt:lpstr>Debiun GNU/Linux (www.debian.org) </vt:lpstr>
      <vt:lpstr>ระบบปฏิบัติการตระกูล BSD S:UU FreeBSD (www.freebsd.org) </vt:lpstr>
      <vt:lpstr>S:UU NetBSD (www.netbsd.org) </vt:lpstr>
      <vt:lpstr>S:UU OpenBSD (www.openbsd.org) </vt:lpstr>
      <vt:lpstr>  ระบบปฏิบัติการ Linux โดยคนไทย </vt:lpstr>
      <vt:lpstr>Linux  Linux TLE (www.opentle.org) </vt:lpstr>
      <vt:lpstr>Linux Linux-SIS (www.nectec.or.th/linux-sis) </vt:lpstr>
      <vt:lpstr>Burapa Linux (www.buraphalinux.org) </vt:lpstr>
      <vt:lpstr>Grand Linux (www.grandlinux.com) </vt:lpstr>
      <vt:lpstr>Phayoune Linux (www.phayoune.org) </vt:lpstr>
      <vt:lpstr>ระบบปฏิบัติการ UNIX </vt:lpstr>
      <vt:lpstr>สรุป </vt:lpstr>
      <vt:lpstr>แบบฝึกหัด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ระบบปฏิบัติการเครือข่าย</dc:title>
  <dc:creator>rit</dc:creator>
  <cp:lastModifiedBy>rit</cp:lastModifiedBy>
  <cp:revision>15</cp:revision>
  <dcterms:created xsi:type="dcterms:W3CDTF">2018-12-19T08:52:45Z</dcterms:created>
  <dcterms:modified xsi:type="dcterms:W3CDTF">2018-12-20T05:46:08Z</dcterms:modified>
</cp:coreProperties>
</file>