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54" r:id="rId2"/>
    <p:sldId id="355" r:id="rId3"/>
    <p:sldId id="356" r:id="rId4"/>
    <p:sldId id="357" r:id="rId5"/>
    <p:sldId id="358" r:id="rId6"/>
    <p:sldId id="359" r:id="rId7"/>
    <p:sldId id="361" r:id="rId8"/>
    <p:sldId id="360" r:id="rId9"/>
  </p:sldIdLst>
  <p:sldSz cx="10058400" cy="77724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36" userDrawn="1">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0000FF"/>
    <a:srgbClr val="FF00FF"/>
    <a:srgbClr val="008000"/>
    <a:srgbClr val="FF6600"/>
    <a:srgbClr val="FF9900"/>
    <a:srgbClr val="DA82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0" autoAdjust="0"/>
  </p:normalViewPr>
  <p:slideViewPr>
    <p:cSldViewPr showGuides="1">
      <p:cViewPr varScale="1">
        <p:scale>
          <a:sx n="72" d="100"/>
          <a:sy n="72" d="100"/>
        </p:scale>
        <p:origin x="1555" y="62"/>
      </p:cViewPr>
      <p:guideLst>
        <p:guide orient="horz" pos="336"/>
        <p:guide pos="31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D25748-A669-4E8F-98EE-D54C16FBDB80}"/>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4DFF45-E1EC-45AD-AF80-965196C9E7E5}"/>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199E6C34-8E84-4770-8729-4810394186A6}" type="datetimeFigureOut">
              <a:rPr lang="en-US" smtClean="0"/>
              <a:t>4/27/2020</a:t>
            </a:fld>
            <a:endParaRPr lang="en-US"/>
          </a:p>
        </p:txBody>
      </p:sp>
      <p:sp>
        <p:nvSpPr>
          <p:cNvPr id="4" name="Footer Placeholder 3">
            <a:extLst>
              <a:ext uri="{FF2B5EF4-FFF2-40B4-BE49-F238E27FC236}">
                <a16:creationId xmlns:a16="http://schemas.microsoft.com/office/drawing/2014/main" id="{4E78D0A5-E674-4260-ACD4-90E67BCABA9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7BA4AA-0E8C-4E65-ACF1-4570D94D445B}"/>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AC7D4AD4-DE5E-4F0A-BCC6-0589BDBCF084}" type="slidenum">
              <a:rPr lang="en-US" smtClean="0"/>
              <a:t>‹#›</a:t>
            </a:fld>
            <a:endParaRPr lang="en-US"/>
          </a:p>
        </p:txBody>
      </p:sp>
    </p:spTree>
    <p:extLst>
      <p:ext uri="{BB962C8B-B14F-4D97-AF65-F5344CB8AC3E}">
        <p14:creationId xmlns:p14="http://schemas.microsoft.com/office/powerpoint/2010/main" val="1270466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defRPr sz="1300"/>
            </a:lvl1pPr>
          </a:lstStyle>
          <a:p>
            <a:pPr>
              <a:defRPr/>
            </a:pPr>
            <a:endParaRPr lang="en-US" altLang="en-US"/>
          </a:p>
        </p:txBody>
      </p:sp>
      <p:sp>
        <p:nvSpPr>
          <p:cNvPr id="20483"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lgn="r">
              <a:defRPr sz="1300"/>
            </a:lvl1pPr>
          </a:lstStyle>
          <a:p>
            <a:pPr>
              <a:defRPr/>
            </a:pPr>
            <a:fld id="{9B4ACA27-196E-438E-8155-4CC2721F67B7}" type="datetimeFigureOut">
              <a:rPr lang="en-US" altLang="en-US"/>
              <a:pPr>
                <a:defRPr/>
              </a:pPr>
              <a:t>4/27/2020</a:t>
            </a:fld>
            <a:endParaRPr lang="en-US" altLang="en-US"/>
          </a:p>
        </p:txBody>
      </p:sp>
      <p:sp>
        <p:nvSpPr>
          <p:cNvPr id="5124" name="Rectangle 4"/>
          <p:cNvSpPr>
            <a:spLocks noGrp="1" noRot="1" noChangeAspect="1" noChangeArrowheads="1" noTextEdit="1"/>
          </p:cNvSpPr>
          <p:nvPr>
            <p:ph type="sldImg" idx="2"/>
          </p:nvPr>
        </p:nvSpPr>
        <p:spPr bwMode="auto">
          <a:xfrm>
            <a:off x="1327150" y="719138"/>
            <a:ext cx="46609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defRPr sz="1300"/>
            </a:lvl1pPr>
          </a:lstStyle>
          <a:p>
            <a:pPr>
              <a:defRPr/>
            </a:pPr>
            <a:endParaRPr lang="en-US" altLang="en-US"/>
          </a:p>
        </p:txBody>
      </p:sp>
      <p:sp>
        <p:nvSpPr>
          <p:cNvPr id="20487"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lgn="r">
              <a:defRPr sz="1300"/>
            </a:lvl1pPr>
          </a:lstStyle>
          <a:p>
            <a:pPr>
              <a:defRPr/>
            </a:pPr>
            <a:fld id="{1CCCA7FD-5DDB-450C-AEC0-091CBD5CB3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dirty="0"/>
              <a:t> | Slide </a:t>
            </a:r>
            <a:r>
              <a:rPr lang="en-US" altLang="en-US" dirty="0">
                <a:cs typeface="Arial" panose="020B0604020202020204" pitchFamily="34" charset="0"/>
              </a:rPr>
              <a:t>— </a:t>
            </a:r>
            <a:fld id="{255A6EC0-DD69-4379-918F-32ADB6879BA6}" type="slidenum">
              <a:rPr lang="en-US" altLang="en-US" smtClean="0">
                <a:solidFill>
                  <a:srgbClr val="FF0000"/>
                </a:solidFill>
              </a:rPr>
              <a:pPr>
                <a:defRPr/>
              </a:pPr>
              <a:t>‹#›</a:t>
            </a:fld>
            <a:r>
              <a:rPr lang="en-US" altLang="en-US" dirty="0"/>
              <a:t>/8 | </a:t>
            </a:r>
          </a:p>
        </p:txBody>
      </p:sp>
    </p:spTree>
    <p:extLst>
      <p:ext uri="{BB962C8B-B14F-4D97-AF65-F5344CB8AC3E}">
        <p14:creationId xmlns:p14="http://schemas.microsoft.com/office/powerpoint/2010/main" val="335412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dirty="0"/>
              <a:t> | Slide </a:t>
            </a:r>
            <a:r>
              <a:rPr lang="en-US" altLang="en-US" dirty="0">
                <a:cs typeface="Arial" panose="020B0604020202020204" pitchFamily="34" charset="0"/>
              </a:rPr>
              <a:t>— </a:t>
            </a:r>
            <a:fld id="{03BFE9D8-5302-47F7-9DB0-B4CB70074570}" type="slidenum">
              <a:rPr lang="en-US" altLang="en-US" smtClean="0">
                <a:solidFill>
                  <a:srgbClr val="FF0000"/>
                </a:solidFill>
              </a:rPr>
              <a:pPr>
                <a:defRPr/>
              </a:pPr>
              <a:t>‹#›</a:t>
            </a:fld>
            <a:r>
              <a:rPr lang="en-US" altLang="en-US" dirty="0"/>
              <a:t>/8 | </a:t>
            </a:r>
          </a:p>
        </p:txBody>
      </p:sp>
    </p:spTree>
    <p:extLst>
      <p:ext uri="{BB962C8B-B14F-4D97-AF65-F5344CB8AC3E}">
        <p14:creationId xmlns:p14="http://schemas.microsoft.com/office/powerpoint/2010/main" val="40057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a:t>
            </a:fld>
            <a:r>
              <a:rPr lang="en-US" altLang="en-US" dirty="0"/>
              <a:t>/8 | </a:t>
            </a:r>
          </a:p>
        </p:txBody>
      </p:sp>
    </p:spTree>
    <p:extLst>
      <p:ext uri="{BB962C8B-B14F-4D97-AF65-F5344CB8AC3E}">
        <p14:creationId xmlns:p14="http://schemas.microsoft.com/office/powerpoint/2010/main" val="3608523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1"/>
          <p:cNvSpPr txBox="1">
            <a:spLocks noChangeArrowheads="1"/>
          </p:cNvSpPr>
          <p:nvPr userDrawn="1"/>
        </p:nvSpPr>
        <p:spPr bwMode="auto">
          <a:xfrm>
            <a:off x="0" y="0"/>
            <a:ext cx="10058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tabLst>
                <a:tab pos="9834563" algn="r"/>
              </a:tabLst>
              <a:defRPr/>
            </a:pPr>
            <a:r>
              <a:rPr lang="en-US" sz="1000" b="1" dirty="0">
                <a:solidFill>
                  <a:srgbClr val="0000CC"/>
                </a:solidFill>
              </a:rPr>
              <a:t> | Petroleum Engineering 648 | Well Testing II | </a:t>
            </a:r>
            <a:r>
              <a:rPr lang="en-US" sz="1000" b="1" dirty="0"/>
              <a:t>	</a:t>
            </a:r>
            <a:r>
              <a:rPr lang="en-US" sz="1000" b="1" dirty="0">
                <a:solidFill>
                  <a:srgbClr val="006600"/>
                </a:solidFill>
              </a:rPr>
              <a:t>| Final Project | DCA – Decline Curve Analysis | </a:t>
            </a:r>
            <a:r>
              <a:rPr lang="en-US" sz="1000" b="1" dirty="0">
                <a:solidFill>
                  <a:srgbClr val="FF0000"/>
                </a:solidFill>
              </a:rPr>
              <a:t>SPE 114947 [ East TX Gas Well ] </a:t>
            </a:r>
            <a:r>
              <a:rPr lang="en-US" sz="1000" b="1" dirty="0">
                <a:solidFill>
                  <a:srgbClr val="006600"/>
                </a:solidFill>
              </a:rPr>
              <a:t>| </a:t>
            </a:r>
          </a:p>
        </p:txBody>
      </p:sp>
      <p:sp>
        <p:nvSpPr>
          <p:cNvPr id="8" name="Text Box 6"/>
          <p:cNvSpPr txBox="1">
            <a:spLocks noChangeArrowheads="1"/>
          </p:cNvSpPr>
          <p:nvPr userDrawn="1"/>
        </p:nvSpPr>
        <p:spPr bwMode="auto">
          <a:xfrm>
            <a:off x="0" y="7548563"/>
            <a:ext cx="50292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lnSpc>
                <a:spcPct val="85000"/>
              </a:lnSpc>
              <a:spcBef>
                <a:spcPct val="5000"/>
              </a:spcBef>
              <a:spcAft>
                <a:spcPct val="5000"/>
              </a:spcAft>
              <a:tabLst>
                <a:tab pos="3084513" algn="l"/>
              </a:tabLst>
              <a:defRPr/>
            </a:pPr>
            <a:r>
              <a:rPr lang="en-US" sz="1000" b="1" dirty="0">
                <a:solidFill>
                  <a:srgbClr val="FF0000"/>
                </a:solidFill>
              </a:rPr>
              <a:t> | LIMCHUCHUA | kittipong2541@tamu.edu |  </a:t>
            </a:r>
          </a:p>
        </p:txBody>
      </p:sp>
      <p:sp>
        <p:nvSpPr>
          <p:cNvPr id="9" name="Slide Number Placeholder 1"/>
          <p:cNvSpPr>
            <a:spLocks noGrp="1"/>
          </p:cNvSpPr>
          <p:nvPr>
            <p:ph type="sldNum" sz="quarter" idx="4"/>
          </p:nvPr>
        </p:nvSpPr>
        <p:spPr>
          <a:xfrm>
            <a:off x="8610600" y="7526338"/>
            <a:ext cx="1447800" cy="246062"/>
          </a:xfrm>
          <a:prstGeom prst="rect">
            <a:avLst/>
          </a:prstGeom>
        </p:spPr>
        <p:txBody>
          <a:bodyPr vert="horz" wrap="square" lIns="91440" tIns="45720" rIns="91440" bIns="45720" numCol="1" anchor="ctr" anchorCtr="0" compatLnSpc="1">
            <a:prstTxWarp prst="textNoShape">
              <a:avLst/>
            </a:prstTxWarp>
            <a:spAutoFit/>
          </a:bodyPr>
          <a:lstStyle>
            <a:lvl1pPr algn="r">
              <a:defRPr sz="1000" b="1" dirty="0" smtClean="0">
                <a:solidFill>
                  <a:srgbClr val="0000CC"/>
                </a:solidFill>
              </a:defRPr>
            </a:lvl1pPr>
          </a:lstStyle>
          <a:p>
            <a:pPr>
              <a:defRPr/>
            </a:pPr>
            <a:r>
              <a:rPr lang="en-US" altLang="en-US" dirty="0"/>
              <a:t>  | Slide </a:t>
            </a:r>
            <a:r>
              <a:rPr lang="en-US" altLang="en-US" dirty="0">
                <a:cs typeface="Arial" panose="020B0604020202020204" pitchFamily="34" charset="0"/>
              </a:rPr>
              <a:t>— </a:t>
            </a:r>
            <a:fld id="{E7FB0A76-D36A-4606-A493-281ECB688A9E}" type="slidenum">
              <a:rPr lang="en-US" altLang="en-US" smtClean="0">
                <a:solidFill>
                  <a:srgbClr val="FF0000"/>
                </a:solidFill>
              </a:rPr>
              <a:pPr>
                <a:defRPr/>
              </a:pPr>
              <a:t>‹#›</a:t>
            </a:fld>
            <a:r>
              <a:rPr lang="en-US" altLang="en-US" dirty="0"/>
              <a:t>/8 | </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300.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Problem Description/Data/Reference: Final Project (DCA) - SPE 114947 (Ilk)</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1</a:t>
            </a:fld>
            <a:r>
              <a:rPr lang="en-US" altLang="en-US" dirty="0"/>
              <a:t>/8 | </a:t>
            </a:r>
          </a:p>
        </p:txBody>
      </p:sp>
      <mc:AlternateContent xmlns:mc="http://schemas.openxmlformats.org/markup-compatibility/2006" xmlns:a14="http://schemas.microsoft.com/office/drawing/2010/main">
        <mc:Choice Requires="a14">
          <p:sp>
            <p:nvSpPr>
              <p:cNvPr id="8" name="TextBox 6"/>
              <p:cNvSpPr txBox="1">
                <a:spLocks/>
              </p:cNvSpPr>
              <p:nvPr/>
            </p:nvSpPr>
            <p:spPr bwMode="auto">
              <a:xfrm>
                <a:off x="152399" y="723425"/>
                <a:ext cx="4862623" cy="25930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1300"/>
                  </a:lnSpc>
                </a:pPr>
                <a:r>
                  <a:rPr lang="en-US" altLang="en-US" sz="1200" b="1" u="sng" dirty="0">
                    <a:cs typeface="Arial" panose="020B0604020202020204" pitchFamily="34" charset="0"/>
                  </a:rPr>
                  <a:t>Problem Description</a:t>
                </a:r>
                <a:r>
                  <a:rPr lang="en-US" altLang="en-US" sz="1200" b="1" dirty="0">
                    <a:cs typeface="Arial" panose="020B0604020202020204" pitchFamily="34" charset="0"/>
                  </a:rPr>
                  <a:t>:</a:t>
                </a:r>
                <a:r>
                  <a:rPr lang="en-US" altLang="en-US" sz="1200" b="1" dirty="0">
                    <a:solidFill>
                      <a:schemeClr val="bg1">
                        <a:lumMod val="50000"/>
                      </a:schemeClr>
                    </a:solidFill>
                    <a:cs typeface="Arial" panose="020B0604020202020204" pitchFamily="34" charset="0"/>
                  </a:rPr>
                  <a:t> </a:t>
                </a:r>
              </a:p>
              <a:p>
                <a:pPr>
                  <a:lnSpc>
                    <a:spcPts val="1300"/>
                  </a:lnSpc>
                </a:pPr>
                <a:endParaRPr lang="en-US" altLang="en-US" sz="1200" b="1" dirty="0">
                  <a:cs typeface="Arial" panose="020B0604020202020204" pitchFamily="34" charset="0"/>
                </a:endParaRPr>
              </a:p>
              <a:p>
                <a:pPr marL="117475">
                  <a:lnSpc>
                    <a:spcPts val="1300"/>
                  </a:lnSpc>
                </a:pPr>
                <a:r>
                  <a:rPr lang="en-US" altLang="en-US" sz="1200" b="1" dirty="0">
                    <a:cs typeface="Arial" panose="020B0604020202020204" pitchFamily="34" charset="0"/>
                  </a:rPr>
                  <a:t>Elements:</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This is a modern decline curve analysis. All models requested in the syllabus are attempted.</a:t>
                </a:r>
              </a:p>
              <a:p>
                <a:pPr marL="288925" indent="-171450">
                  <a:lnSpc>
                    <a:spcPts val="1300"/>
                  </a:lnSpc>
                  <a:buFont typeface="Arial" panose="020B0604020202020204" pitchFamily="34" charset="0"/>
                  <a:buChar char="•"/>
                </a:pPr>
                <a:r>
                  <a:rPr lang="en-US" altLang="en-US" sz="1200" b="1" dirty="0" err="1">
                    <a:solidFill>
                      <a:schemeClr val="accent2"/>
                    </a:solidFill>
                    <a:cs typeface="Arial" panose="020B0604020202020204" pitchFamily="34" charset="0"/>
                  </a:rPr>
                  <a:t>qDb</a:t>
                </a:r>
                <a:r>
                  <a:rPr lang="en-US" altLang="en-US" sz="1200" b="1" dirty="0">
                    <a:solidFill>
                      <a:schemeClr val="accent2"/>
                    </a:solidFill>
                    <a:cs typeface="Arial" panose="020B0604020202020204" pitchFamily="34" charset="0"/>
                  </a:rPr>
                  <a:t> [log-log] plots are computed for data and all models</a:t>
                </a:r>
              </a:p>
              <a:p>
                <a:pPr marL="288925" indent="-171450">
                  <a:lnSpc>
                    <a:spcPts val="1300"/>
                  </a:lnSpc>
                  <a:buFont typeface="Arial" panose="020B0604020202020204" pitchFamily="34" charset="0"/>
                  <a:buChar char="•"/>
                </a:pPr>
                <a:r>
                  <a:rPr lang="en-US" altLang="en-US" sz="1200" b="1" dirty="0" err="1">
                    <a:solidFill>
                      <a:schemeClr val="accent2"/>
                    </a:solidFill>
                    <a:cs typeface="Arial" panose="020B0604020202020204" pitchFamily="34" charset="0"/>
                  </a:rPr>
                  <a:t>qGp</a:t>
                </a:r>
                <a:r>
                  <a:rPr lang="en-US" altLang="en-US" sz="1200" b="1" dirty="0">
                    <a:solidFill>
                      <a:schemeClr val="accent2"/>
                    </a:solidFill>
                    <a:cs typeface="Arial" panose="020B0604020202020204" pitchFamily="34" charset="0"/>
                  </a:rPr>
                  <a:t> [log-log] plots are computed for data and all models</a:t>
                </a:r>
              </a:p>
              <a:p>
                <a:pPr marL="288925" indent="-171450">
                  <a:lnSpc>
                    <a:spcPts val="1300"/>
                  </a:lnSpc>
                  <a:buFont typeface="Arial" panose="020B0604020202020204" pitchFamily="34" charset="0"/>
                  <a:buChar char="•"/>
                </a:pPr>
                <a:r>
                  <a:rPr lang="en-US" altLang="en-US" sz="1200" b="1" dirty="0" err="1">
                    <a:solidFill>
                      <a:schemeClr val="accent2"/>
                    </a:solidFill>
                    <a:cs typeface="Arial" panose="020B0604020202020204" pitchFamily="34" charset="0"/>
                  </a:rPr>
                  <a:t>qGp</a:t>
                </a:r>
                <a:r>
                  <a:rPr lang="en-US" altLang="en-US" sz="1200" b="1" dirty="0">
                    <a:solidFill>
                      <a:schemeClr val="accent2"/>
                    </a:solidFill>
                    <a:cs typeface="Arial" panose="020B0604020202020204" pitchFamily="34" charset="0"/>
                  </a:rPr>
                  <a:t> combined semi-log plots are computed for data and all models to assess the quality of the match</a:t>
                </a:r>
              </a:p>
              <a:p>
                <a:pPr marL="288925" indent="-171450">
                  <a:lnSpc>
                    <a:spcPts val="1300"/>
                  </a:lnSpc>
                  <a:buFont typeface="Arial" panose="020B0604020202020204" pitchFamily="34" charset="0"/>
                  <a:buChar char="•"/>
                </a:pPr>
                <a:endParaRPr lang="en-US" altLang="en-US" sz="1200" b="1" dirty="0">
                  <a:cs typeface="Arial" panose="020B0604020202020204" pitchFamily="34" charset="0"/>
                </a:endParaRPr>
              </a:p>
              <a:p>
                <a:pPr>
                  <a:lnSpc>
                    <a:spcPts val="1300"/>
                  </a:lnSpc>
                </a:pPr>
                <a:r>
                  <a:rPr lang="en-US" altLang="en-US" sz="1200" b="1" u="sng" dirty="0">
                    <a:cs typeface="Arial" panose="020B0604020202020204" pitchFamily="34" charset="0"/>
                  </a:rPr>
                  <a:t>Data Description</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There are 5,039 data points </a:t>
                </a:r>
                <a14:m>
                  <m:oMath xmlns:m="http://schemas.openxmlformats.org/officeDocument/2006/math">
                    <m:d>
                      <m:dPr>
                        <m:ctrlPr>
                          <a:rPr lang="en-US" altLang="en-US" sz="1200" b="1" i="1">
                            <a:solidFill>
                              <a:schemeClr val="accent2"/>
                            </a:solidFill>
                            <a:latin typeface="Cambria Math" panose="02040503050406030204" pitchFamily="18" charset="0"/>
                            <a:cs typeface="Arial" panose="020B0604020202020204" pitchFamily="34" charset="0"/>
                          </a:rPr>
                        </m:ctrlPr>
                      </m:dPr>
                      <m:e>
                        <m:r>
                          <a:rPr lang="en-US" altLang="en-US" sz="1200" b="1">
                            <a:solidFill>
                              <a:schemeClr val="accent2"/>
                            </a:solidFill>
                            <a:latin typeface="Cambria Math" panose="02040503050406030204" pitchFamily="18" charset="0"/>
                            <a:cs typeface="Arial" panose="020B0604020202020204" pitchFamily="34" charset="0"/>
                          </a:rPr>
                          <m:t>𝐭</m:t>
                        </m:r>
                        <m:r>
                          <a:rPr lang="en-US" altLang="en-US" sz="1200" b="1">
                            <a:solidFill>
                              <a:schemeClr val="accent2"/>
                            </a:solidFill>
                            <a:latin typeface="Cambria Math" panose="02040503050406030204" pitchFamily="18" charset="0"/>
                            <a:cs typeface="Arial" panose="020B0604020202020204" pitchFamily="34" charset="0"/>
                          </a:rPr>
                          <m:t>, </m:t>
                        </m:r>
                        <m:r>
                          <a:rPr lang="en-US" altLang="en-US" sz="1200" b="1" i="1" smtClean="0">
                            <a:solidFill>
                              <a:schemeClr val="accent2"/>
                            </a:solidFill>
                            <a:latin typeface="Cambria Math" panose="02040503050406030204" pitchFamily="18" charset="0"/>
                            <a:cs typeface="Arial" panose="020B0604020202020204" pitchFamily="34" charset="0"/>
                          </a:rPr>
                          <m:t>𝒒</m:t>
                        </m:r>
                        <m:r>
                          <a:rPr lang="en-US" altLang="en-US" sz="1200" b="1" i="1" smtClean="0">
                            <a:solidFill>
                              <a:schemeClr val="accent2"/>
                            </a:solidFill>
                            <a:latin typeface="Cambria Math" panose="02040503050406030204" pitchFamily="18" charset="0"/>
                            <a:cs typeface="Arial" panose="020B0604020202020204" pitchFamily="34" charset="0"/>
                          </a:rPr>
                          <m:t>,</m:t>
                        </m:r>
                        <m:sSub>
                          <m:sSubPr>
                            <m:ctrlPr>
                              <a:rPr lang="en-US" altLang="en-US" sz="1200" b="1" i="1" smtClean="0">
                                <a:solidFill>
                                  <a:schemeClr val="accent2"/>
                                </a:solidFill>
                                <a:latin typeface="Cambria Math" panose="02040503050406030204" pitchFamily="18" charset="0"/>
                                <a:cs typeface="Arial" panose="020B0604020202020204" pitchFamily="34" charset="0"/>
                              </a:rPr>
                            </m:ctrlPr>
                          </m:sSubPr>
                          <m:e>
                            <m:r>
                              <a:rPr lang="en-US" altLang="en-US" sz="1200" b="1" i="1" smtClean="0">
                                <a:solidFill>
                                  <a:schemeClr val="accent2"/>
                                </a:solidFill>
                                <a:latin typeface="Cambria Math" panose="02040503050406030204" pitchFamily="18" charset="0"/>
                                <a:cs typeface="Arial" panose="020B0604020202020204" pitchFamily="34" charset="0"/>
                              </a:rPr>
                              <m:t>𝑷</m:t>
                            </m:r>
                          </m:e>
                          <m:sub>
                            <m:r>
                              <a:rPr lang="en-US" altLang="en-US" sz="1200" b="1" i="1" smtClean="0">
                                <a:solidFill>
                                  <a:schemeClr val="accent2"/>
                                </a:solidFill>
                                <a:latin typeface="Cambria Math" panose="02040503050406030204" pitchFamily="18" charset="0"/>
                                <a:cs typeface="Arial" panose="020B0604020202020204" pitchFamily="34" charset="0"/>
                              </a:rPr>
                              <m:t>𝒘𝒇</m:t>
                            </m:r>
                          </m:sub>
                        </m:sSub>
                      </m:e>
                    </m:d>
                  </m:oMath>
                </a14:m>
                <a:r>
                  <a:rPr lang="en-US" altLang="en-US" sz="1200" b="1" dirty="0">
                    <a:solidFill>
                      <a:schemeClr val="accent2"/>
                    </a:solidFill>
                    <a:cs typeface="Arial" panose="020B0604020202020204" pitchFamily="34" charset="0"/>
                  </a:rPr>
                  <a:t> with noise.</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Need to manually clean the data and take out some outliers from the shut-in events. The edited data set has only 698 data point.</a:t>
                </a:r>
                <a:endParaRPr lang="en-US" altLang="en-US" sz="1200" b="1" dirty="0">
                  <a:cs typeface="Arial" panose="020B0604020202020204" pitchFamily="34" charset="0"/>
                </a:endParaRPr>
              </a:p>
            </p:txBody>
          </p:sp>
        </mc:Choice>
        <mc:Fallback xmlns="">
          <p:sp>
            <p:nvSpPr>
              <p:cNvPr id="8" name="TextBox 6"/>
              <p:cNvSpPr txBox="1">
                <a:spLocks noRot="1" noChangeAspect="1" noMove="1" noResize="1" noEditPoints="1" noAdjustHandles="1" noChangeArrowheads="1" noChangeShapeType="1" noTextEdit="1"/>
              </p:cNvSpPr>
              <p:nvPr/>
            </p:nvSpPr>
            <p:spPr bwMode="auto">
              <a:xfrm>
                <a:off x="152399" y="723425"/>
                <a:ext cx="4862623" cy="2593018"/>
              </a:xfrm>
              <a:prstGeom prst="rect">
                <a:avLst/>
              </a:prstGeom>
              <a:blipFill>
                <a:blip r:embed="rId2"/>
                <a:stretch>
                  <a:fillRect t="-1176" b="-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extBox 6">
            <a:extLst>
              <a:ext uri="{FF2B5EF4-FFF2-40B4-BE49-F238E27FC236}">
                <a16:creationId xmlns:a16="http://schemas.microsoft.com/office/drawing/2014/main" id="{66C36F95-33E1-44DA-8D49-7C1DC8491A9C}"/>
              </a:ext>
            </a:extLst>
          </p:cNvPr>
          <p:cNvSpPr txBox="1">
            <a:spLocks/>
          </p:cNvSpPr>
          <p:nvPr/>
        </p:nvSpPr>
        <p:spPr bwMode="auto">
          <a:xfrm>
            <a:off x="4953000" y="723425"/>
            <a:ext cx="4862623" cy="242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8925" indent="-171450">
              <a:lnSpc>
                <a:spcPts val="1300"/>
              </a:lnSpc>
              <a:buClr>
                <a:schemeClr val="tx1"/>
              </a:buClr>
              <a:buSzPct val="130000"/>
              <a:buFont typeface="Arial" panose="020B0604020202020204" pitchFamily="34" charset="0"/>
              <a:buChar char="●"/>
            </a:pPr>
            <a:endParaRPr lang="en-US" altLang="en-US" sz="1200" b="1" dirty="0">
              <a:cs typeface="Arial" panose="020B0604020202020204" pitchFamily="34" charset="0"/>
            </a:endParaRPr>
          </a:p>
          <a:p>
            <a:pPr marL="117475">
              <a:lnSpc>
                <a:spcPts val="1300"/>
              </a:lnSpc>
            </a:pPr>
            <a:r>
              <a:rPr lang="en-US" altLang="en-US" sz="1200" b="1" dirty="0">
                <a:cs typeface="Arial" panose="020B0604020202020204" pitchFamily="34" charset="0"/>
              </a:rPr>
              <a:t>Challenges:</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Because the matching algorithm is programmed in Python module. I need to compute D and b functions analytically for all models. </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Need to remove some noise before calculating D and b functions because they are the point-to-point derivatives from the production data</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Cumulative gas production at 30 years from all models will be compared. </a:t>
            </a:r>
          </a:p>
          <a:p>
            <a:pPr marL="288925" indent="-171450">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a:p>
            <a:pPr marL="117475">
              <a:lnSpc>
                <a:spcPts val="1300"/>
              </a:lnSpc>
            </a:pPr>
            <a:r>
              <a:rPr lang="en-US" altLang="en-US" sz="1200" b="1" dirty="0">
                <a:cs typeface="Arial" panose="020B0604020202020204" pitchFamily="34" charset="0"/>
              </a:rPr>
              <a:t>Results from publication/reference:</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The time-rate-for the entire history is given</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b and D functions (with smoothing) are provided.</a:t>
            </a:r>
            <a:endParaRPr lang="en-US" altLang="en-US" sz="1200" b="1" dirty="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9565D2C5-3F30-420D-BE85-6629E9E3C8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9744"/>
          <a:stretch/>
        </p:blipFill>
        <p:spPr>
          <a:xfrm>
            <a:off x="104569" y="3452363"/>
            <a:ext cx="4729479" cy="3008795"/>
          </a:xfrm>
          <a:prstGeom prst="rect">
            <a:avLst/>
          </a:prstGeom>
        </p:spPr>
      </p:pic>
      <p:sp>
        <p:nvSpPr>
          <p:cNvPr id="5" name="Rectangle 4">
            <a:extLst>
              <a:ext uri="{FF2B5EF4-FFF2-40B4-BE49-F238E27FC236}">
                <a16:creationId xmlns:a16="http://schemas.microsoft.com/office/drawing/2014/main" id="{493D4511-FCF9-4E00-B134-174393A0C3F0}"/>
              </a:ext>
            </a:extLst>
          </p:cNvPr>
          <p:cNvSpPr/>
          <p:nvPr/>
        </p:nvSpPr>
        <p:spPr>
          <a:xfrm>
            <a:off x="152399" y="6858000"/>
            <a:ext cx="9989290" cy="592470"/>
          </a:xfrm>
          <a:prstGeom prst="rect">
            <a:avLst/>
          </a:prstGeom>
        </p:spPr>
        <p:txBody>
          <a:bodyPr wrap="square">
            <a:spAutoFit/>
          </a:bodyPr>
          <a:lstStyle/>
          <a:p>
            <a:pPr algn="just">
              <a:lnSpc>
                <a:spcPts val="1300"/>
              </a:lnSpc>
            </a:pPr>
            <a:r>
              <a:rPr lang="en-US" altLang="en-US" sz="1100" b="1" dirty="0">
                <a:cs typeface="Arial" panose="020B0604020202020204" pitchFamily="34" charset="0"/>
              </a:rPr>
              <a:t>Reference:</a:t>
            </a:r>
            <a:r>
              <a:rPr lang="en-US" altLang="en-US" sz="1100" b="1" dirty="0">
                <a:solidFill>
                  <a:schemeClr val="bg1">
                    <a:lumMod val="50000"/>
                  </a:schemeClr>
                </a:solidFill>
                <a:cs typeface="Arial" panose="020B0604020202020204" pitchFamily="34" charset="0"/>
              </a:rPr>
              <a:t> </a:t>
            </a:r>
          </a:p>
          <a:p>
            <a:pPr>
              <a:lnSpc>
                <a:spcPts val="1300"/>
              </a:lnSpc>
            </a:pPr>
            <a:r>
              <a:rPr lang="en-US" altLang="en-US" sz="1100" b="1" dirty="0">
                <a:solidFill>
                  <a:srgbClr val="FF0000"/>
                </a:solidFill>
                <a:cs typeface="Arial" panose="020B0604020202020204" pitchFamily="34" charset="0"/>
              </a:rPr>
              <a:t>Ilk, D., </a:t>
            </a:r>
            <a:r>
              <a:rPr lang="en-US" altLang="en-US" sz="1100" b="1" dirty="0" err="1">
                <a:solidFill>
                  <a:srgbClr val="FF0000"/>
                </a:solidFill>
                <a:cs typeface="Arial" panose="020B0604020202020204" pitchFamily="34" charset="0"/>
              </a:rPr>
              <a:t>Perego</a:t>
            </a:r>
            <a:r>
              <a:rPr lang="en-US" altLang="en-US" sz="1100" b="1" dirty="0">
                <a:solidFill>
                  <a:srgbClr val="FF0000"/>
                </a:solidFill>
                <a:cs typeface="Arial" panose="020B0604020202020204" pitchFamily="34" charset="0"/>
              </a:rPr>
              <a:t>, A. D., Rushing, J. A., and Blasingame, T. A. (2008) Integrating Multiple Production Analysis Techniques to Assess Tight Gas Sand Reserves: Defining a New Paradigm for Industry Best Practices. Society of Petroleum Engineers. doi:10.2118/114947-MS</a:t>
            </a:r>
          </a:p>
        </p:txBody>
      </p:sp>
      <p:pic>
        <p:nvPicPr>
          <p:cNvPr id="10" name="Picture 9" descr="A screenshot of a cell phone&#10;&#10;Description automatically generated">
            <a:extLst>
              <a:ext uri="{FF2B5EF4-FFF2-40B4-BE49-F238E27FC236}">
                <a16:creationId xmlns:a16="http://schemas.microsoft.com/office/drawing/2014/main" id="{00A80E14-2B06-44DE-9D88-CD5B440464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5688" t="26391" r="1400" b="58033"/>
          <a:stretch/>
        </p:blipFill>
        <p:spPr>
          <a:xfrm>
            <a:off x="1123950" y="5412976"/>
            <a:ext cx="838200" cy="516270"/>
          </a:xfrm>
          <a:prstGeom prst="rect">
            <a:avLst/>
          </a:prstGeom>
        </p:spPr>
      </p:pic>
      <p:pic>
        <p:nvPicPr>
          <p:cNvPr id="11" name="Picture 10" descr="A close up of a map&#10;&#10;Description automatically generated">
            <a:extLst>
              <a:ext uri="{FF2B5EF4-FFF2-40B4-BE49-F238E27FC236}">
                <a16:creationId xmlns:a16="http://schemas.microsoft.com/office/drawing/2014/main" id="{520874CA-A49A-491C-8B34-B6EB6CA94E3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612" r="16657"/>
          <a:stretch/>
        </p:blipFill>
        <p:spPr>
          <a:xfrm>
            <a:off x="4953000" y="3471412"/>
            <a:ext cx="4965724" cy="3008795"/>
          </a:xfrm>
          <a:prstGeom prst="rect">
            <a:avLst/>
          </a:prstGeom>
        </p:spPr>
      </p:pic>
      <p:pic>
        <p:nvPicPr>
          <p:cNvPr id="13" name="Picture 12" descr="A close up of a map&#10;&#10;Description automatically generated">
            <a:extLst>
              <a:ext uri="{FF2B5EF4-FFF2-40B4-BE49-F238E27FC236}">
                <a16:creationId xmlns:a16="http://schemas.microsoft.com/office/drawing/2014/main" id="{92C4A0FB-8C42-4B99-A643-6595AAA2208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569" t="25680" r="1364" b="62436"/>
          <a:stretch/>
        </p:blipFill>
        <p:spPr>
          <a:xfrm>
            <a:off x="8001000" y="4612426"/>
            <a:ext cx="838199" cy="3633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4640FBB4-13B7-4F69-9FB6-58740DC8C8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7303" y="5099297"/>
            <a:ext cx="5075274" cy="2604925"/>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Modified Hyperbolic (SPE 119369) </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2</a:t>
            </a:fld>
            <a:r>
              <a:rPr lang="en-US" altLang="en-US" dirty="0"/>
              <a:t>/8 | </a:t>
            </a:r>
          </a:p>
        </p:txBody>
      </p:sp>
      <p:sp>
        <p:nvSpPr>
          <p:cNvPr id="8" name="TextBox 6"/>
          <p:cNvSpPr txBox="1">
            <a:spLocks/>
          </p:cNvSpPr>
          <p:nvPr/>
        </p:nvSpPr>
        <p:spPr bwMode="auto">
          <a:xfrm>
            <a:off x="108099" y="631859"/>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p:sp>
        <p:nvSpPr>
          <p:cNvPr id="9" name="TextBox 6"/>
          <p:cNvSpPr txBox="1">
            <a:spLocks/>
          </p:cNvSpPr>
          <p:nvPr/>
        </p:nvSpPr>
        <p:spPr bwMode="auto">
          <a:xfrm>
            <a:off x="5029200" y="631859"/>
            <a:ext cx="4800600"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INITIAL RATE (qi), MSCF/D	=	</a:t>
            </a:r>
            <a:r>
              <a:rPr lang="en-US" altLang="en-US" sz="1200" b="1" dirty="0">
                <a:solidFill>
                  <a:srgbClr val="FF0000"/>
                </a:solidFill>
                <a:latin typeface="Courier New" panose="02070309020205020404" pitchFamily="49" charset="0"/>
                <a:cs typeface="Courier New" panose="02070309020205020404" pitchFamily="49" charset="0"/>
              </a:rPr>
              <a:t>11677</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Di-CONSTANT (Di), 1/Day	=	</a:t>
            </a:r>
            <a:r>
              <a:rPr lang="en-US" altLang="en-US" sz="1200" b="1" dirty="0">
                <a:solidFill>
                  <a:srgbClr val="FF0000"/>
                </a:solidFill>
                <a:latin typeface="Courier New" panose="02070309020205020404" pitchFamily="49" charset="0"/>
                <a:cs typeface="Courier New" panose="02070309020205020404" pitchFamily="49" charset="0"/>
              </a:rPr>
              <a:t>0.09456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b-CONSTANT (b), Dim-less	= </a:t>
            </a:r>
            <a:r>
              <a:rPr lang="en-US" altLang="en-US" sz="1200" b="1" dirty="0">
                <a:solidFill>
                  <a:srgbClr val="FF0000"/>
                </a:solidFill>
                <a:latin typeface="Courier New" panose="02070309020205020404" pitchFamily="49" charset="0"/>
                <a:cs typeface="Courier New" panose="02070309020205020404" pitchFamily="49" charset="0"/>
              </a:rPr>
              <a:t>1.6657</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LIMIT Di (Di-limit), 1/Day 	=	</a:t>
            </a:r>
            <a:r>
              <a:rPr lang="en-US" altLang="en-US" sz="1200" b="1" dirty="0">
                <a:solidFill>
                  <a:srgbClr val="FF0000"/>
                </a:solidFill>
                <a:latin typeface="Courier New" panose="02070309020205020404" pitchFamily="49" charset="0"/>
                <a:cs typeface="Courier New" panose="02070309020205020404" pitchFamily="49" charset="0"/>
              </a:rPr>
              <a:t>1.0E-4</a:t>
            </a:r>
            <a:r>
              <a:rPr lang="en-US" altLang="en-US" sz="1200" b="1" dirty="0">
                <a:latin typeface="Courier New" panose="02070309020205020404" pitchFamily="49" charset="0"/>
                <a:cs typeface="Courier New" panose="02070309020205020404" pitchFamily="49" charset="0"/>
              </a:rPr>
              <a:t> (*)</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(Gp), BSCF	= </a:t>
            </a:r>
            <a:r>
              <a:rPr lang="en-US" altLang="en-US" sz="1200" b="1" dirty="0">
                <a:solidFill>
                  <a:srgbClr val="FF0000"/>
                </a:solidFill>
                <a:latin typeface="Courier New" panose="02070309020205020404" pitchFamily="49" charset="0"/>
                <a:cs typeface="Courier New" panose="02070309020205020404" pitchFamily="49" charset="0"/>
              </a:rPr>
              <a:t>3.416</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 Switch to exponential decline </a:t>
            </a:r>
            <a:endParaRPr lang="en-US" altLang="en-US" sz="1200" b="1" u="sng"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189965400"/>
                  </p:ext>
                </p:extLst>
              </p:nvPr>
            </p:nvGraphicFramePr>
            <p:xfrm>
              <a:off x="239233" y="908625"/>
              <a:ext cx="4688959" cy="1706055"/>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m>
                                  <m:mPr>
                                    <m:mcs>
                                      <m:mc>
                                        <m:mcPr>
                                          <m:count m:val="1"/>
                                          <m:mcJc m:val="center"/>
                                        </m:mcPr>
                                      </m:mc>
                                    </m:mcs>
                                    <m:ctrlPr>
                                      <a:rPr lang="en-US" sz="1100" b="1" i="1" kern="1200" smtClean="0">
                                        <a:solidFill>
                                          <a:schemeClr val="tx1"/>
                                        </a:solidFill>
                                        <a:effectLst/>
                                        <a:latin typeface="Cambria Math" panose="02040503050406030204" pitchFamily="18" charset="0"/>
                                        <a:ea typeface="+mn-ea"/>
                                        <a:cs typeface="+mn-cs"/>
                                      </a:rPr>
                                    </m:ctrlPr>
                                  </m:mPr>
                                  <m:mr>
                                    <m:e>
                                      <m:f>
                                        <m:fPr>
                                          <m:ctrlPr>
                                            <a:rPr lang="en-US" sz="1100" b="1" i="1" kern="1200" smtClean="0">
                                              <a:solidFill>
                                                <a:schemeClr val="tx1"/>
                                              </a:solidFill>
                                              <a:effectLst/>
                                              <a:latin typeface="Cambria Math" panose="02040503050406030204" pitchFamily="18" charset="0"/>
                                              <a:ea typeface="+mn-ea"/>
                                              <a:cs typeface="+mn-cs"/>
                                            </a:rPr>
                                          </m:ctrlPr>
                                        </m:fPr>
                                        <m:num>
                                          <m:sSub>
                                            <m:sSubPr>
                                              <m:ctrlPr>
                                                <a:rPr lang="en-US" sz="1100" b="1" i="1" kern="1200" smtClean="0">
                                                  <a:solidFill>
                                                    <a:schemeClr val="tx1"/>
                                                  </a:solidFill>
                                                  <a:effectLst/>
                                                  <a:latin typeface="Cambria Math" panose="02040503050406030204" pitchFamily="18" charset="0"/>
                                                  <a:ea typeface="+mn-ea"/>
                                                  <a:cs typeface="+mn-cs"/>
                                                </a:rPr>
                                              </m:ctrlPr>
                                            </m:sSubPr>
                                            <m:e>
                                              <m:r>
                                                <m:rPr>
                                                  <m:brk m:alnAt="7"/>
                                                </m:rPr>
                                                <a:rPr lang="en-US" sz="1100" b="1" i="1" kern="1200" smtClean="0">
                                                  <a:solidFill>
                                                    <a:schemeClr val="tx1"/>
                                                  </a:solidFill>
                                                  <a:effectLst/>
                                                  <a:latin typeface="Cambria Math" panose="02040503050406030204" pitchFamily="18" charset="0"/>
                                                  <a:ea typeface="+mn-ea"/>
                                                  <a:cs typeface="+mn-cs"/>
                                                </a:rPr>
                                                <m:t>𝒒</m:t>
                                              </m:r>
                                            </m:e>
                                            <m:sub>
                                              <m:r>
                                                <m:rPr>
                                                  <m:brk m:alnAt="7"/>
                                                </m:rPr>
                                                <a:rPr lang="en-US" sz="1100" b="1" i="1" kern="1200" smtClean="0">
                                                  <a:solidFill>
                                                    <a:schemeClr val="tx1"/>
                                                  </a:solidFill>
                                                  <a:effectLst/>
                                                  <a:latin typeface="Cambria Math" panose="02040503050406030204" pitchFamily="18" charset="0"/>
                                                  <a:ea typeface="+mn-ea"/>
                                                  <a:cs typeface="+mn-cs"/>
                                                </a:rPr>
                                                <m:t>𝒊</m:t>
                                              </m:r>
                                            </m:sub>
                                          </m:sSub>
                                        </m:num>
                                        <m:den>
                                          <m:sSup>
                                            <m:sSupPr>
                                              <m:ctrlPr>
                                                <a:rPr lang="en-US" sz="1100" b="1" i="1" kern="1200" smtClean="0">
                                                  <a:solidFill>
                                                    <a:schemeClr val="tx1"/>
                                                  </a:solidFill>
                                                  <a:effectLst/>
                                                  <a:latin typeface="Cambria Math" panose="02040503050406030204" pitchFamily="18" charset="0"/>
                                                  <a:ea typeface="+mn-ea"/>
                                                  <a:cs typeface="+mn-cs"/>
                                                </a:rPr>
                                              </m:ctrlPr>
                                            </m:sSupPr>
                                            <m:e>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𝒃</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r>
                                                    <a:rPr lang="en-US" sz="1100" b="1" i="1" kern="1200" smtClean="0">
                                                      <a:solidFill>
                                                        <a:schemeClr val="tx1"/>
                                                      </a:solidFill>
                                                      <a:effectLst/>
                                                      <a:latin typeface="Cambria Math" panose="02040503050406030204" pitchFamily="18" charset="0"/>
                                                      <a:ea typeface="+mn-ea"/>
                                                      <a:cs typeface="+mn-cs"/>
                                                    </a:rPr>
                                                    <m:t>𝒕</m:t>
                                                  </m:r>
                                                </m:e>
                                              </m:d>
                                            </m:e>
                                            <m:sup>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𝒃</m:t>
                                              </m:r>
                                            </m:sup>
                                          </m:sSup>
                                        </m:den>
                                      </m:f>
                                      <m:r>
                                        <m:rPr>
                                          <m:brk m:alnAt="7"/>
                                        </m:rP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&lt;</m:t>
                                      </m:r>
                                      <m:sSub>
                                        <m:sSubPr>
                                          <m:ctrlPr>
                                            <a:rPr lang="en-US" sz="1100" b="1" i="1" kern="1200" smtClean="0">
                                              <a:solidFill>
                                                <a:schemeClr val="tx1"/>
                                              </a:solidFill>
                                              <a:effectLst/>
                                              <a:latin typeface="Cambria Math" panose="02040503050406030204" pitchFamily="18" charset="0"/>
                                              <a:ea typeface="+mn-ea"/>
                                              <a:cs typeface="+mn-cs"/>
                                            </a:rPr>
                                          </m:ctrlPr>
                                        </m:sSubPr>
                                        <m:e>
                                          <m:r>
                                            <m:rPr>
                                              <m:brk m:alnAt="7"/>
                                            </m:rPr>
                                            <a:rPr lang="en-US" sz="1100" b="1" i="1" kern="1200" smtClean="0">
                                              <a:solidFill>
                                                <a:schemeClr val="tx1"/>
                                              </a:solidFill>
                                              <a:effectLst/>
                                              <a:latin typeface="Cambria Math" panose="02040503050406030204" pitchFamily="18" charset="0"/>
                                              <a:ea typeface="+mn-ea"/>
                                              <a:cs typeface="+mn-cs"/>
                                            </a:rPr>
                                            <m:t>𝒕</m:t>
                                          </m:r>
                                        </m:e>
                                        <m:sub>
                                          <m:r>
                                            <m:rPr>
                                              <m:brk m:alnAt="7"/>
                                            </m:rPr>
                                            <a:rPr lang="en-US" sz="1100" b="1" i="1" kern="1200" smtClean="0">
                                              <a:solidFill>
                                                <a:schemeClr val="tx1"/>
                                              </a:solidFill>
                                              <a:effectLst/>
                                              <a:latin typeface="Cambria Math" panose="02040503050406030204" pitchFamily="18" charset="0"/>
                                              <a:ea typeface="+mn-ea"/>
                                              <a:cs typeface="+mn-cs"/>
                                            </a:rPr>
                                            <m:t>𝒍</m:t>
                                          </m:r>
                                          <m:r>
                                            <a:rPr lang="en-US" sz="1100" b="1" i="1" kern="1200" smtClean="0">
                                              <a:solidFill>
                                                <a:schemeClr val="tx1"/>
                                              </a:solidFill>
                                              <a:effectLst/>
                                              <a:latin typeface="Cambria Math" panose="02040503050406030204" pitchFamily="18" charset="0"/>
                                              <a:ea typeface="+mn-ea"/>
                                              <a:cs typeface="+mn-cs"/>
                                            </a:rPr>
                                            <m:t>𝒊𝒎</m:t>
                                          </m:r>
                                        </m:sub>
                                      </m:sSub>
                                    </m:e>
                                  </m:mr>
                                  <m:m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𝒒</m:t>
                                          </m:r>
                                        </m:e>
                                        <m:sub>
                                          <m:r>
                                            <a:rPr lang="en-US" sz="1100" b="1" i="1" kern="1200" smtClean="0">
                                              <a:solidFill>
                                                <a:schemeClr val="tx1"/>
                                              </a:solidFill>
                                              <a:effectLst/>
                                              <a:latin typeface="Cambria Math" panose="02040503050406030204" pitchFamily="18" charset="0"/>
                                              <a:ea typeface="+mn-ea"/>
                                              <a:cs typeface="+mn-cs"/>
                                            </a:rPr>
                                            <m:t>𝒊</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𝒍𝒊𝒎</m:t>
                                          </m:r>
                                        </m:sub>
                                      </m:sSub>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𝒆𝒙𝒑</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𝒍𝒊𝒎</m:t>
                                              </m:r>
                                            </m:sub>
                                          </m:sSub>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𝒕</m:t>
                                                  </m:r>
                                                </m:e>
                                                <m:sub>
                                                  <m:r>
                                                    <a:rPr lang="en-US" sz="1100" b="1" i="1" kern="1200" smtClean="0">
                                                      <a:solidFill>
                                                        <a:schemeClr val="tx1"/>
                                                      </a:solidFill>
                                                      <a:effectLst/>
                                                      <a:latin typeface="Cambria Math" panose="02040503050406030204" pitchFamily="18" charset="0"/>
                                                      <a:ea typeface="+mn-ea"/>
                                                      <a:cs typeface="+mn-cs"/>
                                                    </a:rPr>
                                                    <m:t>𝒍𝒊𝒎</m:t>
                                                  </m:r>
                                                </m:sub>
                                              </m:sSub>
                                            </m:e>
                                          </m:d>
                                        </m:e>
                                      </m:d>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𝒕</m:t>
                                          </m:r>
                                        </m:e>
                                        <m:sub>
                                          <m:r>
                                            <a:rPr lang="en-US" sz="1100" b="1" i="1" kern="1200" smtClean="0">
                                              <a:solidFill>
                                                <a:schemeClr val="tx1"/>
                                              </a:solidFill>
                                              <a:effectLst/>
                                              <a:latin typeface="Cambria Math" panose="02040503050406030204" pitchFamily="18" charset="0"/>
                                              <a:ea typeface="+mn-ea"/>
                                              <a:cs typeface="+mn-cs"/>
                                            </a:rPr>
                                            <m:t>𝒍𝒊𝒎</m:t>
                                          </m:r>
                                        </m:sub>
                                      </m:sSub>
                                    </m:e>
                                  </m:mr>
                                </m:m>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m>
                                  <m:mPr>
                                    <m:mcs>
                                      <m:mc>
                                        <m:mcPr>
                                          <m:count m:val="1"/>
                                          <m:mcJc m:val="center"/>
                                        </m:mcPr>
                                      </m:mc>
                                    </m:mcs>
                                    <m:ctrlPr>
                                      <a:rPr lang="en-US" sz="1100" b="1" i="1" kern="1200" smtClean="0">
                                        <a:solidFill>
                                          <a:schemeClr val="tx1"/>
                                        </a:solidFill>
                                        <a:effectLst/>
                                        <a:latin typeface="Cambria Math" panose="02040503050406030204" pitchFamily="18" charset="0"/>
                                        <a:ea typeface="+mn-ea"/>
                                        <a:cs typeface="+mn-cs"/>
                                      </a:rPr>
                                    </m:ctrlPr>
                                  </m:mPr>
                                  <m:mr>
                                    <m:e>
                                      <m:f>
                                        <m:fPr>
                                          <m:ctrlPr>
                                            <a:rPr lang="en-US" sz="1100" b="1" i="1" kern="1200" smtClean="0">
                                              <a:solidFill>
                                                <a:schemeClr val="tx1"/>
                                              </a:solidFill>
                                              <a:effectLst/>
                                              <a:latin typeface="Cambria Math" panose="02040503050406030204" pitchFamily="18" charset="0"/>
                                              <a:ea typeface="+mn-ea"/>
                                              <a:cs typeface="+mn-cs"/>
                                            </a:rPr>
                                          </m:ctrlPr>
                                        </m:fPr>
                                        <m:num>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m:rPr>
                                                  <m:brk m:alnAt="7"/>
                                                </m:rPr>
                                                <a:rPr lang="en-US" sz="1100" b="1" i="1" kern="1200" smtClean="0">
                                                  <a:solidFill>
                                                    <a:schemeClr val="tx1"/>
                                                  </a:solidFill>
                                                  <a:effectLst/>
                                                  <a:latin typeface="Cambria Math" panose="02040503050406030204" pitchFamily="18" charset="0"/>
                                                  <a:ea typeface="+mn-ea"/>
                                                  <a:cs typeface="+mn-cs"/>
                                                </a:rPr>
                                                <m:t>𝒊</m:t>
                                              </m:r>
                                            </m:sub>
                                          </m:sSub>
                                        </m:num>
                                        <m:den>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𝒃</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r>
                                                <a:rPr lang="en-US" sz="1100" b="1" i="1" kern="1200" smtClean="0">
                                                  <a:solidFill>
                                                    <a:schemeClr val="tx1"/>
                                                  </a:solidFill>
                                                  <a:effectLst/>
                                                  <a:latin typeface="Cambria Math" panose="02040503050406030204" pitchFamily="18" charset="0"/>
                                                  <a:ea typeface="+mn-ea"/>
                                                  <a:cs typeface="+mn-cs"/>
                                                </a:rPr>
                                                <m:t>𝒕</m:t>
                                              </m:r>
                                            </m:e>
                                          </m:d>
                                        </m:den>
                                      </m:f>
                                      <m:r>
                                        <m:rPr>
                                          <m:brk m:alnAt="7"/>
                                        </m:rP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&lt;</m:t>
                                      </m:r>
                                      <m:sSub>
                                        <m:sSubPr>
                                          <m:ctrlPr>
                                            <a:rPr lang="en-US" sz="1100" b="1" i="1" kern="1200" smtClean="0">
                                              <a:solidFill>
                                                <a:schemeClr val="tx1"/>
                                              </a:solidFill>
                                              <a:effectLst/>
                                              <a:latin typeface="Cambria Math" panose="02040503050406030204" pitchFamily="18" charset="0"/>
                                              <a:ea typeface="+mn-ea"/>
                                              <a:cs typeface="+mn-cs"/>
                                            </a:rPr>
                                          </m:ctrlPr>
                                        </m:sSubPr>
                                        <m:e>
                                          <m:r>
                                            <m:rPr>
                                              <m:brk m:alnAt="7"/>
                                            </m:rPr>
                                            <a:rPr lang="en-US" sz="1100" b="1" i="1" kern="1200" smtClean="0">
                                              <a:solidFill>
                                                <a:schemeClr val="tx1"/>
                                              </a:solidFill>
                                              <a:effectLst/>
                                              <a:latin typeface="Cambria Math" panose="02040503050406030204" pitchFamily="18" charset="0"/>
                                              <a:ea typeface="+mn-ea"/>
                                              <a:cs typeface="+mn-cs"/>
                                            </a:rPr>
                                            <m:t>𝒕</m:t>
                                          </m:r>
                                        </m:e>
                                        <m:sub>
                                          <m:r>
                                            <m:rPr>
                                              <m:brk m:alnAt="7"/>
                                            </m:rPr>
                                            <a:rPr lang="en-US" sz="1100" b="1" i="1" kern="1200" smtClean="0">
                                              <a:solidFill>
                                                <a:schemeClr val="tx1"/>
                                              </a:solidFill>
                                              <a:effectLst/>
                                              <a:latin typeface="Cambria Math" panose="02040503050406030204" pitchFamily="18" charset="0"/>
                                              <a:ea typeface="+mn-ea"/>
                                              <a:cs typeface="+mn-cs"/>
                                            </a:rPr>
                                            <m:t>𝒍</m:t>
                                          </m:r>
                                          <m:r>
                                            <a:rPr lang="en-US" sz="1100" b="1" i="1" kern="1200" smtClean="0">
                                              <a:solidFill>
                                                <a:schemeClr val="tx1"/>
                                              </a:solidFill>
                                              <a:effectLst/>
                                              <a:latin typeface="Cambria Math" panose="02040503050406030204" pitchFamily="18" charset="0"/>
                                              <a:ea typeface="+mn-ea"/>
                                              <a:cs typeface="+mn-cs"/>
                                            </a:rPr>
                                            <m:t>𝒊𝒎</m:t>
                                          </m:r>
                                        </m:sub>
                                      </m:sSub>
                                    </m:e>
                                  </m:mr>
                                  <m:m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𝒍𝒊𝒎</m:t>
                                          </m:r>
                                        </m:sub>
                                      </m:sSub>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𝒕</m:t>
                                          </m:r>
                                        </m:e>
                                        <m:sub>
                                          <m:r>
                                            <a:rPr lang="en-US" sz="1100" b="1" i="1" kern="1200" smtClean="0">
                                              <a:solidFill>
                                                <a:schemeClr val="tx1"/>
                                              </a:solidFill>
                                              <a:effectLst/>
                                              <a:latin typeface="Cambria Math" panose="02040503050406030204" pitchFamily="18" charset="0"/>
                                              <a:ea typeface="+mn-ea"/>
                                              <a:cs typeface="+mn-cs"/>
                                            </a:rPr>
                                            <m:t>𝒍𝒊𝒎</m:t>
                                          </m:r>
                                        </m:sub>
                                      </m:sSub>
                                    </m:e>
                                  </m:mr>
                                </m:m>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m>
                                  <m:mPr>
                                    <m:mcs>
                                      <m:mc>
                                        <m:mcPr>
                                          <m:count m:val="1"/>
                                          <m:mcJc m:val="center"/>
                                        </m:mcPr>
                                      </m:mc>
                                    </m:mcs>
                                    <m:ctrlPr>
                                      <a:rPr lang="en-US" sz="1100" b="1" i="1" kern="1200" smtClean="0">
                                        <a:solidFill>
                                          <a:schemeClr val="tx1"/>
                                        </a:solidFill>
                                        <a:effectLst/>
                                        <a:latin typeface="Cambria Math" panose="02040503050406030204" pitchFamily="18" charset="0"/>
                                        <a:ea typeface="+mn-ea"/>
                                        <a:cs typeface="+mn-cs"/>
                                      </a:rPr>
                                    </m:ctrlPr>
                                  </m:mPr>
                                  <m:mr>
                                    <m:e>
                                      <m:r>
                                        <m:rPr>
                                          <m:brk m:alnAt="7"/>
                                        </m:rPr>
                                        <a:rPr lang="en-US" sz="1100" b="1" i="1" kern="1200" smtClean="0">
                                          <a:solidFill>
                                            <a:schemeClr val="tx1"/>
                                          </a:solidFill>
                                          <a:effectLst/>
                                          <a:latin typeface="Cambria Math" panose="02040503050406030204" pitchFamily="18" charset="0"/>
                                          <a:ea typeface="+mn-ea"/>
                                          <a:cs typeface="+mn-cs"/>
                                        </a:rPr>
                                        <m:t>𝒃</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&lt;</m:t>
                                      </m:r>
                                      <m:sSub>
                                        <m:sSubPr>
                                          <m:ctrlPr>
                                            <a:rPr lang="en-US" sz="1100" b="1" i="1" kern="1200" smtClean="0">
                                              <a:solidFill>
                                                <a:schemeClr val="tx1"/>
                                              </a:solidFill>
                                              <a:effectLst/>
                                              <a:latin typeface="Cambria Math" panose="02040503050406030204" pitchFamily="18" charset="0"/>
                                              <a:ea typeface="+mn-ea"/>
                                              <a:cs typeface="+mn-cs"/>
                                            </a:rPr>
                                          </m:ctrlPr>
                                        </m:sSubPr>
                                        <m:e>
                                          <m:r>
                                            <m:rPr>
                                              <m:brk m:alnAt="7"/>
                                            </m:rPr>
                                            <a:rPr lang="en-US" sz="1100" b="1" i="1" kern="1200" smtClean="0">
                                              <a:solidFill>
                                                <a:schemeClr val="tx1"/>
                                              </a:solidFill>
                                              <a:effectLst/>
                                              <a:latin typeface="Cambria Math" panose="02040503050406030204" pitchFamily="18" charset="0"/>
                                              <a:ea typeface="+mn-ea"/>
                                              <a:cs typeface="+mn-cs"/>
                                            </a:rPr>
                                            <m:t>𝒕</m:t>
                                          </m:r>
                                        </m:e>
                                        <m:sub>
                                          <m:r>
                                            <m:rPr>
                                              <m:brk m:alnAt="7"/>
                                            </m:rPr>
                                            <a:rPr lang="en-US" sz="1100" b="1" i="1" kern="1200" smtClean="0">
                                              <a:solidFill>
                                                <a:schemeClr val="tx1"/>
                                              </a:solidFill>
                                              <a:effectLst/>
                                              <a:latin typeface="Cambria Math" panose="02040503050406030204" pitchFamily="18" charset="0"/>
                                              <a:ea typeface="+mn-ea"/>
                                              <a:cs typeface="+mn-cs"/>
                                            </a:rPr>
                                            <m:t>𝒍</m:t>
                                          </m:r>
                                          <m:r>
                                            <a:rPr lang="en-US" sz="1100" b="1" i="1" kern="1200" smtClean="0">
                                              <a:solidFill>
                                                <a:schemeClr val="tx1"/>
                                              </a:solidFill>
                                              <a:effectLst/>
                                              <a:latin typeface="Cambria Math" panose="02040503050406030204" pitchFamily="18" charset="0"/>
                                              <a:ea typeface="+mn-ea"/>
                                              <a:cs typeface="+mn-cs"/>
                                            </a:rPr>
                                            <m:t>𝒊𝒎</m:t>
                                          </m:r>
                                        </m:sub>
                                      </m:sSub>
                                    </m:e>
                                  </m:mr>
                                  <m:mr>
                                    <m:e>
                                      <m:r>
                                        <a:rPr lang="en-US" sz="1100" b="1" i="1" kern="1200" smtClean="0">
                                          <a:solidFill>
                                            <a:schemeClr val="tx1"/>
                                          </a:solidFill>
                                          <a:effectLst/>
                                          <a:latin typeface="Cambria Math" panose="02040503050406030204" pitchFamily="18" charset="0"/>
                                          <a:ea typeface="+mn-ea"/>
                                          <a:cs typeface="+mn-cs"/>
                                        </a:rPr>
                                        <m:t>𝟎</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𝒇𝒐𝒓</m:t>
                                      </m:r>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𝒕</m:t>
                                          </m:r>
                                        </m:e>
                                        <m:sub>
                                          <m:r>
                                            <a:rPr lang="en-US" sz="1100" b="1" i="1" kern="1200" smtClean="0">
                                              <a:solidFill>
                                                <a:schemeClr val="tx1"/>
                                              </a:solidFill>
                                              <a:effectLst/>
                                              <a:latin typeface="Cambria Math" panose="02040503050406030204" pitchFamily="18" charset="0"/>
                                              <a:ea typeface="+mn-ea"/>
                                              <a:cs typeface="+mn-cs"/>
                                            </a:rPr>
                                            <m:t>𝒍𝒊𝒎</m:t>
                                          </m:r>
                                        </m:sub>
                                      </m:sSub>
                                    </m:e>
                                  </m:mr>
                                </m:m>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189965400"/>
                  </p:ext>
                </p:extLst>
              </p:nvPr>
            </p:nvGraphicFramePr>
            <p:xfrm>
              <a:off x="239233" y="908625"/>
              <a:ext cx="4688959" cy="1706055"/>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686308">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393" t="-885" r="-328" b="-151327"/>
                          </a:stretch>
                        </a:blipFill>
                      </a:tcPr>
                    </a:tc>
                    <a:extLst>
                      <a:ext uri="{0D108BD9-81ED-4DB2-BD59-A6C34878D82A}">
                        <a16:rowId xmlns:a16="http://schemas.microsoft.com/office/drawing/2014/main" val="435344852"/>
                      </a:ext>
                    </a:extLst>
                  </a:tr>
                  <a:tr h="606425">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393" t="-115152" r="-328" b="-72727"/>
                          </a:stretch>
                        </a:blipFill>
                      </a:tcPr>
                    </a:tc>
                    <a:extLst>
                      <a:ext uri="{0D108BD9-81ED-4DB2-BD59-A6C34878D82A}">
                        <a16:rowId xmlns:a16="http://schemas.microsoft.com/office/drawing/2014/main" val="2181931633"/>
                      </a:ext>
                    </a:extLst>
                  </a:tr>
                  <a:tr h="413322">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393" t="-313235" r="-328" b="-5882"/>
                          </a:stretch>
                        </a:blipFill>
                      </a:tcPr>
                    </a:tc>
                    <a:extLst>
                      <a:ext uri="{0D108BD9-81ED-4DB2-BD59-A6C34878D82A}">
                        <a16:rowId xmlns:a16="http://schemas.microsoft.com/office/drawing/2014/main" val="1542283274"/>
                      </a:ext>
                    </a:extLst>
                  </a:tr>
                </a:tbl>
              </a:graphicData>
            </a:graphic>
          </p:graphicFrame>
        </mc:Fallback>
      </mc:AlternateContent>
      <p:pic>
        <p:nvPicPr>
          <p:cNvPr id="7" name="Picture 6" descr="A map with text&#10;&#10;Description automatically generated">
            <a:extLst>
              <a:ext uri="{FF2B5EF4-FFF2-40B4-BE49-F238E27FC236}">
                <a16:creationId xmlns:a16="http://schemas.microsoft.com/office/drawing/2014/main" id="{9CB46816-1E63-482F-8E88-531AAC559B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424"/>
          <a:stretch/>
        </p:blipFill>
        <p:spPr>
          <a:xfrm>
            <a:off x="108099" y="2732434"/>
            <a:ext cx="4889204" cy="3098059"/>
          </a:xfrm>
          <a:prstGeom prst="rect">
            <a:avLst/>
          </a:prstGeom>
        </p:spPr>
      </p:pic>
      <p:pic>
        <p:nvPicPr>
          <p:cNvPr id="11" name="Picture 10" descr="A close up of a map&#10;&#10;Description automatically generated">
            <a:extLst>
              <a:ext uri="{FF2B5EF4-FFF2-40B4-BE49-F238E27FC236}">
                <a16:creationId xmlns:a16="http://schemas.microsoft.com/office/drawing/2014/main" id="{B6BDAB7C-05B0-4E7F-BEA2-8129EAD9101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 b="-119"/>
          <a:stretch/>
        </p:blipFill>
        <p:spPr>
          <a:xfrm>
            <a:off x="5020340" y="2608773"/>
            <a:ext cx="4999080" cy="2570188"/>
          </a:xfrm>
          <a:prstGeom prst="rect">
            <a:avLst/>
          </a:prstGeom>
        </p:spPr>
      </p:pic>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5103" t="26061" r="1083" b="56722"/>
          <a:stretch/>
        </p:blipFill>
        <p:spPr>
          <a:xfrm>
            <a:off x="1080977" y="4490138"/>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318977" y="5818890"/>
            <a:ext cx="4343400" cy="1592744"/>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I applied the terminal decline rate, so the hyperbolic decline will be switched to the exponential decline. </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B-function is </a:t>
            </a:r>
            <a:r>
              <a:rPr lang="en-US" altLang="en-US" sz="1200" b="1" u="sng" dirty="0">
                <a:solidFill>
                  <a:schemeClr val="accent2"/>
                </a:solidFill>
                <a:cs typeface="Arial" panose="020B0604020202020204" pitchFamily="34" charset="0"/>
              </a:rPr>
              <a:t>not</a:t>
            </a:r>
            <a:r>
              <a:rPr lang="en-US" altLang="en-US" sz="1200" b="1" dirty="0">
                <a:solidFill>
                  <a:schemeClr val="accent2"/>
                </a:solidFill>
                <a:cs typeface="Arial" panose="020B0604020202020204" pitchFamily="34" charset="0"/>
              </a:rPr>
              <a:t> as constant as imposed by hyperbolic model. But the approximation is OK.</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Hyperbolic model misses the decline rate (D) toward the early time</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Hyperbolic decline is more optimistic compared to the other methods (3.42 BSCF is quite high)</a:t>
            </a:r>
            <a:endParaRPr lang="en-US" altLang="en-US" sz="1200" b="1" dirty="0">
              <a:cs typeface="Arial" panose="020B0604020202020204" pitchFamily="34" charset="0"/>
            </a:endParaRPr>
          </a:p>
        </p:txBody>
      </p:sp>
    </p:spTree>
    <p:extLst>
      <p:ext uri="{BB962C8B-B14F-4D97-AF65-F5344CB8AC3E}">
        <p14:creationId xmlns:p14="http://schemas.microsoft.com/office/powerpoint/2010/main" val="129697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screenshot of a map&#10;&#10;Description automatically generated">
            <a:extLst>
              <a:ext uri="{FF2B5EF4-FFF2-40B4-BE49-F238E27FC236}">
                <a16:creationId xmlns:a16="http://schemas.microsoft.com/office/drawing/2014/main" id="{AC2AB8CA-938E-4800-BE11-2399473A73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611" y="5131588"/>
            <a:ext cx="5012360" cy="2572634"/>
          </a:xfrm>
          <a:prstGeom prst="rect">
            <a:avLst/>
          </a:prstGeom>
        </p:spPr>
      </p:pic>
      <p:pic>
        <p:nvPicPr>
          <p:cNvPr id="21" name="Picture 20" descr="A close up of a map&#10;&#10;Description automatically generated">
            <a:extLst>
              <a:ext uri="{FF2B5EF4-FFF2-40B4-BE49-F238E27FC236}">
                <a16:creationId xmlns:a16="http://schemas.microsoft.com/office/drawing/2014/main" id="{D744D798-66F0-4448-A8E1-ED6C78C8EF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3505" y="2608773"/>
            <a:ext cx="5015915" cy="2575775"/>
          </a:xfrm>
          <a:prstGeom prst="rect">
            <a:avLst/>
          </a:prstGeom>
        </p:spPr>
      </p:pic>
      <p:pic>
        <p:nvPicPr>
          <p:cNvPr id="16" name="Picture 15" descr="A close up of a map&#10;&#10;Description automatically generated">
            <a:extLst>
              <a:ext uri="{FF2B5EF4-FFF2-40B4-BE49-F238E27FC236}">
                <a16:creationId xmlns:a16="http://schemas.microsoft.com/office/drawing/2014/main" id="{78EA3B44-05D6-4558-8849-A4D9DF01B16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547"/>
          <a:stretch/>
        </p:blipFill>
        <p:spPr>
          <a:xfrm>
            <a:off x="62023" y="2717701"/>
            <a:ext cx="4935280" cy="3132022"/>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Power-law Exponential (SPE 116731)</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3</a:t>
            </a:fld>
            <a:r>
              <a:rPr lang="en-US" altLang="en-US" dirty="0"/>
              <a:t>/8 | </a:t>
            </a:r>
          </a:p>
        </p:txBody>
      </p:sp>
      <p:sp>
        <p:nvSpPr>
          <p:cNvPr id="8" name="TextBox 6"/>
          <p:cNvSpPr txBox="1">
            <a:spLocks/>
          </p:cNvSpPr>
          <p:nvPr/>
        </p:nvSpPr>
        <p:spPr bwMode="auto">
          <a:xfrm>
            <a:off x="123160" y="702313"/>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p:sp>
        <p:nvSpPr>
          <p:cNvPr id="9" name="TextBox 6"/>
          <p:cNvSpPr txBox="1">
            <a:spLocks/>
          </p:cNvSpPr>
          <p:nvPr/>
        </p:nvSpPr>
        <p:spPr bwMode="auto">
          <a:xfrm>
            <a:off x="5029200" y="631859"/>
            <a:ext cx="4800600" cy="179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INITIAL RATE (qi), MSCF/D	=	</a:t>
            </a:r>
            <a:r>
              <a:rPr lang="en-US" altLang="en-US" sz="1200" b="1" dirty="0">
                <a:solidFill>
                  <a:srgbClr val="FF0000"/>
                </a:solidFill>
                <a:latin typeface="Courier New" panose="02070309020205020404" pitchFamily="49" charset="0"/>
                <a:cs typeface="Courier New" panose="02070309020205020404" pitchFamily="49" charset="0"/>
              </a:rPr>
              <a:t>39693</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Di-CONSTANT (Di), Vary	=	</a:t>
            </a:r>
            <a:r>
              <a:rPr lang="en-US" altLang="en-US" sz="1200" b="1" dirty="0">
                <a:solidFill>
                  <a:srgbClr val="FF0000"/>
                </a:solidFill>
                <a:latin typeface="Courier New" panose="02070309020205020404" pitchFamily="49" charset="0"/>
                <a:cs typeface="Courier New" panose="02070309020205020404" pitchFamily="49" charset="0"/>
              </a:rPr>
              <a:t>1.27511</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n-CONSTANT (n), constant	= </a:t>
            </a:r>
            <a:r>
              <a:rPr lang="en-US" altLang="en-US" sz="1200" b="1" dirty="0">
                <a:solidFill>
                  <a:srgbClr val="FF0000"/>
                </a:solidFill>
                <a:latin typeface="Courier New" panose="02070309020205020404" pitchFamily="49" charset="0"/>
                <a:cs typeface="Courier New" panose="02070309020205020404" pitchFamily="49" charset="0"/>
              </a:rPr>
              <a:t>0.17306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Di-infinity (Di-inf), 1/Day 	=	</a:t>
            </a:r>
            <a:r>
              <a:rPr lang="en-US" altLang="en-US" sz="1200" b="1" dirty="0">
                <a:solidFill>
                  <a:srgbClr val="FF0000"/>
                </a:solidFill>
                <a:latin typeface="Courier New" panose="02070309020205020404" pitchFamily="49" charset="0"/>
                <a:cs typeface="Courier New" panose="02070309020205020404" pitchFamily="49" charset="0"/>
              </a:rPr>
              <a:t>0</a:t>
            </a: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(Gp), BSCF	= </a:t>
            </a:r>
            <a:r>
              <a:rPr lang="en-US" altLang="en-US" sz="1200" b="1" dirty="0">
                <a:solidFill>
                  <a:srgbClr val="FF0000"/>
                </a:solidFill>
                <a:latin typeface="Courier New" panose="02070309020205020404" pitchFamily="49" charset="0"/>
                <a:cs typeface="Courier New" panose="02070309020205020404" pitchFamily="49" charset="0"/>
              </a:rPr>
              <a:t>3.005</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3756828850"/>
                  </p:ext>
                </p:extLst>
              </p:nvPr>
            </p:nvGraphicFramePr>
            <p:xfrm>
              <a:off x="223284" y="1037653"/>
              <a:ext cx="4688959" cy="1268413"/>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acc>
                                  <m:accPr>
                                    <m:chr m:val="̂"/>
                                    <m:ctrlPr>
                                      <a:rPr lang="en-US" sz="1100" b="1" i="1" kern="1200" smtClean="0">
                                        <a:solidFill>
                                          <a:schemeClr val="tx1"/>
                                        </a:solidFill>
                                        <a:effectLst/>
                                        <a:latin typeface="Cambria Math" panose="02040503050406030204" pitchFamily="18" charset="0"/>
                                        <a:ea typeface="+mn-ea"/>
                                        <a:cs typeface="+mn-cs"/>
                                      </a:rPr>
                                    </m:ctrlPr>
                                  </m:acc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𝒒</m:t>
                                        </m:r>
                                      </m:e>
                                      <m:sub>
                                        <m:r>
                                          <a:rPr lang="en-US" sz="1100" b="1" i="1" kern="1200" smtClean="0">
                                            <a:solidFill>
                                              <a:schemeClr val="tx1"/>
                                            </a:solidFill>
                                            <a:effectLst/>
                                            <a:latin typeface="Cambria Math" panose="02040503050406030204" pitchFamily="18" charset="0"/>
                                            <a:ea typeface="+mn-ea"/>
                                            <a:cs typeface="+mn-cs"/>
                                          </a:rPr>
                                          <m:t>𝒊</m:t>
                                        </m:r>
                                      </m:sub>
                                    </m:sSub>
                                  </m:e>
                                </m:acc>
                                <m:r>
                                  <a:rPr lang="en-US" sz="1100" b="1" i="1" kern="1200" smtClean="0">
                                    <a:solidFill>
                                      <a:schemeClr val="tx1"/>
                                    </a:solidFill>
                                    <a:effectLst/>
                                    <a:latin typeface="Cambria Math" panose="02040503050406030204" pitchFamily="18" charset="0"/>
                                    <a:ea typeface="+mn-ea"/>
                                    <a:cs typeface="+mn-cs"/>
                                  </a:rPr>
                                  <m:t> </m:t>
                                </m:r>
                                <m:r>
                                  <a:rPr lang="en-US" sz="1100" b="1" i="1" kern="1200" smtClean="0">
                                    <a:solidFill>
                                      <a:schemeClr val="tx1"/>
                                    </a:solidFill>
                                    <a:effectLst/>
                                    <a:latin typeface="Cambria Math" panose="02040503050406030204" pitchFamily="18" charset="0"/>
                                    <a:ea typeface="+mn-ea"/>
                                    <a:cs typeface="+mn-cs"/>
                                  </a:rPr>
                                  <m:t>𝒆𝒙𝒑</m:t>
                                </m:r>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m:t>
                                        </m:r>
                                      </m:sub>
                                    </m:sSub>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acc>
                                      <m:accPr>
                                        <m:chr m:val="̂"/>
                                        <m:ctrlPr>
                                          <a:rPr lang="en-US" sz="1100" b="1" i="1" kern="1200" smtClean="0">
                                            <a:solidFill>
                                              <a:schemeClr val="tx1"/>
                                            </a:solidFill>
                                            <a:effectLst/>
                                            <a:latin typeface="Cambria Math" panose="02040503050406030204" pitchFamily="18" charset="0"/>
                                            <a:ea typeface="+mn-ea"/>
                                            <a:cs typeface="+mn-cs"/>
                                          </a:rPr>
                                        </m:ctrlPr>
                                      </m:acc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e>
                                    </m:acc>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m:t>
                                    </m:r>
                                  </m:sub>
                                </m:sSub>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𝒏</m:t>
                                </m:r>
                                <m:acc>
                                  <m:accPr>
                                    <m:chr m:val="̂"/>
                                    <m:ctrlPr>
                                      <a:rPr lang="en-US" sz="1100" b="1" i="1" kern="1200" smtClean="0">
                                        <a:solidFill>
                                          <a:schemeClr val="tx1"/>
                                        </a:solidFill>
                                        <a:effectLst/>
                                        <a:latin typeface="Cambria Math" panose="02040503050406030204" pitchFamily="18" charset="0"/>
                                        <a:ea typeface="+mn-ea"/>
                                        <a:cs typeface="+mn-cs"/>
                                      </a:rPr>
                                    </m:ctrlPr>
                                  </m:acc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e>
                                </m:acc>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sup>
                                </m:sSup>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𝒏</m:t>
                                    </m:r>
                                    <m:acc>
                                      <m:accPr>
                                        <m:chr m:val="̂"/>
                                        <m:ctrlPr>
                                          <a:rPr lang="en-US" sz="1100" b="1" i="1" kern="1200" smtClean="0">
                                            <a:solidFill>
                                              <a:schemeClr val="tx1"/>
                                            </a:solidFill>
                                            <a:effectLst/>
                                            <a:latin typeface="Cambria Math" panose="02040503050406030204" pitchFamily="18" charset="0"/>
                                            <a:ea typeface="+mn-ea"/>
                                            <a:cs typeface="+mn-cs"/>
                                          </a:rPr>
                                        </m:ctrlPr>
                                      </m:acc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e>
                                    </m:acc>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𝒏</m:t>
                                        </m:r>
                                      </m:e>
                                    </m:d>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𝒏</m:t>
                                        </m:r>
                                      </m:sup>
                                    </m:sSup>
                                  </m:num>
                                  <m:den>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𝒏</m:t>
                                            </m:r>
                                            <m:acc>
                                              <m:accPr>
                                                <m:chr m:val="̂"/>
                                                <m:ctrlPr>
                                                  <a:rPr lang="en-US" sz="1100" b="1" i="1" kern="1200" smtClean="0">
                                                    <a:solidFill>
                                                      <a:schemeClr val="tx1"/>
                                                    </a:solidFill>
                                                    <a:effectLst/>
                                                    <a:latin typeface="Cambria Math" panose="02040503050406030204" pitchFamily="18" charset="0"/>
                                                    <a:ea typeface="+mn-ea"/>
                                                    <a:cs typeface="+mn-cs"/>
                                                  </a:rPr>
                                                </m:ctrlPr>
                                              </m:acc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𝒊</m:t>
                                                    </m:r>
                                                  </m:sub>
                                                </m:sSub>
                                              </m:e>
                                            </m:acc>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𝑫</m:t>
                                                </m:r>
                                              </m:e>
                                              <m:sub>
                                                <m:r>
                                                  <a:rPr lang="en-US" sz="1100" b="1" i="1" kern="1200" smtClean="0">
                                                    <a:solidFill>
                                                      <a:schemeClr val="tx1"/>
                                                    </a:solidFill>
                                                    <a:effectLst/>
                                                    <a:latin typeface="Cambria Math" panose="02040503050406030204" pitchFamily="18" charset="0"/>
                                                    <a:ea typeface="+mn-ea"/>
                                                    <a:cs typeface="+mn-cs"/>
                                                  </a:rPr>
                                                  <m:t>∞</m:t>
                                                </m:r>
                                              </m:sub>
                                            </m:sSub>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𝒏</m:t>
                                                </m:r>
                                              </m:sup>
                                            </m:sSup>
                                          </m:e>
                                        </m:d>
                                      </m:e>
                                      <m:sup>
                                        <m:r>
                                          <a:rPr lang="en-US" sz="1100" b="1" i="1" kern="1200" smtClean="0">
                                            <a:solidFill>
                                              <a:schemeClr val="tx1"/>
                                            </a:solidFill>
                                            <a:effectLst/>
                                            <a:latin typeface="Cambria Math" panose="02040503050406030204" pitchFamily="18" charset="0"/>
                                            <a:ea typeface="+mn-ea"/>
                                            <a:cs typeface="+mn-cs"/>
                                          </a:rPr>
                                          <m:t>𝟐</m:t>
                                        </m:r>
                                      </m:sup>
                                    </m:sSup>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3756828850"/>
                  </p:ext>
                </p:extLst>
              </p:nvPr>
            </p:nvGraphicFramePr>
            <p:xfrm>
              <a:off x="223284" y="1037653"/>
              <a:ext cx="4688959" cy="1268413"/>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639" r="-328" b="-245902"/>
                          </a:stretch>
                        </a:blip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01639" r="-328" b="-145902"/>
                          </a:stretch>
                        </a:blipFill>
                      </a:tcPr>
                    </a:tc>
                    <a:extLst>
                      <a:ext uri="{0D108BD9-81ED-4DB2-BD59-A6C34878D82A}">
                        <a16:rowId xmlns:a16="http://schemas.microsoft.com/office/drawing/2014/main" val="2181931633"/>
                      </a:ext>
                    </a:extLst>
                  </a:tr>
                  <a:tr h="526733">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41379" r="-328" b="-2299"/>
                          </a:stretch>
                        </a:blipFill>
                      </a:tcPr>
                    </a:tc>
                    <a:extLst>
                      <a:ext uri="{0D108BD9-81ED-4DB2-BD59-A6C34878D82A}">
                        <a16:rowId xmlns:a16="http://schemas.microsoft.com/office/drawing/2014/main" val="1542283274"/>
                      </a:ext>
                    </a:extLst>
                  </a:tr>
                </a:tbl>
              </a:graphicData>
            </a:graphic>
          </p:graphicFrame>
        </mc:Fallback>
      </mc:AlternateContent>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5103" t="26061" r="1083" b="56722"/>
          <a:stretch/>
        </p:blipFill>
        <p:spPr>
          <a:xfrm>
            <a:off x="1066800" y="4391749"/>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318977" y="5818890"/>
            <a:ext cx="4343400" cy="1259319"/>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model fits extremely well with q, D-function and b-function compared to the other models.</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Power-law exponential provides more conservative cumulative production (3.01 BSCF) than modified hyperbolic (3.42 BSCF) but more optimistic than logistic (2.82 BSCF) and Weibull (2.65 BSCF)</a:t>
            </a:r>
            <a:endParaRPr lang="en-US" altLang="en-US" sz="1200" b="1" dirty="0">
              <a:cs typeface="Arial" panose="020B0604020202020204" pitchFamily="34" charset="0"/>
            </a:endParaRPr>
          </a:p>
        </p:txBody>
      </p:sp>
    </p:spTree>
    <p:extLst>
      <p:ext uri="{BB962C8B-B14F-4D97-AF65-F5344CB8AC3E}">
        <p14:creationId xmlns:p14="http://schemas.microsoft.com/office/powerpoint/2010/main" val="335231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BE8BF180-0F1A-4A50-BF7F-DDF72DF33D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257" y="5131587"/>
            <a:ext cx="5017143" cy="2575089"/>
          </a:xfrm>
          <a:prstGeom prst="rect">
            <a:avLst/>
          </a:prstGeom>
        </p:spPr>
      </p:pic>
      <p:pic>
        <p:nvPicPr>
          <p:cNvPr id="11" name="Picture 10" descr="A close up of a map&#10;&#10;Description automatically generated">
            <a:extLst>
              <a:ext uri="{FF2B5EF4-FFF2-40B4-BE49-F238E27FC236}">
                <a16:creationId xmlns:a16="http://schemas.microsoft.com/office/drawing/2014/main" id="{7A52B836-4A05-4E5D-8DD0-61ACE9557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2752" y="2601097"/>
            <a:ext cx="5009618" cy="2572542"/>
          </a:xfrm>
          <a:prstGeom prst="rect">
            <a:avLst/>
          </a:prstGeom>
        </p:spPr>
      </p:pic>
      <p:pic>
        <p:nvPicPr>
          <p:cNvPr id="7" name="Picture 6" descr="A map with text&#10;&#10;Description automatically generated">
            <a:extLst>
              <a:ext uri="{FF2B5EF4-FFF2-40B4-BE49-F238E27FC236}">
                <a16:creationId xmlns:a16="http://schemas.microsoft.com/office/drawing/2014/main" id="{1CD2F0E5-228C-4769-978F-331CAA3CD3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719"/>
          <a:stretch/>
        </p:blipFill>
        <p:spPr>
          <a:xfrm>
            <a:off x="55821" y="2740992"/>
            <a:ext cx="4924734" cy="3132022"/>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Duong’s model (SPE 137748)</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4</a:t>
            </a:fld>
            <a:r>
              <a:rPr lang="en-US" altLang="en-US" dirty="0"/>
              <a:t>/8 | </a:t>
            </a:r>
          </a:p>
        </p:txBody>
      </p:sp>
      <p:sp>
        <p:nvSpPr>
          <p:cNvPr id="8" name="TextBox 6"/>
          <p:cNvSpPr txBox="1">
            <a:spLocks/>
          </p:cNvSpPr>
          <p:nvPr/>
        </p:nvSpPr>
        <p:spPr bwMode="auto">
          <a:xfrm>
            <a:off x="123160" y="702313"/>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p:sp>
        <p:nvSpPr>
          <p:cNvPr id="9" name="TextBox 6"/>
          <p:cNvSpPr txBox="1">
            <a:spLocks/>
          </p:cNvSpPr>
          <p:nvPr/>
        </p:nvSpPr>
        <p:spPr bwMode="auto">
          <a:xfrm>
            <a:off x="5029200" y="631859"/>
            <a:ext cx="4800600" cy="163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INITIAL RATE (qi), MSCF/D	=	</a:t>
            </a:r>
            <a:r>
              <a:rPr lang="en-US" altLang="en-US" sz="1200" b="1" dirty="0">
                <a:solidFill>
                  <a:srgbClr val="FF0000"/>
                </a:solidFill>
                <a:latin typeface="Courier New" panose="02070309020205020404" pitchFamily="49" charset="0"/>
                <a:cs typeface="Courier New" panose="02070309020205020404" pitchFamily="49" charset="0"/>
              </a:rPr>
              <a:t>10895</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a-CONSTANT (a), constant	=	</a:t>
            </a:r>
            <a:r>
              <a:rPr lang="en-US" altLang="en-US" sz="1200" b="1" dirty="0">
                <a:solidFill>
                  <a:srgbClr val="FF0000"/>
                </a:solidFill>
                <a:latin typeface="Courier New" panose="02070309020205020404" pitchFamily="49" charset="0"/>
                <a:cs typeface="Courier New" panose="02070309020205020404" pitchFamily="49" charset="0"/>
              </a:rPr>
              <a:t>0.99596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m-CONSTANT (m), constant	= </a:t>
            </a:r>
            <a:r>
              <a:rPr lang="en-US" altLang="en-US" sz="1200" b="1" dirty="0">
                <a:solidFill>
                  <a:srgbClr val="FF0000"/>
                </a:solidFill>
                <a:latin typeface="Courier New" panose="02070309020205020404" pitchFamily="49" charset="0"/>
                <a:cs typeface="Courier New" panose="02070309020205020404" pitchFamily="49" charset="0"/>
              </a:rPr>
              <a:t>1.1147</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(Gp), BSCF	= </a:t>
            </a:r>
            <a:r>
              <a:rPr lang="en-US" altLang="en-US" sz="1200" b="1" dirty="0">
                <a:solidFill>
                  <a:srgbClr val="FF0000"/>
                </a:solidFill>
                <a:latin typeface="Courier New" panose="02070309020205020404" pitchFamily="49" charset="0"/>
                <a:cs typeface="Courier New" panose="02070309020205020404" pitchFamily="49" charset="0"/>
              </a:rPr>
              <a:t>3.241</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2560301737"/>
                  </p:ext>
                </p:extLst>
              </p:nvPr>
            </p:nvGraphicFramePr>
            <p:xfrm>
              <a:off x="223284" y="1037653"/>
              <a:ext cx="4688959" cy="1201103"/>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𝒒</m:t>
                                    </m:r>
                                  </m:e>
                                  <m:sub>
                                    <m:r>
                                      <a:rPr lang="en-US" sz="1100" b="1" i="1" kern="1200" smtClean="0">
                                        <a:solidFill>
                                          <a:schemeClr val="tx1"/>
                                        </a:solidFill>
                                        <a:effectLst/>
                                        <a:latin typeface="Cambria Math" panose="02040503050406030204" pitchFamily="18" charset="0"/>
                                        <a:ea typeface="+mn-ea"/>
                                        <a:cs typeface="+mn-cs"/>
                                      </a:rPr>
                                      <m:t>𝒊</m:t>
                                    </m:r>
                                  </m:sub>
                                </m:sSub>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sup>
                                </m:sSup>
                                <m:r>
                                  <a:rPr lang="en-US" sz="1100" b="1" i="1" kern="1200" smtClean="0">
                                    <a:solidFill>
                                      <a:schemeClr val="tx1"/>
                                    </a:solidFill>
                                    <a:effectLst/>
                                    <a:latin typeface="Cambria Math" panose="02040503050406030204" pitchFamily="18" charset="0"/>
                                    <a:ea typeface="+mn-ea"/>
                                    <a:cs typeface="+mn-cs"/>
                                  </a:rPr>
                                  <m:t>𝒆𝒙𝒑</m:t>
                                </m:r>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𝒂</m:t>
                                        </m:r>
                                      </m:num>
                                      <m:den>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den>
                                    </m:f>
                                    <m:d>
                                      <m:dPr>
                                        <m:ctrlPr>
                                          <a:rPr lang="en-US" sz="1100" b="1" i="1" kern="1200" smtClean="0">
                                            <a:solidFill>
                                              <a:schemeClr val="tx1"/>
                                            </a:solidFill>
                                            <a:effectLst/>
                                            <a:latin typeface="Cambria Math" panose="02040503050406030204" pitchFamily="18" charset="0"/>
                                            <a:ea typeface="+mn-ea"/>
                                            <a:cs typeface="+mn-cs"/>
                                          </a:rPr>
                                        </m:ctrlPr>
                                      </m:dPr>
                                      <m:e>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sup>
                                        </m:s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sup>
                                </m:s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sup>
                                </m:sSup>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𝒕</m:t>
                                </m:r>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𝒎</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𝒎</m:t>
                                        </m:r>
                                      </m:sup>
                                    </m:sSup>
                                    <m:d>
                                      <m:dPr>
                                        <m:ctrlPr>
                                          <a:rPr lang="en-US" sz="1100" b="1" i="1" kern="1200" smtClean="0">
                                            <a:solidFill>
                                              <a:schemeClr val="tx1"/>
                                            </a:solidFill>
                                            <a:effectLst/>
                                            <a:latin typeface="Cambria Math" panose="02040503050406030204" pitchFamily="18" charset="0"/>
                                            <a:ea typeface="+mn-ea"/>
                                            <a:cs typeface="+mn-cs"/>
                                          </a:rPr>
                                        </m:ctrlPr>
                                      </m:dPr>
                                      <m:e>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𝒎</m:t>
                                            </m:r>
                                          </m:sup>
                                        </m:s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𝒂𝒕</m:t>
                                        </m:r>
                                      </m:e>
                                    </m:d>
                                  </m:num>
                                  <m:den>
                                    <m:sSup>
                                      <m:sSupPr>
                                        <m:ctrlPr>
                                          <a:rPr lang="en-US" sz="1100" b="1" i="1" kern="1200" smtClean="0">
                                            <a:solidFill>
                                              <a:schemeClr val="tx1"/>
                                            </a:solidFill>
                                            <a:effectLst/>
                                            <a:latin typeface="Cambria Math" panose="02040503050406030204" pitchFamily="18" charset="0"/>
                                            <a:ea typeface="+mn-ea"/>
                                            <a:cs typeface="+mn-cs"/>
                                          </a:rPr>
                                        </m:ctrlPr>
                                      </m:sSupPr>
                                      <m:e>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𝒂𝒕</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𝒎</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𝒎</m:t>
                                                </m:r>
                                              </m:sup>
                                            </m:sSup>
                                          </m:e>
                                        </m:d>
                                      </m:e>
                                      <m:sup>
                                        <m:r>
                                          <a:rPr lang="en-US" sz="1100" b="1" i="1" kern="1200" smtClean="0">
                                            <a:solidFill>
                                              <a:schemeClr val="tx1"/>
                                            </a:solidFill>
                                            <a:effectLst/>
                                            <a:latin typeface="Cambria Math" panose="02040503050406030204" pitchFamily="18" charset="0"/>
                                            <a:ea typeface="+mn-ea"/>
                                            <a:cs typeface="+mn-cs"/>
                                          </a:rPr>
                                          <m:t>𝟐</m:t>
                                        </m:r>
                                      </m:sup>
                                    </m:sSup>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2560301737"/>
                  </p:ext>
                </p:extLst>
              </p:nvPr>
            </p:nvGraphicFramePr>
            <p:xfrm>
              <a:off x="223284" y="1037653"/>
              <a:ext cx="4688959" cy="1201103"/>
            </p:xfrm>
            <a:graphic>
              <a:graphicData uri="http://schemas.openxmlformats.org/drawingml/2006/table">
                <a:tbl>
                  <a:tblPr firstRow="1" bandRow="1">
                    <a:tableStyleId>{5C22544A-7EE6-4342-B048-85BDC9FD1C3A}</a:tableStyleId>
                  </a:tblPr>
                  <a:tblGrid>
                    <a:gridCol w="976378">
                      <a:extLst>
                        <a:ext uri="{9D8B030D-6E8A-4147-A177-3AD203B41FA5}">
                          <a16:colId xmlns:a16="http://schemas.microsoft.com/office/drawing/2014/main" val="3225518278"/>
                        </a:ext>
                      </a:extLst>
                    </a:gridCol>
                    <a:gridCol w="3712581">
                      <a:extLst>
                        <a:ext uri="{9D8B030D-6E8A-4147-A177-3AD203B41FA5}">
                          <a16:colId xmlns:a16="http://schemas.microsoft.com/office/drawing/2014/main" val="3579368879"/>
                        </a:ext>
                      </a:extLst>
                    </a:gridCol>
                  </a:tblGrid>
                  <a:tr h="389763">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563" r="-328" b="-212500"/>
                          </a:stretch>
                        </a:blip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06557" r="-328" b="-122951"/>
                          </a:stretch>
                        </a:blipFill>
                      </a:tcPr>
                    </a:tc>
                    <a:extLst>
                      <a:ext uri="{0D108BD9-81ED-4DB2-BD59-A6C34878D82A}">
                        <a16:rowId xmlns:a16="http://schemas.microsoft.com/office/drawing/2014/main" val="2181931633"/>
                      </a:ext>
                    </a:extLst>
                  </a:tr>
                  <a:tr h="440500">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93" t="-172603" r="-328" b="-2740"/>
                          </a:stretch>
                        </a:blipFill>
                      </a:tcPr>
                    </a:tc>
                    <a:extLst>
                      <a:ext uri="{0D108BD9-81ED-4DB2-BD59-A6C34878D82A}">
                        <a16:rowId xmlns:a16="http://schemas.microsoft.com/office/drawing/2014/main" val="1542283274"/>
                      </a:ext>
                    </a:extLst>
                  </a:tr>
                </a:tbl>
              </a:graphicData>
            </a:graphic>
          </p:graphicFrame>
        </mc:Fallback>
      </mc:AlternateContent>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5103" t="26061" r="1083" b="56722"/>
          <a:stretch/>
        </p:blipFill>
        <p:spPr>
          <a:xfrm>
            <a:off x="1066800" y="4391749"/>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318977" y="5818890"/>
            <a:ext cx="4593266" cy="1592744"/>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model has some peculiar behaviors at the early time. However, it is a model artifact that will not be used for reserve prediction in the future</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Duong’s model assumes power law relation between q/Gp ratio and time. It tends to give more optimistic cumulative production compared to other models. (3.24 BSCF in Duong is higher than 3.01 BSCF in Power-law exponential and 2.82 BSCF in logistic model)</a:t>
            </a:r>
            <a:endParaRPr lang="en-US" altLang="en-US" sz="1200" b="1" dirty="0">
              <a:cs typeface="Arial" panose="020B0604020202020204" pitchFamily="34" charset="0"/>
            </a:endParaRPr>
          </a:p>
        </p:txBody>
      </p:sp>
    </p:spTree>
    <p:extLst>
      <p:ext uri="{BB962C8B-B14F-4D97-AF65-F5344CB8AC3E}">
        <p14:creationId xmlns:p14="http://schemas.microsoft.com/office/powerpoint/2010/main" val="1204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close up of a map&#10;&#10;Description automatically generated">
            <a:extLst>
              <a:ext uri="{FF2B5EF4-FFF2-40B4-BE49-F238E27FC236}">
                <a16:creationId xmlns:a16="http://schemas.microsoft.com/office/drawing/2014/main" id="{59C2D341-A065-4A61-84A1-10A8E6BBBC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257" y="5142591"/>
            <a:ext cx="5001113" cy="2566862"/>
          </a:xfrm>
          <a:prstGeom prst="rect">
            <a:avLst/>
          </a:prstGeom>
        </p:spPr>
      </p:pic>
      <p:pic>
        <p:nvPicPr>
          <p:cNvPr id="16" name="Picture 15" descr="A close up of a map&#10;&#10;Description automatically generated">
            <a:extLst>
              <a:ext uri="{FF2B5EF4-FFF2-40B4-BE49-F238E27FC236}">
                <a16:creationId xmlns:a16="http://schemas.microsoft.com/office/drawing/2014/main" id="{0E363FBB-2BAC-44F0-8173-2BF6B13FC9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2752" y="2616390"/>
            <a:ext cx="5009618" cy="2572542"/>
          </a:xfrm>
          <a:prstGeom prst="rect">
            <a:avLst/>
          </a:prstGeom>
        </p:spPr>
      </p:pic>
      <p:pic>
        <p:nvPicPr>
          <p:cNvPr id="10" name="Picture 9" descr="A map with text&#10;&#10;Description automatically generated">
            <a:extLst>
              <a:ext uri="{FF2B5EF4-FFF2-40B4-BE49-F238E27FC236}">
                <a16:creationId xmlns:a16="http://schemas.microsoft.com/office/drawing/2014/main" id="{57ABCD42-275A-4D04-9225-33BFE5B73B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0242"/>
          <a:stretch/>
        </p:blipFill>
        <p:spPr>
          <a:xfrm>
            <a:off x="77156" y="2754861"/>
            <a:ext cx="4875843" cy="3121288"/>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Logistic model (SPE 144790)</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5</a:t>
            </a:fld>
            <a:r>
              <a:rPr lang="en-US" altLang="en-US" dirty="0"/>
              <a:t>/8 | </a:t>
            </a:r>
          </a:p>
        </p:txBody>
      </p:sp>
      <p:sp>
        <p:nvSpPr>
          <p:cNvPr id="8" name="TextBox 6"/>
          <p:cNvSpPr txBox="1">
            <a:spLocks/>
          </p:cNvSpPr>
          <p:nvPr/>
        </p:nvSpPr>
        <p:spPr bwMode="auto">
          <a:xfrm>
            <a:off x="123160" y="702313"/>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p:sp>
        <p:nvSpPr>
          <p:cNvPr id="9" name="TextBox 6"/>
          <p:cNvSpPr txBox="1">
            <a:spLocks/>
          </p:cNvSpPr>
          <p:nvPr/>
        </p:nvSpPr>
        <p:spPr bwMode="auto">
          <a:xfrm>
            <a:off x="5029200" y="631859"/>
            <a:ext cx="4800600" cy="163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a-CONSTANT (a), constant	=	</a:t>
            </a:r>
            <a:r>
              <a:rPr lang="en-US" altLang="en-US" sz="1200" b="1" dirty="0">
                <a:solidFill>
                  <a:srgbClr val="FF0000"/>
                </a:solidFill>
                <a:latin typeface="Courier New" panose="02070309020205020404" pitchFamily="49" charset="0"/>
                <a:cs typeface="Courier New" panose="02070309020205020404" pitchFamily="49" charset="0"/>
              </a:rPr>
              <a:t>229.06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n-CONSTANT (n), constant	= </a:t>
            </a:r>
            <a:r>
              <a:rPr lang="en-US" altLang="en-US" sz="1200" b="1" dirty="0">
                <a:solidFill>
                  <a:srgbClr val="FF0000"/>
                </a:solidFill>
                <a:latin typeface="Courier New" panose="02070309020205020404" pitchFamily="49" charset="0"/>
                <a:cs typeface="Courier New" panose="02070309020205020404" pitchFamily="49" charset="0"/>
              </a:rPr>
              <a:t>0.70196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K-CONSTANT (n), MSCF	= </a:t>
            </a:r>
            <a:r>
              <a:rPr lang="en-US" altLang="en-US" sz="1200" b="1" dirty="0">
                <a:solidFill>
                  <a:srgbClr val="FF0000"/>
                </a:solidFill>
                <a:latin typeface="Courier New" panose="02070309020205020404" pitchFamily="49" charset="0"/>
                <a:cs typeface="Courier New" panose="02070309020205020404" pitchFamily="49" charset="0"/>
              </a:rPr>
              <a:t>3.7659E+6</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(Gp), BSCF	= </a:t>
            </a:r>
            <a:r>
              <a:rPr lang="en-US" altLang="en-US" sz="1200" b="1" dirty="0">
                <a:solidFill>
                  <a:srgbClr val="FF0000"/>
                </a:solidFill>
                <a:latin typeface="Courier New" panose="02070309020205020404" pitchFamily="49" charset="0"/>
                <a:cs typeface="Courier New" panose="02070309020205020404" pitchFamily="49" charset="0"/>
              </a:rPr>
              <a:t>2.817</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2546981639"/>
                  </p:ext>
                </p:extLst>
              </p:nvPr>
            </p:nvGraphicFramePr>
            <p:xfrm>
              <a:off x="223284" y="1037653"/>
              <a:ext cx="4817973" cy="1578737"/>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r>
                                      <a:rPr lang="en-US" sz="1100" b="1" i="1" kern="1200" smtClean="0">
                                        <a:solidFill>
                                          <a:schemeClr val="tx1"/>
                                        </a:solidFill>
                                        <a:effectLst/>
                                        <a:latin typeface="Cambria Math" panose="02040503050406030204" pitchFamily="18" charset="0"/>
                                        <a:ea typeface="+mn-ea"/>
                                        <a:cs typeface="+mn-cs"/>
                                      </a:rPr>
                                      <m:t>𝑲</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sup>
                                    </m:sSup>
                                  </m:num>
                                  <m:den>
                                    <m:sSup>
                                      <m:sSupPr>
                                        <m:ctrlPr>
                                          <a:rPr lang="en-US" sz="1100" b="1" i="1" kern="1200" smtClean="0">
                                            <a:solidFill>
                                              <a:schemeClr val="tx1"/>
                                            </a:solidFill>
                                            <a:effectLst/>
                                            <a:latin typeface="Cambria Math" panose="02040503050406030204" pitchFamily="18" charset="0"/>
                                            <a:ea typeface="+mn-ea"/>
                                            <a:cs typeface="+mn-cs"/>
                                          </a:rPr>
                                        </m:ctrlPr>
                                      </m:sSupPr>
                                      <m:e>
                                        <m:d>
                                          <m:dPr>
                                            <m:ctrlPr>
                                              <a:rPr lang="en-US" sz="1100" b="1" i="1" kern="1200" smtClean="0">
                                                <a:solidFill>
                                                  <a:schemeClr val="tx1"/>
                                                </a:solidFill>
                                                <a:effectLst/>
                                                <a:latin typeface="Cambria Math" panose="02040503050406030204" pitchFamily="18" charset="0"/>
                                                <a:ea typeface="+mn-ea"/>
                                                <a:cs typeface="+mn-cs"/>
                                              </a:rPr>
                                            </m:ctrlPr>
                                          </m:d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𝒕</m:t>
                                                    </m:r>
                                                  </m:e>
                                                </m:acc>
                                              </m:e>
                                              <m:sup>
                                                <m:r>
                                                  <a:rPr lang="en-US" sz="1100" b="1" i="1" kern="1200" smtClean="0">
                                                    <a:solidFill>
                                                      <a:schemeClr val="tx1"/>
                                                    </a:solidFill>
                                                    <a:effectLst/>
                                                    <a:latin typeface="Cambria Math" panose="02040503050406030204" pitchFamily="18" charset="0"/>
                                                    <a:ea typeface="+mn-ea"/>
                                                    <a:cs typeface="+mn-cs"/>
                                                  </a:rPr>
                                                  <m:t>𝒏</m:t>
                                                </m:r>
                                              </m:sup>
                                            </m:sSup>
                                          </m:e>
                                        </m:d>
                                      </m:e>
                                      <m:sup>
                                        <m:r>
                                          <a:rPr lang="en-US" sz="1100" b="1" i="1" kern="1200" smtClean="0">
                                            <a:solidFill>
                                              <a:schemeClr val="tx1"/>
                                            </a:solidFill>
                                            <a:effectLst/>
                                            <a:latin typeface="Cambria Math" panose="02040503050406030204" pitchFamily="18" charset="0"/>
                                            <a:ea typeface="+mn-ea"/>
                                            <a:cs typeface="+mn-cs"/>
                                          </a:rPr>
                                          <m:t>𝟐</m:t>
                                        </m:r>
                                      </m:sup>
                                    </m:sSup>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𝟏</m:t>
                                    </m:r>
                                  </m:num>
                                  <m:den>
                                    <m:r>
                                      <a:rPr lang="en-US" sz="1100" b="1" i="1" kern="1200" smtClean="0">
                                        <a:solidFill>
                                          <a:schemeClr val="tx1"/>
                                        </a:solidFill>
                                        <a:effectLst/>
                                        <a:latin typeface="Cambria Math" panose="02040503050406030204" pitchFamily="18" charset="0"/>
                                        <a:ea typeface="+mn-ea"/>
                                        <a:cs typeface="+mn-cs"/>
                                      </a:rPr>
                                      <m:t>𝒕</m:t>
                                    </m:r>
                                  </m:den>
                                </m:f>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d>
                                      <m:dPr>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𝟐</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num>
                                          <m:den>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𝒕</m:t>
                                                    </m:r>
                                                  </m:e>
                                                </m:acc>
                                              </m:e>
                                              <m:sup>
                                                <m:r>
                                                  <a:rPr lang="en-US" sz="1100" b="1" i="1" kern="1200" smtClean="0">
                                                    <a:solidFill>
                                                      <a:schemeClr val="tx1"/>
                                                    </a:solidFill>
                                                    <a:effectLst/>
                                                    <a:latin typeface="Cambria Math" panose="02040503050406030204" pitchFamily="18" charset="0"/>
                                                    <a:ea typeface="+mn-ea"/>
                                                    <a:cs typeface="+mn-cs"/>
                                                  </a:rPr>
                                                  <m:t>𝒏</m:t>
                                                </m:r>
                                              </m:sup>
                                            </m:sSup>
                                          </m:den>
                                        </m:f>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𝟏</m:t>
                                    </m:r>
                                  </m:num>
                                  <m:den>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𝟐</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num>
                                          <m:den>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𝒕</m:t>
                                                    </m:r>
                                                  </m:e>
                                                </m:acc>
                                              </m:e>
                                              <m:sup>
                                                <m:r>
                                                  <a:rPr lang="en-US" sz="1100" b="1" i="1" kern="1200" smtClean="0">
                                                    <a:solidFill>
                                                      <a:schemeClr val="tx1"/>
                                                    </a:solidFill>
                                                    <a:effectLst/>
                                                    <a:latin typeface="Cambria Math" panose="02040503050406030204" pitchFamily="18" charset="0"/>
                                                    <a:ea typeface="+mn-ea"/>
                                                    <a:cs typeface="+mn-cs"/>
                                                  </a:rPr>
                                                  <m:t>𝒏</m:t>
                                                </m:r>
                                              </m:sup>
                                            </m:sSup>
                                          </m:den>
                                        </m:f>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den>
                                </m:f>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𝟐</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e>
                                      <m:sup>
                                        <m:r>
                                          <a:rPr lang="en-US" sz="1100" b="1" i="1" kern="1200" smtClean="0">
                                            <a:solidFill>
                                              <a:schemeClr val="tx1"/>
                                            </a:solidFill>
                                            <a:effectLst/>
                                            <a:latin typeface="Cambria Math" panose="02040503050406030204" pitchFamily="18" charset="0"/>
                                            <a:ea typeface="+mn-ea"/>
                                            <a:cs typeface="+mn-cs"/>
                                          </a:rPr>
                                          <m:t>𝟐</m:t>
                                        </m:r>
                                      </m:sup>
                                    </m:sSup>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sup>
                                    </m:sSup>
                                  </m:num>
                                  <m:den>
                                    <m:sSup>
                                      <m:sSupPr>
                                        <m:ctrlPr>
                                          <a:rPr lang="en-US" sz="1100" b="1" i="1" kern="1200" smtClean="0">
                                            <a:solidFill>
                                              <a:schemeClr val="tx1"/>
                                            </a:solidFill>
                                            <a:effectLst/>
                                            <a:latin typeface="Cambria Math" panose="02040503050406030204" pitchFamily="18" charset="0"/>
                                            <a:ea typeface="+mn-ea"/>
                                            <a:cs typeface="+mn-cs"/>
                                          </a:rPr>
                                        </m:ctrlPr>
                                      </m:sSupPr>
                                      <m:e>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𝒂</m:t>
                                            </m:r>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𝒕</m:t>
                                                    </m:r>
                                                  </m:e>
                                                </m:acc>
                                              </m:e>
                                              <m:sup>
                                                <m:r>
                                                  <a:rPr lang="en-US" sz="1100" b="1" i="1" kern="1200" smtClean="0">
                                                    <a:solidFill>
                                                      <a:schemeClr val="tx1"/>
                                                    </a:solidFill>
                                                    <a:effectLst/>
                                                    <a:latin typeface="Cambria Math" panose="02040503050406030204" pitchFamily="18" charset="0"/>
                                                    <a:ea typeface="+mn-ea"/>
                                                    <a:cs typeface="+mn-cs"/>
                                                  </a:rPr>
                                                  <m:t>𝒏</m:t>
                                                </m:r>
                                              </m:sup>
                                            </m:sSup>
                                          </m:e>
                                        </m:d>
                                      </m:e>
                                      <m:sup>
                                        <m:r>
                                          <a:rPr lang="en-US" sz="1100" b="1" i="1" kern="1200" smtClean="0">
                                            <a:solidFill>
                                              <a:schemeClr val="tx1"/>
                                            </a:solidFill>
                                            <a:effectLst/>
                                            <a:latin typeface="Cambria Math" panose="02040503050406030204" pitchFamily="18" charset="0"/>
                                            <a:ea typeface="+mn-ea"/>
                                            <a:cs typeface="+mn-cs"/>
                                          </a:rPr>
                                          <m:t>𝟐</m:t>
                                        </m:r>
                                      </m:sup>
                                    </m:sSup>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𝒏</m:t>
                                                </m:r>
                                              </m:e>
                                            </m:acc>
                                            <m:d>
                                              <m:dPr>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𝟐</m:t>
                                                    </m:r>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num>
                                                  <m:den>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𝒂</m:t>
                                                        </m:r>
                                                      </m:e>
                                                    </m:acc>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acc>
                                                          <m:accPr>
                                                            <m:chr m:val="̂"/>
                                                            <m:ctrlPr>
                                                              <a:rPr lang="en-US" sz="1100" b="1" i="1" kern="1200" smtClean="0">
                                                                <a:solidFill>
                                                                  <a:schemeClr val="tx1"/>
                                                                </a:solidFill>
                                                                <a:effectLst/>
                                                                <a:latin typeface="Cambria Math" panose="02040503050406030204" pitchFamily="18" charset="0"/>
                                                                <a:ea typeface="+mn-ea"/>
                                                                <a:cs typeface="+mn-cs"/>
                                                              </a:rPr>
                                                            </m:ctrlPr>
                                                          </m:accPr>
                                                          <m:e>
                                                            <m:r>
                                                              <a:rPr lang="en-US" sz="1100" b="1" i="1" kern="1200" smtClean="0">
                                                                <a:solidFill>
                                                                  <a:schemeClr val="tx1"/>
                                                                </a:solidFill>
                                                                <a:effectLst/>
                                                                <a:latin typeface="Cambria Math" panose="02040503050406030204" pitchFamily="18" charset="0"/>
                                                                <a:ea typeface="+mn-ea"/>
                                                                <a:cs typeface="+mn-cs"/>
                                                              </a:rPr>
                                                              <m:t>𝒕</m:t>
                                                            </m:r>
                                                          </m:e>
                                                        </m:acc>
                                                      </m:e>
                                                      <m:sup>
                                                        <m:r>
                                                          <a:rPr lang="en-US" sz="1100" b="1" i="1" kern="1200" smtClean="0">
                                                            <a:solidFill>
                                                              <a:schemeClr val="tx1"/>
                                                            </a:solidFill>
                                                            <a:effectLst/>
                                                            <a:latin typeface="Cambria Math" panose="02040503050406030204" pitchFamily="18" charset="0"/>
                                                            <a:ea typeface="+mn-ea"/>
                                                            <a:cs typeface="+mn-cs"/>
                                                          </a:rPr>
                                                          <m:t>𝒏</m:t>
                                                        </m:r>
                                                      </m:sup>
                                                    </m:sSup>
                                                  </m:den>
                                                </m:f>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e>
                                        </m:d>
                                      </m:e>
                                      <m:sup>
                                        <m:r>
                                          <a:rPr lang="en-US" sz="1100" b="1" i="1" kern="1200" smtClean="0">
                                            <a:solidFill>
                                              <a:schemeClr val="tx1"/>
                                            </a:solidFill>
                                            <a:effectLst/>
                                            <a:latin typeface="Cambria Math" panose="02040503050406030204" pitchFamily="18" charset="0"/>
                                            <a:ea typeface="+mn-ea"/>
                                            <a:cs typeface="+mn-cs"/>
                                          </a:rPr>
                                          <m:t>𝟐</m:t>
                                        </m:r>
                                      </m:sup>
                                    </m:sSup>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2546981639"/>
                  </p:ext>
                </p:extLst>
              </p:nvPr>
            </p:nvGraphicFramePr>
            <p:xfrm>
              <a:off x="223284" y="1037653"/>
              <a:ext cx="4817973" cy="1578737"/>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466344">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1299" r="-479" b="-240260"/>
                          </a:stretch>
                        </a:blipFill>
                      </a:tcPr>
                    </a:tc>
                    <a:extLst>
                      <a:ext uri="{0D108BD9-81ED-4DB2-BD59-A6C34878D82A}">
                        <a16:rowId xmlns:a16="http://schemas.microsoft.com/office/drawing/2014/main" val="435344852"/>
                      </a:ext>
                    </a:extLst>
                  </a:tr>
                  <a:tr h="468122">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101299" r="-479" b="-140260"/>
                          </a:stretch>
                        </a:blipFill>
                      </a:tcPr>
                    </a:tc>
                    <a:extLst>
                      <a:ext uri="{0D108BD9-81ED-4DB2-BD59-A6C34878D82A}">
                        <a16:rowId xmlns:a16="http://schemas.microsoft.com/office/drawing/2014/main" val="2181931633"/>
                      </a:ext>
                    </a:extLst>
                  </a:tr>
                  <a:tr h="644271">
                    <a:tc>
                      <a:txBody>
                        <a:bodyPr/>
                        <a:lstStyle/>
                        <a:p>
                          <a:r>
                            <a:rPr lang="en-US" sz="1100" b="1" dirty="0">
                              <a:solidFill>
                                <a:schemeClr val="tx1"/>
                              </a:solidFill>
                            </a:rPr>
                            <a:t>b-function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146226" r="-479" b="-1887"/>
                          </a:stretch>
                        </a:blipFill>
                      </a:tcPr>
                    </a:tc>
                    <a:extLst>
                      <a:ext uri="{0D108BD9-81ED-4DB2-BD59-A6C34878D82A}">
                        <a16:rowId xmlns:a16="http://schemas.microsoft.com/office/drawing/2014/main" val="1542283274"/>
                      </a:ext>
                    </a:extLst>
                  </a:tr>
                </a:tbl>
              </a:graphicData>
            </a:graphic>
          </p:graphicFrame>
        </mc:Fallback>
      </mc:AlternateContent>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5103" t="26061" r="1083" b="56722"/>
          <a:stretch/>
        </p:blipFill>
        <p:spPr>
          <a:xfrm>
            <a:off x="1066800" y="4391749"/>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318976" y="5818890"/>
            <a:ext cx="4557823" cy="1426031"/>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model is built on the logistic growth model and carrying capacity (K).</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logistic growth model does not extrapolate to non-physical values.</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cumulative production from this model is more conservative (2.82 BSCF) than the other methods. (e.g. Duong = 3.24 BSCF, Power-law Exp. = 3.01 BSCF)</a:t>
            </a:r>
            <a:endParaRPr lang="en-US" altLang="en-US" sz="1200" b="1" dirty="0">
              <a:cs typeface="Arial" panose="020B0604020202020204" pitchFamily="34" charset="0"/>
            </a:endParaRPr>
          </a:p>
        </p:txBody>
      </p:sp>
    </p:spTree>
    <p:extLst>
      <p:ext uri="{BB962C8B-B14F-4D97-AF65-F5344CB8AC3E}">
        <p14:creationId xmlns:p14="http://schemas.microsoft.com/office/powerpoint/2010/main" val="7006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map&#10;&#10;Description automatically generated">
            <a:extLst>
              <a:ext uri="{FF2B5EF4-FFF2-40B4-BE49-F238E27FC236}">
                <a16:creationId xmlns:a16="http://schemas.microsoft.com/office/drawing/2014/main" id="{1ADB160D-F710-4EA6-B6C0-476B93FF4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0465" y="5158281"/>
            <a:ext cx="4970545" cy="2551171"/>
          </a:xfrm>
          <a:prstGeom prst="rect">
            <a:avLst/>
          </a:prstGeom>
        </p:spPr>
      </p:pic>
      <p:pic>
        <p:nvPicPr>
          <p:cNvPr id="12" name="Picture 11" descr="A close up of a map&#10;&#10;Description automatically generated">
            <a:extLst>
              <a:ext uri="{FF2B5EF4-FFF2-40B4-BE49-F238E27FC236}">
                <a16:creationId xmlns:a16="http://schemas.microsoft.com/office/drawing/2014/main" id="{8B09C459-07EF-4CBF-B6DF-89841AD671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629809"/>
            <a:ext cx="5019451" cy="2577591"/>
          </a:xfrm>
          <a:prstGeom prst="rect">
            <a:avLst/>
          </a:prstGeom>
        </p:spPr>
      </p:pic>
      <p:pic>
        <p:nvPicPr>
          <p:cNvPr id="7" name="Picture 6" descr="A close up of a map&#10;&#10;Description automatically generated">
            <a:extLst>
              <a:ext uri="{FF2B5EF4-FFF2-40B4-BE49-F238E27FC236}">
                <a16:creationId xmlns:a16="http://schemas.microsoft.com/office/drawing/2014/main" id="{8F6AD4E9-E63F-449C-94B2-A4659ADA24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516"/>
          <a:stretch/>
        </p:blipFill>
        <p:spPr>
          <a:xfrm>
            <a:off x="68402" y="2754861"/>
            <a:ext cx="4920221" cy="3121288"/>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Weibull model (SPE 161092)</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6</a:t>
            </a:fld>
            <a:r>
              <a:rPr lang="en-US" altLang="en-US" dirty="0"/>
              <a:t>/8 | </a:t>
            </a:r>
          </a:p>
        </p:txBody>
      </p:sp>
      <p:sp>
        <p:nvSpPr>
          <p:cNvPr id="8" name="TextBox 6"/>
          <p:cNvSpPr txBox="1">
            <a:spLocks/>
          </p:cNvSpPr>
          <p:nvPr/>
        </p:nvSpPr>
        <p:spPr bwMode="auto">
          <a:xfrm>
            <a:off x="123160" y="702313"/>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mc:AlternateContent xmlns:mc="http://schemas.openxmlformats.org/markup-compatibility/2006" xmlns:a14="http://schemas.microsoft.com/office/drawing/2010/main">
        <mc:Choice Requires="a14">
          <p:sp>
            <p:nvSpPr>
              <p:cNvPr id="9" name="TextBox 6"/>
              <p:cNvSpPr txBox="1">
                <a:spLocks/>
              </p:cNvSpPr>
              <p:nvPr/>
            </p:nvSpPr>
            <p:spPr bwMode="auto">
              <a:xfrm>
                <a:off x="5029200" y="631859"/>
                <a:ext cx="4800600" cy="16389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M-CONSTANT (a), MSCF	=	</a:t>
                </a:r>
                <a:r>
                  <a:rPr lang="en-US" altLang="en-US" sz="1200" b="1" dirty="0">
                    <a:solidFill>
                      <a:srgbClr val="FF0000"/>
                    </a:solidFill>
                    <a:latin typeface="Courier New" panose="02070309020205020404" pitchFamily="49" charset="0"/>
                    <a:cs typeface="Courier New" panose="02070309020205020404" pitchFamily="49" charset="0"/>
                  </a:rPr>
                  <a:t>2.7369E+6</a:t>
                </a:r>
              </a:p>
              <a:p>
                <a:pPr marL="117475" algn="just">
                  <a:lnSpc>
                    <a:spcPts val="1200"/>
                  </a:lnSpc>
                  <a:tabLst>
                    <a:tab pos="3368675" algn="l"/>
                    <a:tab pos="3540125" algn="l"/>
                    <a:tab pos="4173538" algn="l"/>
                  </a:tabLst>
                </a:pPr>
                <a14:m>
                  <m:oMath xmlns:m="http://schemas.openxmlformats.org/officeDocument/2006/math">
                    <m:r>
                      <a:rPr lang="en-US" sz="1200" b="1" i="1">
                        <a:latin typeface="Cambria Math" panose="02040503050406030204" pitchFamily="18" charset="0"/>
                      </a:rPr>
                      <m:t>𝜸</m:t>
                    </m:r>
                  </m:oMath>
                </a14:m>
                <a:r>
                  <a:rPr lang="en-US" altLang="en-US" sz="1200" b="1" dirty="0">
                    <a:latin typeface="Courier New" panose="02070309020205020404" pitchFamily="49" charset="0"/>
                    <a:cs typeface="Courier New" panose="02070309020205020404" pitchFamily="49" charset="0"/>
                  </a:rPr>
                  <a:t>-CONSTANT (</a:t>
                </a:r>
                <a14:m>
                  <m:oMath xmlns:m="http://schemas.openxmlformats.org/officeDocument/2006/math">
                    <m:r>
                      <a:rPr lang="en-US" sz="1200" b="1" i="1">
                        <a:latin typeface="Cambria Math" panose="02040503050406030204" pitchFamily="18" charset="0"/>
                      </a:rPr>
                      <m:t>𝜸</m:t>
                    </m:r>
                  </m:oMath>
                </a14:m>
                <a:r>
                  <a:rPr lang="en-US" altLang="en-US" sz="1200" b="1" dirty="0">
                    <a:latin typeface="Courier New" panose="02070309020205020404" pitchFamily="49" charset="0"/>
                    <a:cs typeface="Courier New" panose="02070309020205020404" pitchFamily="49" charset="0"/>
                  </a:rPr>
                  <a:t>), constant	= </a:t>
                </a:r>
                <a:r>
                  <a:rPr lang="en-US" altLang="en-US" sz="1200" b="1" dirty="0">
                    <a:solidFill>
                      <a:srgbClr val="FF0000"/>
                    </a:solidFill>
                    <a:latin typeface="Courier New" panose="02070309020205020404" pitchFamily="49" charset="0"/>
                    <a:cs typeface="Courier New" panose="02070309020205020404" pitchFamily="49" charset="0"/>
                  </a:rPr>
                  <a:t>0.6764</a:t>
                </a:r>
              </a:p>
              <a:p>
                <a:pPr marL="117475" algn="just">
                  <a:lnSpc>
                    <a:spcPts val="1200"/>
                  </a:lnSpc>
                  <a:tabLst>
                    <a:tab pos="3368675" algn="l"/>
                    <a:tab pos="3540125" algn="l"/>
                    <a:tab pos="4173538" algn="l"/>
                  </a:tabLst>
                </a:pPr>
                <a14:m>
                  <m:oMath xmlns:m="http://schemas.openxmlformats.org/officeDocument/2006/math">
                    <m:r>
                      <a:rPr lang="en-US" altLang="en-US" sz="1200" b="1" i="1" smtClean="0">
                        <a:latin typeface="Cambria Math" panose="02040503050406030204" pitchFamily="18" charset="0"/>
                        <a:cs typeface="Courier New" panose="02070309020205020404" pitchFamily="49" charset="0"/>
                      </a:rPr>
                      <m:t>𝜶</m:t>
                    </m:r>
                  </m:oMath>
                </a14:m>
                <a:r>
                  <a:rPr lang="en-US" altLang="en-US" sz="1200" b="1" dirty="0">
                    <a:latin typeface="Courier New" panose="02070309020205020404" pitchFamily="49" charset="0"/>
                    <a:cs typeface="Courier New" panose="02070309020205020404" pitchFamily="49" charset="0"/>
                  </a:rPr>
                  <a:t>-CONSTANT (</a:t>
                </a:r>
                <a14:m>
                  <m:oMath xmlns:m="http://schemas.openxmlformats.org/officeDocument/2006/math">
                    <m:r>
                      <a:rPr lang="en-US" altLang="en-US" sz="1200" b="1" i="1">
                        <a:latin typeface="Cambria Math" panose="02040503050406030204" pitchFamily="18" charset="0"/>
                        <a:cs typeface="Courier New" panose="02070309020205020404" pitchFamily="49" charset="0"/>
                      </a:rPr>
                      <m:t>𝜶</m:t>
                    </m:r>
                  </m:oMath>
                </a14:m>
                <a:r>
                  <a:rPr lang="en-US" altLang="en-US" sz="1200" b="1" dirty="0">
                    <a:latin typeface="Courier New" panose="02070309020205020404" pitchFamily="49" charset="0"/>
                    <a:cs typeface="Courier New" panose="02070309020205020404" pitchFamily="49" charset="0"/>
                  </a:rPr>
                  <a:t>), constant 	= </a:t>
                </a:r>
                <a:r>
                  <a:rPr lang="en-US" altLang="en-US" sz="1200" b="1" dirty="0">
                    <a:solidFill>
                      <a:srgbClr val="FF0000"/>
                    </a:solidFill>
                    <a:latin typeface="Courier New" panose="02070309020205020404" pitchFamily="49" charset="0"/>
                    <a:cs typeface="Courier New" panose="02070309020205020404" pitchFamily="49" charset="0"/>
                  </a:rPr>
                  <a:t>1.7686E+3</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(Gp), BSCF	= </a:t>
                </a:r>
                <a:r>
                  <a:rPr lang="en-US" altLang="en-US" sz="1200" b="1" dirty="0">
                    <a:solidFill>
                      <a:srgbClr val="FF0000"/>
                    </a:solidFill>
                    <a:latin typeface="Courier New" panose="02070309020205020404" pitchFamily="49" charset="0"/>
                    <a:cs typeface="Courier New" panose="02070309020205020404" pitchFamily="49" charset="0"/>
                  </a:rPr>
                  <a:t>2.646</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Choice>
        <mc:Fallback xmlns="">
          <p:sp>
            <p:nvSpPr>
              <p:cNvPr id="9" name="TextBox 6"/>
              <p:cNvSpPr txBox="1">
                <a:spLocks noRot="1" noChangeAspect="1" noMove="1" noResize="1" noEditPoints="1" noAdjustHandles="1" noChangeArrowheads="1" noChangeShapeType="1" noTextEdit="1"/>
              </p:cNvSpPr>
              <p:nvPr/>
            </p:nvSpPr>
            <p:spPr bwMode="auto">
              <a:xfrm>
                <a:off x="5029200" y="631859"/>
                <a:ext cx="4800600" cy="1638910"/>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4012287998"/>
                  </p:ext>
                </p:extLst>
              </p:nvPr>
            </p:nvGraphicFramePr>
            <p:xfrm>
              <a:off x="223284" y="1037653"/>
              <a:ext cx="4817973" cy="1705103"/>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𝑴</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𝜸</m:t>
                                    </m:r>
                                  </m:num>
                                  <m:den>
                                    <m:r>
                                      <a:rPr lang="en-US" sz="1100" b="1" i="1" kern="1200" smtClean="0">
                                        <a:solidFill>
                                          <a:schemeClr val="tx1"/>
                                        </a:solidFill>
                                        <a:effectLst/>
                                        <a:latin typeface="Cambria Math" panose="02040503050406030204" pitchFamily="18" charset="0"/>
                                        <a:ea typeface="+mn-ea"/>
                                        <a:cs typeface="+mn-cs"/>
                                      </a:rPr>
                                      <m:t>𝜶</m:t>
                                    </m:r>
                                  </m:den>
                                </m:f>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𝒕</m:t>
                                            </m:r>
                                          </m:num>
                                          <m:den>
                                            <m:r>
                                              <a:rPr lang="en-US" sz="1100" b="1" i="1" kern="1200" smtClean="0">
                                                <a:solidFill>
                                                  <a:schemeClr val="tx1"/>
                                                </a:solidFill>
                                                <a:effectLst/>
                                                <a:latin typeface="Cambria Math" panose="02040503050406030204" pitchFamily="18" charset="0"/>
                                                <a:ea typeface="+mn-ea"/>
                                                <a:cs typeface="+mn-cs"/>
                                              </a:rPr>
                                              <m:t>𝜶</m:t>
                                            </m:r>
                                          </m:den>
                                        </m:f>
                                      </m:e>
                                    </m:d>
                                  </m:e>
                                  <m:sup>
                                    <m:r>
                                      <a:rPr lang="en-US" sz="1100" b="1" i="1" kern="1200" smtClean="0">
                                        <a:solidFill>
                                          <a:schemeClr val="tx1"/>
                                        </a:solidFill>
                                        <a:effectLst/>
                                        <a:latin typeface="Cambria Math" panose="02040503050406030204" pitchFamily="18" charset="0"/>
                                        <a:ea typeface="+mn-ea"/>
                                        <a:cs typeface="+mn-cs"/>
                                      </a:rPr>
                                      <m:t>𝜸</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sup>
                                </m:sSup>
                                <m:r>
                                  <a:rPr lang="en-US" sz="1100" b="1" i="1" kern="1200" smtClean="0">
                                    <a:solidFill>
                                      <a:schemeClr val="tx1"/>
                                    </a:solidFill>
                                    <a:effectLst/>
                                    <a:latin typeface="Cambria Math" panose="02040503050406030204" pitchFamily="18" charset="0"/>
                                    <a:ea typeface="+mn-ea"/>
                                    <a:cs typeface="+mn-cs"/>
                                  </a:rPr>
                                  <m:t>𝒆𝒙𝒑</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m:t>
                                    </m:r>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𝒕</m:t>
                                                </m:r>
                                              </m:num>
                                              <m:den>
                                                <m:r>
                                                  <a:rPr lang="en-US" sz="1100" b="1" i="1" kern="1200" smtClean="0">
                                                    <a:solidFill>
                                                      <a:schemeClr val="tx1"/>
                                                    </a:solidFill>
                                                    <a:effectLst/>
                                                    <a:latin typeface="Cambria Math" panose="02040503050406030204" pitchFamily="18" charset="0"/>
                                                    <a:ea typeface="+mn-ea"/>
                                                    <a:cs typeface="+mn-cs"/>
                                                  </a:rPr>
                                                  <m:t>𝜶</m:t>
                                                </m:r>
                                              </m:den>
                                            </m:f>
                                          </m:e>
                                        </m:d>
                                      </m:e>
                                      <m:sup>
                                        <m:r>
                                          <a:rPr lang="en-US" sz="1100" b="1" i="1" kern="1200" smtClean="0">
                                            <a:solidFill>
                                              <a:schemeClr val="tx1"/>
                                            </a:solidFill>
                                            <a:effectLst/>
                                            <a:latin typeface="Cambria Math" panose="02040503050406030204" pitchFamily="18" charset="0"/>
                                            <a:ea typeface="+mn-ea"/>
                                            <a:cs typeface="+mn-cs"/>
                                          </a:rPr>
                                          <m:t>𝜸</m:t>
                                        </m:r>
                                      </m:sup>
                                    </m:sSup>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𝟏</m:t>
                                    </m:r>
                                  </m:num>
                                  <m:den>
                                    <m:r>
                                      <a:rPr lang="en-US" sz="1100" b="1" i="1" kern="1200" smtClean="0">
                                        <a:solidFill>
                                          <a:schemeClr val="tx1"/>
                                        </a:solidFill>
                                        <a:effectLst/>
                                        <a:latin typeface="Cambria Math" panose="02040503050406030204" pitchFamily="18" charset="0"/>
                                        <a:ea typeface="+mn-ea"/>
                                        <a:cs typeface="+mn-cs"/>
                                      </a:rPr>
                                      <m:t>𝒕</m:t>
                                    </m:r>
                                  </m:den>
                                </m:f>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𝜸</m:t>
                                    </m:r>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𝒕</m:t>
                                                </m:r>
                                              </m:num>
                                              <m:den>
                                                <m:r>
                                                  <a:rPr lang="en-US" sz="1100" b="1" i="1" kern="1200" smtClean="0">
                                                    <a:solidFill>
                                                      <a:schemeClr val="tx1"/>
                                                    </a:solidFill>
                                                    <a:effectLst/>
                                                    <a:latin typeface="Cambria Math" panose="02040503050406030204" pitchFamily="18" charset="0"/>
                                                    <a:ea typeface="+mn-ea"/>
                                                    <a:cs typeface="+mn-cs"/>
                                                  </a:rPr>
                                                  <m:t>𝜶</m:t>
                                                </m:r>
                                              </m:den>
                                            </m:f>
                                          </m:e>
                                        </m:d>
                                      </m:e>
                                      <m:sup>
                                        <m:r>
                                          <a:rPr lang="en-US" sz="1100" b="1" i="1" kern="1200" smtClean="0">
                                            <a:solidFill>
                                              <a:schemeClr val="tx1"/>
                                            </a:solidFill>
                                            <a:effectLst/>
                                            <a:latin typeface="Cambria Math" panose="02040503050406030204" pitchFamily="18" charset="0"/>
                                            <a:ea typeface="+mn-ea"/>
                                            <a:cs typeface="+mn-cs"/>
                                          </a:rPr>
                                          <m:t>𝜸</m:t>
                                        </m:r>
                                      </m:sup>
                                    </m:sSup>
                                    <m:r>
                                      <a:rPr lang="en-US" sz="1100" b="1" i="1" kern="1200" smtClean="0">
                                        <a:solidFill>
                                          <a:schemeClr val="tx1"/>
                                        </a:solidFill>
                                        <a:effectLst/>
                                        <a:latin typeface="Cambria Math" panose="02040503050406030204" pitchFamily="18" charset="0"/>
                                        <a:ea typeface="+mn-ea"/>
                                        <a:cs typeface="+mn-cs"/>
                                      </a:rPr>
                                      <m:t>−</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𝜸</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a:t>
                          </a:r>
                          <a:r>
                            <a:rPr lang="en-US" sz="1100" b="1">
                              <a:solidFill>
                                <a:schemeClr val="tx1"/>
                              </a:solidFill>
                            </a:rPr>
                            <a:t>-function</a:t>
                          </a:r>
                          <a:endParaRPr lang="en-US" sz="11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𝜸</m:t>
                                        </m:r>
                                      </m:e>
                                    </m:d>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𝜸</m:t>
                                        </m:r>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𝒕</m:t>
                                                    </m:r>
                                                  </m:num>
                                                  <m:den>
                                                    <m:r>
                                                      <a:rPr lang="en-US" sz="1100" b="1" i="1" kern="1200" smtClean="0">
                                                        <a:solidFill>
                                                          <a:schemeClr val="tx1"/>
                                                        </a:solidFill>
                                                        <a:effectLst/>
                                                        <a:latin typeface="Cambria Math" panose="02040503050406030204" pitchFamily="18" charset="0"/>
                                                        <a:ea typeface="+mn-ea"/>
                                                        <a:cs typeface="+mn-cs"/>
                                                      </a:rPr>
                                                      <m:t>𝜶</m:t>
                                                    </m:r>
                                                  </m:den>
                                                </m:f>
                                              </m:e>
                                            </m:d>
                                          </m:e>
                                          <m:sup>
                                            <m:r>
                                              <a:rPr lang="en-US" sz="1100" b="1" i="1" kern="1200" smtClean="0">
                                                <a:solidFill>
                                                  <a:schemeClr val="tx1"/>
                                                </a:solidFill>
                                                <a:effectLst/>
                                                <a:latin typeface="Cambria Math" panose="02040503050406030204" pitchFamily="18" charset="0"/>
                                                <a:ea typeface="+mn-ea"/>
                                                <a:cs typeface="+mn-cs"/>
                                              </a:rPr>
                                              <m:t>𝜸</m:t>
                                            </m:r>
                                          </m:sup>
                                        </m:s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num>
                                  <m:den>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𝜸</m:t>
                                            </m:r>
                                            <m:d>
                                              <m:dPr>
                                                <m:ctrlPr>
                                                  <a:rPr lang="en-US" sz="1100" b="1" i="1" kern="1200" smtClean="0">
                                                    <a:solidFill>
                                                      <a:schemeClr val="tx1"/>
                                                    </a:solidFill>
                                                    <a:effectLst/>
                                                    <a:latin typeface="Cambria Math" panose="02040503050406030204" pitchFamily="18" charset="0"/>
                                                    <a:ea typeface="+mn-ea"/>
                                                    <a:cs typeface="+mn-cs"/>
                                                  </a:rPr>
                                                </m:ctrlPr>
                                              </m:dPr>
                                              <m:e>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f>
                                                          <m:fPr>
                                                            <m:ctrlPr>
                                                              <a:rPr lang="en-US" sz="1100" b="1" i="1" kern="1200" smtClean="0">
                                                                <a:solidFill>
                                                                  <a:schemeClr val="tx1"/>
                                                                </a:solidFill>
                                                                <a:effectLst/>
                                                                <a:latin typeface="Cambria Math" panose="02040503050406030204" pitchFamily="18" charset="0"/>
                                                                <a:ea typeface="+mn-ea"/>
                                                                <a:cs typeface="+mn-cs"/>
                                                              </a:rPr>
                                                            </m:ctrlPr>
                                                          </m:fPr>
                                                          <m:num>
                                                            <m:r>
                                                              <a:rPr lang="en-US" sz="1100" b="1" i="1" kern="1200" smtClean="0">
                                                                <a:solidFill>
                                                                  <a:schemeClr val="tx1"/>
                                                                </a:solidFill>
                                                                <a:effectLst/>
                                                                <a:latin typeface="Cambria Math" panose="02040503050406030204" pitchFamily="18" charset="0"/>
                                                                <a:ea typeface="+mn-ea"/>
                                                                <a:cs typeface="+mn-cs"/>
                                                              </a:rPr>
                                                              <m:t>𝒕</m:t>
                                                            </m:r>
                                                          </m:num>
                                                          <m:den>
                                                            <m:r>
                                                              <a:rPr lang="en-US" sz="1100" b="1" i="1" kern="1200" smtClean="0">
                                                                <a:solidFill>
                                                                  <a:schemeClr val="tx1"/>
                                                                </a:solidFill>
                                                                <a:effectLst/>
                                                                <a:latin typeface="Cambria Math" panose="02040503050406030204" pitchFamily="18" charset="0"/>
                                                                <a:ea typeface="+mn-ea"/>
                                                                <a:cs typeface="+mn-cs"/>
                                                              </a:rPr>
                                                              <m:t>𝜶</m:t>
                                                            </m:r>
                                                          </m:den>
                                                        </m:f>
                                                      </m:e>
                                                    </m:d>
                                                  </m:e>
                                                  <m:sup>
                                                    <m:r>
                                                      <a:rPr lang="en-US" sz="1100" b="1" i="1" kern="1200" smtClean="0">
                                                        <a:solidFill>
                                                          <a:schemeClr val="tx1"/>
                                                        </a:solidFill>
                                                        <a:effectLst/>
                                                        <a:latin typeface="Cambria Math" panose="02040503050406030204" pitchFamily="18" charset="0"/>
                                                        <a:ea typeface="+mn-ea"/>
                                                        <a:cs typeface="+mn-cs"/>
                                                      </a:rPr>
                                                      <m:t>𝜸</m:t>
                                                    </m:r>
                                                  </m:sup>
                                                </m:s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e>
                                        </m:d>
                                      </m:e>
                                      <m:sup>
                                        <m:r>
                                          <a:rPr lang="en-US" sz="1100" b="1" i="1" kern="1200" smtClean="0">
                                            <a:solidFill>
                                              <a:schemeClr val="tx1"/>
                                            </a:solidFill>
                                            <a:effectLst/>
                                            <a:latin typeface="Cambria Math" panose="02040503050406030204" pitchFamily="18" charset="0"/>
                                            <a:ea typeface="+mn-ea"/>
                                            <a:cs typeface="+mn-cs"/>
                                          </a:rPr>
                                          <m:t>𝟐</m:t>
                                        </m:r>
                                      </m:sup>
                                    </m:sSup>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4012287998"/>
                  </p:ext>
                </p:extLst>
              </p:nvPr>
            </p:nvGraphicFramePr>
            <p:xfrm>
              <a:off x="223284" y="1037653"/>
              <a:ext cx="4817973" cy="1705103"/>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477965">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6518" t="-1282" r="-479" b="-262821"/>
                          </a:stretch>
                        </a:blipFill>
                      </a:tcPr>
                    </a:tc>
                    <a:extLst>
                      <a:ext uri="{0D108BD9-81ED-4DB2-BD59-A6C34878D82A}">
                        <a16:rowId xmlns:a16="http://schemas.microsoft.com/office/drawing/2014/main" val="435344852"/>
                      </a:ext>
                    </a:extLst>
                  </a:tr>
                  <a:tr h="464503">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6518" t="-102597" r="-479" b="-166234"/>
                          </a:stretch>
                        </a:blipFill>
                      </a:tcPr>
                    </a:tc>
                    <a:extLst>
                      <a:ext uri="{0D108BD9-81ED-4DB2-BD59-A6C34878D82A}">
                        <a16:rowId xmlns:a16="http://schemas.microsoft.com/office/drawing/2014/main" val="2181931633"/>
                      </a:ext>
                    </a:extLst>
                  </a:tr>
                  <a:tr h="762635">
                    <a:tc>
                      <a:txBody>
                        <a:bodyPr/>
                        <a:lstStyle/>
                        <a:p>
                          <a:r>
                            <a:rPr lang="en-US" sz="1100" b="1" dirty="0">
                              <a:solidFill>
                                <a:schemeClr val="tx1"/>
                              </a:solidFill>
                            </a:rPr>
                            <a:t>b</a:t>
                          </a:r>
                          <a:r>
                            <a:rPr lang="en-US" sz="1100" b="1">
                              <a:solidFill>
                                <a:schemeClr val="tx1"/>
                              </a:solidFill>
                            </a:rPr>
                            <a:t>-function</a:t>
                          </a:r>
                          <a:endParaRPr lang="en-US" sz="11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6518" t="-124800" r="-479" b="-2400"/>
                          </a:stretch>
                        </a:blipFill>
                      </a:tcPr>
                    </a:tc>
                    <a:extLst>
                      <a:ext uri="{0D108BD9-81ED-4DB2-BD59-A6C34878D82A}">
                        <a16:rowId xmlns:a16="http://schemas.microsoft.com/office/drawing/2014/main" val="1542283274"/>
                      </a:ext>
                    </a:extLst>
                  </a:tr>
                </a:tbl>
              </a:graphicData>
            </a:graphic>
          </p:graphicFrame>
        </mc:Fallback>
      </mc:AlternateContent>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5103" t="26061" r="1083" b="56722"/>
          <a:stretch/>
        </p:blipFill>
        <p:spPr>
          <a:xfrm>
            <a:off x="1066800" y="4391749"/>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318977" y="5818890"/>
            <a:ext cx="4343400" cy="1259319"/>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model is the most conservative decline curve model and yields the least cumulative production at 2.65 BSCF.</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flow rate is underestimated during the late time, and the decline constant (D) is overestimated during the late time as well. The overall match is acceptable</a:t>
            </a:r>
            <a:endParaRPr lang="en-US" altLang="en-US" sz="1200" b="1" dirty="0">
              <a:cs typeface="Arial" panose="020B0604020202020204" pitchFamily="34" charset="0"/>
            </a:endParaRPr>
          </a:p>
        </p:txBody>
      </p:sp>
    </p:spTree>
    <p:extLst>
      <p:ext uri="{BB962C8B-B14F-4D97-AF65-F5344CB8AC3E}">
        <p14:creationId xmlns:p14="http://schemas.microsoft.com/office/powerpoint/2010/main" val="149261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225FD-89E6-4F19-B00B-4CC8822C8EF7}"/>
              </a:ext>
            </a:extLst>
          </p:cNvPr>
          <p:cNvSpPr>
            <a:spLocks noGrp="1"/>
          </p:cNvSpPr>
          <p:nvPr>
            <p:ph type="sldNum" sz="quarter" idx="10"/>
          </p:nvPr>
        </p:nvSpPr>
        <p:spPr/>
        <p:txBody>
          <a:bodyPr/>
          <a:lstStyle/>
          <a:p>
            <a:pPr>
              <a:defRPr/>
            </a:pPr>
            <a:r>
              <a:rPr lang="en-US" altLang="en-US"/>
              <a:t> | Slide </a:t>
            </a:r>
            <a:r>
              <a:rPr lang="en-US" altLang="en-US">
                <a:cs typeface="Arial" panose="020B0604020202020204" pitchFamily="34" charset="0"/>
              </a:rPr>
              <a:t>— </a:t>
            </a:r>
            <a:fld id="{EE7801D9-14B3-452E-BC8A-C6212BB4B565}" type="slidenum">
              <a:rPr lang="en-US" altLang="en-US" smtClean="0">
                <a:solidFill>
                  <a:srgbClr val="FF0000"/>
                </a:solidFill>
              </a:rPr>
              <a:pPr>
                <a:defRPr/>
              </a:pPr>
              <a:t>7</a:t>
            </a:fld>
            <a:r>
              <a:rPr lang="en-US" altLang="en-US"/>
              <a:t>/8 | </a:t>
            </a:r>
            <a:endParaRPr lang="en-US" altLang="en-US" dirty="0"/>
          </a:p>
        </p:txBody>
      </p:sp>
      <p:sp>
        <p:nvSpPr>
          <p:cNvPr id="3" name="Rectangle 8">
            <a:extLst>
              <a:ext uri="{FF2B5EF4-FFF2-40B4-BE49-F238E27FC236}">
                <a16:creationId xmlns:a16="http://schemas.microsoft.com/office/drawing/2014/main" id="{9A91FEC9-BDFD-4719-8FB1-70781B6DE84C}"/>
              </a:ext>
            </a:extLst>
          </p:cNvPr>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All models</a:t>
            </a:r>
            <a:endParaRPr lang="en-US" altLang="en-US" b="1" dirty="0">
              <a:solidFill>
                <a:schemeClr val="tx2"/>
              </a:solidFill>
            </a:endParaRPr>
          </a:p>
        </p:txBody>
      </p:sp>
      <p:pic>
        <p:nvPicPr>
          <p:cNvPr id="5" name="Picture 4" descr="A close up of a map&#10;&#10;Description automatically generated">
            <a:extLst>
              <a:ext uri="{FF2B5EF4-FFF2-40B4-BE49-F238E27FC236}">
                <a16:creationId xmlns:a16="http://schemas.microsoft.com/office/drawing/2014/main" id="{50096C20-9309-486C-A7E3-38271049FF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5" y="973138"/>
            <a:ext cx="8979290" cy="44196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E13146-E309-4093-B0A9-3C620C639D56}"/>
                  </a:ext>
                </a:extLst>
              </p:cNvPr>
              <p:cNvSpPr txBox="1"/>
              <p:nvPr/>
            </p:nvSpPr>
            <p:spPr>
              <a:xfrm>
                <a:off x="4053116" y="2697196"/>
                <a:ext cx="326948" cy="303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𝒒</m:t>
                          </m:r>
                        </m:e>
                        <m:sub>
                          <m:r>
                            <a:rPr lang="en-US" b="1" i="1">
                              <a:latin typeface="Cambria Math" panose="02040503050406030204" pitchFamily="18" charset="0"/>
                            </a:rPr>
                            <m:t>𝒈</m:t>
                          </m:r>
                        </m:sub>
                      </m:sSub>
                    </m:oMath>
                  </m:oMathPara>
                </a14:m>
                <a:endParaRPr lang="en-US" b="1" dirty="0"/>
              </a:p>
            </p:txBody>
          </p:sp>
        </mc:Choice>
        <mc:Fallback xmlns="">
          <p:sp>
            <p:nvSpPr>
              <p:cNvPr id="6" name="TextBox 5">
                <a:extLst>
                  <a:ext uri="{FF2B5EF4-FFF2-40B4-BE49-F238E27FC236}">
                    <a16:creationId xmlns:a16="http://schemas.microsoft.com/office/drawing/2014/main" id="{B9E13146-E309-4093-B0A9-3C620C639D56}"/>
                  </a:ext>
                </a:extLst>
              </p:cNvPr>
              <p:cNvSpPr txBox="1">
                <a:spLocks noRot="1" noChangeAspect="1" noMove="1" noResize="1" noEditPoints="1" noAdjustHandles="1" noChangeArrowheads="1" noChangeShapeType="1" noTextEdit="1"/>
              </p:cNvSpPr>
              <p:nvPr/>
            </p:nvSpPr>
            <p:spPr>
              <a:xfrm>
                <a:off x="4053116" y="2697196"/>
                <a:ext cx="326948" cy="303288"/>
              </a:xfrm>
              <a:prstGeom prst="rect">
                <a:avLst/>
              </a:prstGeom>
              <a:blipFill>
                <a:blip r:embed="rId3"/>
                <a:stretch>
                  <a:fillRect l="-16667" r="-5556"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A3263E-2E6D-45EA-A6EE-B268C944E7AC}"/>
                  </a:ext>
                </a:extLst>
              </p:cNvPr>
              <p:cNvSpPr txBox="1"/>
              <p:nvPr/>
            </p:nvSpPr>
            <p:spPr>
              <a:xfrm>
                <a:off x="4053116" y="3716706"/>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𝑫</m:t>
                      </m:r>
                    </m:oMath>
                  </m:oMathPara>
                </a14:m>
                <a:endParaRPr lang="en-US" b="1" dirty="0"/>
              </a:p>
            </p:txBody>
          </p:sp>
        </mc:Choice>
        <mc:Fallback xmlns="">
          <p:sp>
            <p:nvSpPr>
              <p:cNvPr id="7" name="TextBox 6">
                <a:extLst>
                  <a:ext uri="{FF2B5EF4-FFF2-40B4-BE49-F238E27FC236}">
                    <a16:creationId xmlns:a16="http://schemas.microsoft.com/office/drawing/2014/main" id="{EAA3263E-2E6D-45EA-A6EE-B268C944E7AC}"/>
                  </a:ext>
                </a:extLst>
              </p:cNvPr>
              <p:cNvSpPr txBox="1">
                <a:spLocks noRot="1" noChangeAspect="1" noMove="1" noResize="1" noEditPoints="1" noAdjustHandles="1" noChangeArrowheads="1" noChangeShapeType="1" noTextEdit="1"/>
              </p:cNvSpPr>
              <p:nvPr/>
            </p:nvSpPr>
            <p:spPr>
              <a:xfrm>
                <a:off x="4053116" y="3716706"/>
                <a:ext cx="237244" cy="276999"/>
              </a:xfrm>
              <a:prstGeom prst="rect">
                <a:avLst/>
              </a:prstGeom>
              <a:blipFill>
                <a:blip r:embed="rId4"/>
                <a:stretch>
                  <a:fillRect l="-23077" r="-2051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9B7317-357E-46A4-BCCF-B7350884DCE7}"/>
                  </a:ext>
                </a:extLst>
              </p:cNvPr>
              <p:cNvSpPr txBox="1"/>
              <p:nvPr/>
            </p:nvSpPr>
            <p:spPr>
              <a:xfrm>
                <a:off x="4114800" y="1565475"/>
                <a:ext cx="203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b="1" dirty="0"/>
              </a:p>
            </p:txBody>
          </p:sp>
        </mc:Choice>
        <mc:Fallback xmlns="">
          <p:sp>
            <p:nvSpPr>
              <p:cNvPr id="8" name="TextBox 7">
                <a:extLst>
                  <a:ext uri="{FF2B5EF4-FFF2-40B4-BE49-F238E27FC236}">
                    <a16:creationId xmlns:a16="http://schemas.microsoft.com/office/drawing/2014/main" id="{009B7317-357E-46A4-BCCF-B7350884DCE7}"/>
                  </a:ext>
                </a:extLst>
              </p:cNvPr>
              <p:cNvSpPr txBox="1">
                <a:spLocks noRot="1" noChangeAspect="1" noMove="1" noResize="1" noEditPoints="1" noAdjustHandles="1" noChangeArrowheads="1" noChangeShapeType="1" noTextEdit="1"/>
              </p:cNvSpPr>
              <p:nvPr/>
            </p:nvSpPr>
            <p:spPr>
              <a:xfrm>
                <a:off x="4114800" y="1565475"/>
                <a:ext cx="203581" cy="276999"/>
              </a:xfrm>
              <a:prstGeom prst="rect">
                <a:avLst/>
              </a:prstGeom>
              <a:blipFill>
                <a:blip r:embed="rId5"/>
                <a:stretch>
                  <a:fillRect l="-27273" r="-27273" b="-1111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90F8F3F-99F0-41F7-94D1-2EA8DC81B024}"/>
              </a:ext>
            </a:extLst>
          </p:cNvPr>
          <p:cNvSpPr/>
          <p:nvPr/>
        </p:nvSpPr>
        <p:spPr>
          <a:xfrm>
            <a:off x="2857500" y="5509817"/>
            <a:ext cx="4343400" cy="1759456"/>
          </a:xfrm>
          <a:prstGeom prst="rect">
            <a:avLst/>
          </a:prstGeom>
        </p:spPr>
        <p:txBody>
          <a:bodyPr wrap="square">
            <a:spAutoFit/>
          </a:bodyPr>
          <a:lstStyle/>
          <a:p>
            <a:pPr>
              <a:lnSpc>
                <a:spcPts val="1300"/>
              </a:lnSpc>
            </a:pPr>
            <a:r>
              <a:rPr lang="en-US" altLang="en-US" sz="1200" b="1" u="sng" dirty="0">
                <a:cs typeface="Arial" panose="020B0604020202020204" pitchFamily="34" charset="0"/>
              </a:rPr>
              <a:t>Cumulative production @ 30 years</a:t>
            </a:r>
            <a:r>
              <a:rPr lang="en-US" altLang="en-US" sz="1200" b="1" dirty="0">
                <a:cs typeface="Arial" panose="020B0604020202020204" pitchFamily="34" charset="0"/>
              </a:rPr>
              <a:t>:</a:t>
            </a:r>
          </a:p>
          <a:p>
            <a:pPr>
              <a:lnSpc>
                <a:spcPts val="1300"/>
              </a:lnSpc>
            </a:pPr>
            <a:endParaRPr lang="en-US" altLang="en-US" sz="1200" b="1" dirty="0">
              <a:cs typeface="Arial" panose="020B0604020202020204" pitchFamily="34" charset="0"/>
            </a:endParaRPr>
          </a:p>
          <a:p>
            <a:pPr>
              <a:lnSpc>
                <a:spcPts val="1300"/>
              </a:lnSpc>
            </a:pPr>
            <a:r>
              <a:rPr lang="en-US" altLang="en-US" sz="1200" b="1" dirty="0">
                <a:cs typeface="Arial" panose="020B0604020202020204" pitchFamily="34" charset="0"/>
              </a:rPr>
              <a:t>(from optimistic to conservative)</a:t>
            </a:r>
          </a:p>
          <a:p>
            <a:pPr>
              <a:lnSpc>
                <a:spcPts val="1300"/>
              </a:lnSpc>
            </a:pPr>
            <a:endParaRPr lang="en-US" altLang="en-US" sz="1200" b="1" dirty="0">
              <a:cs typeface="Arial" panose="020B0604020202020204" pitchFamily="34" charset="0"/>
            </a:endParaRP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Modified hyperbolic 		=  3.42 BSCF</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Duong’s model		=  3.24 BSCF </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Power-law exponential 	=  3.01 BSCF</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Logistic model		=  2.82 BSCF</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Weibull model		=  2.65 BSCF</a:t>
            </a:r>
          </a:p>
          <a:p>
            <a:pPr marL="288925" indent="-171450">
              <a:lnSpc>
                <a:spcPts val="1300"/>
              </a:lnSpc>
              <a:buClr>
                <a:schemeClr val="tx1"/>
              </a:buClr>
              <a:buSzPct val="130000"/>
              <a:buFont typeface="Arial" panose="020B0604020202020204" pitchFamily="34" charset="0"/>
              <a:buChar char="•"/>
            </a:pPr>
            <a:endParaRPr lang="en-US" altLang="en-US" sz="1200" b="1" dirty="0">
              <a:cs typeface="Arial" panose="020B0604020202020204" pitchFamily="34" charset="0"/>
            </a:endParaRPr>
          </a:p>
        </p:txBody>
      </p:sp>
    </p:spTree>
    <p:extLst>
      <p:ext uri="{BB962C8B-B14F-4D97-AF65-F5344CB8AC3E}">
        <p14:creationId xmlns:p14="http://schemas.microsoft.com/office/powerpoint/2010/main" val="39153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FFFF99A-F1B9-4E09-A349-38C2627B51BC}"/>
              </a:ext>
            </a:extLst>
          </p:cNvPr>
          <p:cNvSpPr/>
          <p:nvPr/>
        </p:nvSpPr>
        <p:spPr>
          <a:xfrm>
            <a:off x="318977" y="5818890"/>
            <a:ext cx="4343400" cy="1592744"/>
          </a:xfrm>
          <a:prstGeom prst="rect">
            <a:avLst/>
          </a:prstGeom>
        </p:spPr>
        <p:txBody>
          <a:bodyPr wrap="square">
            <a:spAutoFit/>
          </a:bodyPr>
          <a:lstStyle/>
          <a:p>
            <a:pPr>
              <a:lnSpc>
                <a:spcPts val="1300"/>
              </a:lnSpc>
            </a:pPr>
            <a:r>
              <a:rPr lang="en-US" altLang="en-US" sz="1200" b="1" u="sng" dirty="0">
                <a:cs typeface="Arial" panose="020B0604020202020204" pitchFamily="34" charset="0"/>
              </a:rPr>
              <a:t>Comment</a:t>
            </a:r>
            <a:r>
              <a:rPr lang="en-US" altLang="en-US" sz="1200" b="1" dirty="0">
                <a:cs typeface="Arial" panose="020B0604020202020204" pitchFamily="34" charset="0"/>
              </a:rPr>
              <a:t>:</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model is the “near-twin” of power-law exponential model. The predicted cumulative production at 30 years = 2.978 MSCF, which is very close to that from power-law exp. (3.005 MSCF)</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This empirical model is derived on the radial flow equation when K0(x) can be approximated to be ln(x) and the constant rate solution will be approximately the reciprocal of pressure solution. </a:t>
            </a:r>
            <a:endParaRPr lang="en-US" altLang="en-US" sz="1200" b="1" dirty="0">
              <a:cs typeface="Arial" panose="020B0604020202020204" pitchFamily="34" charset="0"/>
            </a:endParaRPr>
          </a:p>
        </p:txBody>
      </p:sp>
      <p:pic>
        <p:nvPicPr>
          <p:cNvPr id="18" name="Picture 17" descr="A screenshot of a map&#10;&#10;Description automatically generated">
            <a:extLst>
              <a:ext uri="{FF2B5EF4-FFF2-40B4-BE49-F238E27FC236}">
                <a16:creationId xmlns:a16="http://schemas.microsoft.com/office/drawing/2014/main" id="{BCF8BDDF-ACE5-424E-9E41-005E3886E7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5781" y="5188941"/>
            <a:ext cx="4918363" cy="2524389"/>
          </a:xfrm>
          <a:prstGeom prst="rect">
            <a:avLst/>
          </a:prstGeom>
        </p:spPr>
      </p:pic>
      <p:pic>
        <p:nvPicPr>
          <p:cNvPr id="10" name="Picture 9" descr="A close up of a map&#10;&#10;Description automatically generated">
            <a:extLst>
              <a:ext uri="{FF2B5EF4-FFF2-40B4-BE49-F238E27FC236}">
                <a16:creationId xmlns:a16="http://schemas.microsoft.com/office/drawing/2014/main" id="{70DD7460-D510-40FD-8E52-9D33126D6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629808"/>
            <a:ext cx="5019450" cy="2577591"/>
          </a:xfrm>
          <a:prstGeom prst="rect">
            <a:avLst/>
          </a:prstGeom>
        </p:spPr>
      </p:pic>
      <p:pic>
        <p:nvPicPr>
          <p:cNvPr id="5" name="Picture 4" descr="A close up of a map&#10;&#10;Description automatically generated">
            <a:extLst>
              <a:ext uri="{FF2B5EF4-FFF2-40B4-BE49-F238E27FC236}">
                <a16:creationId xmlns:a16="http://schemas.microsoft.com/office/drawing/2014/main" id="{B0701F6E-3A6D-48EC-97DF-1AAC1FF4B5B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547"/>
          <a:stretch/>
        </p:blipFill>
        <p:spPr>
          <a:xfrm>
            <a:off x="68402" y="2754861"/>
            <a:ext cx="4918365" cy="3121288"/>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DCA model: [NEW model] Power-law Bessel – by K.P.</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8</a:t>
            </a:fld>
            <a:r>
              <a:rPr lang="en-US" altLang="en-US" dirty="0"/>
              <a:t>/8 | </a:t>
            </a:r>
          </a:p>
        </p:txBody>
      </p:sp>
      <p:sp>
        <p:nvSpPr>
          <p:cNvPr id="8" name="TextBox 6"/>
          <p:cNvSpPr txBox="1">
            <a:spLocks/>
          </p:cNvSpPr>
          <p:nvPr/>
        </p:nvSpPr>
        <p:spPr bwMode="auto">
          <a:xfrm>
            <a:off x="123160" y="702313"/>
            <a:ext cx="4862623"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nSpc>
                <a:spcPts val="1300"/>
              </a:lnSpc>
            </a:pPr>
            <a:r>
              <a:rPr lang="en-US" altLang="en-US" sz="1200" b="1" dirty="0">
                <a:cs typeface="Arial" panose="020B0604020202020204" pitchFamily="34" charset="0"/>
              </a:rPr>
              <a:t>Equation box:</a:t>
            </a:r>
          </a:p>
        </p:txBody>
      </p:sp>
      <p:sp>
        <p:nvSpPr>
          <p:cNvPr id="9" name="TextBox 6"/>
          <p:cNvSpPr txBox="1">
            <a:spLocks/>
          </p:cNvSpPr>
          <p:nvPr/>
        </p:nvSpPr>
        <p:spPr bwMode="auto">
          <a:xfrm>
            <a:off x="5029200" y="631859"/>
            <a:ext cx="4800600" cy="163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Parameters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INITIAL RATE (qi), MSCF/D	=	</a:t>
            </a:r>
            <a:r>
              <a:rPr lang="en-US" altLang="en-US" sz="1200" b="1" dirty="0">
                <a:solidFill>
                  <a:srgbClr val="FF0000"/>
                </a:solidFill>
                <a:latin typeface="Courier New" panose="02070309020205020404" pitchFamily="49" charset="0"/>
                <a:cs typeface="Courier New" panose="02070309020205020404" pitchFamily="49" charset="0"/>
              </a:rPr>
              <a:t>15985</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a-CONSTANT (a), constant	=	</a:t>
            </a:r>
            <a:r>
              <a:rPr lang="en-US" altLang="en-US" sz="1200" b="1" dirty="0">
                <a:solidFill>
                  <a:srgbClr val="FF0000"/>
                </a:solidFill>
                <a:latin typeface="Courier New" panose="02070309020205020404" pitchFamily="49" charset="0"/>
                <a:cs typeface="Courier New" panose="02070309020205020404" pitchFamily="49" charset="0"/>
              </a:rPr>
              <a:t>0.6664</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n-CONSTANT (n), constant	= </a:t>
            </a:r>
            <a:r>
              <a:rPr lang="en-US" altLang="en-US" sz="1200" b="1" dirty="0">
                <a:solidFill>
                  <a:srgbClr val="FF0000"/>
                </a:solidFill>
                <a:latin typeface="Courier New" panose="02070309020205020404" pitchFamily="49" charset="0"/>
                <a:cs typeface="Courier New" panose="02070309020205020404" pitchFamily="49" charset="0"/>
              </a:rPr>
              <a:t>0.2152</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CUM. GAS @ 30 YRS (</a:t>
            </a:r>
            <a:r>
              <a:rPr lang="en-US" altLang="en-US" sz="1200" b="1" dirty="0" err="1">
                <a:latin typeface="Courier New" panose="02070309020205020404" pitchFamily="49" charset="0"/>
                <a:cs typeface="Courier New" panose="02070309020205020404" pitchFamily="49" charset="0"/>
              </a:rPr>
              <a:t>Gp</a:t>
            </a:r>
            <a:r>
              <a:rPr lang="en-US" altLang="en-US" sz="1200" b="1" dirty="0">
                <a:latin typeface="Courier New" panose="02070309020205020404" pitchFamily="49" charset="0"/>
                <a:cs typeface="Courier New" panose="02070309020205020404" pitchFamily="49" charset="0"/>
              </a:rPr>
              <a:t>), BSCF	= </a:t>
            </a:r>
            <a:r>
              <a:rPr lang="en-US" altLang="en-US" sz="1200" b="1" dirty="0">
                <a:solidFill>
                  <a:srgbClr val="FF0000"/>
                </a:solidFill>
                <a:latin typeface="Courier New" panose="02070309020205020404" pitchFamily="49" charset="0"/>
                <a:cs typeface="Courier New" panose="02070309020205020404" pitchFamily="49" charset="0"/>
              </a:rPr>
              <a:t>2.978</a:t>
            </a: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1837932815"/>
                  </p:ext>
                </p:extLst>
              </p:nvPr>
            </p:nvGraphicFramePr>
            <p:xfrm>
              <a:off x="223284" y="1037653"/>
              <a:ext cx="4817973" cy="1273684"/>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𝒒</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𝒒</m:t>
                                    </m:r>
                                  </m:e>
                                  <m:sub>
                                    <m:r>
                                      <a:rPr lang="en-US" sz="1100" b="1" i="1" kern="1200" smtClean="0">
                                        <a:solidFill>
                                          <a:schemeClr val="tx1"/>
                                        </a:solidFill>
                                        <a:effectLst/>
                                        <a:latin typeface="Cambria Math" panose="02040503050406030204" pitchFamily="18" charset="0"/>
                                        <a:ea typeface="+mn-ea"/>
                                        <a:cs typeface="+mn-cs"/>
                                      </a:rPr>
                                      <m:t>𝒊</m:t>
                                    </m:r>
                                  </m:sub>
                                </m:sSub>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𝟎</m:t>
                                    </m:r>
                                  </m:sub>
                                </m:sSub>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r>
                                  <a:rPr lang="en-US" sz="1100" b="1" i="1" kern="1200" smtClean="0">
                                    <a:solidFill>
                                      <a:schemeClr val="tx1"/>
                                    </a:solidFill>
                                    <a:effectLst/>
                                    <a:latin typeface="Cambria Math" panose="02040503050406030204" pitchFamily="18" charset="0"/>
                                    <a:ea typeface="+mn-ea"/>
                                    <a:cs typeface="+mn-cs"/>
                                  </a:rPr>
                                  <m:t>)</m:t>
                                </m:r>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344852"/>
                      </a:ext>
                    </a:extLst>
                  </a:tr>
                  <a:tr h="370840">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𝑫</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𝒂𝒏</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sup>
                                </m:sSup>
                                <m:f>
                                  <m:fPr>
                                    <m:ctrlPr>
                                      <a:rPr lang="en-US" sz="1100" b="1" i="1" kern="1200" smtClean="0">
                                        <a:solidFill>
                                          <a:schemeClr val="tx1"/>
                                        </a:solidFill>
                                        <a:effectLst/>
                                        <a:latin typeface="Cambria Math" panose="02040503050406030204" pitchFamily="18" charset="0"/>
                                        <a:ea typeface="+mn-ea"/>
                                        <a:cs typeface="+mn-cs"/>
                                      </a:rPr>
                                    </m:ctrlPr>
                                  </m:fPr>
                                  <m:num>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𝟏</m:t>
                                        </m:r>
                                      </m:sub>
                                    </m:sSub>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r>
                                      <a:rPr lang="en-US" sz="1100" b="1" i="1" kern="1200" smtClean="0">
                                        <a:solidFill>
                                          <a:schemeClr val="tx1"/>
                                        </a:solidFill>
                                        <a:effectLst/>
                                        <a:latin typeface="Cambria Math" panose="02040503050406030204" pitchFamily="18" charset="0"/>
                                        <a:ea typeface="+mn-ea"/>
                                        <a:cs typeface="+mn-cs"/>
                                      </a:rPr>
                                      <m:t>)</m:t>
                                    </m:r>
                                  </m:num>
                                  <m:den>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𝟎</m:t>
                                        </m:r>
                                      </m:sub>
                                    </m:sSub>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r>
                                      <a:rPr lang="en-US" sz="1100" b="1" i="1" kern="1200" smtClean="0">
                                        <a:solidFill>
                                          <a:schemeClr val="tx1"/>
                                        </a:solidFill>
                                        <a:effectLst/>
                                        <a:latin typeface="Cambria Math" panose="02040503050406030204" pitchFamily="18" charset="0"/>
                                        <a:ea typeface="+mn-ea"/>
                                        <a:cs typeface="+mn-cs"/>
                                      </a:rPr>
                                      <m:t>)</m:t>
                                    </m:r>
                                  </m:den>
                                </m:f>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31633"/>
                      </a:ext>
                    </a:extLst>
                  </a:tr>
                  <a:tr h="370840">
                    <a:tc>
                      <a:txBody>
                        <a:bodyPr/>
                        <a:lstStyle/>
                        <a:p>
                          <a:r>
                            <a:rPr lang="en-US" sz="1100" b="1" dirty="0">
                              <a:solidFill>
                                <a:schemeClr val="tx1"/>
                              </a:solidFill>
                            </a:rPr>
                            <a:t>b</a:t>
                          </a:r>
                          <a:r>
                            <a:rPr lang="en-US" sz="1100" b="1">
                              <a:solidFill>
                                <a:schemeClr val="tx1"/>
                              </a:solidFill>
                            </a:rPr>
                            <a:t>-function</a:t>
                          </a:r>
                          <a:endParaRPr lang="en-US" sz="11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𝒃</m:t>
                                </m:r>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𝒕</m:t>
                                    </m:r>
                                  </m:e>
                                </m:d>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𝟎</m:t>
                                                </m:r>
                                              </m:sub>
                                            </m:sSub>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e>
                                            </m:d>
                                          </m:e>
                                        </m:d>
                                      </m:e>
                                      <m:sup>
                                        <m:r>
                                          <a:rPr lang="en-US" sz="1100" b="1" i="1" kern="1200" smtClean="0">
                                            <a:solidFill>
                                              <a:schemeClr val="tx1"/>
                                            </a:solidFill>
                                            <a:effectLst/>
                                            <a:latin typeface="Cambria Math" panose="02040503050406030204" pitchFamily="18" charset="0"/>
                                            <a:ea typeface="+mn-ea"/>
                                            <a:cs typeface="+mn-cs"/>
                                          </a:rPr>
                                          <m:t>𝟐</m:t>
                                        </m:r>
                                      </m:sup>
                                    </m:sSup>
                                  </m:num>
                                  <m:den>
                                    <m:sSup>
                                      <m:sSupPr>
                                        <m:ctrlPr>
                                          <a:rPr lang="en-US" sz="1100" b="1" i="1" kern="1200" smtClean="0">
                                            <a:solidFill>
                                              <a:schemeClr val="tx1"/>
                                            </a:solidFill>
                                            <a:effectLst/>
                                            <a:latin typeface="Cambria Math" panose="02040503050406030204" pitchFamily="18" charset="0"/>
                                            <a:ea typeface="+mn-ea"/>
                                            <a:cs typeface="+mn-cs"/>
                                          </a:rPr>
                                        </m:ctrlPr>
                                      </m:sSupPr>
                                      <m:e>
                                        <m:d>
                                          <m:dPr>
                                            <m:begChr m:val="["/>
                                            <m:endChr m:val="]"/>
                                            <m:ctrlPr>
                                              <a:rPr lang="en-US" sz="1100" b="1" i="1" kern="1200" smtClean="0">
                                                <a:solidFill>
                                                  <a:schemeClr val="tx1"/>
                                                </a:solidFill>
                                                <a:effectLst/>
                                                <a:latin typeface="Cambria Math" panose="02040503050406030204" pitchFamily="18" charset="0"/>
                                                <a:ea typeface="+mn-ea"/>
                                                <a:cs typeface="+mn-cs"/>
                                              </a:rPr>
                                            </m:ctrlPr>
                                          </m:dPr>
                                          <m:e>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𝟏</m:t>
                                                </m:r>
                                              </m:sub>
                                            </m:sSub>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e>
                                            </m:d>
                                          </m:e>
                                        </m:d>
                                      </m:e>
                                      <m:sup>
                                        <m:r>
                                          <a:rPr lang="en-US" sz="1100" b="1" i="1" kern="1200" smtClean="0">
                                            <a:solidFill>
                                              <a:schemeClr val="tx1"/>
                                            </a:solidFill>
                                            <a:effectLst/>
                                            <a:latin typeface="Cambria Math" panose="02040503050406030204" pitchFamily="18" charset="0"/>
                                            <a:ea typeface="+mn-ea"/>
                                            <a:cs typeface="+mn-cs"/>
                                          </a:rPr>
                                          <m:t>𝟐</m:t>
                                        </m:r>
                                      </m:sup>
                                    </m:sSup>
                                  </m:den>
                                </m:f>
                                <m:r>
                                  <a:rPr lang="en-US" sz="1100" b="1" i="1" kern="1200" smtClean="0">
                                    <a:solidFill>
                                      <a:schemeClr val="tx1"/>
                                    </a:solidFill>
                                    <a:effectLst/>
                                    <a:latin typeface="Cambria Math" panose="02040503050406030204" pitchFamily="18" charset="0"/>
                                    <a:ea typeface="+mn-ea"/>
                                    <a:cs typeface="+mn-cs"/>
                                  </a:rPr>
                                  <m:t>+</m:t>
                                </m:r>
                                <m:f>
                                  <m:fPr>
                                    <m:ctrlPr>
                                      <a:rPr lang="en-US" sz="1100" b="1" i="1" kern="1200" smtClean="0">
                                        <a:solidFill>
                                          <a:schemeClr val="tx1"/>
                                        </a:solidFill>
                                        <a:effectLst/>
                                        <a:latin typeface="Cambria Math" panose="02040503050406030204" pitchFamily="18" charset="0"/>
                                        <a:ea typeface="+mn-ea"/>
                                        <a:cs typeface="+mn-cs"/>
                                      </a:rPr>
                                    </m:ctrlPr>
                                  </m:fPr>
                                  <m:num>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𝒏</m:t>
                                        </m:r>
                                      </m:sup>
                                    </m:sSup>
                                    <m:sSub>
                                      <m:sSubPr>
                                        <m:ctrlPr>
                                          <a:rPr lang="en-US" sz="1100" b="1" i="1" kern="1200" smtClean="0">
                                            <a:solidFill>
                                              <a:schemeClr val="tx1"/>
                                            </a:solidFill>
                                            <a:effectLst/>
                                            <a:latin typeface="Cambria Math" panose="02040503050406030204" pitchFamily="18" charset="0"/>
                                            <a:ea typeface="+mn-ea"/>
                                            <a:cs typeface="+mn-cs"/>
                                          </a:rPr>
                                        </m:ctrlPr>
                                      </m:sSubPr>
                                      <m:e>
                                        <m:r>
                                          <a:rPr lang="en-US" sz="1100" b="1" i="1" kern="1200" smtClean="0">
                                            <a:solidFill>
                                              <a:schemeClr val="tx1"/>
                                            </a:solidFill>
                                            <a:effectLst/>
                                            <a:latin typeface="Cambria Math" panose="02040503050406030204" pitchFamily="18" charset="0"/>
                                            <a:ea typeface="+mn-ea"/>
                                            <a:cs typeface="+mn-cs"/>
                                          </a:rPr>
                                          <m:t>𝑲</m:t>
                                        </m:r>
                                      </m:e>
                                      <m:sub>
                                        <m:r>
                                          <a:rPr lang="en-US" sz="1100" b="1" i="1" kern="1200" smtClean="0">
                                            <a:solidFill>
                                              <a:schemeClr val="tx1"/>
                                            </a:solidFill>
                                            <a:effectLst/>
                                            <a:latin typeface="Cambria Math" panose="02040503050406030204" pitchFamily="18" charset="0"/>
                                            <a:ea typeface="+mn-ea"/>
                                            <a:cs typeface="+mn-cs"/>
                                          </a:rPr>
                                          <m:t>𝟎</m:t>
                                        </m:r>
                                      </m:sub>
                                    </m:sSub>
                                    <m:d>
                                      <m:dPr>
                                        <m:ctrlPr>
                                          <a:rPr lang="en-US" sz="1100" b="1" i="1" kern="1200" smtClean="0">
                                            <a:solidFill>
                                              <a:schemeClr val="tx1"/>
                                            </a:solidFill>
                                            <a:effectLst/>
                                            <a:latin typeface="Cambria Math" panose="02040503050406030204" pitchFamily="18" charset="0"/>
                                            <a:ea typeface="+mn-ea"/>
                                            <a:cs typeface="+mn-cs"/>
                                          </a:rPr>
                                        </m:ctrlPr>
                                      </m:dPr>
                                      <m:e>
                                        <m:r>
                                          <a:rPr lang="en-US" sz="1100" b="1" i="1" kern="1200" smtClean="0">
                                            <a:solidFill>
                                              <a:schemeClr val="tx1"/>
                                            </a:solidFill>
                                            <a:effectLst/>
                                            <a:latin typeface="Cambria Math" panose="02040503050406030204" pitchFamily="18" charset="0"/>
                                            <a:ea typeface="+mn-ea"/>
                                            <a:cs typeface="+mn-cs"/>
                                          </a:rPr>
                                          <m:t>𝒂</m:t>
                                        </m:r>
                                        <m:sSup>
                                          <m:sSupPr>
                                            <m:ctrlPr>
                                              <a:rPr lang="en-US" sz="1100" b="1" i="1" kern="1200" smtClean="0">
                                                <a:solidFill>
                                                  <a:schemeClr val="tx1"/>
                                                </a:solidFill>
                                                <a:effectLst/>
                                                <a:latin typeface="Cambria Math" panose="02040503050406030204" pitchFamily="18" charset="0"/>
                                                <a:ea typeface="+mn-ea"/>
                                                <a:cs typeface="+mn-cs"/>
                                              </a:rPr>
                                            </m:ctrlPr>
                                          </m:sSupPr>
                                          <m:e>
                                            <m:r>
                                              <a:rPr lang="en-US" sz="1100" b="1" i="1" kern="1200" smtClean="0">
                                                <a:solidFill>
                                                  <a:schemeClr val="tx1"/>
                                                </a:solidFill>
                                                <a:effectLst/>
                                                <a:latin typeface="Cambria Math" panose="02040503050406030204" pitchFamily="18" charset="0"/>
                                                <a:ea typeface="+mn-ea"/>
                                                <a:cs typeface="+mn-cs"/>
                                              </a:rPr>
                                              <m:t>𝒕</m:t>
                                            </m:r>
                                          </m:e>
                                          <m:sup>
                                            <m:r>
                                              <a:rPr lang="en-US" sz="1100" b="1" i="1" kern="1200" smtClean="0">
                                                <a:solidFill>
                                                  <a:schemeClr val="tx1"/>
                                                </a:solidFill>
                                                <a:effectLst/>
                                                <a:latin typeface="Cambria Math" panose="02040503050406030204" pitchFamily="18" charset="0"/>
                                                <a:ea typeface="+mn-ea"/>
                                                <a:cs typeface="+mn-cs"/>
                                              </a:rPr>
                                              <m:t>𝒏</m:t>
                                            </m:r>
                                          </m:sup>
                                        </m:sSup>
                                      </m:e>
                                    </m:d>
                                  </m:num>
                                  <m:den>
                                    <m:r>
                                      <a:rPr lang="en-US" sz="1100" b="1" i="1" kern="1200" smtClean="0">
                                        <a:solidFill>
                                          <a:schemeClr val="tx1"/>
                                        </a:solidFill>
                                        <a:effectLst/>
                                        <a:latin typeface="Cambria Math" panose="02040503050406030204" pitchFamily="18" charset="0"/>
                                        <a:ea typeface="+mn-ea"/>
                                        <a:cs typeface="+mn-cs"/>
                                      </a:rPr>
                                      <m:t>𝒂𝒏𝑲</m:t>
                                    </m:r>
                                  </m:den>
                                </m:f>
                                <m:r>
                                  <a:rPr lang="en-US" sz="1100" b="1" i="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𝟏</m:t>
                                </m:r>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2283274"/>
                      </a:ext>
                    </a:extLst>
                  </a:tr>
                </a:tbl>
              </a:graphicData>
            </a:graphic>
          </p:graphicFrame>
        </mc:Choice>
        <mc:Fallback xmlns="">
          <p:graphicFrame>
            <p:nvGraphicFramePr>
              <p:cNvPr id="3" name="Table 2">
                <a:extLst>
                  <a:ext uri="{FF2B5EF4-FFF2-40B4-BE49-F238E27FC236}">
                    <a16:creationId xmlns:a16="http://schemas.microsoft.com/office/drawing/2014/main" id="{5BE0E5AB-5814-4E20-9FA9-C2C75D3A138D}"/>
                  </a:ext>
                </a:extLst>
              </p:cNvPr>
              <p:cNvGraphicFramePr>
                <a:graphicFrameLocks noGrp="1"/>
              </p:cNvGraphicFramePr>
              <p:nvPr>
                <p:extLst>
                  <p:ext uri="{D42A27DB-BD31-4B8C-83A1-F6EECF244321}">
                    <p14:modId xmlns:p14="http://schemas.microsoft.com/office/powerpoint/2010/main" val="1837932815"/>
                  </p:ext>
                </p:extLst>
              </p:nvPr>
            </p:nvGraphicFramePr>
            <p:xfrm>
              <a:off x="223284" y="1037653"/>
              <a:ext cx="4817973" cy="1273684"/>
            </p:xfrm>
            <a:graphic>
              <a:graphicData uri="http://schemas.openxmlformats.org/drawingml/2006/table">
                <a:tbl>
                  <a:tblPr firstRow="1" bandRow="1">
                    <a:tableStyleId>{5C22544A-7EE6-4342-B048-85BDC9FD1C3A}</a:tableStyleId>
                  </a:tblPr>
                  <a:tblGrid>
                    <a:gridCol w="1003242">
                      <a:extLst>
                        <a:ext uri="{9D8B030D-6E8A-4147-A177-3AD203B41FA5}">
                          <a16:colId xmlns:a16="http://schemas.microsoft.com/office/drawing/2014/main" val="3225518278"/>
                        </a:ext>
                      </a:extLst>
                    </a:gridCol>
                    <a:gridCol w="3814731">
                      <a:extLst>
                        <a:ext uri="{9D8B030D-6E8A-4147-A177-3AD203B41FA5}">
                          <a16:colId xmlns:a16="http://schemas.microsoft.com/office/drawing/2014/main" val="3579368879"/>
                        </a:ext>
                      </a:extLst>
                    </a:gridCol>
                  </a:tblGrid>
                  <a:tr h="370840">
                    <a:tc>
                      <a:txBody>
                        <a:bodyPr/>
                        <a:lstStyle/>
                        <a:p>
                          <a:r>
                            <a:rPr lang="en-US" sz="1100" b="1"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1639" r="-479" b="-247541"/>
                          </a:stretch>
                        </a:blipFill>
                      </a:tcPr>
                    </a:tc>
                    <a:extLst>
                      <a:ext uri="{0D108BD9-81ED-4DB2-BD59-A6C34878D82A}">
                        <a16:rowId xmlns:a16="http://schemas.microsoft.com/office/drawing/2014/main" val="435344852"/>
                      </a:ext>
                    </a:extLst>
                  </a:tr>
                  <a:tr h="443294">
                    <a:tc>
                      <a:txBody>
                        <a:bodyPr/>
                        <a:lstStyle/>
                        <a:p>
                          <a:r>
                            <a:rPr lang="en-US" sz="1100" b="1" dirty="0">
                              <a:solidFill>
                                <a:schemeClr val="tx1"/>
                              </a:solidFill>
                            </a:rPr>
                            <a:t>D-function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84932" r="-479" b="-106849"/>
                          </a:stretch>
                        </a:blipFill>
                      </a:tcPr>
                    </a:tc>
                    <a:extLst>
                      <a:ext uri="{0D108BD9-81ED-4DB2-BD59-A6C34878D82A}">
                        <a16:rowId xmlns:a16="http://schemas.microsoft.com/office/drawing/2014/main" val="2181931633"/>
                      </a:ext>
                    </a:extLst>
                  </a:tr>
                  <a:tr h="459550">
                    <a:tc>
                      <a:txBody>
                        <a:bodyPr/>
                        <a:lstStyle/>
                        <a:p>
                          <a:r>
                            <a:rPr lang="en-US" sz="1100" b="1" dirty="0">
                              <a:solidFill>
                                <a:schemeClr val="tx1"/>
                              </a:solidFill>
                            </a:rPr>
                            <a:t>b</a:t>
                          </a:r>
                          <a:r>
                            <a:rPr lang="en-US" sz="1100" b="1">
                              <a:solidFill>
                                <a:schemeClr val="tx1"/>
                              </a:solidFill>
                            </a:rPr>
                            <a:t>-function</a:t>
                          </a:r>
                          <a:endParaRPr lang="en-US" sz="11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518" t="-177632" r="-479" b="-2632"/>
                          </a:stretch>
                        </a:blipFill>
                      </a:tcPr>
                    </a:tc>
                    <a:extLst>
                      <a:ext uri="{0D108BD9-81ED-4DB2-BD59-A6C34878D82A}">
                        <a16:rowId xmlns:a16="http://schemas.microsoft.com/office/drawing/2014/main" val="1542283274"/>
                      </a:ext>
                    </a:extLst>
                  </a:tr>
                </a:tbl>
              </a:graphicData>
            </a:graphic>
          </p:graphicFrame>
        </mc:Fallback>
      </mc:AlternateContent>
      <p:pic>
        <p:nvPicPr>
          <p:cNvPr id="15" name="Picture 14" descr="A map with text&#10;&#10;Description automatically generated">
            <a:extLst>
              <a:ext uri="{FF2B5EF4-FFF2-40B4-BE49-F238E27FC236}">
                <a16:creationId xmlns:a16="http://schemas.microsoft.com/office/drawing/2014/main" id="{04A6B81D-FBD6-4CE5-B297-78867D23B19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5103" t="26061" r="1083" b="56722"/>
          <a:stretch/>
        </p:blipFill>
        <p:spPr>
          <a:xfrm>
            <a:off x="1066800" y="4391749"/>
            <a:ext cx="838200" cy="533400"/>
          </a:xfrm>
          <a:prstGeom prst="rect">
            <a:avLst/>
          </a:prstGeom>
        </p:spPr>
      </p:pic>
      <p:sp>
        <p:nvSpPr>
          <p:cNvPr id="14" name="Rectangle 13">
            <a:extLst>
              <a:ext uri="{FF2B5EF4-FFF2-40B4-BE49-F238E27FC236}">
                <a16:creationId xmlns:a16="http://schemas.microsoft.com/office/drawing/2014/main" id="{AD804A86-6328-4F26-AFC0-B2CF85236E71}"/>
              </a:ext>
            </a:extLst>
          </p:cNvPr>
          <p:cNvSpPr/>
          <p:nvPr/>
        </p:nvSpPr>
        <p:spPr>
          <a:xfrm>
            <a:off x="456218" y="2403576"/>
            <a:ext cx="4529565" cy="259045"/>
          </a:xfrm>
          <a:prstGeom prst="rect">
            <a:avLst/>
          </a:prstGeom>
        </p:spPr>
        <p:txBody>
          <a:bodyPr wrap="square">
            <a:spAutoFit/>
          </a:bodyPr>
          <a:lstStyle/>
          <a:p>
            <a:pPr>
              <a:lnSpc>
                <a:spcPts val="1300"/>
              </a:lnSpc>
            </a:pPr>
            <a:r>
              <a:rPr lang="en-US" altLang="en-US" sz="1200" b="1" dirty="0">
                <a:solidFill>
                  <a:srgbClr val="FF0000"/>
                </a:solidFill>
                <a:cs typeface="Arial" panose="020B0604020202020204" pitchFamily="34" charset="0"/>
              </a:rPr>
              <a:t>(Solid line = Power-law Bessel, dash line = Power-law Exp.)</a:t>
            </a:r>
          </a:p>
        </p:txBody>
      </p:sp>
      <p:sp>
        <p:nvSpPr>
          <p:cNvPr id="21" name="Rectangle 20">
            <a:extLst>
              <a:ext uri="{FF2B5EF4-FFF2-40B4-BE49-F238E27FC236}">
                <a16:creationId xmlns:a16="http://schemas.microsoft.com/office/drawing/2014/main" id="{C04C0B4B-CB2D-4112-B9DB-36DAEC7211FA}"/>
              </a:ext>
            </a:extLst>
          </p:cNvPr>
          <p:cNvSpPr/>
          <p:nvPr/>
        </p:nvSpPr>
        <p:spPr>
          <a:xfrm>
            <a:off x="5257800" y="2172279"/>
            <a:ext cx="3928952" cy="425758"/>
          </a:xfrm>
          <a:prstGeom prst="rect">
            <a:avLst/>
          </a:prstGeom>
        </p:spPr>
        <p:txBody>
          <a:bodyPr wrap="square">
            <a:spAutoFit/>
          </a:bodyPr>
          <a:lstStyle/>
          <a:p>
            <a:pPr>
              <a:lnSpc>
                <a:spcPts val="1300"/>
              </a:lnSpc>
            </a:pPr>
            <a:r>
              <a:rPr lang="en-US" altLang="en-US" sz="1200" b="1" dirty="0">
                <a:solidFill>
                  <a:schemeClr val="accent6"/>
                </a:solidFill>
                <a:cs typeface="Arial" panose="020B0604020202020204" pitchFamily="34" charset="0"/>
              </a:rPr>
              <a:t>This model is slightly conservative than power-law exponential: (lower q + higher D toward the end)</a:t>
            </a:r>
          </a:p>
        </p:txBody>
      </p:sp>
    </p:spTree>
    <p:extLst>
      <p:ext uri="{BB962C8B-B14F-4D97-AF65-F5344CB8AC3E}">
        <p14:creationId xmlns:p14="http://schemas.microsoft.com/office/powerpoint/2010/main" val="5548279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2173</TotalTime>
  <Words>1364</Words>
  <Application>Microsoft Office PowerPoint</Application>
  <PresentationFormat>Custom</PresentationFormat>
  <Paragraphs>173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Courier New</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A&amp;M University, Petroleum Engineering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t-blasingame</dc:creator>
  <cp:lastModifiedBy>Kittipong Limchuchua</cp:lastModifiedBy>
  <cp:revision>381</cp:revision>
  <cp:lastPrinted>2015-01-23T01:51:16Z</cp:lastPrinted>
  <dcterms:created xsi:type="dcterms:W3CDTF">2011-07-03T21:10:04Z</dcterms:created>
  <dcterms:modified xsi:type="dcterms:W3CDTF">2020-04-28T02:28:16Z</dcterms:modified>
</cp:coreProperties>
</file>