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54" r:id="rId2"/>
    <p:sldId id="367" r:id="rId3"/>
    <p:sldId id="368" r:id="rId4"/>
    <p:sldId id="370" r:id="rId5"/>
  </p:sldIdLst>
  <p:sldSz cx="10058400" cy="77724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36" userDrawn="1">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0000FF"/>
    <a:srgbClr val="FF00FF"/>
    <a:srgbClr val="008000"/>
    <a:srgbClr val="FF6600"/>
    <a:srgbClr val="FF9900"/>
    <a:srgbClr val="DA82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1555" y="43"/>
      </p:cViewPr>
      <p:guideLst>
        <p:guide orient="horz" pos="336"/>
        <p:guide pos="31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D25748-A669-4E8F-98EE-D54C16FBDB80}"/>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4DFF45-E1EC-45AD-AF80-965196C9E7E5}"/>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199E6C34-8E84-4770-8729-4810394186A6}" type="datetimeFigureOut">
              <a:rPr lang="en-US" smtClean="0"/>
              <a:t>4/27/2020</a:t>
            </a:fld>
            <a:endParaRPr lang="en-US"/>
          </a:p>
        </p:txBody>
      </p:sp>
      <p:sp>
        <p:nvSpPr>
          <p:cNvPr id="4" name="Footer Placeholder 3">
            <a:extLst>
              <a:ext uri="{FF2B5EF4-FFF2-40B4-BE49-F238E27FC236}">
                <a16:creationId xmlns:a16="http://schemas.microsoft.com/office/drawing/2014/main" id="{4E78D0A5-E674-4260-ACD4-90E67BCABA9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7BA4AA-0E8C-4E65-ACF1-4570D94D445B}"/>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AC7D4AD4-DE5E-4F0A-BCC6-0589BDBCF084}" type="slidenum">
              <a:rPr lang="en-US" smtClean="0"/>
              <a:t>‹#›</a:t>
            </a:fld>
            <a:endParaRPr lang="en-US"/>
          </a:p>
        </p:txBody>
      </p:sp>
    </p:spTree>
    <p:extLst>
      <p:ext uri="{BB962C8B-B14F-4D97-AF65-F5344CB8AC3E}">
        <p14:creationId xmlns:p14="http://schemas.microsoft.com/office/powerpoint/2010/main" val="1270466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defRPr sz="1300"/>
            </a:lvl1pPr>
          </a:lstStyle>
          <a:p>
            <a:pPr>
              <a:defRPr/>
            </a:pPr>
            <a:endParaRPr lang="en-US" altLang="en-US"/>
          </a:p>
        </p:txBody>
      </p:sp>
      <p:sp>
        <p:nvSpPr>
          <p:cNvPr id="20483"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lgn="r">
              <a:defRPr sz="1300"/>
            </a:lvl1pPr>
          </a:lstStyle>
          <a:p>
            <a:pPr>
              <a:defRPr/>
            </a:pPr>
            <a:fld id="{9B4ACA27-196E-438E-8155-4CC2721F67B7}" type="datetimeFigureOut">
              <a:rPr lang="en-US" altLang="en-US"/>
              <a:pPr>
                <a:defRPr/>
              </a:pPr>
              <a:t>4/27/2020</a:t>
            </a:fld>
            <a:endParaRPr lang="en-US" altLang="en-US"/>
          </a:p>
        </p:txBody>
      </p:sp>
      <p:sp>
        <p:nvSpPr>
          <p:cNvPr id="5124" name="Rectangle 4"/>
          <p:cNvSpPr>
            <a:spLocks noGrp="1" noRot="1" noChangeAspect="1" noChangeArrowheads="1" noTextEdit="1"/>
          </p:cNvSpPr>
          <p:nvPr>
            <p:ph type="sldImg" idx="2"/>
          </p:nvPr>
        </p:nvSpPr>
        <p:spPr bwMode="auto">
          <a:xfrm>
            <a:off x="1327150" y="719138"/>
            <a:ext cx="46609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defRPr sz="1300"/>
            </a:lvl1pPr>
          </a:lstStyle>
          <a:p>
            <a:pPr>
              <a:defRPr/>
            </a:pPr>
            <a:endParaRPr lang="en-US" altLang="en-US"/>
          </a:p>
        </p:txBody>
      </p:sp>
      <p:sp>
        <p:nvSpPr>
          <p:cNvPr id="20487"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lgn="r">
              <a:defRPr sz="1300"/>
            </a:lvl1pPr>
          </a:lstStyle>
          <a:p>
            <a:pPr>
              <a:defRPr/>
            </a:pPr>
            <a:fld id="{1CCCA7FD-5DDB-450C-AEC0-091CBD5CB3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CCCA7FD-5DDB-450C-AEC0-091CBD5CB317}" type="slidenum">
              <a:rPr lang="en-US" altLang="en-US" smtClean="0"/>
              <a:pPr>
                <a:defRPr/>
              </a:pPr>
              <a:t>2</a:t>
            </a:fld>
            <a:endParaRPr lang="en-US" altLang="en-US"/>
          </a:p>
        </p:txBody>
      </p:sp>
    </p:spTree>
    <p:extLst>
      <p:ext uri="{BB962C8B-B14F-4D97-AF65-F5344CB8AC3E}">
        <p14:creationId xmlns:p14="http://schemas.microsoft.com/office/powerpoint/2010/main" val="272856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a:t> | Slide </a:t>
            </a:r>
            <a:r>
              <a:rPr lang="en-US" altLang="en-US">
                <a:cs typeface="Arial" panose="020B0604020202020204" pitchFamily="34" charset="0"/>
              </a:rPr>
              <a:t>— </a:t>
            </a:r>
            <a:fld id="{255A6EC0-DD69-4379-918F-32ADB6879BA6}" type="slidenum">
              <a:rPr lang="en-US" altLang="en-US">
                <a:solidFill>
                  <a:srgbClr val="FF0000"/>
                </a:solidFill>
              </a:rPr>
              <a:pPr>
                <a:defRPr/>
              </a:pPr>
              <a:t>‹#›</a:t>
            </a:fld>
            <a:r>
              <a:rPr lang="en-US" altLang="en-US"/>
              <a:t>/4 | </a:t>
            </a:r>
          </a:p>
        </p:txBody>
      </p:sp>
    </p:spTree>
    <p:extLst>
      <p:ext uri="{BB962C8B-B14F-4D97-AF65-F5344CB8AC3E}">
        <p14:creationId xmlns:p14="http://schemas.microsoft.com/office/powerpoint/2010/main" val="335412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a:t> | Slide </a:t>
            </a:r>
            <a:r>
              <a:rPr lang="en-US" altLang="en-US">
                <a:cs typeface="Arial" panose="020B0604020202020204" pitchFamily="34" charset="0"/>
              </a:rPr>
              <a:t>— </a:t>
            </a:r>
            <a:fld id="{03BFE9D8-5302-47F7-9DB0-B4CB70074570}" type="slidenum">
              <a:rPr lang="en-US" altLang="en-US">
                <a:solidFill>
                  <a:srgbClr val="FF0000"/>
                </a:solidFill>
              </a:rPr>
              <a:pPr>
                <a:defRPr/>
              </a:pPr>
              <a:t>‹#›</a:t>
            </a:fld>
            <a:r>
              <a:rPr lang="en-US" altLang="en-US"/>
              <a:t>/4 | </a:t>
            </a:r>
          </a:p>
        </p:txBody>
      </p:sp>
    </p:spTree>
    <p:extLst>
      <p:ext uri="{BB962C8B-B14F-4D97-AF65-F5344CB8AC3E}">
        <p14:creationId xmlns:p14="http://schemas.microsoft.com/office/powerpoint/2010/main" val="40057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dirty="0" smtClean="0"/>
            </a:lvl1pPr>
          </a:lstStyle>
          <a:p>
            <a:pPr>
              <a:defRPr/>
            </a:pPr>
            <a:r>
              <a:rPr lang="en-US" altLang="en-US"/>
              <a:t> | Slide </a:t>
            </a:r>
            <a:r>
              <a:rPr lang="en-US" altLang="en-US">
                <a:cs typeface="Arial" panose="020B0604020202020204" pitchFamily="34" charset="0"/>
              </a:rPr>
              <a:t>— </a:t>
            </a:r>
            <a:fld id="{EE7801D9-14B3-452E-BC8A-C6212BB4B565}" type="slidenum">
              <a:rPr lang="en-US" altLang="en-US">
                <a:solidFill>
                  <a:srgbClr val="FF0000"/>
                </a:solidFill>
              </a:rPr>
              <a:pPr>
                <a:defRPr/>
              </a:pPr>
              <a:t>‹#›</a:t>
            </a:fld>
            <a:r>
              <a:rPr lang="en-US" altLang="en-US"/>
              <a:t>/4 | </a:t>
            </a:r>
          </a:p>
        </p:txBody>
      </p:sp>
    </p:spTree>
    <p:extLst>
      <p:ext uri="{BB962C8B-B14F-4D97-AF65-F5344CB8AC3E}">
        <p14:creationId xmlns:p14="http://schemas.microsoft.com/office/powerpoint/2010/main" val="3608523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1"/>
          <p:cNvSpPr txBox="1">
            <a:spLocks noChangeArrowheads="1"/>
          </p:cNvSpPr>
          <p:nvPr userDrawn="1"/>
        </p:nvSpPr>
        <p:spPr bwMode="auto">
          <a:xfrm>
            <a:off x="0" y="0"/>
            <a:ext cx="10058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tabLst>
                <a:tab pos="9834563" algn="r"/>
              </a:tabLst>
              <a:defRPr/>
            </a:pPr>
            <a:r>
              <a:rPr lang="en-US" sz="1000" b="1" dirty="0">
                <a:solidFill>
                  <a:srgbClr val="0000CC"/>
                </a:solidFill>
              </a:rPr>
              <a:t> | Petroleum Engineering 648 | Well Testing II | </a:t>
            </a:r>
            <a:r>
              <a:rPr lang="en-US" sz="1000" b="1" dirty="0"/>
              <a:t>	</a:t>
            </a:r>
            <a:r>
              <a:rPr lang="en-US" sz="1000" b="1" dirty="0">
                <a:solidFill>
                  <a:srgbClr val="006600"/>
                </a:solidFill>
              </a:rPr>
              <a:t>| Final Project | PTA – Pressure Transient Testing | </a:t>
            </a:r>
            <a:r>
              <a:rPr lang="en-US" sz="1000" b="1" dirty="0">
                <a:solidFill>
                  <a:srgbClr val="FF0000"/>
                </a:solidFill>
              </a:rPr>
              <a:t>SPE 114947 [ East TX Gas Well ] </a:t>
            </a:r>
            <a:r>
              <a:rPr lang="en-US" sz="1000" b="1" dirty="0">
                <a:solidFill>
                  <a:srgbClr val="006600"/>
                </a:solidFill>
              </a:rPr>
              <a:t>| </a:t>
            </a:r>
          </a:p>
        </p:txBody>
      </p:sp>
      <p:sp>
        <p:nvSpPr>
          <p:cNvPr id="8" name="Text Box 6"/>
          <p:cNvSpPr txBox="1">
            <a:spLocks noChangeArrowheads="1"/>
          </p:cNvSpPr>
          <p:nvPr userDrawn="1"/>
        </p:nvSpPr>
        <p:spPr bwMode="auto">
          <a:xfrm>
            <a:off x="0" y="7548563"/>
            <a:ext cx="50292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lnSpc>
                <a:spcPct val="85000"/>
              </a:lnSpc>
              <a:spcBef>
                <a:spcPct val="5000"/>
              </a:spcBef>
              <a:spcAft>
                <a:spcPct val="5000"/>
              </a:spcAft>
              <a:tabLst>
                <a:tab pos="3084513" algn="l"/>
              </a:tabLst>
              <a:defRPr/>
            </a:pPr>
            <a:r>
              <a:rPr lang="en-US" sz="1000" b="1" dirty="0">
                <a:solidFill>
                  <a:srgbClr val="FF0000"/>
                </a:solidFill>
              </a:rPr>
              <a:t> | LIMCHUCHUA | kittipong2541@tamu.edu |  </a:t>
            </a:r>
          </a:p>
        </p:txBody>
      </p:sp>
      <p:sp>
        <p:nvSpPr>
          <p:cNvPr id="9" name="Slide Number Placeholder 1"/>
          <p:cNvSpPr>
            <a:spLocks noGrp="1"/>
          </p:cNvSpPr>
          <p:nvPr>
            <p:ph type="sldNum" sz="quarter" idx="4"/>
          </p:nvPr>
        </p:nvSpPr>
        <p:spPr>
          <a:xfrm>
            <a:off x="8610600" y="7526338"/>
            <a:ext cx="1447800" cy="246062"/>
          </a:xfrm>
          <a:prstGeom prst="rect">
            <a:avLst/>
          </a:prstGeom>
        </p:spPr>
        <p:txBody>
          <a:bodyPr vert="horz" wrap="square" lIns="91440" tIns="45720" rIns="91440" bIns="45720" numCol="1" anchor="ctr" anchorCtr="0" compatLnSpc="1">
            <a:prstTxWarp prst="textNoShape">
              <a:avLst/>
            </a:prstTxWarp>
            <a:spAutoFit/>
          </a:bodyPr>
          <a:lstStyle>
            <a:lvl1pPr algn="r">
              <a:defRPr sz="1000" b="1" dirty="0" smtClean="0">
                <a:solidFill>
                  <a:srgbClr val="0000CC"/>
                </a:solidFill>
              </a:defRPr>
            </a:lvl1pPr>
          </a:lstStyle>
          <a:p>
            <a:pPr>
              <a:defRPr/>
            </a:pPr>
            <a:r>
              <a:rPr lang="en-US" altLang="en-US"/>
              <a:t>  | Slide </a:t>
            </a:r>
            <a:r>
              <a:rPr lang="en-US" altLang="en-US">
                <a:cs typeface="Arial" panose="020B0604020202020204" pitchFamily="34" charset="0"/>
              </a:rPr>
              <a:t>— </a:t>
            </a:r>
            <a:fld id="{E7FB0A76-D36A-4606-A493-281ECB688A9E}" type="slidenum">
              <a:rPr lang="en-US" altLang="en-US">
                <a:solidFill>
                  <a:srgbClr val="FF0000"/>
                </a:solidFill>
              </a:rPr>
              <a:pPr>
                <a:defRPr/>
              </a:pPr>
              <a:t>‹#›</a:t>
            </a:fld>
            <a:r>
              <a:rPr lang="en-US" altLang="en-US"/>
              <a:t>/4 | </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Problem Description/Data/Reference: Final Project (PTA) - SPE 114947 (Ilk)</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dirty="0"/>
              <a:t> | Slide </a:t>
            </a:r>
            <a:r>
              <a:rPr lang="en-US" altLang="en-US" dirty="0">
                <a:cs typeface="Arial" panose="020B0604020202020204" pitchFamily="34" charset="0"/>
              </a:rPr>
              <a:t>— </a:t>
            </a:r>
            <a:fld id="{EE7801D9-14B3-452E-BC8A-C6212BB4B565}" type="slidenum">
              <a:rPr lang="en-US" altLang="en-US" smtClean="0">
                <a:solidFill>
                  <a:srgbClr val="FF0000"/>
                </a:solidFill>
              </a:rPr>
              <a:pPr>
                <a:defRPr/>
              </a:pPr>
              <a:t>1</a:t>
            </a:fld>
            <a:r>
              <a:rPr lang="en-US" altLang="en-US" dirty="0"/>
              <a:t>/4 | </a:t>
            </a:r>
          </a:p>
        </p:txBody>
      </p:sp>
      <mc:AlternateContent xmlns:mc="http://schemas.openxmlformats.org/markup-compatibility/2006">
        <mc:Choice xmlns:a14="http://schemas.microsoft.com/office/drawing/2010/main" Requires="a14">
          <p:sp>
            <p:nvSpPr>
              <p:cNvPr id="8" name="TextBox 6"/>
              <p:cNvSpPr txBox="1">
                <a:spLocks/>
              </p:cNvSpPr>
              <p:nvPr/>
            </p:nvSpPr>
            <p:spPr bwMode="auto">
              <a:xfrm>
                <a:off x="152399" y="723425"/>
                <a:ext cx="4862623" cy="6927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1300"/>
                  </a:lnSpc>
                </a:pPr>
                <a:r>
                  <a:rPr lang="en-US" altLang="en-US" sz="1200" b="1" u="sng" dirty="0">
                    <a:cs typeface="Arial" panose="020B0604020202020204" pitchFamily="34" charset="0"/>
                  </a:rPr>
                  <a:t>Problem Description</a:t>
                </a:r>
                <a:r>
                  <a:rPr lang="en-US" altLang="en-US" sz="1200" b="1" dirty="0">
                    <a:cs typeface="Arial" panose="020B0604020202020204" pitchFamily="34" charset="0"/>
                  </a:rPr>
                  <a:t>:</a:t>
                </a:r>
                <a:r>
                  <a:rPr lang="en-US" altLang="en-US" sz="1200" b="1" dirty="0">
                    <a:solidFill>
                      <a:schemeClr val="bg1">
                        <a:lumMod val="50000"/>
                      </a:schemeClr>
                    </a:solidFill>
                    <a:cs typeface="Arial" panose="020B0604020202020204" pitchFamily="34" charset="0"/>
                  </a:rPr>
                  <a:t> </a:t>
                </a:r>
              </a:p>
              <a:p>
                <a:pPr>
                  <a:lnSpc>
                    <a:spcPts val="1300"/>
                  </a:lnSpc>
                </a:pPr>
                <a:endParaRPr lang="en-US" altLang="en-US" sz="1200" b="1" dirty="0">
                  <a:cs typeface="Arial" panose="020B0604020202020204" pitchFamily="34" charset="0"/>
                </a:endParaRPr>
              </a:p>
              <a:p>
                <a:pPr marL="117475">
                  <a:lnSpc>
                    <a:spcPts val="1300"/>
                  </a:lnSpc>
                </a:pPr>
                <a:r>
                  <a:rPr lang="en-US" altLang="en-US" sz="1200" b="1" dirty="0">
                    <a:cs typeface="Arial" panose="020B0604020202020204" pitchFamily="34" charset="0"/>
                  </a:rPr>
                  <a:t>Elements:</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This is the high-frequency pressure buildup test (PBU) with 13,898 data point for a gas well with a finite conductivity fracture. The bilinear flow regime dominates PBU.</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The gas well requires pseudo-pressure and pseudo-time calculations, which I decided to compute it from scratch.</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Need to account for phase redistribution in early time</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The equivalent producing time is used instead of super-position time.</a:t>
                </a:r>
              </a:p>
              <a:p>
                <a:pPr marL="288925" indent="-171450">
                  <a:lnSpc>
                    <a:spcPts val="1300"/>
                  </a:lnSpc>
                  <a:buClr>
                    <a:schemeClr val="tx1"/>
                  </a:buClr>
                  <a:buSzPct val="130000"/>
                  <a:buFont typeface="Arial" panose="020B0604020202020204" pitchFamily="34" charset="0"/>
                  <a:buChar char="●"/>
                </a:pPr>
                <a:endParaRPr lang="en-US" altLang="en-US" sz="1200" b="1" dirty="0">
                  <a:cs typeface="Arial" panose="020B0604020202020204" pitchFamily="34" charset="0"/>
                </a:endParaRPr>
              </a:p>
              <a:p>
                <a:pPr marL="117475">
                  <a:lnSpc>
                    <a:spcPts val="1300"/>
                  </a:lnSpc>
                </a:pPr>
                <a:r>
                  <a:rPr lang="en-US" altLang="en-US" sz="1200" b="1" dirty="0">
                    <a:cs typeface="Arial" panose="020B0604020202020204" pitchFamily="34" charset="0"/>
                  </a:rPr>
                  <a:t>Challenges:</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Need to compute pseudo-pressure and pseudo-time.</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Need to use ‘De-superposition technique to incorporate finite conductivity element from Lee-</a:t>
                </a:r>
                <a:r>
                  <a:rPr lang="en-US" altLang="en-US" sz="1200" b="1" dirty="0" err="1">
                    <a:solidFill>
                      <a:schemeClr val="accent2"/>
                    </a:solidFill>
                    <a:cs typeface="Arial" panose="020B0604020202020204" pitchFamily="34" charset="0"/>
                  </a:rPr>
                  <a:t>Brockenbrough’s</a:t>
                </a:r>
                <a:r>
                  <a:rPr lang="en-US" altLang="en-US" sz="1200" b="1" dirty="0">
                    <a:solidFill>
                      <a:schemeClr val="accent2"/>
                    </a:solidFill>
                    <a:cs typeface="Arial" panose="020B0604020202020204" pitchFamily="34" charset="0"/>
                  </a:rPr>
                  <a:t> trilinear flow model into </a:t>
                </a:r>
                <a:r>
                  <a:rPr lang="en-US" altLang="en-US" sz="1200" b="1" dirty="0" err="1">
                    <a:solidFill>
                      <a:schemeClr val="accent2"/>
                    </a:solidFill>
                    <a:cs typeface="Arial" panose="020B0604020202020204" pitchFamily="34" charset="0"/>
                  </a:rPr>
                  <a:t>Ozkan’s</a:t>
                </a:r>
                <a:r>
                  <a:rPr lang="en-US" altLang="en-US" sz="1200" b="1" dirty="0">
                    <a:solidFill>
                      <a:schemeClr val="accent2"/>
                    </a:solidFill>
                    <a:cs typeface="Arial" panose="020B0604020202020204" pitchFamily="34" charset="0"/>
                  </a:rPr>
                  <a:t> fractured well solution. </a:t>
                </a:r>
              </a:p>
              <a:p>
                <a:pPr marL="288925" indent="-171450">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a:p>
                <a:pPr marL="288925" indent="-171450">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a:p>
                <a:pPr marL="117475">
                  <a:lnSpc>
                    <a:spcPts val="1300"/>
                  </a:lnSpc>
                </a:pPr>
                <a:r>
                  <a:rPr lang="en-US" altLang="en-US" sz="1200" b="1" dirty="0">
                    <a:cs typeface="Arial" panose="020B0604020202020204" pitchFamily="34" charset="0"/>
                  </a:rPr>
                  <a:t>Results from publication/reference:</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Shut-in pressure </a:t>
                </a:r>
                <a14:m>
                  <m:oMath xmlns:m="http://schemas.openxmlformats.org/officeDocument/2006/math">
                    <m:d>
                      <m:dPr>
                        <m:ctrlPr>
                          <a:rPr lang="en-US" altLang="en-US" sz="1200" b="1" i="1">
                            <a:solidFill>
                              <a:schemeClr val="accent2"/>
                            </a:solidFill>
                            <a:latin typeface="Cambria Math" panose="02040503050406030204" pitchFamily="18" charset="0"/>
                            <a:cs typeface="Arial" panose="020B0604020202020204" pitchFamily="34" charset="0"/>
                          </a:rPr>
                        </m:ctrlPr>
                      </m:dPr>
                      <m:e>
                        <m:sSub>
                          <m:sSubPr>
                            <m:ctrlPr>
                              <a:rPr lang="en-US" altLang="en-US" sz="1200" b="1" i="1">
                                <a:solidFill>
                                  <a:schemeClr val="accent2"/>
                                </a:solidFill>
                                <a:latin typeface="Cambria Math" panose="02040503050406030204" pitchFamily="18" charset="0"/>
                                <a:cs typeface="Arial" panose="020B0604020202020204" pitchFamily="34" charset="0"/>
                              </a:rPr>
                            </m:ctrlPr>
                          </m:sSubPr>
                          <m:e>
                            <m:r>
                              <a:rPr lang="en-US" altLang="en-US" sz="1200" b="1">
                                <a:solidFill>
                                  <a:schemeClr val="accent2"/>
                                </a:solidFill>
                                <a:latin typeface="Cambria Math" panose="02040503050406030204" pitchFamily="18" charset="0"/>
                                <a:cs typeface="Arial" panose="020B0604020202020204" pitchFamily="34" charset="0"/>
                              </a:rPr>
                              <m:t>𝐏</m:t>
                            </m:r>
                          </m:e>
                          <m:sub>
                            <m:r>
                              <a:rPr lang="en-US" altLang="en-US" sz="1200" b="1">
                                <a:solidFill>
                                  <a:schemeClr val="accent2"/>
                                </a:solidFill>
                                <a:latin typeface="Cambria Math" panose="02040503050406030204" pitchFamily="18" charset="0"/>
                                <a:cs typeface="Arial" panose="020B0604020202020204" pitchFamily="34" charset="0"/>
                              </a:rPr>
                              <m:t>𝐰𝐬</m:t>
                            </m:r>
                          </m:sub>
                        </m:sSub>
                      </m:e>
                    </m:d>
                  </m:oMath>
                </a14:m>
                <a:r>
                  <a:rPr lang="en-US" altLang="en-US" sz="1200" b="1" dirty="0">
                    <a:solidFill>
                      <a:schemeClr val="accent2"/>
                    </a:solidFill>
                    <a:cs typeface="Arial" panose="020B0604020202020204" pitchFamily="34" charset="0"/>
                  </a:rPr>
                  <a:t> is provided as a time series</a:t>
                </a:r>
                <a:endParaRPr lang="en-US" altLang="en-US" sz="1200" b="1" dirty="0">
                  <a:cs typeface="Arial" panose="020B0604020202020204" pitchFamily="34" charset="0"/>
                </a:endParaRP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The preliminary analysis is provided by Dr. Blasingame.</a:t>
                </a:r>
              </a:p>
              <a:p>
                <a:pPr marL="288925" indent="-171450">
                  <a:lnSpc>
                    <a:spcPts val="1300"/>
                  </a:lnSpc>
                  <a:buFont typeface="Arial" panose="020B0604020202020204" pitchFamily="34" charset="0"/>
                  <a:buChar char="•"/>
                </a:pPr>
                <a:r>
                  <a:rPr lang="en-US" altLang="en-US" sz="1200" b="1" dirty="0">
                    <a:solidFill>
                      <a:schemeClr val="accent2"/>
                    </a:solidFill>
                    <a:cs typeface="Arial" panose="020B0604020202020204" pitchFamily="34" charset="0"/>
                  </a:rPr>
                  <a:t>The use of well-test derivative helps identify flow regime. (Exhibit a quarter slope (1/4) which indicates bilinear flow)</a:t>
                </a:r>
              </a:p>
              <a:p>
                <a:pPr>
                  <a:lnSpc>
                    <a:spcPts val="1300"/>
                  </a:lnSpc>
                </a:pPr>
                <a:r>
                  <a:rPr lang="en-US" altLang="en-US" sz="1200" b="1" dirty="0">
                    <a:cs typeface="Arial" panose="020B0604020202020204" pitchFamily="34" charset="0"/>
                  </a:rPr>
                  <a:t> </a:t>
                </a:r>
              </a:p>
              <a:p>
                <a:pPr>
                  <a:lnSpc>
                    <a:spcPts val="1300"/>
                  </a:lnSpc>
                </a:pPr>
                <a:r>
                  <a:rPr lang="en-US" altLang="en-US" sz="1200" b="1" u="sng" dirty="0">
                    <a:cs typeface="Arial" panose="020B0604020202020204" pitchFamily="34" charset="0"/>
                  </a:rPr>
                  <a:t>Data </a:t>
                </a:r>
                <a:r>
                  <a:rPr lang="en-US" altLang="en-US" sz="1200" b="1" u="sng" dirty="0" err="1">
                    <a:cs typeface="Arial" panose="020B0604020202020204" pitchFamily="34" charset="0"/>
                  </a:rPr>
                  <a:t>Description</a:t>
                </a:r>
                <a:r>
                  <a:rPr lang="en-US" altLang="en-US" sz="1200" b="1" dirty="0" err="1">
                    <a:cs typeface="Arial" panose="020B0604020202020204" pitchFamily="34" charset="0"/>
                  </a:rPr>
                  <a:t>:</a:t>
                </a:r>
                <a:endParaRPr lang="en-US" altLang="en-US" sz="1200" b="1" dirty="0">
                  <a:cs typeface="Arial" panose="020B0604020202020204" pitchFamily="34" charset="0"/>
                </a:endParaRP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There are 13,898 data points </a:t>
                </a:r>
                <a14:m>
                  <m:oMath xmlns:m="http://schemas.openxmlformats.org/officeDocument/2006/math">
                    <m:d>
                      <m:dPr>
                        <m:ctrlPr>
                          <a:rPr lang="en-US" altLang="en-US" sz="1200" b="1" i="1">
                            <a:solidFill>
                              <a:schemeClr val="accent2"/>
                            </a:solidFill>
                            <a:latin typeface="Cambria Math" panose="02040503050406030204" pitchFamily="18" charset="0"/>
                            <a:cs typeface="Arial" panose="020B0604020202020204" pitchFamily="34" charset="0"/>
                          </a:rPr>
                        </m:ctrlPr>
                      </m:dPr>
                      <m:e>
                        <m:r>
                          <a:rPr lang="en-US" altLang="en-US" sz="1200" b="1" i="0" smtClean="0">
                            <a:solidFill>
                              <a:schemeClr val="accent2"/>
                            </a:solidFill>
                            <a:latin typeface="Cambria Math" panose="02040503050406030204" pitchFamily="18" charset="0"/>
                            <a:cs typeface="Arial" panose="020B0604020202020204" pitchFamily="34" charset="0"/>
                          </a:rPr>
                          <m:t>𝚫</m:t>
                        </m:r>
                        <m:r>
                          <a:rPr lang="en-US" altLang="en-US" sz="1200" b="1">
                            <a:solidFill>
                              <a:schemeClr val="accent2"/>
                            </a:solidFill>
                            <a:latin typeface="Cambria Math" panose="02040503050406030204" pitchFamily="18" charset="0"/>
                            <a:cs typeface="Arial" panose="020B0604020202020204" pitchFamily="34" charset="0"/>
                          </a:rPr>
                          <m:t>𝐭</m:t>
                        </m:r>
                        <m:r>
                          <a:rPr lang="en-US" altLang="en-US" sz="1200" b="1">
                            <a:solidFill>
                              <a:schemeClr val="accent2"/>
                            </a:solidFill>
                            <a:latin typeface="Cambria Math" panose="02040503050406030204" pitchFamily="18" charset="0"/>
                            <a:cs typeface="Arial" panose="020B0604020202020204" pitchFamily="34" charset="0"/>
                          </a:rPr>
                          <m:t>, </m:t>
                        </m:r>
                        <m:sSub>
                          <m:sSubPr>
                            <m:ctrlPr>
                              <a:rPr lang="en-US" altLang="en-US" sz="1200" b="1" i="1" smtClean="0">
                                <a:solidFill>
                                  <a:schemeClr val="accent2"/>
                                </a:solidFill>
                                <a:latin typeface="Cambria Math" panose="02040503050406030204" pitchFamily="18" charset="0"/>
                                <a:cs typeface="Arial" panose="020B0604020202020204" pitchFamily="34" charset="0"/>
                              </a:rPr>
                            </m:ctrlPr>
                          </m:sSubPr>
                          <m:e>
                            <m:r>
                              <a:rPr lang="en-US" altLang="en-US" sz="1200" b="1" i="1" smtClean="0">
                                <a:solidFill>
                                  <a:schemeClr val="accent2"/>
                                </a:solidFill>
                                <a:latin typeface="Cambria Math" panose="02040503050406030204" pitchFamily="18" charset="0"/>
                                <a:cs typeface="Arial" panose="020B0604020202020204" pitchFamily="34" charset="0"/>
                              </a:rPr>
                              <m:t>𝑷</m:t>
                            </m:r>
                          </m:e>
                          <m:sub>
                            <m:r>
                              <a:rPr lang="en-US" altLang="en-US" sz="1200" b="1" i="1" smtClean="0">
                                <a:solidFill>
                                  <a:schemeClr val="accent2"/>
                                </a:solidFill>
                                <a:latin typeface="Cambria Math" panose="02040503050406030204" pitchFamily="18" charset="0"/>
                                <a:cs typeface="Arial" panose="020B0604020202020204" pitchFamily="34" charset="0"/>
                              </a:rPr>
                              <m:t>𝒘𝒔</m:t>
                            </m:r>
                          </m:sub>
                        </m:sSub>
                        <m:r>
                          <a:rPr lang="en-US" altLang="en-US" sz="1200" b="1">
                            <a:solidFill>
                              <a:schemeClr val="accent2"/>
                            </a:solidFill>
                            <a:latin typeface="Cambria Math" panose="02040503050406030204" pitchFamily="18" charset="0"/>
                            <a:cs typeface="Arial" panose="020B0604020202020204" pitchFamily="34" charset="0"/>
                          </a:rPr>
                          <m:t>,</m:t>
                        </m:r>
                      </m:e>
                    </m:d>
                  </m:oMath>
                </a14:m>
                <a:r>
                  <a:rPr lang="en-US" altLang="en-US" sz="1200" b="1" dirty="0">
                    <a:solidFill>
                      <a:schemeClr val="accent2"/>
                    </a:solidFill>
                    <a:cs typeface="Arial" panose="020B0604020202020204" pitchFamily="34" charset="0"/>
                  </a:rPr>
                  <a:t> with excellent quality.</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maximum shut-in pseudo time (</a:t>
                </a:r>
                <a14:m>
                  <m:oMath xmlns:m="http://schemas.openxmlformats.org/officeDocument/2006/math">
                    <m:r>
                      <a:rPr lang="en-US" altLang="en-US" sz="1200" b="1">
                        <a:solidFill>
                          <a:schemeClr val="accent2"/>
                        </a:solidFill>
                        <a:latin typeface="Cambria Math" panose="02040503050406030204" pitchFamily="18" charset="0"/>
                        <a:cs typeface="Arial" panose="020B0604020202020204" pitchFamily="34" charset="0"/>
                      </a:rPr>
                      <m:t>𝚫</m:t>
                    </m:r>
                    <m:sSub>
                      <m:sSubPr>
                        <m:ctrlPr>
                          <a:rPr lang="en-US" altLang="en-US" sz="1200" b="1" i="1">
                            <a:solidFill>
                              <a:schemeClr val="accent2"/>
                            </a:solidFill>
                            <a:latin typeface="Cambria Math" panose="02040503050406030204" pitchFamily="18" charset="0"/>
                            <a:cs typeface="Arial" panose="020B0604020202020204" pitchFamily="34" charset="0"/>
                          </a:rPr>
                        </m:ctrlPr>
                      </m:sSubPr>
                      <m:e>
                        <m:r>
                          <a:rPr lang="en-US" altLang="en-US" sz="1200" b="1">
                            <a:solidFill>
                              <a:schemeClr val="accent2"/>
                            </a:solidFill>
                            <a:latin typeface="Cambria Math" panose="02040503050406030204" pitchFamily="18" charset="0"/>
                            <a:cs typeface="Arial" panose="020B0604020202020204" pitchFamily="34" charset="0"/>
                          </a:rPr>
                          <m:t>𝐭</m:t>
                        </m:r>
                      </m:e>
                      <m:sub>
                        <m:r>
                          <a:rPr lang="en-US" altLang="en-US" sz="1200" b="1">
                            <a:solidFill>
                              <a:schemeClr val="accent2"/>
                            </a:solidFill>
                            <a:latin typeface="Cambria Math" panose="02040503050406030204" pitchFamily="18" charset="0"/>
                            <a:cs typeface="Arial" panose="020B0604020202020204" pitchFamily="34" charset="0"/>
                          </a:rPr>
                          <m:t>𝐚</m:t>
                        </m:r>
                      </m:sub>
                    </m:sSub>
                    <m:r>
                      <a:rPr lang="en-US" altLang="en-US" sz="1200" b="1" i="1">
                        <a:solidFill>
                          <a:schemeClr val="accent2"/>
                        </a:solidFill>
                        <a:latin typeface="Cambria Math" panose="02040503050406030204" pitchFamily="18" charset="0"/>
                        <a:cs typeface="Arial" panose="020B0604020202020204" pitchFamily="34" charset="0"/>
                      </a:rPr>
                      <m:t> </m:t>
                    </m:r>
                  </m:oMath>
                </a14:m>
                <a:r>
                  <a:rPr lang="en-US" altLang="en-US" sz="1200" b="1" dirty="0">
                    <a:solidFill>
                      <a:schemeClr val="accent2"/>
                    </a:solidFill>
                    <a:cs typeface="Arial" panose="020B0604020202020204" pitchFamily="34" charset="0"/>
                  </a:rPr>
                  <a:t>(max) =136.26 hr) is shorter than the (pseudo) producing time (2339 hr), so the superposition could be neglected. For this work, I decided to use Agarwal’s effective pseudo time </a:t>
                </a:r>
                <a14:m>
                  <m:oMath xmlns:m="http://schemas.openxmlformats.org/officeDocument/2006/math">
                    <m:d>
                      <m:dPr>
                        <m:ctrlPr>
                          <a:rPr lang="en-US" altLang="en-US" sz="1200" b="1" i="1">
                            <a:solidFill>
                              <a:schemeClr val="accent2"/>
                            </a:solidFill>
                            <a:latin typeface="Cambria Math" panose="02040503050406030204" pitchFamily="18" charset="0"/>
                            <a:cs typeface="Arial" panose="020B0604020202020204" pitchFamily="34" charset="0"/>
                          </a:rPr>
                        </m:ctrlPr>
                      </m:dPr>
                      <m:e>
                        <m:r>
                          <a:rPr lang="en-US" altLang="en-US" sz="1200" b="1">
                            <a:solidFill>
                              <a:schemeClr val="accent2"/>
                            </a:solidFill>
                            <a:latin typeface="Cambria Math" panose="02040503050406030204" pitchFamily="18" charset="0"/>
                            <a:cs typeface="Arial" panose="020B0604020202020204" pitchFamily="34" charset="0"/>
                          </a:rPr>
                          <m:t>𝚫</m:t>
                        </m:r>
                        <m:sSub>
                          <m:sSubPr>
                            <m:ctrlPr>
                              <a:rPr lang="en-US" altLang="en-US" sz="1200" b="1" i="1" smtClean="0">
                                <a:solidFill>
                                  <a:schemeClr val="accent2"/>
                                </a:solidFill>
                                <a:latin typeface="Cambria Math" panose="02040503050406030204" pitchFamily="18" charset="0"/>
                                <a:cs typeface="Arial" panose="020B0604020202020204" pitchFamily="34" charset="0"/>
                              </a:rPr>
                            </m:ctrlPr>
                          </m:sSubPr>
                          <m:e>
                            <m:r>
                              <a:rPr lang="en-US" altLang="en-US" sz="1200" b="1">
                                <a:solidFill>
                                  <a:schemeClr val="accent2"/>
                                </a:solidFill>
                                <a:latin typeface="Cambria Math" panose="02040503050406030204" pitchFamily="18" charset="0"/>
                                <a:cs typeface="Arial" panose="020B0604020202020204" pitchFamily="34" charset="0"/>
                              </a:rPr>
                              <m:t>𝐭</m:t>
                            </m:r>
                          </m:e>
                          <m:sub>
                            <m:r>
                              <a:rPr lang="en-US" altLang="en-US" sz="1200" b="1" i="0" smtClean="0">
                                <a:solidFill>
                                  <a:schemeClr val="accent2"/>
                                </a:solidFill>
                                <a:latin typeface="Cambria Math" panose="02040503050406030204" pitchFamily="18" charset="0"/>
                                <a:cs typeface="Arial" panose="020B0604020202020204" pitchFamily="34" charset="0"/>
                              </a:rPr>
                              <m:t>𝐬𝐚</m:t>
                            </m:r>
                          </m:sub>
                        </m:sSub>
                        <m:r>
                          <a:rPr lang="en-US" altLang="en-US" sz="1200" b="1">
                            <a:solidFill>
                              <a:schemeClr val="accent2"/>
                            </a:solidFill>
                            <a:latin typeface="Cambria Math" panose="02040503050406030204" pitchFamily="18" charset="0"/>
                            <a:cs typeface="Arial" panose="020B0604020202020204" pitchFamily="34" charset="0"/>
                          </a:rPr>
                          <m:t>,</m:t>
                        </m:r>
                      </m:e>
                    </m:d>
                  </m:oMath>
                </a14:m>
                <a:r>
                  <a:rPr lang="en-US" altLang="en-US" sz="1200" b="1" dirty="0">
                    <a:solidFill>
                      <a:schemeClr val="accent2"/>
                    </a:solidFill>
                    <a:cs typeface="Arial" panose="020B0604020202020204" pitchFamily="34" charset="0"/>
                  </a:rPr>
                  <a:t> to minimize producing time effect.</a:t>
                </a: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r>
                  <a:rPr lang="en-US" altLang="en-US" sz="1200" b="1" dirty="0">
                    <a:cs typeface="Arial" panose="020B0604020202020204" pitchFamily="34" charset="0"/>
                  </a:rPr>
                  <a:t>Reference:</a:t>
                </a:r>
                <a:r>
                  <a:rPr lang="en-US" altLang="en-US" sz="1200" b="1" dirty="0">
                    <a:solidFill>
                      <a:schemeClr val="bg1">
                        <a:lumMod val="50000"/>
                      </a:schemeClr>
                    </a:solidFill>
                    <a:cs typeface="Arial" panose="020B0604020202020204" pitchFamily="34" charset="0"/>
                  </a:rPr>
                  <a:t> </a:t>
                </a:r>
              </a:p>
              <a:p>
                <a:pPr>
                  <a:lnSpc>
                    <a:spcPts val="1300"/>
                  </a:lnSpc>
                </a:pPr>
                <a:r>
                  <a:rPr lang="en-US" altLang="en-US" sz="1200" b="1" dirty="0">
                    <a:solidFill>
                      <a:srgbClr val="FF0000"/>
                    </a:solidFill>
                    <a:cs typeface="Arial" panose="020B0604020202020204" pitchFamily="34" charset="0"/>
                  </a:rPr>
                  <a:t>Ilk, D., </a:t>
                </a:r>
                <a:r>
                  <a:rPr lang="en-US" altLang="en-US" sz="1200" b="1" dirty="0" err="1">
                    <a:solidFill>
                      <a:srgbClr val="FF0000"/>
                    </a:solidFill>
                    <a:cs typeface="Arial" panose="020B0604020202020204" pitchFamily="34" charset="0"/>
                  </a:rPr>
                  <a:t>Perego</a:t>
                </a:r>
                <a:r>
                  <a:rPr lang="en-US" altLang="en-US" sz="1200" b="1" dirty="0">
                    <a:solidFill>
                      <a:srgbClr val="FF0000"/>
                    </a:solidFill>
                    <a:cs typeface="Arial" panose="020B0604020202020204" pitchFamily="34" charset="0"/>
                  </a:rPr>
                  <a:t>, A. D., Rushing, J. A., and Blasingame, T. A. (2008) Integrating Multiple Production Analysis Techniques to Assess Tight Gas Sand Reserves: Defining a New Paradigm for Industry Best Practices. Society of Petroleum Engineers. doi:10.2118/114947-MS</a:t>
                </a:r>
              </a:p>
            </p:txBody>
          </p:sp>
        </mc:Choice>
        <mc:Fallback>
          <p:sp>
            <p:nvSpPr>
              <p:cNvPr id="8" name="TextBox 6"/>
              <p:cNvSpPr txBox="1">
                <a:spLocks noRot="1" noChangeAspect="1" noMove="1" noResize="1" noEditPoints="1" noAdjustHandles="1" noChangeArrowheads="1" noChangeShapeType="1" noTextEdit="1"/>
              </p:cNvSpPr>
              <p:nvPr/>
            </p:nvSpPr>
            <p:spPr bwMode="auto">
              <a:xfrm>
                <a:off x="152399" y="723425"/>
                <a:ext cx="4862623" cy="6927537"/>
              </a:xfrm>
              <a:prstGeom prst="rect">
                <a:avLst/>
              </a:prstGeom>
              <a:blipFill>
                <a:blip r:embed="rId2"/>
                <a:stretch>
                  <a:fillRect t="-440" r="-6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6"/>
              <p:cNvSpPr txBox="1">
                <a:spLocks/>
              </p:cNvSpPr>
              <p:nvPr/>
            </p:nvSpPr>
            <p:spPr bwMode="auto">
              <a:xfrm>
                <a:off x="5015023" y="720487"/>
                <a:ext cx="4800600" cy="6871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ts val="1200"/>
                  </a:lnSpc>
                </a:pPr>
                <a:r>
                  <a:rPr lang="en-US" altLang="en-US" sz="1200" b="1" i="1" dirty="0">
                    <a:solidFill>
                      <a:srgbClr val="FF0000"/>
                    </a:solidFill>
                    <a:cs typeface="Arial" panose="020B0604020202020204" pitchFamily="34" charset="0"/>
                  </a:rPr>
                  <a:t>Table of Properties</a:t>
                </a:r>
                <a:endParaRPr lang="en-US" altLang="en-US" sz="1200" b="1" dirty="0">
                  <a:cs typeface="Arial" panose="020B0604020202020204" pitchFamily="34"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Fluid Properties</a:t>
                </a:r>
                <a:r>
                  <a:rPr lang="en-US" altLang="en-US" sz="1200" b="1" dirty="0">
                    <a:latin typeface="Courier New" panose="02070309020205020404" pitchFamily="49" charset="0"/>
                    <a:cs typeface="Courier New" panose="02070309020205020404" pitchFamily="49" charset="0"/>
                  </a:rPr>
                  <a:t>:</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REF. GAS FVF, MSCF/STB 	=	0.5483</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REF. GAS VISCOSITY, cp	=	0.03605</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REF. TOTAL COMPRESSIBILITY, 1/psia	=	5.0975E-5</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TEMPERATURE, deg F	= 300</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Reservoir Properties</a:t>
                </a:r>
                <a:r>
                  <a:rPr lang="en-US" altLang="en-US" sz="1200" b="1" dirty="0">
                    <a:latin typeface="Courier New" panose="02070309020205020404" pitchFamily="49" charset="0"/>
                    <a:cs typeface="Courier New" panose="02070309020205020404" pitchFamily="49" charset="0"/>
                  </a:rPr>
                  <a:t>:	</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RESERVOIR THICKNESS, ft	=	170</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WELLBORE RADIUS, ft	=	0.333</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POROSITY, fraction	=	0.088</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EQUIVALENT POROSITY, fraction	= 0.07647 (*)</a:t>
                </a:r>
              </a:p>
              <a:p>
                <a:pPr marL="117475" algn="just">
                  <a:lnSpc>
                    <a:spcPts val="1200"/>
                  </a:lnSpc>
                  <a:tabLst>
                    <a:tab pos="3368675" algn="l"/>
                    <a:tab pos="3540125" algn="l"/>
                  </a:tabLst>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 Adjusted to the irreducible water saturation </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    Swi = 0.131 </a:t>
                </a:r>
              </a:p>
              <a:p>
                <a:pPr algn="just">
                  <a:lnSpc>
                    <a:spcPts val="1200"/>
                  </a:lnSpc>
                  <a:tabLst>
                    <a:tab pos="3313113" algn="l"/>
                    <a:tab pos="3486150"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Production Properties</a:t>
                </a:r>
                <a:r>
                  <a:rPr lang="en-US" altLang="en-US" sz="1200" b="1" dirty="0">
                    <a:latin typeface="Courier New" panose="02070309020205020404" pitchFamily="49" charset="0"/>
                    <a:cs typeface="Courier New" panose="02070309020205020404" pitchFamily="49" charset="0"/>
                  </a:rPr>
                  <a:t>:</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INITIAL PRESSURE (Pi), psia	=	9330</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FBHP AT SHUT-IN (Pwf [tp]), psia	= 1521</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PSEUDO INITIAL PRESSURE (Ppi),psia	= 7540.13</a:t>
                </a:r>
              </a:p>
              <a:p>
                <a:pPr marL="117475" algn="just">
                  <a:lnSpc>
                    <a:spcPts val="1200"/>
                  </a:lnSpc>
                  <a:tabLst>
                    <a:tab pos="3368675" algn="l"/>
                    <a:tab pos="3540125" algn="l"/>
                  </a:tabLst>
                </a:pPr>
                <a:r>
                  <a:rPr lang="en-US" altLang="en-US" sz="1200" b="1" dirty="0">
                    <a:latin typeface="Courier New" panose="02070309020205020404" pitchFamily="49" charset="0"/>
                    <a:cs typeface="Courier New" panose="02070309020205020404" pitchFamily="49" charset="0"/>
                  </a:rPr>
                  <a:t>PSEUDO FBHP AT SHUT-IN (Ppwf),psia	= 389.649</a:t>
                </a:r>
              </a:p>
              <a:p>
                <a:pPr algn="just">
                  <a:lnSpc>
                    <a:spcPts val="1200"/>
                  </a:lnSpc>
                  <a:tabLst>
                    <a:tab pos="3313113" algn="l"/>
                    <a:tab pos="3486150" algn="l"/>
                  </a:tabLst>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u="sng" dirty="0">
                    <a:latin typeface="Courier New" panose="02070309020205020404" pitchFamily="49" charset="0"/>
                    <a:cs typeface="Courier New" panose="02070309020205020404" pitchFamily="49" charset="0"/>
                  </a:rPr>
                  <a:t>Properties to be Solved</a:t>
                </a:r>
                <a:r>
                  <a:rPr lang="en-US" altLang="en-US" sz="1200" b="1" dirty="0">
                    <a:latin typeface="Courier New" panose="02070309020205020404" pitchFamily="49" charset="0"/>
                    <a:cs typeface="Courier New" panose="02070309020205020404" pitchFamily="49" charset="0"/>
                  </a:rPr>
                  <a:t>: (</a:t>
                </a:r>
                <a:r>
                  <a:rPr lang="en-US" altLang="en-US" sz="1200" b="1" i="1" dirty="0">
                    <a:solidFill>
                      <a:srgbClr val="FF0000"/>
                    </a:solidFill>
                    <a:latin typeface="Courier New" panose="02070309020205020404" pitchFamily="49" charset="0"/>
                    <a:cs typeface="Courier New" panose="02070309020205020404" pitchFamily="49" charset="0"/>
                  </a:rPr>
                  <a:t>Final Estimates</a:t>
                </a:r>
                <a:r>
                  <a:rPr lang="en-US" altLang="en-US" sz="1200" b="1" dirty="0">
                    <a:latin typeface="Courier New" panose="02070309020205020404" pitchFamily="49" charset="0"/>
                    <a:cs typeface="Courier New" panose="02070309020205020404" pitchFamily="49" charset="0"/>
                  </a:rPr>
                  <a:t>)</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algn="just">
                  <a:lnSpc>
                    <a:spcPts val="1200"/>
                  </a:lnSpc>
                </a:pPr>
                <a:r>
                  <a:rPr lang="en-US" altLang="en-US" sz="1200" b="1" dirty="0">
                    <a:solidFill>
                      <a:srgbClr val="0000FF"/>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(from Python Program)</a:t>
                </a:r>
              </a:p>
              <a:p>
                <a:pPr algn="just">
                  <a:lnSpc>
                    <a:spcPts val="1200"/>
                  </a:lnSpc>
                </a:pPr>
                <a:r>
                  <a:rPr lang="en-US" altLang="en-US" sz="1200" b="1" dirty="0">
                    <a:solidFill>
                      <a:srgbClr val="FF0000"/>
                    </a:solidFill>
                    <a:latin typeface="Courier New" panose="02070309020205020404" pitchFamily="49" charset="0"/>
                    <a:cs typeface="Courier New" panose="02070309020205020404" pitchFamily="49" charset="0"/>
                  </a:rPr>
                  <a:t> (Bilinear flow model)</a:t>
                </a:r>
              </a:p>
              <a:p>
                <a:pPr algn="just">
                  <a:lnSpc>
                    <a:spcPts val="1200"/>
                  </a:lnSpc>
                </a:pP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PERMEABILITY (k), md	=	</a:t>
                </a:r>
                <a:r>
                  <a:rPr lang="en-US" altLang="en-US" sz="1200" b="1" dirty="0">
                    <a:solidFill>
                      <a:srgbClr val="FF0000"/>
                    </a:solidFill>
                    <a:latin typeface="Courier New" panose="02070309020205020404" pitchFamily="49" charset="0"/>
                    <a:cs typeface="Courier New" panose="02070309020205020404" pitchFamily="49" charset="0"/>
                  </a:rPr>
                  <a:t>0.016</a:t>
                </a:r>
                <a:r>
                  <a:rPr lang="en-US" altLang="en-US" sz="1200" b="1" dirty="0">
                    <a:latin typeface="Courier New" panose="02070309020205020404" pitchFamily="49" charset="0"/>
                    <a:cs typeface="Courier New" panose="02070309020205020404" pitchFamily="49" charset="0"/>
                  </a:rPr>
                  <a:t>	</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FRACTURE HALF-LENGTH (xf), ft	=	</a:t>
                </a:r>
                <a:r>
                  <a:rPr lang="en-US" altLang="en-US" sz="1200" b="1" dirty="0">
                    <a:solidFill>
                      <a:srgbClr val="FF0000"/>
                    </a:solidFill>
                    <a:latin typeface="Courier New" panose="02070309020205020404" pitchFamily="49" charset="0"/>
                    <a:cs typeface="Courier New" panose="02070309020205020404" pitchFamily="49" charset="0"/>
                  </a:rPr>
                  <a:t>119</a:t>
                </a:r>
                <a:r>
                  <a:rPr lang="en-US" altLang="en-US" sz="1200" b="1" dirty="0">
                    <a:latin typeface="Courier New" panose="02070309020205020404" pitchFamily="49" charset="0"/>
                    <a:cs typeface="Courier New" panose="02070309020205020404" pitchFamily="49" charset="0"/>
                  </a:rPr>
                  <a:t>	</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EQUIVALENT SKIN (S), Dim-Less	=	</a:t>
                </a:r>
                <a:r>
                  <a:rPr lang="en-US" altLang="en-US" sz="1200" b="1" dirty="0">
                    <a:solidFill>
                      <a:srgbClr val="FF0000"/>
                    </a:solidFill>
                    <a:latin typeface="Courier New" panose="02070309020205020404" pitchFamily="49" charset="0"/>
                    <a:cs typeface="Courier New" panose="02070309020205020404" pitchFamily="49" charset="0"/>
                  </a:rPr>
                  <a:t>-5.19 </a:t>
                </a:r>
                <a:r>
                  <a:rPr lang="en-US" altLang="en-US" sz="1200" b="1" dirty="0">
                    <a:latin typeface="Courier New" panose="02070309020205020404" pitchFamily="49" charset="0"/>
                    <a:cs typeface="Courier New" panose="02070309020205020404" pitchFamily="49" charset="0"/>
                  </a:rPr>
                  <a:t>(*)</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WBS COEF. (C),Dim-less	= </a:t>
                </a:r>
                <a:r>
                  <a:rPr lang="en-US" altLang="en-US" sz="1200" b="1" dirty="0">
                    <a:solidFill>
                      <a:srgbClr val="FF0000"/>
                    </a:solidFill>
                    <a:latin typeface="Courier New" panose="02070309020205020404" pitchFamily="49" charset="0"/>
                    <a:cs typeface="Courier New" panose="02070309020205020404" pitchFamily="49" charset="0"/>
                  </a:rPr>
                  <a:t>4.73E-3	</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DIM-LESS WBS COEF. (</a:t>
                </a:r>
                <a:r>
                  <a:rPr lang="en-US" altLang="en-US" sz="1200" b="1" dirty="0" err="1">
                    <a:latin typeface="Courier New" panose="02070309020205020404" pitchFamily="49" charset="0"/>
                    <a:cs typeface="Courier New" panose="02070309020205020404" pitchFamily="49" charset="0"/>
                  </a:rPr>
                  <a:t>CDf</a:t>
                </a:r>
                <a:r>
                  <a:rPr lang="en-US" altLang="en-US" sz="1200" b="1" dirty="0">
                    <a:latin typeface="Courier New" panose="02070309020205020404" pitchFamily="49" charset="0"/>
                    <a:cs typeface="Courier New" panose="02070309020205020404" pitchFamily="49" charset="0"/>
                  </a:rPr>
                  <a:t>),Dim-less	= </a:t>
                </a:r>
                <a:r>
                  <a:rPr lang="en-US" altLang="en-US" sz="1200" b="1" dirty="0">
                    <a:solidFill>
                      <a:srgbClr val="FF0000"/>
                    </a:solidFill>
                    <a:latin typeface="Courier New" panose="02070309020205020404" pitchFamily="49" charset="0"/>
                    <a:cs typeface="Courier New" panose="02070309020205020404" pitchFamily="49" charset="0"/>
                  </a:rPr>
                  <a:t>4.5E-4	</a:t>
                </a:r>
                <a:r>
                  <a:rPr lang="en-US" altLang="en-US" sz="1200" b="1" dirty="0">
                    <a:latin typeface="Courier New" panose="02070309020205020404" pitchFamily="49" charset="0"/>
                    <a:cs typeface="Courier New" panose="02070309020205020404" pitchFamily="49" charset="0"/>
                  </a:rPr>
                  <a:t>(**)</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FRACTURE COND.(FcD),Dim-less	=	</a:t>
                </a:r>
                <a:r>
                  <a:rPr lang="en-US" altLang="en-US" sz="1200" b="1" dirty="0">
                    <a:solidFill>
                      <a:srgbClr val="FF0000"/>
                    </a:solidFill>
                    <a:latin typeface="Courier New" panose="02070309020205020404" pitchFamily="49" charset="0"/>
                    <a:cs typeface="Courier New" panose="02070309020205020404" pitchFamily="49" charset="0"/>
                  </a:rPr>
                  <a:t>4</a:t>
                </a:r>
              </a:p>
              <a:p>
                <a:pPr marL="117475" algn="just">
                  <a:lnSpc>
                    <a:spcPts val="1200"/>
                  </a:lnSpc>
                  <a:tabLst>
                    <a:tab pos="3368675" algn="l"/>
                    <a:tab pos="3540125" algn="l"/>
                    <a:tab pos="4173538" algn="l"/>
                  </a:tabLst>
                </a:pPr>
                <a:endParaRPr lang="en-US" altLang="en-US" sz="1200" b="1" dirty="0">
                  <a:solidFill>
                    <a:srgbClr val="FF0000"/>
                  </a:solidFill>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solidFill>
                      <a:srgbClr val="FF0000"/>
                    </a:solidFill>
                    <a:latin typeface="Courier New" panose="02070309020205020404" pitchFamily="49" charset="0"/>
                    <a:cs typeface="Courier New" panose="02070309020205020404" pitchFamily="49" charset="0"/>
                  </a:rPr>
                  <a:t>(Extra work on phase redistribution)</a:t>
                </a:r>
              </a:p>
              <a:p>
                <a:pPr marL="117475" algn="just">
                  <a:lnSpc>
                    <a:spcPts val="1200"/>
                  </a:lnSpc>
                  <a:tabLst>
                    <a:tab pos="3368675" algn="l"/>
                    <a:tab pos="3540125" algn="l"/>
                    <a:tab pos="4173538" algn="l"/>
                  </a:tabLst>
                </a:pPr>
                <a:endParaRPr lang="en-US" altLang="en-US" sz="1200" b="1" dirty="0">
                  <a:solidFill>
                    <a:srgbClr val="FF0000"/>
                  </a:solidFill>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P PHASE-REDISTRIBUTION (</a:t>
                </a:r>
                <a14:m>
                  <m:oMath xmlns:m="http://schemas.openxmlformats.org/officeDocument/2006/math">
                    <m:sSub>
                      <m:sSubPr>
                        <m:ctrlPr>
                          <a:rPr lang="en-US" altLang="en-US" sz="1200" b="1" i="1" smtClean="0">
                            <a:latin typeface="Cambria Math" panose="02040503050406030204" pitchFamily="18" charset="0"/>
                            <a:cs typeface="Courier New" panose="02070309020205020404" pitchFamily="49" charset="0"/>
                          </a:rPr>
                        </m:ctrlPr>
                      </m:sSubPr>
                      <m:e>
                        <m:r>
                          <a:rPr lang="en-US" altLang="en-US" sz="1200" b="1" i="1" smtClean="0">
                            <a:latin typeface="Cambria Math" panose="02040503050406030204" pitchFamily="18" charset="0"/>
                            <a:cs typeface="Courier New" panose="02070309020205020404" pitchFamily="49" charset="0"/>
                          </a:rPr>
                          <m:t>𝑪</m:t>
                        </m:r>
                      </m:e>
                      <m:sub>
                        <m:r>
                          <a:rPr lang="en-US" altLang="en-US" sz="1200" b="1" i="1" smtClean="0">
                            <a:latin typeface="Cambria Math" panose="02040503050406030204" pitchFamily="18" charset="0"/>
                            <a:cs typeface="Courier New" panose="02070309020205020404" pitchFamily="49" charset="0"/>
                          </a:rPr>
                          <m:t>𝝓</m:t>
                        </m:r>
                      </m:sub>
                    </m:sSub>
                  </m:oMath>
                </a14:m>
                <a:r>
                  <a:rPr lang="en-US" altLang="en-US" sz="1200" b="1" dirty="0">
                    <a:latin typeface="Courier New" panose="02070309020205020404" pitchFamily="49" charset="0"/>
                    <a:cs typeface="Courier New" panose="02070309020205020404" pitchFamily="49" charset="0"/>
                  </a:rPr>
                  <a:t>),psi	= </a:t>
                </a:r>
                <a:r>
                  <a:rPr lang="en-US" altLang="en-US" sz="1200" b="1" dirty="0">
                    <a:solidFill>
                      <a:srgbClr val="FF0000"/>
                    </a:solidFill>
                    <a:latin typeface="Courier New" panose="02070309020205020404" pitchFamily="49" charset="0"/>
                    <a:cs typeface="Courier New" panose="02070309020205020404" pitchFamily="49" charset="0"/>
                  </a:rPr>
                  <a:t>320	</a:t>
                </a:r>
                <a:endParaRPr lang="en-US" altLang="en-US" sz="1200" b="1"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T PHASE-REDISTRIBUTION (</a:t>
                </a:r>
                <a14:m>
                  <m:oMath xmlns:m="http://schemas.openxmlformats.org/officeDocument/2006/math">
                    <m:r>
                      <a:rPr lang="en-US" altLang="en-US" sz="1200" b="1" i="1" smtClean="0">
                        <a:latin typeface="Cambria Math" panose="02040503050406030204" pitchFamily="18" charset="0"/>
                        <a:cs typeface="Courier New" panose="02070309020205020404" pitchFamily="49" charset="0"/>
                      </a:rPr>
                      <m:t>𝜶</m:t>
                    </m:r>
                  </m:oMath>
                </a14:m>
                <a:r>
                  <a:rPr lang="en-US" altLang="en-US" sz="1200" b="1" dirty="0">
                    <a:latin typeface="Courier New" panose="02070309020205020404" pitchFamily="49" charset="0"/>
                    <a:cs typeface="Courier New" panose="02070309020205020404" pitchFamily="49" charset="0"/>
                  </a:rPr>
                  <a:t>),hr 	=	</a:t>
                </a:r>
                <a:r>
                  <a:rPr lang="en-US" altLang="en-US" sz="1200" b="1" dirty="0">
                    <a:solidFill>
                      <a:srgbClr val="FF0000"/>
                    </a:solidFill>
                    <a:latin typeface="Courier New" panose="02070309020205020404" pitchFamily="49" charset="0"/>
                    <a:cs typeface="Courier New" panose="02070309020205020404" pitchFamily="49" charset="0"/>
                  </a:rPr>
                  <a:t>0.035</a:t>
                </a:r>
              </a:p>
              <a:p>
                <a:pPr marL="117475" algn="just">
                  <a:lnSpc>
                    <a:spcPts val="1200"/>
                  </a:lnSpc>
                  <a:tabLst>
                    <a:tab pos="3368675" algn="l"/>
                    <a:tab pos="3540125" algn="l"/>
                    <a:tab pos="4173538" algn="l"/>
                  </a:tabLst>
                </a:pPr>
                <a:endParaRPr lang="en-US" altLang="en-US" sz="1200" b="1" dirty="0">
                  <a:solidFill>
                    <a:srgbClr val="FF0000"/>
                  </a:solidFill>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endParaRPr lang="en-US" altLang="en-US" sz="1200" b="1" dirty="0">
                  <a:solidFill>
                    <a:srgbClr val="FF0000"/>
                  </a:solidFill>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 Calculated from S = -ln(xf/2rw)</a:t>
                </a:r>
              </a:p>
              <a:p>
                <a:pPr marL="117475" algn="just">
                  <a:lnSpc>
                    <a:spcPts val="1200"/>
                  </a:lnSpc>
                  <a:tabLst>
                    <a:tab pos="3368675" algn="l"/>
                    <a:tab pos="3540125" algn="l"/>
                    <a:tab pos="4173538" algn="l"/>
                  </a:tabLst>
                </a:pPr>
                <a:r>
                  <a:rPr lang="en-US" altLang="en-US" sz="1200" b="1" dirty="0">
                    <a:latin typeface="Courier New" panose="02070309020205020404" pitchFamily="49" charset="0"/>
                    <a:cs typeface="Courier New" panose="02070309020205020404" pitchFamily="49" charset="0"/>
                  </a:rPr>
                  <a:t>(**) Normalized to fracture half-length square</a:t>
                </a:r>
              </a:p>
              <a:p>
                <a:pPr algn="just">
                  <a:lnSpc>
                    <a:spcPts val="1200"/>
                  </a:lnSpc>
                </a:pPr>
                <a:endParaRPr lang="en-US" altLang="en-US" sz="1200" b="1" u="sng" dirty="0">
                  <a:latin typeface="Courier New" panose="02070309020205020404" pitchFamily="49" charset="0"/>
                  <a:cs typeface="Courier New" panose="02070309020205020404" pitchFamily="49" charset="0"/>
                </a:endParaRPr>
              </a:p>
              <a:p>
                <a:pPr marL="117475" algn="just">
                  <a:lnSpc>
                    <a:spcPts val="1200"/>
                  </a:lnSpc>
                  <a:tabLst>
                    <a:tab pos="3368675" algn="l"/>
                    <a:tab pos="3540125" algn="l"/>
                    <a:tab pos="4173538" algn="l"/>
                  </a:tabLst>
                </a:pPr>
                <a:endParaRPr lang="en-US" altLang="en-US" sz="1200" b="1" dirty="0">
                  <a:latin typeface="Courier New" panose="02070309020205020404" pitchFamily="49" charset="0"/>
                  <a:cs typeface="Courier New" panose="02070309020205020404" pitchFamily="49" charset="0"/>
                </a:endParaRPr>
              </a:p>
            </p:txBody>
          </p:sp>
        </mc:Choice>
        <mc:Fallback>
          <p:sp>
            <p:nvSpPr>
              <p:cNvPr id="9" name="TextBox 6"/>
              <p:cNvSpPr txBox="1">
                <a:spLocks noRot="1" noChangeAspect="1" noMove="1" noResize="1" noEditPoints="1" noAdjustHandles="1" noChangeArrowheads="1" noChangeShapeType="1" noTextEdit="1"/>
              </p:cNvSpPr>
              <p:nvPr/>
            </p:nvSpPr>
            <p:spPr bwMode="auto">
              <a:xfrm>
                <a:off x="5015023" y="720487"/>
                <a:ext cx="4800600" cy="6871112"/>
              </a:xfrm>
              <a:prstGeom prst="rect">
                <a:avLst/>
              </a:prstGeom>
              <a:blipFill>
                <a:blip r:embed="rId3"/>
                <a:stretch>
                  <a:fillRect l="-127" t="-5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a:extLst>
              <a:ext uri="{FF2B5EF4-FFF2-40B4-BE49-F238E27FC236}">
                <a16:creationId xmlns:a16="http://schemas.microsoft.com/office/drawing/2014/main" id="{E48BB008-45A6-45A9-9F32-1B5083474AD6}"/>
              </a:ext>
            </a:extLst>
          </p:cNvPr>
          <p:cNvSpPr txBox="1">
            <a:spLocks/>
          </p:cNvSpPr>
          <p:nvPr/>
        </p:nvSpPr>
        <p:spPr bwMode="auto">
          <a:xfrm>
            <a:off x="5225905" y="685800"/>
            <a:ext cx="4648200" cy="359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ts val="1300"/>
              </a:lnSpc>
            </a:pPr>
            <a:r>
              <a:rPr lang="en-US" altLang="en-US" sz="1200" b="1" u="sng" dirty="0">
                <a:cs typeface="Arial" panose="020B0604020202020204" pitchFamily="34" charset="0"/>
              </a:rPr>
              <a:t>Cartesian Plot</a:t>
            </a:r>
            <a:r>
              <a:rPr lang="en-US" altLang="en-US" sz="1200" b="1" dirty="0">
                <a:cs typeface="Arial" panose="020B0604020202020204" pitchFamily="34" charset="0"/>
              </a:rPr>
              <a:t>:</a:t>
            </a: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p:txBody>
      </p:sp>
      <p:sp>
        <p:nvSpPr>
          <p:cNvPr id="5" name="TextBox 6">
            <a:extLst>
              <a:ext uri="{FF2B5EF4-FFF2-40B4-BE49-F238E27FC236}">
                <a16:creationId xmlns:a16="http://schemas.microsoft.com/office/drawing/2014/main" id="{4A768048-0395-44BF-A404-FF19B33FE1BB}"/>
              </a:ext>
            </a:extLst>
          </p:cNvPr>
          <p:cNvSpPr txBox="1">
            <a:spLocks/>
          </p:cNvSpPr>
          <p:nvPr/>
        </p:nvSpPr>
        <p:spPr bwMode="auto">
          <a:xfrm>
            <a:off x="152400" y="685800"/>
            <a:ext cx="495300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ts val="1300"/>
              </a:lnSpc>
            </a:pPr>
            <a:r>
              <a:rPr lang="en-US" altLang="en-US" sz="1200" b="1" u="sng" dirty="0">
                <a:cs typeface="Arial" panose="020B0604020202020204" pitchFamily="34" charset="0"/>
              </a:rPr>
              <a:t>Diagnostic Plot [log-log]</a:t>
            </a:r>
            <a:r>
              <a:rPr lang="en-US" altLang="en-US" sz="1200" b="1" dirty="0">
                <a:cs typeface="Arial" panose="020B0604020202020204" pitchFamily="34" charset="0"/>
              </a:rPr>
              <a:t>:</a:t>
            </a: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dirty="0">
              <a:cs typeface="Arial" panose="020B0604020202020204" pitchFamily="34" charset="0"/>
            </a:endParaRPr>
          </a:p>
          <a:p>
            <a:pPr algn="just">
              <a:lnSpc>
                <a:spcPts val="1300"/>
              </a:lnSpc>
            </a:pPr>
            <a:endParaRPr lang="en-US" altLang="en-US" sz="1200" b="1" u="sng" dirty="0">
              <a:cs typeface="Arial" panose="020B0604020202020204" pitchFamily="34" charset="0"/>
            </a:endParaRPr>
          </a:p>
          <a:p>
            <a:pPr algn="just">
              <a:lnSpc>
                <a:spcPts val="1300"/>
              </a:lnSpc>
            </a:pPr>
            <a:endParaRPr lang="en-US" altLang="en-US" sz="1200" b="1" u="sng" dirty="0">
              <a:cs typeface="Arial" panose="020B0604020202020204" pitchFamily="34" charset="0"/>
            </a:endParaRPr>
          </a:p>
          <a:p>
            <a:pPr algn="just">
              <a:lnSpc>
                <a:spcPts val="1300"/>
              </a:lnSpc>
            </a:pPr>
            <a:endParaRPr lang="en-US" altLang="en-US" sz="1200" b="1" u="sng" dirty="0">
              <a:cs typeface="Arial" panose="020B0604020202020204" pitchFamily="34" charset="0"/>
            </a:endParaRPr>
          </a:p>
        </p:txBody>
      </p:sp>
      <p:sp>
        <p:nvSpPr>
          <p:cNvPr id="7171" name="Rectangle 8"/>
          <p:cNvSpPr>
            <a:spLocks noChangeArrowheads="1"/>
          </p:cNvSpPr>
          <p:nvPr/>
        </p:nvSpPr>
        <p:spPr bwMode="auto">
          <a:xfrm>
            <a:off x="0" y="242930"/>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Diagnostics / Hand analysis plots</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a:t> | Slide </a:t>
            </a:r>
            <a:r>
              <a:rPr lang="en-US" altLang="en-US">
                <a:cs typeface="Arial" panose="020B0604020202020204" pitchFamily="34" charset="0"/>
              </a:rPr>
              <a:t>— </a:t>
            </a:r>
            <a:fld id="{EE7801D9-14B3-452E-BC8A-C6212BB4B565}" type="slidenum">
              <a:rPr lang="en-US" altLang="en-US" smtClean="0">
                <a:solidFill>
                  <a:srgbClr val="FF0000"/>
                </a:solidFill>
              </a:rPr>
              <a:pPr>
                <a:defRPr/>
              </a:pPr>
              <a:t>2</a:t>
            </a:fld>
            <a:r>
              <a:rPr lang="en-US" altLang="en-US"/>
              <a:t>/4 | </a:t>
            </a:r>
          </a:p>
        </p:txBody>
      </p:sp>
      <p:pic>
        <p:nvPicPr>
          <p:cNvPr id="4" name="Picture 3" descr="A close up of a map&#10;&#10;Description automatically generated">
            <a:extLst>
              <a:ext uri="{FF2B5EF4-FFF2-40B4-BE49-F238E27FC236}">
                <a16:creationId xmlns:a16="http://schemas.microsoft.com/office/drawing/2014/main" id="{BDAB5D7B-A65F-4584-BB86-98224900FB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41" t="2322" r="8488"/>
          <a:stretch/>
        </p:blipFill>
        <p:spPr>
          <a:xfrm>
            <a:off x="138223" y="990600"/>
            <a:ext cx="4864875" cy="3572677"/>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65A8BD16-E914-4A73-B3B9-4F4318024D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943"/>
          <a:stretch/>
        </p:blipFill>
        <p:spPr>
          <a:xfrm>
            <a:off x="4942286" y="948134"/>
            <a:ext cx="5050632" cy="3657607"/>
          </a:xfrm>
          <a:prstGeom prst="rect">
            <a:avLst/>
          </a:prstGeom>
        </p:spPr>
      </p:pic>
      <p:cxnSp>
        <p:nvCxnSpPr>
          <p:cNvPr id="9" name="Straight Connector 8">
            <a:extLst>
              <a:ext uri="{FF2B5EF4-FFF2-40B4-BE49-F238E27FC236}">
                <a16:creationId xmlns:a16="http://schemas.microsoft.com/office/drawing/2014/main" id="{13EA47E4-4138-465D-BD5B-989AF64A3BC3}"/>
              </a:ext>
            </a:extLst>
          </p:cNvPr>
          <p:cNvCxnSpPr>
            <a:cxnSpLocks/>
          </p:cNvCxnSpPr>
          <p:nvPr/>
        </p:nvCxnSpPr>
        <p:spPr>
          <a:xfrm flipV="1">
            <a:off x="2514600" y="3541172"/>
            <a:ext cx="2209800"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92A183-7D51-450F-B5CA-D66622D4FBB4}"/>
              </a:ext>
            </a:extLst>
          </p:cNvPr>
          <p:cNvCxnSpPr>
            <a:cxnSpLocks/>
          </p:cNvCxnSpPr>
          <p:nvPr/>
        </p:nvCxnSpPr>
        <p:spPr>
          <a:xfrm flipV="1">
            <a:off x="1826614" y="2737719"/>
            <a:ext cx="2209800" cy="5334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ight Triangle 18">
            <a:extLst>
              <a:ext uri="{FF2B5EF4-FFF2-40B4-BE49-F238E27FC236}">
                <a16:creationId xmlns:a16="http://schemas.microsoft.com/office/drawing/2014/main" id="{5D4F30DE-D926-4156-B399-2C9F155BE7A4}"/>
              </a:ext>
            </a:extLst>
          </p:cNvPr>
          <p:cNvSpPr/>
          <p:nvPr/>
        </p:nvSpPr>
        <p:spPr>
          <a:xfrm flipH="1">
            <a:off x="2534750" y="2847505"/>
            <a:ext cx="1135263" cy="272754"/>
          </a:xfrm>
          <a:prstGeom prst="rtTriangle">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A810F41-2765-46EE-A4D1-F0F4D8E771E0}"/>
              </a:ext>
            </a:extLst>
          </p:cNvPr>
          <p:cNvSpPr txBox="1"/>
          <p:nvPr/>
        </p:nvSpPr>
        <p:spPr>
          <a:xfrm>
            <a:off x="3684190" y="2845382"/>
            <a:ext cx="238827" cy="276999"/>
          </a:xfrm>
          <a:prstGeom prst="rect">
            <a:avLst/>
          </a:prstGeom>
          <a:noFill/>
        </p:spPr>
        <p:txBody>
          <a:bodyPr wrap="square" rtlCol="0">
            <a:spAutoFit/>
          </a:bodyPr>
          <a:lstStyle/>
          <a:p>
            <a:r>
              <a:rPr lang="en-US" sz="1200" b="1" dirty="0"/>
              <a:t>1</a:t>
            </a:r>
          </a:p>
        </p:txBody>
      </p:sp>
      <p:sp>
        <p:nvSpPr>
          <p:cNvPr id="24" name="TextBox 23">
            <a:extLst>
              <a:ext uri="{FF2B5EF4-FFF2-40B4-BE49-F238E27FC236}">
                <a16:creationId xmlns:a16="http://schemas.microsoft.com/office/drawing/2014/main" id="{734D5E37-B05A-4304-A83E-DF9AB74501E8}"/>
              </a:ext>
            </a:extLst>
          </p:cNvPr>
          <p:cNvSpPr txBox="1"/>
          <p:nvPr/>
        </p:nvSpPr>
        <p:spPr>
          <a:xfrm>
            <a:off x="3102381" y="3120259"/>
            <a:ext cx="238827" cy="276999"/>
          </a:xfrm>
          <a:prstGeom prst="rect">
            <a:avLst/>
          </a:prstGeom>
          <a:noFill/>
        </p:spPr>
        <p:txBody>
          <a:bodyPr wrap="square" rtlCol="0">
            <a:spAutoFit/>
          </a:bodyPr>
          <a:lstStyle/>
          <a:p>
            <a:r>
              <a:rPr lang="en-US" sz="1200" b="1" dirty="0"/>
              <a:t>4</a:t>
            </a:r>
          </a:p>
        </p:txBody>
      </p:sp>
      <p:sp>
        <p:nvSpPr>
          <p:cNvPr id="16" name="TextBox 15">
            <a:extLst>
              <a:ext uri="{FF2B5EF4-FFF2-40B4-BE49-F238E27FC236}">
                <a16:creationId xmlns:a16="http://schemas.microsoft.com/office/drawing/2014/main" id="{9C0D8611-8D4C-48B6-9F10-A004CEEF9812}"/>
              </a:ext>
            </a:extLst>
          </p:cNvPr>
          <p:cNvSpPr txBox="1"/>
          <p:nvPr/>
        </p:nvSpPr>
        <p:spPr>
          <a:xfrm>
            <a:off x="1592462" y="1628724"/>
            <a:ext cx="1844275" cy="600164"/>
          </a:xfrm>
          <a:prstGeom prst="rect">
            <a:avLst/>
          </a:prstGeom>
          <a:solidFill>
            <a:schemeClr val="bg1"/>
          </a:solidFill>
        </p:spPr>
        <p:txBody>
          <a:bodyPr wrap="square" rtlCol="0">
            <a:spAutoFit/>
          </a:bodyPr>
          <a:lstStyle/>
          <a:p>
            <a:pPr algn="ctr"/>
            <a:r>
              <a:rPr lang="en-US" sz="1100" b="1" dirty="0">
                <a:solidFill>
                  <a:schemeClr val="accent2"/>
                </a:solidFill>
              </a:rPr>
              <a:t>Bilinear flow regime</a:t>
            </a:r>
          </a:p>
          <a:p>
            <a:pPr algn="ctr"/>
            <a:r>
              <a:rPr lang="en-US" sz="1100" b="1" dirty="0">
                <a:solidFill>
                  <a:schemeClr val="accent2"/>
                </a:solidFill>
              </a:rPr>
              <a:t>Well test derivative slope = 1/4</a:t>
            </a:r>
          </a:p>
        </p:txBody>
      </p:sp>
      <p:sp>
        <p:nvSpPr>
          <p:cNvPr id="36" name="TextBox 35">
            <a:extLst>
              <a:ext uri="{FF2B5EF4-FFF2-40B4-BE49-F238E27FC236}">
                <a16:creationId xmlns:a16="http://schemas.microsoft.com/office/drawing/2014/main" id="{9BCE4A50-09D1-45B9-A1CA-7F2AD8E6023B}"/>
              </a:ext>
            </a:extLst>
          </p:cNvPr>
          <p:cNvSpPr txBox="1"/>
          <p:nvPr/>
        </p:nvSpPr>
        <p:spPr>
          <a:xfrm>
            <a:off x="5708925" y="1798001"/>
            <a:ext cx="2895600" cy="261610"/>
          </a:xfrm>
          <a:prstGeom prst="rect">
            <a:avLst/>
          </a:prstGeom>
          <a:solidFill>
            <a:schemeClr val="bg1"/>
          </a:solidFill>
        </p:spPr>
        <p:txBody>
          <a:bodyPr wrap="square" rtlCol="0">
            <a:spAutoFit/>
          </a:bodyPr>
          <a:lstStyle/>
          <a:p>
            <a:pPr algn="ctr"/>
            <a:r>
              <a:rPr lang="en-US" sz="1100" b="1" dirty="0">
                <a:solidFill>
                  <a:schemeClr val="accent2"/>
                </a:solidFill>
              </a:rPr>
              <a:t>13,898 Data (Excellent quality)</a:t>
            </a:r>
          </a:p>
        </p:txBody>
      </p:sp>
      <p:sp>
        <p:nvSpPr>
          <p:cNvPr id="25" name="TextBox 24">
            <a:extLst>
              <a:ext uri="{FF2B5EF4-FFF2-40B4-BE49-F238E27FC236}">
                <a16:creationId xmlns:a16="http://schemas.microsoft.com/office/drawing/2014/main" id="{3646A58D-212F-4508-BAFA-1C8B2A5178A1}"/>
              </a:ext>
            </a:extLst>
          </p:cNvPr>
          <p:cNvSpPr txBox="1"/>
          <p:nvPr/>
        </p:nvSpPr>
        <p:spPr>
          <a:xfrm>
            <a:off x="420327" y="4821694"/>
            <a:ext cx="4685075" cy="1938992"/>
          </a:xfrm>
          <a:prstGeom prst="rect">
            <a:avLst/>
          </a:prstGeom>
          <a:solidFill>
            <a:schemeClr val="bg1"/>
          </a:solidFill>
        </p:spPr>
        <p:txBody>
          <a:bodyPr wrap="square" rtlCol="0">
            <a:spAutoFit/>
          </a:bodyPr>
          <a:lstStyle/>
          <a:p>
            <a:r>
              <a:rPr lang="en-US" sz="1200" b="1" u="sng" dirty="0">
                <a:solidFill>
                  <a:schemeClr val="accent2"/>
                </a:solidFill>
              </a:rPr>
              <a:t>Comment</a:t>
            </a:r>
            <a:r>
              <a:rPr lang="en-US" sz="1200" b="1" dirty="0">
                <a:solidFill>
                  <a:schemeClr val="accent2"/>
                </a:solidFill>
              </a:rPr>
              <a:t>:</a:t>
            </a:r>
          </a:p>
          <a:p>
            <a:pPr marL="228600" indent="-228600" algn="just">
              <a:buAutoNum type="arabicParenR"/>
            </a:pPr>
            <a:r>
              <a:rPr lang="en-US" sz="1200" b="1" dirty="0">
                <a:solidFill>
                  <a:schemeClr val="accent2"/>
                </a:solidFill>
              </a:rPr>
              <a:t>This is not a perfect 1/4 slope line, but it is close enough.</a:t>
            </a:r>
          </a:p>
          <a:p>
            <a:pPr marL="228600" indent="-228600" algn="just">
              <a:buAutoNum type="arabicParenR"/>
            </a:pPr>
            <a:r>
              <a:rPr lang="en-US" sz="1200" b="1" dirty="0">
                <a:solidFill>
                  <a:schemeClr val="accent2"/>
                </a:solidFill>
              </a:rPr>
              <a:t>This is obviously not linear flow (slope = 1/2). Bilinear flow is more pronounced in PTA Data</a:t>
            </a:r>
          </a:p>
          <a:p>
            <a:pPr marL="228600" indent="-228600" algn="just">
              <a:buAutoNum type="arabicParenR"/>
            </a:pPr>
            <a:r>
              <a:rPr lang="en-US" sz="1200" b="1" dirty="0">
                <a:solidFill>
                  <a:schemeClr val="accent2"/>
                </a:solidFill>
              </a:rPr>
              <a:t>The wellbore storage is changing in the beginning, as there is some hump in well test derivative during the early time due to phase redistribution. Fair’s exponential phase redistribution is used. </a:t>
            </a:r>
          </a:p>
          <a:p>
            <a:pPr marL="228600" indent="-228600" algn="just">
              <a:buFontTx/>
              <a:buAutoNum type="arabicParenR"/>
            </a:pPr>
            <a:r>
              <a:rPr lang="en-US" sz="1200" b="1" dirty="0">
                <a:solidFill>
                  <a:schemeClr val="accent2"/>
                </a:solidFill>
              </a:rPr>
              <a:t>Use a power law trick integral for the first panel when calculating gas property integration.</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A5AA52-A1C2-4219-913A-B229CFCC86A8}"/>
                  </a:ext>
                </a:extLst>
              </p:cNvPr>
              <p:cNvSpPr txBox="1"/>
              <p:nvPr/>
            </p:nvSpPr>
            <p:spPr>
              <a:xfrm>
                <a:off x="5307844" y="4821694"/>
                <a:ext cx="4330230" cy="2570768"/>
              </a:xfrm>
              <a:prstGeom prst="rect">
                <a:avLst/>
              </a:prstGeom>
              <a:solidFill>
                <a:schemeClr val="bg1"/>
              </a:solidFill>
            </p:spPr>
            <p:txBody>
              <a:bodyPr wrap="square" rtlCol="0">
                <a:spAutoFit/>
              </a:bodyPr>
              <a:lstStyle/>
              <a:p>
                <a:r>
                  <a:rPr lang="en-US" sz="1200" b="1" u="sng" dirty="0">
                    <a:solidFill>
                      <a:schemeClr val="accent2"/>
                    </a:solidFill>
                  </a:rPr>
                  <a:t>Pseudo-pressure/ Pseudo-time calculations</a:t>
                </a:r>
                <a:r>
                  <a:rPr lang="en-US" sz="1200" b="1" dirty="0">
                    <a:solidFill>
                      <a:schemeClr val="accent2"/>
                    </a:solidFill>
                  </a:rPr>
                  <a:t>:</a:t>
                </a:r>
              </a:p>
              <a:p>
                <a:pPr marL="228600" indent="-228600" algn="just">
                  <a:buAutoNum type="arabicParenR"/>
                </a:pPr>
                <a:r>
                  <a:rPr lang="en-US" sz="1200" b="1" dirty="0">
                    <a:solidFill>
                      <a:schemeClr val="accent2"/>
                    </a:solidFill>
                  </a:rPr>
                  <a:t>Note that pseudo-pressure </a:t>
                </a:r>
                <a14:m>
                  <m:oMath xmlns:m="http://schemas.openxmlformats.org/officeDocument/2006/math">
                    <m:r>
                      <a:rPr lang="en-US" sz="1200" b="1" i="1" smtClean="0">
                        <a:solidFill>
                          <a:schemeClr val="accent2"/>
                        </a:solidFill>
                        <a:latin typeface="Cambria Math" panose="02040503050406030204" pitchFamily="18" charset="0"/>
                      </a:rPr>
                      <m:t>(</m:t>
                    </m:r>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𝑷</m:t>
                        </m:r>
                      </m:e>
                      <m:sub>
                        <m:r>
                          <a:rPr lang="en-US" sz="1200" b="1" i="1" smtClean="0">
                            <a:solidFill>
                              <a:schemeClr val="accent2"/>
                            </a:solidFill>
                            <a:latin typeface="Cambria Math" panose="02040503050406030204" pitchFamily="18" charset="0"/>
                          </a:rPr>
                          <m:t>𝒑𝒘𝒔</m:t>
                        </m:r>
                      </m:sub>
                    </m:sSub>
                    <m:r>
                      <a:rPr lang="en-US" sz="1200" b="1" i="1" smtClean="0">
                        <a:solidFill>
                          <a:schemeClr val="accent2"/>
                        </a:solidFill>
                        <a:latin typeface="Cambria Math" panose="02040503050406030204" pitchFamily="18" charset="0"/>
                      </a:rPr>
                      <m:t>)</m:t>
                    </m:r>
                  </m:oMath>
                </a14:m>
                <a:r>
                  <a:rPr lang="en-US" sz="1200" b="1" dirty="0">
                    <a:solidFill>
                      <a:schemeClr val="accent2"/>
                    </a:solidFill>
                  </a:rPr>
                  <a:t> and effective shut-in pseudo-time </a:t>
                </a:r>
                <a14:m>
                  <m:oMath xmlns:m="http://schemas.openxmlformats.org/officeDocument/2006/math">
                    <m:r>
                      <a:rPr lang="en-US" sz="1200" b="1" i="1">
                        <a:solidFill>
                          <a:schemeClr val="accent2"/>
                        </a:solidFill>
                        <a:latin typeface="Cambria Math" panose="02040503050406030204" pitchFamily="18" charset="0"/>
                      </a:rPr>
                      <m:t>(</m:t>
                    </m:r>
                    <m:sSub>
                      <m:sSubPr>
                        <m:ctrlPr>
                          <a:rPr lang="en-US" sz="1200" b="1" i="1">
                            <a:solidFill>
                              <a:schemeClr val="accent2"/>
                            </a:solidFill>
                            <a:latin typeface="Cambria Math" panose="02040503050406030204" pitchFamily="18" charset="0"/>
                          </a:rPr>
                        </m:ctrlPr>
                      </m:sSubPr>
                      <m:e>
                        <m:r>
                          <a:rPr lang="en-US" sz="1200" b="1" i="0" smtClean="0">
                            <a:solidFill>
                              <a:schemeClr val="accent2"/>
                            </a:solidFill>
                            <a:latin typeface="Cambria Math" panose="02040503050406030204" pitchFamily="18" charset="0"/>
                          </a:rPr>
                          <m:t>𝚫</m:t>
                        </m:r>
                        <m:r>
                          <a:rPr lang="en-US" sz="1200" b="1" i="1" smtClean="0">
                            <a:solidFill>
                              <a:schemeClr val="accent2"/>
                            </a:solidFill>
                            <a:latin typeface="Cambria Math" panose="02040503050406030204" pitchFamily="18" charset="0"/>
                          </a:rPr>
                          <m:t>𝒕</m:t>
                        </m:r>
                      </m:e>
                      <m:sub>
                        <m:r>
                          <a:rPr lang="en-US" sz="1200" b="1" i="1" smtClean="0">
                            <a:solidFill>
                              <a:schemeClr val="accent2"/>
                            </a:solidFill>
                            <a:latin typeface="Cambria Math" panose="02040503050406030204" pitchFamily="18" charset="0"/>
                          </a:rPr>
                          <m:t>𝒂</m:t>
                        </m:r>
                        <m:r>
                          <a:rPr lang="en-US" sz="1200" b="1" i="1">
                            <a:solidFill>
                              <a:schemeClr val="accent2"/>
                            </a:solidFill>
                            <a:latin typeface="Cambria Math" panose="02040503050406030204" pitchFamily="18" charset="0"/>
                          </a:rPr>
                          <m:t>𝒔</m:t>
                        </m:r>
                      </m:sub>
                    </m:sSub>
                    <m:r>
                      <a:rPr lang="en-US" sz="1200" b="1" i="1">
                        <a:solidFill>
                          <a:schemeClr val="accent2"/>
                        </a:solidFill>
                        <a:latin typeface="Cambria Math" panose="02040503050406030204" pitchFamily="18" charset="0"/>
                      </a:rPr>
                      <m:t>) </m:t>
                    </m:r>
                  </m:oMath>
                </a14:m>
                <a:r>
                  <a:rPr lang="en-US" sz="1200" b="1" dirty="0">
                    <a:solidFill>
                      <a:schemeClr val="accent2"/>
                    </a:solidFill>
                  </a:rPr>
                  <a:t>must be used to calculate these dimensionless variables. Use well shut-in pressure  when calculating pseudo-time.</a:t>
                </a:r>
              </a:p>
              <a:p>
                <a:pPr algn="just"/>
                <a14:m>
                  <m:oMathPara xmlns:m="http://schemas.openxmlformats.org/officeDocument/2006/math">
                    <m:oMathParaPr>
                      <m:jc m:val="centerGroup"/>
                    </m:oMathParaPr>
                    <m:oMath xmlns:m="http://schemas.openxmlformats.org/officeDocument/2006/math">
                      <m:r>
                        <a:rPr lang="en-US" sz="1200" b="1" i="0" smtClean="0">
                          <a:solidFill>
                            <a:schemeClr val="accent2"/>
                          </a:solidFill>
                          <a:latin typeface="Cambria Math" panose="02040503050406030204" pitchFamily="18" charset="0"/>
                        </a:rPr>
                        <m:t>𝚫</m:t>
                      </m:r>
                      <m:sSub>
                        <m:sSubPr>
                          <m:ctrlPr>
                            <a:rPr lang="en-US" sz="1200" b="1" i="1" smtClean="0">
                              <a:solidFill>
                                <a:schemeClr val="accent2"/>
                              </a:solidFill>
                              <a:latin typeface="Cambria Math" panose="02040503050406030204" pitchFamily="18" charset="0"/>
                            </a:rPr>
                          </m:ctrlPr>
                        </m:sSubPr>
                        <m:e>
                          <m:r>
                            <a:rPr lang="en-US" sz="1200" b="1" i="0" smtClean="0">
                              <a:solidFill>
                                <a:schemeClr val="accent2"/>
                              </a:solidFill>
                              <a:latin typeface="Cambria Math" panose="02040503050406030204" pitchFamily="18" charset="0"/>
                            </a:rPr>
                            <m:t>𝐭</m:t>
                          </m:r>
                        </m:e>
                        <m:sub>
                          <m:r>
                            <a:rPr lang="en-US" sz="1200" b="1" i="0" smtClean="0">
                              <a:solidFill>
                                <a:schemeClr val="accent2"/>
                              </a:solidFill>
                              <a:latin typeface="Cambria Math" panose="02040503050406030204" pitchFamily="18" charset="0"/>
                            </a:rPr>
                            <m:t>𝐚</m:t>
                          </m:r>
                        </m:sub>
                      </m:sSub>
                      <m:r>
                        <a:rPr lang="en-US" sz="1200" b="1" i="0" smtClean="0">
                          <a:solidFill>
                            <a:schemeClr val="accent2"/>
                          </a:solidFill>
                          <a:latin typeface="Cambria Math" panose="02040503050406030204" pitchFamily="18" charset="0"/>
                        </a:rPr>
                        <m:t>=</m:t>
                      </m:r>
                      <m:sSub>
                        <m:sSubPr>
                          <m:ctrlPr>
                            <a:rPr lang="en-US" sz="1200" b="1" i="1">
                              <a:solidFill>
                                <a:schemeClr val="accent2"/>
                              </a:solidFill>
                              <a:latin typeface="Cambria Math" panose="02040503050406030204" pitchFamily="18" charset="0"/>
                            </a:rPr>
                          </m:ctrlPr>
                        </m:sSubPr>
                        <m:e>
                          <m:r>
                            <a:rPr lang="en-US" sz="1200" b="1" i="1">
                              <a:solidFill>
                                <a:schemeClr val="accent2"/>
                              </a:solidFill>
                              <a:latin typeface="Cambria Math" panose="02040503050406030204" pitchFamily="18" charset="0"/>
                            </a:rPr>
                            <m:t>𝝁</m:t>
                          </m:r>
                        </m:e>
                        <m:sub>
                          <m:r>
                            <a:rPr lang="en-US" sz="1200" b="1" i="1">
                              <a:solidFill>
                                <a:schemeClr val="accent2"/>
                              </a:solidFill>
                              <a:latin typeface="Cambria Math" panose="02040503050406030204" pitchFamily="18" charset="0"/>
                            </a:rPr>
                            <m:t>𝒈𝒊</m:t>
                          </m:r>
                        </m:sub>
                      </m:sSub>
                      <m:sSub>
                        <m:sSubPr>
                          <m:ctrlPr>
                            <a:rPr lang="en-US" sz="1200" b="1" i="1">
                              <a:solidFill>
                                <a:schemeClr val="accent2"/>
                              </a:solidFill>
                              <a:latin typeface="Cambria Math" panose="02040503050406030204" pitchFamily="18" charset="0"/>
                            </a:rPr>
                          </m:ctrlPr>
                        </m:sSubPr>
                        <m:e>
                          <m:r>
                            <a:rPr lang="en-US" sz="1200" b="1" i="1">
                              <a:solidFill>
                                <a:schemeClr val="accent2"/>
                              </a:solidFill>
                              <a:latin typeface="Cambria Math" panose="02040503050406030204" pitchFamily="18" charset="0"/>
                            </a:rPr>
                            <m:t>𝒄</m:t>
                          </m:r>
                        </m:e>
                        <m:sub>
                          <m:r>
                            <a:rPr lang="en-US" sz="1200" b="1" i="1">
                              <a:solidFill>
                                <a:schemeClr val="accent2"/>
                              </a:solidFill>
                              <a:latin typeface="Cambria Math" panose="02040503050406030204" pitchFamily="18" charset="0"/>
                            </a:rPr>
                            <m:t>𝒕𝒊</m:t>
                          </m:r>
                        </m:sub>
                      </m:sSub>
                      <m:nary>
                        <m:naryPr>
                          <m:limLoc m:val="undOvr"/>
                          <m:ctrlPr>
                            <a:rPr lang="en-US" sz="1200" b="1" i="1" smtClean="0">
                              <a:solidFill>
                                <a:schemeClr val="accent2"/>
                              </a:solidFill>
                              <a:latin typeface="Cambria Math" panose="02040503050406030204" pitchFamily="18" charset="0"/>
                            </a:rPr>
                          </m:ctrlPr>
                        </m:naryPr>
                        <m:sub>
                          <m:r>
                            <m:rPr>
                              <m:brk m:alnAt="24"/>
                            </m:rPr>
                            <a:rPr lang="en-US" sz="1200" b="1" i="1" smtClean="0">
                              <a:solidFill>
                                <a:schemeClr val="accent2"/>
                              </a:solidFill>
                              <a:latin typeface="Cambria Math" panose="02040503050406030204" pitchFamily="18" charset="0"/>
                            </a:rPr>
                            <m:t>𝟎</m:t>
                          </m:r>
                        </m:sub>
                        <m:sup>
                          <m:r>
                            <a:rPr lang="en-US" sz="1200" b="1" i="0" smtClean="0">
                              <a:solidFill>
                                <a:schemeClr val="accent2"/>
                              </a:solidFill>
                              <a:latin typeface="Cambria Math" panose="02040503050406030204" pitchFamily="18" charset="0"/>
                            </a:rPr>
                            <m:t>𝚫</m:t>
                          </m:r>
                          <m:r>
                            <a:rPr lang="en-US" sz="1200" b="1" i="0" smtClean="0">
                              <a:solidFill>
                                <a:schemeClr val="accent2"/>
                              </a:solidFill>
                              <a:latin typeface="Cambria Math" panose="02040503050406030204" pitchFamily="18" charset="0"/>
                            </a:rPr>
                            <m:t>𝐭</m:t>
                          </m:r>
                        </m:sup>
                        <m:e>
                          <m:f>
                            <m:fPr>
                              <m:ctrlPr>
                                <a:rPr lang="en-US" sz="1200" b="1" i="1" smtClean="0">
                                  <a:solidFill>
                                    <a:schemeClr val="accent2"/>
                                  </a:solidFill>
                                  <a:latin typeface="Cambria Math" panose="02040503050406030204" pitchFamily="18" charset="0"/>
                                </a:rPr>
                              </m:ctrlPr>
                            </m:fPr>
                            <m:num>
                              <m:r>
                                <a:rPr lang="en-US" sz="1200" b="1" i="1" smtClean="0">
                                  <a:solidFill>
                                    <a:schemeClr val="accent2"/>
                                  </a:solidFill>
                                  <a:latin typeface="Cambria Math" panose="02040503050406030204" pitchFamily="18" charset="0"/>
                                </a:rPr>
                                <m:t>𝟏</m:t>
                              </m:r>
                            </m:num>
                            <m:den>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𝝁</m:t>
                                  </m:r>
                                </m:e>
                                <m:sub>
                                  <m:r>
                                    <a:rPr lang="en-US" sz="1200" b="1" i="1" smtClean="0">
                                      <a:solidFill>
                                        <a:schemeClr val="accent2"/>
                                      </a:solidFill>
                                      <a:latin typeface="Cambria Math" panose="02040503050406030204" pitchFamily="18" charset="0"/>
                                    </a:rPr>
                                    <m:t>𝒈</m:t>
                                  </m:r>
                                </m:sub>
                              </m:sSub>
                              <m:d>
                                <m:dPr>
                                  <m:ctrlPr>
                                    <a:rPr lang="en-US" sz="1200" b="1" i="1" smtClean="0">
                                      <a:solidFill>
                                        <a:schemeClr val="accent2"/>
                                      </a:solidFill>
                                      <a:latin typeface="Cambria Math" panose="02040503050406030204" pitchFamily="18" charset="0"/>
                                    </a:rPr>
                                  </m:ctrlPr>
                                </m:dPr>
                                <m:e>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𝑷</m:t>
                                      </m:r>
                                    </m:e>
                                    <m:sub>
                                      <m:r>
                                        <a:rPr lang="en-US" sz="1200" b="1" i="1" smtClean="0">
                                          <a:solidFill>
                                            <a:schemeClr val="accent2"/>
                                          </a:solidFill>
                                          <a:latin typeface="Cambria Math" panose="02040503050406030204" pitchFamily="18" charset="0"/>
                                        </a:rPr>
                                        <m:t>𝒘𝒔</m:t>
                                      </m:r>
                                    </m:sub>
                                  </m:sSub>
                                </m:e>
                              </m:d>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𝒄</m:t>
                                  </m:r>
                                </m:e>
                                <m:sub>
                                  <m:r>
                                    <a:rPr lang="en-US" sz="1200" b="1" i="1" smtClean="0">
                                      <a:solidFill>
                                        <a:schemeClr val="accent2"/>
                                      </a:solidFill>
                                      <a:latin typeface="Cambria Math" panose="02040503050406030204" pitchFamily="18" charset="0"/>
                                    </a:rPr>
                                    <m:t>𝒕</m:t>
                                  </m:r>
                                </m:sub>
                              </m:sSub>
                              <m:d>
                                <m:dPr>
                                  <m:ctrlPr>
                                    <a:rPr lang="en-US" sz="1200" b="1" i="1" smtClean="0">
                                      <a:solidFill>
                                        <a:schemeClr val="accent2"/>
                                      </a:solidFill>
                                      <a:latin typeface="Cambria Math" panose="02040503050406030204" pitchFamily="18" charset="0"/>
                                    </a:rPr>
                                  </m:ctrlPr>
                                </m:dPr>
                                <m:e>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𝑷</m:t>
                                      </m:r>
                                    </m:e>
                                    <m:sub>
                                      <m:r>
                                        <a:rPr lang="en-US" sz="1200" b="1" i="1" smtClean="0">
                                          <a:solidFill>
                                            <a:schemeClr val="accent2"/>
                                          </a:solidFill>
                                          <a:latin typeface="Cambria Math" panose="02040503050406030204" pitchFamily="18" charset="0"/>
                                        </a:rPr>
                                        <m:t>𝒘𝒔</m:t>
                                      </m:r>
                                    </m:sub>
                                  </m:sSub>
                                </m:e>
                              </m:d>
                            </m:den>
                          </m:f>
                          <m:r>
                            <a:rPr lang="en-US" sz="1200" b="1" i="1" smtClean="0">
                              <a:solidFill>
                                <a:schemeClr val="accent2"/>
                              </a:solidFill>
                              <a:latin typeface="Cambria Math" panose="02040503050406030204" pitchFamily="18" charset="0"/>
                            </a:rPr>
                            <m:t>𝒅</m:t>
                          </m:r>
                          <m:r>
                            <a:rPr lang="en-US" sz="1200" b="1" i="1" smtClean="0">
                              <a:solidFill>
                                <a:schemeClr val="accent2"/>
                              </a:solidFill>
                              <a:latin typeface="Cambria Math" panose="02040503050406030204" pitchFamily="18" charset="0"/>
                            </a:rPr>
                            <m:t>(</m:t>
                          </m:r>
                          <m:r>
                            <a:rPr lang="en-US" sz="1200" b="1" i="0" smtClean="0">
                              <a:solidFill>
                                <a:schemeClr val="accent2"/>
                              </a:solidFill>
                              <a:latin typeface="Cambria Math" panose="02040503050406030204" pitchFamily="18" charset="0"/>
                            </a:rPr>
                            <m:t>𝚫</m:t>
                          </m:r>
                          <m:r>
                            <a:rPr lang="en-US" sz="1200" b="1" i="1" smtClean="0">
                              <a:solidFill>
                                <a:schemeClr val="accent2"/>
                              </a:solidFill>
                              <a:latin typeface="Cambria Math" panose="02040503050406030204" pitchFamily="18" charset="0"/>
                            </a:rPr>
                            <m:t>𝝉</m:t>
                          </m:r>
                          <m:r>
                            <a:rPr lang="en-US" sz="1200" b="1" i="1" smtClean="0">
                              <a:solidFill>
                                <a:schemeClr val="accent2"/>
                              </a:solidFill>
                              <a:latin typeface="Cambria Math" panose="02040503050406030204" pitchFamily="18" charset="0"/>
                            </a:rPr>
                            <m:t>)</m:t>
                          </m:r>
                        </m:e>
                      </m:nary>
                    </m:oMath>
                  </m:oMathPara>
                </a14:m>
                <a:endParaRPr lang="en-US" sz="1200" b="1" dirty="0">
                  <a:solidFill>
                    <a:schemeClr val="accent2"/>
                  </a:solidFill>
                </a:endParaRPr>
              </a:p>
              <a:p>
                <a:pPr algn="just"/>
                <a:r>
                  <a:rPr lang="en-US" sz="1200" b="1" dirty="0">
                    <a:solidFill>
                      <a:schemeClr val="accent2"/>
                    </a:solidFill>
                  </a:rPr>
                  <a:t>2) Producing pseudo time is approximately producing time </a:t>
                </a:r>
                <a14:m>
                  <m:oMath xmlns:m="http://schemas.openxmlformats.org/officeDocument/2006/math">
                    <m:r>
                      <a:rPr lang="en-US" sz="1200" b="1">
                        <a:solidFill>
                          <a:schemeClr val="accent2"/>
                        </a:solidFill>
                        <a:latin typeface="Cambria Math" panose="02040503050406030204" pitchFamily="18" charset="0"/>
                      </a:rPr>
                      <m:t>𝚫</m:t>
                    </m:r>
                    <m:sSub>
                      <m:sSubPr>
                        <m:ctrlPr>
                          <a:rPr lang="en-US" sz="1200" b="1" i="1">
                            <a:solidFill>
                              <a:schemeClr val="accent2"/>
                            </a:solidFill>
                            <a:latin typeface="Cambria Math" panose="02040503050406030204" pitchFamily="18" charset="0"/>
                          </a:rPr>
                        </m:ctrlPr>
                      </m:sSubPr>
                      <m:e>
                        <m:r>
                          <a:rPr lang="en-US" sz="1200" b="1">
                            <a:solidFill>
                              <a:schemeClr val="accent2"/>
                            </a:solidFill>
                            <a:latin typeface="Cambria Math" panose="02040503050406030204" pitchFamily="18" charset="0"/>
                          </a:rPr>
                          <m:t>𝐭</m:t>
                        </m:r>
                      </m:e>
                      <m:sub>
                        <m:r>
                          <a:rPr lang="en-US" sz="1200" b="1" i="0" smtClean="0">
                            <a:solidFill>
                              <a:schemeClr val="accent2"/>
                            </a:solidFill>
                            <a:latin typeface="Cambria Math" panose="02040503050406030204" pitchFamily="18" charset="0"/>
                          </a:rPr>
                          <m:t>𝐩</m:t>
                        </m:r>
                        <m:r>
                          <a:rPr lang="en-US" sz="1200" b="1">
                            <a:solidFill>
                              <a:schemeClr val="accent2"/>
                            </a:solidFill>
                            <a:latin typeface="Cambria Math" panose="02040503050406030204" pitchFamily="18" charset="0"/>
                          </a:rPr>
                          <m:t>𝐚</m:t>
                        </m:r>
                      </m:sub>
                    </m:sSub>
                    <m:r>
                      <a:rPr lang="en-US" sz="1200" b="1" i="1" smtClean="0">
                        <a:solidFill>
                          <a:schemeClr val="accent2"/>
                        </a:solidFill>
                        <a:latin typeface="Cambria Math" panose="02040503050406030204" pitchFamily="18" charset="0"/>
                        <a:ea typeface="Cambria Math" panose="02040503050406030204" pitchFamily="18" charset="0"/>
                      </a:rPr>
                      <m:t>≈</m:t>
                    </m:r>
                    <m:sSub>
                      <m:sSubPr>
                        <m:ctrlPr>
                          <a:rPr lang="en-US" sz="1200" b="1" i="1" smtClean="0">
                            <a:solidFill>
                              <a:schemeClr val="accent2"/>
                            </a:solidFill>
                            <a:latin typeface="Cambria Math" panose="02040503050406030204" pitchFamily="18" charset="0"/>
                            <a:ea typeface="Cambria Math" panose="02040503050406030204" pitchFamily="18" charset="0"/>
                          </a:rPr>
                        </m:ctrlPr>
                      </m:sSubPr>
                      <m:e>
                        <m:r>
                          <a:rPr lang="en-US" sz="1200" b="1" i="1" smtClean="0">
                            <a:solidFill>
                              <a:schemeClr val="accent2"/>
                            </a:solidFill>
                            <a:latin typeface="Cambria Math" panose="02040503050406030204" pitchFamily="18" charset="0"/>
                            <a:ea typeface="Cambria Math" panose="02040503050406030204" pitchFamily="18" charset="0"/>
                          </a:rPr>
                          <m:t>𝒕</m:t>
                        </m:r>
                      </m:e>
                      <m:sub>
                        <m:r>
                          <a:rPr lang="en-US" sz="1200" b="1" i="1" smtClean="0">
                            <a:solidFill>
                              <a:schemeClr val="accent2"/>
                            </a:solidFill>
                            <a:latin typeface="Cambria Math" panose="02040503050406030204" pitchFamily="18" charset="0"/>
                            <a:ea typeface="Cambria Math" panose="02040503050406030204" pitchFamily="18" charset="0"/>
                          </a:rPr>
                          <m:t>𝒑</m:t>
                        </m:r>
                      </m:sub>
                    </m:sSub>
                    <m:r>
                      <a:rPr lang="en-US" sz="1200" b="1" i="1" smtClean="0">
                        <a:solidFill>
                          <a:schemeClr val="accent2"/>
                        </a:solidFill>
                        <a:latin typeface="Cambria Math" panose="02040503050406030204" pitchFamily="18" charset="0"/>
                        <a:ea typeface="Cambria Math" panose="02040503050406030204" pitchFamily="18" charset="0"/>
                      </a:rPr>
                      <m:t>=</m:t>
                    </m:r>
                    <m:r>
                      <a:rPr lang="en-US" sz="1200" b="1" i="1" smtClean="0">
                        <a:solidFill>
                          <a:schemeClr val="accent2"/>
                        </a:solidFill>
                        <a:latin typeface="Cambria Math" panose="02040503050406030204" pitchFamily="18" charset="0"/>
                        <a:ea typeface="Cambria Math" panose="02040503050406030204" pitchFamily="18" charset="0"/>
                      </a:rPr>
                      <m:t>𝟐𝟑𝟑𝟗</m:t>
                    </m:r>
                    <m:r>
                      <a:rPr lang="en-US" sz="1200" b="1" i="1" smtClean="0">
                        <a:solidFill>
                          <a:schemeClr val="accent2"/>
                        </a:solidFill>
                        <a:latin typeface="Cambria Math" panose="02040503050406030204" pitchFamily="18" charset="0"/>
                        <a:ea typeface="Cambria Math" panose="02040503050406030204" pitchFamily="18" charset="0"/>
                      </a:rPr>
                      <m:t> </m:t>
                    </m:r>
                    <m:r>
                      <a:rPr lang="en-US" sz="1200" b="1" i="1" smtClean="0">
                        <a:solidFill>
                          <a:schemeClr val="accent2"/>
                        </a:solidFill>
                        <a:latin typeface="Cambria Math" panose="02040503050406030204" pitchFamily="18" charset="0"/>
                        <a:ea typeface="Cambria Math" panose="02040503050406030204" pitchFamily="18" charset="0"/>
                      </a:rPr>
                      <m:t>𝒉𝒓</m:t>
                    </m:r>
                  </m:oMath>
                </a14:m>
                <a:endParaRPr lang="en-US" sz="1200" b="1" dirty="0">
                  <a:solidFill>
                    <a:schemeClr val="accent2"/>
                  </a:solidFill>
                </a:endParaRPr>
              </a:p>
              <a:p>
                <a:pPr marL="228600" indent="-228600" algn="just">
                  <a:buAutoNum type="arabicParenR" startAt="3"/>
                </a:pPr>
                <a:r>
                  <a:rPr lang="en-US" sz="1200" b="1" dirty="0">
                    <a:solidFill>
                      <a:schemeClr val="accent2"/>
                    </a:solidFill>
                  </a:rPr>
                  <a:t>Effective shut-in pseudo time</a:t>
                </a:r>
              </a:p>
              <a:p>
                <a:pPr algn="just"/>
                <a14:m>
                  <m:oMathPara xmlns:m="http://schemas.openxmlformats.org/officeDocument/2006/math">
                    <m:oMathParaPr>
                      <m:jc m:val="centerGroup"/>
                    </m:oMathParaPr>
                    <m:oMath xmlns:m="http://schemas.openxmlformats.org/officeDocument/2006/math">
                      <m:r>
                        <a:rPr lang="en-US" sz="1200" b="1">
                          <a:solidFill>
                            <a:schemeClr val="accent2"/>
                          </a:solidFill>
                          <a:latin typeface="Cambria Math" panose="02040503050406030204" pitchFamily="18" charset="0"/>
                        </a:rPr>
                        <m:t>𝚫</m:t>
                      </m:r>
                      <m:sSub>
                        <m:sSubPr>
                          <m:ctrlPr>
                            <a:rPr lang="en-US" sz="1200" b="1" i="1">
                              <a:solidFill>
                                <a:schemeClr val="accent2"/>
                              </a:solidFill>
                              <a:latin typeface="Cambria Math" panose="02040503050406030204" pitchFamily="18" charset="0"/>
                            </a:rPr>
                          </m:ctrlPr>
                        </m:sSubPr>
                        <m:e>
                          <m:r>
                            <a:rPr lang="en-US" sz="1200" b="1">
                              <a:solidFill>
                                <a:schemeClr val="accent2"/>
                              </a:solidFill>
                              <a:latin typeface="Cambria Math" panose="02040503050406030204" pitchFamily="18" charset="0"/>
                            </a:rPr>
                            <m:t>𝐭</m:t>
                          </m:r>
                        </m:e>
                        <m:sub>
                          <m:r>
                            <a:rPr lang="en-US" sz="1200" b="1" i="1">
                              <a:solidFill>
                                <a:schemeClr val="accent2"/>
                              </a:solidFill>
                              <a:latin typeface="Cambria Math" panose="02040503050406030204" pitchFamily="18" charset="0"/>
                            </a:rPr>
                            <m:t>𝒔</m:t>
                          </m:r>
                          <m:r>
                            <a:rPr lang="en-US" sz="1200" b="1" i="1" smtClean="0">
                              <a:solidFill>
                                <a:schemeClr val="accent2"/>
                              </a:solidFill>
                              <a:latin typeface="Cambria Math" panose="02040503050406030204" pitchFamily="18" charset="0"/>
                            </a:rPr>
                            <m:t>𝒂</m:t>
                          </m:r>
                        </m:sub>
                      </m:sSub>
                      <m:r>
                        <a:rPr lang="en-US" sz="1200" b="1">
                          <a:solidFill>
                            <a:schemeClr val="accent2"/>
                          </a:solidFill>
                          <a:latin typeface="Cambria Math" panose="02040503050406030204" pitchFamily="18" charset="0"/>
                        </a:rPr>
                        <m:t>=</m:t>
                      </m:r>
                      <m:f>
                        <m:fPr>
                          <m:ctrlPr>
                            <a:rPr lang="en-US" sz="1200" b="1" i="1">
                              <a:solidFill>
                                <a:schemeClr val="accent2"/>
                              </a:solidFill>
                              <a:latin typeface="Cambria Math" panose="02040503050406030204" pitchFamily="18" charset="0"/>
                            </a:rPr>
                          </m:ctrlPr>
                        </m:fPr>
                        <m:num>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𝒕</m:t>
                              </m:r>
                            </m:e>
                            <m:sub>
                              <m:r>
                                <a:rPr lang="en-US" sz="1200" b="1" i="1" smtClean="0">
                                  <a:solidFill>
                                    <a:schemeClr val="accent2"/>
                                  </a:solidFill>
                                  <a:latin typeface="Cambria Math" panose="02040503050406030204" pitchFamily="18" charset="0"/>
                                </a:rPr>
                                <m:t>𝒑</m:t>
                              </m:r>
                            </m:sub>
                          </m:sSub>
                          <m:r>
                            <a:rPr lang="en-US" sz="1200" b="1" i="0" smtClean="0">
                              <a:solidFill>
                                <a:schemeClr val="accent2"/>
                              </a:solidFill>
                              <a:latin typeface="Cambria Math" panose="02040503050406030204" pitchFamily="18" charset="0"/>
                            </a:rPr>
                            <m:t>𝚫</m:t>
                          </m:r>
                          <m:sSub>
                            <m:sSubPr>
                              <m:ctrlPr>
                                <a:rPr lang="en-US" sz="1200" b="1" i="1" smtClean="0">
                                  <a:solidFill>
                                    <a:schemeClr val="accent2"/>
                                  </a:solidFill>
                                  <a:latin typeface="Cambria Math" panose="02040503050406030204" pitchFamily="18" charset="0"/>
                                </a:rPr>
                              </m:ctrlPr>
                            </m:sSubPr>
                            <m:e>
                              <m:r>
                                <a:rPr lang="en-US" sz="1200" b="1" i="0" smtClean="0">
                                  <a:solidFill>
                                    <a:schemeClr val="accent2"/>
                                  </a:solidFill>
                                  <a:latin typeface="Cambria Math" panose="02040503050406030204" pitchFamily="18" charset="0"/>
                                </a:rPr>
                                <m:t>𝐭</m:t>
                              </m:r>
                            </m:e>
                            <m:sub>
                              <m:r>
                                <a:rPr lang="en-US" sz="1200" b="1" i="0" smtClean="0">
                                  <a:solidFill>
                                    <a:schemeClr val="accent2"/>
                                  </a:solidFill>
                                  <a:latin typeface="Cambria Math" panose="02040503050406030204" pitchFamily="18" charset="0"/>
                                </a:rPr>
                                <m:t>𝐚</m:t>
                              </m:r>
                            </m:sub>
                          </m:sSub>
                        </m:num>
                        <m:den>
                          <m:sSub>
                            <m:sSubPr>
                              <m:ctrlPr>
                                <a:rPr lang="en-US" sz="1200" b="1" i="1" smtClean="0">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𝒕</m:t>
                              </m:r>
                            </m:e>
                            <m:sub>
                              <m:r>
                                <a:rPr lang="en-US" sz="1200" b="1" i="1" smtClean="0">
                                  <a:solidFill>
                                    <a:schemeClr val="accent2"/>
                                  </a:solidFill>
                                  <a:latin typeface="Cambria Math" panose="02040503050406030204" pitchFamily="18" charset="0"/>
                                </a:rPr>
                                <m:t>𝒑</m:t>
                              </m:r>
                            </m:sub>
                          </m:sSub>
                          <m:r>
                            <a:rPr lang="en-US" sz="1200" b="1" i="1" smtClean="0">
                              <a:solidFill>
                                <a:schemeClr val="accent2"/>
                              </a:solidFill>
                              <a:latin typeface="Cambria Math" panose="02040503050406030204" pitchFamily="18" charset="0"/>
                            </a:rPr>
                            <m:t>+</m:t>
                          </m:r>
                          <m:r>
                            <a:rPr lang="en-US" sz="1200" b="1" i="0" smtClean="0">
                              <a:solidFill>
                                <a:schemeClr val="accent2"/>
                              </a:solidFill>
                              <a:latin typeface="Cambria Math" panose="02040503050406030204" pitchFamily="18" charset="0"/>
                            </a:rPr>
                            <m:t>𝚫</m:t>
                          </m:r>
                          <m:sSub>
                            <m:sSubPr>
                              <m:ctrlPr>
                                <a:rPr lang="en-US" sz="1200" b="1" i="1" smtClean="0">
                                  <a:solidFill>
                                    <a:schemeClr val="accent2"/>
                                  </a:solidFill>
                                  <a:latin typeface="Cambria Math" panose="02040503050406030204" pitchFamily="18" charset="0"/>
                                </a:rPr>
                              </m:ctrlPr>
                            </m:sSubPr>
                            <m:e>
                              <m:r>
                                <a:rPr lang="en-US" sz="1200" b="1" i="0" smtClean="0">
                                  <a:solidFill>
                                    <a:schemeClr val="accent2"/>
                                  </a:solidFill>
                                  <a:latin typeface="Cambria Math" panose="02040503050406030204" pitchFamily="18" charset="0"/>
                                </a:rPr>
                                <m:t>𝐭</m:t>
                              </m:r>
                            </m:e>
                            <m:sub>
                              <m:r>
                                <a:rPr lang="en-US" sz="1200" b="1" i="0" smtClean="0">
                                  <a:solidFill>
                                    <a:schemeClr val="accent2"/>
                                  </a:solidFill>
                                  <a:latin typeface="Cambria Math" panose="02040503050406030204" pitchFamily="18" charset="0"/>
                                </a:rPr>
                                <m:t>𝐚</m:t>
                              </m:r>
                            </m:sub>
                          </m:sSub>
                        </m:den>
                      </m:f>
                    </m:oMath>
                  </m:oMathPara>
                </a14:m>
                <a:endParaRPr lang="en-US" sz="1200" b="1" dirty="0">
                  <a:solidFill>
                    <a:srgbClr val="0000CC"/>
                  </a:solidFill>
                </a:endParaRPr>
              </a:p>
            </p:txBody>
          </p:sp>
        </mc:Choice>
        <mc:Fallback xmlns="">
          <p:sp>
            <p:nvSpPr>
              <p:cNvPr id="26" name="TextBox 25">
                <a:extLst>
                  <a:ext uri="{FF2B5EF4-FFF2-40B4-BE49-F238E27FC236}">
                    <a16:creationId xmlns:a16="http://schemas.microsoft.com/office/drawing/2014/main" id="{08A5AA52-A1C2-4219-913A-B229CFCC86A8}"/>
                  </a:ext>
                </a:extLst>
              </p:cNvPr>
              <p:cNvSpPr txBox="1">
                <a:spLocks noRot="1" noChangeAspect="1" noMove="1" noResize="1" noEditPoints="1" noAdjustHandles="1" noChangeArrowheads="1" noChangeShapeType="1" noTextEdit="1"/>
              </p:cNvSpPr>
              <p:nvPr/>
            </p:nvSpPr>
            <p:spPr>
              <a:xfrm>
                <a:off x="5307844" y="4821694"/>
                <a:ext cx="4330230" cy="2570768"/>
              </a:xfrm>
              <a:prstGeom prst="rect">
                <a:avLst/>
              </a:prstGeom>
              <a:blipFill>
                <a:blip r:embed="rId5"/>
                <a:stretch>
                  <a:fillRect l="-141" t="-474"/>
                </a:stretch>
              </a:blipFill>
            </p:spPr>
            <p:txBody>
              <a:bodyPr/>
              <a:lstStyle/>
              <a:p>
                <a:r>
                  <a:rPr lang="en-US">
                    <a:noFill/>
                  </a:rPr>
                  <a:t> </a:t>
                </a:r>
              </a:p>
            </p:txBody>
          </p:sp>
        </mc:Fallback>
      </mc:AlternateContent>
      <p:sp>
        <p:nvSpPr>
          <p:cNvPr id="29" name="Right Triangle 28">
            <a:extLst>
              <a:ext uri="{FF2B5EF4-FFF2-40B4-BE49-F238E27FC236}">
                <a16:creationId xmlns:a16="http://schemas.microsoft.com/office/drawing/2014/main" id="{E1E5A0EE-EC85-4F21-AC97-8343D036E321}"/>
              </a:ext>
            </a:extLst>
          </p:cNvPr>
          <p:cNvSpPr/>
          <p:nvPr/>
        </p:nvSpPr>
        <p:spPr>
          <a:xfrm flipH="1">
            <a:off x="908327" y="3346784"/>
            <a:ext cx="537156" cy="539416"/>
          </a:xfrm>
          <a:prstGeom prst="rtTriangle">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55C8247-7EED-4311-A59D-2BB0977EF5FB}"/>
              </a:ext>
            </a:extLst>
          </p:cNvPr>
          <p:cNvSpPr txBox="1"/>
          <p:nvPr/>
        </p:nvSpPr>
        <p:spPr>
          <a:xfrm>
            <a:off x="1468400" y="3477991"/>
            <a:ext cx="238827" cy="276999"/>
          </a:xfrm>
          <a:prstGeom prst="rect">
            <a:avLst/>
          </a:prstGeom>
          <a:noFill/>
        </p:spPr>
        <p:txBody>
          <a:bodyPr wrap="square" rtlCol="0">
            <a:spAutoFit/>
          </a:bodyPr>
          <a:lstStyle/>
          <a:p>
            <a:r>
              <a:rPr lang="en-US" sz="1200" b="1" dirty="0"/>
              <a:t>1</a:t>
            </a:r>
          </a:p>
        </p:txBody>
      </p:sp>
      <p:sp>
        <p:nvSpPr>
          <p:cNvPr id="31" name="TextBox 30">
            <a:extLst>
              <a:ext uri="{FF2B5EF4-FFF2-40B4-BE49-F238E27FC236}">
                <a16:creationId xmlns:a16="http://schemas.microsoft.com/office/drawing/2014/main" id="{CA3964EB-B482-4D83-8276-EBE71755D3EC}"/>
              </a:ext>
            </a:extLst>
          </p:cNvPr>
          <p:cNvSpPr txBox="1"/>
          <p:nvPr/>
        </p:nvSpPr>
        <p:spPr>
          <a:xfrm>
            <a:off x="1078301" y="3616491"/>
            <a:ext cx="238827" cy="276999"/>
          </a:xfrm>
          <a:prstGeom prst="rect">
            <a:avLst/>
          </a:prstGeom>
          <a:noFill/>
        </p:spPr>
        <p:txBody>
          <a:bodyPr wrap="square" rtlCol="0">
            <a:spAutoFit/>
          </a:bodyPr>
          <a:lstStyle/>
          <a:p>
            <a:r>
              <a:rPr lang="en-US" sz="1200" b="1" dirty="0"/>
              <a:t>1</a:t>
            </a:r>
          </a:p>
        </p:txBody>
      </p:sp>
      <p:sp>
        <p:nvSpPr>
          <p:cNvPr id="32" name="TextBox 31">
            <a:extLst>
              <a:ext uri="{FF2B5EF4-FFF2-40B4-BE49-F238E27FC236}">
                <a16:creationId xmlns:a16="http://schemas.microsoft.com/office/drawing/2014/main" id="{5F13315B-1205-4F0C-B193-20948084F807}"/>
              </a:ext>
            </a:extLst>
          </p:cNvPr>
          <p:cNvSpPr txBox="1"/>
          <p:nvPr/>
        </p:nvSpPr>
        <p:spPr>
          <a:xfrm>
            <a:off x="1648522" y="3449474"/>
            <a:ext cx="922138" cy="430887"/>
          </a:xfrm>
          <a:prstGeom prst="rect">
            <a:avLst/>
          </a:prstGeom>
          <a:solidFill>
            <a:schemeClr val="bg1"/>
          </a:solidFill>
        </p:spPr>
        <p:txBody>
          <a:bodyPr wrap="square" rtlCol="0">
            <a:spAutoFit/>
          </a:bodyPr>
          <a:lstStyle/>
          <a:p>
            <a:pPr algn="ctr"/>
            <a:r>
              <a:rPr lang="en-US" sz="1100" b="1" dirty="0">
                <a:solidFill>
                  <a:schemeClr val="accent2"/>
                </a:solidFill>
              </a:rPr>
              <a:t>WBS</a:t>
            </a:r>
          </a:p>
          <a:p>
            <a:pPr algn="ctr"/>
            <a:r>
              <a:rPr lang="en-US" sz="1100" b="1" dirty="0">
                <a:solidFill>
                  <a:schemeClr val="accent2"/>
                </a:solidFill>
              </a:rPr>
              <a:t>Slope = 1</a:t>
            </a:r>
          </a:p>
        </p:txBody>
      </p:sp>
    </p:spTree>
    <p:extLst>
      <p:ext uri="{BB962C8B-B14F-4D97-AF65-F5344CB8AC3E}">
        <p14:creationId xmlns:p14="http://schemas.microsoft.com/office/powerpoint/2010/main" val="399247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map&#10;&#10;Description automatically generated">
            <a:extLst>
              <a:ext uri="{FF2B5EF4-FFF2-40B4-BE49-F238E27FC236}">
                <a16:creationId xmlns:a16="http://schemas.microsoft.com/office/drawing/2014/main" id="{5E1A4E26-F747-4E47-B2E8-8C6F0EF665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78" t="4167" r="5416"/>
          <a:stretch/>
        </p:blipFill>
        <p:spPr>
          <a:xfrm>
            <a:off x="5054009" y="4239520"/>
            <a:ext cx="4711627" cy="3278877"/>
          </a:xfrm>
          <a:prstGeom prst="rect">
            <a:avLst/>
          </a:prstGeom>
        </p:spPr>
      </p:pic>
      <p:pic>
        <p:nvPicPr>
          <p:cNvPr id="14" name="Picture 13" descr="A close up of a map&#10;&#10;Description automatically generated">
            <a:extLst>
              <a:ext uri="{FF2B5EF4-FFF2-40B4-BE49-F238E27FC236}">
                <a16:creationId xmlns:a16="http://schemas.microsoft.com/office/drawing/2014/main" id="{4B390839-CE5B-4B0D-B7EF-6BD026CBCA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93" t="4167" r="8595"/>
          <a:stretch/>
        </p:blipFill>
        <p:spPr>
          <a:xfrm>
            <a:off x="371941" y="4240346"/>
            <a:ext cx="4556904" cy="3278052"/>
          </a:xfrm>
          <a:prstGeom prst="rect">
            <a:avLst/>
          </a:prstGeom>
        </p:spPr>
      </p:pic>
      <p:pic>
        <p:nvPicPr>
          <p:cNvPr id="10" name="Picture 9" descr="A close up of a map&#10;&#10;Description automatically generated">
            <a:extLst>
              <a:ext uri="{FF2B5EF4-FFF2-40B4-BE49-F238E27FC236}">
                <a16:creationId xmlns:a16="http://schemas.microsoft.com/office/drawing/2014/main" id="{2D233D2F-500D-4508-A00E-B4F5EE4B1E4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779" t="5807" r="8161"/>
          <a:stretch/>
        </p:blipFill>
        <p:spPr>
          <a:xfrm>
            <a:off x="5172202" y="1032711"/>
            <a:ext cx="4464495" cy="3147864"/>
          </a:xfrm>
          <a:prstGeom prst="rect">
            <a:avLst/>
          </a:prstGeom>
        </p:spPr>
      </p:pic>
      <p:pic>
        <p:nvPicPr>
          <p:cNvPr id="6" name="Picture 5" descr="A close up of a map&#10;&#10;Description automatically generated">
            <a:extLst>
              <a:ext uri="{FF2B5EF4-FFF2-40B4-BE49-F238E27FC236}">
                <a16:creationId xmlns:a16="http://schemas.microsoft.com/office/drawing/2014/main" id="{E0E1AD8B-7BE4-4B0E-90B9-A8490F54701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8" t="7975" r="7710" b="2379"/>
          <a:stretch/>
        </p:blipFill>
        <p:spPr>
          <a:xfrm>
            <a:off x="87651" y="968241"/>
            <a:ext cx="5016829" cy="3278877"/>
          </a:xfrm>
          <a:prstGeom prst="rect">
            <a:avLst/>
          </a:prstGeom>
        </p:spPr>
      </p:pic>
      <p:sp>
        <p:nvSpPr>
          <p:cNvPr id="7171" name="Rectangle 8"/>
          <p:cNvSpPr>
            <a:spLocks noChangeArrowheads="1"/>
          </p:cNvSpPr>
          <p:nvPr/>
        </p:nvSpPr>
        <p:spPr bwMode="auto">
          <a:xfrm>
            <a:off x="0" y="251983"/>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Analysis Summary Plots (Model)</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a:t> | Slide </a:t>
            </a:r>
            <a:r>
              <a:rPr lang="en-US" altLang="en-US">
                <a:cs typeface="Arial" panose="020B0604020202020204" pitchFamily="34" charset="0"/>
              </a:rPr>
              <a:t>— </a:t>
            </a:r>
            <a:fld id="{EE7801D9-14B3-452E-BC8A-C6212BB4B565}" type="slidenum">
              <a:rPr lang="en-US" altLang="en-US" smtClean="0">
                <a:solidFill>
                  <a:srgbClr val="FF0000"/>
                </a:solidFill>
              </a:rPr>
              <a:pPr>
                <a:defRPr/>
              </a:pPr>
              <a:t>3</a:t>
            </a:fld>
            <a:r>
              <a:rPr lang="en-US" altLang="en-US"/>
              <a:t>/4 | </a:t>
            </a:r>
          </a:p>
        </p:txBody>
      </p:sp>
      <p:sp>
        <p:nvSpPr>
          <p:cNvPr id="4" name="TextBox 6">
            <a:extLst>
              <a:ext uri="{FF2B5EF4-FFF2-40B4-BE49-F238E27FC236}">
                <a16:creationId xmlns:a16="http://schemas.microsoft.com/office/drawing/2014/main" id="{655BBF3B-10B0-4055-8FC4-CE7915D3E160}"/>
              </a:ext>
            </a:extLst>
          </p:cNvPr>
          <p:cNvSpPr txBox="1">
            <a:spLocks/>
          </p:cNvSpPr>
          <p:nvPr/>
        </p:nvSpPr>
        <p:spPr bwMode="auto">
          <a:xfrm>
            <a:off x="152400" y="685800"/>
            <a:ext cx="5181600" cy="2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ts val="1300"/>
              </a:lnSpc>
            </a:pPr>
            <a:r>
              <a:rPr lang="en-US" altLang="en-US" sz="1200" b="1" u="sng" dirty="0">
                <a:cs typeface="Arial" panose="020B0604020202020204" pitchFamily="34" charset="0"/>
              </a:rPr>
              <a:t>“Model” matching</a:t>
            </a:r>
            <a:r>
              <a:rPr lang="en-US" altLang="en-US" sz="1200" b="1" dirty="0">
                <a:cs typeface="Arial" panose="020B0604020202020204" pitchFamily="34" charset="0"/>
              </a:rPr>
              <a:t>: </a:t>
            </a:r>
            <a:r>
              <a:rPr lang="en-US" altLang="en-US" sz="1200" b="1" dirty="0">
                <a:solidFill>
                  <a:srgbClr val="FF0000"/>
                </a:solidFill>
                <a:cs typeface="Arial" panose="020B0604020202020204" pitchFamily="34" charset="0"/>
              </a:rPr>
              <a:t>(by Python)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7F6DB1A-689A-490E-8666-68623876D588}"/>
                  </a:ext>
                </a:extLst>
              </p:cNvPr>
              <p:cNvSpPr txBox="1"/>
              <p:nvPr/>
            </p:nvSpPr>
            <p:spPr>
              <a:xfrm>
                <a:off x="1019096" y="1376113"/>
                <a:ext cx="2321808" cy="706988"/>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solidFill>
                            <a:srgbClr val="0000CC"/>
                          </a:solidFill>
                          <a:latin typeface="Cambria Math" panose="02040503050406030204" pitchFamily="18" charset="0"/>
                        </a:rPr>
                        <m:t>𝒌</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𝟎</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𝟎𝟏𝟔</m:t>
                      </m:r>
                      <m:r>
                        <a:rPr lang="en-US" sz="1200" b="1" i="1" smtClean="0">
                          <a:solidFill>
                            <a:srgbClr val="0000CC"/>
                          </a:solidFill>
                          <a:latin typeface="Cambria Math" panose="02040503050406030204" pitchFamily="18" charset="0"/>
                        </a:rPr>
                        <m:t> </m:t>
                      </m:r>
                      <m:r>
                        <a:rPr lang="en-US" sz="1200" b="1" i="1" smtClean="0">
                          <a:solidFill>
                            <a:srgbClr val="0000CC"/>
                          </a:solidFill>
                          <a:latin typeface="Cambria Math" panose="02040503050406030204" pitchFamily="18" charset="0"/>
                        </a:rPr>
                        <m:t>𝒎𝒅</m:t>
                      </m:r>
                      <m:r>
                        <a:rPr lang="en-US" sz="1200" b="1" i="1" smtClean="0">
                          <a:solidFill>
                            <a:srgbClr val="0000CC"/>
                          </a:solidFill>
                          <a:latin typeface="Cambria Math" panose="02040503050406030204" pitchFamily="18" charset="0"/>
                        </a:rPr>
                        <m:t>, </m:t>
                      </m:r>
                      <m:sSub>
                        <m:sSubPr>
                          <m:ctrlPr>
                            <a:rPr lang="en-US" sz="1200" b="1" i="1" smtClean="0">
                              <a:solidFill>
                                <a:srgbClr val="0000CC"/>
                              </a:solidFill>
                              <a:latin typeface="Cambria Math" panose="02040503050406030204" pitchFamily="18" charset="0"/>
                            </a:rPr>
                          </m:ctrlPr>
                        </m:sSubPr>
                        <m:e>
                          <m:r>
                            <a:rPr lang="en-US" sz="1200" b="1" i="1" smtClean="0">
                              <a:solidFill>
                                <a:srgbClr val="0000CC"/>
                              </a:solidFill>
                              <a:latin typeface="Cambria Math" panose="02040503050406030204" pitchFamily="18" charset="0"/>
                            </a:rPr>
                            <m:t>𝒙</m:t>
                          </m:r>
                        </m:e>
                        <m:sub>
                          <m:r>
                            <a:rPr lang="en-US" sz="1200" b="1" i="1" smtClean="0">
                              <a:solidFill>
                                <a:srgbClr val="0000CC"/>
                              </a:solidFill>
                              <a:latin typeface="Cambria Math" panose="02040503050406030204" pitchFamily="18" charset="0"/>
                            </a:rPr>
                            <m:t>𝒇</m:t>
                          </m:r>
                        </m:sub>
                      </m:sSub>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𝟏𝟏𝟗</m:t>
                      </m:r>
                      <m:r>
                        <a:rPr lang="en-US" sz="1200" b="1" i="1" smtClean="0">
                          <a:solidFill>
                            <a:srgbClr val="0000CC"/>
                          </a:solidFill>
                          <a:latin typeface="Cambria Math" panose="02040503050406030204" pitchFamily="18" charset="0"/>
                        </a:rPr>
                        <m:t> </m:t>
                      </m:r>
                      <m:r>
                        <a:rPr lang="en-US" sz="1200" b="1" i="1" smtClean="0">
                          <a:solidFill>
                            <a:srgbClr val="0000CC"/>
                          </a:solidFill>
                          <a:latin typeface="Cambria Math" panose="02040503050406030204" pitchFamily="18" charset="0"/>
                        </a:rPr>
                        <m:t>𝒇𝒕</m:t>
                      </m:r>
                    </m:oMath>
                  </m:oMathPara>
                </a14:m>
                <a:endParaRPr lang="en-US" sz="1200" b="1" i="1" dirty="0">
                  <a:solidFill>
                    <a:srgbClr val="0000CC"/>
                  </a:solidFill>
                  <a:latin typeface="Cambria Math" panose="02040503050406030204" pitchFamily="18" charset="0"/>
                </a:endParaRPr>
              </a:p>
              <a:p>
                <a:pPr algn="ctr"/>
                <a14:m>
                  <m:oMath xmlns:m="http://schemas.openxmlformats.org/officeDocument/2006/math">
                    <m:sSub>
                      <m:sSubPr>
                        <m:ctrlPr>
                          <a:rPr lang="en-US" sz="1200" b="1" i="1">
                            <a:solidFill>
                              <a:srgbClr val="0000CC"/>
                            </a:solidFill>
                            <a:latin typeface="Cambria Math" panose="02040503050406030204" pitchFamily="18" charset="0"/>
                          </a:rPr>
                        </m:ctrlPr>
                      </m:sSubPr>
                      <m:e>
                        <m:r>
                          <a:rPr lang="en-US" sz="1200" b="1" i="1" smtClean="0">
                            <a:solidFill>
                              <a:srgbClr val="0000CC"/>
                            </a:solidFill>
                            <a:latin typeface="Cambria Math" panose="02040503050406030204" pitchFamily="18" charset="0"/>
                          </a:rPr>
                          <m:t>𝑭</m:t>
                        </m:r>
                      </m:e>
                      <m:sub>
                        <m:r>
                          <a:rPr lang="en-US" sz="1200" b="1" i="1" smtClean="0">
                            <a:solidFill>
                              <a:srgbClr val="0000CC"/>
                            </a:solidFill>
                            <a:latin typeface="Cambria Math" panose="02040503050406030204" pitchFamily="18" charset="0"/>
                          </a:rPr>
                          <m:t>𝒄𝑫</m:t>
                        </m:r>
                      </m:sub>
                    </m:sSub>
                    <m:r>
                      <a:rPr lang="en-US" sz="1200" b="1" i="1">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𝟒</m:t>
                    </m:r>
                  </m:oMath>
                </a14:m>
                <a:r>
                  <a:rPr lang="en-US" sz="1200" b="1" dirty="0">
                    <a:solidFill>
                      <a:srgbClr val="0000CC"/>
                    </a:solidFill>
                  </a:rPr>
                  <a:t>, </a:t>
                </a:r>
                <a14:m>
                  <m:oMath xmlns:m="http://schemas.openxmlformats.org/officeDocument/2006/math">
                    <m:sSub>
                      <m:sSubPr>
                        <m:ctrlPr>
                          <a:rPr lang="en-US" sz="1200" b="1" i="1" smtClean="0">
                            <a:solidFill>
                              <a:srgbClr val="0000CC"/>
                            </a:solidFill>
                            <a:latin typeface="Cambria Math" panose="02040503050406030204" pitchFamily="18" charset="0"/>
                          </a:rPr>
                        </m:ctrlPr>
                      </m:sSubPr>
                      <m:e>
                        <m:r>
                          <a:rPr lang="en-US" sz="1200" b="1" i="1" smtClean="0">
                            <a:solidFill>
                              <a:srgbClr val="0000CC"/>
                            </a:solidFill>
                            <a:latin typeface="Cambria Math" panose="02040503050406030204" pitchFamily="18" charset="0"/>
                          </a:rPr>
                          <m:t>𝑪</m:t>
                        </m:r>
                      </m:e>
                      <m:sub>
                        <m:r>
                          <a:rPr lang="en-US" sz="1200" b="1" i="1" smtClean="0">
                            <a:solidFill>
                              <a:srgbClr val="0000CC"/>
                            </a:solidFill>
                            <a:latin typeface="Cambria Math" panose="02040503050406030204" pitchFamily="18" charset="0"/>
                          </a:rPr>
                          <m:t>𝑫𝒇</m:t>
                        </m:r>
                      </m:sub>
                    </m:sSub>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𝟒</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𝟓</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𝟏</m:t>
                    </m:r>
                    <m:sSup>
                      <m:sSupPr>
                        <m:ctrlPr>
                          <a:rPr lang="en-US" sz="1200" b="1" i="1" smtClean="0">
                            <a:solidFill>
                              <a:srgbClr val="0000CC"/>
                            </a:solidFill>
                            <a:latin typeface="Cambria Math" panose="02040503050406030204" pitchFamily="18" charset="0"/>
                          </a:rPr>
                        </m:ctrlPr>
                      </m:sSupPr>
                      <m:e>
                        <m:r>
                          <a:rPr lang="en-US" sz="1200" b="1" i="1" smtClean="0">
                            <a:solidFill>
                              <a:srgbClr val="0000CC"/>
                            </a:solidFill>
                            <a:latin typeface="Cambria Math" panose="02040503050406030204" pitchFamily="18" charset="0"/>
                          </a:rPr>
                          <m:t>𝟎</m:t>
                        </m:r>
                      </m:e>
                      <m:sup>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𝟒</m:t>
                        </m:r>
                      </m:sup>
                    </m:sSup>
                  </m:oMath>
                </a14:m>
                <a:endParaRPr lang="en-US" sz="1200" b="1" dirty="0">
                  <a:solidFill>
                    <a:srgbClr val="0000CC"/>
                  </a:solidFill>
                </a:endParaRPr>
              </a:p>
              <a:p>
                <a:pPr algn="ctr"/>
                <a14:m>
                  <m:oMathPara xmlns:m="http://schemas.openxmlformats.org/officeDocument/2006/math">
                    <m:oMathParaPr>
                      <m:jc m:val="centerGroup"/>
                    </m:oMathParaPr>
                    <m:oMath xmlns:m="http://schemas.openxmlformats.org/officeDocument/2006/math">
                      <m:sSub>
                        <m:sSubPr>
                          <m:ctrlPr>
                            <a:rPr lang="en-US" sz="1200" b="1" i="1">
                              <a:solidFill>
                                <a:srgbClr val="0000CC"/>
                              </a:solidFill>
                              <a:latin typeface="Cambria Math" panose="02040503050406030204" pitchFamily="18" charset="0"/>
                            </a:rPr>
                          </m:ctrlPr>
                        </m:sSubPr>
                        <m:e>
                          <m:r>
                            <a:rPr lang="en-US" sz="1200" b="1" i="1">
                              <a:solidFill>
                                <a:srgbClr val="0000CC"/>
                              </a:solidFill>
                              <a:latin typeface="Cambria Math" panose="02040503050406030204" pitchFamily="18" charset="0"/>
                            </a:rPr>
                            <m:t>𝑪</m:t>
                          </m:r>
                        </m:e>
                        <m:sub>
                          <m:r>
                            <a:rPr lang="en-US" sz="1200" b="1" i="1" smtClean="0">
                              <a:solidFill>
                                <a:srgbClr val="0000CC"/>
                              </a:solidFill>
                              <a:latin typeface="Cambria Math" panose="02040503050406030204" pitchFamily="18" charset="0"/>
                            </a:rPr>
                            <m:t>𝝓</m:t>
                          </m:r>
                        </m:sub>
                      </m:sSub>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𝟑𝟐𝟎</m:t>
                      </m:r>
                      <m:r>
                        <a:rPr lang="en-US" sz="1200" b="1" i="1" smtClean="0">
                          <a:solidFill>
                            <a:srgbClr val="0000CC"/>
                          </a:solidFill>
                          <a:latin typeface="Cambria Math" panose="02040503050406030204" pitchFamily="18" charset="0"/>
                        </a:rPr>
                        <m:t> </m:t>
                      </m:r>
                      <m:r>
                        <a:rPr lang="en-US" sz="1200" b="1" i="1" smtClean="0">
                          <a:solidFill>
                            <a:srgbClr val="0000CC"/>
                          </a:solidFill>
                          <a:latin typeface="Cambria Math" panose="02040503050406030204" pitchFamily="18" charset="0"/>
                        </a:rPr>
                        <m:t>𝒑𝒔𝒊</m:t>
                      </m:r>
                      <m:r>
                        <a:rPr lang="en-US" sz="1200" b="1" i="1" smtClean="0">
                          <a:solidFill>
                            <a:srgbClr val="0000CC"/>
                          </a:solidFill>
                          <a:latin typeface="Cambria Math" panose="02040503050406030204" pitchFamily="18" charset="0"/>
                        </a:rPr>
                        <m:t>, </m:t>
                      </m:r>
                      <m:r>
                        <a:rPr lang="en-US" sz="1200" b="1" i="1" smtClean="0">
                          <a:solidFill>
                            <a:srgbClr val="0000CC"/>
                          </a:solidFill>
                          <a:latin typeface="Cambria Math" panose="02040503050406030204" pitchFamily="18" charset="0"/>
                        </a:rPr>
                        <m:t>𝜶</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𝟎</m:t>
                      </m:r>
                      <m:r>
                        <a:rPr lang="en-US" sz="1200" b="1" i="1" smtClean="0">
                          <a:solidFill>
                            <a:srgbClr val="0000CC"/>
                          </a:solidFill>
                          <a:latin typeface="Cambria Math" panose="02040503050406030204" pitchFamily="18" charset="0"/>
                        </a:rPr>
                        <m:t>.</m:t>
                      </m:r>
                      <m:r>
                        <a:rPr lang="en-US" sz="1200" b="1" i="1" smtClean="0">
                          <a:solidFill>
                            <a:srgbClr val="0000CC"/>
                          </a:solidFill>
                          <a:latin typeface="Cambria Math" panose="02040503050406030204" pitchFamily="18" charset="0"/>
                        </a:rPr>
                        <m:t>𝟎𝟑𝟓</m:t>
                      </m:r>
                      <m:r>
                        <a:rPr lang="en-US" sz="1200" b="1" i="1" smtClean="0">
                          <a:solidFill>
                            <a:srgbClr val="0000CC"/>
                          </a:solidFill>
                          <a:latin typeface="Cambria Math" panose="02040503050406030204" pitchFamily="18" charset="0"/>
                        </a:rPr>
                        <m:t> </m:t>
                      </m:r>
                      <m:r>
                        <a:rPr lang="en-US" sz="1200" b="1" i="1" smtClean="0">
                          <a:solidFill>
                            <a:srgbClr val="0000CC"/>
                          </a:solidFill>
                          <a:latin typeface="Cambria Math" panose="02040503050406030204" pitchFamily="18" charset="0"/>
                        </a:rPr>
                        <m:t>𝒉𝒓</m:t>
                      </m:r>
                    </m:oMath>
                  </m:oMathPara>
                </a14:m>
                <a:endParaRPr lang="en-US" sz="1200" b="1" dirty="0">
                  <a:solidFill>
                    <a:srgbClr val="0000CC"/>
                  </a:solidFill>
                </a:endParaRPr>
              </a:p>
            </p:txBody>
          </p:sp>
        </mc:Choice>
        <mc:Fallback>
          <p:sp>
            <p:nvSpPr>
              <p:cNvPr id="8" name="TextBox 7">
                <a:extLst>
                  <a:ext uri="{FF2B5EF4-FFF2-40B4-BE49-F238E27FC236}">
                    <a16:creationId xmlns:a16="http://schemas.microsoft.com/office/drawing/2014/main" id="{F7F6DB1A-689A-490E-8666-68623876D588}"/>
                  </a:ext>
                </a:extLst>
              </p:cNvPr>
              <p:cNvSpPr txBox="1">
                <a:spLocks noRot="1" noChangeAspect="1" noMove="1" noResize="1" noEditPoints="1" noAdjustHandles="1" noChangeArrowheads="1" noChangeShapeType="1" noTextEdit="1"/>
              </p:cNvSpPr>
              <p:nvPr/>
            </p:nvSpPr>
            <p:spPr>
              <a:xfrm>
                <a:off x="1019096" y="1376113"/>
                <a:ext cx="2321808" cy="706988"/>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56597A4-A373-4684-8E5F-1713568ED297}"/>
              </a:ext>
            </a:extLst>
          </p:cNvPr>
          <p:cNvCxnSpPr>
            <a:cxnSpLocks/>
          </p:cNvCxnSpPr>
          <p:nvPr/>
        </p:nvCxnSpPr>
        <p:spPr>
          <a:xfrm flipV="1">
            <a:off x="3336131" y="2837927"/>
            <a:ext cx="4773" cy="27993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A0A7C38-B381-46A4-AB46-3583D75CC9B5}"/>
              </a:ext>
            </a:extLst>
          </p:cNvPr>
          <p:cNvSpPr txBox="1"/>
          <p:nvPr/>
        </p:nvSpPr>
        <p:spPr>
          <a:xfrm>
            <a:off x="7475249" y="2292913"/>
            <a:ext cx="1632094" cy="430887"/>
          </a:xfrm>
          <a:prstGeom prst="rect">
            <a:avLst/>
          </a:prstGeom>
          <a:solidFill>
            <a:schemeClr val="bg1"/>
          </a:solidFill>
        </p:spPr>
        <p:txBody>
          <a:bodyPr wrap="square" rtlCol="0">
            <a:spAutoFit/>
          </a:bodyPr>
          <a:lstStyle/>
          <a:p>
            <a:pPr algn="ctr"/>
            <a:r>
              <a:rPr lang="en-US" sz="1100" b="1" dirty="0">
                <a:solidFill>
                  <a:srgbClr val="0000CC"/>
                </a:solidFill>
              </a:rPr>
              <a:t>Excellent match throughout history!</a:t>
            </a:r>
          </a:p>
        </p:txBody>
      </p:sp>
      <p:cxnSp>
        <p:nvCxnSpPr>
          <p:cNvPr id="21" name="Straight Arrow Connector 20">
            <a:extLst>
              <a:ext uri="{FF2B5EF4-FFF2-40B4-BE49-F238E27FC236}">
                <a16:creationId xmlns:a16="http://schemas.microsoft.com/office/drawing/2014/main" id="{1AB58ED4-8740-4552-BB6E-4E4B6DBD47DB}"/>
              </a:ext>
            </a:extLst>
          </p:cNvPr>
          <p:cNvCxnSpPr>
            <a:cxnSpLocks/>
          </p:cNvCxnSpPr>
          <p:nvPr/>
        </p:nvCxnSpPr>
        <p:spPr>
          <a:xfrm>
            <a:off x="1321030" y="2880913"/>
            <a:ext cx="0" cy="28313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6968690-A9B7-4C8A-AA0B-910FB6EB4C8C}"/>
                  </a:ext>
                </a:extLst>
              </p:cNvPr>
              <p:cNvSpPr txBox="1"/>
              <p:nvPr/>
            </p:nvSpPr>
            <p:spPr>
              <a:xfrm>
                <a:off x="5791200" y="5094537"/>
                <a:ext cx="1828800" cy="611321"/>
              </a:xfrm>
              <a:prstGeom prst="rect">
                <a:avLst/>
              </a:prstGeom>
              <a:solidFill>
                <a:schemeClr val="bg1"/>
              </a:solidFill>
            </p:spPr>
            <p:txBody>
              <a:bodyPr wrap="square" rtlCol="0">
                <a:spAutoFit/>
              </a:bodyPr>
              <a:lstStyle/>
              <a:p>
                <a:pPr algn="ctr"/>
                <a:r>
                  <a:rPr lang="en-US" sz="1100" b="1" dirty="0">
                    <a:solidFill>
                      <a:srgbClr val="0000CC"/>
                    </a:solidFill>
                  </a:rPr>
                  <a:t>Excellent match </a:t>
                </a:r>
              </a:p>
              <a:p>
                <a:pPr algn="ctr"/>
                <a:r>
                  <a:rPr lang="en-US" sz="1100" b="1" dirty="0">
                    <a:solidFill>
                      <a:srgbClr val="0000CC"/>
                    </a:solidFill>
                  </a:rPr>
                  <a:t>Straight line on  </a:t>
                </a:r>
                <a14:m>
                  <m:oMath xmlns:m="http://schemas.openxmlformats.org/officeDocument/2006/math">
                    <m:rad>
                      <m:radPr>
                        <m:ctrlPr>
                          <a:rPr lang="en-US" sz="1100" b="1" i="1" smtClean="0">
                            <a:solidFill>
                              <a:srgbClr val="0000CC"/>
                            </a:solidFill>
                            <a:latin typeface="Cambria Math" panose="02040503050406030204" pitchFamily="18" charset="0"/>
                          </a:rPr>
                        </m:ctrlPr>
                      </m:radPr>
                      <m:deg>
                        <m:r>
                          <m:rPr>
                            <m:brk m:alnAt="7"/>
                          </m:rPr>
                          <a:rPr lang="en-US" sz="1100" b="1" i="1" smtClean="0">
                            <a:solidFill>
                              <a:srgbClr val="0000CC"/>
                            </a:solidFill>
                            <a:latin typeface="Cambria Math" panose="02040503050406030204" pitchFamily="18" charset="0"/>
                          </a:rPr>
                          <m:t>𝟒</m:t>
                        </m:r>
                      </m:deg>
                      <m:e>
                        <m:r>
                          <a:rPr lang="en-US" sz="1100" b="1" i="1" smtClean="0">
                            <a:solidFill>
                              <a:srgbClr val="0000CC"/>
                            </a:solidFill>
                            <a:latin typeface="Cambria Math" panose="02040503050406030204" pitchFamily="18" charset="0"/>
                          </a:rPr>
                          <m:t>𝒕</m:t>
                        </m:r>
                      </m:e>
                    </m:rad>
                  </m:oMath>
                </a14:m>
                <a:r>
                  <a:rPr lang="en-US" sz="1100" b="1" dirty="0">
                    <a:solidFill>
                      <a:srgbClr val="0000CC"/>
                    </a:solidFill>
                  </a:rPr>
                  <a:t> plot indicates bilinear flow</a:t>
                </a:r>
              </a:p>
            </p:txBody>
          </p:sp>
        </mc:Choice>
        <mc:Fallback xmlns="">
          <p:sp>
            <p:nvSpPr>
              <p:cNvPr id="34" name="TextBox 33">
                <a:extLst>
                  <a:ext uri="{FF2B5EF4-FFF2-40B4-BE49-F238E27FC236}">
                    <a16:creationId xmlns:a16="http://schemas.microsoft.com/office/drawing/2014/main" id="{26968690-A9B7-4C8A-AA0B-910FB6EB4C8C}"/>
                  </a:ext>
                </a:extLst>
              </p:cNvPr>
              <p:cNvSpPr txBox="1">
                <a:spLocks noRot="1" noChangeAspect="1" noMove="1" noResize="1" noEditPoints="1" noAdjustHandles="1" noChangeArrowheads="1" noChangeShapeType="1" noTextEdit="1"/>
              </p:cNvSpPr>
              <p:nvPr/>
            </p:nvSpPr>
            <p:spPr>
              <a:xfrm>
                <a:off x="5791200" y="5094537"/>
                <a:ext cx="1828800" cy="611321"/>
              </a:xfrm>
              <a:prstGeom prst="rect">
                <a:avLst/>
              </a:prstGeom>
              <a:blipFill>
                <a:blip r:embed="rId7"/>
                <a:stretch>
                  <a:fillRect t="-1000" b="-6000"/>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0826443-7A57-4BA1-87E4-19EEE9C7FFFF}"/>
              </a:ext>
            </a:extLst>
          </p:cNvPr>
          <p:cNvSpPr txBox="1"/>
          <p:nvPr/>
        </p:nvSpPr>
        <p:spPr>
          <a:xfrm>
            <a:off x="2996047" y="3126170"/>
            <a:ext cx="900608" cy="261610"/>
          </a:xfrm>
          <a:prstGeom prst="rect">
            <a:avLst/>
          </a:prstGeom>
          <a:solidFill>
            <a:schemeClr val="bg1"/>
          </a:solidFill>
        </p:spPr>
        <p:txBody>
          <a:bodyPr wrap="square" rtlCol="0">
            <a:spAutoFit/>
          </a:bodyPr>
          <a:lstStyle/>
          <a:p>
            <a:pPr algn="ctr"/>
            <a:r>
              <a:rPr lang="en-US" sz="1100" b="1" dirty="0">
                <a:solidFill>
                  <a:srgbClr val="0000CC"/>
                </a:solidFill>
              </a:rPr>
              <a:t>Bilinear</a:t>
            </a:r>
          </a:p>
        </p:txBody>
      </p:sp>
      <p:sp>
        <p:nvSpPr>
          <p:cNvPr id="27" name="TextBox 26">
            <a:extLst>
              <a:ext uri="{FF2B5EF4-FFF2-40B4-BE49-F238E27FC236}">
                <a16:creationId xmlns:a16="http://schemas.microsoft.com/office/drawing/2014/main" id="{3AA88800-B3CD-4FF3-A854-9B3C04B8A722}"/>
              </a:ext>
            </a:extLst>
          </p:cNvPr>
          <p:cNvSpPr txBox="1"/>
          <p:nvPr/>
        </p:nvSpPr>
        <p:spPr>
          <a:xfrm>
            <a:off x="901983" y="2568920"/>
            <a:ext cx="605133" cy="261610"/>
          </a:xfrm>
          <a:prstGeom prst="rect">
            <a:avLst/>
          </a:prstGeom>
          <a:solidFill>
            <a:schemeClr val="bg1"/>
          </a:solidFill>
        </p:spPr>
        <p:txBody>
          <a:bodyPr wrap="square" rtlCol="0">
            <a:spAutoFit/>
          </a:bodyPr>
          <a:lstStyle/>
          <a:p>
            <a:pPr algn="ctr"/>
            <a:r>
              <a:rPr lang="en-US" sz="1100" b="1" dirty="0">
                <a:solidFill>
                  <a:srgbClr val="0000CC"/>
                </a:solidFill>
              </a:rPr>
              <a:t>WBS</a:t>
            </a:r>
          </a:p>
        </p:txBody>
      </p:sp>
      <p:sp>
        <p:nvSpPr>
          <p:cNvPr id="20" name="TextBox 19">
            <a:extLst>
              <a:ext uri="{FF2B5EF4-FFF2-40B4-BE49-F238E27FC236}">
                <a16:creationId xmlns:a16="http://schemas.microsoft.com/office/drawing/2014/main" id="{6EDB39EE-7A1B-4BB2-8B61-012D2DF1B5E2}"/>
              </a:ext>
            </a:extLst>
          </p:cNvPr>
          <p:cNvSpPr txBox="1"/>
          <p:nvPr/>
        </p:nvSpPr>
        <p:spPr>
          <a:xfrm>
            <a:off x="4148077" y="2856529"/>
            <a:ext cx="683407" cy="261610"/>
          </a:xfrm>
          <a:prstGeom prst="rect">
            <a:avLst/>
          </a:prstGeom>
          <a:solidFill>
            <a:schemeClr val="bg1"/>
          </a:solidFill>
        </p:spPr>
        <p:txBody>
          <a:bodyPr wrap="square" rtlCol="0">
            <a:spAutoFit/>
          </a:bodyPr>
          <a:lstStyle/>
          <a:p>
            <a:pPr algn="ctr"/>
            <a:r>
              <a:rPr lang="en-US" sz="1100" b="1" dirty="0">
                <a:solidFill>
                  <a:srgbClr val="0000CC"/>
                </a:solidFill>
              </a:rPr>
              <a:t>IARF</a:t>
            </a:r>
          </a:p>
        </p:txBody>
      </p:sp>
      <p:cxnSp>
        <p:nvCxnSpPr>
          <p:cNvPr id="23" name="Straight Arrow Connector 22">
            <a:extLst>
              <a:ext uri="{FF2B5EF4-FFF2-40B4-BE49-F238E27FC236}">
                <a16:creationId xmlns:a16="http://schemas.microsoft.com/office/drawing/2014/main" id="{40A484AF-3EE5-4663-94FF-AE0025F97348}"/>
              </a:ext>
            </a:extLst>
          </p:cNvPr>
          <p:cNvCxnSpPr>
            <a:cxnSpLocks/>
          </p:cNvCxnSpPr>
          <p:nvPr/>
        </p:nvCxnSpPr>
        <p:spPr>
          <a:xfrm flipV="1">
            <a:off x="4541103" y="2496060"/>
            <a:ext cx="0" cy="37152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9B7B684-D0F1-41AE-9D22-0903EFB018D8}"/>
              </a:ext>
            </a:extLst>
          </p:cNvPr>
          <p:cNvSpPr txBox="1"/>
          <p:nvPr/>
        </p:nvSpPr>
        <p:spPr>
          <a:xfrm>
            <a:off x="1363953" y="5368493"/>
            <a:ext cx="1632094" cy="430887"/>
          </a:xfrm>
          <a:prstGeom prst="rect">
            <a:avLst/>
          </a:prstGeom>
          <a:solidFill>
            <a:schemeClr val="bg1"/>
          </a:solidFill>
        </p:spPr>
        <p:txBody>
          <a:bodyPr wrap="square" rtlCol="0">
            <a:spAutoFit/>
          </a:bodyPr>
          <a:lstStyle/>
          <a:p>
            <a:pPr algn="ctr"/>
            <a:r>
              <a:rPr lang="en-US" sz="1100" b="1" dirty="0">
                <a:solidFill>
                  <a:srgbClr val="0000CC"/>
                </a:solidFill>
              </a:rPr>
              <a:t>Excellent match throughout history!</a:t>
            </a:r>
          </a:p>
        </p:txBody>
      </p:sp>
      <p:sp>
        <p:nvSpPr>
          <p:cNvPr id="22" name="TextBox 21">
            <a:extLst>
              <a:ext uri="{FF2B5EF4-FFF2-40B4-BE49-F238E27FC236}">
                <a16:creationId xmlns:a16="http://schemas.microsoft.com/office/drawing/2014/main" id="{02ACED2A-B254-46AE-9C66-6C4D6A5E89C6}"/>
              </a:ext>
            </a:extLst>
          </p:cNvPr>
          <p:cNvSpPr txBox="1"/>
          <p:nvPr/>
        </p:nvSpPr>
        <p:spPr>
          <a:xfrm>
            <a:off x="1421506" y="3410356"/>
            <a:ext cx="1876475" cy="261610"/>
          </a:xfrm>
          <a:prstGeom prst="rect">
            <a:avLst/>
          </a:prstGeom>
          <a:solidFill>
            <a:schemeClr val="bg1"/>
          </a:solidFill>
        </p:spPr>
        <p:txBody>
          <a:bodyPr wrap="square" rtlCol="0">
            <a:spAutoFit/>
          </a:bodyPr>
          <a:lstStyle/>
          <a:p>
            <a:pPr algn="ctr"/>
            <a:r>
              <a:rPr lang="en-US" sz="1100" b="1" dirty="0">
                <a:solidFill>
                  <a:srgbClr val="0000CC"/>
                </a:solidFill>
              </a:rPr>
              <a:t>Phase redistribution</a:t>
            </a:r>
          </a:p>
        </p:txBody>
      </p:sp>
      <p:cxnSp>
        <p:nvCxnSpPr>
          <p:cNvPr id="24" name="Straight Arrow Connector 23">
            <a:extLst>
              <a:ext uri="{FF2B5EF4-FFF2-40B4-BE49-F238E27FC236}">
                <a16:creationId xmlns:a16="http://schemas.microsoft.com/office/drawing/2014/main" id="{102E015C-9DB1-4113-B470-F0EF2C848B98}"/>
              </a:ext>
            </a:extLst>
          </p:cNvPr>
          <p:cNvCxnSpPr>
            <a:cxnSpLocks/>
          </p:cNvCxnSpPr>
          <p:nvPr/>
        </p:nvCxnSpPr>
        <p:spPr>
          <a:xfrm flipV="1">
            <a:off x="2137077" y="3183362"/>
            <a:ext cx="4773" cy="2269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9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E4DAEDC-B77E-4889-867A-DAC32847B0BE}"/>
                  </a:ext>
                </a:extLst>
              </p:cNvPr>
              <p:cNvSpPr/>
              <p:nvPr/>
            </p:nvSpPr>
            <p:spPr>
              <a:xfrm>
                <a:off x="285237" y="6272375"/>
                <a:ext cx="5490081" cy="1126719"/>
              </a:xfrm>
              <a:prstGeom prst="rect">
                <a:avLst/>
              </a:prstGeom>
            </p:spPr>
            <p:txBody>
              <a:bodyPr wrap="square">
                <a:spAutoFit/>
              </a:bodyPr>
              <a:lstStyle/>
              <a:p>
                <a:pPr marL="117475" algn="just">
                  <a:lnSpc>
                    <a:spcPts val="1300"/>
                  </a:lnSpc>
                </a:pPr>
                <a:r>
                  <a:rPr lang="en-US" altLang="en-US" sz="1200" b="1" dirty="0">
                    <a:cs typeface="Arial" panose="020B0604020202020204" pitchFamily="34" charset="0"/>
                  </a:rPr>
                  <a:t>Challenge &amp; Issues:</a:t>
                </a:r>
              </a:p>
              <a:p>
                <a:pPr marL="288925" indent="-171450">
                  <a:lnSpc>
                    <a:spcPts val="1300"/>
                  </a:lnSpc>
                  <a:buClr>
                    <a:schemeClr val="tx1"/>
                  </a:buClr>
                  <a:buSzPct val="130000"/>
                  <a:buFont typeface="Arial" panose="020B0604020202020204" pitchFamily="34" charset="0"/>
                  <a:buChar char="●"/>
                </a:pPr>
                <a:r>
                  <a:rPr lang="en-US" altLang="en-US" sz="1200" b="1" dirty="0">
                    <a:solidFill>
                      <a:srgbClr val="FF0000"/>
                    </a:solidFill>
                    <a:cs typeface="Arial" panose="020B0604020202020204" pitchFamily="34" charset="0"/>
                  </a:rPr>
                  <a:t>[De-superposition]</a:t>
                </a:r>
                <a:r>
                  <a:rPr lang="en-US" altLang="en-US" sz="1200" b="1" dirty="0">
                    <a:solidFill>
                      <a:schemeClr val="accent2"/>
                    </a:solidFill>
                    <a:cs typeface="Arial" panose="020B0604020202020204" pitchFamily="34" charset="0"/>
                  </a:rPr>
                  <a:t> Blasingame and Poe added “Finite-conductivity” element of trilinear solution to Okzan’s solution which includes the pseudo radial flow at the late time. This de-superposition technique requires multiple solutions and longer computational time.</a:t>
                </a:r>
              </a:p>
              <a:p>
                <a:pPr marL="288925" indent="-171450">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Use </a:t>
                </a:r>
                <a14:m>
                  <m:oMath xmlns:m="http://schemas.openxmlformats.org/officeDocument/2006/math">
                    <m:sSub>
                      <m:sSubPr>
                        <m:ctrlPr>
                          <a:rPr lang="en-US" sz="1200" b="1" i="1">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𝒔</m:t>
                        </m:r>
                      </m:e>
                      <m:sub>
                        <m:r>
                          <a:rPr lang="en-US" sz="1200" b="1" i="1" smtClean="0">
                            <a:solidFill>
                              <a:schemeClr val="accent2"/>
                            </a:solidFill>
                            <a:latin typeface="Cambria Math" panose="02040503050406030204" pitchFamily="18" charset="0"/>
                          </a:rPr>
                          <m:t>𝒇</m:t>
                        </m:r>
                      </m:sub>
                    </m:sSub>
                    <m:r>
                      <a:rPr lang="en-US" sz="1200" b="1" i="1" smtClean="0">
                        <a:solidFill>
                          <a:schemeClr val="accent2"/>
                        </a:solidFill>
                        <a:latin typeface="Cambria Math" panose="02040503050406030204" pitchFamily="18" charset="0"/>
                      </a:rPr>
                      <m:t>≈</m:t>
                    </m:r>
                    <m:r>
                      <a:rPr lang="en-US" sz="1200" b="1" i="1" smtClean="0">
                        <a:solidFill>
                          <a:schemeClr val="accent2"/>
                        </a:solidFill>
                        <a:latin typeface="Cambria Math" panose="02040503050406030204" pitchFamily="18" charset="0"/>
                      </a:rPr>
                      <m:t>𝟎</m:t>
                    </m:r>
                  </m:oMath>
                </a14:m>
                <a:r>
                  <a:rPr lang="en-US" sz="1200" b="1" dirty="0">
                    <a:solidFill>
                      <a:schemeClr val="accent2"/>
                    </a:solidFill>
                  </a:rPr>
                  <a:t> and </a:t>
                </a:r>
                <a14:m>
                  <m:oMath xmlns:m="http://schemas.openxmlformats.org/officeDocument/2006/math">
                    <m:sSub>
                      <m:sSubPr>
                        <m:ctrlPr>
                          <a:rPr lang="en-US" sz="1200" b="1" i="1">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𝜼</m:t>
                        </m:r>
                      </m:e>
                      <m:sub>
                        <m:r>
                          <a:rPr lang="en-US" sz="1200" b="1" i="1" smtClean="0">
                            <a:solidFill>
                              <a:schemeClr val="accent2"/>
                            </a:solidFill>
                            <a:latin typeface="Cambria Math" panose="02040503050406030204" pitchFamily="18" charset="0"/>
                          </a:rPr>
                          <m:t>𝒇𝑫</m:t>
                        </m:r>
                      </m:sub>
                    </m:sSub>
                    <m:r>
                      <a:rPr lang="en-US" sz="1200" b="1" i="1" smtClean="0">
                        <a:solidFill>
                          <a:schemeClr val="accent2"/>
                        </a:solidFill>
                        <a:latin typeface="Cambria Math" panose="02040503050406030204" pitchFamily="18" charset="0"/>
                      </a:rPr>
                      <m:t>≈</m:t>
                    </m:r>
                    <m:r>
                      <a:rPr lang="en-US" sz="1200" b="1" i="1" smtClean="0">
                        <a:solidFill>
                          <a:schemeClr val="accent2"/>
                        </a:solidFill>
                        <a:latin typeface="Cambria Math" panose="02040503050406030204" pitchFamily="18" charset="0"/>
                      </a:rPr>
                      <m:t>𝟐𝟎𝟎</m:t>
                    </m:r>
                    <m:r>
                      <a:rPr lang="en-US" sz="1200" b="1" i="1" smtClean="0">
                        <a:solidFill>
                          <a:schemeClr val="accent2"/>
                        </a:solidFill>
                        <a:latin typeface="Cambria Math" panose="02040503050406030204" pitchFamily="18" charset="0"/>
                      </a:rPr>
                      <m:t>×</m:t>
                    </m:r>
                    <m:sSub>
                      <m:sSubPr>
                        <m:ctrlPr>
                          <a:rPr lang="en-US" sz="1200" b="1" i="1">
                            <a:solidFill>
                              <a:schemeClr val="accent2"/>
                            </a:solidFill>
                            <a:latin typeface="Cambria Math" panose="02040503050406030204" pitchFamily="18" charset="0"/>
                          </a:rPr>
                        </m:ctrlPr>
                      </m:sSubPr>
                      <m:e>
                        <m:r>
                          <a:rPr lang="en-US" sz="1200" b="1" i="1" smtClean="0">
                            <a:solidFill>
                              <a:schemeClr val="accent2"/>
                            </a:solidFill>
                            <a:latin typeface="Cambria Math" panose="02040503050406030204" pitchFamily="18" charset="0"/>
                          </a:rPr>
                          <m:t>𝑪</m:t>
                        </m:r>
                      </m:e>
                      <m:sub>
                        <m:r>
                          <a:rPr lang="en-US" sz="1200" b="1" i="1" smtClean="0">
                            <a:solidFill>
                              <a:schemeClr val="accent2"/>
                            </a:solidFill>
                            <a:latin typeface="Cambria Math" panose="02040503050406030204" pitchFamily="18" charset="0"/>
                          </a:rPr>
                          <m:t>𝒇𝑫</m:t>
                        </m:r>
                      </m:sub>
                    </m:sSub>
                  </m:oMath>
                </a14:m>
                <a:endParaRPr lang="en-US" altLang="en-US" sz="1200" b="1" dirty="0">
                  <a:solidFill>
                    <a:schemeClr val="accent2"/>
                  </a:solidFill>
                  <a:cs typeface="Arial" panose="020B0604020202020204" pitchFamily="34" charset="0"/>
                </a:endParaRPr>
              </a:p>
            </p:txBody>
          </p:sp>
        </mc:Choice>
        <mc:Fallback xmlns="">
          <p:sp>
            <p:nvSpPr>
              <p:cNvPr id="13" name="Rectangle 12">
                <a:extLst>
                  <a:ext uri="{FF2B5EF4-FFF2-40B4-BE49-F238E27FC236}">
                    <a16:creationId xmlns:a16="http://schemas.microsoft.com/office/drawing/2014/main" id="{6E4DAEDC-B77E-4889-867A-DAC32847B0BE}"/>
                  </a:ext>
                </a:extLst>
              </p:cNvPr>
              <p:cNvSpPr>
                <a:spLocks noRot="1" noChangeAspect="1" noMove="1" noResize="1" noEditPoints="1" noAdjustHandles="1" noChangeArrowheads="1" noChangeShapeType="1" noTextEdit="1"/>
              </p:cNvSpPr>
              <p:nvPr/>
            </p:nvSpPr>
            <p:spPr>
              <a:xfrm>
                <a:off x="285237" y="6272375"/>
                <a:ext cx="5490081" cy="1126719"/>
              </a:xfrm>
              <a:prstGeom prst="rect">
                <a:avLst/>
              </a:prstGeom>
              <a:blipFill>
                <a:blip r:embed="rId2"/>
                <a:stretch>
                  <a:fillRect t="-2703" b="-1622"/>
                </a:stretch>
              </a:blipFill>
            </p:spPr>
            <p:txBody>
              <a:bodyPr/>
              <a:lstStyle/>
              <a:p>
                <a:r>
                  <a:rPr lang="en-US">
                    <a:noFill/>
                  </a:rPr>
                  <a:t> </a:t>
                </a:r>
              </a:p>
            </p:txBody>
          </p:sp>
        </mc:Fallback>
      </mc:AlternateContent>
      <p:sp>
        <p:nvSpPr>
          <p:cNvPr id="7171" name="Rectangle 8"/>
          <p:cNvSpPr>
            <a:spLocks noChangeArrowheads="1"/>
          </p:cNvSpPr>
          <p:nvPr/>
        </p:nvSpPr>
        <p:spPr bwMode="auto">
          <a:xfrm>
            <a:off x="0" y="260659"/>
            <a:ext cx="10058400" cy="37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i="1" dirty="0">
                <a:solidFill>
                  <a:schemeClr val="tx2"/>
                </a:solidFill>
              </a:rPr>
              <a:t>Method of Work / Discussion of Results</a:t>
            </a:r>
            <a:endParaRPr lang="en-US" altLang="en-US" b="1" dirty="0">
              <a:solidFill>
                <a:schemeClr val="tx2"/>
              </a:solidFill>
            </a:endParaRPr>
          </a:p>
        </p:txBody>
      </p:sp>
      <p:sp>
        <p:nvSpPr>
          <p:cNvPr id="2" name="Slide Number Placeholder 1"/>
          <p:cNvSpPr>
            <a:spLocks noGrp="1"/>
          </p:cNvSpPr>
          <p:nvPr>
            <p:ph type="sldNum" sz="quarter" idx="10"/>
          </p:nvPr>
        </p:nvSpPr>
        <p:spPr/>
        <p:txBody>
          <a:bodyPr/>
          <a:lstStyle/>
          <a:p>
            <a:pPr>
              <a:defRPr/>
            </a:pPr>
            <a:r>
              <a:rPr lang="en-US" altLang="en-US"/>
              <a:t> | Slide </a:t>
            </a:r>
            <a:r>
              <a:rPr lang="en-US" altLang="en-US">
                <a:cs typeface="Arial" panose="020B0604020202020204" pitchFamily="34" charset="0"/>
              </a:rPr>
              <a:t>— </a:t>
            </a:r>
            <a:fld id="{EE7801D9-14B3-452E-BC8A-C6212BB4B565}" type="slidenum">
              <a:rPr lang="en-US" altLang="en-US" smtClean="0">
                <a:solidFill>
                  <a:srgbClr val="FF0000"/>
                </a:solidFill>
              </a:rPr>
              <a:pPr>
                <a:defRPr/>
              </a:pPr>
              <a:t>4</a:t>
            </a:fld>
            <a:r>
              <a:rPr lang="en-US" altLang="en-US"/>
              <a:t>/4 | </a:t>
            </a:r>
          </a:p>
        </p:txBody>
      </p:sp>
      <p:sp>
        <p:nvSpPr>
          <p:cNvPr id="4" name="TextBox 6">
            <a:extLst>
              <a:ext uri="{FF2B5EF4-FFF2-40B4-BE49-F238E27FC236}">
                <a16:creationId xmlns:a16="http://schemas.microsoft.com/office/drawing/2014/main" id="{EA5010E0-F1AB-4A21-9166-2556524E4BC9}"/>
              </a:ext>
            </a:extLst>
          </p:cNvPr>
          <p:cNvSpPr txBox="1">
            <a:spLocks/>
          </p:cNvSpPr>
          <p:nvPr/>
        </p:nvSpPr>
        <p:spPr bwMode="auto">
          <a:xfrm>
            <a:off x="152399" y="638269"/>
            <a:ext cx="5490081" cy="175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ts val="1300"/>
              </a:lnSpc>
            </a:pPr>
            <a:r>
              <a:rPr lang="en-US" altLang="en-US" sz="1200" b="1" u="sng" dirty="0">
                <a:cs typeface="Arial" panose="020B0604020202020204" pitchFamily="34" charset="0"/>
              </a:rPr>
              <a:t>Method of Work</a:t>
            </a:r>
            <a:r>
              <a:rPr lang="en-US" altLang="en-US" sz="1200" b="1" dirty="0">
                <a:cs typeface="Arial" panose="020B0604020202020204" pitchFamily="34" charset="0"/>
              </a:rPr>
              <a:t>:</a:t>
            </a:r>
            <a:r>
              <a:rPr lang="en-US" altLang="en-US" sz="1200" b="1" dirty="0">
                <a:solidFill>
                  <a:schemeClr val="bg1">
                    <a:lumMod val="50000"/>
                  </a:schemeClr>
                </a:solidFill>
                <a:cs typeface="Arial" panose="020B0604020202020204" pitchFamily="34" charset="0"/>
              </a:rPr>
              <a:t> </a:t>
            </a:r>
            <a:endParaRPr lang="en-US" altLang="en-US" sz="1200" b="1" dirty="0">
              <a:cs typeface="Arial" panose="020B0604020202020204" pitchFamily="34" charset="0"/>
            </a:endParaRPr>
          </a:p>
          <a:p>
            <a:pPr marL="117475" algn="just">
              <a:lnSpc>
                <a:spcPts val="1300"/>
              </a:lnSpc>
            </a:pPr>
            <a:endParaRPr lang="en-US" altLang="en-US" sz="1200" b="1" dirty="0">
              <a:cs typeface="Arial" panose="020B0604020202020204" pitchFamily="34" charset="0"/>
            </a:endParaRPr>
          </a:p>
          <a:p>
            <a:pPr marL="117475" algn="just">
              <a:lnSpc>
                <a:spcPts val="1300"/>
              </a:lnSpc>
            </a:pPr>
            <a:r>
              <a:rPr lang="en-US" altLang="en-US" sz="1200" b="1" dirty="0">
                <a:cs typeface="Arial" panose="020B0604020202020204" pitchFamily="34" charset="0"/>
              </a:rPr>
              <a:t>Starting Point:</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buildup test requires the adjustment of the time and pressure plotting functions. In diagnostic plot, Agarwal effective shut-in pseudo time is used. </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Type curve matching requires Stehfest’s algorithm. </a:t>
            </a:r>
          </a:p>
          <a:p>
            <a:pPr marL="288925" indent="-171450" algn="just">
              <a:lnSpc>
                <a:spcPts val="1300"/>
              </a:lnSpc>
              <a:buClr>
                <a:schemeClr val="tx1"/>
              </a:buClr>
              <a:buSzPct val="130000"/>
              <a:buFont typeface="Arial" panose="020B0604020202020204" pitchFamily="34" charset="0"/>
              <a:buChar char="●"/>
            </a:pPr>
            <a:endParaRPr lang="en-US" altLang="en-US" sz="1200" b="1" dirty="0">
              <a:cs typeface="Arial" panose="020B0604020202020204" pitchFamily="34" charset="0"/>
            </a:endParaRPr>
          </a:p>
          <a:p>
            <a:pPr algn="just">
              <a:lnSpc>
                <a:spcPts val="1300"/>
              </a:lnSpc>
            </a:pPr>
            <a:r>
              <a:rPr lang="en-US" altLang="en-US" sz="1200" b="1" u="sng" dirty="0">
                <a:cs typeface="Arial" panose="020B0604020202020204" pitchFamily="34" charset="0"/>
              </a:rPr>
              <a:t>Governing Equations:</a:t>
            </a:r>
            <a:endParaRPr lang="en-US" altLang="en-US" sz="1200" b="1" dirty="0">
              <a:solidFill>
                <a:schemeClr val="accent2"/>
              </a:solidFill>
              <a:cs typeface="Arial" panose="020B0604020202020204" pitchFamily="34" charset="0"/>
            </a:endParaRPr>
          </a:p>
          <a:p>
            <a:pPr marL="288925" indent="-171450" algn="just">
              <a:lnSpc>
                <a:spcPts val="1300"/>
              </a:lnSpc>
              <a:buClr>
                <a:schemeClr val="tx1"/>
              </a:buClr>
              <a:buSzPct val="130000"/>
              <a:buFont typeface="Arial" panose="020B0604020202020204" pitchFamily="34" charset="0"/>
              <a:buChar char="●"/>
            </a:pPr>
            <a:endParaRPr lang="en-US" altLang="en-US" sz="1200" b="1" dirty="0">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6">
                <a:extLst>
                  <a:ext uri="{FF2B5EF4-FFF2-40B4-BE49-F238E27FC236}">
                    <a16:creationId xmlns:a16="http://schemas.microsoft.com/office/drawing/2014/main" id="{1A0BBE80-C91F-4D39-A239-74AA870542F1}"/>
                  </a:ext>
                </a:extLst>
              </p:cNvPr>
              <p:cNvSpPr txBox="1">
                <a:spLocks/>
              </p:cNvSpPr>
              <p:nvPr/>
            </p:nvSpPr>
            <p:spPr bwMode="auto">
              <a:xfrm>
                <a:off x="5929662" y="638269"/>
                <a:ext cx="3976340" cy="70942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ts val="1300"/>
                  </a:lnSpc>
                </a:pPr>
                <a:r>
                  <a:rPr lang="en-US" altLang="en-US" sz="1200" b="1" u="sng" dirty="0">
                    <a:cs typeface="Arial" panose="020B0604020202020204" pitchFamily="34" charset="0"/>
                  </a:rPr>
                  <a:t>Discussion of Results</a:t>
                </a:r>
                <a:r>
                  <a:rPr lang="en-US" altLang="en-US" sz="1200" b="1" dirty="0">
                    <a:cs typeface="Arial" panose="020B0604020202020204" pitchFamily="34" charset="0"/>
                  </a:rPr>
                  <a:t>:</a:t>
                </a:r>
                <a:r>
                  <a:rPr lang="en-US" altLang="en-US" sz="1200" b="1" dirty="0">
                    <a:solidFill>
                      <a:schemeClr val="bg1">
                        <a:lumMod val="50000"/>
                      </a:schemeClr>
                    </a:solidFill>
                    <a:cs typeface="Arial" panose="020B0604020202020204" pitchFamily="34" charset="0"/>
                  </a:rPr>
                  <a:t> </a:t>
                </a:r>
              </a:p>
              <a:p>
                <a:pPr algn="just">
                  <a:lnSpc>
                    <a:spcPts val="1300"/>
                  </a:lnSpc>
                </a:pPr>
                <a:endParaRPr lang="en-US" altLang="en-US" sz="1200" b="1" dirty="0">
                  <a:solidFill>
                    <a:schemeClr val="bg1">
                      <a:lumMod val="50000"/>
                    </a:schemeClr>
                  </a:solidFill>
                  <a:cs typeface="Arial" panose="020B0604020202020204" pitchFamily="34" charset="0"/>
                </a:endParaRPr>
              </a:p>
              <a:p>
                <a:pPr algn="just">
                  <a:lnSpc>
                    <a:spcPts val="1300"/>
                  </a:lnSpc>
                </a:pPr>
                <a:r>
                  <a:rPr lang="en-US" altLang="en-US" sz="1200" b="1" dirty="0">
                    <a:solidFill>
                      <a:schemeClr val="bg1">
                        <a:lumMod val="50000"/>
                      </a:schemeClr>
                    </a:solidFill>
                    <a:cs typeface="Arial" panose="020B0604020202020204" pitchFamily="34" charset="0"/>
                  </a:rPr>
                  <a:t>   </a:t>
                </a:r>
                <a:r>
                  <a:rPr lang="en-US" altLang="en-US" sz="1200" b="1" dirty="0">
                    <a:cs typeface="Arial" panose="020B0604020202020204" pitchFamily="34" charset="0"/>
                  </a:rPr>
                  <a:t>Diagnostics:</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Wellbore storage is changing, as the hump in the early time is seen. (= phase redistribution). The early portion of data has slope close to 1.</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bilinear flow is clear. The well test derivative </a:t>
                </a:r>
                <a14:m>
                  <m:oMath xmlns:m="http://schemas.openxmlformats.org/officeDocument/2006/math">
                    <m:sSubSup>
                      <m:sSubSupPr>
                        <m:ctrlPr>
                          <a:rPr lang="en-US" altLang="en-US" sz="1200" b="1" i="1" smtClean="0">
                            <a:solidFill>
                              <a:schemeClr val="accent2"/>
                            </a:solidFill>
                            <a:latin typeface="Cambria Math" panose="02040503050406030204" pitchFamily="18" charset="0"/>
                            <a:cs typeface="Arial" panose="020B0604020202020204" pitchFamily="34" charset="0"/>
                          </a:rPr>
                        </m:ctrlPr>
                      </m:sSubSupPr>
                      <m:e>
                        <m:r>
                          <a:rPr lang="en-US" altLang="en-US" sz="1200" b="1" i="1" smtClean="0">
                            <a:solidFill>
                              <a:schemeClr val="accent2"/>
                            </a:solidFill>
                            <a:latin typeface="Cambria Math" panose="02040503050406030204" pitchFamily="18" charset="0"/>
                            <a:cs typeface="Arial" panose="020B0604020202020204" pitchFamily="34" charset="0"/>
                          </a:rPr>
                          <m:t>𝒑</m:t>
                        </m:r>
                      </m:e>
                      <m:sub>
                        <m:r>
                          <a:rPr lang="en-US" altLang="en-US" sz="1200" b="1" i="1" smtClean="0">
                            <a:solidFill>
                              <a:schemeClr val="accent2"/>
                            </a:solidFill>
                            <a:latin typeface="Cambria Math" panose="02040503050406030204" pitchFamily="18" charset="0"/>
                            <a:cs typeface="Arial" panose="020B0604020202020204" pitchFamily="34" charset="0"/>
                          </a:rPr>
                          <m:t>𝑫</m:t>
                        </m:r>
                      </m:sub>
                      <m:sup>
                        <m:r>
                          <a:rPr lang="en-US" altLang="en-US" sz="1200" b="1" i="1" smtClean="0">
                            <a:solidFill>
                              <a:schemeClr val="accent2"/>
                            </a:solidFill>
                            <a:latin typeface="Cambria Math" panose="02040503050406030204" pitchFamily="18" charset="0"/>
                            <a:cs typeface="Arial" panose="020B0604020202020204" pitchFamily="34" charset="0"/>
                          </a:rPr>
                          <m:t>′</m:t>
                        </m:r>
                      </m:sup>
                    </m:sSubSup>
                    <m:r>
                      <a:rPr lang="en-US" altLang="en-US" sz="1200" b="1" i="1" smtClean="0">
                        <a:solidFill>
                          <a:schemeClr val="accent2"/>
                        </a:solidFill>
                        <a:latin typeface="Cambria Math" panose="02040503050406030204" pitchFamily="18" charset="0"/>
                        <a:cs typeface="Arial" panose="020B0604020202020204" pitchFamily="34" charset="0"/>
                      </a:rPr>
                      <m:t> </m:t>
                    </m:r>
                  </m:oMath>
                </a14:m>
                <a:r>
                  <a:rPr lang="en-US" altLang="en-US" sz="1200" b="1" dirty="0">
                    <a:solidFill>
                      <a:schemeClr val="accent2"/>
                    </a:solidFill>
                    <a:cs typeface="Arial" panose="020B0604020202020204" pitchFamily="34" charset="0"/>
                  </a:rPr>
                  <a:t>has slope of 1/4.</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IARF data is still 1 log cycle away from the last data point, but the match is excellent.</a:t>
                </a:r>
              </a:p>
              <a:p>
                <a:pPr marL="117475" algn="just">
                  <a:lnSpc>
                    <a:spcPts val="1300"/>
                  </a:lnSpc>
                </a:pPr>
                <a:endParaRPr lang="en-US" altLang="en-US" sz="1200" b="1" dirty="0">
                  <a:cs typeface="Arial" panose="020B0604020202020204" pitchFamily="34" charset="0"/>
                </a:endParaRPr>
              </a:p>
              <a:p>
                <a:pPr marL="117475" algn="just">
                  <a:lnSpc>
                    <a:spcPts val="1300"/>
                  </a:lnSpc>
                </a:pPr>
                <a:r>
                  <a:rPr lang="en-US" altLang="en-US" sz="1200" b="1" dirty="0">
                    <a:cs typeface="Arial" panose="020B0604020202020204" pitchFamily="34" charset="0"/>
                  </a:rPr>
                  <a:t>Analyses:</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Permeability from PTA is identical to the one from RTA (k = 0.016 md). </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Fracture half-length from PTA (xf = 119 ft) agrees extremely well with the one from RTA (xf = 112 ft)</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IARF period is expected after bilinear flow.</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According to PTA, fracture is finite fracture-conductive (FcD = 4) In RTA, FcD = 27 (still finite-conductive). Bilinear flow regime is more pronounced in PBU.</a:t>
                </a:r>
              </a:p>
              <a:p>
                <a:pPr marL="288925" indent="-171450" algn="just">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a:p>
                <a:pPr marL="117475" algn="just">
                  <a:lnSpc>
                    <a:spcPts val="1300"/>
                  </a:lnSpc>
                </a:pPr>
                <a:r>
                  <a:rPr lang="en-US" altLang="en-US" sz="1200" b="1" dirty="0">
                    <a:cs typeface="Arial" panose="020B0604020202020204" pitchFamily="34" charset="0"/>
                  </a:rPr>
                  <a:t>Assessment: </a:t>
                </a:r>
                <a:endParaRPr lang="en-US" altLang="en-US" sz="1200" b="1" dirty="0">
                  <a:solidFill>
                    <a:schemeClr val="bg1">
                      <a:lumMod val="65000"/>
                    </a:schemeClr>
                  </a:solidFill>
                  <a:cs typeface="Arial" panose="020B0604020202020204" pitchFamily="34" charset="0"/>
                </a:endParaRP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IARF inferred, permeability estimate is good.</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Xf is solved implicitly from tDf matching </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Use L = 0.1-0.15 to smooth the data provides even better-quality well test derivative </a:t>
                </a:r>
              </a:p>
              <a:p>
                <a:pPr algn="just">
                  <a:lnSpc>
                    <a:spcPts val="1300"/>
                  </a:lnSpc>
                </a:pPr>
                <a:endParaRPr lang="en-US" altLang="en-US" sz="1200" b="1" u="sng" dirty="0">
                  <a:cs typeface="Arial" panose="020B0604020202020204" pitchFamily="34" charset="0"/>
                </a:endParaRPr>
              </a:p>
              <a:p>
                <a:pPr algn="just">
                  <a:lnSpc>
                    <a:spcPts val="1300"/>
                  </a:lnSpc>
                </a:pPr>
                <a:r>
                  <a:rPr lang="en-US" altLang="en-US" sz="1200" b="1" u="sng" dirty="0">
                    <a:cs typeface="Arial" panose="020B0604020202020204" pitchFamily="34" charset="0"/>
                  </a:rPr>
                  <a:t>Recommendations/Extra work</a:t>
                </a:r>
                <a:r>
                  <a:rPr lang="en-US" altLang="en-US" sz="1200" b="1" dirty="0">
                    <a:cs typeface="Arial" panose="020B0604020202020204" pitchFamily="34" charset="0"/>
                  </a:rPr>
                  <a:t>:</a:t>
                </a:r>
              </a:p>
              <a:p>
                <a:pPr marL="117475" algn="just">
                  <a:lnSpc>
                    <a:spcPts val="1300"/>
                  </a:lnSpc>
                </a:pPr>
                <a:r>
                  <a:rPr lang="en-US" altLang="en-US" sz="1200" b="1" dirty="0">
                    <a:cs typeface="Arial" panose="020B0604020202020204" pitchFamily="34" charset="0"/>
                  </a:rPr>
                  <a:t>How can the methodology be improved?</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a:t>
                </a:r>
                <a14:m>
                  <m:oMath xmlns:m="http://schemas.openxmlformats.org/officeDocument/2006/math">
                    <m:r>
                      <a:rPr lang="en-US" altLang="en-US" sz="1200" b="1" i="1" smtClean="0">
                        <a:solidFill>
                          <a:schemeClr val="accent2"/>
                        </a:solidFill>
                        <a:latin typeface="Cambria Math" panose="02040503050406030204" pitchFamily="18" charset="0"/>
                        <a:cs typeface="Arial" panose="020B0604020202020204" pitchFamily="34" charset="0"/>
                      </a:rPr>
                      <m:t>𝜷</m:t>
                    </m:r>
                  </m:oMath>
                </a14:m>
                <a:r>
                  <a:rPr lang="en-US" altLang="en-US" sz="1200" b="1" dirty="0">
                    <a:solidFill>
                      <a:schemeClr val="accent2"/>
                    </a:solidFill>
                    <a:cs typeface="Arial" panose="020B0604020202020204" pitchFamily="34" charset="0"/>
                  </a:rPr>
                  <a:t>-derivative is also computed. It is helped to spot out the flow behavior (1/4 for bilinear flow)</a:t>
                </a:r>
              </a:p>
              <a:p>
                <a:pPr marL="288925" indent="-171450" algn="just">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a:p>
                <a:pPr marL="117475" algn="just">
                  <a:lnSpc>
                    <a:spcPts val="1300"/>
                  </a:lnSpc>
                </a:pPr>
                <a:r>
                  <a:rPr lang="en-US" altLang="en-US" sz="1200" b="1" dirty="0">
                    <a:cs typeface="Arial" panose="020B0604020202020204" pitchFamily="34" charset="0"/>
                  </a:rPr>
                  <a:t>Technical developments that would help?</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augmented plot for </a:t>
                </a:r>
                <a14:m>
                  <m:oMath xmlns:m="http://schemas.openxmlformats.org/officeDocument/2006/math">
                    <m:r>
                      <a:rPr lang="en-US" altLang="en-US" sz="1200" b="1" i="1">
                        <a:solidFill>
                          <a:schemeClr val="accent2"/>
                        </a:solidFill>
                        <a:latin typeface="Cambria Math" panose="02040503050406030204" pitchFamily="18" charset="0"/>
                        <a:cs typeface="Arial" panose="020B0604020202020204" pitchFamily="34" charset="0"/>
                      </a:rPr>
                      <m:t>𝜷</m:t>
                    </m:r>
                  </m:oMath>
                </a14:m>
                <a:r>
                  <a:rPr lang="en-US" altLang="en-US" sz="1200" b="1" dirty="0">
                    <a:solidFill>
                      <a:schemeClr val="accent2"/>
                    </a:solidFill>
                    <a:cs typeface="Arial" panose="020B0604020202020204" pitchFamily="34" charset="0"/>
                  </a:rPr>
                  <a:t>-derivative </a:t>
                </a:r>
              </a:p>
              <a:p>
                <a:pPr marL="288925" indent="-171450" algn="just">
                  <a:lnSpc>
                    <a:spcPts val="1300"/>
                  </a:lnSpc>
                  <a:buClr>
                    <a:schemeClr val="tx1"/>
                  </a:buClr>
                  <a:buSzPct val="130000"/>
                  <a:buFont typeface="Arial" panose="020B0604020202020204" pitchFamily="34" charset="0"/>
                  <a:buChar char="●"/>
                </a:pPr>
                <a:r>
                  <a:rPr lang="en-US" altLang="en-US" sz="1200" b="1" dirty="0">
                    <a:solidFill>
                      <a:schemeClr val="accent2"/>
                    </a:solidFill>
                    <a:cs typeface="Arial" panose="020B0604020202020204" pitchFamily="34" charset="0"/>
                  </a:rPr>
                  <a:t>The </a:t>
                </a:r>
                <a14:m>
                  <m:oMath xmlns:m="http://schemas.openxmlformats.org/officeDocument/2006/math">
                    <m:r>
                      <a:rPr lang="en-US" altLang="en-US" sz="1200" b="1" i="0" smtClean="0">
                        <a:solidFill>
                          <a:schemeClr val="accent2"/>
                        </a:solidFill>
                        <a:latin typeface="Cambria Math" panose="02040503050406030204" pitchFamily="18" charset="0"/>
                        <a:cs typeface="Arial" panose="020B0604020202020204" pitchFamily="34" charset="0"/>
                      </a:rPr>
                      <m:t>𝚫</m:t>
                    </m:r>
                    <m:sSub>
                      <m:sSubPr>
                        <m:ctrlPr>
                          <a:rPr lang="en-US" altLang="en-US" sz="1200" b="1" i="1" smtClean="0">
                            <a:solidFill>
                              <a:schemeClr val="accent2"/>
                            </a:solidFill>
                            <a:latin typeface="Cambria Math" panose="02040503050406030204" pitchFamily="18" charset="0"/>
                            <a:cs typeface="Arial" panose="020B0604020202020204" pitchFamily="34" charset="0"/>
                          </a:rPr>
                        </m:ctrlPr>
                      </m:sSubPr>
                      <m:e>
                        <m:r>
                          <a:rPr lang="en-US" altLang="en-US" sz="1200" b="1" i="0" smtClean="0">
                            <a:solidFill>
                              <a:schemeClr val="accent2"/>
                            </a:solidFill>
                            <a:latin typeface="Cambria Math" panose="02040503050406030204" pitchFamily="18" charset="0"/>
                            <a:cs typeface="Arial" panose="020B0604020202020204" pitchFamily="34" charset="0"/>
                          </a:rPr>
                          <m:t>𝐩</m:t>
                        </m:r>
                      </m:e>
                      <m:sub>
                        <m:r>
                          <a:rPr lang="en-US" altLang="en-US" sz="1200" b="1" i="0" smtClean="0">
                            <a:solidFill>
                              <a:schemeClr val="accent2"/>
                            </a:solidFill>
                            <a:latin typeface="Cambria Math" panose="02040503050406030204" pitchFamily="18" charset="0"/>
                            <a:cs typeface="Arial" panose="020B0604020202020204" pitchFamily="34" charset="0"/>
                          </a:rPr>
                          <m:t>𝐩𝐰𝐬</m:t>
                        </m:r>
                      </m:sub>
                    </m:sSub>
                  </m:oMath>
                </a14:m>
                <a:r>
                  <a:rPr lang="en-US" altLang="en-US" sz="1200" b="1" dirty="0">
                    <a:solidFill>
                      <a:schemeClr val="accent2"/>
                    </a:solidFill>
                    <a:cs typeface="Arial" panose="020B0604020202020204" pitchFamily="34" charset="0"/>
                  </a:rPr>
                  <a:t> vs </a:t>
                </a:r>
                <a14:m>
                  <m:oMath xmlns:m="http://schemas.openxmlformats.org/officeDocument/2006/math">
                    <m:rad>
                      <m:radPr>
                        <m:ctrlPr>
                          <a:rPr lang="en-US" altLang="en-US" sz="1200" b="1" i="1" smtClean="0">
                            <a:solidFill>
                              <a:schemeClr val="accent2"/>
                            </a:solidFill>
                            <a:latin typeface="Cambria Math" panose="02040503050406030204" pitchFamily="18" charset="0"/>
                            <a:cs typeface="Arial" panose="020B0604020202020204" pitchFamily="34" charset="0"/>
                          </a:rPr>
                        </m:ctrlPr>
                      </m:radPr>
                      <m:deg>
                        <m:r>
                          <m:rPr>
                            <m:brk m:alnAt="7"/>
                          </m:rPr>
                          <a:rPr lang="en-US" altLang="en-US" sz="1200" b="1" i="1" smtClean="0">
                            <a:solidFill>
                              <a:schemeClr val="accent2"/>
                            </a:solidFill>
                            <a:latin typeface="Cambria Math" panose="02040503050406030204" pitchFamily="18" charset="0"/>
                            <a:cs typeface="Arial" panose="020B0604020202020204" pitchFamily="34" charset="0"/>
                          </a:rPr>
                          <m:t>𝟒</m:t>
                        </m:r>
                      </m:deg>
                      <m:e>
                        <m:r>
                          <a:rPr lang="en-US" altLang="en-US" sz="1200" b="1" i="0" smtClean="0">
                            <a:solidFill>
                              <a:schemeClr val="accent2"/>
                            </a:solidFill>
                            <a:latin typeface="Cambria Math" panose="02040503050406030204" pitchFamily="18" charset="0"/>
                            <a:cs typeface="Arial" panose="020B0604020202020204" pitchFamily="34" charset="0"/>
                          </a:rPr>
                          <m:t>𝚫</m:t>
                        </m:r>
                        <m:sSub>
                          <m:sSubPr>
                            <m:ctrlPr>
                              <a:rPr lang="en-US" altLang="en-US" sz="1200" b="1" i="1" smtClean="0">
                                <a:solidFill>
                                  <a:schemeClr val="accent2"/>
                                </a:solidFill>
                                <a:latin typeface="Cambria Math" panose="02040503050406030204" pitchFamily="18" charset="0"/>
                                <a:cs typeface="Arial" panose="020B0604020202020204" pitchFamily="34" charset="0"/>
                              </a:rPr>
                            </m:ctrlPr>
                          </m:sSubPr>
                          <m:e>
                            <m:r>
                              <a:rPr lang="en-US" altLang="en-US" sz="1200" b="1" i="0" smtClean="0">
                                <a:solidFill>
                                  <a:schemeClr val="accent2"/>
                                </a:solidFill>
                                <a:latin typeface="Cambria Math" panose="02040503050406030204" pitchFamily="18" charset="0"/>
                                <a:cs typeface="Arial" panose="020B0604020202020204" pitchFamily="34" charset="0"/>
                              </a:rPr>
                              <m:t>𝐭</m:t>
                            </m:r>
                          </m:e>
                          <m:sub>
                            <m:r>
                              <a:rPr lang="en-US" altLang="en-US" sz="1200" b="1" i="0" smtClean="0">
                                <a:solidFill>
                                  <a:schemeClr val="accent2"/>
                                </a:solidFill>
                                <a:latin typeface="Cambria Math" panose="02040503050406030204" pitchFamily="18" charset="0"/>
                                <a:cs typeface="Arial" panose="020B0604020202020204" pitchFamily="34" charset="0"/>
                              </a:rPr>
                              <m:t>𝐬𝐚</m:t>
                            </m:r>
                          </m:sub>
                        </m:sSub>
                      </m:e>
                    </m:rad>
                  </m:oMath>
                </a14:m>
                <a:r>
                  <a:rPr lang="en-US" altLang="en-US" sz="1200" b="1" dirty="0">
                    <a:solidFill>
                      <a:schemeClr val="accent2"/>
                    </a:solidFill>
                    <a:cs typeface="Arial" panose="020B0604020202020204" pitchFamily="34" charset="0"/>
                  </a:rPr>
                  <a:t> plot or “Bi-linear flow” specialized plot could also be used to illustrate “Finite-conductivity” quantitatively by having the priori knowledge of permeability. </a:t>
                </a:r>
              </a:p>
              <a:p>
                <a:pPr marL="288925" indent="-171450">
                  <a:lnSpc>
                    <a:spcPts val="1300"/>
                  </a:lnSpc>
                  <a:buClr>
                    <a:schemeClr val="tx1"/>
                  </a:buClr>
                  <a:buSzPct val="130000"/>
                  <a:buFont typeface="Arial" panose="020B0604020202020204" pitchFamily="34" charset="0"/>
                  <a:buChar char="●"/>
                </a:pPr>
                <a:endParaRPr lang="en-US" altLang="en-US" sz="1200" b="1" dirty="0">
                  <a:solidFill>
                    <a:schemeClr val="accent2"/>
                  </a:solidFill>
                  <a:cs typeface="Arial" panose="020B0604020202020204" pitchFamily="34" charset="0"/>
                </a:endParaRPr>
              </a:p>
            </p:txBody>
          </p:sp>
        </mc:Choice>
        <mc:Fallback>
          <p:sp>
            <p:nvSpPr>
              <p:cNvPr id="5" name="TextBox 6">
                <a:extLst>
                  <a:ext uri="{FF2B5EF4-FFF2-40B4-BE49-F238E27FC236}">
                    <a16:creationId xmlns:a16="http://schemas.microsoft.com/office/drawing/2014/main" id="{1A0BBE80-C91F-4D39-A239-74AA870542F1}"/>
                  </a:ext>
                </a:extLst>
              </p:cNvPr>
              <p:cNvSpPr txBox="1">
                <a:spLocks noRot="1" noChangeAspect="1" noMove="1" noResize="1" noEditPoints="1" noAdjustHandles="1" noChangeArrowheads="1" noChangeShapeType="1" noTextEdit="1"/>
              </p:cNvSpPr>
              <p:nvPr/>
            </p:nvSpPr>
            <p:spPr bwMode="auto">
              <a:xfrm>
                <a:off x="5929662" y="638269"/>
                <a:ext cx="3976340" cy="7094250"/>
              </a:xfrm>
              <a:prstGeom prst="rect">
                <a:avLst/>
              </a:prstGeom>
              <a:blipFill>
                <a:blip r:embed="rId3"/>
                <a:stretch>
                  <a:fillRect l="-153" t="-4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C92BB7C5-CDAD-4B9D-8558-C259D5C53FD7}"/>
                  </a:ext>
                </a:extLst>
              </p:cNvPr>
              <p:cNvGraphicFramePr>
                <a:graphicFrameLocks noGrp="1"/>
              </p:cNvGraphicFramePr>
              <p:nvPr>
                <p:extLst>
                  <p:ext uri="{D42A27DB-BD31-4B8C-83A1-F6EECF244321}">
                    <p14:modId xmlns:p14="http://schemas.microsoft.com/office/powerpoint/2010/main" val="1740551315"/>
                  </p:ext>
                </p:extLst>
              </p:nvPr>
            </p:nvGraphicFramePr>
            <p:xfrm>
              <a:off x="152399" y="2256960"/>
              <a:ext cx="5755759" cy="3941128"/>
            </p:xfrm>
            <a:graphic>
              <a:graphicData uri="http://schemas.openxmlformats.org/drawingml/2006/table">
                <a:tbl>
                  <a:tblPr firstRow="1" bandRow="1">
                    <a:tableStyleId>{5C22544A-7EE6-4342-B048-85BDC9FD1C3A}</a:tableStyleId>
                  </a:tblPr>
                  <a:tblGrid>
                    <a:gridCol w="1488559">
                      <a:extLst>
                        <a:ext uri="{9D8B030D-6E8A-4147-A177-3AD203B41FA5}">
                          <a16:colId xmlns:a16="http://schemas.microsoft.com/office/drawing/2014/main" val="4221563342"/>
                        </a:ext>
                      </a:extLst>
                    </a:gridCol>
                    <a:gridCol w="4267200">
                      <a:extLst>
                        <a:ext uri="{9D8B030D-6E8A-4147-A177-3AD203B41FA5}">
                          <a16:colId xmlns:a16="http://schemas.microsoft.com/office/drawing/2014/main" val="2039698091"/>
                        </a:ext>
                      </a:extLst>
                    </a:gridCol>
                  </a:tblGrid>
                  <a:tr h="803391">
                    <a:tc>
                      <a:txBody>
                        <a:bodyPr/>
                        <a:lstStyle/>
                        <a:p>
                          <a:r>
                            <a:rPr lang="en-US" sz="1200" b="1" dirty="0">
                              <a:solidFill>
                                <a:schemeClr val="tx1"/>
                              </a:solidFill>
                            </a:rPr>
                            <a:t>Blasingame-Poe</a:t>
                          </a:r>
                        </a:p>
                        <a:p>
                          <a:r>
                            <a:rPr lang="en-US" sz="1200" b="1" dirty="0">
                              <a:solidFill>
                                <a:schemeClr val="tx1"/>
                              </a:solidFill>
                            </a:rPr>
                            <a:t>Desuperposition “Trilinear Pseudo radial”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1" i="1" kern="1200" smtClean="0">
                                        <a:solidFill>
                                          <a:schemeClr val="tx1"/>
                                        </a:solidFill>
                                        <a:effectLst/>
                                        <a:latin typeface="Cambria Math" panose="02040503050406030204" pitchFamily="18" charset="0"/>
                                        <a:ea typeface="+mn-ea"/>
                                        <a:cs typeface="+mn-cs"/>
                                      </a:rPr>
                                    </m:ctrlPr>
                                  </m:sSubPr>
                                  <m:e>
                                    <m:acc>
                                      <m:accPr>
                                        <m:chr m:val="̅"/>
                                        <m:ctrlPr>
                                          <a:rPr lang="en-US" sz="1200" b="1" i="1" kern="1200">
                                            <a:solidFill>
                                              <a:schemeClr val="tx1"/>
                                            </a:solidFill>
                                            <a:effectLst/>
                                            <a:latin typeface="Cambria Math" panose="02040503050406030204" pitchFamily="18" charset="0"/>
                                            <a:ea typeface="+mn-ea"/>
                                            <a:cs typeface="+mn-cs"/>
                                          </a:rPr>
                                        </m:ctrlPr>
                                      </m:accPr>
                                      <m:e>
                                        <m:r>
                                          <a:rPr lang="en-US" sz="1200" b="1" i="1" kern="1200">
                                            <a:solidFill>
                                              <a:schemeClr val="tx1"/>
                                            </a:solidFill>
                                            <a:effectLst/>
                                            <a:latin typeface="Cambria Math" panose="02040503050406030204" pitchFamily="18" charset="0"/>
                                            <a:ea typeface="+mn-ea"/>
                                            <a:cs typeface="+mn-cs"/>
                                          </a:rPr>
                                          <m:t>𝒑</m:t>
                                        </m:r>
                                      </m:e>
                                    </m:acc>
                                  </m:e>
                                  <m:sub>
                                    <m:r>
                                      <a:rPr lang="en-US" sz="1200" b="1" i="1" kern="1200">
                                        <a:solidFill>
                                          <a:schemeClr val="tx1"/>
                                        </a:solidFill>
                                        <a:effectLst/>
                                        <a:latin typeface="Cambria Math" panose="02040503050406030204" pitchFamily="18" charset="0"/>
                                        <a:ea typeface="+mn-ea"/>
                                        <a:cs typeface="+mn-cs"/>
                                      </a:rPr>
                                      <m:t>𝑻𝑷𝑹</m:t>
                                    </m:r>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𝒊𝒏𝒇</m:t>
                                    </m:r>
                                  </m:sub>
                                </m:sSub>
                                <m:d>
                                  <m:dPr>
                                    <m:ctrlPr>
                                      <a:rPr lang="en-US" sz="1200" b="1" i="1" kern="1200">
                                        <a:solidFill>
                                          <a:schemeClr val="tx1"/>
                                        </a:solidFill>
                                        <a:effectLst/>
                                        <a:latin typeface="Cambria Math" panose="02040503050406030204" pitchFamily="18" charset="0"/>
                                        <a:ea typeface="+mn-ea"/>
                                        <a:cs typeface="+mn-cs"/>
                                      </a:rPr>
                                    </m:ctrlPr>
                                  </m:dPr>
                                  <m:e>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𝑪</m:t>
                                        </m:r>
                                      </m:e>
                                      <m:sub>
                                        <m:r>
                                          <a:rPr lang="en-US" sz="1200" b="1" i="1" kern="1200">
                                            <a:solidFill>
                                              <a:schemeClr val="tx1"/>
                                            </a:solidFill>
                                            <a:effectLst/>
                                            <a:latin typeface="Cambria Math" panose="02040503050406030204" pitchFamily="18" charset="0"/>
                                            <a:ea typeface="+mn-ea"/>
                                            <a:cs typeface="+mn-cs"/>
                                          </a:rPr>
                                          <m:t>𝒇𝑫</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𝒔</m:t>
                                        </m:r>
                                      </m:e>
                                      <m:sub>
                                        <m:r>
                                          <a:rPr lang="en-US" sz="1200" b="1" i="1" kern="1200">
                                            <a:solidFill>
                                              <a:schemeClr val="tx1"/>
                                            </a:solidFill>
                                            <a:effectLst/>
                                            <a:latin typeface="Cambria Math" panose="02040503050406030204" pitchFamily="18" charset="0"/>
                                            <a:ea typeface="+mn-ea"/>
                                            <a:cs typeface="+mn-cs"/>
                                          </a:rPr>
                                          <m:t>𝒇</m:t>
                                        </m:r>
                                      </m:sub>
                                    </m:sSub>
                                  </m:e>
                                </m:d>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acc>
                                      <m:accPr>
                                        <m:chr m:val="̅"/>
                                        <m:ctrlPr>
                                          <a:rPr lang="en-US" sz="1200" b="1" i="1" kern="1200">
                                            <a:solidFill>
                                              <a:schemeClr val="tx1"/>
                                            </a:solidFill>
                                            <a:effectLst/>
                                            <a:latin typeface="Cambria Math" panose="02040503050406030204" pitchFamily="18" charset="0"/>
                                            <a:ea typeface="+mn-ea"/>
                                            <a:cs typeface="+mn-cs"/>
                                          </a:rPr>
                                        </m:ctrlPr>
                                      </m:accPr>
                                      <m:e>
                                        <m:r>
                                          <a:rPr lang="en-US" sz="1200" b="1" i="1" kern="1200">
                                            <a:solidFill>
                                              <a:schemeClr val="tx1"/>
                                            </a:solidFill>
                                            <a:effectLst/>
                                            <a:latin typeface="Cambria Math" panose="02040503050406030204" pitchFamily="18" charset="0"/>
                                            <a:ea typeface="+mn-ea"/>
                                            <a:cs typeface="+mn-cs"/>
                                          </a:rPr>
                                          <m:t>𝒑</m:t>
                                        </m:r>
                                      </m:e>
                                    </m:acc>
                                  </m:e>
                                  <m:sub>
                                    <m:r>
                                      <a:rPr lang="en-US" sz="1200" b="1" i="1" kern="1200">
                                        <a:solidFill>
                                          <a:schemeClr val="tx1"/>
                                        </a:solidFill>
                                        <a:effectLst/>
                                        <a:latin typeface="Cambria Math" panose="02040503050406030204" pitchFamily="18" charset="0"/>
                                        <a:ea typeface="+mn-ea"/>
                                        <a:cs typeface="+mn-cs"/>
                                      </a:rPr>
                                      <m:t>𝑳𝑩𝑫</m:t>
                                    </m:r>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𝒊𝒏𝒇</m:t>
                                    </m:r>
                                  </m:sub>
                                </m:sSub>
                                <m:d>
                                  <m:dPr>
                                    <m:ctrlPr>
                                      <a:rPr lang="en-US" sz="1200" b="1" i="1" kern="1200">
                                        <a:solidFill>
                                          <a:schemeClr val="tx1"/>
                                        </a:solidFill>
                                        <a:effectLst/>
                                        <a:latin typeface="Cambria Math" panose="02040503050406030204" pitchFamily="18" charset="0"/>
                                        <a:ea typeface="+mn-ea"/>
                                        <a:cs typeface="+mn-cs"/>
                                      </a:rPr>
                                    </m:ctrlPr>
                                  </m:dPr>
                                  <m:e>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𝑪</m:t>
                                        </m:r>
                                      </m:e>
                                      <m:sub>
                                        <m:r>
                                          <a:rPr lang="en-US" sz="1200" b="1" i="1" kern="1200">
                                            <a:solidFill>
                                              <a:schemeClr val="tx1"/>
                                            </a:solidFill>
                                            <a:effectLst/>
                                            <a:latin typeface="Cambria Math" panose="02040503050406030204" pitchFamily="18" charset="0"/>
                                            <a:ea typeface="+mn-ea"/>
                                            <a:cs typeface="+mn-cs"/>
                                          </a:rPr>
                                          <m:t>𝒇𝑫</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𝒔</m:t>
                                        </m:r>
                                      </m:e>
                                      <m:sub>
                                        <m:r>
                                          <a:rPr lang="en-US" sz="1200" b="1" i="1" kern="1200">
                                            <a:solidFill>
                                              <a:schemeClr val="tx1"/>
                                            </a:solidFill>
                                            <a:effectLst/>
                                            <a:latin typeface="Cambria Math" panose="02040503050406030204" pitchFamily="18" charset="0"/>
                                            <a:ea typeface="+mn-ea"/>
                                            <a:cs typeface="+mn-cs"/>
                                          </a:rPr>
                                          <m:t>𝒇</m:t>
                                        </m:r>
                                      </m:sub>
                                    </m:sSub>
                                  </m:e>
                                </m:d>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acc>
                                      <m:accPr>
                                        <m:chr m:val="̅"/>
                                        <m:ctrlPr>
                                          <a:rPr lang="en-US" sz="1200" b="1" i="1" kern="1200">
                                            <a:solidFill>
                                              <a:schemeClr val="tx1"/>
                                            </a:solidFill>
                                            <a:effectLst/>
                                            <a:latin typeface="Cambria Math" panose="02040503050406030204" pitchFamily="18" charset="0"/>
                                            <a:ea typeface="+mn-ea"/>
                                            <a:cs typeface="+mn-cs"/>
                                          </a:rPr>
                                        </m:ctrlPr>
                                      </m:accPr>
                                      <m:e>
                                        <m:r>
                                          <a:rPr lang="en-US" sz="1200" b="1" i="1" kern="1200">
                                            <a:solidFill>
                                              <a:schemeClr val="tx1"/>
                                            </a:solidFill>
                                            <a:effectLst/>
                                            <a:latin typeface="Cambria Math" panose="02040503050406030204" pitchFamily="18" charset="0"/>
                                            <a:ea typeface="+mn-ea"/>
                                            <a:cs typeface="+mn-cs"/>
                                          </a:rPr>
                                          <m:t>𝒑</m:t>
                                        </m:r>
                                      </m:e>
                                    </m:acc>
                                  </m:e>
                                  <m:sub>
                                    <m:r>
                                      <a:rPr lang="en-US" sz="1200" b="1" i="1" kern="1200">
                                        <a:solidFill>
                                          <a:schemeClr val="tx1"/>
                                        </a:solidFill>
                                        <a:effectLst/>
                                        <a:latin typeface="Cambria Math" panose="02040503050406030204" pitchFamily="18" charset="0"/>
                                        <a:ea typeface="+mn-ea"/>
                                        <a:cs typeface="+mn-cs"/>
                                      </a:rPr>
                                      <m:t>𝑳𝑩𝑫</m:t>
                                    </m:r>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𝒊𝒏𝒇</m:t>
                                    </m:r>
                                  </m:sub>
                                </m:sSub>
                                <m:d>
                                  <m:dPr>
                                    <m:ctrlPr>
                                      <a:rPr lang="en-US" sz="1200" b="1" i="1" kern="1200">
                                        <a:solidFill>
                                          <a:schemeClr val="tx1"/>
                                        </a:solidFill>
                                        <a:effectLst/>
                                        <a:latin typeface="Cambria Math" panose="02040503050406030204" pitchFamily="18" charset="0"/>
                                        <a:ea typeface="+mn-ea"/>
                                        <a:cs typeface="+mn-cs"/>
                                      </a:rPr>
                                    </m:ctrlPr>
                                  </m:dPr>
                                  <m:e>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𝑪</m:t>
                                        </m:r>
                                      </m:e>
                                      <m:sub>
                                        <m:r>
                                          <a:rPr lang="en-US" sz="1200" b="1" i="1" kern="1200">
                                            <a:solidFill>
                                              <a:schemeClr val="tx1"/>
                                            </a:solidFill>
                                            <a:effectLst/>
                                            <a:latin typeface="Cambria Math" panose="02040503050406030204" pitchFamily="18" charset="0"/>
                                            <a:ea typeface="+mn-ea"/>
                                            <a:cs typeface="+mn-cs"/>
                                          </a:rPr>
                                          <m:t>𝒇𝑫</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𝒔</m:t>
                                        </m:r>
                                      </m:e>
                                      <m:sub>
                                        <m:r>
                                          <a:rPr lang="en-US" sz="1200" b="1" i="1" kern="1200">
                                            <a:solidFill>
                                              <a:schemeClr val="tx1"/>
                                            </a:solidFill>
                                            <a:effectLst/>
                                            <a:latin typeface="Cambria Math" panose="02040503050406030204" pitchFamily="18" charset="0"/>
                                            <a:ea typeface="+mn-ea"/>
                                            <a:cs typeface="+mn-cs"/>
                                          </a:rPr>
                                          <m:t>𝒇</m:t>
                                        </m:r>
                                      </m:sub>
                                    </m:sSub>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𝟎</m:t>
                                    </m:r>
                                  </m:e>
                                </m:d>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acc>
                                      <m:accPr>
                                        <m:chr m:val="̅"/>
                                        <m:ctrlPr>
                                          <a:rPr lang="en-US" sz="1200" b="1" i="1" kern="1200">
                                            <a:solidFill>
                                              <a:schemeClr val="tx1"/>
                                            </a:solidFill>
                                            <a:effectLst/>
                                            <a:latin typeface="Cambria Math" panose="02040503050406030204" pitchFamily="18" charset="0"/>
                                            <a:ea typeface="+mn-ea"/>
                                            <a:cs typeface="+mn-cs"/>
                                          </a:rPr>
                                        </m:ctrlPr>
                                      </m:accPr>
                                      <m:e>
                                        <m:r>
                                          <a:rPr lang="en-US" sz="1200" b="1" i="1" kern="1200">
                                            <a:solidFill>
                                              <a:schemeClr val="tx1"/>
                                            </a:solidFill>
                                            <a:effectLst/>
                                            <a:latin typeface="Cambria Math" panose="02040503050406030204" pitchFamily="18" charset="0"/>
                                            <a:ea typeface="+mn-ea"/>
                                            <a:cs typeface="+mn-cs"/>
                                          </a:rPr>
                                          <m:t>𝒑</m:t>
                                        </m:r>
                                      </m:e>
                                    </m:acc>
                                  </m:e>
                                  <m:sub>
                                    <m:r>
                                      <a:rPr lang="en-US" sz="1200" b="1" i="1" kern="1200">
                                        <a:solidFill>
                                          <a:schemeClr val="tx1"/>
                                        </a:solidFill>
                                        <a:effectLst/>
                                        <a:latin typeface="Cambria Math" panose="02040503050406030204" pitchFamily="18" charset="0"/>
                                        <a:ea typeface="+mn-ea"/>
                                        <a:cs typeface="+mn-cs"/>
                                      </a:rPr>
                                      <m:t>𝑶𝑹𝑫</m:t>
                                    </m:r>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𝒊𝒏𝒇</m:t>
                                    </m:r>
                                  </m:sub>
                                </m:sSub>
                                <m:d>
                                  <m:dPr>
                                    <m:ctrlPr>
                                      <a:rPr lang="en-US" sz="1200" b="1" i="1" kern="1200">
                                        <a:solidFill>
                                          <a:schemeClr val="tx1"/>
                                        </a:solidFill>
                                        <a:effectLst/>
                                        <a:latin typeface="Cambria Math" panose="02040503050406030204" pitchFamily="18" charset="0"/>
                                        <a:ea typeface="+mn-ea"/>
                                        <a:cs typeface="+mn-cs"/>
                                      </a:rPr>
                                    </m:ctrlPr>
                                  </m:dPr>
                                  <m:e>
                                    <m:d>
                                      <m:dPr>
                                        <m:begChr m:val="|"/>
                                        <m:endChr m:val="|"/>
                                        <m:ctrlPr>
                                          <a:rPr lang="en-US" sz="1200" b="1" i="1" kern="1200">
                                            <a:solidFill>
                                              <a:schemeClr val="tx1"/>
                                            </a:solidFill>
                                            <a:effectLst/>
                                            <a:latin typeface="Cambria Math" panose="02040503050406030204" pitchFamily="18" charset="0"/>
                                            <a:ea typeface="+mn-ea"/>
                                            <a:cs typeface="+mn-cs"/>
                                          </a:rPr>
                                        </m:ctrlPr>
                                      </m:dPr>
                                      <m:e>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b="1" i="1" kern="1200">
                                                <a:solidFill>
                                                  <a:schemeClr val="tx1"/>
                                                </a:solidFill>
                                                <a:effectLst/>
                                                <a:latin typeface="Cambria Math" panose="02040503050406030204" pitchFamily="18" charset="0"/>
                                                <a:ea typeface="+mn-ea"/>
                                                <a:cs typeface="+mn-cs"/>
                                              </a:rPr>
                                              <m:t>𝑫</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𝑪</m:t>
                                            </m:r>
                                          </m:e>
                                          <m:sub>
                                            <m:r>
                                              <a:rPr lang="en-US" sz="1200" b="1" i="1" kern="1200">
                                                <a:solidFill>
                                                  <a:schemeClr val="tx1"/>
                                                </a:solidFill>
                                                <a:effectLst/>
                                                <a:latin typeface="Cambria Math" panose="02040503050406030204" pitchFamily="18" charset="0"/>
                                                <a:ea typeface="+mn-ea"/>
                                                <a:cs typeface="+mn-cs"/>
                                              </a:rPr>
                                              <m:t>𝒇𝑫</m:t>
                                            </m:r>
                                          </m:sub>
                                        </m:sSub>
                                        <m:r>
                                          <a:rPr lang="en-US" sz="1200" b="1" i="1" kern="1200">
                                            <a:solidFill>
                                              <a:schemeClr val="tx1"/>
                                            </a:solidFill>
                                            <a:effectLst/>
                                            <a:latin typeface="Cambria Math" panose="02040503050406030204" pitchFamily="18" charset="0"/>
                                            <a:ea typeface="+mn-ea"/>
                                            <a:cs typeface="+mn-cs"/>
                                          </a:rPr>
                                          <m:t>)</m:t>
                                        </m:r>
                                      </m:e>
                                    </m:d>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𝟏</m:t>
                                    </m:r>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𝒚</m:t>
                                        </m:r>
                                      </m:e>
                                      <m:sub>
                                        <m:r>
                                          <a:rPr lang="en-US" sz="1200" b="1" i="1" kern="1200">
                                            <a:solidFill>
                                              <a:schemeClr val="tx1"/>
                                            </a:solidFill>
                                            <a:effectLst/>
                                            <a:latin typeface="Cambria Math" panose="02040503050406030204" pitchFamily="18" charset="0"/>
                                            <a:ea typeface="+mn-ea"/>
                                            <a:cs typeface="+mn-cs"/>
                                          </a:rPr>
                                          <m:t>𝑫</m:t>
                                        </m:r>
                                      </m:sub>
                                    </m:sSub>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𝟎</m:t>
                                    </m:r>
                                  </m:e>
                                </m:d>
                              </m:oMath>
                            </m:oMathPara>
                          </a14:m>
                          <a:endParaRPr lang="en-US" sz="11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6329450"/>
                      </a:ext>
                    </a:extLst>
                  </a:tr>
                  <a:tr h="917143">
                    <a:tc>
                      <a:txBody>
                        <a:bodyPr/>
                        <a:lstStyle/>
                        <a:p>
                          <a:r>
                            <a:rPr lang="en-US" sz="1200" b="1" dirty="0">
                              <a:solidFill>
                                <a:schemeClr val="tx1"/>
                              </a:solidFill>
                            </a:rPr>
                            <a:t>Lee-</a:t>
                          </a:r>
                          <a:r>
                            <a:rPr lang="en-US" sz="1200" b="1" dirty="0" err="1">
                              <a:solidFill>
                                <a:schemeClr val="tx1"/>
                              </a:solidFill>
                            </a:rPr>
                            <a:t>Brockenbrough</a:t>
                          </a:r>
                          <a:endParaRPr lang="en-US" sz="1200" b="1" dirty="0">
                            <a:solidFill>
                              <a:schemeClr val="tx1"/>
                            </a:solidFill>
                          </a:endParaRPr>
                        </a:p>
                        <a:p>
                          <a:r>
                            <a:rPr lang="en-US" sz="1200" b="1" dirty="0">
                              <a:solidFill>
                                <a:schemeClr val="tx1"/>
                              </a:solidFill>
                            </a:rPr>
                            <a:t>Trilinear flow equation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1" i="1" kern="1200" smtClean="0">
                                        <a:solidFill>
                                          <a:schemeClr val="dk1"/>
                                        </a:solidFill>
                                        <a:effectLst/>
                                        <a:latin typeface="Cambria Math" panose="02040503050406030204" pitchFamily="18" charset="0"/>
                                        <a:ea typeface="+mn-ea"/>
                                        <a:cs typeface="+mn-cs"/>
                                      </a:rPr>
                                    </m:ctrlPr>
                                  </m:sSubPr>
                                  <m:e>
                                    <m:acc>
                                      <m:accPr>
                                        <m:chr m:val="̅"/>
                                        <m:ctrlPr>
                                          <a:rPr lang="en-US" sz="1200" b="1" i="1" kern="1200">
                                            <a:solidFill>
                                              <a:schemeClr val="dk1"/>
                                            </a:solidFill>
                                            <a:effectLst/>
                                            <a:latin typeface="Cambria Math" panose="02040503050406030204" pitchFamily="18" charset="0"/>
                                            <a:ea typeface="+mn-ea"/>
                                            <a:cs typeface="+mn-cs"/>
                                          </a:rPr>
                                        </m:ctrlPr>
                                      </m:accPr>
                                      <m:e>
                                        <m:r>
                                          <a:rPr lang="en-US" sz="1200" b="1" i="1" kern="1200">
                                            <a:solidFill>
                                              <a:schemeClr val="dk1"/>
                                            </a:solidFill>
                                            <a:effectLst/>
                                            <a:latin typeface="Cambria Math" panose="02040503050406030204" pitchFamily="18" charset="0"/>
                                            <a:ea typeface="+mn-ea"/>
                                            <a:cs typeface="+mn-cs"/>
                                          </a:rPr>
                                          <m:t>𝒑</m:t>
                                        </m:r>
                                      </m:e>
                                    </m:acc>
                                  </m:e>
                                  <m:sub>
                                    <m:r>
                                      <a:rPr lang="en-US" sz="1200" b="1" i="1" kern="1200">
                                        <a:solidFill>
                                          <a:schemeClr val="dk1"/>
                                        </a:solidFill>
                                        <a:effectLst/>
                                        <a:latin typeface="Cambria Math" panose="02040503050406030204" pitchFamily="18" charset="0"/>
                                        <a:ea typeface="+mn-ea"/>
                                        <a:cs typeface="+mn-cs"/>
                                      </a:rPr>
                                      <m:t>𝑳𝑩𝑫</m:t>
                                    </m:r>
                                    <m:r>
                                      <a:rPr lang="en-US" sz="1200" b="1" i="1" kern="1200">
                                        <a:solidFill>
                                          <a:schemeClr val="dk1"/>
                                        </a:solidFill>
                                        <a:effectLst/>
                                        <a:latin typeface="Cambria Math" panose="02040503050406030204" pitchFamily="18" charset="0"/>
                                        <a:ea typeface="+mn-ea"/>
                                        <a:cs typeface="+mn-cs"/>
                                      </a:rPr>
                                      <m:t>,</m:t>
                                    </m:r>
                                    <m:r>
                                      <a:rPr lang="en-US" sz="1200" b="1" i="1" kern="1200">
                                        <a:solidFill>
                                          <a:schemeClr val="dk1"/>
                                        </a:solidFill>
                                        <a:effectLst/>
                                        <a:latin typeface="Cambria Math" panose="02040503050406030204" pitchFamily="18" charset="0"/>
                                        <a:ea typeface="+mn-ea"/>
                                        <a:cs typeface="+mn-cs"/>
                                      </a:rPr>
                                      <m:t>𝒊𝒏𝒇</m:t>
                                    </m:r>
                                  </m:sub>
                                </m:sSub>
                                <m:d>
                                  <m:dPr>
                                    <m:ctrlPr>
                                      <a:rPr lang="en-US" sz="1200" b="1" i="1" kern="1200">
                                        <a:solidFill>
                                          <a:schemeClr val="dk1"/>
                                        </a:solidFill>
                                        <a:effectLst/>
                                        <a:latin typeface="Cambria Math" panose="02040503050406030204" pitchFamily="18" charset="0"/>
                                        <a:ea typeface="+mn-ea"/>
                                        <a:cs typeface="+mn-cs"/>
                                      </a:rPr>
                                    </m:ctrlPr>
                                  </m:dPr>
                                  <m:e>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𝑪</m:t>
                                        </m:r>
                                      </m:e>
                                      <m:sub>
                                        <m:r>
                                          <a:rPr lang="en-US" sz="1200" b="1" i="1" kern="1200">
                                            <a:solidFill>
                                              <a:schemeClr val="dk1"/>
                                            </a:solidFill>
                                            <a:effectLst/>
                                            <a:latin typeface="Cambria Math" panose="02040503050406030204" pitchFamily="18" charset="0"/>
                                            <a:ea typeface="+mn-ea"/>
                                            <a:cs typeface="+mn-cs"/>
                                          </a:rPr>
                                          <m:t>𝒇𝑫</m:t>
                                        </m:r>
                                      </m:sub>
                                    </m:sSub>
                                    <m:r>
                                      <a:rPr lang="en-US" sz="1200" b="1" i="1" kern="1200">
                                        <a:solidFill>
                                          <a:schemeClr val="dk1"/>
                                        </a:solidFill>
                                        <a:effectLst/>
                                        <a:latin typeface="Cambria Math" panose="02040503050406030204" pitchFamily="18" charset="0"/>
                                        <a:ea typeface="+mn-ea"/>
                                        <a:cs typeface="+mn-cs"/>
                                      </a:rPr>
                                      <m:t>,</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𝒔</m:t>
                                        </m:r>
                                      </m:e>
                                      <m:sub>
                                        <m:r>
                                          <a:rPr lang="en-US" sz="1200" b="1" i="1" kern="1200">
                                            <a:solidFill>
                                              <a:schemeClr val="dk1"/>
                                            </a:solidFill>
                                            <a:effectLst/>
                                            <a:latin typeface="Cambria Math" panose="02040503050406030204" pitchFamily="18" charset="0"/>
                                            <a:ea typeface="+mn-ea"/>
                                            <a:cs typeface="+mn-cs"/>
                                          </a:rPr>
                                          <m:t>𝒇</m:t>
                                        </m:r>
                                      </m:sub>
                                    </m:sSub>
                                  </m:e>
                                </m:d>
                                <m:r>
                                  <a:rPr lang="en-US" sz="1200" b="1" i="1" kern="1200">
                                    <a:solidFill>
                                      <a:schemeClr val="dk1"/>
                                    </a:solidFill>
                                    <a:effectLst/>
                                    <a:latin typeface="Cambria Math" panose="02040503050406030204" pitchFamily="18" charset="0"/>
                                    <a:ea typeface="+mn-ea"/>
                                    <a:cs typeface="+mn-cs"/>
                                  </a:rPr>
                                  <m:t>=</m:t>
                                </m:r>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𝝅</m:t>
                                    </m:r>
                                  </m:num>
                                  <m:den>
                                    <m:r>
                                      <a:rPr lang="en-US" sz="1200" b="1" i="1" kern="1200">
                                        <a:solidFill>
                                          <a:schemeClr val="dk1"/>
                                        </a:solidFill>
                                        <a:effectLst/>
                                        <a:latin typeface="Cambria Math" panose="02040503050406030204" pitchFamily="18" charset="0"/>
                                        <a:ea typeface="+mn-ea"/>
                                        <a:cs typeface="+mn-cs"/>
                                      </a:rPr>
                                      <m:t>𝝁</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𝑪</m:t>
                                        </m:r>
                                      </m:e>
                                      <m:sub>
                                        <m:r>
                                          <a:rPr lang="en-US" sz="1200" b="1" i="1" kern="1200">
                                            <a:solidFill>
                                              <a:schemeClr val="dk1"/>
                                            </a:solidFill>
                                            <a:effectLst/>
                                            <a:latin typeface="Cambria Math" panose="02040503050406030204" pitchFamily="18" charset="0"/>
                                            <a:ea typeface="+mn-ea"/>
                                            <a:cs typeface="+mn-cs"/>
                                          </a:rPr>
                                          <m:t>𝒇𝑫</m:t>
                                        </m:r>
                                      </m:sub>
                                    </m:sSub>
                                  </m:den>
                                </m:f>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𝟏</m:t>
                                    </m:r>
                                  </m:num>
                                  <m:den>
                                    <m:r>
                                      <a:rPr lang="en-US" sz="1200" b="1" i="1" kern="1200">
                                        <a:solidFill>
                                          <a:schemeClr val="dk1"/>
                                        </a:solidFill>
                                        <a:effectLst/>
                                        <a:latin typeface="Cambria Math" panose="02040503050406030204" pitchFamily="18" charset="0"/>
                                        <a:ea typeface="+mn-ea"/>
                                        <a:cs typeface="+mn-cs"/>
                                      </a:rPr>
                                      <m:t>𝝍</m:t>
                                    </m:r>
                                    <m:r>
                                      <a:rPr lang="en-US" sz="1200" b="1" i="1" kern="1200">
                                        <a:solidFill>
                                          <a:schemeClr val="dk1"/>
                                        </a:solidFill>
                                        <a:effectLst/>
                                        <a:latin typeface="Cambria Math" panose="02040503050406030204" pitchFamily="18" charset="0"/>
                                        <a:ea typeface="+mn-ea"/>
                                        <a:cs typeface="+mn-cs"/>
                                      </a:rPr>
                                      <m:t>𝐭𝐚𝐧𝐡</m:t>
                                    </m:r>
                                    <m:r>
                                      <a:rPr lang="en-US" sz="1200" b="1" i="0" kern="1200" smtClean="0">
                                        <a:solidFill>
                                          <a:schemeClr val="dk1"/>
                                        </a:solidFill>
                                        <a:effectLst/>
                                        <a:latin typeface="Cambria Math" panose="02040503050406030204" pitchFamily="18" charset="0"/>
                                        <a:ea typeface="+mn-ea"/>
                                        <a:cs typeface="+mn-cs"/>
                                      </a:rPr>
                                      <m:t>(</m:t>
                                    </m:r>
                                    <m:r>
                                      <a:rPr lang="en-US" sz="1200" b="1" i="1" kern="1200" smtClean="0">
                                        <a:solidFill>
                                          <a:schemeClr val="dk1"/>
                                        </a:solidFill>
                                        <a:effectLst/>
                                        <a:latin typeface="Cambria Math" panose="02040503050406030204" pitchFamily="18" charset="0"/>
                                        <a:ea typeface="+mn-ea"/>
                                        <a:cs typeface="+mn-cs"/>
                                      </a:rPr>
                                      <m:t>𝝍</m:t>
                                    </m:r>
                                    <m:r>
                                      <a:rPr lang="en-US" sz="1200" b="1" i="0" kern="1200" smtClean="0">
                                        <a:solidFill>
                                          <a:schemeClr val="dk1"/>
                                        </a:solidFill>
                                        <a:effectLst/>
                                        <a:latin typeface="Cambria Math" panose="02040503050406030204" pitchFamily="18" charset="0"/>
                                        <a:ea typeface="+mn-ea"/>
                                        <a:cs typeface="+mn-cs"/>
                                      </a:rPr>
                                      <m:t>)</m:t>
                                    </m:r>
                                  </m:den>
                                </m:f>
                                <m:r>
                                  <a:rPr lang="en-US" sz="1200" b="1" i="1" kern="1200" smtClean="0">
                                    <a:solidFill>
                                      <a:schemeClr val="dk1"/>
                                    </a:solidFill>
                                    <a:effectLst/>
                                    <a:latin typeface="Cambria Math" panose="02040503050406030204" pitchFamily="18" charset="0"/>
                                    <a:ea typeface="+mn-ea"/>
                                    <a:cs typeface="+mn-cs"/>
                                  </a:rPr>
                                  <m:t>,</m:t>
                                </m:r>
                              </m:oMath>
                            </m:oMathPara>
                          </a14:m>
                          <a:endParaRPr lang="en-US" sz="1200" b="1" i="1" kern="1200" dirty="0">
                            <a:solidFill>
                              <a:schemeClr val="dk1"/>
                            </a:solidFill>
                            <a:effectLst/>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000" b="1" i="1" kern="1200" smtClean="0">
                                    <a:solidFill>
                                      <a:schemeClr val="dk1"/>
                                    </a:solidFill>
                                    <a:effectLst/>
                                    <a:latin typeface="Cambria Math" panose="02040503050406030204" pitchFamily="18" charset="0"/>
                                    <a:ea typeface="+mn-ea"/>
                                    <a:cs typeface="+mn-cs"/>
                                  </a:rPr>
                                  <m:t>𝝍</m:t>
                                </m:r>
                                <m:r>
                                  <a:rPr lang="en-US" sz="1000" b="1" i="1" kern="1200" smtClean="0">
                                    <a:solidFill>
                                      <a:schemeClr val="dk1"/>
                                    </a:solidFill>
                                    <a:effectLst/>
                                    <a:latin typeface="Cambria Math" panose="02040503050406030204" pitchFamily="18" charset="0"/>
                                    <a:ea typeface="+mn-ea"/>
                                    <a:cs typeface="+mn-cs"/>
                                  </a:rPr>
                                  <m:t>=</m:t>
                                </m:r>
                                <m:rad>
                                  <m:radPr>
                                    <m:degHide m:val="on"/>
                                    <m:ctrlPr>
                                      <a:rPr lang="en-US" sz="1000" b="1" i="1" kern="1200">
                                        <a:solidFill>
                                          <a:schemeClr val="dk1"/>
                                        </a:solidFill>
                                        <a:effectLst/>
                                        <a:latin typeface="Cambria Math" panose="02040503050406030204" pitchFamily="18" charset="0"/>
                                        <a:ea typeface="+mn-ea"/>
                                        <a:cs typeface="+mn-cs"/>
                                      </a:rPr>
                                    </m:ctrlPr>
                                  </m:radPr>
                                  <m:deg/>
                                  <m:e>
                                    <m:f>
                                      <m:fPr>
                                        <m:ctrlPr>
                                          <a:rPr lang="en-US" sz="1000" b="1" i="1" kern="1200">
                                            <a:solidFill>
                                              <a:schemeClr val="dk1"/>
                                            </a:solidFill>
                                            <a:effectLst/>
                                            <a:latin typeface="Cambria Math" panose="02040503050406030204" pitchFamily="18" charset="0"/>
                                            <a:ea typeface="+mn-ea"/>
                                            <a:cs typeface="+mn-cs"/>
                                          </a:rPr>
                                        </m:ctrlPr>
                                      </m:fPr>
                                      <m:num>
                                        <m:r>
                                          <a:rPr lang="en-US" sz="1000" b="1" i="1" kern="1200">
                                            <a:solidFill>
                                              <a:schemeClr val="dk1"/>
                                            </a:solidFill>
                                            <a:effectLst/>
                                            <a:latin typeface="Cambria Math" panose="02040503050406030204" pitchFamily="18" charset="0"/>
                                            <a:ea typeface="+mn-ea"/>
                                            <a:cs typeface="+mn-cs"/>
                                          </a:rPr>
                                          <m:t>𝟐</m:t>
                                        </m:r>
                                      </m:num>
                                      <m:den>
                                        <m:sSub>
                                          <m:sSubPr>
                                            <m:ctrlPr>
                                              <a:rPr lang="en-US" sz="1000" b="1" i="1" kern="1200">
                                                <a:solidFill>
                                                  <a:schemeClr val="dk1"/>
                                                </a:solidFill>
                                                <a:effectLst/>
                                                <a:latin typeface="Cambria Math" panose="02040503050406030204" pitchFamily="18" charset="0"/>
                                                <a:ea typeface="+mn-ea"/>
                                                <a:cs typeface="+mn-cs"/>
                                              </a:rPr>
                                            </m:ctrlPr>
                                          </m:sSubPr>
                                          <m:e>
                                            <m:r>
                                              <a:rPr lang="en-US" sz="1000" b="1" i="1" kern="1200">
                                                <a:solidFill>
                                                  <a:schemeClr val="dk1"/>
                                                </a:solidFill>
                                                <a:effectLst/>
                                                <a:latin typeface="Cambria Math" panose="02040503050406030204" pitchFamily="18" charset="0"/>
                                                <a:ea typeface="+mn-ea"/>
                                                <a:cs typeface="+mn-cs"/>
                                              </a:rPr>
                                              <m:t>𝑪</m:t>
                                            </m:r>
                                          </m:e>
                                          <m:sub>
                                            <m:r>
                                              <a:rPr lang="en-US" sz="1000" b="1" i="1" kern="1200">
                                                <a:solidFill>
                                                  <a:schemeClr val="dk1"/>
                                                </a:solidFill>
                                                <a:effectLst/>
                                                <a:latin typeface="Cambria Math" panose="02040503050406030204" pitchFamily="18" charset="0"/>
                                                <a:ea typeface="+mn-ea"/>
                                                <a:cs typeface="+mn-cs"/>
                                              </a:rPr>
                                              <m:t>𝒇𝑫</m:t>
                                            </m:r>
                                          </m:sub>
                                        </m:sSub>
                                      </m:den>
                                    </m:f>
                                    <m:f>
                                      <m:fPr>
                                        <m:ctrlPr>
                                          <a:rPr lang="en-US" sz="1000" b="1" i="1" kern="1200">
                                            <a:solidFill>
                                              <a:schemeClr val="dk1"/>
                                            </a:solidFill>
                                            <a:effectLst/>
                                            <a:latin typeface="Cambria Math" panose="02040503050406030204" pitchFamily="18" charset="0"/>
                                            <a:ea typeface="+mn-ea"/>
                                            <a:cs typeface="+mn-cs"/>
                                          </a:rPr>
                                        </m:ctrlPr>
                                      </m:fPr>
                                      <m:num>
                                        <m:r>
                                          <a:rPr lang="en-US" sz="1000" b="1" i="1" kern="1200">
                                            <a:solidFill>
                                              <a:schemeClr val="dk1"/>
                                            </a:solidFill>
                                            <a:effectLst/>
                                            <a:latin typeface="Cambria Math" panose="02040503050406030204" pitchFamily="18" charset="0"/>
                                            <a:ea typeface="+mn-ea"/>
                                            <a:cs typeface="+mn-cs"/>
                                          </a:rPr>
                                          <m:t>𝜶</m:t>
                                        </m:r>
                                      </m:num>
                                      <m:den>
                                        <m:r>
                                          <a:rPr lang="en-US" sz="1000" b="1" i="1" kern="1200">
                                            <a:solidFill>
                                              <a:schemeClr val="dk1"/>
                                            </a:solidFill>
                                            <a:effectLst/>
                                            <a:latin typeface="Cambria Math" panose="02040503050406030204" pitchFamily="18" charset="0"/>
                                            <a:ea typeface="+mn-ea"/>
                                            <a:cs typeface="+mn-cs"/>
                                          </a:rPr>
                                          <m:t>𝟏</m:t>
                                        </m:r>
                                        <m:r>
                                          <a:rPr lang="en-US" sz="1000" b="1" i="1" kern="1200">
                                            <a:solidFill>
                                              <a:schemeClr val="dk1"/>
                                            </a:solidFill>
                                            <a:effectLst/>
                                            <a:latin typeface="Cambria Math" panose="02040503050406030204" pitchFamily="18" charset="0"/>
                                            <a:ea typeface="+mn-ea"/>
                                            <a:cs typeface="+mn-cs"/>
                                          </a:rPr>
                                          <m:t>+</m:t>
                                        </m:r>
                                        <m:r>
                                          <a:rPr lang="en-US" sz="1000" b="1" i="1" kern="1200">
                                            <a:solidFill>
                                              <a:schemeClr val="dk1"/>
                                            </a:solidFill>
                                            <a:effectLst/>
                                            <a:latin typeface="Cambria Math" panose="02040503050406030204" pitchFamily="18" charset="0"/>
                                            <a:ea typeface="+mn-ea"/>
                                            <a:cs typeface="+mn-cs"/>
                                          </a:rPr>
                                          <m:t>𝜶</m:t>
                                        </m:r>
                                        <m:sSub>
                                          <m:sSubPr>
                                            <m:ctrlPr>
                                              <a:rPr lang="en-US" sz="1000" b="1" i="1" kern="1200">
                                                <a:solidFill>
                                                  <a:schemeClr val="dk1"/>
                                                </a:solidFill>
                                                <a:effectLst/>
                                                <a:latin typeface="Cambria Math" panose="02040503050406030204" pitchFamily="18" charset="0"/>
                                                <a:ea typeface="+mn-ea"/>
                                                <a:cs typeface="+mn-cs"/>
                                              </a:rPr>
                                            </m:ctrlPr>
                                          </m:sSubPr>
                                          <m:e>
                                            <m:r>
                                              <a:rPr lang="en-US" sz="1000" b="1" i="1" kern="1200">
                                                <a:solidFill>
                                                  <a:schemeClr val="dk1"/>
                                                </a:solidFill>
                                                <a:effectLst/>
                                                <a:latin typeface="Cambria Math" panose="02040503050406030204" pitchFamily="18" charset="0"/>
                                                <a:ea typeface="+mn-ea"/>
                                                <a:cs typeface="+mn-cs"/>
                                              </a:rPr>
                                              <m:t>𝒔</m:t>
                                            </m:r>
                                          </m:e>
                                          <m:sub>
                                            <m:r>
                                              <a:rPr lang="en-US" sz="1000" b="1" i="1" kern="1200">
                                                <a:solidFill>
                                                  <a:schemeClr val="dk1"/>
                                                </a:solidFill>
                                                <a:effectLst/>
                                                <a:latin typeface="Cambria Math" panose="02040503050406030204" pitchFamily="18" charset="0"/>
                                                <a:ea typeface="+mn-ea"/>
                                                <a:cs typeface="+mn-cs"/>
                                              </a:rPr>
                                              <m:t>𝒇</m:t>
                                            </m:r>
                                          </m:sub>
                                        </m:sSub>
                                      </m:den>
                                    </m:f>
                                    <m:r>
                                      <a:rPr lang="en-US" sz="1000" b="1" i="1" kern="1200">
                                        <a:solidFill>
                                          <a:schemeClr val="dk1"/>
                                        </a:solidFill>
                                        <a:effectLst/>
                                        <a:latin typeface="Cambria Math" panose="02040503050406030204" pitchFamily="18" charset="0"/>
                                        <a:ea typeface="+mn-ea"/>
                                        <a:cs typeface="+mn-cs"/>
                                      </a:rPr>
                                      <m:t>+</m:t>
                                    </m:r>
                                    <m:f>
                                      <m:fPr>
                                        <m:ctrlPr>
                                          <a:rPr lang="en-US" sz="1000" b="1" i="1" kern="1200">
                                            <a:solidFill>
                                              <a:schemeClr val="dk1"/>
                                            </a:solidFill>
                                            <a:effectLst/>
                                            <a:latin typeface="Cambria Math" panose="02040503050406030204" pitchFamily="18" charset="0"/>
                                            <a:ea typeface="+mn-ea"/>
                                            <a:cs typeface="+mn-cs"/>
                                          </a:rPr>
                                        </m:ctrlPr>
                                      </m:fPr>
                                      <m:num>
                                        <m:r>
                                          <a:rPr lang="en-US" sz="1000" b="1" i="1" kern="1200" smtClean="0">
                                            <a:solidFill>
                                              <a:schemeClr val="dk1"/>
                                            </a:solidFill>
                                            <a:effectLst/>
                                            <a:latin typeface="Cambria Math" panose="02040503050406030204" pitchFamily="18" charset="0"/>
                                            <a:ea typeface="+mn-ea"/>
                                            <a:cs typeface="+mn-cs"/>
                                          </a:rPr>
                                          <m:t>𝝁</m:t>
                                        </m:r>
                                      </m:num>
                                      <m:den>
                                        <m:sSub>
                                          <m:sSubPr>
                                            <m:ctrlPr>
                                              <a:rPr lang="en-US" sz="1000" b="1" i="1" kern="1200">
                                                <a:solidFill>
                                                  <a:schemeClr val="dk1"/>
                                                </a:solidFill>
                                                <a:effectLst/>
                                                <a:latin typeface="Cambria Math" panose="02040503050406030204" pitchFamily="18" charset="0"/>
                                                <a:ea typeface="+mn-ea"/>
                                                <a:cs typeface="+mn-cs"/>
                                              </a:rPr>
                                            </m:ctrlPr>
                                          </m:sSubPr>
                                          <m:e>
                                            <m:r>
                                              <a:rPr lang="en-US" sz="1000" b="1" i="1" kern="1200">
                                                <a:solidFill>
                                                  <a:schemeClr val="dk1"/>
                                                </a:solidFill>
                                                <a:effectLst/>
                                                <a:latin typeface="Cambria Math" panose="02040503050406030204" pitchFamily="18" charset="0"/>
                                                <a:ea typeface="+mn-ea"/>
                                                <a:cs typeface="+mn-cs"/>
                                              </a:rPr>
                                              <m:t>𝜼</m:t>
                                            </m:r>
                                          </m:e>
                                          <m:sub>
                                            <m:r>
                                              <a:rPr lang="en-US" sz="1000" b="1" i="1" kern="1200">
                                                <a:solidFill>
                                                  <a:schemeClr val="dk1"/>
                                                </a:solidFill>
                                                <a:effectLst/>
                                                <a:latin typeface="Cambria Math" panose="02040503050406030204" pitchFamily="18" charset="0"/>
                                                <a:ea typeface="+mn-ea"/>
                                                <a:cs typeface="+mn-cs"/>
                                              </a:rPr>
                                              <m:t>𝒇𝑫</m:t>
                                            </m:r>
                                          </m:sub>
                                        </m:sSub>
                                      </m:den>
                                    </m:f>
                                  </m:e>
                                </m:rad>
                                <m:r>
                                  <a:rPr lang="en-US" sz="1000" b="1" i="1" kern="1200" smtClean="0">
                                    <a:solidFill>
                                      <a:schemeClr val="dk1"/>
                                    </a:solidFill>
                                    <a:effectLst/>
                                    <a:latin typeface="Cambria Math" panose="02040503050406030204" pitchFamily="18" charset="0"/>
                                    <a:ea typeface="+mn-ea"/>
                                    <a:cs typeface="+mn-cs"/>
                                  </a:rPr>
                                  <m:t>,</m:t>
                                </m:r>
                                <m:r>
                                  <a:rPr lang="en-US" sz="1200" b="1" i="1" kern="1200" smtClean="0">
                                    <a:solidFill>
                                      <a:schemeClr val="dk1"/>
                                    </a:solidFill>
                                    <a:effectLst/>
                                    <a:latin typeface="Cambria Math" panose="02040503050406030204" pitchFamily="18" charset="0"/>
                                    <a:ea typeface="+mn-ea"/>
                                    <a:cs typeface="+mn-cs"/>
                                  </a:rPr>
                                  <m:t>𝜶</m:t>
                                </m:r>
                                <m:r>
                                  <a:rPr lang="en-US" sz="1200" b="1" i="1" kern="1200" smtClean="0">
                                    <a:solidFill>
                                      <a:schemeClr val="dk1"/>
                                    </a:solidFill>
                                    <a:effectLst/>
                                    <a:latin typeface="Cambria Math" panose="02040503050406030204" pitchFamily="18" charset="0"/>
                                    <a:ea typeface="+mn-ea"/>
                                    <a:cs typeface="+mn-cs"/>
                                  </a:rPr>
                                  <m:t>=</m:t>
                                </m:r>
                                <m:rad>
                                  <m:radPr>
                                    <m:degHide m:val="on"/>
                                    <m:ctrlPr>
                                      <a:rPr lang="en-US" sz="1200" b="1" i="1" kern="1200">
                                        <a:solidFill>
                                          <a:schemeClr val="dk1"/>
                                        </a:solidFill>
                                        <a:effectLst/>
                                        <a:latin typeface="Cambria Math" panose="02040503050406030204" pitchFamily="18" charset="0"/>
                                        <a:ea typeface="+mn-ea"/>
                                        <a:cs typeface="+mn-cs"/>
                                      </a:rPr>
                                    </m:ctrlPr>
                                  </m:radPr>
                                  <m:deg/>
                                  <m:e>
                                    <m:r>
                                      <a:rPr lang="en-US" sz="1200" b="1" i="1" kern="1200" smtClean="0">
                                        <a:solidFill>
                                          <a:schemeClr val="dk1"/>
                                        </a:solidFill>
                                        <a:effectLst/>
                                        <a:latin typeface="Cambria Math" panose="02040503050406030204" pitchFamily="18" charset="0"/>
                                        <a:ea typeface="+mn-ea"/>
                                        <a:cs typeface="+mn-cs"/>
                                      </a:rPr>
                                      <m:t>𝝁</m:t>
                                    </m:r>
                                    <m:r>
                                      <a:rPr lang="en-US" sz="1200" b="1" i="1" kern="1200">
                                        <a:solidFill>
                                          <a:schemeClr val="dk1"/>
                                        </a:solidFill>
                                        <a:effectLst/>
                                        <a:latin typeface="Cambria Math" panose="02040503050406030204" pitchFamily="18" charset="0"/>
                                        <a:ea typeface="+mn-ea"/>
                                        <a:cs typeface="+mn-cs"/>
                                      </a:rPr>
                                      <m:t>+</m:t>
                                    </m:r>
                                    <m:rad>
                                      <m:radPr>
                                        <m:degHide m:val="on"/>
                                        <m:ctrlPr>
                                          <a:rPr lang="en-US" sz="1200" b="1" i="1" kern="1200">
                                            <a:solidFill>
                                              <a:schemeClr val="dk1"/>
                                            </a:solidFill>
                                            <a:effectLst/>
                                            <a:latin typeface="Cambria Math" panose="02040503050406030204" pitchFamily="18" charset="0"/>
                                            <a:ea typeface="+mn-ea"/>
                                            <a:cs typeface="+mn-cs"/>
                                          </a:rPr>
                                        </m:ctrlPr>
                                      </m:radPr>
                                      <m:deg/>
                                      <m:e>
                                        <m:r>
                                          <a:rPr lang="en-US" sz="1200" b="1" i="1" kern="1200" smtClean="0">
                                            <a:solidFill>
                                              <a:schemeClr val="dk1"/>
                                            </a:solidFill>
                                            <a:effectLst/>
                                            <a:latin typeface="Cambria Math" panose="02040503050406030204" pitchFamily="18" charset="0"/>
                                            <a:ea typeface="+mn-ea"/>
                                            <a:cs typeface="+mn-cs"/>
                                          </a:rPr>
                                          <m:t>𝝁</m:t>
                                        </m:r>
                                      </m:e>
                                    </m:rad>
                                  </m:e>
                                </m:rad>
                              </m:oMath>
                            </m:oMathPara>
                          </a14:m>
                          <a:endParaRPr lang="en-US" sz="1800" b="1"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0838435"/>
                      </a:ext>
                    </a:extLst>
                  </a:tr>
                  <a:tr h="726771">
                    <a:tc>
                      <a:txBody>
                        <a:bodyPr/>
                        <a:lstStyle/>
                        <a:p>
                          <a:r>
                            <a:rPr lang="en-US" sz="1200" b="1" dirty="0">
                              <a:solidFill>
                                <a:schemeClr val="tx1"/>
                              </a:solidFill>
                            </a:rPr>
                            <a:t>Infinite Cond. Fracture soln.</a:t>
                          </a:r>
                        </a:p>
                        <a:p>
                          <a:r>
                            <a:rPr lang="en-US" sz="1200" b="1" dirty="0">
                              <a:solidFill>
                                <a:schemeClr val="tx1"/>
                              </a:solidFill>
                            </a:rPr>
                            <a:t>(Okzan/Laplace)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200" b="1" i="1" kern="1200" smtClean="0">
                                        <a:solidFill>
                                          <a:schemeClr val="dk1"/>
                                        </a:solidFill>
                                        <a:effectLst/>
                                        <a:latin typeface="Cambria Math" panose="02040503050406030204" pitchFamily="18" charset="0"/>
                                        <a:ea typeface="+mn-ea"/>
                                        <a:cs typeface="+mn-cs"/>
                                      </a:rPr>
                                    </m:ctrlPr>
                                  </m:sSubPr>
                                  <m:e>
                                    <m:acc>
                                      <m:accPr>
                                        <m:chr m:val="̅"/>
                                        <m:ctrlPr>
                                          <a:rPr lang="en-US" sz="1200" b="1" i="1" kern="1200">
                                            <a:solidFill>
                                              <a:schemeClr val="dk1"/>
                                            </a:solidFill>
                                            <a:effectLst/>
                                            <a:latin typeface="Cambria Math" panose="02040503050406030204" pitchFamily="18" charset="0"/>
                                            <a:ea typeface="+mn-ea"/>
                                            <a:cs typeface="+mn-cs"/>
                                          </a:rPr>
                                        </m:ctrlPr>
                                      </m:accPr>
                                      <m:e>
                                        <m:r>
                                          <a:rPr lang="en-US" sz="1200" b="1" i="1" kern="1200">
                                            <a:solidFill>
                                              <a:schemeClr val="dk1"/>
                                            </a:solidFill>
                                            <a:effectLst/>
                                            <a:latin typeface="Cambria Math" panose="02040503050406030204" pitchFamily="18" charset="0"/>
                                            <a:ea typeface="+mn-ea"/>
                                            <a:cs typeface="+mn-cs"/>
                                          </a:rPr>
                                          <m:t>𝒑</m:t>
                                        </m:r>
                                      </m:e>
                                    </m:acc>
                                  </m:e>
                                  <m:sub>
                                    <m:r>
                                      <a:rPr lang="en-US" sz="1200" b="1" i="1" kern="1200" smtClean="0">
                                        <a:solidFill>
                                          <a:schemeClr val="dk1"/>
                                        </a:solidFill>
                                        <a:effectLst/>
                                        <a:latin typeface="Cambria Math" panose="02040503050406030204" pitchFamily="18" charset="0"/>
                                        <a:ea typeface="+mn-ea"/>
                                        <a:cs typeface="+mn-cs"/>
                                      </a:rPr>
                                      <m:t>𝒔</m:t>
                                    </m:r>
                                    <m:r>
                                      <a:rPr lang="en-US" sz="1200" b="1" i="1" kern="1200">
                                        <a:solidFill>
                                          <a:schemeClr val="dk1"/>
                                        </a:solidFill>
                                        <a:effectLst/>
                                        <a:latin typeface="Cambria Math" panose="02040503050406030204" pitchFamily="18" charset="0"/>
                                        <a:ea typeface="+mn-ea"/>
                                        <a:cs typeface="+mn-cs"/>
                                      </a:rPr>
                                      <m:t>𝑫</m:t>
                                    </m:r>
                                  </m:sub>
                                </m:sSub>
                                <m:r>
                                  <a:rPr lang="en-US" sz="1200" b="1" i="1" kern="1200">
                                    <a:solidFill>
                                      <a:schemeClr val="dk1"/>
                                    </a:solidFill>
                                    <a:effectLst/>
                                    <a:latin typeface="Cambria Math" panose="02040503050406030204" pitchFamily="18" charset="0"/>
                                    <a:ea typeface="+mn-ea"/>
                                    <a:cs typeface="+mn-cs"/>
                                  </a:rPr>
                                  <m:t>(</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𝒙</m:t>
                                    </m:r>
                                  </m:e>
                                  <m:sub>
                                    <m:r>
                                      <a:rPr lang="en-US" sz="1200" b="1" i="1" kern="1200">
                                        <a:solidFill>
                                          <a:schemeClr val="dk1"/>
                                        </a:solidFill>
                                        <a:effectLst/>
                                        <a:latin typeface="Cambria Math" panose="02040503050406030204" pitchFamily="18" charset="0"/>
                                        <a:ea typeface="+mn-ea"/>
                                        <a:cs typeface="+mn-cs"/>
                                      </a:rPr>
                                      <m:t>𝑫</m:t>
                                    </m:r>
                                  </m:sub>
                                </m:sSub>
                                <m:r>
                                  <a:rPr lang="en-US" sz="1200" b="1" i="1" kern="1200" smtClean="0">
                                    <a:solidFill>
                                      <a:schemeClr val="dk1"/>
                                    </a:solidFill>
                                    <a:effectLst/>
                                    <a:latin typeface="Cambria Math" panose="02040503050406030204" pitchFamily="18" charset="0"/>
                                    <a:ea typeface="+mn-ea"/>
                                    <a:cs typeface="+mn-cs"/>
                                  </a:rPr>
                                  <m:t>=</m:t>
                                </m:r>
                                <m:r>
                                  <a:rPr lang="en-US" sz="1200" b="1" i="1" kern="1200" smtClean="0">
                                    <a:solidFill>
                                      <a:schemeClr val="dk1"/>
                                    </a:solidFill>
                                    <a:effectLst/>
                                    <a:latin typeface="Cambria Math" panose="02040503050406030204" pitchFamily="18" charset="0"/>
                                    <a:ea typeface="+mn-ea"/>
                                    <a:cs typeface="+mn-cs"/>
                                  </a:rPr>
                                  <m:t>𝟎</m:t>
                                </m:r>
                                <m:r>
                                  <a:rPr lang="en-US" sz="1200" b="1" i="1" kern="1200" smtClean="0">
                                    <a:solidFill>
                                      <a:schemeClr val="dk1"/>
                                    </a:solidFill>
                                    <a:effectLst/>
                                    <a:latin typeface="Cambria Math" panose="02040503050406030204" pitchFamily="18" charset="0"/>
                                    <a:ea typeface="+mn-ea"/>
                                    <a:cs typeface="+mn-cs"/>
                                  </a:rPr>
                                  <m:t>.</m:t>
                                </m:r>
                                <m:r>
                                  <a:rPr lang="en-US" sz="1200" b="1" i="1" kern="1200" smtClean="0">
                                    <a:solidFill>
                                      <a:schemeClr val="dk1"/>
                                    </a:solidFill>
                                    <a:effectLst/>
                                    <a:latin typeface="Cambria Math" panose="02040503050406030204" pitchFamily="18" charset="0"/>
                                    <a:ea typeface="+mn-ea"/>
                                    <a:cs typeface="+mn-cs"/>
                                  </a:rPr>
                                  <m:t>𝟕𝟑𝟐</m:t>
                                </m:r>
                                <m:r>
                                  <a:rPr lang="en-US" sz="1200" b="1" i="1" kern="1200">
                                    <a:solidFill>
                                      <a:schemeClr val="dk1"/>
                                    </a:solidFill>
                                    <a:effectLst/>
                                    <a:latin typeface="Cambria Math" panose="02040503050406030204" pitchFamily="18" charset="0"/>
                                    <a:ea typeface="+mn-ea"/>
                                    <a:cs typeface="+mn-cs"/>
                                  </a:rPr>
                                  <m:t>,</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𝒚</m:t>
                                    </m:r>
                                  </m:e>
                                  <m:sub>
                                    <m:r>
                                      <a:rPr lang="en-US" sz="1200" b="1" i="1" kern="1200">
                                        <a:solidFill>
                                          <a:schemeClr val="dk1"/>
                                        </a:solidFill>
                                        <a:effectLst/>
                                        <a:latin typeface="Cambria Math" panose="02040503050406030204" pitchFamily="18" charset="0"/>
                                        <a:ea typeface="+mn-ea"/>
                                        <a:cs typeface="+mn-cs"/>
                                      </a:rPr>
                                      <m:t>𝑫</m:t>
                                    </m:r>
                                  </m:sub>
                                </m:sSub>
                                <m:r>
                                  <a:rPr lang="en-US" sz="1200" b="1" i="1" kern="1200">
                                    <a:solidFill>
                                      <a:schemeClr val="dk1"/>
                                    </a:solidFill>
                                    <a:effectLst/>
                                    <a:latin typeface="Cambria Math" panose="02040503050406030204" pitchFamily="18" charset="0"/>
                                    <a:ea typeface="+mn-ea"/>
                                    <a:cs typeface="+mn-cs"/>
                                  </a:rPr>
                                  <m:t>=</m:t>
                                </m:r>
                                <m:r>
                                  <a:rPr lang="en-US" sz="1200" b="1" i="1" kern="1200">
                                    <a:solidFill>
                                      <a:schemeClr val="dk1"/>
                                    </a:solidFill>
                                    <a:effectLst/>
                                    <a:latin typeface="Cambria Math" panose="02040503050406030204" pitchFamily="18" charset="0"/>
                                    <a:ea typeface="+mn-ea"/>
                                    <a:cs typeface="+mn-cs"/>
                                  </a:rPr>
                                  <m:t>𝟎</m:t>
                                </m:r>
                                <m:r>
                                  <a:rPr lang="en-US" sz="1200" b="1" i="1" kern="1200">
                                    <a:solidFill>
                                      <a:schemeClr val="dk1"/>
                                    </a:solidFill>
                                    <a:effectLst/>
                                    <a:latin typeface="Cambria Math" panose="02040503050406030204" pitchFamily="18" charset="0"/>
                                    <a:ea typeface="+mn-ea"/>
                                    <a:cs typeface="+mn-cs"/>
                                  </a:rPr>
                                  <m:t>,</m:t>
                                </m:r>
                                <m:r>
                                  <a:rPr lang="en-US" sz="1200" b="1" i="1" kern="1200">
                                    <a:solidFill>
                                      <a:schemeClr val="dk1"/>
                                    </a:solidFill>
                                    <a:effectLst/>
                                    <a:latin typeface="Cambria Math" panose="02040503050406030204" pitchFamily="18" charset="0"/>
                                    <a:ea typeface="+mn-ea"/>
                                    <a:cs typeface="+mn-cs"/>
                                  </a:rPr>
                                  <m:t>𝝁</m:t>
                                </m:r>
                                <m:r>
                                  <a:rPr lang="en-US" sz="1200" b="1" i="1" kern="1200">
                                    <a:solidFill>
                                      <a:schemeClr val="dk1"/>
                                    </a:solidFill>
                                    <a:effectLst/>
                                    <a:latin typeface="Cambria Math" panose="02040503050406030204" pitchFamily="18" charset="0"/>
                                    <a:ea typeface="+mn-ea"/>
                                    <a:cs typeface="+mn-cs"/>
                                  </a:rPr>
                                  <m:t>)=</m:t>
                                </m:r>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𝟏</m:t>
                                    </m:r>
                                  </m:num>
                                  <m:den>
                                    <m:r>
                                      <a:rPr lang="en-US" sz="1200" b="1" i="1" kern="1200">
                                        <a:solidFill>
                                          <a:schemeClr val="dk1"/>
                                        </a:solidFill>
                                        <a:effectLst/>
                                        <a:latin typeface="Cambria Math" panose="02040503050406030204" pitchFamily="18" charset="0"/>
                                        <a:ea typeface="+mn-ea"/>
                                        <a:cs typeface="+mn-cs"/>
                                      </a:rPr>
                                      <m:t>𝟐</m:t>
                                    </m:r>
                                    <m:r>
                                      <a:rPr lang="en-US" sz="1200" b="1" i="1" kern="1200">
                                        <a:solidFill>
                                          <a:schemeClr val="dk1"/>
                                        </a:solidFill>
                                        <a:effectLst/>
                                        <a:latin typeface="Cambria Math" panose="02040503050406030204" pitchFamily="18" charset="0"/>
                                        <a:ea typeface="+mn-ea"/>
                                        <a:cs typeface="+mn-cs"/>
                                      </a:rPr>
                                      <m:t>𝝁</m:t>
                                    </m:r>
                                    <m:rad>
                                      <m:radPr>
                                        <m:degHide m:val="on"/>
                                        <m:ctrlPr>
                                          <a:rPr lang="en-US" sz="1200" b="1" i="1" kern="1200">
                                            <a:solidFill>
                                              <a:schemeClr val="dk1"/>
                                            </a:solidFill>
                                            <a:effectLst/>
                                            <a:latin typeface="Cambria Math" panose="02040503050406030204" pitchFamily="18" charset="0"/>
                                            <a:ea typeface="+mn-ea"/>
                                            <a:cs typeface="+mn-cs"/>
                                          </a:rPr>
                                        </m:ctrlPr>
                                      </m:radPr>
                                      <m:deg/>
                                      <m:e>
                                        <m:r>
                                          <a:rPr lang="en-US" sz="1200" b="1" i="1" kern="1200">
                                            <a:solidFill>
                                              <a:schemeClr val="dk1"/>
                                            </a:solidFill>
                                            <a:effectLst/>
                                            <a:latin typeface="Cambria Math" panose="02040503050406030204" pitchFamily="18" charset="0"/>
                                            <a:ea typeface="+mn-ea"/>
                                            <a:cs typeface="+mn-cs"/>
                                          </a:rPr>
                                          <m:t>𝝁</m:t>
                                        </m:r>
                                      </m:e>
                                    </m:rad>
                                  </m:den>
                                </m:f>
                                <m:d>
                                  <m:dPr>
                                    <m:begChr m:val="["/>
                                    <m:endChr m:val="]"/>
                                    <m:ctrlPr>
                                      <a:rPr lang="en-US" sz="1200" b="1" i="1" kern="1200">
                                        <a:solidFill>
                                          <a:schemeClr val="dk1"/>
                                        </a:solidFill>
                                        <a:effectLst/>
                                        <a:latin typeface="Cambria Math" panose="02040503050406030204" pitchFamily="18" charset="0"/>
                                        <a:ea typeface="+mn-ea"/>
                                        <a:cs typeface="+mn-cs"/>
                                      </a:rPr>
                                    </m:ctrlPr>
                                  </m:dPr>
                                  <m:e>
                                    <m:nary>
                                      <m:naryPr>
                                        <m:limLoc m:val="subSup"/>
                                        <m:ctrlPr>
                                          <a:rPr lang="en-US" sz="1200" b="1" i="1" kern="1200">
                                            <a:solidFill>
                                              <a:schemeClr val="dk1"/>
                                            </a:solidFill>
                                            <a:effectLst/>
                                            <a:latin typeface="Cambria Math" panose="02040503050406030204" pitchFamily="18" charset="0"/>
                                            <a:ea typeface="+mn-ea"/>
                                            <a:cs typeface="+mn-cs"/>
                                          </a:rPr>
                                        </m:ctrlPr>
                                      </m:naryPr>
                                      <m:sub>
                                        <m:r>
                                          <a:rPr lang="en-US" sz="1200" b="1" i="1" kern="1200">
                                            <a:solidFill>
                                              <a:schemeClr val="dk1"/>
                                            </a:solidFill>
                                            <a:effectLst/>
                                            <a:latin typeface="Cambria Math" panose="02040503050406030204" pitchFamily="18" charset="0"/>
                                            <a:ea typeface="+mn-ea"/>
                                            <a:cs typeface="+mn-cs"/>
                                          </a:rPr>
                                          <m:t>𝟎</m:t>
                                        </m:r>
                                      </m:sub>
                                      <m:sup>
                                        <m:rad>
                                          <m:radPr>
                                            <m:degHide m:val="on"/>
                                            <m:ctrlPr>
                                              <a:rPr lang="en-US" sz="1200" b="1" i="1" kern="1200">
                                                <a:solidFill>
                                                  <a:schemeClr val="dk1"/>
                                                </a:solidFill>
                                                <a:effectLst/>
                                                <a:latin typeface="Cambria Math" panose="02040503050406030204" pitchFamily="18" charset="0"/>
                                                <a:ea typeface="+mn-ea"/>
                                                <a:cs typeface="+mn-cs"/>
                                              </a:rPr>
                                            </m:ctrlPr>
                                          </m:radPr>
                                          <m:deg/>
                                          <m:e>
                                            <m:r>
                                              <a:rPr lang="en-US" sz="1200" b="1" i="1" kern="1200">
                                                <a:solidFill>
                                                  <a:schemeClr val="dk1"/>
                                                </a:solidFill>
                                                <a:effectLst/>
                                                <a:latin typeface="Cambria Math" panose="02040503050406030204" pitchFamily="18" charset="0"/>
                                                <a:ea typeface="+mn-ea"/>
                                                <a:cs typeface="+mn-cs"/>
                                              </a:rPr>
                                              <m:t>𝝁</m:t>
                                            </m:r>
                                          </m:e>
                                        </m:rad>
                                        <m:d>
                                          <m:dPr>
                                            <m:ctrlPr>
                                              <a:rPr lang="en-US" sz="1200" b="1" i="1" kern="1200">
                                                <a:solidFill>
                                                  <a:schemeClr val="dk1"/>
                                                </a:solidFill>
                                                <a:effectLst/>
                                                <a:latin typeface="Cambria Math" panose="02040503050406030204" pitchFamily="18" charset="0"/>
                                                <a:ea typeface="+mn-ea"/>
                                                <a:cs typeface="+mn-cs"/>
                                              </a:rPr>
                                            </m:ctrlPr>
                                          </m:dPr>
                                          <m:e>
                                            <m:r>
                                              <a:rPr lang="en-US" sz="1200" b="1" i="1" kern="1200">
                                                <a:solidFill>
                                                  <a:schemeClr val="dk1"/>
                                                </a:solidFill>
                                                <a:effectLst/>
                                                <a:latin typeface="Cambria Math" panose="02040503050406030204" pitchFamily="18" charset="0"/>
                                                <a:ea typeface="+mn-ea"/>
                                                <a:cs typeface="+mn-cs"/>
                                              </a:rPr>
                                              <m:t>𝟏</m:t>
                                            </m:r>
                                            <m:r>
                                              <a:rPr lang="en-US" sz="1200" b="1" i="1" kern="1200">
                                                <a:solidFill>
                                                  <a:schemeClr val="dk1"/>
                                                </a:solidFill>
                                                <a:effectLst/>
                                                <a:latin typeface="Cambria Math" panose="02040503050406030204" pitchFamily="18" charset="0"/>
                                                <a:ea typeface="+mn-ea"/>
                                                <a:cs typeface="+mn-cs"/>
                                              </a:rPr>
                                              <m:t>+</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𝒙</m:t>
                                                </m:r>
                                              </m:e>
                                              <m:sub>
                                                <m:r>
                                                  <a:rPr lang="en-US" sz="1200" b="1" i="1" kern="1200">
                                                    <a:solidFill>
                                                      <a:schemeClr val="dk1"/>
                                                    </a:solidFill>
                                                    <a:effectLst/>
                                                    <a:latin typeface="Cambria Math" panose="02040503050406030204" pitchFamily="18" charset="0"/>
                                                    <a:ea typeface="+mn-ea"/>
                                                    <a:cs typeface="+mn-cs"/>
                                                  </a:rPr>
                                                  <m:t>𝑫</m:t>
                                                </m:r>
                                              </m:sub>
                                            </m:sSub>
                                          </m:e>
                                        </m:d>
                                      </m:sup>
                                      <m:e>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𝑲</m:t>
                                            </m:r>
                                          </m:e>
                                          <m:sub>
                                            <m:r>
                                              <a:rPr lang="en-US" sz="1200" b="1" i="1" kern="1200">
                                                <a:solidFill>
                                                  <a:schemeClr val="dk1"/>
                                                </a:solidFill>
                                                <a:effectLst/>
                                                <a:latin typeface="Cambria Math" panose="02040503050406030204" pitchFamily="18" charset="0"/>
                                                <a:ea typeface="+mn-ea"/>
                                                <a:cs typeface="+mn-cs"/>
                                              </a:rPr>
                                              <m:t>𝟎</m:t>
                                            </m:r>
                                          </m:sub>
                                        </m:sSub>
                                        <m:d>
                                          <m:dPr>
                                            <m:ctrlPr>
                                              <a:rPr lang="en-US" sz="1200" b="1" i="1" kern="1200">
                                                <a:solidFill>
                                                  <a:schemeClr val="dk1"/>
                                                </a:solidFill>
                                                <a:effectLst/>
                                                <a:latin typeface="Cambria Math" panose="02040503050406030204" pitchFamily="18" charset="0"/>
                                                <a:ea typeface="+mn-ea"/>
                                                <a:cs typeface="+mn-cs"/>
                                              </a:rPr>
                                            </m:ctrlPr>
                                          </m:dPr>
                                          <m:e>
                                            <m:r>
                                              <a:rPr lang="en-US" sz="1200" b="1" i="1" kern="1200">
                                                <a:solidFill>
                                                  <a:schemeClr val="dk1"/>
                                                </a:solidFill>
                                                <a:effectLst/>
                                                <a:latin typeface="Cambria Math" panose="02040503050406030204" pitchFamily="18" charset="0"/>
                                                <a:ea typeface="+mn-ea"/>
                                                <a:cs typeface="+mn-cs"/>
                                              </a:rPr>
                                              <m:t>𝒛</m:t>
                                            </m:r>
                                          </m:e>
                                        </m:d>
                                        <m:r>
                                          <a:rPr lang="en-US" sz="1200" b="1" i="1" kern="1200">
                                            <a:solidFill>
                                              <a:schemeClr val="dk1"/>
                                            </a:solidFill>
                                            <a:effectLst/>
                                            <a:latin typeface="Cambria Math" panose="02040503050406030204" pitchFamily="18" charset="0"/>
                                            <a:ea typeface="+mn-ea"/>
                                            <a:cs typeface="+mn-cs"/>
                                          </a:rPr>
                                          <m:t>𝒅𝒛</m:t>
                                        </m:r>
                                      </m:e>
                                    </m:nary>
                                    <m:r>
                                      <a:rPr lang="en-US" sz="1200" b="1" i="1" kern="1200">
                                        <a:solidFill>
                                          <a:schemeClr val="dk1"/>
                                        </a:solidFill>
                                        <a:effectLst/>
                                        <a:latin typeface="Cambria Math" panose="02040503050406030204" pitchFamily="18" charset="0"/>
                                        <a:ea typeface="+mn-ea"/>
                                        <a:cs typeface="+mn-cs"/>
                                      </a:rPr>
                                      <m:t>+</m:t>
                                    </m:r>
                                    <m:nary>
                                      <m:naryPr>
                                        <m:limLoc m:val="subSup"/>
                                        <m:ctrlPr>
                                          <a:rPr lang="en-US" sz="1200" b="1" i="1" kern="1200">
                                            <a:solidFill>
                                              <a:schemeClr val="dk1"/>
                                            </a:solidFill>
                                            <a:effectLst/>
                                            <a:latin typeface="Cambria Math" panose="02040503050406030204" pitchFamily="18" charset="0"/>
                                            <a:ea typeface="+mn-ea"/>
                                            <a:cs typeface="+mn-cs"/>
                                          </a:rPr>
                                        </m:ctrlPr>
                                      </m:naryPr>
                                      <m:sub>
                                        <m:r>
                                          <a:rPr lang="en-US" sz="1200" b="1" i="1" kern="1200">
                                            <a:solidFill>
                                              <a:schemeClr val="dk1"/>
                                            </a:solidFill>
                                            <a:effectLst/>
                                            <a:latin typeface="Cambria Math" panose="02040503050406030204" pitchFamily="18" charset="0"/>
                                            <a:ea typeface="+mn-ea"/>
                                            <a:cs typeface="+mn-cs"/>
                                          </a:rPr>
                                          <m:t>𝟎</m:t>
                                        </m:r>
                                      </m:sub>
                                      <m:sup>
                                        <m:rad>
                                          <m:radPr>
                                            <m:degHide m:val="on"/>
                                            <m:ctrlPr>
                                              <a:rPr lang="en-US" sz="1200" b="1" i="1" kern="1200">
                                                <a:solidFill>
                                                  <a:schemeClr val="dk1"/>
                                                </a:solidFill>
                                                <a:effectLst/>
                                                <a:latin typeface="Cambria Math" panose="02040503050406030204" pitchFamily="18" charset="0"/>
                                                <a:ea typeface="+mn-ea"/>
                                                <a:cs typeface="+mn-cs"/>
                                              </a:rPr>
                                            </m:ctrlPr>
                                          </m:radPr>
                                          <m:deg/>
                                          <m:e>
                                            <m:r>
                                              <a:rPr lang="en-US" sz="1200" b="1" i="1" kern="1200">
                                                <a:solidFill>
                                                  <a:schemeClr val="dk1"/>
                                                </a:solidFill>
                                                <a:effectLst/>
                                                <a:latin typeface="Cambria Math" panose="02040503050406030204" pitchFamily="18" charset="0"/>
                                                <a:ea typeface="+mn-ea"/>
                                                <a:cs typeface="+mn-cs"/>
                                              </a:rPr>
                                              <m:t>𝝁</m:t>
                                            </m:r>
                                          </m:e>
                                        </m:rad>
                                        <m:d>
                                          <m:dPr>
                                            <m:ctrlPr>
                                              <a:rPr lang="en-US" sz="1200" b="1" i="1" kern="1200">
                                                <a:solidFill>
                                                  <a:schemeClr val="dk1"/>
                                                </a:solidFill>
                                                <a:effectLst/>
                                                <a:latin typeface="Cambria Math" panose="02040503050406030204" pitchFamily="18" charset="0"/>
                                                <a:ea typeface="+mn-ea"/>
                                                <a:cs typeface="+mn-cs"/>
                                              </a:rPr>
                                            </m:ctrlPr>
                                          </m:dPr>
                                          <m:e>
                                            <m:r>
                                              <a:rPr lang="en-US" sz="1200" b="1" i="1" kern="1200">
                                                <a:solidFill>
                                                  <a:schemeClr val="dk1"/>
                                                </a:solidFill>
                                                <a:effectLst/>
                                                <a:latin typeface="Cambria Math" panose="02040503050406030204" pitchFamily="18" charset="0"/>
                                                <a:ea typeface="+mn-ea"/>
                                                <a:cs typeface="+mn-cs"/>
                                              </a:rPr>
                                              <m:t>𝟏</m:t>
                                            </m:r>
                                            <m:r>
                                              <a:rPr lang="en-US" sz="1200" b="1" i="1" kern="1200">
                                                <a:solidFill>
                                                  <a:schemeClr val="dk1"/>
                                                </a:solidFill>
                                                <a:effectLst/>
                                                <a:latin typeface="Cambria Math" panose="02040503050406030204" pitchFamily="18" charset="0"/>
                                                <a:ea typeface="+mn-ea"/>
                                                <a:cs typeface="+mn-cs"/>
                                              </a:rPr>
                                              <m:t>−</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𝒙</m:t>
                                                </m:r>
                                              </m:e>
                                              <m:sub>
                                                <m:r>
                                                  <a:rPr lang="en-US" sz="1200" b="1" i="1" kern="1200">
                                                    <a:solidFill>
                                                      <a:schemeClr val="dk1"/>
                                                    </a:solidFill>
                                                    <a:effectLst/>
                                                    <a:latin typeface="Cambria Math" panose="02040503050406030204" pitchFamily="18" charset="0"/>
                                                    <a:ea typeface="+mn-ea"/>
                                                    <a:cs typeface="+mn-cs"/>
                                                  </a:rPr>
                                                  <m:t>𝑫</m:t>
                                                </m:r>
                                              </m:sub>
                                            </m:sSub>
                                          </m:e>
                                        </m:d>
                                      </m:sup>
                                      <m:e>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𝑲</m:t>
                                            </m:r>
                                          </m:e>
                                          <m:sub>
                                            <m:r>
                                              <a:rPr lang="en-US" sz="1200" b="1" i="1" kern="1200">
                                                <a:solidFill>
                                                  <a:schemeClr val="dk1"/>
                                                </a:solidFill>
                                                <a:effectLst/>
                                                <a:latin typeface="Cambria Math" panose="02040503050406030204" pitchFamily="18" charset="0"/>
                                                <a:ea typeface="+mn-ea"/>
                                                <a:cs typeface="+mn-cs"/>
                                              </a:rPr>
                                              <m:t>𝟎</m:t>
                                            </m:r>
                                          </m:sub>
                                        </m:sSub>
                                        <m:d>
                                          <m:dPr>
                                            <m:ctrlPr>
                                              <a:rPr lang="en-US" sz="1200" b="1" i="1" kern="1200">
                                                <a:solidFill>
                                                  <a:schemeClr val="dk1"/>
                                                </a:solidFill>
                                                <a:effectLst/>
                                                <a:latin typeface="Cambria Math" panose="02040503050406030204" pitchFamily="18" charset="0"/>
                                                <a:ea typeface="+mn-ea"/>
                                                <a:cs typeface="+mn-cs"/>
                                              </a:rPr>
                                            </m:ctrlPr>
                                          </m:dPr>
                                          <m:e>
                                            <m:r>
                                              <a:rPr lang="en-US" sz="1200" b="1" i="1" kern="1200">
                                                <a:solidFill>
                                                  <a:schemeClr val="dk1"/>
                                                </a:solidFill>
                                                <a:effectLst/>
                                                <a:latin typeface="Cambria Math" panose="02040503050406030204" pitchFamily="18" charset="0"/>
                                                <a:ea typeface="+mn-ea"/>
                                                <a:cs typeface="+mn-cs"/>
                                              </a:rPr>
                                              <m:t>𝒛</m:t>
                                            </m:r>
                                          </m:e>
                                        </m:d>
                                        <m:r>
                                          <a:rPr lang="en-US" sz="1200" b="1" i="1" kern="1200">
                                            <a:solidFill>
                                              <a:schemeClr val="dk1"/>
                                            </a:solidFill>
                                            <a:effectLst/>
                                            <a:latin typeface="Cambria Math" panose="02040503050406030204" pitchFamily="18" charset="0"/>
                                            <a:ea typeface="+mn-ea"/>
                                            <a:cs typeface="+mn-cs"/>
                                          </a:rPr>
                                          <m:t>𝒅𝒛</m:t>
                                        </m:r>
                                      </m:e>
                                    </m:nary>
                                  </m:e>
                                </m:d>
                              </m:oMath>
                            </m:oMathPara>
                          </a14:m>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9402235"/>
                      </a:ext>
                    </a:extLst>
                  </a:tr>
                  <a:tr h="490465">
                    <a:tc>
                      <a:txBody>
                        <a:bodyPr/>
                        <a:lstStyle/>
                        <a:p>
                          <a:r>
                            <a:rPr lang="en-US" sz="1200" b="1" dirty="0">
                              <a:solidFill>
                                <a:schemeClr val="tx1"/>
                              </a:solidFill>
                            </a:rPr>
                            <a:t>Classic </a:t>
                          </a:r>
                        </a:p>
                        <a:p>
                          <a:r>
                            <a:rPr lang="en-US" sz="1200" b="1" dirty="0">
                              <a:solidFill>
                                <a:schemeClr val="tx1"/>
                              </a:solidFill>
                            </a:rPr>
                            <a:t>Semi-log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200" b="1" i="1" kern="1200" smtClean="0">
                                    <a:solidFill>
                                      <a:srgbClr val="FF0000"/>
                                    </a:solidFill>
                                    <a:effectLst/>
                                    <a:latin typeface="Cambria Math" panose="02040503050406030204" pitchFamily="18" charset="0"/>
                                    <a:ea typeface="+mn-ea"/>
                                    <a:cs typeface="+mn-cs"/>
                                  </a:rPr>
                                  <m:t>𝚫</m:t>
                                </m:r>
                                <m:sSub>
                                  <m:sSubPr>
                                    <m:ctrlPr>
                                      <a:rPr lang="en-US" sz="1200" b="1" i="1" kern="1200" smtClean="0">
                                        <a:solidFill>
                                          <a:srgbClr val="FF0000"/>
                                        </a:solidFill>
                                        <a:effectLst/>
                                        <a:latin typeface="Cambria Math" panose="02040503050406030204" pitchFamily="18" charset="0"/>
                                        <a:ea typeface="+mn-ea"/>
                                        <a:cs typeface="+mn-cs"/>
                                      </a:rPr>
                                    </m:ctrlPr>
                                  </m:sSubPr>
                                  <m:e>
                                    <m:r>
                                      <a:rPr lang="en-US" sz="1200" b="1" i="1" kern="1200" smtClean="0">
                                        <a:solidFill>
                                          <a:srgbClr val="FF0000"/>
                                        </a:solidFill>
                                        <a:effectLst/>
                                        <a:latin typeface="Cambria Math" panose="02040503050406030204" pitchFamily="18" charset="0"/>
                                        <a:ea typeface="+mn-ea"/>
                                        <a:cs typeface="+mn-cs"/>
                                      </a:rPr>
                                      <m:t>𝒑</m:t>
                                    </m:r>
                                  </m:e>
                                  <m:sub>
                                    <m:r>
                                      <a:rPr lang="en-US" sz="1200" b="1" i="1" kern="1200" smtClean="0">
                                        <a:solidFill>
                                          <a:srgbClr val="FF0000"/>
                                        </a:solidFill>
                                        <a:effectLst/>
                                        <a:latin typeface="Cambria Math" panose="02040503050406030204" pitchFamily="18" charset="0"/>
                                        <a:ea typeface="+mn-ea"/>
                                        <a:cs typeface="+mn-cs"/>
                                      </a:rPr>
                                      <m:t>𝒑𝒘𝒔</m:t>
                                    </m:r>
                                  </m:sub>
                                </m:sSub>
                                <m:r>
                                  <a:rPr lang="en-US" sz="1200" b="1" i="1" kern="1200">
                                    <a:solidFill>
                                      <a:schemeClr val="dk1"/>
                                    </a:solidFill>
                                    <a:effectLst/>
                                    <a:latin typeface="Cambria Math" panose="02040503050406030204" pitchFamily="18" charset="0"/>
                                    <a:ea typeface="+mn-ea"/>
                                    <a:cs typeface="+mn-cs"/>
                                  </a:rPr>
                                  <m:t>=</m:t>
                                </m:r>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𝟕𝟎</m:t>
                                    </m:r>
                                    <m:r>
                                      <a:rPr lang="en-US" sz="1200" b="1" i="1" kern="1200">
                                        <a:solidFill>
                                          <a:schemeClr val="dk1"/>
                                        </a:solidFill>
                                        <a:effectLst/>
                                        <a:latin typeface="Cambria Math" panose="02040503050406030204" pitchFamily="18" charset="0"/>
                                        <a:ea typeface="+mn-ea"/>
                                        <a:cs typeface="+mn-cs"/>
                                      </a:rPr>
                                      <m:t>.</m:t>
                                    </m:r>
                                    <m:r>
                                      <a:rPr lang="en-US" sz="1200" b="1" i="1" kern="1200">
                                        <a:solidFill>
                                          <a:schemeClr val="dk1"/>
                                        </a:solidFill>
                                        <a:effectLst/>
                                        <a:latin typeface="Cambria Math" panose="02040503050406030204" pitchFamily="18" charset="0"/>
                                        <a:ea typeface="+mn-ea"/>
                                        <a:cs typeface="+mn-cs"/>
                                      </a:rPr>
                                      <m:t>𝟔</m:t>
                                    </m:r>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𝝁</m:t>
                                        </m:r>
                                      </m:e>
                                      <m:sub>
                                        <m:r>
                                          <a:rPr lang="en-US" sz="1200" b="1" i="1" kern="1200" smtClean="0">
                                            <a:solidFill>
                                              <a:schemeClr val="dk1"/>
                                            </a:solidFill>
                                            <a:effectLst/>
                                            <a:latin typeface="Cambria Math" panose="02040503050406030204" pitchFamily="18" charset="0"/>
                                            <a:ea typeface="+mn-ea"/>
                                            <a:cs typeface="+mn-cs"/>
                                          </a:rPr>
                                          <m:t>𝒐</m:t>
                                        </m:r>
                                      </m:sub>
                                    </m:sSub>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𝒒</m:t>
                                        </m:r>
                                      </m:e>
                                      <m:sub>
                                        <m:r>
                                          <a:rPr lang="en-US" sz="1200" b="1" i="1" kern="1200" smtClean="0">
                                            <a:solidFill>
                                              <a:schemeClr val="dk1"/>
                                            </a:solidFill>
                                            <a:effectLst/>
                                            <a:latin typeface="Cambria Math" panose="02040503050406030204" pitchFamily="18" charset="0"/>
                                            <a:ea typeface="+mn-ea"/>
                                            <a:cs typeface="+mn-cs"/>
                                          </a:rPr>
                                          <m:t>𝒐</m:t>
                                        </m:r>
                                      </m:sub>
                                    </m:sSub>
                                  </m:num>
                                  <m:den>
                                    <m:r>
                                      <a:rPr lang="en-US" sz="1200" b="1" i="1" kern="1200">
                                        <a:solidFill>
                                          <a:schemeClr val="dk1"/>
                                        </a:solidFill>
                                        <a:effectLst/>
                                        <a:latin typeface="Cambria Math" panose="02040503050406030204" pitchFamily="18" charset="0"/>
                                        <a:ea typeface="+mn-ea"/>
                                        <a:cs typeface="+mn-cs"/>
                                      </a:rPr>
                                      <m:t>𝒌𝒉</m:t>
                                    </m:r>
                                  </m:den>
                                </m:f>
                                <m:d>
                                  <m:dPr>
                                    <m:begChr m:val="["/>
                                    <m:endChr m:val="]"/>
                                    <m:ctrlPr>
                                      <a:rPr lang="en-US" sz="1200" b="1" i="1" kern="1200">
                                        <a:solidFill>
                                          <a:schemeClr val="dk1"/>
                                        </a:solidFill>
                                        <a:effectLst/>
                                        <a:latin typeface="Cambria Math" panose="02040503050406030204" pitchFamily="18" charset="0"/>
                                        <a:ea typeface="+mn-ea"/>
                                        <a:cs typeface="+mn-cs"/>
                                      </a:rPr>
                                    </m:ctrlPr>
                                  </m:dPr>
                                  <m:e>
                                    <m:func>
                                      <m:funcPr>
                                        <m:ctrlPr>
                                          <a:rPr lang="en-US" sz="1200" b="1" i="1" kern="1200" smtClean="0">
                                            <a:solidFill>
                                              <a:srgbClr val="FF0000"/>
                                            </a:solidFill>
                                            <a:effectLst/>
                                            <a:latin typeface="Cambria Math" panose="02040503050406030204" pitchFamily="18" charset="0"/>
                                            <a:ea typeface="+mn-ea"/>
                                            <a:cs typeface="+mn-cs"/>
                                          </a:rPr>
                                        </m:ctrlPr>
                                      </m:funcPr>
                                      <m:fName>
                                        <m:r>
                                          <a:rPr lang="en-US" sz="1200" b="1" i="1" kern="1200">
                                            <a:solidFill>
                                              <a:srgbClr val="FF0000"/>
                                            </a:solidFill>
                                            <a:effectLst/>
                                            <a:latin typeface="Cambria Math" panose="02040503050406030204" pitchFamily="18" charset="0"/>
                                            <a:ea typeface="+mn-ea"/>
                                            <a:cs typeface="+mn-cs"/>
                                          </a:rPr>
                                          <m:t>𝐥𝐧</m:t>
                                        </m:r>
                                      </m:fName>
                                      <m:e>
                                        <m:d>
                                          <m:dPr>
                                            <m:ctrlPr>
                                              <a:rPr lang="en-US" sz="1200" b="1" i="1" kern="1200">
                                                <a:solidFill>
                                                  <a:srgbClr val="FF0000"/>
                                                </a:solidFill>
                                                <a:effectLst/>
                                                <a:latin typeface="Cambria Math" panose="02040503050406030204" pitchFamily="18" charset="0"/>
                                                <a:ea typeface="+mn-ea"/>
                                                <a:cs typeface="+mn-cs"/>
                                              </a:rPr>
                                            </m:ctrlPr>
                                          </m:dPr>
                                          <m:e>
                                            <m:r>
                                              <a:rPr lang="en-US" sz="1200" b="1" i="1" kern="1200">
                                                <a:solidFill>
                                                  <a:srgbClr val="FF0000"/>
                                                </a:solidFill>
                                                <a:effectLst/>
                                                <a:latin typeface="Cambria Math" panose="02040503050406030204" pitchFamily="18" charset="0"/>
                                                <a:ea typeface="+mn-ea"/>
                                                <a:cs typeface="+mn-cs"/>
                                              </a:rPr>
                                              <m:t>𝚫</m:t>
                                            </m:r>
                                            <m:sSub>
                                              <m:sSubPr>
                                                <m:ctrlPr>
                                                  <a:rPr lang="en-US" sz="1200" b="1" i="1" kern="1200" smtClean="0">
                                                    <a:solidFill>
                                                      <a:srgbClr val="FF0000"/>
                                                    </a:solidFill>
                                                    <a:effectLst/>
                                                    <a:latin typeface="Cambria Math" panose="02040503050406030204" pitchFamily="18" charset="0"/>
                                                    <a:ea typeface="+mn-ea"/>
                                                    <a:cs typeface="+mn-cs"/>
                                                  </a:rPr>
                                                </m:ctrlPr>
                                              </m:sSubPr>
                                              <m:e>
                                                <m:r>
                                                  <a:rPr lang="en-US" sz="1200" b="1" i="1" kern="1200" smtClean="0">
                                                    <a:solidFill>
                                                      <a:srgbClr val="FF0000"/>
                                                    </a:solidFill>
                                                    <a:effectLst/>
                                                    <a:latin typeface="Cambria Math" panose="02040503050406030204" pitchFamily="18" charset="0"/>
                                                    <a:ea typeface="+mn-ea"/>
                                                    <a:cs typeface="+mn-cs"/>
                                                  </a:rPr>
                                                  <m:t>𝒕</m:t>
                                                </m:r>
                                              </m:e>
                                              <m:sub>
                                                <m:r>
                                                  <a:rPr lang="en-US" sz="1200" b="1" i="1" kern="1200" smtClean="0">
                                                    <a:solidFill>
                                                      <a:srgbClr val="FF0000"/>
                                                    </a:solidFill>
                                                    <a:effectLst/>
                                                    <a:latin typeface="Cambria Math" panose="02040503050406030204" pitchFamily="18" charset="0"/>
                                                    <a:ea typeface="+mn-ea"/>
                                                    <a:cs typeface="+mn-cs"/>
                                                  </a:rPr>
                                                  <m:t>𝒔𝒂</m:t>
                                                </m:r>
                                              </m:sub>
                                            </m:sSub>
                                          </m:e>
                                        </m:d>
                                      </m:e>
                                    </m:func>
                                    <m:r>
                                      <a:rPr lang="en-US" sz="1200" b="1" i="1" kern="1200">
                                        <a:solidFill>
                                          <a:schemeClr val="dk1"/>
                                        </a:solidFill>
                                        <a:effectLst/>
                                        <a:latin typeface="Cambria Math" panose="02040503050406030204" pitchFamily="18" charset="0"/>
                                        <a:ea typeface="+mn-ea"/>
                                        <a:cs typeface="+mn-cs"/>
                                      </a:rPr>
                                      <m:t>+</m:t>
                                    </m:r>
                                    <m:d>
                                      <m:dPr>
                                        <m:ctrlPr>
                                          <a:rPr lang="en-US" sz="1200" b="1" i="1" kern="1200">
                                            <a:solidFill>
                                              <a:schemeClr val="dk1"/>
                                            </a:solidFill>
                                            <a:effectLst/>
                                            <a:latin typeface="Cambria Math" panose="02040503050406030204" pitchFamily="18" charset="0"/>
                                            <a:ea typeface="+mn-ea"/>
                                            <a:cs typeface="+mn-cs"/>
                                          </a:rPr>
                                        </m:ctrlPr>
                                      </m:dPr>
                                      <m:e>
                                        <m:func>
                                          <m:funcPr>
                                            <m:ctrlPr>
                                              <a:rPr lang="en-US" sz="1200" b="1" i="1" kern="1200">
                                                <a:solidFill>
                                                  <a:schemeClr val="dk1"/>
                                                </a:solidFill>
                                                <a:effectLst/>
                                                <a:latin typeface="Cambria Math" panose="02040503050406030204" pitchFamily="18" charset="0"/>
                                                <a:ea typeface="+mn-ea"/>
                                                <a:cs typeface="+mn-cs"/>
                                              </a:rPr>
                                            </m:ctrlPr>
                                          </m:funcPr>
                                          <m:fName>
                                            <m:r>
                                              <a:rPr lang="en-US" sz="1200" b="1" i="1" kern="1200">
                                                <a:solidFill>
                                                  <a:schemeClr val="dk1"/>
                                                </a:solidFill>
                                                <a:effectLst/>
                                                <a:latin typeface="Cambria Math" panose="02040503050406030204" pitchFamily="18" charset="0"/>
                                                <a:ea typeface="+mn-ea"/>
                                                <a:cs typeface="+mn-cs"/>
                                              </a:rPr>
                                              <m:t>𝐥𝐧</m:t>
                                            </m:r>
                                          </m:fName>
                                          <m:e>
                                            <m:d>
                                              <m:dPr>
                                                <m:ctrlPr>
                                                  <a:rPr lang="en-US" sz="1200" b="1" i="1" kern="1200">
                                                    <a:solidFill>
                                                      <a:schemeClr val="dk1"/>
                                                    </a:solidFill>
                                                    <a:effectLst/>
                                                    <a:latin typeface="Cambria Math" panose="02040503050406030204" pitchFamily="18" charset="0"/>
                                                    <a:ea typeface="+mn-ea"/>
                                                    <a:cs typeface="+mn-cs"/>
                                                  </a:rPr>
                                                </m:ctrlPr>
                                              </m:dPr>
                                              <m:e>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𝟏</m:t>
                                                    </m:r>
                                                  </m:num>
                                                  <m:den>
                                                    <m:r>
                                                      <a:rPr lang="en-US" sz="1200" b="1" i="1" kern="1200">
                                                        <a:solidFill>
                                                          <a:schemeClr val="dk1"/>
                                                        </a:solidFill>
                                                        <a:effectLst/>
                                                        <a:latin typeface="Cambria Math" panose="02040503050406030204" pitchFamily="18" charset="0"/>
                                                        <a:ea typeface="+mn-ea"/>
                                                        <a:cs typeface="+mn-cs"/>
                                                      </a:rPr>
                                                      <m:t>𝟏𝟔𝟖𝟖</m:t>
                                                    </m:r>
                                                  </m:den>
                                                </m:f>
                                                <m:f>
                                                  <m:fPr>
                                                    <m:ctrlPr>
                                                      <a:rPr lang="en-US" sz="1200" b="1" i="1" kern="1200">
                                                        <a:solidFill>
                                                          <a:schemeClr val="dk1"/>
                                                        </a:solidFill>
                                                        <a:effectLst/>
                                                        <a:latin typeface="Cambria Math" panose="02040503050406030204" pitchFamily="18" charset="0"/>
                                                        <a:ea typeface="+mn-ea"/>
                                                        <a:cs typeface="+mn-cs"/>
                                                      </a:rPr>
                                                    </m:ctrlPr>
                                                  </m:fPr>
                                                  <m:num>
                                                    <m:r>
                                                      <a:rPr lang="en-US" sz="1200" b="1" i="1" kern="1200">
                                                        <a:solidFill>
                                                          <a:schemeClr val="dk1"/>
                                                        </a:solidFill>
                                                        <a:effectLst/>
                                                        <a:latin typeface="Cambria Math" panose="02040503050406030204" pitchFamily="18" charset="0"/>
                                                        <a:ea typeface="+mn-ea"/>
                                                        <a:cs typeface="+mn-cs"/>
                                                      </a:rPr>
                                                      <m:t>𝒌</m:t>
                                                    </m:r>
                                                  </m:num>
                                                  <m:den>
                                                    <m:r>
                                                      <a:rPr lang="en-US" sz="1200" b="1" i="1" kern="1200">
                                                        <a:solidFill>
                                                          <a:schemeClr val="dk1"/>
                                                        </a:solidFill>
                                                        <a:effectLst/>
                                                        <a:latin typeface="Cambria Math" panose="02040503050406030204" pitchFamily="18" charset="0"/>
                                                        <a:ea typeface="+mn-ea"/>
                                                        <a:cs typeface="+mn-cs"/>
                                                      </a:rPr>
                                                      <m:t>𝝓𝝁</m:t>
                                                    </m:r>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𝒄</m:t>
                                                        </m:r>
                                                      </m:e>
                                                      <m:sub>
                                                        <m:r>
                                                          <a:rPr lang="en-US" sz="1200" b="1" i="1" kern="1200">
                                                            <a:solidFill>
                                                              <a:schemeClr val="dk1"/>
                                                            </a:solidFill>
                                                            <a:effectLst/>
                                                            <a:latin typeface="Cambria Math" panose="02040503050406030204" pitchFamily="18" charset="0"/>
                                                            <a:ea typeface="+mn-ea"/>
                                                            <a:cs typeface="+mn-cs"/>
                                                          </a:rPr>
                                                          <m:t>𝒕</m:t>
                                                        </m:r>
                                                      </m:sub>
                                                    </m:sSub>
                                                    <m:sSubSup>
                                                      <m:sSubSupPr>
                                                        <m:ctrlPr>
                                                          <a:rPr lang="en-US" sz="1200" b="1" i="1" kern="1200">
                                                            <a:solidFill>
                                                              <a:schemeClr val="dk1"/>
                                                            </a:solidFill>
                                                            <a:effectLst/>
                                                            <a:latin typeface="Cambria Math" panose="02040503050406030204" pitchFamily="18" charset="0"/>
                                                            <a:ea typeface="+mn-ea"/>
                                                            <a:cs typeface="+mn-cs"/>
                                                          </a:rPr>
                                                        </m:ctrlPr>
                                                      </m:sSubSupPr>
                                                      <m:e>
                                                        <m:r>
                                                          <a:rPr lang="en-US" sz="1200" b="1" i="1" kern="1200">
                                                            <a:solidFill>
                                                              <a:schemeClr val="dk1"/>
                                                            </a:solidFill>
                                                            <a:effectLst/>
                                                            <a:latin typeface="Cambria Math" panose="02040503050406030204" pitchFamily="18" charset="0"/>
                                                            <a:ea typeface="+mn-ea"/>
                                                            <a:cs typeface="+mn-cs"/>
                                                          </a:rPr>
                                                          <m:t>𝒓</m:t>
                                                        </m:r>
                                                      </m:e>
                                                      <m:sub>
                                                        <m:r>
                                                          <a:rPr lang="en-US" sz="1200" b="1" i="1" kern="1200">
                                                            <a:solidFill>
                                                              <a:schemeClr val="dk1"/>
                                                            </a:solidFill>
                                                            <a:effectLst/>
                                                            <a:latin typeface="Cambria Math" panose="02040503050406030204" pitchFamily="18" charset="0"/>
                                                            <a:ea typeface="+mn-ea"/>
                                                            <a:cs typeface="+mn-cs"/>
                                                          </a:rPr>
                                                          <m:t>𝒘</m:t>
                                                        </m:r>
                                                      </m:sub>
                                                      <m:sup>
                                                        <m:r>
                                                          <a:rPr lang="en-US" sz="1200" b="1" i="1" kern="1200">
                                                            <a:solidFill>
                                                              <a:schemeClr val="dk1"/>
                                                            </a:solidFill>
                                                            <a:effectLst/>
                                                            <a:latin typeface="Cambria Math" panose="02040503050406030204" pitchFamily="18" charset="0"/>
                                                            <a:ea typeface="+mn-ea"/>
                                                            <a:cs typeface="+mn-cs"/>
                                                          </a:rPr>
                                                          <m:t>𝟐</m:t>
                                                        </m:r>
                                                      </m:sup>
                                                    </m:sSubSup>
                                                  </m:den>
                                                </m:f>
                                              </m:e>
                                            </m:d>
                                          </m:e>
                                        </m:func>
                                        <m:r>
                                          <a:rPr lang="en-US" sz="1200" b="1" i="1" kern="1200">
                                            <a:solidFill>
                                              <a:schemeClr val="dk1"/>
                                            </a:solidFill>
                                            <a:effectLst/>
                                            <a:latin typeface="Cambria Math" panose="02040503050406030204" pitchFamily="18" charset="0"/>
                                            <a:ea typeface="+mn-ea"/>
                                            <a:cs typeface="+mn-cs"/>
                                          </a:rPr>
                                          <m:t>+</m:t>
                                        </m:r>
                                        <m:r>
                                          <a:rPr lang="en-US" sz="1200" b="1" i="1" kern="1200">
                                            <a:solidFill>
                                              <a:schemeClr val="dk1"/>
                                            </a:solidFill>
                                            <a:effectLst/>
                                            <a:latin typeface="Cambria Math" panose="02040503050406030204" pitchFamily="18" charset="0"/>
                                            <a:ea typeface="+mn-ea"/>
                                            <a:cs typeface="+mn-cs"/>
                                          </a:rPr>
                                          <m:t>𝟐</m:t>
                                        </m:r>
                                        <m:r>
                                          <a:rPr lang="en-US" sz="1200" b="1" i="1" kern="1200">
                                            <a:solidFill>
                                              <a:schemeClr val="dk1"/>
                                            </a:solidFill>
                                            <a:effectLst/>
                                            <a:latin typeface="Cambria Math" panose="02040503050406030204" pitchFamily="18" charset="0"/>
                                            <a:ea typeface="+mn-ea"/>
                                            <a:cs typeface="+mn-cs"/>
                                          </a:rPr>
                                          <m:t>𝑺</m:t>
                                        </m:r>
                                      </m:e>
                                    </m:d>
                                  </m:e>
                                </m:d>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976746"/>
                      </a:ext>
                    </a:extLst>
                  </a:tr>
                  <a:tr h="624859">
                    <a:tc>
                      <a:txBody>
                        <a:bodyPr/>
                        <a:lstStyle/>
                        <a:p>
                          <a:r>
                            <a:rPr lang="en-US" sz="1200" b="1" dirty="0">
                              <a:solidFill>
                                <a:schemeClr val="tx1"/>
                              </a:solidFill>
                            </a:rPr>
                            <a:t>Finite Cond. Fracture soln.</a:t>
                          </a:r>
                        </a:p>
                        <a:p>
                          <a:r>
                            <a:rPr lang="en-US" sz="1200" b="1" dirty="0">
                              <a:solidFill>
                                <a:schemeClr val="tx1"/>
                              </a:solidFill>
                            </a:rPr>
                            <a:t>(real-domain)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200" b="1" i="1" kern="1200" smtClean="0">
                                    <a:solidFill>
                                      <a:srgbClr val="FF0000"/>
                                    </a:solidFill>
                                    <a:effectLst/>
                                    <a:latin typeface="Cambria Math" panose="02040503050406030204" pitchFamily="18" charset="0"/>
                                    <a:ea typeface="+mn-ea"/>
                                    <a:cs typeface="+mn-cs"/>
                                  </a:rPr>
                                  <m:t>𝚫</m:t>
                                </m:r>
                                <m:sSub>
                                  <m:sSubPr>
                                    <m:ctrlPr>
                                      <a:rPr lang="en-US" sz="1200" b="1" i="1" kern="1200" smtClean="0">
                                        <a:solidFill>
                                          <a:srgbClr val="FF0000"/>
                                        </a:solidFill>
                                        <a:effectLst/>
                                        <a:latin typeface="Cambria Math" panose="02040503050406030204" pitchFamily="18" charset="0"/>
                                        <a:ea typeface="+mn-ea"/>
                                        <a:cs typeface="+mn-cs"/>
                                      </a:rPr>
                                    </m:ctrlPr>
                                  </m:sSubPr>
                                  <m:e>
                                    <m:r>
                                      <a:rPr lang="en-US" sz="1200" b="1" i="1" kern="1200" smtClean="0">
                                        <a:solidFill>
                                          <a:srgbClr val="FF0000"/>
                                        </a:solidFill>
                                        <a:effectLst/>
                                        <a:latin typeface="Cambria Math" panose="02040503050406030204" pitchFamily="18" charset="0"/>
                                        <a:ea typeface="+mn-ea"/>
                                        <a:cs typeface="+mn-cs"/>
                                      </a:rPr>
                                      <m:t>𝒑</m:t>
                                    </m:r>
                                  </m:e>
                                  <m:sub>
                                    <m:r>
                                      <a:rPr lang="en-US" sz="1200" b="1" i="1" kern="1200" smtClean="0">
                                        <a:solidFill>
                                          <a:srgbClr val="FF0000"/>
                                        </a:solidFill>
                                        <a:effectLst/>
                                        <a:latin typeface="Cambria Math" panose="02040503050406030204" pitchFamily="18" charset="0"/>
                                        <a:ea typeface="+mn-ea"/>
                                        <a:cs typeface="+mn-cs"/>
                                      </a:rPr>
                                      <m:t>𝒑𝒘𝒔</m:t>
                                    </m:r>
                                  </m:sub>
                                </m:sSub>
                                <m:r>
                                  <a:rPr lang="en-US" sz="1200" b="1" i="1" kern="1200">
                                    <a:solidFill>
                                      <a:schemeClr val="dk1"/>
                                    </a:solidFill>
                                    <a:effectLst/>
                                    <a:latin typeface="Cambria Math" panose="02040503050406030204" pitchFamily="18" charset="0"/>
                                    <a:ea typeface="+mn-ea"/>
                                    <a:cs typeface="+mn-cs"/>
                                  </a:rPr>
                                  <m:t>=</m:t>
                                </m:r>
                                <m:f>
                                  <m:fPr>
                                    <m:ctrlPr>
                                      <a:rPr lang="en-US" sz="1200" b="1" i="1" kern="1200">
                                        <a:solidFill>
                                          <a:schemeClr val="dk1"/>
                                        </a:solidFill>
                                        <a:effectLst/>
                                        <a:latin typeface="Cambria Math" panose="02040503050406030204" pitchFamily="18" charset="0"/>
                                        <a:ea typeface="+mn-ea"/>
                                        <a:cs typeface="+mn-cs"/>
                                      </a:rPr>
                                    </m:ctrlPr>
                                  </m:fPr>
                                  <m:num>
                                    <m:r>
                                      <a:rPr lang="en-US" sz="1200" b="1" i="1" kern="1200" smtClean="0">
                                        <a:solidFill>
                                          <a:schemeClr val="dk1"/>
                                        </a:solidFill>
                                        <a:effectLst/>
                                        <a:latin typeface="Cambria Math" panose="02040503050406030204" pitchFamily="18" charset="0"/>
                                        <a:ea typeface="+mn-ea"/>
                                        <a:cs typeface="+mn-cs"/>
                                      </a:rPr>
                                      <m:t>𝟒𝟒</m:t>
                                    </m:r>
                                    <m:r>
                                      <a:rPr lang="en-US" sz="1200" b="1" i="1" kern="1200" smtClean="0">
                                        <a:solidFill>
                                          <a:schemeClr val="dk1"/>
                                        </a:solidFill>
                                        <a:effectLst/>
                                        <a:latin typeface="Cambria Math" panose="02040503050406030204" pitchFamily="18" charset="0"/>
                                        <a:ea typeface="+mn-ea"/>
                                        <a:cs typeface="+mn-cs"/>
                                      </a:rPr>
                                      <m:t>.</m:t>
                                    </m:r>
                                    <m:r>
                                      <a:rPr lang="en-US" sz="1200" b="1" i="1" kern="1200" smtClean="0">
                                        <a:solidFill>
                                          <a:schemeClr val="dk1"/>
                                        </a:solidFill>
                                        <a:effectLst/>
                                        <a:latin typeface="Cambria Math" panose="02040503050406030204" pitchFamily="18" charset="0"/>
                                        <a:ea typeface="+mn-ea"/>
                                        <a:cs typeface="+mn-cs"/>
                                      </a:rPr>
                                      <m:t>𝟏</m:t>
                                    </m:r>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smtClean="0">
                                            <a:solidFill>
                                              <a:schemeClr val="dk1"/>
                                            </a:solidFill>
                                            <a:effectLst/>
                                            <a:latin typeface="Cambria Math" panose="02040503050406030204" pitchFamily="18" charset="0"/>
                                            <a:ea typeface="+mn-ea"/>
                                            <a:cs typeface="+mn-cs"/>
                                          </a:rPr>
                                          <m:t>𝝁</m:t>
                                        </m:r>
                                      </m:e>
                                      <m:sub>
                                        <m:r>
                                          <a:rPr lang="en-US" sz="1200" b="1" i="1" kern="1200" smtClean="0">
                                            <a:solidFill>
                                              <a:schemeClr val="dk1"/>
                                            </a:solidFill>
                                            <a:effectLst/>
                                            <a:latin typeface="Cambria Math" panose="02040503050406030204" pitchFamily="18" charset="0"/>
                                            <a:ea typeface="+mn-ea"/>
                                            <a:cs typeface="+mn-cs"/>
                                          </a:rPr>
                                          <m:t>𝒐</m:t>
                                        </m:r>
                                      </m:sub>
                                    </m:sSub>
                                    <m:sSub>
                                      <m:sSubPr>
                                        <m:ctrlPr>
                                          <a:rPr lang="en-US" sz="1200" b="1" i="1" kern="1200">
                                            <a:solidFill>
                                              <a:schemeClr val="dk1"/>
                                            </a:solidFill>
                                            <a:effectLst/>
                                            <a:latin typeface="Cambria Math" panose="02040503050406030204" pitchFamily="18" charset="0"/>
                                            <a:ea typeface="+mn-ea"/>
                                            <a:cs typeface="+mn-cs"/>
                                          </a:rPr>
                                        </m:ctrlPr>
                                      </m:sSubPr>
                                      <m:e>
                                        <m:r>
                                          <a:rPr lang="en-US" sz="1200" b="1" i="1" kern="1200">
                                            <a:solidFill>
                                              <a:schemeClr val="dk1"/>
                                            </a:solidFill>
                                            <a:effectLst/>
                                            <a:latin typeface="Cambria Math" panose="02040503050406030204" pitchFamily="18" charset="0"/>
                                            <a:ea typeface="+mn-ea"/>
                                            <a:cs typeface="+mn-cs"/>
                                          </a:rPr>
                                          <m:t>𝒒</m:t>
                                        </m:r>
                                      </m:e>
                                      <m:sub>
                                        <m:r>
                                          <a:rPr lang="en-US" sz="1200" b="1" i="1" kern="1200">
                                            <a:solidFill>
                                              <a:schemeClr val="dk1"/>
                                            </a:solidFill>
                                            <a:effectLst/>
                                            <a:latin typeface="Cambria Math" panose="02040503050406030204" pitchFamily="18" charset="0"/>
                                            <a:ea typeface="+mn-ea"/>
                                            <a:cs typeface="+mn-cs"/>
                                          </a:rPr>
                                          <m:t>𝒐</m:t>
                                        </m:r>
                                      </m:sub>
                                    </m:sSub>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smtClean="0">
                                            <a:solidFill>
                                              <a:schemeClr val="dk1"/>
                                            </a:solidFill>
                                            <a:effectLst/>
                                            <a:latin typeface="Cambria Math" panose="02040503050406030204" pitchFamily="18" charset="0"/>
                                            <a:ea typeface="+mn-ea"/>
                                            <a:cs typeface="+mn-cs"/>
                                          </a:rPr>
                                          <m:t>𝑩</m:t>
                                        </m:r>
                                      </m:e>
                                      <m:sub>
                                        <m:r>
                                          <a:rPr lang="en-US" sz="1200" b="1" i="1" kern="1200" smtClean="0">
                                            <a:solidFill>
                                              <a:schemeClr val="dk1"/>
                                            </a:solidFill>
                                            <a:effectLst/>
                                            <a:latin typeface="Cambria Math" panose="02040503050406030204" pitchFamily="18" charset="0"/>
                                            <a:ea typeface="+mn-ea"/>
                                            <a:cs typeface="+mn-cs"/>
                                          </a:rPr>
                                          <m:t>𝒐</m:t>
                                        </m:r>
                                      </m:sub>
                                    </m:sSub>
                                  </m:num>
                                  <m:den>
                                    <m:r>
                                      <a:rPr lang="en-US" sz="1200" b="1" i="1" kern="1200">
                                        <a:solidFill>
                                          <a:schemeClr val="dk1"/>
                                        </a:solidFill>
                                        <a:effectLst/>
                                        <a:latin typeface="Cambria Math" panose="02040503050406030204" pitchFamily="18" charset="0"/>
                                        <a:ea typeface="+mn-ea"/>
                                        <a:cs typeface="+mn-cs"/>
                                      </a:rPr>
                                      <m:t>𝒉</m:t>
                                    </m:r>
                                    <m:rad>
                                      <m:radPr>
                                        <m:degHide m:val="on"/>
                                        <m:ctrlPr>
                                          <a:rPr lang="en-US" sz="1200" b="1" i="1" kern="1200" smtClean="0">
                                            <a:solidFill>
                                              <a:schemeClr val="dk1"/>
                                            </a:solidFill>
                                            <a:effectLst/>
                                            <a:latin typeface="Cambria Math" panose="02040503050406030204" pitchFamily="18" charset="0"/>
                                            <a:ea typeface="+mn-ea"/>
                                            <a:cs typeface="+mn-cs"/>
                                          </a:rPr>
                                        </m:ctrlPr>
                                      </m:radPr>
                                      <m:deg/>
                                      <m:e>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smtClean="0">
                                                <a:solidFill>
                                                  <a:schemeClr val="dk1"/>
                                                </a:solidFill>
                                                <a:effectLst/>
                                                <a:latin typeface="Cambria Math" panose="02040503050406030204" pitchFamily="18" charset="0"/>
                                                <a:ea typeface="+mn-ea"/>
                                                <a:cs typeface="+mn-cs"/>
                                              </a:rPr>
                                              <m:t>𝒌</m:t>
                                            </m:r>
                                          </m:e>
                                          <m:sub>
                                            <m:r>
                                              <a:rPr lang="en-US" sz="1200" b="1" i="1" kern="1200" smtClean="0">
                                                <a:solidFill>
                                                  <a:schemeClr val="dk1"/>
                                                </a:solidFill>
                                                <a:effectLst/>
                                                <a:latin typeface="Cambria Math" panose="02040503050406030204" pitchFamily="18" charset="0"/>
                                                <a:ea typeface="+mn-ea"/>
                                                <a:cs typeface="+mn-cs"/>
                                              </a:rPr>
                                              <m:t>𝒇</m:t>
                                            </m:r>
                                          </m:sub>
                                        </m:sSub>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smtClean="0">
                                                <a:solidFill>
                                                  <a:schemeClr val="dk1"/>
                                                </a:solidFill>
                                                <a:effectLst/>
                                                <a:latin typeface="Cambria Math" panose="02040503050406030204" pitchFamily="18" charset="0"/>
                                                <a:ea typeface="+mn-ea"/>
                                                <a:cs typeface="+mn-cs"/>
                                              </a:rPr>
                                              <m:t>𝒘</m:t>
                                            </m:r>
                                          </m:e>
                                          <m:sub>
                                            <m:r>
                                              <a:rPr lang="en-US" sz="1200" b="1" i="1" kern="1200" smtClean="0">
                                                <a:solidFill>
                                                  <a:schemeClr val="dk1"/>
                                                </a:solidFill>
                                                <a:effectLst/>
                                                <a:latin typeface="Cambria Math" panose="02040503050406030204" pitchFamily="18" charset="0"/>
                                                <a:ea typeface="+mn-ea"/>
                                                <a:cs typeface="+mn-cs"/>
                                              </a:rPr>
                                              <m:t>𝒇</m:t>
                                            </m:r>
                                          </m:sub>
                                        </m:sSub>
                                      </m:e>
                                    </m:rad>
                                  </m:den>
                                </m:f>
                                <m:rad>
                                  <m:radPr>
                                    <m:degHide m:val="on"/>
                                    <m:ctrlPr>
                                      <a:rPr lang="en-US" sz="1200" b="1" i="1" kern="1200" smtClean="0">
                                        <a:solidFill>
                                          <a:schemeClr val="dk1"/>
                                        </a:solidFill>
                                        <a:effectLst/>
                                        <a:latin typeface="Cambria Math" panose="02040503050406030204" pitchFamily="18" charset="0"/>
                                        <a:ea typeface="+mn-ea"/>
                                        <a:cs typeface="+mn-cs"/>
                                      </a:rPr>
                                    </m:ctrlPr>
                                  </m:radPr>
                                  <m:deg/>
                                  <m:e>
                                    <m:f>
                                      <m:fPr>
                                        <m:ctrlPr>
                                          <a:rPr lang="en-US" sz="1200" b="1" i="1" kern="1200" smtClean="0">
                                            <a:solidFill>
                                              <a:schemeClr val="dk1"/>
                                            </a:solidFill>
                                            <a:effectLst/>
                                            <a:latin typeface="Cambria Math" panose="02040503050406030204" pitchFamily="18" charset="0"/>
                                            <a:ea typeface="+mn-ea"/>
                                            <a:cs typeface="+mn-cs"/>
                                          </a:rPr>
                                        </m:ctrlPr>
                                      </m:fPr>
                                      <m:num>
                                        <m:r>
                                          <a:rPr lang="en-US" sz="1200" b="1" i="0" kern="1200" smtClean="0">
                                            <a:solidFill>
                                              <a:srgbClr val="FF0000"/>
                                            </a:solidFill>
                                            <a:effectLst/>
                                            <a:latin typeface="Cambria Math" panose="02040503050406030204" pitchFamily="18" charset="0"/>
                                            <a:ea typeface="+mn-ea"/>
                                            <a:cs typeface="+mn-cs"/>
                                          </a:rPr>
                                          <m:t>𝚫</m:t>
                                        </m:r>
                                        <m:sSub>
                                          <m:sSubPr>
                                            <m:ctrlPr>
                                              <a:rPr lang="en-US" sz="1200" b="1" i="1" kern="1200" smtClean="0">
                                                <a:solidFill>
                                                  <a:srgbClr val="FF0000"/>
                                                </a:solidFill>
                                                <a:effectLst/>
                                                <a:latin typeface="Cambria Math" panose="02040503050406030204" pitchFamily="18" charset="0"/>
                                                <a:ea typeface="+mn-ea"/>
                                                <a:cs typeface="+mn-cs"/>
                                              </a:rPr>
                                            </m:ctrlPr>
                                          </m:sSubPr>
                                          <m:e>
                                            <m:r>
                                              <a:rPr lang="en-US" sz="1200" b="1" i="1" kern="1200" smtClean="0">
                                                <a:solidFill>
                                                  <a:srgbClr val="FF0000"/>
                                                </a:solidFill>
                                                <a:effectLst/>
                                                <a:latin typeface="Cambria Math" panose="02040503050406030204" pitchFamily="18" charset="0"/>
                                                <a:ea typeface="+mn-ea"/>
                                                <a:cs typeface="+mn-cs"/>
                                              </a:rPr>
                                              <m:t>𝒕</m:t>
                                            </m:r>
                                          </m:e>
                                          <m:sub>
                                            <m:r>
                                              <a:rPr lang="en-US" sz="1200" b="1" i="1" kern="1200" smtClean="0">
                                                <a:solidFill>
                                                  <a:srgbClr val="FF0000"/>
                                                </a:solidFill>
                                                <a:effectLst/>
                                                <a:latin typeface="Cambria Math" panose="02040503050406030204" pitchFamily="18" charset="0"/>
                                                <a:ea typeface="+mn-ea"/>
                                                <a:cs typeface="+mn-cs"/>
                                              </a:rPr>
                                              <m:t>𝒔𝒂</m:t>
                                            </m:r>
                                          </m:sub>
                                        </m:sSub>
                                      </m:num>
                                      <m:den>
                                        <m:r>
                                          <a:rPr lang="en-US" sz="1200" b="1" i="1" kern="1200" smtClean="0">
                                            <a:solidFill>
                                              <a:schemeClr val="dk1"/>
                                            </a:solidFill>
                                            <a:effectLst/>
                                            <a:latin typeface="Cambria Math" panose="02040503050406030204" pitchFamily="18" charset="0"/>
                                            <a:ea typeface="+mn-ea"/>
                                            <a:cs typeface="+mn-cs"/>
                                          </a:rPr>
                                          <m:t>𝝓𝝁</m:t>
                                        </m:r>
                                        <m:sSub>
                                          <m:sSubPr>
                                            <m:ctrlPr>
                                              <a:rPr lang="en-US" sz="1200" b="1" i="1" kern="1200" smtClean="0">
                                                <a:solidFill>
                                                  <a:schemeClr val="dk1"/>
                                                </a:solidFill>
                                                <a:effectLst/>
                                                <a:latin typeface="Cambria Math" panose="02040503050406030204" pitchFamily="18" charset="0"/>
                                                <a:ea typeface="+mn-ea"/>
                                                <a:cs typeface="+mn-cs"/>
                                              </a:rPr>
                                            </m:ctrlPr>
                                          </m:sSubPr>
                                          <m:e>
                                            <m:r>
                                              <a:rPr lang="en-US" sz="1200" b="1" i="1" kern="1200" smtClean="0">
                                                <a:solidFill>
                                                  <a:schemeClr val="dk1"/>
                                                </a:solidFill>
                                                <a:effectLst/>
                                                <a:latin typeface="Cambria Math" panose="02040503050406030204" pitchFamily="18" charset="0"/>
                                                <a:ea typeface="+mn-ea"/>
                                                <a:cs typeface="+mn-cs"/>
                                              </a:rPr>
                                              <m:t>𝒄</m:t>
                                            </m:r>
                                          </m:e>
                                          <m:sub>
                                            <m:r>
                                              <a:rPr lang="en-US" sz="1200" b="1" i="1" kern="1200" smtClean="0">
                                                <a:solidFill>
                                                  <a:schemeClr val="dk1"/>
                                                </a:solidFill>
                                                <a:effectLst/>
                                                <a:latin typeface="Cambria Math" panose="02040503050406030204" pitchFamily="18" charset="0"/>
                                                <a:ea typeface="+mn-ea"/>
                                                <a:cs typeface="+mn-cs"/>
                                              </a:rPr>
                                              <m:t>𝒕</m:t>
                                            </m:r>
                                          </m:sub>
                                        </m:sSub>
                                        <m:r>
                                          <a:rPr lang="en-US" sz="1200" b="1" i="1" kern="1200" smtClean="0">
                                            <a:solidFill>
                                              <a:schemeClr val="dk1"/>
                                            </a:solidFill>
                                            <a:effectLst/>
                                            <a:latin typeface="Cambria Math" panose="02040503050406030204" pitchFamily="18" charset="0"/>
                                            <a:ea typeface="+mn-ea"/>
                                            <a:cs typeface="+mn-cs"/>
                                          </a:rPr>
                                          <m:t>𝒌</m:t>
                                        </m:r>
                                      </m:den>
                                    </m:f>
                                  </m:e>
                                </m:rad>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251743"/>
                      </a:ext>
                    </a:extLst>
                  </a:tr>
                  <a:tr h="274320">
                    <a:tc gridSpan="2">
                      <a:txBody>
                        <a:bodyPr/>
                        <a:lstStyle/>
                        <a:p>
                          <a:r>
                            <a:rPr lang="en-US" sz="1200" b="1" dirty="0">
                              <a:solidFill>
                                <a:schemeClr val="tx1"/>
                              </a:solidFill>
                            </a:rPr>
                            <a:t>Phase redistribution (Check Fair’s paper: </a:t>
                          </a:r>
                          <a14:m>
                            <m:oMath xmlns:m="http://schemas.openxmlformats.org/officeDocument/2006/math">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𝑷</m:t>
                                  </m:r>
                                </m:e>
                                <m:sub>
                                  <m:r>
                                    <a:rPr lang="en-US" sz="1200" b="1" i="1" smtClean="0">
                                      <a:solidFill>
                                        <a:schemeClr val="tx1"/>
                                      </a:solidFill>
                                      <a:latin typeface="Cambria Math" panose="02040503050406030204" pitchFamily="18" charset="0"/>
                                    </a:rPr>
                                    <m:t>𝝓</m:t>
                                  </m:r>
                                  <m:r>
                                    <a:rPr lang="en-US" sz="1200" b="1" i="1" smtClean="0">
                                      <a:solidFill>
                                        <a:schemeClr val="tx1"/>
                                      </a:solidFill>
                                      <a:latin typeface="Cambria Math" panose="02040503050406030204" pitchFamily="18" charset="0"/>
                                    </a:rPr>
                                    <m:t>𝑫𝒇</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𝑪</m:t>
                                  </m:r>
                                </m:e>
                                <m:sub>
                                  <m:r>
                                    <a:rPr lang="en-US" sz="1200" b="1" i="1" smtClean="0">
                                      <a:solidFill>
                                        <a:schemeClr val="tx1"/>
                                      </a:solidFill>
                                      <a:latin typeface="Cambria Math" panose="02040503050406030204" pitchFamily="18" charset="0"/>
                                    </a:rPr>
                                    <m:t>𝝓</m:t>
                                  </m:r>
                                  <m:r>
                                    <a:rPr lang="en-US" sz="1200" b="1" i="1" smtClean="0">
                                      <a:solidFill>
                                        <a:schemeClr val="tx1"/>
                                      </a:solidFill>
                                      <a:latin typeface="Cambria Math" panose="02040503050406030204" pitchFamily="18" charset="0"/>
                                    </a:rPr>
                                    <m:t>𝑫𝒇</m:t>
                                  </m:r>
                                </m:sub>
                              </m:sSub>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𝟏</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𝒆𝒙𝒑</m:t>
                              </m:r>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𝒕</m:t>
                                  </m:r>
                                </m:e>
                                <m:sub>
                                  <m:r>
                                    <a:rPr lang="en-US" sz="1200" b="1" i="1" smtClean="0">
                                      <a:solidFill>
                                        <a:schemeClr val="tx1"/>
                                      </a:solidFill>
                                      <a:latin typeface="Cambria Math" panose="02040503050406030204" pitchFamily="18" charset="0"/>
                                    </a:rPr>
                                    <m:t>𝑫𝒇</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𝜶</m:t>
                                  </m:r>
                                </m:e>
                                <m:sub>
                                  <m:r>
                                    <a:rPr lang="en-US" sz="1200" b="1" i="1" smtClean="0">
                                      <a:solidFill>
                                        <a:schemeClr val="tx1"/>
                                      </a:solidFill>
                                      <a:latin typeface="Cambria Math" panose="02040503050406030204" pitchFamily="18" charset="0"/>
                                    </a:rPr>
                                    <m:t>𝑫𝒇</m:t>
                                  </m:r>
                                </m:sub>
                              </m:sSub>
                              <m:r>
                                <a:rPr lang="en-US" sz="1200" b="1" i="1" smtClean="0">
                                  <a:solidFill>
                                    <a:schemeClr val="tx1"/>
                                  </a:solidFill>
                                  <a:latin typeface="Cambria Math" panose="02040503050406030204" pitchFamily="18" charset="0"/>
                                </a:rPr>
                                <m:t>))</m:t>
                              </m:r>
                            </m:oMath>
                          </a14:m>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423759"/>
                      </a:ext>
                    </a:extLst>
                  </a:tr>
                </a:tbl>
              </a:graphicData>
            </a:graphic>
          </p:graphicFrame>
        </mc:Choice>
        <mc:Fallback xmlns="">
          <p:graphicFrame>
            <p:nvGraphicFramePr>
              <p:cNvPr id="6" name="Table 6">
                <a:extLst>
                  <a:ext uri="{FF2B5EF4-FFF2-40B4-BE49-F238E27FC236}">
                    <a16:creationId xmlns:a16="http://schemas.microsoft.com/office/drawing/2014/main" id="{C92BB7C5-CDAD-4B9D-8558-C259D5C53FD7}"/>
                  </a:ext>
                </a:extLst>
              </p:cNvPr>
              <p:cNvGraphicFramePr>
                <a:graphicFrameLocks noGrp="1"/>
              </p:cNvGraphicFramePr>
              <p:nvPr>
                <p:extLst>
                  <p:ext uri="{D42A27DB-BD31-4B8C-83A1-F6EECF244321}">
                    <p14:modId xmlns:p14="http://schemas.microsoft.com/office/powerpoint/2010/main" val="1740551315"/>
                  </p:ext>
                </p:extLst>
              </p:nvPr>
            </p:nvGraphicFramePr>
            <p:xfrm>
              <a:off x="152399" y="2256960"/>
              <a:ext cx="5755759" cy="3941128"/>
            </p:xfrm>
            <a:graphic>
              <a:graphicData uri="http://schemas.openxmlformats.org/drawingml/2006/table">
                <a:tbl>
                  <a:tblPr firstRow="1" bandRow="1">
                    <a:tableStyleId>{5C22544A-7EE6-4342-B048-85BDC9FD1C3A}</a:tableStyleId>
                  </a:tblPr>
                  <a:tblGrid>
                    <a:gridCol w="1488559">
                      <a:extLst>
                        <a:ext uri="{9D8B030D-6E8A-4147-A177-3AD203B41FA5}">
                          <a16:colId xmlns:a16="http://schemas.microsoft.com/office/drawing/2014/main" val="4221563342"/>
                        </a:ext>
                      </a:extLst>
                    </a:gridCol>
                    <a:gridCol w="4267200">
                      <a:extLst>
                        <a:ext uri="{9D8B030D-6E8A-4147-A177-3AD203B41FA5}">
                          <a16:colId xmlns:a16="http://schemas.microsoft.com/office/drawing/2014/main" val="2039698091"/>
                        </a:ext>
                      </a:extLst>
                    </a:gridCol>
                  </a:tblGrid>
                  <a:tr h="822960">
                    <a:tc>
                      <a:txBody>
                        <a:bodyPr/>
                        <a:lstStyle/>
                        <a:p>
                          <a:r>
                            <a:rPr lang="en-US" sz="1200" b="1" dirty="0">
                              <a:solidFill>
                                <a:schemeClr val="tx1"/>
                              </a:solidFill>
                            </a:rPr>
                            <a:t>Blasingame-Poe</a:t>
                          </a:r>
                        </a:p>
                        <a:p>
                          <a:r>
                            <a:rPr lang="en-US" sz="1200" b="1" dirty="0">
                              <a:solidFill>
                                <a:schemeClr val="tx1"/>
                              </a:solidFill>
                            </a:rPr>
                            <a:t>Desuperposition “Trilinear Pseudo radial”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093" t="-741" r="-285" b="-382222"/>
                          </a:stretch>
                        </a:blipFill>
                      </a:tcPr>
                    </a:tc>
                    <a:extLst>
                      <a:ext uri="{0D108BD9-81ED-4DB2-BD59-A6C34878D82A}">
                        <a16:rowId xmlns:a16="http://schemas.microsoft.com/office/drawing/2014/main" val="2856329450"/>
                      </a:ext>
                    </a:extLst>
                  </a:tr>
                  <a:tr h="939483">
                    <a:tc>
                      <a:txBody>
                        <a:bodyPr/>
                        <a:lstStyle/>
                        <a:p>
                          <a:r>
                            <a:rPr lang="en-US" sz="1200" b="1" dirty="0">
                              <a:solidFill>
                                <a:schemeClr val="tx1"/>
                              </a:solidFill>
                            </a:rPr>
                            <a:t>Lee-</a:t>
                          </a:r>
                          <a:r>
                            <a:rPr lang="en-US" sz="1200" b="1" dirty="0" err="1">
                              <a:solidFill>
                                <a:schemeClr val="tx1"/>
                              </a:solidFill>
                            </a:rPr>
                            <a:t>Brockenbrough</a:t>
                          </a:r>
                          <a:endParaRPr lang="en-US" sz="1200" b="1" dirty="0">
                            <a:solidFill>
                              <a:schemeClr val="tx1"/>
                            </a:solidFill>
                          </a:endParaRPr>
                        </a:p>
                        <a:p>
                          <a:r>
                            <a:rPr lang="en-US" sz="1200" b="1" dirty="0">
                              <a:solidFill>
                                <a:schemeClr val="tx1"/>
                              </a:solidFill>
                            </a:rPr>
                            <a:t>Trilinear flow equation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093" t="-88312" r="-285" b="-235065"/>
                          </a:stretch>
                        </a:blipFill>
                      </a:tcPr>
                    </a:tc>
                    <a:extLst>
                      <a:ext uri="{0D108BD9-81ED-4DB2-BD59-A6C34878D82A}">
                        <a16:rowId xmlns:a16="http://schemas.microsoft.com/office/drawing/2014/main" val="2980838435"/>
                      </a:ext>
                    </a:extLst>
                  </a:tr>
                  <a:tr h="744474">
                    <a:tc>
                      <a:txBody>
                        <a:bodyPr/>
                        <a:lstStyle/>
                        <a:p>
                          <a:r>
                            <a:rPr lang="en-US" sz="1200" b="1" dirty="0">
                              <a:solidFill>
                                <a:schemeClr val="tx1"/>
                              </a:solidFill>
                            </a:rPr>
                            <a:t>Infinite Cond. Fracture soln.</a:t>
                          </a:r>
                        </a:p>
                        <a:p>
                          <a:r>
                            <a:rPr lang="en-US" sz="1200" b="1" dirty="0">
                              <a:solidFill>
                                <a:schemeClr val="tx1"/>
                              </a:solidFill>
                            </a:rPr>
                            <a:t>(Okzan/Laplace)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093" t="-235772" r="-285" b="-194309"/>
                          </a:stretch>
                        </a:blipFill>
                      </a:tcPr>
                    </a:tc>
                    <a:extLst>
                      <a:ext uri="{0D108BD9-81ED-4DB2-BD59-A6C34878D82A}">
                        <a16:rowId xmlns:a16="http://schemas.microsoft.com/office/drawing/2014/main" val="1339402235"/>
                      </a:ext>
                    </a:extLst>
                  </a:tr>
                  <a:tr h="502412">
                    <a:tc>
                      <a:txBody>
                        <a:bodyPr/>
                        <a:lstStyle/>
                        <a:p>
                          <a:r>
                            <a:rPr lang="en-US" sz="1200" b="1" dirty="0">
                              <a:solidFill>
                                <a:schemeClr val="tx1"/>
                              </a:solidFill>
                            </a:rPr>
                            <a:t>Classic </a:t>
                          </a:r>
                        </a:p>
                        <a:p>
                          <a:r>
                            <a:rPr lang="en-US" sz="1200" b="1" dirty="0">
                              <a:solidFill>
                                <a:schemeClr val="tx1"/>
                              </a:solidFill>
                            </a:rPr>
                            <a:t>Semi-log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093" t="-503659" r="-285" b="-191463"/>
                          </a:stretch>
                        </a:blipFill>
                      </a:tcPr>
                    </a:tc>
                    <a:extLst>
                      <a:ext uri="{0D108BD9-81ED-4DB2-BD59-A6C34878D82A}">
                        <a16:rowId xmlns:a16="http://schemas.microsoft.com/office/drawing/2014/main" val="1298976746"/>
                      </a:ext>
                    </a:extLst>
                  </a:tr>
                  <a:tr h="640080">
                    <a:tc>
                      <a:txBody>
                        <a:bodyPr/>
                        <a:lstStyle/>
                        <a:p>
                          <a:r>
                            <a:rPr lang="en-US" sz="1200" b="1" dirty="0">
                              <a:solidFill>
                                <a:schemeClr val="tx1"/>
                              </a:solidFill>
                            </a:rPr>
                            <a:t>Finite Cond. Fracture soln.</a:t>
                          </a:r>
                        </a:p>
                        <a:p>
                          <a:r>
                            <a:rPr lang="en-US" sz="1200" b="1" dirty="0">
                              <a:solidFill>
                                <a:schemeClr val="tx1"/>
                              </a:solidFill>
                            </a:rPr>
                            <a:t>(real-domain)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093" t="-471429" r="-285" b="-49524"/>
                          </a:stretch>
                        </a:blipFill>
                      </a:tcPr>
                    </a:tc>
                    <a:extLst>
                      <a:ext uri="{0D108BD9-81ED-4DB2-BD59-A6C34878D82A}">
                        <a16:rowId xmlns:a16="http://schemas.microsoft.com/office/drawing/2014/main" val="3696251743"/>
                      </a:ext>
                    </a:extLst>
                  </a:tr>
                  <a:tr h="291719">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6" t="-1250000" r="-211" b="-8333"/>
                          </a:stretch>
                        </a:blipFill>
                      </a:tcPr>
                    </a:tc>
                    <a:tc hMerge="1">
                      <a:txBody>
                        <a:bodyPr/>
                        <a:lstStyle/>
                        <a:p>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423759"/>
                      </a:ext>
                    </a:extLst>
                  </a:tr>
                </a:tbl>
              </a:graphicData>
            </a:graphic>
          </p:graphicFrame>
        </mc:Fallback>
      </mc:AlternateContent>
    </p:spTree>
    <p:extLst>
      <p:ext uri="{BB962C8B-B14F-4D97-AF65-F5344CB8AC3E}">
        <p14:creationId xmlns:p14="http://schemas.microsoft.com/office/powerpoint/2010/main" val="163239078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1946</TotalTime>
  <Words>1326</Words>
  <Application>Microsoft Office PowerPoint</Application>
  <PresentationFormat>Custom</PresentationFormat>
  <Paragraphs>201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Courier New</vt:lpstr>
      <vt:lpstr>Default Design</vt:lpstr>
      <vt:lpstr>PowerPoint Presentation</vt:lpstr>
      <vt:lpstr>PowerPoint Presentation</vt:lpstr>
      <vt:lpstr>PowerPoint Presentation</vt:lpstr>
      <vt:lpstr>PowerPoint Presentation</vt:lpstr>
    </vt:vector>
  </TitlesOfParts>
  <Company>Texas A&amp;M University, Petroleum Engineering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t-blasingame</dc:creator>
  <cp:lastModifiedBy>Kittipong Limchuchua</cp:lastModifiedBy>
  <cp:revision>342</cp:revision>
  <cp:lastPrinted>2015-01-23T01:51:16Z</cp:lastPrinted>
  <dcterms:created xsi:type="dcterms:W3CDTF">2011-07-03T21:10:04Z</dcterms:created>
  <dcterms:modified xsi:type="dcterms:W3CDTF">2020-04-28T01:21:00Z</dcterms:modified>
</cp:coreProperties>
</file>