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54" r:id="rId2"/>
    <p:sldId id="367" r:id="rId3"/>
    <p:sldId id="368" r:id="rId4"/>
    <p:sldId id="370" r:id="rId5"/>
  </p:sldIdLst>
  <p:sldSz cx="10058400" cy="77724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 userDrawn="1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0000FF"/>
    <a:srgbClr val="FF00FF"/>
    <a:srgbClr val="008000"/>
    <a:srgbClr val="FF6600"/>
    <a:srgbClr val="FF9900"/>
    <a:srgbClr val="DA82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1555" y="43"/>
      </p:cViewPr>
      <p:guideLst>
        <p:guide orient="horz" pos="336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D25748-A669-4E8F-98EE-D54C16FBD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DFF45-E1EC-45AD-AF80-965196C9E7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E6C34-8E84-4770-8729-4810394186A6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8D0A5-E674-4260-ACD4-90E67BCABA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BA4AA-0E8C-4E65-ACF1-4570D94D44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D4AD4-DE5E-4F0A-BCC6-0589BDBCF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6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03" tIns="48052" rIns="96103" bIns="48052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03" tIns="48052" rIns="96103" bIns="48052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B4ACA27-196E-438E-8155-4CC2721F67B7}" type="datetimeFigureOut">
              <a:rPr lang="en-US" altLang="en-US"/>
              <a:pPr>
                <a:defRPr/>
              </a:pPr>
              <a:t>4/27/2020</a:t>
            </a:fld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7150" y="719138"/>
            <a:ext cx="46609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03" tIns="48052" rIns="96103" bIns="480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03" tIns="48052" rIns="96103" bIns="48052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03" tIns="48052" rIns="96103" bIns="48052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1CCCA7FD-5DDB-450C-AEC0-091CBD5CB3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CCA7FD-5DDB-450C-AEC0-091CBD5CB31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56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en-US"/>
              <a:t> | Slide </a:t>
            </a:r>
            <a:r>
              <a:rPr lang="en-US" altLang="en-US">
                <a:cs typeface="Arial" panose="020B0604020202020204" pitchFamily="34" charset="0"/>
              </a:rPr>
              <a:t>— </a:t>
            </a:r>
            <a:fld id="{255A6EC0-DD69-4379-918F-32ADB6879BA6}" type="slidenum">
              <a:rPr lang="en-US" altLang="en-US">
                <a:solidFill>
                  <a:srgbClr val="FF0000"/>
                </a:solidFill>
              </a:rPr>
              <a:pPr>
                <a:defRPr/>
              </a:pPr>
              <a:t>‹#›</a:t>
            </a:fld>
            <a:r>
              <a:rPr lang="en-US" altLang="en-US"/>
              <a:t>/4 | </a:t>
            </a:r>
          </a:p>
        </p:txBody>
      </p:sp>
    </p:spTree>
    <p:extLst>
      <p:ext uri="{BB962C8B-B14F-4D97-AF65-F5344CB8AC3E}">
        <p14:creationId xmlns:p14="http://schemas.microsoft.com/office/powerpoint/2010/main" val="335412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en-US"/>
              <a:t> | Slide </a:t>
            </a:r>
            <a:r>
              <a:rPr lang="en-US" altLang="en-US">
                <a:cs typeface="Arial" panose="020B0604020202020204" pitchFamily="34" charset="0"/>
              </a:rPr>
              <a:t>— </a:t>
            </a:r>
            <a:fld id="{03BFE9D8-5302-47F7-9DB0-B4CB70074570}" type="slidenum">
              <a:rPr lang="en-US" altLang="en-US">
                <a:solidFill>
                  <a:srgbClr val="FF0000"/>
                </a:solidFill>
              </a:rPr>
              <a:pPr>
                <a:defRPr/>
              </a:pPr>
              <a:t>‹#›</a:t>
            </a:fld>
            <a:r>
              <a:rPr lang="en-US" altLang="en-US"/>
              <a:t>/4 | </a:t>
            </a:r>
          </a:p>
        </p:txBody>
      </p:sp>
    </p:spTree>
    <p:extLst>
      <p:ext uri="{BB962C8B-B14F-4D97-AF65-F5344CB8AC3E}">
        <p14:creationId xmlns:p14="http://schemas.microsoft.com/office/powerpoint/2010/main" val="400571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en-US"/>
              <a:t> | Slide </a:t>
            </a:r>
            <a:r>
              <a:rPr lang="en-US" altLang="en-US">
                <a:cs typeface="Arial" panose="020B0604020202020204" pitchFamily="34" charset="0"/>
              </a:rPr>
              <a:t>— </a:t>
            </a:r>
            <a:fld id="{EE7801D9-14B3-452E-BC8A-C6212BB4B565}" type="slidenum">
              <a:rPr lang="en-US" altLang="en-US">
                <a:solidFill>
                  <a:srgbClr val="FF0000"/>
                </a:solidFill>
              </a:rPr>
              <a:pPr>
                <a:defRPr/>
              </a:pPr>
              <a:t>‹#›</a:t>
            </a:fld>
            <a:r>
              <a:rPr lang="en-US" altLang="en-US"/>
              <a:t>/4 | </a:t>
            </a:r>
          </a:p>
        </p:txBody>
      </p:sp>
    </p:spTree>
    <p:extLst>
      <p:ext uri="{BB962C8B-B14F-4D97-AF65-F5344CB8AC3E}">
        <p14:creationId xmlns:p14="http://schemas.microsoft.com/office/powerpoint/2010/main" val="360852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0" y="0"/>
            <a:ext cx="10058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9834563" algn="r"/>
              </a:tabLst>
              <a:defRPr/>
            </a:pPr>
            <a:r>
              <a:rPr lang="en-US" sz="1000" b="1" dirty="0">
                <a:solidFill>
                  <a:srgbClr val="0000CC"/>
                </a:solidFill>
              </a:rPr>
              <a:t> | Petroleum Engineering 648 | Well Testing II | </a:t>
            </a:r>
            <a:r>
              <a:rPr lang="en-US" sz="1000" b="1" dirty="0"/>
              <a:t>	</a:t>
            </a:r>
            <a:r>
              <a:rPr lang="en-US" sz="1000" b="1" dirty="0">
                <a:solidFill>
                  <a:srgbClr val="006600"/>
                </a:solidFill>
              </a:rPr>
              <a:t>| Final Project | RTA – Rate Transient Analysis | </a:t>
            </a:r>
            <a:r>
              <a:rPr lang="en-US" sz="1000" b="1" dirty="0">
                <a:solidFill>
                  <a:srgbClr val="FF0000"/>
                </a:solidFill>
              </a:rPr>
              <a:t>SPE 114947 [ East TX Gas Well ] </a:t>
            </a:r>
            <a:r>
              <a:rPr lang="en-US" sz="1000" b="1" dirty="0">
                <a:solidFill>
                  <a:srgbClr val="006600"/>
                </a:solidFill>
              </a:rPr>
              <a:t>| </a:t>
            </a:r>
          </a:p>
        </p:txBody>
      </p:sp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0" y="7548563"/>
            <a:ext cx="5029200" cy="22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lnSpc>
                <a:spcPct val="85000"/>
              </a:lnSpc>
              <a:spcBef>
                <a:spcPct val="5000"/>
              </a:spcBef>
              <a:spcAft>
                <a:spcPct val="5000"/>
              </a:spcAft>
              <a:tabLst>
                <a:tab pos="3084513" algn="l"/>
              </a:tabLst>
              <a:defRPr/>
            </a:pPr>
            <a:r>
              <a:rPr lang="en-US" sz="1000" b="1" dirty="0">
                <a:solidFill>
                  <a:srgbClr val="FF0000"/>
                </a:solidFill>
              </a:rPr>
              <a:t> | LIMCHUCHUA | kittipong2541@tamu.edu |  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7526338"/>
            <a:ext cx="1447800" cy="2460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000" b="1" dirty="0" smtClean="0">
                <a:solidFill>
                  <a:srgbClr val="0000CC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  | Slide </a:t>
            </a:r>
            <a:r>
              <a:rPr lang="en-US" altLang="en-US">
                <a:cs typeface="Arial" panose="020B0604020202020204" pitchFamily="34" charset="0"/>
              </a:rPr>
              <a:t>— </a:t>
            </a:r>
            <a:fld id="{E7FB0A76-D36A-4606-A493-281ECB688A9E}" type="slidenum">
              <a:rPr lang="en-US" altLang="en-US">
                <a:solidFill>
                  <a:srgbClr val="FF0000"/>
                </a:solidFill>
              </a:rPr>
              <a:pPr>
                <a:defRPr/>
              </a:pPr>
              <a:t>‹#›</a:t>
            </a:fld>
            <a:r>
              <a:rPr lang="en-US" altLang="en-US"/>
              <a:t>/4 |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251983"/>
            <a:ext cx="10058400" cy="37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 i="1" dirty="0">
                <a:solidFill>
                  <a:schemeClr val="tx2"/>
                </a:solidFill>
              </a:rPr>
              <a:t>Problem Description/Data/Reference: Final Project (RTA) - SPE 114947 (Ilk)</a:t>
            </a:r>
            <a:endParaRPr lang="en-US" altLang="en-US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| Slide </a:t>
            </a:r>
            <a:r>
              <a:rPr lang="en-US" altLang="en-US" dirty="0">
                <a:cs typeface="Arial" panose="020B0604020202020204" pitchFamily="34" charset="0"/>
              </a:rPr>
              <a:t>— </a:t>
            </a:r>
            <a:fld id="{EE7801D9-14B3-452E-BC8A-C6212BB4B565}" type="slidenum">
              <a:rPr lang="en-US" altLang="en-US" smtClean="0">
                <a:solidFill>
                  <a:srgbClr val="FF0000"/>
                </a:solidFill>
              </a:rPr>
              <a:pPr>
                <a:defRPr/>
              </a:pPr>
              <a:t>1</a:t>
            </a:fld>
            <a:r>
              <a:rPr lang="en-US" altLang="en-US" dirty="0"/>
              <a:t>/4 |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6"/>
              <p:cNvSpPr txBox="1">
                <a:spLocks/>
              </p:cNvSpPr>
              <p:nvPr/>
            </p:nvSpPr>
            <p:spPr bwMode="auto">
              <a:xfrm>
                <a:off x="152399" y="723425"/>
                <a:ext cx="4862623" cy="6760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ts val="1300"/>
                  </a:lnSpc>
                </a:pPr>
                <a:r>
                  <a:rPr lang="en-US" altLang="en-US" sz="1200" b="1" u="sng" dirty="0">
                    <a:cs typeface="Arial" panose="020B0604020202020204" pitchFamily="34" charset="0"/>
                  </a:rPr>
                  <a:t>Problem Description</a:t>
                </a:r>
                <a:r>
                  <a:rPr lang="en-US" altLang="en-US" sz="1200" b="1" dirty="0">
                    <a:cs typeface="Arial" panose="020B0604020202020204" pitchFamily="34" charset="0"/>
                  </a:rPr>
                  <a:t>:</a:t>
                </a:r>
                <a:r>
                  <a:rPr lang="en-US" altLang="en-US" sz="1200" b="1" dirty="0">
                    <a:solidFill>
                      <a:schemeClr val="bg1">
                        <a:lumMod val="50000"/>
                      </a:schemeClr>
                    </a:solidFill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ts val="1300"/>
                  </a:lnSpc>
                </a:pPr>
                <a:endParaRPr lang="en-US" altLang="en-US" sz="1200" b="1" dirty="0">
                  <a:cs typeface="Arial" panose="020B0604020202020204" pitchFamily="34" charset="0"/>
                </a:endParaRPr>
              </a:p>
              <a:p>
                <a:pPr marL="117475">
                  <a:lnSpc>
                    <a:spcPts val="1300"/>
                  </a:lnSpc>
                </a:pPr>
                <a:r>
                  <a:rPr lang="en-US" altLang="en-US" sz="1200" b="1" dirty="0">
                    <a:cs typeface="Arial" panose="020B0604020202020204" pitchFamily="34" charset="0"/>
                  </a:rPr>
                  <a:t>Elements:</a:t>
                </a:r>
              </a:p>
              <a:p>
                <a:pPr marL="288925" indent="-171450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This is a production analysis with variable rate + changing flowing bottom hole pressure (FBHP)</a:t>
                </a:r>
              </a:p>
              <a:p>
                <a:pPr marL="288925" indent="-171450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This is a gas well with finite conductivity fracture (bilinear flow). </a:t>
                </a:r>
              </a:p>
              <a:p>
                <a:pPr marL="288925" indent="-171450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Require the use of material balance pseudo time </a:t>
                </a:r>
                <a14:m>
                  <m:oMath xmlns:m="http://schemas.openxmlformats.org/officeDocument/2006/math">
                    <m:r>
                      <a:rPr lang="en-US" altLang="en-US" sz="1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en-US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1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1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en-US" sz="1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sub>
                        </m:sSub>
                      </m:e>
                    </m:acc>
                    <m:r>
                      <a:rPr lang="en-US" altLang="en-US" sz="1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en-US" sz="1200" b="1" dirty="0">
                  <a:solidFill>
                    <a:schemeClr val="accent2"/>
                  </a:solidFill>
                  <a:cs typeface="Arial" panose="020B0604020202020204" pitchFamily="34" charset="0"/>
                </a:endParaRPr>
              </a:p>
              <a:p>
                <a:pPr marL="288925" indent="-171450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Require the use of pseudo-pressure integration</a:t>
                </a:r>
              </a:p>
              <a:p>
                <a:pPr marL="288925" indent="-171450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●"/>
                </a:pPr>
                <a:endParaRPr lang="en-US" altLang="en-US" sz="1200" b="1" dirty="0">
                  <a:cs typeface="Arial" panose="020B0604020202020204" pitchFamily="34" charset="0"/>
                </a:endParaRPr>
              </a:p>
              <a:p>
                <a:pPr marL="117475">
                  <a:lnSpc>
                    <a:spcPts val="1300"/>
                  </a:lnSpc>
                </a:pPr>
                <a:r>
                  <a:rPr lang="en-US" altLang="en-US" sz="1200" b="1" dirty="0">
                    <a:cs typeface="Arial" panose="020B0604020202020204" pitchFamily="34" charset="0"/>
                  </a:rPr>
                  <a:t>Challenges:</a:t>
                </a:r>
              </a:p>
              <a:p>
                <a:pPr marL="288925" indent="-171450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•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Need to guess initial gas-in-place (IGIP) and compute average reservoir pressure, pseudo time </a:t>
                </a:r>
                <a14:m>
                  <m:oMath xmlns:m="http://schemas.openxmlformats.org/officeDocument/2006/math">
                    <m:r>
                      <a:rPr lang="en-US" altLang="en-US" sz="1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en-US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en-US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sub>
                    </m:sSub>
                    <m:r>
                      <a:rPr lang="en-US" altLang="en-US" sz="1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, and material balance pseudo time </a:t>
                </a:r>
                <a14:m>
                  <m:oMath xmlns:m="http://schemas.openxmlformats.org/officeDocument/2006/math">
                    <m:r>
                      <a:rPr lang="en-US" altLang="en-US" sz="12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en-US" sz="12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12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12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en-US" sz="12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sub>
                        </m:sSub>
                      </m:e>
                    </m:acc>
                    <m:r>
                      <a:rPr lang="en-US" altLang="en-US" sz="12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, using SPE 17708.</a:t>
                </a:r>
              </a:p>
              <a:p>
                <a:pPr marL="288925" indent="-171450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•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Need to plot flowing material balance equation, correct for the transient flow production and iterate for initial gas-in-place (IGIP), using the procedure in SPE 17708.</a:t>
                </a:r>
              </a:p>
              <a:p>
                <a:pPr marL="288925" indent="-171450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•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Need to use ‘De-superposition technique to incorporate finite conductivity element from Lee-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cs typeface="Arial" panose="020B0604020202020204" pitchFamily="34" charset="0"/>
                  </a:rPr>
                  <a:t>Brockenbrough</a:t>
                </a: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 trilinear flow model into Ozkan’s fracture well solution.  Then use the convolution theorem to convert it to the rate solution to obtain Pratikno’s type curve.</a:t>
                </a:r>
              </a:p>
              <a:p>
                <a:pPr marL="288925" indent="-171450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•"/>
                </a:pPr>
                <a:endParaRPr lang="en-US" altLang="en-US" sz="1200" b="1" dirty="0">
                  <a:solidFill>
                    <a:schemeClr val="accent2"/>
                  </a:solidFill>
                  <a:cs typeface="Arial" panose="020B0604020202020204" pitchFamily="34" charset="0"/>
                </a:endParaRPr>
              </a:p>
              <a:p>
                <a:pPr marL="117475">
                  <a:lnSpc>
                    <a:spcPts val="1300"/>
                  </a:lnSpc>
                </a:pPr>
                <a:r>
                  <a:rPr lang="en-US" altLang="en-US" sz="1200" b="1" dirty="0">
                    <a:cs typeface="Arial" panose="020B0604020202020204" pitchFamily="34" charset="0"/>
                  </a:rPr>
                  <a:t>Results from publication/reference:</a:t>
                </a:r>
              </a:p>
              <a:p>
                <a:pPr marL="288925" indent="-171450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The time-rate-pressure for the entire history is given</a:t>
                </a:r>
                <a:endParaRPr lang="en-US" altLang="en-US" sz="1200" b="1" dirty="0">
                  <a:cs typeface="Arial" panose="020B0604020202020204" pitchFamily="34" charset="0"/>
                </a:endParaRPr>
              </a:p>
              <a:p>
                <a:pPr marL="288925" indent="-171450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The preliminary analysis is provided in SPE 84287.</a:t>
                </a:r>
              </a:p>
              <a:p>
                <a:pPr marL="288925" indent="-171450">
                  <a:lnSpc>
                    <a:spcPts val="13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The permeability and fracture half-length are obtained previously from pressure build up test (PBU)</a:t>
                </a:r>
              </a:p>
              <a:p>
                <a:pPr>
                  <a:lnSpc>
                    <a:spcPts val="1300"/>
                  </a:lnSpc>
                </a:pPr>
                <a:endParaRPr lang="en-US" altLang="en-US" sz="1200" b="1" dirty="0">
                  <a:cs typeface="Arial" panose="020B0604020202020204" pitchFamily="34" charset="0"/>
                </a:endParaRPr>
              </a:p>
              <a:p>
                <a:pPr>
                  <a:lnSpc>
                    <a:spcPts val="1300"/>
                  </a:lnSpc>
                </a:pPr>
                <a:r>
                  <a:rPr lang="en-US" altLang="en-US" sz="1200" b="1" u="sng" dirty="0">
                    <a:cs typeface="Arial" panose="020B0604020202020204" pitchFamily="34" charset="0"/>
                  </a:rPr>
                  <a:t>Data Description</a:t>
                </a:r>
                <a:r>
                  <a:rPr lang="en-US" altLang="en-US" sz="1200" b="1" dirty="0">
                    <a:cs typeface="Arial" panose="020B0604020202020204" pitchFamily="34" charset="0"/>
                  </a:rPr>
                  <a:t>:</a:t>
                </a:r>
              </a:p>
              <a:p>
                <a:pPr marL="288925" indent="-171450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•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There are 5,039 data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12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12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𝐭</m:t>
                        </m:r>
                        <m:r>
                          <a:rPr lang="en-US" altLang="en-US" sz="12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en-US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𝒒</m:t>
                        </m:r>
                        <m:r>
                          <a:rPr lang="en-US" altLang="en-US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1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1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en-US" sz="1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 with noise.</a:t>
                </a:r>
              </a:p>
              <a:p>
                <a:pPr marL="288925" indent="-171450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•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Need to manually clean the data and take out some outliers from the shut-in events. The edited data set has only 4,416 data point.</a:t>
                </a:r>
                <a:endParaRPr lang="en-US" altLang="en-US" sz="1200" b="1" dirty="0">
                  <a:cs typeface="Arial" panose="020B0604020202020204" pitchFamily="34" charset="0"/>
                </a:endParaRPr>
              </a:p>
              <a:p>
                <a:pPr algn="just">
                  <a:lnSpc>
                    <a:spcPts val="1300"/>
                  </a:lnSpc>
                </a:pPr>
                <a:endParaRPr lang="en-US" altLang="en-US" sz="1200" b="1" dirty="0">
                  <a:cs typeface="Arial" panose="020B0604020202020204" pitchFamily="34" charset="0"/>
                </a:endParaRPr>
              </a:p>
              <a:p>
                <a:pPr algn="just">
                  <a:lnSpc>
                    <a:spcPts val="1300"/>
                  </a:lnSpc>
                </a:pPr>
                <a:endParaRPr lang="en-US" altLang="en-US" sz="1200" b="1" dirty="0">
                  <a:cs typeface="Arial" panose="020B0604020202020204" pitchFamily="34" charset="0"/>
                </a:endParaRPr>
              </a:p>
              <a:p>
                <a:pPr algn="just">
                  <a:lnSpc>
                    <a:spcPts val="1300"/>
                  </a:lnSpc>
                </a:pPr>
                <a:r>
                  <a:rPr lang="en-US" altLang="en-US" sz="1200" b="1" dirty="0">
                    <a:cs typeface="Arial" panose="020B0604020202020204" pitchFamily="34" charset="0"/>
                  </a:rPr>
                  <a:t>Reference:</a:t>
                </a:r>
                <a:r>
                  <a:rPr lang="en-US" altLang="en-US" sz="1200" b="1" dirty="0">
                    <a:solidFill>
                      <a:schemeClr val="bg1">
                        <a:lumMod val="50000"/>
                      </a:schemeClr>
                    </a:solidFill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ts val="1300"/>
                  </a:lnSpc>
                </a:pPr>
                <a:r>
                  <a:rPr lang="en-US" altLang="en-US" sz="1200" b="1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Pratikno, H., Rushing, J. A., and Blasingame, T. A. (2003) Decline Curve Analysis Using Type Curves - Fractured Wells. Society of Petroleum Engineers. doi:10.2118/84287-MS </a:t>
                </a:r>
              </a:p>
            </p:txBody>
          </p:sp>
        </mc:Choice>
        <mc:Fallback>
          <p:sp>
            <p:nvSpPr>
              <p:cNvPr id="8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399" y="723425"/>
                <a:ext cx="4862623" cy="6760825"/>
              </a:xfrm>
              <a:prstGeom prst="rect">
                <a:avLst/>
              </a:prstGeom>
              <a:blipFill>
                <a:blip r:embed="rId2"/>
                <a:stretch>
                  <a:fillRect t="-451" r="-5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6"/>
          <p:cNvSpPr txBox="1">
            <a:spLocks/>
          </p:cNvSpPr>
          <p:nvPr/>
        </p:nvSpPr>
        <p:spPr bwMode="auto">
          <a:xfrm>
            <a:off x="5015023" y="720487"/>
            <a:ext cx="4800600" cy="671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altLang="en-US" sz="1200" b="1" i="1" dirty="0">
                <a:solidFill>
                  <a:srgbClr val="FF0000"/>
                </a:solidFill>
                <a:cs typeface="Arial" panose="020B0604020202020204" pitchFamily="34" charset="0"/>
              </a:rPr>
              <a:t>Table of Properties</a:t>
            </a:r>
            <a:endParaRPr lang="en-US" altLang="en-US" sz="1200" b="1" dirty="0">
              <a:cs typeface="Arial" panose="020B0604020202020204" pitchFamily="34" charset="0"/>
            </a:endParaRPr>
          </a:p>
          <a:p>
            <a:pPr algn="just">
              <a:lnSpc>
                <a:spcPts val="1200"/>
              </a:lnSpc>
            </a:pPr>
            <a:r>
              <a:rPr lang="en-US" altLang="en-US" sz="1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Fluid Properties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</a:tabLst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REF. GAS FVF, MSCF/STB 	=	0.5483</a:t>
            </a: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</a:tabLst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REF. GAS VISCOSITY, cp	=	0.03605</a:t>
            </a: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</a:tabLst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REF. TOTAL COMPRESSIBILITY, 1/psia	=	5.0975E-5</a:t>
            </a: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</a:tabLst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TEMPERATURE, deg F	= 300</a:t>
            </a:r>
          </a:p>
          <a:p>
            <a:pPr algn="just">
              <a:lnSpc>
                <a:spcPts val="1200"/>
              </a:lnSpc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ts val="1200"/>
              </a:lnSpc>
            </a:pPr>
            <a:r>
              <a:rPr lang="en-US" altLang="en-US" sz="1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Reservoir Properties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</a:tabLst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RESERVOIR THICKNESS, ft	=	170</a:t>
            </a: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</a:tabLst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WELLBORE RADIUS, ft	=	0.333</a:t>
            </a: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</a:tabLst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POROSITY, fraction	=	0.088</a:t>
            </a: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</a:tabLst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EQUIVALENT POROSITY, fraction	= 0.07647 (*)</a:t>
            </a: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</a:tabLst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</a:tabLst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(*) Adjusted to the irreducible water saturation </a:t>
            </a: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</a:tabLst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Swi = 0.131 </a:t>
            </a:r>
          </a:p>
          <a:p>
            <a:pPr algn="just">
              <a:lnSpc>
                <a:spcPts val="1200"/>
              </a:lnSpc>
              <a:tabLst>
                <a:tab pos="3313113" algn="l"/>
                <a:tab pos="3486150" algn="l"/>
              </a:tabLst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ts val="1200"/>
              </a:lnSpc>
            </a:pPr>
            <a:r>
              <a:rPr lang="en-US" altLang="en-US" sz="1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Production Properties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</a:tabLst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 PRESSURE (Pi), psia	=	9330</a:t>
            </a: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</a:tabLst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PSEUDO INITIAL PRESSURE (Ppi),psia	= 7540.13</a:t>
            </a: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</a:tabLst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 GAS-IN-PLACE (G), BSCF	= 3.23 (*)</a:t>
            </a: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</a:tabLst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</a:tabLst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(*) INTIAL GUESS FROM SPE 17708 METHOD</a:t>
            </a: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</a:tabLst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ts val="1200"/>
              </a:lnSpc>
              <a:tabLst>
                <a:tab pos="3313113" algn="l"/>
                <a:tab pos="3486150" algn="l"/>
              </a:tabLst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ts val="1200"/>
              </a:lnSpc>
            </a:pPr>
            <a:r>
              <a:rPr lang="en-US" altLang="en-US" sz="1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Properties to be Solved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en-US" altLang="en-US" sz="1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Estimates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ts val="1200"/>
              </a:lnSpc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ts val="1200"/>
              </a:lnSpc>
            </a:pPr>
            <a:r>
              <a:rPr lang="en-US" alt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Python Program)</a:t>
            </a:r>
          </a:p>
          <a:p>
            <a:pPr algn="just">
              <a:lnSpc>
                <a:spcPts val="1200"/>
              </a:lnSpc>
            </a:pPr>
            <a:endParaRPr lang="en-US" alt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ts val="1200"/>
              </a:lnSpc>
            </a:pP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(Finite-conductivity fracture in a bounded  </a:t>
            </a:r>
          </a:p>
          <a:p>
            <a:pPr algn="just">
              <a:lnSpc>
                <a:spcPts val="1200"/>
              </a:lnSpc>
            </a:pP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reservoir model)</a:t>
            </a:r>
          </a:p>
          <a:p>
            <a:pPr algn="just">
              <a:lnSpc>
                <a:spcPts val="1200"/>
              </a:lnSpc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  <a:tab pos="4173538" algn="l"/>
              </a:tabLst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PERMEABILITY (k), md	=	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0.016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  <a:tab pos="4173538" algn="l"/>
              </a:tabLst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FRACTURE HALF-LENGTH (xf), ft	=	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  <a:tab pos="4173538" algn="l"/>
              </a:tabLst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EQUIVALENT SKIN (S), Dim-Less	=	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-5.12 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(*)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  <a:tab pos="4173538" algn="l"/>
              </a:tabLst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FRACTURE COND.(FcD), Dim-less	=	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  <a:tab pos="4173538" algn="l"/>
              </a:tabLst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RESERVOIR RADIUS (re), ft	= 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491</a:t>
            </a: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  <a:tab pos="4173538" algn="l"/>
              </a:tabLst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 GAS-IN-PLACE (G), BSCF	= 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3.20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(**)</a:t>
            </a: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  <a:tab pos="4173538" algn="l"/>
              </a:tabLst>
            </a:pPr>
            <a:endParaRPr lang="en-US" alt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  <a:tab pos="4173538" algn="l"/>
              </a:tabLst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(*) Calculated from S = -ln(xf/2rw)</a:t>
            </a: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  <a:tab pos="4173538" algn="l"/>
              </a:tabLst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(**) Use volumetric calculation from reservoir properties and matched reservoir radius (re)</a:t>
            </a:r>
          </a:p>
          <a:p>
            <a:pPr algn="just">
              <a:lnSpc>
                <a:spcPts val="1200"/>
              </a:lnSpc>
            </a:pPr>
            <a:endParaRPr lang="en-US" altLang="en-US" sz="12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7475" algn="just">
              <a:lnSpc>
                <a:spcPts val="1200"/>
              </a:lnSpc>
              <a:tabLst>
                <a:tab pos="3368675" algn="l"/>
                <a:tab pos="3540125" algn="l"/>
                <a:tab pos="4173538" algn="l"/>
              </a:tabLst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>
            <a:extLst>
              <a:ext uri="{FF2B5EF4-FFF2-40B4-BE49-F238E27FC236}">
                <a16:creationId xmlns:a16="http://schemas.microsoft.com/office/drawing/2014/main" id="{4A768048-0395-44BF-A404-FF19B33FE1BB}"/>
              </a:ext>
            </a:extLst>
          </p:cNvPr>
          <p:cNvSpPr txBox="1">
            <a:spLocks/>
          </p:cNvSpPr>
          <p:nvPr/>
        </p:nvSpPr>
        <p:spPr bwMode="auto">
          <a:xfrm>
            <a:off x="152400" y="685800"/>
            <a:ext cx="495300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ts val="1300"/>
              </a:lnSpc>
            </a:pPr>
            <a:r>
              <a:rPr lang="en-US" altLang="en-US" sz="1200" b="1" u="sng" dirty="0">
                <a:cs typeface="Arial" panose="020B0604020202020204" pitchFamily="34" charset="0"/>
              </a:rPr>
              <a:t>Diagnostic Plot [log-log]</a:t>
            </a:r>
            <a:r>
              <a:rPr lang="en-US" altLang="en-US" sz="1200" b="1" dirty="0"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ts val="1300"/>
              </a:lnSpc>
            </a:pPr>
            <a:endParaRPr lang="en-US" altLang="en-US" sz="1200" b="1" dirty="0">
              <a:cs typeface="Arial" panose="020B0604020202020204" pitchFamily="34" charset="0"/>
            </a:endParaRPr>
          </a:p>
          <a:p>
            <a:pPr algn="just">
              <a:lnSpc>
                <a:spcPts val="1300"/>
              </a:lnSpc>
            </a:pPr>
            <a:endParaRPr lang="en-US" altLang="en-US" sz="1200" b="1" dirty="0">
              <a:cs typeface="Arial" panose="020B0604020202020204" pitchFamily="34" charset="0"/>
            </a:endParaRPr>
          </a:p>
          <a:p>
            <a:pPr algn="just">
              <a:lnSpc>
                <a:spcPts val="1300"/>
              </a:lnSpc>
            </a:pPr>
            <a:endParaRPr lang="en-US" altLang="en-US" sz="1200" b="1" dirty="0">
              <a:cs typeface="Arial" panose="020B0604020202020204" pitchFamily="34" charset="0"/>
            </a:endParaRPr>
          </a:p>
          <a:p>
            <a:pPr algn="just">
              <a:lnSpc>
                <a:spcPts val="1300"/>
              </a:lnSpc>
            </a:pPr>
            <a:endParaRPr lang="en-US" altLang="en-US" sz="1200" b="1" dirty="0">
              <a:cs typeface="Arial" panose="020B0604020202020204" pitchFamily="34" charset="0"/>
            </a:endParaRPr>
          </a:p>
          <a:p>
            <a:pPr algn="just">
              <a:lnSpc>
                <a:spcPts val="1300"/>
              </a:lnSpc>
            </a:pPr>
            <a:endParaRPr lang="en-US" altLang="en-US" sz="1200" b="1" dirty="0">
              <a:cs typeface="Arial" panose="020B0604020202020204" pitchFamily="34" charset="0"/>
            </a:endParaRPr>
          </a:p>
          <a:p>
            <a:pPr algn="just">
              <a:lnSpc>
                <a:spcPts val="1300"/>
              </a:lnSpc>
            </a:pPr>
            <a:endParaRPr lang="en-US" altLang="en-US" sz="1200" b="1" dirty="0">
              <a:cs typeface="Arial" panose="020B0604020202020204" pitchFamily="34" charset="0"/>
            </a:endParaRPr>
          </a:p>
          <a:p>
            <a:pPr algn="just">
              <a:lnSpc>
                <a:spcPts val="1300"/>
              </a:lnSpc>
            </a:pPr>
            <a:endParaRPr lang="en-US" altLang="en-US" sz="1200" b="1" dirty="0">
              <a:cs typeface="Arial" panose="020B0604020202020204" pitchFamily="34" charset="0"/>
            </a:endParaRPr>
          </a:p>
          <a:p>
            <a:pPr algn="just">
              <a:lnSpc>
                <a:spcPts val="1300"/>
              </a:lnSpc>
            </a:pPr>
            <a:endParaRPr lang="en-US" altLang="en-US" sz="1200" b="1" dirty="0">
              <a:cs typeface="Arial" panose="020B0604020202020204" pitchFamily="34" charset="0"/>
            </a:endParaRPr>
          </a:p>
          <a:p>
            <a:pPr algn="just">
              <a:lnSpc>
                <a:spcPts val="1300"/>
              </a:lnSpc>
            </a:pPr>
            <a:endParaRPr lang="en-US" altLang="en-US" sz="1200" b="1" dirty="0">
              <a:cs typeface="Arial" panose="020B0604020202020204" pitchFamily="34" charset="0"/>
            </a:endParaRPr>
          </a:p>
          <a:p>
            <a:pPr algn="just">
              <a:lnSpc>
                <a:spcPts val="1300"/>
              </a:lnSpc>
            </a:pPr>
            <a:endParaRPr lang="en-US" altLang="en-US" sz="1200" b="1" dirty="0">
              <a:cs typeface="Arial" panose="020B0604020202020204" pitchFamily="34" charset="0"/>
            </a:endParaRPr>
          </a:p>
          <a:p>
            <a:pPr algn="just">
              <a:lnSpc>
                <a:spcPts val="1300"/>
              </a:lnSpc>
            </a:pPr>
            <a:endParaRPr lang="en-US" altLang="en-US" sz="1200" b="1" dirty="0">
              <a:cs typeface="Arial" panose="020B0604020202020204" pitchFamily="34" charset="0"/>
            </a:endParaRPr>
          </a:p>
          <a:p>
            <a:pPr algn="just">
              <a:lnSpc>
                <a:spcPts val="1300"/>
              </a:lnSpc>
            </a:pPr>
            <a:endParaRPr lang="en-US" altLang="en-US" sz="1200" b="1" dirty="0">
              <a:cs typeface="Arial" panose="020B0604020202020204" pitchFamily="34" charset="0"/>
            </a:endParaRPr>
          </a:p>
          <a:p>
            <a:pPr algn="just">
              <a:lnSpc>
                <a:spcPts val="1300"/>
              </a:lnSpc>
            </a:pPr>
            <a:endParaRPr lang="en-US" altLang="en-US" sz="1200" b="1" dirty="0">
              <a:cs typeface="Arial" panose="020B0604020202020204" pitchFamily="34" charset="0"/>
            </a:endParaRPr>
          </a:p>
          <a:p>
            <a:pPr algn="just">
              <a:lnSpc>
                <a:spcPts val="1300"/>
              </a:lnSpc>
            </a:pPr>
            <a:endParaRPr lang="en-US" altLang="en-US" sz="1200" b="1" dirty="0">
              <a:cs typeface="Arial" panose="020B0604020202020204" pitchFamily="34" charset="0"/>
            </a:endParaRPr>
          </a:p>
          <a:p>
            <a:pPr algn="just">
              <a:lnSpc>
                <a:spcPts val="1300"/>
              </a:lnSpc>
            </a:pPr>
            <a:endParaRPr lang="en-US" altLang="en-US" sz="1200" b="1" dirty="0">
              <a:cs typeface="Arial" panose="020B0604020202020204" pitchFamily="34" charset="0"/>
            </a:endParaRPr>
          </a:p>
          <a:p>
            <a:pPr algn="just">
              <a:lnSpc>
                <a:spcPts val="1300"/>
              </a:lnSpc>
            </a:pPr>
            <a:endParaRPr lang="en-US" altLang="en-US" sz="1200" b="1" dirty="0">
              <a:cs typeface="Arial" panose="020B0604020202020204" pitchFamily="34" charset="0"/>
            </a:endParaRPr>
          </a:p>
          <a:p>
            <a:pPr algn="just">
              <a:lnSpc>
                <a:spcPts val="1300"/>
              </a:lnSpc>
            </a:pPr>
            <a:endParaRPr lang="en-US" altLang="en-US" sz="1200" b="1" dirty="0">
              <a:cs typeface="Arial" panose="020B0604020202020204" pitchFamily="34" charset="0"/>
            </a:endParaRPr>
          </a:p>
          <a:p>
            <a:pPr algn="just">
              <a:lnSpc>
                <a:spcPts val="1300"/>
              </a:lnSpc>
            </a:pPr>
            <a:endParaRPr lang="en-US" altLang="en-US" sz="1200" b="1" dirty="0">
              <a:cs typeface="Arial" panose="020B0604020202020204" pitchFamily="34" charset="0"/>
            </a:endParaRPr>
          </a:p>
          <a:p>
            <a:pPr algn="just">
              <a:lnSpc>
                <a:spcPts val="1300"/>
              </a:lnSpc>
            </a:pPr>
            <a:endParaRPr lang="en-US" altLang="en-US" sz="1200" b="1" dirty="0">
              <a:cs typeface="Arial" panose="020B0604020202020204" pitchFamily="34" charset="0"/>
            </a:endParaRPr>
          </a:p>
          <a:p>
            <a:pPr algn="just">
              <a:lnSpc>
                <a:spcPts val="1300"/>
              </a:lnSpc>
            </a:pPr>
            <a:endParaRPr lang="en-US" altLang="en-US" sz="1200" b="1" dirty="0">
              <a:cs typeface="Arial" panose="020B0604020202020204" pitchFamily="34" charset="0"/>
            </a:endParaRPr>
          </a:p>
          <a:p>
            <a:pPr algn="just">
              <a:lnSpc>
                <a:spcPts val="1300"/>
              </a:lnSpc>
            </a:pPr>
            <a:endParaRPr lang="en-US" altLang="en-US" sz="1200" b="1" u="sng" dirty="0">
              <a:cs typeface="Arial" panose="020B0604020202020204" pitchFamily="34" charset="0"/>
            </a:endParaRPr>
          </a:p>
          <a:p>
            <a:pPr algn="just">
              <a:lnSpc>
                <a:spcPts val="1300"/>
              </a:lnSpc>
            </a:pPr>
            <a:endParaRPr lang="en-US" altLang="en-US" sz="1200" b="1" u="sng" dirty="0">
              <a:cs typeface="Arial" panose="020B0604020202020204" pitchFamily="34" charset="0"/>
            </a:endParaRPr>
          </a:p>
          <a:p>
            <a:pPr algn="just">
              <a:lnSpc>
                <a:spcPts val="1300"/>
              </a:lnSpc>
            </a:pPr>
            <a:endParaRPr lang="en-US" altLang="en-US" sz="1200" b="1" u="sng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6">
                <a:extLst>
                  <a:ext uri="{FF2B5EF4-FFF2-40B4-BE49-F238E27FC236}">
                    <a16:creationId xmlns:a16="http://schemas.microsoft.com/office/drawing/2014/main" id="{E48BB008-45A6-45A9-9F32-1B5083474A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225905" y="685800"/>
                <a:ext cx="4648200" cy="69329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lnSpc>
                    <a:spcPts val="1300"/>
                  </a:lnSpc>
                </a:pPr>
                <a:r>
                  <a:rPr lang="en-US" altLang="en-US" sz="1200" b="1" u="sng" dirty="0">
                    <a:cs typeface="Arial" panose="020B0604020202020204" pitchFamily="34" charset="0"/>
                  </a:rPr>
                  <a:t>Workflow Plot (SPE 17708 - Blasingame)</a:t>
                </a:r>
                <a:r>
                  <a:rPr lang="en-US" altLang="en-US" sz="1200" b="1" dirty="0">
                    <a:cs typeface="Arial" panose="020B0604020202020204" pitchFamily="34" charset="0"/>
                  </a:rPr>
                  <a:t>:</a:t>
                </a:r>
              </a:p>
              <a:p>
                <a:pPr algn="just">
                  <a:lnSpc>
                    <a:spcPts val="1300"/>
                  </a:lnSpc>
                </a:pPr>
                <a:endParaRPr lang="en-US" altLang="en-US" sz="1200" b="1" dirty="0">
                  <a:cs typeface="Arial" panose="020B0604020202020204" pitchFamily="34" charset="0"/>
                </a:endParaRPr>
              </a:p>
              <a:p>
                <a:pPr marL="228600" indent="-228600" algn="just">
                  <a:buAutoNum type="arabicParenR"/>
                </a:pPr>
                <a:r>
                  <a:rPr lang="en-US" sz="1200" b="1" dirty="0">
                    <a:solidFill>
                      <a:srgbClr val="002060"/>
                    </a:solidFill>
                  </a:rPr>
                  <a:t>Estimate (guess) initial gas-in-place (G)</a:t>
                </a:r>
              </a:p>
              <a:p>
                <a:pPr marL="228600" indent="-228600" algn="just">
                  <a:buAutoNum type="arabicParenR"/>
                </a:pPr>
                <a:r>
                  <a:rPr lang="en-US" sz="1200" b="1" dirty="0">
                    <a:solidFill>
                      <a:srgbClr val="002060"/>
                    </a:solidFill>
                  </a:rPr>
                  <a:t>Calculate average reservoir pressure, using the material balance equation. For Gp, use the trapezoid rule of qg. Note that z-factor is in a function of reservoir pressure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acc>
                  </m:oMath>
                </a14:m>
                <a:endParaRPr lang="en-US" sz="1200" b="1" dirty="0">
                  <a:solidFill>
                    <a:srgbClr val="002060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den>
                      </m:f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  <a:p>
                <a:pPr algn="just"/>
                <a:r>
                  <a:rPr lang="en-US" sz="1200" b="1" dirty="0">
                    <a:solidFill>
                      <a:srgbClr val="002060"/>
                    </a:solidFill>
                  </a:rPr>
                  <a:t>3) Calculate pseudo time </a:t>
                </a:r>
                <a14:m>
                  <m:oMath xmlns:m="http://schemas.openxmlformats.org/officeDocument/2006/math">
                    <m:r>
                      <a:rPr lang="en-US" altLang="en-US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sub>
                    </m:sSub>
                    <m:r>
                      <a:rPr lang="en-US" altLang="en-US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200" b="1" dirty="0">
                    <a:solidFill>
                      <a:srgbClr val="002060"/>
                    </a:solidFill>
                  </a:rPr>
                  <a:t> based 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acc>
                  </m:oMath>
                </a14:m>
                <a:endParaRPr lang="en-US" sz="1200" b="1" dirty="0">
                  <a:solidFill>
                    <a:srgbClr val="002060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sz="12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sub>
                      </m:sSub>
                      <m:r>
                        <a:rPr lang="en-US" sz="12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𝒈𝒊</m:t>
                          </m:r>
                        </m:sub>
                      </m:sSub>
                      <m:sSub>
                        <m:sSubPr>
                          <m:ctrlP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𝒕𝒊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2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p>
                        <m:e>
                          <m:f>
                            <m:fPr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2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2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sz="12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2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2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sz="12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  <a:p>
                <a:pPr algn="just"/>
                <a:r>
                  <a:rPr lang="en-US" sz="1200" b="1" dirty="0">
                    <a:solidFill>
                      <a:srgbClr val="002060"/>
                    </a:solidFill>
                  </a:rPr>
                  <a:t>4) Calculate </a:t>
                </a:r>
                <a:r>
                  <a:rPr lang="en-US" altLang="en-US" sz="1200" b="1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material balance pseudo time </a:t>
                </a:r>
                <a14:m>
                  <m:oMath xmlns:m="http://schemas.openxmlformats.org/officeDocument/2006/math">
                    <m:r>
                      <a:rPr lang="en-US" altLang="en-US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1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1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en-US" sz="1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sub>
                        </m:sSub>
                      </m:e>
                    </m:acc>
                    <m:r>
                      <a:rPr lang="en-US" altLang="en-US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1200" b="1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as follows;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𝒂</m:t>
                              </m:r>
                            </m:sub>
                          </m:sSub>
                        </m:e>
                      </m:acc>
                      <m:r>
                        <a:rPr lang="en-US" sz="12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ctrlP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sz="1200" b="1" dirty="0">
                  <a:solidFill>
                    <a:srgbClr val="002060"/>
                  </a:solidFill>
                  <a:cs typeface="Arial" panose="020B0604020202020204" pitchFamily="34" charset="0"/>
                </a:endParaRPr>
              </a:p>
              <a:p>
                <a:pPr algn="just"/>
                <a:r>
                  <a:rPr lang="en-US" altLang="en-US" sz="1200" b="1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5) Calculate pseudo-pressure </a:t>
                </a:r>
                <a14:m>
                  <m:oMath xmlns:m="http://schemas.openxmlformats.org/officeDocument/2006/math">
                    <m:r>
                      <a:rPr lang="en-US" altLang="en-US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𝑷</m:t>
                        </m:r>
                      </m:e>
                      <m:sub>
                        <m:r>
                          <a:rPr lang="en-US" alt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𝒑𝒘𝒇</m:t>
                        </m:r>
                      </m:sub>
                    </m:sSub>
                    <m:r>
                      <a:rPr lang="en-US" altLang="en-US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1200" b="1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 as follows;</a:t>
                </a:r>
              </a:p>
              <a:p>
                <a:pPr algn="just"/>
                <a:endParaRPr lang="en-US" altLang="en-US" sz="1200" b="1" dirty="0">
                  <a:solidFill>
                    <a:srgbClr val="002060"/>
                  </a:solidFill>
                  <a:cs typeface="Arial" panose="020B0604020202020204" pitchFamily="34" charset="0"/>
                </a:endParaRPr>
              </a:p>
              <a:p>
                <a:pPr algn="just"/>
                <a:endParaRPr lang="en-US" altLang="en-US" sz="1200" b="1" dirty="0">
                  <a:solidFill>
                    <a:srgbClr val="002060"/>
                  </a:solidFill>
                  <a:cs typeface="Arial" panose="020B0604020202020204" pitchFamily="34" charset="0"/>
                </a:endParaRPr>
              </a:p>
              <a:p>
                <a:pPr algn="just">
                  <a:lnSpc>
                    <a:spcPts val="13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𝒑𝒘𝒇</m:t>
                          </m:r>
                        </m:sub>
                      </m:sSub>
                      <m:r>
                        <a:rPr lang="en-US" sz="12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𝒈𝒊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ctrlP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2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p>
                        <m:e>
                          <m:f>
                            <m:fPr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2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2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sz="12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2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2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sz="12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sz="1200" b="1" dirty="0">
                  <a:solidFill>
                    <a:srgbClr val="002060"/>
                  </a:solidFill>
                  <a:cs typeface="Arial" panose="020B0604020202020204" pitchFamily="34" charset="0"/>
                </a:endParaRPr>
              </a:p>
              <a:p>
                <a:pPr algn="just">
                  <a:lnSpc>
                    <a:spcPts val="1300"/>
                  </a:lnSpc>
                </a:pPr>
                <a:endParaRPr lang="en-US" altLang="en-US" sz="1200" b="1" dirty="0">
                  <a:solidFill>
                    <a:srgbClr val="002060"/>
                  </a:solidFill>
                  <a:cs typeface="Arial" panose="020B0604020202020204" pitchFamily="34" charset="0"/>
                </a:endParaRPr>
              </a:p>
              <a:p>
                <a:pPr algn="just">
                  <a:lnSpc>
                    <a:spcPts val="1300"/>
                  </a:lnSpc>
                </a:pPr>
                <a:r>
                  <a:rPr lang="en-US" altLang="en-US" sz="1200" b="1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6) Plot the flowing material balance equation (between rate-normalized pseudo-pressure and material balance pseudo time to obtain initial gas-in-place and the reciprocal of productivity index from slope and intercept, respectively. </a:t>
                </a:r>
              </a:p>
              <a:p>
                <a:pPr algn="just">
                  <a:lnSpc>
                    <a:spcPts val="1300"/>
                  </a:lnSpc>
                </a:pPr>
                <a:endParaRPr lang="en-US" altLang="en-US" sz="1200" b="1" dirty="0">
                  <a:solidFill>
                    <a:srgbClr val="002060"/>
                  </a:solidFill>
                  <a:cs typeface="Arial" panose="020B0604020202020204" pitchFamily="34" charset="0"/>
                </a:endParaRPr>
              </a:p>
              <a:p>
                <a:pPr algn="just">
                  <a:lnSpc>
                    <a:spcPts val="1300"/>
                  </a:lnSpc>
                </a:pPr>
                <a:endParaRPr lang="en-US" altLang="en-US" sz="1200" b="1" dirty="0">
                  <a:solidFill>
                    <a:srgbClr val="002060"/>
                  </a:solidFill>
                  <a:cs typeface="Arial" panose="020B0604020202020204" pitchFamily="34" charset="0"/>
                </a:endParaRPr>
              </a:p>
              <a:p>
                <a:pPr algn="just">
                  <a:lnSpc>
                    <a:spcPts val="13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𝑹𝑵𝑷</m:t>
                      </m:r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𝒑𝒊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𝒑𝒘𝒇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den>
                      </m:f>
                      <m:r>
                        <a:rPr lang="en-US" sz="12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2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𝐉</m:t>
                          </m:r>
                        </m:den>
                      </m:f>
                      <m:r>
                        <a:rPr lang="en-US" sz="1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𝒕𝒊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den>
                      </m:f>
                    </m:oMath>
                  </m:oMathPara>
                </a14:m>
                <a:endParaRPr lang="en-US" altLang="en-US" sz="1200" b="1" dirty="0">
                  <a:solidFill>
                    <a:srgbClr val="002060"/>
                  </a:solidFill>
                  <a:cs typeface="Arial" panose="020B0604020202020204" pitchFamily="34" charset="0"/>
                </a:endParaRPr>
              </a:p>
              <a:p>
                <a:pPr algn="just">
                  <a:lnSpc>
                    <a:spcPts val="1300"/>
                  </a:lnSpc>
                </a:pPr>
                <a:endParaRPr lang="en-US" altLang="en-US" sz="1200" b="1" dirty="0">
                  <a:solidFill>
                    <a:srgbClr val="002060"/>
                  </a:solidFill>
                  <a:cs typeface="Arial" panose="020B0604020202020204" pitchFamily="34" charset="0"/>
                </a:endParaRPr>
              </a:p>
              <a:p>
                <a:pPr algn="just">
                  <a:lnSpc>
                    <a:spcPts val="1300"/>
                  </a:lnSpc>
                </a:pPr>
                <a:endParaRPr lang="en-US" altLang="en-US" sz="1200" b="1" dirty="0">
                  <a:solidFill>
                    <a:srgbClr val="002060"/>
                  </a:solidFill>
                  <a:cs typeface="Arial" panose="020B0604020202020204" pitchFamily="34" charset="0"/>
                </a:endParaRPr>
              </a:p>
              <a:p>
                <a:pPr algn="just">
                  <a:lnSpc>
                    <a:spcPts val="13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𝒌𝒉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𝟕𝟎</m:t>
                          </m:r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𝒈𝒊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𝒈𝒊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𝒍𝒏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  <m:r>
                                        <a:rPr lang="en-US" sz="12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2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  <m:sup>
                                          <m:r>
                                            <a:rPr lang="en-US" sz="12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𝜸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12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𝑪</m:t>
                                          </m:r>
                                        </m:e>
                                        <m:sub>
                                          <m:r>
                                            <a:rPr lang="en-US" sz="12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2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12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sub>
                                        <m:sup>
                                          <m:r>
                                            <a:rPr lang="en-US" sz="12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en-US" sz="1200" b="1" dirty="0">
                  <a:solidFill>
                    <a:srgbClr val="002060"/>
                  </a:solidFill>
                  <a:cs typeface="Arial" panose="020B0604020202020204" pitchFamily="34" charset="0"/>
                </a:endParaRPr>
              </a:p>
              <a:p>
                <a:pPr algn="just">
                  <a:lnSpc>
                    <a:spcPts val="1300"/>
                  </a:lnSpc>
                </a:pPr>
                <a:endParaRPr lang="en-US" altLang="en-US" sz="1200" b="1" dirty="0">
                  <a:solidFill>
                    <a:srgbClr val="002060"/>
                  </a:solidFill>
                  <a:cs typeface="Arial" panose="020B0604020202020204" pitchFamily="34" charset="0"/>
                </a:endParaRPr>
              </a:p>
              <a:p>
                <a:pPr algn="just">
                  <a:lnSpc>
                    <a:spcPts val="1300"/>
                  </a:lnSpc>
                </a:pPr>
                <a:r>
                  <a:rPr lang="en-US" altLang="en-US" sz="1200" b="1" dirty="0">
                    <a:solidFill>
                      <a:srgbClr val="002060"/>
                    </a:solidFill>
                    <a:cs typeface="Arial" panose="020B0604020202020204" pitchFamily="34" charset="0"/>
                  </a:rPr>
                  <a:t>7) Need to correct extra production from a transient flow</a:t>
                </a:r>
              </a:p>
              <a:p>
                <a:pPr algn="just">
                  <a:lnSpc>
                    <a:spcPts val="1300"/>
                  </a:lnSpc>
                </a:pPr>
                <a:endParaRPr lang="en-US" altLang="en-US" sz="1200" b="1" dirty="0">
                  <a:solidFill>
                    <a:srgbClr val="002060"/>
                  </a:solidFill>
                  <a:cs typeface="Arial" panose="020B0604020202020204" pitchFamily="34" charset="0"/>
                </a:endParaRPr>
              </a:p>
              <a:p>
                <a:pPr algn="just">
                  <a:lnSpc>
                    <a:spcPts val="1300"/>
                  </a:lnSpc>
                </a:pPr>
                <a:endParaRPr lang="en-US" altLang="en-US" sz="1200" b="1" dirty="0">
                  <a:solidFill>
                    <a:srgbClr val="002060"/>
                  </a:solidFill>
                  <a:cs typeface="Arial" panose="020B0604020202020204" pitchFamily="34" charset="0"/>
                </a:endParaRPr>
              </a:p>
              <a:p>
                <a:pPr algn="just">
                  <a:lnSpc>
                    <a:spcPts val="13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𝒕𝒓𝒏</m:t>
                          </m:r>
                        </m:sub>
                      </m:sSub>
                      <m:r>
                        <a:rPr lang="en-US" alt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sz="12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𝚫</m:t>
                          </m:r>
                          <m:sSub>
                            <m:sSubPr>
                              <m:ctrlPr>
                                <a:rPr lang="en-US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200" b="1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en-US" sz="1200" b="1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𝐨𝐛𝐬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𝒃</m:t>
                          </m:r>
                          <m: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𝒎</m:t>
                          </m:r>
                          <m:acc>
                            <m:accPr>
                              <m:chr m:val="̅"/>
                              <m:ctrlPr>
                                <a:rPr lang="en-US" alt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en-US" sz="1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alt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  </m:t>
                      </m:r>
                      <m:sSub>
                        <m:sSubPr>
                          <m:ctrlP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𝒑</m:t>
                          </m:r>
                        </m:sub>
                      </m:sSub>
                      <m:d>
                        <m:dPr>
                          <m:ctrlP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𝒕𝒓𝒏</m:t>
                          </m:r>
                        </m:e>
                      </m:d>
                      <m:r>
                        <a:rPr lang="en-US" alt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𝟎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𝑷𝑺𝑺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𝒕𝒓𝒏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𝝉</m:t>
                              </m:r>
                            </m:e>
                          </m:d>
                          <m: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𝒅</m:t>
                          </m:r>
                          <m: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𝝉</m:t>
                          </m:r>
                          <m: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sz="1200" b="1" dirty="0">
                  <a:solidFill>
                    <a:srgbClr val="002060"/>
                  </a:solidFill>
                  <a:cs typeface="Arial" panose="020B0604020202020204" pitchFamily="34" charset="0"/>
                </a:endParaRPr>
              </a:p>
              <a:p>
                <a:pPr algn="just">
                  <a:lnSpc>
                    <a:spcPts val="1300"/>
                  </a:lnSpc>
                </a:pPr>
                <a:endParaRPr lang="en-US" altLang="en-US" sz="1200" b="1" dirty="0">
                  <a:solidFill>
                    <a:srgbClr val="002060"/>
                  </a:solidFill>
                  <a:cs typeface="Arial" panose="020B0604020202020204" pitchFamily="34" charset="0"/>
                </a:endParaRPr>
              </a:p>
              <a:p>
                <a:pPr algn="just">
                  <a:lnSpc>
                    <a:spcPts val="13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𝑮</m:t>
                      </m:r>
                      <m:r>
                        <a:rPr lang="en-US" alt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𝒎</m:t>
                          </m:r>
                          <m:sSub>
                            <m:sSubPr>
                              <m:ctrlPr>
                                <a:rPr lang="en-US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𝒕𝒊</m:t>
                              </m:r>
                            </m:sub>
                          </m:sSub>
                        </m:den>
                      </m:f>
                      <m:r>
                        <a:rPr lang="en-US" alt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𝒑</m:t>
                          </m:r>
                        </m:sub>
                      </m:sSub>
                      <m:d>
                        <m:dPr>
                          <m:ctrlP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𝑷𝑺𝑺</m:t>
                              </m:r>
                            </m:sub>
                          </m:sSub>
                        </m:e>
                      </m:d>
                      <m:r>
                        <a:rPr lang="en-US" alt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𝒑</m:t>
                          </m:r>
                        </m:sub>
                      </m:sSub>
                      <m:r>
                        <a:rPr lang="en-US" alt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𝒕𝒓𝒏</m:t>
                      </m:r>
                      <m:r>
                        <a:rPr lang="en-US" alt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en-US" sz="1200" b="1" dirty="0">
                  <a:solidFill>
                    <a:srgbClr val="002060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6">
                <a:extLst>
                  <a:ext uri="{FF2B5EF4-FFF2-40B4-BE49-F238E27FC236}">
                    <a16:creationId xmlns:a16="http://schemas.microsoft.com/office/drawing/2014/main" id="{E48BB008-45A6-45A9-9F32-1B5083474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5905" y="685800"/>
                <a:ext cx="4648200" cy="6932924"/>
              </a:xfrm>
              <a:prstGeom prst="rect">
                <a:avLst/>
              </a:prstGeom>
              <a:blipFill>
                <a:blip r:embed="rId3"/>
                <a:stretch>
                  <a:fillRect t="-440" b="-102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8"/>
              <p:cNvSpPr>
                <a:spLocks noChangeArrowheads="1"/>
              </p:cNvSpPr>
              <p:nvPr/>
            </p:nvSpPr>
            <p:spPr bwMode="auto">
              <a:xfrm>
                <a:off x="0" y="242930"/>
                <a:ext cx="10058400" cy="3798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1882" tIns="50941" rIns="101882" bIns="50941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b="1" i="1" dirty="0">
                    <a:solidFill>
                      <a:schemeClr val="tx2"/>
                    </a:solidFill>
                  </a:rPr>
                  <a:t>Material Balance Pseudo Time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e>
                    </m:acc>
                    <m:r>
                      <a:rPr lang="en-US" alt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1" i="1" dirty="0">
                    <a:solidFill>
                      <a:schemeClr val="tx2"/>
                    </a:solidFill>
                  </a:rPr>
                  <a:t> and Initial Gas-In-Place Iterations (G) </a:t>
                </a:r>
                <a:endParaRPr lang="en-US" alt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171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42930"/>
                <a:ext cx="10058400" cy="379876"/>
              </a:xfrm>
              <a:prstGeom prst="rect">
                <a:avLst/>
              </a:prstGeom>
              <a:blipFill>
                <a:blip r:embed="rId4"/>
                <a:stretch>
                  <a:fillRect t="-6452" b="-241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| Slide </a:t>
            </a:r>
            <a:r>
              <a:rPr lang="en-US" altLang="en-US">
                <a:cs typeface="Arial" panose="020B0604020202020204" pitchFamily="34" charset="0"/>
              </a:rPr>
              <a:t>— </a:t>
            </a:r>
            <a:fld id="{EE7801D9-14B3-452E-BC8A-C6212BB4B565}" type="slidenum">
              <a:rPr lang="en-US" altLang="en-US" smtClean="0">
                <a:solidFill>
                  <a:srgbClr val="FF0000"/>
                </a:solidFill>
              </a:rPr>
              <a:pPr>
                <a:defRPr/>
              </a:pPr>
              <a:t>2</a:t>
            </a:fld>
            <a:r>
              <a:rPr lang="en-US" altLang="en-US"/>
              <a:t>/4 |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550787-652B-4106-8E4A-7379A706E0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616" t="2460" r="1865" b="2822"/>
          <a:stretch/>
        </p:blipFill>
        <p:spPr>
          <a:xfrm>
            <a:off x="184294" y="1063256"/>
            <a:ext cx="5041611" cy="3886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58C3EA-E2D3-4B8F-8B39-3C3D691BBF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5157974"/>
            <a:ext cx="1676400" cy="18067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A60A85-253C-4EDA-8651-4CF5B6D776B4}"/>
                  </a:ext>
                </a:extLst>
              </p:cNvPr>
              <p:cNvSpPr txBox="1"/>
              <p:nvPr/>
            </p:nvSpPr>
            <p:spPr>
              <a:xfrm>
                <a:off x="2160183" y="5099673"/>
                <a:ext cx="3065722" cy="2272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1300"/>
                  </a:lnSpc>
                </a:pPr>
                <a:r>
                  <a:rPr lang="en-US" altLang="en-US" sz="1200" b="1" u="sng" dirty="0">
                    <a:cs typeface="Arial" panose="020B0604020202020204" pitchFamily="34" charset="0"/>
                  </a:rPr>
                  <a:t>Calculations:</a:t>
                </a:r>
                <a:endParaRPr lang="en-US" altLang="en-US" sz="1200" b="1" dirty="0">
                  <a:cs typeface="Arial" panose="020B0604020202020204" pitchFamily="34" charset="0"/>
                </a:endParaRPr>
              </a:p>
              <a:p>
                <a:pPr>
                  <a:lnSpc>
                    <a:spcPts val="1300"/>
                  </a:lnSpc>
                </a:pPr>
                <a:endParaRPr lang="en-US" altLang="en-US" sz="1200" b="1" dirty="0">
                  <a:cs typeface="Arial" panose="020B0604020202020204" pitchFamily="34" charset="0"/>
                </a:endParaRPr>
              </a:p>
              <a:p>
                <a:pPr marL="228600" indent="-228600">
                  <a:buAutoNum type="arabicParenR"/>
                </a:pPr>
                <a:r>
                  <a:rPr lang="en-US" sz="1200" b="1" dirty="0">
                    <a:solidFill>
                      <a:srgbClr val="002060"/>
                    </a:solidFill>
                  </a:rPr>
                  <a:t>Estimate IGIP = 3.23 BSCG</a:t>
                </a:r>
              </a:p>
              <a:p>
                <a:pPr marL="228600" indent="-228600">
                  <a:buAutoNum type="arabicParenR"/>
                </a:pPr>
                <a:endParaRPr lang="en-US" sz="1200" b="1" dirty="0">
                  <a:solidFill>
                    <a:srgbClr val="002060"/>
                  </a:solidFill>
                </a:endParaRPr>
              </a:p>
              <a:p>
                <a:pPr marL="228600" indent="-228600">
                  <a:buAutoNum type="arabicParenR"/>
                </a:pPr>
                <a:r>
                  <a:rPr lang="en-US" sz="1200" b="1" dirty="0">
                    <a:solidFill>
                      <a:srgbClr val="002060"/>
                    </a:solidFill>
                  </a:rPr>
                  <a:t>Estimate productivity index = 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     1 / 2.5559 = 0.391 psi / (MSCF/D)</a:t>
                </a:r>
              </a:p>
              <a:p>
                <a:endParaRPr lang="en-US" sz="1200" b="1" dirty="0">
                  <a:solidFill>
                    <a:srgbClr val="002060"/>
                  </a:solidFill>
                </a:endParaRP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3)  IGIP is sensitive to curve-fitting, depending on how the time to stabilized flow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𝑷𝑺𝑺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b="1" dirty="0">
                    <a:solidFill>
                      <a:srgbClr val="002060"/>
                    </a:solidFill>
                  </a:rPr>
                  <a:t> is selected. I will cross-check this IGIP with the one obtained from RTA type curve matching</a:t>
                </a:r>
                <a:endParaRPr lang="en-US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A60A85-253C-4EDA-8651-4CF5B6D77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183" y="5099673"/>
                <a:ext cx="3065722" cy="2272417"/>
              </a:xfrm>
              <a:prstGeom prst="rect">
                <a:avLst/>
              </a:prstGeom>
              <a:blipFill>
                <a:blip r:embed="rId8"/>
                <a:stretch>
                  <a:fillRect t="-1344"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47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3E5C8D71-B1C2-46FE-95BC-01C40C044B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1" r="7020"/>
          <a:stretch/>
        </p:blipFill>
        <p:spPr>
          <a:xfrm>
            <a:off x="4809504" y="4124434"/>
            <a:ext cx="5101310" cy="3554078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B5F67DC3-7837-493A-AD5A-6AFDDADFFB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" t="2850" r="6944"/>
          <a:stretch/>
        </p:blipFill>
        <p:spPr>
          <a:xfrm>
            <a:off x="5023115" y="702756"/>
            <a:ext cx="4783734" cy="3421678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D593272-2726-4CC1-A9B7-145F149BAC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2850" r="11112"/>
          <a:stretch/>
        </p:blipFill>
        <p:spPr>
          <a:xfrm>
            <a:off x="147586" y="871082"/>
            <a:ext cx="4878572" cy="3791645"/>
          </a:xfrm>
          <a:prstGeom prst="rect">
            <a:avLst/>
          </a:prstGeom>
        </p:spPr>
      </p:pic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251983"/>
            <a:ext cx="10058400" cy="37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 i="1" dirty="0">
                <a:solidFill>
                  <a:schemeClr val="tx2"/>
                </a:solidFill>
              </a:rPr>
              <a:t>Analysis Summary Plots (Model)</a:t>
            </a:r>
            <a:endParaRPr lang="en-US" altLang="en-US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| Slide </a:t>
            </a:r>
            <a:r>
              <a:rPr lang="en-US" altLang="en-US">
                <a:cs typeface="Arial" panose="020B0604020202020204" pitchFamily="34" charset="0"/>
              </a:rPr>
              <a:t>— </a:t>
            </a:r>
            <a:fld id="{EE7801D9-14B3-452E-BC8A-C6212BB4B565}" type="slidenum">
              <a:rPr lang="en-US" altLang="en-US" smtClean="0">
                <a:solidFill>
                  <a:srgbClr val="FF0000"/>
                </a:solidFill>
              </a:rPr>
              <a:pPr>
                <a:defRPr/>
              </a:pPr>
              <a:t>3</a:t>
            </a:fld>
            <a:r>
              <a:rPr lang="en-US" altLang="en-US"/>
              <a:t>/4 | 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655BBF3B-10B0-4055-8FC4-CE7915D3E160}"/>
              </a:ext>
            </a:extLst>
          </p:cNvPr>
          <p:cNvSpPr txBox="1">
            <a:spLocks/>
          </p:cNvSpPr>
          <p:nvPr/>
        </p:nvSpPr>
        <p:spPr bwMode="auto">
          <a:xfrm>
            <a:off x="150628" y="663980"/>
            <a:ext cx="5181600" cy="25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ts val="1300"/>
              </a:lnSpc>
            </a:pPr>
            <a:r>
              <a:rPr lang="en-US" altLang="en-US" sz="1200" b="1" u="sng" dirty="0">
                <a:cs typeface="Arial" panose="020B0604020202020204" pitchFamily="34" charset="0"/>
              </a:rPr>
              <a:t>“Model” matching</a:t>
            </a:r>
            <a:r>
              <a:rPr lang="en-US" altLang="en-US" sz="1200" b="1" dirty="0">
                <a:cs typeface="Arial" panose="020B0604020202020204" pitchFamily="34" charset="0"/>
              </a:rPr>
              <a:t>: </a:t>
            </a:r>
            <a:r>
              <a:rPr lang="en-US" altLang="en-US" sz="1200" b="1" dirty="0">
                <a:solidFill>
                  <a:srgbClr val="FF0000"/>
                </a:solidFill>
                <a:cs typeface="Arial" panose="020B0604020202020204" pitchFamily="34" charset="0"/>
              </a:rPr>
              <a:t>(by Python)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6597A4-A373-4684-8E5F-1713568ED297}"/>
              </a:ext>
            </a:extLst>
          </p:cNvPr>
          <p:cNvCxnSpPr>
            <a:cxnSpLocks/>
          </p:cNvCxnSpPr>
          <p:nvPr/>
        </p:nvCxnSpPr>
        <p:spPr>
          <a:xfrm flipV="1">
            <a:off x="3599252" y="3431320"/>
            <a:ext cx="266027" cy="30982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A0A7C38-B381-46A4-AB46-3583D75CC9B5}"/>
              </a:ext>
            </a:extLst>
          </p:cNvPr>
          <p:cNvSpPr txBox="1"/>
          <p:nvPr/>
        </p:nvSpPr>
        <p:spPr>
          <a:xfrm>
            <a:off x="7924800" y="1823267"/>
            <a:ext cx="1632094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00CC"/>
                </a:solidFill>
              </a:rPr>
              <a:t>Excellent match throughout history!</a:t>
            </a:r>
          </a:p>
          <a:p>
            <a:pPr algn="ctr"/>
            <a:endParaRPr lang="en-US" sz="1100" b="1" dirty="0">
              <a:solidFill>
                <a:srgbClr val="0000CC"/>
              </a:solidFill>
            </a:endParaRPr>
          </a:p>
          <a:p>
            <a:pPr algn="ctr"/>
            <a:r>
              <a:rPr lang="en-US" sz="1100" b="1" dirty="0">
                <a:solidFill>
                  <a:srgbClr val="0000CC"/>
                </a:solidFill>
              </a:rPr>
              <a:t>qDdid is off a bit toward the beginning</a:t>
            </a:r>
          </a:p>
          <a:p>
            <a:pPr algn="ctr"/>
            <a:r>
              <a:rPr lang="en-US" sz="1100" b="1" dirty="0">
                <a:solidFill>
                  <a:srgbClr val="0000CC"/>
                </a:solidFill>
              </a:rPr>
              <a:t>(numerical artifact)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B58ED4-8740-4552-BB6E-4E4B6DBD47DB}"/>
              </a:ext>
            </a:extLst>
          </p:cNvPr>
          <p:cNvCxnSpPr>
            <a:cxnSpLocks/>
          </p:cNvCxnSpPr>
          <p:nvPr/>
        </p:nvCxnSpPr>
        <p:spPr>
          <a:xfrm>
            <a:off x="2224119" y="1656829"/>
            <a:ext cx="0" cy="28313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6968690-A9B7-4C8A-AA0B-910FB6EB4C8C}"/>
              </a:ext>
            </a:extLst>
          </p:cNvPr>
          <p:cNvSpPr txBox="1"/>
          <p:nvPr/>
        </p:nvSpPr>
        <p:spPr>
          <a:xfrm>
            <a:off x="6781800" y="4726351"/>
            <a:ext cx="18288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00CC"/>
                </a:solidFill>
              </a:rPr>
              <a:t>Using Pratikno TC</a:t>
            </a:r>
          </a:p>
          <a:p>
            <a:pPr algn="ctr"/>
            <a:r>
              <a:rPr lang="en-US" sz="1100" b="1" dirty="0">
                <a:solidFill>
                  <a:srgbClr val="0000CC"/>
                </a:solidFill>
              </a:rPr>
              <a:t>Excellent overlay on TC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826443-7A57-4BA1-87E4-19EEE9C7FFFF}"/>
              </a:ext>
            </a:extLst>
          </p:cNvPr>
          <p:cNvSpPr txBox="1"/>
          <p:nvPr/>
        </p:nvSpPr>
        <p:spPr>
          <a:xfrm>
            <a:off x="2224119" y="3618302"/>
            <a:ext cx="148812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00CC"/>
                </a:solidFill>
              </a:rPr>
              <a:t>b = 1 (MB. Time)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DB39EE-7A1B-4BB2-8B61-012D2DF1B5E2}"/>
              </a:ext>
            </a:extLst>
          </p:cNvPr>
          <p:cNvSpPr txBox="1"/>
          <p:nvPr/>
        </p:nvSpPr>
        <p:spPr>
          <a:xfrm>
            <a:off x="1514810" y="1395219"/>
            <a:ext cx="141861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00CC"/>
                </a:solidFill>
              </a:rPr>
              <a:t>Finite conductivity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B7B684-D0F1-41AE-9D22-0903EFB018D8}"/>
              </a:ext>
            </a:extLst>
          </p:cNvPr>
          <p:cNvSpPr txBox="1"/>
          <p:nvPr/>
        </p:nvSpPr>
        <p:spPr>
          <a:xfrm>
            <a:off x="1109334" y="2728890"/>
            <a:ext cx="163209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00CC"/>
                </a:solidFill>
              </a:rPr>
              <a:t>Excellent match throughout history!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239CC5-12A0-4A64-962B-3E6E00B72FDA}"/>
                  </a:ext>
                </a:extLst>
              </p:cNvPr>
              <p:cNvSpPr txBox="1"/>
              <p:nvPr/>
            </p:nvSpPr>
            <p:spPr>
              <a:xfrm>
                <a:off x="161675" y="4803557"/>
                <a:ext cx="4695062" cy="27038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b="1" u="sng" dirty="0">
                    <a:solidFill>
                      <a:srgbClr val="002060"/>
                    </a:solidFill>
                  </a:rPr>
                  <a:t>Type curve matching results</a:t>
                </a:r>
                <a:r>
                  <a:rPr lang="en-US" sz="1200" b="1" dirty="0">
                    <a:solidFill>
                      <a:srgbClr val="002060"/>
                    </a:solidFill>
                  </a:rPr>
                  <a:t>:</a:t>
                </a:r>
              </a:p>
              <a:p>
                <a:endParaRPr lang="en-US" sz="1200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𝟎𝟏𝟔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𝒎𝒅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𝟏𝟏𝟐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𝒇𝒕</m:t>
                      </m:r>
                    </m:oMath>
                  </m:oMathPara>
                </a14:m>
                <a:endParaRPr lang="en-US" sz="12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𝒄𝑫</m:t>
                          </m:r>
                        </m:sub>
                      </m:sSub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sz="1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𝟒𝟗𝟏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𝒇𝒕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  <a:p>
                <a:endParaRPr lang="en-US" sz="1200" b="1" dirty="0">
                  <a:solidFill>
                    <a:srgbClr val="002060"/>
                  </a:solidFill>
                </a:endParaRPr>
              </a:p>
              <a:p>
                <a:r>
                  <a:rPr lang="en-US" sz="1200" b="1" u="sng" dirty="0">
                    <a:solidFill>
                      <a:srgbClr val="002060"/>
                    </a:solidFill>
                  </a:rPr>
                  <a:t>Calculation check for IGIP</a:t>
                </a:r>
                <a:r>
                  <a:rPr lang="en-US" sz="1200" b="1" dirty="0">
                    <a:solidFill>
                      <a:srgbClr val="002060"/>
                    </a:solidFill>
                  </a:rPr>
                  <a:t>:</a:t>
                </a:r>
              </a:p>
              <a:p>
                <a:endParaRPr lang="en-US" sz="1200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sSubSup>
                            <m:sSubSup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  <m:sup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𝒘𝒊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𝒈𝒊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𝒓𝒃</m:t>
                                  </m:r>
                                </m:num>
                                <m:den>
                                  <m:r>
                                    <a:rPr lang="en-US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𝑴𝑺𝑪𝑭</m:t>
                                  </m:r>
                                </m:den>
                              </m:f>
                            </m:e>
                          </m:d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𝟔𝟏𝟒𝟔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𝟒𝟗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𝟏𝟕𝟎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𝟎𝟖𝟖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𝟏𝟑𝟏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𝟓𝟒𝟖𝟑</m:t>
                          </m:r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𝟔𝟏𝟒𝟔</m:t>
                          </m:r>
                          <m:r>
                            <a:rPr lang="en-US" sz="1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𝟏𝟗𝟖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𝑴𝑺𝑪𝑭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𝑩𝑺𝑪𝑭</m:t>
                    </m:r>
                  </m:oMath>
                </a14:m>
                <a:r>
                  <a:rPr lang="en-US" sz="1200" b="1" dirty="0">
                    <a:solidFill>
                      <a:srgbClr val="002060"/>
                    </a:solidFill>
                  </a:rPr>
                  <a:t> </a:t>
                </a:r>
              </a:p>
              <a:p>
                <a:pPr algn="ctr"/>
                <a:endParaRPr lang="en-US" sz="1200" b="1" dirty="0">
                  <a:solidFill>
                    <a:srgbClr val="002060"/>
                  </a:solidFill>
                </a:endParaRP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This result agrees well with G obtained from pseudo time calculation, using the method in SPE 17708 (3.23 BSCF)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239CC5-12A0-4A64-962B-3E6E00B72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5" y="4803557"/>
                <a:ext cx="4695062" cy="2703882"/>
              </a:xfrm>
              <a:prstGeom prst="rect">
                <a:avLst/>
              </a:prstGeom>
              <a:blipFill>
                <a:blip r:embed="rId5"/>
                <a:stretch>
                  <a:fillRect l="-130" t="-450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79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4DAEDC-B77E-4889-867A-DAC32847B0BE}"/>
                  </a:ext>
                </a:extLst>
              </p:cNvPr>
              <p:cNvSpPr/>
              <p:nvPr/>
            </p:nvSpPr>
            <p:spPr>
              <a:xfrm>
                <a:off x="285237" y="6712207"/>
                <a:ext cx="5490081" cy="768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7475" algn="just">
                  <a:lnSpc>
                    <a:spcPts val="1300"/>
                  </a:lnSpc>
                </a:pPr>
                <a:r>
                  <a:rPr lang="en-US" altLang="en-US" sz="1200" b="1" dirty="0">
                    <a:cs typeface="Arial" panose="020B0604020202020204" pitchFamily="34" charset="0"/>
                  </a:rPr>
                  <a:t>Challenge &amp; Issues:</a:t>
                </a:r>
              </a:p>
              <a:p>
                <a:pPr marL="288925" indent="-171450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●"/>
                </a:pPr>
                <a:r>
                  <a:rPr lang="en-US" altLang="en-US" sz="1200" b="1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[De-superposition]</a:t>
                </a: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 Blasingame and Poe added “Finite-conductivity” element of trilinear solution to Okzan’s solution which includes the pseudo radial flow at the late time.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sz="1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1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200" b="1" dirty="0">
                    <a:solidFill>
                      <a:schemeClr val="accent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𝒇𝑫</m:t>
                        </m:r>
                      </m:sub>
                    </m:sSub>
                    <m:r>
                      <a:rPr lang="en-US" sz="1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1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sz="1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2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𝒇𝑫</m:t>
                        </m:r>
                      </m:sub>
                    </m:sSub>
                  </m:oMath>
                </a14:m>
                <a:endParaRPr lang="en-US" altLang="en-US" sz="1200" b="1" dirty="0">
                  <a:solidFill>
                    <a:schemeClr val="accent2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4DAEDC-B77E-4889-867A-DAC32847B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37" y="6712207"/>
                <a:ext cx="5490081" cy="768031"/>
              </a:xfrm>
              <a:prstGeom prst="rect">
                <a:avLst/>
              </a:prstGeom>
              <a:blipFill>
                <a:blip r:embed="rId2"/>
                <a:stretch>
                  <a:fillRect t="-317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260659"/>
            <a:ext cx="10058400" cy="37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 i="1" dirty="0">
                <a:solidFill>
                  <a:schemeClr val="tx2"/>
                </a:solidFill>
              </a:rPr>
              <a:t>Method of Work / Discussion of Results</a:t>
            </a:r>
            <a:endParaRPr lang="en-US" altLang="en-US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| Slide </a:t>
            </a:r>
            <a:r>
              <a:rPr lang="en-US" altLang="en-US">
                <a:cs typeface="Arial" panose="020B0604020202020204" pitchFamily="34" charset="0"/>
              </a:rPr>
              <a:t>— </a:t>
            </a:r>
            <a:fld id="{EE7801D9-14B3-452E-BC8A-C6212BB4B565}" type="slidenum">
              <a:rPr lang="en-US" altLang="en-US" smtClean="0">
                <a:solidFill>
                  <a:srgbClr val="FF0000"/>
                </a:solidFill>
              </a:rPr>
              <a:pPr>
                <a:defRPr/>
              </a:pPr>
              <a:t>4</a:t>
            </a:fld>
            <a:r>
              <a:rPr lang="en-US" altLang="en-US"/>
              <a:t>/4 |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6">
                <a:extLst>
                  <a:ext uri="{FF2B5EF4-FFF2-40B4-BE49-F238E27FC236}">
                    <a16:creationId xmlns:a16="http://schemas.microsoft.com/office/drawing/2014/main" id="{EA5010E0-F1AB-4A21-9166-2556524E4BC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2399" y="638269"/>
                <a:ext cx="5490081" cy="1259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lnSpc>
                    <a:spcPts val="1300"/>
                  </a:lnSpc>
                </a:pPr>
                <a:r>
                  <a:rPr lang="en-US" altLang="en-US" sz="1200" b="1" u="sng" dirty="0">
                    <a:cs typeface="Arial" panose="020B0604020202020204" pitchFamily="34" charset="0"/>
                  </a:rPr>
                  <a:t>Method of Work</a:t>
                </a:r>
                <a:r>
                  <a:rPr lang="en-US" altLang="en-US" sz="1200" b="1" dirty="0">
                    <a:cs typeface="Arial" panose="020B0604020202020204" pitchFamily="34" charset="0"/>
                  </a:rPr>
                  <a:t>:</a:t>
                </a:r>
                <a:r>
                  <a:rPr lang="en-US" altLang="en-US" sz="1200" b="1" dirty="0">
                    <a:solidFill>
                      <a:schemeClr val="bg1">
                        <a:lumMod val="50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:endParaRPr lang="en-US" altLang="en-US" sz="1200" b="1" dirty="0">
                  <a:cs typeface="Arial" panose="020B0604020202020204" pitchFamily="34" charset="0"/>
                </a:endParaRPr>
              </a:p>
              <a:p>
                <a:pPr marL="117475" algn="just">
                  <a:lnSpc>
                    <a:spcPts val="1300"/>
                  </a:lnSpc>
                </a:pPr>
                <a:r>
                  <a:rPr lang="en-US" altLang="en-US" sz="1200" b="1" dirty="0">
                    <a:cs typeface="Arial" panose="020B0604020202020204" pitchFamily="34" charset="0"/>
                  </a:rPr>
                  <a:t>Starting Point:</a:t>
                </a:r>
              </a:p>
              <a:p>
                <a:pPr marL="288925" indent="-171450" algn="just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●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Type curve matching requires Stehfest’s algorithm.</a:t>
                </a:r>
              </a:p>
              <a:p>
                <a:pPr marL="288925" indent="-171450" algn="just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●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Need to follow IGIP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12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12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12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en-US" sz="12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 calculation shown in slide 2</a:t>
                </a:r>
              </a:p>
              <a:p>
                <a:pPr marL="117475" algn="just">
                  <a:lnSpc>
                    <a:spcPts val="1300"/>
                  </a:lnSpc>
                  <a:buClr>
                    <a:schemeClr val="tx1"/>
                  </a:buClr>
                  <a:buSzPct val="130000"/>
                </a:pPr>
                <a:endParaRPr lang="en-US" altLang="en-US" sz="1200" b="1" dirty="0">
                  <a:cs typeface="Arial" panose="020B0604020202020204" pitchFamily="34" charset="0"/>
                </a:endParaRPr>
              </a:p>
              <a:p>
                <a:pPr algn="just">
                  <a:lnSpc>
                    <a:spcPts val="1300"/>
                  </a:lnSpc>
                </a:pPr>
                <a:r>
                  <a:rPr lang="en-US" altLang="en-US" sz="1200" b="1" u="sng" dirty="0">
                    <a:cs typeface="Arial" panose="020B0604020202020204" pitchFamily="34" charset="0"/>
                  </a:rPr>
                  <a:t>Governing Equations:</a:t>
                </a:r>
                <a:endParaRPr lang="en-US" altLang="en-US" sz="1200" b="1" dirty="0">
                  <a:solidFill>
                    <a:schemeClr val="accent2"/>
                  </a:solidFill>
                  <a:cs typeface="Arial" panose="020B0604020202020204" pitchFamily="34" charset="0"/>
                </a:endParaRPr>
              </a:p>
              <a:p>
                <a:pPr marL="288925" indent="-171450" algn="just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●"/>
                </a:pPr>
                <a:endParaRPr lang="en-US" altLang="en-US" sz="1200" b="1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6">
                <a:extLst>
                  <a:ext uri="{FF2B5EF4-FFF2-40B4-BE49-F238E27FC236}">
                    <a16:creationId xmlns:a16="http://schemas.microsoft.com/office/drawing/2014/main" id="{EA5010E0-F1AB-4A21-9166-2556524E4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399" y="638269"/>
                <a:ext cx="5490081" cy="1259319"/>
              </a:xfrm>
              <a:prstGeom prst="rect">
                <a:avLst/>
              </a:prstGeom>
              <a:blipFill>
                <a:blip r:embed="rId3"/>
                <a:stretch>
                  <a:fillRect t="-24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6">
                <a:extLst>
                  <a:ext uri="{FF2B5EF4-FFF2-40B4-BE49-F238E27FC236}">
                    <a16:creationId xmlns:a16="http://schemas.microsoft.com/office/drawing/2014/main" id="{1A0BBE80-C91F-4D39-A239-74AA870542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929661" y="638269"/>
                <a:ext cx="4128739" cy="6594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>
                  <a:lnSpc>
                    <a:spcPts val="1300"/>
                  </a:lnSpc>
                </a:pPr>
                <a:r>
                  <a:rPr lang="en-US" altLang="en-US" sz="1200" b="1" u="sng" dirty="0">
                    <a:cs typeface="Arial" panose="020B0604020202020204" pitchFamily="34" charset="0"/>
                  </a:rPr>
                  <a:t>Discussion of Results</a:t>
                </a:r>
                <a:r>
                  <a:rPr lang="en-US" altLang="en-US" sz="1200" b="1" dirty="0">
                    <a:cs typeface="Arial" panose="020B0604020202020204" pitchFamily="34" charset="0"/>
                  </a:rPr>
                  <a:t>:</a:t>
                </a:r>
                <a:r>
                  <a:rPr lang="en-US" altLang="en-US" sz="1200" b="1" dirty="0">
                    <a:solidFill>
                      <a:schemeClr val="bg1">
                        <a:lumMod val="50000"/>
                      </a:schemeClr>
                    </a:solidFill>
                    <a:cs typeface="Arial" panose="020B0604020202020204" pitchFamily="34" charset="0"/>
                  </a:rPr>
                  <a:t> </a:t>
                </a:r>
              </a:p>
              <a:p>
                <a:pPr algn="just">
                  <a:lnSpc>
                    <a:spcPts val="1300"/>
                  </a:lnSpc>
                </a:pPr>
                <a:endParaRPr lang="en-US" altLang="en-US" sz="1200" b="1" dirty="0">
                  <a:solidFill>
                    <a:schemeClr val="bg1">
                      <a:lumMod val="50000"/>
                    </a:schemeClr>
                  </a:solidFill>
                  <a:cs typeface="Arial" panose="020B0604020202020204" pitchFamily="34" charset="0"/>
                </a:endParaRPr>
              </a:p>
              <a:p>
                <a:pPr algn="just">
                  <a:lnSpc>
                    <a:spcPts val="1300"/>
                  </a:lnSpc>
                </a:pPr>
                <a:r>
                  <a:rPr lang="en-US" altLang="en-US" sz="1200" b="1" dirty="0">
                    <a:solidFill>
                      <a:schemeClr val="bg1">
                        <a:lumMod val="50000"/>
                      </a:schemeClr>
                    </a:solidFill>
                    <a:cs typeface="Arial" panose="020B0604020202020204" pitchFamily="34" charset="0"/>
                  </a:rPr>
                  <a:t>   </a:t>
                </a:r>
                <a:r>
                  <a:rPr lang="en-US" altLang="en-US" sz="1200" b="1" dirty="0">
                    <a:cs typeface="Arial" panose="020B0604020202020204" pitchFamily="34" charset="0"/>
                  </a:rPr>
                  <a:t>Diagnostics:</a:t>
                </a:r>
                <a:endParaRPr lang="en-US" altLang="en-US" sz="1200" b="1" dirty="0">
                  <a:solidFill>
                    <a:schemeClr val="accent2"/>
                  </a:solidFill>
                  <a:cs typeface="Arial" panose="020B0604020202020204" pitchFamily="34" charset="0"/>
                </a:endParaRPr>
              </a:p>
              <a:p>
                <a:pPr marL="288925" indent="-171450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●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The bilinear flow at early time is clear.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𝒒</m:t>
                        </m:r>
                      </m:e>
                      <m:sub>
                        <m:r>
                          <a:rPr lang="en-US" altLang="en-US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𝑫𝒅</m:t>
                        </m:r>
                      </m:sub>
                    </m:sSub>
                    <m:r>
                      <a:rPr lang="en-US" altLang="en-US" sz="1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function in the transient stem has slope of ¼.</a:t>
                </a:r>
              </a:p>
              <a:p>
                <a:pPr marL="288925" indent="-171450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●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The depletion stem follows the harmonic solution because the material balance pseudo time is used.</a:t>
                </a:r>
              </a:p>
              <a:p>
                <a:pPr marL="288925" indent="-171450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●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Excellent match on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cs typeface="Arial" panose="020B0604020202020204" pitchFamily="34" charset="0"/>
                  </a:rPr>
                  <a:t>qDd</a:t>
                </a: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 and </a:t>
                </a:r>
                <a:r>
                  <a:rPr lang="en-US" altLang="en-US" sz="1200" b="1" dirty="0" err="1">
                    <a:solidFill>
                      <a:schemeClr val="accent2"/>
                    </a:solidFill>
                    <a:cs typeface="Arial" panose="020B0604020202020204" pitchFamily="34" charset="0"/>
                  </a:rPr>
                  <a:t>qDdi</a:t>
                </a:r>
                <a:endParaRPr lang="en-US" altLang="en-US" sz="1200" b="1" dirty="0">
                  <a:solidFill>
                    <a:schemeClr val="accent2"/>
                  </a:solidFill>
                  <a:cs typeface="Arial" panose="020B0604020202020204" pitchFamily="34" charset="0"/>
                </a:endParaRPr>
              </a:p>
              <a:p>
                <a:pPr marL="288925" indent="-171450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●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Some numerical artifact in qDdid toward the beginning</a:t>
                </a:r>
              </a:p>
              <a:p>
                <a:pPr marL="117475" algn="just">
                  <a:lnSpc>
                    <a:spcPts val="1300"/>
                  </a:lnSpc>
                </a:pPr>
                <a:endParaRPr lang="en-US" altLang="en-US" sz="1200" b="1" dirty="0">
                  <a:cs typeface="Arial" panose="020B0604020202020204" pitchFamily="34" charset="0"/>
                </a:endParaRPr>
              </a:p>
              <a:p>
                <a:pPr marL="117475" algn="just">
                  <a:lnSpc>
                    <a:spcPts val="1300"/>
                  </a:lnSpc>
                </a:pPr>
                <a:r>
                  <a:rPr lang="en-US" altLang="en-US" sz="1200" b="1" dirty="0">
                    <a:cs typeface="Arial" panose="020B0604020202020204" pitchFamily="34" charset="0"/>
                  </a:rPr>
                  <a:t>Analyses:</a:t>
                </a:r>
              </a:p>
              <a:p>
                <a:pPr marL="288925" indent="-171450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●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Permeability from RTA is identical to the one from PTA (k = 0.016 md). </a:t>
                </a:r>
              </a:p>
              <a:p>
                <a:pPr marL="288925" indent="-171450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●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Fracture half-length from RTA (xf = 112 ft) agrees extremely well with the one from PTA (xf = 119 ft)</a:t>
                </a:r>
              </a:p>
              <a:p>
                <a:pPr marL="288925" indent="-171450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●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The well is stimulated (negative skin = -5.12)</a:t>
                </a:r>
              </a:p>
              <a:p>
                <a:pPr marL="288925" indent="-171450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●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According to RTA, fracture is finite fracture-conductive (FcD = 27) In PTA, FcD = 4. Bilinear flow regime is more pronounced in PBU.</a:t>
                </a:r>
              </a:p>
              <a:p>
                <a:pPr marL="288925" indent="-171450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●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Gas in-place estimates from SPE 17708 iteration and type curve match agree within 0.03 BSCF.</a:t>
                </a:r>
              </a:p>
              <a:p>
                <a:pPr marL="288925" indent="-171450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●"/>
                </a:pPr>
                <a:endParaRPr lang="en-US" altLang="en-US" sz="1200" b="1" dirty="0">
                  <a:solidFill>
                    <a:schemeClr val="accent2"/>
                  </a:solidFill>
                  <a:cs typeface="Arial" panose="020B0604020202020204" pitchFamily="34" charset="0"/>
                </a:endParaRPr>
              </a:p>
              <a:p>
                <a:pPr marL="117475" algn="just">
                  <a:lnSpc>
                    <a:spcPts val="1300"/>
                  </a:lnSpc>
                </a:pPr>
                <a:r>
                  <a:rPr lang="en-US" altLang="en-US" sz="1200" b="1" dirty="0">
                    <a:cs typeface="Arial" panose="020B0604020202020204" pitchFamily="34" charset="0"/>
                  </a:rPr>
                  <a:t>Assessment: </a:t>
                </a:r>
                <a:endParaRPr lang="en-US" altLang="en-US" sz="1200" b="1" dirty="0">
                  <a:solidFill>
                    <a:schemeClr val="bg1">
                      <a:lumMod val="6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288925" indent="-171450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●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Use L = 0.1-0.15 to smooth the data provides even better-quality rate-integral derivative (qDdid) </a:t>
                </a:r>
              </a:p>
              <a:p>
                <a:pPr algn="just">
                  <a:lnSpc>
                    <a:spcPts val="1300"/>
                  </a:lnSpc>
                </a:pPr>
                <a:endParaRPr lang="en-US" altLang="en-US" sz="1200" b="1" u="sng" dirty="0">
                  <a:cs typeface="Arial" panose="020B0604020202020204" pitchFamily="34" charset="0"/>
                </a:endParaRPr>
              </a:p>
              <a:p>
                <a:pPr algn="just">
                  <a:lnSpc>
                    <a:spcPts val="1300"/>
                  </a:lnSpc>
                </a:pPr>
                <a:r>
                  <a:rPr lang="en-US" altLang="en-US" sz="1200" b="1" u="sng" dirty="0">
                    <a:cs typeface="Arial" panose="020B0604020202020204" pitchFamily="34" charset="0"/>
                  </a:rPr>
                  <a:t>Recommendations/Extra work</a:t>
                </a:r>
                <a:r>
                  <a:rPr lang="en-US" altLang="en-US" sz="1200" b="1" dirty="0">
                    <a:cs typeface="Arial" panose="020B0604020202020204" pitchFamily="34" charset="0"/>
                  </a:rPr>
                  <a:t>:</a:t>
                </a:r>
              </a:p>
              <a:p>
                <a:pPr marL="288925" indent="-171450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●"/>
                </a:pPr>
                <a:endParaRPr lang="en-US" altLang="en-US" sz="1200" b="1" dirty="0">
                  <a:solidFill>
                    <a:schemeClr val="accent2"/>
                  </a:solidFill>
                  <a:cs typeface="Arial" panose="020B0604020202020204" pitchFamily="34" charset="0"/>
                </a:endParaRPr>
              </a:p>
              <a:p>
                <a:pPr marL="117475" algn="just">
                  <a:lnSpc>
                    <a:spcPts val="1300"/>
                  </a:lnSpc>
                </a:pPr>
                <a:r>
                  <a:rPr lang="en-US" altLang="en-US" sz="1200" b="1" dirty="0">
                    <a:cs typeface="Arial" panose="020B0604020202020204" pitchFamily="34" charset="0"/>
                  </a:rPr>
                  <a:t>Technical developments that would help?</a:t>
                </a:r>
              </a:p>
              <a:p>
                <a:pPr marL="288925" indent="-171450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●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The augmented plot for </a:t>
                </a:r>
                <a14:m>
                  <m:oMath xmlns:m="http://schemas.openxmlformats.org/officeDocument/2006/math">
                    <m:r>
                      <a:rPr lang="en-US" altLang="en-US" sz="12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𝜷</m:t>
                    </m:r>
                  </m:oMath>
                </a14:m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-derivative </a:t>
                </a:r>
              </a:p>
              <a:p>
                <a:pPr marL="288925" indent="-171450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●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Try log-log plot by ‘flipping’ TC upside down and work with “rate-normalized pressure (RNP)” instead of “pressure-normalized rate (PNR)” </a:t>
                </a:r>
              </a:p>
              <a:p>
                <a:pPr marL="288925" indent="-171450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●"/>
                </a:pPr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𝒑</m:t>
                        </m:r>
                      </m:e>
                      <m:sub>
                        <m:r>
                          <a:rPr lang="en-US" altLang="en-US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 vs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en-US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en-US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𝟒</m:t>
                        </m:r>
                      </m:deg>
                      <m:e>
                        <m:sSub>
                          <m:sSubPr>
                            <m:ctrlPr>
                              <a:rPr lang="en-US" altLang="en-US" sz="1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1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en-US" sz="1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𝑫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en-US" sz="1200" b="1" dirty="0">
                    <a:solidFill>
                      <a:schemeClr val="accent2"/>
                    </a:solidFill>
                    <a:cs typeface="Arial" panose="020B0604020202020204" pitchFamily="34" charset="0"/>
                  </a:rPr>
                  <a:t> plot or “Bi-linear flow” specialized plot could yield the straight-line in case of finite-conductivity fracture.</a:t>
                </a:r>
              </a:p>
              <a:p>
                <a:pPr marL="288925" indent="-171450">
                  <a:lnSpc>
                    <a:spcPts val="1300"/>
                  </a:lnSpc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●"/>
                </a:pPr>
                <a:endParaRPr lang="en-US" altLang="en-US" sz="1200" b="1" dirty="0">
                  <a:solidFill>
                    <a:schemeClr val="accent2"/>
                  </a:solidFill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6">
                <a:extLst>
                  <a:ext uri="{FF2B5EF4-FFF2-40B4-BE49-F238E27FC236}">
                    <a16:creationId xmlns:a16="http://schemas.microsoft.com/office/drawing/2014/main" id="{1A0BBE80-C91F-4D39-A239-74AA87054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9661" y="638269"/>
                <a:ext cx="4128739" cy="6594113"/>
              </a:xfrm>
              <a:prstGeom prst="rect">
                <a:avLst/>
              </a:prstGeom>
              <a:blipFill>
                <a:blip r:embed="rId4"/>
                <a:stretch>
                  <a:fillRect l="-148" t="-463" r="-1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92BB7C5-CDAD-4B9D-8558-C259D5C53F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5295091"/>
                  </p:ext>
                </p:extLst>
              </p:nvPr>
            </p:nvGraphicFramePr>
            <p:xfrm>
              <a:off x="152399" y="1726821"/>
              <a:ext cx="5755759" cy="49853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8801">
                      <a:extLst>
                        <a:ext uri="{9D8B030D-6E8A-4147-A177-3AD203B41FA5}">
                          <a16:colId xmlns:a16="http://schemas.microsoft.com/office/drawing/2014/main" val="4221563342"/>
                        </a:ext>
                      </a:extLst>
                    </a:gridCol>
                    <a:gridCol w="3926958">
                      <a:extLst>
                        <a:ext uri="{9D8B030D-6E8A-4147-A177-3AD203B41FA5}">
                          <a16:colId xmlns:a16="http://schemas.microsoft.com/office/drawing/2014/main" val="20396980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Blasingame-Poe</a:t>
                          </a:r>
                        </a:p>
                        <a:p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Desuperposition “Trilinear Pseudo radial”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𝑻𝑷𝑹</m:t>
                                    </m:r>
                                    <m: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𝒊𝒏𝒇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𝒇𝑫</m:t>
                                        </m:r>
                                      </m:sub>
                                    </m:sSub>
                                    <m: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𝒔</m:t>
                                        </m:r>
                                      </m:e>
                                      <m:sub>
                                        <m: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𝑳𝑩𝑫</m:t>
                                    </m:r>
                                    <m: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𝒊𝒏𝒇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𝒇𝑫</m:t>
                                        </m:r>
                                      </m:sub>
                                    </m:sSub>
                                    <m: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𝒔</m:t>
                                        </m:r>
                                      </m:e>
                                      <m:sub>
                                        <m: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𝑳𝑩𝑫</m:t>
                                    </m:r>
                                    <m: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𝒊𝒏𝒇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𝒇𝑫</m:t>
                                        </m:r>
                                      </m:sub>
                                    </m:sSub>
                                    <m: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=∞,</m:t>
                                    </m:r>
                                    <m:sSub>
                                      <m:sSubPr>
                                        <m:ctrlP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𝒔</m:t>
                                        </m:r>
                                      </m:e>
                                      <m:sub>
                                        <m: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  <m: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a:rPr lang="en-US" sz="1200" b="1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𝑶𝑹𝑫</m:t>
                                    </m:r>
                                    <m: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𝒊𝒏𝒇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𝑫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𝑪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𝒇𝑫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e>
                                    </m:d>
                                    <m: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≤</m:t>
                                    </m:r>
                                    <m: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12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𝑫</m:t>
                                        </m:r>
                                      </m:sub>
                                    </m:sSub>
                                    <m: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r>
                                      <a:rPr lang="en-US" sz="12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6329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Lee-</a:t>
                          </a:r>
                          <a:r>
                            <a:rPr lang="en-US" sz="1200" b="1" dirty="0" err="1">
                              <a:solidFill>
                                <a:schemeClr val="tx1"/>
                              </a:solidFill>
                            </a:rPr>
                            <a:t>Brockenbrough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Trilinear flow equation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2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𝑳𝑩𝑫</m:t>
                                    </m:r>
                                    <m:r>
                                      <a:rPr lang="en-US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𝒊𝒏𝒇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sz="12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𝒇𝑫</m:t>
                                        </m:r>
                                      </m:sub>
                                    </m:sSub>
                                    <m:r>
                                      <a:rPr lang="en-US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2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𝒔</m:t>
                                        </m:r>
                                      </m:e>
                                      <m:sub>
                                        <m:r>
                                          <a:rPr lang="en-US" sz="12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𝒇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1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𝝅</m:t>
                                    </m:r>
                                  </m:num>
                                  <m:den>
                                    <m:r>
                                      <a:rPr lang="en-US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𝝁</m:t>
                                    </m:r>
                                    <m:sSub>
                                      <m:sSubPr>
                                        <m:ctrlPr>
                                          <a:rPr lang="en-US" sz="12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sz="12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𝒇𝑫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𝝍</m:t>
                                    </m:r>
                                    <m:r>
                                      <a:rPr lang="en-US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𝐭𝐚𝐧𝐡</m:t>
                                    </m:r>
                                    <m:r>
                                      <a:rPr lang="en-US" sz="1200" b="1" i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sz="12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𝝍</m:t>
                                    </m:r>
                                    <m:r>
                                      <a:rPr lang="en-US" sz="1200" b="1" i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1200" b="1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b="1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𝝍</m:t>
                                </m:r>
                                <m:r>
                                  <a:rPr lang="en-US" sz="1000" b="1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0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0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0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𝑪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𝒇𝑫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en-US" sz="10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𝜶</m:t>
                                        </m:r>
                                      </m:num>
                                      <m:den>
                                        <m:r>
                                          <a:rPr lang="en-US" sz="10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𝟏</m:t>
                                        </m:r>
                                        <m:r>
                                          <a:rPr lang="en-US" sz="10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a:rPr lang="en-US" sz="10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𝜶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𝒔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𝒇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10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0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b="1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𝝁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0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𝜼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𝒇𝑫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  <m:r>
                                  <a:rPr lang="en-US" sz="1000" b="1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sz="1200" b="1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𝜶</m:t>
                                </m:r>
                                <m:r>
                                  <a:rPr lang="en-US" sz="1200" b="1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2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𝝁</m:t>
                                    </m:r>
                                    <m:r>
                                      <a:rPr lang="en-US" sz="12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1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𝝁</m:t>
                                        </m:r>
                                      </m:e>
                                    </m:rad>
                                  </m:e>
                                </m:rad>
                              </m:oMath>
                            </m:oMathPara>
                          </a14:m>
                          <a:endParaRPr lang="en-US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08384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Infinite Cond. Fracture soln.</a:t>
                          </a:r>
                        </a:p>
                        <a:p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(Okzan/Laplace)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1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𝒔</m:t>
                                    </m:r>
                                    <m:r>
                                      <a:rPr lang="en-US" sz="11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𝑫</m:t>
                                        </m:r>
                                      </m:sub>
                                    </m:sSub>
                                    <m:r>
                                      <a:rPr lang="en-US" sz="11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r>
                                      <a:rPr lang="en-US" sz="11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  <m:r>
                                      <a:rPr lang="en-US" sz="11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.</m:t>
                                    </m:r>
                                    <m:r>
                                      <a:rPr lang="en-US" sz="11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𝟕𝟑𝟐</m:t>
                                    </m:r>
                                    <m:r>
                                      <a:rPr lang="en-US" sz="11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𝑫</m:t>
                                        </m:r>
                                      </m:sub>
                                    </m:sSub>
                                    <m:r>
                                      <a:rPr lang="en-US" sz="11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r>
                                      <a:rPr lang="en-US" sz="11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𝟎</m:t>
                                    </m:r>
                                    <m:r>
                                      <a:rPr lang="en-US" sz="11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sz="11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𝝁</m:t>
                                    </m:r>
                                  </m:e>
                                </m:d>
                                <m:r>
                                  <a:rPr lang="en-US" sz="1100" b="1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1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1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lang="en-US" sz="11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𝝁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𝝁</m:t>
                                        </m:r>
                                      </m:e>
                                    </m:rad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limLoc m:val="subSup"/>
                                        <m:ctrlP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𝟎</m:t>
                                        </m:r>
                                      </m:sub>
                                      <m:sup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𝝁</m:t>
                                            </m:r>
                                          </m:e>
                                        </m:rad>
                                        <m:d>
                                          <m:dPr>
                                            <m:ctrlP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100" b="1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b="1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b="1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𝑫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𝑲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𝒛</m:t>
                                            </m:r>
                                          </m:e>
                                        </m:d>
                                        <m: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𝒅𝒛</m:t>
                                        </m:r>
                                      </m:e>
                                    </m:nary>
                                    <m:r>
                                      <a:rPr lang="en-US" sz="11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limLoc m:val="subSup"/>
                                        <m:ctrlP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𝟎</m:t>
                                        </m:r>
                                      </m:sub>
                                      <m:sup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𝝁</m:t>
                                            </m:r>
                                          </m:e>
                                        </m:rad>
                                        <m:d>
                                          <m:dPr>
                                            <m:ctrlP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100" b="1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b="1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b="1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𝑫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𝑲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𝒛</m:t>
                                            </m:r>
                                          </m:e>
                                        </m:d>
                                        <m: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𝒅𝒛</m:t>
                                        </m:r>
                                      </m:e>
                                    </m:nary>
                                  </m:e>
                                </m:d>
                                <m:r>
                                  <a:rPr lang="en-US" sz="1100" b="1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1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1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  <m:r>
                                      <a:rPr lang="en-US" sz="11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𝝁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𝝁</m:t>
                                        </m:r>
                                      </m:e>
                                    </m:rad>
                                  </m:den>
                                </m:f>
                                <m:f>
                                  <m:fPr>
                                    <m:ctrlPr>
                                      <a:rPr lang="en-US" sz="11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100" b="1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100" b="1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1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𝝁</m:t>
                                            </m:r>
                                          </m:e>
                                        </m:rad>
                                        <m:sSub>
                                          <m:sSubPr>
                                            <m:ctrlPr>
                                              <a:rPr lang="en-US" sz="11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𝒆𝑫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100" b="1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1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en-US" sz="1100" b="1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1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𝝁</m:t>
                                            </m:r>
                                          </m:e>
                                        </m:rad>
                                        <m:sSub>
                                          <m:sSubPr>
                                            <m:ctrlPr>
                                              <a:rPr lang="en-US" sz="11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𝒆𝑫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limLoc m:val="subSup"/>
                                        <m:ctrlP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𝟎</m:t>
                                        </m:r>
                                      </m:sub>
                                      <m:sup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𝝁</m:t>
                                            </m:r>
                                          </m:e>
                                        </m:rad>
                                        <m:d>
                                          <m:dPr>
                                            <m:ctrlP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100" b="1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b="1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b="1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𝑫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𝑰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𝒛</m:t>
                                            </m:r>
                                          </m:e>
                                        </m:d>
                                        <m: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𝒅𝒛</m:t>
                                        </m:r>
                                      </m:e>
                                    </m:nary>
                                    <m:r>
                                      <a:rPr lang="en-US" sz="11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limLoc m:val="subSup"/>
                                        <m:ctrlP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𝟎</m:t>
                                        </m:r>
                                      </m:sub>
                                      <m:sup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𝝁</m:t>
                                            </m:r>
                                          </m:e>
                                        </m:rad>
                                        <m:d>
                                          <m:dPr>
                                            <m:ctrlP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100" b="1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b="1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b="1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𝑫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1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𝑰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𝟎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00" b="1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𝒛</m:t>
                                            </m:r>
                                          </m:e>
                                        </m:d>
                                        <m:r>
                                          <a:rPr lang="en-US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𝒅𝒛</m:t>
                                        </m:r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sz="12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9402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𝑫</m:t>
                                  </m:r>
                                  <m:r>
                                    <a:rPr lang="en-US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US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𝑷𝑺𝑺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 Correlation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𝑫</m:t>
                                  </m:r>
                                  <m:r>
                                    <a:rPr lang="en-US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US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𝑷𝑺𝑺</m:t>
                                  </m:r>
                                </m:sub>
                              </m:sSub>
                              <m:r>
                                <a:rPr lang="en-US" sz="12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sz="12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𝒇</m:t>
                              </m:r>
                              <m:r>
                                <a:rPr lang="en-US" sz="12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𝒆𝑫</m:t>
                                  </m:r>
                                </m:sub>
                              </m:sSub>
                              <m:r>
                                <a:rPr lang="en-US" sz="12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𝒄𝑫</m:t>
                                  </m:r>
                                </m:sub>
                              </m:sSub>
                              <m:r>
                                <a:rPr lang="en-US" sz="1200" b="1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200" b="1" dirty="0"/>
                            <a:t> </a:t>
                          </a:r>
                          <a:r>
                            <a:rPr lang="en-US" sz="1100" b="1" dirty="0"/>
                            <a:t>(check SPE 84287</a:t>
                          </a:r>
                          <a:r>
                            <a:rPr lang="en-US" sz="1100" b="1" baseline="0" dirty="0"/>
                            <a:t> Eq.5)</a:t>
                          </a:r>
                          <a:endParaRPr lang="en-US" sz="12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8976746"/>
                      </a:ext>
                    </a:extLst>
                  </a:tr>
                  <a:tr h="476589">
                    <a:tc>
                      <a:txBody>
                        <a:bodyPr/>
                        <a:lstStyle/>
                        <a:p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Dimensionless rate from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𝒈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1200" b="1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𝒑𝒘𝒇</m:t>
                                  </m:r>
                                </m:sub>
                              </m:sSub>
                            </m:oMath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𝑫</m:t>
                                    </m:r>
                                  </m:sub>
                                </m:sSub>
                                <m:r>
                                  <a:rPr lang="en-US" sz="12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𝟏𝟒𝟏</m:t>
                                    </m:r>
                                    <m:r>
                                      <a:rPr lang="en-US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.</m:t>
                                    </m:r>
                                    <m:r>
                                      <a:rPr lang="en-US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  <m:sSub>
                                      <m:sSubPr>
                                        <m:ctrlPr>
                                          <a:rPr lang="en-US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𝒈𝒊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𝒈𝒊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𝒌𝒉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200" b="1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1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𝒒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1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𝒈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200" b="1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1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1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𝒑𝒊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b="1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1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1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𝒑𝒘𝒇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  <m:r>
                                  <a:rPr lang="en-US" sz="12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𝟏𝟒𝟏</m:t>
                                    </m:r>
                                    <m:r>
                                      <a:rPr lang="en-US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.</m:t>
                                    </m:r>
                                    <m:r>
                                      <a:rPr lang="en-US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  <m:sSub>
                                      <m:sSubPr>
                                        <m:ctrlPr>
                                          <a:rPr lang="en-US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𝝁</m:t>
                                        </m:r>
                                      </m:e>
                                      <m:sub>
                                        <m:r>
                                          <a:rPr lang="en-US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𝒈𝒊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𝒈𝒊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𝒌𝒉</m:t>
                                    </m:r>
                                  </m:den>
                                </m:f>
                                <m:r>
                                  <a:rPr lang="en-US" sz="12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2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𝑷𝑵𝑹</m:t>
                                </m:r>
                                <m:r>
                                  <a:rPr lang="en-US" sz="120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9032661"/>
                      </a:ext>
                    </a:extLst>
                  </a:tr>
                  <a:tr h="476589">
                    <a:tc>
                      <a:txBody>
                        <a:bodyPr/>
                        <a:lstStyle/>
                        <a:p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Dimensionless </a:t>
                          </a:r>
                          <a:r>
                            <a:rPr lang="en-US" sz="1200" b="1" i="1" u="sng" dirty="0">
                              <a:solidFill>
                                <a:schemeClr val="tx1"/>
                              </a:solidFill>
                            </a:rPr>
                            <a:t>decline</a:t>
                          </a: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 function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200" b="1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b="1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200" b="1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200" b="1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𝑫</m:t>
                                              </m:r>
                                              <m:r>
                                                <a:rPr lang="en-US" sz="1200" b="1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b="1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b="1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b="1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𝑫𝒅𝒊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b="1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b="1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b="1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𝑫𝒅𝒊𝒅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lang="en-US" sz="1200" b="1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200" b="1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b="1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200" b="1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1200" b="1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𝑫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b="1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b="1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b="1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𝑫𝒊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b="1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b="1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b="1" i="1" smtClean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𝑫𝒊𝒅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1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  <m:r>
                                          <a:rPr lang="en-US" sz="12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2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𝑷𝑺𝑺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2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6251743"/>
                      </a:ext>
                    </a:extLst>
                  </a:tr>
                  <a:tr h="476589">
                    <a:tc>
                      <a:txBody>
                        <a:bodyPr/>
                        <a:lstStyle/>
                        <a:p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Dimensionless </a:t>
                          </a:r>
                          <a:r>
                            <a:rPr lang="en-US" sz="1200" b="1" i="1" u="sng" dirty="0">
                              <a:solidFill>
                                <a:schemeClr val="tx1"/>
                              </a:solidFill>
                            </a:rPr>
                            <a:t>decline</a:t>
                          </a: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 material balance pseudo time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200" b="1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𝑫𝒅</m:t>
                                        </m:r>
                                        <m:r>
                                          <a:rPr lang="en-US" sz="12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2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200" b="1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1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𝑫𝒇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200" b="1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200" b="1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1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1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1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𝑫</m:t>
                                            </m:r>
                                            <m:r>
                                              <a:rPr lang="en-US" sz="1200" b="1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200" b="1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𝑷𝑺𝑺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200" b="1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2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1200" b="1" i="1" smtClean="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f>
                                                      <m:fPr>
                                                        <m:ctrlPr>
                                                          <a:rPr lang="en-US" sz="1200" b="1" i="1" smtClean="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1200" b="1" i="1" smtClean="0">
                                                                <a:solidFill>
                                                                  <a:schemeClr val="dk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1200" b="1" i="1" smtClean="0">
                                                                <a:solidFill>
                                                                  <a:schemeClr val="dk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1200" b="1" i="1" smtClean="0">
                                                                <a:solidFill>
                                                                  <a:schemeClr val="dk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𝒆</m:t>
                                                            </m:r>
                                                          </m:sub>
                                                        </m:sSub>
                                                      </m:num>
                                                      <m:den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1200" b="1" i="1" smtClean="0">
                                                                <a:solidFill>
                                                                  <a:schemeClr val="dk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1200" b="1" i="1" smtClean="0">
                                                                <a:solidFill>
                                                                  <a:schemeClr val="dk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𝒙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1200" b="1" i="1" smtClean="0">
                                                                <a:solidFill>
                                                                  <a:schemeClr val="dk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𝒇</m:t>
                                                            </m:r>
                                                          </m:sub>
                                                        </m:sSub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1200" b="1" i="1" smtClean="0">
                                                    <a:solidFill>
                                                      <a:schemeClr val="dk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200" b="1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200" b="1" i="1" smtClean="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b="1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87469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92BB7C5-CDAD-4B9D-8558-C259D5C53F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5295091"/>
                  </p:ext>
                </p:extLst>
              </p:nvPr>
            </p:nvGraphicFramePr>
            <p:xfrm>
              <a:off x="152399" y="1726821"/>
              <a:ext cx="5755759" cy="49853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8801">
                      <a:extLst>
                        <a:ext uri="{9D8B030D-6E8A-4147-A177-3AD203B41FA5}">
                          <a16:colId xmlns:a16="http://schemas.microsoft.com/office/drawing/2014/main" val="4221563342"/>
                        </a:ext>
                      </a:extLst>
                    </a:gridCol>
                    <a:gridCol w="3926958">
                      <a:extLst>
                        <a:ext uri="{9D8B030D-6E8A-4147-A177-3AD203B41FA5}">
                          <a16:colId xmlns:a16="http://schemas.microsoft.com/office/drawing/2014/main" val="2039698091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Blasingame-Poe</a:t>
                          </a:r>
                        </a:p>
                        <a:p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Desuperposition “Trilinear Pseudo radial”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22" t="-741" r="-310" b="-5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6329450"/>
                      </a:ext>
                    </a:extLst>
                  </a:tr>
                  <a:tr h="939483">
                    <a:tc>
                      <a:txBody>
                        <a:bodyPr/>
                        <a:lstStyle/>
                        <a:p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Lee-</a:t>
                          </a:r>
                          <a:r>
                            <a:rPr lang="en-US" sz="1200" b="1" dirty="0" err="1">
                              <a:solidFill>
                                <a:schemeClr val="tx1"/>
                              </a:solidFill>
                            </a:rPr>
                            <a:t>Brockenbrough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Trilinear flow equation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22" t="-87742" r="-310" b="-345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0838435"/>
                      </a:ext>
                    </a:extLst>
                  </a:tr>
                  <a:tr h="1124776">
                    <a:tc>
                      <a:txBody>
                        <a:bodyPr/>
                        <a:lstStyle/>
                        <a:p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Infinite Cond. Fracture soln.</a:t>
                          </a:r>
                        </a:p>
                        <a:p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(Okzan/Laplace)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22" t="-158152" r="-310" b="-1907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9402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32" t="-778689" r="-214950" b="-4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22" t="-778689" r="-310" b="-4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976746"/>
                      </a:ext>
                    </a:extLst>
                  </a:tr>
                  <a:tr h="5090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32" t="-638095" r="-214950" b="-24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22" t="-638095" r="-310" b="-24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9032661"/>
                      </a:ext>
                    </a:extLst>
                  </a:tr>
                  <a:tr h="578231">
                    <a:tc>
                      <a:txBody>
                        <a:bodyPr/>
                        <a:lstStyle/>
                        <a:p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Dimensionless </a:t>
                          </a:r>
                          <a:r>
                            <a:rPr lang="en-US" sz="1200" b="1" i="1" u="sng" dirty="0">
                              <a:solidFill>
                                <a:schemeClr val="tx1"/>
                              </a:solidFill>
                            </a:rPr>
                            <a:t>decline</a:t>
                          </a: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 function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22" t="-652632" r="-310" b="-116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62517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Dimensionless </a:t>
                          </a:r>
                          <a:r>
                            <a:rPr lang="en-US" sz="1200" b="1" i="1" u="sng" dirty="0">
                              <a:solidFill>
                                <a:schemeClr val="tx1"/>
                              </a:solidFill>
                            </a:rPr>
                            <a:t>decline</a:t>
                          </a:r>
                          <a:r>
                            <a:rPr lang="en-US" sz="1200" b="1" dirty="0">
                              <a:solidFill>
                                <a:schemeClr val="tx1"/>
                              </a:solidFill>
                            </a:rPr>
                            <a:t> material balance pseudo time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6822" t="-680952" r="-310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87469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23907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2053</TotalTime>
  <Words>1366</Words>
  <Application>Microsoft Office PowerPoint</Application>
  <PresentationFormat>Custom</PresentationFormat>
  <Paragraphs>203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Courier New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Texas A&amp;M University, Petroleum Engineering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t-blasingame</dc:creator>
  <cp:lastModifiedBy>Kittipong Limchuchua</cp:lastModifiedBy>
  <cp:revision>350</cp:revision>
  <cp:lastPrinted>2015-01-23T01:51:16Z</cp:lastPrinted>
  <dcterms:created xsi:type="dcterms:W3CDTF">2011-07-03T21:10:04Z</dcterms:created>
  <dcterms:modified xsi:type="dcterms:W3CDTF">2020-04-28T01:27:15Z</dcterms:modified>
</cp:coreProperties>
</file>