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0058400" cy="7772400"/>
  <p:notesSz cx="10058400" cy="7772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F3F3F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2D83C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b="0">
                <a:latin typeface="Trebuchet MS"/>
                <a:cs typeface="Trebuchet MS"/>
              </a:rPr>
              <a:t>10/5/2025</a:t>
            </a:r>
            <a:r>
              <a:rPr dirty="0" spc="470" b="0">
                <a:latin typeface="Trebuchet MS"/>
                <a:cs typeface="Trebuchet MS"/>
              </a:rPr>
              <a:t> </a:t>
            </a:r>
            <a:r>
              <a:rPr dirty="0"/>
              <a:t>Annual</a:t>
            </a:r>
            <a:r>
              <a:rPr dirty="0" spc="-5"/>
              <a:t> </a:t>
            </a:r>
            <a:r>
              <a:rPr dirty="0" spc="-10"/>
              <a:t>Review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F3F3F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2D83C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b="0">
                <a:latin typeface="Trebuchet MS"/>
                <a:cs typeface="Trebuchet MS"/>
              </a:rPr>
              <a:t>10/5/2025</a:t>
            </a:r>
            <a:r>
              <a:rPr dirty="0" spc="470" b="0">
                <a:latin typeface="Trebuchet MS"/>
                <a:cs typeface="Trebuchet MS"/>
              </a:rPr>
              <a:t> </a:t>
            </a:r>
            <a:r>
              <a:rPr dirty="0"/>
              <a:t>Annual</a:t>
            </a:r>
            <a:r>
              <a:rPr dirty="0" spc="-5"/>
              <a:t> </a:t>
            </a:r>
            <a:r>
              <a:rPr dirty="0" spc="-10"/>
              <a:t>Review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2D83C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b="0">
                <a:latin typeface="Trebuchet MS"/>
                <a:cs typeface="Trebuchet MS"/>
              </a:rPr>
              <a:t>10/5/2025</a:t>
            </a:r>
            <a:r>
              <a:rPr dirty="0" spc="470" b="0">
                <a:latin typeface="Trebuchet MS"/>
                <a:cs typeface="Trebuchet MS"/>
              </a:rPr>
              <a:t> </a:t>
            </a:r>
            <a:r>
              <a:rPr dirty="0"/>
              <a:t>Annual</a:t>
            </a:r>
            <a:r>
              <a:rPr dirty="0" spc="-5"/>
              <a:t> </a:t>
            </a:r>
            <a:r>
              <a:rPr dirty="0" spc="-10"/>
              <a:t>Review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2D83C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b="0">
                <a:latin typeface="Trebuchet MS"/>
                <a:cs typeface="Trebuchet MS"/>
              </a:rPr>
              <a:t>10/5/2025</a:t>
            </a:r>
            <a:r>
              <a:rPr dirty="0" spc="470" b="0">
                <a:latin typeface="Trebuchet MS"/>
                <a:cs typeface="Trebuchet MS"/>
              </a:rPr>
              <a:t> </a:t>
            </a:r>
            <a:r>
              <a:rPr dirty="0"/>
              <a:t>Annual</a:t>
            </a:r>
            <a:r>
              <a:rPr dirty="0" spc="-5"/>
              <a:t> </a:t>
            </a:r>
            <a:r>
              <a:rPr dirty="0" spc="-10"/>
              <a:t>Review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2D83C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b="0">
                <a:latin typeface="Trebuchet MS"/>
                <a:cs typeface="Trebuchet MS"/>
              </a:rPr>
              <a:t>10/5/2025</a:t>
            </a:r>
            <a:r>
              <a:rPr dirty="0" spc="470" b="0">
                <a:latin typeface="Trebuchet MS"/>
                <a:cs typeface="Trebuchet MS"/>
              </a:rPr>
              <a:t> </a:t>
            </a:r>
            <a:r>
              <a:rPr dirty="0"/>
              <a:t>Annual</a:t>
            </a:r>
            <a:r>
              <a:rPr dirty="0" spc="-5"/>
              <a:t> </a:t>
            </a:r>
            <a:r>
              <a:rPr dirty="0" spc="-10"/>
              <a:t>Review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14288" y="1051560"/>
            <a:ext cx="3944111" cy="56692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7035" y="1361981"/>
            <a:ext cx="4784334" cy="853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9128" y="2544608"/>
            <a:ext cx="5083810" cy="2541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F3F3F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10590" y="6392004"/>
            <a:ext cx="1453514" cy="158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1" i="0">
                <a:solidFill>
                  <a:srgbClr val="2D83C3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b="0">
                <a:latin typeface="Trebuchet MS"/>
                <a:cs typeface="Trebuchet MS"/>
              </a:rPr>
              <a:t>10/5/2025</a:t>
            </a:r>
            <a:r>
              <a:rPr dirty="0" spc="470" b="0">
                <a:latin typeface="Trebuchet MS"/>
                <a:cs typeface="Trebuchet MS"/>
              </a:rPr>
              <a:t> </a:t>
            </a:r>
            <a:r>
              <a:rPr dirty="0"/>
              <a:t>Annual</a:t>
            </a:r>
            <a:r>
              <a:rPr dirty="0" spc="-5"/>
              <a:t> </a:t>
            </a:r>
            <a:r>
              <a:rPr dirty="0" spc="-10"/>
              <a:t>Review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354302" y="6392004"/>
            <a:ext cx="149225" cy="158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4.jpg"/><Relationship Id="rId4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10.jpg"/><Relationship Id="rId5" Type="http://schemas.openxmlformats.org/officeDocument/2006/relationships/image" Target="../media/image8.png"/><Relationship Id="rId6" Type="http://schemas.openxmlformats.org/officeDocument/2006/relationships/image" Target="../media/image11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5.jpg"/><Relationship Id="rId4" Type="http://schemas.openxmlformats.org/officeDocument/2006/relationships/image" Target="../media/image7.png"/><Relationship Id="rId5" Type="http://schemas.openxmlformats.org/officeDocument/2006/relationships/image" Target="../media/image16.jpg"/><Relationship Id="rId6" Type="http://schemas.openxmlformats.org/officeDocument/2006/relationships/image" Target="../media/image1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63211"/>
            <a:ext cx="374904" cy="2353055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611124" y="2199132"/>
            <a:ext cx="1015365" cy="875030"/>
          </a:xfrm>
          <a:custGeom>
            <a:avLst/>
            <a:gdLst/>
            <a:ahLst/>
            <a:cxnLst/>
            <a:rect l="l" t="t" r="r" b="b"/>
            <a:pathLst>
              <a:path w="1015364" h="875030">
                <a:moveTo>
                  <a:pt x="795527" y="874775"/>
                </a:moveTo>
                <a:lnTo>
                  <a:pt x="219455" y="874775"/>
                </a:lnTo>
                <a:lnTo>
                  <a:pt x="0" y="437387"/>
                </a:lnTo>
                <a:lnTo>
                  <a:pt x="219455" y="0"/>
                </a:lnTo>
                <a:lnTo>
                  <a:pt x="795527" y="0"/>
                </a:lnTo>
                <a:lnTo>
                  <a:pt x="1014983" y="437387"/>
                </a:lnTo>
                <a:lnTo>
                  <a:pt x="795527" y="874775"/>
                </a:lnTo>
                <a:close/>
              </a:path>
            </a:pathLst>
          </a:custGeom>
          <a:solidFill>
            <a:srgbClr val="5DCA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098292" y="2043683"/>
            <a:ext cx="1374775" cy="1186180"/>
          </a:xfrm>
          <a:custGeom>
            <a:avLst/>
            <a:gdLst/>
            <a:ahLst/>
            <a:cxnLst/>
            <a:rect l="l" t="t" r="r" b="b"/>
            <a:pathLst>
              <a:path w="1374775" h="1186180">
                <a:moveTo>
                  <a:pt x="1078991" y="1185672"/>
                </a:moveTo>
                <a:lnTo>
                  <a:pt x="297180" y="1185672"/>
                </a:lnTo>
                <a:lnTo>
                  <a:pt x="0" y="592835"/>
                </a:lnTo>
                <a:lnTo>
                  <a:pt x="297180" y="0"/>
                </a:lnTo>
                <a:lnTo>
                  <a:pt x="1078991" y="0"/>
                </a:lnTo>
                <a:lnTo>
                  <a:pt x="1374648" y="592835"/>
                </a:lnTo>
                <a:lnTo>
                  <a:pt x="1078991" y="1185672"/>
                </a:lnTo>
                <a:close/>
              </a:path>
            </a:pathLst>
          </a:custGeom>
          <a:solidFill>
            <a:srgbClr val="42CF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139439" y="5375147"/>
            <a:ext cx="593090" cy="512445"/>
          </a:xfrm>
          <a:custGeom>
            <a:avLst/>
            <a:gdLst/>
            <a:ahLst/>
            <a:cxnLst/>
            <a:rect l="l" t="t" r="r" b="b"/>
            <a:pathLst>
              <a:path w="593089" h="512445">
                <a:moveTo>
                  <a:pt x="464819" y="512064"/>
                </a:moveTo>
                <a:lnTo>
                  <a:pt x="128016" y="512064"/>
                </a:lnTo>
                <a:lnTo>
                  <a:pt x="0" y="256032"/>
                </a:lnTo>
                <a:lnTo>
                  <a:pt x="128016" y="0"/>
                </a:lnTo>
                <a:lnTo>
                  <a:pt x="464819" y="0"/>
                </a:lnTo>
                <a:lnTo>
                  <a:pt x="592835" y="256032"/>
                </a:lnTo>
                <a:lnTo>
                  <a:pt x="464819" y="512064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516380" y="1967483"/>
            <a:ext cx="538480" cy="463550"/>
          </a:xfrm>
          <a:custGeom>
            <a:avLst/>
            <a:gdLst/>
            <a:ahLst/>
            <a:cxnLst/>
            <a:rect l="l" t="t" r="r" b="b"/>
            <a:pathLst>
              <a:path w="538480" h="463550">
                <a:moveTo>
                  <a:pt x="422148" y="463295"/>
                </a:moveTo>
                <a:lnTo>
                  <a:pt x="115824" y="463295"/>
                </a:lnTo>
                <a:lnTo>
                  <a:pt x="0" y="231648"/>
                </a:lnTo>
                <a:lnTo>
                  <a:pt x="115824" y="0"/>
                </a:lnTo>
                <a:lnTo>
                  <a:pt x="422148" y="0"/>
                </a:lnTo>
                <a:lnTo>
                  <a:pt x="537971" y="231648"/>
                </a:lnTo>
                <a:lnTo>
                  <a:pt x="422148" y="463295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558779" y="4474885"/>
            <a:ext cx="5878195" cy="81978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650">
                <a:latin typeface="Trebuchet MS"/>
                <a:cs typeface="Trebuchet MS"/>
              </a:rPr>
              <a:t>Student</a:t>
            </a:r>
            <a:r>
              <a:rPr dirty="0" sz="1650" spc="-8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Name</a:t>
            </a:r>
            <a:r>
              <a:rPr dirty="0" sz="1650" spc="-7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:</a:t>
            </a:r>
            <a:r>
              <a:rPr dirty="0" sz="1650" spc="-20">
                <a:latin typeface="Trebuchet MS"/>
                <a:cs typeface="Trebuchet MS"/>
              </a:rPr>
              <a:t> </a:t>
            </a:r>
            <a:r>
              <a:rPr dirty="0" sz="1650" spc="-10">
                <a:latin typeface="Trebuchet MS"/>
                <a:cs typeface="Trebuchet MS"/>
              </a:rPr>
              <a:t>Mahesh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50" spc="-25">
                <a:latin typeface="Trebuchet MS"/>
                <a:cs typeface="Trebuchet MS"/>
              </a:rPr>
              <a:t>AICTE-</a:t>
            </a:r>
            <a:r>
              <a:rPr dirty="0" sz="1650" spc="-10">
                <a:latin typeface="Trebuchet MS"/>
                <a:cs typeface="Trebuchet MS"/>
              </a:rPr>
              <a:t>ID=INTERNSHIP_17546440516895be537820f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>
                <a:latin typeface="Trebuchet MS"/>
                <a:cs typeface="Trebuchet MS"/>
              </a:rPr>
              <a:t>GIT</a:t>
            </a:r>
            <a:r>
              <a:rPr dirty="0" sz="1650" spc="-7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HUB</a:t>
            </a:r>
            <a:r>
              <a:rPr dirty="0" sz="1650" spc="-70">
                <a:latin typeface="Trebuchet MS"/>
                <a:cs typeface="Trebuchet MS"/>
              </a:rPr>
              <a:t> </a:t>
            </a:r>
            <a:r>
              <a:rPr dirty="0" sz="1650" spc="-10">
                <a:latin typeface="Trebuchet MS"/>
                <a:cs typeface="Trebuchet MS"/>
              </a:rPr>
              <a:t>LINK=https://github.com/Kittu268/Data_Analytics.git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75848" y="3309648"/>
            <a:ext cx="3728085" cy="3841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b="0">
                <a:latin typeface="Trebuchet MS"/>
                <a:cs typeface="Trebuchet MS"/>
              </a:rPr>
              <a:t>Project</a:t>
            </a:r>
            <a:r>
              <a:rPr dirty="0" sz="2350" spc="-70" b="0">
                <a:latin typeface="Trebuchet MS"/>
                <a:cs typeface="Trebuchet MS"/>
              </a:rPr>
              <a:t> </a:t>
            </a:r>
            <a:r>
              <a:rPr dirty="0" sz="2350" b="0">
                <a:latin typeface="Trebuchet MS"/>
                <a:cs typeface="Trebuchet MS"/>
              </a:rPr>
              <a:t>Title</a:t>
            </a:r>
            <a:r>
              <a:rPr dirty="0" sz="2350" spc="-65" b="0">
                <a:latin typeface="Trebuchet MS"/>
                <a:cs typeface="Trebuchet MS"/>
              </a:rPr>
              <a:t> </a:t>
            </a:r>
            <a:r>
              <a:rPr dirty="0" sz="2350" b="0">
                <a:latin typeface="Trebuchet MS"/>
                <a:cs typeface="Trebuchet MS"/>
              </a:rPr>
              <a:t>–Air</a:t>
            </a:r>
            <a:r>
              <a:rPr dirty="0" sz="2350" spc="-30" b="0">
                <a:latin typeface="Trebuchet MS"/>
                <a:cs typeface="Trebuchet MS"/>
              </a:rPr>
              <a:t> </a:t>
            </a:r>
            <a:r>
              <a:rPr dirty="0" sz="2350" b="0">
                <a:latin typeface="Trebuchet MS"/>
                <a:cs typeface="Trebuchet MS"/>
              </a:rPr>
              <a:t>open</a:t>
            </a:r>
            <a:r>
              <a:rPr dirty="0" sz="2350" spc="-25" b="0">
                <a:latin typeface="Trebuchet MS"/>
                <a:cs typeface="Trebuchet MS"/>
              </a:rPr>
              <a:t> </a:t>
            </a:r>
            <a:r>
              <a:rPr dirty="0" sz="2350" spc="-20" b="0">
                <a:latin typeface="Trebuchet MS"/>
                <a:cs typeface="Trebuchet MS"/>
              </a:rPr>
              <a:t>data</a:t>
            </a:r>
            <a:endParaRPr sz="2350">
              <a:latin typeface="Trebuchet MS"/>
              <a:cs typeface="Trebuchet MS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6891" y="6397752"/>
            <a:ext cx="251642" cy="158495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b="0">
                <a:latin typeface="Trebuchet MS"/>
                <a:cs typeface="Trebuchet MS"/>
              </a:rPr>
              <a:t>10/5/2025</a:t>
            </a:r>
            <a:r>
              <a:rPr dirty="0" spc="470" b="0">
                <a:latin typeface="Trebuchet MS"/>
                <a:cs typeface="Trebuchet MS"/>
              </a:rPr>
              <a:t> </a:t>
            </a:r>
            <a:r>
              <a:rPr dirty="0"/>
              <a:t>Annual</a:t>
            </a:r>
            <a:r>
              <a:rPr dirty="0" spc="-5"/>
              <a:t> </a:t>
            </a:r>
            <a:r>
              <a:rPr dirty="0" spc="-10"/>
              <a:t>Review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63211"/>
            <a:ext cx="374904" cy="2353055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7717535" y="5483352"/>
            <a:ext cx="378460" cy="378460"/>
          </a:xfrm>
          <a:custGeom>
            <a:avLst/>
            <a:gdLst/>
            <a:ahLst/>
            <a:cxnLst/>
            <a:rect l="l" t="t" r="r" b="b"/>
            <a:pathLst>
              <a:path w="378459" h="378460">
                <a:moveTo>
                  <a:pt x="377951" y="377951"/>
                </a:moveTo>
                <a:lnTo>
                  <a:pt x="0" y="377951"/>
                </a:lnTo>
                <a:lnTo>
                  <a:pt x="0" y="0"/>
                </a:lnTo>
                <a:lnTo>
                  <a:pt x="377951" y="0"/>
                </a:lnTo>
                <a:lnTo>
                  <a:pt x="377951" y="377951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6592823" y="3473196"/>
            <a:ext cx="2286000" cy="2702560"/>
            <a:chOff x="6592823" y="3473196"/>
            <a:chExt cx="2286000" cy="2702560"/>
          </a:xfrm>
        </p:grpSpPr>
        <p:sp>
          <p:nvSpPr>
            <p:cNvPr id="5" name="object 5" descr=""/>
            <p:cNvSpPr/>
            <p:nvPr/>
          </p:nvSpPr>
          <p:spPr>
            <a:xfrm>
              <a:off x="7717536" y="5923787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59" h="149860">
                  <a:moveTo>
                    <a:pt x="149351" y="149351"/>
                  </a:moveTo>
                  <a:lnTo>
                    <a:pt x="0" y="149351"/>
                  </a:lnTo>
                  <a:lnTo>
                    <a:pt x="0" y="0"/>
                  </a:lnTo>
                  <a:lnTo>
                    <a:pt x="149351" y="0"/>
                  </a:lnTo>
                  <a:lnTo>
                    <a:pt x="149351" y="149351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92823" y="3473196"/>
              <a:ext cx="2286000" cy="2702051"/>
            </a:xfrm>
            <a:prstGeom prst="rect">
              <a:avLst/>
            </a:prstGeom>
          </p:spPr>
        </p:pic>
      </p:grpSp>
      <p:sp>
        <p:nvSpPr>
          <p:cNvPr id="7" name="object 7" descr=""/>
          <p:cNvSpPr/>
          <p:nvPr/>
        </p:nvSpPr>
        <p:spPr>
          <a:xfrm>
            <a:off x="5522976" y="2461260"/>
            <a:ext cx="264160" cy="264160"/>
          </a:xfrm>
          <a:custGeom>
            <a:avLst/>
            <a:gdLst/>
            <a:ahLst/>
            <a:cxnLst/>
            <a:rect l="l" t="t" r="r" b="b"/>
            <a:pathLst>
              <a:path w="264160" h="264160">
                <a:moveTo>
                  <a:pt x="263651" y="263651"/>
                </a:moveTo>
                <a:lnTo>
                  <a:pt x="0" y="263651"/>
                </a:lnTo>
                <a:lnTo>
                  <a:pt x="0" y="0"/>
                </a:lnTo>
                <a:lnTo>
                  <a:pt x="263651" y="0"/>
                </a:lnTo>
                <a:lnTo>
                  <a:pt x="263651" y="263651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5910" marR="5080" indent="-283845">
              <a:lnSpc>
                <a:spcPct val="131000"/>
              </a:lnSpc>
              <a:spcBef>
                <a:spcPts val="100"/>
              </a:spcBef>
              <a:buClr>
                <a:srgbClr val="2D936B"/>
              </a:buClr>
              <a:buSzPct val="80555"/>
              <a:buFont typeface="Wingdings"/>
              <a:buChar char=""/>
              <a:tabLst>
                <a:tab pos="295910" algn="l"/>
              </a:tabLst>
            </a:pPr>
            <a:r>
              <a:rPr dirty="0" spc="-60"/>
              <a:t>To</a:t>
            </a:r>
            <a:r>
              <a:rPr dirty="0" spc="-105"/>
              <a:t> </a:t>
            </a:r>
            <a:r>
              <a:rPr dirty="0"/>
              <a:t>uncover</a:t>
            </a:r>
            <a:r>
              <a:rPr dirty="0" spc="-75"/>
              <a:t> </a:t>
            </a:r>
            <a:r>
              <a:rPr dirty="0"/>
              <a:t>actionable</a:t>
            </a:r>
            <a:r>
              <a:rPr dirty="0" spc="-15"/>
              <a:t> </a:t>
            </a:r>
            <a:r>
              <a:rPr dirty="0"/>
              <a:t>insights</a:t>
            </a:r>
            <a:r>
              <a:rPr dirty="0" spc="-50"/>
              <a:t> </a:t>
            </a:r>
            <a:r>
              <a:rPr dirty="0"/>
              <a:t>from</a:t>
            </a:r>
            <a:r>
              <a:rPr dirty="0" spc="-20"/>
              <a:t> </a:t>
            </a:r>
            <a:r>
              <a:rPr dirty="0" spc="-10"/>
              <a:t>the</a:t>
            </a:r>
            <a:r>
              <a:rPr dirty="0" spc="-125"/>
              <a:t> </a:t>
            </a:r>
            <a:r>
              <a:rPr dirty="0" spc="-10"/>
              <a:t>Airbnb </a:t>
            </a:r>
            <a:r>
              <a:rPr dirty="0"/>
              <a:t>Open</a:t>
            </a:r>
            <a:r>
              <a:rPr dirty="0" spc="-25"/>
              <a:t> </a:t>
            </a:r>
            <a:r>
              <a:rPr dirty="0"/>
              <a:t>Data</a:t>
            </a:r>
            <a:r>
              <a:rPr dirty="0" spc="-50"/>
              <a:t> </a:t>
            </a:r>
            <a:r>
              <a:rPr dirty="0"/>
              <a:t>for</a:t>
            </a:r>
            <a:r>
              <a:rPr dirty="0" spc="-40"/>
              <a:t> </a:t>
            </a:r>
            <a:r>
              <a:rPr dirty="0"/>
              <a:t>New</a:t>
            </a:r>
            <a:r>
              <a:rPr dirty="0" spc="-65"/>
              <a:t> </a:t>
            </a:r>
            <a:r>
              <a:rPr dirty="0" spc="-10"/>
              <a:t>York</a:t>
            </a:r>
            <a:r>
              <a:rPr dirty="0" spc="-70"/>
              <a:t> </a:t>
            </a:r>
            <a:r>
              <a:rPr dirty="0"/>
              <a:t>City</a:t>
            </a:r>
            <a:r>
              <a:rPr dirty="0" spc="-30"/>
              <a:t> </a:t>
            </a:r>
            <a:r>
              <a:rPr dirty="0"/>
              <a:t>by</a:t>
            </a:r>
            <a:r>
              <a:rPr dirty="0" spc="-50"/>
              <a:t> </a:t>
            </a:r>
            <a:r>
              <a:rPr dirty="0" spc="-10"/>
              <a:t>analyzing </a:t>
            </a:r>
            <a:r>
              <a:rPr dirty="0"/>
              <a:t>listing</a:t>
            </a:r>
            <a:r>
              <a:rPr dirty="0" spc="-85"/>
              <a:t> </a:t>
            </a:r>
            <a:r>
              <a:rPr dirty="0"/>
              <a:t>patterns,</a:t>
            </a:r>
            <a:r>
              <a:rPr dirty="0" spc="-15"/>
              <a:t> </a:t>
            </a:r>
            <a:r>
              <a:rPr dirty="0"/>
              <a:t>pricing</a:t>
            </a:r>
            <a:r>
              <a:rPr dirty="0" spc="-65"/>
              <a:t> </a:t>
            </a:r>
            <a:r>
              <a:rPr dirty="0"/>
              <a:t>strategies,</a:t>
            </a:r>
            <a:r>
              <a:rPr dirty="0" spc="-25"/>
              <a:t> </a:t>
            </a:r>
            <a:r>
              <a:rPr dirty="0" spc="-20"/>
              <a:t>host </a:t>
            </a:r>
            <a:r>
              <a:rPr dirty="0" spc="-25"/>
              <a:t>behavior,</a:t>
            </a:r>
            <a:r>
              <a:rPr dirty="0" spc="-70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/>
              <a:t>customer</a:t>
            </a:r>
            <a:r>
              <a:rPr dirty="0" spc="-65"/>
              <a:t> </a:t>
            </a:r>
            <a:r>
              <a:rPr dirty="0"/>
              <a:t>satisfaction</a:t>
            </a:r>
            <a:r>
              <a:rPr dirty="0" spc="-50"/>
              <a:t> </a:t>
            </a:r>
            <a:r>
              <a:rPr dirty="0" spc="-10"/>
              <a:t>metrics. </a:t>
            </a:r>
            <a:r>
              <a:rPr dirty="0"/>
              <a:t>This</a:t>
            </a:r>
            <a:r>
              <a:rPr dirty="0" spc="-10"/>
              <a:t> </a:t>
            </a:r>
            <a:r>
              <a:rPr dirty="0"/>
              <a:t>project</a:t>
            </a:r>
            <a:r>
              <a:rPr dirty="0" spc="-10"/>
              <a:t> </a:t>
            </a:r>
            <a:r>
              <a:rPr dirty="0"/>
              <a:t>aims</a:t>
            </a:r>
            <a:r>
              <a:rPr dirty="0" spc="-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support</a:t>
            </a:r>
            <a:r>
              <a:rPr dirty="0" spc="-45"/>
              <a:t> </a:t>
            </a:r>
            <a:r>
              <a:rPr dirty="0" spc="-25"/>
              <a:t>data-</a:t>
            </a:r>
            <a:r>
              <a:rPr dirty="0" spc="-10"/>
              <a:t>driven decision-</a:t>
            </a:r>
            <a:r>
              <a:rPr dirty="0"/>
              <a:t>making</a:t>
            </a:r>
            <a:r>
              <a:rPr dirty="0" spc="-35"/>
              <a:t> </a:t>
            </a:r>
            <a:r>
              <a:rPr dirty="0"/>
              <a:t>for</a:t>
            </a:r>
            <a:r>
              <a:rPr dirty="0" spc="-20"/>
              <a:t> </a:t>
            </a:r>
            <a:r>
              <a:rPr dirty="0"/>
              <a:t>stakeholders</a:t>
            </a:r>
            <a:r>
              <a:rPr dirty="0" spc="-20"/>
              <a:t> </a:t>
            </a:r>
            <a:r>
              <a:rPr dirty="0"/>
              <a:t>in</a:t>
            </a:r>
            <a:r>
              <a:rPr dirty="0" spc="-35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 spc="-10"/>
              <a:t>short- </a:t>
            </a:r>
            <a:r>
              <a:rPr dirty="0"/>
              <a:t>term</a:t>
            </a:r>
            <a:r>
              <a:rPr dirty="0" spc="-35"/>
              <a:t> </a:t>
            </a:r>
            <a:r>
              <a:rPr dirty="0"/>
              <a:t>rental</a:t>
            </a:r>
            <a:r>
              <a:rPr dirty="0" spc="-60"/>
              <a:t> </a:t>
            </a:r>
            <a:r>
              <a:rPr dirty="0" spc="-10"/>
              <a:t>market.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3576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0"/>
              </a:spcBef>
              <a:tabLst>
                <a:tab pos="2360930" algn="l"/>
              </a:tabLst>
            </a:pPr>
            <a:r>
              <a:rPr dirty="0" sz="3550" spc="-10"/>
              <a:t>PROBLEM</a:t>
            </a:r>
            <a:r>
              <a:rPr dirty="0" sz="3550"/>
              <a:t>	</a:t>
            </a:r>
            <a:r>
              <a:rPr dirty="0" sz="3550" spc="-80"/>
              <a:t>STATEMENT</a:t>
            </a:r>
            <a:endParaRPr sz="3550"/>
          </a:p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6891" y="6397752"/>
            <a:ext cx="251642" cy="158495"/>
          </a:xfrm>
          <a:prstGeom prst="rect">
            <a:avLst/>
          </a:prstGeom>
        </p:spPr>
      </p:pic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b="0">
                <a:latin typeface="Trebuchet MS"/>
                <a:cs typeface="Trebuchet MS"/>
              </a:rPr>
              <a:t>10/5/2025</a:t>
            </a:r>
            <a:r>
              <a:rPr dirty="0" spc="470" b="0">
                <a:latin typeface="Trebuchet MS"/>
                <a:cs typeface="Trebuchet MS"/>
              </a:rPr>
              <a:t> </a:t>
            </a:r>
            <a:r>
              <a:rPr dirty="0"/>
              <a:t>Annual</a:t>
            </a:r>
            <a:r>
              <a:rPr dirty="0" spc="-5"/>
              <a:t> </a:t>
            </a:r>
            <a:r>
              <a:rPr dirty="0" spc="-10"/>
              <a:t>Review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057655"/>
            <a:ext cx="10058400" cy="5659120"/>
          </a:xfrm>
          <a:custGeom>
            <a:avLst/>
            <a:gdLst/>
            <a:ahLst/>
            <a:cxnLst/>
            <a:rect l="l" t="t" r="r" b="b"/>
            <a:pathLst>
              <a:path w="10058400" h="5659120">
                <a:moveTo>
                  <a:pt x="10058400" y="5658611"/>
                </a:moveTo>
                <a:lnTo>
                  <a:pt x="0" y="5658611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5658611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4288" y="1051560"/>
            <a:ext cx="3944111" cy="566927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363211"/>
            <a:ext cx="374904" cy="2353055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7717535" y="5483352"/>
            <a:ext cx="378460" cy="378460"/>
          </a:xfrm>
          <a:custGeom>
            <a:avLst/>
            <a:gdLst/>
            <a:ahLst/>
            <a:cxnLst/>
            <a:rect l="l" t="t" r="r" b="b"/>
            <a:pathLst>
              <a:path w="378459" h="378460">
                <a:moveTo>
                  <a:pt x="377951" y="377951"/>
                </a:moveTo>
                <a:lnTo>
                  <a:pt x="0" y="377951"/>
                </a:lnTo>
                <a:lnTo>
                  <a:pt x="0" y="0"/>
                </a:lnTo>
                <a:lnTo>
                  <a:pt x="377951" y="0"/>
                </a:lnTo>
                <a:lnTo>
                  <a:pt x="377951" y="377951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522976" y="2461260"/>
            <a:ext cx="264160" cy="264160"/>
          </a:xfrm>
          <a:custGeom>
            <a:avLst/>
            <a:gdLst/>
            <a:ahLst/>
            <a:cxnLst/>
            <a:rect l="l" t="t" r="r" b="b"/>
            <a:pathLst>
              <a:path w="264160" h="264160">
                <a:moveTo>
                  <a:pt x="263651" y="263651"/>
                </a:moveTo>
                <a:lnTo>
                  <a:pt x="0" y="263651"/>
                </a:lnTo>
                <a:lnTo>
                  <a:pt x="0" y="0"/>
                </a:lnTo>
                <a:lnTo>
                  <a:pt x="263651" y="0"/>
                </a:lnTo>
                <a:lnTo>
                  <a:pt x="263651" y="263651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7717535" y="5923788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149351" y="149351"/>
                </a:moveTo>
                <a:lnTo>
                  <a:pt x="0" y="149351"/>
                </a:lnTo>
                <a:lnTo>
                  <a:pt x="0" y="0"/>
                </a:lnTo>
                <a:lnTo>
                  <a:pt x="149351" y="0"/>
                </a:lnTo>
                <a:lnTo>
                  <a:pt x="149351" y="149351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10635" y="1476198"/>
            <a:ext cx="2266315" cy="3238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50"/>
              <a:t>Project</a:t>
            </a:r>
            <a:r>
              <a:rPr dirty="0" sz="1950" spc="-5"/>
              <a:t> </a:t>
            </a:r>
            <a:r>
              <a:rPr dirty="0" sz="1950" spc="-10"/>
              <a:t>Description</a:t>
            </a:r>
            <a:endParaRPr sz="1950"/>
          </a:p>
        </p:txBody>
      </p:sp>
      <p:sp>
        <p:nvSpPr>
          <p:cNvPr id="9" name="object 9" descr=""/>
          <p:cNvSpPr txBox="1"/>
          <p:nvPr/>
        </p:nvSpPr>
        <p:spPr>
          <a:xfrm>
            <a:off x="610638" y="1774956"/>
            <a:ext cx="4931410" cy="4552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650">
                <a:latin typeface="Trebuchet MS"/>
                <a:cs typeface="Trebuchet MS"/>
              </a:rPr>
              <a:t>This</a:t>
            </a:r>
            <a:r>
              <a:rPr dirty="0" sz="1650" spc="-6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project</a:t>
            </a:r>
            <a:r>
              <a:rPr dirty="0" sz="1650" spc="-9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explores</a:t>
            </a:r>
            <a:r>
              <a:rPr dirty="0" sz="1650" spc="-11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the</a:t>
            </a:r>
            <a:r>
              <a:rPr dirty="0" sz="1650" spc="-6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dynamics</a:t>
            </a:r>
            <a:r>
              <a:rPr dirty="0" sz="1650" spc="-6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of</a:t>
            </a:r>
            <a:r>
              <a:rPr dirty="0" sz="1650" spc="-3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short-</a:t>
            </a:r>
            <a:r>
              <a:rPr dirty="0" sz="1650" spc="-20">
                <a:latin typeface="Trebuchet MS"/>
                <a:cs typeface="Trebuchet MS"/>
              </a:rPr>
              <a:t>term </a:t>
            </a:r>
            <a:r>
              <a:rPr dirty="0" sz="1650">
                <a:latin typeface="Trebuchet MS"/>
                <a:cs typeface="Trebuchet MS"/>
              </a:rPr>
              <a:t>rentals</a:t>
            </a:r>
            <a:r>
              <a:rPr dirty="0" sz="1650" spc="-12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in</a:t>
            </a:r>
            <a:r>
              <a:rPr dirty="0" sz="1650" spc="-3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New</a:t>
            </a:r>
            <a:r>
              <a:rPr dirty="0" sz="1650" spc="-85">
                <a:latin typeface="Trebuchet MS"/>
                <a:cs typeface="Trebuchet MS"/>
              </a:rPr>
              <a:t> </a:t>
            </a:r>
            <a:r>
              <a:rPr dirty="0" sz="1650" spc="-40">
                <a:latin typeface="Trebuchet MS"/>
                <a:cs typeface="Trebuchet MS"/>
              </a:rPr>
              <a:t>York</a:t>
            </a:r>
            <a:r>
              <a:rPr dirty="0" sz="1650" spc="-9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City</a:t>
            </a:r>
            <a:r>
              <a:rPr dirty="0" sz="1650" spc="-6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using</a:t>
            </a:r>
            <a:r>
              <a:rPr dirty="0" sz="1650" spc="-35">
                <a:latin typeface="Trebuchet MS"/>
                <a:cs typeface="Trebuchet MS"/>
              </a:rPr>
              <a:t> </a:t>
            </a:r>
            <a:r>
              <a:rPr dirty="0" sz="1650" spc="-10">
                <a:latin typeface="Trebuchet MS"/>
                <a:cs typeface="Trebuchet MS"/>
              </a:rPr>
              <a:t>the</a:t>
            </a:r>
            <a:r>
              <a:rPr dirty="0" sz="1650" spc="-13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Airbnb</a:t>
            </a:r>
            <a:r>
              <a:rPr dirty="0" sz="1650" spc="-5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Open</a:t>
            </a:r>
            <a:r>
              <a:rPr dirty="0" sz="1650" spc="-40">
                <a:latin typeface="Trebuchet MS"/>
                <a:cs typeface="Trebuchet MS"/>
              </a:rPr>
              <a:t> </a:t>
            </a:r>
            <a:r>
              <a:rPr dirty="0" sz="1650" spc="-10">
                <a:latin typeface="Trebuchet MS"/>
                <a:cs typeface="Trebuchet MS"/>
              </a:rPr>
              <a:t>Data. </a:t>
            </a:r>
            <a:r>
              <a:rPr dirty="0" sz="1650">
                <a:latin typeface="Trebuchet MS"/>
                <a:cs typeface="Trebuchet MS"/>
              </a:rPr>
              <a:t>By</a:t>
            </a:r>
            <a:r>
              <a:rPr dirty="0" sz="1650" spc="-5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analyzing</a:t>
            </a:r>
            <a:r>
              <a:rPr dirty="0" sz="1650" spc="-8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thousands</a:t>
            </a:r>
            <a:r>
              <a:rPr dirty="0" sz="1650" spc="-8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of</a:t>
            </a:r>
            <a:r>
              <a:rPr dirty="0" sz="1650" spc="-3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listings,</a:t>
            </a:r>
            <a:r>
              <a:rPr dirty="0" sz="1650" spc="-8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host</a:t>
            </a:r>
            <a:r>
              <a:rPr dirty="0" sz="1650" spc="-7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profiles,</a:t>
            </a:r>
            <a:r>
              <a:rPr dirty="0" sz="1650" spc="-95">
                <a:latin typeface="Trebuchet MS"/>
                <a:cs typeface="Trebuchet MS"/>
              </a:rPr>
              <a:t> </a:t>
            </a:r>
            <a:r>
              <a:rPr dirty="0" sz="1650" spc="-25">
                <a:latin typeface="Trebuchet MS"/>
                <a:cs typeface="Trebuchet MS"/>
              </a:rPr>
              <a:t>and </a:t>
            </a:r>
            <a:r>
              <a:rPr dirty="0" sz="1650">
                <a:latin typeface="Trebuchet MS"/>
                <a:cs typeface="Trebuchet MS"/>
              </a:rPr>
              <a:t>guest</a:t>
            </a:r>
            <a:r>
              <a:rPr dirty="0" sz="1650" spc="-5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reviews,</a:t>
            </a:r>
            <a:r>
              <a:rPr dirty="0" sz="1650" spc="-8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the</a:t>
            </a:r>
            <a:r>
              <a:rPr dirty="0" sz="1650" spc="-5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goal</a:t>
            </a:r>
            <a:r>
              <a:rPr dirty="0" sz="1650" spc="-6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is to</a:t>
            </a:r>
            <a:r>
              <a:rPr dirty="0" sz="1650" spc="-4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uncover</a:t>
            </a:r>
            <a:r>
              <a:rPr dirty="0" sz="1650" spc="-4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patterns</a:t>
            </a:r>
            <a:r>
              <a:rPr dirty="0" sz="1650" spc="-114">
                <a:latin typeface="Trebuchet MS"/>
                <a:cs typeface="Trebuchet MS"/>
              </a:rPr>
              <a:t> </a:t>
            </a:r>
            <a:r>
              <a:rPr dirty="0" sz="1650" spc="-20">
                <a:latin typeface="Trebuchet MS"/>
                <a:cs typeface="Trebuchet MS"/>
              </a:rPr>
              <a:t>that </a:t>
            </a:r>
            <a:r>
              <a:rPr dirty="0" sz="1650">
                <a:latin typeface="Trebuchet MS"/>
                <a:cs typeface="Trebuchet MS"/>
              </a:rPr>
              <a:t>influence</a:t>
            </a:r>
            <a:r>
              <a:rPr dirty="0" sz="1650" spc="-8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pricing,</a:t>
            </a:r>
            <a:r>
              <a:rPr dirty="0" sz="1650" spc="-60">
                <a:latin typeface="Trebuchet MS"/>
                <a:cs typeface="Trebuchet MS"/>
              </a:rPr>
              <a:t> </a:t>
            </a:r>
            <a:r>
              <a:rPr dirty="0" sz="1650" spc="-30">
                <a:latin typeface="Trebuchet MS"/>
                <a:cs typeface="Trebuchet MS"/>
              </a:rPr>
              <a:t>popularity,</a:t>
            </a:r>
            <a:r>
              <a:rPr dirty="0" sz="1650" spc="-13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and</a:t>
            </a:r>
            <a:r>
              <a:rPr dirty="0" sz="1650" spc="-60">
                <a:latin typeface="Trebuchet MS"/>
                <a:cs typeface="Trebuchet MS"/>
              </a:rPr>
              <a:t> </a:t>
            </a:r>
            <a:r>
              <a:rPr dirty="0" sz="1650" spc="-10">
                <a:latin typeface="Trebuchet MS"/>
                <a:cs typeface="Trebuchet MS"/>
              </a:rPr>
              <a:t>customer satisfaction</a:t>
            </a:r>
            <a:r>
              <a:rPr dirty="0" sz="1650" spc="-9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across</a:t>
            </a:r>
            <a:r>
              <a:rPr dirty="0" sz="1650" spc="-7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different</a:t>
            </a:r>
            <a:r>
              <a:rPr dirty="0" sz="1650" spc="-15">
                <a:latin typeface="Trebuchet MS"/>
                <a:cs typeface="Trebuchet MS"/>
              </a:rPr>
              <a:t> </a:t>
            </a:r>
            <a:r>
              <a:rPr dirty="0" sz="1650" spc="-10">
                <a:latin typeface="Trebuchet MS"/>
                <a:cs typeface="Trebuchet MS"/>
              </a:rPr>
              <a:t>neighborhoods</a:t>
            </a:r>
            <a:r>
              <a:rPr dirty="0" sz="1650" spc="-70">
                <a:latin typeface="Trebuchet MS"/>
                <a:cs typeface="Trebuchet MS"/>
              </a:rPr>
              <a:t> </a:t>
            </a:r>
            <a:r>
              <a:rPr dirty="0" sz="1650" spc="-25">
                <a:latin typeface="Trebuchet MS"/>
                <a:cs typeface="Trebuchet MS"/>
              </a:rPr>
              <a:t>and </a:t>
            </a:r>
            <a:r>
              <a:rPr dirty="0" sz="1650">
                <a:latin typeface="Trebuchet MS"/>
                <a:cs typeface="Trebuchet MS"/>
              </a:rPr>
              <a:t>property</a:t>
            </a:r>
            <a:r>
              <a:rPr dirty="0" sz="1650" spc="-120">
                <a:latin typeface="Trebuchet MS"/>
                <a:cs typeface="Trebuchet MS"/>
              </a:rPr>
              <a:t> </a:t>
            </a:r>
            <a:r>
              <a:rPr dirty="0" sz="1650" spc="-10">
                <a:latin typeface="Trebuchet MS"/>
                <a:cs typeface="Trebuchet MS"/>
              </a:rPr>
              <a:t>types.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650">
                <a:latin typeface="Trebuchet MS"/>
                <a:cs typeface="Trebuchet MS"/>
              </a:rPr>
              <a:t>The</a:t>
            </a:r>
            <a:r>
              <a:rPr dirty="0" sz="1650" spc="-5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analysis</a:t>
            </a:r>
            <a:r>
              <a:rPr dirty="0" sz="1650" spc="-9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focuses</a:t>
            </a:r>
            <a:r>
              <a:rPr dirty="0" sz="1650" spc="-65">
                <a:latin typeface="Trebuchet MS"/>
                <a:cs typeface="Trebuchet MS"/>
              </a:rPr>
              <a:t> </a:t>
            </a:r>
            <a:r>
              <a:rPr dirty="0" sz="1650" spc="-25">
                <a:latin typeface="Trebuchet MS"/>
                <a:cs typeface="Trebuchet MS"/>
              </a:rPr>
              <a:t>on:</a:t>
            </a:r>
            <a:endParaRPr sz="1650">
              <a:latin typeface="Trebuchet MS"/>
              <a:cs typeface="Trebuchet MS"/>
            </a:endParaRPr>
          </a:p>
          <a:p>
            <a:pPr marL="12700" marR="231775">
              <a:lnSpc>
                <a:spcPct val="100000"/>
              </a:lnSpc>
            </a:pPr>
            <a:r>
              <a:rPr dirty="0" sz="1650" spc="-10">
                <a:latin typeface="Trebuchet MS"/>
                <a:cs typeface="Trebuchet MS"/>
              </a:rPr>
              <a:t>Identifying</a:t>
            </a:r>
            <a:r>
              <a:rPr dirty="0" sz="1650" spc="-6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the</a:t>
            </a:r>
            <a:r>
              <a:rPr dirty="0" sz="1650" spc="-8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most</a:t>
            </a:r>
            <a:r>
              <a:rPr dirty="0" sz="1650" spc="-7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popular</a:t>
            </a:r>
            <a:r>
              <a:rPr dirty="0" sz="1650" spc="-9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room</a:t>
            </a:r>
            <a:r>
              <a:rPr dirty="0" sz="1650" spc="-4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types</a:t>
            </a:r>
            <a:r>
              <a:rPr dirty="0" sz="1650" spc="-6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and</a:t>
            </a:r>
            <a:r>
              <a:rPr dirty="0" sz="1650" spc="-50">
                <a:latin typeface="Trebuchet MS"/>
                <a:cs typeface="Trebuchet MS"/>
              </a:rPr>
              <a:t> </a:t>
            </a:r>
            <a:r>
              <a:rPr dirty="0" sz="1650" spc="-10">
                <a:latin typeface="Trebuchet MS"/>
                <a:cs typeface="Trebuchet MS"/>
              </a:rPr>
              <a:t>high- </a:t>
            </a:r>
            <a:r>
              <a:rPr dirty="0" sz="1650">
                <a:latin typeface="Trebuchet MS"/>
                <a:cs typeface="Trebuchet MS"/>
              </a:rPr>
              <a:t>density</a:t>
            </a:r>
            <a:r>
              <a:rPr dirty="0" sz="1650" spc="-85">
                <a:latin typeface="Trebuchet MS"/>
                <a:cs typeface="Trebuchet MS"/>
              </a:rPr>
              <a:t> </a:t>
            </a:r>
            <a:r>
              <a:rPr dirty="0" sz="1650" spc="-20">
                <a:latin typeface="Trebuchet MS"/>
                <a:cs typeface="Trebuchet MS"/>
              </a:rPr>
              <a:t>areas</a:t>
            </a:r>
            <a:endParaRPr sz="1650">
              <a:latin typeface="Trebuchet MS"/>
              <a:cs typeface="Trebuchet MS"/>
            </a:endParaRPr>
          </a:p>
          <a:p>
            <a:pPr marL="12700" marR="290830">
              <a:lnSpc>
                <a:spcPct val="100000"/>
              </a:lnSpc>
            </a:pPr>
            <a:r>
              <a:rPr dirty="0" sz="1650" spc="-10">
                <a:latin typeface="Trebuchet MS"/>
                <a:cs typeface="Trebuchet MS"/>
              </a:rPr>
              <a:t>Comparing</a:t>
            </a:r>
            <a:r>
              <a:rPr dirty="0" sz="1650" spc="-114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pricing</a:t>
            </a:r>
            <a:r>
              <a:rPr dirty="0" sz="1650" spc="-4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strategies</a:t>
            </a:r>
            <a:r>
              <a:rPr dirty="0" sz="1650" spc="-8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across</a:t>
            </a:r>
            <a:r>
              <a:rPr dirty="0" sz="1650" spc="-90">
                <a:latin typeface="Trebuchet MS"/>
                <a:cs typeface="Trebuchet MS"/>
              </a:rPr>
              <a:t> </a:t>
            </a:r>
            <a:r>
              <a:rPr dirty="0" sz="1650" spc="-10">
                <a:latin typeface="Trebuchet MS"/>
                <a:cs typeface="Trebuchet MS"/>
              </a:rPr>
              <a:t>neighborhood groups</a:t>
            </a:r>
            <a:endParaRPr sz="1650">
              <a:latin typeface="Trebuchet MS"/>
              <a:cs typeface="Trebuchet MS"/>
            </a:endParaRPr>
          </a:p>
          <a:p>
            <a:pPr marL="12700" marR="242570">
              <a:lnSpc>
                <a:spcPct val="100000"/>
              </a:lnSpc>
            </a:pPr>
            <a:r>
              <a:rPr dirty="0" sz="1650" spc="-10">
                <a:latin typeface="Trebuchet MS"/>
                <a:cs typeface="Trebuchet MS"/>
              </a:rPr>
              <a:t>Investigating</a:t>
            </a:r>
            <a:r>
              <a:rPr dirty="0" sz="1650" spc="-11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host</a:t>
            </a:r>
            <a:r>
              <a:rPr dirty="0" sz="1650" spc="-30">
                <a:latin typeface="Trebuchet MS"/>
                <a:cs typeface="Trebuchet MS"/>
              </a:rPr>
              <a:t> </a:t>
            </a:r>
            <a:r>
              <a:rPr dirty="0" sz="1650" spc="-40">
                <a:latin typeface="Trebuchet MS"/>
                <a:cs typeface="Trebuchet MS"/>
              </a:rPr>
              <a:t>behavior,</a:t>
            </a:r>
            <a:r>
              <a:rPr dirty="0" sz="1650" spc="-6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including</a:t>
            </a:r>
            <a:r>
              <a:rPr dirty="0" sz="1650" spc="-2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listing</a:t>
            </a:r>
            <a:r>
              <a:rPr dirty="0" sz="1650" spc="-55">
                <a:latin typeface="Trebuchet MS"/>
                <a:cs typeface="Trebuchet MS"/>
              </a:rPr>
              <a:t> </a:t>
            </a:r>
            <a:r>
              <a:rPr dirty="0" sz="1650" spc="-10">
                <a:latin typeface="Trebuchet MS"/>
                <a:cs typeface="Trebuchet MS"/>
              </a:rPr>
              <a:t>count </a:t>
            </a:r>
            <a:r>
              <a:rPr dirty="0" sz="1650">
                <a:latin typeface="Trebuchet MS"/>
                <a:cs typeface="Trebuchet MS"/>
              </a:rPr>
              <a:t>and</a:t>
            </a:r>
            <a:r>
              <a:rPr dirty="0" sz="1650" spc="-7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review</a:t>
            </a:r>
            <a:r>
              <a:rPr dirty="0" sz="1650" spc="-85">
                <a:latin typeface="Trebuchet MS"/>
                <a:cs typeface="Trebuchet MS"/>
              </a:rPr>
              <a:t> </a:t>
            </a:r>
            <a:r>
              <a:rPr dirty="0" sz="1650" spc="-10">
                <a:latin typeface="Trebuchet MS"/>
                <a:cs typeface="Trebuchet MS"/>
              </a:rPr>
              <a:t>quality</a:t>
            </a:r>
            <a:endParaRPr sz="1650">
              <a:latin typeface="Trebuchet MS"/>
              <a:cs typeface="Trebuchet MS"/>
            </a:endParaRPr>
          </a:p>
          <a:p>
            <a:pPr marL="12700" marR="511809">
              <a:lnSpc>
                <a:spcPct val="100000"/>
              </a:lnSpc>
            </a:pPr>
            <a:r>
              <a:rPr dirty="0" sz="1650">
                <a:latin typeface="Trebuchet MS"/>
                <a:cs typeface="Trebuchet MS"/>
              </a:rPr>
              <a:t>Exploring</a:t>
            </a:r>
            <a:r>
              <a:rPr dirty="0" sz="1650" spc="-90">
                <a:latin typeface="Trebuchet MS"/>
                <a:cs typeface="Trebuchet MS"/>
              </a:rPr>
              <a:t> </a:t>
            </a:r>
            <a:r>
              <a:rPr dirty="0" sz="1650" spc="-10">
                <a:latin typeface="Trebuchet MS"/>
                <a:cs typeface="Trebuchet MS"/>
              </a:rPr>
              <a:t>correlations</a:t>
            </a:r>
            <a:r>
              <a:rPr dirty="0" sz="1650" spc="-12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between</a:t>
            </a:r>
            <a:r>
              <a:rPr dirty="0" sz="1650" spc="-9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price,</a:t>
            </a:r>
            <a:r>
              <a:rPr dirty="0" sz="1650" spc="-50">
                <a:latin typeface="Trebuchet MS"/>
                <a:cs typeface="Trebuchet MS"/>
              </a:rPr>
              <a:t> </a:t>
            </a:r>
            <a:r>
              <a:rPr dirty="0" sz="1650" spc="-10">
                <a:latin typeface="Trebuchet MS"/>
                <a:cs typeface="Trebuchet MS"/>
              </a:rPr>
              <a:t>location, </a:t>
            </a:r>
            <a:r>
              <a:rPr dirty="0" sz="1650">
                <a:latin typeface="Trebuchet MS"/>
                <a:cs typeface="Trebuchet MS"/>
              </a:rPr>
              <a:t>property</a:t>
            </a:r>
            <a:r>
              <a:rPr dirty="0" sz="1650" spc="-12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age,</a:t>
            </a:r>
            <a:r>
              <a:rPr dirty="0" sz="1650" spc="-6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and</a:t>
            </a:r>
            <a:r>
              <a:rPr dirty="0" sz="1650" spc="-6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review</a:t>
            </a:r>
            <a:r>
              <a:rPr dirty="0" sz="1650" spc="-70">
                <a:latin typeface="Trebuchet MS"/>
                <a:cs typeface="Trebuchet MS"/>
              </a:rPr>
              <a:t> </a:t>
            </a:r>
            <a:r>
              <a:rPr dirty="0" sz="1650" spc="-10">
                <a:latin typeface="Trebuchet MS"/>
                <a:cs typeface="Trebuchet MS"/>
              </a:rPr>
              <a:t>sentiment</a:t>
            </a:r>
            <a:endParaRPr sz="1650">
              <a:latin typeface="Trebuchet MS"/>
              <a:cs typeface="Trebuchet MS"/>
            </a:endParaRPr>
          </a:p>
          <a:p>
            <a:pPr marL="12700" marR="294005">
              <a:lnSpc>
                <a:spcPct val="100000"/>
              </a:lnSpc>
            </a:pPr>
            <a:r>
              <a:rPr dirty="0" sz="1650">
                <a:latin typeface="Trebuchet MS"/>
                <a:cs typeface="Trebuchet MS"/>
              </a:rPr>
              <a:t>Highlighting</a:t>
            </a:r>
            <a:r>
              <a:rPr dirty="0" sz="1650" spc="-70">
                <a:latin typeface="Trebuchet MS"/>
                <a:cs typeface="Trebuchet MS"/>
              </a:rPr>
              <a:t> </a:t>
            </a:r>
            <a:r>
              <a:rPr dirty="0" sz="1650" spc="-20">
                <a:latin typeface="Trebuchet MS"/>
                <a:cs typeface="Trebuchet MS"/>
              </a:rPr>
              <a:t>top-</a:t>
            </a:r>
            <a:r>
              <a:rPr dirty="0" sz="1650" spc="-10">
                <a:latin typeface="Trebuchet MS"/>
                <a:cs typeface="Trebuchet MS"/>
              </a:rPr>
              <a:t>performing</a:t>
            </a:r>
            <a:r>
              <a:rPr dirty="0" sz="1650" spc="-10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hosts</a:t>
            </a:r>
            <a:r>
              <a:rPr dirty="0" sz="1650" spc="-6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and</a:t>
            </a:r>
            <a:r>
              <a:rPr dirty="0" sz="1650" spc="-50">
                <a:latin typeface="Trebuchet MS"/>
                <a:cs typeface="Trebuchet MS"/>
              </a:rPr>
              <a:t> </a:t>
            </a:r>
            <a:r>
              <a:rPr dirty="0" sz="1650" spc="-10">
                <a:latin typeface="Trebuchet MS"/>
                <a:cs typeface="Trebuchet MS"/>
              </a:rPr>
              <a:t>availability trends</a:t>
            </a:r>
            <a:endParaRPr sz="1650">
              <a:latin typeface="Trebuchet MS"/>
              <a:cs typeface="Trebuchet MS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385572" y="6347460"/>
            <a:ext cx="3058795" cy="243840"/>
            <a:chOff x="385572" y="6347460"/>
            <a:chExt cx="3058795" cy="243840"/>
          </a:xfrm>
        </p:grpSpPr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7784" y="6397752"/>
              <a:ext cx="1769363" cy="158495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5572" y="6347460"/>
              <a:ext cx="3058667" cy="243839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b="0">
                <a:latin typeface="Trebuchet MS"/>
                <a:cs typeface="Trebuchet MS"/>
              </a:rPr>
              <a:t>10/5/2025</a:t>
            </a:r>
            <a:r>
              <a:rPr dirty="0" spc="470" b="0">
                <a:latin typeface="Trebuchet MS"/>
                <a:cs typeface="Trebuchet MS"/>
              </a:rPr>
              <a:t> </a:t>
            </a:r>
            <a:r>
              <a:rPr dirty="0"/>
              <a:t>Annual</a:t>
            </a:r>
            <a:r>
              <a:rPr dirty="0" spc="-5"/>
              <a:t> </a:t>
            </a:r>
            <a:r>
              <a:rPr dirty="0" spc="-10"/>
              <a:t>Review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63211"/>
            <a:ext cx="374904" cy="2353055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7717535" y="5483352"/>
            <a:ext cx="378460" cy="378460"/>
          </a:xfrm>
          <a:custGeom>
            <a:avLst/>
            <a:gdLst/>
            <a:ahLst/>
            <a:cxnLst/>
            <a:rect l="l" t="t" r="r" b="b"/>
            <a:pathLst>
              <a:path w="378459" h="378460">
                <a:moveTo>
                  <a:pt x="377951" y="377951"/>
                </a:moveTo>
                <a:lnTo>
                  <a:pt x="0" y="377951"/>
                </a:lnTo>
                <a:lnTo>
                  <a:pt x="0" y="0"/>
                </a:lnTo>
                <a:lnTo>
                  <a:pt x="377951" y="0"/>
                </a:lnTo>
                <a:lnTo>
                  <a:pt x="377951" y="377951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522976" y="2461260"/>
            <a:ext cx="264160" cy="264160"/>
          </a:xfrm>
          <a:custGeom>
            <a:avLst/>
            <a:gdLst/>
            <a:ahLst/>
            <a:cxnLst/>
            <a:rect l="l" t="t" r="r" b="b"/>
            <a:pathLst>
              <a:path w="264160" h="264160">
                <a:moveTo>
                  <a:pt x="263651" y="263651"/>
                </a:moveTo>
                <a:lnTo>
                  <a:pt x="0" y="263651"/>
                </a:lnTo>
                <a:lnTo>
                  <a:pt x="0" y="0"/>
                </a:lnTo>
                <a:lnTo>
                  <a:pt x="263651" y="0"/>
                </a:lnTo>
                <a:lnTo>
                  <a:pt x="263651" y="263651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7717535" y="5923788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59" h="149860">
                <a:moveTo>
                  <a:pt x="149351" y="149351"/>
                </a:moveTo>
                <a:lnTo>
                  <a:pt x="0" y="149351"/>
                </a:lnTo>
                <a:lnTo>
                  <a:pt x="0" y="0"/>
                </a:lnTo>
                <a:lnTo>
                  <a:pt x="149351" y="0"/>
                </a:lnTo>
                <a:lnTo>
                  <a:pt x="149351" y="149351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60894" y="2395221"/>
            <a:ext cx="603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0">
                <a:solidFill>
                  <a:srgbClr val="2D936B"/>
                </a:solidFill>
                <a:latin typeface="Wingdings"/>
                <a:cs typeface="Wingdings"/>
              </a:rPr>
              <a:t></a:t>
            </a:r>
            <a:endParaRPr sz="600">
              <a:latin typeface="Wingdings"/>
              <a:cs typeface="Wingding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60894" y="2591813"/>
            <a:ext cx="603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0">
                <a:solidFill>
                  <a:srgbClr val="2D936B"/>
                </a:solidFill>
                <a:latin typeface="Wingdings"/>
                <a:cs typeface="Wingdings"/>
              </a:rPr>
              <a:t></a:t>
            </a:r>
            <a:endParaRPr sz="600">
              <a:latin typeface="Wingdings"/>
              <a:cs typeface="Wingding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60894" y="2786894"/>
            <a:ext cx="603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0">
                <a:solidFill>
                  <a:srgbClr val="2D936B"/>
                </a:solidFill>
                <a:latin typeface="Wingdings"/>
                <a:cs typeface="Wingdings"/>
              </a:rPr>
              <a:t></a:t>
            </a:r>
            <a:endParaRPr sz="600">
              <a:latin typeface="Wingdings"/>
              <a:cs typeface="Wingding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60894" y="2981928"/>
            <a:ext cx="603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0">
                <a:solidFill>
                  <a:srgbClr val="2D936B"/>
                </a:solidFill>
                <a:latin typeface="Wingdings"/>
                <a:cs typeface="Wingdings"/>
              </a:rPr>
              <a:t></a:t>
            </a:r>
            <a:endParaRPr sz="600">
              <a:latin typeface="Wingdings"/>
              <a:cs typeface="Wingding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60894" y="3177008"/>
            <a:ext cx="603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0">
                <a:solidFill>
                  <a:srgbClr val="2D936B"/>
                </a:solidFill>
                <a:latin typeface="Wingdings"/>
                <a:cs typeface="Wingdings"/>
              </a:rPr>
              <a:t></a:t>
            </a:r>
            <a:endParaRPr sz="600">
              <a:latin typeface="Wingdings"/>
              <a:cs typeface="Wingding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60894" y="3372089"/>
            <a:ext cx="603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0">
                <a:solidFill>
                  <a:srgbClr val="2D936B"/>
                </a:solidFill>
                <a:latin typeface="Wingdings"/>
                <a:cs typeface="Wingdings"/>
              </a:rPr>
              <a:t></a:t>
            </a:r>
            <a:endParaRPr sz="600">
              <a:latin typeface="Wingdings"/>
              <a:cs typeface="Wingding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60894" y="3567170"/>
            <a:ext cx="603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0">
                <a:solidFill>
                  <a:srgbClr val="2D936B"/>
                </a:solidFill>
                <a:latin typeface="Wingdings"/>
                <a:cs typeface="Wingdings"/>
              </a:rPr>
              <a:t></a:t>
            </a:r>
            <a:endParaRPr sz="600">
              <a:latin typeface="Wingdings"/>
              <a:cs typeface="Wingding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60894" y="3762250"/>
            <a:ext cx="603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0">
                <a:solidFill>
                  <a:srgbClr val="2D936B"/>
                </a:solidFill>
                <a:latin typeface="Wingdings"/>
                <a:cs typeface="Wingdings"/>
              </a:rPr>
              <a:t></a:t>
            </a:r>
            <a:endParaRPr sz="600">
              <a:latin typeface="Wingdings"/>
              <a:cs typeface="Wingding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60894" y="3958842"/>
            <a:ext cx="603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0">
                <a:solidFill>
                  <a:srgbClr val="2D936B"/>
                </a:solidFill>
                <a:latin typeface="Wingdings"/>
                <a:cs typeface="Wingdings"/>
              </a:rPr>
              <a:t></a:t>
            </a:r>
            <a:endParaRPr sz="600">
              <a:latin typeface="Wingdings"/>
              <a:cs typeface="Wingding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60894" y="4153923"/>
            <a:ext cx="603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0">
                <a:solidFill>
                  <a:srgbClr val="2D936B"/>
                </a:solidFill>
                <a:latin typeface="Wingdings"/>
                <a:cs typeface="Wingdings"/>
              </a:rPr>
              <a:t></a:t>
            </a:r>
            <a:endParaRPr sz="600">
              <a:latin typeface="Wingdings"/>
              <a:cs typeface="Wingding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60894" y="4349003"/>
            <a:ext cx="603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0">
                <a:solidFill>
                  <a:srgbClr val="2D936B"/>
                </a:solidFill>
                <a:latin typeface="Wingdings"/>
                <a:cs typeface="Wingdings"/>
              </a:rPr>
              <a:t></a:t>
            </a:r>
            <a:endParaRPr sz="600">
              <a:latin typeface="Wingdings"/>
              <a:cs typeface="Wingding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60894" y="4544038"/>
            <a:ext cx="603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0">
                <a:solidFill>
                  <a:srgbClr val="2D936B"/>
                </a:solidFill>
                <a:latin typeface="Wingdings"/>
                <a:cs typeface="Wingdings"/>
              </a:rPr>
              <a:t></a:t>
            </a:r>
            <a:endParaRPr sz="600">
              <a:latin typeface="Wingdings"/>
              <a:cs typeface="Wingding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60894" y="4739118"/>
            <a:ext cx="603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0">
                <a:solidFill>
                  <a:srgbClr val="2D936B"/>
                </a:solidFill>
                <a:latin typeface="Wingdings"/>
                <a:cs typeface="Wingdings"/>
              </a:rPr>
              <a:t></a:t>
            </a:r>
            <a:endParaRPr sz="600">
              <a:latin typeface="Wingdings"/>
              <a:cs typeface="Wingding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60894" y="4934175"/>
            <a:ext cx="603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0">
                <a:solidFill>
                  <a:srgbClr val="2D936B"/>
                </a:solidFill>
                <a:latin typeface="Wingdings"/>
                <a:cs typeface="Wingdings"/>
              </a:rPr>
              <a:t></a:t>
            </a:r>
            <a:endParaRPr sz="600">
              <a:latin typeface="Wingdings"/>
              <a:cs typeface="Wingding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60894" y="5129256"/>
            <a:ext cx="603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0">
                <a:solidFill>
                  <a:srgbClr val="2D936B"/>
                </a:solidFill>
                <a:latin typeface="Wingdings"/>
                <a:cs typeface="Wingdings"/>
              </a:rPr>
              <a:t></a:t>
            </a:r>
            <a:endParaRPr sz="600">
              <a:latin typeface="Wingdings"/>
              <a:cs typeface="Wingding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60894" y="5325872"/>
            <a:ext cx="603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0">
                <a:solidFill>
                  <a:srgbClr val="2D936B"/>
                </a:solidFill>
                <a:latin typeface="Wingdings"/>
                <a:cs typeface="Wingdings"/>
              </a:rPr>
              <a:t></a:t>
            </a:r>
            <a:endParaRPr sz="600">
              <a:latin typeface="Wingdings"/>
              <a:cs typeface="Wingding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60894" y="5520929"/>
            <a:ext cx="603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0">
                <a:solidFill>
                  <a:srgbClr val="2D936B"/>
                </a:solidFill>
                <a:latin typeface="Wingdings"/>
                <a:cs typeface="Wingdings"/>
              </a:rPr>
              <a:t></a:t>
            </a:r>
            <a:endParaRPr sz="600">
              <a:latin typeface="Wingdings"/>
              <a:cs typeface="Wingding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60894" y="5716010"/>
            <a:ext cx="603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0">
                <a:solidFill>
                  <a:srgbClr val="2D936B"/>
                </a:solidFill>
                <a:latin typeface="Wingdings"/>
                <a:cs typeface="Wingdings"/>
              </a:rPr>
              <a:t></a:t>
            </a:r>
            <a:endParaRPr sz="600">
              <a:latin typeface="Wingdings"/>
              <a:cs typeface="Wingding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60894" y="5911090"/>
            <a:ext cx="603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0">
                <a:solidFill>
                  <a:srgbClr val="2D936B"/>
                </a:solidFill>
                <a:latin typeface="Wingdings"/>
                <a:cs typeface="Wingdings"/>
              </a:rPr>
              <a:t></a:t>
            </a:r>
            <a:endParaRPr sz="600">
              <a:latin typeface="Wingdings"/>
              <a:cs typeface="Wingdings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60894" y="6106124"/>
            <a:ext cx="6032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0">
                <a:solidFill>
                  <a:srgbClr val="2D936B"/>
                </a:solidFill>
                <a:latin typeface="Wingdings"/>
                <a:cs typeface="Wingdings"/>
              </a:rPr>
              <a:t></a:t>
            </a:r>
            <a:endParaRPr sz="600">
              <a:latin typeface="Wingdings"/>
              <a:cs typeface="Wingdings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60894" y="2178806"/>
            <a:ext cx="3242310" cy="10750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5910" indent="-283210">
              <a:lnSpc>
                <a:spcPct val="100000"/>
              </a:lnSpc>
              <a:spcBef>
                <a:spcPts val="105"/>
              </a:spcBef>
              <a:buClr>
                <a:srgbClr val="2D936B"/>
              </a:buClr>
              <a:buSzPct val="80000"/>
              <a:buFont typeface="Wingdings"/>
              <a:buChar char=""/>
              <a:tabLst>
                <a:tab pos="295910" algn="l"/>
              </a:tabLst>
            </a:pPr>
            <a:r>
              <a:rPr dirty="0" sz="750" b="1">
                <a:solidFill>
                  <a:srgbClr val="3F3F3F"/>
                </a:solidFill>
                <a:latin typeface="Trebuchet MS"/>
                <a:cs typeface="Trebuchet MS"/>
              </a:rPr>
              <a:t>1.</a:t>
            </a:r>
            <a:r>
              <a:rPr dirty="0" sz="750" spc="-70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b="1">
                <a:solidFill>
                  <a:srgbClr val="3F3F3F"/>
                </a:solidFill>
                <a:latin typeface="Trebuchet MS"/>
                <a:cs typeface="Trebuchet MS"/>
              </a:rPr>
              <a:t>Airbnb</a:t>
            </a:r>
            <a:r>
              <a:rPr dirty="0" sz="750" spc="-20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10" b="1">
                <a:solidFill>
                  <a:srgbClr val="3F3F3F"/>
                </a:solidFill>
                <a:latin typeface="Trebuchet MS"/>
                <a:cs typeface="Trebuchet MS"/>
              </a:rPr>
              <a:t>Hosts</a:t>
            </a:r>
            <a:endParaRPr sz="750">
              <a:latin typeface="Trebuchet MS"/>
              <a:cs typeface="Trebuchet MS"/>
            </a:endParaRPr>
          </a:p>
          <a:p>
            <a:pPr marL="295910">
              <a:lnSpc>
                <a:spcPct val="100000"/>
              </a:lnSpc>
              <a:spcBef>
                <a:spcPts val="600"/>
              </a:spcBef>
            </a:pP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Want</a:t>
            </a:r>
            <a:r>
              <a:rPr dirty="0" sz="750" spc="-1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to</a:t>
            </a:r>
            <a:r>
              <a:rPr dirty="0" sz="750" spc="2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optimize</a:t>
            </a:r>
            <a:r>
              <a:rPr dirty="0" sz="750" spc="-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20">
                <a:solidFill>
                  <a:srgbClr val="3F3F3F"/>
                </a:solidFill>
                <a:latin typeface="Trebuchet MS"/>
                <a:cs typeface="Trebuchet MS"/>
              </a:rPr>
              <a:t>pricing,</a:t>
            </a:r>
            <a:r>
              <a:rPr dirty="0" sz="750" spc="-3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20">
                <a:solidFill>
                  <a:srgbClr val="3F3F3F"/>
                </a:solidFill>
                <a:latin typeface="Trebuchet MS"/>
                <a:cs typeface="Trebuchet MS"/>
              </a:rPr>
              <a:t>availability,</a:t>
            </a:r>
            <a:r>
              <a:rPr dirty="0" sz="750" spc="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and</a:t>
            </a:r>
            <a:r>
              <a:rPr dirty="0" sz="750" spc="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10">
                <a:solidFill>
                  <a:srgbClr val="3F3F3F"/>
                </a:solidFill>
                <a:latin typeface="Trebuchet MS"/>
                <a:cs typeface="Trebuchet MS"/>
              </a:rPr>
              <a:t>reviews</a:t>
            </a:r>
            <a:endParaRPr sz="750">
              <a:latin typeface="Trebuchet MS"/>
              <a:cs typeface="Trebuchet MS"/>
            </a:endParaRPr>
          </a:p>
          <a:p>
            <a:pPr marL="295910">
              <a:lnSpc>
                <a:spcPct val="100000"/>
              </a:lnSpc>
              <a:spcBef>
                <a:spcPts val="600"/>
              </a:spcBef>
            </a:pP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Can</a:t>
            </a:r>
            <a:r>
              <a:rPr dirty="0" sz="750" spc="-3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use</a:t>
            </a:r>
            <a:r>
              <a:rPr dirty="0" sz="750" spc="-1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insights</a:t>
            </a:r>
            <a:r>
              <a:rPr dirty="0" sz="750" spc="-4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to</a:t>
            </a:r>
            <a:r>
              <a:rPr dirty="0" sz="750" spc="-1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10">
                <a:solidFill>
                  <a:srgbClr val="3F3F3F"/>
                </a:solidFill>
                <a:latin typeface="Trebuchet MS"/>
                <a:cs typeface="Trebuchet MS"/>
              </a:rPr>
              <a:t>improve</a:t>
            </a:r>
            <a:r>
              <a:rPr dirty="0" sz="750" spc="-5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listing</a:t>
            </a:r>
            <a:r>
              <a:rPr dirty="0" sz="750" spc="-4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20">
                <a:solidFill>
                  <a:srgbClr val="3F3F3F"/>
                </a:solidFill>
                <a:latin typeface="Trebuchet MS"/>
                <a:cs typeface="Trebuchet MS"/>
              </a:rPr>
              <a:t>performance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 and</a:t>
            </a:r>
            <a:r>
              <a:rPr dirty="0" sz="750" spc="-2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10">
                <a:solidFill>
                  <a:srgbClr val="3F3F3F"/>
                </a:solidFill>
                <a:latin typeface="Trebuchet MS"/>
                <a:cs typeface="Trebuchet MS"/>
              </a:rPr>
              <a:t>guest</a:t>
            </a:r>
            <a:r>
              <a:rPr dirty="0" sz="750" spc="-4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10">
                <a:solidFill>
                  <a:srgbClr val="3F3F3F"/>
                </a:solidFill>
                <a:latin typeface="Trebuchet MS"/>
                <a:cs typeface="Trebuchet MS"/>
              </a:rPr>
              <a:t>satisfaction</a:t>
            </a:r>
            <a:endParaRPr sz="750">
              <a:latin typeface="Trebuchet MS"/>
              <a:cs typeface="Trebuchet MS"/>
            </a:endParaRPr>
          </a:p>
          <a:p>
            <a:pPr marL="295910">
              <a:lnSpc>
                <a:spcPct val="100000"/>
              </a:lnSpc>
              <a:spcBef>
                <a:spcPts val="600"/>
              </a:spcBef>
            </a:pPr>
            <a:r>
              <a:rPr dirty="0" sz="750" b="1">
                <a:solidFill>
                  <a:srgbClr val="3F3F3F"/>
                </a:solidFill>
                <a:latin typeface="Trebuchet MS"/>
                <a:cs typeface="Trebuchet MS"/>
              </a:rPr>
              <a:t>2.</a:t>
            </a:r>
            <a:r>
              <a:rPr dirty="0" sz="750" spc="-40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10" b="1">
                <a:solidFill>
                  <a:srgbClr val="3F3F3F"/>
                </a:solidFill>
                <a:latin typeface="Trebuchet MS"/>
                <a:cs typeface="Trebuchet MS"/>
              </a:rPr>
              <a:t>Prospective</a:t>
            </a:r>
            <a:r>
              <a:rPr dirty="0" sz="750" spc="-35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10" b="1">
                <a:solidFill>
                  <a:srgbClr val="3F3F3F"/>
                </a:solidFill>
                <a:latin typeface="Trebuchet MS"/>
                <a:cs typeface="Trebuchet MS"/>
              </a:rPr>
              <a:t>Hosts</a:t>
            </a:r>
            <a:endParaRPr sz="750">
              <a:latin typeface="Trebuchet MS"/>
              <a:cs typeface="Trebuchet MS"/>
            </a:endParaRPr>
          </a:p>
          <a:p>
            <a:pPr marL="295910">
              <a:lnSpc>
                <a:spcPct val="100000"/>
              </a:lnSpc>
              <a:spcBef>
                <a:spcPts val="420"/>
              </a:spcBef>
            </a:pPr>
            <a:r>
              <a:rPr dirty="0" sz="750" spc="-20">
                <a:solidFill>
                  <a:srgbClr val="3F3F3F"/>
                </a:solidFill>
                <a:latin typeface="Trebuchet MS"/>
                <a:cs typeface="Trebuchet MS"/>
              </a:rPr>
              <a:t>Curious</a:t>
            </a:r>
            <a:r>
              <a:rPr dirty="0" sz="750" spc="-2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about</a:t>
            </a:r>
            <a:r>
              <a:rPr dirty="0" sz="750" spc="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which</a:t>
            </a:r>
            <a:r>
              <a:rPr dirty="0" sz="750" spc="-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20">
                <a:solidFill>
                  <a:srgbClr val="3F3F3F"/>
                </a:solidFill>
                <a:latin typeface="Trebuchet MS"/>
                <a:cs typeface="Trebuchet MS"/>
              </a:rPr>
              <a:t>neighborhoods</a:t>
            </a:r>
            <a:r>
              <a:rPr dirty="0" sz="750" spc="-6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and</a:t>
            </a:r>
            <a:r>
              <a:rPr dirty="0" sz="750" spc="-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room </a:t>
            </a:r>
            <a:r>
              <a:rPr dirty="0" sz="750" spc="-10">
                <a:solidFill>
                  <a:srgbClr val="3F3F3F"/>
                </a:solidFill>
                <a:latin typeface="Trebuchet MS"/>
                <a:cs typeface="Trebuchet MS"/>
              </a:rPr>
              <a:t>types</a:t>
            </a:r>
            <a:r>
              <a:rPr dirty="0" sz="750" spc="-3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perform</a:t>
            </a:r>
            <a:r>
              <a:rPr dirty="0" sz="750" spc="1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20">
                <a:solidFill>
                  <a:srgbClr val="3F3F3F"/>
                </a:solidFill>
                <a:latin typeface="Trebuchet MS"/>
                <a:cs typeface="Trebuchet MS"/>
              </a:rPr>
              <a:t>best</a:t>
            </a:r>
            <a:endParaRPr sz="750">
              <a:latin typeface="Trebuchet MS"/>
              <a:cs typeface="Trebuchet MS"/>
            </a:endParaRPr>
          </a:p>
          <a:p>
            <a:pPr marL="295910">
              <a:lnSpc>
                <a:spcPct val="100000"/>
              </a:lnSpc>
              <a:spcBef>
                <a:spcPts val="635"/>
              </a:spcBef>
            </a:pP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Can</a:t>
            </a:r>
            <a:r>
              <a:rPr dirty="0" sz="750" spc="-4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use</a:t>
            </a:r>
            <a:r>
              <a:rPr dirty="0" sz="750" spc="-2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10">
                <a:solidFill>
                  <a:srgbClr val="3F3F3F"/>
                </a:solidFill>
                <a:latin typeface="Trebuchet MS"/>
                <a:cs typeface="Trebuchet MS"/>
              </a:rPr>
              <a:t>trends</a:t>
            </a:r>
            <a:r>
              <a:rPr dirty="0" sz="750" spc="-5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to</a:t>
            </a:r>
            <a:r>
              <a:rPr dirty="0" sz="750" spc="-2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10">
                <a:solidFill>
                  <a:srgbClr val="3F3F3F"/>
                </a:solidFill>
                <a:latin typeface="Trebuchet MS"/>
                <a:cs typeface="Trebuchet MS"/>
              </a:rPr>
              <a:t>decide</a:t>
            </a:r>
            <a:r>
              <a:rPr dirty="0" sz="750" spc="-5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10">
                <a:solidFill>
                  <a:srgbClr val="3F3F3F"/>
                </a:solidFill>
                <a:latin typeface="Trebuchet MS"/>
                <a:cs typeface="Trebuchet MS"/>
              </a:rPr>
              <a:t>where</a:t>
            </a:r>
            <a:r>
              <a:rPr dirty="0" sz="750" spc="-2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and</a:t>
            </a:r>
            <a:r>
              <a:rPr dirty="0" sz="750" spc="-2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how</a:t>
            </a:r>
            <a:r>
              <a:rPr dirty="0" sz="750" spc="-1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to</a:t>
            </a:r>
            <a:r>
              <a:rPr dirty="0" sz="750" spc="-2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list</a:t>
            </a:r>
            <a:r>
              <a:rPr dirty="0" sz="750" spc="-4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their</a:t>
            </a:r>
            <a:r>
              <a:rPr dirty="0" sz="750" spc="-2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10">
                <a:solidFill>
                  <a:srgbClr val="3F3F3F"/>
                </a:solidFill>
                <a:latin typeface="Trebuchet MS"/>
                <a:cs typeface="Trebuchet MS"/>
              </a:rPr>
              <a:t>property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944381" y="3276999"/>
            <a:ext cx="2893060" cy="55943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750" b="1">
                <a:solidFill>
                  <a:srgbClr val="3F3F3F"/>
                </a:solidFill>
                <a:latin typeface="Trebuchet MS"/>
                <a:cs typeface="Trebuchet MS"/>
              </a:rPr>
              <a:t>3.</a:t>
            </a:r>
            <a:r>
              <a:rPr dirty="0" sz="750" spc="-15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b="1">
                <a:solidFill>
                  <a:srgbClr val="3F3F3F"/>
                </a:solidFill>
                <a:latin typeface="Trebuchet MS"/>
                <a:cs typeface="Trebuchet MS"/>
              </a:rPr>
              <a:t>Airbnb</a:t>
            </a:r>
            <a:r>
              <a:rPr dirty="0" sz="750" spc="-10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20" b="1">
                <a:solidFill>
                  <a:srgbClr val="3F3F3F"/>
                </a:solidFill>
                <a:latin typeface="Trebuchet MS"/>
                <a:cs typeface="Trebuchet MS"/>
              </a:rPr>
              <a:t>Platform </a:t>
            </a:r>
            <a:r>
              <a:rPr dirty="0" sz="750" spc="-10" b="1">
                <a:solidFill>
                  <a:srgbClr val="3F3F3F"/>
                </a:solidFill>
                <a:latin typeface="Trebuchet MS"/>
                <a:cs typeface="Trebuchet MS"/>
              </a:rPr>
              <a:t>Analysts</a:t>
            </a:r>
            <a:endParaRPr sz="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750" spc="-20">
                <a:solidFill>
                  <a:srgbClr val="3F3F3F"/>
                </a:solidFill>
                <a:latin typeface="Trebuchet MS"/>
                <a:cs typeface="Trebuchet MS"/>
              </a:rPr>
              <a:t>Interested</a:t>
            </a:r>
            <a:r>
              <a:rPr dirty="0" sz="750" spc="-2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in</a:t>
            </a:r>
            <a:r>
              <a:rPr dirty="0" sz="750" spc="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10">
                <a:solidFill>
                  <a:srgbClr val="3F3F3F"/>
                </a:solidFill>
                <a:latin typeface="Trebuchet MS"/>
                <a:cs typeface="Trebuchet MS"/>
              </a:rPr>
              <a:t>market</a:t>
            </a:r>
            <a:r>
              <a:rPr dirty="0" sz="750" spc="-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10">
                <a:solidFill>
                  <a:srgbClr val="3F3F3F"/>
                </a:solidFill>
                <a:latin typeface="Trebuchet MS"/>
                <a:cs typeface="Trebuchet MS"/>
              </a:rPr>
              <a:t>dynamics,</a:t>
            </a:r>
            <a:r>
              <a:rPr dirty="0" sz="750" spc="-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host</a:t>
            </a:r>
            <a:r>
              <a:rPr dirty="0" sz="750" spc="-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20">
                <a:solidFill>
                  <a:srgbClr val="3F3F3F"/>
                </a:solidFill>
                <a:latin typeface="Trebuchet MS"/>
                <a:cs typeface="Trebuchet MS"/>
              </a:rPr>
              <a:t>behavior,</a:t>
            </a:r>
            <a:r>
              <a:rPr dirty="0" sz="750" spc="-2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and</a:t>
            </a:r>
            <a:r>
              <a:rPr dirty="0" sz="750" spc="1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pricing</a:t>
            </a:r>
            <a:r>
              <a:rPr dirty="0" sz="750" spc="-3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10">
                <a:solidFill>
                  <a:srgbClr val="3F3F3F"/>
                </a:solidFill>
                <a:latin typeface="Trebuchet MS"/>
                <a:cs typeface="Trebuchet MS"/>
              </a:rPr>
              <a:t>strategies</a:t>
            </a:r>
            <a:endParaRPr sz="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Use</a:t>
            </a:r>
            <a:r>
              <a:rPr dirty="0" sz="750" spc="-1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data</a:t>
            </a:r>
            <a:r>
              <a:rPr dirty="0" sz="750" spc="-1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to improve</a:t>
            </a:r>
            <a:r>
              <a:rPr dirty="0" sz="750" spc="-4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10">
                <a:solidFill>
                  <a:srgbClr val="3F3F3F"/>
                </a:solidFill>
                <a:latin typeface="Trebuchet MS"/>
                <a:cs typeface="Trebuchet MS"/>
              </a:rPr>
              <a:t>platform</a:t>
            </a:r>
            <a:r>
              <a:rPr dirty="0" sz="750" spc="-3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20">
                <a:solidFill>
                  <a:srgbClr val="3F3F3F"/>
                </a:solidFill>
                <a:latin typeface="Trebuchet MS"/>
                <a:cs typeface="Trebuchet MS"/>
              </a:rPr>
              <a:t>recommendations</a:t>
            </a:r>
            <a:r>
              <a:rPr dirty="0" sz="750" spc="1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and</a:t>
            </a:r>
            <a:r>
              <a:rPr dirty="0" sz="750" spc="-1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10">
                <a:solidFill>
                  <a:srgbClr val="3F3F3F"/>
                </a:solidFill>
                <a:latin typeface="Trebuchet MS"/>
                <a:cs typeface="Trebuchet MS"/>
              </a:rPr>
              <a:t>policies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944381" y="3860730"/>
            <a:ext cx="3010535" cy="556260"/>
          </a:xfrm>
          <a:prstGeom prst="rect">
            <a:avLst/>
          </a:prstGeom>
        </p:spPr>
        <p:txBody>
          <a:bodyPr wrap="square" lIns="0" tIns="654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750" b="1">
                <a:solidFill>
                  <a:srgbClr val="3F3F3F"/>
                </a:solidFill>
                <a:latin typeface="Trebuchet MS"/>
                <a:cs typeface="Trebuchet MS"/>
              </a:rPr>
              <a:t>4.</a:t>
            </a:r>
            <a:r>
              <a:rPr dirty="0" sz="750" spc="-30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10" b="1">
                <a:solidFill>
                  <a:srgbClr val="3F3F3F"/>
                </a:solidFill>
                <a:latin typeface="Trebuchet MS"/>
                <a:cs typeface="Trebuchet MS"/>
              </a:rPr>
              <a:t>Travelers</a:t>
            </a:r>
            <a:r>
              <a:rPr dirty="0" sz="750" spc="-30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b="1">
                <a:solidFill>
                  <a:srgbClr val="3F3F3F"/>
                </a:solidFill>
                <a:latin typeface="Trebuchet MS"/>
                <a:cs typeface="Trebuchet MS"/>
              </a:rPr>
              <a:t>&amp;</a:t>
            </a:r>
            <a:r>
              <a:rPr dirty="0" sz="750" spc="-15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10" b="1">
                <a:solidFill>
                  <a:srgbClr val="3F3F3F"/>
                </a:solidFill>
                <a:latin typeface="Trebuchet MS"/>
                <a:cs typeface="Trebuchet MS"/>
              </a:rPr>
              <a:t>Guests</a:t>
            </a:r>
            <a:endParaRPr sz="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750" spc="-10">
                <a:solidFill>
                  <a:srgbClr val="3F3F3F"/>
                </a:solidFill>
                <a:latin typeface="Trebuchet MS"/>
                <a:cs typeface="Trebuchet MS"/>
              </a:rPr>
              <a:t>Indirect</a:t>
            </a:r>
            <a:r>
              <a:rPr dirty="0" sz="750" spc="-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25">
                <a:solidFill>
                  <a:srgbClr val="3F3F3F"/>
                </a:solidFill>
                <a:latin typeface="Trebuchet MS"/>
                <a:cs typeface="Trebuchet MS"/>
              </a:rPr>
              <a:t>beneficiaries—</a:t>
            </a:r>
            <a:r>
              <a:rPr dirty="0" sz="750" spc="-20">
                <a:solidFill>
                  <a:srgbClr val="3F3F3F"/>
                </a:solidFill>
                <a:latin typeface="Trebuchet MS"/>
                <a:cs typeface="Trebuchet MS"/>
              </a:rPr>
              <a:t>better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host</a:t>
            </a:r>
            <a:r>
              <a:rPr dirty="0" sz="750" spc="-2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practices</a:t>
            </a:r>
            <a:r>
              <a:rPr dirty="0" sz="750" spc="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lead</a:t>
            </a:r>
            <a:r>
              <a:rPr dirty="0" sz="750" spc="-2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to</a:t>
            </a:r>
            <a:r>
              <a:rPr dirty="0" sz="750" spc="2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better </a:t>
            </a:r>
            <a:r>
              <a:rPr dirty="0" sz="750" spc="-10">
                <a:solidFill>
                  <a:srgbClr val="3F3F3F"/>
                </a:solidFill>
                <a:latin typeface="Trebuchet MS"/>
                <a:cs typeface="Trebuchet MS"/>
              </a:rPr>
              <a:t>experiences</a:t>
            </a:r>
            <a:endParaRPr sz="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May use</a:t>
            </a:r>
            <a:r>
              <a:rPr dirty="0" sz="750" spc="-2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public</a:t>
            </a:r>
            <a:r>
              <a:rPr dirty="0" sz="750" spc="-4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10">
                <a:solidFill>
                  <a:srgbClr val="3F3F3F"/>
                </a:solidFill>
                <a:latin typeface="Trebuchet MS"/>
                <a:cs typeface="Trebuchet MS"/>
              </a:rPr>
              <a:t>dashboards</a:t>
            </a:r>
            <a:r>
              <a:rPr dirty="0" sz="750" spc="-4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to</a:t>
            </a:r>
            <a:r>
              <a:rPr dirty="0" sz="750" spc="-1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compare</a:t>
            </a:r>
            <a:r>
              <a:rPr dirty="0" sz="750" spc="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20">
                <a:solidFill>
                  <a:srgbClr val="3F3F3F"/>
                </a:solidFill>
                <a:latin typeface="Trebuchet MS"/>
                <a:cs typeface="Trebuchet MS"/>
              </a:rPr>
              <a:t>neighborhoods</a:t>
            </a:r>
            <a:r>
              <a:rPr dirty="0" sz="750" spc="-5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or</a:t>
            </a:r>
            <a:r>
              <a:rPr dirty="0" sz="750" spc="-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10">
                <a:solidFill>
                  <a:srgbClr val="3F3F3F"/>
                </a:solidFill>
                <a:latin typeface="Trebuchet MS"/>
                <a:cs typeface="Trebuchet MS"/>
              </a:rPr>
              <a:t>prices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944381" y="4439860"/>
            <a:ext cx="3447415" cy="55880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750" b="1">
                <a:solidFill>
                  <a:srgbClr val="3F3F3F"/>
                </a:solidFill>
                <a:latin typeface="Trebuchet MS"/>
                <a:cs typeface="Trebuchet MS"/>
              </a:rPr>
              <a:t>5.</a:t>
            </a:r>
            <a:r>
              <a:rPr dirty="0" sz="750" spc="-20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b="1">
                <a:solidFill>
                  <a:srgbClr val="3F3F3F"/>
                </a:solidFill>
                <a:latin typeface="Trebuchet MS"/>
                <a:cs typeface="Trebuchet MS"/>
              </a:rPr>
              <a:t>Urban</a:t>
            </a:r>
            <a:r>
              <a:rPr dirty="0" sz="750" spc="-10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20" b="1">
                <a:solidFill>
                  <a:srgbClr val="3F3F3F"/>
                </a:solidFill>
                <a:latin typeface="Trebuchet MS"/>
                <a:cs typeface="Trebuchet MS"/>
              </a:rPr>
              <a:t>Planners</a:t>
            </a:r>
            <a:r>
              <a:rPr dirty="0" sz="750" spc="-50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b="1">
                <a:solidFill>
                  <a:srgbClr val="3F3F3F"/>
                </a:solidFill>
                <a:latin typeface="Trebuchet MS"/>
                <a:cs typeface="Trebuchet MS"/>
              </a:rPr>
              <a:t>&amp; Local</a:t>
            </a:r>
            <a:r>
              <a:rPr dirty="0" sz="750" spc="-25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10" b="1">
                <a:solidFill>
                  <a:srgbClr val="3F3F3F"/>
                </a:solidFill>
                <a:latin typeface="Trebuchet MS"/>
                <a:cs typeface="Trebuchet MS"/>
              </a:rPr>
              <a:t>Government</a:t>
            </a:r>
            <a:endParaRPr sz="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Can</a:t>
            </a:r>
            <a:r>
              <a:rPr dirty="0" sz="750" spc="-1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20">
                <a:solidFill>
                  <a:srgbClr val="3F3F3F"/>
                </a:solidFill>
                <a:latin typeface="Trebuchet MS"/>
                <a:cs typeface="Trebuchet MS"/>
              </a:rPr>
              <a:t>analyze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Airbnb’s</a:t>
            </a:r>
            <a:r>
              <a:rPr dirty="0" sz="750" spc="-3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impact</a:t>
            </a:r>
            <a:r>
              <a:rPr dirty="0" sz="750" spc="-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on </a:t>
            </a:r>
            <a:r>
              <a:rPr dirty="0" sz="750" spc="-10">
                <a:solidFill>
                  <a:srgbClr val="3F3F3F"/>
                </a:solidFill>
                <a:latin typeface="Trebuchet MS"/>
                <a:cs typeface="Trebuchet MS"/>
              </a:rPr>
              <a:t>housing,</a:t>
            </a:r>
            <a:r>
              <a:rPr dirty="0" sz="750" spc="-2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10">
                <a:solidFill>
                  <a:srgbClr val="3F3F3F"/>
                </a:solidFill>
                <a:latin typeface="Trebuchet MS"/>
                <a:cs typeface="Trebuchet MS"/>
              </a:rPr>
              <a:t>tourism,</a:t>
            </a:r>
            <a:r>
              <a:rPr dirty="0" sz="750" spc="-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and</a:t>
            </a:r>
            <a:r>
              <a:rPr dirty="0" sz="750" spc="-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20">
                <a:solidFill>
                  <a:srgbClr val="3F3F3F"/>
                </a:solidFill>
                <a:latin typeface="Trebuchet MS"/>
                <a:cs typeface="Trebuchet MS"/>
              </a:rPr>
              <a:t>neighborhood</a:t>
            </a:r>
            <a:r>
              <a:rPr dirty="0" sz="750" spc="-3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10">
                <a:solidFill>
                  <a:srgbClr val="3F3F3F"/>
                </a:solidFill>
                <a:latin typeface="Trebuchet MS"/>
                <a:cs typeface="Trebuchet MS"/>
              </a:rPr>
              <a:t>development</a:t>
            </a:r>
            <a:endParaRPr sz="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Use</a:t>
            </a:r>
            <a:r>
              <a:rPr dirty="0" sz="750" spc="-1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20">
                <a:solidFill>
                  <a:srgbClr val="3F3F3F"/>
                </a:solidFill>
                <a:latin typeface="Trebuchet MS"/>
                <a:cs typeface="Trebuchet MS"/>
              </a:rPr>
              <a:t>insights</a:t>
            </a:r>
            <a:r>
              <a:rPr dirty="0" sz="750" spc="-5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to</a:t>
            </a:r>
            <a:r>
              <a:rPr dirty="0" sz="750" spc="2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guide</a:t>
            </a:r>
            <a:r>
              <a:rPr dirty="0" sz="750" spc="-4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zoning,</a:t>
            </a:r>
            <a:r>
              <a:rPr dirty="0" sz="750" spc="-3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20">
                <a:solidFill>
                  <a:srgbClr val="3F3F3F"/>
                </a:solidFill>
                <a:latin typeface="Trebuchet MS"/>
                <a:cs typeface="Trebuchet MS"/>
              </a:rPr>
              <a:t>regulation,</a:t>
            </a:r>
            <a:r>
              <a:rPr dirty="0" sz="750" spc="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or</a:t>
            </a:r>
            <a:r>
              <a:rPr dirty="0" sz="750" spc="-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tourism</a:t>
            </a:r>
            <a:r>
              <a:rPr dirty="0" sz="750" spc="-2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10">
                <a:solidFill>
                  <a:srgbClr val="3F3F3F"/>
                </a:solidFill>
                <a:latin typeface="Trebuchet MS"/>
                <a:cs typeface="Trebuchet MS"/>
              </a:rPr>
              <a:t>strategy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944381" y="5075976"/>
            <a:ext cx="3556635" cy="10890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8270" indent="-115570">
              <a:lnSpc>
                <a:spcPct val="100000"/>
              </a:lnSpc>
              <a:spcBef>
                <a:spcPts val="105"/>
              </a:spcBef>
              <a:buAutoNum type="arabicPeriod" startAt="6"/>
              <a:tabLst>
                <a:tab pos="128270" algn="l"/>
              </a:tabLst>
            </a:pPr>
            <a:r>
              <a:rPr dirty="0" sz="750" spc="-10" b="1">
                <a:solidFill>
                  <a:srgbClr val="3F3F3F"/>
                </a:solidFill>
                <a:latin typeface="Trebuchet MS"/>
                <a:cs typeface="Trebuchet MS"/>
              </a:rPr>
              <a:t>Hospitality</a:t>
            </a:r>
            <a:r>
              <a:rPr dirty="0" sz="750" spc="-25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10" b="1">
                <a:solidFill>
                  <a:srgbClr val="3F3F3F"/>
                </a:solidFill>
                <a:latin typeface="Trebuchet MS"/>
                <a:cs typeface="Trebuchet MS"/>
              </a:rPr>
              <a:t>Industry</a:t>
            </a:r>
            <a:r>
              <a:rPr dirty="0" sz="750" spc="-5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10" b="1">
                <a:solidFill>
                  <a:srgbClr val="3F3F3F"/>
                </a:solidFill>
                <a:latin typeface="Trebuchet MS"/>
                <a:cs typeface="Trebuchet MS"/>
              </a:rPr>
              <a:t>Stakeholders</a:t>
            </a:r>
            <a:endParaRPr sz="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750" spc="-20">
                <a:solidFill>
                  <a:srgbClr val="3F3F3F"/>
                </a:solidFill>
                <a:latin typeface="Trebuchet MS"/>
                <a:cs typeface="Trebuchet MS"/>
              </a:rPr>
              <a:t>Competing</a:t>
            </a:r>
            <a:r>
              <a:rPr dirty="0" sz="750" spc="-1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10">
                <a:solidFill>
                  <a:srgbClr val="3F3F3F"/>
                </a:solidFill>
                <a:latin typeface="Trebuchet MS"/>
                <a:cs typeface="Trebuchet MS"/>
              </a:rPr>
              <a:t>hotels,</a:t>
            </a:r>
            <a:r>
              <a:rPr dirty="0" sz="750" spc="-2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property</a:t>
            </a:r>
            <a:r>
              <a:rPr dirty="0" sz="750" spc="-1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20">
                <a:solidFill>
                  <a:srgbClr val="3F3F3F"/>
                </a:solidFill>
                <a:latin typeface="Trebuchet MS"/>
                <a:cs typeface="Trebuchet MS"/>
              </a:rPr>
              <a:t>managers,</a:t>
            </a:r>
            <a:r>
              <a:rPr dirty="0" sz="750" spc="-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and</a:t>
            </a:r>
            <a:r>
              <a:rPr dirty="0" sz="750" spc="-1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tourism</a:t>
            </a:r>
            <a:r>
              <a:rPr dirty="0" sz="750" spc="-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10">
                <a:solidFill>
                  <a:srgbClr val="3F3F3F"/>
                </a:solidFill>
                <a:latin typeface="Trebuchet MS"/>
                <a:cs typeface="Trebuchet MS"/>
              </a:rPr>
              <a:t>boards</a:t>
            </a:r>
            <a:endParaRPr sz="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Use</a:t>
            </a:r>
            <a:r>
              <a:rPr dirty="0" sz="750" spc="-2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Airbnb</a:t>
            </a:r>
            <a:r>
              <a:rPr dirty="0" sz="750" spc="-5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data to</a:t>
            </a:r>
            <a:r>
              <a:rPr dirty="0" sz="750" spc="-1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20">
                <a:solidFill>
                  <a:srgbClr val="3F3F3F"/>
                </a:solidFill>
                <a:latin typeface="Trebuchet MS"/>
                <a:cs typeface="Trebuchet MS"/>
              </a:rPr>
              <a:t>benchmark</a:t>
            </a:r>
            <a:r>
              <a:rPr dirty="0" sz="750" spc="-1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20">
                <a:solidFill>
                  <a:srgbClr val="3F3F3F"/>
                </a:solidFill>
                <a:latin typeface="Trebuchet MS"/>
                <a:cs typeface="Trebuchet MS"/>
              </a:rPr>
              <a:t>performance</a:t>
            </a:r>
            <a:r>
              <a:rPr dirty="0" sz="750" spc="1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and</a:t>
            </a:r>
            <a:r>
              <a:rPr dirty="0" sz="750" spc="-2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adapt</a:t>
            </a:r>
            <a:r>
              <a:rPr dirty="0" sz="750" spc="-2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10">
                <a:solidFill>
                  <a:srgbClr val="3F3F3F"/>
                </a:solidFill>
                <a:latin typeface="Trebuchet MS"/>
                <a:cs typeface="Trebuchet MS"/>
              </a:rPr>
              <a:t>strategies</a:t>
            </a:r>
            <a:endParaRPr sz="750">
              <a:latin typeface="Trebuchet MS"/>
              <a:cs typeface="Trebuchet MS"/>
            </a:endParaRPr>
          </a:p>
          <a:p>
            <a:pPr marL="128270" indent="-115570">
              <a:lnSpc>
                <a:spcPct val="100000"/>
              </a:lnSpc>
              <a:spcBef>
                <a:spcPts val="600"/>
              </a:spcBef>
              <a:buAutoNum type="arabicPeriod" startAt="7"/>
              <a:tabLst>
                <a:tab pos="128270" algn="l"/>
              </a:tabLst>
            </a:pPr>
            <a:r>
              <a:rPr dirty="0" sz="750" b="1">
                <a:solidFill>
                  <a:srgbClr val="3F3F3F"/>
                </a:solidFill>
                <a:latin typeface="Trebuchet MS"/>
                <a:cs typeface="Trebuchet MS"/>
              </a:rPr>
              <a:t>Data</a:t>
            </a:r>
            <a:r>
              <a:rPr dirty="0" sz="750" spc="-15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10" b="1">
                <a:solidFill>
                  <a:srgbClr val="3F3F3F"/>
                </a:solidFill>
                <a:latin typeface="Trebuchet MS"/>
                <a:cs typeface="Trebuchet MS"/>
              </a:rPr>
              <a:t>Science</a:t>
            </a:r>
            <a:r>
              <a:rPr dirty="0" sz="750" spc="-45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20" b="1">
                <a:solidFill>
                  <a:srgbClr val="3F3F3F"/>
                </a:solidFill>
                <a:latin typeface="Trebuchet MS"/>
                <a:cs typeface="Trebuchet MS"/>
              </a:rPr>
              <a:t>Recruiters</a:t>
            </a:r>
            <a:r>
              <a:rPr dirty="0" sz="750" spc="-25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b="1">
                <a:solidFill>
                  <a:srgbClr val="3F3F3F"/>
                </a:solidFill>
                <a:latin typeface="Trebuchet MS"/>
                <a:cs typeface="Trebuchet MS"/>
              </a:rPr>
              <a:t>&amp;</a:t>
            </a:r>
            <a:r>
              <a:rPr dirty="0" sz="750" spc="-25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b="1">
                <a:solidFill>
                  <a:srgbClr val="3F3F3F"/>
                </a:solidFill>
                <a:latin typeface="Trebuchet MS"/>
                <a:cs typeface="Trebuchet MS"/>
              </a:rPr>
              <a:t>Portfolio</a:t>
            </a:r>
            <a:r>
              <a:rPr dirty="0" sz="750" spc="-15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10" b="1">
                <a:solidFill>
                  <a:srgbClr val="3F3F3F"/>
                </a:solidFill>
                <a:latin typeface="Trebuchet MS"/>
                <a:cs typeface="Trebuchet MS"/>
              </a:rPr>
              <a:t>Reviewers</a:t>
            </a:r>
            <a:endParaRPr sz="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750" spc="-10">
                <a:solidFill>
                  <a:srgbClr val="3F3F3F"/>
                </a:solidFill>
                <a:latin typeface="Trebuchet MS"/>
                <a:cs typeface="Trebuchet MS"/>
              </a:rPr>
              <a:t>Evaluate</a:t>
            </a:r>
            <a:r>
              <a:rPr dirty="0" sz="750" spc="-4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your</a:t>
            </a:r>
            <a:r>
              <a:rPr dirty="0" sz="750" spc="-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ability</a:t>
            </a:r>
            <a:r>
              <a:rPr dirty="0" sz="750" spc="-2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to</a:t>
            </a:r>
            <a:r>
              <a:rPr dirty="0" sz="750" spc="-2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10">
                <a:solidFill>
                  <a:srgbClr val="3F3F3F"/>
                </a:solidFill>
                <a:latin typeface="Trebuchet MS"/>
                <a:cs typeface="Trebuchet MS"/>
              </a:rPr>
              <a:t>extract insights,</a:t>
            </a:r>
            <a:r>
              <a:rPr dirty="0" sz="750" spc="-4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10">
                <a:solidFill>
                  <a:srgbClr val="3F3F3F"/>
                </a:solidFill>
                <a:latin typeface="Trebuchet MS"/>
                <a:cs typeface="Trebuchet MS"/>
              </a:rPr>
              <a:t>visualize</a:t>
            </a:r>
            <a:r>
              <a:rPr dirty="0" sz="750" spc="-4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20">
                <a:solidFill>
                  <a:srgbClr val="3F3F3F"/>
                </a:solidFill>
                <a:latin typeface="Trebuchet MS"/>
                <a:cs typeface="Trebuchet MS"/>
              </a:rPr>
              <a:t>trends,</a:t>
            </a:r>
            <a:r>
              <a:rPr dirty="0" sz="750" spc="-5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and</a:t>
            </a:r>
            <a:r>
              <a:rPr dirty="0" sz="750" spc="-2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10">
                <a:solidFill>
                  <a:srgbClr val="3F3F3F"/>
                </a:solidFill>
                <a:latin typeface="Trebuchet MS"/>
                <a:cs typeface="Trebuchet MS"/>
              </a:rPr>
              <a:t>communicate</a:t>
            </a:r>
            <a:r>
              <a:rPr dirty="0" sz="750" spc="1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10">
                <a:solidFill>
                  <a:srgbClr val="3F3F3F"/>
                </a:solidFill>
                <a:latin typeface="Trebuchet MS"/>
                <a:cs typeface="Trebuchet MS"/>
              </a:rPr>
              <a:t>findings</a:t>
            </a:r>
            <a:endParaRPr sz="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Your</a:t>
            </a:r>
            <a:r>
              <a:rPr dirty="0" sz="750" spc="-3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project</a:t>
            </a:r>
            <a:r>
              <a:rPr dirty="0" sz="750" spc="-1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20">
                <a:solidFill>
                  <a:srgbClr val="3F3F3F"/>
                </a:solidFill>
                <a:latin typeface="Trebuchet MS"/>
                <a:cs typeface="Trebuchet MS"/>
              </a:rPr>
              <a:t>showcases</a:t>
            </a:r>
            <a:r>
              <a:rPr dirty="0" sz="750" spc="-4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20">
                <a:solidFill>
                  <a:srgbClr val="3F3F3F"/>
                </a:solidFill>
                <a:latin typeface="Trebuchet MS"/>
                <a:cs typeface="Trebuchet MS"/>
              </a:rPr>
              <a:t>technical</a:t>
            </a:r>
            <a:r>
              <a:rPr dirty="0" sz="750" spc="-1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depth</a:t>
            </a:r>
            <a:r>
              <a:rPr dirty="0" sz="750" spc="-2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and</a:t>
            </a:r>
            <a:r>
              <a:rPr dirty="0" sz="750" spc="-2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>
                <a:solidFill>
                  <a:srgbClr val="3F3F3F"/>
                </a:solidFill>
                <a:latin typeface="Trebuchet MS"/>
                <a:cs typeface="Trebuchet MS"/>
              </a:rPr>
              <a:t>product</a:t>
            </a:r>
            <a:r>
              <a:rPr dirty="0" sz="750" spc="-2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750" spc="-20">
                <a:solidFill>
                  <a:srgbClr val="3F3F3F"/>
                </a:solidFill>
                <a:latin typeface="Trebuchet MS"/>
                <a:cs typeface="Trebuchet MS"/>
              </a:rPr>
              <a:t>sense</a:t>
            </a:r>
            <a:endParaRPr sz="75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577035" y="1785613"/>
            <a:ext cx="4123690" cy="4298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 spc="-25"/>
              <a:t>WHO</a:t>
            </a:r>
            <a:r>
              <a:rPr dirty="0" sz="2650" spc="-200"/>
              <a:t> </a:t>
            </a:r>
            <a:r>
              <a:rPr dirty="0" sz="2650"/>
              <a:t>ARE</a:t>
            </a:r>
            <a:r>
              <a:rPr dirty="0" sz="2650" spc="-140"/>
              <a:t> </a:t>
            </a:r>
            <a:r>
              <a:rPr dirty="0" sz="2650"/>
              <a:t>THE</a:t>
            </a:r>
            <a:r>
              <a:rPr dirty="0" sz="2650" spc="-45"/>
              <a:t> </a:t>
            </a:r>
            <a:r>
              <a:rPr dirty="0" sz="2650"/>
              <a:t>END</a:t>
            </a:r>
            <a:r>
              <a:rPr dirty="0" sz="2650" spc="-75"/>
              <a:t> </a:t>
            </a:r>
            <a:r>
              <a:rPr dirty="0" sz="2650" spc="-10"/>
              <a:t>USERS?</a:t>
            </a:r>
            <a:endParaRPr sz="2650"/>
          </a:p>
        </p:txBody>
      </p:sp>
      <p:pic>
        <p:nvPicPr>
          <p:cNvPr id="32" name="object 3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55692" y="1581912"/>
            <a:ext cx="1799843" cy="399287"/>
          </a:xfrm>
          <a:prstGeom prst="rect">
            <a:avLst/>
          </a:prstGeom>
        </p:spPr>
      </p:pic>
      <p:sp>
        <p:nvSpPr>
          <p:cNvPr id="33" name="object 3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b="0">
                <a:latin typeface="Trebuchet MS"/>
                <a:cs typeface="Trebuchet MS"/>
              </a:rPr>
              <a:t>10/5/2025</a:t>
            </a:r>
            <a:r>
              <a:rPr dirty="0" spc="470" b="0">
                <a:latin typeface="Trebuchet MS"/>
                <a:cs typeface="Trebuchet MS"/>
              </a:rPr>
              <a:t> </a:t>
            </a:r>
            <a:r>
              <a:rPr dirty="0"/>
              <a:t>Annual</a:t>
            </a:r>
            <a:r>
              <a:rPr dirty="0" spc="-5"/>
              <a:t> </a:t>
            </a:r>
            <a:r>
              <a:rPr dirty="0" spc="-10"/>
              <a:t>Review</a:t>
            </a:r>
          </a:p>
        </p:txBody>
      </p:sp>
      <p:sp>
        <p:nvSpPr>
          <p:cNvPr id="34" name="object 3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057655"/>
            <a:ext cx="10058400" cy="5659120"/>
          </a:xfrm>
          <a:custGeom>
            <a:avLst/>
            <a:gdLst/>
            <a:ahLst/>
            <a:cxnLst/>
            <a:rect l="l" t="t" r="r" b="b"/>
            <a:pathLst>
              <a:path w="10058400" h="5659120">
                <a:moveTo>
                  <a:pt x="10058400" y="5658611"/>
                </a:moveTo>
                <a:lnTo>
                  <a:pt x="0" y="5658611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5658611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4288" y="1051560"/>
            <a:ext cx="3944111" cy="566927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363211"/>
            <a:ext cx="374904" cy="235305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623290" y="6400100"/>
            <a:ext cx="1428115" cy="132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25"/>
              </a:lnSpc>
            </a:pPr>
            <a:r>
              <a:rPr dirty="0" sz="900">
                <a:solidFill>
                  <a:srgbClr val="2D83C3"/>
                </a:solidFill>
                <a:latin typeface="Trebuchet MS"/>
                <a:cs typeface="Trebuchet MS"/>
              </a:rPr>
              <a:t>10/5/2025</a:t>
            </a:r>
            <a:r>
              <a:rPr dirty="0" sz="900" spc="47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900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dirty="0" sz="900" spc="-5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900" spc="-10" b="1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6074664" y="1423416"/>
            <a:ext cx="299085" cy="299085"/>
          </a:xfrm>
          <a:custGeom>
            <a:avLst/>
            <a:gdLst/>
            <a:ahLst/>
            <a:cxnLst/>
            <a:rect l="l" t="t" r="r" b="b"/>
            <a:pathLst>
              <a:path w="299085" h="299085">
                <a:moveTo>
                  <a:pt x="149351" y="298704"/>
                </a:moveTo>
                <a:lnTo>
                  <a:pt x="103631" y="291084"/>
                </a:lnTo>
                <a:lnTo>
                  <a:pt x="62483" y="271272"/>
                </a:lnTo>
                <a:lnTo>
                  <a:pt x="28955" y="237744"/>
                </a:lnTo>
                <a:lnTo>
                  <a:pt x="7619" y="196596"/>
                </a:lnTo>
                <a:lnTo>
                  <a:pt x="0" y="149352"/>
                </a:lnTo>
                <a:lnTo>
                  <a:pt x="7619" y="103632"/>
                </a:lnTo>
                <a:lnTo>
                  <a:pt x="28955" y="62484"/>
                </a:lnTo>
                <a:lnTo>
                  <a:pt x="62483" y="28956"/>
                </a:lnTo>
                <a:lnTo>
                  <a:pt x="103631" y="7620"/>
                </a:lnTo>
                <a:lnTo>
                  <a:pt x="149351" y="0"/>
                </a:lnTo>
                <a:lnTo>
                  <a:pt x="196595" y="7620"/>
                </a:lnTo>
                <a:lnTo>
                  <a:pt x="237743" y="28956"/>
                </a:lnTo>
                <a:lnTo>
                  <a:pt x="271271" y="62484"/>
                </a:lnTo>
                <a:lnTo>
                  <a:pt x="291083" y="103632"/>
                </a:lnTo>
                <a:lnTo>
                  <a:pt x="298703" y="149352"/>
                </a:lnTo>
                <a:lnTo>
                  <a:pt x="291083" y="196596"/>
                </a:lnTo>
                <a:lnTo>
                  <a:pt x="271271" y="237744"/>
                </a:lnTo>
                <a:lnTo>
                  <a:pt x="237743" y="271272"/>
                </a:lnTo>
                <a:lnTo>
                  <a:pt x="196595" y="291084"/>
                </a:lnTo>
                <a:lnTo>
                  <a:pt x="149351" y="298704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9081516" y="5682996"/>
            <a:ext cx="539750" cy="539750"/>
          </a:xfrm>
          <a:custGeom>
            <a:avLst/>
            <a:gdLst/>
            <a:ahLst/>
            <a:cxnLst/>
            <a:rect l="l" t="t" r="r" b="b"/>
            <a:pathLst>
              <a:path w="539750" h="539750">
                <a:moveTo>
                  <a:pt x="269748" y="539495"/>
                </a:moveTo>
                <a:lnTo>
                  <a:pt x="222504" y="536447"/>
                </a:lnTo>
                <a:lnTo>
                  <a:pt x="176784" y="522731"/>
                </a:lnTo>
                <a:lnTo>
                  <a:pt x="134112" y="502919"/>
                </a:lnTo>
                <a:lnTo>
                  <a:pt x="96012" y="477011"/>
                </a:lnTo>
                <a:lnTo>
                  <a:pt x="64008" y="445007"/>
                </a:lnTo>
                <a:lnTo>
                  <a:pt x="38100" y="406907"/>
                </a:lnTo>
                <a:lnTo>
                  <a:pt x="18288" y="364235"/>
                </a:lnTo>
                <a:lnTo>
                  <a:pt x="4572" y="318515"/>
                </a:lnTo>
                <a:lnTo>
                  <a:pt x="0" y="269747"/>
                </a:lnTo>
                <a:lnTo>
                  <a:pt x="4572" y="222503"/>
                </a:lnTo>
                <a:lnTo>
                  <a:pt x="18288" y="176783"/>
                </a:lnTo>
                <a:lnTo>
                  <a:pt x="38100" y="134111"/>
                </a:lnTo>
                <a:lnTo>
                  <a:pt x="64008" y="96011"/>
                </a:lnTo>
                <a:lnTo>
                  <a:pt x="96012" y="64008"/>
                </a:lnTo>
                <a:lnTo>
                  <a:pt x="134112" y="38099"/>
                </a:lnTo>
                <a:lnTo>
                  <a:pt x="176784" y="18287"/>
                </a:lnTo>
                <a:lnTo>
                  <a:pt x="222504" y="4571"/>
                </a:lnTo>
                <a:lnTo>
                  <a:pt x="269748" y="0"/>
                </a:lnTo>
                <a:lnTo>
                  <a:pt x="318516" y="4571"/>
                </a:lnTo>
                <a:lnTo>
                  <a:pt x="364236" y="18287"/>
                </a:lnTo>
                <a:lnTo>
                  <a:pt x="406908" y="38099"/>
                </a:lnTo>
                <a:lnTo>
                  <a:pt x="445008" y="64008"/>
                </a:lnTo>
                <a:lnTo>
                  <a:pt x="477012" y="96011"/>
                </a:lnTo>
                <a:lnTo>
                  <a:pt x="502920" y="134111"/>
                </a:lnTo>
                <a:lnTo>
                  <a:pt x="522731" y="176783"/>
                </a:lnTo>
                <a:lnTo>
                  <a:pt x="536448" y="222503"/>
                </a:lnTo>
                <a:lnTo>
                  <a:pt x="539496" y="269747"/>
                </a:lnTo>
                <a:lnTo>
                  <a:pt x="536448" y="318515"/>
                </a:lnTo>
                <a:lnTo>
                  <a:pt x="522731" y="364235"/>
                </a:lnTo>
                <a:lnTo>
                  <a:pt x="502920" y="406907"/>
                </a:lnTo>
                <a:lnTo>
                  <a:pt x="477012" y="445007"/>
                </a:lnTo>
                <a:lnTo>
                  <a:pt x="445008" y="477011"/>
                </a:lnTo>
                <a:lnTo>
                  <a:pt x="406908" y="502919"/>
                </a:lnTo>
                <a:lnTo>
                  <a:pt x="364236" y="522731"/>
                </a:lnTo>
                <a:lnTo>
                  <a:pt x="318516" y="536447"/>
                </a:lnTo>
                <a:lnTo>
                  <a:pt x="269748" y="539495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11767" y="6111239"/>
            <a:ext cx="216407" cy="219455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38100" y="4206240"/>
            <a:ext cx="3406140" cy="2490470"/>
            <a:chOff x="38100" y="4206240"/>
            <a:chExt cx="3406140" cy="2490470"/>
          </a:xfrm>
        </p:grpSpPr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5572" y="6347460"/>
              <a:ext cx="3058667" cy="24383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100" y="4206240"/>
              <a:ext cx="1434083" cy="2490215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388139" y="1950841"/>
            <a:ext cx="8055609" cy="3823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5910" marR="520065" indent="-283845">
              <a:lnSpc>
                <a:spcPct val="141400"/>
              </a:lnSpc>
              <a:spcBef>
                <a:spcPts val="100"/>
              </a:spcBef>
              <a:buClr>
                <a:srgbClr val="2D936B"/>
              </a:buClr>
              <a:buSzPct val="78571"/>
              <a:buFont typeface="Wingdings"/>
              <a:buChar char=""/>
              <a:tabLst>
                <a:tab pos="295910" algn="l"/>
              </a:tabLst>
            </a:pPr>
            <a:r>
              <a:rPr dirty="0" sz="1400" b="1">
                <a:solidFill>
                  <a:srgbClr val="3F3F3F"/>
                </a:solidFill>
                <a:latin typeface="Trebuchet MS"/>
                <a:cs typeface="Trebuchet MS"/>
              </a:rPr>
              <a:t>pandas:</a:t>
            </a:r>
            <a:r>
              <a:rPr dirty="0" sz="1400" spc="-65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This</a:t>
            </a:r>
            <a:r>
              <a:rPr dirty="0" sz="1400" spc="-5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was</a:t>
            </a:r>
            <a:r>
              <a:rPr dirty="0" sz="1400" spc="-4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dirty="0" sz="1400" spc="-5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core</a:t>
            </a:r>
            <a:r>
              <a:rPr dirty="0" sz="1400" spc="-5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library</a:t>
            </a:r>
            <a:r>
              <a:rPr dirty="0" sz="1400" spc="-1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used</a:t>
            </a:r>
            <a:r>
              <a:rPr dirty="0" sz="1400" spc="-4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for</a:t>
            </a:r>
            <a:r>
              <a:rPr dirty="0" sz="1400" spc="-4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data</a:t>
            </a:r>
            <a:r>
              <a:rPr dirty="0" sz="1400" spc="-2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manipulation</a:t>
            </a:r>
            <a:r>
              <a:rPr dirty="0" sz="1400" spc="-4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and</a:t>
            </a:r>
            <a:r>
              <a:rPr dirty="0" sz="1400" spc="-5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analysis.</a:t>
            </a:r>
            <a:r>
              <a:rPr dirty="0" sz="1400" spc="-5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We</a:t>
            </a:r>
            <a:r>
              <a:rPr dirty="0" sz="1400" spc="-5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used</a:t>
            </a:r>
            <a:r>
              <a:rPr dirty="0" sz="1400" spc="-5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3F3F3F"/>
                </a:solidFill>
                <a:latin typeface="Trebuchet MS"/>
                <a:cs typeface="Trebuchet MS"/>
              </a:rPr>
              <a:t>pandas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DataFrames</a:t>
            </a:r>
            <a:r>
              <a:rPr dirty="0" sz="1400" spc="-1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to</a:t>
            </a:r>
            <a:r>
              <a:rPr dirty="0" sz="1400" spc="-6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load,</a:t>
            </a:r>
            <a:r>
              <a:rPr dirty="0" sz="1400" spc="-4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clean,</a:t>
            </a:r>
            <a:r>
              <a:rPr dirty="0" sz="1400" spc="-8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and</a:t>
            </a:r>
            <a:r>
              <a:rPr dirty="0" sz="1400" spc="-4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transform</a:t>
            </a:r>
            <a:r>
              <a:rPr dirty="0" sz="1400" spc="-2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dirty="0" sz="1400" spc="-6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data.</a:t>
            </a:r>
            <a:r>
              <a:rPr dirty="0" sz="1400" spc="-2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3F3F3F"/>
                </a:solidFill>
                <a:latin typeface="Trebuchet MS"/>
                <a:cs typeface="Trebuchet MS"/>
              </a:rPr>
              <a:t>Functions</a:t>
            </a:r>
            <a:endParaRPr sz="1400">
              <a:latin typeface="Trebuchet MS"/>
              <a:cs typeface="Trebuchet MS"/>
            </a:endParaRPr>
          </a:p>
          <a:p>
            <a:pPr marL="295910" marR="5080">
              <a:lnSpc>
                <a:spcPct val="140000"/>
              </a:lnSpc>
            </a:pP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like</a:t>
            </a:r>
            <a:r>
              <a:rPr dirty="0" sz="1400" spc="-6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3F3F3F"/>
                </a:solidFill>
                <a:latin typeface="Trebuchet MS"/>
                <a:cs typeface="Trebuchet MS"/>
              </a:rPr>
              <a:t>read_excel(),</a:t>
            </a:r>
            <a:r>
              <a:rPr dirty="0" sz="1400" spc="-9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head(),</a:t>
            </a:r>
            <a:r>
              <a:rPr dirty="0" sz="1400" spc="-6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info(),</a:t>
            </a:r>
            <a:r>
              <a:rPr dirty="0" sz="1400" spc="-4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isnull(),</a:t>
            </a:r>
            <a:r>
              <a:rPr dirty="0" sz="1400" spc="-6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sum(),</a:t>
            </a:r>
            <a:r>
              <a:rPr dirty="0" sz="1400" spc="-3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len(),</a:t>
            </a:r>
            <a:r>
              <a:rPr dirty="0" sz="1400" spc="-9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sort_values(),</a:t>
            </a:r>
            <a:r>
              <a:rPr dirty="0" sz="1400" spc="-3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dropna(),</a:t>
            </a:r>
            <a:r>
              <a:rPr dirty="0" sz="1400" spc="-4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replace(),</a:t>
            </a:r>
            <a:r>
              <a:rPr dirty="0" sz="1400" spc="-6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3F3F3F"/>
                </a:solidFill>
                <a:latin typeface="Trebuchet MS"/>
                <a:cs typeface="Trebuchet MS"/>
              </a:rPr>
              <a:t>value_c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ounts(),</a:t>
            </a:r>
            <a:r>
              <a:rPr dirty="0" sz="1400" spc="-8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groupby(),</a:t>
            </a:r>
            <a:r>
              <a:rPr dirty="0" sz="1400" spc="-9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mean(),</a:t>
            </a:r>
            <a:r>
              <a:rPr dirty="0" sz="1400" spc="-4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corr(),</a:t>
            </a:r>
            <a:r>
              <a:rPr dirty="0" sz="1400" spc="-6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and</a:t>
            </a:r>
            <a:r>
              <a:rPr dirty="0" sz="1400" spc="-2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describe()</a:t>
            </a:r>
            <a:r>
              <a:rPr dirty="0" sz="1400" spc="-6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are</a:t>
            </a:r>
            <a:r>
              <a:rPr dirty="0" sz="1400" spc="-1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all</a:t>
            </a:r>
            <a:r>
              <a:rPr dirty="0" sz="1400" spc="-6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part</a:t>
            </a:r>
            <a:r>
              <a:rPr dirty="0" sz="1400" spc="-2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of</a:t>
            </a:r>
            <a:r>
              <a:rPr dirty="0" sz="1400" spc="-5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pandas</a:t>
            </a:r>
            <a:r>
              <a:rPr dirty="0" sz="1400" spc="-3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and</a:t>
            </a:r>
            <a:r>
              <a:rPr dirty="0" sz="1400" spc="-6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were</a:t>
            </a:r>
            <a:r>
              <a:rPr dirty="0" sz="1400" spc="-4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essential</a:t>
            </a:r>
            <a:r>
              <a:rPr dirty="0" sz="1400" spc="-4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3F3F3F"/>
                </a:solidFill>
                <a:latin typeface="Trebuchet MS"/>
                <a:cs typeface="Trebuchet MS"/>
              </a:rPr>
              <a:t>for</a:t>
            </a:r>
            <a:endParaRPr sz="1400">
              <a:latin typeface="Trebuchet MS"/>
              <a:cs typeface="Trebuchet MS"/>
            </a:endParaRPr>
          </a:p>
          <a:p>
            <a:pPr marL="295910">
              <a:lnSpc>
                <a:spcPct val="100000"/>
              </a:lnSpc>
              <a:spcBef>
                <a:spcPts val="960"/>
              </a:spcBef>
            </a:pP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inspecting,</a:t>
            </a:r>
            <a:r>
              <a:rPr dirty="0" sz="1400" spc="-8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cleaning,</a:t>
            </a:r>
            <a:r>
              <a:rPr dirty="0" sz="1400" spc="-8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and</a:t>
            </a:r>
            <a:r>
              <a:rPr dirty="0" sz="1400" spc="-4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summarizing</a:t>
            </a:r>
            <a:r>
              <a:rPr dirty="0" sz="1400" spc="-3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dirty="0" sz="1400" spc="-2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3F3F3F"/>
                </a:solidFill>
                <a:latin typeface="Trebuchet MS"/>
                <a:cs typeface="Trebuchet MS"/>
              </a:rPr>
              <a:t>data.</a:t>
            </a:r>
            <a:endParaRPr sz="1400">
              <a:latin typeface="Trebuchet MS"/>
              <a:cs typeface="Trebuchet MS"/>
            </a:endParaRPr>
          </a:p>
          <a:p>
            <a:pPr marL="295910" marR="137160" indent="-283845">
              <a:lnSpc>
                <a:spcPct val="140000"/>
              </a:lnSpc>
              <a:spcBef>
                <a:spcPts val="540"/>
              </a:spcBef>
              <a:buClr>
                <a:srgbClr val="2D936B"/>
              </a:buClr>
              <a:buSzPct val="78571"/>
              <a:buFont typeface="Wingdings"/>
              <a:buChar char=""/>
              <a:tabLst>
                <a:tab pos="295910" algn="l"/>
              </a:tabLst>
            </a:pPr>
            <a:r>
              <a:rPr dirty="0" sz="1400" spc="-10" b="1">
                <a:solidFill>
                  <a:srgbClr val="3F3F3F"/>
                </a:solidFill>
                <a:latin typeface="Trebuchet MS"/>
                <a:cs typeface="Trebuchet MS"/>
              </a:rPr>
              <a:t>matplotlib.pyplot:</a:t>
            </a:r>
            <a:r>
              <a:rPr dirty="0" sz="1400" spc="-65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This</a:t>
            </a:r>
            <a:r>
              <a:rPr dirty="0" sz="1400" spc="-5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is</a:t>
            </a:r>
            <a:r>
              <a:rPr dirty="0" sz="1400" spc="-1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dirty="0" sz="1400" spc="-3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fundamental</a:t>
            </a:r>
            <a:r>
              <a:rPr dirty="0" sz="1400" spc="-5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plotting</a:t>
            </a:r>
            <a:r>
              <a:rPr dirty="0" sz="1400" spc="-3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library</a:t>
            </a:r>
            <a:r>
              <a:rPr dirty="0" sz="1400" spc="-1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in Python.</a:t>
            </a:r>
            <a:r>
              <a:rPr dirty="0" sz="1400" spc="-7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We</a:t>
            </a:r>
            <a:r>
              <a:rPr dirty="0" sz="1400" spc="-5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used</a:t>
            </a:r>
            <a:r>
              <a:rPr dirty="0" sz="1400" spc="-4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it to</a:t>
            </a:r>
            <a:r>
              <a:rPr dirty="0" sz="1400" spc="-2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create</a:t>
            </a:r>
            <a:r>
              <a:rPr dirty="0" sz="1400" spc="-3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3F3F3F"/>
                </a:solidFill>
                <a:latin typeface="Trebuchet MS"/>
                <a:cs typeface="Trebuchet MS"/>
              </a:rPr>
              <a:t>figures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and</a:t>
            </a:r>
            <a:r>
              <a:rPr dirty="0" sz="1400" spc="-3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axes</a:t>
            </a:r>
            <a:r>
              <a:rPr dirty="0" sz="1400" spc="-4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for</a:t>
            </a:r>
            <a:r>
              <a:rPr dirty="0" sz="1400" spc="-2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our</a:t>
            </a:r>
            <a:r>
              <a:rPr dirty="0" sz="1400" spc="-2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visualizations,</a:t>
            </a:r>
            <a:r>
              <a:rPr dirty="0" sz="1400" spc="-1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as</a:t>
            </a:r>
            <a:r>
              <a:rPr dirty="0" sz="1400" spc="-3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well</a:t>
            </a:r>
            <a:r>
              <a:rPr dirty="0" sz="1400" spc="-3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as</a:t>
            </a:r>
            <a:r>
              <a:rPr dirty="0" sz="1400" spc="-1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customize</a:t>
            </a:r>
            <a:r>
              <a:rPr dirty="0" sz="1400" spc="-4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elements</a:t>
            </a:r>
            <a:r>
              <a:rPr dirty="0" sz="1400" spc="-8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like</a:t>
            </a:r>
            <a:r>
              <a:rPr dirty="0" sz="1400" spc="-4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titles,</a:t>
            </a:r>
            <a:r>
              <a:rPr dirty="0" sz="1400" spc="-3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labels,</a:t>
            </a:r>
            <a:r>
              <a:rPr dirty="0" sz="1400" spc="-4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and</a:t>
            </a:r>
            <a:r>
              <a:rPr dirty="0" sz="1400" spc="-3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3F3F3F"/>
                </a:solidFill>
                <a:latin typeface="Trebuchet MS"/>
                <a:cs typeface="Trebuchet MS"/>
              </a:rPr>
              <a:t>ticks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(plt.figure(),</a:t>
            </a:r>
            <a:r>
              <a:rPr dirty="0" sz="1400" spc="-3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plt.title(),</a:t>
            </a:r>
            <a:r>
              <a:rPr dirty="0" sz="1400" spc="-4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3F3F3F"/>
                </a:solidFill>
                <a:latin typeface="Trebuchet MS"/>
                <a:cs typeface="Trebuchet MS"/>
              </a:rPr>
              <a:t>plt.xlabel(),</a:t>
            </a:r>
            <a:r>
              <a:rPr dirty="0" sz="1400" spc="-4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3F3F3F"/>
                </a:solidFill>
                <a:latin typeface="Trebuchet MS"/>
                <a:cs typeface="Trebuchet MS"/>
              </a:rPr>
              <a:t>plt.ylabel(),</a:t>
            </a:r>
            <a:r>
              <a:rPr dirty="0" sz="1400" spc="-4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plt.xticks(),</a:t>
            </a:r>
            <a:r>
              <a:rPr dirty="0" sz="1400" spc="-10">
                <a:solidFill>
                  <a:srgbClr val="3F3F3F"/>
                </a:solidFill>
                <a:latin typeface="Trebuchet MS"/>
                <a:cs typeface="Trebuchet MS"/>
              </a:rPr>
              <a:t> plt.tight_layout(),</a:t>
            </a:r>
            <a:r>
              <a:rPr dirty="0" sz="1400" spc="-3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3F3F3F"/>
                </a:solidFill>
                <a:latin typeface="Trebuchet MS"/>
                <a:cs typeface="Trebuchet MS"/>
              </a:rPr>
              <a:t>plt.show()).</a:t>
            </a:r>
            <a:endParaRPr sz="1400">
              <a:latin typeface="Trebuchet MS"/>
              <a:cs typeface="Trebuchet MS"/>
            </a:endParaRPr>
          </a:p>
          <a:p>
            <a:pPr marL="295910" marR="52069" indent="-283845">
              <a:lnSpc>
                <a:spcPct val="140000"/>
              </a:lnSpc>
              <a:spcBef>
                <a:spcPts val="805"/>
              </a:spcBef>
              <a:buClr>
                <a:srgbClr val="2D936B"/>
              </a:buClr>
              <a:buSzPct val="78571"/>
              <a:buFont typeface="Wingdings"/>
              <a:buChar char=""/>
              <a:tabLst>
                <a:tab pos="295910" algn="l"/>
              </a:tabLst>
            </a:pPr>
            <a:r>
              <a:rPr dirty="0" sz="1400" b="1">
                <a:solidFill>
                  <a:srgbClr val="3F3F3F"/>
                </a:solidFill>
                <a:latin typeface="Trebuchet MS"/>
                <a:cs typeface="Trebuchet MS"/>
              </a:rPr>
              <a:t>seaborn:</a:t>
            </a:r>
            <a:r>
              <a:rPr dirty="0" sz="1400" spc="-35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Built</a:t>
            </a:r>
            <a:r>
              <a:rPr dirty="0" sz="1400" spc="-3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on</a:t>
            </a:r>
            <a:r>
              <a:rPr dirty="0" sz="1400" spc="-5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top</a:t>
            </a:r>
            <a:r>
              <a:rPr dirty="0" sz="1400" spc="-3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of</a:t>
            </a:r>
            <a:r>
              <a:rPr dirty="0" sz="1400" spc="-4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matplotlib,</a:t>
            </a:r>
            <a:r>
              <a:rPr dirty="0" sz="1400" spc="-4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seaborn</a:t>
            </a:r>
            <a:r>
              <a:rPr dirty="0" sz="1400" spc="-3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provides</a:t>
            </a:r>
            <a:r>
              <a:rPr dirty="0" sz="1400" spc="-1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dirty="0" sz="1400" spc="-3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3F3F3F"/>
                </a:solidFill>
                <a:latin typeface="Trebuchet MS"/>
                <a:cs typeface="Trebuchet MS"/>
              </a:rPr>
              <a:t>high-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level</a:t>
            </a:r>
            <a:r>
              <a:rPr dirty="0" sz="1400" spc="-5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interface</a:t>
            </a:r>
            <a:r>
              <a:rPr dirty="0" sz="1400" spc="-3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for</a:t>
            </a:r>
            <a:r>
              <a:rPr dirty="0" sz="1400" spc="-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3F3F3F"/>
                </a:solidFill>
                <a:latin typeface="Trebuchet MS"/>
                <a:cs typeface="Trebuchet MS"/>
              </a:rPr>
              <a:t>creating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attractive</a:t>
            </a:r>
            <a:r>
              <a:rPr dirty="0" sz="1400" spc="-1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and</a:t>
            </a:r>
            <a:r>
              <a:rPr dirty="0" sz="1400" spc="-5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informative</a:t>
            </a:r>
            <a:r>
              <a:rPr dirty="0" sz="1400" spc="-3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statistical</a:t>
            </a:r>
            <a:r>
              <a:rPr dirty="0" sz="1400" spc="-1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graphics.</a:t>
            </a:r>
            <a:r>
              <a:rPr dirty="0" sz="1400" spc="-4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We</a:t>
            </a:r>
            <a:r>
              <a:rPr dirty="0" sz="1400" spc="-7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used</a:t>
            </a:r>
            <a:r>
              <a:rPr dirty="0" sz="1400" spc="-7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seaborn</a:t>
            </a:r>
            <a:r>
              <a:rPr dirty="0" sz="1400" spc="-4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to</a:t>
            </a:r>
            <a:r>
              <a:rPr dirty="0" sz="1400" spc="-3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generate</a:t>
            </a:r>
            <a:r>
              <a:rPr dirty="0" sz="1400" spc="-7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dirty="0" sz="1400" spc="-5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bar</a:t>
            </a:r>
            <a:r>
              <a:rPr dirty="0" sz="1400" spc="-1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3F3F3F"/>
                </a:solidFill>
                <a:latin typeface="Trebuchet MS"/>
                <a:cs typeface="Trebuchet MS"/>
              </a:rPr>
              <a:t>charts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(barplot()),</a:t>
            </a:r>
            <a:r>
              <a:rPr dirty="0" sz="1400" spc="-7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scatter</a:t>
            </a:r>
            <a:r>
              <a:rPr dirty="0" sz="1400" spc="-3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plots</a:t>
            </a:r>
            <a:r>
              <a:rPr dirty="0" sz="1400" spc="-6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(scatterplot()),</a:t>
            </a:r>
            <a:r>
              <a:rPr dirty="0" sz="1400" spc="-5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and</a:t>
            </a:r>
            <a:r>
              <a:rPr dirty="0" sz="1400" spc="-5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histograms</a:t>
            </a:r>
            <a:r>
              <a:rPr dirty="0" sz="1400" spc="-4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(histplot())</a:t>
            </a:r>
            <a:r>
              <a:rPr dirty="0" sz="1400" spc="-4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to</a:t>
            </a:r>
            <a:r>
              <a:rPr dirty="0" sz="1400" spc="-4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visualize</a:t>
            </a:r>
            <a:r>
              <a:rPr dirty="0" sz="1400" spc="-4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dirty="0" sz="1400" spc="-3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data</a:t>
            </a:r>
            <a:r>
              <a:rPr dirty="0" sz="1400" spc="-4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>
                <a:solidFill>
                  <a:srgbClr val="3F3F3F"/>
                </a:solidFill>
                <a:latin typeface="Trebuchet MS"/>
                <a:cs typeface="Trebuchet MS"/>
              </a:rPr>
              <a:t>and</a:t>
            </a:r>
            <a:r>
              <a:rPr dirty="0" sz="1400" spc="-3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3F3F3F"/>
                </a:solidFill>
                <a:latin typeface="Trebuchet MS"/>
                <a:cs typeface="Trebuchet MS"/>
              </a:rPr>
              <a:t>our </a:t>
            </a:r>
            <a:r>
              <a:rPr dirty="0" sz="1400" spc="-10">
                <a:solidFill>
                  <a:srgbClr val="3F3F3F"/>
                </a:solidFill>
                <a:latin typeface="Trebuchet MS"/>
                <a:cs typeface="Trebuchet MS"/>
              </a:rPr>
              <a:t>findings.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5</a:t>
            </a:fld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610619" y="1412169"/>
            <a:ext cx="3926840" cy="6273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Technology</a:t>
            </a:r>
            <a:r>
              <a:rPr dirty="0" spc="-245"/>
              <a:t> </a:t>
            </a:r>
            <a:r>
              <a:rPr dirty="0" spc="-20"/>
              <a:t>Used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717535" y="5483352"/>
            <a:ext cx="378460" cy="378460"/>
          </a:xfrm>
          <a:custGeom>
            <a:avLst/>
            <a:gdLst/>
            <a:ahLst/>
            <a:cxnLst/>
            <a:rect l="l" t="t" r="r" b="b"/>
            <a:pathLst>
              <a:path w="378459" h="378460">
                <a:moveTo>
                  <a:pt x="377951" y="377951"/>
                </a:moveTo>
                <a:lnTo>
                  <a:pt x="0" y="377951"/>
                </a:lnTo>
                <a:lnTo>
                  <a:pt x="0" y="0"/>
                </a:lnTo>
                <a:lnTo>
                  <a:pt x="377951" y="0"/>
                </a:lnTo>
                <a:lnTo>
                  <a:pt x="377951" y="377951"/>
                </a:lnTo>
                <a:close/>
              </a:path>
            </a:pathLst>
          </a:custGeom>
          <a:solidFill>
            <a:srgbClr val="42AF5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63211"/>
            <a:ext cx="374904" cy="2353055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5522976" y="2461260"/>
            <a:ext cx="2344420" cy="3611879"/>
            <a:chOff x="5522976" y="2461260"/>
            <a:chExt cx="2344420" cy="3611879"/>
          </a:xfrm>
        </p:grpSpPr>
        <p:sp>
          <p:nvSpPr>
            <p:cNvPr id="5" name="object 5" descr=""/>
            <p:cNvSpPr/>
            <p:nvPr/>
          </p:nvSpPr>
          <p:spPr>
            <a:xfrm>
              <a:off x="5522976" y="2461260"/>
              <a:ext cx="264160" cy="264160"/>
            </a:xfrm>
            <a:custGeom>
              <a:avLst/>
              <a:gdLst/>
              <a:ahLst/>
              <a:cxnLst/>
              <a:rect l="l" t="t" r="r" b="b"/>
              <a:pathLst>
                <a:path w="264160" h="264160">
                  <a:moveTo>
                    <a:pt x="263651" y="263651"/>
                  </a:moveTo>
                  <a:lnTo>
                    <a:pt x="0" y="263651"/>
                  </a:lnTo>
                  <a:lnTo>
                    <a:pt x="0" y="0"/>
                  </a:lnTo>
                  <a:lnTo>
                    <a:pt x="263651" y="0"/>
                  </a:lnTo>
                  <a:lnTo>
                    <a:pt x="263651" y="263651"/>
                  </a:lnTo>
                  <a:close/>
                </a:path>
              </a:pathLst>
            </a:custGeom>
            <a:solidFill>
              <a:srgbClr val="2D83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717536" y="5923787"/>
              <a:ext cx="149860" cy="149860"/>
            </a:xfrm>
            <a:custGeom>
              <a:avLst/>
              <a:gdLst/>
              <a:ahLst/>
              <a:cxnLst/>
              <a:rect l="l" t="t" r="r" b="b"/>
              <a:pathLst>
                <a:path w="149859" h="149860">
                  <a:moveTo>
                    <a:pt x="149351" y="149351"/>
                  </a:moveTo>
                  <a:lnTo>
                    <a:pt x="0" y="149351"/>
                  </a:lnTo>
                  <a:lnTo>
                    <a:pt x="0" y="0"/>
                  </a:lnTo>
                  <a:lnTo>
                    <a:pt x="149351" y="0"/>
                  </a:lnTo>
                  <a:lnTo>
                    <a:pt x="149351" y="149351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4816" y="6397752"/>
            <a:ext cx="243839" cy="15849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RESULTS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566378" y="6087905"/>
            <a:ext cx="989965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1650">
                <a:solidFill>
                  <a:srgbClr val="0070BF"/>
                </a:solidFill>
                <a:uFill>
                  <a:solidFill>
                    <a:srgbClr val="0070BF"/>
                  </a:solidFill>
                </a:uFill>
                <a:latin typeface="Trebuchet MS"/>
                <a:cs typeface="Trebuchet MS"/>
              </a:rPr>
              <a:t>Demo</a:t>
            </a:r>
            <a:r>
              <a:rPr dirty="0" u="sng" sz="1650" spc="-85">
                <a:solidFill>
                  <a:srgbClr val="0070BF"/>
                </a:solidFill>
                <a:uFill>
                  <a:solidFill>
                    <a:srgbClr val="0070BF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1650" spc="-20">
                <a:solidFill>
                  <a:srgbClr val="0070BF"/>
                </a:solidFill>
                <a:uFill>
                  <a:solidFill>
                    <a:srgbClr val="0070BF"/>
                  </a:solidFill>
                </a:uFill>
                <a:latin typeface="Trebuchet MS"/>
                <a:cs typeface="Trebuchet MS"/>
              </a:rPr>
              <a:t>Link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30993" y="2251960"/>
            <a:ext cx="1985010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10">
                <a:solidFill>
                  <a:srgbClr val="3F3F3F"/>
                </a:solidFill>
                <a:latin typeface="Trebuchet MS"/>
                <a:cs typeface="Trebuchet MS"/>
              </a:rPr>
              <a:t>Distribution</a:t>
            </a:r>
            <a:r>
              <a:rPr dirty="0" sz="1650" spc="-8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650">
                <a:solidFill>
                  <a:srgbClr val="3F3F3F"/>
                </a:solidFill>
                <a:latin typeface="Trebuchet MS"/>
                <a:cs typeface="Trebuchet MS"/>
              </a:rPr>
              <a:t>of</a:t>
            </a:r>
            <a:r>
              <a:rPr dirty="0" sz="1650" spc="5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650" spc="-10">
                <a:solidFill>
                  <a:srgbClr val="3F3F3F"/>
                </a:solidFill>
                <a:latin typeface="Trebuchet MS"/>
                <a:cs typeface="Trebuchet MS"/>
              </a:rPr>
              <a:t>Prices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524017" y="2251960"/>
            <a:ext cx="2778125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10">
                <a:solidFill>
                  <a:srgbClr val="3F3F3F"/>
                </a:solidFill>
                <a:latin typeface="Trebuchet MS"/>
                <a:cs typeface="Trebuchet MS"/>
              </a:rPr>
              <a:t>Price</a:t>
            </a:r>
            <a:r>
              <a:rPr dirty="0" sz="1650" spc="-10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650">
                <a:solidFill>
                  <a:srgbClr val="3F3F3F"/>
                </a:solidFill>
                <a:latin typeface="Trebuchet MS"/>
                <a:cs typeface="Trebuchet MS"/>
              </a:rPr>
              <a:t>Distribution</a:t>
            </a:r>
            <a:r>
              <a:rPr dirty="0" sz="1650" spc="-11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650">
                <a:solidFill>
                  <a:srgbClr val="3F3F3F"/>
                </a:solidFill>
                <a:latin typeface="Trebuchet MS"/>
                <a:cs typeface="Trebuchet MS"/>
              </a:rPr>
              <a:t>by</a:t>
            </a:r>
            <a:r>
              <a:rPr dirty="0" sz="1650" spc="-6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650" spc="-10">
                <a:solidFill>
                  <a:srgbClr val="3F3F3F"/>
                </a:solidFill>
                <a:latin typeface="Trebuchet MS"/>
                <a:cs typeface="Trebuchet MS"/>
              </a:rPr>
              <a:t>Location</a:t>
            </a:r>
            <a:endParaRPr sz="1650">
              <a:latin typeface="Trebuchet MS"/>
              <a:cs typeface="Trebuchet MS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5947" y="2628900"/>
            <a:ext cx="4102608" cy="3534155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6152" y="2654807"/>
            <a:ext cx="4687824" cy="3416808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1266449" y="6400100"/>
            <a:ext cx="139700" cy="1327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25"/>
              </a:lnSpc>
            </a:pPr>
            <a:r>
              <a:rPr dirty="0" sz="900" spc="-40" b="1">
                <a:solidFill>
                  <a:srgbClr val="2D83C3"/>
                </a:solidFill>
                <a:latin typeface="Trebuchet MS"/>
                <a:cs typeface="Trebuchet MS"/>
              </a:rPr>
              <a:t>An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10590" y="6387400"/>
            <a:ext cx="561340" cy="15811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900" spc="-10">
                <a:solidFill>
                  <a:srgbClr val="2D83C3"/>
                </a:solidFill>
                <a:latin typeface="Trebuchet MS"/>
                <a:cs typeface="Trebuchet MS"/>
              </a:rPr>
              <a:t>10/5/2025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392052" y="6387400"/>
            <a:ext cx="671830" cy="15811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900" b="1">
                <a:solidFill>
                  <a:srgbClr val="2D83C3"/>
                </a:solidFill>
                <a:latin typeface="Trebuchet MS"/>
                <a:cs typeface="Trebuchet MS"/>
              </a:rPr>
              <a:t>nual </a:t>
            </a:r>
            <a:r>
              <a:rPr dirty="0" sz="900" spc="-10" b="1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6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63211"/>
            <a:ext cx="374904" cy="2353055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451104" y="3919727"/>
            <a:ext cx="378460" cy="325120"/>
          </a:xfrm>
          <a:custGeom>
            <a:avLst/>
            <a:gdLst/>
            <a:ahLst/>
            <a:cxnLst/>
            <a:rect l="l" t="t" r="r" b="b"/>
            <a:pathLst>
              <a:path w="378459" h="325120">
                <a:moveTo>
                  <a:pt x="297179" y="324612"/>
                </a:moveTo>
                <a:lnTo>
                  <a:pt x="82295" y="324612"/>
                </a:lnTo>
                <a:lnTo>
                  <a:pt x="0" y="163068"/>
                </a:lnTo>
                <a:lnTo>
                  <a:pt x="82295" y="0"/>
                </a:lnTo>
                <a:lnTo>
                  <a:pt x="297179" y="0"/>
                </a:lnTo>
                <a:lnTo>
                  <a:pt x="377952" y="163068"/>
                </a:lnTo>
                <a:lnTo>
                  <a:pt x="297179" y="324612"/>
                </a:lnTo>
                <a:close/>
              </a:path>
            </a:pathLst>
          </a:custGeom>
          <a:solidFill>
            <a:srgbClr val="5DCAE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8974835" y="2872740"/>
            <a:ext cx="490855" cy="416559"/>
            <a:chOff x="8974835" y="2872740"/>
            <a:chExt cx="490855" cy="416559"/>
          </a:xfrm>
        </p:grpSpPr>
        <p:sp>
          <p:nvSpPr>
            <p:cNvPr id="5" name="object 5" descr=""/>
            <p:cNvSpPr/>
            <p:nvPr/>
          </p:nvSpPr>
          <p:spPr>
            <a:xfrm>
              <a:off x="9169907" y="3034283"/>
              <a:ext cx="295910" cy="254635"/>
            </a:xfrm>
            <a:custGeom>
              <a:avLst/>
              <a:gdLst/>
              <a:ahLst/>
              <a:cxnLst/>
              <a:rect l="l" t="t" r="r" b="b"/>
              <a:pathLst>
                <a:path w="295909" h="254635">
                  <a:moveTo>
                    <a:pt x="231648" y="254508"/>
                  </a:moveTo>
                  <a:lnTo>
                    <a:pt x="62484" y="254508"/>
                  </a:lnTo>
                  <a:lnTo>
                    <a:pt x="0" y="126491"/>
                  </a:lnTo>
                  <a:lnTo>
                    <a:pt x="62484" y="0"/>
                  </a:lnTo>
                  <a:lnTo>
                    <a:pt x="231648" y="0"/>
                  </a:lnTo>
                  <a:lnTo>
                    <a:pt x="295656" y="126491"/>
                  </a:lnTo>
                  <a:lnTo>
                    <a:pt x="231648" y="254508"/>
                  </a:lnTo>
                  <a:close/>
                </a:path>
              </a:pathLst>
            </a:custGeom>
            <a:solidFill>
              <a:srgbClr val="2D8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74835" y="2872740"/>
              <a:ext cx="199643" cy="170687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26744" y="1573870"/>
            <a:ext cx="2204720" cy="5670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50"/>
              <a:t>Thank</a:t>
            </a:r>
            <a:r>
              <a:rPr dirty="0" sz="3550" spc="-170"/>
              <a:t> </a:t>
            </a:r>
            <a:r>
              <a:rPr dirty="0" sz="3550" spc="-25"/>
              <a:t>you</a:t>
            </a:r>
            <a:endParaRPr sz="3550"/>
          </a:p>
        </p:txBody>
      </p:sp>
      <p:sp>
        <p:nvSpPr>
          <p:cNvPr id="8" name="object 8" descr=""/>
          <p:cNvSpPr txBox="1"/>
          <p:nvPr/>
        </p:nvSpPr>
        <p:spPr>
          <a:xfrm>
            <a:off x="3917629" y="4908208"/>
            <a:ext cx="8636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0">
                <a:latin typeface="Trebuchet MS"/>
                <a:cs typeface="Trebuchet MS"/>
              </a:rPr>
              <a:t>.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930353" y="4908208"/>
            <a:ext cx="8636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0">
                <a:latin typeface="Trebuchet MS"/>
                <a:cs typeface="Trebuchet MS"/>
              </a:rPr>
              <a:t>.</a:t>
            </a:r>
            <a:endParaRPr sz="1300">
              <a:latin typeface="Trebuchet MS"/>
              <a:cs typeface="Trebuchet MS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7784" y="6397752"/>
            <a:ext cx="1769363" cy="158495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7095" y="2427732"/>
            <a:ext cx="4177283" cy="2983991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44896" y="2427732"/>
            <a:ext cx="4181856" cy="2983991"/>
          </a:xfrm>
          <a:prstGeom prst="rect">
            <a:avLst/>
          </a:prstGeom>
        </p:spPr>
      </p:pic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b="0">
                <a:latin typeface="Trebuchet MS"/>
                <a:cs typeface="Trebuchet MS"/>
              </a:rPr>
              <a:t>10/5/2025</a:t>
            </a:r>
            <a:r>
              <a:rPr dirty="0" spc="470" b="0">
                <a:latin typeface="Trebuchet MS"/>
                <a:cs typeface="Trebuchet MS"/>
              </a:rPr>
              <a:t> </a:t>
            </a:r>
            <a:r>
              <a:rPr dirty="0"/>
              <a:t>Annual</a:t>
            </a:r>
            <a:r>
              <a:rPr dirty="0" spc="-5"/>
              <a:t> </a:t>
            </a:r>
            <a:r>
              <a:rPr dirty="0" spc="-10"/>
              <a:t>Review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7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dirty="0" spc="-50"/>
              <a:t>7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Ganesh Bainoor</dc:creator>
  <dc:title>Microsoft PowerPoint - Mahesh_Air_BNB_Hotel_Booking_Analysis.pptx</dc:title>
  <dcterms:created xsi:type="dcterms:W3CDTF">2025-10-07T18:53:19Z</dcterms:created>
  <dcterms:modified xsi:type="dcterms:W3CDTF">2025-10-07T18:53:19Z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2025-10-08T00:00:00Z</vt:filetime>
  </property>
  <property fmtid="{D5CDD505-2E9C-101B-9397-08002B2CF9AE}" pid="3" name="LastSaved">
    <vt:filetime>2025-10-07T00:00:00Z</vt:filetime>
  </property>
  <property fmtid="{D5CDD505-2E9C-101B-9397-08002B2CF9AE}" pid="4" name="Producer">
    <vt:lpwstr>Microsoft: Print To PDF</vt:lpwstr>
  </property>
</Properties>
</file>