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tiswarren:Desktop:RI%20ETOH%20Stats:2011-2014%20UEM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tiswarren:Desktop:Otis:Diversion%20Program:ETOH%20Stats:2012%20%3e5%20insuranc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tiswarren:Desktop:RI%20ETOH%20Stats:2011-2014%20UEMF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tiswarren:Desktop:Otis:Diversion%20Program:ETOH%20Stats:2012%20%3e5%20insur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8923665791776"/>
          <c:y val="0.0694444444444444"/>
          <c:w val="0.734156605424322"/>
          <c:h val="0.822469378827647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30899092776446"/>
          <c:y val="0.0494296577946768"/>
          <c:w val="0.698369565217391"/>
          <c:h val="0.950570342205323"/>
        </c:manualLayout>
      </c:layout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00FF"/>
              </a:solidFill>
            </c:spPr>
          </c:dPt>
          <c:dPt>
            <c:idx val="1"/>
            <c:bubble3D val="0"/>
            <c:spPr>
              <a:solidFill>
                <a:srgbClr val="000090"/>
              </a:solidFill>
            </c:spPr>
          </c:dPt>
          <c:dPt>
            <c:idx val="2"/>
            <c:bubble3D val="0"/>
          </c:dPt>
          <c:dPt>
            <c:idx val="3"/>
            <c:bubble3D val="0"/>
            <c:spPr>
              <a:solidFill>
                <a:srgbClr val="FFFF00"/>
              </a:solidFill>
            </c:spPr>
          </c:dPt>
          <c:cat>
            <c:strRef>
              <c:f>Sheet1!$E$2:$E$5</c:f>
              <c:strCache>
                <c:ptCount val="4"/>
                <c:pt idx="0">
                  <c:v>Total State</c:v>
                </c:pt>
                <c:pt idx="1">
                  <c:v>Total Private</c:v>
                </c:pt>
                <c:pt idx="2">
                  <c:v>Total Fedral</c:v>
                </c:pt>
                <c:pt idx="3">
                  <c:v>Total Uninsured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10.0</c:v>
                </c:pt>
                <c:pt idx="1">
                  <c:v>22.0</c:v>
                </c:pt>
                <c:pt idx="2">
                  <c:v>1684.0</c:v>
                </c:pt>
                <c:pt idx="3">
                  <c:v>657.0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22392183203945"/>
          <c:y val="0.0725163309052858"/>
          <c:w val="0.734156605424322"/>
          <c:h val="0.82246937882764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366FF"/>
              </a:solidFill>
            </c:spPr>
          </c:dPt>
          <c:dPt>
            <c:idx val="1"/>
            <c:bubble3D val="0"/>
            <c:spPr>
              <a:solidFill>
                <a:srgbClr val="660066"/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cat>
            <c:strRef>
              <c:f>Sheet1!$N$11:$N$14</c:f>
              <c:strCache>
                <c:ptCount val="4"/>
                <c:pt idx="0">
                  <c:v>Total State</c:v>
                </c:pt>
                <c:pt idx="1">
                  <c:v>Total Private</c:v>
                </c:pt>
                <c:pt idx="2">
                  <c:v>Total Federal</c:v>
                </c:pt>
                <c:pt idx="3">
                  <c:v>Total Uninsured</c:v>
                </c:pt>
              </c:strCache>
            </c:strRef>
          </c:cat>
          <c:val>
            <c:numRef>
              <c:f>Sheet1!$P$11:$P$14</c:f>
              <c:numCache>
                <c:formatCode>0</c:formatCode>
                <c:ptCount val="4"/>
                <c:pt idx="0">
                  <c:v>0.880624309793529</c:v>
                </c:pt>
                <c:pt idx="1">
                  <c:v>1.188842818221264</c:v>
                </c:pt>
                <c:pt idx="2">
                  <c:v>53.87219215161915</c:v>
                </c:pt>
                <c:pt idx="3">
                  <c:v>44.0532310974213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F7BB-53BB-2B4D-BC38-5A769DF5F0B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8572-BDE7-4541-B808-25E93764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r>
              <a:rPr lang="en-US" baseline="0" dirty="0" smtClean="0"/>
              <a:t> that I am not an expert, tried to look at this from a bird’s eye view.  Also how I got involved- frustrations with local program development.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did not use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r>
              <a:rPr lang="en-US" baseline="0" dirty="0" smtClean="0"/>
              <a:t> Difficult to describe. “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know it when I see it phenomenon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Complexity and heterogeneity of the subject makes it difficult to study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many of us this problem is personal.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data. Local</a:t>
            </a:r>
            <a:r>
              <a:rPr lang="en-US" baseline="0" dirty="0" smtClean="0"/>
              <a:t> solutions to local problems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Phenomenon of the city with a county hospital. The question of who’s problem is this is easily answered.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anecdotes from Providence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ongoing, expect the Pie to close</a:t>
            </a:r>
          </a:p>
          <a:p>
            <a:endParaRPr lang="en-US" dirty="0" smtClean="0"/>
          </a:p>
          <a:p>
            <a:r>
              <a:rPr lang="en-US" dirty="0" smtClean="0"/>
              <a:t>31 states have expanded Medicaid</a:t>
            </a:r>
            <a:r>
              <a:rPr lang="en-US" baseline="0" dirty="0" smtClean="0"/>
              <a:t> under </a:t>
            </a:r>
            <a:r>
              <a:rPr lang="en-US" baseline="0" dirty="0" err="1" smtClean="0"/>
              <a:t>Obamacare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question of who’s problem is it is becoming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CBEEB-B6EB-AD43-AFD9-73C176514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assume we we all here out of frustration in our clinical practice.  While I recognize we provide stabilization, I am inherently complicit in </a:t>
            </a:r>
            <a:r>
              <a:rPr lang="en-US" baseline="0" dirty="0" err="1" smtClean="0"/>
              <a:t>recitivislm</a:t>
            </a:r>
            <a:r>
              <a:rPr lang="en-US" baseline="0" dirty="0" smtClean="0"/>
              <a:t>.- d/</a:t>
            </a:r>
            <a:r>
              <a:rPr lang="en-US" baseline="0" dirty="0" err="1" smtClean="0"/>
              <a:t>cing</a:t>
            </a:r>
            <a:r>
              <a:rPr lang="en-US" baseline="0" dirty="0" smtClean="0"/>
              <a:t> someone in that sweet spot.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triage studies- David Ross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Fundraising to be as varied as the fundraising</a:t>
            </a:r>
            <a:r>
              <a:rPr lang="en-US" baseline="0" dirty="0" smtClean="0"/>
              <a:t> that these centers use. Phase 3 is hardest.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about</a:t>
            </a:r>
            <a:r>
              <a:rPr lang="en-US" baseline="0" dirty="0" smtClean="0"/>
              <a:t> how individual programs could benefit from communal knowledge. Wary of imposing requests on </a:t>
            </a:r>
            <a:r>
              <a:rPr lang="en-US" baseline="0" dirty="0" err="1" smtClean="0"/>
              <a:t>progrmas</a:t>
            </a:r>
            <a:r>
              <a:rPr lang="en-US" baseline="0" dirty="0" smtClean="0"/>
              <a:t> that have been doing this for longer than I have been.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Benefits to the program- better funding, possible ability to bill!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8572-BDE7-4541-B808-25E937646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National Sobering Collaborative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10/25/15</a:t>
            </a:r>
          </a:p>
          <a:p>
            <a:r>
              <a:rPr lang="en-US" dirty="0" smtClean="0"/>
              <a:t>Melanie Lippmann</a:t>
            </a:r>
            <a:r>
              <a:rPr lang="en-US" dirty="0"/>
              <a:t> </a:t>
            </a:r>
            <a:r>
              <a:rPr lang="en-US" dirty="0" smtClean="0"/>
              <a:t>MD</a:t>
            </a:r>
          </a:p>
          <a:p>
            <a:r>
              <a:rPr lang="en-US" dirty="0" smtClean="0"/>
              <a:t>Otis Warren MD</a:t>
            </a:r>
          </a:p>
        </p:txBody>
      </p:sp>
    </p:spTree>
    <p:extLst>
      <p:ext uri="{BB962C8B-B14F-4D97-AF65-F5344CB8AC3E}">
        <p14:creationId xmlns:p14="http://schemas.microsoft.com/office/powerpoint/2010/main" val="362700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931920"/>
          </a:xfrm>
        </p:spPr>
        <p:txBody>
          <a:bodyPr/>
          <a:lstStyle/>
          <a:p>
            <a:r>
              <a:rPr lang="en-US" dirty="0" smtClean="0"/>
              <a:t>To advance </a:t>
            </a:r>
            <a:r>
              <a:rPr lang="en-US" b="1" dirty="0" smtClean="0"/>
              <a:t>Advocacy, Research </a:t>
            </a:r>
            <a:r>
              <a:rPr lang="en-US" dirty="0" smtClean="0"/>
              <a:t>and</a:t>
            </a:r>
            <a:r>
              <a:rPr lang="en-US" b="1" dirty="0" smtClean="0"/>
              <a:t> Policy </a:t>
            </a:r>
            <a:r>
              <a:rPr lang="en-US" dirty="0" smtClean="0"/>
              <a:t>to improve the care of the </a:t>
            </a:r>
            <a:r>
              <a:rPr lang="en-US" b="1" dirty="0" smtClean="0"/>
              <a:t>Intoxicated Person.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3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Problems and the Paradoxes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Intoxicated (predominantly ETOH) brought to attention of the public. </a:t>
            </a:r>
          </a:p>
          <a:p>
            <a:pPr lvl="1"/>
            <a:r>
              <a:rPr lang="en-US" dirty="0" smtClean="0"/>
              <a:t>Homeless</a:t>
            </a:r>
          </a:p>
          <a:p>
            <a:pPr lvl="1"/>
            <a:r>
              <a:rPr lang="en-US" dirty="0" smtClean="0"/>
              <a:t>Irony of where this intoxication presents</a:t>
            </a:r>
          </a:p>
          <a:p>
            <a:pPr lvl="1"/>
            <a:r>
              <a:rPr lang="en-US" dirty="0" smtClean="0"/>
              <a:t>Hospital vs. Jail</a:t>
            </a:r>
          </a:p>
          <a:p>
            <a:r>
              <a:rPr lang="en-US" dirty="0" smtClean="0"/>
              <a:t>Incredible burden on society </a:t>
            </a:r>
          </a:p>
          <a:p>
            <a:pPr lvl="1"/>
            <a:r>
              <a:rPr lang="en-US" dirty="0" smtClean="0"/>
              <a:t>Cities</a:t>
            </a:r>
          </a:p>
          <a:p>
            <a:pPr lvl="1"/>
            <a:r>
              <a:rPr lang="en-US" dirty="0" smtClean="0"/>
              <a:t>EMS</a:t>
            </a:r>
          </a:p>
          <a:p>
            <a:pPr lvl="1"/>
            <a:r>
              <a:rPr lang="en-US" dirty="0" smtClean="0"/>
              <a:t>Hospitals</a:t>
            </a:r>
          </a:p>
          <a:p>
            <a:pPr lvl="1"/>
            <a:r>
              <a:rPr lang="en-US" dirty="0" smtClean="0"/>
              <a:t>Payers</a:t>
            </a:r>
          </a:p>
          <a:p>
            <a:pPr lvl="1"/>
            <a:r>
              <a:rPr lang="en-US" dirty="0" smtClean="0"/>
              <a:t>Jails</a:t>
            </a:r>
          </a:p>
          <a:p>
            <a:pPr lvl="1"/>
            <a:r>
              <a:rPr lang="en-US" dirty="0" smtClean="0"/>
              <a:t>Courts</a:t>
            </a:r>
          </a:p>
          <a:p>
            <a:r>
              <a:rPr lang="en-US" dirty="0" smtClean="0"/>
              <a:t>Value=Quality/Cost</a:t>
            </a:r>
          </a:p>
          <a:p>
            <a:r>
              <a:rPr lang="en-US" dirty="0" smtClean="0"/>
              <a:t>We suffer as our fellow citizen suffers</a:t>
            </a:r>
          </a:p>
        </p:txBody>
      </p:sp>
    </p:spTree>
    <p:extLst>
      <p:ext uri="{BB962C8B-B14F-4D97-AF65-F5344CB8AC3E}">
        <p14:creationId xmlns:p14="http://schemas.microsoft.com/office/powerpoint/2010/main" val="321308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No National </a:t>
            </a:r>
            <a:r>
              <a:rPr lang="en-US" dirty="0"/>
              <a:t>D</a:t>
            </a:r>
            <a:r>
              <a:rPr lang="en-US" dirty="0" smtClean="0"/>
              <a:t>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Literature exists on </a:t>
            </a:r>
            <a:r>
              <a:rPr lang="en-US" b="1" dirty="0" smtClean="0"/>
              <a:t>individual </a:t>
            </a:r>
            <a:r>
              <a:rPr lang="en-US" dirty="0" smtClean="0"/>
              <a:t>communities.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pooled data, consensus, overview, practice guidelines.</a:t>
            </a:r>
          </a:p>
          <a:p>
            <a:r>
              <a:rPr lang="en-US" dirty="0"/>
              <a:t>L</a:t>
            </a:r>
            <a:r>
              <a:rPr lang="en-US" dirty="0" smtClean="0"/>
              <a:t>ittle collaboration between centers.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Initial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Sobering practices </a:t>
            </a:r>
            <a:r>
              <a:rPr lang="en-US" dirty="0"/>
              <a:t>a</a:t>
            </a:r>
            <a:r>
              <a:rPr lang="en-US" dirty="0" smtClean="0"/>
              <a:t>cross the country. </a:t>
            </a:r>
          </a:p>
          <a:p>
            <a:r>
              <a:rPr lang="en-US" dirty="0" smtClean="0"/>
              <a:t>As varied as the communities they serve.</a:t>
            </a:r>
          </a:p>
          <a:p>
            <a:r>
              <a:rPr lang="en-US" dirty="0" smtClean="0"/>
              <a:t>Police </a:t>
            </a:r>
            <a:r>
              <a:rPr lang="en-US" dirty="0" err="1" smtClean="0"/>
              <a:t>vs</a:t>
            </a:r>
            <a:r>
              <a:rPr lang="en-US" dirty="0" smtClean="0"/>
              <a:t> Hospital </a:t>
            </a:r>
            <a:r>
              <a:rPr lang="en-US" dirty="0" err="1" smtClean="0"/>
              <a:t>vs</a:t>
            </a:r>
            <a:r>
              <a:rPr lang="en-US" dirty="0" smtClean="0"/>
              <a:t> Shelter </a:t>
            </a:r>
          </a:p>
          <a:p>
            <a:r>
              <a:rPr lang="en-US" dirty="0" smtClean="0"/>
              <a:t>Robust diversion in areas with “County Hospitals”</a:t>
            </a:r>
          </a:p>
          <a:p>
            <a:pPr lvl="1"/>
            <a:r>
              <a:rPr lang="en-US" dirty="0" smtClean="0"/>
              <a:t>Who’s problem is it?</a:t>
            </a:r>
          </a:p>
          <a:p>
            <a:r>
              <a:rPr lang="en-US" dirty="0" smtClean="0"/>
              <a:t>Funding/Operations</a:t>
            </a:r>
          </a:p>
          <a:p>
            <a:pPr lvl="1"/>
            <a:r>
              <a:rPr lang="en-US" dirty="0" smtClean="0"/>
              <a:t>Cities</a:t>
            </a:r>
          </a:p>
          <a:p>
            <a:pPr lvl="2"/>
            <a:r>
              <a:rPr lang="en-US" dirty="0" smtClean="0"/>
              <a:t>Sheriff </a:t>
            </a:r>
            <a:r>
              <a:rPr lang="en-US" dirty="0" err="1" smtClean="0"/>
              <a:t>Dept</a:t>
            </a:r>
            <a:endParaRPr lang="en-US" dirty="0" smtClean="0"/>
          </a:p>
          <a:p>
            <a:pPr lvl="2"/>
            <a:r>
              <a:rPr lang="en-US" dirty="0" smtClean="0"/>
              <a:t>Hospitals</a:t>
            </a:r>
          </a:p>
          <a:p>
            <a:pPr lvl="1"/>
            <a:r>
              <a:rPr lang="en-US" dirty="0" smtClean="0"/>
              <a:t>Non-Profits</a:t>
            </a:r>
          </a:p>
          <a:p>
            <a:pPr lvl="1"/>
            <a:r>
              <a:rPr lang="en-US" dirty="0" smtClean="0"/>
              <a:t>Religious Institutions</a:t>
            </a:r>
          </a:p>
          <a:p>
            <a:pPr lvl="1"/>
            <a:r>
              <a:rPr lang="en-US" dirty="0" smtClean="0"/>
              <a:t>Housing </a:t>
            </a:r>
          </a:p>
          <a:p>
            <a:pPr lvl="1"/>
            <a:r>
              <a:rPr lang="en-US" b="1" dirty="0" smtClean="0"/>
              <a:t>No Medicaid Funding</a:t>
            </a:r>
          </a:p>
        </p:txBody>
      </p:sp>
    </p:spTree>
    <p:extLst>
      <p:ext uri="{BB962C8B-B14F-4D97-AF65-F5344CB8AC3E}">
        <p14:creationId xmlns:p14="http://schemas.microsoft.com/office/powerpoint/2010/main" val="285394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740226"/>
              </p:ext>
            </p:extLst>
          </p:nvPr>
        </p:nvGraphicFramePr>
        <p:xfrm>
          <a:off x="4304632" y="2072105"/>
          <a:ext cx="4572000" cy="326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25053" y="5848230"/>
            <a:ext cx="81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5217" y="5896231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2014</a:t>
            </a: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815595"/>
              </p:ext>
            </p:extLst>
          </p:nvPr>
        </p:nvGraphicFramePr>
        <p:xfrm>
          <a:off x="457200" y="2072105"/>
          <a:ext cx="3878783" cy="486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16228"/>
              </p:ext>
            </p:extLst>
          </p:nvPr>
        </p:nvGraphicFramePr>
        <p:xfrm>
          <a:off x="4304632" y="1714044"/>
          <a:ext cx="4839368" cy="385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428988"/>
              </p:ext>
            </p:extLst>
          </p:nvPr>
        </p:nvGraphicFramePr>
        <p:xfrm>
          <a:off x="155974" y="1734479"/>
          <a:ext cx="5637361" cy="4113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&gt;5 ETOH Payer, Pre and Post 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Goal: Creating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Economic Problem</a:t>
            </a:r>
          </a:p>
          <a:p>
            <a:pPr lvl="1"/>
            <a:r>
              <a:rPr lang="en-US" dirty="0" smtClean="0"/>
              <a:t>High Cost</a:t>
            </a:r>
          </a:p>
          <a:p>
            <a:pPr lvl="1"/>
            <a:r>
              <a:rPr lang="en-US" b="1" dirty="0" smtClean="0"/>
              <a:t>Low Quality Care</a:t>
            </a:r>
          </a:p>
          <a:p>
            <a:r>
              <a:rPr lang="en-US" dirty="0" smtClean="0"/>
              <a:t>Economic Questions</a:t>
            </a:r>
          </a:p>
          <a:p>
            <a:pPr lvl="1"/>
            <a:r>
              <a:rPr lang="en-US" dirty="0" smtClean="0"/>
              <a:t>How Much Is It Costing (real cost)?</a:t>
            </a:r>
          </a:p>
          <a:p>
            <a:pPr lvl="1"/>
            <a:r>
              <a:rPr lang="en-US" dirty="0" smtClean="0"/>
              <a:t>How Much Does an Alternative Cost?</a:t>
            </a:r>
          </a:p>
          <a:p>
            <a:pPr lvl="1"/>
            <a:r>
              <a:rPr lang="en-US" dirty="0" smtClean="0"/>
              <a:t>Does It </a:t>
            </a:r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</a:t>
            </a:r>
            <a:r>
              <a:rPr lang="en-US" dirty="0" smtClean="0"/>
              <a:t>ives Of Those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</a:t>
            </a:r>
            <a:r>
              <a:rPr lang="en-US" dirty="0" smtClean="0"/>
              <a:t>erve?</a:t>
            </a:r>
          </a:p>
          <a:p>
            <a:pPr lvl="1"/>
            <a:r>
              <a:rPr lang="en-US" dirty="0" smtClean="0"/>
              <a:t>How Do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 It Safely (triage)? </a:t>
            </a:r>
          </a:p>
          <a:p>
            <a:r>
              <a:rPr lang="en-US" dirty="0" smtClean="0"/>
              <a:t>Economic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Sobering Collaborative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Website Development</a:t>
            </a:r>
          </a:p>
          <a:p>
            <a:pPr lvl="1"/>
            <a:r>
              <a:rPr lang="en-US" dirty="0" smtClean="0"/>
              <a:t>Collaboration, informal data sharing</a:t>
            </a:r>
          </a:p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Fundraising </a:t>
            </a:r>
          </a:p>
          <a:p>
            <a:pPr lvl="1"/>
            <a:r>
              <a:rPr lang="en-US" dirty="0" smtClean="0"/>
              <a:t>Formal Data Sharing- Standardized Reporting</a:t>
            </a:r>
          </a:p>
          <a:p>
            <a:pPr lvl="1"/>
            <a:r>
              <a:rPr lang="en-US" dirty="0" smtClean="0"/>
              <a:t>Development of Database</a:t>
            </a:r>
          </a:p>
          <a:p>
            <a:r>
              <a:rPr lang="en-US" b="1" dirty="0" smtClean="0"/>
              <a:t>Phase 3</a:t>
            </a:r>
          </a:p>
          <a:p>
            <a:pPr lvl="1"/>
            <a:r>
              <a:rPr lang="en-US" dirty="0" smtClean="0"/>
              <a:t>Robust </a:t>
            </a:r>
            <a:r>
              <a:rPr lang="en-US" dirty="0"/>
              <a:t>e</a:t>
            </a:r>
            <a:r>
              <a:rPr lang="en-US" dirty="0" smtClean="0"/>
              <a:t>conomic research</a:t>
            </a:r>
          </a:p>
          <a:p>
            <a:pPr lvl="1"/>
            <a:r>
              <a:rPr lang="en-US" dirty="0" smtClean="0"/>
              <a:t>Comparative study</a:t>
            </a:r>
          </a:p>
          <a:p>
            <a:pPr lvl="1"/>
            <a:r>
              <a:rPr lang="en-US" dirty="0" smtClean="0"/>
              <a:t>Triage</a:t>
            </a:r>
          </a:p>
          <a:p>
            <a:r>
              <a:rPr lang="en-US" dirty="0" smtClean="0"/>
              <a:t>Phase 4 </a:t>
            </a:r>
          </a:p>
          <a:p>
            <a:pPr lvl="1"/>
            <a:r>
              <a:rPr lang="en-US" dirty="0" smtClean="0"/>
              <a:t>Reporting: Communities</a:t>
            </a:r>
          </a:p>
          <a:p>
            <a:pPr lvl="1"/>
            <a:r>
              <a:rPr lang="en-US" dirty="0" smtClean="0"/>
              <a:t>Toolkit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</a:p>
          <a:p>
            <a:pPr lvl="1"/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Population  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Cooperation of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331</TotalTime>
  <Words>519</Words>
  <Application>Microsoft Macintosh PowerPoint</Application>
  <PresentationFormat>On-screen Show (4:3)</PresentationFormat>
  <Paragraphs>107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National Sobering Collaborative</vt:lpstr>
      <vt:lpstr>Mission </vt:lpstr>
      <vt:lpstr>The Problems and the Paradoxes</vt:lpstr>
      <vt:lpstr>Problem: No National Data!</vt:lpstr>
      <vt:lpstr>Our Initial Findings</vt:lpstr>
      <vt:lpstr>&gt;5 ETOH Payer, Pre and Post ACA</vt:lpstr>
      <vt:lpstr>Our Goal: Creating Value</vt:lpstr>
      <vt:lpstr>National Sobering Collaborative Agenda</vt:lpstr>
      <vt:lpstr>Hurdles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Sobering Center Collaborative</dc:title>
  <dc:creator>Otis Warren</dc:creator>
  <cp:lastModifiedBy>Otis Warren</cp:lastModifiedBy>
  <cp:revision>15</cp:revision>
  <dcterms:created xsi:type="dcterms:W3CDTF">2015-10-25T19:33:24Z</dcterms:created>
  <dcterms:modified xsi:type="dcterms:W3CDTF">2015-11-09T16:40:26Z</dcterms:modified>
</cp:coreProperties>
</file>