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6" r:id="rId4"/>
    <p:sldId id="260" r:id="rId5"/>
    <p:sldId id="259" r:id="rId6"/>
    <p:sldId id="271" r:id="rId7"/>
    <p:sldId id="261" r:id="rId8"/>
    <p:sldId id="268" r:id="rId9"/>
    <p:sldId id="267" r:id="rId10"/>
    <p:sldId id="272" r:id="rId11"/>
    <p:sldId id="270" r:id="rId12"/>
    <p:sldId id="265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3A"/>
    <a:srgbClr val="07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14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68DD58-DB10-B74B-B122-90C79E1AB5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B6B637-9BBC-A746-A123-DA9D7235E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3413" y="586582"/>
            <a:ext cx="8213766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A1883-B08D-BD4A-B1A4-564CFBF69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3413" y="3066257"/>
            <a:ext cx="8213766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0FEBF-FC68-5940-8408-7AA92F26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x-none" smtClean="0"/>
              <a:t>14.06.2023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F05D3-01BF-8A42-B5E2-AA2327A4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25D76-1EFE-FA4C-8D0F-96E40264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6663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0DE8-5326-0240-93CC-CE2DBE7A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DD616-202F-0C4A-8498-BAF9B8022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97C6E-BA0B-9142-9BD9-D1144512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x-none" smtClean="0"/>
              <a:t>14.06.2023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3C7A-3D05-004B-8719-DCFDE50D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2C74-F7E3-4149-A59E-138439A0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177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EC024-114A-2E49-87A2-3A1B102C0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F4E8B-9B93-B841-9A41-58F2A8F7F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97BB6-C721-A64C-9FED-ADB1BC39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x-none" smtClean="0"/>
              <a:t>14.06.2023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44087-0D6B-DF46-B616-00415249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F165-B5F1-A84D-AD5D-2D894A7A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5079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1493-70DA-4F40-B18B-01882757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E5BD0-B7A8-9B40-9AB5-0DBA90DF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F31A1-DADB-F64A-BEBA-6AC48E90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x-none" smtClean="0"/>
              <a:t>14.06.2023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FB6A0-DAF0-7E47-B97C-1959E2BB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80F65-48DE-0F47-9AE4-8C5274D6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3853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9028-A6A0-AA47-9A85-DE2BD943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21057-B7A1-0B4B-A6BB-93C07AA5B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D353-3005-AA44-B1F8-3D8F2C4F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x-none" smtClean="0"/>
              <a:t>14.06.2023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10EE7-DEB6-C649-9E53-AE8EB744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665B2-6583-FA49-ABAE-8323C6A9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7158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6745-F536-7049-8D0D-BB50A7F7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0B58-8BE0-5846-9A24-A91FA1673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5A85-5AB6-394A-98C8-B73B3ECE8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B91D8-BE0E-B54E-914A-3B00872C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x-none" smtClean="0"/>
              <a:t>14.06.2023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1DFF1-3F28-444E-A843-913451B1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61945-5F70-514E-9CD4-56885BC4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8726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C012-00B0-E945-B698-3733663A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8B6CC-5B99-1046-94CB-3910E562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B4E02-4DAF-FC4B-9DF6-5739BC1D8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E5243-C7C1-884A-82EC-322F5A062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83453-DE2C-D544-9E7C-F711443EB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1954B-3EBC-B744-8F53-7075B00C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x-none" smtClean="0"/>
              <a:t>14.06.2023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E7285-82AA-A848-856A-64686C1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984CD-E115-DA48-BA47-B54C3B52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6963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58A6-642A-BF40-9958-4533E852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A18D4-4CEF-7D40-B6A4-7A86F448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x-none" smtClean="0"/>
              <a:t>14.06.2023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9032-E3AA-E245-853E-A73CAA10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AAB9C-695D-F84B-9246-DB6248F9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834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275D3-2908-3247-B605-5B971188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x-none" smtClean="0"/>
              <a:t>14.06.2023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BBEC9-CBCD-D94B-9ADA-44F9C9DD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8A520-85A8-8D46-8B9C-866EC1EA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7945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6170-6B83-DE46-BBCD-20AB77EF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FED9-D619-DF49-9B1D-6E397694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0FE7C-8051-964D-99B3-CF35F9C56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CFFFE-88C3-FA49-BC3F-79D32E1D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x-none" smtClean="0"/>
              <a:t>14.06.2023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94432-4D8B-5B4F-A3A7-59742BD1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0719C-C737-3741-9BBB-4D0034D0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412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62D0-2513-9841-ABC7-CDDA2486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366AA-3FC8-B943-BE0C-AA130D266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4131E-00F8-2F44-8CB7-E507EDF9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94AA6-6713-014A-9DD1-54A1159D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AB57-9544-E545-8C51-3680F039C36D}" type="datetimeFigureOut">
              <a:rPr lang="x-none" smtClean="0"/>
              <a:t>14.06.2023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4C64A-03C8-7C48-8C9B-2621E488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5F111-4F7D-D441-B9CA-7C93C02D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E367-28C5-0C49-85FE-BFB4EA17906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4775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ED96A1-01DB-3F4E-9A1D-BE8F965E246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73516-973B-2249-A644-F2755198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595" y="136526"/>
            <a:ext cx="10515600" cy="773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80DC-44A3-154D-BC99-BF2A84FB3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595" y="1246909"/>
            <a:ext cx="10515600" cy="4701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741BF-604F-7D49-9946-889C3E68D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8AB57-9544-E545-8C51-3680F039C36D}" type="datetimeFigureOut">
              <a:rPr lang="x-none" smtClean="0"/>
              <a:t>14.06.2023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DCCA2-3C6B-3D47-A0E6-7C4CCBDF5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40882-C990-BE40-9BCA-2271ADF5C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BE367-28C5-0C49-85FE-BFB4EA17906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9337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6D1F-0509-3D4C-9F76-D6135C5D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726" y="897924"/>
            <a:ext cx="10645629" cy="2899718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>
                <a:solidFill>
                  <a:srgbClr val="07E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 Калужской области «Калужский техникум электронных приборов»</a:t>
            </a:r>
            <a:br>
              <a:rPr lang="en-US" sz="2000" b="1" dirty="0">
                <a:solidFill>
                  <a:srgbClr val="07E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solidFill>
                  <a:srgbClr val="07E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solidFill>
                  <a:srgbClr val="07E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solidFill>
                  <a:srgbClr val="07E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solidFill>
                  <a:srgbClr val="07E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07E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 на тему:</a:t>
            </a:r>
            <a:br>
              <a:rPr lang="ru-RU" sz="2400" dirty="0">
                <a:solidFill>
                  <a:srgbClr val="07E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rgbClr val="07E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тестирование веб-платформы для проведения социальных исследований</a:t>
            </a:r>
            <a:endParaRPr lang="x-none" sz="2800" dirty="0">
              <a:solidFill>
                <a:srgbClr val="07E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4594CFB-4D52-4BD2-8B52-0794977416DF}"/>
              </a:ext>
            </a:extLst>
          </p:cNvPr>
          <p:cNvSpPr txBox="1">
            <a:spLocks/>
          </p:cNvSpPr>
          <p:nvPr/>
        </p:nvSpPr>
        <p:spPr>
          <a:xfrm>
            <a:off x="7348151" y="5058032"/>
            <a:ext cx="3954163" cy="16042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</a:t>
            </a:r>
            <a:br>
              <a:rPr lang="ru-RU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группы ИСиП(т) 4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br>
              <a:rPr lang="ru-RU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Титова С.А.</a:t>
            </a:r>
          </a:p>
          <a:p>
            <a:pPr algn="r"/>
            <a:r>
              <a:rPr lang="ru-RU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br>
              <a:rPr lang="ru-RU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Скопец Д.А.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91DBC2D-5C34-477A-8D8B-3F63973D73DF}"/>
              </a:ext>
            </a:extLst>
          </p:cNvPr>
          <p:cNvSpPr txBox="1">
            <a:spLocks/>
          </p:cNvSpPr>
          <p:nvPr/>
        </p:nvSpPr>
        <p:spPr>
          <a:xfrm>
            <a:off x="5466529" y="5937238"/>
            <a:ext cx="1258942" cy="7577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cap="non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Калуга</a:t>
            </a:r>
            <a:br>
              <a:rPr lang="ru-RU" sz="2000" b="1" cap="non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cap="none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 г.</a:t>
            </a:r>
          </a:p>
        </p:txBody>
      </p:sp>
    </p:spTree>
    <p:extLst>
      <p:ext uri="{BB962C8B-B14F-4D97-AF65-F5344CB8AC3E}">
        <p14:creationId xmlns:p14="http://schemas.microsoft.com/office/powerpoint/2010/main" val="132656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53488-EAE0-4DBC-AD08-E1E05452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595" y="396585"/>
            <a:ext cx="10515600" cy="773112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2020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ЧАСТЬ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663AB4D-BD55-4742-AD9F-E6EC092F8C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489411"/>
              </p:ext>
            </p:extLst>
          </p:nvPr>
        </p:nvGraphicFramePr>
        <p:xfrm>
          <a:off x="2328204" y="2042867"/>
          <a:ext cx="7535591" cy="310953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890409">
                  <a:extLst>
                    <a:ext uri="{9D8B030D-6E8A-4147-A177-3AD203B41FA5}">
                      <a16:colId xmlns:a16="http://schemas.microsoft.com/office/drawing/2014/main" val="2018327906"/>
                    </a:ext>
                  </a:extLst>
                </a:gridCol>
                <a:gridCol w="5503693">
                  <a:extLst>
                    <a:ext uri="{9D8B030D-6E8A-4147-A177-3AD203B41FA5}">
                      <a16:colId xmlns:a16="http://schemas.microsoft.com/office/drawing/2014/main" val="2453497613"/>
                    </a:ext>
                  </a:extLst>
                </a:gridCol>
                <a:gridCol w="1141489">
                  <a:extLst>
                    <a:ext uri="{9D8B030D-6E8A-4147-A177-3AD203B41FA5}">
                      <a16:colId xmlns:a16="http://schemas.microsoft.com/office/drawing/2014/main" val="598600714"/>
                    </a:ext>
                  </a:extLst>
                </a:gridCol>
              </a:tblGrid>
              <a:tr h="76679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</a:rPr>
                        <a:t>№</a:t>
                      </a:r>
                      <a:endParaRPr lang="ru-RU" sz="14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</a:rPr>
                        <a:t>п/п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634" marR="866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</a:rPr>
                        <a:t>Наименование</a:t>
                      </a:r>
                      <a:r>
                        <a:rPr lang="ru-RU" sz="1800" spc="-25" dirty="0">
                          <a:effectLst/>
                        </a:rPr>
                        <a:t> </a:t>
                      </a:r>
                      <a:r>
                        <a:rPr lang="ru-RU" sz="1800" dirty="0">
                          <a:effectLst/>
                        </a:rPr>
                        <a:t>статьи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634" marR="866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</a:rPr>
                        <a:t>Сумма, руб.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634" marR="86634" marT="0" marB="0"/>
                </a:tc>
                <a:extLst>
                  <a:ext uri="{0D108BD9-81ED-4DB2-BD59-A6C34878D82A}">
                    <a16:rowId xmlns:a16="http://schemas.microsoft.com/office/drawing/2014/main" val="4087615419"/>
                  </a:ext>
                </a:extLst>
              </a:tr>
              <a:tr h="3625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634" marR="866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Оплата труда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634" marR="866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32142</a:t>
                      </a:r>
                      <a:r>
                        <a:rPr lang="en-US" sz="1800">
                          <a:effectLst/>
                        </a:rPr>
                        <a:t>,</a:t>
                      </a:r>
                      <a:r>
                        <a:rPr lang="ru-RU" sz="1800">
                          <a:effectLst/>
                        </a:rPr>
                        <a:t>86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634" marR="86634" marT="0" marB="0"/>
                </a:tc>
                <a:extLst>
                  <a:ext uri="{0D108BD9-81ED-4DB2-BD59-A6C34878D82A}">
                    <a16:rowId xmlns:a16="http://schemas.microsoft.com/office/drawing/2014/main" val="1231903124"/>
                  </a:ext>
                </a:extLst>
              </a:tr>
              <a:tr h="3625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634" marR="866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</a:rPr>
                        <a:t>Отчисление на социальное страхование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634" marR="866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2442,85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634" marR="86634" marT="0" marB="0"/>
                </a:tc>
                <a:extLst>
                  <a:ext uri="{0D108BD9-81ED-4DB2-BD59-A6C34878D82A}">
                    <a16:rowId xmlns:a16="http://schemas.microsoft.com/office/drawing/2014/main" val="4237834255"/>
                  </a:ext>
                </a:extLst>
              </a:tr>
              <a:tr h="3625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634" marR="866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</a:rPr>
                        <a:t>Амортизация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634" marR="866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893,00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634" marR="86634" marT="0" marB="0"/>
                </a:tc>
                <a:extLst>
                  <a:ext uri="{0D108BD9-81ED-4DB2-BD59-A6C34878D82A}">
                    <a16:rowId xmlns:a16="http://schemas.microsoft.com/office/drawing/2014/main" val="2007012250"/>
                  </a:ext>
                </a:extLst>
              </a:tr>
              <a:tr h="3625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634" marR="866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Расходы на электроэнергию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634" marR="866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151</a:t>
                      </a:r>
                      <a:r>
                        <a:rPr lang="en-US" sz="1800">
                          <a:effectLst/>
                        </a:rPr>
                        <a:t>,00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634" marR="86634" marT="0" marB="0"/>
                </a:tc>
                <a:extLst>
                  <a:ext uri="{0D108BD9-81ED-4DB2-BD59-A6C34878D82A}">
                    <a16:rowId xmlns:a16="http://schemas.microsoft.com/office/drawing/2014/main" val="2071879917"/>
                  </a:ext>
                </a:extLst>
              </a:tr>
              <a:tr h="3625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5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634" marR="866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</a:rPr>
                        <a:t>Аренда хостинга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634" marR="866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</a:rPr>
                        <a:t>28000</a:t>
                      </a:r>
                      <a:r>
                        <a:rPr lang="en-US" sz="1800">
                          <a:effectLst/>
                        </a:rPr>
                        <a:t>,00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634" marR="86634" marT="0" marB="0"/>
                </a:tc>
                <a:extLst>
                  <a:ext uri="{0D108BD9-81ED-4DB2-BD59-A6C34878D82A}">
                    <a16:rowId xmlns:a16="http://schemas.microsoft.com/office/drawing/2014/main" val="2061825578"/>
                  </a:ext>
                </a:extLst>
              </a:tr>
              <a:tr h="323336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ru-RU" sz="1800">
                          <a:effectLst/>
                        </a:rPr>
                        <a:t>Итого 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513" marR="115513" marT="57756" marB="57756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ru-RU" sz="1800" dirty="0">
                          <a:effectLst/>
                        </a:rPr>
                        <a:t>63629</a:t>
                      </a:r>
                      <a:r>
                        <a:rPr lang="en-US" sz="1800" dirty="0">
                          <a:effectLst/>
                        </a:rPr>
                        <a:t>,</a:t>
                      </a:r>
                      <a:r>
                        <a:rPr lang="ru-RU" sz="1800" dirty="0">
                          <a:effectLst/>
                        </a:rPr>
                        <a:t>71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634" marR="86634" marT="0" marB="0"/>
                </a:tc>
                <a:extLst>
                  <a:ext uri="{0D108BD9-81ED-4DB2-BD59-A6C34878D82A}">
                    <a16:rowId xmlns:a16="http://schemas.microsoft.com/office/drawing/2014/main" val="557185416"/>
                  </a:ext>
                </a:extLst>
              </a:tr>
            </a:tbl>
          </a:graphicData>
        </a:graphic>
      </p:graphicFrame>
      <p:sp>
        <p:nvSpPr>
          <p:cNvPr id="7" name="Объект 2">
            <a:extLst>
              <a:ext uri="{FF2B5EF4-FFF2-40B4-BE49-F238E27FC236}">
                <a16:creationId xmlns:a16="http://schemas.microsoft.com/office/drawing/2014/main" id="{A1FCF4EC-9A21-48FE-899D-C9069EB2579A}"/>
              </a:ext>
            </a:extLst>
          </p:cNvPr>
          <p:cNvSpPr txBox="1">
            <a:spLocks/>
          </p:cNvSpPr>
          <p:nvPr/>
        </p:nvSpPr>
        <p:spPr>
          <a:xfrm>
            <a:off x="1562595" y="1246909"/>
            <a:ext cx="10515600" cy="4701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Затраты на разработку сайта составили:</a:t>
            </a:r>
          </a:p>
        </p:txBody>
      </p:sp>
    </p:spTree>
    <p:extLst>
      <p:ext uri="{BB962C8B-B14F-4D97-AF65-F5344CB8AC3E}">
        <p14:creationId xmlns:p14="http://schemas.microsoft.com/office/powerpoint/2010/main" val="346646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2020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562595" y="1246909"/>
            <a:ext cx="10515600" cy="47014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дипломной работы стал готовая к работе веб-платформа для проведения социальных исследований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которой размещена информация о социальных опросах. Сайт отвечает стандартным требованиям дизайна и использует востребованные и современные технологии разработки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E87B52-5830-41F8-87EE-B925A5B01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16" y="2835479"/>
            <a:ext cx="8074168" cy="39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4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99633" y="2944384"/>
            <a:ext cx="5958551" cy="942589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2020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r>
              <a:rPr lang="en-US" sz="3200" b="1" dirty="0">
                <a:solidFill>
                  <a:srgbClr val="2020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66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595" y="136526"/>
            <a:ext cx="9426681" cy="773112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2020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x-none" sz="3200" b="1" dirty="0">
              <a:solidFill>
                <a:srgbClr val="2020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Объект 2">
            <a:extLst>
              <a:ext uri="{FF2B5EF4-FFF2-40B4-BE49-F238E27FC236}">
                <a16:creationId xmlns:a16="http://schemas.microsoft.com/office/drawing/2014/main" id="{F67412A9-6867-4612-B0AE-96B41A8FB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595" y="1124998"/>
            <a:ext cx="9619930" cy="5465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задачей курсового проекта является создание платформы для проведения социальных исследований.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разработки сайта включают в себя: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исследование области;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основные требования к веб-платформе;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структуру веб-сайта;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базу данных;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серверную часть с помощью Node.js;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клиентскую часть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связать серверную и клиентские части;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веб-сайта. 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000" y="2328315"/>
            <a:ext cx="3058637" cy="305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4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595" y="136525"/>
            <a:ext cx="9426681" cy="132980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2020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ТРЕБОВАНИЙ ПОСТАВЛЕННОЙ ЗАДАЧИ</a:t>
            </a:r>
            <a:endParaRPr lang="x-none" sz="3200" b="1" dirty="0">
              <a:solidFill>
                <a:srgbClr val="2020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Объект 2">
            <a:extLst>
              <a:ext uri="{FF2B5EF4-FFF2-40B4-BE49-F238E27FC236}">
                <a16:creationId xmlns:a16="http://schemas.microsoft.com/office/drawing/2014/main" id="{F67412A9-6867-4612-B0AE-96B41A8FB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595" y="1861751"/>
            <a:ext cx="9426681" cy="3871250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понятность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стабильность работы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 для пользователей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оперативное обновление информации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00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449AF0-D59D-4AD5-8E94-C617E2FAE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95" y="1057345"/>
            <a:ext cx="8688416" cy="5664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2020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САЙТА</a:t>
            </a:r>
            <a:endParaRPr lang="x-none" sz="3200" b="1" dirty="0">
              <a:solidFill>
                <a:srgbClr val="2020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595" y="136526"/>
            <a:ext cx="10515600" cy="773112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2020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СРЕДСТВА РАЗРАБОТКИ САЙТА</a:t>
            </a:r>
            <a:endParaRPr lang="x-none" sz="3200" b="1" dirty="0">
              <a:solidFill>
                <a:srgbClr val="2020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Объект 2">
            <a:extLst>
              <a:ext uri="{FF2B5EF4-FFF2-40B4-BE49-F238E27FC236}">
                <a16:creationId xmlns:a16="http://schemas.microsoft.com/office/drawing/2014/main" id="{F67412A9-6867-4612-B0AE-96B41A8FB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595" y="1124998"/>
            <a:ext cx="9426681" cy="460800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- это среда выполнения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построенная на движке V8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 - это минималистичный и гибкий веб-фреймворк для разработки серверных приложений с использованием Node.js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Sequelize.js - это ORM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Object-Relational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для Node.js, который предоставляет удобные инструменты для работы с базами данных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открытая объектно-реляционная система управления базами данных, которая позволяет эффективно хранить и управлять данными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007" y="5220792"/>
            <a:ext cx="1500682" cy="150068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86F213-2483-470B-8BB3-CA7077B00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052" y="5173916"/>
            <a:ext cx="1500685" cy="1547558"/>
          </a:xfrm>
          <a:prstGeom prst="rect">
            <a:avLst/>
          </a:prstGeom>
        </p:spPr>
      </p:pic>
      <p:pic>
        <p:nvPicPr>
          <p:cNvPr id="1028" name="Picture 4" descr="Файл:Node.js logo.svg — Википедия">
            <a:extLst>
              <a:ext uri="{FF2B5EF4-FFF2-40B4-BE49-F238E27FC236}">
                <a16:creationId xmlns:a16="http://schemas.microsoft.com/office/drawing/2014/main" id="{5CD84DB2-C468-449B-8C57-039DFD144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534" y="5024398"/>
            <a:ext cx="2774248" cy="169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51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AFFA5-963F-4115-B8BE-416682E2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8D216-640A-467D-94A6-797F47014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595" y="1246909"/>
            <a:ext cx="10515600" cy="36354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- язык разметки для создания веб-страниц и определения их структуры и содержания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- язык таблиц стилей для определения внешнего вида и оформления веб-страниц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 библиотека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открытым кодом для создания внешних пользовательских интерфейсов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бесплатный редактор кода, используемый для написания и редактирования кода, включая код HTML, CSS и JS, а также для управления проектами и интеграции с системами контроля версий.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FDA5F3-3A6B-41D8-B62A-10A7462E9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48" y="5220789"/>
            <a:ext cx="1500685" cy="15006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B3EE96-21E6-48C1-AF1E-A445B294B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62" y="5183570"/>
            <a:ext cx="1500683" cy="15006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FA5BDD-C738-479E-A731-592B1DA9E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917" y="5183570"/>
            <a:ext cx="1728402" cy="150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8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2020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</a:t>
            </a:r>
            <a:endParaRPr lang="x-none" sz="3200" b="1" dirty="0">
              <a:solidFill>
                <a:srgbClr val="2020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17AC70-BE0C-4C8F-958F-74CD65D60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239" y="1384184"/>
            <a:ext cx="4247187" cy="47780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1F780B-1DFF-4B02-A368-339B7BA89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71" y="1384184"/>
            <a:ext cx="6244699" cy="447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7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4C4AAF-029F-4AA2-BA95-AA9E5A1E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31" y="1325031"/>
            <a:ext cx="6722247" cy="42079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7A86A1-98CA-4843-AD85-70619B0CF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178" y="1182147"/>
            <a:ext cx="4302854" cy="449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3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2020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ОТЛАДКА ПРОДУКТА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2595" y="1246909"/>
            <a:ext cx="10308129" cy="47014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тестирования программного продукта в самых распространённых браузерах, следует: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продукт запускается и работает во всех перечисленных браузерах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запуске сайта ни один из браузеров не выводит ошибок на экран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всех представленных браузерах программный продукт работает корректно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01245"/>
              </p:ext>
            </p:extLst>
          </p:nvPr>
        </p:nvGraphicFramePr>
        <p:xfrm>
          <a:off x="3186856" y="4250743"/>
          <a:ext cx="6113780" cy="215529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056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6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734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Браузер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Оценка (тестирование)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Microsoft Edge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Положительно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r>
                        <a:rPr lang="ru-RU" sz="1400" dirty="0">
                          <a:effectLst/>
                        </a:rPr>
                        <a:t>Сайт прошёл все этапы тестирования.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Yandex Browser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Положительно. Сайт прошёл все этапы тестирования.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Google Chrome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Положительно. Сайт прошёл все этапы тестирования.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89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235</Words>
  <Application>Microsoft Office PowerPoint</Application>
  <PresentationFormat>Широкоэкранный</PresentationFormat>
  <Paragraphs>71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Wingdings 2</vt:lpstr>
      <vt:lpstr>Office Theme</vt:lpstr>
      <vt:lpstr>Государственное бюджетное профессиональное образовательное учреждение Калужской области «Калужский техникум электронных приборов»     Дипломный проект на тему: Разработка и тестирование веб-платформы для проведения социальных исследований</vt:lpstr>
      <vt:lpstr>ПОСТАНОВКА ЗАДАЧИ</vt:lpstr>
      <vt:lpstr>АНАЛИЗ ТРЕБОВАНИЙ ПОСТАВЛЕННОЙ ЗАДАЧИ</vt:lpstr>
      <vt:lpstr>СТРУКТУРА САЙТА</vt:lpstr>
      <vt:lpstr>ОСНОВНЫЕ СРЕДСТВА РАЗРАБОТКИ САЙТА</vt:lpstr>
      <vt:lpstr>Презентация PowerPoint</vt:lpstr>
      <vt:lpstr>РАЗРАБОТКА ПРОГРАММНОГО ПРОДУКТА</vt:lpstr>
      <vt:lpstr>Презентация PowerPoint</vt:lpstr>
      <vt:lpstr>ТЕСТИРОВАНИЕ И ОТЛАДКА ПРОДУКТА</vt:lpstr>
      <vt:lpstr>ЭКОНОМИЧЕСКАЯ ЧАСТЬ</vt:lpstr>
      <vt:lpstr>Результат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София Титова</cp:lastModifiedBy>
  <cp:revision>66</cp:revision>
  <dcterms:created xsi:type="dcterms:W3CDTF">2023-02-12T09:15:40Z</dcterms:created>
  <dcterms:modified xsi:type="dcterms:W3CDTF">2023-06-14T19:03:47Z</dcterms:modified>
</cp:coreProperties>
</file>