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57" r:id="rId2"/>
    <p:sldId id="394" r:id="rId3"/>
    <p:sldId id="39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7" r:id="rId12"/>
    <p:sldId id="376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95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97" r:id="rId34"/>
    <p:sldId id="399" r:id="rId35"/>
    <p:sldId id="387" r:id="rId36"/>
    <p:sldId id="388" r:id="rId37"/>
    <p:sldId id="400" r:id="rId38"/>
    <p:sldId id="389" r:id="rId39"/>
    <p:sldId id="390" r:id="rId40"/>
    <p:sldId id="391" r:id="rId41"/>
    <p:sldId id="392" r:id="rId42"/>
    <p:sldId id="393" r:id="rId43"/>
    <p:sldId id="25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4" r:id="rId57"/>
    <p:sldId id="325" r:id="rId58"/>
    <p:sldId id="326" r:id="rId59"/>
    <p:sldId id="327" r:id="rId60"/>
    <p:sldId id="402" r:id="rId61"/>
    <p:sldId id="332" r:id="rId62"/>
    <p:sldId id="333" r:id="rId63"/>
    <p:sldId id="334" r:id="rId64"/>
    <p:sldId id="335" r:id="rId65"/>
    <p:sldId id="336" r:id="rId66"/>
    <p:sldId id="337" r:id="rId67"/>
    <p:sldId id="3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FC0C-277F-5A45-90DB-2E966326227B}">
          <p14:sldIdLst>
            <p14:sldId id="357"/>
            <p14:sldId id="394"/>
            <p14:sldId id="396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6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9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7"/>
            <p14:sldId id="399"/>
            <p14:sldId id="387"/>
            <p14:sldId id="388"/>
            <p14:sldId id="400"/>
            <p14:sldId id="389"/>
            <p14:sldId id="390"/>
            <p14:sldId id="391"/>
            <p14:sldId id="392"/>
            <p14:sldId id="393"/>
            <p14:sldId id="258"/>
          </p14:sldIdLst>
        </p14:section>
        <p14:section name="j/m text processing" id="{E3EAFC50-0F39-CB4F-8063-461026D705C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402"/>
            <p14:sldId id="332"/>
            <p14:sldId id="333"/>
            <p14:sldId id="334"/>
            <p14:sldId id="335"/>
            <p14:sldId id="336"/>
            <p14:sldId id="33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/>
    <p:restoredTop sz="79197"/>
  </p:normalViewPr>
  <p:slideViewPr>
    <p:cSldViewPr snapToGrid="0" snapToObjects="1" showGuides="1">
      <p:cViewPr varScale="1">
        <p:scale>
          <a:sx n="116" d="100"/>
          <a:sy n="116" d="100"/>
        </p:scale>
        <p:origin x="6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0F38-215A-184B-9A66-026E7DBC7BF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FD87-9A44-5E45-8C0E-52F1E538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45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46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60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lang="en-US" b="1"/>
              <a:t>^e^ BUG</a:t>
            </a:r>
          </a:p>
        </p:txBody>
      </p:sp>
    </p:spTree>
    <p:extLst>
      <p:ext uri="{BB962C8B-B14F-4D97-AF65-F5344CB8AC3E}">
        <p14:creationId xmlns:p14="http://schemas.microsoft.com/office/powerpoint/2010/main" val="176741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189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49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4260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50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3678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</p:txBody>
      </p:sp>
    </p:spTree>
    <p:extLst>
      <p:ext uri="{BB962C8B-B14F-4D97-AF65-F5344CB8AC3E}">
        <p14:creationId xmlns:p14="http://schemas.microsoft.com/office/powerpoint/2010/main" val="126069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52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53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the 10</a:t>
            </a:r>
            <a:r>
              <a:rPr lang="en-US" baseline="0" dirty="0"/>
              <a:t> most frequent words in tom sawyer and ho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word counts (how many appear once vs</a:t>
            </a:r>
            <a:r>
              <a:rPr lang="en-US" baseline="0" dirty="0"/>
              <a:t> token count</a:t>
            </a:r>
            <a:r>
              <a:rPr lang="en-US" dirty="0"/>
              <a:t>)</a:t>
            </a:r>
          </a:p>
          <a:p>
            <a:r>
              <a:rPr lang="en-US" dirty="0"/>
              <a:t>look at </a:t>
            </a:r>
            <a:r>
              <a:rPr lang="en-US" dirty="0" err="1"/>
              <a:t>ngram</a:t>
            </a:r>
            <a:r>
              <a:rPr lang="en-US" dirty="0"/>
              <a:t>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56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57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9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2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4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9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64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3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65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66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5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a="\"This isn't the first sentence that I wrote (that one was at 8:30), but it's the best, right?!\""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nltk.word_tokenize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write quick tokenizer</a:t>
            </a:r>
          </a:p>
          <a:p>
            <a:r>
              <a:rPr lang="en-US" dirty="0" err="1"/>
              <a:t>outfile.write</a:t>
            </a:r>
            <a:r>
              <a:rPr lang="en-US" dirty="0"/>
              <a:t>(' '.join(</a:t>
            </a:r>
            <a:r>
              <a:rPr lang="en-US" dirty="0" err="1"/>
              <a:t>nltk.word_tokenize</a:t>
            </a:r>
            <a:r>
              <a:rPr lang="en-US" dirty="0"/>
              <a:t>(</a:t>
            </a:r>
            <a:r>
              <a:rPr lang="en-US" dirty="0" err="1"/>
              <a:t>line.strip</a:t>
            </a:r>
            <a:r>
              <a:rPr lang="en-US" dirty="0"/>
              <a:t>()))+"\n")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</a:t>
            </a:r>
            <a:r>
              <a:rPr lang="en-US" baseline="0" dirty="0"/>
              <a:t> up some data with </a:t>
            </a:r>
            <a:r>
              <a:rPr lang="en-US" baseline="0" dirty="0" err="1"/>
              <a:t>beautifulsoup</a:t>
            </a:r>
            <a:endParaRPr lang="en-US" baseline="0" dirty="0"/>
          </a:p>
          <a:p>
            <a:r>
              <a:rPr lang="en-US" baseline="0" dirty="0"/>
              <a:t>make train/dev/test sets with </a:t>
            </a:r>
            <a:r>
              <a:rPr lang="en-US" baseline="0" dirty="0" err="1"/>
              <a:t>shuf</a:t>
            </a:r>
            <a:r>
              <a:rPr lang="en-US" baseline="0" dirty="0"/>
              <a:t>, labeling (use yes!)</a:t>
            </a:r>
          </a:p>
          <a:p>
            <a:r>
              <a:rPr lang="en-US" baseline="0" dirty="0"/>
              <a:t>process substitution (not on </a:t>
            </a:r>
            <a:r>
              <a:rPr lang="en-US" baseline="0" dirty="0" err="1"/>
              <a:t>vocareum</a:t>
            </a:r>
            <a:r>
              <a:rPr lang="en-US" baseline="0" dirty="0"/>
              <a:t>)</a:t>
            </a:r>
          </a:p>
          <a:p>
            <a:r>
              <a:rPr lang="en-US" baseline="0" dirty="0"/>
              <a:t>make a scoring script</a:t>
            </a:r>
          </a:p>
          <a:p>
            <a:r>
              <a:rPr lang="en-US" baseline="0" dirty="0"/>
              <a:t>find frequent </a:t>
            </a:r>
            <a:r>
              <a:rPr lang="en-US" baseline="0" dirty="0" err="1"/>
              <a:t>ngrams</a:t>
            </a:r>
            <a:r>
              <a:rPr lang="en-US" baseline="0" dirty="0"/>
              <a:t> for positive and negative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top 10 from training, ask for shout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http://regexpal.com.s3-website-us-east-1.amazonaws.com/?_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=2.62220396.1344291647.1503425670-931939134.1503425670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</a:p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regexpal.com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click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we saw him step in on the mat.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we saw him!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Cat in the Hat!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other one there, the blithe one</a:t>
            </a:r>
          </a:p>
          <a:p>
            <a:endParaRPr lang="en-US" baseline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3C8-30E1-EE49-B86D-0EE4EF74EEE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24,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32" y="6402179"/>
            <a:ext cx="668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Kristy Hollingshead-Seitz, Nathan Schneider,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</a:t>
            </a:r>
            <a:r>
              <a:rPr lang="en-US" dirty="0" err="1"/>
              <a:t>Zipf's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frequencies of different words in a large text corpus</a:t>
            </a:r>
          </a:p>
          <a:p>
            <a:r>
              <a:rPr lang="en-US" dirty="0"/>
              <a:t>Assume "word" is a string of letters separated by spaces (oversimplification!)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61" y="6394664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3449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words and counts</a:t>
            </a:r>
          </a:p>
        </p:txBody>
      </p:sp>
    </p:spTree>
    <p:extLst>
      <p:ext uri="{BB962C8B-B14F-4D97-AF65-F5344CB8AC3E}">
        <p14:creationId xmlns:p14="http://schemas.microsoft.com/office/powerpoint/2010/main" val="109135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Count the word types:</a:t>
            </a:r>
          </a:p>
          <a:p>
            <a:pPr lvl="1"/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's/ /\n/g' </a:t>
            </a:r>
            <a:r>
              <a:rPr lang="en-US" sz="1800" i="1" u="sng" dirty="0">
                <a:latin typeface="Courier New" charset="0"/>
                <a:ea typeface="Courier New" charset="0"/>
                <a:cs typeface="Courier New" charset="0"/>
              </a:rPr>
              <a:t>corpus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-c | grep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v "^$" | sort -k1nr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tokens?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Count the </a:t>
            </a:r>
            <a:r>
              <a:rPr lang="en-US" dirty="0" err="1">
                <a:ea typeface="Courier New" charset="0"/>
                <a:cs typeface="Courier New" charset="0"/>
              </a:rPr>
              <a:t>ngram</a:t>
            </a:r>
            <a:r>
              <a:rPr lang="en-US" dirty="0">
                <a:ea typeface="Courier New" charset="0"/>
                <a:cs typeface="Courier New" charset="0"/>
              </a:rPr>
              <a:t> types: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1grams &lt;(tail -n+2 1grams)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 | sort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</p:txBody>
      </p:sp>
    </p:spTree>
    <p:extLst>
      <p:ext uri="{BB962C8B-B14F-4D97-AF65-F5344CB8AC3E}">
        <p14:creationId xmlns:p14="http://schemas.microsoft.com/office/powerpoint/2010/main" val="1225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is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Friday, 9/7 (Note: Homework 2 will become available Friday, 8/31)</a:t>
            </a:r>
          </a:p>
          <a:p>
            <a:r>
              <a:rPr lang="en-US" dirty="0"/>
              <a:t>Warmup to get familiar with Python, </a:t>
            </a:r>
            <a:r>
              <a:rPr lang="en-US" dirty="0" err="1"/>
              <a:t>Vocareum</a:t>
            </a:r>
            <a:r>
              <a:rPr lang="en-US" dirty="0"/>
              <a:t>, solving language problems</a:t>
            </a:r>
          </a:p>
          <a:p>
            <a:r>
              <a:rPr lang="en-US" dirty="0"/>
              <a:t>No special knowledge from lectures should be needed to work on it</a:t>
            </a:r>
          </a:p>
          <a:p>
            <a:r>
              <a:rPr lang="en-US" dirty="0"/>
              <a:t>Read the instructions </a:t>
            </a:r>
            <a:r>
              <a:rPr lang="en-US" u="sng" dirty="0"/>
              <a:t>carefully</a:t>
            </a:r>
            <a:endParaRPr lang="en-US" dirty="0"/>
          </a:p>
          <a:p>
            <a:r>
              <a:rPr lang="en-US" dirty="0"/>
              <a:t>Feel free to ask questions in Piazza!</a:t>
            </a:r>
          </a:p>
        </p:txBody>
      </p:sp>
    </p:spTree>
    <p:extLst>
      <p:ext uri="{BB962C8B-B14F-4D97-AF65-F5344CB8AC3E}">
        <p14:creationId xmlns:p14="http://schemas.microsoft.com/office/powerpoint/2010/main" val="81602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Zipf's</a:t>
            </a:r>
            <a:r>
              <a:rPr lang="en-US" dirty="0"/>
              <a:t> Law and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Sparsity keeps getting worse</a:t>
            </a:r>
          </a:p>
          <a:p>
            <a:r>
              <a:rPr lang="en-US" dirty="0"/>
              <a:t>Moby Dick</a:t>
            </a:r>
          </a:p>
          <a:p>
            <a:pPr lvl="1"/>
            <a:r>
              <a:rPr lang="en-US" dirty="0"/>
              <a:t>110927 tokens; 18971 types (17% of tokens); 11874 1-count (62.6% of types)</a:t>
            </a:r>
          </a:p>
          <a:p>
            <a:pPr lvl="1"/>
            <a:r>
              <a:rPr lang="en-US" dirty="0"/>
              <a:t>110927 3-grams;  103531 types (93% of tokens); 99150 1-count (95.7% of types)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1835" y="5298141"/>
            <a:ext cx="710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Piazza Quiz: What is the review given to each (1-5 stars)</a:t>
            </a:r>
          </a:p>
        </p:txBody>
      </p:sp>
    </p:spTree>
    <p:extLst>
      <p:ext uri="{BB962C8B-B14F-4D97-AF65-F5344CB8AC3E}">
        <p14:creationId xmlns:p14="http://schemas.microsoft.com/office/powerpoint/2010/main" val="777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4200" y="1308100"/>
            <a:ext cx="35433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7217" y="17653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8417" y="23114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5116" y="4038600"/>
            <a:ext cx="40708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747" y="3926541"/>
            <a:ext cx="718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corpus: https://</a:t>
            </a:r>
            <a:r>
              <a:rPr lang="en-US" dirty="0" err="1"/>
              <a:t>www.cs.jhu.edu</a:t>
            </a:r>
            <a:r>
              <a:rPr lang="en-US" dirty="0"/>
              <a:t>/~</a:t>
            </a:r>
            <a:r>
              <a:rPr lang="en-US" dirty="0" err="1"/>
              <a:t>mdredze</a:t>
            </a:r>
            <a:r>
              <a:rPr lang="en-US" dirty="0"/>
              <a:t>/datasets/sentiment/</a:t>
            </a:r>
          </a:p>
        </p:txBody>
      </p:sp>
    </p:spTree>
    <p:extLst>
      <p:ext uri="{BB962C8B-B14F-4D97-AF65-F5344CB8AC3E}">
        <p14:creationId xmlns:p14="http://schemas.microsoft.com/office/powerpoint/2010/main" val="21241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Work on the Terminal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in </a:t>
            </a:r>
            <a:r>
              <a:rPr lang="en-US" dirty="0" err="1"/>
              <a:t>Vocareum</a:t>
            </a:r>
            <a:r>
              <a:rPr lang="en-US" dirty="0"/>
              <a:t>, on the 'In-class' assignment</a:t>
            </a:r>
          </a:p>
          <a:p>
            <a:r>
              <a:rPr lang="en-US" dirty="0"/>
              <a:t>Or download code/data from my webpage to your own machine</a:t>
            </a:r>
          </a:p>
          <a:p>
            <a:pPr lvl="1"/>
            <a:r>
              <a:rPr lang="en-US" dirty="0"/>
              <a:t>Mac: you'll probably need to install gnu stuff with homebrew/ports; preface non-working commands with 'g'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cygwin</a:t>
            </a:r>
            <a:r>
              <a:rPr lang="en-US" dirty="0"/>
              <a:t> is usually pretty good but it's been a while for me...</a:t>
            </a:r>
          </a:p>
          <a:p>
            <a:r>
              <a:rPr lang="en-US" dirty="0"/>
              <a:t>We're going to code 'competitively': post your answers in Piazza</a:t>
            </a:r>
          </a:p>
        </p:txBody>
      </p:sp>
    </p:spTree>
    <p:extLst>
      <p:ext uri="{BB962C8B-B14F-4D97-AF65-F5344CB8AC3E}">
        <p14:creationId xmlns:p14="http://schemas.microsoft.com/office/powerpoint/2010/main" val="6950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1916" y="3975100"/>
            <a:ext cx="38422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Extracting and labeling data</a:t>
            </a:r>
          </a:p>
          <a:p>
            <a:r>
              <a:rPr lang="en-US" dirty="0"/>
              <a:t>Building an evaluation set</a:t>
            </a:r>
          </a:p>
          <a:p>
            <a:r>
              <a:rPr lang="en-US" dirty="0"/>
              <a:t>Inspecting for ideas</a:t>
            </a:r>
          </a:p>
        </p:txBody>
      </p:sp>
    </p:spTree>
    <p:extLst>
      <p:ext uri="{BB962C8B-B14F-4D97-AF65-F5344CB8AC3E}">
        <p14:creationId xmlns:p14="http://schemas.microsoft.com/office/powerpoint/2010/main" val="45391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data</a:t>
            </a:r>
          </a:p>
          <a:p>
            <a:pPr lvl="1"/>
            <a:r>
              <a:rPr lang="en-US" dirty="0"/>
              <a:t>boilerplate python: very useful!</a:t>
            </a:r>
          </a:p>
          <a:p>
            <a:pPr lvl="1"/>
            <a:r>
              <a:rPr lang="en-US" dirty="0"/>
              <a:t>beautiful soup: 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soup =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soup.find_all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review_text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dirty="0"/>
              <a:t>Adding labels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elec.pos.txt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&lt;(yes 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 | head -2198) &gt;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Dividing into train, dev, blind test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cat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elec.neg.tagged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-800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-n+801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elec.train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in train dev test; do cut f1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 cut -f2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i.label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done</a:t>
            </a:r>
          </a:p>
          <a:p>
            <a:pPr lvl="1"/>
            <a:endParaRPr lang="en-US" dirty="0"/>
          </a:p>
          <a:p>
            <a:r>
              <a:rPr lang="en-US" dirty="0"/>
              <a:t>World's simplest scorer and test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neg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/>
              <a:t> 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paste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dev.label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'$1==$2{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++}END{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("%f\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/NR)}'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4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3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 Experiment</a:t>
            </a:r>
          </a:p>
          <a:p>
            <a:r>
              <a:rPr lang="en-US" dirty="0"/>
              <a:t>Build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Pre-Statistical NLP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(really, more like Computational Linguistics) through the 80s was mostly about modeling specific linguistic phenomena with code</a:t>
            </a:r>
          </a:p>
          <a:p>
            <a:r>
              <a:rPr lang="en-US" dirty="0"/>
              <a:t>Linguists/highly trained coders wrote fine-grained detailed rules to capture various aspects</a:t>
            </a:r>
          </a:p>
          <a:p>
            <a:pPr lvl="1"/>
            <a:r>
              <a:rPr lang="en-US" dirty="0"/>
              <a:t>E.g. "swallow" is a verb of ingestion, taking an animate subject and a physical object that is edible...</a:t>
            </a:r>
          </a:p>
          <a:p>
            <a:r>
              <a:rPr lang="en-US" dirty="0"/>
              <a:t>Very time-consuming, expensive, limited coverage, but high precision</a:t>
            </a:r>
          </a:p>
          <a:p>
            <a:r>
              <a:rPr lang="en-US" dirty="0"/>
              <a:t>Academically satisfying, but not good at producing systems beyond the demo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2" y="63119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K. Hollingshead-Seitz</a:t>
            </a:r>
          </a:p>
        </p:txBody>
      </p:sp>
    </p:spTree>
    <p:extLst>
      <p:ext uri="{BB962C8B-B14F-4D97-AF65-F5344CB8AC3E}">
        <p14:creationId xmlns:p14="http://schemas.microsoft.com/office/powerpoint/2010/main" val="9997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6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1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100" y="149225"/>
            <a:ext cx="10515600" cy="1325563"/>
          </a:xfrm>
        </p:spPr>
        <p:txBody>
          <a:bodyPr/>
          <a:lstStyle/>
          <a:p>
            <a:r>
              <a:rPr lang="en-US" dirty="0"/>
              <a:t>Corpus Wrangling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corpora to extract features, rules, and statistics for our models</a:t>
            </a:r>
          </a:p>
          <a:p>
            <a:r>
              <a:rPr lang="en-US" dirty="0"/>
              <a:t>Even the cleanest corpora are noisy and most corpora aren't the cleanest</a:t>
            </a:r>
          </a:p>
          <a:p>
            <a:r>
              <a:rPr lang="en-US" dirty="0"/>
              <a:t>The following techniques are useful for getting 'clean' information from your data</a:t>
            </a:r>
          </a:p>
        </p:txBody>
      </p:sp>
    </p:spTree>
    <p:extLst>
      <p:ext uri="{BB962C8B-B14F-4D97-AF65-F5344CB8AC3E}">
        <p14:creationId xmlns:p14="http://schemas.microsoft.com/office/powerpoint/2010/main" val="1532853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584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333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5664200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demos using </a:t>
            </a:r>
            <a:r>
              <a:rPr lang="en-US" dirty="0" err="1"/>
              <a:t>regexpal.com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700" y="6350000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slides from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6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00200"/>
            <a:ext cx="113792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r>
              <a:rPr lang="en-US" dirty="0"/>
              <a:t>Motivation: don't just find "happy" in a movie review, find all forms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happiest</a:t>
            </a:r>
          </a:p>
          <a:p>
            <a:pPr lvl="1"/>
            <a:r>
              <a:rPr lang="en-US" dirty="0"/>
              <a:t>but not unhappy </a:t>
            </a:r>
          </a:p>
          <a:p>
            <a:pPr marL="609585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2" y="1219200"/>
            <a:ext cx="328506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98626"/>
            <a:ext cx="10382251" cy="48799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667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64896"/>
              </p:ext>
            </p:extLst>
          </p:nvPr>
        </p:nvGraphicFramePr>
        <p:xfrm>
          <a:off x="2032000" y="22086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16001" y="4688840"/>
          <a:ext cx="106679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2800" y="3327400"/>
          <a:ext cx="10566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Neither e nor ^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pattern</a:t>
                      </a:r>
                      <a:r>
                        <a:rPr lang="en-US" sz="2400" baseline="0" dirty="0"/>
                        <a:t> a</a:t>
                      </a:r>
                      <a:r>
                        <a:rPr lang="en-US" sz="2400" dirty="0"/>
                        <a:t> carat</a:t>
                      </a:r>
                      <a:r>
                        <a:rPr lang="en-US" sz="2400" baseline="0" dirty="0"/>
                        <a:t> 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" y="3340947"/>
          <a:ext cx="7112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327400"/>
            <a:ext cx="392853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1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17" y="32607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625600" y="4953000"/>
            <a:ext cx="934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32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7" y="1905000"/>
            <a:ext cx="2075613" cy="2954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00" y="5054601"/>
            <a:ext cx="23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Stephen C </a:t>
            </a:r>
            <a:r>
              <a:rPr lang="en-US" sz="2400" dirty="0" err="1"/>
              <a:t>Kleene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06400" y="2311400"/>
          <a:ext cx="86360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8801" y="576580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Kleene</a:t>
            </a:r>
            <a:r>
              <a:rPr lang="en-US" sz="2400" dirty="0"/>
              <a:t> *,   </a:t>
            </a:r>
            <a:r>
              <a:rPr lang="en-US" sz="2400" dirty="0" err="1"/>
              <a:t>Kleene</a:t>
            </a:r>
            <a:r>
              <a:rPr lang="en-US" sz="2400" dirty="0"/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98526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approach: learn by observing language as it's used "in the wild"</a:t>
            </a:r>
          </a:p>
          <a:p>
            <a:r>
              <a:rPr lang="en-US" dirty="0"/>
              <a:t>Many different names:</a:t>
            </a:r>
          </a:p>
          <a:p>
            <a:pPr lvl="1"/>
            <a:r>
              <a:rPr lang="en-US" dirty="0"/>
              <a:t>Corpus Linguistics</a:t>
            </a:r>
          </a:p>
          <a:p>
            <a:pPr lvl="1"/>
            <a:r>
              <a:rPr lang="en-US" dirty="0"/>
              <a:t>Empirical NLP</a:t>
            </a:r>
          </a:p>
          <a:p>
            <a:pPr lvl="1"/>
            <a:r>
              <a:rPr lang="en-US" dirty="0"/>
              <a:t>Statistical NLP</a:t>
            </a:r>
          </a:p>
          <a:p>
            <a:r>
              <a:rPr lang="en-US" dirty="0"/>
              <a:t>Central tools:</a:t>
            </a:r>
          </a:p>
          <a:p>
            <a:pPr lvl="1"/>
            <a:r>
              <a:rPr lang="en-US" dirty="0"/>
              <a:t>Corpus</a:t>
            </a:r>
          </a:p>
          <a:p>
            <a:pPr lvl="1"/>
            <a:r>
              <a:rPr lang="en-US" dirty="0"/>
              <a:t>Thing to count with (i.e. statistics)</a:t>
            </a:r>
          </a:p>
        </p:txBody>
      </p:sp>
    </p:spTree>
    <p:extLst>
      <p:ext uri="{BB962C8B-B14F-4D97-AF65-F5344CB8AC3E}">
        <p14:creationId xmlns:p14="http://schemas.microsoft.com/office/powerpoint/2010/main" val="1772413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752600"/>
            <a:ext cx="10464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2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60385"/>
              </p:ext>
            </p:extLst>
          </p:nvPr>
        </p:nvGraphicFramePr>
        <p:xfrm>
          <a:off x="2540000" y="2413000"/>
          <a:ext cx="6604000" cy="36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\$\.\[\^\\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$.[^\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05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733" dirty="0"/>
              <a:t>The process we just went through was based on </a:t>
            </a:r>
            <a:r>
              <a:rPr lang="en-US" sz="3733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3200" dirty="0"/>
              <a:t>Matching strings that we should not have matched (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re, 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n, o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3200" dirty="0"/>
              <a:t>Not matching things that we should have matched (The)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1426084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In NLP we are always dealing with these kinds of errors.</a:t>
            </a:r>
          </a:p>
          <a:p>
            <a:r>
              <a:rPr lang="en-US" sz="3733" dirty="0"/>
              <a:t>Reducing the error rate for an application often involves two antagonistic efforts: 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accuracy or precision </a:t>
            </a:r>
            <a:r>
              <a:rPr lang="en-US" sz="3200" dirty="0"/>
              <a:t>(minimizing false positives)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coverage or recall </a:t>
            </a:r>
            <a:r>
              <a:rPr lang="en-US" sz="32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1517934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197600" cy="2540000"/>
          </a:xfrm>
        </p:spPr>
        <p:txBody>
          <a:bodyPr/>
          <a:lstStyle/>
          <a:p>
            <a:r>
              <a:rPr lang="en-US" sz="5867" dirty="0"/>
              <a:t>Basic Text Processing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777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552"/>
            <a:ext cx="10363200" cy="114300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95400"/>
            <a:ext cx="10363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67" dirty="0"/>
              <a:t>Every NLP task needs to do text normalization: 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Segmenting/tokenizing words in running text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Normalizing word formats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 sentences in running text</a:t>
            </a:r>
            <a:endParaRPr lang="en-US" sz="4267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667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I do uh main- mainly business data processing</a:t>
            </a:r>
          </a:p>
          <a:p>
            <a:pPr lvl="1"/>
            <a:r>
              <a:rPr lang="en-US" sz="3200" dirty="0"/>
              <a:t>Fragments, filled pauses</a:t>
            </a:r>
          </a:p>
          <a:p>
            <a:r>
              <a:rPr lang="en-US" sz="3733" dirty="0"/>
              <a:t>Seuss’s </a:t>
            </a:r>
            <a:r>
              <a:rPr lang="en-US" sz="3733" dirty="0">
                <a:solidFill>
                  <a:srgbClr val="FF0000"/>
                </a:solidFill>
              </a:rPr>
              <a:t>cat </a:t>
            </a:r>
            <a:r>
              <a:rPr lang="en-US" sz="3733" dirty="0"/>
              <a:t>in the hat is different from other</a:t>
            </a:r>
            <a:r>
              <a:rPr lang="en-US" sz="3733" dirty="0">
                <a:solidFill>
                  <a:srgbClr val="FF0000"/>
                </a:solidFill>
              </a:rPr>
              <a:t> cats! </a:t>
            </a:r>
            <a:endParaRPr lang="en-US" sz="3733" dirty="0"/>
          </a:p>
          <a:p>
            <a:pPr lvl="1"/>
            <a:r>
              <a:rPr lang="en-US" sz="3200" b="1" dirty="0"/>
              <a:t>Lemma</a:t>
            </a:r>
            <a:r>
              <a:rPr lang="en-US" sz="3200" dirty="0"/>
              <a:t>: same stem, part of speech, rough word sense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same lemma</a:t>
            </a:r>
          </a:p>
          <a:p>
            <a:pPr lvl="1"/>
            <a:r>
              <a:rPr lang="en-US" sz="3200" b="1" dirty="0" err="1"/>
              <a:t>Wordform</a:t>
            </a:r>
            <a:r>
              <a:rPr lang="en-US" sz="3200" dirty="0"/>
              <a:t>: the full inflected surface form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different </a:t>
            </a:r>
            <a:r>
              <a:rPr lang="en-US" sz="2667" dirty="0" err="1"/>
              <a:t>wordforms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92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11379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084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11277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609585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17600" y="3937000"/>
          <a:ext cx="9347199" cy="233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Tokens = 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Types = |V|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Switchboard phone</a:t>
                      </a:r>
                      <a:r>
                        <a:rPr lang="en-US" sz="2400" baseline="0" dirty="0"/>
                        <a:t> conversations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2.4 million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Shakespeare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884,000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Google N-grams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trillion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 million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94400" y="2209800"/>
            <a:ext cx="5072222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Church and Gale (1990)</a:t>
            </a:r>
            <a:r>
              <a:rPr lang="en-US" sz="2400" dirty="0">
                <a:latin typeface="Calibri"/>
                <a:cs typeface="Calibri"/>
              </a:rPr>
              <a:t>: |V| &gt; O(N</a:t>
            </a:r>
            <a:r>
              <a:rPr lang="en-US" sz="2400" baseline="30000" dirty="0">
                <a:latin typeface="Calibri"/>
                <a:cs typeface="Calibri"/>
              </a:rPr>
              <a:t>½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5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patterns as they actually exist (i.e. bottom-up, not top-down)</a:t>
            </a:r>
          </a:p>
          <a:p>
            <a:r>
              <a:rPr lang="en-US" dirty="0"/>
              <a:t>Little need for knowledge (just count)</a:t>
            </a:r>
          </a:p>
          <a:p>
            <a:r>
              <a:rPr lang="en-US" dirty="0"/>
              <a:t>Systems are robust and adaptable (change domain by changing corpus)</a:t>
            </a:r>
          </a:p>
          <a:p>
            <a:r>
              <a:rPr lang="en-US" dirty="0"/>
              <a:t>Systems degrade more gracefully (corner cases captured in data)</a:t>
            </a:r>
          </a:p>
          <a:p>
            <a:r>
              <a:rPr lang="en-US" u="sng" dirty="0"/>
              <a:t>Evaluations are (more) meaningful</a:t>
            </a:r>
          </a:p>
        </p:txBody>
      </p:sp>
    </p:spTree>
    <p:extLst>
      <p:ext uri="{BB962C8B-B14F-4D97-AF65-F5344CB8AC3E}">
        <p14:creationId xmlns:p14="http://schemas.microsoft.com/office/powerpoint/2010/main" val="1183704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did some basic tokenization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59917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's/ /\n/g' sawyr11.txt | sort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less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can see some problems...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2902" y="3749161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"'Bout</a:t>
            </a:r>
          </a:p>
          <a:p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"AIN'T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5804" y="3749161"/>
            <a:ext cx="2028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Douglas'."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Douglass,</a:t>
            </a:r>
          </a:p>
        </p:txBody>
      </p:sp>
    </p:spTree>
    <p:extLst>
      <p:ext uri="{BB962C8B-B14F-4D97-AF65-F5344CB8AC3E}">
        <p14:creationId xmlns:p14="http://schemas.microsoft.com/office/powerpoint/2010/main" val="10824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sz="2667" dirty="0">
                <a:latin typeface="Courier"/>
                <a:cs typeface="Courier"/>
              </a:rPr>
              <a:t>Finland’s capital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667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667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667" i="1" dirty="0">
                <a:latin typeface="Calibri"/>
                <a:cs typeface="Calibri"/>
                <a:sym typeface="Symbol" charset="2"/>
              </a:rPr>
              <a:t>?</a:t>
            </a:r>
            <a:endParaRPr lang="en-US" sz="2667" dirty="0">
              <a:latin typeface="Calibri"/>
              <a:cs typeface="Calibri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</a:rPr>
              <a:t>what’re, I’m, isn’t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667" i="1" dirty="0">
                <a:latin typeface="Courier"/>
                <a:cs typeface="Courier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667" dirty="0">
                <a:cs typeface="Calibri"/>
                <a:sym typeface="Symbol" charset="2"/>
              </a:rPr>
              <a:t>?</a:t>
            </a:r>
            <a:endParaRPr lang="en-US" sz="2667" dirty="0">
              <a:latin typeface="Courier"/>
              <a:cs typeface="Courier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933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667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37292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667" b="1" i="1" dirty="0" err="1">
                <a:sym typeface="Symbol" charset="2"/>
              </a:rPr>
              <a:t>Lebensversicherungsgesellschaftsangestellter</a:t>
            </a:r>
            <a:endParaRPr lang="en-US" sz="2667" b="1" i="1" dirty="0">
              <a:sym typeface="Symbol" charset="2"/>
            </a:endParaRPr>
          </a:p>
          <a:p>
            <a:pPr lvl="1" eaLnBrk="1" hangingPunct="1"/>
            <a:r>
              <a:rPr lang="en-US" sz="2667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667" dirty="0">
                <a:sym typeface="Symbol" charset="2"/>
              </a:rPr>
              <a:t>German information retrieval needs </a:t>
            </a:r>
            <a:r>
              <a:rPr lang="en-US" sz="2667" b="1" dirty="0">
                <a:sym typeface="Symbol" charset="2"/>
              </a:rPr>
              <a:t>compound splitter</a:t>
            </a:r>
            <a:endParaRPr lang="en-US" sz="2667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739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25600" y="1066800"/>
            <a:ext cx="114808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508001" y="4851400"/>
            <a:ext cx="1107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800" b="1" i="1" dirty="0"/>
              <a:t>フォーチュン</a:t>
            </a:r>
            <a:r>
              <a:rPr lang="en-US" altLang="ja-JP" sz="2800" b="1" i="1" dirty="0"/>
              <a:t>500</a:t>
            </a:r>
            <a:r>
              <a:rPr lang="ja-JP" altLang="en-US" sz="2800" b="1" i="1" dirty="0"/>
              <a:t>社は情報不足のため時間あた</a:t>
            </a:r>
            <a:r>
              <a:rPr lang="en-US" altLang="ja-JP" sz="2800" b="1" i="1" dirty="0"/>
              <a:t>$500K(</a:t>
            </a:r>
            <a:r>
              <a:rPr lang="ja-JP" altLang="en-US" sz="2800" b="1" i="1" dirty="0"/>
              <a:t>約</a:t>
            </a:r>
            <a:r>
              <a:rPr lang="en-US" altLang="ja-JP" sz="2800" b="1" i="1" dirty="0"/>
              <a:t>6,000</a:t>
            </a:r>
            <a:r>
              <a:rPr lang="ja-JP" altLang="en-US" sz="2800" b="1" i="1" dirty="0"/>
              <a:t>万円</a:t>
            </a:r>
            <a:r>
              <a:rPr lang="en-US" altLang="ja-JP" sz="2800" b="1" i="1" dirty="0"/>
              <a:t>)</a:t>
            </a:r>
            <a:endParaRPr lang="en-US" sz="28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2235202" y="5638809"/>
            <a:ext cx="7179733" cy="503238"/>
            <a:chOff x="422" y="3792"/>
            <a:chExt cx="3392" cy="317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684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66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0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39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 err="1">
                  <a:latin typeface="Calibri"/>
                  <a:cs typeface="Calibri"/>
                </a:rPr>
                <a:t>Romaji</a:t>
              </a:r>
              <a:endParaRPr lang="en-US" sz="2667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1219200" y="4876952"/>
            <a:ext cx="1930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2184400" y="5338617"/>
            <a:ext cx="774702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5915553" y="4876952"/>
            <a:ext cx="95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5220761" y="5338617"/>
            <a:ext cx="1171877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7010400" y="4876952"/>
            <a:ext cx="711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7282394" y="5338617"/>
            <a:ext cx="83606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9017392" y="4922856"/>
            <a:ext cx="281354" cy="37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8844494" y="5298134"/>
            <a:ext cx="313575" cy="340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416051" y="6172201"/>
            <a:ext cx="617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19090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550631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11182" indent="-711182"/>
            <a:r>
              <a:rPr lang="en-US"/>
              <a:t>Given a wordlist of Chinese, and a string.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1602169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320800"/>
            <a:ext cx="11684000" cy="5537200"/>
          </a:xfrm>
        </p:spPr>
        <p:txBody>
          <a:bodyPr/>
          <a:lstStyle/>
          <a:p>
            <a:r>
              <a:rPr lang="en-US" sz="3733" dirty="0" err="1"/>
              <a:t>Thecatinthehat</a:t>
            </a:r>
            <a:endParaRPr lang="en-US" sz="3733" dirty="0"/>
          </a:p>
          <a:p>
            <a:r>
              <a:rPr lang="en-US" sz="3733" dirty="0" err="1"/>
              <a:t>Thetabledownthere</a:t>
            </a:r>
            <a:endParaRPr lang="en-US" sz="3733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32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4000" y="20066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0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0" y="26162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theta bled own there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</a:t>
            </a:r>
            <a:r>
              <a:rPr lang="en-US" sz="2667" dirty="0" err="1"/>
              <a:t>int</a:t>
            </a:r>
            <a:r>
              <a:rPr lang="en-US" sz="2667" dirty="0"/>
              <a:t> he hat</a:t>
            </a:r>
          </a:p>
        </p:txBody>
      </p:sp>
    </p:spTree>
    <p:extLst>
      <p:ext uri="{BB962C8B-B14F-4D97-AF65-F5344CB8AC3E}">
        <p14:creationId xmlns:p14="http://schemas.microsoft.com/office/powerpoint/2010/main" val="831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 English?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a set of rules that are appropriate for the application</a:t>
            </a:r>
          </a:p>
          <a:p>
            <a:r>
              <a:rPr lang="en-US" dirty="0"/>
              <a:t>Can be implemented with regex!</a:t>
            </a:r>
          </a:p>
          <a:p>
            <a:r>
              <a:rPr lang="en-US" dirty="0"/>
              <a:t>Cheat</a:t>
            </a:r>
            <a:r>
              <a:rPr lang="en-US" dirty="0">
                <a:sym typeface="Wingdings"/>
              </a:rPr>
              <a:t> (that you should use): </a:t>
            </a:r>
            <a:r>
              <a:rPr lang="en-US" dirty="0" err="1">
                <a:sym typeface="Wingdings"/>
              </a:rPr>
              <a:t>nltk</a:t>
            </a:r>
            <a:r>
              <a:rPr lang="en-US" dirty="0">
                <a:sym typeface="Wingdings"/>
              </a:rPr>
              <a:t>!</a:t>
            </a:r>
          </a:p>
          <a:p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import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                                                       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nltk.word_tokenize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much of--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--a test.")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", 'much', 'of', '--',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'--', 'a', 'test', '.'] </a:t>
            </a:r>
          </a:p>
        </p:txBody>
      </p:sp>
    </p:spTree>
    <p:extLst>
      <p:ext uri="{BB962C8B-B14F-4D97-AF65-F5344CB8AC3E}">
        <p14:creationId xmlns:p14="http://schemas.microsoft.com/office/powerpoint/2010/main" val="9713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Bound by data </a:t>
            </a:r>
            <a:r>
              <a:rPr lang="mr-IN" dirty="0"/>
              <a:t>–</a:t>
            </a:r>
            <a:r>
              <a:rPr lang="en-US" dirty="0"/>
              <a:t> can't model what you can't see</a:t>
            </a:r>
          </a:p>
          <a:p>
            <a:r>
              <a:rPr lang="en-US" dirty="0"/>
              <a:t>Big Data methods fail when the data is small  </a:t>
            </a:r>
          </a:p>
          <a:p>
            <a:pPr lvl="1"/>
            <a:r>
              <a:rPr lang="en-US" dirty="0"/>
              <a:t>I just got finished trying to build an Oromo-English translation system in three weeks with 50,000 words of the bible...most MT is built on 10mw+</a:t>
            </a:r>
          </a:p>
          <a:p>
            <a:r>
              <a:rPr lang="en-US" dirty="0"/>
              <a:t>Tends to be more computationally expensive (but less human-expensive)</a:t>
            </a:r>
          </a:p>
          <a:p>
            <a:pPr lvl="1"/>
            <a:r>
              <a:rPr lang="en-US" dirty="0"/>
              <a:t>Usually a good trade-off, but it's application-dependent</a:t>
            </a:r>
          </a:p>
          <a:p>
            <a:r>
              <a:rPr lang="en-US" dirty="0"/>
              <a:t>But, a lot of effort was spent in coming up with rules that work well in certain corners</a:t>
            </a:r>
          </a:p>
          <a:p>
            <a:pPr lvl="1"/>
            <a:r>
              <a:rPr lang="en-US" dirty="0"/>
              <a:t>Mostly English</a:t>
            </a:r>
          </a:p>
          <a:p>
            <a:pPr lvl="1"/>
            <a:r>
              <a:rPr lang="en-US" dirty="0"/>
              <a:t>Mostly formal</a:t>
            </a:r>
          </a:p>
          <a:p>
            <a:r>
              <a:rPr lang="en-US" dirty="0"/>
              <a:t>Do what you need to, leverage the resources you have, consider trade-offs</a:t>
            </a:r>
          </a:p>
        </p:txBody>
      </p:sp>
    </p:spTree>
    <p:extLst>
      <p:ext uri="{BB962C8B-B14F-4D97-AF65-F5344CB8AC3E}">
        <p14:creationId xmlns:p14="http://schemas.microsoft.com/office/powerpoint/2010/main" val="6469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all about the corpus!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Corpus (pl. corpora): a collection of (natural language) text systematically gathered and organized in some manner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Balanced/domain</a:t>
            </a:r>
          </a:p>
          <a:p>
            <a:pPr lvl="1"/>
            <a:r>
              <a:rPr lang="en-US" dirty="0"/>
              <a:t>Written/Spoken</a:t>
            </a:r>
          </a:p>
          <a:p>
            <a:pPr lvl="1"/>
            <a:r>
              <a:rPr lang="en-US" dirty="0"/>
              <a:t>Raw/Annotated</a:t>
            </a:r>
          </a:p>
          <a:p>
            <a:pPr lvl="1"/>
            <a:r>
              <a:rPr lang="en-US" dirty="0"/>
              <a:t>Free/Pay</a:t>
            </a:r>
          </a:p>
          <a:p>
            <a:r>
              <a:rPr lang="en-US" dirty="0"/>
              <a:t>Famous (Text) Examples</a:t>
            </a:r>
          </a:p>
          <a:p>
            <a:pPr lvl="1"/>
            <a:r>
              <a:rPr lang="en-US" dirty="0"/>
              <a:t>Brown Corpus: 1m words balanced English text, POS tags</a:t>
            </a:r>
          </a:p>
          <a:p>
            <a:pPr lvl="1"/>
            <a:r>
              <a:rPr lang="en-US" dirty="0"/>
              <a:t>Wall Street Journal: 1m words English news text, syntax trees</a:t>
            </a:r>
          </a:p>
          <a:p>
            <a:pPr lvl="1"/>
            <a:r>
              <a:rPr lang="en-US" dirty="0"/>
              <a:t>Canadian Hansards: 10m words French/English parliamentary text, aligned at sentence level</a:t>
            </a:r>
          </a:p>
          <a:p>
            <a:pPr lvl="1"/>
            <a:r>
              <a:rPr lang="en-US" dirty="0" err="1"/>
              <a:t>Clueweb</a:t>
            </a:r>
            <a:r>
              <a:rPr lang="en-US" dirty="0"/>
              <a:t> 12: 100+b words English web text</a:t>
            </a:r>
          </a:p>
          <a:p>
            <a:pPr lvl="1"/>
            <a:r>
              <a:rPr lang="en-US" dirty="0"/>
              <a:t>Google books </a:t>
            </a:r>
            <a:r>
              <a:rPr lang="en-US" dirty="0" err="1"/>
              <a:t>ngrams</a:t>
            </a:r>
            <a:r>
              <a:rPr lang="en-US" dirty="0"/>
              <a:t>: 500B 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Does It Need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We'd like to get examples of all linguistic phenomena, ideally several times so we know how likely they are to occur</a:t>
            </a:r>
          </a:p>
          <a:p>
            <a:r>
              <a:rPr lang="en-US" dirty="0"/>
              <a:t>How big should a corpus be to get every possible sentence in English?</a:t>
            </a:r>
          </a:p>
          <a:p>
            <a:pPr lvl="1"/>
            <a:r>
              <a:rPr lang="en-US" dirty="0"/>
              <a:t>Every possible idea?</a:t>
            </a:r>
          </a:p>
          <a:p>
            <a:pPr lvl="1"/>
            <a:r>
              <a:rPr lang="en-US" dirty="0"/>
              <a:t>Every 5-word phrase?</a:t>
            </a:r>
          </a:p>
          <a:p>
            <a:pPr lvl="1"/>
            <a:r>
              <a:rPr lang="en-US" dirty="0"/>
              <a:t>Every word? </a:t>
            </a:r>
          </a:p>
          <a:p>
            <a:r>
              <a:rPr lang="en-US" dirty="0"/>
              <a:t>None of these are possible!</a:t>
            </a:r>
          </a:p>
        </p:txBody>
      </p:sp>
    </p:spTree>
    <p:extLst>
      <p:ext uri="{BB962C8B-B14F-4D97-AF65-F5344CB8AC3E}">
        <p14:creationId xmlns:p14="http://schemas.microsoft.com/office/powerpoint/2010/main" val="2797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23423</TotalTime>
  <Words>2269</Words>
  <Application>Microsoft Macintosh PowerPoint</Application>
  <PresentationFormat>Widescreen</PresentationFormat>
  <Paragraphs>467</Paragraphs>
  <Slides>67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Calibri (Headings)</vt:lpstr>
      <vt:lpstr>ＭＳ Ｐゴシック</vt:lpstr>
      <vt:lpstr>Yu Gothic</vt:lpstr>
      <vt:lpstr>华文黑体</vt:lpstr>
      <vt:lpstr>Arial</vt:lpstr>
      <vt:lpstr>Calibri</vt:lpstr>
      <vt:lpstr>Calibri Light</vt:lpstr>
      <vt:lpstr>Courier</vt:lpstr>
      <vt:lpstr>Courier New</vt:lpstr>
      <vt:lpstr>Lucida Sans</vt:lpstr>
      <vt:lpstr>Mangal</vt:lpstr>
      <vt:lpstr>Symbol</vt:lpstr>
      <vt:lpstr>Times</vt:lpstr>
      <vt:lpstr>Wingdings</vt:lpstr>
      <vt:lpstr>Office Theme</vt:lpstr>
      <vt:lpstr>Corpora and Text Processing</vt:lpstr>
      <vt:lpstr>Homework 1 is available</vt:lpstr>
      <vt:lpstr>Lot of Work on the Terminal Today</vt:lpstr>
      <vt:lpstr>Pre-Statistical NLP</vt:lpstr>
      <vt:lpstr>The Alternative?</vt:lpstr>
      <vt:lpstr>Advantages</vt:lpstr>
      <vt:lpstr>Limitations</vt:lpstr>
      <vt:lpstr>It's all about the corpus!</vt:lpstr>
      <vt:lpstr>How Big Does It Need To Be?</vt:lpstr>
      <vt:lpstr>Sparsity and Zipf's Law</vt:lpstr>
      <vt:lpstr>Vocareum Demo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Zipf's Law and n-grams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Vocareum Demo</vt:lpstr>
      <vt:lpstr>Reminder</vt:lpstr>
      <vt:lpstr>Reminder</vt:lpstr>
      <vt:lpstr>PowerPoint Presentation</vt:lpstr>
      <vt:lpstr>PowerPoint Presentation</vt:lpstr>
      <vt:lpstr>Vocareum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Corpus Wrangling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We already did some basic tokenization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What About in English?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Jonathan May</cp:lastModifiedBy>
  <cp:revision>82</cp:revision>
  <cp:lastPrinted>2017-08-25T22:32:08Z</cp:lastPrinted>
  <dcterms:created xsi:type="dcterms:W3CDTF">2017-08-18T22:08:04Z</dcterms:created>
  <dcterms:modified xsi:type="dcterms:W3CDTF">2018-08-29T17:44:13Z</dcterms:modified>
</cp:coreProperties>
</file>