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9" r:id="rId3"/>
    <p:sldId id="294" r:id="rId4"/>
    <p:sldId id="295" r:id="rId5"/>
    <p:sldId id="296" r:id="rId6"/>
    <p:sldId id="297" r:id="rId7"/>
    <p:sldId id="298" r:id="rId8"/>
    <p:sldId id="299" r:id="rId9"/>
    <p:sldId id="322" r:id="rId10"/>
    <p:sldId id="300" r:id="rId11"/>
    <p:sldId id="333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35" r:id="rId20"/>
    <p:sldId id="323" r:id="rId21"/>
    <p:sldId id="324" r:id="rId22"/>
    <p:sldId id="325" r:id="rId23"/>
    <p:sldId id="315" r:id="rId24"/>
    <p:sldId id="326" r:id="rId25"/>
    <p:sldId id="327" r:id="rId26"/>
    <p:sldId id="311" r:id="rId27"/>
    <p:sldId id="312" r:id="rId28"/>
    <p:sldId id="313" r:id="rId29"/>
    <p:sldId id="314" r:id="rId30"/>
    <p:sldId id="316" r:id="rId31"/>
    <p:sldId id="318" r:id="rId32"/>
    <p:sldId id="319" r:id="rId33"/>
    <p:sldId id="320" r:id="rId34"/>
    <p:sldId id="328" r:id="rId35"/>
    <p:sldId id="329" r:id="rId36"/>
    <p:sldId id="334" r:id="rId37"/>
    <p:sldId id="331" r:id="rId38"/>
    <p:sldId id="336" r:id="rId39"/>
    <p:sldId id="337" r:id="rId40"/>
    <p:sldId id="3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2"/>
    <p:restoredTop sz="94647"/>
  </p:normalViewPr>
  <p:slideViewPr>
    <p:cSldViewPr snapToGrid="0" snapToObjects="1" showGuides="1">
      <p:cViewPr varScale="1">
        <p:scale>
          <a:sx n="86" d="100"/>
          <a:sy n="86" d="100"/>
        </p:scale>
        <p:origin x="240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1E1C-C01A-6346-83A7-0C1D21DCC58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1129-E28D-8147-9859-4F6069E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compositional. Talk about bridge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staplers: root is staple, derivational affix is –</a:t>
            </a:r>
            <a:r>
              <a:rPr lang="en-US" dirty="0" err="1"/>
              <a:t>er</a:t>
            </a:r>
            <a:r>
              <a:rPr lang="en-US" dirty="0"/>
              <a:t> (thing that does the stapling), stem is stapler, inflectional affix is –s (plural)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</a:t>
            </a:r>
            <a:r>
              <a:rPr lang="en-US" dirty="0" err="1"/>
              <a:t>simulfix</a:t>
            </a:r>
            <a:r>
              <a:rPr lang="en-US" dirty="0"/>
              <a:t> (man-&gt;men)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9957-3F9D-C341-B2AD-DEE308582882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Morphology and Finite-State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29,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17" y="6043961"/>
            <a:ext cx="462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Jordan Boyd-Graber and Kristy Seitz</a:t>
            </a:r>
          </a:p>
        </p:txBody>
      </p:sp>
    </p:spTree>
    <p:extLst>
      <p:ext uri="{BB962C8B-B14F-4D97-AF65-F5344CB8AC3E}">
        <p14:creationId xmlns:p14="http://schemas.microsoft.com/office/powerpoint/2010/main" val="12751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281789"/>
            <a:ext cx="8078321" cy="60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We'd like to analyze words to understand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/>
              <a:t>word-&gt;analysis (parsing) </a:t>
            </a:r>
          </a:p>
          <a:p>
            <a:r>
              <a:rPr lang="en-US" dirty="0"/>
              <a:t>analysis-&gt;word (generation)</a:t>
            </a:r>
          </a:p>
          <a:p>
            <a:endParaRPr lang="en-US" dirty="0"/>
          </a:p>
          <a:p>
            <a:r>
              <a:rPr lang="en-US" dirty="0"/>
              <a:t>Tools we can use to do this:</a:t>
            </a:r>
          </a:p>
          <a:p>
            <a:pPr lvl="1"/>
            <a:r>
              <a:rPr lang="en-US" dirty="0"/>
              <a:t>Lexicon of stems (cat=noun, city=noun, walk=verb, red=</a:t>
            </a:r>
            <a:r>
              <a:rPr lang="en-US" dirty="0" err="1"/>
              <a:t>adj</a:t>
            </a:r>
            <a:r>
              <a:rPr lang="en-US" dirty="0"/>
              <a:t>) and affixes (s=plural noun, s=3p sing, </a:t>
            </a:r>
            <a:r>
              <a:rPr lang="en-US" dirty="0" err="1"/>
              <a:t>ing</a:t>
            </a:r>
            <a:r>
              <a:rPr lang="en-US" dirty="0"/>
              <a:t>=</a:t>
            </a:r>
            <a:r>
              <a:rPr lang="en-US" dirty="0" err="1"/>
              <a:t>prespart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morphotactics</a:t>
            </a:r>
            <a:r>
              <a:rPr lang="en-US" dirty="0"/>
              <a:t> (plural follows noun)</a:t>
            </a:r>
          </a:p>
          <a:p>
            <a:pPr lvl="1"/>
            <a:r>
              <a:rPr lang="en-US" dirty="0"/>
              <a:t>orthographic rules (y-&gt;</a:t>
            </a:r>
            <a:r>
              <a:rPr lang="en-US" dirty="0" err="1"/>
              <a:t>ie</a:t>
            </a:r>
            <a:r>
              <a:rPr lang="en-US" dirty="0"/>
              <a:t> when pluralizing nouns)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07" b="23210"/>
          <a:stretch/>
        </p:blipFill>
        <p:spPr>
          <a:xfrm>
            <a:off x="7256003" y="2657138"/>
            <a:ext cx="4778339" cy="19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2" y="486186"/>
            <a:ext cx="8061213" cy="60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97" y="378609"/>
            <a:ext cx="8237962" cy="6172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685" y="3773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2545-D589-7F48-9500-8C237064F621}"/>
              </a:ext>
            </a:extLst>
          </p:cNvPr>
          <p:cNvSpPr txBox="1"/>
          <p:nvPr/>
        </p:nvSpPr>
        <p:spPr>
          <a:xfrm>
            <a:off x="6596743" y="5323114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symbol </a:t>
            </a:r>
            <a:r>
              <a:rPr lang="en-US" dirty="0" err="1"/>
              <a:t>ε</a:t>
            </a:r>
            <a:r>
              <a:rPr lang="en-US" dirty="0"/>
              <a:t> = "move but don't input anything"</a:t>
            </a:r>
          </a:p>
        </p:txBody>
      </p:sp>
    </p:spTree>
    <p:extLst>
      <p:ext uri="{BB962C8B-B14F-4D97-AF65-F5344CB8AC3E}">
        <p14:creationId xmlns:p14="http://schemas.microsoft.com/office/powerpoint/2010/main" val="2608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6" y="283433"/>
            <a:ext cx="8395888" cy="62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9" y="503966"/>
            <a:ext cx="7807260" cy="5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02920"/>
            <a:ext cx="7808975" cy="58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332243"/>
            <a:ext cx="8265609" cy="619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2571" y="3831771"/>
            <a:ext cx="3614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can be 2+ "o" </a:t>
            </a:r>
            <a:r>
              <a:rPr lang="en-US"/>
              <a:t>in between</a:t>
            </a:r>
          </a:p>
        </p:txBody>
      </p:sp>
    </p:spTree>
    <p:extLst>
      <p:ext uri="{BB962C8B-B14F-4D97-AF65-F5344CB8AC3E}">
        <p14:creationId xmlns:p14="http://schemas.microsoft.com/office/powerpoint/2010/main" val="16400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Inquisitive Cow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1" y="810191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21" y="810191"/>
            <a:ext cx="6997700" cy="482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20268"/>
            <a:ext cx="310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"total"</a:t>
            </a:r>
          </a:p>
          <a:p>
            <a:r>
              <a:rPr lang="en-US" dirty="0"/>
              <a:t>automaton, meaning every</a:t>
            </a:r>
          </a:p>
          <a:p>
            <a:r>
              <a:rPr lang="en-US" dirty="0"/>
              <a:t>symbol can be recognized from</a:t>
            </a:r>
          </a:p>
          <a:p>
            <a:r>
              <a:rPr lang="en-US" dirty="0"/>
              <a:t>every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240" y="5667401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we just leave out</a:t>
            </a:r>
          </a:p>
          <a:p>
            <a:r>
              <a:rPr lang="en-US" dirty="0"/>
              <a:t>the 'dead' transitions</a:t>
            </a:r>
          </a:p>
        </p:txBody>
      </p:sp>
    </p:spTree>
    <p:extLst>
      <p:ext uri="{BB962C8B-B14F-4D97-AF65-F5344CB8AC3E}">
        <p14:creationId xmlns:p14="http://schemas.microsoft.com/office/powerpoint/2010/main" val="8269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92C4-9489-A14E-8458-2BEFC03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3C47-F41F-A64D-8F20-D24C2AD5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complete the 'acknowledgements quiz'</a:t>
            </a:r>
          </a:p>
          <a:p>
            <a:r>
              <a:rPr lang="en-US" dirty="0"/>
              <a:t>Because of some confusion, 8/24 quiz is open and you can retake it</a:t>
            </a:r>
          </a:p>
          <a:p>
            <a:r>
              <a:rPr lang="en-US" dirty="0"/>
              <a:t>8/29 quiz goes up today at 9am; due within 24 hours</a:t>
            </a:r>
          </a:p>
          <a:p>
            <a:r>
              <a:rPr lang="en-US" dirty="0"/>
              <a:t>An 8/31 quiz goes up 9am </a:t>
            </a:r>
            <a:r>
              <a:rPr lang="en-US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57742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5"/>
            <a:ext cx="10515600" cy="5102301"/>
          </a:xfrm>
        </p:spPr>
        <p:txBody>
          <a:bodyPr>
            <a:normAutofit/>
          </a:bodyPr>
          <a:lstStyle/>
          <a:p>
            <a:r>
              <a:rPr lang="en-US" dirty="0"/>
              <a:t>Regular Expressions and FSAs both recognize exactly the </a:t>
            </a:r>
            <a:r>
              <a:rPr lang="en-US" i="1" u="sng" dirty="0"/>
              <a:t>regular languages:</a:t>
            </a:r>
          </a:p>
          <a:p>
            <a:pPr lvl="1"/>
            <a:r>
              <a:rPr lang="en-US" dirty="0"/>
              <a:t>For vocabulary </a:t>
            </a:r>
            <a:r>
              <a:rPr lang="en-US" dirty="0" err="1"/>
              <a:t>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ε</a:t>
            </a:r>
            <a:r>
              <a:rPr lang="en-US" dirty="0"/>
              <a:t>}, ∅, {w} for all w ϵ </a:t>
            </a:r>
            <a:r>
              <a:rPr lang="en-US" dirty="0" err="1"/>
              <a:t>Σ</a:t>
            </a:r>
            <a:r>
              <a:rPr lang="en-US" dirty="0"/>
              <a:t> are regular</a:t>
            </a:r>
          </a:p>
          <a:p>
            <a:pPr lvl="1"/>
            <a:r>
              <a:rPr lang="en-US" dirty="0"/>
              <a:t>For regular languages A and B:</a:t>
            </a:r>
            <a:br>
              <a:rPr lang="en-US" dirty="0"/>
            </a:br>
            <a:r>
              <a:rPr lang="en-US" dirty="0"/>
              <a:t>A∪B, A∘B, A</a:t>
            </a:r>
            <a:r>
              <a:rPr lang="en-US" baseline="30000" dirty="0"/>
              <a:t>*</a:t>
            </a:r>
            <a:r>
              <a:rPr lang="en-US" baseline="-25000" dirty="0"/>
              <a:t> </a:t>
            </a:r>
            <a:r>
              <a:rPr lang="en-US" dirty="0"/>
              <a:t>are regular </a:t>
            </a:r>
          </a:p>
          <a:p>
            <a:r>
              <a:rPr lang="en-US" dirty="0"/>
              <a:t>/^$/ = {</a:t>
            </a:r>
            <a:r>
              <a:rPr lang="en-US" dirty="0" err="1"/>
              <a:t>ε</a:t>
            </a:r>
            <a:r>
              <a:rPr lang="en-US" dirty="0"/>
              <a:t>}</a:t>
            </a:r>
          </a:p>
          <a:p>
            <a:r>
              <a:rPr lang="en-US" dirty="0"/>
              <a:t>/^</a:t>
            </a:r>
            <a:r>
              <a:rPr lang="en-US" dirty="0" err="1"/>
              <a:t>abc</a:t>
            </a:r>
            <a:r>
              <a:rPr lang="en-US" dirty="0"/>
              <a:t>$/ = {a}∘{b}∘{c}</a:t>
            </a:r>
          </a:p>
          <a:p>
            <a:r>
              <a:rPr lang="en-US" dirty="0"/>
              <a:t>/^[ac]$/ = {a}∪{c}; /</a:t>
            </a:r>
            <a:r>
              <a:rPr lang="en-US" dirty="0" err="1"/>
              <a:t>dog|cat</a:t>
            </a:r>
            <a:r>
              <a:rPr lang="en-US" dirty="0"/>
              <a:t>/ = {dog}∪{cat}</a:t>
            </a:r>
          </a:p>
          <a:p>
            <a:r>
              <a:rPr lang="en-US" dirty="0"/>
              <a:t>/^a*$/ = {a}</a:t>
            </a:r>
            <a:r>
              <a:rPr lang="en-US" baseline="30000" dirty="0"/>
              <a:t>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2681830"/>
          </a:xfrm>
        </p:spPr>
        <p:txBody>
          <a:bodyPr>
            <a:normAutofit/>
          </a:bodyPr>
          <a:lstStyle/>
          <a:p>
            <a:r>
              <a:rPr lang="en-US" dirty="0"/>
              <a:t>The rest is syntactic sugar!</a:t>
            </a:r>
          </a:p>
          <a:p>
            <a:pPr lvl="1"/>
            <a:r>
              <a:rPr lang="en-US" dirty="0"/>
              <a:t>/./ = [&lt;all of </a:t>
            </a:r>
            <a:r>
              <a:rPr lang="en-US" dirty="0" err="1"/>
              <a:t>unicode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abc</a:t>
            </a:r>
            <a:r>
              <a:rPr lang="en-US" dirty="0"/>
              <a:t>/ = /^.*</a:t>
            </a:r>
            <a:r>
              <a:rPr lang="en-US" dirty="0" err="1"/>
              <a:t>abc</a:t>
            </a:r>
            <a:r>
              <a:rPr lang="en-US" dirty="0"/>
              <a:t>.*$/</a:t>
            </a:r>
          </a:p>
          <a:p>
            <a:pPr lvl="1"/>
            <a:r>
              <a:rPr lang="en-US" dirty="0"/>
              <a:t>/a+/ = /aa*/ </a:t>
            </a:r>
          </a:p>
          <a:p>
            <a:pPr lvl="1"/>
            <a:r>
              <a:rPr lang="en-US" dirty="0"/>
              <a:t>/[^a]/ = /[ABCD...</a:t>
            </a:r>
            <a:r>
              <a:rPr lang="en-US" dirty="0" err="1"/>
              <a:t>Zbcd</a:t>
            </a:r>
            <a:r>
              <a:rPr lang="en-US" dirty="0"/>
              <a:t>...!@#$...&lt;rest of </a:t>
            </a:r>
            <a:r>
              <a:rPr lang="en-US" dirty="0" err="1"/>
              <a:t>unicode</a:t>
            </a:r>
            <a:r>
              <a:rPr lang="en-US" dirty="0"/>
              <a:t>&gt;]/</a:t>
            </a:r>
          </a:p>
        </p:txBody>
      </p:sp>
    </p:spTree>
    <p:extLst>
      <p:ext uri="{BB962C8B-B14F-4D97-AF65-F5344CB8AC3E}">
        <p14:creationId xmlns:p14="http://schemas.microsoft.com/office/powerpoint/2010/main" val="48314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Union (∪)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68" y="2080932"/>
            <a:ext cx="2943411" cy="3311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1652" y="1690688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epsilon = 'change state without reading symbol'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3746" y="5576491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nondeterminism: more than one way to go </a:t>
            </a:r>
          </a:p>
          <a:p>
            <a:r>
              <a:rPr lang="en-US" dirty="0"/>
              <a:t>(any successful path means acceptance)</a:t>
            </a:r>
          </a:p>
        </p:txBody>
      </p:sp>
    </p:spTree>
    <p:extLst>
      <p:ext uri="{BB962C8B-B14F-4D97-AF65-F5344CB8AC3E}">
        <p14:creationId xmlns:p14="http://schemas.microsoft.com/office/powerpoint/2010/main" val="1695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61489"/>
            <a:ext cx="7426512" cy="556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256" y="3808207"/>
            <a:ext cx="430305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Concatenation (∘)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81" y="2666558"/>
            <a:ext cx="4596749" cy="15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Kleene* (*)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30" y="2862020"/>
            <a:ext cx="1626409" cy="1316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9622" y="35203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7F66-DB0F-A241-8755-319DB052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61" y="2527006"/>
            <a:ext cx="3330549" cy="19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8" y="475427"/>
            <a:ext cx="8237962" cy="6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3" y="583005"/>
            <a:ext cx="7893400" cy="59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75428"/>
            <a:ext cx="7630907" cy="571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503" y="401260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dog|cat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5" y="798157"/>
            <a:ext cx="7275905" cy="5451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708" y="477639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/(</a:t>
            </a:r>
            <a:r>
              <a:rPr lang="en-US" dirty="0" err="1"/>
              <a:t>dog|cat</a:t>
            </a:r>
            <a:r>
              <a:rPr lang="en-US" dirty="0"/>
              <a:t>)s?/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5845" y="2366682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nouns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1732" y="2551348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pluralizer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3" y="174214"/>
            <a:ext cx="8035290" cy="60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36305" r="21125" b="35846"/>
          <a:stretch/>
        </p:blipFill>
        <p:spPr>
          <a:xfrm>
            <a:off x="721211" y="1394901"/>
            <a:ext cx="6833796" cy="2485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6226" y="935915"/>
            <a:ext cx="7508838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19" y="102556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collection of verbs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09" y="3352726"/>
            <a:ext cx="3911600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7682" y="2662517"/>
            <a:ext cx="250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verb ending</a:t>
            </a:r>
          </a:p>
        </p:txBody>
      </p:sp>
      <p:sp>
        <p:nvSpPr>
          <p:cNvPr id="12" name="Freeform 11"/>
          <p:cNvSpPr/>
          <p:nvPr/>
        </p:nvSpPr>
        <p:spPr>
          <a:xfrm>
            <a:off x="6917167" y="3031849"/>
            <a:ext cx="505609" cy="1981398"/>
          </a:xfrm>
          <a:custGeom>
            <a:avLst/>
            <a:gdLst>
              <a:gd name="connsiteX0" fmla="*/ 161365 w 505609"/>
              <a:gd name="connsiteY0" fmla="*/ 0 h 1925802"/>
              <a:gd name="connsiteX1" fmla="*/ 139849 w 505609"/>
              <a:gd name="connsiteY1" fmla="*/ 43030 h 1925802"/>
              <a:gd name="connsiteX2" fmla="*/ 96819 w 505609"/>
              <a:gd name="connsiteY2" fmla="*/ 96819 h 1925802"/>
              <a:gd name="connsiteX3" fmla="*/ 86061 w 505609"/>
              <a:gd name="connsiteY3" fmla="*/ 129091 h 1925802"/>
              <a:gd name="connsiteX4" fmla="*/ 53788 w 505609"/>
              <a:gd name="connsiteY4" fmla="*/ 225910 h 1925802"/>
              <a:gd name="connsiteX5" fmla="*/ 43031 w 505609"/>
              <a:gd name="connsiteY5" fmla="*/ 258183 h 1925802"/>
              <a:gd name="connsiteX6" fmla="*/ 10758 w 505609"/>
              <a:gd name="connsiteY6" fmla="*/ 398033 h 1925802"/>
              <a:gd name="connsiteX7" fmla="*/ 0 w 505609"/>
              <a:gd name="connsiteY7" fmla="*/ 645459 h 1925802"/>
              <a:gd name="connsiteX8" fmla="*/ 21515 w 505609"/>
              <a:gd name="connsiteY8" fmla="*/ 1054249 h 1925802"/>
              <a:gd name="connsiteX9" fmla="*/ 32273 w 505609"/>
              <a:gd name="connsiteY9" fmla="*/ 1097280 h 1925802"/>
              <a:gd name="connsiteX10" fmla="*/ 43031 w 505609"/>
              <a:gd name="connsiteY10" fmla="*/ 1161826 h 1925802"/>
              <a:gd name="connsiteX11" fmla="*/ 75304 w 505609"/>
              <a:gd name="connsiteY11" fmla="*/ 1247887 h 1925802"/>
              <a:gd name="connsiteX12" fmla="*/ 107577 w 505609"/>
              <a:gd name="connsiteY12" fmla="*/ 1420009 h 1925802"/>
              <a:gd name="connsiteX13" fmla="*/ 118334 w 505609"/>
              <a:gd name="connsiteY13" fmla="*/ 1484555 h 1925802"/>
              <a:gd name="connsiteX14" fmla="*/ 129092 w 505609"/>
              <a:gd name="connsiteY14" fmla="*/ 1570616 h 1925802"/>
              <a:gd name="connsiteX15" fmla="*/ 150607 w 505609"/>
              <a:gd name="connsiteY15" fmla="*/ 1624404 h 1925802"/>
              <a:gd name="connsiteX16" fmla="*/ 161365 w 505609"/>
              <a:gd name="connsiteY16" fmla="*/ 1656677 h 1925802"/>
              <a:gd name="connsiteX17" fmla="*/ 172122 w 505609"/>
              <a:gd name="connsiteY17" fmla="*/ 1699708 h 1925802"/>
              <a:gd name="connsiteX18" fmla="*/ 193638 w 505609"/>
              <a:gd name="connsiteY18" fmla="*/ 1742739 h 1925802"/>
              <a:gd name="connsiteX19" fmla="*/ 236668 w 505609"/>
              <a:gd name="connsiteY19" fmla="*/ 1807284 h 1925802"/>
              <a:gd name="connsiteX20" fmla="*/ 268941 w 505609"/>
              <a:gd name="connsiteY20" fmla="*/ 1861073 h 1925802"/>
              <a:gd name="connsiteX21" fmla="*/ 333487 w 505609"/>
              <a:gd name="connsiteY21" fmla="*/ 1882588 h 1925802"/>
              <a:gd name="connsiteX22" fmla="*/ 451821 w 505609"/>
              <a:gd name="connsiteY22" fmla="*/ 1914861 h 1925802"/>
              <a:gd name="connsiteX23" fmla="*/ 505609 w 505609"/>
              <a:gd name="connsiteY23" fmla="*/ 1914861 h 192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5609" h="1925802">
                <a:moveTo>
                  <a:pt x="161365" y="0"/>
                </a:moveTo>
                <a:cubicBezTo>
                  <a:pt x="154193" y="14343"/>
                  <a:pt x="148744" y="29687"/>
                  <a:pt x="139849" y="43030"/>
                </a:cubicBezTo>
                <a:cubicBezTo>
                  <a:pt x="99827" y="103062"/>
                  <a:pt x="135898" y="18663"/>
                  <a:pt x="96819" y="96819"/>
                </a:cubicBezTo>
                <a:cubicBezTo>
                  <a:pt x="91748" y="106961"/>
                  <a:pt x="90043" y="118474"/>
                  <a:pt x="86061" y="129091"/>
                </a:cubicBezTo>
                <a:cubicBezTo>
                  <a:pt x="41561" y="247757"/>
                  <a:pt x="82624" y="124984"/>
                  <a:pt x="53788" y="225910"/>
                </a:cubicBezTo>
                <a:cubicBezTo>
                  <a:pt x="50673" y="236813"/>
                  <a:pt x="46015" y="247243"/>
                  <a:pt x="43031" y="258183"/>
                </a:cubicBezTo>
                <a:cubicBezTo>
                  <a:pt x="23564" y="329564"/>
                  <a:pt x="23305" y="335295"/>
                  <a:pt x="10758" y="398033"/>
                </a:cubicBezTo>
                <a:cubicBezTo>
                  <a:pt x="7172" y="480508"/>
                  <a:pt x="0" y="562906"/>
                  <a:pt x="0" y="645459"/>
                </a:cubicBezTo>
                <a:cubicBezTo>
                  <a:pt x="0" y="724774"/>
                  <a:pt x="5082" y="939215"/>
                  <a:pt x="21515" y="1054249"/>
                </a:cubicBezTo>
                <a:cubicBezTo>
                  <a:pt x="23606" y="1068886"/>
                  <a:pt x="29373" y="1082782"/>
                  <a:pt x="32273" y="1097280"/>
                </a:cubicBezTo>
                <a:cubicBezTo>
                  <a:pt x="36551" y="1118669"/>
                  <a:pt x="37292" y="1140782"/>
                  <a:pt x="43031" y="1161826"/>
                </a:cubicBezTo>
                <a:cubicBezTo>
                  <a:pt x="50068" y="1187627"/>
                  <a:pt x="69414" y="1219912"/>
                  <a:pt x="75304" y="1247887"/>
                </a:cubicBezTo>
                <a:cubicBezTo>
                  <a:pt x="87330" y="1305009"/>
                  <a:pt x="97135" y="1362577"/>
                  <a:pt x="107577" y="1420009"/>
                </a:cubicBezTo>
                <a:cubicBezTo>
                  <a:pt x="111479" y="1441469"/>
                  <a:pt x="115628" y="1462911"/>
                  <a:pt x="118334" y="1484555"/>
                </a:cubicBezTo>
                <a:cubicBezTo>
                  <a:pt x="121920" y="1513242"/>
                  <a:pt x="122591" y="1542446"/>
                  <a:pt x="129092" y="1570616"/>
                </a:cubicBezTo>
                <a:cubicBezTo>
                  <a:pt x="133434" y="1589432"/>
                  <a:pt x="143827" y="1606323"/>
                  <a:pt x="150607" y="1624404"/>
                </a:cubicBezTo>
                <a:cubicBezTo>
                  <a:pt x="154589" y="1635022"/>
                  <a:pt x="158250" y="1645774"/>
                  <a:pt x="161365" y="1656677"/>
                </a:cubicBezTo>
                <a:cubicBezTo>
                  <a:pt x="165427" y="1670893"/>
                  <a:pt x="166931" y="1685864"/>
                  <a:pt x="172122" y="1699708"/>
                </a:cubicBezTo>
                <a:cubicBezTo>
                  <a:pt x="177753" y="1714724"/>
                  <a:pt x="185387" y="1728988"/>
                  <a:pt x="193638" y="1742739"/>
                </a:cubicBezTo>
                <a:cubicBezTo>
                  <a:pt x="206942" y="1764912"/>
                  <a:pt x="228491" y="1782753"/>
                  <a:pt x="236668" y="1807284"/>
                </a:cubicBezTo>
                <a:cubicBezTo>
                  <a:pt x="244029" y="1829366"/>
                  <a:pt x="245315" y="1849260"/>
                  <a:pt x="268941" y="1861073"/>
                </a:cubicBezTo>
                <a:cubicBezTo>
                  <a:pt x="289226" y="1871216"/>
                  <a:pt x="313202" y="1872446"/>
                  <a:pt x="333487" y="1882588"/>
                </a:cubicBezTo>
                <a:cubicBezTo>
                  <a:pt x="399197" y="1915442"/>
                  <a:pt x="360643" y="1901835"/>
                  <a:pt x="451821" y="1914861"/>
                </a:cubicBezTo>
                <a:cubicBezTo>
                  <a:pt x="491701" y="1928155"/>
                  <a:pt x="473952" y="1930690"/>
                  <a:pt x="505609" y="1914861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32" y="340332"/>
            <a:ext cx="8244018" cy="61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7" y="400124"/>
            <a:ext cx="8237961" cy="6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7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Transducers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10881"/>
            <a:ext cx="7630907" cy="5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6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2699"/>
            <a:ext cx="8401050" cy="6295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6114" y="4049486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Symmetric: reverse inputs and outputs to go the </a:t>
            </a:r>
            <a:r>
              <a:rPr lang="en-US"/>
              <a:t>other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193697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Inquisitve</a:t>
            </a:r>
            <a:r>
              <a:rPr lang="en-US" dirty="0"/>
              <a:t> Cow ⟺ Emphatic Sheep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71600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8" y="3917950"/>
            <a:ext cx="7010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47900"/>
            <a:ext cx="57150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993900"/>
            <a:ext cx="698500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6255" y="4254500"/>
            <a:ext cx="421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add more nouns (horse, president, car)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943" y="2104571"/>
            <a:ext cx="5558971" cy="189592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6254" y="4877832"/>
            <a:ext cx="361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fox, glass, goose, sheep?</a:t>
            </a:r>
          </a:p>
        </p:txBody>
      </p:sp>
    </p:spTree>
    <p:extLst>
      <p:ext uri="{BB962C8B-B14F-4D97-AF65-F5344CB8AC3E}">
        <p14:creationId xmlns:p14="http://schemas.microsoft.com/office/powerpoint/2010/main" val="19383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79" y="2225221"/>
            <a:ext cx="8775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in 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FSA:Regex</a:t>
            </a:r>
            <a:r>
              <a:rPr lang="en-US" dirty="0"/>
              <a:t> match :: </a:t>
            </a:r>
            <a:r>
              <a:rPr lang="en-US" dirty="0" err="1"/>
              <a:t>FST:Regex</a:t>
            </a:r>
            <a:r>
              <a:rPr lang="en-US" dirty="0"/>
              <a:t> substitute</a:t>
            </a:r>
          </a:p>
          <a:p>
            <a:pPr lvl="1"/>
            <a:r>
              <a:rPr lang="en-US" dirty="0"/>
              <a:t>Actually not true: regex substitute is </a:t>
            </a:r>
            <a:r>
              <a:rPr lang="en-US" u="sng" dirty="0"/>
              <a:t>more powerful</a:t>
            </a:r>
            <a:endParaRPr lang="en-US" dirty="0"/>
          </a:p>
          <a:p>
            <a:r>
              <a:rPr lang="en-US" dirty="0"/>
              <a:t>syntax: s/&lt;regex&gt;/&lt;replacement&gt;/&lt;modifiers&gt;</a:t>
            </a:r>
          </a:p>
          <a:p>
            <a:pPr lvl="1"/>
            <a:r>
              <a:rPr lang="en-US" dirty="0"/>
              <a:t>modifiers: g (match everywhere), </a:t>
            </a:r>
            <a:r>
              <a:rPr lang="en-US" dirty="0" err="1"/>
              <a:t>i</a:t>
            </a:r>
            <a:r>
              <a:rPr lang="en-US" dirty="0"/>
              <a:t> (case insensitive) (these are most frequent</a:t>
            </a:r>
          </a:p>
          <a:p>
            <a:r>
              <a:rPr lang="en-US" dirty="0"/>
              <a:t>We've already seen one a lot: s/ /\n/g = "replace all whitespace with newline"</a:t>
            </a:r>
          </a:p>
          <a:p>
            <a:r>
              <a:rPr lang="en-US" dirty="0"/>
              <a:t>s/a/d/ transforms "abacus" into "</a:t>
            </a:r>
            <a:r>
              <a:rPr lang="en-US" dirty="0" err="1"/>
              <a:t>dbacus</a:t>
            </a:r>
            <a:r>
              <a:rPr lang="en-US" dirty="0"/>
              <a:t>"</a:t>
            </a:r>
          </a:p>
          <a:p>
            <a:r>
              <a:rPr lang="en-US" dirty="0"/>
              <a:t>s/a/d/g transforms "abacus" into "</a:t>
            </a:r>
            <a:r>
              <a:rPr lang="en-US" dirty="0" err="1"/>
              <a:t>dbdcus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227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9" y="281790"/>
            <a:ext cx="7964394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6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 parentheses in the LHS of a substitution can be referred to in the RHS</a:t>
            </a:r>
          </a:p>
          <a:p>
            <a:r>
              <a:rPr lang="en-US" dirty="0" err="1"/>
              <a:t>depluralizer</a:t>
            </a:r>
            <a:r>
              <a:rPr lang="en-US" dirty="0"/>
              <a:t>: s/(</a:t>
            </a:r>
            <a:r>
              <a:rPr lang="en-US" dirty="0" err="1"/>
              <a:t>dog|cat</a:t>
            </a:r>
            <a:r>
              <a:rPr lang="en-US" dirty="0"/>
              <a:t>)s/\1/</a:t>
            </a:r>
          </a:p>
          <a:p>
            <a:pPr lvl="1"/>
            <a:r>
              <a:rPr lang="en-US" dirty="0"/>
              <a:t>dogs -&gt; dog; cats -&gt; cat</a:t>
            </a:r>
          </a:p>
          <a:p>
            <a:r>
              <a:rPr lang="en-US" dirty="0"/>
              <a:t>multiple groups: s/(</a:t>
            </a:r>
            <a:r>
              <a:rPr lang="en-US" dirty="0" err="1"/>
              <a:t>dog|cat</a:t>
            </a:r>
            <a:r>
              <a:rPr lang="en-US" dirty="0"/>
              <a:t>)s (</a:t>
            </a:r>
            <a:r>
              <a:rPr lang="en-US" dirty="0" err="1"/>
              <a:t>eat|drink|love</a:t>
            </a:r>
            <a:r>
              <a:rPr lang="en-US" dirty="0"/>
              <a:t>) (</a:t>
            </a:r>
            <a:r>
              <a:rPr lang="en-US" dirty="0" err="1"/>
              <a:t>dog|cat</a:t>
            </a:r>
            <a:r>
              <a:rPr lang="en-US" dirty="0"/>
              <a:t>)s/\1 \2s \3/</a:t>
            </a:r>
          </a:p>
          <a:p>
            <a:pPr lvl="1"/>
            <a:r>
              <a:rPr lang="en-US" dirty="0"/>
              <a:t>"It's a dogs eat cats world" -&gt; "It's a dog eats cat world"</a:t>
            </a:r>
          </a:p>
          <a:p>
            <a:r>
              <a:rPr lang="en-US" dirty="0"/>
              <a:t>You'll see this in hw2! </a:t>
            </a:r>
          </a:p>
          <a:p>
            <a:pPr lvl="1"/>
            <a:r>
              <a:rPr lang="en-US" dirty="0"/>
              <a:t>python formulation: </a:t>
            </a:r>
            <a:r>
              <a:rPr lang="en-US" dirty="0" err="1"/>
              <a:t>re.sub</a:t>
            </a:r>
            <a:r>
              <a:rPr lang="en-US" dirty="0"/>
              <a:t>(LHS, RHS, WORD)</a:t>
            </a:r>
          </a:p>
        </p:txBody>
      </p:sp>
    </p:spTree>
    <p:extLst>
      <p:ext uri="{BB962C8B-B14F-4D97-AF65-F5344CB8AC3E}">
        <p14:creationId xmlns:p14="http://schemas.microsoft.com/office/powerpoint/2010/main" val="9472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335578"/>
            <a:ext cx="8039698" cy="60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8" y="399900"/>
            <a:ext cx="8085023" cy="60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64" y="454807"/>
            <a:ext cx="7938471" cy="5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5" y="426594"/>
            <a:ext cx="8013775" cy="60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63" y="0"/>
            <a:ext cx="8632264" cy="67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14488</TotalTime>
  <Words>647</Words>
  <Application>Microsoft Macintosh PowerPoint</Application>
  <PresentationFormat>Widescreen</PresentationFormat>
  <Paragraphs>91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Yu Gothic</vt:lpstr>
      <vt:lpstr>Arial</vt:lpstr>
      <vt:lpstr>Calibri</vt:lpstr>
      <vt:lpstr>Calibri Light</vt:lpstr>
      <vt:lpstr>Office Theme</vt:lpstr>
      <vt:lpstr>Morphology and Finite-State Methods</vt:lpstr>
      <vt:lpstr>Quizzes!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We'd like to analyze words to understand them</vt:lpstr>
      <vt:lpstr>Finite-State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Inquisitive Cow Example</vt:lpstr>
      <vt:lpstr>Connection to Regular Expressions</vt:lpstr>
      <vt:lpstr>Connection to Regular Expressions</vt:lpstr>
      <vt:lpstr>Regex-&gt;FSA</vt:lpstr>
      <vt:lpstr>PowerPoint Presentation</vt:lpstr>
      <vt:lpstr>Regex-&gt;FSA</vt:lpstr>
      <vt:lpstr>Regex-&gt;FSA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Finite-State Transducers</vt:lpstr>
      <vt:lpstr>PowerPoint Presentation</vt:lpstr>
      <vt:lpstr>PowerPoint Presentation</vt:lpstr>
      <vt:lpstr>Example: Inquisitve Cow ⟺ Emphatic Sheep</vt:lpstr>
      <vt:lpstr>Pluralizer/depluralizer</vt:lpstr>
      <vt:lpstr>Pluralizer/depluralizer</vt:lpstr>
      <vt:lpstr>Substitution in Regular Expressions </vt:lpstr>
      <vt:lpstr>Substitution with grouping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60</cp:revision>
  <cp:lastPrinted>2017-08-30T06:00:56Z</cp:lastPrinted>
  <dcterms:created xsi:type="dcterms:W3CDTF">2017-08-20T05:22:08Z</dcterms:created>
  <dcterms:modified xsi:type="dcterms:W3CDTF">2018-08-29T05:20:14Z</dcterms:modified>
</cp:coreProperties>
</file>