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489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524" r:id="rId42"/>
    <p:sldId id="490" r:id="rId43"/>
    <p:sldId id="491" r:id="rId44"/>
    <p:sldId id="492" r:id="rId45"/>
    <p:sldId id="493" r:id="rId46"/>
    <p:sldId id="494" r:id="rId47"/>
    <p:sldId id="495" r:id="rId48"/>
    <p:sldId id="496" r:id="rId49"/>
    <p:sldId id="497" r:id="rId50"/>
    <p:sldId id="498" r:id="rId51"/>
    <p:sldId id="525" r:id="rId52"/>
    <p:sldId id="500" r:id="rId53"/>
    <p:sldId id="504" r:id="rId54"/>
    <p:sldId id="505" r:id="rId55"/>
    <p:sldId id="506" r:id="rId56"/>
    <p:sldId id="507" r:id="rId57"/>
    <p:sldId id="508" r:id="rId58"/>
    <p:sldId id="509" r:id="rId59"/>
    <p:sldId id="510" r:id="rId60"/>
    <p:sldId id="511" r:id="rId61"/>
    <p:sldId id="512" r:id="rId62"/>
    <p:sldId id="514" r:id="rId63"/>
    <p:sldId id="516" r:id="rId64"/>
    <p:sldId id="526" r:id="rId65"/>
    <p:sldId id="519" r:id="rId66"/>
    <p:sldId id="388" r:id="rId67"/>
    <p:sldId id="527" r:id="rId68"/>
    <p:sldId id="528" r:id="rId69"/>
    <p:sldId id="529" r:id="rId70"/>
    <p:sldId id="530" r:id="rId71"/>
    <p:sldId id="439" r:id="rId72"/>
    <p:sldId id="302" r:id="rId73"/>
    <p:sldId id="304" r:id="rId74"/>
    <p:sldId id="306" r:id="rId75"/>
    <p:sldId id="307" r:id="rId76"/>
    <p:sldId id="316" r:id="rId77"/>
    <p:sldId id="317" r:id="rId78"/>
    <p:sldId id="309" r:id="rId79"/>
    <p:sldId id="308" r:id="rId80"/>
    <p:sldId id="318" r:id="rId81"/>
    <p:sldId id="320" r:id="rId82"/>
    <p:sldId id="319" r:id="rId83"/>
    <p:sldId id="321" r:id="rId84"/>
    <p:sldId id="322" r:id="rId85"/>
    <p:sldId id="323" r:id="rId86"/>
    <p:sldId id="324" r:id="rId87"/>
    <p:sldId id="286" r:id="rId88"/>
    <p:sldId id="28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7"/>
    <p:restoredTop sz="94647"/>
  </p:normalViewPr>
  <p:slideViewPr>
    <p:cSldViewPr snapToGrid="0" snapToObjects="1" showGuides="1">
      <p:cViewPr varScale="1">
        <p:scale>
          <a:sx n="93" d="100"/>
          <a:sy n="93" d="100"/>
        </p:scale>
        <p:origin x="216" y="1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86206-2664-6045-B275-DA2C1CE7362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AAF95-3814-4343-96D5-B1A00A69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382636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Pause and have people write the </a:t>
            </a:r>
            <a:r>
              <a:rPr lang="en-US" dirty="0" err="1"/>
              <a:t>psuedo</a:t>
            </a:r>
            <a:r>
              <a:rPr lang="en-US" dirty="0"/>
              <a:t> code</a:t>
            </a:r>
            <a:r>
              <a:rPr lang="en-US" baseline="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87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40E39F18-8060-BE4C-8566-5CC0835DBC60}" type="slidenum">
              <a:rPr lang="en-US" altLang="en-US" sz="1200">
                <a:latin typeface="Times New Roman" charset="0"/>
              </a:rPr>
              <a:pPr/>
              <a:t>13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78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5DCEECD9-88A0-A843-A3D5-9ACB393AF917}" type="slidenum">
              <a:rPr lang="en-US" altLang="en-US" sz="1200">
                <a:latin typeface="Times New Roman" charset="0"/>
              </a:rPr>
              <a:pPr/>
              <a:t>14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576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6A5D3D1D-A974-7E4B-A386-6265A4B0EECC}" type="slidenum">
              <a:rPr lang="en-US" altLang="en-US" sz="1200">
                <a:latin typeface="Times New Roman" charset="0"/>
              </a:rPr>
              <a:pPr/>
              <a:t>15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562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32608014-A307-4E4A-824B-A29C6A2F2C39}" type="slidenum">
              <a:rPr lang="en-US" altLang="en-US" sz="1200">
                <a:latin typeface="Times New Roman" charset="0"/>
              </a:rPr>
              <a:pPr/>
              <a:t>16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47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BAC1F2A6-19D5-FD47-933A-2ED71E46B8B2}" type="slidenum">
              <a:rPr lang="en-US" altLang="en-US" sz="1200">
                <a:latin typeface="Times New Roman" charset="0"/>
              </a:rPr>
              <a:pPr/>
              <a:t>17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0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EF8AFD0A-FF90-304E-B5A2-F85A52E98526}" type="slidenum">
              <a:rPr lang="en-US" altLang="en-US" sz="1200">
                <a:latin typeface="Times New Roman" charset="0"/>
              </a:rPr>
              <a:pPr/>
              <a:t>18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55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2A166D9C-6D1A-4240-B5C6-7CB5E8B14103}" type="slidenum">
              <a:rPr lang="en-US" altLang="en-US" sz="1200">
                <a:latin typeface="Times New Roman" charset="0"/>
              </a:rPr>
              <a:pPr/>
              <a:t>19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81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B57C5345-0DD9-0049-A7A9-1766EF43B2DF}" type="slidenum">
              <a:rPr lang="en-US" altLang="en-US" sz="1200">
                <a:latin typeface="Times New Roman" charset="0"/>
              </a:rPr>
              <a:pPr/>
              <a:t>20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44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2995C661-E928-1E4D-A3E3-30FB9FDE115E}" type="slidenum">
              <a:rPr lang="en-US" altLang="en-US" sz="1200">
                <a:latin typeface="Times New Roman" charset="0"/>
              </a:rPr>
              <a:pPr/>
              <a:t>21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80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7D3D0BA5-EEC4-1440-8859-13DFC332CCAB}" type="slidenum">
              <a:rPr lang="en-US" altLang="en-US" sz="1200">
                <a:latin typeface="Times New Roman" charset="0"/>
              </a:rPr>
              <a:pPr/>
              <a:t>22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4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B2D51350-A156-1141-B953-299BE22082C1}" type="slidenum">
              <a:rPr lang="en-US" altLang="en-US" sz="1200">
                <a:latin typeface="Times New Roman" charset="0"/>
              </a:rPr>
              <a:pPr/>
              <a:t>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Scores lower the better</a:t>
            </a:r>
          </a:p>
        </p:txBody>
      </p:sp>
    </p:spTree>
    <p:extLst>
      <p:ext uri="{BB962C8B-B14F-4D97-AF65-F5344CB8AC3E}">
        <p14:creationId xmlns:p14="http://schemas.microsoft.com/office/powerpoint/2010/main" val="3017200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E8A54927-1C9D-3B45-BA48-69168E2BEA5A}" type="slidenum">
              <a:rPr lang="en-US" altLang="en-US" sz="1200">
                <a:latin typeface="Times New Roman" charset="0"/>
              </a:rPr>
              <a:pPr/>
              <a:t>23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66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61C5F0F3-569E-484F-999C-ACE375D55DB1}" type="slidenum">
              <a:rPr lang="en-US" altLang="en-US" sz="1200">
                <a:latin typeface="Times New Roman" charset="0"/>
              </a:rPr>
              <a:pPr/>
              <a:t>24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444B2A6B-EDEF-0A4B-8A18-049107BE0F6C}" type="slidenum">
              <a:rPr lang="en-US" altLang="en-US" sz="1200">
                <a:latin typeface="Times New Roman" charset="0"/>
              </a:rPr>
              <a:pPr/>
              <a:t>25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4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D4C78527-9C4C-9947-8C64-AEDE8A20D177}" type="slidenum">
              <a:rPr lang="en-US" altLang="en-US" sz="1200">
                <a:latin typeface="Times New Roman" charset="0"/>
              </a:rPr>
              <a:pPr/>
              <a:t>26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73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3957F653-2C54-8F43-895E-02D4A1AA9652}" type="slidenum">
              <a:rPr lang="en-US" altLang="en-US" sz="1200">
                <a:latin typeface="Times New Roman" charset="0"/>
              </a:rPr>
              <a:pPr/>
              <a:t>27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61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B4DA8CF4-6F6E-094E-BE66-871AE25DA658}" type="slidenum">
              <a:rPr lang="en-US" altLang="en-US" sz="1200">
                <a:latin typeface="Times New Roman" charset="0"/>
              </a:rPr>
              <a:pPr/>
              <a:t>28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36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EA81F28E-42D5-584C-BC69-099A0141611F}" type="slidenum">
              <a:rPr lang="en-US" altLang="en-US" sz="1200">
                <a:latin typeface="Times New Roman" charset="0"/>
              </a:rPr>
              <a:pPr/>
              <a:t>29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79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541F4725-5A6F-1A47-95D6-747D38AD6B41}" type="slidenum">
              <a:rPr lang="en-US" altLang="en-US" sz="1200">
                <a:latin typeface="Times New Roman" charset="0"/>
              </a:rPr>
              <a:pPr/>
              <a:t>30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45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06884C00-CA6C-3C48-B2F7-48211DF5AD1E}" type="slidenum">
              <a:rPr lang="en-US" altLang="en-US" sz="1200">
                <a:latin typeface="Times New Roman" charset="0"/>
              </a:rPr>
              <a:pPr/>
              <a:t>31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81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5FC370AF-30DD-EE44-82F4-F54B0DB75A56}" type="slidenum">
              <a:rPr lang="en-US" altLang="en-US" sz="1200">
                <a:latin typeface="Times New Roman" charset="0"/>
              </a:rPr>
              <a:pPr/>
              <a:t>32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6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1C8498C5-899E-6F47-B956-A0E10F563DD8}" type="slidenum">
              <a:rPr lang="en-US" altLang="en-US" sz="1200">
                <a:latin typeface="Times New Roman" charset="0"/>
              </a:rPr>
              <a:pPr/>
              <a:t>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57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52D6862B-9F3F-A245-874D-BE57AE469710}" type="slidenum">
              <a:rPr lang="en-US" altLang="en-US" sz="1200">
                <a:latin typeface="Times New Roman" charset="0"/>
              </a:rPr>
              <a:pPr/>
              <a:t>33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01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AADDCEDC-7FF6-4F4C-9032-79C13B2F4531}" type="slidenum">
              <a:rPr lang="en-US" altLang="en-US" sz="1200">
                <a:latin typeface="Times New Roman" charset="0"/>
              </a:rPr>
              <a:pPr/>
              <a:t>34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</a:t>
            </a:r>
            <a:r>
              <a:rPr lang="en-US" altLang="en-US" baseline="0" dirty="0">
                <a:latin typeface="Times New Roman" charset="0"/>
              </a:rPr>
              <a:t> 8 (0,2) is NP VP</a:t>
            </a:r>
          </a:p>
          <a:p>
            <a:r>
              <a:rPr lang="en-US" altLang="en-US" baseline="0" dirty="0">
                <a:latin typeface="Times New Roman" charset="0"/>
              </a:rPr>
              <a:t>S 13 (0, 2) is </a:t>
            </a:r>
            <a:r>
              <a:rPr lang="en-US" altLang="en-US" baseline="0" dirty="0" err="1">
                <a:latin typeface="Times New Roman" charset="0"/>
              </a:rPr>
              <a:t>Vst</a:t>
            </a:r>
            <a:r>
              <a:rPr lang="en-US" altLang="en-US" baseline="0" dirty="0">
                <a:latin typeface="Times New Roman" charset="0"/>
              </a:rPr>
              <a:t> NP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979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A6595E55-2C61-1344-B82C-3EDDD6F3800D}" type="slidenum">
              <a:rPr lang="en-US" altLang="en-US" sz="1200">
                <a:latin typeface="Times New Roman" charset="0"/>
              </a:rPr>
              <a:pPr/>
              <a:t>35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</a:t>
            </a:r>
            <a:r>
              <a:rPr lang="en-US" altLang="en-US" baseline="0" dirty="0">
                <a:latin typeface="Times New Roman" charset="0"/>
              </a:rPr>
              <a:t>wo rules can be applied for the same combinations of spans, but some are better than others.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571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5B7D7FEB-03B6-C84C-BF00-16F415C9D238}" type="slidenum">
              <a:rPr lang="en-US" altLang="en-US" sz="1200">
                <a:latin typeface="Times New Roman" charset="0"/>
              </a:rPr>
              <a:pPr/>
              <a:t>36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21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A0FBD7EA-6DFA-1941-B57A-05B2A31C1444}" type="slidenum">
              <a:rPr lang="en-US" altLang="en-US" sz="1200">
                <a:latin typeface="Times New Roman" charset="0"/>
              </a:rPr>
              <a:pPr/>
              <a:t>37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42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90A4A2B6-E781-5447-8757-226A31858F34}" type="slidenum">
              <a:rPr lang="en-US" altLang="en-US" sz="1200">
                <a:latin typeface="Times New Roman" charset="0"/>
              </a:rPr>
              <a:pPr/>
              <a:t>38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367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90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the</a:t>
            </a:r>
            <a:r>
              <a:rPr lang="en-US" baseline="0" dirty="0"/>
              <a:t> </a:t>
            </a:r>
            <a:r>
              <a:rPr lang="en-US" baseline="0" dirty="0" err="1"/>
              <a:t>minumum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481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the</a:t>
            </a:r>
            <a:r>
              <a:rPr lang="en-US" baseline="0" dirty="0"/>
              <a:t> </a:t>
            </a:r>
            <a:r>
              <a:rPr lang="en-US" baseline="0" dirty="0" err="1"/>
              <a:t>minumum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48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2AB470E0-7685-8746-A4B5-9A54D11B7971}" type="slidenum">
              <a:rPr lang="en-US" altLang="en-US" sz="1200">
                <a:latin typeface="Times New Roman" charset="0"/>
              </a:rPr>
              <a:pPr/>
              <a:t>43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6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683049AC-4FA3-C342-B356-F0BB12F9279C}" type="slidenum">
              <a:rPr lang="en-US" altLang="en-US" sz="1200">
                <a:latin typeface="Times New Roman" charset="0"/>
              </a:rPr>
              <a:pPr/>
              <a:t>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590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6911D00C-F326-8A4E-96CE-F539F786B9CB}" type="slidenum">
              <a:rPr lang="en-US" altLang="en-US" sz="1200">
                <a:latin typeface="Times New Roman" charset="0"/>
              </a:rPr>
              <a:pPr/>
              <a:t>44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059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C4AC7A79-AD4C-9E4B-8B36-41354DA90912}" type="slidenum">
              <a:rPr lang="en-US" altLang="en-US" sz="1200">
                <a:latin typeface="Times New Roman" charset="0"/>
              </a:rPr>
              <a:pPr/>
              <a:t>45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264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7CB5A752-42EE-EF49-A142-216DFA500448}" type="slidenum">
              <a:rPr lang="en-US" altLang="en-US" sz="1200">
                <a:latin typeface="Times New Roman" charset="0"/>
              </a:rPr>
              <a:pPr/>
              <a:t>46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667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E59093F8-616B-0646-899C-14FD92601755}" type="slidenum">
              <a:rPr lang="en-US" altLang="en-US" sz="1200">
                <a:latin typeface="Times New Roman" charset="0"/>
              </a:rPr>
              <a:pPr/>
              <a:t>47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324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7D3F9D76-6BD4-2E48-9621-4C06FA9E83B1}" type="slidenum">
              <a:rPr lang="en-US" altLang="en-US" sz="1200">
                <a:latin typeface="Times New Roman" charset="0"/>
              </a:rPr>
              <a:pPr/>
              <a:t>48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901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3188FAF2-44E0-7244-B2FF-C3D1CD5D0180}" type="slidenum">
              <a:rPr lang="en-US" altLang="en-US" sz="1200">
                <a:latin typeface="Times New Roman" charset="0"/>
              </a:rPr>
              <a:pPr/>
              <a:t>49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23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D5DDEAC1-9162-EB45-81EF-773CC57408A9}" type="slidenum">
              <a:rPr lang="en-US" altLang="en-US" sz="1200">
                <a:latin typeface="Times New Roman" charset="0"/>
              </a:rPr>
              <a:pPr/>
              <a:t>50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049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398" tIns="48199" rIns="96398" bIns="48199" anchor="b"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/>
            <a:fld id="{D72DE33F-9CEF-744B-96AE-E1B7080F177A}" type="slidenum">
              <a:rPr lang="en-US" altLang="en-US" sz="1200">
                <a:latin typeface="Times New Roman" charset="0"/>
              </a:rPr>
              <a:pPr algn="r"/>
              <a:t>58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165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398" tIns="48199" rIns="96398" bIns="48199" anchor="b"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/>
            <a:fld id="{F1B3C90F-59A4-D241-9DA4-103AEF9C159B}" type="slidenum">
              <a:rPr lang="en-US" altLang="en-US" sz="1200">
                <a:latin typeface="Times New Roman" charset="0"/>
              </a:rPr>
              <a:pPr algn="r"/>
              <a:t>59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897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398" tIns="48199" rIns="96398" bIns="48199" anchor="b"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/>
            <a:fld id="{8836D832-E43B-D343-9B2E-18D9174781DB}" type="slidenum">
              <a:rPr lang="en-US" altLang="en-US" sz="1200">
                <a:latin typeface="Times New Roman" charset="0"/>
              </a:rPr>
              <a:pPr algn="r"/>
              <a:t>60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9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D90F2AD5-4A28-6F4D-B5AE-20E48A46DE31}" type="slidenum">
              <a:rPr lang="en-US" altLang="en-US" sz="1200">
                <a:latin typeface="Times New Roman" charset="0"/>
              </a:rPr>
              <a:pPr/>
              <a:t>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551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398" tIns="48199" rIns="96398" bIns="48199" anchor="b"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/>
            <a:fld id="{1FC01482-1137-E34A-BEE6-1B9653334291}" type="slidenum">
              <a:rPr lang="en-US" altLang="en-US" sz="1200">
                <a:latin typeface="Times New Roman" charset="0"/>
              </a:rPr>
              <a:pPr algn="r"/>
              <a:t>61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198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04D5F99E-26AB-4849-AA59-9B6A81858227}" type="slidenum">
              <a:rPr lang="en-US" altLang="en-US" sz="1200">
                <a:latin typeface="Times New Roman" charset="0"/>
              </a:rPr>
              <a:pPr/>
              <a:t>62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254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32B74C6F-4B1D-7749-8469-BFBD83953FF1}" type="slidenum">
              <a:rPr lang="en-US" altLang="en-US" sz="1200">
                <a:latin typeface="Times New Roman" charset="0"/>
              </a:rPr>
              <a:pPr/>
              <a:t>63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879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B7EA1735-0910-D543-A6AF-CE68DEB5F7E0}" type="slidenum">
              <a:rPr lang="en-US" altLang="en-US" sz="1200">
                <a:latin typeface="Times New Roman" charset="0"/>
              </a:rPr>
              <a:pPr/>
              <a:t>64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937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7357C764-92B2-7649-9C19-D0164D47F1B8}" type="slidenum">
              <a:rPr lang="en-US" altLang="en-US" sz="1200">
                <a:latin typeface="Times New Roman" charset="0"/>
              </a:rPr>
              <a:pPr/>
              <a:t>65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819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Papa ate</a:t>
            </a:r>
            <a:r>
              <a:rPr lang="en-US" baseline="0" dirty="0"/>
              <a:t> the cake with chopsticks</a:t>
            </a:r>
          </a:p>
          <a:p>
            <a:pPr marL="0" marR="0" indent="0" defTabSz="382636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Papa ate</a:t>
            </a:r>
            <a:r>
              <a:rPr lang="en-US" baseline="0" dirty="0"/>
              <a:t> the cake with </a:t>
            </a:r>
            <a:r>
              <a:rPr lang="en-US" baseline="0" dirty="0" err="1"/>
              <a:t>stawberries</a:t>
            </a:r>
            <a:r>
              <a:rPr lang="en-US" baseline="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5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IN: Preposition or subordinating conjunction</a:t>
            </a:r>
          </a:p>
          <a:p>
            <a:r>
              <a:rPr lang="en-US" dirty="0"/>
              <a:t>CC: Coordinating conjunction</a:t>
            </a:r>
          </a:p>
        </p:txBody>
      </p:sp>
    </p:spTree>
    <p:extLst>
      <p:ext uri="{BB962C8B-B14F-4D97-AF65-F5344CB8AC3E}">
        <p14:creationId xmlns:p14="http://schemas.microsoft.com/office/powerpoint/2010/main" val="8278140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graph of what we're minimizing! (negative slope </a:t>
            </a:r>
            <a:r>
              <a:rPr lang="en-US"/>
              <a:t>of equation where y = loss,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3AED0-8F2E-434B-A880-61092A85F9C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092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3AED0-8F2E-434B-A880-61092A85F9C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04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model: logit =  log(p/(1-p) ) is linear combination of variables (features). Regression because there is some true </a:t>
            </a:r>
            <a:r>
              <a:rPr lang="en-US" dirty="0" err="1"/>
              <a:t>prob</a:t>
            </a:r>
            <a:r>
              <a:rPr lang="en-US" dirty="0"/>
              <a:t> and we're trying to find it exactly.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3AED0-8F2E-434B-A880-61092A85F9C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5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7A856FBA-4FCC-C949-8514-B83DB428227F}" type="slidenum">
              <a:rPr lang="en-US" altLang="en-US" sz="1200">
                <a:latin typeface="Times New Roman" charset="0"/>
              </a:rPr>
              <a:pPr/>
              <a:t>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9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8D682CB7-1E7E-8648-AB67-4161BEEE56E2}" type="slidenum">
              <a:rPr lang="en-US" altLang="en-US" sz="1200">
                <a:latin typeface="Times New Roman" charset="0"/>
              </a:rPr>
              <a:pPr/>
              <a:t>10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79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F29AC8A2-8150-904C-8971-DA7C25BF7B8F}" type="slidenum">
              <a:rPr lang="en-US" altLang="en-US" sz="1200">
                <a:latin typeface="Times New Roman" charset="0"/>
              </a:rPr>
              <a:pPr/>
              <a:t>11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8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16DB317B-9342-FC47-A827-D092ACE026EE}" type="slidenum">
              <a:rPr lang="en-US" altLang="en-US" sz="1200">
                <a:latin typeface="Times New Roman" charset="0"/>
              </a:rPr>
              <a:pPr/>
              <a:t>12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3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9AF4-DAE0-AE4D-9418-DAC5AD7A7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9871C-D4AD-B14E-A346-0E8BC48A5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CBFCC-6CFE-C34E-9D91-06692F88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ADBF-7E4F-6B4A-8867-143E68A0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F7D1A-ABA3-6F47-8ED8-2B830E2C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5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91EC-32C8-C340-BD54-4907AA4E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8C9A7-922E-B843-B7CF-4C4A70A46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774B-C2EA-8246-A750-3A0901A7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E956-F4A9-0741-AE6E-6C085407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AF06E-5FC8-B646-8AF8-E8FD392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9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78E58-986C-DA41-ADFA-59915696C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542E9-D827-1145-83F7-2D782DC41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BD4-93A2-1044-96D5-046A5360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FA46-0EBC-AD4B-BF86-D3847F9F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7C95-DE03-5E43-80BB-B95D468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3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6112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15A6-A525-594C-8A9E-D5FC73F1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9155-8FBF-AA4D-ACA2-0C2B9A7E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EFF8-762C-5144-9D19-C7A0AE45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CEA1-074A-2440-A145-7A3398DB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C918-9450-3740-9AE6-62E4E401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7E49-F273-6F4B-8887-C7831FCE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7905C-FD34-5348-B639-1A436F0A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51D7-A35B-D24B-8B01-40F9BE41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45F4-7A0E-154C-A803-A4E0AE81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28FC-FF65-2145-B78E-4A7DCA69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7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5212-AE28-AE43-8858-DD98764C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5B1D-D83E-9042-BB34-F5600D4D1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820AA-9F8A-8447-B656-44B32F412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0A44B-92C6-8A49-B31C-EB6BDC00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9828B-8C3F-6F47-8A1A-244C04DB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D223B-B0BD-614F-8F76-65872340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3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9D39-3166-7A48-AB94-6D0EAC18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07378-8B00-3A4B-8B34-30B42152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9A98E-B9E0-FB45-95B1-F32B77EE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400D1-639C-8D45-9F59-1E73A1D63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BB77A-5B4D-A44E-A182-D173E0EAB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E7FB1-727C-7844-8644-AFB2070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E6C0E-CCE0-F14D-B772-CCA83D8B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3EA0D-EB4F-6B47-8FDF-CFF5802C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9B2F-168D-ED4F-8A1E-72AF72BA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12105-824E-4244-8F9C-1259AFCD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F943B-C5E9-A349-9B9F-9FC20CFD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007C9-1732-BE4C-A47B-6EF17532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7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0DD1E-F858-A845-BB84-41DFA6B7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5700D-A058-DC4B-AA78-175EB12F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016B5-D25E-AA44-89ED-B59FA43E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CECB-AF69-EB4D-B801-8991EF0B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2FE8-0CB5-CB43-BE5C-8E2ED771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F9A92-4CBD-0F4F-8EA7-05093FD6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FF623-4A92-1B42-9019-D276E501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EB034-A9A9-5242-A305-AAB65C4F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299D-7C11-9345-BA22-9CC36180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5423-A290-9741-B26D-D71F6BD1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75675-7183-1546-9562-9EF26F9D8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AB040-D74C-6446-9CD2-BECBA5738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47EA2-DEEA-4F45-B286-4A19DF4E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7B346-FC4F-D846-B52C-1806440B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E1143-9270-8045-A39D-90490272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8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A30E9-EE78-9245-9AF4-0AB0593F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F268-D6A0-D64A-A050-307A56610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9C401-5862-2545-AA84-F0F06B175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0574-5B1E-B949-81BE-761BE2D0B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54F5-8D17-F44A-911C-92BD536EE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D26E-6BFD-8C48-AF95-27F6D9161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544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1684C-DEA6-DF44-8F22-0E02E959A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Midterm Review Session</a:t>
            </a:r>
          </a:p>
          <a:p>
            <a:r>
              <a:rPr lang="en-US" dirty="0"/>
              <a:t>10/5/18</a:t>
            </a:r>
          </a:p>
        </p:txBody>
      </p:sp>
    </p:spTree>
    <p:extLst>
      <p:ext uri="{BB962C8B-B14F-4D97-AF65-F5344CB8AC3E}">
        <p14:creationId xmlns:p14="http://schemas.microsoft.com/office/powerpoint/2010/main" val="128719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8818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30" name="Text Box 63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73769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42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78" name="Text Box 63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1  NP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400">
                <a:solidFill>
                  <a:srgbClr val="FF00FF"/>
                </a:solidFill>
              </a:rPr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203348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866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32" name="Text Box 69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219339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890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	2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80" name="Text Box 69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0  PP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400">
                <a:solidFill>
                  <a:srgbClr val="FF00FF"/>
                </a:solidFill>
              </a:rPr>
              <a:t> P NP</a:t>
            </a:r>
            <a:r>
              <a:rPr kumimoji="0" lang="en-US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51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914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828" name="Text Box 69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1  VP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400">
                <a:solidFill>
                  <a:srgbClr val="FF00FF"/>
                </a:solidFill>
              </a:rPr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3194932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938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76" name="Text Box 69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135938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4962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924" name="Text Box 69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2  NP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400">
                <a:solidFill>
                  <a:srgbClr val="FF00FF"/>
                </a:solidFill>
              </a:rPr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290143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986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972" name="Text Box 69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1  S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 </a:t>
            </a:r>
            <a:r>
              <a:rPr kumimoji="0" lang="en-US" altLang="en-US" sz="2400">
                <a:solidFill>
                  <a:srgbClr val="FF00FF"/>
                </a:solidFill>
              </a:rPr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174918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010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020" name="Text Box 69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2  VP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400">
                <a:solidFill>
                  <a:srgbClr val="FF00FF"/>
                </a:solidFill>
              </a:rPr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265085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8034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64" name="Text Box 65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274496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AB50-6F36-3B46-ABE1-D393C445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Voted...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B85E-EAEB-DF45-A7D1-E5C7DE8CA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CKY = 7</a:t>
            </a:r>
          </a:p>
          <a:p>
            <a:r>
              <a:rPr lang="en-US" dirty="0"/>
              <a:t>Parameterization and lexicalization (in parsing) (4)</a:t>
            </a:r>
          </a:p>
          <a:p>
            <a:r>
              <a:rPr lang="en-US" dirty="0"/>
              <a:t>Linear models and features in LMs (4)</a:t>
            </a:r>
          </a:p>
          <a:p>
            <a:r>
              <a:rPr lang="en-US" dirty="0"/>
              <a:t>Perceptron and logistic regression (4)</a:t>
            </a:r>
          </a:p>
          <a:p>
            <a:pPr marL="0" indent="0">
              <a:buNone/>
            </a:pPr>
            <a:r>
              <a:rPr lang="en-US" dirty="0"/>
              <a:t>Don't forget about</a:t>
            </a:r>
          </a:p>
          <a:p>
            <a:r>
              <a:rPr lang="en-US" dirty="0"/>
              <a:t>FSAs</a:t>
            </a:r>
          </a:p>
          <a:p>
            <a:r>
              <a:rPr lang="en-US" dirty="0"/>
              <a:t>Dependency Parsing</a:t>
            </a:r>
          </a:p>
          <a:p>
            <a:r>
              <a:rPr lang="en-US" dirty="0"/>
              <a:t>Probability</a:t>
            </a:r>
          </a:p>
          <a:p>
            <a:r>
              <a:rPr lang="en-US" dirty="0"/>
              <a:t>POS tagging</a:t>
            </a:r>
          </a:p>
          <a:p>
            <a:r>
              <a:rPr lang="en-US" dirty="0"/>
              <a:t>Morphology</a:t>
            </a:r>
          </a:p>
          <a:p>
            <a:r>
              <a:rPr lang="en-US" dirty="0"/>
              <a:t>Intro material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3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9058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12" name="Text Box 65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3  NP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400">
                <a:solidFill>
                  <a:srgbClr val="FF00FF"/>
                </a:solidFill>
              </a:rPr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1715717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082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160" name="Text Box 65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1  S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 </a:t>
            </a:r>
            <a:r>
              <a:rPr kumimoji="0" lang="en-US" altLang="en-US" sz="2400">
                <a:solidFill>
                  <a:srgbClr val="FF00FF"/>
                </a:solidFill>
              </a:rPr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1481569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106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208" name="Text Box 65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6  S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 </a:t>
            </a:r>
            <a:r>
              <a:rPr kumimoji="0" lang="en-US" altLang="en-US" sz="2400">
                <a:solidFill>
                  <a:srgbClr val="FF00FF"/>
                </a:solidFill>
              </a:rPr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2012089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2130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258" name="Text Box 67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60001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306" name="Text Box 67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2  NP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400">
                <a:solidFill>
                  <a:srgbClr val="FF00FF"/>
                </a:solidFill>
              </a:rPr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44164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178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354" name="Text Box 67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1  S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 </a:t>
            </a:r>
            <a:r>
              <a:rPr kumimoji="0" lang="en-US" altLang="en-US" sz="2400">
                <a:solidFill>
                  <a:srgbClr val="FF00FF"/>
                </a:solidFill>
              </a:rPr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64774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202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402" name="Text Box 67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2  S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400">
                <a:solidFill>
                  <a:srgbClr val="FF00FF"/>
                </a:solidFill>
              </a:rPr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476222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226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450" name="Text Box 67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2  S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400">
                <a:solidFill>
                  <a:srgbClr val="FF00FF"/>
                </a:solidFill>
              </a:rPr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3615406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250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486" name="Text Box 55"/>
          <p:cNvSpPr txBox="1">
            <a:spLocks noChangeArrowheads="1"/>
          </p:cNvSpPr>
          <p:nvPr/>
        </p:nvSpPr>
        <p:spPr bwMode="auto">
          <a:xfrm>
            <a:off x="8229600" y="3343276"/>
            <a:ext cx="24384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6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S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3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  PP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P NP</a:t>
            </a:r>
            <a:r>
              <a:rPr kumimoji="0" lang="en-US" altLang="en-US" sz="2400"/>
              <a:t> </a:t>
            </a:r>
          </a:p>
        </p:txBody>
      </p:sp>
      <p:sp>
        <p:nvSpPr>
          <p:cNvPr id="61487" name="Rectangle 56"/>
          <p:cNvSpPr>
            <a:spLocks noChangeArrowheads="1"/>
          </p:cNvSpPr>
          <p:nvPr/>
        </p:nvSpPr>
        <p:spPr bwMode="auto">
          <a:xfrm>
            <a:off x="8763000" y="1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61488" name="Rectangle 57"/>
          <p:cNvSpPr>
            <a:spLocks noChangeArrowheads="1"/>
          </p:cNvSpPr>
          <p:nvPr/>
        </p:nvSpPr>
        <p:spPr bwMode="auto">
          <a:xfrm>
            <a:off x="1930400" y="53976"/>
            <a:ext cx="77724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Arial Black" charset="0"/>
              </a:rPr>
              <a:t>Follow backpointers …</a:t>
            </a:r>
          </a:p>
        </p:txBody>
      </p:sp>
    </p:spTree>
    <p:extLst>
      <p:ext uri="{BB962C8B-B14F-4D97-AF65-F5344CB8AC3E}">
        <p14:creationId xmlns:p14="http://schemas.microsoft.com/office/powerpoint/2010/main" val="673071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74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534" name="Text Box 55"/>
          <p:cNvSpPr txBox="1">
            <a:spLocks noChangeArrowheads="1"/>
          </p:cNvSpPr>
          <p:nvPr/>
        </p:nvSpPr>
        <p:spPr bwMode="auto">
          <a:xfrm>
            <a:off x="8229600" y="3343276"/>
            <a:ext cx="24384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</a:t>
            </a:r>
            <a:r>
              <a:rPr kumimoji="0" lang="en-US" altLang="en-US" sz="2000">
                <a:solidFill>
                  <a:srgbClr val="FF00FF"/>
                </a:solidFill>
              </a:rPr>
              <a:t>S </a:t>
            </a:r>
            <a:r>
              <a:rPr kumimoji="0" lang="en-US" altLang="en-US" sz="2000">
                <a:solidFill>
                  <a:srgbClr val="FF00FF"/>
                </a:solidFill>
                <a:sym typeface="Symbol" charset="2"/>
              </a:rPr>
              <a:t> </a:t>
            </a:r>
            <a:r>
              <a:rPr kumimoji="0" lang="en-US" altLang="en-US" sz="2000">
                <a:solidFill>
                  <a:srgbClr val="FF00FF"/>
                </a:solidFill>
              </a:rPr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6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S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3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  PP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P NP</a:t>
            </a:r>
            <a:r>
              <a:rPr kumimoji="0" lang="en-US" altLang="en-US" sz="2400"/>
              <a:t> </a:t>
            </a:r>
          </a:p>
        </p:txBody>
      </p:sp>
      <p:sp>
        <p:nvSpPr>
          <p:cNvPr id="63535" name="Rectangle 56"/>
          <p:cNvSpPr>
            <a:spLocks noChangeArrowheads="1"/>
          </p:cNvSpPr>
          <p:nvPr/>
        </p:nvSpPr>
        <p:spPr bwMode="auto">
          <a:xfrm>
            <a:off x="8763000" y="1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63536" name="Rectangle 57"/>
          <p:cNvSpPr>
            <a:spLocks noChangeArrowheads="1"/>
          </p:cNvSpPr>
          <p:nvPr/>
        </p:nvSpPr>
        <p:spPr bwMode="auto">
          <a:xfrm>
            <a:off x="8369300" y="609601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3399FF"/>
                </a:solidFill>
              </a:rPr>
              <a:t>NP</a:t>
            </a:r>
          </a:p>
        </p:txBody>
      </p:sp>
      <p:sp>
        <p:nvSpPr>
          <p:cNvPr id="63537" name="Rectangle 58"/>
          <p:cNvSpPr>
            <a:spLocks noChangeArrowheads="1"/>
          </p:cNvSpPr>
          <p:nvPr/>
        </p:nvSpPr>
        <p:spPr bwMode="auto">
          <a:xfrm>
            <a:off x="8926514" y="625476"/>
            <a:ext cx="522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3399FF"/>
                </a:solidFill>
              </a:rPr>
              <a:t>VP</a:t>
            </a:r>
          </a:p>
        </p:txBody>
      </p:sp>
      <p:sp>
        <p:nvSpPr>
          <p:cNvPr id="63538" name="Freeform 59"/>
          <p:cNvSpPr>
            <a:spLocks/>
          </p:cNvSpPr>
          <p:nvPr/>
        </p:nvSpPr>
        <p:spPr bwMode="auto">
          <a:xfrm>
            <a:off x="8686801" y="348734"/>
            <a:ext cx="184731" cy="369332"/>
          </a:xfrm>
          <a:custGeom>
            <a:avLst/>
            <a:gdLst>
              <a:gd name="T0" fmla="*/ 0 w 288"/>
              <a:gd name="T1" fmla="*/ 2147483646 h 192"/>
              <a:gd name="T2" fmla="*/ 2147483646 w 288"/>
              <a:gd name="T3" fmla="*/ 0 h 192"/>
              <a:gd name="T4" fmla="*/ 2147483646 w 288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92">
                <a:moveTo>
                  <a:pt x="0" y="192"/>
                </a:moveTo>
                <a:lnTo>
                  <a:pt x="144" y="0"/>
                </a:lnTo>
                <a:lnTo>
                  <a:pt x="288" y="192"/>
                </a:lnTo>
              </a:path>
            </a:pathLst>
          </a:custGeom>
          <a:noFill/>
          <a:ln w="12700" cap="flat" cmpd="sng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D98A-F98F-3446-88C5-303AEFBD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To Go To The Right Classroom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31A50-D941-564D-BB7C-452778AB4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0" y="1690687"/>
            <a:ext cx="5698233" cy="49980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53CBB6-9C68-0041-972A-F5FB50A4F889}"/>
              </a:ext>
            </a:extLst>
          </p:cNvPr>
          <p:cNvSpPr/>
          <p:nvPr/>
        </p:nvSpPr>
        <p:spPr>
          <a:xfrm>
            <a:off x="4643919" y="4376791"/>
            <a:ext cx="1160980" cy="100686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EEBA2-B7E4-E84B-9044-A7A707CEF964}"/>
              </a:ext>
            </a:extLst>
          </p:cNvPr>
          <p:cNvSpPr/>
          <p:nvPr/>
        </p:nvSpPr>
        <p:spPr>
          <a:xfrm>
            <a:off x="538180" y="3308280"/>
            <a:ext cx="1160980" cy="12534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135AD-8C1D-5441-B7F4-7E71B33024BC}"/>
              </a:ext>
            </a:extLst>
          </p:cNvPr>
          <p:cNvSpPr txBox="1"/>
          <p:nvPr/>
        </p:nvSpPr>
        <p:spPr>
          <a:xfrm>
            <a:off x="538180" y="2600393"/>
            <a:ext cx="1823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SAL 101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61AA6-2964-144F-9EE1-AD386F2FF415}"/>
              </a:ext>
            </a:extLst>
          </p:cNvPr>
          <p:cNvSpPr txBox="1"/>
          <p:nvPr/>
        </p:nvSpPr>
        <p:spPr>
          <a:xfrm>
            <a:off x="4237600" y="3668904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HAR 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8511E-733F-014A-80CD-D39D48A2D08D}"/>
              </a:ext>
            </a:extLst>
          </p:cNvPr>
          <p:cNvSpPr txBox="1"/>
          <p:nvPr/>
        </p:nvSpPr>
        <p:spPr>
          <a:xfrm>
            <a:off x="6549871" y="1690687"/>
            <a:ext cx="48448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 Blackboard for your room assignment.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will be anonymized, e.g. "jo**ay" is me (</a:t>
            </a:r>
            <a:r>
              <a:rPr lang="en-US" sz="2800" dirty="0" err="1"/>
              <a:t>jonmay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you go to the wrong room there may not be an exam for you!!</a:t>
            </a:r>
          </a:p>
        </p:txBody>
      </p:sp>
    </p:spTree>
    <p:extLst>
      <p:ext uri="{BB962C8B-B14F-4D97-AF65-F5344CB8AC3E}">
        <p14:creationId xmlns:p14="http://schemas.microsoft.com/office/powerpoint/2010/main" val="2373240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9298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582" name="Text Box 55"/>
          <p:cNvSpPr txBox="1">
            <a:spLocks noChangeArrowheads="1"/>
          </p:cNvSpPr>
          <p:nvPr/>
        </p:nvSpPr>
        <p:spPr bwMode="auto">
          <a:xfrm>
            <a:off x="8229600" y="3343276"/>
            <a:ext cx="24384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6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S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00FF"/>
                </a:solidFill>
              </a:rPr>
              <a:t>2  VP </a:t>
            </a:r>
            <a:r>
              <a:rPr kumimoji="0" lang="en-US" altLang="en-US" sz="20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000">
                <a:solidFill>
                  <a:srgbClr val="FF00FF"/>
                </a:solidFill>
              </a:rPr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3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  PP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P NP</a:t>
            </a:r>
            <a:r>
              <a:rPr kumimoji="0" lang="en-US" altLang="en-US" sz="2400"/>
              <a:t> </a:t>
            </a:r>
          </a:p>
        </p:txBody>
      </p:sp>
      <p:sp>
        <p:nvSpPr>
          <p:cNvPr id="65583" name="Rectangle 56"/>
          <p:cNvSpPr>
            <a:spLocks noChangeArrowheads="1"/>
          </p:cNvSpPr>
          <p:nvPr/>
        </p:nvSpPr>
        <p:spPr bwMode="auto">
          <a:xfrm>
            <a:off x="8763000" y="1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S</a:t>
            </a:r>
          </a:p>
        </p:txBody>
      </p:sp>
      <p:sp>
        <p:nvSpPr>
          <p:cNvPr id="65584" name="Rectangle 57"/>
          <p:cNvSpPr>
            <a:spLocks noChangeArrowheads="1"/>
          </p:cNvSpPr>
          <p:nvPr/>
        </p:nvSpPr>
        <p:spPr bwMode="auto">
          <a:xfrm>
            <a:off x="8369300" y="609601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NP</a:t>
            </a:r>
          </a:p>
        </p:txBody>
      </p:sp>
      <p:sp>
        <p:nvSpPr>
          <p:cNvPr id="65585" name="Rectangle 58"/>
          <p:cNvSpPr>
            <a:spLocks noChangeArrowheads="1"/>
          </p:cNvSpPr>
          <p:nvPr/>
        </p:nvSpPr>
        <p:spPr bwMode="auto">
          <a:xfrm>
            <a:off x="8926514" y="625476"/>
            <a:ext cx="522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VP</a:t>
            </a:r>
          </a:p>
        </p:txBody>
      </p:sp>
      <p:sp>
        <p:nvSpPr>
          <p:cNvPr id="65586" name="Rectangle 59"/>
          <p:cNvSpPr>
            <a:spLocks noChangeArrowheads="1"/>
          </p:cNvSpPr>
          <p:nvPr/>
        </p:nvSpPr>
        <p:spPr bwMode="auto">
          <a:xfrm>
            <a:off x="8545514" y="1295401"/>
            <a:ext cx="522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3399FF"/>
                </a:solidFill>
              </a:rPr>
              <a:t>VP</a:t>
            </a:r>
          </a:p>
        </p:txBody>
      </p:sp>
      <p:sp>
        <p:nvSpPr>
          <p:cNvPr id="65587" name="Rectangle 60"/>
          <p:cNvSpPr>
            <a:spLocks noChangeArrowheads="1"/>
          </p:cNvSpPr>
          <p:nvPr/>
        </p:nvSpPr>
        <p:spPr bwMode="auto">
          <a:xfrm>
            <a:off x="9220201" y="1279526"/>
            <a:ext cx="517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3399FF"/>
                </a:solidFill>
              </a:rPr>
              <a:t>PP</a:t>
            </a:r>
          </a:p>
        </p:txBody>
      </p:sp>
      <p:sp>
        <p:nvSpPr>
          <p:cNvPr id="65588" name="Freeform 61"/>
          <p:cNvSpPr>
            <a:spLocks/>
          </p:cNvSpPr>
          <p:nvPr/>
        </p:nvSpPr>
        <p:spPr bwMode="auto">
          <a:xfrm>
            <a:off x="8915401" y="958334"/>
            <a:ext cx="184731" cy="369332"/>
          </a:xfrm>
          <a:custGeom>
            <a:avLst/>
            <a:gdLst>
              <a:gd name="T0" fmla="*/ 0 w 288"/>
              <a:gd name="T1" fmla="*/ 2147483646 h 192"/>
              <a:gd name="T2" fmla="*/ 2147483646 w 288"/>
              <a:gd name="T3" fmla="*/ 0 h 192"/>
              <a:gd name="T4" fmla="*/ 2147483646 w 288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92">
                <a:moveTo>
                  <a:pt x="0" y="192"/>
                </a:moveTo>
                <a:lnTo>
                  <a:pt x="144" y="0"/>
                </a:lnTo>
                <a:lnTo>
                  <a:pt x="288" y="192"/>
                </a:lnTo>
              </a:path>
            </a:pathLst>
          </a:custGeom>
          <a:noFill/>
          <a:ln w="12700" cap="flat" cmpd="sng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89" name="Freeform 62"/>
          <p:cNvSpPr>
            <a:spLocks/>
          </p:cNvSpPr>
          <p:nvPr/>
        </p:nvSpPr>
        <p:spPr bwMode="auto">
          <a:xfrm>
            <a:off x="8686801" y="348734"/>
            <a:ext cx="184731" cy="369332"/>
          </a:xfrm>
          <a:custGeom>
            <a:avLst/>
            <a:gdLst>
              <a:gd name="T0" fmla="*/ 0 w 288"/>
              <a:gd name="T1" fmla="*/ 2147483646 h 192"/>
              <a:gd name="T2" fmla="*/ 2147483646 w 288"/>
              <a:gd name="T3" fmla="*/ 0 h 192"/>
              <a:gd name="T4" fmla="*/ 2147483646 w 288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92">
                <a:moveTo>
                  <a:pt x="0" y="192"/>
                </a:moveTo>
                <a:lnTo>
                  <a:pt x="144" y="0"/>
                </a:lnTo>
                <a:lnTo>
                  <a:pt x="288" y="19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07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22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	2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630" name="Text Box 55"/>
          <p:cNvSpPr txBox="1">
            <a:spLocks noChangeArrowheads="1"/>
          </p:cNvSpPr>
          <p:nvPr/>
        </p:nvSpPr>
        <p:spPr bwMode="auto">
          <a:xfrm>
            <a:off x="8229600" y="3343276"/>
            <a:ext cx="24384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6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S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3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00FF"/>
                </a:solidFill>
              </a:rPr>
              <a:t>0  PP </a:t>
            </a:r>
            <a:r>
              <a:rPr kumimoji="0" lang="en-US" altLang="en-US" sz="20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000">
                <a:solidFill>
                  <a:srgbClr val="FF00FF"/>
                </a:solidFill>
              </a:rPr>
              <a:t> P NP</a:t>
            </a:r>
            <a:r>
              <a:rPr kumimoji="0" lang="en-US" altLang="en-US" sz="2400"/>
              <a:t> </a:t>
            </a:r>
          </a:p>
        </p:txBody>
      </p:sp>
      <p:sp>
        <p:nvSpPr>
          <p:cNvPr id="67631" name="Rectangle 56"/>
          <p:cNvSpPr>
            <a:spLocks noChangeArrowheads="1"/>
          </p:cNvSpPr>
          <p:nvPr/>
        </p:nvSpPr>
        <p:spPr bwMode="auto">
          <a:xfrm>
            <a:off x="8763000" y="1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S</a:t>
            </a:r>
          </a:p>
        </p:txBody>
      </p:sp>
      <p:sp>
        <p:nvSpPr>
          <p:cNvPr id="67632" name="Rectangle 57"/>
          <p:cNvSpPr>
            <a:spLocks noChangeArrowheads="1"/>
          </p:cNvSpPr>
          <p:nvPr/>
        </p:nvSpPr>
        <p:spPr bwMode="auto">
          <a:xfrm>
            <a:off x="8369300" y="609601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NP</a:t>
            </a:r>
          </a:p>
        </p:txBody>
      </p:sp>
      <p:sp>
        <p:nvSpPr>
          <p:cNvPr id="67633" name="Rectangle 58"/>
          <p:cNvSpPr>
            <a:spLocks noChangeArrowheads="1"/>
          </p:cNvSpPr>
          <p:nvPr/>
        </p:nvSpPr>
        <p:spPr bwMode="auto">
          <a:xfrm>
            <a:off x="8926514" y="625476"/>
            <a:ext cx="522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VP</a:t>
            </a:r>
          </a:p>
        </p:txBody>
      </p:sp>
      <p:sp>
        <p:nvSpPr>
          <p:cNvPr id="67634" name="Rectangle 59"/>
          <p:cNvSpPr>
            <a:spLocks noChangeArrowheads="1"/>
          </p:cNvSpPr>
          <p:nvPr/>
        </p:nvSpPr>
        <p:spPr bwMode="auto">
          <a:xfrm>
            <a:off x="8545514" y="1295401"/>
            <a:ext cx="522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VP</a:t>
            </a:r>
          </a:p>
        </p:txBody>
      </p:sp>
      <p:sp>
        <p:nvSpPr>
          <p:cNvPr id="67635" name="Rectangle 60"/>
          <p:cNvSpPr>
            <a:spLocks noChangeArrowheads="1"/>
          </p:cNvSpPr>
          <p:nvPr/>
        </p:nvSpPr>
        <p:spPr bwMode="auto">
          <a:xfrm>
            <a:off x="9220201" y="1279526"/>
            <a:ext cx="517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PP</a:t>
            </a:r>
          </a:p>
        </p:txBody>
      </p:sp>
      <p:sp>
        <p:nvSpPr>
          <p:cNvPr id="67636" name="Rectangle 61"/>
          <p:cNvSpPr>
            <a:spLocks noChangeArrowheads="1"/>
          </p:cNvSpPr>
          <p:nvPr/>
        </p:nvSpPr>
        <p:spPr bwMode="auto">
          <a:xfrm>
            <a:off x="9067800" y="1828801"/>
            <a:ext cx="35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3399FF"/>
                </a:solidFill>
              </a:rPr>
              <a:t>P</a:t>
            </a:r>
          </a:p>
        </p:txBody>
      </p:sp>
      <p:sp>
        <p:nvSpPr>
          <p:cNvPr id="67637" name="Rectangle 62"/>
          <p:cNvSpPr>
            <a:spLocks noChangeArrowheads="1"/>
          </p:cNvSpPr>
          <p:nvPr/>
        </p:nvSpPr>
        <p:spPr bwMode="auto">
          <a:xfrm>
            <a:off x="9525000" y="1828801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3399FF"/>
                </a:solidFill>
              </a:rPr>
              <a:t>NP</a:t>
            </a:r>
          </a:p>
        </p:txBody>
      </p:sp>
      <p:sp>
        <p:nvSpPr>
          <p:cNvPr id="67638" name="Freeform 63"/>
          <p:cNvSpPr>
            <a:spLocks/>
          </p:cNvSpPr>
          <p:nvPr/>
        </p:nvSpPr>
        <p:spPr bwMode="auto">
          <a:xfrm>
            <a:off x="9296401" y="1567934"/>
            <a:ext cx="184731" cy="369332"/>
          </a:xfrm>
          <a:custGeom>
            <a:avLst/>
            <a:gdLst>
              <a:gd name="T0" fmla="*/ 0 w 288"/>
              <a:gd name="T1" fmla="*/ 2147483646 h 192"/>
              <a:gd name="T2" fmla="*/ 2147483646 w 288"/>
              <a:gd name="T3" fmla="*/ 0 h 192"/>
              <a:gd name="T4" fmla="*/ 2147483646 w 288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92">
                <a:moveTo>
                  <a:pt x="0" y="192"/>
                </a:moveTo>
                <a:lnTo>
                  <a:pt x="144" y="0"/>
                </a:lnTo>
                <a:lnTo>
                  <a:pt x="288" y="192"/>
                </a:lnTo>
              </a:path>
            </a:pathLst>
          </a:custGeom>
          <a:noFill/>
          <a:ln w="12700" cap="flat" cmpd="sng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639" name="Freeform 64"/>
          <p:cNvSpPr>
            <a:spLocks/>
          </p:cNvSpPr>
          <p:nvPr/>
        </p:nvSpPr>
        <p:spPr bwMode="auto">
          <a:xfrm>
            <a:off x="8915401" y="958334"/>
            <a:ext cx="184731" cy="369332"/>
          </a:xfrm>
          <a:custGeom>
            <a:avLst/>
            <a:gdLst>
              <a:gd name="T0" fmla="*/ 0 w 288"/>
              <a:gd name="T1" fmla="*/ 2147483646 h 192"/>
              <a:gd name="T2" fmla="*/ 2147483646 w 288"/>
              <a:gd name="T3" fmla="*/ 0 h 192"/>
              <a:gd name="T4" fmla="*/ 2147483646 w 288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92">
                <a:moveTo>
                  <a:pt x="0" y="192"/>
                </a:moveTo>
                <a:lnTo>
                  <a:pt x="144" y="0"/>
                </a:lnTo>
                <a:lnTo>
                  <a:pt x="288" y="19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640" name="Freeform 65"/>
          <p:cNvSpPr>
            <a:spLocks/>
          </p:cNvSpPr>
          <p:nvPr/>
        </p:nvSpPr>
        <p:spPr bwMode="auto">
          <a:xfrm>
            <a:off x="8686801" y="348734"/>
            <a:ext cx="184731" cy="369332"/>
          </a:xfrm>
          <a:custGeom>
            <a:avLst/>
            <a:gdLst>
              <a:gd name="T0" fmla="*/ 0 w 288"/>
              <a:gd name="T1" fmla="*/ 2147483646 h 192"/>
              <a:gd name="T2" fmla="*/ 2147483646 w 288"/>
              <a:gd name="T3" fmla="*/ 0 h 192"/>
              <a:gd name="T4" fmla="*/ 2147483646 w 288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92">
                <a:moveTo>
                  <a:pt x="0" y="192"/>
                </a:moveTo>
                <a:lnTo>
                  <a:pt x="144" y="0"/>
                </a:lnTo>
                <a:lnTo>
                  <a:pt x="288" y="19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26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346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678" name="Text Box 55"/>
          <p:cNvSpPr txBox="1">
            <a:spLocks noChangeArrowheads="1"/>
          </p:cNvSpPr>
          <p:nvPr/>
        </p:nvSpPr>
        <p:spPr bwMode="auto">
          <a:xfrm>
            <a:off x="8229600" y="3343276"/>
            <a:ext cx="24384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6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S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00FF"/>
                </a:solidFill>
              </a:rPr>
              <a:t>1  NP </a:t>
            </a:r>
            <a:r>
              <a:rPr kumimoji="0" lang="en-US" altLang="en-US" sz="20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000">
                <a:solidFill>
                  <a:srgbClr val="FF00FF"/>
                </a:solidFill>
              </a:rPr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3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  PP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P NP</a:t>
            </a:r>
            <a:r>
              <a:rPr kumimoji="0" lang="en-US" altLang="en-US" sz="2400"/>
              <a:t> </a:t>
            </a:r>
          </a:p>
        </p:txBody>
      </p:sp>
      <p:sp>
        <p:nvSpPr>
          <p:cNvPr id="69679" name="Rectangle 56"/>
          <p:cNvSpPr>
            <a:spLocks noChangeArrowheads="1"/>
          </p:cNvSpPr>
          <p:nvPr/>
        </p:nvSpPr>
        <p:spPr bwMode="auto">
          <a:xfrm>
            <a:off x="8763000" y="1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S</a:t>
            </a:r>
          </a:p>
        </p:txBody>
      </p:sp>
      <p:sp>
        <p:nvSpPr>
          <p:cNvPr id="69680" name="Rectangle 57"/>
          <p:cNvSpPr>
            <a:spLocks noChangeArrowheads="1"/>
          </p:cNvSpPr>
          <p:nvPr/>
        </p:nvSpPr>
        <p:spPr bwMode="auto">
          <a:xfrm>
            <a:off x="8369300" y="609601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NP</a:t>
            </a:r>
          </a:p>
        </p:txBody>
      </p:sp>
      <p:sp>
        <p:nvSpPr>
          <p:cNvPr id="69681" name="Rectangle 58"/>
          <p:cNvSpPr>
            <a:spLocks noChangeArrowheads="1"/>
          </p:cNvSpPr>
          <p:nvPr/>
        </p:nvSpPr>
        <p:spPr bwMode="auto">
          <a:xfrm>
            <a:off x="8926514" y="625476"/>
            <a:ext cx="522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VP</a:t>
            </a:r>
          </a:p>
        </p:txBody>
      </p:sp>
      <p:sp>
        <p:nvSpPr>
          <p:cNvPr id="69682" name="Rectangle 59"/>
          <p:cNvSpPr>
            <a:spLocks noChangeArrowheads="1"/>
          </p:cNvSpPr>
          <p:nvPr/>
        </p:nvSpPr>
        <p:spPr bwMode="auto">
          <a:xfrm>
            <a:off x="8545514" y="1295401"/>
            <a:ext cx="522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VP</a:t>
            </a:r>
          </a:p>
        </p:txBody>
      </p:sp>
      <p:sp>
        <p:nvSpPr>
          <p:cNvPr id="69683" name="Rectangle 60"/>
          <p:cNvSpPr>
            <a:spLocks noChangeArrowheads="1"/>
          </p:cNvSpPr>
          <p:nvPr/>
        </p:nvSpPr>
        <p:spPr bwMode="auto">
          <a:xfrm>
            <a:off x="9220201" y="1279526"/>
            <a:ext cx="517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PP</a:t>
            </a:r>
          </a:p>
        </p:txBody>
      </p:sp>
      <p:sp>
        <p:nvSpPr>
          <p:cNvPr id="69684" name="Rectangle 61"/>
          <p:cNvSpPr>
            <a:spLocks noChangeArrowheads="1"/>
          </p:cNvSpPr>
          <p:nvPr/>
        </p:nvSpPr>
        <p:spPr bwMode="auto">
          <a:xfrm>
            <a:off x="9067800" y="1828801"/>
            <a:ext cx="35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P</a:t>
            </a:r>
          </a:p>
        </p:txBody>
      </p:sp>
      <p:sp>
        <p:nvSpPr>
          <p:cNvPr id="69685" name="Rectangle 62"/>
          <p:cNvSpPr>
            <a:spLocks noChangeArrowheads="1"/>
          </p:cNvSpPr>
          <p:nvPr/>
        </p:nvSpPr>
        <p:spPr bwMode="auto">
          <a:xfrm>
            <a:off x="9525000" y="1828801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NP</a:t>
            </a:r>
          </a:p>
        </p:txBody>
      </p:sp>
      <p:sp>
        <p:nvSpPr>
          <p:cNvPr id="69686" name="Rectangle 63"/>
          <p:cNvSpPr>
            <a:spLocks noChangeArrowheads="1"/>
          </p:cNvSpPr>
          <p:nvPr/>
        </p:nvSpPr>
        <p:spPr bwMode="auto">
          <a:xfrm>
            <a:off x="9253539" y="2438401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3399FF"/>
                </a:solidFill>
              </a:rPr>
              <a:t>Det</a:t>
            </a:r>
          </a:p>
        </p:txBody>
      </p:sp>
      <p:sp>
        <p:nvSpPr>
          <p:cNvPr id="69687" name="Rectangle 64"/>
          <p:cNvSpPr>
            <a:spLocks noChangeArrowheads="1"/>
          </p:cNvSpPr>
          <p:nvPr/>
        </p:nvSpPr>
        <p:spPr bwMode="auto">
          <a:xfrm>
            <a:off x="9983788" y="2438401"/>
            <a:ext cx="379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3399FF"/>
                </a:solidFill>
              </a:rPr>
              <a:t>N</a:t>
            </a:r>
          </a:p>
        </p:txBody>
      </p:sp>
      <p:sp>
        <p:nvSpPr>
          <p:cNvPr id="69688" name="Freeform 65"/>
          <p:cNvSpPr>
            <a:spLocks/>
          </p:cNvSpPr>
          <p:nvPr/>
        </p:nvSpPr>
        <p:spPr bwMode="auto">
          <a:xfrm>
            <a:off x="9525001" y="2177534"/>
            <a:ext cx="184731" cy="369332"/>
          </a:xfrm>
          <a:custGeom>
            <a:avLst/>
            <a:gdLst>
              <a:gd name="T0" fmla="*/ 0 w 288"/>
              <a:gd name="T1" fmla="*/ 2147483646 h 192"/>
              <a:gd name="T2" fmla="*/ 2147483646 w 288"/>
              <a:gd name="T3" fmla="*/ 0 h 192"/>
              <a:gd name="T4" fmla="*/ 2147483646 w 288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92">
                <a:moveTo>
                  <a:pt x="0" y="192"/>
                </a:moveTo>
                <a:lnTo>
                  <a:pt x="144" y="0"/>
                </a:lnTo>
                <a:lnTo>
                  <a:pt x="288" y="192"/>
                </a:lnTo>
              </a:path>
            </a:pathLst>
          </a:custGeom>
          <a:noFill/>
          <a:ln w="12700" cap="flat" cmpd="sng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89" name="Freeform 66"/>
          <p:cNvSpPr>
            <a:spLocks/>
          </p:cNvSpPr>
          <p:nvPr/>
        </p:nvSpPr>
        <p:spPr bwMode="auto">
          <a:xfrm>
            <a:off x="9296401" y="1567934"/>
            <a:ext cx="184731" cy="369332"/>
          </a:xfrm>
          <a:custGeom>
            <a:avLst/>
            <a:gdLst>
              <a:gd name="T0" fmla="*/ 0 w 288"/>
              <a:gd name="T1" fmla="*/ 2147483646 h 192"/>
              <a:gd name="T2" fmla="*/ 2147483646 w 288"/>
              <a:gd name="T3" fmla="*/ 0 h 192"/>
              <a:gd name="T4" fmla="*/ 2147483646 w 288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92">
                <a:moveTo>
                  <a:pt x="0" y="192"/>
                </a:moveTo>
                <a:lnTo>
                  <a:pt x="144" y="0"/>
                </a:lnTo>
                <a:lnTo>
                  <a:pt x="288" y="19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90" name="Freeform 67"/>
          <p:cNvSpPr>
            <a:spLocks/>
          </p:cNvSpPr>
          <p:nvPr/>
        </p:nvSpPr>
        <p:spPr bwMode="auto">
          <a:xfrm>
            <a:off x="8915401" y="958334"/>
            <a:ext cx="184731" cy="369332"/>
          </a:xfrm>
          <a:custGeom>
            <a:avLst/>
            <a:gdLst>
              <a:gd name="T0" fmla="*/ 0 w 288"/>
              <a:gd name="T1" fmla="*/ 2147483646 h 192"/>
              <a:gd name="T2" fmla="*/ 2147483646 w 288"/>
              <a:gd name="T3" fmla="*/ 0 h 192"/>
              <a:gd name="T4" fmla="*/ 2147483646 w 288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92">
                <a:moveTo>
                  <a:pt x="0" y="192"/>
                </a:moveTo>
                <a:lnTo>
                  <a:pt x="144" y="0"/>
                </a:lnTo>
                <a:lnTo>
                  <a:pt x="288" y="19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91" name="Freeform 68"/>
          <p:cNvSpPr>
            <a:spLocks/>
          </p:cNvSpPr>
          <p:nvPr/>
        </p:nvSpPr>
        <p:spPr bwMode="auto">
          <a:xfrm>
            <a:off x="8686801" y="348734"/>
            <a:ext cx="184731" cy="369332"/>
          </a:xfrm>
          <a:custGeom>
            <a:avLst/>
            <a:gdLst>
              <a:gd name="T0" fmla="*/ 0 w 288"/>
              <a:gd name="T1" fmla="*/ 2147483646 h 192"/>
              <a:gd name="T2" fmla="*/ 2147483646 w 288"/>
              <a:gd name="T3" fmla="*/ 0 h 192"/>
              <a:gd name="T4" fmla="*/ 2147483646 w 288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92">
                <a:moveTo>
                  <a:pt x="0" y="192"/>
                </a:moveTo>
                <a:lnTo>
                  <a:pt x="144" y="0"/>
                </a:lnTo>
                <a:lnTo>
                  <a:pt x="288" y="19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02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2370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726" name="Text Box 55"/>
          <p:cNvSpPr txBox="1">
            <a:spLocks noChangeArrowheads="1"/>
          </p:cNvSpPr>
          <p:nvPr/>
        </p:nvSpPr>
        <p:spPr bwMode="auto">
          <a:xfrm>
            <a:off x="8229600" y="3343276"/>
            <a:ext cx="24384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6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S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3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  PP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P NP</a:t>
            </a:r>
            <a:r>
              <a:rPr kumimoji="0" lang="en-US" altLang="en-US" sz="2400"/>
              <a:t> </a:t>
            </a:r>
          </a:p>
        </p:txBody>
      </p:sp>
      <p:sp>
        <p:nvSpPr>
          <p:cNvPr id="71727" name="Rectangle 56"/>
          <p:cNvSpPr>
            <a:spLocks noChangeArrowheads="1"/>
          </p:cNvSpPr>
          <p:nvPr/>
        </p:nvSpPr>
        <p:spPr bwMode="auto">
          <a:xfrm>
            <a:off x="1930400" y="53976"/>
            <a:ext cx="77724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Arial Black" charset="0"/>
              </a:rPr>
              <a:t>Which entries do we </a:t>
            </a:r>
            <a:r>
              <a:rPr lang="en-US" altLang="en-US" sz="4000" i="1">
                <a:solidFill>
                  <a:schemeClr val="tx2"/>
                </a:solidFill>
                <a:latin typeface="Arial Black" charset="0"/>
              </a:rPr>
              <a:t>need</a:t>
            </a:r>
            <a:r>
              <a:rPr lang="en-US" altLang="en-US" sz="4000">
                <a:solidFill>
                  <a:schemeClr val="tx2"/>
                </a:solidFill>
                <a:latin typeface="Arial Black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3555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394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3774" name="Text Box 55"/>
          <p:cNvSpPr txBox="1">
            <a:spLocks noChangeArrowheads="1"/>
          </p:cNvSpPr>
          <p:nvPr/>
        </p:nvSpPr>
        <p:spPr bwMode="auto">
          <a:xfrm>
            <a:off x="8229600" y="3343276"/>
            <a:ext cx="24384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6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S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3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  PP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P NP</a:t>
            </a:r>
            <a:r>
              <a:rPr kumimoji="0" lang="en-US" altLang="en-US" sz="2400"/>
              <a:t> </a:t>
            </a:r>
          </a:p>
        </p:txBody>
      </p:sp>
      <p:sp>
        <p:nvSpPr>
          <p:cNvPr id="73775" name="Rectangle 56"/>
          <p:cNvSpPr>
            <a:spLocks noChangeArrowheads="1"/>
          </p:cNvSpPr>
          <p:nvPr/>
        </p:nvSpPr>
        <p:spPr bwMode="auto">
          <a:xfrm>
            <a:off x="1930400" y="53976"/>
            <a:ext cx="77724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Arial Black" charset="0"/>
              </a:rPr>
              <a:t>Which entries do we </a:t>
            </a:r>
            <a:r>
              <a:rPr lang="en-US" altLang="en-US" sz="4000" i="1">
                <a:solidFill>
                  <a:schemeClr val="tx2"/>
                </a:solidFill>
                <a:latin typeface="Arial Black" charset="0"/>
              </a:rPr>
              <a:t>need</a:t>
            </a:r>
            <a:r>
              <a:rPr lang="en-US" altLang="en-US" sz="4000">
                <a:solidFill>
                  <a:schemeClr val="tx2"/>
                </a:solidFill>
                <a:latin typeface="Arial Black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37089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418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822" name="Text Box 55"/>
          <p:cNvSpPr txBox="1">
            <a:spLocks noChangeArrowheads="1"/>
          </p:cNvSpPr>
          <p:nvPr/>
        </p:nvSpPr>
        <p:spPr bwMode="auto">
          <a:xfrm>
            <a:off x="8229600" y="3343276"/>
            <a:ext cx="24384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6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S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3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  PP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P NP</a:t>
            </a:r>
            <a:r>
              <a:rPr kumimoji="0" lang="en-US" altLang="en-US" sz="2400"/>
              <a:t> </a:t>
            </a:r>
          </a:p>
        </p:txBody>
      </p:sp>
      <p:sp>
        <p:nvSpPr>
          <p:cNvPr id="75823" name="Rectangle 56"/>
          <p:cNvSpPr>
            <a:spLocks noChangeArrowheads="1"/>
          </p:cNvSpPr>
          <p:nvPr/>
        </p:nvSpPr>
        <p:spPr bwMode="auto">
          <a:xfrm>
            <a:off x="1930400" y="53976"/>
            <a:ext cx="77724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Arial Black" charset="0"/>
              </a:rPr>
              <a:t>Not worth keeping …</a:t>
            </a:r>
          </a:p>
        </p:txBody>
      </p:sp>
      <p:sp>
        <p:nvSpPr>
          <p:cNvPr id="75824" name="AutoShape 57"/>
          <p:cNvSpPr>
            <a:spLocks noChangeArrowheads="1"/>
          </p:cNvSpPr>
          <p:nvPr/>
        </p:nvSpPr>
        <p:spPr bwMode="auto">
          <a:xfrm>
            <a:off x="3631609" y="1817638"/>
            <a:ext cx="204382" cy="47952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52923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442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7870" name="Text Box 55"/>
          <p:cNvSpPr txBox="1">
            <a:spLocks noChangeArrowheads="1"/>
          </p:cNvSpPr>
          <p:nvPr/>
        </p:nvSpPr>
        <p:spPr bwMode="auto">
          <a:xfrm>
            <a:off x="8229600" y="3343276"/>
            <a:ext cx="24384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6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S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3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  PP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P NP</a:t>
            </a:r>
            <a:r>
              <a:rPr kumimoji="0" lang="en-US" altLang="en-US" sz="2400"/>
              <a:t> </a:t>
            </a:r>
          </a:p>
        </p:txBody>
      </p:sp>
      <p:sp>
        <p:nvSpPr>
          <p:cNvPr id="77871" name="Rectangle 56"/>
          <p:cNvSpPr>
            <a:spLocks noChangeArrowheads="1"/>
          </p:cNvSpPr>
          <p:nvPr/>
        </p:nvSpPr>
        <p:spPr bwMode="auto">
          <a:xfrm>
            <a:off x="1930400" y="53976"/>
            <a:ext cx="8356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 Black" charset="0"/>
              </a:rPr>
              <a:t>… since it just breeds worse options</a:t>
            </a:r>
          </a:p>
        </p:txBody>
      </p:sp>
      <p:sp>
        <p:nvSpPr>
          <p:cNvPr id="77872" name="AutoShape 57"/>
          <p:cNvSpPr>
            <a:spLocks noChangeArrowheads="1"/>
          </p:cNvSpPr>
          <p:nvPr/>
        </p:nvSpPr>
        <p:spPr bwMode="auto">
          <a:xfrm>
            <a:off x="3631609" y="1756529"/>
            <a:ext cx="204382" cy="60174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77873" name="AutoShape 58"/>
          <p:cNvSpPr>
            <a:spLocks noChangeArrowheads="1"/>
          </p:cNvSpPr>
          <p:nvPr/>
        </p:nvSpPr>
        <p:spPr bwMode="auto">
          <a:xfrm>
            <a:off x="7213009" y="3204329"/>
            <a:ext cx="204382" cy="60174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4024981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466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9918" name="Text Box 55"/>
          <p:cNvSpPr txBox="1">
            <a:spLocks noChangeArrowheads="1"/>
          </p:cNvSpPr>
          <p:nvPr/>
        </p:nvSpPr>
        <p:spPr bwMode="auto">
          <a:xfrm>
            <a:off x="8229600" y="3343276"/>
            <a:ext cx="24384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6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S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3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  PP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P NP</a:t>
            </a:r>
            <a:r>
              <a:rPr kumimoji="0" lang="en-US" altLang="en-US" sz="2400"/>
              <a:t> </a:t>
            </a:r>
          </a:p>
        </p:txBody>
      </p:sp>
      <p:sp>
        <p:nvSpPr>
          <p:cNvPr id="79919" name="Rectangle 56"/>
          <p:cNvSpPr>
            <a:spLocks noChangeArrowheads="1"/>
          </p:cNvSpPr>
          <p:nvPr/>
        </p:nvSpPr>
        <p:spPr bwMode="auto">
          <a:xfrm>
            <a:off x="1930400" y="53976"/>
            <a:ext cx="84328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chemeClr val="tx2"/>
                </a:solidFill>
                <a:latin typeface="Arial Black" charset="0"/>
              </a:rPr>
              <a:t>Keep only best-in-class!</a:t>
            </a:r>
          </a:p>
        </p:txBody>
      </p:sp>
      <p:sp>
        <p:nvSpPr>
          <p:cNvPr id="79920" name="AutoShape 57"/>
          <p:cNvSpPr>
            <a:spLocks noChangeArrowheads="1"/>
          </p:cNvSpPr>
          <p:nvPr/>
        </p:nvSpPr>
        <p:spPr bwMode="auto">
          <a:xfrm>
            <a:off x="3631609" y="1756529"/>
            <a:ext cx="204382" cy="60174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79921" name="AutoShape 58"/>
          <p:cNvSpPr>
            <a:spLocks noChangeArrowheads="1"/>
          </p:cNvSpPr>
          <p:nvPr/>
        </p:nvSpPr>
        <p:spPr bwMode="auto">
          <a:xfrm>
            <a:off x="7213009" y="1756529"/>
            <a:ext cx="204382" cy="60174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79922" name="AutoShape 59"/>
          <p:cNvSpPr>
            <a:spLocks noChangeArrowheads="1"/>
          </p:cNvSpPr>
          <p:nvPr/>
        </p:nvSpPr>
        <p:spPr bwMode="auto">
          <a:xfrm>
            <a:off x="7213009" y="2502654"/>
            <a:ext cx="204382" cy="60174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79923" name="AutoShape 60"/>
          <p:cNvSpPr>
            <a:spLocks noChangeArrowheads="1"/>
          </p:cNvSpPr>
          <p:nvPr/>
        </p:nvSpPr>
        <p:spPr bwMode="auto">
          <a:xfrm>
            <a:off x="7213009" y="3204329"/>
            <a:ext cx="204382" cy="60174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79924" name="Text Box 61"/>
          <p:cNvSpPr txBox="1">
            <a:spLocks noChangeArrowheads="1"/>
          </p:cNvSpPr>
          <p:nvPr/>
        </p:nvSpPr>
        <p:spPr bwMode="auto">
          <a:xfrm>
            <a:off x="4267200" y="2209800"/>
            <a:ext cx="23622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00FF"/>
                </a:solidFill>
                <a:latin typeface="Times New Roman" charset="0"/>
              </a:rPr>
              <a:t>inferior stock</a:t>
            </a:r>
          </a:p>
        </p:txBody>
      </p:sp>
    </p:spTree>
    <p:extLst>
      <p:ext uri="{BB962C8B-B14F-4D97-AF65-F5344CB8AC3E}">
        <p14:creationId xmlns:p14="http://schemas.microsoft.com/office/powerpoint/2010/main" val="1357839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490" name="Group 2"/>
          <p:cNvGraphicFramePr>
            <a:graphicFrameLocks noGrp="1"/>
          </p:cNvGraphicFramePr>
          <p:nvPr/>
        </p:nvGraphicFramePr>
        <p:xfrm>
          <a:off x="1676400" y="1600201"/>
          <a:ext cx="6248400" cy="389572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966" name="Text Box 55"/>
          <p:cNvSpPr txBox="1">
            <a:spLocks noChangeArrowheads="1"/>
          </p:cNvSpPr>
          <p:nvPr/>
        </p:nvSpPr>
        <p:spPr bwMode="auto">
          <a:xfrm>
            <a:off x="8229600" y="3343276"/>
            <a:ext cx="24384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6  S </a:t>
            </a:r>
            <a:r>
              <a:rPr kumimoji="0" lang="en-US" altLang="en-US" sz="2000">
                <a:sym typeface="Symbol" charset="2"/>
              </a:rPr>
              <a:t> </a:t>
            </a:r>
            <a:r>
              <a:rPr kumimoji="0" lang="en-US" altLang="en-US" sz="20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S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VP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3  NP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  PP </a:t>
            </a:r>
            <a:r>
              <a:rPr kumimoji="0" lang="en-US" altLang="en-US" sz="2000">
                <a:sym typeface="Symbol" charset="2"/>
              </a:rPr>
              <a:t></a:t>
            </a:r>
            <a:r>
              <a:rPr kumimoji="0" lang="en-US" altLang="en-US" sz="2000"/>
              <a:t> P NP</a:t>
            </a:r>
            <a:r>
              <a:rPr kumimoji="0" lang="en-US" altLang="en-US" sz="2400"/>
              <a:t> </a:t>
            </a:r>
          </a:p>
        </p:txBody>
      </p:sp>
      <p:sp>
        <p:nvSpPr>
          <p:cNvPr id="81967" name="Rectangle 56"/>
          <p:cNvSpPr>
            <a:spLocks noChangeArrowheads="1"/>
          </p:cNvSpPr>
          <p:nvPr/>
        </p:nvSpPr>
        <p:spPr bwMode="auto">
          <a:xfrm>
            <a:off x="1930400" y="53976"/>
            <a:ext cx="84328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chemeClr val="tx2"/>
                </a:solidFill>
                <a:latin typeface="Arial Black" charset="0"/>
              </a:rPr>
              <a:t>Keep only best-in-class!</a:t>
            </a:r>
          </a:p>
        </p:txBody>
      </p:sp>
      <p:sp>
        <p:nvSpPr>
          <p:cNvPr id="81968" name="Text Box 57"/>
          <p:cNvSpPr txBox="1">
            <a:spLocks noChangeArrowheads="1"/>
          </p:cNvSpPr>
          <p:nvPr/>
        </p:nvSpPr>
        <p:spPr bwMode="auto">
          <a:xfrm>
            <a:off x="2286001" y="658813"/>
            <a:ext cx="8435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(and its backpointers so you can recover best parse)</a:t>
            </a:r>
          </a:p>
        </p:txBody>
      </p:sp>
    </p:spTree>
    <p:extLst>
      <p:ext uri="{BB962C8B-B14F-4D97-AF65-F5344CB8AC3E}">
        <p14:creationId xmlns:p14="http://schemas.microsoft.com/office/powerpoint/2010/main" val="2764076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0A6CD886-86F6-C949-89FD-0B50CCD3F485}" type="slidenum">
              <a:rPr lang="en-US" altLang="en-US" sz="1200">
                <a:latin typeface="Garamond" charset="0"/>
                <a:ea typeface="Arial" charset="0"/>
              </a:rPr>
              <a:pPr algn="r" eaLnBrk="1" hangingPunct="1"/>
              <a:t>39</a:t>
            </a:fld>
            <a:endParaRPr lang="en-US" altLang="en-US" sz="1200">
              <a:latin typeface="Garamond" charset="0"/>
              <a:ea typeface="Arial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Chart (CKY) Parsing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0" y="1796902"/>
            <a:ext cx="9144000" cy="174374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1pPr>
            <a:lvl2pPr marL="1143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 :- 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rewrite(X,W)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,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word(W,I,J)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 :- 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rewrite(X,Y,Z)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,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Y,I,Mid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),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Z,Mid,J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goal  :- 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start_symbol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, 0, </a:t>
            </a:r>
            <a:r>
              <a:rPr lang="en-US" altLang="en-US" sz="2200" u="sng" dirty="0" err="1">
                <a:solidFill>
                  <a:srgbClr val="66FFCC"/>
                </a:solidFill>
                <a:latin typeface="Arial" charset="0"/>
                <a:ea typeface="Arial" charset="0"/>
              </a:rPr>
              <a:t>sentence_length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385123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lect08-cky_backpoin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9372600" cy="596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3" name="Picture 3" descr="lect08-cky_backpoint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9372600" cy="596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4" name="Picture 4" descr="lect08-cky_backpoint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9372600" cy="596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5" descr="lect08-cky_backpointe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9372600" cy="596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6" name="Picture 6" descr="lect08-cky_backpointe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9372600" cy="596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7" name="Picture 7" descr="lect08-cky_backpointe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9372600" cy="596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8" name="Picture 8" descr="lect08-cky_backpointer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9372600" cy="596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9" name="Picture 9" descr="lect08-cky_backpointer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9372600" cy="596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Rectangle 2"/>
          <p:cNvSpPr>
            <a:spLocks noChangeArrowheads="1"/>
          </p:cNvSpPr>
          <p:nvPr/>
        </p:nvSpPr>
        <p:spPr bwMode="auto">
          <a:xfrm>
            <a:off x="1930400" y="304800"/>
            <a:ext cx="85534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 Black" charset="0"/>
              </a:rPr>
              <a:t>Avoid duplicate work: </a:t>
            </a:r>
            <a:br>
              <a:rPr lang="en-US" altLang="en-US">
                <a:solidFill>
                  <a:schemeClr val="tx2"/>
                </a:solidFill>
                <a:latin typeface="Arial Black" charset="0"/>
              </a:rPr>
            </a:br>
            <a:r>
              <a:rPr lang="en-US" altLang="en-US">
                <a:solidFill>
                  <a:schemeClr val="tx2"/>
                </a:solidFill>
                <a:latin typeface="Arial Black" charset="0"/>
              </a:rPr>
              <a:t>Build width-1, then width-2, etc.</a:t>
            </a:r>
          </a:p>
        </p:txBody>
      </p:sp>
      <p:pic>
        <p:nvPicPr>
          <p:cNvPr id="43019" name="Picture 7" descr="A:\paint.GIF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87426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439588" y="2098746"/>
            <a:ext cx="2044263" cy="4630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altLang="en-US" dirty="0"/>
              <a:t>S </a:t>
            </a:r>
            <a:r>
              <a:rPr lang="en-US" altLang="en-US" dirty="0">
                <a:sym typeface="Wingdings" charset="2"/>
              </a:rPr>
              <a:t> NP VP</a:t>
            </a:r>
          </a:p>
          <a:p>
            <a:pPr>
              <a:buFont typeface="Wingdings" charset="2"/>
              <a:buChar char="§"/>
            </a:pPr>
            <a:r>
              <a:rPr lang="en-US" altLang="en-US" dirty="0">
                <a:sym typeface="Wingdings" charset="2"/>
              </a:rPr>
              <a:t>NP  </a:t>
            </a:r>
            <a:r>
              <a:rPr lang="en-US" altLang="en-US" dirty="0" err="1">
                <a:sym typeface="Wingdings" charset="2"/>
              </a:rPr>
              <a:t>Det</a:t>
            </a:r>
            <a:r>
              <a:rPr lang="en-US" altLang="en-US" dirty="0">
                <a:sym typeface="Wingdings" charset="2"/>
              </a:rPr>
              <a:t> N</a:t>
            </a:r>
          </a:p>
          <a:p>
            <a:pPr>
              <a:buFont typeface="Wingdings" charset="2"/>
              <a:buChar char="§"/>
            </a:pPr>
            <a:r>
              <a:rPr lang="en-US" altLang="en-US" dirty="0">
                <a:sym typeface="Wingdings" charset="2"/>
              </a:rPr>
              <a:t>NP  NP PP</a:t>
            </a:r>
          </a:p>
          <a:p>
            <a:pPr>
              <a:buFont typeface="Wingdings" charset="2"/>
              <a:buChar char="§"/>
            </a:pPr>
            <a:r>
              <a:rPr lang="en-US" altLang="en-US" dirty="0">
                <a:sym typeface="Wingdings" charset="2"/>
              </a:rPr>
              <a:t>VP  V NP</a:t>
            </a:r>
          </a:p>
          <a:p>
            <a:pPr>
              <a:buFont typeface="Wingdings" charset="2"/>
              <a:buChar char="§"/>
            </a:pPr>
            <a:r>
              <a:rPr lang="en-US" altLang="en-US" dirty="0">
                <a:sym typeface="Wingdings" charset="2"/>
              </a:rPr>
              <a:t>VP  VP PP</a:t>
            </a:r>
          </a:p>
          <a:p>
            <a:pPr>
              <a:buFont typeface="Wingdings" charset="2"/>
              <a:buChar char="§"/>
            </a:pPr>
            <a:r>
              <a:rPr lang="en-US" altLang="en-US" dirty="0">
                <a:sym typeface="Wingdings" charset="2"/>
              </a:rPr>
              <a:t>PP  P NP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kern="0" dirty="0"/>
              <a:t>NP </a:t>
            </a:r>
            <a:r>
              <a:rPr kumimoji="1" lang="en-US" kern="0" dirty="0">
                <a:sym typeface="Wingdings" pitchFamily="2" charset="2"/>
              </a:rPr>
              <a:t> Papa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kern="0" dirty="0">
                <a:sym typeface="Wingdings" pitchFamily="2" charset="2"/>
              </a:rPr>
              <a:t>N  caviar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kern="0" dirty="0">
                <a:sym typeface="Wingdings" pitchFamily="2" charset="2"/>
              </a:rPr>
              <a:t>N  spoon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kern="0" dirty="0">
                <a:sym typeface="Wingdings" pitchFamily="2" charset="2"/>
              </a:rPr>
              <a:t>V  spoon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kern="0" dirty="0">
                <a:sym typeface="Wingdings" pitchFamily="2" charset="2"/>
              </a:rPr>
              <a:t>V  ate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kern="0" dirty="0">
                <a:sym typeface="Wingdings" pitchFamily="2" charset="2"/>
              </a:rPr>
              <a:t>P  with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kern="0" dirty="0" err="1">
                <a:sym typeface="Wingdings" pitchFamily="2" charset="2"/>
              </a:rPr>
              <a:t>Det</a:t>
            </a:r>
            <a:r>
              <a:rPr kumimoji="1" lang="en-US" kern="0" dirty="0">
                <a:sym typeface="Wingdings" pitchFamily="2" charset="2"/>
              </a:rPr>
              <a:t>  the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kern="0" dirty="0" err="1">
                <a:sym typeface="Wingdings" pitchFamily="2" charset="2"/>
              </a:rPr>
              <a:t>Det</a:t>
            </a:r>
            <a:r>
              <a:rPr kumimoji="1" lang="en-US" kern="0" dirty="0">
                <a:sym typeface="Wingdings" pitchFamily="2" charset="2"/>
              </a:rPr>
              <a:t>  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06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9D199628-906F-5547-A4CE-A1E989B45447}" type="slidenum">
              <a:rPr lang="en-US" altLang="en-US" sz="1200">
                <a:latin typeface="Garamond" charset="0"/>
                <a:ea typeface="Arial" charset="0"/>
              </a:rPr>
              <a:pPr algn="r" eaLnBrk="1" hangingPunct="1"/>
              <a:t>40</a:t>
            </a:fld>
            <a:endParaRPr lang="en-US" altLang="en-US" sz="1200">
              <a:latin typeface="Garamond" charset="0"/>
              <a:ea typeface="Arial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Weighted Chart Parsing (“min cost”)</a:t>
            </a: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1524000" y="1830648"/>
            <a:ext cx="9144000" cy="20183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1pPr>
            <a:lvl2pPr marL="1143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phrase(X,I,J)min=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rewrite(X,W)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+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word(W,I,J)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phrase(X,I,J)min=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rewrite(X,Y,Z)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+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Y,I,Mid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 +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Z,Mid,J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goal              min= 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start_symbol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, 0, </a:t>
            </a:r>
            <a:r>
              <a:rPr lang="en-US" altLang="en-US" sz="2200" u="sng" dirty="0" err="1">
                <a:solidFill>
                  <a:srgbClr val="66FFCC"/>
                </a:solidFill>
                <a:latin typeface="Arial" charset="0"/>
                <a:ea typeface="Arial" charset="0"/>
              </a:rPr>
              <a:t>sentence_length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  <a:endParaRPr lang="en-US" altLang="en-US" sz="2000" dirty="0">
              <a:solidFill>
                <a:srgbClr val="66FFCC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1760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9D199628-906F-5547-A4CE-A1E989B45447}" type="slidenum">
              <a:rPr lang="en-US" altLang="en-US" sz="1200">
                <a:latin typeface="Garamond" charset="0"/>
                <a:ea typeface="Arial" charset="0"/>
              </a:rPr>
              <a:pPr algn="r" eaLnBrk="1" hangingPunct="1"/>
              <a:t>41</a:t>
            </a:fld>
            <a:endParaRPr lang="en-US" altLang="en-US" sz="1200">
              <a:latin typeface="Garamond" charset="0"/>
              <a:ea typeface="Arial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Weighted Chart Parsing (“min cost”)</a:t>
            </a: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1524000" y="1830648"/>
            <a:ext cx="9144000" cy="20183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1pPr>
            <a:lvl2pPr marL="1143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phrase(X,I,J)min=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rewrite(X,W)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+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word(W,I,J)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phrase(X,I,J)min=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rewrite(X,Y,Z)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+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Y,I,Mid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 +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Z,Mid,J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goal              min= 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start_symbol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, 0, </a:t>
            </a:r>
            <a:r>
              <a:rPr lang="en-US" altLang="en-US" sz="2200" u="sng" dirty="0" err="1">
                <a:solidFill>
                  <a:srgbClr val="66FFCC"/>
                </a:solidFill>
                <a:latin typeface="Arial" charset="0"/>
                <a:ea typeface="Arial" charset="0"/>
              </a:rPr>
              <a:t>sentence_length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  <a:endParaRPr lang="en-US" altLang="en-US" sz="2000" dirty="0">
              <a:solidFill>
                <a:srgbClr val="66FFCC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1609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E4D19702-0729-AC4A-A21D-B2A0F406ECFD}" type="slidenum">
              <a:rPr lang="en-US" altLang="en-US" sz="1200">
                <a:latin typeface="Garamond" charset="0"/>
                <a:ea typeface="Arial" charset="0"/>
              </a:rPr>
              <a:pPr algn="r" eaLnBrk="1" hangingPunct="1"/>
              <a:t>42</a:t>
            </a:fld>
            <a:endParaRPr lang="en-US" altLang="en-US" sz="1200">
              <a:latin typeface="Garamond" charset="0"/>
              <a:ea typeface="Arial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Probabilistic Chart Parsing (“max </a:t>
            </a:r>
            <a:r>
              <a:rPr lang="en-US" altLang="en-US" sz="3800" dirty="0" err="1"/>
              <a:t>prob</a:t>
            </a:r>
            <a:r>
              <a:rPr lang="en-US" altLang="en-US" sz="3800" dirty="0"/>
              <a:t>”)</a:t>
            </a:r>
          </a:p>
        </p:txBody>
      </p:sp>
      <p:sp>
        <p:nvSpPr>
          <p:cNvPr id="107524" name="Rectangle 3"/>
          <p:cNvSpPr>
            <a:spLocks noChangeArrowheads="1"/>
          </p:cNvSpPr>
          <p:nvPr/>
        </p:nvSpPr>
        <p:spPr bwMode="auto">
          <a:xfrm>
            <a:off x="1524000" y="1850179"/>
            <a:ext cx="9144000" cy="200944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1pPr>
            <a:lvl2pPr marL="1143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phrase(X,I,J)max=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rewrite(X,W)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*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word(W,I,J)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phrase(X,I,J)max=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rewrite(X,Y,Z)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*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Y,I,Mid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 *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Z,Mid,J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goal              max=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start_symbol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, 0, </a:t>
            </a:r>
            <a:r>
              <a:rPr lang="en-US" altLang="en-US" sz="2200" u="sng" dirty="0" err="1">
                <a:solidFill>
                  <a:srgbClr val="66FFCC"/>
                </a:solidFill>
                <a:latin typeface="Arial" charset="0"/>
                <a:ea typeface="Arial" charset="0"/>
              </a:rPr>
              <a:t>sentence_length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  <a:endParaRPr lang="en-US" altLang="en-US" sz="2000" dirty="0">
              <a:solidFill>
                <a:srgbClr val="66FFCC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8726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754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S	8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8590" name="Text Box 55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2  S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400">
                <a:solidFill>
                  <a:srgbClr val="FF00FF"/>
                </a:solidFill>
              </a:rPr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  <p:grpSp>
        <p:nvGrpSpPr>
          <p:cNvPr id="458808" name="Group 56"/>
          <p:cNvGrpSpPr>
            <a:grpSpLocks/>
          </p:cNvGrpSpPr>
          <p:nvPr/>
        </p:nvGrpSpPr>
        <p:grpSpPr bwMode="auto">
          <a:xfrm>
            <a:off x="3675064" y="2590800"/>
            <a:ext cx="2954337" cy="457200"/>
            <a:chOff x="1355" y="1632"/>
            <a:chExt cx="1861" cy="288"/>
          </a:xfrm>
        </p:grpSpPr>
        <p:sp>
          <p:nvSpPr>
            <p:cNvPr id="108599" name="Text Box 57"/>
            <p:cNvSpPr txBox="1">
              <a:spLocks noChangeArrowheads="1"/>
            </p:cNvSpPr>
            <p:nvPr/>
          </p:nvSpPr>
          <p:spPr bwMode="auto">
            <a:xfrm>
              <a:off x="1355" y="1632"/>
              <a:ext cx="169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folHlink"/>
                  </a:solidFill>
                </a:rPr>
                <a:t>multiply to get 2</a:t>
              </a:r>
              <a:r>
                <a:rPr kumimoji="0" lang="en-US" altLang="en-US" sz="2400" baseline="30000">
                  <a:solidFill>
                    <a:schemeClr val="folHlink"/>
                  </a:solidFill>
                </a:rPr>
                <a:t>-22</a:t>
              </a:r>
              <a:endParaRPr kumimoji="0" lang="en-US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08600" name="Line 58"/>
            <p:cNvSpPr>
              <a:spLocks noChangeShapeType="1"/>
            </p:cNvSpPr>
            <p:nvPr/>
          </p:nvSpPr>
          <p:spPr bwMode="auto">
            <a:xfrm>
              <a:off x="2928" y="1824"/>
              <a:ext cx="288" cy="9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58811" name="Group 59"/>
          <p:cNvGrpSpPr>
            <a:grpSpLocks/>
          </p:cNvGrpSpPr>
          <p:nvPr/>
        </p:nvGrpSpPr>
        <p:grpSpPr bwMode="auto">
          <a:xfrm>
            <a:off x="4114800" y="1752600"/>
            <a:ext cx="6203950" cy="3124200"/>
            <a:chOff x="1632" y="1104"/>
            <a:chExt cx="3908" cy="1968"/>
          </a:xfrm>
        </p:grpSpPr>
        <p:sp>
          <p:nvSpPr>
            <p:cNvPr id="108593" name="Text Box 60"/>
            <p:cNvSpPr txBox="1">
              <a:spLocks noChangeArrowheads="1"/>
            </p:cNvSpPr>
            <p:nvPr/>
          </p:nvSpPr>
          <p:spPr bwMode="auto">
            <a:xfrm>
              <a:off x="1918" y="1200"/>
              <a:ext cx="33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folHlink"/>
                  </a:solidFill>
                </a:rPr>
                <a:t>2</a:t>
              </a:r>
              <a:r>
                <a:rPr kumimoji="0" lang="en-US" altLang="en-US" sz="2400" baseline="30000">
                  <a:solidFill>
                    <a:schemeClr val="folHlink"/>
                  </a:solidFill>
                </a:rPr>
                <a:t>-8</a:t>
              </a:r>
              <a:endParaRPr kumimoji="0" lang="en-US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08594" name="Text Box 61"/>
            <p:cNvSpPr txBox="1">
              <a:spLocks noChangeArrowheads="1"/>
            </p:cNvSpPr>
            <p:nvPr/>
          </p:nvSpPr>
          <p:spPr bwMode="auto">
            <a:xfrm>
              <a:off x="2651" y="2640"/>
              <a:ext cx="40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folHlink"/>
                  </a:solidFill>
                </a:rPr>
                <a:t>2</a:t>
              </a:r>
              <a:r>
                <a:rPr kumimoji="0" lang="en-US" altLang="en-US" sz="2400" baseline="30000">
                  <a:solidFill>
                    <a:schemeClr val="folHlink"/>
                  </a:solidFill>
                </a:rPr>
                <a:t>-12</a:t>
              </a:r>
              <a:endParaRPr kumimoji="0" lang="en-US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08595" name="Text Box 62"/>
            <p:cNvSpPr txBox="1">
              <a:spLocks noChangeArrowheads="1"/>
            </p:cNvSpPr>
            <p:nvPr/>
          </p:nvSpPr>
          <p:spPr bwMode="auto">
            <a:xfrm>
              <a:off x="5182" y="1248"/>
              <a:ext cx="33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folHlink"/>
                  </a:solidFill>
                </a:rPr>
                <a:t>2</a:t>
              </a:r>
              <a:r>
                <a:rPr kumimoji="0" lang="en-US" altLang="en-US" sz="2400" baseline="30000">
                  <a:solidFill>
                    <a:schemeClr val="folHlink"/>
                  </a:solidFill>
                </a:rPr>
                <a:t>-2</a:t>
              </a:r>
              <a:endParaRPr kumimoji="0" lang="en-US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08596" name="Line 63"/>
            <p:cNvSpPr>
              <a:spLocks noChangeShapeType="1"/>
            </p:cNvSpPr>
            <p:nvPr/>
          </p:nvSpPr>
          <p:spPr bwMode="auto">
            <a:xfrm flipH="1" flipV="1">
              <a:off x="1632" y="1104"/>
              <a:ext cx="288" cy="14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8597" name="Line 64"/>
            <p:cNvSpPr>
              <a:spLocks noChangeShapeType="1"/>
            </p:cNvSpPr>
            <p:nvPr/>
          </p:nvSpPr>
          <p:spPr bwMode="auto">
            <a:xfrm>
              <a:off x="2976" y="2880"/>
              <a:ext cx="336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598" name="Freeform 65"/>
            <p:cNvSpPr>
              <a:spLocks/>
            </p:cNvSpPr>
            <p:nvPr/>
          </p:nvSpPr>
          <p:spPr bwMode="auto">
            <a:xfrm>
              <a:off x="5424" y="1732"/>
              <a:ext cx="116" cy="233"/>
            </a:xfrm>
            <a:custGeom>
              <a:avLst/>
              <a:gdLst>
                <a:gd name="T0" fmla="*/ 48 w 296"/>
                <a:gd name="T1" fmla="*/ 0 h 816"/>
                <a:gd name="T2" fmla="*/ 288 w 296"/>
                <a:gd name="T3" fmla="*/ 432 h 816"/>
                <a:gd name="T4" fmla="*/ 0 w 296"/>
                <a:gd name="T5" fmla="*/ 816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6" h="816">
                  <a:moveTo>
                    <a:pt x="48" y="0"/>
                  </a:moveTo>
                  <a:cubicBezTo>
                    <a:pt x="172" y="148"/>
                    <a:pt x="296" y="296"/>
                    <a:pt x="288" y="432"/>
                  </a:cubicBezTo>
                  <a:cubicBezTo>
                    <a:pt x="280" y="568"/>
                    <a:pt x="140" y="692"/>
                    <a:pt x="0" y="816"/>
                  </a:cubicBezTo>
                </a:path>
              </a:pathLst>
            </a:cu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000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778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S	8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0638" name="Text Box 55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2  S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400">
                <a:solidFill>
                  <a:srgbClr val="FF00FF"/>
                </a:solidFill>
              </a:rPr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  <p:grpSp>
        <p:nvGrpSpPr>
          <p:cNvPr id="110639" name="Group 56"/>
          <p:cNvGrpSpPr>
            <a:grpSpLocks/>
          </p:cNvGrpSpPr>
          <p:nvPr/>
        </p:nvGrpSpPr>
        <p:grpSpPr bwMode="auto">
          <a:xfrm>
            <a:off x="3675064" y="2590800"/>
            <a:ext cx="2954337" cy="457200"/>
            <a:chOff x="1355" y="1632"/>
            <a:chExt cx="1861" cy="288"/>
          </a:xfrm>
        </p:grpSpPr>
        <p:sp>
          <p:nvSpPr>
            <p:cNvPr id="110651" name="Text Box 57"/>
            <p:cNvSpPr txBox="1">
              <a:spLocks noChangeArrowheads="1"/>
            </p:cNvSpPr>
            <p:nvPr/>
          </p:nvSpPr>
          <p:spPr bwMode="auto">
            <a:xfrm>
              <a:off x="1355" y="1632"/>
              <a:ext cx="169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folHlink"/>
                  </a:solidFill>
                </a:rPr>
                <a:t>multiply to get 2</a:t>
              </a:r>
              <a:r>
                <a:rPr kumimoji="0" lang="en-US" altLang="en-US" sz="2400" baseline="30000">
                  <a:solidFill>
                    <a:schemeClr val="folHlink"/>
                  </a:solidFill>
                </a:rPr>
                <a:t>-22</a:t>
              </a:r>
              <a:endParaRPr kumimoji="0" lang="en-US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10652" name="Line 58"/>
            <p:cNvSpPr>
              <a:spLocks noChangeShapeType="1"/>
            </p:cNvSpPr>
            <p:nvPr/>
          </p:nvSpPr>
          <p:spPr bwMode="auto">
            <a:xfrm>
              <a:off x="2928" y="1824"/>
              <a:ext cx="288" cy="9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0640" name="Group 59"/>
          <p:cNvGrpSpPr>
            <a:grpSpLocks/>
          </p:cNvGrpSpPr>
          <p:nvPr/>
        </p:nvGrpSpPr>
        <p:grpSpPr bwMode="auto">
          <a:xfrm>
            <a:off x="4114800" y="1752600"/>
            <a:ext cx="6203950" cy="3124200"/>
            <a:chOff x="1632" y="1104"/>
            <a:chExt cx="3908" cy="1968"/>
          </a:xfrm>
        </p:grpSpPr>
        <p:sp>
          <p:nvSpPr>
            <p:cNvPr id="110645" name="Text Box 60"/>
            <p:cNvSpPr txBox="1">
              <a:spLocks noChangeArrowheads="1"/>
            </p:cNvSpPr>
            <p:nvPr/>
          </p:nvSpPr>
          <p:spPr bwMode="auto">
            <a:xfrm>
              <a:off x="1918" y="1200"/>
              <a:ext cx="33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folHlink"/>
                  </a:solidFill>
                </a:rPr>
                <a:t>2</a:t>
              </a:r>
              <a:r>
                <a:rPr kumimoji="0" lang="en-US" altLang="en-US" sz="2400" baseline="30000">
                  <a:solidFill>
                    <a:schemeClr val="folHlink"/>
                  </a:solidFill>
                </a:rPr>
                <a:t>-8</a:t>
              </a:r>
              <a:endParaRPr kumimoji="0" lang="en-US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10646" name="Text Box 61"/>
            <p:cNvSpPr txBox="1">
              <a:spLocks noChangeArrowheads="1"/>
            </p:cNvSpPr>
            <p:nvPr/>
          </p:nvSpPr>
          <p:spPr bwMode="auto">
            <a:xfrm>
              <a:off x="2651" y="2640"/>
              <a:ext cx="40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folHlink"/>
                  </a:solidFill>
                </a:rPr>
                <a:t>2</a:t>
              </a:r>
              <a:r>
                <a:rPr kumimoji="0" lang="en-US" altLang="en-US" sz="2400" baseline="30000">
                  <a:solidFill>
                    <a:schemeClr val="folHlink"/>
                  </a:solidFill>
                </a:rPr>
                <a:t>-12</a:t>
              </a:r>
              <a:endParaRPr kumimoji="0" lang="en-US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10647" name="Text Box 62"/>
            <p:cNvSpPr txBox="1">
              <a:spLocks noChangeArrowheads="1"/>
            </p:cNvSpPr>
            <p:nvPr/>
          </p:nvSpPr>
          <p:spPr bwMode="auto">
            <a:xfrm>
              <a:off x="5182" y="1248"/>
              <a:ext cx="33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folHlink"/>
                  </a:solidFill>
                </a:rPr>
                <a:t>2</a:t>
              </a:r>
              <a:r>
                <a:rPr kumimoji="0" lang="en-US" altLang="en-US" sz="2400" baseline="30000">
                  <a:solidFill>
                    <a:schemeClr val="folHlink"/>
                  </a:solidFill>
                </a:rPr>
                <a:t>-2</a:t>
              </a:r>
              <a:endParaRPr kumimoji="0" lang="en-US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10648" name="Line 63"/>
            <p:cNvSpPr>
              <a:spLocks noChangeShapeType="1"/>
            </p:cNvSpPr>
            <p:nvPr/>
          </p:nvSpPr>
          <p:spPr bwMode="auto">
            <a:xfrm flipH="1" flipV="1">
              <a:off x="1632" y="1104"/>
              <a:ext cx="288" cy="14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0649" name="Line 64"/>
            <p:cNvSpPr>
              <a:spLocks noChangeShapeType="1"/>
            </p:cNvSpPr>
            <p:nvPr/>
          </p:nvSpPr>
          <p:spPr bwMode="auto">
            <a:xfrm>
              <a:off x="2976" y="2880"/>
              <a:ext cx="336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0650" name="Freeform 65"/>
            <p:cNvSpPr>
              <a:spLocks/>
            </p:cNvSpPr>
            <p:nvPr/>
          </p:nvSpPr>
          <p:spPr bwMode="auto">
            <a:xfrm>
              <a:off x="5424" y="1732"/>
              <a:ext cx="116" cy="233"/>
            </a:xfrm>
            <a:custGeom>
              <a:avLst/>
              <a:gdLst>
                <a:gd name="T0" fmla="*/ 48 w 296"/>
                <a:gd name="T1" fmla="*/ 0 h 816"/>
                <a:gd name="T2" fmla="*/ 288 w 296"/>
                <a:gd name="T3" fmla="*/ 432 h 816"/>
                <a:gd name="T4" fmla="*/ 0 w 296"/>
                <a:gd name="T5" fmla="*/ 816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6" h="816">
                  <a:moveTo>
                    <a:pt x="48" y="0"/>
                  </a:moveTo>
                  <a:cubicBezTo>
                    <a:pt x="172" y="148"/>
                    <a:pt x="296" y="296"/>
                    <a:pt x="288" y="432"/>
                  </a:cubicBezTo>
                  <a:cubicBezTo>
                    <a:pt x="280" y="568"/>
                    <a:pt x="140" y="692"/>
                    <a:pt x="0" y="816"/>
                  </a:cubicBezTo>
                </a:path>
              </a:pathLst>
            </a:cu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0641" name="AutoShape 66"/>
          <p:cNvSpPr>
            <a:spLocks noChangeArrowheads="1"/>
          </p:cNvSpPr>
          <p:nvPr/>
        </p:nvSpPr>
        <p:spPr bwMode="auto">
          <a:xfrm>
            <a:off x="3555409" y="1756529"/>
            <a:ext cx="204382" cy="60174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110642" name="Rectangle 67"/>
          <p:cNvSpPr>
            <a:spLocks noChangeArrowheads="1"/>
          </p:cNvSpPr>
          <p:nvPr/>
        </p:nvSpPr>
        <p:spPr bwMode="auto">
          <a:xfrm>
            <a:off x="2230438" y="23622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2</a:t>
            </a:r>
            <a:r>
              <a:rPr kumimoji="0" lang="en-US" altLang="en-US" sz="2400" baseline="30000">
                <a:solidFill>
                  <a:srgbClr val="FF00FF"/>
                </a:solidFill>
              </a:rPr>
              <a:t>-13</a:t>
            </a:r>
          </a:p>
        </p:txBody>
      </p:sp>
      <p:sp>
        <p:nvSpPr>
          <p:cNvPr id="110643" name="Line 68"/>
          <p:cNvSpPr>
            <a:spLocks noChangeShapeType="1"/>
          </p:cNvSpPr>
          <p:nvPr/>
        </p:nvSpPr>
        <p:spPr bwMode="auto">
          <a:xfrm flipV="1">
            <a:off x="2819400" y="2209800"/>
            <a:ext cx="457200" cy="22860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644" name="Rectangle 69"/>
          <p:cNvSpPr>
            <a:spLocks noChangeArrowheads="1"/>
          </p:cNvSpPr>
          <p:nvPr/>
        </p:nvSpPr>
        <p:spPr bwMode="auto">
          <a:xfrm>
            <a:off x="1930400" y="53976"/>
            <a:ext cx="8356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chemeClr val="tx2"/>
                </a:solidFill>
                <a:latin typeface="Arial Black" charset="0"/>
              </a:rPr>
              <a:t>Need only best-in-class to get best parse</a:t>
            </a:r>
          </a:p>
        </p:txBody>
      </p:sp>
    </p:spTree>
    <p:extLst>
      <p:ext uri="{BB962C8B-B14F-4D97-AF65-F5344CB8AC3E}">
        <p14:creationId xmlns:p14="http://schemas.microsoft.com/office/powerpoint/2010/main" val="575428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76A40C8-B1A7-0540-A8C8-6EDBD2009F58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45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432800" cy="1143000"/>
          </a:xfrm>
        </p:spPr>
        <p:txBody>
          <a:bodyPr/>
          <a:lstStyle/>
          <a:p>
            <a:r>
              <a:rPr lang="en-US" altLang="en-US" sz="3600"/>
              <a:t>Why probabilities not weights?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We just saw probabilities are really just a special case of weights …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… </a:t>
            </a:r>
            <a:r>
              <a:rPr lang="en-US" altLang="en-US" sz="2400" i="1" dirty="0"/>
              <a:t>but</a:t>
            </a:r>
            <a:r>
              <a:rPr lang="en-US" altLang="en-US" sz="2400" dirty="0"/>
              <a:t> we can estimate them from training data by counting and smoothing! Yay!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Warning: What kind of training corpus do we need </a:t>
            </a:r>
            <a:r>
              <a:rPr lang="en-US" altLang="en-US" sz="1800" dirty="0"/>
              <a:t>(if we want to estimate rule probabilities simply by counting and smoothing)</a:t>
            </a:r>
            <a:r>
              <a:rPr lang="en-US" altLang="en-US" sz="2000" dirty="0"/>
              <a:t>?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Probabilities tell us how likely our best parse actually is: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Might improve user interface (e.g. ask for clarification if not sure)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Might help when </a:t>
            </a:r>
            <a:r>
              <a:rPr lang="en-US" altLang="en-US" sz="2000" u="sng" dirty="0"/>
              <a:t>learning</a:t>
            </a:r>
            <a:r>
              <a:rPr lang="en-US" altLang="en-US" sz="2000" dirty="0"/>
              <a:t> the rule probabilities (later in course)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Should help combination with other systems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Text understanding: Even if the 3</a:t>
            </a:r>
            <a:r>
              <a:rPr lang="en-US" altLang="en-US" sz="1800" baseline="30000" dirty="0"/>
              <a:t>rd</a:t>
            </a:r>
            <a:r>
              <a:rPr lang="en-US" altLang="en-US" sz="1800" dirty="0"/>
              <a:t>-best parse is 40x less probable syntactically, might still use it if it’s&gt; 40x more probable semantically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Ambiguity-preserving translation: If the top 3 parses are all probable, try to find a translation that would be ok regardless of which is correct</a:t>
            </a:r>
          </a:p>
        </p:txBody>
      </p:sp>
    </p:spTree>
    <p:extLst>
      <p:ext uri="{BB962C8B-B14F-4D97-AF65-F5344CB8AC3E}">
        <p14:creationId xmlns:p14="http://schemas.microsoft.com/office/powerpoint/2010/main" val="307283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3F38C05-A242-8E47-8EE9-05F8979514E5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46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slightly different task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178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Been asking: What is probability of generating a given </a:t>
            </a:r>
            <a:r>
              <a:rPr lang="en-US" altLang="en-US" i="1" dirty="0"/>
              <a:t>tree</a:t>
            </a:r>
            <a:r>
              <a:rPr lang="en-US" altLang="en-US" dirty="0"/>
              <a:t>?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pick tree with highest </a:t>
            </a:r>
            <a:r>
              <a:rPr lang="en-US" altLang="en-US" dirty="0" err="1"/>
              <a:t>prob</a:t>
            </a:r>
            <a:r>
              <a:rPr lang="en-US" altLang="en-US" dirty="0"/>
              <a:t>: useful in parsing.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But could also ask: What is probability of generating a given </a:t>
            </a:r>
            <a:r>
              <a:rPr lang="en-US" altLang="en-US" i="1" dirty="0"/>
              <a:t>string</a:t>
            </a:r>
            <a:r>
              <a:rPr lang="en-US" altLang="en-US" dirty="0"/>
              <a:t> with the generator?</a:t>
            </a:r>
            <a:endParaRPr lang="en-US" altLang="en-US" sz="2000" i="1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To pick string with highest </a:t>
            </a:r>
            <a:r>
              <a:rPr lang="en-US" altLang="en-US" dirty="0" err="1"/>
              <a:t>prob</a:t>
            </a:r>
            <a:r>
              <a:rPr lang="en-US" altLang="en-US" dirty="0"/>
              <a:t>: useful in speech recognition, as substitute for an n-gram model.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(“Put the file in the folder” vs. “Put the file and the folder”)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get </a:t>
            </a:r>
            <a:r>
              <a:rPr lang="en-US" altLang="en-US" dirty="0" err="1"/>
              <a:t>prob</a:t>
            </a:r>
            <a:r>
              <a:rPr lang="en-US" altLang="en-US" dirty="0"/>
              <a:t> of generating string, must </a:t>
            </a:r>
            <a:r>
              <a:rPr lang="en-US" altLang="en-US" dirty="0">
                <a:solidFill>
                  <a:schemeClr val="accent1"/>
                </a:solidFill>
              </a:rPr>
              <a:t>add up probabilities of all trees for the string</a:t>
            </a:r>
            <a:r>
              <a:rPr lang="en-US" alt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9443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850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PP	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6782" name="Text Box 55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  <p:sp>
        <p:nvSpPr>
          <p:cNvPr id="116783" name="Rectangle 56"/>
          <p:cNvSpPr>
            <a:spLocks noChangeArrowheads="1"/>
          </p:cNvSpPr>
          <p:nvPr/>
        </p:nvSpPr>
        <p:spPr bwMode="auto">
          <a:xfrm>
            <a:off x="1930400" y="53976"/>
            <a:ext cx="8356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chemeClr val="tx2"/>
                </a:solidFill>
                <a:latin typeface="Arial Black" charset="0"/>
              </a:rPr>
              <a:t>Could just add up the parse probabilities</a:t>
            </a:r>
          </a:p>
        </p:txBody>
      </p:sp>
      <p:grpSp>
        <p:nvGrpSpPr>
          <p:cNvPr id="116784" name="Group 57"/>
          <p:cNvGrpSpPr>
            <a:grpSpLocks/>
          </p:cNvGrpSpPr>
          <p:nvPr/>
        </p:nvGrpSpPr>
        <p:grpSpPr bwMode="auto">
          <a:xfrm>
            <a:off x="5676900" y="1676400"/>
            <a:ext cx="1028700" cy="609600"/>
            <a:chOff x="2616" y="1104"/>
            <a:chExt cx="648" cy="384"/>
          </a:xfrm>
        </p:grpSpPr>
        <p:sp>
          <p:nvSpPr>
            <p:cNvPr id="116798" name="Text Box 58"/>
            <p:cNvSpPr txBox="1">
              <a:spLocks noChangeArrowheads="1"/>
            </p:cNvSpPr>
            <p:nvPr/>
          </p:nvSpPr>
          <p:spPr bwMode="auto">
            <a:xfrm flipH="1">
              <a:off x="2616" y="1200"/>
              <a:ext cx="40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folHlink"/>
                  </a:solidFill>
                </a:rPr>
                <a:t>2</a:t>
              </a:r>
              <a:r>
                <a:rPr kumimoji="0" lang="en-US" altLang="en-US" sz="2400" baseline="30000">
                  <a:solidFill>
                    <a:schemeClr val="folHlink"/>
                  </a:solidFill>
                </a:rPr>
                <a:t>-22</a:t>
              </a:r>
              <a:endParaRPr kumimoji="0" lang="en-US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16799" name="Line 59"/>
            <p:cNvSpPr>
              <a:spLocks noChangeShapeType="1"/>
            </p:cNvSpPr>
            <p:nvPr/>
          </p:nvSpPr>
          <p:spPr bwMode="auto">
            <a:xfrm flipV="1">
              <a:off x="2976" y="1104"/>
              <a:ext cx="288" cy="14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6785" name="Group 60"/>
          <p:cNvGrpSpPr>
            <a:grpSpLocks/>
          </p:cNvGrpSpPr>
          <p:nvPr/>
        </p:nvGrpSpPr>
        <p:grpSpPr bwMode="auto">
          <a:xfrm>
            <a:off x="5676900" y="2057400"/>
            <a:ext cx="1028700" cy="609600"/>
            <a:chOff x="2616" y="1104"/>
            <a:chExt cx="648" cy="384"/>
          </a:xfrm>
        </p:grpSpPr>
        <p:sp>
          <p:nvSpPr>
            <p:cNvPr id="116796" name="Text Box 61"/>
            <p:cNvSpPr txBox="1">
              <a:spLocks noChangeArrowheads="1"/>
            </p:cNvSpPr>
            <p:nvPr/>
          </p:nvSpPr>
          <p:spPr bwMode="auto">
            <a:xfrm flipH="1">
              <a:off x="2616" y="1200"/>
              <a:ext cx="40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folHlink"/>
                  </a:solidFill>
                </a:rPr>
                <a:t>2</a:t>
              </a:r>
              <a:r>
                <a:rPr kumimoji="0" lang="en-US" altLang="en-US" sz="2400" baseline="30000">
                  <a:solidFill>
                    <a:schemeClr val="folHlink"/>
                  </a:solidFill>
                </a:rPr>
                <a:t>-27</a:t>
              </a:r>
              <a:endParaRPr kumimoji="0" lang="en-US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16797" name="Line 62"/>
            <p:cNvSpPr>
              <a:spLocks noChangeShapeType="1"/>
            </p:cNvSpPr>
            <p:nvPr/>
          </p:nvSpPr>
          <p:spPr bwMode="auto">
            <a:xfrm flipV="1">
              <a:off x="2976" y="1104"/>
              <a:ext cx="288" cy="14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6786" name="Group 63"/>
          <p:cNvGrpSpPr>
            <a:grpSpLocks/>
          </p:cNvGrpSpPr>
          <p:nvPr/>
        </p:nvGrpSpPr>
        <p:grpSpPr bwMode="auto">
          <a:xfrm>
            <a:off x="5676900" y="2743200"/>
            <a:ext cx="1028700" cy="609600"/>
            <a:chOff x="2616" y="1104"/>
            <a:chExt cx="648" cy="384"/>
          </a:xfrm>
        </p:grpSpPr>
        <p:sp>
          <p:nvSpPr>
            <p:cNvPr id="116794" name="Text Box 64"/>
            <p:cNvSpPr txBox="1">
              <a:spLocks noChangeArrowheads="1"/>
            </p:cNvSpPr>
            <p:nvPr/>
          </p:nvSpPr>
          <p:spPr bwMode="auto">
            <a:xfrm flipH="1">
              <a:off x="2616" y="1200"/>
              <a:ext cx="40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folHlink"/>
                  </a:solidFill>
                </a:rPr>
                <a:t>2</a:t>
              </a:r>
              <a:r>
                <a:rPr kumimoji="0" lang="en-US" altLang="en-US" sz="2400" baseline="30000">
                  <a:solidFill>
                    <a:schemeClr val="folHlink"/>
                  </a:solidFill>
                </a:rPr>
                <a:t>-27</a:t>
              </a:r>
              <a:endParaRPr kumimoji="0" lang="en-US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16795" name="Line 65"/>
            <p:cNvSpPr>
              <a:spLocks noChangeShapeType="1"/>
            </p:cNvSpPr>
            <p:nvPr/>
          </p:nvSpPr>
          <p:spPr bwMode="auto">
            <a:xfrm flipV="1">
              <a:off x="2976" y="1104"/>
              <a:ext cx="288" cy="14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6787" name="Group 66"/>
          <p:cNvGrpSpPr>
            <a:grpSpLocks/>
          </p:cNvGrpSpPr>
          <p:nvPr/>
        </p:nvGrpSpPr>
        <p:grpSpPr bwMode="auto">
          <a:xfrm>
            <a:off x="5676900" y="3124200"/>
            <a:ext cx="1028700" cy="609600"/>
            <a:chOff x="2616" y="1104"/>
            <a:chExt cx="648" cy="384"/>
          </a:xfrm>
        </p:grpSpPr>
        <p:sp>
          <p:nvSpPr>
            <p:cNvPr id="116792" name="Text Box 67"/>
            <p:cNvSpPr txBox="1">
              <a:spLocks noChangeArrowheads="1"/>
            </p:cNvSpPr>
            <p:nvPr/>
          </p:nvSpPr>
          <p:spPr bwMode="auto">
            <a:xfrm flipH="1">
              <a:off x="2616" y="1200"/>
              <a:ext cx="40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folHlink"/>
                  </a:solidFill>
                </a:rPr>
                <a:t>2</a:t>
              </a:r>
              <a:r>
                <a:rPr kumimoji="0" lang="en-US" altLang="en-US" sz="2400" baseline="30000">
                  <a:solidFill>
                    <a:schemeClr val="folHlink"/>
                  </a:solidFill>
                </a:rPr>
                <a:t>-22</a:t>
              </a:r>
              <a:endParaRPr kumimoji="0" lang="en-US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16793" name="Line 68"/>
            <p:cNvSpPr>
              <a:spLocks noChangeShapeType="1"/>
            </p:cNvSpPr>
            <p:nvPr/>
          </p:nvSpPr>
          <p:spPr bwMode="auto">
            <a:xfrm flipV="1">
              <a:off x="2976" y="1104"/>
              <a:ext cx="288" cy="14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6788" name="Group 69"/>
          <p:cNvGrpSpPr>
            <a:grpSpLocks/>
          </p:cNvGrpSpPr>
          <p:nvPr/>
        </p:nvGrpSpPr>
        <p:grpSpPr bwMode="auto">
          <a:xfrm>
            <a:off x="5676900" y="3505200"/>
            <a:ext cx="1028700" cy="609600"/>
            <a:chOff x="2616" y="1104"/>
            <a:chExt cx="648" cy="384"/>
          </a:xfrm>
        </p:grpSpPr>
        <p:sp>
          <p:nvSpPr>
            <p:cNvPr id="116790" name="Text Box 70"/>
            <p:cNvSpPr txBox="1">
              <a:spLocks noChangeArrowheads="1"/>
            </p:cNvSpPr>
            <p:nvPr/>
          </p:nvSpPr>
          <p:spPr bwMode="auto">
            <a:xfrm flipH="1">
              <a:off x="2616" y="1200"/>
              <a:ext cx="40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folHlink"/>
                  </a:solidFill>
                </a:rPr>
                <a:t>2</a:t>
              </a:r>
              <a:r>
                <a:rPr kumimoji="0" lang="en-US" altLang="en-US" sz="2400" baseline="30000">
                  <a:solidFill>
                    <a:schemeClr val="folHlink"/>
                  </a:solidFill>
                </a:rPr>
                <a:t>-27</a:t>
              </a:r>
              <a:endParaRPr kumimoji="0" lang="en-US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16791" name="Line 71"/>
            <p:cNvSpPr>
              <a:spLocks noChangeShapeType="1"/>
            </p:cNvSpPr>
            <p:nvPr/>
          </p:nvSpPr>
          <p:spPr bwMode="auto">
            <a:xfrm flipV="1">
              <a:off x="2976" y="1104"/>
              <a:ext cx="288" cy="14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2920" name="Text Box 72"/>
          <p:cNvSpPr txBox="1">
            <a:spLocks noChangeArrowheads="1"/>
          </p:cNvSpPr>
          <p:nvPr/>
        </p:nvSpPr>
        <p:spPr bwMode="auto">
          <a:xfrm>
            <a:off x="7950200" y="1203326"/>
            <a:ext cx="2641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0000"/>
                </a:solidFill>
              </a:rPr>
              <a:t>oops, back to finding exponentially many parses</a:t>
            </a:r>
          </a:p>
        </p:txBody>
      </p:sp>
    </p:spTree>
    <p:extLst>
      <p:ext uri="{BB962C8B-B14F-4D97-AF65-F5344CB8AC3E}">
        <p14:creationId xmlns:p14="http://schemas.microsoft.com/office/powerpoint/2010/main" val="417944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92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3874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S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S     2</a:t>
                      </a:r>
                      <a:r>
                        <a:rPr kumimoji="1" lang="en-US" alt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-13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</a:t>
                      </a: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PP  2</a:t>
                      </a:r>
                      <a:r>
                        <a:rPr kumimoji="1" lang="en-US" alt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-12</a:t>
                      </a: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8830" name="Text Box 55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2</a:t>
            </a:r>
            <a:r>
              <a:rPr kumimoji="0" lang="en-US" altLang="en-US" sz="2400" baseline="30000">
                <a:solidFill>
                  <a:srgbClr val="FF00FF"/>
                </a:solidFill>
              </a:rPr>
              <a:t>-2</a:t>
            </a:r>
            <a:r>
              <a:rPr kumimoji="0" lang="en-US" altLang="en-US" sz="2400">
                <a:solidFill>
                  <a:srgbClr val="FF00FF"/>
                </a:solidFill>
              </a:rPr>
              <a:t>  S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400">
                <a:solidFill>
                  <a:srgbClr val="FF00FF"/>
                </a:solidFill>
              </a:rPr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  <p:sp>
        <p:nvSpPr>
          <p:cNvPr id="118831" name="Rectangle 56"/>
          <p:cNvSpPr>
            <a:spLocks noChangeArrowheads="1"/>
          </p:cNvSpPr>
          <p:nvPr/>
        </p:nvSpPr>
        <p:spPr bwMode="auto">
          <a:xfrm>
            <a:off x="1930400" y="53976"/>
            <a:ext cx="8356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chemeClr val="tx2"/>
                </a:solidFill>
                <a:latin typeface="Arial Black" charset="0"/>
              </a:rPr>
              <a:t>Any more efficient way?</a:t>
            </a:r>
          </a:p>
        </p:txBody>
      </p:sp>
      <p:sp>
        <p:nvSpPr>
          <p:cNvPr id="118832" name="Rectangle 57"/>
          <p:cNvSpPr>
            <a:spLocks noChangeArrowheads="1"/>
          </p:cNvSpPr>
          <p:nvPr/>
        </p:nvSpPr>
        <p:spPr bwMode="auto">
          <a:xfrm>
            <a:off x="3740599" y="1508125"/>
            <a:ext cx="53091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buFont typeface="Wingdings" charset="2"/>
              <a:buNone/>
            </a:pPr>
            <a:r>
              <a:rPr lang="en-US" altLang="en-US" sz="2000" b="1">
                <a:solidFill>
                  <a:srgbClr val="3399FF"/>
                </a:solidFill>
              </a:rPr>
              <a:t>2</a:t>
            </a:r>
            <a:r>
              <a:rPr lang="en-US" altLang="en-US" sz="2000" b="1" baseline="30000">
                <a:solidFill>
                  <a:srgbClr val="3399FF"/>
                </a:solidFill>
              </a:rPr>
              <a:t>-8</a:t>
            </a:r>
            <a:endParaRPr lang="en-US" altLang="en-US" sz="2000" b="1">
              <a:solidFill>
                <a:srgbClr val="3399FF"/>
              </a:solidFill>
            </a:endParaRPr>
          </a:p>
        </p:txBody>
      </p:sp>
      <p:sp>
        <p:nvSpPr>
          <p:cNvPr id="118833" name="Rectangle 58"/>
          <p:cNvSpPr>
            <a:spLocks noChangeArrowheads="1"/>
          </p:cNvSpPr>
          <p:nvPr/>
        </p:nvSpPr>
        <p:spPr bwMode="auto">
          <a:xfrm>
            <a:off x="7075905" y="2971801"/>
            <a:ext cx="86594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  <a:r>
              <a:rPr lang="en-US" altLang="en-US" sz="2000" b="1" baseline="30000">
                <a:solidFill>
                  <a:srgbClr val="FF0000"/>
                </a:solidFill>
              </a:rPr>
              <a:t>-22</a:t>
            </a:r>
          </a:p>
          <a:p>
            <a:pPr algn="ctr"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 2</a:t>
            </a:r>
            <a:r>
              <a:rPr lang="en-US" altLang="en-US" sz="2000" b="1" baseline="30000">
                <a:solidFill>
                  <a:srgbClr val="FF0000"/>
                </a:solidFill>
              </a:rPr>
              <a:t>-27</a:t>
            </a:r>
            <a:r>
              <a:rPr lang="en-US" altLang="en-US" sz="2000" b="1">
                <a:solidFill>
                  <a:srgbClr val="FF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19071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4898" name="Group 2"/>
          <p:cNvGraphicFramePr>
            <a:graphicFrameLocks noGrp="1"/>
          </p:cNvGraphicFramePr>
          <p:nvPr/>
        </p:nvGraphicFramePr>
        <p:xfrm>
          <a:off x="1676400" y="725488"/>
          <a:ext cx="6248400" cy="568709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S	</a:t>
                      </a: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PP  2</a:t>
                      </a:r>
                      <a:r>
                        <a:rPr kumimoji="1" lang="en-US" alt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-12</a:t>
                      </a: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0878" name="Text Box 55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2</a:t>
            </a:r>
            <a:r>
              <a:rPr kumimoji="0" lang="en-US" altLang="en-US" sz="2400" baseline="30000">
                <a:solidFill>
                  <a:srgbClr val="FF00FF"/>
                </a:solidFill>
              </a:rPr>
              <a:t>-2</a:t>
            </a:r>
            <a:r>
              <a:rPr kumimoji="0" lang="en-US" altLang="en-US" sz="2400">
                <a:solidFill>
                  <a:srgbClr val="FF00FF"/>
                </a:solidFill>
              </a:rPr>
              <a:t>  S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400">
                <a:solidFill>
                  <a:srgbClr val="FF00FF"/>
                </a:solidFill>
              </a:rPr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  <p:sp>
        <p:nvSpPr>
          <p:cNvPr id="120879" name="Rectangle 56"/>
          <p:cNvSpPr>
            <a:spLocks noChangeArrowheads="1"/>
          </p:cNvSpPr>
          <p:nvPr/>
        </p:nvSpPr>
        <p:spPr bwMode="auto">
          <a:xfrm>
            <a:off x="1930400" y="53976"/>
            <a:ext cx="8356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br>
              <a:rPr lang="en-US" altLang="en-US" sz="2800">
                <a:solidFill>
                  <a:schemeClr val="tx2"/>
                </a:solidFill>
                <a:latin typeface="Arial Black" charset="0"/>
              </a:rPr>
            </a:br>
            <a:r>
              <a:rPr lang="en-US" altLang="en-US" sz="2800">
                <a:solidFill>
                  <a:schemeClr val="tx2"/>
                </a:solidFill>
                <a:latin typeface="Arial Black" charset="0"/>
              </a:rPr>
              <a:t>Add as we go … (the “inside algorithm”)</a:t>
            </a:r>
          </a:p>
        </p:txBody>
      </p:sp>
      <p:sp>
        <p:nvSpPr>
          <p:cNvPr id="120880" name="Rectangle 57"/>
          <p:cNvSpPr>
            <a:spLocks noChangeArrowheads="1"/>
          </p:cNvSpPr>
          <p:nvPr/>
        </p:nvSpPr>
        <p:spPr bwMode="auto">
          <a:xfrm>
            <a:off x="3569172" y="1508125"/>
            <a:ext cx="1346844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buFont typeface="Wingdings" charset="2"/>
              <a:buNone/>
            </a:pPr>
            <a:r>
              <a:rPr lang="en-US" altLang="en-US" sz="2000" b="1">
                <a:solidFill>
                  <a:srgbClr val="3399FF"/>
                </a:solidFill>
              </a:rPr>
              <a:t>2</a:t>
            </a:r>
            <a:r>
              <a:rPr lang="en-US" altLang="en-US" sz="2000" b="1" baseline="30000">
                <a:solidFill>
                  <a:srgbClr val="3399FF"/>
                </a:solidFill>
              </a:rPr>
              <a:t>-8</a:t>
            </a:r>
            <a:r>
              <a:rPr lang="en-US" altLang="en-US" sz="2000" b="1">
                <a:solidFill>
                  <a:srgbClr val="3399FF"/>
                </a:solidFill>
              </a:rPr>
              <a:t>+2</a:t>
            </a:r>
            <a:r>
              <a:rPr lang="en-US" altLang="en-US" sz="2000" b="1" baseline="30000">
                <a:solidFill>
                  <a:srgbClr val="3399FF"/>
                </a:solidFill>
              </a:rPr>
              <a:t>-13</a:t>
            </a:r>
            <a:r>
              <a:rPr lang="en-US" altLang="en-US" sz="2000" b="1">
                <a:solidFill>
                  <a:srgbClr val="3399FF"/>
                </a:solidFill>
              </a:rPr>
              <a:t>  </a:t>
            </a:r>
          </a:p>
        </p:txBody>
      </p:sp>
      <p:sp>
        <p:nvSpPr>
          <p:cNvPr id="120881" name="Rectangle 58"/>
          <p:cNvSpPr>
            <a:spLocks noChangeArrowheads="1"/>
          </p:cNvSpPr>
          <p:nvPr/>
        </p:nvSpPr>
        <p:spPr bwMode="auto">
          <a:xfrm>
            <a:off x="7008579" y="2971801"/>
            <a:ext cx="100059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  <a:r>
              <a:rPr lang="en-US" altLang="en-US" sz="2000" b="1" baseline="30000">
                <a:solidFill>
                  <a:srgbClr val="FF0000"/>
                </a:solidFill>
              </a:rPr>
              <a:t>-22</a:t>
            </a:r>
          </a:p>
          <a:p>
            <a:pPr algn="ctr"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+2</a:t>
            </a:r>
            <a:r>
              <a:rPr lang="en-US" altLang="en-US" sz="2000" b="1" baseline="30000">
                <a:solidFill>
                  <a:srgbClr val="FF0000"/>
                </a:solidFill>
              </a:rPr>
              <a:t>-27</a:t>
            </a:r>
            <a:r>
              <a:rPr lang="en-US" altLang="en-US" sz="2000" b="1">
                <a:solidFill>
                  <a:srgbClr val="FF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5108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698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82" name="Text Box 55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1642317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922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S	</a:t>
                      </a: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PP  2</a:t>
                      </a:r>
                      <a:r>
                        <a:rPr kumimoji="1" lang="en-US" alt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-12</a:t>
                      </a: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926" name="Text Box 55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2</a:t>
            </a:r>
            <a:r>
              <a:rPr kumimoji="0" lang="en-US" altLang="en-US" sz="2400" baseline="30000">
                <a:solidFill>
                  <a:srgbClr val="FF00FF"/>
                </a:solidFill>
              </a:rPr>
              <a:t>-2</a:t>
            </a:r>
            <a:r>
              <a:rPr kumimoji="0" lang="en-US" altLang="en-US" sz="2400">
                <a:solidFill>
                  <a:srgbClr val="FF00FF"/>
                </a:solidFill>
              </a:rPr>
              <a:t>  S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400">
                <a:solidFill>
                  <a:srgbClr val="FF00FF"/>
                </a:solidFill>
              </a:rPr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  <p:sp>
        <p:nvSpPr>
          <p:cNvPr id="122927" name="Rectangle 56"/>
          <p:cNvSpPr>
            <a:spLocks noChangeArrowheads="1"/>
          </p:cNvSpPr>
          <p:nvPr/>
        </p:nvSpPr>
        <p:spPr bwMode="auto">
          <a:xfrm>
            <a:off x="1930400" y="53976"/>
            <a:ext cx="8356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br>
              <a:rPr lang="en-US" altLang="en-US" sz="2800">
                <a:solidFill>
                  <a:schemeClr val="tx2"/>
                </a:solidFill>
                <a:latin typeface="Arial Black" charset="0"/>
              </a:rPr>
            </a:br>
            <a:r>
              <a:rPr lang="en-US" altLang="en-US" sz="2800">
                <a:solidFill>
                  <a:schemeClr val="tx2"/>
                </a:solidFill>
                <a:latin typeface="Arial Black" charset="0"/>
              </a:rPr>
              <a:t>Add as we go … (the “inside algorithm”)</a:t>
            </a:r>
          </a:p>
        </p:txBody>
      </p:sp>
      <p:sp>
        <p:nvSpPr>
          <p:cNvPr id="122928" name="Rectangle 57"/>
          <p:cNvSpPr>
            <a:spLocks noChangeArrowheads="1"/>
          </p:cNvSpPr>
          <p:nvPr/>
        </p:nvSpPr>
        <p:spPr bwMode="auto">
          <a:xfrm>
            <a:off x="3569172" y="1508125"/>
            <a:ext cx="1346844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buFont typeface="Wingdings" charset="2"/>
              <a:buNone/>
            </a:pPr>
            <a:r>
              <a:rPr lang="en-US" altLang="en-US" sz="2000" b="1">
                <a:solidFill>
                  <a:srgbClr val="3399FF"/>
                </a:solidFill>
              </a:rPr>
              <a:t>2</a:t>
            </a:r>
            <a:r>
              <a:rPr lang="en-US" altLang="en-US" sz="2000" b="1" baseline="30000">
                <a:solidFill>
                  <a:srgbClr val="3399FF"/>
                </a:solidFill>
              </a:rPr>
              <a:t>-8</a:t>
            </a:r>
            <a:r>
              <a:rPr lang="en-US" altLang="en-US" sz="2000" b="1">
                <a:solidFill>
                  <a:srgbClr val="3399FF"/>
                </a:solidFill>
              </a:rPr>
              <a:t>+2</a:t>
            </a:r>
            <a:r>
              <a:rPr lang="en-US" altLang="en-US" sz="2000" b="1" baseline="30000">
                <a:solidFill>
                  <a:srgbClr val="3399FF"/>
                </a:solidFill>
              </a:rPr>
              <a:t>-13</a:t>
            </a:r>
            <a:r>
              <a:rPr lang="en-US" altLang="en-US" sz="2000" b="1">
                <a:solidFill>
                  <a:srgbClr val="3399FF"/>
                </a:solidFill>
              </a:rPr>
              <a:t>  </a:t>
            </a:r>
          </a:p>
        </p:txBody>
      </p:sp>
      <p:sp>
        <p:nvSpPr>
          <p:cNvPr id="465978" name="Rectangle 58"/>
          <p:cNvSpPr>
            <a:spLocks noChangeArrowheads="1"/>
          </p:cNvSpPr>
          <p:nvPr/>
        </p:nvSpPr>
        <p:spPr bwMode="auto">
          <a:xfrm>
            <a:off x="7016750" y="2971800"/>
            <a:ext cx="1042988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+(2</a:t>
            </a:r>
            <a:r>
              <a:rPr lang="en-US" altLang="en-US" sz="2000" b="1" baseline="30000">
                <a:solidFill>
                  <a:srgbClr val="FF0000"/>
                </a:solidFill>
              </a:rPr>
              <a:t>-22</a:t>
            </a: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+2</a:t>
            </a:r>
            <a:r>
              <a:rPr lang="en-US" altLang="en-US" sz="2000" b="1" baseline="30000">
                <a:solidFill>
                  <a:srgbClr val="FF0000"/>
                </a:solidFill>
              </a:rPr>
              <a:t>-27</a:t>
            </a:r>
            <a:r>
              <a:rPr lang="en-US" altLang="en-US" sz="2000" b="1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122930" name="Rectangle 59"/>
          <p:cNvSpPr>
            <a:spLocks noChangeArrowheads="1"/>
          </p:cNvSpPr>
          <p:nvPr/>
        </p:nvSpPr>
        <p:spPr bwMode="auto">
          <a:xfrm>
            <a:off x="7011754" y="1123951"/>
            <a:ext cx="100059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buFont typeface="Wingdings" charset="2"/>
              <a:buNone/>
            </a:pPr>
            <a:r>
              <a:rPr lang="en-US" altLang="en-US" sz="2000" b="1"/>
              <a:t>2</a:t>
            </a:r>
            <a:r>
              <a:rPr lang="en-US" altLang="en-US" sz="2000" b="1" baseline="30000"/>
              <a:t>-22</a:t>
            </a:r>
          </a:p>
          <a:p>
            <a:pPr algn="ctr">
              <a:buFont typeface="Wingdings" charset="2"/>
              <a:buNone/>
            </a:pPr>
            <a:r>
              <a:rPr lang="en-US" altLang="en-US" sz="2000" b="1"/>
              <a:t>+2</a:t>
            </a:r>
            <a:r>
              <a:rPr lang="en-US" altLang="en-US" sz="2000" b="1" baseline="30000"/>
              <a:t>-27</a:t>
            </a:r>
            <a:r>
              <a:rPr lang="en-US" altLang="en-US" sz="2000" b="1"/>
              <a:t>  </a:t>
            </a:r>
          </a:p>
        </p:txBody>
      </p:sp>
      <p:sp>
        <p:nvSpPr>
          <p:cNvPr id="122931" name="Rectangle 60"/>
          <p:cNvSpPr>
            <a:spLocks noChangeArrowheads="1"/>
          </p:cNvSpPr>
          <p:nvPr/>
        </p:nvSpPr>
        <p:spPr bwMode="auto">
          <a:xfrm>
            <a:off x="7045456" y="1847851"/>
            <a:ext cx="92525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buFont typeface="Wingdings" charset="2"/>
              <a:buNone/>
            </a:pPr>
            <a:r>
              <a:rPr lang="en-US" altLang="en-US" sz="2000" b="1"/>
              <a:t>2</a:t>
            </a:r>
            <a:r>
              <a:rPr lang="en-US" altLang="en-US" sz="2000" b="1" baseline="30000"/>
              <a:t>-22</a:t>
            </a:r>
          </a:p>
          <a:p>
            <a:pPr algn="ctr">
              <a:buFont typeface="Wingdings" charset="2"/>
              <a:buNone/>
            </a:pPr>
            <a:r>
              <a:rPr lang="en-US" altLang="en-US" sz="2000" b="1"/>
              <a:t>+2</a:t>
            </a:r>
            <a:r>
              <a:rPr lang="en-US" altLang="en-US" sz="2000" b="1" baseline="30000"/>
              <a:t>-27</a:t>
            </a:r>
            <a:r>
              <a:rPr lang="en-US" altLang="en-US" sz="2000" b="1"/>
              <a:t> </a:t>
            </a:r>
          </a:p>
          <a:p>
            <a:pPr algn="ctr">
              <a:buFont typeface="Wingdings" charset="2"/>
              <a:buNone/>
            </a:pPr>
            <a:r>
              <a:rPr lang="en-US" altLang="en-US" sz="2000" b="1"/>
              <a:t>+2</a:t>
            </a:r>
            <a:r>
              <a:rPr lang="en-US" altLang="en-US" sz="2000" b="1" baseline="30000"/>
              <a:t>-27</a:t>
            </a:r>
            <a:r>
              <a:rPr lang="en-US" altLang="en-US" sz="20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03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7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E4D19702-0729-AC4A-A21D-B2A0F406ECFD}" type="slidenum">
              <a:rPr lang="en-US" altLang="en-US" sz="1200">
                <a:latin typeface="Garamond" charset="0"/>
                <a:ea typeface="Arial" charset="0"/>
              </a:rPr>
              <a:pPr algn="r" eaLnBrk="1" hangingPunct="1"/>
              <a:t>51</a:t>
            </a:fld>
            <a:endParaRPr lang="en-US" altLang="en-US" sz="1200">
              <a:latin typeface="Garamond" charset="0"/>
              <a:ea typeface="Arial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8550" y="365127"/>
            <a:ext cx="8270801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Probabilistic Chart Parsing (“max </a:t>
            </a:r>
            <a:r>
              <a:rPr lang="en-US" altLang="en-US" sz="4000" dirty="0" err="1"/>
              <a:t>prob</a:t>
            </a:r>
            <a:r>
              <a:rPr lang="en-US" altLang="en-US" sz="4000" dirty="0"/>
              <a:t>”)</a:t>
            </a:r>
          </a:p>
        </p:txBody>
      </p:sp>
      <p:sp>
        <p:nvSpPr>
          <p:cNvPr id="107524" name="Rectangle 3"/>
          <p:cNvSpPr>
            <a:spLocks noChangeArrowheads="1"/>
          </p:cNvSpPr>
          <p:nvPr/>
        </p:nvSpPr>
        <p:spPr bwMode="auto">
          <a:xfrm>
            <a:off x="1524000" y="1850179"/>
            <a:ext cx="9144000" cy="200944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1pPr>
            <a:lvl2pPr marL="1143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phrase(X,I,J)max=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rewrite(X,W)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*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word(W,I,J)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phrase(X,I,J)max=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rewrite(X,Y,Z)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*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Y,I,Mid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 *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Z,Mid,J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goal              max=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start_symbol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, 0, </a:t>
            </a:r>
            <a:r>
              <a:rPr lang="en-US" altLang="en-US" sz="2200" u="sng" dirty="0" err="1">
                <a:solidFill>
                  <a:srgbClr val="66FFCC"/>
                </a:solidFill>
                <a:latin typeface="Arial" charset="0"/>
                <a:ea typeface="Arial" charset="0"/>
              </a:rPr>
              <a:t>sentence_length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  <a:endParaRPr lang="en-US" altLang="en-US" sz="2000" dirty="0">
              <a:solidFill>
                <a:srgbClr val="66FFCC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084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FF660C64-C46C-0047-B726-DD1B15B7B567}" type="slidenum">
              <a:rPr lang="en-US" altLang="en-US" sz="1200">
                <a:latin typeface="Garamond" charset="0"/>
                <a:ea typeface="Arial" charset="0"/>
              </a:rPr>
              <a:pPr algn="r" eaLnBrk="1" hangingPunct="1"/>
              <a:t>52</a:t>
            </a:fld>
            <a:endParaRPr lang="en-US" altLang="en-US" sz="1200">
              <a:latin typeface="Garamond" charset="0"/>
              <a:ea typeface="Arial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“Inside Algorithm”</a:t>
            </a:r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1524000" y="1881963"/>
            <a:ext cx="9144000" cy="202018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1pPr>
            <a:lvl2pPr marL="1143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 += 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rewrite(X,W)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*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word(W,I,J)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 += 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rewrite(X,Y,Z)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*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Y,I,Mid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 *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Z,Mid,J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goal               += 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start_symbol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, 0, </a:t>
            </a:r>
            <a:r>
              <a:rPr lang="en-US" altLang="en-US" sz="2200" u="sng" dirty="0" err="1">
                <a:solidFill>
                  <a:srgbClr val="66FFCC"/>
                </a:solidFill>
                <a:latin typeface="Arial" charset="0"/>
                <a:ea typeface="Arial" charset="0"/>
              </a:rPr>
              <a:t>sentence_length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  <a:endParaRPr lang="en-US" altLang="en-US" sz="2000" dirty="0">
              <a:solidFill>
                <a:srgbClr val="66FFCC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4901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0D636002-512D-D44C-8E9B-4E2D3F3874F1}" type="slidenum">
              <a:rPr lang="en-US" altLang="en-US" sz="1200">
                <a:latin typeface="Garamond" charset="0"/>
                <a:ea typeface="Arial" charset="0"/>
              </a:rPr>
              <a:pPr algn="r" eaLnBrk="1" hangingPunct="1"/>
              <a:t>53</a:t>
            </a:fld>
            <a:endParaRPr lang="en-US" altLang="en-US" sz="1200">
              <a:latin typeface="Garamond" charset="0"/>
              <a:ea typeface="Arial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Chart Parsing: Recognition algorithm</a:t>
            </a:r>
          </a:p>
        </p:txBody>
      </p:sp>
      <p:sp>
        <p:nvSpPr>
          <p:cNvPr id="130052" name="Rectangle 3"/>
          <p:cNvSpPr>
            <a:spLocks noChangeArrowheads="1"/>
          </p:cNvSpPr>
          <p:nvPr/>
        </p:nvSpPr>
        <p:spPr bwMode="auto">
          <a:xfrm>
            <a:off x="1524000" y="1690690"/>
            <a:ext cx="9144000" cy="20396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1pPr>
            <a:lvl2pPr marL="1143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phrase(X,I,J):- 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rewrite(X,W)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,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word(W,I,J)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phrase(X,I,J):- 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rewrite(X,Y,Z)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,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Y,I,Mid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),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Z,Mid,J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goal    	 :- 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start_symbol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, 0, </a:t>
            </a:r>
            <a:r>
              <a:rPr lang="en-US" altLang="en-US" sz="2200" u="sng" dirty="0" err="1">
                <a:solidFill>
                  <a:srgbClr val="66FFCC"/>
                </a:solidFill>
                <a:latin typeface="Arial" charset="0"/>
                <a:ea typeface="Arial" charset="0"/>
              </a:rPr>
              <a:t>sentence_length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endParaRPr lang="en-US" altLang="en-US" sz="2000" dirty="0">
              <a:solidFill>
                <a:srgbClr val="66FFCC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6664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53DB3029-9F3A-CD40-9CDA-BF1376FC0D13}" type="slidenum">
              <a:rPr lang="en-US" altLang="en-US" sz="1200">
                <a:latin typeface="Garamond" charset="0"/>
                <a:ea typeface="Arial" charset="0"/>
              </a:rPr>
              <a:pPr algn="r" eaLnBrk="1" hangingPunct="1"/>
              <a:t>54</a:t>
            </a:fld>
            <a:endParaRPr lang="en-US" altLang="en-US" sz="1200">
              <a:latin typeface="Garamond" charset="0"/>
              <a:ea typeface="Arial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Chart Parsing: Viterbi algorithm (min-cost)</a:t>
            </a:r>
          </a:p>
        </p:txBody>
      </p:sp>
      <p:sp>
        <p:nvSpPr>
          <p:cNvPr id="131076" name="Rectangle 3"/>
          <p:cNvSpPr>
            <a:spLocks noChangeArrowheads="1"/>
          </p:cNvSpPr>
          <p:nvPr/>
        </p:nvSpPr>
        <p:spPr bwMode="auto">
          <a:xfrm>
            <a:off x="1524000" y="1690689"/>
            <a:ext cx="9144000" cy="195627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1pPr>
            <a:lvl2pPr marL="1143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phrase(X,I,J)min=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rewrite(X,W)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+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word(W,I,J)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phrase(X,I,J)min=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rewrite(X,Y,Z)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+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Y,I,Mid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 +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Z,Mid,J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goal    	 min= 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start_symbol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, 0, </a:t>
            </a:r>
            <a:r>
              <a:rPr lang="en-US" altLang="en-US" sz="2200" u="sng" dirty="0" err="1">
                <a:solidFill>
                  <a:srgbClr val="66FFCC"/>
                </a:solidFill>
                <a:latin typeface="Arial" charset="0"/>
                <a:ea typeface="Arial" charset="0"/>
              </a:rPr>
              <a:t>sentence_length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  <a:endParaRPr lang="en-US" altLang="en-US" sz="2000" dirty="0">
              <a:solidFill>
                <a:srgbClr val="66FFCC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9261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C4FABCA7-1502-6141-977D-4BFD60A90C33}" type="slidenum">
              <a:rPr lang="en-US" altLang="en-US" sz="1200">
                <a:latin typeface="Garamond" charset="0"/>
                <a:ea typeface="Arial" charset="0"/>
              </a:rPr>
              <a:pPr algn="r" eaLnBrk="1" hangingPunct="1"/>
              <a:t>55</a:t>
            </a:fld>
            <a:endParaRPr lang="en-US" altLang="en-US" sz="1200">
              <a:latin typeface="Garamond" charset="0"/>
              <a:ea typeface="Arial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534400" cy="1139825"/>
          </a:xfrm>
        </p:spPr>
        <p:txBody>
          <a:bodyPr/>
          <a:lstStyle/>
          <a:p>
            <a:pPr eaLnBrk="1" hangingPunct="1"/>
            <a:r>
              <a:rPr lang="en-US" altLang="en-US" sz="3800"/>
              <a:t>Chart Parsing: Viterbi algorithm (max-prob)</a:t>
            </a:r>
          </a:p>
        </p:txBody>
      </p:sp>
      <p:sp>
        <p:nvSpPr>
          <p:cNvPr id="132100" name="Rectangle 3"/>
          <p:cNvSpPr>
            <a:spLocks noChangeArrowheads="1"/>
          </p:cNvSpPr>
          <p:nvPr/>
        </p:nvSpPr>
        <p:spPr bwMode="auto">
          <a:xfrm>
            <a:off x="1524000" y="1711842"/>
            <a:ext cx="9144000" cy="191386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1pPr>
            <a:lvl2pPr marL="1143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phrase(X,I,J)max=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rewrite(X,W)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*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word(W,I,J)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phrase(X,I,J)max=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rewrite(X,Y,Z)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*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Y,I,Mid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 *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Z,Mid,J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goal    	 max=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start_symbol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, 0, </a:t>
            </a:r>
            <a:r>
              <a:rPr lang="en-US" altLang="en-US" sz="2200" u="sng" dirty="0" err="1">
                <a:solidFill>
                  <a:srgbClr val="66FFCC"/>
                </a:solidFill>
                <a:latin typeface="Arial" charset="0"/>
                <a:ea typeface="Arial" charset="0"/>
              </a:rPr>
              <a:t>sentence_length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  <a:endParaRPr lang="en-US" altLang="en-US" sz="2000" dirty="0">
              <a:solidFill>
                <a:srgbClr val="66FFCC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2366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387A0311-9F04-F642-9785-C6DCFE70E798}" type="slidenum">
              <a:rPr lang="en-US" altLang="en-US" sz="1200">
                <a:latin typeface="Garamond" charset="0"/>
                <a:ea typeface="Arial" charset="0"/>
              </a:rPr>
              <a:pPr algn="r" eaLnBrk="1" hangingPunct="1"/>
              <a:t>56</a:t>
            </a:fld>
            <a:endParaRPr lang="en-US" altLang="en-US" sz="1200">
              <a:latin typeface="Garamond" charset="0"/>
              <a:ea typeface="Arial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Chart Parsing: Inside algorithm</a:t>
            </a:r>
          </a:p>
        </p:txBody>
      </p:sp>
      <p:sp>
        <p:nvSpPr>
          <p:cNvPr id="133124" name="Rectangle 3"/>
          <p:cNvSpPr>
            <a:spLocks noChangeArrowheads="1"/>
          </p:cNvSpPr>
          <p:nvPr/>
        </p:nvSpPr>
        <p:spPr bwMode="auto">
          <a:xfrm>
            <a:off x="1524000" y="1765001"/>
            <a:ext cx="9144000" cy="19882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1pPr>
            <a:lvl2pPr marL="1143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 += 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rewrite(X,W)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*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word(W,I,J)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 += 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rewrite(X,Y,Z)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*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Y,I,Mid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 *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Z,Mid,J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goal    	  +=  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start_symbol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, 0, </a:t>
            </a:r>
            <a:r>
              <a:rPr lang="en-US" altLang="en-US" sz="2200" u="sng" dirty="0" err="1">
                <a:solidFill>
                  <a:srgbClr val="66FFCC"/>
                </a:solidFill>
                <a:latin typeface="Arial" charset="0"/>
                <a:ea typeface="Arial" charset="0"/>
              </a:rPr>
              <a:t>sentence_length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  <a:endParaRPr lang="en-US" altLang="en-US" sz="2000" dirty="0">
              <a:solidFill>
                <a:srgbClr val="66FFCC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8641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BC993E88-2D50-D541-A5EB-65A9203B3EE9}" type="slidenum">
              <a:rPr lang="en-US" altLang="en-US" sz="1200">
                <a:latin typeface="Garamond" charset="0"/>
                <a:ea typeface="Arial" charset="0"/>
              </a:rPr>
              <a:pPr algn="r" eaLnBrk="1" hangingPunct="1"/>
              <a:t>57</a:t>
            </a:fld>
            <a:endParaRPr lang="en-US" altLang="en-US" sz="1200">
              <a:latin typeface="Garamond" charset="0"/>
              <a:ea typeface="Arial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Generalization: Semiring-Weighted Chart Parsing</a:t>
            </a:r>
          </a:p>
        </p:txBody>
      </p:sp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1524000" y="1690689"/>
            <a:ext cx="9144000" cy="202007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1pPr>
            <a:lvl2pPr marL="1143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l"/>
                <a:tab pos="4170363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 </a:t>
            </a:r>
            <a:r>
              <a:rPr kumimoji="1" lang="en-US" altLang="en-US" sz="2400" b="1" dirty="0">
                <a:solidFill>
                  <a:srgbClr val="C00000"/>
                </a:solidFill>
                <a:ea typeface="Arial" charset="0"/>
                <a:sym typeface="Symbol" charset="2"/>
              </a:rPr>
              <a:t></a:t>
            </a:r>
            <a:r>
              <a:rPr lang="en-US" altLang="en-US" sz="2200" dirty="0">
                <a:solidFill>
                  <a:srgbClr val="C00000"/>
                </a:solidFill>
                <a:latin typeface="Arial" charset="0"/>
                <a:ea typeface="Arial" charset="0"/>
              </a:rPr>
              <a:t>=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rewrite(X,W)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</a:t>
            </a:r>
            <a:r>
              <a:rPr kumimoji="1" lang="en-US" altLang="en-US" sz="2400" b="1" dirty="0">
                <a:solidFill>
                  <a:srgbClr val="C00000"/>
                </a:solidFill>
                <a:ea typeface="Arial" charset="0"/>
                <a:sym typeface="Symbol" charset="2"/>
              </a:rPr>
              <a:t></a:t>
            </a:r>
            <a:r>
              <a:rPr lang="en-US" altLang="en-US" sz="2200" dirty="0">
                <a:solidFill>
                  <a:srgbClr val="C00000"/>
                </a:solidFill>
                <a:latin typeface="Arial" charset="0"/>
                <a:ea typeface="Arial" charset="0"/>
              </a:rPr>
              <a:t>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word(W,I,J)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phrase(X,I,J) </a:t>
            </a:r>
            <a:r>
              <a:rPr kumimoji="1" lang="en-US" altLang="en-US" sz="2400" b="1" dirty="0">
                <a:solidFill>
                  <a:srgbClr val="C00000"/>
                </a:solidFill>
                <a:ea typeface="Arial" charset="0"/>
                <a:sym typeface="Symbol" charset="2"/>
              </a:rPr>
              <a:t></a:t>
            </a:r>
            <a:r>
              <a:rPr lang="en-US" altLang="en-US" sz="2200" dirty="0">
                <a:solidFill>
                  <a:srgbClr val="C00000"/>
                </a:solidFill>
                <a:latin typeface="Arial" charset="0"/>
                <a:ea typeface="Arial" charset="0"/>
              </a:rPr>
              <a:t>=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</a:t>
            </a:r>
            <a:r>
              <a:rPr lang="en-US" altLang="en-US" sz="2200" u="sng" dirty="0">
                <a:solidFill>
                  <a:srgbClr val="66FFCC"/>
                </a:solidFill>
                <a:latin typeface="Arial" charset="0"/>
                <a:ea typeface="Arial" charset="0"/>
              </a:rPr>
              <a:t>rewrite(X,Y,Z)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 </a:t>
            </a:r>
            <a:r>
              <a:rPr kumimoji="1" lang="en-US" altLang="en-US" sz="2400" b="1" dirty="0">
                <a:solidFill>
                  <a:srgbClr val="C00000"/>
                </a:solidFill>
                <a:ea typeface="Arial" charset="0"/>
                <a:sym typeface="Symbol" charset="2"/>
              </a:rPr>
              <a:t></a:t>
            </a:r>
            <a:r>
              <a:rPr lang="en-US" altLang="en-US" sz="2200" dirty="0">
                <a:solidFill>
                  <a:srgbClr val="C00000"/>
                </a:solidFill>
                <a:latin typeface="Arial" charset="0"/>
                <a:ea typeface="Arial" charset="0"/>
              </a:rPr>
              <a:t> 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Y,I,Mid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 </a:t>
            </a:r>
            <a:r>
              <a:rPr kumimoji="1" lang="en-US" altLang="en-US" sz="2400" b="1" dirty="0">
                <a:solidFill>
                  <a:srgbClr val="C00000"/>
                </a:solidFill>
                <a:ea typeface="Arial" charset="0"/>
                <a:sym typeface="Symbol" charset="2"/>
              </a:rPr>
              <a:t></a:t>
            </a:r>
            <a:r>
              <a:rPr lang="en-US" altLang="en-US" sz="2200" dirty="0">
                <a:solidFill>
                  <a:srgbClr val="C00000"/>
                </a:solidFill>
                <a:latin typeface="Arial" charset="0"/>
                <a:ea typeface="Arial" charset="0"/>
              </a:rPr>
              <a:t> 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Z,Mid,J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goal    	  </a:t>
            </a:r>
            <a:r>
              <a:rPr kumimoji="1" lang="en-US" altLang="en-US" sz="2400" b="1" dirty="0">
                <a:solidFill>
                  <a:srgbClr val="C00000"/>
                </a:solidFill>
                <a:ea typeface="Arial" charset="0"/>
                <a:sym typeface="Symbol" charset="2"/>
              </a:rPr>
              <a:t></a:t>
            </a:r>
            <a:r>
              <a:rPr lang="en-US" altLang="en-US" sz="2200" dirty="0">
                <a:solidFill>
                  <a:srgbClr val="C00000"/>
                </a:solidFill>
                <a:latin typeface="Arial" charset="0"/>
                <a:ea typeface="Arial" charset="0"/>
              </a:rPr>
              <a:t>= 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phrase(</a:t>
            </a:r>
            <a:r>
              <a:rPr lang="en-US" altLang="en-US" sz="2200" dirty="0" err="1">
                <a:solidFill>
                  <a:srgbClr val="66FFCC"/>
                </a:solidFill>
                <a:latin typeface="Arial" charset="0"/>
                <a:ea typeface="Arial" charset="0"/>
              </a:rPr>
              <a:t>start_symbol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, 0, </a:t>
            </a:r>
            <a:r>
              <a:rPr lang="en-US" altLang="en-US" sz="2200" u="sng" dirty="0" err="1">
                <a:solidFill>
                  <a:srgbClr val="66FFCC"/>
                </a:solidFill>
                <a:latin typeface="Arial" charset="0"/>
                <a:ea typeface="Arial" charset="0"/>
              </a:rPr>
              <a:t>sentence_length</a:t>
            </a:r>
            <a:r>
              <a:rPr lang="en-US" altLang="en-US" sz="2200" dirty="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2558531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1614968" y="60325"/>
            <a:ext cx="873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chemeClr val="tx2"/>
                </a:solidFill>
                <a:latin typeface="Arial Black" charset="0"/>
              </a:rPr>
              <a:t>Unweighted CKY: Recognition algorithm</a:t>
            </a:r>
          </a:p>
        </p:txBody>
      </p:sp>
      <p:sp>
        <p:nvSpPr>
          <p:cNvPr id="135171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</a:rPr>
              <a:t>600.465 - Intro to NLP - J. Eisner</a:t>
            </a:r>
          </a:p>
        </p:txBody>
      </p:sp>
      <p:sp>
        <p:nvSpPr>
          <p:cNvPr id="135172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CBEC57E7-F9C6-0841-B9CD-CD3E7611AAC5}" type="slidenum">
              <a:rPr kumimoji="0" lang="en-US" altLang="en-US" sz="1400">
                <a:solidFill>
                  <a:schemeClr val="bg2"/>
                </a:solidFill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58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135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524000"/>
            <a:ext cx="8686800" cy="53340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 dirty="0">
                <a:solidFill>
                  <a:srgbClr val="3399FF"/>
                </a:solidFill>
              </a:rPr>
              <a:t>initialize all entries of chart to </a:t>
            </a:r>
            <a:r>
              <a:rPr lang="en-US" altLang="en-US" sz="2400" b="1" dirty="0">
                <a:solidFill>
                  <a:schemeClr val="accent1"/>
                </a:solidFill>
                <a:sym typeface="Symbol" charset="2"/>
              </a:rPr>
              <a:t>false</a:t>
            </a:r>
            <a:endParaRPr lang="en-US" altLang="en-US" sz="2400" b="1" dirty="0">
              <a:solidFill>
                <a:schemeClr val="accent1"/>
              </a:solidFill>
              <a:sym typeface="Wingdings" charset="2"/>
            </a:endParaRPr>
          </a:p>
          <a:p>
            <a:r>
              <a:rPr lang="en-US" altLang="en-US" sz="2400" dirty="0">
                <a:solidFill>
                  <a:schemeClr val="hlink"/>
                </a:solidFill>
              </a:rPr>
              <a:t>for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:=</a:t>
            </a:r>
            <a:r>
              <a:rPr lang="en-US" altLang="en-US" sz="2400" dirty="0"/>
              <a:t> 1 </a:t>
            </a:r>
            <a:r>
              <a:rPr lang="en-US" altLang="en-US" sz="2400" dirty="0">
                <a:solidFill>
                  <a:schemeClr val="hlink"/>
                </a:solidFill>
              </a:rPr>
              <a:t>to</a:t>
            </a:r>
            <a:r>
              <a:rPr lang="en-US" altLang="en-US" sz="2400" dirty="0"/>
              <a:t> n</a:t>
            </a:r>
          </a:p>
          <a:p>
            <a:pPr lvl="1"/>
            <a:r>
              <a:rPr lang="en-US" altLang="en-US" dirty="0">
                <a:solidFill>
                  <a:schemeClr val="hlink"/>
                </a:solidFill>
              </a:rPr>
              <a:t>for</a:t>
            </a:r>
            <a:r>
              <a:rPr lang="en-US" altLang="en-US" dirty="0"/>
              <a:t> each rule R of the form X </a:t>
            </a:r>
            <a:r>
              <a:rPr lang="en-US" altLang="en-US" dirty="0">
                <a:sym typeface="Wingdings" charset="2"/>
              </a:rPr>
              <a:t> word[</a:t>
            </a:r>
            <a:r>
              <a:rPr lang="en-US" altLang="en-US" dirty="0" err="1">
                <a:sym typeface="Wingdings" charset="2"/>
              </a:rPr>
              <a:t>i</a:t>
            </a:r>
            <a:r>
              <a:rPr lang="en-US" altLang="en-US" dirty="0">
                <a:sym typeface="Wingdings" charset="2"/>
              </a:rPr>
              <a:t>]</a:t>
            </a:r>
            <a:endParaRPr lang="en-US" altLang="en-US" dirty="0"/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chart[X,i-1,i]</a:t>
            </a:r>
            <a:r>
              <a:rPr lang="en-US" altLang="en-US" dirty="0">
                <a:solidFill>
                  <a:srgbClr val="3399FF"/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  <a:sym typeface="Symbol" charset="2"/>
              </a:rPr>
              <a:t>||=</a:t>
            </a:r>
            <a:r>
              <a:rPr lang="en-US" altLang="en-US" dirty="0">
                <a:solidFill>
                  <a:srgbClr val="3399FF"/>
                </a:solidFill>
                <a:sym typeface="Symbol" charset="2"/>
              </a:rPr>
              <a:t> </a:t>
            </a:r>
            <a:r>
              <a:rPr lang="en-US" altLang="en-US" dirty="0" err="1">
                <a:solidFill>
                  <a:srgbClr val="FF00FF"/>
                </a:solidFill>
                <a:sym typeface="Symbol" charset="2"/>
              </a:rPr>
              <a:t>in_grammar</a:t>
            </a:r>
            <a:r>
              <a:rPr lang="en-US" altLang="en-US" dirty="0">
                <a:solidFill>
                  <a:srgbClr val="FF00FF"/>
                </a:solidFill>
                <a:sym typeface="Symbol" charset="2"/>
              </a:rPr>
              <a:t>(R)</a:t>
            </a:r>
          </a:p>
          <a:p>
            <a:r>
              <a:rPr lang="en-US" altLang="en-US" sz="2400" dirty="0">
                <a:solidFill>
                  <a:schemeClr val="hlink"/>
                </a:solidFill>
              </a:rPr>
              <a:t>for</a:t>
            </a:r>
            <a:r>
              <a:rPr lang="en-US" altLang="en-US" sz="2400" dirty="0"/>
              <a:t> width </a:t>
            </a:r>
            <a:r>
              <a:rPr lang="en-US" altLang="en-US" sz="2400" dirty="0">
                <a:solidFill>
                  <a:schemeClr val="hlink"/>
                </a:solidFill>
              </a:rPr>
              <a:t>:=</a:t>
            </a:r>
            <a:r>
              <a:rPr lang="en-US" altLang="en-US" sz="2400" dirty="0"/>
              <a:t> 2 </a:t>
            </a:r>
            <a:r>
              <a:rPr lang="en-US" altLang="en-US" sz="2400" dirty="0">
                <a:solidFill>
                  <a:schemeClr val="hlink"/>
                </a:solidFill>
              </a:rPr>
              <a:t>to</a:t>
            </a:r>
            <a:r>
              <a:rPr lang="en-US" altLang="en-US" sz="2400" dirty="0"/>
              <a:t> n</a:t>
            </a:r>
          </a:p>
          <a:p>
            <a:pPr lvl="2"/>
            <a:r>
              <a:rPr lang="en-US" altLang="en-US" dirty="0">
                <a:solidFill>
                  <a:schemeClr val="hlink"/>
                </a:solidFill>
              </a:rPr>
              <a:t>for</a:t>
            </a:r>
            <a:r>
              <a:rPr lang="en-US" altLang="en-US" dirty="0"/>
              <a:t> start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chemeClr val="hlink"/>
                </a:solidFill>
              </a:rPr>
              <a:t>:=</a:t>
            </a:r>
            <a:r>
              <a:rPr lang="en-US" altLang="en-US" dirty="0"/>
              <a:t> 0 </a:t>
            </a:r>
            <a:r>
              <a:rPr lang="en-US" altLang="en-US" dirty="0">
                <a:solidFill>
                  <a:schemeClr val="hlink"/>
                </a:solidFill>
              </a:rPr>
              <a:t>to</a:t>
            </a:r>
            <a:r>
              <a:rPr lang="en-US" altLang="en-US" dirty="0"/>
              <a:t> n-width</a:t>
            </a:r>
          </a:p>
          <a:p>
            <a:pPr lvl="3"/>
            <a:r>
              <a:rPr lang="en-US" altLang="en-US" sz="2400" dirty="0"/>
              <a:t>Define end := start + width</a:t>
            </a:r>
          </a:p>
          <a:p>
            <a:pPr lvl="3"/>
            <a:r>
              <a:rPr lang="en-US" altLang="en-US" sz="2400" dirty="0">
                <a:solidFill>
                  <a:schemeClr val="hlink"/>
                </a:solidFill>
              </a:rPr>
              <a:t>for</a:t>
            </a:r>
            <a:r>
              <a:rPr lang="en-US" altLang="en-US" sz="2400" dirty="0"/>
              <a:t> mid </a:t>
            </a:r>
            <a:r>
              <a:rPr lang="en-US" altLang="en-US" sz="2400" dirty="0">
                <a:solidFill>
                  <a:schemeClr val="hlink"/>
                </a:solidFill>
              </a:rPr>
              <a:t>:=</a:t>
            </a:r>
            <a:r>
              <a:rPr lang="en-US" altLang="en-US" sz="2400" dirty="0"/>
              <a:t> start+1 </a:t>
            </a:r>
            <a:r>
              <a:rPr lang="en-US" altLang="en-US" sz="2400" dirty="0">
                <a:solidFill>
                  <a:schemeClr val="hlink"/>
                </a:solidFill>
              </a:rPr>
              <a:t>to</a:t>
            </a:r>
            <a:r>
              <a:rPr lang="en-US" altLang="en-US" sz="2400" dirty="0"/>
              <a:t> end-1</a:t>
            </a:r>
          </a:p>
          <a:p>
            <a:pPr lvl="4"/>
            <a:r>
              <a:rPr lang="en-US" altLang="en-US" sz="2400" dirty="0">
                <a:solidFill>
                  <a:schemeClr val="hlink"/>
                </a:solidFill>
              </a:rPr>
              <a:t>for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each</a:t>
            </a:r>
            <a:r>
              <a:rPr lang="en-US" altLang="en-US" sz="2400" dirty="0"/>
              <a:t> rule R of the form X </a:t>
            </a:r>
            <a:r>
              <a:rPr lang="en-US" altLang="en-US" sz="2400" dirty="0">
                <a:sym typeface="Wingdings" charset="2"/>
              </a:rPr>
              <a:t> Y Z </a:t>
            </a:r>
          </a:p>
          <a:p>
            <a:pPr lvl="4"/>
            <a:r>
              <a:rPr lang="en-US" altLang="en-US" sz="2400" dirty="0">
                <a:solidFill>
                  <a:srgbClr val="FF0000"/>
                </a:solidFill>
              </a:rPr>
              <a:t>     chart[</a:t>
            </a:r>
            <a:r>
              <a:rPr lang="en-US" altLang="en-US" sz="2400" dirty="0" err="1">
                <a:solidFill>
                  <a:srgbClr val="FF0000"/>
                </a:solidFill>
              </a:rPr>
              <a:t>X,start,end</a:t>
            </a:r>
            <a:r>
              <a:rPr lang="en-US" altLang="en-US" sz="2400" dirty="0">
                <a:solidFill>
                  <a:srgbClr val="FF0000"/>
                </a:solidFill>
              </a:rPr>
              <a:t>]</a:t>
            </a:r>
            <a:r>
              <a:rPr lang="en-US" altLang="en-US" sz="2400" dirty="0">
                <a:solidFill>
                  <a:srgbClr val="3399FF"/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  <a:sym typeface="Symbol" charset="2"/>
              </a:rPr>
              <a:t>||=</a:t>
            </a:r>
            <a:r>
              <a:rPr lang="en-US" altLang="en-US" dirty="0">
                <a:solidFill>
                  <a:srgbClr val="3399FF"/>
                </a:solidFill>
                <a:sym typeface="Symbol" charset="2"/>
              </a:rPr>
              <a:t> </a:t>
            </a:r>
            <a:r>
              <a:rPr lang="en-US" altLang="en-US" sz="2400" dirty="0" err="1">
                <a:solidFill>
                  <a:srgbClr val="FF00FF"/>
                </a:solidFill>
              </a:rPr>
              <a:t>in_grammar</a:t>
            </a:r>
            <a:r>
              <a:rPr lang="en-US" altLang="en-US" sz="2400" dirty="0">
                <a:solidFill>
                  <a:srgbClr val="FF00FF"/>
                </a:solidFill>
              </a:rPr>
              <a:t>(R)</a:t>
            </a:r>
            <a:r>
              <a:rPr lang="en-US" altLang="en-US" sz="2400" dirty="0">
                <a:solidFill>
                  <a:srgbClr val="3399FF"/>
                </a:solidFill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sym typeface="Symbol" charset="2"/>
              </a:rPr>
              <a:t>&amp;&amp;</a:t>
            </a:r>
            <a:r>
              <a:rPr lang="en-US" altLang="en-US" sz="2400" dirty="0">
                <a:solidFill>
                  <a:srgbClr val="3399FF"/>
                </a:solidFill>
              </a:rPr>
              <a:t> </a:t>
            </a:r>
            <a:br>
              <a:rPr lang="en-US" altLang="en-US" sz="2400" dirty="0">
                <a:solidFill>
                  <a:srgbClr val="3399FF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  <a:sym typeface="Symbol" charset="2"/>
              </a:rPr>
              <a:t>        </a:t>
            </a:r>
            <a:r>
              <a:rPr lang="en-US" altLang="en-US" sz="2400" dirty="0">
                <a:solidFill>
                  <a:srgbClr val="3399FF"/>
                </a:solidFill>
                <a:sym typeface="Symbol" charset="2"/>
              </a:rPr>
              <a:t>chart[</a:t>
            </a:r>
            <a:r>
              <a:rPr lang="en-US" altLang="en-US" sz="2400" dirty="0" err="1">
                <a:solidFill>
                  <a:srgbClr val="3399FF"/>
                </a:solidFill>
                <a:sym typeface="Symbol" charset="2"/>
              </a:rPr>
              <a:t>Y,start,mid</a:t>
            </a:r>
            <a:r>
              <a:rPr lang="en-US" altLang="en-US" sz="2400" dirty="0">
                <a:solidFill>
                  <a:srgbClr val="3399FF"/>
                </a:solidFill>
                <a:sym typeface="Symbol" charset="2"/>
              </a:rPr>
              <a:t>]</a:t>
            </a:r>
            <a:r>
              <a:rPr lang="en-US" altLang="en-US" sz="2400" dirty="0">
                <a:solidFill>
                  <a:srgbClr val="3399FF"/>
                </a:solidFill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sym typeface="Symbol" charset="2"/>
              </a:rPr>
              <a:t>&amp;&amp;</a:t>
            </a:r>
            <a:r>
              <a:rPr lang="en-US" altLang="en-US" sz="2400" dirty="0">
                <a:solidFill>
                  <a:srgbClr val="3399FF"/>
                </a:solidFill>
                <a:sym typeface="Symbol" charset="2"/>
              </a:rPr>
              <a:t> chart[</a:t>
            </a:r>
            <a:r>
              <a:rPr lang="en-US" altLang="en-US" sz="2400" dirty="0" err="1">
                <a:solidFill>
                  <a:srgbClr val="3399FF"/>
                </a:solidFill>
                <a:sym typeface="Symbol" charset="2"/>
              </a:rPr>
              <a:t>Z,mid,end</a:t>
            </a:r>
            <a:r>
              <a:rPr lang="en-US" altLang="en-US" sz="2400" dirty="0">
                <a:solidFill>
                  <a:srgbClr val="3399FF"/>
                </a:solidFill>
                <a:sym typeface="Symbol" charset="2"/>
              </a:rPr>
              <a:t>]</a:t>
            </a:r>
          </a:p>
          <a:p>
            <a:r>
              <a:rPr lang="en-US" altLang="en-US" sz="2400" dirty="0">
                <a:solidFill>
                  <a:schemeClr val="hlink"/>
                </a:solidFill>
                <a:sym typeface="Symbol" charset="2"/>
              </a:rPr>
              <a:t>return</a:t>
            </a:r>
            <a:r>
              <a:rPr lang="en-US" altLang="en-US" sz="2400" dirty="0">
                <a:solidFill>
                  <a:srgbClr val="3399FF"/>
                </a:solidFill>
                <a:sym typeface="Symbol" charset="2"/>
              </a:rPr>
              <a:t> chart[ROOT,0,n]</a:t>
            </a:r>
          </a:p>
        </p:txBody>
      </p:sp>
      <p:sp>
        <p:nvSpPr>
          <p:cNvPr id="135174" name="Text Box 8"/>
          <p:cNvSpPr txBox="1">
            <a:spLocks noChangeArrowheads="1"/>
          </p:cNvSpPr>
          <p:nvPr/>
        </p:nvSpPr>
        <p:spPr bwMode="auto">
          <a:xfrm>
            <a:off x="7666038" y="3308350"/>
            <a:ext cx="3078162" cy="7302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charset="2"/>
              <a:buNone/>
            </a:pPr>
            <a:r>
              <a:rPr lang="en-US" altLang="en-US" sz="2000" b="1" dirty="0">
                <a:solidFill>
                  <a:schemeClr val="accent1"/>
                </a:solidFill>
                <a:sym typeface="Symbol" charset="2"/>
              </a:rPr>
              <a:t>Pay attention to the orange code …</a:t>
            </a:r>
            <a:endParaRPr kumimoji="0" lang="en-US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7270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</a:rPr>
              <a:t>600.465 - Intro to NLP - J. Eisner</a:t>
            </a:r>
          </a:p>
        </p:txBody>
      </p:sp>
      <p:sp>
        <p:nvSpPr>
          <p:cNvPr id="137219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C8D6BB2A-3776-594F-ABFF-6B91CE0C6CC2}" type="slidenum">
              <a:rPr kumimoji="0" lang="en-US" altLang="en-US" sz="1400">
                <a:solidFill>
                  <a:schemeClr val="bg2"/>
                </a:solidFill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59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686800" cy="53340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>
                <a:solidFill>
                  <a:srgbClr val="3399FF"/>
                </a:solidFill>
              </a:rPr>
              <a:t>initialize all entries of chart to </a:t>
            </a:r>
            <a:r>
              <a:rPr lang="en-US" altLang="en-US" b="1">
                <a:solidFill>
                  <a:schemeClr val="accent1"/>
                </a:solidFill>
                <a:sym typeface="Symbol" charset="2"/>
              </a:rPr>
              <a:t></a:t>
            </a:r>
            <a:endParaRPr lang="en-US" altLang="en-US" sz="2400" b="1">
              <a:solidFill>
                <a:schemeClr val="accent1"/>
              </a:solidFill>
              <a:sym typeface="Wingdings" charset="2"/>
            </a:endParaRPr>
          </a:p>
          <a:p>
            <a:r>
              <a:rPr lang="en-US" altLang="en-US" sz="2400">
                <a:solidFill>
                  <a:schemeClr val="hlink"/>
                </a:solidFill>
              </a:rPr>
              <a:t>for</a:t>
            </a:r>
            <a:r>
              <a:rPr lang="en-US" altLang="en-US" sz="2400"/>
              <a:t> i </a:t>
            </a:r>
            <a:r>
              <a:rPr lang="en-US" altLang="en-US" sz="2400">
                <a:solidFill>
                  <a:schemeClr val="hlink"/>
                </a:solidFill>
              </a:rPr>
              <a:t>:=</a:t>
            </a:r>
            <a:r>
              <a:rPr lang="en-US" altLang="en-US" sz="2400"/>
              <a:t> 1 </a:t>
            </a:r>
            <a:r>
              <a:rPr lang="en-US" altLang="en-US" sz="2400">
                <a:solidFill>
                  <a:schemeClr val="hlink"/>
                </a:solidFill>
              </a:rPr>
              <a:t>to</a:t>
            </a:r>
            <a:r>
              <a:rPr lang="en-US" altLang="en-US" sz="2400"/>
              <a:t> n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for</a:t>
            </a:r>
            <a:r>
              <a:rPr lang="en-US" altLang="en-US"/>
              <a:t> each rule R of the form X </a:t>
            </a:r>
            <a:r>
              <a:rPr lang="en-US" altLang="en-US">
                <a:sym typeface="Wingdings" charset="2"/>
              </a:rPr>
              <a:t> word[i]</a:t>
            </a:r>
            <a:endParaRPr lang="en-US" altLang="en-US"/>
          </a:p>
          <a:p>
            <a:pPr lvl="2"/>
            <a:r>
              <a:rPr lang="en-US" altLang="en-US">
                <a:solidFill>
                  <a:srgbClr val="FF0000"/>
                </a:solidFill>
              </a:rPr>
              <a:t>chart[X,i-1,i]</a:t>
            </a:r>
            <a:r>
              <a:rPr lang="en-US" altLang="en-US">
                <a:solidFill>
                  <a:srgbClr val="3399FF"/>
                </a:solidFill>
              </a:rPr>
              <a:t> </a:t>
            </a:r>
            <a:r>
              <a:rPr lang="en-US" altLang="en-US" b="1">
                <a:solidFill>
                  <a:schemeClr val="accent1"/>
                </a:solidFill>
                <a:sym typeface="Symbol" charset="2"/>
              </a:rPr>
              <a:t>min=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 </a:t>
            </a:r>
            <a:r>
              <a:rPr lang="en-US" altLang="en-US">
                <a:solidFill>
                  <a:srgbClr val="FF00FF"/>
                </a:solidFill>
                <a:sym typeface="Symbol" charset="2"/>
              </a:rPr>
              <a:t>weight(R)</a:t>
            </a:r>
          </a:p>
          <a:p>
            <a:r>
              <a:rPr lang="en-US" altLang="en-US" sz="2400">
                <a:solidFill>
                  <a:schemeClr val="hlink"/>
                </a:solidFill>
              </a:rPr>
              <a:t>for</a:t>
            </a:r>
            <a:r>
              <a:rPr lang="en-US" altLang="en-US" sz="2400"/>
              <a:t> width </a:t>
            </a:r>
            <a:r>
              <a:rPr lang="en-US" altLang="en-US" sz="2400">
                <a:solidFill>
                  <a:schemeClr val="hlink"/>
                </a:solidFill>
              </a:rPr>
              <a:t>:=</a:t>
            </a:r>
            <a:r>
              <a:rPr lang="en-US" altLang="en-US" sz="2400"/>
              <a:t> 2 </a:t>
            </a:r>
            <a:r>
              <a:rPr lang="en-US" altLang="en-US" sz="2400">
                <a:solidFill>
                  <a:schemeClr val="hlink"/>
                </a:solidFill>
              </a:rPr>
              <a:t>to</a:t>
            </a:r>
            <a:r>
              <a:rPr lang="en-US" altLang="en-US" sz="2400"/>
              <a:t> n</a:t>
            </a:r>
          </a:p>
          <a:p>
            <a:pPr lvl="2"/>
            <a:r>
              <a:rPr lang="en-US" altLang="en-US">
                <a:solidFill>
                  <a:schemeClr val="hlink"/>
                </a:solidFill>
              </a:rPr>
              <a:t>for</a:t>
            </a:r>
            <a:r>
              <a:rPr lang="en-US" altLang="en-US"/>
              <a:t> start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</a:rPr>
              <a:t>:=</a:t>
            </a:r>
            <a:r>
              <a:rPr lang="en-US" altLang="en-US"/>
              <a:t> 0 </a:t>
            </a:r>
            <a:r>
              <a:rPr lang="en-US" altLang="en-US">
                <a:solidFill>
                  <a:schemeClr val="hlink"/>
                </a:solidFill>
              </a:rPr>
              <a:t>to</a:t>
            </a:r>
            <a:r>
              <a:rPr lang="en-US" altLang="en-US"/>
              <a:t> n-width</a:t>
            </a:r>
          </a:p>
          <a:p>
            <a:pPr lvl="3"/>
            <a:r>
              <a:rPr lang="en-US" altLang="en-US" sz="2400"/>
              <a:t>Define end := start + width</a:t>
            </a:r>
          </a:p>
          <a:p>
            <a:pPr lvl="3"/>
            <a:r>
              <a:rPr lang="en-US" altLang="en-US" sz="2400">
                <a:solidFill>
                  <a:schemeClr val="hlink"/>
                </a:solidFill>
              </a:rPr>
              <a:t>for</a:t>
            </a:r>
            <a:r>
              <a:rPr lang="en-US" altLang="en-US" sz="2400"/>
              <a:t> mid </a:t>
            </a:r>
            <a:r>
              <a:rPr lang="en-US" altLang="en-US" sz="2400">
                <a:solidFill>
                  <a:schemeClr val="hlink"/>
                </a:solidFill>
              </a:rPr>
              <a:t>:=</a:t>
            </a:r>
            <a:r>
              <a:rPr lang="en-US" altLang="en-US" sz="2400"/>
              <a:t> start+1 </a:t>
            </a:r>
            <a:r>
              <a:rPr lang="en-US" altLang="en-US" sz="2400">
                <a:solidFill>
                  <a:schemeClr val="hlink"/>
                </a:solidFill>
              </a:rPr>
              <a:t>to</a:t>
            </a:r>
            <a:r>
              <a:rPr lang="en-US" altLang="en-US" sz="2400"/>
              <a:t> end-1</a:t>
            </a:r>
          </a:p>
          <a:p>
            <a:pPr lvl="4"/>
            <a:r>
              <a:rPr lang="en-US" altLang="en-US" sz="2400">
                <a:solidFill>
                  <a:schemeClr val="hlink"/>
                </a:solidFill>
              </a:rPr>
              <a:t>for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hlink"/>
                </a:solidFill>
              </a:rPr>
              <a:t>each</a:t>
            </a:r>
            <a:r>
              <a:rPr lang="en-US" altLang="en-US" sz="2400"/>
              <a:t> rule R of the form X </a:t>
            </a:r>
            <a:r>
              <a:rPr lang="en-US" altLang="en-US" sz="2400">
                <a:sym typeface="Wingdings" charset="2"/>
              </a:rPr>
              <a:t> Y Z </a:t>
            </a:r>
          </a:p>
          <a:p>
            <a:pPr lvl="4"/>
            <a:r>
              <a:rPr lang="en-US" altLang="en-US" sz="2400">
                <a:solidFill>
                  <a:srgbClr val="FF0000"/>
                </a:solidFill>
              </a:rPr>
              <a:t>     chart[X,start,end]</a:t>
            </a:r>
            <a:r>
              <a:rPr lang="en-US" altLang="en-US" sz="2400">
                <a:solidFill>
                  <a:srgbClr val="3399FF"/>
                </a:solidFill>
              </a:rPr>
              <a:t> </a:t>
            </a:r>
            <a:r>
              <a:rPr lang="en-US" altLang="en-US" b="1">
                <a:solidFill>
                  <a:schemeClr val="accent1"/>
                </a:solidFill>
                <a:sym typeface="Symbol" charset="2"/>
              </a:rPr>
              <a:t>min=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 </a:t>
            </a:r>
            <a:r>
              <a:rPr lang="en-US" altLang="en-US" sz="2400">
                <a:solidFill>
                  <a:srgbClr val="FF00FF"/>
                </a:solidFill>
              </a:rPr>
              <a:t>weight(R)</a:t>
            </a:r>
            <a:r>
              <a:rPr lang="en-US" altLang="en-US" sz="2400">
                <a:solidFill>
                  <a:srgbClr val="3399FF"/>
                </a:solidFill>
              </a:rPr>
              <a:t> </a:t>
            </a:r>
            <a:r>
              <a:rPr lang="en-US" altLang="en-US" sz="2400" b="1">
                <a:solidFill>
                  <a:schemeClr val="accent1"/>
                </a:solidFill>
                <a:sym typeface="Symbol" charset="2"/>
              </a:rPr>
              <a:t>+</a:t>
            </a:r>
            <a:r>
              <a:rPr lang="en-US" altLang="en-US" sz="2400">
                <a:solidFill>
                  <a:srgbClr val="3399FF"/>
                </a:solidFill>
              </a:rPr>
              <a:t> </a:t>
            </a:r>
            <a:br>
              <a:rPr lang="en-US" altLang="en-US" sz="2400">
                <a:solidFill>
                  <a:srgbClr val="3399FF"/>
                </a:solidFill>
              </a:rPr>
            </a:br>
            <a:r>
              <a:rPr lang="en-US" altLang="en-US" sz="2400">
                <a:solidFill>
                  <a:srgbClr val="FF0000"/>
                </a:solidFill>
                <a:sym typeface="Symbol" charset="2"/>
              </a:rPr>
              <a:t>        </a:t>
            </a:r>
            <a:r>
              <a:rPr lang="en-US" altLang="en-US" sz="2400">
                <a:solidFill>
                  <a:srgbClr val="3399FF"/>
                </a:solidFill>
                <a:sym typeface="Symbol" charset="2"/>
              </a:rPr>
              <a:t>chart[Y,start,mid]</a:t>
            </a:r>
            <a:r>
              <a:rPr lang="en-US" altLang="en-US" sz="2400">
                <a:solidFill>
                  <a:srgbClr val="3399FF"/>
                </a:solidFill>
              </a:rPr>
              <a:t> </a:t>
            </a:r>
            <a:r>
              <a:rPr lang="en-US" altLang="en-US" sz="2400" b="1">
                <a:solidFill>
                  <a:schemeClr val="accent1"/>
                </a:solidFill>
                <a:sym typeface="Symbol" charset="2"/>
              </a:rPr>
              <a:t>+</a:t>
            </a:r>
            <a:r>
              <a:rPr lang="en-US" altLang="en-US" sz="2400">
                <a:solidFill>
                  <a:srgbClr val="3399FF"/>
                </a:solidFill>
                <a:sym typeface="Symbol" charset="2"/>
              </a:rPr>
              <a:t> chart[Z,mid,end]</a:t>
            </a:r>
          </a:p>
          <a:p>
            <a:r>
              <a:rPr lang="en-US" altLang="en-US" sz="2400">
                <a:solidFill>
                  <a:schemeClr val="hlink"/>
                </a:solidFill>
                <a:sym typeface="Symbol" charset="2"/>
              </a:rPr>
              <a:t>return</a:t>
            </a:r>
            <a:r>
              <a:rPr lang="en-US" altLang="en-US" sz="2400">
                <a:solidFill>
                  <a:srgbClr val="3399FF"/>
                </a:solidFill>
                <a:sym typeface="Symbol" charset="2"/>
              </a:rPr>
              <a:t> chart[ROOT,0,n]</a:t>
            </a:r>
          </a:p>
        </p:txBody>
      </p:sp>
      <p:sp>
        <p:nvSpPr>
          <p:cNvPr id="137221" name="Text Box 8"/>
          <p:cNvSpPr txBox="1">
            <a:spLocks noChangeArrowheads="1"/>
          </p:cNvSpPr>
          <p:nvPr/>
        </p:nvSpPr>
        <p:spPr bwMode="auto">
          <a:xfrm>
            <a:off x="7666038" y="3308350"/>
            <a:ext cx="3078162" cy="7302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charset="2"/>
              <a:buNone/>
            </a:pPr>
            <a:r>
              <a:rPr lang="en-US" altLang="en-US" sz="2000" b="1">
                <a:solidFill>
                  <a:schemeClr val="accent1"/>
                </a:solidFill>
                <a:sym typeface="Symbol" charset="2"/>
              </a:rPr>
              <a:t>Pay attention to the orange code …</a:t>
            </a:r>
            <a:endParaRPr kumimoji="0" lang="en-US" altLang="en-US" sz="2000">
              <a:solidFill>
                <a:schemeClr val="accent1"/>
              </a:solidFill>
            </a:endParaRPr>
          </a:p>
        </p:txBody>
      </p:sp>
      <p:sp>
        <p:nvSpPr>
          <p:cNvPr id="137222" name="Rectangle 2"/>
          <p:cNvSpPr>
            <a:spLocks noChangeArrowheads="1"/>
          </p:cNvSpPr>
          <p:nvPr/>
        </p:nvSpPr>
        <p:spPr bwMode="auto">
          <a:xfrm>
            <a:off x="1930400" y="53975"/>
            <a:ext cx="873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  <a:latin typeface="Arial Black" charset="0"/>
              </a:rPr>
              <a:t>Weighted CKY: Viterbi algorithm (min-cost)</a:t>
            </a:r>
          </a:p>
        </p:txBody>
      </p:sp>
    </p:spTree>
    <p:extLst>
      <p:ext uri="{BB962C8B-B14F-4D97-AF65-F5344CB8AC3E}">
        <p14:creationId xmlns:p14="http://schemas.microsoft.com/office/powerpoint/2010/main" val="39407155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722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38" name="Text Box 63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26269179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</a:rPr>
              <a:t>600.465 - Intro to NLP - J. Eisner</a:t>
            </a:r>
          </a:p>
        </p:txBody>
      </p:sp>
      <p:sp>
        <p:nvSpPr>
          <p:cNvPr id="13926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F19338A8-3AA6-A348-9C1D-C80EE22B936B}" type="slidenum">
              <a:rPr kumimoji="0" lang="en-US" altLang="en-US" sz="1400">
                <a:solidFill>
                  <a:schemeClr val="bg2"/>
                </a:solidFill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60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1392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524000"/>
            <a:ext cx="8686800" cy="53340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>
                <a:solidFill>
                  <a:srgbClr val="3399FF"/>
                </a:solidFill>
              </a:rPr>
              <a:t>initialize all entries of chart to </a:t>
            </a:r>
            <a:r>
              <a:rPr lang="en-US" altLang="en-US" sz="2400" b="1">
                <a:solidFill>
                  <a:schemeClr val="accent1"/>
                </a:solidFill>
                <a:sym typeface="Wingdings" charset="2"/>
              </a:rPr>
              <a:t>0</a:t>
            </a:r>
          </a:p>
          <a:p>
            <a:r>
              <a:rPr lang="en-US" altLang="en-US" sz="2400">
                <a:solidFill>
                  <a:schemeClr val="hlink"/>
                </a:solidFill>
              </a:rPr>
              <a:t>for</a:t>
            </a:r>
            <a:r>
              <a:rPr lang="en-US" altLang="en-US" sz="2400"/>
              <a:t> i </a:t>
            </a:r>
            <a:r>
              <a:rPr lang="en-US" altLang="en-US" sz="2400">
                <a:solidFill>
                  <a:schemeClr val="hlink"/>
                </a:solidFill>
              </a:rPr>
              <a:t>:=</a:t>
            </a:r>
            <a:r>
              <a:rPr lang="en-US" altLang="en-US" sz="2400"/>
              <a:t> 1 </a:t>
            </a:r>
            <a:r>
              <a:rPr lang="en-US" altLang="en-US" sz="2400">
                <a:solidFill>
                  <a:schemeClr val="hlink"/>
                </a:solidFill>
              </a:rPr>
              <a:t>to</a:t>
            </a:r>
            <a:r>
              <a:rPr lang="en-US" altLang="en-US" sz="2400"/>
              <a:t> n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for</a:t>
            </a:r>
            <a:r>
              <a:rPr lang="en-US" altLang="en-US"/>
              <a:t> each rule R of the form X </a:t>
            </a:r>
            <a:r>
              <a:rPr lang="en-US" altLang="en-US">
                <a:sym typeface="Wingdings" charset="2"/>
              </a:rPr>
              <a:t> word[i]</a:t>
            </a:r>
            <a:endParaRPr lang="en-US" altLang="en-US"/>
          </a:p>
          <a:p>
            <a:pPr lvl="2"/>
            <a:r>
              <a:rPr lang="en-US" altLang="en-US">
                <a:solidFill>
                  <a:srgbClr val="FF0000"/>
                </a:solidFill>
              </a:rPr>
              <a:t>chart[X,i-1,i]</a:t>
            </a:r>
            <a:r>
              <a:rPr lang="en-US" altLang="en-US">
                <a:solidFill>
                  <a:srgbClr val="3399FF"/>
                </a:solidFill>
              </a:rPr>
              <a:t> </a:t>
            </a:r>
            <a:r>
              <a:rPr lang="en-US" altLang="en-US" b="1">
                <a:solidFill>
                  <a:schemeClr val="accent1"/>
                </a:solidFill>
                <a:sym typeface="Symbol" charset="2"/>
              </a:rPr>
              <a:t>+=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 </a:t>
            </a:r>
            <a:r>
              <a:rPr lang="en-US" altLang="en-US">
                <a:solidFill>
                  <a:srgbClr val="FF00FF"/>
                </a:solidFill>
                <a:sym typeface="Symbol" charset="2"/>
              </a:rPr>
              <a:t>prob(R)</a:t>
            </a:r>
          </a:p>
          <a:p>
            <a:r>
              <a:rPr lang="en-US" altLang="en-US" sz="2400">
                <a:solidFill>
                  <a:schemeClr val="hlink"/>
                </a:solidFill>
              </a:rPr>
              <a:t>for</a:t>
            </a:r>
            <a:r>
              <a:rPr lang="en-US" altLang="en-US" sz="2400"/>
              <a:t> width </a:t>
            </a:r>
            <a:r>
              <a:rPr lang="en-US" altLang="en-US" sz="2400">
                <a:solidFill>
                  <a:schemeClr val="hlink"/>
                </a:solidFill>
              </a:rPr>
              <a:t>:=</a:t>
            </a:r>
            <a:r>
              <a:rPr lang="en-US" altLang="en-US" sz="2400"/>
              <a:t> 2 </a:t>
            </a:r>
            <a:r>
              <a:rPr lang="en-US" altLang="en-US" sz="2400">
                <a:solidFill>
                  <a:schemeClr val="hlink"/>
                </a:solidFill>
              </a:rPr>
              <a:t>to</a:t>
            </a:r>
            <a:r>
              <a:rPr lang="en-US" altLang="en-US" sz="2400"/>
              <a:t> n</a:t>
            </a:r>
          </a:p>
          <a:p>
            <a:pPr lvl="2"/>
            <a:r>
              <a:rPr lang="en-US" altLang="en-US">
                <a:solidFill>
                  <a:schemeClr val="hlink"/>
                </a:solidFill>
              </a:rPr>
              <a:t>for</a:t>
            </a:r>
            <a:r>
              <a:rPr lang="en-US" altLang="en-US"/>
              <a:t> start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</a:rPr>
              <a:t>:=</a:t>
            </a:r>
            <a:r>
              <a:rPr lang="en-US" altLang="en-US"/>
              <a:t> 0 </a:t>
            </a:r>
            <a:r>
              <a:rPr lang="en-US" altLang="en-US">
                <a:solidFill>
                  <a:schemeClr val="hlink"/>
                </a:solidFill>
              </a:rPr>
              <a:t>to</a:t>
            </a:r>
            <a:r>
              <a:rPr lang="en-US" altLang="en-US"/>
              <a:t> n-width</a:t>
            </a:r>
          </a:p>
          <a:p>
            <a:pPr lvl="3"/>
            <a:r>
              <a:rPr lang="en-US" altLang="en-US" sz="2400"/>
              <a:t>Define end := start + width</a:t>
            </a:r>
          </a:p>
          <a:p>
            <a:pPr lvl="3"/>
            <a:r>
              <a:rPr lang="en-US" altLang="en-US" sz="2400">
                <a:solidFill>
                  <a:schemeClr val="hlink"/>
                </a:solidFill>
              </a:rPr>
              <a:t>for</a:t>
            </a:r>
            <a:r>
              <a:rPr lang="en-US" altLang="en-US" sz="2400"/>
              <a:t> mid </a:t>
            </a:r>
            <a:r>
              <a:rPr lang="en-US" altLang="en-US" sz="2400">
                <a:solidFill>
                  <a:schemeClr val="hlink"/>
                </a:solidFill>
              </a:rPr>
              <a:t>:=</a:t>
            </a:r>
            <a:r>
              <a:rPr lang="en-US" altLang="en-US" sz="2400"/>
              <a:t> start+1 </a:t>
            </a:r>
            <a:r>
              <a:rPr lang="en-US" altLang="en-US" sz="2400">
                <a:solidFill>
                  <a:schemeClr val="hlink"/>
                </a:solidFill>
              </a:rPr>
              <a:t>to</a:t>
            </a:r>
            <a:r>
              <a:rPr lang="en-US" altLang="en-US" sz="2400"/>
              <a:t> end-1</a:t>
            </a:r>
          </a:p>
          <a:p>
            <a:pPr lvl="4"/>
            <a:r>
              <a:rPr lang="en-US" altLang="en-US" sz="2400">
                <a:solidFill>
                  <a:schemeClr val="hlink"/>
                </a:solidFill>
              </a:rPr>
              <a:t>for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hlink"/>
                </a:solidFill>
              </a:rPr>
              <a:t>each</a:t>
            </a:r>
            <a:r>
              <a:rPr lang="en-US" altLang="en-US" sz="2400"/>
              <a:t> rule R of the form X </a:t>
            </a:r>
            <a:r>
              <a:rPr lang="en-US" altLang="en-US" sz="2400">
                <a:sym typeface="Wingdings" charset="2"/>
              </a:rPr>
              <a:t> Y Z </a:t>
            </a:r>
          </a:p>
          <a:p>
            <a:pPr lvl="4"/>
            <a:r>
              <a:rPr lang="en-US" altLang="en-US" sz="2400">
                <a:solidFill>
                  <a:srgbClr val="FF0000"/>
                </a:solidFill>
              </a:rPr>
              <a:t>     chart[X,start,end]</a:t>
            </a:r>
            <a:r>
              <a:rPr lang="en-US" altLang="en-US" sz="2400">
                <a:solidFill>
                  <a:srgbClr val="3399FF"/>
                </a:solidFill>
              </a:rPr>
              <a:t> </a:t>
            </a:r>
            <a:r>
              <a:rPr lang="en-US" altLang="en-US" b="1">
                <a:solidFill>
                  <a:schemeClr val="accent1"/>
                </a:solidFill>
                <a:sym typeface="Symbol" charset="2"/>
              </a:rPr>
              <a:t>+=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 </a:t>
            </a:r>
            <a:r>
              <a:rPr lang="en-US" altLang="en-US" sz="2400">
                <a:solidFill>
                  <a:srgbClr val="FF00FF"/>
                </a:solidFill>
              </a:rPr>
              <a:t>prob(R)</a:t>
            </a:r>
            <a:r>
              <a:rPr lang="en-US" altLang="en-US" sz="2400">
                <a:solidFill>
                  <a:srgbClr val="3399FF"/>
                </a:solidFill>
              </a:rPr>
              <a:t> </a:t>
            </a:r>
            <a:r>
              <a:rPr lang="en-US" altLang="en-US" sz="2400" b="1">
                <a:solidFill>
                  <a:schemeClr val="accent1"/>
                </a:solidFill>
                <a:sym typeface="Symbol" charset="2"/>
              </a:rPr>
              <a:t>*</a:t>
            </a:r>
            <a:r>
              <a:rPr lang="en-US" altLang="en-US" sz="2400">
                <a:solidFill>
                  <a:srgbClr val="3399FF"/>
                </a:solidFill>
              </a:rPr>
              <a:t> </a:t>
            </a:r>
            <a:br>
              <a:rPr lang="en-US" altLang="en-US" sz="2400">
                <a:solidFill>
                  <a:srgbClr val="3399FF"/>
                </a:solidFill>
              </a:rPr>
            </a:br>
            <a:r>
              <a:rPr lang="en-US" altLang="en-US" sz="2400">
                <a:solidFill>
                  <a:srgbClr val="FF0000"/>
                </a:solidFill>
                <a:sym typeface="Symbol" charset="2"/>
              </a:rPr>
              <a:t>        </a:t>
            </a:r>
            <a:r>
              <a:rPr lang="en-US" altLang="en-US" sz="2400">
                <a:solidFill>
                  <a:srgbClr val="3399FF"/>
                </a:solidFill>
                <a:sym typeface="Symbol" charset="2"/>
              </a:rPr>
              <a:t>chart[Y,start,mid]</a:t>
            </a:r>
            <a:r>
              <a:rPr lang="en-US" altLang="en-US" sz="2400">
                <a:solidFill>
                  <a:srgbClr val="3399FF"/>
                </a:solidFill>
              </a:rPr>
              <a:t> </a:t>
            </a:r>
            <a:r>
              <a:rPr lang="en-US" altLang="en-US" sz="2400" b="1">
                <a:solidFill>
                  <a:schemeClr val="accent1"/>
                </a:solidFill>
                <a:sym typeface="Symbol" charset="2"/>
              </a:rPr>
              <a:t>*</a:t>
            </a:r>
            <a:r>
              <a:rPr lang="en-US" altLang="en-US" sz="2400">
                <a:solidFill>
                  <a:srgbClr val="3399FF"/>
                </a:solidFill>
                <a:sym typeface="Symbol" charset="2"/>
              </a:rPr>
              <a:t> chart[Z,mid,end]</a:t>
            </a:r>
          </a:p>
          <a:p>
            <a:r>
              <a:rPr lang="en-US" altLang="en-US" sz="2400">
                <a:solidFill>
                  <a:schemeClr val="hlink"/>
                </a:solidFill>
                <a:sym typeface="Symbol" charset="2"/>
              </a:rPr>
              <a:t>return</a:t>
            </a:r>
            <a:r>
              <a:rPr lang="en-US" altLang="en-US" sz="2400">
                <a:solidFill>
                  <a:srgbClr val="3399FF"/>
                </a:solidFill>
                <a:sym typeface="Symbol" charset="2"/>
              </a:rPr>
              <a:t> chart[ROOT,0,n]</a:t>
            </a:r>
          </a:p>
        </p:txBody>
      </p:sp>
      <p:sp>
        <p:nvSpPr>
          <p:cNvPr id="467976" name="Text Box 8"/>
          <p:cNvSpPr txBox="1">
            <a:spLocks noChangeArrowheads="1"/>
          </p:cNvSpPr>
          <p:nvPr/>
        </p:nvSpPr>
        <p:spPr bwMode="auto">
          <a:xfrm>
            <a:off x="7666038" y="3308350"/>
            <a:ext cx="3078162" cy="7302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charset="2"/>
              <a:buNone/>
            </a:pPr>
            <a:r>
              <a:rPr lang="en-US" altLang="en-US" sz="2000" b="1">
                <a:solidFill>
                  <a:schemeClr val="accent1"/>
                </a:solidFill>
                <a:sym typeface="Symbol" charset="2"/>
              </a:rPr>
              <a:t>Pay attention to the orange code …</a:t>
            </a:r>
            <a:endParaRPr kumimoji="0" lang="en-US" altLang="en-US" sz="2000">
              <a:solidFill>
                <a:schemeClr val="accent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82800" y="36248"/>
            <a:ext cx="873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  <a:latin typeface="Arial Black" charset="0"/>
              </a:rPr>
              <a:t>Probabilistic CKY: Inside algorithm</a:t>
            </a:r>
          </a:p>
        </p:txBody>
      </p:sp>
    </p:spTree>
    <p:extLst>
      <p:ext uri="{BB962C8B-B14F-4D97-AF65-F5344CB8AC3E}">
        <p14:creationId xmlns:p14="http://schemas.microsoft.com/office/powerpoint/2010/main" val="174180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</a:rPr>
              <a:t>600.465 - Intro to NLP - J. Eisner</a:t>
            </a:r>
          </a:p>
        </p:txBody>
      </p:sp>
      <p:sp>
        <p:nvSpPr>
          <p:cNvPr id="141315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D7565D15-DE0D-7545-B356-A3A7EAEF7801}" type="slidenum">
              <a:rPr kumimoji="0" lang="en-US" altLang="en-US" sz="1400">
                <a:solidFill>
                  <a:schemeClr val="bg2"/>
                </a:solidFill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61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524000"/>
            <a:ext cx="8686800" cy="53340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 dirty="0">
                <a:solidFill>
                  <a:srgbClr val="3399FF"/>
                </a:solidFill>
              </a:rPr>
              <a:t>initialize all entries of chart to </a:t>
            </a:r>
            <a:r>
              <a:rPr lang="en-US" altLang="en-US" sz="2400" b="1" dirty="0">
                <a:solidFill>
                  <a:schemeClr val="accent1"/>
                </a:solidFill>
                <a:sym typeface="Wingdings" charset="2"/>
              </a:rPr>
              <a:t></a:t>
            </a:r>
          </a:p>
          <a:p>
            <a:r>
              <a:rPr lang="en-US" altLang="en-US" sz="2400" dirty="0">
                <a:solidFill>
                  <a:schemeClr val="hlink"/>
                </a:solidFill>
              </a:rPr>
              <a:t>for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:=</a:t>
            </a:r>
            <a:r>
              <a:rPr lang="en-US" altLang="en-US" sz="2400" dirty="0"/>
              <a:t> 1 </a:t>
            </a:r>
            <a:r>
              <a:rPr lang="en-US" altLang="en-US" sz="2400" dirty="0">
                <a:solidFill>
                  <a:schemeClr val="hlink"/>
                </a:solidFill>
              </a:rPr>
              <a:t>to</a:t>
            </a:r>
            <a:r>
              <a:rPr lang="en-US" altLang="en-US" sz="2400" dirty="0"/>
              <a:t> n</a:t>
            </a:r>
          </a:p>
          <a:p>
            <a:pPr lvl="1"/>
            <a:r>
              <a:rPr lang="en-US" altLang="en-US" dirty="0">
                <a:solidFill>
                  <a:schemeClr val="hlink"/>
                </a:solidFill>
              </a:rPr>
              <a:t>for</a:t>
            </a:r>
            <a:r>
              <a:rPr lang="en-US" altLang="en-US" dirty="0"/>
              <a:t> each rule R of the form X </a:t>
            </a:r>
            <a:r>
              <a:rPr lang="en-US" altLang="en-US" dirty="0">
                <a:sym typeface="Wingdings" charset="2"/>
              </a:rPr>
              <a:t> word[</a:t>
            </a:r>
            <a:r>
              <a:rPr lang="en-US" altLang="en-US" dirty="0" err="1">
                <a:sym typeface="Wingdings" charset="2"/>
              </a:rPr>
              <a:t>i</a:t>
            </a:r>
            <a:r>
              <a:rPr lang="en-US" altLang="en-US" dirty="0">
                <a:sym typeface="Wingdings" charset="2"/>
              </a:rPr>
              <a:t>]</a:t>
            </a:r>
            <a:endParaRPr lang="en-US" altLang="en-US" dirty="0"/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chart[X,i-1,i]</a:t>
            </a:r>
            <a:r>
              <a:rPr lang="en-US" altLang="en-US" dirty="0">
                <a:solidFill>
                  <a:srgbClr val="3399FF"/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  <a:sym typeface="Symbol" charset="2"/>
              </a:rPr>
              <a:t>=</a:t>
            </a:r>
            <a:r>
              <a:rPr lang="en-US" altLang="en-US" dirty="0">
                <a:solidFill>
                  <a:srgbClr val="3399FF"/>
                </a:solidFill>
                <a:sym typeface="Symbol" charset="2"/>
              </a:rPr>
              <a:t> </a:t>
            </a:r>
            <a:r>
              <a:rPr lang="en-US" altLang="en-US" dirty="0" err="1">
                <a:solidFill>
                  <a:srgbClr val="FF00FF"/>
                </a:solidFill>
                <a:sym typeface="Symbol" charset="2"/>
              </a:rPr>
              <a:t>semiring_weight</a:t>
            </a:r>
            <a:r>
              <a:rPr lang="en-US" altLang="en-US" dirty="0">
                <a:solidFill>
                  <a:srgbClr val="FF00FF"/>
                </a:solidFill>
                <a:sym typeface="Symbol" charset="2"/>
              </a:rPr>
              <a:t>(R)</a:t>
            </a:r>
          </a:p>
          <a:p>
            <a:r>
              <a:rPr lang="en-US" altLang="en-US" sz="2400" dirty="0">
                <a:solidFill>
                  <a:schemeClr val="hlink"/>
                </a:solidFill>
              </a:rPr>
              <a:t>for</a:t>
            </a:r>
            <a:r>
              <a:rPr lang="en-US" altLang="en-US" sz="2400" dirty="0"/>
              <a:t> width </a:t>
            </a:r>
            <a:r>
              <a:rPr lang="en-US" altLang="en-US" sz="2400" dirty="0">
                <a:solidFill>
                  <a:schemeClr val="hlink"/>
                </a:solidFill>
              </a:rPr>
              <a:t>:=</a:t>
            </a:r>
            <a:r>
              <a:rPr lang="en-US" altLang="en-US" sz="2400" dirty="0"/>
              <a:t> 2 </a:t>
            </a:r>
            <a:r>
              <a:rPr lang="en-US" altLang="en-US" sz="2400" dirty="0">
                <a:solidFill>
                  <a:schemeClr val="hlink"/>
                </a:solidFill>
              </a:rPr>
              <a:t>to</a:t>
            </a:r>
            <a:r>
              <a:rPr lang="en-US" altLang="en-US" sz="2400" dirty="0"/>
              <a:t> n</a:t>
            </a:r>
          </a:p>
          <a:p>
            <a:pPr lvl="2"/>
            <a:r>
              <a:rPr lang="en-US" altLang="en-US" dirty="0">
                <a:solidFill>
                  <a:schemeClr val="hlink"/>
                </a:solidFill>
              </a:rPr>
              <a:t>for</a:t>
            </a:r>
            <a:r>
              <a:rPr lang="en-US" altLang="en-US" dirty="0"/>
              <a:t> start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chemeClr val="hlink"/>
                </a:solidFill>
              </a:rPr>
              <a:t>:=</a:t>
            </a:r>
            <a:r>
              <a:rPr lang="en-US" altLang="en-US" dirty="0"/>
              <a:t> 0 </a:t>
            </a:r>
            <a:r>
              <a:rPr lang="en-US" altLang="en-US" dirty="0">
                <a:solidFill>
                  <a:schemeClr val="hlink"/>
                </a:solidFill>
              </a:rPr>
              <a:t>to</a:t>
            </a:r>
            <a:r>
              <a:rPr lang="en-US" altLang="en-US" dirty="0"/>
              <a:t> n-width</a:t>
            </a:r>
          </a:p>
          <a:p>
            <a:pPr lvl="3"/>
            <a:r>
              <a:rPr lang="en-US" altLang="en-US" sz="2400" dirty="0"/>
              <a:t>Define end := start + width</a:t>
            </a:r>
          </a:p>
          <a:p>
            <a:pPr lvl="3"/>
            <a:r>
              <a:rPr lang="en-US" altLang="en-US" sz="2400" dirty="0">
                <a:solidFill>
                  <a:schemeClr val="hlink"/>
                </a:solidFill>
              </a:rPr>
              <a:t>for</a:t>
            </a:r>
            <a:r>
              <a:rPr lang="en-US" altLang="en-US" sz="2400" dirty="0"/>
              <a:t> mid </a:t>
            </a:r>
            <a:r>
              <a:rPr lang="en-US" altLang="en-US" sz="2400" dirty="0">
                <a:solidFill>
                  <a:schemeClr val="hlink"/>
                </a:solidFill>
              </a:rPr>
              <a:t>:=</a:t>
            </a:r>
            <a:r>
              <a:rPr lang="en-US" altLang="en-US" sz="2400" dirty="0"/>
              <a:t> start+1 </a:t>
            </a:r>
            <a:r>
              <a:rPr lang="en-US" altLang="en-US" sz="2400" dirty="0">
                <a:solidFill>
                  <a:schemeClr val="hlink"/>
                </a:solidFill>
              </a:rPr>
              <a:t>to</a:t>
            </a:r>
            <a:r>
              <a:rPr lang="en-US" altLang="en-US" sz="2400" dirty="0"/>
              <a:t> end-1</a:t>
            </a:r>
          </a:p>
          <a:p>
            <a:pPr lvl="4"/>
            <a:r>
              <a:rPr lang="en-US" altLang="en-US" sz="2400" dirty="0">
                <a:solidFill>
                  <a:schemeClr val="hlink"/>
                </a:solidFill>
              </a:rPr>
              <a:t>for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each</a:t>
            </a:r>
            <a:r>
              <a:rPr lang="en-US" altLang="en-US" sz="2400" dirty="0"/>
              <a:t> rule R of the form X </a:t>
            </a:r>
            <a:r>
              <a:rPr lang="en-US" altLang="en-US" sz="2400" dirty="0">
                <a:sym typeface="Wingdings" charset="2"/>
              </a:rPr>
              <a:t> Y Z </a:t>
            </a:r>
          </a:p>
          <a:p>
            <a:pPr lvl="4"/>
            <a:r>
              <a:rPr lang="en-US" altLang="en-US" sz="2400" dirty="0">
                <a:solidFill>
                  <a:srgbClr val="FF0000"/>
                </a:solidFill>
              </a:rPr>
              <a:t>     chart[</a:t>
            </a:r>
            <a:r>
              <a:rPr lang="en-US" altLang="en-US" sz="2400" dirty="0" err="1">
                <a:solidFill>
                  <a:srgbClr val="FF0000"/>
                </a:solidFill>
              </a:rPr>
              <a:t>X,start,end</a:t>
            </a:r>
            <a:r>
              <a:rPr lang="en-US" altLang="en-US" sz="2400" dirty="0">
                <a:solidFill>
                  <a:srgbClr val="FF0000"/>
                </a:solidFill>
              </a:rPr>
              <a:t>]</a:t>
            </a:r>
            <a:r>
              <a:rPr lang="en-US" altLang="en-US" sz="2400" dirty="0">
                <a:solidFill>
                  <a:srgbClr val="3399FF"/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  <a:sym typeface="Symbol" charset="2"/>
              </a:rPr>
              <a:t>=</a:t>
            </a:r>
            <a:r>
              <a:rPr lang="en-US" altLang="en-US" dirty="0">
                <a:solidFill>
                  <a:srgbClr val="3399FF"/>
                </a:solidFill>
                <a:sym typeface="Symbol" charset="2"/>
              </a:rPr>
              <a:t> </a:t>
            </a:r>
            <a:r>
              <a:rPr lang="en-US" altLang="en-US" sz="2400" dirty="0" err="1">
                <a:solidFill>
                  <a:srgbClr val="FF00FF"/>
                </a:solidFill>
              </a:rPr>
              <a:t>semiring_weight</a:t>
            </a:r>
            <a:r>
              <a:rPr lang="en-US" altLang="en-US" sz="2400" dirty="0">
                <a:solidFill>
                  <a:srgbClr val="FF00FF"/>
                </a:solidFill>
              </a:rPr>
              <a:t>(R)</a:t>
            </a:r>
            <a:r>
              <a:rPr lang="en-US" altLang="en-US" sz="2400" dirty="0">
                <a:solidFill>
                  <a:srgbClr val="3399FF"/>
                </a:solidFill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sym typeface="Symbol" charset="2"/>
              </a:rPr>
              <a:t></a:t>
            </a:r>
            <a:r>
              <a:rPr lang="en-US" altLang="en-US" sz="2400" dirty="0">
                <a:solidFill>
                  <a:srgbClr val="3399FF"/>
                </a:solidFill>
              </a:rPr>
              <a:t> </a:t>
            </a:r>
            <a:br>
              <a:rPr lang="en-US" altLang="en-US" sz="2400" dirty="0">
                <a:solidFill>
                  <a:srgbClr val="3399FF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  <a:sym typeface="Symbol" charset="2"/>
              </a:rPr>
              <a:t>        </a:t>
            </a:r>
            <a:r>
              <a:rPr lang="en-US" altLang="en-US" sz="2400" dirty="0">
                <a:solidFill>
                  <a:srgbClr val="3399FF"/>
                </a:solidFill>
                <a:sym typeface="Symbol" charset="2"/>
              </a:rPr>
              <a:t>chart[</a:t>
            </a:r>
            <a:r>
              <a:rPr lang="en-US" altLang="en-US" sz="2400" dirty="0" err="1">
                <a:solidFill>
                  <a:srgbClr val="3399FF"/>
                </a:solidFill>
                <a:sym typeface="Symbol" charset="2"/>
              </a:rPr>
              <a:t>Y,start,mid</a:t>
            </a:r>
            <a:r>
              <a:rPr lang="en-US" altLang="en-US" sz="2400" dirty="0">
                <a:solidFill>
                  <a:srgbClr val="3399FF"/>
                </a:solidFill>
                <a:sym typeface="Symbol" charset="2"/>
              </a:rPr>
              <a:t>]</a:t>
            </a:r>
            <a:r>
              <a:rPr lang="en-US" altLang="en-US" sz="2400" dirty="0">
                <a:solidFill>
                  <a:srgbClr val="3399FF"/>
                </a:solidFill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sym typeface="Symbol" charset="2"/>
              </a:rPr>
              <a:t></a:t>
            </a:r>
            <a:r>
              <a:rPr lang="en-US" altLang="en-US" sz="2400" dirty="0">
                <a:solidFill>
                  <a:srgbClr val="3399FF"/>
                </a:solidFill>
                <a:sym typeface="Symbol" charset="2"/>
              </a:rPr>
              <a:t> chart[</a:t>
            </a:r>
            <a:r>
              <a:rPr lang="en-US" altLang="en-US" sz="2400" dirty="0" err="1">
                <a:solidFill>
                  <a:srgbClr val="3399FF"/>
                </a:solidFill>
                <a:sym typeface="Symbol" charset="2"/>
              </a:rPr>
              <a:t>Z,mid,end</a:t>
            </a:r>
            <a:r>
              <a:rPr lang="en-US" altLang="en-US" sz="2400" dirty="0">
                <a:solidFill>
                  <a:srgbClr val="3399FF"/>
                </a:solidFill>
                <a:sym typeface="Symbol" charset="2"/>
              </a:rPr>
              <a:t>]</a:t>
            </a:r>
          </a:p>
          <a:p>
            <a:r>
              <a:rPr lang="en-US" altLang="en-US" sz="2400" dirty="0">
                <a:solidFill>
                  <a:schemeClr val="hlink"/>
                </a:solidFill>
                <a:sym typeface="Symbol" charset="2"/>
              </a:rPr>
              <a:t>return</a:t>
            </a:r>
            <a:r>
              <a:rPr lang="en-US" altLang="en-US" sz="2400" dirty="0">
                <a:solidFill>
                  <a:srgbClr val="3399FF"/>
                </a:solidFill>
                <a:sym typeface="Symbol" charset="2"/>
              </a:rPr>
              <a:t> chart[ROOT,0,n]</a:t>
            </a:r>
          </a:p>
        </p:txBody>
      </p:sp>
      <p:sp>
        <p:nvSpPr>
          <p:cNvPr id="467976" name="Text Box 8"/>
          <p:cNvSpPr txBox="1">
            <a:spLocks noChangeArrowheads="1"/>
          </p:cNvSpPr>
          <p:nvPr/>
        </p:nvSpPr>
        <p:spPr bwMode="auto">
          <a:xfrm>
            <a:off x="8001001" y="3200400"/>
            <a:ext cx="3078163" cy="1905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charset="2"/>
              <a:buNone/>
            </a:pP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</a:t>
            </a:r>
            <a:r>
              <a:rPr lang="en-US" altLang="en-US" sz="1800">
                <a:solidFill>
                  <a:schemeClr val="accent1"/>
                </a:solidFill>
                <a:sym typeface="Symbol" charset="2"/>
              </a:rPr>
              <a:t> is like </a:t>
            </a:r>
            <a:r>
              <a:rPr kumimoji="0" lang="en-US" altLang="en-US" sz="1800">
                <a:solidFill>
                  <a:schemeClr val="accent1"/>
                </a:solidFill>
              </a:rPr>
              <a:t>“and”/</a:t>
            </a:r>
            <a:r>
              <a:rPr kumimoji="0" lang="en-US" altLang="en-US" sz="1800">
                <a:solidFill>
                  <a:schemeClr val="accent1"/>
                </a:solidFill>
                <a:sym typeface="Symbol" charset="2"/>
              </a:rPr>
              <a:t></a:t>
            </a:r>
            <a:r>
              <a:rPr kumimoji="0" lang="en-US" altLang="en-US" sz="1800">
                <a:solidFill>
                  <a:schemeClr val="accent1"/>
                </a:solidFill>
              </a:rPr>
              <a:t>: </a:t>
            </a:r>
            <a:br>
              <a:rPr kumimoji="0" lang="en-US" altLang="en-US" sz="1800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combines </a:t>
            </a:r>
            <a:r>
              <a:rPr kumimoji="0" lang="en-US" altLang="en-US" sz="1800" u="sng">
                <a:solidFill>
                  <a:schemeClr val="accent1"/>
                </a:solidFill>
              </a:rPr>
              <a:t>all</a:t>
            </a:r>
            <a:r>
              <a:rPr kumimoji="0" lang="en-US" altLang="en-US" sz="1800">
                <a:solidFill>
                  <a:schemeClr val="accent1"/>
                </a:solidFill>
              </a:rPr>
              <a:t> of several pieces into an X</a:t>
            </a:r>
          </a:p>
          <a:p>
            <a:pPr>
              <a:spcBef>
                <a:spcPct val="0"/>
              </a:spcBef>
              <a:buClrTx/>
              <a:buFont typeface="Symbol" charset="2"/>
              <a:buNone/>
            </a:pPr>
            <a:endParaRPr kumimoji="0" lang="en-US" altLang="en-US" sz="9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 </a:t>
            </a:r>
            <a:r>
              <a:rPr lang="en-US" altLang="en-US" sz="1800">
                <a:solidFill>
                  <a:schemeClr val="accent1"/>
                </a:solidFill>
                <a:sym typeface="Symbol" charset="2"/>
              </a:rPr>
              <a:t>is like </a:t>
            </a:r>
            <a:r>
              <a:rPr kumimoji="0" lang="en-US" altLang="en-US" sz="1800">
                <a:solidFill>
                  <a:schemeClr val="accent1"/>
                </a:solidFill>
              </a:rPr>
              <a:t>“or”/</a:t>
            </a:r>
            <a:r>
              <a:rPr kumimoji="0" lang="en-US" altLang="en-US" sz="1800">
                <a:solidFill>
                  <a:schemeClr val="accent1"/>
                </a:solidFill>
                <a:sym typeface="Symbol" charset="2"/>
              </a:rPr>
              <a:t></a:t>
            </a:r>
            <a:r>
              <a:rPr kumimoji="0" lang="en-US" altLang="en-US" sz="1800">
                <a:solidFill>
                  <a:schemeClr val="accent1"/>
                </a:solidFill>
              </a:rPr>
              <a:t>: </a:t>
            </a:r>
            <a:br>
              <a:rPr kumimoji="0" lang="en-US" altLang="en-US" sz="1800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considers the alternative ways to build the X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82800" y="36248"/>
            <a:ext cx="873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800" dirty="0" err="1">
                <a:solidFill>
                  <a:schemeClr val="tx2"/>
                </a:solidFill>
                <a:latin typeface="Arial Black" charset="0"/>
              </a:rPr>
              <a:t>Semiring</a:t>
            </a:r>
            <a:r>
              <a:rPr lang="en-US" altLang="en-US" sz="2800" dirty="0">
                <a:solidFill>
                  <a:schemeClr val="tx2"/>
                </a:solidFill>
                <a:latin typeface="Arial Black" charset="0"/>
              </a:rPr>
              <a:t>-weighted CKY: General algorithm</a:t>
            </a:r>
          </a:p>
        </p:txBody>
      </p:sp>
    </p:spTree>
    <p:extLst>
      <p:ext uri="{BB962C8B-B14F-4D97-AF65-F5344CB8AC3E}">
        <p14:creationId xmlns:p14="http://schemas.microsoft.com/office/powerpoint/2010/main" val="338706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ChangeArrowheads="1"/>
          </p:cNvSpPr>
          <p:nvPr/>
        </p:nvSpPr>
        <p:spPr bwMode="auto">
          <a:xfrm>
            <a:off x="1981200" y="1524000"/>
            <a:ext cx="8686800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 sz="2400">
                <a:solidFill>
                  <a:srgbClr val="3399FF"/>
                </a:solidFill>
              </a:rPr>
              <a:t>initialize all entries of chart to </a:t>
            </a:r>
            <a:r>
              <a:rPr lang="en-US" altLang="en-US" sz="2400" b="1">
                <a:solidFill>
                  <a:schemeClr val="accent1"/>
                </a:solidFill>
                <a:sym typeface="Wingdings" charset="2"/>
              </a:rPr>
              <a:t></a:t>
            </a:r>
          </a:p>
          <a:p>
            <a:r>
              <a:rPr lang="en-US" altLang="en-US" sz="2400">
                <a:solidFill>
                  <a:schemeClr val="hlink"/>
                </a:solidFill>
              </a:rPr>
              <a:t>for</a:t>
            </a:r>
            <a:r>
              <a:rPr lang="en-US" altLang="en-US" sz="2400"/>
              <a:t> i </a:t>
            </a:r>
            <a:r>
              <a:rPr lang="en-US" altLang="en-US" sz="2400">
                <a:solidFill>
                  <a:schemeClr val="hlink"/>
                </a:solidFill>
              </a:rPr>
              <a:t>:=</a:t>
            </a:r>
            <a:r>
              <a:rPr lang="en-US" altLang="en-US" sz="2400"/>
              <a:t> 1 </a:t>
            </a:r>
            <a:r>
              <a:rPr lang="en-US" altLang="en-US" sz="2400">
                <a:solidFill>
                  <a:schemeClr val="hlink"/>
                </a:solidFill>
              </a:rPr>
              <a:t>to</a:t>
            </a:r>
            <a:r>
              <a:rPr lang="en-US" altLang="en-US" sz="2400"/>
              <a:t> n</a:t>
            </a:r>
          </a:p>
          <a:p>
            <a:pPr lvl="1"/>
            <a:r>
              <a:rPr lang="en-US" altLang="en-US" sz="2400">
                <a:solidFill>
                  <a:schemeClr val="hlink"/>
                </a:solidFill>
              </a:rPr>
              <a:t>for</a:t>
            </a:r>
            <a:r>
              <a:rPr lang="en-US" altLang="en-US" sz="2400"/>
              <a:t> each rule R of the form X </a:t>
            </a:r>
            <a:r>
              <a:rPr lang="en-US" altLang="en-US" sz="2400">
                <a:sym typeface="Wingdings" charset="2"/>
              </a:rPr>
              <a:t> word[i]</a:t>
            </a:r>
            <a:endParaRPr lang="en-US" altLang="en-US" sz="2400"/>
          </a:p>
          <a:p>
            <a:pPr lvl="2"/>
            <a:r>
              <a:rPr lang="en-US" altLang="en-US">
                <a:solidFill>
                  <a:srgbClr val="FF0000"/>
                </a:solidFill>
              </a:rPr>
              <a:t>chart[X,i-1,i]</a:t>
            </a:r>
            <a:r>
              <a:rPr lang="en-US" altLang="en-US">
                <a:solidFill>
                  <a:srgbClr val="3399FF"/>
                </a:solidFill>
              </a:rPr>
              <a:t> </a:t>
            </a:r>
            <a:r>
              <a:rPr lang="en-US" altLang="en-US" b="1">
                <a:solidFill>
                  <a:schemeClr val="accent1"/>
                </a:solidFill>
                <a:sym typeface="Symbol" charset="2"/>
              </a:rPr>
              <a:t>=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 </a:t>
            </a:r>
            <a:r>
              <a:rPr lang="en-US" altLang="en-US">
                <a:solidFill>
                  <a:srgbClr val="FF00FF"/>
                </a:solidFill>
                <a:sym typeface="Symbol" charset="2"/>
              </a:rPr>
              <a:t>semiring_weight(R)</a:t>
            </a:r>
          </a:p>
          <a:p>
            <a:r>
              <a:rPr lang="en-US" altLang="en-US" sz="2400">
                <a:solidFill>
                  <a:schemeClr val="hlink"/>
                </a:solidFill>
              </a:rPr>
              <a:t>for</a:t>
            </a:r>
            <a:r>
              <a:rPr lang="en-US" altLang="en-US" sz="2400"/>
              <a:t> width </a:t>
            </a:r>
            <a:r>
              <a:rPr lang="en-US" altLang="en-US" sz="2400">
                <a:solidFill>
                  <a:schemeClr val="hlink"/>
                </a:solidFill>
              </a:rPr>
              <a:t>:=</a:t>
            </a:r>
            <a:r>
              <a:rPr lang="en-US" altLang="en-US" sz="2400"/>
              <a:t> 2 </a:t>
            </a:r>
            <a:r>
              <a:rPr lang="en-US" altLang="en-US" sz="2400">
                <a:solidFill>
                  <a:schemeClr val="hlink"/>
                </a:solidFill>
              </a:rPr>
              <a:t>to</a:t>
            </a:r>
            <a:r>
              <a:rPr lang="en-US" altLang="en-US" sz="2400"/>
              <a:t> n</a:t>
            </a:r>
          </a:p>
          <a:p>
            <a:pPr lvl="2"/>
            <a:r>
              <a:rPr lang="en-US" altLang="en-US">
                <a:solidFill>
                  <a:schemeClr val="hlink"/>
                </a:solidFill>
              </a:rPr>
              <a:t>for</a:t>
            </a:r>
            <a:r>
              <a:rPr lang="en-US" altLang="en-US"/>
              <a:t> start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</a:rPr>
              <a:t>:=</a:t>
            </a:r>
            <a:r>
              <a:rPr lang="en-US" altLang="en-US"/>
              <a:t> 0 </a:t>
            </a:r>
            <a:r>
              <a:rPr lang="en-US" altLang="en-US">
                <a:solidFill>
                  <a:schemeClr val="hlink"/>
                </a:solidFill>
              </a:rPr>
              <a:t>to</a:t>
            </a:r>
            <a:r>
              <a:rPr lang="en-US" altLang="en-US"/>
              <a:t> n-width</a:t>
            </a:r>
          </a:p>
          <a:p>
            <a:pPr lvl="3"/>
            <a:r>
              <a:rPr lang="en-US" altLang="en-US" sz="2400"/>
              <a:t>Define end := start + width</a:t>
            </a:r>
          </a:p>
          <a:p>
            <a:pPr lvl="3"/>
            <a:r>
              <a:rPr lang="en-US" altLang="en-US" sz="2400">
                <a:solidFill>
                  <a:schemeClr val="hlink"/>
                </a:solidFill>
              </a:rPr>
              <a:t>for</a:t>
            </a:r>
            <a:r>
              <a:rPr lang="en-US" altLang="en-US" sz="2400"/>
              <a:t> mid </a:t>
            </a:r>
            <a:r>
              <a:rPr lang="en-US" altLang="en-US" sz="2400">
                <a:solidFill>
                  <a:schemeClr val="hlink"/>
                </a:solidFill>
              </a:rPr>
              <a:t>:=</a:t>
            </a:r>
            <a:r>
              <a:rPr lang="en-US" altLang="en-US" sz="2400"/>
              <a:t> start+1 </a:t>
            </a:r>
            <a:r>
              <a:rPr lang="en-US" altLang="en-US" sz="2400">
                <a:solidFill>
                  <a:schemeClr val="hlink"/>
                </a:solidFill>
              </a:rPr>
              <a:t>to</a:t>
            </a:r>
            <a:r>
              <a:rPr lang="en-US" altLang="en-US" sz="2400"/>
              <a:t> end-1</a:t>
            </a:r>
          </a:p>
          <a:p>
            <a:pPr lvl="4"/>
            <a:r>
              <a:rPr lang="en-US" altLang="en-US" sz="2400">
                <a:solidFill>
                  <a:schemeClr val="hlink"/>
                </a:solidFill>
              </a:rPr>
              <a:t>for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hlink"/>
                </a:solidFill>
              </a:rPr>
              <a:t>each</a:t>
            </a:r>
            <a:r>
              <a:rPr lang="en-US" altLang="en-US" sz="2400"/>
              <a:t> rule R of the form X </a:t>
            </a:r>
            <a:r>
              <a:rPr lang="en-US" altLang="en-US" sz="2400">
                <a:sym typeface="Wingdings" charset="2"/>
              </a:rPr>
              <a:t> Y Z </a:t>
            </a:r>
          </a:p>
          <a:p>
            <a:pPr lvl="4"/>
            <a:r>
              <a:rPr lang="en-US" altLang="en-US" sz="2400">
                <a:solidFill>
                  <a:srgbClr val="FF0000"/>
                </a:solidFill>
              </a:rPr>
              <a:t>     chart[X,start,end]</a:t>
            </a:r>
            <a:r>
              <a:rPr lang="en-US" altLang="en-US" sz="2400">
                <a:solidFill>
                  <a:srgbClr val="3399FF"/>
                </a:solidFill>
              </a:rPr>
              <a:t> </a:t>
            </a:r>
            <a:r>
              <a:rPr lang="en-US" altLang="en-US" b="1">
                <a:solidFill>
                  <a:schemeClr val="accent1"/>
                </a:solidFill>
                <a:sym typeface="Symbol" charset="2"/>
              </a:rPr>
              <a:t>=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 </a:t>
            </a:r>
            <a:r>
              <a:rPr lang="en-US" altLang="en-US" sz="2400">
                <a:solidFill>
                  <a:srgbClr val="FF00FF"/>
                </a:solidFill>
              </a:rPr>
              <a:t>semiring_weight(R)</a:t>
            </a:r>
            <a:r>
              <a:rPr lang="en-US" altLang="en-US" sz="2400">
                <a:solidFill>
                  <a:srgbClr val="3399FF"/>
                </a:solidFill>
              </a:rPr>
              <a:t> </a:t>
            </a:r>
            <a:r>
              <a:rPr lang="en-US" altLang="en-US" sz="2400" b="1">
                <a:solidFill>
                  <a:schemeClr val="accent1"/>
                </a:solidFill>
                <a:sym typeface="Symbol" charset="2"/>
              </a:rPr>
              <a:t></a:t>
            </a:r>
            <a:r>
              <a:rPr lang="en-US" altLang="en-US" sz="2400">
                <a:solidFill>
                  <a:srgbClr val="3399FF"/>
                </a:solidFill>
              </a:rPr>
              <a:t> </a:t>
            </a:r>
            <a:br>
              <a:rPr lang="en-US" altLang="en-US" sz="2400">
                <a:solidFill>
                  <a:srgbClr val="3399FF"/>
                </a:solidFill>
              </a:rPr>
            </a:br>
            <a:r>
              <a:rPr lang="en-US" altLang="en-US" sz="2400">
                <a:solidFill>
                  <a:srgbClr val="FF0000"/>
                </a:solidFill>
                <a:sym typeface="Symbol" charset="2"/>
              </a:rPr>
              <a:t>        </a:t>
            </a:r>
            <a:r>
              <a:rPr lang="en-US" altLang="en-US" sz="2400">
                <a:solidFill>
                  <a:srgbClr val="3399FF"/>
                </a:solidFill>
                <a:sym typeface="Symbol" charset="2"/>
              </a:rPr>
              <a:t>chart[Y,start,mid]</a:t>
            </a:r>
            <a:r>
              <a:rPr lang="en-US" altLang="en-US" sz="2400">
                <a:solidFill>
                  <a:srgbClr val="3399FF"/>
                </a:solidFill>
              </a:rPr>
              <a:t> </a:t>
            </a:r>
            <a:r>
              <a:rPr lang="en-US" altLang="en-US" sz="2400" b="1">
                <a:solidFill>
                  <a:schemeClr val="accent1"/>
                </a:solidFill>
                <a:sym typeface="Symbol" charset="2"/>
              </a:rPr>
              <a:t></a:t>
            </a:r>
            <a:r>
              <a:rPr lang="en-US" altLang="en-US" sz="2400">
                <a:solidFill>
                  <a:srgbClr val="3399FF"/>
                </a:solidFill>
                <a:sym typeface="Symbol" charset="2"/>
              </a:rPr>
              <a:t> chart[Z,mid,end]</a:t>
            </a:r>
          </a:p>
          <a:p>
            <a:r>
              <a:rPr lang="en-US" altLang="en-US" sz="2400">
                <a:solidFill>
                  <a:schemeClr val="hlink"/>
                </a:solidFill>
                <a:sym typeface="Symbol" charset="2"/>
              </a:rPr>
              <a:t>return</a:t>
            </a:r>
            <a:r>
              <a:rPr lang="en-US" altLang="en-US" sz="2400">
                <a:solidFill>
                  <a:srgbClr val="3399FF"/>
                </a:solidFill>
                <a:sym typeface="Symbol" charset="2"/>
              </a:rPr>
              <a:t> chart[ROOT,0,n]</a:t>
            </a:r>
          </a:p>
        </p:txBody>
      </p:sp>
      <p:sp>
        <p:nvSpPr>
          <p:cNvPr id="145411" name="Rectangle 36"/>
          <p:cNvSpPr>
            <a:spLocks noChangeArrowheads="1"/>
          </p:cNvSpPr>
          <p:nvPr/>
        </p:nvSpPr>
        <p:spPr bwMode="auto">
          <a:xfrm>
            <a:off x="1828800" y="1600200"/>
            <a:ext cx="8839200" cy="52578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11700">
              <a:solidFill>
                <a:srgbClr val="FF00FF"/>
              </a:solidFill>
            </a:endParaRPr>
          </a:p>
        </p:txBody>
      </p:sp>
      <p:sp>
        <p:nvSpPr>
          <p:cNvPr id="145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A0E79F0-A8F7-4149-B0A4-EE1F4AEE825E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62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1454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Weighted CKY, </a:t>
            </a:r>
            <a:r>
              <a:rPr lang="en-US" altLang="en-US" sz="3600" u="sng"/>
              <a:t>general</a:t>
            </a:r>
            <a:r>
              <a:rPr lang="en-US" altLang="en-US" sz="3600"/>
              <a:t> version</a:t>
            </a:r>
          </a:p>
        </p:txBody>
      </p:sp>
      <p:graphicFrame>
        <p:nvGraphicFramePr>
          <p:cNvPr id="472106" name="Group 42"/>
          <p:cNvGraphicFramePr>
            <a:graphicFrameLocks noGrp="1"/>
          </p:cNvGraphicFramePr>
          <p:nvPr>
            <p:extLst/>
          </p:nvPr>
        </p:nvGraphicFramePr>
        <p:xfrm>
          <a:off x="2362200" y="3352800"/>
          <a:ext cx="7442200" cy="2076452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charset="0"/>
                        </a:rPr>
                        <a:t>Output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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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charset="0"/>
                          <a:sym typeface="Wingdings" charset="2"/>
                        </a:rPr>
                        <a:t>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prob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(inside)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[0,1]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+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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min weight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[0,</a:t>
                      </a: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]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+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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recognizer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{true,false}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false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642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6DB34FA-2126-B24A-9527-00BFF9C909F7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63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149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Weight Semirings</a:t>
            </a:r>
          </a:p>
        </p:txBody>
      </p:sp>
      <p:graphicFrame>
        <p:nvGraphicFramePr>
          <p:cNvPr id="471285" name="Group 245"/>
          <p:cNvGraphicFramePr>
            <a:graphicFrameLocks noGrp="1"/>
          </p:cNvGraphicFramePr>
          <p:nvPr/>
        </p:nvGraphicFramePr>
        <p:xfrm>
          <a:off x="2209800" y="1600201"/>
          <a:ext cx="8305800" cy="3664259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charset="0"/>
                        </a:rPr>
                        <a:t>weights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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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charset="0"/>
                          <a:sym typeface="Wingdings" charset="2"/>
                        </a:rPr>
                        <a:t>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charset="0"/>
                          <a:sym typeface="Wingdings" charset="2"/>
                        </a:rPr>
                        <a:t>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prob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(inside)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[0,1]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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max prob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[0,1]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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min weight</a:t>
                      </a:r>
                      <a:b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</a:b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= 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-log(max prob)</a:t>
                      </a: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[0,</a:t>
                      </a: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]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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log(total prob)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[-</a:t>
                      </a: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,0]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log+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-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recognizer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{true,false}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false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true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71297" name="Group 257"/>
          <p:cNvGrpSpPr>
            <a:grpSpLocks/>
          </p:cNvGrpSpPr>
          <p:nvPr/>
        </p:nvGrpSpPr>
        <p:grpSpPr bwMode="auto">
          <a:xfrm>
            <a:off x="3048001" y="4051300"/>
            <a:ext cx="5986463" cy="2670174"/>
            <a:chOff x="960" y="2552"/>
            <a:chExt cx="3771" cy="1682"/>
          </a:xfrm>
        </p:grpSpPr>
        <p:sp>
          <p:nvSpPr>
            <p:cNvPr id="149575" name="Oval 240"/>
            <p:cNvSpPr>
              <a:spLocks noChangeArrowheads="1"/>
            </p:cNvSpPr>
            <p:nvPr/>
          </p:nvSpPr>
          <p:spPr bwMode="auto">
            <a:xfrm>
              <a:off x="3350" y="2552"/>
              <a:ext cx="164" cy="5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149576" name="Line 241"/>
            <p:cNvSpPr>
              <a:spLocks noChangeShapeType="1"/>
            </p:cNvSpPr>
            <p:nvPr/>
          </p:nvSpPr>
          <p:spPr bwMode="auto">
            <a:xfrm flipH="1">
              <a:off x="2544" y="2937"/>
              <a:ext cx="720" cy="11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9577" name="Text Box 242"/>
            <p:cNvSpPr txBox="1">
              <a:spLocks noChangeArrowheads="1"/>
            </p:cNvSpPr>
            <p:nvPr/>
          </p:nvSpPr>
          <p:spPr bwMode="auto">
            <a:xfrm>
              <a:off x="960" y="3984"/>
              <a:ext cx="37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</a:rPr>
                <a:t>lp </a:t>
              </a:r>
              <a:r>
                <a:rPr kumimoji="0" lang="en-US" altLang="en-US" sz="2000">
                  <a:solidFill>
                    <a:srgbClr val="FF0000"/>
                  </a:solidFill>
                  <a:sym typeface="Symbol" charset="2"/>
                </a:rPr>
                <a:t> lq = </a:t>
              </a:r>
              <a:r>
                <a:rPr kumimoji="0" lang="en-US" altLang="en-US" sz="2000">
                  <a:solidFill>
                    <a:srgbClr val="FF0000"/>
                  </a:solidFill>
                </a:rPr>
                <a:t>log(exp(lp)+exp(lq)), denoted log+(lp,lq) </a:t>
              </a:r>
            </a:p>
          </p:txBody>
        </p:sp>
      </p:grpSp>
      <p:sp>
        <p:nvSpPr>
          <p:cNvPr id="471286" name="Freeform 246"/>
          <p:cNvSpPr>
            <a:spLocks/>
          </p:cNvSpPr>
          <p:nvPr/>
        </p:nvSpPr>
        <p:spPr bwMode="auto">
          <a:xfrm>
            <a:off x="1600200" y="3282434"/>
            <a:ext cx="685800" cy="369332"/>
          </a:xfrm>
          <a:custGeom>
            <a:avLst/>
            <a:gdLst>
              <a:gd name="T0" fmla="*/ 2147483646 w 192"/>
              <a:gd name="T1" fmla="*/ 0 h 624"/>
              <a:gd name="T2" fmla="*/ 0 w 192"/>
              <a:gd name="T3" fmla="*/ 2147483646 h 624"/>
              <a:gd name="T4" fmla="*/ 2147483646 w 192"/>
              <a:gd name="T5" fmla="*/ 2147483646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624">
                <a:moveTo>
                  <a:pt x="192" y="0"/>
                </a:moveTo>
                <a:cubicBezTo>
                  <a:pt x="96" y="116"/>
                  <a:pt x="0" y="232"/>
                  <a:pt x="0" y="336"/>
                </a:cubicBezTo>
                <a:cubicBezTo>
                  <a:pt x="0" y="440"/>
                  <a:pt x="160" y="576"/>
                  <a:pt x="192" y="62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71288" name="Group 248"/>
          <p:cNvGrpSpPr>
            <a:grpSpLocks/>
          </p:cNvGrpSpPr>
          <p:nvPr/>
        </p:nvGrpSpPr>
        <p:grpSpPr bwMode="auto">
          <a:xfrm>
            <a:off x="1687514" y="3092451"/>
            <a:ext cx="598487" cy="657225"/>
            <a:chOff x="103" y="1948"/>
            <a:chExt cx="377" cy="414"/>
          </a:xfrm>
        </p:grpSpPr>
        <p:sp>
          <p:nvSpPr>
            <p:cNvPr id="149573" name="Freeform 244"/>
            <p:cNvSpPr>
              <a:spLocks/>
            </p:cNvSpPr>
            <p:nvPr/>
          </p:nvSpPr>
          <p:spPr bwMode="auto">
            <a:xfrm>
              <a:off x="288" y="1948"/>
              <a:ext cx="192" cy="233"/>
            </a:xfrm>
            <a:custGeom>
              <a:avLst/>
              <a:gdLst>
                <a:gd name="T0" fmla="*/ 192 w 192"/>
                <a:gd name="T1" fmla="*/ 0 h 624"/>
                <a:gd name="T2" fmla="*/ 0 w 192"/>
                <a:gd name="T3" fmla="*/ 78 h 624"/>
                <a:gd name="T4" fmla="*/ 192 w 192"/>
                <a:gd name="T5" fmla="*/ 145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624">
                  <a:moveTo>
                    <a:pt x="192" y="0"/>
                  </a:moveTo>
                  <a:cubicBezTo>
                    <a:pt x="96" y="116"/>
                    <a:pt x="0" y="232"/>
                    <a:pt x="0" y="336"/>
                  </a:cubicBezTo>
                  <a:cubicBezTo>
                    <a:pt x="0" y="440"/>
                    <a:pt x="160" y="576"/>
                    <a:pt x="192" y="62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9574" name="Text Box 247"/>
            <p:cNvSpPr txBox="1">
              <a:spLocks noChangeArrowheads="1"/>
            </p:cNvSpPr>
            <p:nvPr/>
          </p:nvSpPr>
          <p:spPr bwMode="auto">
            <a:xfrm>
              <a:off x="103" y="2112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</a:rPr>
                <a:t>log</a:t>
              </a:r>
            </a:p>
          </p:txBody>
        </p:sp>
      </p:grpSp>
      <p:grpSp>
        <p:nvGrpSpPr>
          <p:cNvPr id="471298" name="Group 258"/>
          <p:cNvGrpSpPr>
            <a:grpSpLocks/>
          </p:cNvGrpSpPr>
          <p:nvPr/>
        </p:nvGrpSpPr>
        <p:grpSpPr bwMode="auto">
          <a:xfrm>
            <a:off x="6240464" y="4046538"/>
            <a:ext cx="4452937" cy="2143126"/>
            <a:chOff x="2971" y="2549"/>
            <a:chExt cx="2805" cy="1350"/>
          </a:xfrm>
        </p:grpSpPr>
        <p:sp>
          <p:nvSpPr>
            <p:cNvPr id="149570" name="Oval 250"/>
            <p:cNvSpPr>
              <a:spLocks noChangeArrowheads="1"/>
            </p:cNvSpPr>
            <p:nvPr/>
          </p:nvSpPr>
          <p:spPr bwMode="auto">
            <a:xfrm>
              <a:off x="3854" y="2549"/>
              <a:ext cx="528" cy="5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149571" name="Line 251"/>
            <p:cNvSpPr>
              <a:spLocks noChangeShapeType="1"/>
            </p:cNvSpPr>
            <p:nvPr/>
          </p:nvSpPr>
          <p:spPr bwMode="auto">
            <a:xfrm>
              <a:off x="4211" y="2976"/>
              <a:ext cx="144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9572" name="Text Box 252"/>
            <p:cNvSpPr txBox="1">
              <a:spLocks noChangeArrowheads="1"/>
            </p:cNvSpPr>
            <p:nvPr/>
          </p:nvSpPr>
          <p:spPr bwMode="auto">
            <a:xfrm>
              <a:off x="2971" y="3649"/>
              <a:ext cx="28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</a:rPr>
                <a:t>lp </a:t>
              </a:r>
              <a:r>
                <a:rPr kumimoji="0" lang="en-US" altLang="en-US" sz="2000">
                  <a:solidFill>
                    <a:srgbClr val="FF0000"/>
                  </a:solidFill>
                  <a:sym typeface="Symbol" charset="2"/>
                </a:rPr>
                <a:t> </a:t>
              </a:r>
              <a:r>
                <a:rPr kumimoji="0" lang="en-US" altLang="en-US" sz="2000">
                  <a:solidFill>
                    <a:srgbClr val="FF0000"/>
                  </a:solidFill>
                </a:rPr>
                <a:t>lq = log(exp(lp)</a:t>
              </a:r>
              <a:r>
                <a:rPr kumimoji="0" lang="en-US" altLang="en-US" sz="2000">
                  <a:solidFill>
                    <a:srgbClr val="FF0000"/>
                  </a:solidFill>
                  <a:sym typeface="Symbol" charset="2"/>
                </a:rPr>
                <a:t></a:t>
              </a:r>
              <a:r>
                <a:rPr kumimoji="0" lang="en-US" altLang="en-US" sz="2000">
                  <a:solidFill>
                    <a:srgbClr val="FF0000"/>
                  </a:solidFill>
                </a:rPr>
                <a:t>exp(lq)) = lp+lq</a:t>
              </a:r>
            </a:p>
          </p:txBody>
        </p:sp>
      </p:grpSp>
      <p:grpSp>
        <p:nvGrpSpPr>
          <p:cNvPr id="471296" name="Group 256"/>
          <p:cNvGrpSpPr>
            <a:grpSpLocks/>
          </p:cNvGrpSpPr>
          <p:nvPr/>
        </p:nvGrpSpPr>
        <p:grpSpPr bwMode="auto">
          <a:xfrm>
            <a:off x="2209800" y="4046539"/>
            <a:ext cx="2895600" cy="2278063"/>
            <a:chOff x="432" y="2549"/>
            <a:chExt cx="1824" cy="1435"/>
          </a:xfrm>
        </p:grpSpPr>
        <p:sp>
          <p:nvSpPr>
            <p:cNvPr id="149567" name="Text Box 253"/>
            <p:cNvSpPr txBox="1">
              <a:spLocks noChangeArrowheads="1"/>
            </p:cNvSpPr>
            <p:nvPr/>
          </p:nvSpPr>
          <p:spPr bwMode="auto">
            <a:xfrm>
              <a:off x="432" y="3350"/>
              <a:ext cx="182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 err="1">
                  <a:solidFill>
                    <a:srgbClr val="FF0000"/>
                  </a:solidFill>
                </a:rPr>
                <a:t>Semiring</a:t>
              </a:r>
              <a:r>
                <a:rPr kumimoji="0" lang="en-US" altLang="en-US" sz="2000" dirty="0">
                  <a:solidFill>
                    <a:srgbClr val="FF0000"/>
                  </a:solidFill>
                </a:rPr>
                <a:t> elements are </a:t>
              </a:r>
              <a:br>
                <a:rPr kumimoji="0" lang="en-US" altLang="en-US" sz="2000" dirty="0">
                  <a:solidFill>
                    <a:srgbClr val="FF0000"/>
                  </a:solidFill>
                </a:rPr>
              </a:br>
              <a:r>
                <a:rPr kumimoji="0" lang="en-US" altLang="en-US" sz="2000" dirty="0">
                  <a:solidFill>
                    <a:srgbClr val="FF0000"/>
                  </a:solidFill>
                </a:rPr>
                <a:t>log-probabilities </a:t>
              </a:r>
              <a:r>
                <a:rPr kumimoji="0" lang="en-US" altLang="en-US" sz="2000" dirty="0" err="1">
                  <a:solidFill>
                    <a:srgbClr val="FF0000"/>
                  </a:solidFill>
                </a:rPr>
                <a:t>lp</a:t>
              </a:r>
              <a:r>
                <a:rPr kumimoji="0" lang="en-US" altLang="en-US" sz="2000" dirty="0">
                  <a:solidFill>
                    <a:srgbClr val="FF0000"/>
                  </a:solidFill>
                </a:rPr>
                <a:t>, </a:t>
              </a:r>
              <a:r>
                <a:rPr kumimoji="0" lang="en-US" altLang="en-US" sz="2000" dirty="0" err="1">
                  <a:solidFill>
                    <a:srgbClr val="FF0000"/>
                  </a:solidFill>
                </a:rPr>
                <a:t>lq</a:t>
              </a:r>
              <a:r>
                <a:rPr kumimoji="0" lang="en-US" altLang="en-US" sz="2000" dirty="0">
                  <a:solidFill>
                    <a:srgbClr val="FF0000"/>
                  </a:solidFill>
                </a:rPr>
                <a:t>; </a:t>
              </a:r>
              <a:br>
                <a:rPr kumimoji="0" lang="en-US" altLang="en-US" sz="2000" dirty="0">
                  <a:solidFill>
                    <a:srgbClr val="FF0000"/>
                  </a:solidFill>
                </a:rPr>
              </a:br>
              <a:r>
                <a:rPr kumimoji="0" lang="en-US" altLang="en-US" sz="2000" dirty="0">
                  <a:solidFill>
                    <a:srgbClr val="FF0000"/>
                  </a:solidFill>
                </a:rPr>
                <a:t>helps prevent underflow</a:t>
              </a:r>
            </a:p>
          </p:txBody>
        </p:sp>
        <p:sp>
          <p:nvSpPr>
            <p:cNvPr id="149568" name="Oval 254"/>
            <p:cNvSpPr>
              <a:spLocks noChangeArrowheads="1"/>
            </p:cNvSpPr>
            <p:nvPr/>
          </p:nvSpPr>
          <p:spPr bwMode="auto">
            <a:xfrm>
              <a:off x="480" y="2549"/>
              <a:ext cx="1536" cy="5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149569" name="Line 255"/>
            <p:cNvSpPr>
              <a:spLocks noChangeShapeType="1"/>
            </p:cNvSpPr>
            <p:nvPr/>
          </p:nvSpPr>
          <p:spPr bwMode="auto">
            <a:xfrm>
              <a:off x="1728" y="2928"/>
              <a:ext cx="48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300" name="Freeform 260"/>
          <p:cNvSpPr>
            <a:spLocks/>
          </p:cNvSpPr>
          <p:nvPr/>
        </p:nvSpPr>
        <p:spPr bwMode="auto">
          <a:xfrm>
            <a:off x="8239126" y="3206234"/>
            <a:ext cx="184731" cy="369332"/>
          </a:xfrm>
          <a:custGeom>
            <a:avLst/>
            <a:gdLst>
              <a:gd name="T0" fmla="*/ 2147483646 w 200"/>
              <a:gd name="T1" fmla="*/ 2147483646 h 1104"/>
              <a:gd name="T2" fmla="*/ 2147483646 w 200"/>
              <a:gd name="T3" fmla="*/ 2147483646 h 1104"/>
              <a:gd name="T4" fmla="*/ 0 w 200"/>
              <a:gd name="T5" fmla="*/ 0 h 1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0" h="1104">
                <a:moveTo>
                  <a:pt x="48" y="1104"/>
                </a:moveTo>
                <a:cubicBezTo>
                  <a:pt x="124" y="884"/>
                  <a:pt x="200" y="664"/>
                  <a:pt x="192" y="480"/>
                </a:cubicBezTo>
                <a:cubicBezTo>
                  <a:pt x="184" y="296"/>
                  <a:pt x="92" y="148"/>
                  <a:pt x="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ysDot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301" name="Freeform 261"/>
          <p:cNvSpPr>
            <a:spLocks/>
          </p:cNvSpPr>
          <p:nvPr/>
        </p:nvSpPr>
        <p:spPr bwMode="auto">
          <a:xfrm>
            <a:off x="7239001" y="3206234"/>
            <a:ext cx="184731" cy="369332"/>
          </a:xfrm>
          <a:custGeom>
            <a:avLst/>
            <a:gdLst>
              <a:gd name="T0" fmla="*/ 2147483646 w 200"/>
              <a:gd name="T1" fmla="*/ 2147483646 h 1104"/>
              <a:gd name="T2" fmla="*/ 2147483646 w 200"/>
              <a:gd name="T3" fmla="*/ 2147483646 h 1104"/>
              <a:gd name="T4" fmla="*/ 0 w 200"/>
              <a:gd name="T5" fmla="*/ 0 h 1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0" h="1104">
                <a:moveTo>
                  <a:pt x="48" y="1104"/>
                </a:moveTo>
                <a:cubicBezTo>
                  <a:pt x="124" y="884"/>
                  <a:pt x="200" y="664"/>
                  <a:pt x="192" y="480"/>
                </a:cubicBezTo>
                <a:cubicBezTo>
                  <a:pt x="184" y="296"/>
                  <a:pt x="92" y="148"/>
                  <a:pt x="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ysDot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86" grpId="0" animBg="1"/>
      <p:bldP spid="471300" grpId="0" animBg="1"/>
      <p:bldP spid="47130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C10097C-3783-E747-BBE9-10EA13F17094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64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147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Other Uses of </a:t>
            </a:r>
            <a:r>
              <a:rPr lang="en-US" altLang="en-US" b="1" dirty="0" err="1"/>
              <a:t>Semirings</a:t>
            </a:r>
            <a:endParaRPr lang="en-US" altLang="en-US" b="1" dirty="0"/>
          </a:p>
        </p:txBody>
      </p:sp>
      <p:sp>
        <p:nvSpPr>
          <p:cNvPr id="147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458200" cy="4953000"/>
          </a:xfrm>
        </p:spPr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 err="1"/>
              <a:t>semiring</a:t>
            </a:r>
            <a:r>
              <a:rPr lang="en-US" altLang="en-US" sz="2400" dirty="0"/>
              <a:t> weight of a constituent, Chart[</a:t>
            </a:r>
            <a:r>
              <a:rPr lang="en-US" altLang="en-US" sz="2400" dirty="0" err="1"/>
              <a:t>X,i,k</a:t>
            </a:r>
            <a:r>
              <a:rPr lang="en-US" altLang="en-US" sz="2400" dirty="0"/>
              <a:t>], is a flexible bookkeeping device.</a:t>
            </a:r>
          </a:p>
          <a:p>
            <a:r>
              <a:rPr lang="en-US" altLang="en-US" sz="2400" dirty="0"/>
              <a:t>If you want to build up information about larger constituents from smaller ones, design a </a:t>
            </a:r>
            <a:r>
              <a:rPr lang="en-US" altLang="en-US" sz="2400" dirty="0" err="1"/>
              <a:t>semiring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/>
              <a:t>Probability of best parse, or its log</a:t>
            </a:r>
          </a:p>
          <a:p>
            <a:pPr lvl="1"/>
            <a:r>
              <a:rPr lang="en-US" altLang="en-US" sz="2000" dirty="0"/>
              <a:t>Number of parses</a:t>
            </a:r>
          </a:p>
          <a:p>
            <a:pPr lvl="1"/>
            <a:r>
              <a:rPr lang="en-US" altLang="en-US" sz="2000" dirty="0"/>
              <a:t>Total probability of all parses, or its log</a:t>
            </a:r>
          </a:p>
          <a:p>
            <a:pPr lvl="1"/>
            <a:r>
              <a:rPr lang="en-US" altLang="en-US" sz="2000" dirty="0"/>
              <a:t>The gradient of the total log-probability with respect to the parameters (use this to optimize the grammar weights)</a:t>
            </a:r>
          </a:p>
          <a:p>
            <a:pPr lvl="1"/>
            <a:r>
              <a:rPr lang="en-US" altLang="en-US" sz="2000" dirty="0"/>
              <a:t>The entropy of the probability distribution over parses</a:t>
            </a:r>
          </a:p>
          <a:p>
            <a:pPr lvl="1"/>
            <a:r>
              <a:rPr lang="en-US" altLang="en-US" sz="2000" dirty="0"/>
              <a:t>The 5 most probable parses</a:t>
            </a:r>
          </a:p>
        </p:txBody>
      </p:sp>
    </p:spTree>
    <p:extLst>
      <p:ext uri="{BB962C8B-B14F-4D97-AF65-F5344CB8AC3E}">
        <p14:creationId xmlns:p14="http://schemas.microsoft.com/office/powerpoint/2010/main" val="40315362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</a:rPr>
              <a:t>600.465 - Intro to NLP - J. Eisner</a:t>
            </a:r>
          </a:p>
        </p:txBody>
      </p:sp>
      <p:sp>
        <p:nvSpPr>
          <p:cNvPr id="155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582E16D-F00D-D44F-8CA0-30B38C218131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65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200" b="1" dirty="0"/>
              <a:t>The </a:t>
            </a:r>
            <a:r>
              <a:rPr lang="en-US" altLang="en-US" sz="3200" b="1" dirty="0" err="1"/>
              <a:t>Semiring</a:t>
            </a:r>
            <a:r>
              <a:rPr lang="en-US" altLang="en-US" sz="3200" b="1" dirty="0"/>
              <a:t> Axioms</a:t>
            </a:r>
          </a:p>
        </p:txBody>
      </p:sp>
      <p:sp>
        <p:nvSpPr>
          <p:cNvPr id="155653" name="Text Box 3"/>
          <p:cNvSpPr txBox="1">
            <a:spLocks noChangeArrowheads="1"/>
          </p:cNvSpPr>
          <p:nvPr/>
        </p:nvSpPr>
        <p:spPr bwMode="auto">
          <a:xfrm>
            <a:off x="1752600" y="1447801"/>
            <a:ext cx="7543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342900" algn="l"/>
              </a:tabLst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342900" algn="l"/>
              </a:tabLst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solidFill>
                  <a:srgbClr val="FF00FF"/>
                </a:solidFill>
                <a:latin typeface="Courier New" charset="0"/>
              </a:rPr>
              <a:t>public interface Semiring&lt;K extends Semiring&gt; {</a:t>
            </a:r>
            <a:r>
              <a:rPr kumimoji="0" lang="en-US" altLang="en-US" sz="2000">
                <a:latin typeface="Courier New" charset="0"/>
              </a:rPr>
              <a:t>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urier New" charset="0"/>
              </a:rPr>
              <a:t>	public K </a:t>
            </a:r>
            <a:r>
              <a:rPr kumimoji="0" lang="en-US" altLang="en-US" sz="2000" b="1">
                <a:solidFill>
                  <a:srgbClr val="FF00FF"/>
                </a:solidFill>
                <a:latin typeface="Courier New" charset="0"/>
              </a:rPr>
              <a:t>oplus</a:t>
            </a:r>
            <a:r>
              <a:rPr kumimoji="0" lang="en-US" altLang="en-US" sz="2000">
                <a:latin typeface="Courier New" charset="0"/>
              </a:rPr>
              <a:t>(K k);   // </a:t>
            </a:r>
            <a:r>
              <a:rPr kumimoji="0" lang="en-US" altLang="en-US" sz="2000">
                <a:latin typeface="Courier New" charset="0"/>
                <a:sym typeface="Symbol" charset="2"/>
              </a:rPr>
              <a:t>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urier New" charset="0"/>
              </a:rPr>
              <a:t>	public K </a:t>
            </a:r>
            <a:r>
              <a:rPr kumimoji="0" lang="en-US" altLang="en-US" sz="2000" b="1">
                <a:solidFill>
                  <a:srgbClr val="FF00FF"/>
                </a:solidFill>
                <a:latin typeface="Courier New" charset="0"/>
              </a:rPr>
              <a:t>otimes</a:t>
            </a:r>
            <a:r>
              <a:rPr kumimoji="0" lang="en-US" altLang="en-US" sz="2000">
                <a:latin typeface="Courier New" charset="0"/>
              </a:rPr>
              <a:t>(K k);  // </a:t>
            </a:r>
            <a:r>
              <a:rPr kumimoji="0" lang="en-US" altLang="en-US" sz="2000">
                <a:latin typeface="Courier New" charset="0"/>
                <a:sym typeface="Symbol" charset="2"/>
              </a:rPr>
              <a:t></a:t>
            </a:r>
            <a:r>
              <a:rPr kumimoji="0" lang="en-US" altLang="en-US" sz="2000">
                <a:latin typeface="Courier New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urier New" charset="0"/>
              </a:rPr>
              <a:t>	public K </a:t>
            </a:r>
            <a:r>
              <a:rPr kumimoji="0" lang="en-US" altLang="en-US" sz="2000" b="1">
                <a:solidFill>
                  <a:srgbClr val="FF00FF"/>
                </a:solidFill>
                <a:latin typeface="Courier New" charset="0"/>
              </a:rPr>
              <a:t>zero</a:t>
            </a:r>
            <a:r>
              <a:rPr kumimoji="0" lang="en-US" altLang="en-US" sz="2000">
                <a:latin typeface="Courier New" charset="0"/>
              </a:rPr>
              <a:t>();       // </a:t>
            </a:r>
            <a:r>
              <a:rPr kumimoji="0" lang="en-US" altLang="en-US" sz="2000">
                <a:latin typeface="Courier New" charset="0"/>
                <a:sym typeface="Wingdings" charset="2"/>
              </a:rPr>
              <a:t>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urier New" charset="0"/>
              </a:rPr>
              <a:t>	public K </a:t>
            </a:r>
            <a:r>
              <a:rPr kumimoji="0" lang="en-US" altLang="en-US" sz="2000" b="1">
                <a:solidFill>
                  <a:srgbClr val="FF00FF"/>
                </a:solidFill>
                <a:latin typeface="Courier New" charset="0"/>
              </a:rPr>
              <a:t>one</a:t>
            </a:r>
            <a:r>
              <a:rPr kumimoji="0" lang="en-US" altLang="en-US" sz="2000">
                <a:latin typeface="Courier New" charset="0"/>
              </a:rPr>
              <a:t>();        // </a:t>
            </a:r>
            <a:r>
              <a:rPr kumimoji="0" lang="en-US" altLang="en-US" sz="2000">
                <a:latin typeface="Courier New" charset="0"/>
                <a:sym typeface="Wingdings" charset="2"/>
              </a:rPr>
              <a:t>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solidFill>
                  <a:srgbClr val="FF00FF"/>
                </a:solidFill>
                <a:latin typeface="Courier New" charset="0"/>
              </a:rPr>
              <a:t>}</a:t>
            </a:r>
          </a:p>
        </p:txBody>
      </p:sp>
      <p:sp>
        <p:nvSpPr>
          <p:cNvPr id="1556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3505200"/>
            <a:ext cx="8382000" cy="3352800"/>
          </a:xfrm>
          <a:solidFill>
            <a:srgbClr val="FFFFFF"/>
          </a:solidFill>
          <a:ln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marL="290513" indent="-290513">
              <a:buNone/>
            </a:pPr>
            <a:r>
              <a:rPr lang="en-US" altLang="en-US" sz="2000" dirty="0"/>
              <a:t>An implementation of </a:t>
            </a:r>
            <a:r>
              <a:rPr lang="en-US" altLang="en-US" sz="2000" b="1" dirty="0" err="1">
                <a:solidFill>
                  <a:srgbClr val="FF00FF"/>
                </a:solidFill>
                <a:latin typeface="Courier New" charset="0"/>
              </a:rPr>
              <a:t>Semiring</a:t>
            </a:r>
            <a:r>
              <a:rPr lang="en-US" altLang="en-US" sz="2000" dirty="0"/>
              <a:t> must satisfy the </a:t>
            </a:r>
            <a:r>
              <a:rPr lang="en-US" altLang="en-US" sz="2000" dirty="0" err="1"/>
              <a:t>semiring</a:t>
            </a:r>
            <a:r>
              <a:rPr lang="en-US" altLang="en-US" sz="2000" dirty="0"/>
              <a:t> axioms:</a:t>
            </a:r>
          </a:p>
          <a:p>
            <a:pPr marL="290513" indent="-290513"/>
            <a:r>
              <a:rPr lang="en-US" altLang="en-US" sz="2000" dirty="0">
                <a:solidFill>
                  <a:srgbClr val="3399FF"/>
                </a:solidFill>
                <a:sym typeface="Symbol" charset="2"/>
              </a:rPr>
              <a:t>Commutativity of :</a:t>
            </a:r>
            <a:r>
              <a:rPr lang="en-US" altLang="en-US" sz="2000" dirty="0">
                <a:sym typeface="Symbol" charset="2"/>
              </a:rPr>
              <a:t> a  b = b  a</a:t>
            </a:r>
          </a:p>
          <a:p>
            <a:pPr marL="290513" indent="-290513"/>
            <a:r>
              <a:rPr lang="en-US" altLang="en-US" sz="2000" dirty="0">
                <a:solidFill>
                  <a:srgbClr val="3399FF"/>
                </a:solidFill>
              </a:rPr>
              <a:t>Associativity:</a:t>
            </a:r>
            <a:r>
              <a:rPr lang="en-US" altLang="en-US" sz="2000" dirty="0"/>
              <a:t> (a </a:t>
            </a:r>
            <a:r>
              <a:rPr lang="en-US" altLang="en-US" sz="2000" dirty="0">
                <a:sym typeface="Symbol" charset="2"/>
              </a:rPr>
              <a:t> b)  c = a  (b  c),</a:t>
            </a:r>
            <a:br>
              <a:rPr lang="en-US" altLang="en-US" sz="2000" dirty="0">
                <a:sym typeface="Symbol" charset="2"/>
              </a:rPr>
            </a:br>
            <a:r>
              <a:rPr lang="en-US" altLang="en-US" sz="2000" dirty="0">
                <a:sym typeface="Symbol" charset="2"/>
              </a:rPr>
              <a:t>		</a:t>
            </a:r>
            <a:r>
              <a:rPr lang="en-US" altLang="en-US" sz="2000" dirty="0"/>
              <a:t>(a </a:t>
            </a:r>
            <a:r>
              <a:rPr lang="en-US" altLang="en-US" sz="2000" dirty="0">
                <a:sym typeface="Symbol" charset="2"/>
              </a:rPr>
              <a:t> b)  c = a  (b  c)</a:t>
            </a:r>
          </a:p>
          <a:p>
            <a:pPr marL="290513" indent="-290513"/>
            <a:r>
              <a:rPr lang="en-US" altLang="en-US" sz="2000" dirty="0" err="1">
                <a:solidFill>
                  <a:srgbClr val="3399FF"/>
                </a:solidFill>
                <a:sym typeface="Symbol" charset="2"/>
              </a:rPr>
              <a:t>Distributivity</a:t>
            </a:r>
            <a:r>
              <a:rPr lang="en-US" altLang="en-US" sz="2000" dirty="0">
                <a:solidFill>
                  <a:srgbClr val="3399FF"/>
                </a:solidFill>
                <a:sym typeface="Symbol" charset="2"/>
              </a:rPr>
              <a:t>:</a:t>
            </a:r>
            <a:r>
              <a:rPr lang="en-US" altLang="en-US" sz="2000" dirty="0">
                <a:sym typeface="Symbol" charset="2"/>
              </a:rPr>
              <a:t> a  (b  c) = (a  b)  (a  c), </a:t>
            </a:r>
            <a:br>
              <a:rPr lang="en-US" altLang="en-US" sz="2000" dirty="0">
                <a:sym typeface="Symbol" charset="2"/>
              </a:rPr>
            </a:br>
            <a:r>
              <a:rPr lang="en-US" altLang="en-US" sz="2000" dirty="0">
                <a:sym typeface="Symbol" charset="2"/>
              </a:rPr>
              <a:t>	 	 (b  c)  a = (b  a)  (c  a)</a:t>
            </a:r>
          </a:p>
          <a:p>
            <a:pPr marL="290513" indent="-290513"/>
            <a:r>
              <a:rPr lang="en-US" altLang="en-US" sz="2000" dirty="0">
                <a:solidFill>
                  <a:srgbClr val="3399FF"/>
                </a:solidFill>
                <a:sym typeface="Symbol" charset="2"/>
              </a:rPr>
              <a:t>Identities:</a:t>
            </a:r>
            <a:r>
              <a:rPr lang="en-US" altLang="en-US" sz="2000" dirty="0">
                <a:sym typeface="Symbol" charset="2"/>
              </a:rPr>
              <a:t> a  </a:t>
            </a:r>
            <a:r>
              <a:rPr lang="en-US" altLang="en-US" sz="2000" dirty="0">
                <a:sym typeface="Wingdings" charset="2"/>
              </a:rPr>
              <a:t></a:t>
            </a:r>
            <a:r>
              <a:rPr lang="en-US" altLang="en-US" sz="2000" dirty="0">
                <a:sym typeface="Symbol" charset="2"/>
              </a:rPr>
              <a:t> = </a:t>
            </a:r>
            <a:r>
              <a:rPr lang="en-US" altLang="en-US" sz="2000" dirty="0">
                <a:sym typeface="Wingdings" charset="2"/>
              </a:rPr>
              <a:t></a:t>
            </a:r>
            <a:r>
              <a:rPr lang="en-US" altLang="en-US" sz="2000" dirty="0">
                <a:sym typeface="Symbol" charset="2"/>
              </a:rPr>
              <a:t>  a = a,     a  </a:t>
            </a:r>
            <a:r>
              <a:rPr lang="en-US" altLang="en-US" sz="2000" dirty="0">
                <a:sym typeface="Wingdings" charset="2"/>
              </a:rPr>
              <a:t></a:t>
            </a:r>
            <a:r>
              <a:rPr lang="en-US" altLang="en-US" sz="2000" dirty="0">
                <a:sym typeface="Symbol" charset="2"/>
              </a:rPr>
              <a:t> = </a:t>
            </a:r>
            <a:r>
              <a:rPr lang="en-US" altLang="en-US" sz="2000" dirty="0">
                <a:sym typeface="Wingdings" charset="2"/>
              </a:rPr>
              <a:t></a:t>
            </a:r>
            <a:r>
              <a:rPr lang="en-US" altLang="en-US" sz="2000" dirty="0">
                <a:sym typeface="Symbol" charset="2"/>
              </a:rPr>
              <a:t>  a = a</a:t>
            </a:r>
          </a:p>
          <a:p>
            <a:pPr marL="290513" indent="-290513"/>
            <a:r>
              <a:rPr lang="en-US" altLang="en-US" sz="2000" dirty="0">
                <a:solidFill>
                  <a:srgbClr val="3399FF"/>
                </a:solidFill>
                <a:sym typeface="Symbol" charset="2"/>
              </a:rPr>
              <a:t>Annihilation:</a:t>
            </a:r>
            <a:r>
              <a:rPr lang="en-US" altLang="en-US" sz="2000" dirty="0">
                <a:sym typeface="Symbol" charset="2"/>
              </a:rPr>
              <a:t> a  </a:t>
            </a:r>
            <a:r>
              <a:rPr lang="en-US" altLang="en-US" sz="2000" dirty="0">
                <a:sym typeface="Wingdings" charset="2"/>
              </a:rPr>
              <a:t></a:t>
            </a:r>
            <a:r>
              <a:rPr lang="en-US" altLang="en-US" sz="2000" dirty="0">
                <a:sym typeface="Symbol" charset="2"/>
              </a:rPr>
              <a:t> = </a:t>
            </a:r>
            <a:r>
              <a:rPr lang="en-US" altLang="en-US" sz="2000" dirty="0">
                <a:sym typeface="Wingdings" charset="2"/>
              </a:rPr>
              <a:t></a:t>
            </a:r>
            <a:endParaRPr lang="en-US" altLang="en-US" sz="2000" u="sng" dirty="0">
              <a:sym typeface="Symbol" charset="2"/>
            </a:endParaRPr>
          </a:p>
          <a:p>
            <a:pPr marL="290513" indent="-290513">
              <a:buNone/>
            </a:pPr>
            <a:r>
              <a:rPr lang="en-US" altLang="en-US" sz="2000" dirty="0">
                <a:sym typeface="Symbol" charset="2"/>
              </a:rPr>
              <a:t>Otherwise the parser won’t work correctly.  </a:t>
            </a:r>
          </a:p>
        </p:txBody>
      </p:sp>
    </p:spTree>
    <p:extLst>
      <p:ext uri="{BB962C8B-B14F-4D97-AF65-F5344CB8AC3E}">
        <p14:creationId xmlns:p14="http://schemas.microsoft.com/office/powerpoint/2010/main" val="42250800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4" name="Problems with PCF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Problems with </a:t>
            </a:r>
            <a:r>
              <a:rPr lang="en-US" b="1" dirty="0"/>
              <a:t>vanilla </a:t>
            </a:r>
            <a:r>
              <a:rPr b="1" dirty="0"/>
              <a:t>PCFGs</a:t>
            </a:r>
          </a:p>
        </p:txBody>
      </p:sp>
      <p:sp>
        <p:nvSpPr>
          <p:cNvPr id="8925" name="Using the approach just described (“vanilla PCFG”), a CKY parser scores about 73% F1. State of the art parsers are in the mid-90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Using the approach just described (“vanilla PCFG”), a CKY parser scores about 73% F1. State of the art parsers are in the mid-90s</a:t>
            </a:r>
          </a:p>
          <a:p>
            <a:r>
              <a:rPr dirty="0"/>
              <a:t>Why so </a:t>
            </a:r>
            <a:r>
              <a:t>bad?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37965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5" grpId="0" build="p" bldLvl="5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fld id="{171CF1BC-B70D-9648-AE62-47188B94A0EC}" type="slidenum">
              <a:rPr lang="en-US" altLang="en-US" sz="1200">
                <a:latin typeface="Garamond" charset="0"/>
                <a:ea typeface="Arial" charset="0"/>
              </a:rPr>
              <a:pPr algn="l" eaLnBrk="1" hangingPunct="1"/>
              <a:t>67</a:t>
            </a:fld>
            <a:endParaRPr lang="en-US" altLang="en-US" sz="1200">
              <a:latin typeface="Garamond" charset="0"/>
              <a:ea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Parameterization …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65893" name="Rectangle 4"/>
          <p:cNvSpPr>
            <a:spLocks noChangeArrowheads="1"/>
          </p:cNvSpPr>
          <p:nvPr/>
        </p:nvSpPr>
        <p:spPr bwMode="auto">
          <a:xfrm>
            <a:off x="1676400" y="2743200"/>
            <a:ext cx="8991600" cy="441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2300" dirty="0">
                <a:solidFill>
                  <a:srgbClr val="174CE1"/>
                </a:solidFill>
              </a:rPr>
              <a:t>rewrite(X,Y,Z)</a:t>
            </a:r>
            <a:r>
              <a:rPr lang="en-US" altLang="en-US" sz="2300" dirty="0"/>
              <a:t>’s value represents the rule probability p(Y Z | X).</a:t>
            </a:r>
          </a:p>
          <a:p>
            <a:pPr algn="l" eaLnBrk="1" hangingPunct="1"/>
            <a:r>
              <a:rPr lang="en-US" altLang="en-US" sz="2300" dirty="0"/>
              <a:t>This could be defined by a formula instead of a number.</a:t>
            </a:r>
          </a:p>
          <a:p>
            <a:pPr algn="l" eaLnBrk="1" hangingPunct="1"/>
            <a:r>
              <a:rPr lang="en-US" altLang="en-US" sz="2300" dirty="0"/>
              <a:t>Simple conditional log-linear model (each rule has 4 features):</a:t>
            </a:r>
          </a:p>
          <a:p>
            <a:pPr lvl="1" algn="l" eaLnBrk="1" hangingPunct="1"/>
            <a:r>
              <a:rPr lang="en-US" altLang="en-US" sz="2100" dirty="0" err="1"/>
              <a:t>urewrite</a:t>
            </a:r>
            <a:r>
              <a:rPr lang="en-US" altLang="en-US" sz="2100" dirty="0"/>
              <a:t>(X,Y,Z) *= </a:t>
            </a:r>
            <a:r>
              <a:rPr lang="en-US" altLang="en-US" sz="2100" dirty="0" err="1"/>
              <a:t>exp</a:t>
            </a:r>
            <a:r>
              <a:rPr lang="en-US" altLang="en-US" sz="2100" dirty="0"/>
              <a:t>(</a:t>
            </a:r>
            <a:r>
              <a:rPr lang="en-US" altLang="en-US" sz="2100" dirty="0" err="1"/>
              <a:t>weight_xy</a:t>
            </a:r>
            <a:r>
              <a:rPr lang="en-US" altLang="en-US" sz="2100" dirty="0"/>
              <a:t>(X,Y)).   </a:t>
            </a:r>
            <a:r>
              <a:rPr lang="en-US" altLang="en-US" sz="2100" dirty="0">
                <a:solidFill>
                  <a:schemeClr val="accent2"/>
                </a:solidFill>
                <a:latin typeface="Comic Sans MS" charset="0"/>
              </a:rPr>
              <a:t>% </a:t>
            </a:r>
            <a:r>
              <a:rPr lang="en-US" altLang="en-US" sz="2100" dirty="0" err="1">
                <a:solidFill>
                  <a:schemeClr val="accent2"/>
                </a:solidFill>
                <a:latin typeface="Comic Sans MS" charset="0"/>
              </a:rPr>
              <a:t>exp</a:t>
            </a:r>
            <a:r>
              <a:rPr lang="en-US" altLang="en-US" sz="2100" dirty="0">
                <a:solidFill>
                  <a:schemeClr val="accent2"/>
                </a:solidFill>
                <a:latin typeface="Comic Sans MS" charset="0"/>
              </a:rPr>
              <a:t> </a:t>
            </a:r>
            <a:r>
              <a:rPr lang="en-US" altLang="en-US" sz="21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</a:t>
            </a:r>
            <a:r>
              <a:rPr lang="en-US" altLang="en-US" sz="2100" baseline="-25000" dirty="0" err="1">
                <a:solidFill>
                  <a:schemeClr val="accent2"/>
                </a:solidFill>
                <a:latin typeface="Comic Sans MS" charset="0"/>
                <a:sym typeface="Symbol" charset="2"/>
              </a:rPr>
              <a:t>xy,X,Y</a:t>
            </a:r>
            <a:endParaRPr lang="en-US" altLang="en-US" sz="2100" baseline="-25000" dirty="0">
              <a:solidFill>
                <a:schemeClr val="accent2"/>
              </a:solidFill>
              <a:latin typeface="Comic Sans MS" charset="0"/>
              <a:sym typeface="Symbol" charset="2"/>
            </a:endParaRPr>
          </a:p>
          <a:p>
            <a:pPr lvl="1" algn="l" eaLnBrk="1" hangingPunct="1"/>
            <a:r>
              <a:rPr lang="en-US" altLang="en-US" sz="2100" dirty="0" err="1"/>
              <a:t>urewrite</a:t>
            </a:r>
            <a:r>
              <a:rPr lang="en-US" altLang="en-US" sz="2100" dirty="0"/>
              <a:t>(X,Y,Z) *= </a:t>
            </a:r>
            <a:r>
              <a:rPr lang="en-US" altLang="en-US" sz="2100" dirty="0" err="1"/>
              <a:t>exp</a:t>
            </a:r>
            <a:r>
              <a:rPr lang="en-US" altLang="en-US" sz="2100" dirty="0"/>
              <a:t>(</a:t>
            </a:r>
            <a:r>
              <a:rPr lang="en-US" altLang="en-US" sz="2100" dirty="0" err="1"/>
              <a:t>weight_xz</a:t>
            </a:r>
            <a:r>
              <a:rPr lang="en-US" altLang="en-US" sz="2100" dirty="0"/>
              <a:t>(X,Z)).</a:t>
            </a:r>
          </a:p>
          <a:p>
            <a:pPr lvl="1" algn="l" eaLnBrk="1" hangingPunct="1"/>
            <a:r>
              <a:rPr lang="en-US" altLang="en-US" sz="2100" dirty="0" err="1"/>
              <a:t>urewrite</a:t>
            </a:r>
            <a:r>
              <a:rPr lang="en-US" altLang="en-US" sz="2100" dirty="0"/>
              <a:t>(X,Y,Z) *= </a:t>
            </a:r>
            <a:r>
              <a:rPr lang="en-US" altLang="en-US" sz="2100" dirty="0" err="1"/>
              <a:t>exp</a:t>
            </a:r>
            <a:r>
              <a:rPr lang="en-US" altLang="en-US" sz="2100" dirty="0"/>
              <a:t>(</a:t>
            </a:r>
            <a:r>
              <a:rPr lang="en-US" altLang="en-US" sz="2100" dirty="0" err="1"/>
              <a:t>weight_yz</a:t>
            </a:r>
            <a:r>
              <a:rPr lang="en-US" altLang="en-US" sz="2100" dirty="0"/>
              <a:t>(Y,Z)).</a:t>
            </a:r>
          </a:p>
          <a:p>
            <a:pPr lvl="1" algn="l" eaLnBrk="1" hangingPunct="1"/>
            <a:endParaRPr lang="en-US" altLang="en-US" sz="2100" dirty="0"/>
          </a:p>
          <a:p>
            <a:pPr lvl="1" algn="l" eaLnBrk="1" hangingPunct="1"/>
            <a:r>
              <a:rPr lang="en-US" altLang="en-US" sz="2100" dirty="0" err="1"/>
              <a:t>urewrite</a:t>
            </a:r>
            <a:r>
              <a:rPr lang="en-US" altLang="en-US" sz="2100" dirty="0"/>
              <a:t>(X) += </a:t>
            </a:r>
            <a:r>
              <a:rPr lang="en-US" altLang="en-US" sz="2100" dirty="0" err="1"/>
              <a:t>urewrite</a:t>
            </a:r>
            <a:r>
              <a:rPr lang="en-US" altLang="en-US" sz="2100" dirty="0"/>
              <a:t>(X,Y,Z) for all Y and Z.   </a:t>
            </a:r>
            <a:r>
              <a:rPr lang="en-US" altLang="en-US" sz="2100" dirty="0">
                <a:solidFill>
                  <a:schemeClr val="accent2"/>
                </a:solidFill>
                <a:latin typeface="Comic Sans MS" charset="0"/>
              </a:rPr>
              <a:t>% normalizing constant</a:t>
            </a:r>
          </a:p>
          <a:p>
            <a:pPr lvl="1" algn="l" eaLnBrk="1" hangingPunct="1"/>
            <a:r>
              <a:rPr lang="en-US" altLang="en-US" sz="2100" dirty="0">
                <a:solidFill>
                  <a:srgbClr val="174CE1"/>
                </a:solidFill>
              </a:rPr>
              <a:t>rewrite(X,Y,Z) = </a:t>
            </a:r>
            <a:r>
              <a:rPr lang="en-US" altLang="en-US" sz="2100" dirty="0" err="1">
                <a:solidFill>
                  <a:srgbClr val="174CE1"/>
                </a:solidFill>
              </a:rPr>
              <a:t>urewrite</a:t>
            </a:r>
            <a:r>
              <a:rPr lang="en-US" altLang="en-US" sz="2100" dirty="0">
                <a:solidFill>
                  <a:srgbClr val="174CE1"/>
                </a:solidFill>
              </a:rPr>
              <a:t>(X,Y,Z) / </a:t>
            </a:r>
            <a:r>
              <a:rPr lang="en-US" altLang="en-US" sz="2100" dirty="0" err="1">
                <a:solidFill>
                  <a:srgbClr val="174CE1"/>
                </a:solidFill>
              </a:rPr>
              <a:t>urewrite</a:t>
            </a:r>
            <a:r>
              <a:rPr lang="en-US" altLang="en-US" sz="2100" dirty="0">
                <a:solidFill>
                  <a:srgbClr val="174CE1"/>
                </a:solidFill>
              </a:rPr>
              <a:t>(X).   </a:t>
            </a:r>
            <a:r>
              <a:rPr lang="en-US" altLang="en-US" sz="2100" dirty="0">
                <a:solidFill>
                  <a:schemeClr val="accent2"/>
                </a:solidFill>
                <a:latin typeface="Comic Sans MS" charset="0"/>
              </a:rPr>
              <a:t>% p(X </a:t>
            </a:r>
            <a:r>
              <a:rPr lang="en-US" altLang="en-US" sz="2100" dirty="0">
                <a:solidFill>
                  <a:schemeClr val="accent2"/>
                </a:solidFill>
                <a:latin typeface="Comic Sans MS" charset="0"/>
                <a:sym typeface="Wingdings" charset="2"/>
              </a:rPr>
              <a:t> Y Z | X)</a:t>
            </a:r>
            <a:endParaRPr lang="en-US" altLang="en-US" sz="2100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28006" name="Text Box 5"/>
          <p:cNvSpPr txBox="1">
            <a:spLocks noChangeArrowheads="1"/>
          </p:cNvSpPr>
          <p:nvPr/>
        </p:nvSpPr>
        <p:spPr bwMode="auto">
          <a:xfrm>
            <a:off x="5622925" y="2684464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endParaRPr lang="en-US" altLang="en-US" sz="2000">
              <a:latin typeface="Comic Sans MS" charset="0"/>
              <a:ea typeface="Arial" charset="0"/>
            </a:endParaRPr>
          </a:p>
        </p:txBody>
      </p:sp>
      <p:sp>
        <p:nvSpPr>
          <p:cNvPr id="128007" name="Rectangle 6"/>
          <p:cNvSpPr>
            <a:spLocks noChangeArrowheads="1"/>
          </p:cNvSpPr>
          <p:nvPr/>
        </p:nvSpPr>
        <p:spPr bwMode="auto">
          <a:xfrm>
            <a:off x="1752600" y="1371600"/>
            <a:ext cx="89154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1pPr>
            <a:lvl2pPr marL="114300"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>
                <a:solidFill>
                  <a:srgbClr val="66FFCC"/>
                </a:solidFill>
                <a:latin typeface="Arial" charset="0"/>
                <a:ea typeface="Arial" charset="0"/>
              </a:rPr>
              <a:t>phrase(X,I,J)	+=  </a:t>
            </a:r>
            <a:r>
              <a:rPr lang="en-US" altLang="en-US" sz="2200" u="sng">
                <a:solidFill>
                  <a:srgbClr val="66FFCC"/>
                </a:solidFill>
                <a:latin typeface="Arial" charset="0"/>
                <a:ea typeface="Arial" charset="0"/>
              </a:rPr>
              <a:t>rewrite(X,W)</a:t>
            </a:r>
            <a:r>
              <a:rPr lang="en-US" altLang="en-US" sz="2200">
                <a:solidFill>
                  <a:srgbClr val="66FFCC"/>
                </a:solidFill>
                <a:latin typeface="Arial" charset="0"/>
                <a:ea typeface="Arial" charset="0"/>
              </a:rPr>
              <a:t>   * </a:t>
            </a:r>
            <a:r>
              <a:rPr lang="en-US" altLang="en-US" sz="2200" u="sng">
                <a:solidFill>
                  <a:srgbClr val="66FFCC"/>
                </a:solidFill>
                <a:latin typeface="Arial" charset="0"/>
                <a:ea typeface="Arial" charset="0"/>
              </a:rPr>
              <a:t>word(W,I,J)</a:t>
            </a:r>
            <a:r>
              <a:rPr lang="en-US" altLang="en-US" sz="2200">
                <a:solidFill>
                  <a:srgbClr val="66FFCC"/>
                </a:solidFill>
                <a:latin typeface="Arial" charset="0"/>
                <a:ea typeface="Arial" charset="0"/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>
                <a:solidFill>
                  <a:srgbClr val="66FFCC"/>
                </a:solidFill>
                <a:latin typeface="Arial" charset="0"/>
                <a:ea typeface="Arial" charset="0"/>
              </a:rPr>
              <a:t>phrase(X,I,J)	+=  </a:t>
            </a:r>
            <a:r>
              <a:rPr lang="en-US" altLang="en-US" sz="2200" u="sng">
                <a:solidFill>
                  <a:srgbClr val="66FFCC"/>
                </a:solidFill>
                <a:latin typeface="Arial" charset="0"/>
                <a:ea typeface="Arial" charset="0"/>
              </a:rPr>
              <a:t>rewrite(X,Y,Z)</a:t>
            </a:r>
            <a:r>
              <a:rPr lang="en-US" altLang="en-US" sz="2200">
                <a:solidFill>
                  <a:srgbClr val="66FFCC"/>
                </a:solidFill>
                <a:latin typeface="Arial" charset="0"/>
                <a:ea typeface="Arial" charset="0"/>
              </a:rPr>
              <a:t> * phrase(Y,I,Mid) * phrase(Z,Mid,J).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>
                <a:solidFill>
                  <a:srgbClr val="66FFCC"/>
                </a:solidFill>
                <a:latin typeface="Arial" charset="0"/>
                <a:ea typeface="Arial" charset="0"/>
              </a:rPr>
              <a:t>goal    	+=  phrase(start_symbol, 0, </a:t>
            </a:r>
            <a:r>
              <a:rPr lang="en-US" altLang="en-US" sz="2200" u="sng">
                <a:solidFill>
                  <a:srgbClr val="66FFCC"/>
                </a:solidFill>
                <a:latin typeface="Arial" charset="0"/>
                <a:ea typeface="Arial" charset="0"/>
              </a:rPr>
              <a:t>sentence_length</a:t>
            </a:r>
            <a:r>
              <a:rPr lang="en-US" altLang="en-US" sz="220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95316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fld id="{AC895920-5002-5D42-99BD-83A860108B94}" type="slidenum">
              <a:rPr lang="en-US" altLang="en-US" sz="1200">
                <a:latin typeface="Garamond" charset="0"/>
                <a:ea typeface="Arial" charset="0"/>
              </a:rPr>
              <a:pPr algn="l" eaLnBrk="1" hangingPunct="1"/>
              <a:t>68</a:t>
            </a:fld>
            <a:endParaRPr lang="en-US" altLang="en-US" sz="1200">
              <a:latin typeface="Garamond" charset="0"/>
              <a:ea typeface="Arial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Parameterization …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81253" name="Rectangle 4"/>
          <p:cNvSpPr>
            <a:spLocks noChangeArrowheads="1"/>
          </p:cNvSpPr>
          <p:nvPr/>
        </p:nvSpPr>
        <p:spPr bwMode="auto">
          <a:xfrm>
            <a:off x="1676400" y="2743200"/>
            <a:ext cx="8991600" cy="441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2300" dirty="0">
                <a:solidFill>
                  <a:srgbClr val="3399FF"/>
                </a:solidFill>
              </a:rPr>
              <a:t>rewrite(X,Y,Z)</a:t>
            </a:r>
            <a:r>
              <a:rPr lang="en-US" altLang="en-US" sz="2300" dirty="0">
                <a:solidFill>
                  <a:srgbClr val="808080"/>
                </a:solidFill>
              </a:rPr>
              <a:t>’s value represents the rule probability p(Y Z | X).</a:t>
            </a:r>
          </a:p>
          <a:p>
            <a:pPr algn="l" eaLnBrk="1" hangingPunct="1">
              <a:defRPr/>
            </a:pPr>
            <a:r>
              <a:rPr lang="en-US" altLang="en-US" sz="2300" dirty="0">
                <a:solidFill>
                  <a:srgbClr val="808080"/>
                </a:solidFill>
              </a:rPr>
              <a:t>Simple conditional log-linear model …</a:t>
            </a:r>
          </a:p>
          <a:p>
            <a:pPr algn="l" eaLnBrk="1" hangingPunct="1">
              <a:defRPr/>
            </a:pPr>
            <a:endParaRPr lang="en-US" altLang="en-US" sz="2300" dirty="0">
              <a:solidFill>
                <a:srgbClr val="808080"/>
              </a:solidFill>
            </a:endParaRPr>
          </a:p>
          <a:p>
            <a:pPr algn="l" eaLnBrk="1" hangingPunct="1">
              <a:defRPr/>
            </a:pPr>
            <a:r>
              <a:rPr lang="en-US" altLang="en-US" sz="2300" dirty="0"/>
              <a:t>What if the program uses the </a:t>
            </a:r>
            <a:r>
              <a:rPr lang="en-US" altLang="en-US" sz="2300" u="sng" dirty="0" err="1"/>
              <a:t>unnormalized</a:t>
            </a:r>
            <a:r>
              <a:rPr lang="en-US" altLang="en-US" sz="2300" dirty="0"/>
              <a:t> probability </a:t>
            </a:r>
            <a:r>
              <a:rPr lang="en-US" altLang="en-US" sz="2300" dirty="0" err="1"/>
              <a:t>urewrite</a:t>
            </a:r>
            <a:r>
              <a:rPr lang="en-US" altLang="en-US" sz="2300" dirty="0"/>
              <a:t> instead of rewrite?</a:t>
            </a:r>
          </a:p>
          <a:p>
            <a:pPr algn="l" eaLnBrk="1" hangingPunct="1">
              <a:defRPr/>
            </a:pPr>
            <a:r>
              <a:rPr lang="en-US" altLang="en-US" sz="2300" dirty="0"/>
              <a:t>Different model!  Each parse has an overall </a:t>
            </a:r>
            <a:r>
              <a:rPr lang="en-US" altLang="en-US" sz="2300" dirty="0" err="1"/>
              <a:t>unnormalized</a:t>
            </a:r>
            <a:r>
              <a:rPr lang="en-US" altLang="en-US" sz="2300" dirty="0"/>
              <a:t> </a:t>
            </a:r>
            <a:r>
              <a:rPr lang="en-US" altLang="en-US" sz="2300" dirty="0" err="1"/>
              <a:t>prob</a:t>
            </a:r>
            <a:r>
              <a:rPr lang="en-US" altLang="en-US" sz="2300" dirty="0"/>
              <a:t>:</a:t>
            </a:r>
            <a:br>
              <a:rPr lang="en-US" altLang="en-US" sz="2300" dirty="0"/>
            </a:br>
            <a:r>
              <a:rPr lang="en-US" altLang="en-US" sz="2300" dirty="0"/>
              <a:t>     </a:t>
            </a:r>
            <a:r>
              <a:rPr lang="en-US" altLang="en-US" sz="2300" dirty="0" err="1"/>
              <a:t>uprob</a:t>
            </a:r>
            <a:r>
              <a:rPr lang="en-US" altLang="en-US" sz="2300" dirty="0"/>
              <a:t>(Parse) = </a:t>
            </a:r>
            <a:r>
              <a:rPr lang="en-US" altLang="en-US" sz="2300" dirty="0" err="1"/>
              <a:t>exp</a:t>
            </a:r>
            <a:r>
              <a:rPr lang="en-US" altLang="en-US" sz="2300" dirty="0"/>
              <a:t>(total weight of all features in the parse)</a:t>
            </a:r>
          </a:p>
          <a:p>
            <a:pPr algn="l" eaLnBrk="1" hangingPunct="1">
              <a:defRPr/>
            </a:pPr>
            <a:r>
              <a:rPr lang="en-US" altLang="en-US" sz="2300" dirty="0"/>
              <a:t>Can still normalize at the end:</a:t>
            </a:r>
            <a:br>
              <a:rPr lang="en-US" altLang="en-US" sz="2300" dirty="0"/>
            </a:br>
            <a:r>
              <a:rPr lang="en-US" altLang="en-US" sz="2300" dirty="0"/>
              <a:t>     p(Parse | sentence) = </a:t>
            </a:r>
            <a:r>
              <a:rPr lang="en-US" altLang="en-US" sz="2300" dirty="0" err="1"/>
              <a:t>uprob</a:t>
            </a:r>
            <a:r>
              <a:rPr lang="en-US" altLang="en-US" sz="2300" dirty="0"/>
              <a:t>(parse) / Z</a:t>
            </a:r>
            <a:br>
              <a:rPr lang="en-US" altLang="en-US" sz="2300" dirty="0"/>
            </a:br>
            <a:r>
              <a:rPr lang="en-US" altLang="en-US" sz="2300" dirty="0"/>
              <a:t>where Z is the sum of all </a:t>
            </a:r>
            <a:r>
              <a:rPr lang="en-US" altLang="en-US" sz="2300" dirty="0" err="1"/>
              <a:t>uprob</a:t>
            </a:r>
            <a:r>
              <a:rPr lang="en-US" altLang="en-US" sz="2300"/>
              <a:t>(Parse)</a:t>
            </a:r>
            <a:endParaRPr lang="en-US" altLang="en-US" sz="21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29030" name="Text Box 5"/>
          <p:cNvSpPr txBox="1">
            <a:spLocks noChangeArrowheads="1"/>
          </p:cNvSpPr>
          <p:nvPr/>
        </p:nvSpPr>
        <p:spPr bwMode="auto">
          <a:xfrm>
            <a:off x="5622925" y="2684464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endParaRPr lang="en-US" altLang="en-US" sz="2000">
              <a:latin typeface="Comic Sans MS" charset="0"/>
              <a:ea typeface="Arial" charset="0"/>
            </a:endParaRPr>
          </a:p>
        </p:txBody>
      </p:sp>
      <p:sp>
        <p:nvSpPr>
          <p:cNvPr id="129031" name="Rectangle 6"/>
          <p:cNvSpPr>
            <a:spLocks noChangeArrowheads="1"/>
          </p:cNvSpPr>
          <p:nvPr/>
        </p:nvSpPr>
        <p:spPr bwMode="auto">
          <a:xfrm>
            <a:off x="1752600" y="1371600"/>
            <a:ext cx="89154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1pPr>
            <a:lvl2pPr marL="114300"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3425" algn="l"/>
                <a:tab pos="4464050" algn="l"/>
                <a:tab pos="6232525" algn="l"/>
              </a:tabLs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>
                <a:solidFill>
                  <a:srgbClr val="66FFCC"/>
                </a:solidFill>
                <a:latin typeface="Arial" charset="0"/>
                <a:ea typeface="Arial" charset="0"/>
              </a:rPr>
              <a:t>phrase(X,I,J)	+=  </a:t>
            </a:r>
            <a:r>
              <a:rPr lang="en-US" altLang="en-US" sz="2200" u="sng">
                <a:solidFill>
                  <a:srgbClr val="66FFCC"/>
                </a:solidFill>
                <a:latin typeface="Arial" charset="0"/>
                <a:ea typeface="Arial" charset="0"/>
              </a:rPr>
              <a:t>rewrite(X,W)</a:t>
            </a:r>
            <a:r>
              <a:rPr lang="en-US" altLang="en-US" sz="2200">
                <a:solidFill>
                  <a:srgbClr val="66FFCC"/>
                </a:solidFill>
                <a:latin typeface="Arial" charset="0"/>
                <a:ea typeface="Arial" charset="0"/>
              </a:rPr>
              <a:t>   * </a:t>
            </a:r>
            <a:r>
              <a:rPr lang="en-US" altLang="en-US" sz="2200" u="sng">
                <a:solidFill>
                  <a:srgbClr val="66FFCC"/>
                </a:solidFill>
                <a:latin typeface="Arial" charset="0"/>
                <a:ea typeface="Arial" charset="0"/>
              </a:rPr>
              <a:t>word(W,I,J)</a:t>
            </a:r>
            <a:r>
              <a:rPr lang="en-US" altLang="en-US" sz="2200">
                <a:solidFill>
                  <a:srgbClr val="66FFCC"/>
                </a:solidFill>
                <a:latin typeface="Arial" charset="0"/>
                <a:ea typeface="Arial" charset="0"/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>
                <a:solidFill>
                  <a:srgbClr val="66FFCC"/>
                </a:solidFill>
                <a:latin typeface="Arial" charset="0"/>
                <a:ea typeface="Arial" charset="0"/>
              </a:rPr>
              <a:t>phrase(X,I,J)	+=  </a:t>
            </a:r>
            <a:r>
              <a:rPr lang="en-US" altLang="en-US" sz="2200" u="sng">
                <a:solidFill>
                  <a:srgbClr val="66FFCC"/>
                </a:solidFill>
                <a:latin typeface="Arial" charset="0"/>
                <a:ea typeface="Arial" charset="0"/>
              </a:rPr>
              <a:t>rewrite(X,Y,Z)</a:t>
            </a:r>
            <a:r>
              <a:rPr lang="en-US" altLang="en-US" sz="2200">
                <a:solidFill>
                  <a:srgbClr val="66FFCC"/>
                </a:solidFill>
                <a:latin typeface="Arial" charset="0"/>
                <a:ea typeface="Arial" charset="0"/>
              </a:rPr>
              <a:t> * phrase(Y,I,Mid) * phrase(Z,Mid,J).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en-US" sz="2200">
                <a:solidFill>
                  <a:srgbClr val="66FFCC"/>
                </a:solidFill>
                <a:latin typeface="Arial" charset="0"/>
                <a:ea typeface="Arial" charset="0"/>
              </a:rPr>
              <a:t>goal    	+=  phrase(start_symbol, 0, </a:t>
            </a:r>
            <a:r>
              <a:rPr lang="en-US" altLang="en-US" sz="2200" u="sng">
                <a:solidFill>
                  <a:srgbClr val="66FFCC"/>
                </a:solidFill>
                <a:latin typeface="Arial" charset="0"/>
                <a:ea typeface="Arial" charset="0"/>
              </a:rPr>
              <a:t>sentence_length</a:t>
            </a:r>
            <a:r>
              <a:rPr lang="en-US" altLang="en-US" sz="2200">
                <a:solidFill>
                  <a:srgbClr val="66FFCC"/>
                </a:solidFill>
                <a:latin typeface="Arial" charset="0"/>
                <a:ea typeface="Arial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950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 build="p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Lexicalization of Rules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001227"/>
            <a:ext cx="7886700" cy="4000134"/>
          </a:xfrm>
        </p:spPr>
      </p:pic>
    </p:spTree>
    <p:extLst>
      <p:ext uri="{BB962C8B-B14F-4D97-AF65-F5344CB8AC3E}">
        <p14:creationId xmlns:p14="http://schemas.microsoft.com/office/powerpoint/2010/main" val="67778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746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NP	10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86" name="Text Box 63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3  NP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</a:t>
            </a:r>
            <a:r>
              <a:rPr kumimoji="0" lang="en-US" altLang="en-US" sz="2400">
                <a:solidFill>
                  <a:srgbClr val="FF00FF"/>
                </a:solidFill>
              </a:rPr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36265095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Category Splits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base NPs (NPs that do not contain other NPs)</a:t>
            </a:r>
          </a:p>
          <a:p>
            <a:r>
              <a:rPr lang="en-US" dirty="0"/>
              <a:t>Parent annotation on </a:t>
            </a:r>
            <a:r>
              <a:rPr lang="en-US" dirty="0" err="1"/>
              <a:t>preterminals</a:t>
            </a:r>
            <a:endParaRPr lang="en-US" dirty="0"/>
          </a:p>
          <a:p>
            <a:r>
              <a:rPr lang="en-US" dirty="0"/>
              <a:t>Subdivide IN, CC, “have” vs “be” auxiliary</a:t>
            </a:r>
          </a:p>
          <a:p>
            <a:r>
              <a:rPr lang="en-US" dirty="0"/>
              <a:t>See “Accurate </a:t>
            </a:r>
            <a:r>
              <a:rPr lang="en-US" dirty="0" err="1"/>
              <a:t>Unlexicalized</a:t>
            </a:r>
            <a:r>
              <a:rPr lang="en-US" dirty="0"/>
              <a:t> Parsing” (Klein &amp; Manning, 2003)</a:t>
            </a:r>
          </a:p>
        </p:txBody>
      </p:sp>
    </p:spTree>
    <p:extLst>
      <p:ext uri="{BB962C8B-B14F-4D97-AF65-F5344CB8AC3E}">
        <p14:creationId xmlns:p14="http://schemas.microsoft.com/office/powerpoint/2010/main" val="14427936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1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9682" name="PCFG pars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171097" indent="-171097" defTabSz="92880">
              <a:spcBef>
                <a:spcPts val="1583"/>
              </a:spcBef>
              <a:defRPr sz="2774"/>
            </a:pPr>
            <a:r>
              <a:rPr dirty="0"/>
              <a:t>PCFG parsing</a:t>
            </a:r>
          </a:p>
          <a:p>
            <a:pPr marL="171097" indent="-171097" defTabSz="92880">
              <a:spcBef>
                <a:spcPts val="1583"/>
              </a:spcBef>
              <a:defRPr sz="2774"/>
            </a:pPr>
            <a:r>
              <a:rPr lang="en-US" dirty="0"/>
              <a:t>Inside Algorithm</a:t>
            </a:r>
            <a:endParaRPr dirty="0"/>
          </a:p>
          <a:p>
            <a:pPr marL="171097" indent="-171097" defTabSz="92880">
              <a:spcBef>
                <a:spcPts val="1583"/>
              </a:spcBef>
              <a:defRPr sz="2774"/>
            </a:pPr>
            <a:r>
              <a:rPr lang="en-US" dirty="0" err="1"/>
              <a:t>Semirings</a:t>
            </a:r>
            <a:endParaRPr dirty="0"/>
          </a:p>
          <a:p>
            <a:pPr marL="171097" indent="-171097" defTabSz="92880">
              <a:spcBef>
                <a:spcPts val="1583"/>
              </a:spcBef>
              <a:defRPr sz="2774"/>
            </a:pPr>
            <a:r>
              <a:rPr lang="en-US" dirty="0"/>
              <a:t>Parameterization</a:t>
            </a:r>
            <a:endParaRPr dirty="0"/>
          </a:p>
          <a:p>
            <a:pPr marL="171097" indent="-171097" defTabSz="92880">
              <a:spcBef>
                <a:spcPts val="1583"/>
              </a:spcBef>
              <a:defRPr sz="2774"/>
            </a:pPr>
            <a:r>
              <a:rPr dirty="0"/>
              <a:t>Lexicalization</a:t>
            </a:r>
          </a:p>
        </p:txBody>
      </p:sp>
    </p:spTree>
    <p:extLst>
      <p:ext uri="{BB962C8B-B14F-4D97-AF65-F5344CB8AC3E}">
        <p14:creationId xmlns:p14="http://schemas.microsoft.com/office/powerpoint/2010/main" val="264371598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2" grpId="0" build="p" bldLvl="5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04800"/>
            <a:ext cx="10515600" cy="1325563"/>
          </a:xfrm>
        </p:spPr>
        <p:txBody>
          <a:bodyPr/>
          <a:lstStyle/>
          <a:p>
            <a:r>
              <a:rPr lang="en-US" dirty="0"/>
              <a:t>Feature Engineering </a:t>
            </a:r>
            <a:r>
              <a:rPr lang="en-US"/>
              <a:t>for WSD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199" y="892334"/>
          <a:ext cx="5271053" cy="5699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41">
                <a:tc>
                  <a:txBody>
                    <a:bodyPr/>
                    <a:lstStyle/>
                    <a:p>
                      <a:r>
                        <a:rPr lang="en-US" sz="1600" b="0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/>
                        <a:t>capitalized?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-6/2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  <a:r>
                        <a:rPr lang="en-US" sz="1600" dirty="0" err="1"/>
                        <a:t>wordsBefore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  <a:r>
                        <a:rPr lang="en-US" sz="1600" dirty="0" err="1"/>
                        <a:t>wordsAfter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 err="1"/>
                        <a:t>relativeOffset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 err="1"/>
                        <a:t>leftWord</a:t>
                      </a:r>
                      <a:r>
                        <a:rPr lang="en-US" sz="1600" dirty="0"/>
                        <a:t>=about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 err="1"/>
                        <a:t>leftWord</a:t>
                      </a:r>
                      <a:r>
                        <a:rPr lang="en-US" sz="1600" dirty="0"/>
                        <a:t>=best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 err="1"/>
                        <a:t>rightWord</a:t>
                      </a:r>
                      <a:r>
                        <a:rPr lang="en-US" sz="1600" dirty="0"/>
                        <a:t>=rates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 err="1"/>
                        <a:t>rightWord</a:t>
                      </a:r>
                      <a:r>
                        <a:rPr lang="en-US" sz="1600" dirty="0"/>
                        <a:t>=in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/>
                        <a:t>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/>
                        <a:t>vets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/>
                        <a:t>Street vets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/>
                        <a:t>vets raise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79489" y="529169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𝛟(x)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8677254" y="1470156"/>
            <a:ext cx="31267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 = Wall Street vets raise concerns about </a:t>
            </a:r>
            <a:r>
              <a:rPr lang="en-US" sz="2400" dirty="0">
                <a:solidFill>
                  <a:schemeClr val="accent1"/>
                </a:solidFill>
              </a:rPr>
              <a:t>interest </a:t>
            </a:r>
            <a:r>
              <a:rPr lang="en-US" sz="2400" dirty="0"/>
              <a:t>rates , politics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3123582" y="529169"/>
            <a:ext cx="46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5465" y="876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4501" y="8923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0514" y="4260453"/>
            <a:ext cx="50281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Sure, let's just come up with</a:t>
            </a:r>
          </a:p>
          <a:p>
            <a:r>
              <a:rPr lang="en-US" sz="2800" dirty="0"/>
              <a:t>weights from some other source!</a:t>
            </a:r>
          </a:p>
        </p:txBody>
      </p:sp>
      <p:sp>
        <p:nvSpPr>
          <p:cNvPr id="18" name="Frame 17"/>
          <p:cNvSpPr/>
          <p:nvPr/>
        </p:nvSpPr>
        <p:spPr>
          <a:xfrm>
            <a:off x="815832" y="3207026"/>
            <a:ext cx="5290109" cy="384313"/>
          </a:xfrm>
          <a:prstGeom prst="frame">
            <a:avLst>
              <a:gd name="adj1" fmla="val 17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828670" y="1888263"/>
            <a:ext cx="5290109" cy="384313"/>
          </a:xfrm>
          <a:prstGeom prst="frame">
            <a:avLst>
              <a:gd name="adj1" fmla="val 17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24961" y="3399182"/>
            <a:ext cx="267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Important!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73283" y="1797412"/>
            <a:ext cx="267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less important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80514" y="5326275"/>
            <a:ext cx="5323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just choosing whatever </a:t>
            </a:r>
          </a:p>
          <a:p>
            <a:r>
              <a:rPr lang="en-US" sz="2800" dirty="0"/>
              <a:t>weights make the classifier better?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4574501" y="506795"/>
            <a:ext cx="46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4065" y="2936088"/>
            <a:ext cx="44262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argmax</a:t>
            </a:r>
            <a:r>
              <a:rPr lang="en-US" sz="2800" baseline="-25000" dirty="0" err="1"/>
              <a:t>c</a:t>
            </a:r>
            <a:r>
              <a:rPr lang="en-US" sz="2800" baseline="-25000" dirty="0"/>
              <a:t> </a:t>
            </a:r>
            <a:r>
              <a:rPr lang="en-US" sz="2800" dirty="0" err="1"/>
              <a:t>w</a:t>
            </a:r>
            <a:r>
              <a:rPr lang="en-US" sz="2800" baseline="-25000" dirty="0" err="1"/>
              <a:t>c</a:t>
            </a:r>
            <a:r>
              <a:rPr lang="en-US" sz="2800" baseline="30000" dirty="0" err="1"/>
              <a:t>T</a:t>
            </a:r>
            <a:r>
              <a:rPr lang="en-US" sz="2800" dirty="0"/>
              <a:t>𝛟(x)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/>
      <p:bldP spid="23" grpId="0"/>
      <p:bldP spid="2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27" y="66269"/>
            <a:ext cx="10515600" cy="1325563"/>
          </a:xfrm>
        </p:spPr>
        <p:txBody>
          <a:bodyPr/>
          <a:lstStyle/>
          <a:p>
            <a:r>
              <a:rPr lang="en-US" dirty="0"/>
              <a:t>Perceptron: An Error-Driven Learner/Classifier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11803" y="1192697"/>
            <a:ext cx="6659849" cy="3781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as np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from classifier import feats, classify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 =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np.zeros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(|feats|)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in range(iterations):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for t in range(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datasize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x, y = select(X, Y)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# run current classifier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y' = classify(x, w)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if y' != y: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w += feats(x, y)-feats(x, y')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return 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363487" y="4321301"/>
            <a:ext cx="493487" cy="6531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1740" y="352934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X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30107" y="3790958"/>
            <a:ext cx="66065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0325" y="3925893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28692" y="4187504"/>
            <a:ext cx="66065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530499" y="4435837"/>
            <a:ext cx="493487" cy="6531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0C0"/>
                </a:solidFill>
              </a:rPr>
              <a:t>C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869843" y="4767286"/>
            <a:ext cx="66065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61512" y="2821960"/>
            <a:ext cx="3213380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</a:t>
            </a:r>
            <a:r>
              <a:rPr lang="en-US" sz="2800" dirty="0"/>
              <a:t> is a subroutine of </a:t>
            </a:r>
            <a:r>
              <a:rPr lang="en-US" sz="28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77817" y="5088980"/>
            <a:ext cx="7383695" cy="17179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classify(x, w):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scores = []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for y in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labelspace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scores.append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np.dot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(w, feats(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)))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return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argmax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(scores)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367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3" grpId="0" animBg="1"/>
      <p:bldP spid="12" grpId="0" uiExpand="1" build="p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Going On Here (I)?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4626" y="2439319"/>
            <a:ext cx="4489174" cy="4448958"/>
          </a:xfrm>
        </p:spPr>
        <p:txBody>
          <a:bodyPr>
            <a:normAutofit/>
          </a:bodyPr>
          <a:lstStyle/>
          <a:p>
            <a:r>
              <a:rPr lang="en-US" dirty="0"/>
              <a:t>If the wrong decision was made...</a:t>
            </a:r>
          </a:p>
          <a:p>
            <a:r>
              <a:rPr lang="en-US" dirty="0"/>
              <a:t>Extra weight is given to features that should have fired (but didn't)</a:t>
            </a:r>
          </a:p>
          <a:p>
            <a:r>
              <a:rPr lang="en-US" dirty="0"/>
              <a:t>extra penalty is given to features that did fire (but shouldn't have).</a:t>
            </a:r>
          </a:p>
          <a:p>
            <a:r>
              <a:rPr lang="en-US" dirty="0"/>
              <a:t>Features that wouldn't have fired anyway are left alone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5721" y="1412393"/>
            <a:ext cx="7288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if y' != y: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w += feats(x, y)-feats(x, y')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23878" y="3140418"/>
          <a:ext cx="2987948" cy="167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41">
                <a:tc>
                  <a:txBody>
                    <a:bodyPr/>
                    <a:lstStyle/>
                    <a:p>
                      <a:r>
                        <a:rPr lang="en-US" sz="1600" b="0" dirty="0"/>
                        <a:t>bias ^ y=1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/>
                        <a:t>bias ^ y=2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/>
                        <a:t>Wall ^ y=1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/>
                        <a:t>Wall ^ y=2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r>
                        <a:rPr lang="en-US" sz="1600" dirty="0"/>
                        <a:t>this</a:t>
                      </a:r>
                      <a:r>
                        <a:rPr lang="en-US" sz="1600" baseline="0" dirty="0"/>
                        <a:t> ^ y=1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67227" y="27710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𝛟(x,1)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2876216" y="2719128"/>
            <a:ext cx="46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8" name="Rectangle 7"/>
          <p:cNvSpPr/>
          <p:nvPr/>
        </p:nvSpPr>
        <p:spPr>
          <a:xfrm>
            <a:off x="8788683" y="208946"/>
            <a:ext cx="27514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 = Wall Street vets raise concerns about </a:t>
            </a:r>
            <a:r>
              <a:rPr lang="en-US" sz="2400" dirty="0">
                <a:solidFill>
                  <a:schemeClr val="accent1"/>
                </a:solidFill>
              </a:rPr>
              <a:t>interest </a:t>
            </a:r>
            <a:r>
              <a:rPr lang="en-US" sz="2400" dirty="0"/>
              <a:t>rates , politics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96340" y="2729284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𝛟(x,2)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0910" y="30884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1030" y="345779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-.3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62313" y="37939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787" y="411819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35643" y="44424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16923" y="3298462"/>
            <a:ext cx="434540" cy="34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3793" y="3649645"/>
            <a:ext cx="434540" cy="34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64709" y="3974738"/>
            <a:ext cx="434540" cy="34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32010" y="4323657"/>
            <a:ext cx="434540" cy="34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65140" y="4635083"/>
            <a:ext cx="434540" cy="34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3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1" grpId="0"/>
      <p:bldP spid="12" grpId="0"/>
      <p:bldP spid="15" grpId="0"/>
      <p:bldP spid="18" grpId="0"/>
      <p:bldP spid="1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Going On Here (II)?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852" y="1825625"/>
            <a:ext cx="4634947" cy="4351338"/>
          </a:xfrm>
        </p:spPr>
        <p:txBody>
          <a:bodyPr/>
          <a:lstStyle/>
          <a:p>
            <a:r>
              <a:rPr lang="en-US" dirty="0"/>
              <a:t>Each (x, y) is a point in |feature|-dimensional space. </a:t>
            </a:r>
          </a:p>
          <a:p>
            <a:r>
              <a:rPr lang="en-US" dirty="0"/>
              <a:t>Weights define a hyperplane (line) along which score is zero</a:t>
            </a:r>
          </a:p>
          <a:p>
            <a:r>
              <a:rPr lang="en-US" dirty="0"/>
              <a:t>Perceptron moves the line to encourage correct items to be positive distance away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57" y="1570434"/>
            <a:ext cx="4470943" cy="48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Going On Here (III)?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say we have pair (x, y). Perceptron chooses </a:t>
            </a:r>
            <a:r>
              <a:rPr lang="en-US" dirty="0" err="1"/>
              <a:t>argmax</a:t>
            </a:r>
            <a:r>
              <a:rPr lang="en-US" baseline="-25000" dirty="0" err="1"/>
              <a:t>y</a:t>
            </a:r>
            <a:r>
              <a:rPr lang="en-US" baseline="-25000" dirty="0"/>
              <a:t>' </a:t>
            </a:r>
            <a:r>
              <a:rPr lang="en-US" dirty="0" err="1"/>
              <a:t>w</a:t>
            </a:r>
            <a:r>
              <a:rPr lang="en-US" baseline="30000" dirty="0" err="1"/>
              <a:t>T</a:t>
            </a:r>
            <a:r>
              <a:rPr lang="en-US" dirty="0"/>
              <a:t>𝛟(</a:t>
            </a:r>
            <a:r>
              <a:rPr lang="en-US" dirty="0" err="1"/>
              <a:t>x,y</a:t>
            </a:r>
            <a:r>
              <a:rPr lang="en-US" dirty="0"/>
              <a:t>'); let the chosen y' be y*.</a:t>
            </a:r>
          </a:p>
          <a:p>
            <a:r>
              <a:rPr lang="en-US" dirty="0"/>
              <a:t>Ideally y*=y; since we choose the </a:t>
            </a:r>
            <a:r>
              <a:rPr lang="en-US" dirty="0" err="1"/>
              <a:t>argmax</a:t>
            </a:r>
            <a:r>
              <a:rPr lang="en-US" dirty="0"/>
              <a:t>, we know that  </a:t>
            </a:r>
            <a:br>
              <a:rPr lang="en-US" dirty="0"/>
            </a:br>
            <a:r>
              <a:rPr lang="en-US" dirty="0" err="1"/>
              <a:t>w</a:t>
            </a:r>
            <a:r>
              <a:rPr lang="en-US" baseline="30000" dirty="0" err="1"/>
              <a:t>T</a:t>
            </a:r>
            <a:r>
              <a:rPr lang="en-US" dirty="0"/>
              <a:t>𝛟(</a:t>
            </a:r>
            <a:r>
              <a:rPr lang="en-US" dirty="0" err="1"/>
              <a:t>x,y</a:t>
            </a:r>
            <a:r>
              <a:rPr lang="en-US" dirty="0"/>
              <a:t>*)-</a:t>
            </a:r>
            <a:r>
              <a:rPr lang="en-US" dirty="0" err="1"/>
              <a:t>w</a:t>
            </a:r>
            <a:r>
              <a:rPr lang="en-US" baseline="30000" dirty="0" err="1"/>
              <a:t>T</a:t>
            </a:r>
            <a:r>
              <a:rPr lang="en-US" dirty="0"/>
              <a:t>𝛟(</a:t>
            </a:r>
            <a:r>
              <a:rPr lang="en-US" dirty="0" err="1"/>
              <a:t>x,y</a:t>
            </a:r>
            <a:r>
              <a:rPr lang="en-US" dirty="0"/>
              <a:t>) &gt;= 0. That value is called the </a:t>
            </a:r>
            <a:r>
              <a:rPr lang="en-US" u="sng" dirty="0"/>
              <a:t>loss</a:t>
            </a:r>
            <a:r>
              <a:rPr lang="en-US" dirty="0"/>
              <a:t>; the bigger it is the worse our classifier is.</a:t>
            </a:r>
          </a:p>
          <a:p>
            <a:r>
              <a:rPr lang="en-US" dirty="0"/>
              <a:t>We get to choose w. Specifically we'd like to find </a:t>
            </a:r>
            <a:br>
              <a:rPr lang="en-US" dirty="0"/>
            </a:br>
            <a:r>
              <a:rPr lang="en-US" dirty="0" err="1"/>
              <a:t>argmin</a:t>
            </a:r>
            <a:r>
              <a:rPr lang="en-US" baseline="-25000" dirty="0" err="1"/>
              <a:t>w'</a:t>
            </a:r>
            <a:r>
              <a:rPr lang="en-US" dirty="0" err="1"/>
              <a:t>w</a:t>
            </a:r>
            <a:r>
              <a:rPr lang="en-US" baseline="30000" dirty="0" err="1"/>
              <a:t>'T</a:t>
            </a:r>
            <a:r>
              <a:rPr lang="en-US" dirty="0"/>
              <a:t>𝛟(</a:t>
            </a:r>
            <a:r>
              <a:rPr lang="en-US" dirty="0" err="1"/>
              <a:t>x,y</a:t>
            </a:r>
            <a:r>
              <a:rPr lang="en-US" dirty="0"/>
              <a:t>*)-</a:t>
            </a:r>
            <a:r>
              <a:rPr lang="en-US" dirty="0" err="1"/>
              <a:t>w'</a:t>
            </a:r>
            <a:r>
              <a:rPr lang="en-US" baseline="30000" dirty="0" err="1"/>
              <a:t>T</a:t>
            </a:r>
            <a:r>
              <a:rPr lang="en-US" dirty="0"/>
              <a:t>𝛟(</a:t>
            </a:r>
            <a:r>
              <a:rPr lang="en-US" dirty="0" err="1"/>
              <a:t>x,y</a:t>
            </a:r>
            <a:r>
              <a:rPr lang="en-US" dirty="0"/>
              <a:t>). This is a differentiable and continuous function, so take the derivative and move away from it. </a:t>
            </a:r>
          </a:p>
        </p:txBody>
      </p:sp>
    </p:spTree>
    <p:extLst>
      <p:ext uri="{BB962C8B-B14F-4D97-AF65-F5344CB8AC3E}">
        <p14:creationId xmlns:p14="http://schemas.microsoft.com/office/powerpoint/2010/main" val="70046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Gradient for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𝓁</a:t>
            </a:r>
            <a:r>
              <a:rPr lang="en-US" baseline="-25000" dirty="0"/>
              <a:t>perceptron</a:t>
            </a:r>
            <a:r>
              <a:rPr lang="en-US" dirty="0"/>
              <a:t> = </a:t>
            </a:r>
            <a:r>
              <a:rPr lang="en-US" dirty="0" err="1"/>
              <a:t>wT</a:t>
            </a:r>
            <a:r>
              <a:rPr lang="en-US" dirty="0"/>
              <a:t>𝛟(</a:t>
            </a:r>
            <a:r>
              <a:rPr lang="en-US" dirty="0" err="1"/>
              <a:t>x,y</a:t>
            </a:r>
            <a:r>
              <a:rPr lang="en-US" dirty="0"/>
              <a:t>*)-</a:t>
            </a:r>
            <a:r>
              <a:rPr lang="en-US" dirty="0" err="1"/>
              <a:t>w</a:t>
            </a:r>
            <a:r>
              <a:rPr lang="en-US" baseline="30000" dirty="0" err="1"/>
              <a:t>T</a:t>
            </a:r>
            <a:r>
              <a:rPr lang="en-US" dirty="0"/>
              <a:t>𝛟(</a:t>
            </a:r>
            <a:r>
              <a:rPr lang="en-US" dirty="0" err="1"/>
              <a:t>x,y</a:t>
            </a:r>
            <a:r>
              <a:rPr lang="en-US" dirty="0"/>
              <a:t>) unless the two are equal, then it's 0.</a:t>
            </a:r>
          </a:p>
          <a:p>
            <a:pPr lvl="1"/>
            <a:r>
              <a:rPr lang="en-US" dirty="0"/>
              <a:t>remember, w is a vector, so the gradient is taken for each member</a:t>
            </a:r>
          </a:p>
          <a:p>
            <a:pPr lvl="1"/>
            <a:r>
              <a:rPr lang="en-US" dirty="0"/>
              <a:t>however each variable appears exactly twice in the expanded equation</a:t>
            </a:r>
          </a:p>
          <a:p>
            <a:r>
              <a:rPr lang="en-US" dirty="0"/>
              <a:t>∂/∂w 𝓁</a:t>
            </a:r>
            <a:r>
              <a:rPr lang="en-US" baseline="-25000" dirty="0"/>
              <a:t>perceptron</a:t>
            </a:r>
            <a:r>
              <a:rPr lang="en-US" dirty="0"/>
              <a:t> = 𝛟(</a:t>
            </a:r>
            <a:r>
              <a:rPr lang="en-US" dirty="0" err="1"/>
              <a:t>x,y</a:t>
            </a:r>
            <a:r>
              <a:rPr lang="en-US" dirty="0"/>
              <a:t>*)-𝛟(</a:t>
            </a:r>
            <a:r>
              <a:rPr lang="en-US" dirty="0" err="1"/>
              <a:t>x,y</a:t>
            </a:r>
            <a:r>
              <a:rPr lang="en-US" dirty="0"/>
              <a:t>) (unless the two are equal...)</a:t>
            </a:r>
          </a:p>
          <a:p>
            <a:r>
              <a:rPr lang="en-US" dirty="0"/>
              <a:t>And we want a negative step, so 𝛟(</a:t>
            </a:r>
            <a:r>
              <a:rPr lang="en-US" dirty="0" err="1"/>
              <a:t>x,y</a:t>
            </a:r>
            <a:r>
              <a:rPr lang="en-US" dirty="0"/>
              <a:t>)-𝛟(</a:t>
            </a:r>
            <a:r>
              <a:rPr lang="en-US" dirty="0" err="1"/>
              <a:t>x,y</a:t>
            </a:r>
            <a:r>
              <a:rPr lang="en-US" dirty="0"/>
              <a:t>*) (unless the two are equal)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5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Perceptron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it's not closed-form like NB, weights need to be iteratively updated for some length of time. How long? Black art.</a:t>
            </a:r>
          </a:p>
          <a:p>
            <a:r>
              <a:rPr lang="en-US" dirty="0"/>
              <a:t>What order to process the data? Probably randomly shuffle, but experimentally determined</a:t>
            </a:r>
          </a:p>
          <a:p>
            <a:r>
              <a:rPr lang="en-US" dirty="0"/>
              <a:t>Avoiding overfitting</a:t>
            </a:r>
          </a:p>
          <a:p>
            <a:pPr lvl="1"/>
            <a:r>
              <a:rPr lang="en-US" dirty="0"/>
              <a:t>Averaging: Keep track of all weight vectors learned, then average them</a:t>
            </a:r>
          </a:p>
          <a:p>
            <a:pPr lvl="1"/>
            <a:r>
              <a:rPr lang="en-US" dirty="0"/>
              <a:t>Early stopping: Check performance on a dev set, then stop when it stops improving</a:t>
            </a:r>
          </a:p>
          <a:p>
            <a:r>
              <a:rPr lang="en-US" dirty="0"/>
              <a:t>Support Vector Machine (SVM): Variant of perceptron trying to get the separating hyperplane farthest away from all points.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8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941"/>
            <a:ext cx="10515600" cy="1325563"/>
          </a:xfrm>
        </p:spPr>
        <p:txBody>
          <a:bodyPr/>
          <a:lstStyle/>
          <a:p>
            <a:r>
              <a:rPr lang="en-US" dirty="0"/>
              <a:t>Perceptron Vs. 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0042" y="2016403"/>
            <a:ext cx="5373757" cy="4351338"/>
          </a:xfrm>
        </p:spPr>
        <p:txBody>
          <a:bodyPr/>
          <a:lstStyle/>
          <a:p>
            <a:r>
              <a:rPr lang="en-US" dirty="0"/>
              <a:t>Generative model; can be used to estimate P(x) or generate x from y</a:t>
            </a:r>
          </a:p>
          <a:p>
            <a:r>
              <a:rPr lang="en-US" dirty="0"/>
              <a:t>Probabilistic</a:t>
            </a:r>
          </a:p>
          <a:p>
            <a:r>
              <a:rPr lang="en-US" dirty="0"/>
              <a:t>Closed-form solution</a:t>
            </a:r>
          </a:p>
          <a:p>
            <a:r>
              <a:rPr lang="en-US" dirty="0"/>
              <a:t>Overlapping features violate independence assumption</a:t>
            </a:r>
          </a:p>
          <a:p>
            <a:r>
              <a:rPr lang="en-US" dirty="0"/>
              <a:t>Best for speed, </a:t>
            </a:r>
            <a:r>
              <a:rPr lang="en-US" dirty="0" err="1"/>
              <a:t>lowish</a:t>
            </a:r>
            <a:r>
              <a:rPr lang="en-US" dirty="0"/>
              <a:t> data, simple features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7565" y="2028619"/>
            <a:ext cx="51766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Discriminative model; can only classify given x</a:t>
            </a:r>
          </a:p>
          <a:p>
            <a:r>
              <a:rPr lang="en-US" dirty="0"/>
              <a:t>Not probabilistic</a:t>
            </a:r>
          </a:p>
          <a:p>
            <a:r>
              <a:rPr lang="en-US" dirty="0"/>
              <a:t>Iterative solution</a:t>
            </a:r>
          </a:p>
          <a:p>
            <a:r>
              <a:rPr lang="en-US" dirty="0"/>
              <a:t>No independence assumption; arbitrary feats</a:t>
            </a:r>
          </a:p>
          <a:p>
            <a:r>
              <a:rPr lang="en-US" dirty="0"/>
              <a:t>Best for more accuracy (esp. SVM), medium data, more feats</a:t>
            </a:r>
          </a:p>
          <a:p>
            <a:r>
              <a:rPr lang="en-US" dirty="0"/>
              <a:t>Can overfit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6350" y="1288894"/>
            <a:ext cx="179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Perceptron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2007" y="1266342"/>
            <a:ext cx="192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418304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0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34" name="Text Box 63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1  S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 </a:t>
            </a:r>
            <a:r>
              <a:rPr kumimoji="0" lang="en-US" altLang="en-US" sz="2400">
                <a:solidFill>
                  <a:srgbClr val="FF00FF"/>
                </a:solidFill>
              </a:rPr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6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33078187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Use All These Weights and Still Be Probabilistic?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7122" cy="4351338"/>
          </a:xfrm>
        </p:spPr>
        <p:txBody>
          <a:bodyPr>
            <a:normAutofit/>
          </a:bodyPr>
          <a:lstStyle/>
          <a:p>
            <a:r>
              <a:rPr lang="en-US" dirty="0"/>
              <a:t>Being probabilistic allows us to quantify our uncertainty, work in pipelines, but the arbitrary weights of perceptron are freeing. Any way to have the best of both worlds?</a:t>
            </a:r>
          </a:p>
          <a:p>
            <a:r>
              <a:rPr lang="en-US" dirty="0"/>
              <a:t>Recall, that the Naive Bayes objective, P(X|Y)P(Y) = P(X, Y), which is also P(Y|X)P(X)</a:t>
            </a:r>
          </a:p>
          <a:p>
            <a:r>
              <a:rPr lang="en-US" dirty="0"/>
              <a:t>In classification we're given X; we don't really need to worry about it. So if we don't want to be generative (since we're not making the Naive Bayes Assumption) we just need a good model for P(Y|X)</a:t>
            </a:r>
          </a:p>
          <a:p>
            <a:r>
              <a:rPr lang="en-US" dirty="0"/>
              <a:t>We have a score function for the event Y, X... </a:t>
            </a:r>
            <a:r>
              <a:rPr lang="en-US" dirty="0" err="1"/>
              <a:t>w</a:t>
            </a:r>
            <a:r>
              <a:rPr lang="en-US" baseline="30000" dirty="0" err="1"/>
              <a:t>T</a:t>
            </a:r>
            <a:r>
              <a:rPr lang="en-US" dirty="0"/>
              <a:t>𝛟(</a:t>
            </a:r>
            <a:r>
              <a:rPr lang="en-US" dirty="0" err="1"/>
              <a:t>x,y</a:t>
            </a:r>
            <a:r>
              <a:rPr lang="en-US" dirty="0"/>
              <a:t>)...what can we do? </a:t>
            </a:r>
          </a:p>
        </p:txBody>
      </p:sp>
    </p:spTree>
    <p:extLst>
      <p:ext uri="{BB962C8B-B14F-4D97-AF65-F5344CB8AC3E}">
        <p14:creationId xmlns:p14="http://schemas.microsoft.com/office/powerpoint/2010/main" val="29767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score function probabilistic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6009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</a:t>
                </a:r>
                <a:r>
                  <a:rPr lang="en-US" baseline="30000" dirty="0" err="1"/>
                  <a:t>T</a:t>
                </a:r>
                <a:r>
                  <a:rPr lang="en-US" dirty="0"/>
                  <a:t>𝛟(</a:t>
                </a:r>
                <a:r>
                  <a:rPr lang="en-US" dirty="0" err="1"/>
                  <a:t>x,y</a:t>
                </a:r>
                <a:r>
                  <a:rPr lang="en-US" dirty="0"/>
                  <a:t>) is a score, not a probability. Further, it ranges from -∞ to +∞.</a:t>
                </a:r>
              </a:p>
              <a:p>
                <a:r>
                  <a:rPr lang="en-US" dirty="0"/>
                  <a:t>Let's consider </a:t>
                </a:r>
                <a:r>
                  <a:rPr lang="en-US" dirty="0" err="1"/>
                  <a:t>exp</a:t>
                </a:r>
                <a:r>
                  <a:rPr lang="en-US" dirty="0"/>
                  <a:t>(</a:t>
                </a:r>
                <a:r>
                  <a:rPr lang="en-US" dirty="0" err="1"/>
                  <a:t>w</a:t>
                </a:r>
                <a:r>
                  <a:rPr lang="en-US" baseline="30000" dirty="0" err="1"/>
                  <a:t>T</a:t>
                </a:r>
                <a:r>
                  <a:rPr lang="en-US" dirty="0"/>
                  <a:t>𝛟(</a:t>
                </a:r>
                <a:r>
                  <a:rPr lang="en-US" dirty="0" err="1"/>
                  <a:t>x,y</a:t>
                </a:r>
                <a:r>
                  <a:rPr lang="en-US" dirty="0"/>
                  <a:t>)), which is always positive, and monotone. </a:t>
                </a:r>
              </a:p>
              <a:p>
                <a:r>
                  <a:rPr lang="en-US" dirty="0"/>
                  <a:t>We can define P(</a:t>
                </a:r>
                <a:r>
                  <a:rPr lang="en-US" dirty="0" err="1"/>
                  <a:t>y|x</a:t>
                </a:r>
                <a:r>
                  <a:rPr lang="en-US" dirty="0"/>
                  <a:t>)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exp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Where does the denominator come from?</a:t>
                </a:r>
              </a:p>
              <a:p>
                <a:pPr lvl="1"/>
                <a:r>
                  <a:rPr lang="en-US" dirty="0"/>
                  <a:t>Law of total probability</a:t>
                </a:r>
              </a:p>
              <a:p>
                <a:r>
                  <a:rPr lang="en-US" dirty="0"/>
                  <a:t>We'd like to </a:t>
                </a:r>
                <a:r>
                  <a:rPr lang="en-US"/>
                  <a:t>pick w </a:t>
                </a:r>
                <a:r>
                  <a:rPr lang="en-US" dirty="0"/>
                  <a:t>to maximize this likelihood over a data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60096" cy="4351338"/>
              </a:xfrm>
              <a:blipFill rotWithShape="0">
                <a:blip r:embed="rId2"/>
                <a:stretch>
                  <a:fillRect l="-1554" t="-3501" r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733" y="2605709"/>
            <a:ext cx="4001683" cy="22031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3826" y="6467061"/>
            <a:ext cx="461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slides based on notes of Jacob Eisenstein</a:t>
            </a:r>
          </a:p>
        </p:txBody>
      </p:sp>
    </p:spTree>
    <p:extLst>
      <p:ext uri="{BB962C8B-B14F-4D97-AF65-F5344CB8AC3E}">
        <p14:creationId xmlns:p14="http://schemas.microsoft.com/office/powerpoint/2010/main" val="9795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Likelihood = Maximizing 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We'd like to pick </a:t>
                </a:r>
                <a:r>
                  <a:rPr lang="en-US" u="sng" dirty="0"/>
                  <a:t>w</a:t>
                </a:r>
                <a:r>
                  <a:rPr lang="en-US" dirty="0"/>
                  <a:t> to maximize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exp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 over a data set</a:t>
                </a:r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US" dirty="0"/>
                  <a:t>. Let's use our old friend log.</a:t>
                </a: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argmax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argmax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perfect classifier makes this as high as possible; the truth is very positive and everything else is very negative.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8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Log Likelihood = Minimizing Log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key general term for an item (x, y) is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exp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perfect classifier makes this as high as possible; the truth is very positive and everything else is very negative. The </a:t>
                </a:r>
                <a:r>
                  <a:rPr lang="en-US" u="sng" dirty="0"/>
                  <a:t>loss</a:t>
                </a:r>
                <a:r>
                  <a:rPr lang="en-US" dirty="0"/>
                  <a:t> is the opposite;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exp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Let's minimize this by following the gradient, just like we did for perceptron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3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Gradient for Logistic Regression (aka Maximum Entropy)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𝓁</a:t>
                </a:r>
                <a:r>
                  <a:rPr lang="en-US" baseline="-25000" dirty="0" err="1"/>
                  <a:t>logreg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exp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calculus facts: </a:t>
                </a:r>
              </a:p>
              <a:p>
                <a:pPr lvl="1"/>
                <a:r>
                  <a:rPr lang="en-US" dirty="0"/>
                  <a:t>∂/∂x mx = mdx; </a:t>
                </a:r>
              </a:p>
              <a:p>
                <a:pPr lvl="1"/>
                <a:r>
                  <a:rPr lang="en-US" dirty="0"/>
                  <a:t>∂/∂x log(x) = 1/x dx (log here = natural log, i.e. log</a:t>
                </a:r>
                <a:r>
                  <a:rPr lang="en-US" baseline="-25000" dirty="0"/>
                  <a:t>e</a:t>
                </a:r>
                <a:r>
                  <a:rPr lang="en-US" dirty="0"/>
                  <a:t>, i.e. ln)</a:t>
                </a:r>
              </a:p>
              <a:p>
                <a:pPr lvl="1"/>
                <a:r>
                  <a:rPr lang="en-US" dirty="0"/>
                  <a:t>∂/∂x </a:t>
                </a:r>
                <a:r>
                  <a:rPr lang="en-US" dirty="0" err="1"/>
                  <a:t>exp</a:t>
                </a:r>
                <a:r>
                  <a:rPr lang="en-US" dirty="0"/>
                  <a:t>(x) = </a:t>
                </a:r>
                <a:r>
                  <a:rPr lang="en-US" dirty="0" err="1"/>
                  <a:t>exp</a:t>
                </a:r>
                <a:r>
                  <a:rPr lang="en-US" dirty="0"/>
                  <a:t>(x)dx</a:t>
                </a:r>
              </a:p>
              <a:p>
                <a:r>
                  <a:rPr lang="en-US" dirty="0"/>
                  <a:t>∂/∂w 𝓁</a:t>
                </a:r>
                <a:r>
                  <a:rPr lang="en-US" baseline="-25000" dirty="0" err="1"/>
                  <a:t>logreg</a:t>
                </a:r>
                <a:r>
                  <a:rPr lang="en-US" dirty="0"/>
                  <a:t> = 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sub>
                      <m:sup/>
                      <m:e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mr-I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′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= 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And we want to go away from the gradient, thus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32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Update of Logistic Regression vs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Perceptron: w+=𝛟(</a:t>
                </a:r>
                <a:r>
                  <a:rPr lang="en-US" dirty="0" err="1"/>
                  <a:t>x,y</a:t>
                </a:r>
                <a:r>
                  <a:rPr lang="en-US" dirty="0"/>
                  <a:t>)-𝛟(</a:t>
                </a:r>
                <a:r>
                  <a:rPr lang="en-US" dirty="0" err="1"/>
                  <a:t>x,y</a:t>
                </a:r>
                <a:r>
                  <a:rPr lang="en-US" dirty="0"/>
                  <a:t>*); considers the single wrong decision, move away by constant amount </a:t>
                </a:r>
              </a:p>
              <a:p>
                <a:r>
                  <a:rPr lang="en-US" dirty="0" err="1"/>
                  <a:t>Logreg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w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; consider every alternative decision, move away by the model's confidence in that amount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96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Vs. Logistic Regression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980042" y="2016403"/>
            <a:ext cx="537375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Discriminative model</a:t>
            </a:r>
          </a:p>
          <a:p>
            <a:r>
              <a:rPr lang="en-US" dirty="0"/>
              <a:t>Probabilistic</a:t>
            </a:r>
          </a:p>
          <a:p>
            <a:r>
              <a:rPr lang="en-US" dirty="0"/>
              <a:t>Iterative solution</a:t>
            </a:r>
          </a:p>
          <a:p>
            <a:r>
              <a:rPr lang="en-US" dirty="0"/>
              <a:t>No independence assumption</a:t>
            </a:r>
          </a:p>
          <a:p>
            <a:r>
              <a:rPr lang="en-US" dirty="0"/>
              <a:t>Slow to write </a:t>
            </a:r>
          </a:p>
          <a:p>
            <a:r>
              <a:rPr lang="en-US" dirty="0"/>
              <a:t>Slow to learn</a:t>
            </a:r>
          </a:p>
          <a:p>
            <a:r>
              <a:rPr lang="en-US" dirty="0"/>
              <a:t>Foundation of deep learning optimization</a:t>
            </a:r>
          </a:p>
          <a:p>
            <a:r>
              <a:rPr lang="en-US" dirty="0"/>
              <a:t>Can overfit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7565" y="2028619"/>
            <a:ext cx="51766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Discriminative model</a:t>
            </a:r>
          </a:p>
          <a:p>
            <a:r>
              <a:rPr lang="en-US" dirty="0"/>
              <a:t>Not probabilistic</a:t>
            </a:r>
          </a:p>
          <a:p>
            <a:r>
              <a:rPr lang="en-US" dirty="0"/>
              <a:t>Iterative solution</a:t>
            </a:r>
          </a:p>
          <a:p>
            <a:r>
              <a:rPr lang="en-US" dirty="0"/>
              <a:t>No independence assumption</a:t>
            </a:r>
          </a:p>
          <a:p>
            <a:r>
              <a:rPr lang="en-US" dirty="0"/>
              <a:t>Easy to write </a:t>
            </a:r>
          </a:p>
          <a:p>
            <a:r>
              <a:rPr lang="en-US" dirty="0"/>
              <a:t>Medium-fast to learn</a:t>
            </a:r>
          </a:p>
          <a:p>
            <a:r>
              <a:rPr lang="en-US" dirty="0"/>
              <a:t>Can overfit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350" y="1288894"/>
            <a:ext cx="179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Perceptron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2007" y="1266342"/>
            <a:ext cx="2923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13655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how </a:t>
            </a:r>
            <a:r>
              <a:rPr lang="en-US" b="1" dirty="0"/>
              <a:t>training data </a:t>
            </a:r>
            <a:r>
              <a:rPr lang="en-US" dirty="0"/>
              <a:t>and </a:t>
            </a:r>
            <a:r>
              <a:rPr lang="en-US" b="1" dirty="0"/>
              <a:t>supervised learning</a:t>
            </a:r>
            <a:r>
              <a:rPr lang="en-US" dirty="0"/>
              <a:t> can produce a better classifier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Classifier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takes an </a:t>
            </a:r>
            <a:r>
              <a:rPr lang="en-US" i="1" dirty="0"/>
              <a:t>input</a:t>
            </a:r>
            <a:r>
              <a:rPr lang="en-US" dirty="0"/>
              <a:t> (such as a text document) and predicts an </a:t>
            </a:r>
            <a:r>
              <a:rPr lang="en-US" i="1" dirty="0"/>
              <a:t>output</a:t>
            </a:r>
            <a:r>
              <a:rPr lang="en-US" dirty="0"/>
              <a:t> (such as a class label)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Learner </a:t>
            </a:r>
            <a:r>
              <a:rPr lang="en-US" dirty="0"/>
              <a:t>takes </a:t>
            </a:r>
            <a:r>
              <a:rPr lang="en-US" i="1" dirty="0"/>
              <a:t>training data</a:t>
            </a:r>
            <a:r>
              <a:rPr lang="en-US" dirty="0"/>
              <a:t> and produces (statistics necessary for) the classifier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18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Because most pieces of text are unique, it's not very practical to assume the one being classified is in the training data</a:t>
            </a:r>
          </a:p>
          <a:p>
            <a:pPr lvl="1"/>
            <a:r>
              <a:rPr lang="en-US" dirty="0"/>
              <a:t>though it is in the library of Babel!</a:t>
            </a:r>
          </a:p>
          <a:p>
            <a:pPr lvl="1"/>
            <a:r>
              <a:rPr lang="en-US" dirty="0"/>
              <a:t>We need to make </a:t>
            </a:r>
            <a:r>
              <a:rPr lang="en-US" b="1" dirty="0"/>
              <a:t>modeling assumptions</a:t>
            </a:r>
            <a:r>
              <a:rPr lang="en-US" dirty="0"/>
              <a:t> that help the learner to </a:t>
            </a:r>
            <a:r>
              <a:rPr lang="en-US" b="1" dirty="0"/>
              <a:t>generalize</a:t>
            </a:r>
            <a:r>
              <a:rPr lang="en-US" dirty="0"/>
              <a:t> to unseen inputs</a:t>
            </a:r>
          </a:p>
          <a:p>
            <a:r>
              <a:rPr lang="en-US" dirty="0"/>
              <a:t>The </a:t>
            </a:r>
            <a:r>
              <a:rPr lang="en-US" b="1" dirty="0"/>
              <a:t>Naive Bayes</a:t>
            </a:r>
            <a:r>
              <a:rPr lang="en-US" dirty="0"/>
              <a:t> model and </a:t>
            </a:r>
            <a:r>
              <a:rPr lang="en-US" b="1" dirty="0"/>
              <a:t>Bag of Words</a:t>
            </a:r>
            <a:r>
              <a:rPr lang="en-US" dirty="0"/>
              <a:t> assumption are a simple, fast probabilistic approach to text classification</a:t>
            </a:r>
          </a:p>
          <a:p>
            <a:r>
              <a:rPr lang="en-US" dirty="0"/>
              <a:t>The </a:t>
            </a:r>
            <a:r>
              <a:rPr lang="en-US" b="1" dirty="0"/>
              <a:t>Perceptron</a:t>
            </a:r>
            <a:r>
              <a:rPr lang="en-US" dirty="0"/>
              <a:t> allows more arbitrary features at the cost of slower learning and a requirement of more data</a:t>
            </a:r>
          </a:p>
          <a:p>
            <a:r>
              <a:rPr lang="en-US" b="1" dirty="0"/>
              <a:t>Logistic Regression</a:t>
            </a:r>
            <a:r>
              <a:rPr lang="en-US" dirty="0"/>
              <a:t> adds probabilities back into the arbitrary feature and weight capability of perceptron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76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794" name="Group 2"/>
          <p:cNvGraphicFramePr>
            <a:graphicFrameLocks noGrp="1"/>
          </p:cNvGraphicFramePr>
          <p:nvPr/>
        </p:nvGraphicFramePr>
        <p:xfrm>
          <a:off x="1676400" y="725489"/>
          <a:ext cx="6248400" cy="567279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1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flies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2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3  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4    </a:t>
                      </a: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arrow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Vst	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NP	10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	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	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NP	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VP	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3429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	2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34290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	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	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tabLst>
                          <a:tab pos="57785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>
                          <a:tab pos="577850" algn="l"/>
                        </a:tabLst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	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82" name="Text Box 63"/>
          <p:cNvSpPr txBox="1">
            <a:spLocks noChangeArrowheads="1"/>
          </p:cNvSpPr>
          <p:nvPr/>
        </p:nvSpPr>
        <p:spPr bwMode="auto">
          <a:xfrm>
            <a:off x="8229600" y="2660650"/>
            <a:ext cx="2438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S </a:t>
            </a:r>
            <a:r>
              <a:rPr kumimoji="0" lang="en-US" altLang="en-US" sz="2400">
                <a:sym typeface="Symbol" charset="2"/>
              </a:rPr>
              <a:t> </a:t>
            </a:r>
            <a:r>
              <a:rPr kumimoji="0" lang="en-US" altLang="en-US" sz="2400"/>
              <a:t>NP VP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FF"/>
                </a:solidFill>
              </a:rPr>
              <a:t>6  S </a:t>
            </a:r>
            <a:r>
              <a:rPr kumimoji="0" lang="en-US" altLang="en-US" sz="2400">
                <a:solidFill>
                  <a:srgbClr val="FF00FF"/>
                </a:solidFill>
                <a:sym typeface="Symbol" charset="2"/>
              </a:rPr>
              <a:t> </a:t>
            </a:r>
            <a:r>
              <a:rPr kumimoji="0" lang="en-US" altLang="en-US" sz="2400">
                <a:solidFill>
                  <a:srgbClr val="FF00FF"/>
                </a:solidFill>
              </a:rPr>
              <a:t>Vst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S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S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 NP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VP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VP PP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1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Det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2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PP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3  NP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NP NP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0  PP </a:t>
            </a:r>
            <a:r>
              <a:rPr kumimoji="0" lang="en-US" altLang="en-US" sz="2400">
                <a:sym typeface="Symbol" charset="2"/>
              </a:rPr>
              <a:t></a:t>
            </a:r>
            <a:r>
              <a:rPr kumimoji="0" lang="en-US" altLang="en-US" sz="2400"/>
              <a:t> P NP </a:t>
            </a:r>
          </a:p>
        </p:txBody>
      </p:sp>
    </p:spTree>
    <p:extLst>
      <p:ext uri="{BB962C8B-B14F-4D97-AF65-F5344CB8AC3E}">
        <p14:creationId xmlns:p14="http://schemas.microsoft.com/office/powerpoint/2010/main" val="149601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7028</Words>
  <Application>Microsoft Macintosh PowerPoint</Application>
  <PresentationFormat>Widescreen</PresentationFormat>
  <Paragraphs>2159</Paragraphs>
  <Slides>88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2" baseType="lpstr">
      <vt:lpstr>Arial</vt:lpstr>
      <vt:lpstr>Arial Black</vt:lpstr>
      <vt:lpstr>Calibri</vt:lpstr>
      <vt:lpstr>Calibri Light</vt:lpstr>
      <vt:lpstr>Cambria Math</vt:lpstr>
      <vt:lpstr>Comic Sans MS</vt:lpstr>
      <vt:lpstr>Courier New</vt:lpstr>
      <vt:lpstr>Garamond</vt:lpstr>
      <vt:lpstr>Mangal</vt:lpstr>
      <vt:lpstr>Symbol</vt:lpstr>
      <vt:lpstr>Tahoma</vt:lpstr>
      <vt:lpstr>Times New Roman</vt:lpstr>
      <vt:lpstr>Wingdings</vt:lpstr>
      <vt:lpstr>Office Theme</vt:lpstr>
      <vt:lpstr>CSCI 544</vt:lpstr>
      <vt:lpstr>You Voted...</vt:lpstr>
      <vt:lpstr>Remember To Go To The Right Classroom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Chart (CKY) Parsing</vt:lpstr>
      <vt:lpstr>Weighted Chart Parsing (“min cost”)</vt:lpstr>
      <vt:lpstr>Weighted Chart Parsing (“min cost”)</vt:lpstr>
      <vt:lpstr>Probabilistic Chart Parsing (“max prob”)</vt:lpstr>
      <vt:lpstr>PowerPoint Presentation</vt:lpstr>
      <vt:lpstr>PowerPoint Presentation</vt:lpstr>
      <vt:lpstr>Why probabilities not weights?</vt:lpstr>
      <vt:lpstr>A slightly different task</vt:lpstr>
      <vt:lpstr>PowerPoint Presentation</vt:lpstr>
      <vt:lpstr>PowerPoint Presentation</vt:lpstr>
      <vt:lpstr>PowerPoint Presentation</vt:lpstr>
      <vt:lpstr>PowerPoint Presentation</vt:lpstr>
      <vt:lpstr>Probabilistic Chart Parsing (“max prob”)</vt:lpstr>
      <vt:lpstr>The “Inside Algorithm”</vt:lpstr>
      <vt:lpstr>Chart Parsing: Recognition algorithm</vt:lpstr>
      <vt:lpstr>Chart Parsing: Viterbi algorithm (min-cost)</vt:lpstr>
      <vt:lpstr>Chart Parsing: Viterbi algorithm (max-prob)</vt:lpstr>
      <vt:lpstr>Chart Parsing: Inside algorithm</vt:lpstr>
      <vt:lpstr>Generalization: Semiring-Weighted Chart Parsing</vt:lpstr>
      <vt:lpstr>PowerPoint Presentation</vt:lpstr>
      <vt:lpstr>PowerPoint Presentation</vt:lpstr>
      <vt:lpstr>PowerPoint Presentation</vt:lpstr>
      <vt:lpstr>PowerPoint Presentation</vt:lpstr>
      <vt:lpstr>Weighted CKY, general version</vt:lpstr>
      <vt:lpstr>Some Weight Semirings</vt:lpstr>
      <vt:lpstr>Other Uses of Semirings</vt:lpstr>
      <vt:lpstr>The Semiring Axioms</vt:lpstr>
      <vt:lpstr>Problems with vanilla PCFGs</vt:lpstr>
      <vt:lpstr>Parameterization …</vt:lpstr>
      <vt:lpstr>Parameterization …</vt:lpstr>
      <vt:lpstr>Lexicalization of Rules</vt:lpstr>
      <vt:lpstr>Other Useful Category Splits</vt:lpstr>
      <vt:lpstr>Summary</vt:lpstr>
      <vt:lpstr>Feature Engineering for WSD</vt:lpstr>
      <vt:lpstr>Perceptron: An Error-Driven Learner/Classifier</vt:lpstr>
      <vt:lpstr>What's Going On Here (I)?</vt:lpstr>
      <vt:lpstr>What's Going On Here (II)?</vt:lpstr>
      <vt:lpstr>What's Going On Here (III)?</vt:lpstr>
      <vt:lpstr>Loss Gradient for Perceptron</vt:lpstr>
      <vt:lpstr>Other Perceptron Notes</vt:lpstr>
      <vt:lpstr>Perceptron Vs. Naive Bayes</vt:lpstr>
      <vt:lpstr>Can We Use All These Weights and Still Be Probabilistic?</vt:lpstr>
      <vt:lpstr>Making the score function probabilistic</vt:lpstr>
      <vt:lpstr>Maximizing Likelihood = Maximizing log likelihood</vt:lpstr>
      <vt:lpstr>Maximizing Log Likelihood = Minimizing Log Loss</vt:lpstr>
      <vt:lpstr>Loss Gradient for Logistic Regression (aka Maximum Entropy) </vt:lpstr>
      <vt:lpstr>Gradient Update of Logistic Regression vs Perceptron</vt:lpstr>
      <vt:lpstr>Perceptron Vs. Logistic Regression </vt:lpstr>
      <vt:lpstr>Conclusions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544</dc:title>
  <dc:creator>Jonathan May</dc:creator>
  <cp:lastModifiedBy>Jonathan May</cp:lastModifiedBy>
  <cp:revision>5</cp:revision>
  <dcterms:created xsi:type="dcterms:W3CDTF">2018-10-02T16:04:33Z</dcterms:created>
  <dcterms:modified xsi:type="dcterms:W3CDTF">2018-10-02T22:11:42Z</dcterms:modified>
</cp:coreProperties>
</file>