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eg" ContentType="image/jpeg"/>
  <Default Extension="tiff" ContentType="image/tiff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bin" ContentType="application/vnd.openxmlformats-officedocument.oleObjec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1"/>
  </p:notesMasterIdLst>
  <p:sldIdLst>
    <p:sldId id="256" r:id="rId2"/>
    <p:sldId id="300" r:id="rId3"/>
    <p:sldId id="301" r:id="rId4"/>
    <p:sldId id="302" r:id="rId5"/>
    <p:sldId id="304" r:id="rId6"/>
    <p:sldId id="338" r:id="rId7"/>
    <p:sldId id="339" r:id="rId8"/>
    <p:sldId id="340" r:id="rId9"/>
    <p:sldId id="341" r:id="rId10"/>
    <p:sldId id="342" r:id="rId11"/>
    <p:sldId id="343" r:id="rId12"/>
    <p:sldId id="306" r:id="rId13"/>
    <p:sldId id="307" r:id="rId14"/>
    <p:sldId id="308" r:id="rId15"/>
    <p:sldId id="309" r:id="rId16"/>
    <p:sldId id="333" r:id="rId17"/>
    <p:sldId id="334" r:id="rId18"/>
    <p:sldId id="310" r:id="rId19"/>
    <p:sldId id="315" r:id="rId20"/>
    <p:sldId id="316" r:id="rId21"/>
    <p:sldId id="335" r:id="rId22"/>
    <p:sldId id="317" r:id="rId23"/>
    <p:sldId id="318" r:id="rId24"/>
    <p:sldId id="322" r:id="rId25"/>
    <p:sldId id="323" r:id="rId26"/>
    <p:sldId id="324" r:id="rId27"/>
    <p:sldId id="325" r:id="rId28"/>
    <p:sldId id="327" r:id="rId29"/>
    <p:sldId id="329" r:id="rId30"/>
    <p:sldId id="328" r:id="rId31"/>
    <p:sldId id="330" r:id="rId32"/>
    <p:sldId id="331" r:id="rId33"/>
    <p:sldId id="332" r:id="rId34"/>
    <p:sldId id="303" r:id="rId35"/>
    <p:sldId id="336" r:id="rId36"/>
    <p:sldId id="337" r:id="rId37"/>
    <p:sldId id="344" r:id="rId38"/>
    <p:sldId id="345" r:id="rId39"/>
    <p:sldId id="347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4"/>
    <p:restoredTop sz="94708"/>
  </p:normalViewPr>
  <p:slideViewPr>
    <p:cSldViewPr snapToGrid="0" snapToObjects="1">
      <p:cViewPr>
        <p:scale>
          <a:sx n="100" d="100"/>
          <a:sy n="100" d="100"/>
        </p:scale>
        <p:origin x="248" y="-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notesMaster" Target="notesMasters/notesMaster1.xml"/><Relationship Id="rId42" Type="http://schemas.openxmlformats.org/officeDocument/2006/relationships/presProps" Target="presProps.xml"/><Relationship Id="rId43" Type="http://schemas.openxmlformats.org/officeDocument/2006/relationships/viewProps" Target="viewProps.xml"/><Relationship Id="rId44" Type="http://schemas.openxmlformats.org/officeDocument/2006/relationships/theme" Target="theme/theme1.xml"/><Relationship Id="rId45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4" Type="http://schemas.openxmlformats.org/officeDocument/2006/relationships/image" Target="../media/image5.wmf"/><Relationship Id="rId1" Type="http://schemas.openxmlformats.org/officeDocument/2006/relationships/image" Target="../media/image2.wmf"/><Relationship Id="rId2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Relationship Id="rId2" Type="http://schemas.openxmlformats.org/officeDocument/2006/relationships/image" Target="../media/image8.wmf"/><Relationship Id="rId3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5.wmf"/><Relationship Id="rId2" Type="http://schemas.openxmlformats.org/officeDocument/2006/relationships/image" Target="../media/image56.wmf"/><Relationship Id="rId3" Type="http://schemas.openxmlformats.org/officeDocument/2006/relationships/image" Target="../media/image57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60.wmf"/><Relationship Id="rId4" Type="http://schemas.openxmlformats.org/officeDocument/2006/relationships/image" Target="../media/image61.wmf"/><Relationship Id="rId1" Type="http://schemas.openxmlformats.org/officeDocument/2006/relationships/image" Target="../media/image58.wmf"/><Relationship Id="rId2" Type="http://schemas.openxmlformats.org/officeDocument/2006/relationships/image" Target="../media/image5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27065D-CFE8-E24C-A215-C0B70AB19EDA}" type="datetimeFigureOut">
              <a:rPr lang="en-US" smtClean="0"/>
              <a:t>9/27/18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6E3F2F-7406-874B-B859-6F6D807BC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839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6E3F2F-7406-874B-B859-6F6D807BCED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6971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0BBE1-2F7F-462B-948A-F73CE40686D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1258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0BBE1-2F7F-462B-948A-F73CE40686D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2965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0BBE1-2F7F-462B-948A-F73CE40686D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5103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0BBE1-2F7F-462B-948A-F73CE40686D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025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0BBE1-2F7F-462B-948A-F73CE40686D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9655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0BBE1-2F7F-462B-948A-F73CE40686D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2511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0BBE1-2F7F-462B-948A-F73CE40686D9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0461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0BBE1-2F7F-462B-948A-F73CE40686D9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9869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0BBE1-2F7F-462B-948A-F73CE40686D9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00041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0BBE1-2F7F-462B-948A-F73CE40686D9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8016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911869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0BBE1-2F7F-462B-948A-F73CE40686D9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2975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0BBE1-2F7F-462B-948A-F73CE40686D9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58969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0BBE1-2F7F-462B-948A-F73CE40686D9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02605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0BBE1-2F7F-462B-948A-F73CE40686D9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74556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0BBE1-2F7F-462B-948A-F73CE40686D9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89154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6E3F2F-7406-874B-B859-6F6D807BCEDC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4479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0F227-238B-4D73-8B10-D1C7C97E0172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40165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0F227-238B-4D73-8B10-D1C7C97E0172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08834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0F227-238B-4D73-8B10-D1C7C97E0172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94293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0BBE1-2F7F-462B-948A-F73CE40686D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8274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0BBE1-2F7F-462B-948A-F73CE40686D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3988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0BBE1-2F7F-462B-948A-F73CE40686D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3678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0BBE1-2F7F-462B-948A-F73CE40686D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4918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A8735-98C6-1A46-B17C-DAA0904BFDD3}" type="datetimeFigureOut">
              <a:rPr lang="en-US" smtClean="0"/>
              <a:t>9/27/18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E6320-D9AF-C94F-AD93-CABD839F4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770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A8735-98C6-1A46-B17C-DAA0904BFDD3}" type="datetimeFigureOut">
              <a:rPr lang="en-US" smtClean="0"/>
              <a:t>9/27/18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E6320-D9AF-C94F-AD93-CABD839F4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103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A8735-98C6-1A46-B17C-DAA0904BFDD3}" type="datetimeFigureOut">
              <a:rPr lang="en-US" smtClean="0"/>
              <a:t>9/27/18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E6320-D9AF-C94F-AD93-CABD839F4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502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A8735-98C6-1A46-B17C-DAA0904BFDD3}" type="datetimeFigureOut">
              <a:rPr lang="en-US" smtClean="0"/>
              <a:t>9/27/18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E6320-D9AF-C94F-AD93-CABD839F4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584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A8735-98C6-1A46-B17C-DAA0904BFDD3}" type="datetimeFigureOut">
              <a:rPr lang="en-US" smtClean="0"/>
              <a:t>9/27/18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E6320-D9AF-C94F-AD93-CABD839F4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424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A8735-98C6-1A46-B17C-DAA0904BFDD3}" type="datetimeFigureOut">
              <a:rPr lang="en-US" smtClean="0"/>
              <a:t>9/27/18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E6320-D9AF-C94F-AD93-CABD839F4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684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A8735-98C6-1A46-B17C-DAA0904BFDD3}" type="datetimeFigureOut">
              <a:rPr lang="en-US" smtClean="0"/>
              <a:t>9/27/18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E6320-D9AF-C94F-AD93-CABD839F4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23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A8735-98C6-1A46-B17C-DAA0904BFDD3}" type="datetimeFigureOut">
              <a:rPr lang="en-US" smtClean="0"/>
              <a:t>9/27/18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E6320-D9AF-C94F-AD93-CABD839F4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37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A8735-98C6-1A46-B17C-DAA0904BFDD3}" type="datetimeFigureOut">
              <a:rPr lang="en-US" smtClean="0"/>
              <a:t>9/27/18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E6320-D9AF-C94F-AD93-CABD839F4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357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A8735-98C6-1A46-B17C-DAA0904BFDD3}" type="datetimeFigureOut">
              <a:rPr lang="en-US" smtClean="0"/>
              <a:t>9/27/18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E6320-D9AF-C94F-AD93-CABD839F4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37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A8735-98C6-1A46-B17C-DAA0904BFDD3}" type="datetimeFigureOut">
              <a:rPr lang="en-US" smtClean="0"/>
              <a:t>9/27/18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E6320-D9AF-C94F-AD93-CABD839F4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662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FA8735-98C6-1A46-B17C-DAA0904BFDD3}" type="datetimeFigureOut">
              <a:rPr lang="en-US" smtClean="0"/>
              <a:t>9/27/18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6E6320-D9AF-C94F-AD93-CABD839F4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10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4" Type="http://schemas.openxmlformats.org/officeDocument/2006/relationships/image" Target="../media/image6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4" Type="http://schemas.openxmlformats.org/officeDocument/2006/relationships/image" Target="../media/image7.wmf"/><Relationship Id="rId5" Type="http://schemas.openxmlformats.org/officeDocument/2006/relationships/oleObject" Target="../embeddings/oleObject7.bin"/><Relationship Id="rId6" Type="http://schemas.openxmlformats.org/officeDocument/2006/relationships/image" Target="../media/image8.wmf"/><Relationship Id="rId7" Type="http://schemas.openxmlformats.org/officeDocument/2006/relationships/oleObject" Target="../embeddings/oleObject8.bin"/><Relationship Id="rId8" Type="http://schemas.openxmlformats.org/officeDocument/2006/relationships/image" Target="../media/image9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5.png"/><Relationship Id="rId12" Type="http://schemas.openxmlformats.org/officeDocument/2006/relationships/image" Target="../media/image16.png"/><Relationship Id="rId13" Type="http://schemas.openxmlformats.org/officeDocument/2006/relationships/image" Target="../media/image17.png"/><Relationship Id="rId14" Type="http://schemas.openxmlformats.org/officeDocument/2006/relationships/image" Target="../media/image18.png"/><Relationship Id="rId15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4" Type="http://schemas.openxmlformats.org/officeDocument/2006/relationships/image" Target="../media/image8.png"/><Relationship Id="rId5" Type="http://schemas.openxmlformats.org/officeDocument/2006/relationships/image" Target="../media/image12.png"/><Relationship Id="rId6" Type="http://schemas.openxmlformats.org/officeDocument/2006/relationships/image" Target="../media/image100.png"/><Relationship Id="rId7" Type="http://schemas.openxmlformats.org/officeDocument/2006/relationships/image" Target="../media/image11.png"/><Relationship Id="rId8" Type="http://schemas.openxmlformats.org/officeDocument/2006/relationships/image" Target="../media/image11.png"/><Relationship Id="rId9" Type="http://schemas.openxmlformats.org/officeDocument/2006/relationships/image" Target="../media/image13.png"/><Relationship Id="rId10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7.png"/><Relationship Id="rId12" Type="http://schemas.openxmlformats.org/officeDocument/2006/relationships/image" Target="../media/image18.png"/><Relationship Id="rId13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3" Type="http://schemas.openxmlformats.org/officeDocument/2006/relationships/image" Target="../media/image1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image" Target="../media/image10.png"/><Relationship Id="rId7" Type="http://schemas.openxmlformats.org/officeDocument/2006/relationships/image" Target="../media/image13.png"/><Relationship Id="rId8" Type="http://schemas.openxmlformats.org/officeDocument/2006/relationships/image" Target="../media/image14.png"/><Relationship Id="rId9" Type="http://schemas.openxmlformats.org/officeDocument/2006/relationships/image" Target="../media/image25.png"/><Relationship Id="rId10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Relationship Id="rId6" Type="http://schemas.openxmlformats.org/officeDocument/2006/relationships/image" Target="../media/image29.png"/><Relationship Id="rId7" Type="http://schemas.openxmlformats.org/officeDocument/2006/relationships/image" Target="../media/image30.png"/><Relationship Id="rId8" Type="http://schemas.openxmlformats.org/officeDocument/2006/relationships/image" Target="../media/image31.png"/><Relationship Id="rId9" Type="http://schemas.openxmlformats.org/officeDocument/2006/relationships/image" Target="../media/image32.png"/><Relationship Id="rId10" Type="http://schemas.openxmlformats.org/officeDocument/2006/relationships/image" Target="../media/image33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4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5" Type="http://schemas.openxmlformats.org/officeDocument/2006/relationships/image" Target="NUL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tif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4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4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4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4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5" Type="http://schemas.openxmlformats.org/officeDocument/2006/relationships/image" Target="NUL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52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jpeg"/><Relationship Id="rId4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3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54.jpe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4" Type="http://schemas.openxmlformats.org/officeDocument/2006/relationships/image" Target="../media/image55.wmf"/><Relationship Id="rId5" Type="http://schemas.openxmlformats.org/officeDocument/2006/relationships/oleObject" Target="../embeddings/oleObject10.bin"/><Relationship Id="rId6" Type="http://schemas.openxmlformats.org/officeDocument/2006/relationships/image" Target="../media/image56.wmf"/><Relationship Id="rId7" Type="http://schemas.openxmlformats.org/officeDocument/2006/relationships/oleObject" Target="../embeddings/oleObject11.bin"/><Relationship Id="rId8" Type="http://schemas.openxmlformats.org/officeDocument/2006/relationships/image" Target="../media/image57.w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4" Type="http://schemas.openxmlformats.org/officeDocument/2006/relationships/image" Target="../media/image58.wmf"/><Relationship Id="rId5" Type="http://schemas.openxmlformats.org/officeDocument/2006/relationships/oleObject" Target="../embeddings/oleObject13.bin"/><Relationship Id="rId6" Type="http://schemas.openxmlformats.org/officeDocument/2006/relationships/image" Target="../media/image59.wmf"/><Relationship Id="rId7" Type="http://schemas.openxmlformats.org/officeDocument/2006/relationships/oleObject" Target="../embeddings/oleObject14.bin"/><Relationship Id="rId8" Type="http://schemas.openxmlformats.org/officeDocument/2006/relationships/image" Target="../media/image60.wmf"/><Relationship Id="rId9" Type="http://schemas.openxmlformats.org/officeDocument/2006/relationships/oleObject" Target="../embeddings/oleObject15.bin"/><Relationship Id="rId10" Type="http://schemas.openxmlformats.org/officeDocument/2006/relationships/image" Target="../media/image61.w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Relationship Id="rId3" Type="http://schemas.openxmlformats.org/officeDocument/2006/relationships/image" Target="../media/image1.tif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3.wmf"/><Relationship Id="rId7" Type="http://schemas.openxmlformats.org/officeDocument/2006/relationships/oleObject" Target="../embeddings/oleObject3.bin"/><Relationship Id="rId8" Type="http://schemas.openxmlformats.org/officeDocument/2006/relationships/image" Target="../media/image4.wmf"/><Relationship Id="rId9" Type="http://schemas.openxmlformats.org/officeDocument/2006/relationships/oleObject" Target="../embeddings/oleObject4.bin"/><Relationship Id="rId10" Type="http://schemas.openxmlformats.org/officeDocument/2006/relationships/image" Target="../media/image5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Lecture 12: Neural Language Models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USC CSCI 544: Applied Natural Language Processing</a:t>
            </a:r>
          </a:p>
          <a:p>
            <a:r>
              <a:rPr lang="en-US" dirty="0" smtClean="0"/>
              <a:t>Jonathan May -- 梅約納</a:t>
            </a:r>
          </a:p>
          <a:p>
            <a:r>
              <a:rPr lang="en-US" altLang="zh-CN" dirty="0" err="1" smtClean="0"/>
              <a:t>Nanyun</a:t>
            </a:r>
            <a:r>
              <a:rPr lang="en-US" altLang="zh-CN" dirty="0" smtClean="0"/>
              <a:t> (Violet) Peng -- </a:t>
            </a:r>
            <a:r>
              <a:rPr lang="zh-CN" altLang="en-US" dirty="0" smtClean="0"/>
              <a:t>彭楠赟</a:t>
            </a:r>
            <a:endParaRPr lang="en-US" dirty="0" smtClean="0"/>
          </a:p>
          <a:p>
            <a:r>
              <a:rPr lang="en-US" dirty="0" smtClean="0"/>
              <a:t>September </a:t>
            </a:r>
            <a:r>
              <a:rPr lang="en-US" altLang="zh-CN" dirty="0" smtClean="0"/>
              <a:t>28</a:t>
            </a:r>
            <a:r>
              <a:rPr lang="en-US" dirty="0" smtClean="0"/>
              <a:t>, 2018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2880" y="6336255"/>
            <a:ext cx="3269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based on slides </a:t>
            </a:r>
            <a:r>
              <a:rPr lang="en-US" dirty="0" smtClean="0"/>
              <a:t>of Kai-Wei Chang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391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Vector-space representation of words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8229600" cy="2982912"/>
          </a:xfrm>
        </p:spPr>
        <p:txBody>
          <a:bodyPr>
            <a:noAutofit/>
          </a:bodyPr>
          <a:lstStyle/>
          <a:p>
            <a:r>
              <a:rPr lang="en-GB" dirty="0" smtClean="0"/>
              <a:t>Compare two words using vector representations:</a:t>
            </a:r>
          </a:p>
          <a:p>
            <a:pPr lvl="1"/>
            <a:r>
              <a:rPr lang="en-GB" dirty="0" smtClean="0"/>
              <a:t>Dot product</a:t>
            </a:r>
          </a:p>
          <a:p>
            <a:pPr lvl="1"/>
            <a:r>
              <a:rPr lang="en-GB" dirty="0" smtClean="0"/>
              <a:t>Cosine similarity</a:t>
            </a:r>
          </a:p>
          <a:p>
            <a:pPr lvl="1"/>
            <a:r>
              <a:rPr lang="en-GB" dirty="0" smtClean="0"/>
              <a:t>Euclidean distance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10</a:t>
            </a:fld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838200" y="3708401"/>
            <a:ext cx="8229600" cy="17365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Normalized probability:</a:t>
            </a:r>
          </a:p>
          <a:p>
            <a:pPr lvl="1"/>
            <a:r>
              <a:rPr lang="en-GB" dirty="0" smtClean="0"/>
              <a:t>Using </a:t>
            </a:r>
            <a:r>
              <a:rPr lang="en-GB" b="1" dirty="0" err="1" smtClean="0"/>
              <a:t>softmax</a:t>
            </a:r>
            <a:r>
              <a:rPr lang="en-GB" dirty="0" smtClean="0"/>
              <a:t> function</a:t>
            </a:r>
            <a:endParaRPr lang="en-GB" dirty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8460899"/>
              </p:ext>
            </p:extLst>
          </p:nvPr>
        </p:nvGraphicFramePr>
        <p:xfrm>
          <a:off x="3167421" y="4684795"/>
          <a:ext cx="3895425" cy="12158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11" name="Equation" r:id="rId3" imgW="1765080" imgH="507960" progId="Equation.3">
                  <p:embed/>
                </p:oleObj>
              </mc:Choice>
              <mc:Fallback>
                <p:oleObj name="Equation" r:id="rId3" imgW="1765080" imgH="50796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67421" y="4684795"/>
                        <a:ext cx="3895425" cy="121585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42788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b="1" dirty="0" smtClean="0">
                <a:solidFill>
                  <a:schemeClr val="tx1"/>
                </a:solidFill>
              </a:rPr>
              <a:t>Log-likelihood model</a:t>
            </a:r>
            <a:r>
              <a:rPr lang="en-GB" dirty="0" smtClean="0"/>
              <a:t>:</a:t>
            </a:r>
          </a:p>
          <a:p>
            <a:pPr lvl="1"/>
            <a:r>
              <a:rPr lang="en-GB" dirty="0" smtClean="0"/>
              <a:t>Numerically more stable</a:t>
            </a:r>
          </a:p>
          <a:p>
            <a:endParaRPr lang="en-GB" dirty="0"/>
          </a:p>
          <a:p>
            <a:endParaRPr lang="en-GB" dirty="0" smtClean="0"/>
          </a:p>
          <a:p>
            <a:endParaRPr lang="en-GB" b="1" dirty="0" smtClean="0"/>
          </a:p>
          <a:p>
            <a:r>
              <a:rPr lang="en-GB" b="1" dirty="0" smtClean="0"/>
              <a:t>Loss function </a:t>
            </a:r>
            <a:r>
              <a:rPr lang="en-GB" dirty="0" smtClean="0"/>
              <a:t>to maximize:</a:t>
            </a:r>
          </a:p>
          <a:p>
            <a:pPr lvl="1"/>
            <a:r>
              <a:rPr lang="en-GB" dirty="0" smtClean="0"/>
              <a:t>Log-likelihood</a:t>
            </a:r>
          </a:p>
          <a:p>
            <a:pPr lvl="1"/>
            <a:endParaRPr lang="en-GB" dirty="0"/>
          </a:p>
          <a:p>
            <a:pPr lvl="1"/>
            <a:endParaRPr lang="en-GB" dirty="0" smtClean="0"/>
          </a:p>
          <a:p>
            <a:pPr lvl="1"/>
            <a:endParaRPr lang="en-GB" dirty="0" smtClean="0"/>
          </a:p>
          <a:p>
            <a:pPr lvl="1"/>
            <a:r>
              <a:rPr lang="en-GB" dirty="0" smtClean="0"/>
              <a:t>In general, loss defined as: </a:t>
            </a:r>
            <a:r>
              <a:rPr lang="en-GB" b="1" dirty="0" smtClean="0">
                <a:solidFill>
                  <a:srgbClr val="0070C0"/>
                </a:solidFill>
              </a:rPr>
              <a:t>score of the right answer </a:t>
            </a:r>
            <a:r>
              <a:rPr lang="en-GB" dirty="0" smtClean="0"/>
              <a:t>+ </a:t>
            </a:r>
            <a:r>
              <a:rPr lang="en-GB" b="1" dirty="0" smtClean="0">
                <a:solidFill>
                  <a:schemeClr val="accent5"/>
                </a:solidFill>
              </a:rPr>
              <a:t>normalization term</a:t>
            </a:r>
          </a:p>
          <a:p>
            <a:pPr lvl="1"/>
            <a:r>
              <a:rPr lang="en-GB" dirty="0" smtClean="0"/>
              <a:t>Normalization term is expensive to compute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5293896" y="3099944"/>
            <a:ext cx="4773383" cy="1910705"/>
            <a:chOff x="3769895" y="3099943"/>
            <a:chExt cx="4773383" cy="1910705"/>
          </a:xfrm>
        </p:grpSpPr>
        <p:sp>
          <p:nvSpPr>
            <p:cNvPr id="10" name="Rounded Rectangle 9"/>
            <p:cNvSpPr/>
            <p:nvPr/>
          </p:nvSpPr>
          <p:spPr>
            <a:xfrm>
              <a:off x="7683367" y="3099943"/>
              <a:ext cx="594360" cy="392113"/>
            </a:xfrm>
            <a:prstGeom prst="roundRect">
              <a:avLst/>
            </a:prstGeom>
            <a:solidFill>
              <a:schemeClr val="tx2">
                <a:lumMod val="40000"/>
                <a:lumOff val="60000"/>
                <a:alpha val="49804"/>
              </a:schemeClr>
            </a:solidFill>
            <a:ln>
              <a:solidFill>
                <a:schemeClr val="tx2">
                  <a:alpha val="50196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7489484" y="3527203"/>
              <a:ext cx="1053794" cy="392113"/>
            </a:xfrm>
            <a:prstGeom prst="roundRect">
              <a:avLst/>
            </a:prstGeom>
            <a:solidFill>
              <a:schemeClr val="accent5">
                <a:alpha val="49804"/>
              </a:schemeClr>
            </a:solidFill>
            <a:ln>
              <a:solidFill>
                <a:schemeClr val="accent5">
                  <a:lumMod val="50000"/>
                  <a:alpha val="50196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4299285" y="4537572"/>
              <a:ext cx="1447465" cy="473076"/>
            </a:xfrm>
            <a:prstGeom prst="roundRect">
              <a:avLst/>
            </a:prstGeom>
            <a:solidFill>
              <a:schemeClr val="accent5">
                <a:alpha val="49804"/>
              </a:schemeClr>
            </a:solidFill>
            <a:ln>
              <a:solidFill>
                <a:schemeClr val="accent5">
                  <a:lumMod val="50000"/>
                  <a:alpha val="50196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3769895" y="4537572"/>
              <a:ext cx="529390" cy="473076"/>
            </a:xfrm>
            <a:prstGeom prst="roundRect">
              <a:avLst/>
            </a:prstGeom>
            <a:solidFill>
              <a:schemeClr val="tx2">
                <a:lumMod val="40000"/>
                <a:lumOff val="60000"/>
                <a:alpha val="49804"/>
              </a:schemeClr>
            </a:solidFill>
            <a:ln>
              <a:solidFill>
                <a:schemeClr val="tx2">
                  <a:alpha val="50196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800" dirty="0"/>
              <a:t>Loss function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11</a:t>
            </a:fld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/>
          </p:nvPr>
        </p:nvGraphicFramePr>
        <p:xfrm>
          <a:off x="2951481" y="4559301"/>
          <a:ext cx="4297363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69" name="Equation" r:id="rId3" imgW="2869920" imgH="291960" progId="Equation.3">
                  <p:embed/>
                </p:oleObj>
              </mc:Choice>
              <mc:Fallback>
                <p:oleObj name="Equation" r:id="rId3" imgW="2869920" imgH="29196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951481" y="4559301"/>
                        <a:ext cx="4297363" cy="4746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/>
          </p:nvPr>
        </p:nvGraphicFramePr>
        <p:xfrm>
          <a:off x="2421664" y="2397625"/>
          <a:ext cx="6345238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70" name="Equation" r:id="rId5" imgW="4241520" imgH="457200" progId="Equation.3">
                  <p:embed/>
                </p:oleObj>
              </mc:Choice>
              <mc:Fallback>
                <p:oleObj name="Equation" r:id="rId5" imgW="424152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421664" y="2397625"/>
                        <a:ext cx="6345238" cy="742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/>
          </p:nvPr>
        </p:nvGraphicFramePr>
        <p:xfrm>
          <a:off x="7424656" y="3117850"/>
          <a:ext cx="2606675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71" name="Equation" r:id="rId7" imgW="1739880" imgH="507960" progId="Equation.3">
                  <p:embed/>
                </p:oleObj>
              </mc:Choice>
              <mc:Fallback>
                <p:oleObj name="Equation" r:id="rId7" imgW="1739880" imgH="50796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424656" y="3117850"/>
                        <a:ext cx="2606675" cy="825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0343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484310" y="476480"/>
            <a:ext cx="10018713" cy="9226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Neural Networks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AB4FD-5280-400C-A576-39B31E1468B0}" type="slidenum">
              <a:rPr lang="en-US" smtClean="0"/>
              <a:t>12</a:t>
            </a:fld>
            <a:endParaRPr lang="en-US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1484311" y="1560709"/>
            <a:ext cx="10018712" cy="4671547"/>
          </a:xfrm>
          <a:prstGeom prst="rect">
            <a:avLst/>
          </a:prstGeom>
        </p:spPr>
        <p:txBody>
          <a:bodyPr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Let’s consider a </a:t>
            </a:r>
            <a:r>
              <a:rPr lang="en-US" sz="2800" dirty="0" smtClean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3-layer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neural network</a:t>
            </a:r>
            <a:endParaRPr lang="en-US" sz="2800" dirty="0" smtClean="0">
              <a:solidFill>
                <a:srgbClr val="0066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1501" y="1967535"/>
            <a:ext cx="6296980" cy="4261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357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484310" y="476480"/>
            <a:ext cx="10018713" cy="9226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 NN Makes Predictions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>
          <a:xfrm>
            <a:off x="8610600" y="6369050"/>
            <a:ext cx="2743200" cy="365125"/>
          </a:xfrm>
        </p:spPr>
        <p:txBody>
          <a:bodyPr/>
          <a:lstStyle/>
          <a:p>
            <a:fld id="{A87AB4FD-5280-400C-A576-39B31E1468B0}" type="slidenum">
              <a:rPr lang="en-US" smtClean="0"/>
              <a:t>13</a:t>
            </a:fld>
            <a:endParaRPr lang="en-US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1484311" y="1560709"/>
            <a:ext cx="10018712" cy="4671547"/>
          </a:xfrm>
          <a:prstGeom prst="rect">
            <a:avLst/>
          </a:prstGeom>
        </p:spPr>
        <p:txBody>
          <a:bodyPr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Uses forward propagation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Just a bunch of </a:t>
            </a:r>
            <a:r>
              <a:rPr lang="en-US" sz="2800" dirty="0" smtClean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linear transformation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applying the </a:t>
            </a:r>
            <a:r>
              <a:rPr lang="en-US" sz="2800" dirty="0" smtClean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activation functions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introduce non-linearity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872803" y="3212757"/>
                <a:ext cx="195585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2803" y="3212757"/>
                <a:ext cx="1955856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1869" r="-935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872803" y="3718033"/>
                <a:ext cx="149669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2803" y="3718033"/>
                <a:ext cx="1496692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2033" t="-143333" r="-6911" b="-17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872803" y="4223309"/>
                <a:ext cx="210429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2803" y="4223309"/>
                <a:ext cx="2104294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1739" r="-870"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872803" y="4754208"/>
                <a:ext cx="316048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acc>
                        <m:accPr>
                          <m:chr m:val="̂"/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𝑠𝑜𝑓𝑡𝑚𝑎𝑥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2803" y="4754208"/>
                <a:ext cx="3160481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963" t="-18333" r="-3083" b="-3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1058" y="3003398"/>
            <a:ext cx="4446006" cy="300866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426842" y="3115148"/>
                <a:ext cx="8284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6842" y="3115148"/>
                <a:ext cx="828432" cy="36933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10178576" y="3146443"/>
                <a:ext cx="8390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78576" y="3146443"/>
                <a:ext cx="839076" cy="369332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Freeform 18"/>
          <p:cNvSpPr/>
          <p:nvPr/>
        </p:nvSpPr>
        <p:spPr>
          <a:xfrm>
            <a:off x="5877352" y="3552363"/>
            <a:ext cx="1549544" cy="522514"/>
          </a:xfrm>
          <a:custGeom>
            <a:avLst/>
            <a:gdLst>
              <a:gd name="connsiteX0" fmla="*/ 914 w 1549544"/>
              <a:gd name="connsiteY0" fmla="*/ 0 h 522514"/>
              <a:gd name="connsiteX1" fmla="*/ 218629 w 1549544"/>
              <a:gd name="connsiteY1" fmla="*/ 313508 h 522514"/>
              <a:gd name="connsiteX2" fmla="*/ 1350743 w 1549544"/>
              <a:gd name="connsiteY2" fmla="*/ 261257 h 522514"/>
              <a:gd name="connsiteX3" fmla="*/ 1542332 w 1549544"/>
              <a:gd name="connsiteY3" fmla="*/ 522514 h 522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49544" h="522514">
                <a:moveTo>
                  <a:pt x="914" y="0"/>
                </a:moveTo>
                <a:cubicBezTo>
                  <a:pt x="-2714" y="134982"/>
                  <a:pt x="-6342" y="269965"/>
                  <a:pt x="218629" y="313508"/>
                </a:cubicBezTo>
                <a:cubicBezTo>
                  <a:pt x="443600" y="357051"/>
                  <a:pt x="1130126" y="226423"/>
                  <a:pt x="1350743" y="261257"/>
                </a:cubicBezTo>
                <a:cubicBezTo>
                  <a:pt x="1571360" y="296091"/>
                  <a:pt x="1556846" y="409302"/>
                  <a:pt x="1542332" y="522514"/>
                </a:cubicBezTo>
              </a:path>
            </a:pathLst>
          </a:cu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/>
          <p:cNvSpPr/>
          <p:nvPr/>
        </p:nvSpPr>
        <p:spPr>
          <a:xfrm>
            <a:off x="8508255" y="3543654"/>
            <a:ext cx="2253521" cy="557349"/>
          </a:xfrm>
          <a:custGeom>
            <a:avLst/>
            <a:gdLst>
              <a:gd name="connsiteX0" fmla="*/ 2107474 w 2253521"/>
              <a:gd name="connsiteY0" fmla="*/ 0 h 557349"/>
              <a:gd name="connsiteX1" fmla="*/ 2081349 w 2253521"/>
              <a:gd name="connsiteY1" fmla="*/ 182880 h 557349"/>
              <a:gd name="connsiteX2" fmla="*/ 383177 w 2253521"/>
              <a:gd name="connsiteY2" fmla="*/ 209006 h 557349"/>
              <a:gd name="connsiteX3" fmla="*/ 0 w 2253521"/>
              <a:gd name="connsiteY3" fmla="*/ 557349 h 557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53521" h="557349">
                <a:moveTo>
                  <a:pt x="2107474" y="0"/>
                </a:moveTo>
                <a:cubicBezTo>
                  <a:pt x="2238103" y="74023"/>
                  <a:pt x="2368732" y="148046"/>
                  <a:pt x="2081349" y="182880"/>
                </a:cubicBezTo>
                <a:cubicBezTo>
                  <a:pt x="1793966" y="217714"/>
                  <a:pt x="730068" y="146595"/>
                  <a:pt x="383177" y="209006"/>
                </a:cubicBezTo>
                <a:cubicBezTo>
                  <a:pt x="36285" y="271418"/>
                  <a:pt x="18142" y="414383"/>
                  <a:pt x="0" y="557349"/>
                </a:cubicBezTo>
              </a:path>
            </a:pathLst>
          </a:cu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6305901" y="5483183"/>
                <a:ext cx="4397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5901" y="5483183"/>
                <a:ext cx="439736" cy="369332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4944567" y="4221311"/>
                <a:ext cx="10132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𝑖𝑛𝑝𝑢𝑡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4567" y="4221311"/>
                <a:ext cx="1013226" cy="369332"/>
              </a:xfrm>
              <a:prstGeom prst="rect">
                <a:avLst/>
              </a:prstGeom>
              <a:blipFill rotWithShape="0">
                <a:blip r:embed="rId12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Freeform 25"/>
          <p:cNvSpPr/>
          <p:nvPr/>
        </p:nvSpPr>
        <p:spPr>
          <a:xfrm>
            <a:off x="5922806" y="4131106"/>
            <a:ext cx="278691" cy="618309"/>
          </a:xfrm>
          <a:custGeom>
            <a:avLst/>
            <a:gdLst>
              <a:gd name="connsiteX0" fmla="*/ 252565 w 278691"/>
              <a:gd name="connsiteY0" fmla="*/ 0 h 618309"/>
              <a:gd name="connsiteX1" fmla="*/ 113228 w 278691"/>
              <a:gd name="connsiteY1" fmla="*/ 60960 h 618309"/>
              <a:gd name="connsiteX2" fmla="*/ 104520 w 278691"/>
              <a:gd name="connsiteY2" fmla="*/ 252549 h 618309"/>
              <a:gd name="connsiteX3" fmla="*/ 17 w 278691"/>
              <a:gd name="connsiteY3" fmla="*/ 313509 h 618309"/>
              <a:gd name="connsiteX4" fmla="*/ 113228 w 278691"/>
              <a:gd name="connsiteY4" fmla="*/ 348343 h 618309"/>
              <a:gd name="connsiteX5" fmla="*/ 121937 w 278691"/>
              <a:gd name="connsiteY5" fmla="*/ 566058 h 618309"/>
              <a:gd name="connsiteX6" fmla="*/ 278691 w 278691"/>
              <a:gd name="connsiteY6" fmla="*/ 618309 h 618309"/>
              <a:gd name="connsiteX7" fmla="*/ 278691 w 278691"/>
              <a:gd name="connsiteY7" fmla="*/ 618309 h 618309"/>
              <a:gd name="connsiteX8" fmla="*/ 278691 w 278691"/>
              <a:gd name="connsiteY8" fmla="*/ 618309 h 618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8691" h="618309">
                <a:moveTo>
                  <a:pt x="252565" y="0"/>
                </a:moveTo>
                <a:cubicBezTo>
                  <a:pt x="195233" y="9434"/>
                  <a:pt x="137902" y="18869"/>
                  <a:pt x="113228" y="60960"/>
                </a:cubicBezTo>
                <a:cubicBezTo>
                  <a:pt x="88554" y="103052"/>
                  <a:pt x="123388" y="210458"/>
                  <a:pt x="104520" y="252549"/>
                </a:cubicBezTo>
                <a:cubicBezTo>
                  <a:pt x="85651" y="294641"/>
                  <a:pt x="-1434" y="297543"/>
                  <a:pt x="17" y="313509"/>
                </a:cubicBezTo>
                <a:cubicBezTo>
                  <a:pt x="1468" y="329475"/>
                  <a:pt x="92908" y="306252"/>
                  <a:pt x="113228" y="348343"/>
                </a:cubicBezTo>
                <a:cubicBezTo>
                  <a:pt x="133548" y="390434"/>
                  <a:pt x="94360" y="521064"/>
                  <a:pt x="121937" y="566058"/>
                </a:cubicBezTo>
                <a:cubicBezTo>
                  <a:pt x="149514" y="611052"/>
                  <a:pt x="278691" y="618309"/>
                  <a:pt x="278691" y="618309"/>
                </a:cubicBezTo>
                <a:lnTo>
                  <a:pt x="278691" y="618309"/>
                </a:lnTo>
                <a:lnTo>
                  <a:pt x="278691" y="618309"/>
                </a:lnTo>
              </a:path>
            </a:pathLst>
          </a:cu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26"/>
          <p:cNvSpPr/>
          <p:nvPr/>
        </p:nvSpPr>
        <p:spPr>
          <a:xfrm>
            <a:off x="7549539" y="4105801"/>
            <a:ext cx="278691" cy="1517126"/>
          </a:xfrm>
          <a:custGeom>
            <a:avLst/>
            <a:gdLst>
              <a:gd name="connsiteX0" fmla="*/ 252565 w 278691"/>
              <a:gd name="connsiteY0" fmla="*/ 0 h 618309"/>
              <a:gd name="connsiteX1" fmla="*/ 113228 w 278691"/>
              <a:gd name="connsiteY1" fmla="*/ 60960 h 618309"/>
              <a:gd name="connsiteX2" fmla="*/ 104520 w 278691"/>
              <a:gd name="connsiteY2" fmla="*/ 252549 h 618309"/>
              <a:gd name="connsiteX3" fmla="*/ 17 w 278691"/>
              <a:gd name="connsiteY3" fmla="*/ 313509 h 618309"/>
              <a:gd name="connsiteX4" fmla="*/ 113228 w 278691"/>
              <a:gd name="connsiteY4" fmla="*/ 348343 h 618309"/>
              <a:gd name="connsiteX5" fmla="*/ 121937 w 278691"/>
              <a:gd name="connsiteY5" fmla="*/ 566058 h 618309"/>
              <a:gd name="connsiteX6" fmla="*/ 278691 w 278691"/>
              <a:gd name="connsiteY6" fmla="*/ 618309 h 618309"/>
              <a:gd name="connsiteX7" fmla="*/ 278691 w 278691"/>
              <a:gd name="connsiteY7" fmla="*/ 618309 h 618309"/>
              <a:gd name="connsiteX8" fmla="*/ 278691 w 278691"/>
              <a:gd name="connsiteY8" fmla="*/ 618309 h 618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8691" h="618309">
                <a:moveTo>
                  <a:pt x="252565" y="0"/>
                </a:moveTo>
                <a:cubicBezTo>
                  <a:pt x="195233" y="9434"/>
                  <a:pt x="137902" y="18869"/>
                  <a:pt x="113228" y="60960"/>
                </a:cubicBezTo>
                <a:cubicBezTo>
                  <a:pt x="88554" y="103052"/>
                  <a:pt x="123388" y="210458"/>
                  <a:pt x="104520" y="252549"/>
                </a:cubicBezTo>
                <a:cubicBezTo>
                  <a:pt x="85651" y="294641"/>
                  <a:pt x="-1434" y="297543"/>
                  <a:pt x="17" y="313509"/>
                </a:cubicBezTo>
                <a:cubicBezTo>
                  <a:pt x="1468" y="329475"/>
                  <a:pt x="92908" y="306252"/>
                  <a:pt x="113228" y="348343"/>
                </a:cubicBezTo>
                <a:cubicBezTo>
                  <a:pt x="133548" y="390434"/>
                  <a:pt x="94360" y="521064"/>
                  <a:pt x="121937" y="566058"/>
                </a:cubicBezTo>
                <a:cubicBezTo>
                  <a:pt x="149514" y="611052"/>
                  <a:pt x="278691" y="618309"/>
                  <a:pt x="278691" y="618309"/>
                </a:cubicBezTo>
                <a:lnTo>
                  <a:pt x="278691" y="618309"/>
                </a:lnTo>
                <a:lnTo>
                  <a:pt x="278691" y="618309"/>
                </a:lnTo>
              </a:path>
            </a:pathLst>
          </a:cu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6588356" y="4928317"/>
            <a:ext cx="838540" cy="6452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Freeform 31"/>
          <p:cNvSpPr/>
          <p:nvPr/>
        </p:nvSpPr>
        <p:spPr>
          <a:xfrm rot="10800000">
            <a:off x="8278903" y="4101003"/>
            <a:ext cx="278691" cy="1517126"/>
          </a:xfrm>
          <a:custGeom>
            <a:avLst/>
            <a:gdLst>
              <a:gd name="connsiteX0" fmla="*/ 252565 w 278691"/>
              <a:gd name="connsiteY0" fmla="*/ 0 h 618309"/>
              <a:gd name="connsiteX1" fmla="*/ 113228 w 278691"/>
              <a:gd name="connsiteY1" fmla="*/ 60960 h 618309"/>
              <a:gd name="connsiteX2" fmla="*/ 104520 w 278691"/>
              <a:gd name="connsiteY2" fmla="*/ 252549 h 618309"/>
              <a:gd name="connsiteX3" fmla="*/ 17 w 278691"/>
              <a:gd name="connsiteY3" fmla="*/ 313509 h 618309"/>
              <a:gd name="connsiteX4" fmla="*/ 113228 w 278691"/>
              <a:gd name="connsiteY4" fmla="*/ 348343 h 618309"/>
              <a:gd name="connsiteX5" fmla="*/ 121937 w 278691"/>
              <a:gd name="connsiteY5" fmla="*/ 566058 h 618309"/>
              <a:gd name="connsiteX6" fmla="*/ 278691 w 278691"/>
              <a:gd name="connsiteY6" fmla="*/ 618309 h 618309"/>
              <a:gd name="connsiteX7" fmla="*/ 278691 w 278691"/>
              <a:gd name="connsiteY7" fmla="*/ 618309 h 618309"/>
              <a:gd name="connsiteX8" fmla="*/ 278691 w 278691"/>
              <a:gd name="connsiteY8" fmla="*/ 618309 h 618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8691" h="618309">
                <a:moveTo>
                  <a:pt x="252565" y="0"/>
                </a:moveTo>
                <a:cubicBezTo>
                  <a:pt x="195233" y="9434"/>
                  <a:pt x="137902" y="18869"/>
                  <a:pt x="113228" y="60960"/>
                </a:cubicBezTo>
                <a:cubicBezTo>
                  <a:pt x="88554" y="103052"/>
                  <a:pt x="123388" y="210458"/>
                  <a:pt x="104520" y="252549"/>
                </a:cubicBezTo>
                <a:cubicBezTo>
                  <a:pt x="85651" y="294641"/>
                  <a:pt x="-1434" y="297543"/>
                  <a:pt x="17" y="313509"/>
                </a:cubicBezTo>
                <a:cubicBezTo>
                  <a:pt x="1468" y="329475"/>
                  <a:pt x="92908" y="306252"/>
                  <a:pt x="113228" y="348343"/>
                </a:cubicBezTo>
                <a:cubicBezTo>
                  <a:pt x="133548" y="390434"/>
                  <a:pt x="94360" y="521064"/>
                  <a:pt x="121937" y="566058"/>
                </a:cubicBezTo>
                <a:cubicBezTo>
                  <a:pt x="149514" y="611052"/>
                  <a:pt x="278691" y="618309"/>
                  <a:pt x="278691" y="618309"/>
                </a:cubicBezTo>
                <a:lnTo>
                  <a:pt x="278691" y="618309"/>
                </a:lnTo>
                <a:lnTo>
                  <a:pt x="278691" y="618309"/>
                </a:lnTo>
              </a:path>
            </a:pathLst>
          </a:cu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9318243" y="5534223"/>
                <a:ext cx="4614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8243" y="5534223"/>
                <a:ext cx="461408" cy="369332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/>
          <p:cNvCxnSpPr/>
          <p:nvPr/>
        </p:nvCxnSpPr>
        <p:spPr>
          <a:xfrm flipH="1" flipV="1">
            <a:off x="8632134" y="4922011"/>
            <a:ext cx="804195" cy="7425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7149817" y="6129588"/>
                <a:ext cx="17588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0" dirty="0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ctivation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units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9817" y="6129588"/>
                <a:ext cx="1758815" cy="369332"/>
              </a:xfrm>
              <a:prstGeom prst="rect">
                <a:avLst/>
              </a:prstGeom>
              <a:blipFill rotWithShape="0">
                <a:blip r:embed="rId14"/>
                <a:stretch>
                  <a:fillRect t="-98333" b="-1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Arrow Connector 38"/>
          <p:cNvCxnSpPr>
            <a:stCxn id="38" idx="0"/>
          </p:cNvCxnSpPr>
          <p:nvPr/>
        </p:nvCxnSpPr>
        <p:spPr>
          <a:xfrm flipH="1" flipV="1">
            <a:off x="8026400" y="5852515"/>
            <a:ext cx="2825" cy="2770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2" name="Freeform 41"/>
          <p:cNvSpPr/>
          <p:nvPr/>
        </p:nvSpPr>
        <p:spPr>
          <a:xfrm rot="10800000">
            <a:off x="9981739" y="4134613"/>
            <a:ext cx="278691" cy="618309"/>
          </a:xfrm>
          <a:custGeom>
            <a:avLst/>
            <a:gdLst>
              <a:gd name="connsiteX0" fmla="*/ 252565 w 278691"/>
              <a:gd name="connsiteY0" fmla="*/ 0 h 618309"/>
              <a:gd name="connsiteX1" fmla="*/ 113228 w 278691"/>
              <a:gd name="connsiteY1" fmla="*/ 60960 h 618309"/>
              <a:gd name="connsiteX2" fmla="*/ 104520 w 278691"/>
              <a:gd name="connsiteY2" fmla="*/ 252549 h 618309"/>
              <a:gd name="connsiteX3" fmla="*/ 17 w 278691"/>
              <a:gd name="connsiteY3" fmla="*/ 313509 h 618309"/>
              <a:gd name="connsiteX4" fmla="*/ 113228 w 278691"/>
              <a:gd name="connsiteY4" fmla="*/ 348343 h 618309"/>
              <a:gd name="connsiteX5" fmla="*/ 121937 w 278691"/>
              <a:gd name="connsiteY5" fmla="*/ 566058 h 618309"/>
              <a:gd name="connsiteX6" fmla="*/ 278691 w 278691"/>
              <a:gd name="connsiteY6" fmla="*/ 618309 h 618309"/>
              <a:gd name="connsiteX7" fmla="*/ 278691 w 278691"/>
              <a:gd name="connsiteY7" fmla="*/ 618309 h 618309"/>
              <a:gd name="connsiteX8" fmla="*/ 278691 w 278691"/>
              <a:gd name="connsiteY8" fmla="*/ 618309 h 618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8691" h="618309">
                <a:moveTo>
                  <a:pt x="252565" y="0"/>
                </a:moveTo>
                <a:cubicBezTo>
                  <a:pt x="195233" y="9434"/>
                  <a:pt x="137902" y="18869"/>
                  <a:pt x="113228" y="60960"/>
                </a:cubicBezTo>
                <a:cubicBezTo>
                  <a:pt x="88554" y="103052"/>
                  <a:pt x="123388" y="210458"/>
                  <a:pt x="104520" y="252549"/>
                </a:cubicBezTo>
                <a:cubicBezTo>
                  <a:pt x="85651" y="294641"/>
                  <a:pt x="-1434" y="297543"/>
                  <a:pt x="17" y="313509"/>
                </a:cubicBezTo>
                <a:cubicBezTo>
                  <a:pt x="1468" y="329475"/>
                  <a:pt x="92908" y="306252"/>
                  <a:pt x="113228" y="348343"/>
                </a:cubicBezTo>
                <a:cubicBezTo>
                  <a:pt x="133548" y="390434"/>
                  <a:pt x="94360" y="521064"/>
                  <a:pt x="121937" y="566058"/>
                </a:cubicBezTo>
                <a:cubicBezTo>
                  <a:pt x="149514" y="611052"/>
                  <a:pt x="278691" y="618309"/>
                  <a:pt x="278691" y="618309"/>
                </a:cubicBezTo>
                <a:lnTo>
                  <a:pt x="278691" y="618309"/>
                </a:lnTo>
                <a:lnTo>
                  <a:pt x="278691" y="618309"/>
                </a:lnTo>
              </a:path>
            </a:pathLst>
          </a:cu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10220649" y="4221311"/>
                <a:ext cx="11576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𝑜𝑢𝑡𝑝𝑢𝑡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, </m:t>
                      </m:r>
                      <m:acc>
                        <m:accPr>
                          <m:chr m:val="̂"/>
                          <m:ctrlPr>
                            <a:rPr lang="en-US" b="0" i="1" dirty="0" smtClean="0">
                              <a:latin typeface="Cambria Math" charset="0"/>
                            </a:rPr>
                          </m:ctrlPr>
                        </m:acc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20649" y="4221311"/>
                <a:ext cx="1157689" cy="369332"/>
              </a:xfrm>
              <a:prstGeom prst="rect">
                <a:avLst/>
              </a:prstGeom>
              <a:blipFill rotWithShape="0">
                <a:blip r:embed="rId15"/>
                <a:stretch>
                  <a:fillRect t="-3279" r="-20000" b="-8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1456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9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  <p:bldP spid="10" grpId="0"/>
      <p:bldP spid="13" grpId="0"/>
      <p:bldP spid="4" grpId="0"/>
      <p:bldP spid="15" grpId="0"/>
      <p:bldP spid="19" grpId="0" animBg="1"/>
      <p:bldP spid="21" grpId="0" animBg="1"/>
      <p:bldP spid="22" grpId="0"/>
      <p:bldP spid="25" grpId="0"/>
      <p:bldP spid="26" grpId="0" animBg="1"/>
      <p:bldP spid="27" grpId="0" animBg="1"/>
      <p:bldP spid="32" grpId="0" animBg="1"/>
      <p:bldP spid="33" grpId="0"/>
      <p:bldP spid="38" grpId="0"/>
      <p:bldP spid="42" grpId="0" animBg="1"/>
      <p:bldP spid="4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484310" y="476480"/>
            <a:ext cx="10018713" cy="9226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the Parameters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AB4FD-5280-400C-A576-39B31E1468B0}" type="slidenum">
              <a:rPr lang="en-US" smtClean="0"/>
              <a:t>14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3"/>
              <p:cNvSpPr txBox="1">
                <a:spLocks noChangeArrowheads="1"/>
              </p:cNvSpPr>
              <p:nvPr/>
            </p:nvSpPr>
            <p:spPr>
              <a:xfrm>
                <a:off x="1484311" y="1560709"/>
                <a:ext cx="10018712" cy="4671547"/>
              </a:xfrm>
              <a:prstGeom prst="rect">
                <a:avLst/>
              </a:prstGeom>
            </p:spPr>
            <p:txBody>
              <a:bodyPr/>
              <a:lstStyle>
                <a:lvl1pPr marL="2857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2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20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12001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8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1543050" indent="-1714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6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2000250" indent="-1714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What is our loss function?</a:t>
                </a:r>
                <a:endParaRPr lang="en-US" dirty="0" smtClean="0">
                  <a:solidFill>
                    <a:srgbClr val="0066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lvl="1" indent="0">
                  <a:buNone/>
                </a:pP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Cross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Entropy 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Loss:</a:t>
                </a:r>
                <a:r>
                  <a:rPr lang="en-US" dirty="0" smtClean="0">
                    <a:solidFill>
                      <a:srgbClr val="0066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𝐿</m:t>
                    </m:r>
                    <m:r>
                      <a:rPr lang="en-US" b="0" i="1" baseline="-25000" smtClean="0">
                        <a:latin typeface="Cambria Math" charset="0"/>
                        <a:cs typeface="Times New Roman" panose="02020603050405020304" pitchFamily="18" charset="0"/>
                      </a:rPr>
                      <m:t>𝑒𝑛𝑡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acc>
                      <m:accPr>
                        <m:chr m:val="̂"/>
                        <m:ctrlPr>
                          <a:rPr lang="en-US" b="0" i="1" smtClean="0">
                            <a:latin typeface="Cambria Math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)=−</m:t>
                    </m:r>
                    <m:f>
                      <m:fPr>
                        <m:ctrlPr>
                          <a:rPr lang="en-US" b="0" i="1" smtClean="0">
                            <a:latin typeface="Cambria Math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  <m:r>
                          <a:rPr lang="en-US" b="0" i="1" baseline="-25000" smtClean="0">
                            <a:latin typeface="Cambria Math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𝑙𝑜𝑔</m:t>
                        </m:r>
                      </m:e>
                    </m:nary>
                    <m:sSub>
                      <m:sSubPr>
                        <m:ctrlPr>
                          <a:rPr lang="en-US" i="1">
                            <a:latin typeface="Cambria Math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lvl="1" indent="0">
                  <a:buNone/>
                </a:pP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Mean Square Loss: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𝐿</m:t>
                    </m:r>
                    <m:r>
                      <a:rPr lang="en-US" b="0" i="1" baseline="-25000" smtClean="0">
                        <a:latin typeface="Cambria Math" charset="0"/>
                        <a:cs typeface="Times New Roman" panose="02020603050405020304" pitchFamily="18" charset="0"/>
                      </a:rPr>
                      <m:t>𝑚𝑠𝑒</m:t>
                    </m:r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)=</m:t>
                    </m:r>
                    <m:f>
                      <m:fPr>
                        <m:ctrlPr>
                          <a:rPr lang="en-US" i="1">
                            <a:latin typeface="Cambria Math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∈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sub>
                      <m:sup/>
                      <m:e>
                        <m:d>
                          <m:dPr>
                            <m:ctrlPr>
                              <a:rPr lang="en-US" b="0" i="1" smtClean="0">
                                <a:latin typeface="Cambria Math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  <m:r>
                              <a:rPr lang="en-US" b="0" i="1" baseline="-25000" smtClean="0">
                                <a:latin typeface="Cambria Math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i="1">
                                        <a:latin typeface="Cambria Math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  <m:r>
                          <a:rPr lang="en-US" b="0" i="1" baseline="30000" smtClean="0">
                            <a:latin typeface="Cambria Math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</m:nary>
                  </m:oMath>
                </a14:m>
                <a:endPara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Find parameters that minimize the loss (or maximizes the likelihood).</a:t>
                </a:r>
              </a:p>
              <a:p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How to minimize the loss function?</a:t>
                </a:r>
              </a:p>
              <a:p>
                <a:pPr lvl="1"/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Gradient Descent – </a:t>
                </a:r>
                <a:r>
                  <a:rPr lang="en-US" dirty="0" smtClean="0">
                    <a:solidFill>
                      <a:srgbClr val="0066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batch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or </a:t>
                </a:r>
                <a:r>
                  <a:rPr lang="en-US" dirty="0" smtClean="0">
                    <a:solidFill>
                      <a:srgbClr val="0066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mini batch 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or </a:t>
                </a:r>
                <a:r>
                  <a:rPr lang="en-US" dirty="0" smtClean="0">
                    <a:solidFill>
                      <a:srgbClr val="0066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stochastic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!</a:t>
                </a:r>
              </a:p>
              <a:p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 need gradients of the loss function with respect to the parameters</a:t>
                </a:r>
              </a:p>
              <a:p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How to compute them?</a:t>
                </a:r>
              </a:p>
              <a:p>
                <a:pPr lvl="1"/>
                <a:r>
                  <a:rPr lang="en-US" dirty="0" smtClean="0">
                    <a:solidFill>
                      <a:srgbClr val="0066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Backpropagation algorithm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!</a:t>
                </a:r>
              </a:p>
            </p:txBody>
          </p:sp>
        </mc:Choice>
        <mc:Fallback xmlns="">
          <p:sp>
            <p:nvSpPr>
              <p:cNvPr id="8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4311" y="1560709"/>
                <a:ext cx="10018712" cy="4671547"/>
              </a:xfrm>
              <a:prstGeom prst="rect">
                <a:avLst/>
              </a:prstGeom>
              <a:blipFill rotWithShape="0">
                <a:blip r:embed="rId3"/>
                <a:stretch>
                  <a:fillRect l="-1521" t="-3916" b="-22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6556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484310" y="476480"/>
            <a:ext cx="10018713" cy="9226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Backpropagation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AB4FD-5280-400C-A576-39B31E1468B0}" type="slidenum">
              <a:rPr lang="en-US" smtClean="0"/>
              <a:t>15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3"/>
              <p:cNvSpPr txBox="1">
                <a:spLocks noChangeArrowheads="1"/>
              </p:cNvSpPr>
              <p:nvPr/>
            </p:nvSpPr>
            <p:spPr>
              <a:xfrm>
                <a:off x="1484311" y="1560709"/>
                <a:ext cx="10018712" cy="4671547"/>
              </a:xfrm>
              <a:prstGeom prst="rect">
                <a:avLst/>
              </a:prstGeom>
            </p:spPr>
            <p:txBody>
              <a:bodyPr/>
              <a:lstStyle>
                <a:lvl1pPr marL="2857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2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20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12001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8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1543050" indent="-1714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6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2000250" indent="-1714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Using backpropagation formula, we can find the gradients. </a:t>
                </a:r>
              </a:p>
              <a:p>
                <a:pPr marL="914400" lvl="2" indent="0">
                  <a:buNone/>
                </a:pP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chain rule:</a:t>
                </a:r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dirty="0" smtClean="0">
                        <a:latin typeface="Cambria Math" charset="0"/>
                        <a:cs typeface="Times New Roman" panose="02020603050405020304" pitchFamily="18" charset="0"/>
                      </a:rPr>
                      <m:t>z</m:t>
                    </m:r>
                    <m:r>
                      <a:rPr lang="en-US" sz="2400" b="0" i="0" dirty="0" smtClean="0">
                        <a:latin typeface="Cambria Math" charset="0"/>
                        <a:cs typeface="Times New Roman" panose="020206030504050203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400" b="0" i="0" dirty="0" smtClean="0">
                        <a:latin typeface="Cambria Math" charset="0"/>
                        <a:cs typeface="Times New Roman" panose="02020603050405020304" pitchFamily="18" charset="0"/>
                      </a:rPr>
                      <m:t>g</m:t>
                    </m:r>
                    <m:d>
                      <m:dPr>
                        <m:ctrlPr>
                          <a:rPr lang="en-US" sz="2400" b="0" i="1" dirty="0" smtClean="0">
                            <a:latin typeface="Cambria Math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400" b="0" i="0" dirty="0" smtClean="0">
                            <a:latin typeface="Cambria Math" charset="0"/>
                            <a:cs typeface="Times New Roman" panose="02020603050405020304" pitchFamily="18" charset="0"/>
                          </a:rPr>
                          <m:t>x</m:t>
                        </m:r>
                      </m:e>
                    </m:d>
                    <m:r>
                      <a:rPr lang="en-US" sz="2400" b="0" i="0" dirty="0" smtClean="0">
                        <a:latin typeface="Cambria Math" charset="0"/>
                        <a:cs typeface="Times New Roman" panose="02020603050405020304" pitchFamily="18" charset="0"/>
                      </a:rPr>
                      <m:t>,  </m:t>
                    </m:r>
                    <m:r>
                      <m:rPr>
                        <m:sty m:val="p"/>
                      </m:rPr>
                      <a:rPr lang="en-US" sz="2400" dirty="0" smtClean="0">
                        <a:latin typeface="Cambria Math" charset="0"/>
                        <a:cs typeface="Times New Roman" panose="02020603050405020304" pitchFamily="18" charset="0"/>
                      </a:rPr>
                      <m:t>y</m:t>
                    </m:r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latin typeface="Cambria Math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</m:d>
                    <m:r>
                      <a:rPr lang="en-US" sz="2400" b="0" i="1" smtClean="0">
                        <a:latin typeface="Cambria Math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sz="2400" b="0" i="1" smtClean="0">
                        <a:latin typeface="Cambria Math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charset="0"/>
                        <a:cs typeface="Times New Roman" panose="02020603050405020304" pitchFamily="18" charset="0"/>
                      </a:rPr>
                      <m:t>𝑔</m:t>
                    </m:r>
                    <m:r>
                      <a:rPr lang="en-US" sz="2400" b="0" i="1" smtClean="0">
                        <a:latin typeface="Cambria Math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charset="0"/>
                        <a:cs typeface="Times New Roman" panose="02020603050405020304" pitchFamily="18" charset="0"/>
                      </a:rPr>
                      <m:t>))</m:t>
                    </m:r>
                  </m:oMath>
                </a14:m>
                <a:endParaRPr lang="en-US" sz="2800" b="0" i="1" dirty="0" smtClean="0">
                  <a:latin typeface="Cambria Math" charset="0"/>
                  <a:cs typeface="Times New Roman" panose="02020603050405020304" pitchFamily="18" charset="0"/>
                </a:endParaRPr>
              </a:p>
              <a:p>
                <a:pPr marL="914400" lvl="2" indent="0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dirty="0" smtClean="0">
                            <a:latin typeface="Cambria Math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b="0" i="0" dirty="0" smtClean="0">
                            <a:latin typeface="Cambria Math" charset="0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 sz="2400" b="0" i="0" dirty="0" smtClean="0">
                            <a:latin typeface="Cambria Math" charset="0"/>
                            <a:cs typeface="Times New Roman" panose="02020603050405020304" pitchFamily="18" charset="0"/>
                          </a:rPr>
                          <m:t>y</m:t>
                        </m:r>
                      </m:num>
                      <m:den>
                        <m:r>
                          <a:rPr lang="en-US" sz="2400" dirty="0">
                            <a:latin typeface="Cambria Math" charset="0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 sz="2400" b="0" i="0" dirty="0" smtClean="0">
                            <a:latin typeface="Cambria Math" charset="0"/>
                            <a:cs typeface="Times New Roman" panose="02020603050405020304" pitchFamily="18" charset="0"/>
                          </a:rPr>
                          <m:t>x</m:t>
                        </m:r>
                      </m:den>
                    </m:f>
                    <m:r>
                      <a:rPr lang="en-US" sz="2400" dirty="0">
                        <a:latin typeface="Cambria Math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dirty="0" smtClean="0">
                            <a:latin typeface="Cambria Math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dirty="0">
                            <a:latin typeface="Cambria Math" charset="0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a:rPr lang="en-US" sz="2400" b="0" i="1" dirty="0" smtClean="0">
                            <a:latin typeface="Cambria Math" charset="0"/>
                            <a:cs typeface="Times New Roman" panose="02020603050405020304" pitchFamily="18" charset="0"/>
                          </a:rPr>
                          <m:t>𝑓</m:t>
                        </m:r>
                        <m:r>
                          <a:rPr lang="en-US" sz="2400" b="0" i="1" dirty="0" smtClean="0">
                            <a:latin typeface="Cambria Math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sz="2400" b="0" i="1" dirty="0" smtClean="0">
                            <a:latin typeface="Cambria Math" charset="0"/>
                            <a:cs typeface="Times New Roman" panose="02020603050405020304" pitchFamily="18" charset="0"/>
                          </a:rPr>
                          <m:t>𝑧</m:t>
                        </m:r>
                        <m:r>
                          <a:rPr lang="en-US" sz="2400" b="0" i="1" dirty="0" smtClean="0">
                            <a:latin typeface="Cambria Math" charset="0"/>
                            <a:cs typeface="Times New Roman" panose="02020603050405020304" pitchFamily="18" charset="0"/>
                          </a:rPr>
                          <m:t>) </m:t>
                        </m:r>
                      </m:num>
                      <m:den>
                        <m:r>
                          <a:rPr lang="en-US" sz="2400" dirty="0">
                            <a:latin typeface="Cambria Math" charset="0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a:rPr lang="en-US" sz="2400" b="0" i="1" dirty="0" smtClean="0">
                            <a:latin typeface="Cambria Math" charset="0"/>
                            <a:cs typeface="Times New Roman" panose="02020603050405020304" pitchFamily="18" charset="0"/>
                          </a:rPr>
                          <m:t>𝑧</m:t>
                        </m:r>
                      </m:den>
                    </m:f>
                    <m:f>
                      <m:fPr>
                        <m:ctrlPr>
                          <a:rPr lang="en-US" sz="2400" i="1" dirty="0">
                            <a:latin typeface="Cambria Math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dirty="0">
                            <a:latin typeface="Cambria Math" charset="0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 sz="2400" b="0" i="0" dirty="0" smtClean="0">
                            <a:latin typeface="Cambria Math" charset="0"/>
                            <a:cs typeface="Times New Roman" panose="02020603050405020304" pitchFamily="18" charset="0"/>
                          </a:rPr>
                          <m:t>g</m:t>
                        </m:r>
                        <m:r>
                          <a:rPr lang="en-US" sz="2400" b="0" i="0" dirty="0" smtClean="0">
                            <a:latin typeface="Cambria Math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2400" b="0" i="0" dirty="0" smtClean="0">
                            <a:latin typeface="Cambria Math" charset="0"/>
                            <a:cs typeface="Times New Roman" panose="02020603050405020304" pitchFamily="18" charset="0"/>
                          </a:rPr>
                          <m:t>x</m:t>
                        </m:r>
                        <m:r>
                          <a:rPr lang="en-US" sz="2400" b="0" i="0" dirty="0" smtClean="0">
                            <a:latin typeface="Cambria Math" charset="0"/>
                            <a:cs typeface="Times New Roman" panose="020206030504050203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400" dirty="0">
                            <a:latin typeface="Cambria Math" charset="0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 sz="2400" dirty="0">
                            <a:latin typeface="Cambria Math" charset="0"/>
                            <a:cs typeface="Times New Roman" panose="02020603050405020304" pitchFamily="18" charset="0"/>
                          </a:rPr>
                          <m:t>x</m:t>
                        </m:r>
                      </m:den>
                    </m:f>
                  </m:oMath>
                </a14:m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</a:p>
              <a:p>
                <a:r>
                  <a:rPr lang="en-US" altLang="zh-CN" sz="2800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Neural</a:t>
                </a:r>
                <a:r>
                  <a:rPr lang="zh-CN" altLang="en-US" sz="2800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800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networks usually take</a:t>
                </a:r>
                <a:r>
                  <a:rPr lang="zh-CN" altLang="en-US" sz="2800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800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this form: a chain of functions.</a:t>
                </a:r>
                <a:endParaRPr lang="en-US" sz="1800" dirty="0" smtClean="0">
                  <a:solidFill>
                    <a:srgbClr val="0066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4311" y="1560709"/>
                <a:ext cx="10018712" cy="4671547"/>
              </a:xfrm>
              <a:prstGeom prst="rect">
                <a:avLst/>
              </a:prstGeom>
              <a:blipFill rotWithShape="0">
                <a:blip r:embed="rId3"/>
                <a:stretch>
                  <a:fillRect l="-2007" t="-4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141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Recipe</a:t>
            </a:r>
            <a:r>
              <a:rPr lang="en-US" dirty="0" smtClean="0"/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dirty="0" smtClean="0"/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Backpropagation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Identify intermediate functions (forward </a:t>
            </a:r>
            <a:r>
              <a:rPr lang="en-US" dirty="0" smtClean="0"/>
              <a:t>propagation)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sz="3600" dirty="0" smtClean="0"/>
          </a:p>
          <a:p>
            <a:r>
              <a:rPr lang="en-US" dirty="0" smtClean="0"/>
              <a:t>Compute </a:t>
            </a:r>
            <a:r>
              <a:rPr lang="en-US" dirty="0"/>
              <a:t>local </a:t>
            </a:r>
            <a:r>
              <a:rPr lang="en-US" dirty="0" smtClean="0"/>
              <a:t>gradients</a:t>
            </a:r>
          </a:p>
          <a:p>
            <a:endParaRPr lang="en-US" sz="3600" dirty="0" smtClean="0"/>
          </a:p>
          <a:p>
            <a:r>
              <a:rPr lang="en-US" dirty="0"/>
              <a:t>Combine with upstream error signal to get full gradient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656903" y="2285657"/>
                <a:ext cx="195585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6903" y="2285657"/>
                <a:ext cx="1955856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1869" r="-935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656903" y="2790933"/>
                <a:ext cx="149669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6903" y="2790933"/>
                <a:ext cx="1496692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2449" t="-143333" r="-6939" b="-17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656903" y="3296209"/>
                <a:ext cx="210429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6903" y="3296209"/>
                <a:ext cx="2104294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1739" r="-870"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656903" y="3827108"/>
                <a:ext cx="316048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acc>
                        <m:accPr>
                          <m:chr m:val="̂"/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𝑠𝑜𝑓𝑡𝑚𝑎𝑥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6903" y="3827108"/>
                <a:ext cx="3160481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1158" t="-143333" r="-3089" b="-17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5" name="Picture 2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8958" y="2088998"/>
            <a:ext cx="4446006" cy="300866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5134742" y="2200748"/>
                <a:ext cx="8284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4742" y="2200748"/>
                <a:ext cx="828432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9886476" y="2232043"/>
                <a:ext cx="8390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6476" y="2232043"/>
                <a:ext cx="839076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Freeform 27"/>
          <p:cNvSpPr/>
          <p:nvPr/>
        </p:nvSpPr>
        <p:spPr>
          <a:xfrm>
            <a:off x="5585252" y="2637963"/>
            <a:ext cx="1549544" cy="522514"/>
          </a:xfrm>
          <a:custGeom>
            <a:avLst/>
            <a:gdLst>
              <a:gd name="connsiteX0" fmla="*/ 914 w 1549544"/>
              <a:gd name="connsiteY0" fmla="*/ 0 h 522514"/>
              <a:gd name="connsiteX1" fmla="*/ 218629 w 1549544"/>
              <a:gd name="connsiteY1" fmla="*/ 313508 h 522514"/>
              <a:gd name="connsiteX2" fmla="*/ 1350743 w 1549544"/>
              <a:gd name="connsiteY2" fmla="*/ 261257 h 522514"/>
              <a:gd name="connsiteX3" fmla="*/ 1542332 w 1549544"/>
              <a:gd name="connsiteY3" fmla="*/ 522514 h 522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49544" h="522514">
                <a:moveTo>
                  <a:pt x="914" y="0"/>
                </a:moveTo>
                <a:cubicBezTo>
                  <a:pt x="-2714" y="134982"/>
                  <a:pt x="-6342" y="269965"/>
                  <a:pt x="218629" y="313508"/>
                </a:cubicBezTo>
                <a:cubicBezTo>
                  <a:pt x="443600" y="357051"/>
                  <a:pt x="1130126" y="226423"/>
                  <a:pt x="1350743" y="261257"/>
                </a:cubicBezTo>
                <a:cubicBezTo>
                  <a:pt x="1571360" y="296091"/>
                  <a:pt x="1556846" y="409302"/>
                  <a:pt x="1542332" y="522514"/>
                </a:cubicBezTo>
              </a:path>
            </a:pathLst>
          </a:cu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28"/>
          <p:cNvSpPr/>
          <p:nvPr/>
        </p:nvSpPr>
        <p:spPr>
          <a:xfrm>
            <a:off x="8216155" y="2629254"/>
            <a:ext cx="2253521" cy="557349"/>
          </a:xfrm>
          <a:custGeom>
            <a:avLst/>
            <a:gdLst>
              <a:gd name="connsiteX0" fmla="*/ 2107474 w 2253521"/>
              <a:gd name="connsiteY0" fmla="*/ 0 h 557349"/>
              <a:gd name="connsiteX1" fmla="*/ 2081349 w 2253521"/>
              <a:gd name="connsiteY1" fmla="*/ 182880 h 557349"/>
              <a:gd name="connsiteX2" fmla="*/ 383177 w 2253521"/>
              <a:gd name="connsiteY2" fmla="*/ 209006 h 557349"/>
              <a:gd name="connsiteX3" fmla="*/ 0 w 2253521"/>
              <a:gd name="connsiteY3" fmla="*/ 557349 h 557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53521" h="557349">
                <a:moveTo>
                  <a:pt x="2107474" y="0"/>
                </a:moveTo>
                <a:cubicBezTo>
                  <a:pt x="2238103" y="74023"/>
                  <a:pt x="2368732" y="148046"/>
                  <a:pt x="2081349" y="182880"/>
                </a:cubicBezTo>
                <a:cubicBezTo>
                  <a:pt x="1793966" y="217714"/>
                  <a:pt x="730068" y="146595"/>
                  <a:pt x="383177" y="209006"/>
                </a:cubicBezTo>
                <a:cubicBezTo>
                  <a:pt x="36285" y="271418"/>
                  <a:pt x="18142" y="414383"/>
                  <a:pt x="0" y="557349"/>
                </a:cubicBezTo>
              </a:path>
            </a:pathLst>
          </a:cu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6013801" y="4568783"/>
                <a:ext cx="4397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3801" y="4568783"/>
                <a:ext cx="439736" cy="36933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4652467" y="3306911"/>
                <a:ext cx="10132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𝑖𝑛𝑝𝑢𝑡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2467" y="3306911"/>
                <a:ext cx="1013226" cy="369332"/>
              </a:xfrm>
              <a:prstGeom prst="rect">
                <a:avLst/>
              </a:prstGeom>
              <a:blipFill rotWithShape="0">
                <a:blip r:embed="rId10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Freeform 31"/>
          <p:cNvSpPr/>
          <p:nvPr/>
        </p:nvSpPr>
        <p:spPr>
          <a:xfrm>
            <a:off x="5630706" y="3216706"/>
            <a:ext cx="278691" cy="618309"/>
          </a:xfrm>
          <a:custGeom>
            <a:avLst/>
            <a:gdLst>
              <a:gd name="connsiteX0" fmla="*/ 252565 w 278691"/>
              <a:gd name="connsiteY0" fmla="*/ 0 h 618309"/>
              <a:gd name="connsiteX1" fmla="*/ 113228 w 278691"/>
              <a:gd name="connsiteY1" fmla="*/ 60960 h 618309"/>
              <a:gd name="connsiteX2" fmla="*/ 104520 w 278691"/>
              <a:gd name="connsiteY2" fmla="*/ 252549 h 618309"/>
              <a:gd name="connsiteX3" fmla="*/ 17 w 278691"/>
              <a:gd name="connsiteY3" fmla="*/ 313509 h 618309"/>
              <a:gd name="connsiteX4" fmla="*/ 113228 w 278691"/>
              <a:gd name="connsiteY4" fmla="*/ 348343 h 618309"/>
              <a:gd name="connsiteX5" fmla="*/ 121937 w 278691"/>
              <a:gd name="connsiteY5" fmla="*/ 566058 h 618309"/>
              <a:gd name="connsiteX6" fmla="*/ 278691 w 278691"/>
              <a:gd name="connsiteY6" fmla="*/ 618309 h 618309"/>
              <a:gd name="connsiteX7" fmla="*/ 278691 w 278691"/>
              <a:gd name="connsiteY7" fmla="*/ 618309 h 618309"/>
              <a:gd name="connsiteX8" fmla="*/ 278691 w 278691"/>
              <a:gd name="connsiteY8" fmla="*/ 618309 h 618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8691" h="618309">
                <a:moveTo>
                  <a:pt x="252565" y="0"/>
                </a:moveTo>
                <a:cubicBezTo>
                  <a:pt x="195233" y="9434"/>
                  <a:pt x="137902" y="18869"/>
                  <a:pt x="113228" y="60960"/>
                </a:cubicBezTo>
                <a:cubicBezTo>
                  <a:pt x="88554" y="103052"/>
                  <a:pt x="123388" y="210458"/>
                  <a:pt x="104520" y="252549"/>
                </a:cubicBezTo>
                <a:cubicBezTo>
                  <a:pt x="85651" y="294641"/>
                  <a:pt x="-1434" y="297543"/>
                  <a:pt x="17" y="313509"/>
                </a:cubicBezTo>
                <a:cubicBezTo>
                  <a:pt x="1468" y="329475"/>
                  <a:pt x="92908" y="306252"/>
                  <a:pt x="113228" y="348343"/>
                </a:cubicBezTo>
                <a:cubicBezTo>
                  <a:pt x="133548" y="390434"/>
                  <a:pt x="94360" y="521064"/>
                  <a:pt x="121937" y="566058"/>
                </a:cubicBezTo>
                <a:cubicBezTo>
                  <a:pt x="149514" y="611052"/>
                  <a:pt x="278691" y="618309"/>
                  <a:pt x="278691" y="618309"/>
                </a:cubicBezTo>
                <a:lnTo>
                  <a:pt x="278691" y="618309"/>
                </a:lnTo>
                <a:lnTo>
                  <a:pt x="278691" y="618309"/>
                </a:lnTo>
              </a:path>
            </a:pathLst>
          </a:cu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32"/>
          <p:cNvSpPr/>
          <p:nvPr/>
        </p:nvSpPr>
        <p:spPr>
          <a:xfrm>
            <a:off x="7257439" y="3191401"/>
            <a:ext cx="278691" cy="1517126"/>
          </a:xfrm>
          <a:custGeom>
            <a:avLst/>
            <a:gdLst>
              <a:gd name="connsiteX0" fmla="*/ 252565 w 278691"/>
              <a:gd name="connsiteY0" fmla="*/ 0 h 618309"/>
              <a:gd name="connsiteX1" fmla="*/ 113228 w 278691"/>
              <a:gd name="connsiteY1" fmla="*/ 60960 h 618309"/>
              <a:gd name="connsiteX2" fmla="*/ 104520 w 278691"/>
              <a:gd name="connsiteY2" fmla="*/ 252549 h 618309"/>
              <a:gd name="connsiteX3" fmla="*/ 17 w 278691"/>
              <a:gd name="connsiteY3" fmla="*/ 313509 h 618309"/>
              <a:gd name="connsiteX4" fmla="*/ 113228 w 278691"/>
              <a:gd name="connsiteY4" fmla="*/ 348343 h 618309"/>
              <a:gd name="connsiteX5" fmla="*/ 121937 w 278691"/>
              <a:gd name="connsiteY5" fmla="*/ 566058 h 618309"/>
              <a:gd name="connsiteX6" fmla="*/ 278691 w 278691"/>
              <a:gd name="connsiteY6" fmla="*/ 618309 h 618309"/>
              <a:gd name="connsiteX7" fmla="*/ 278691 w 278691"/>
              <a:gd name="connsiteY7" fmla="*/ 618309 h 618309"/>
              <a:gd name="connsiteX8" fmla="*/ 278691 w 278691"/>
              <a:gd name="connsiteY8" fmla="*/ 618309 h 618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8691" h="618309">
                <a:moveTo>
                  <a:pt x="252565" y="0"/>
                </a:moveTo>
                <a:cubicBezTo>
                  <a:pt x="195233" y="9434"/>
                  <a:pt x="137902" y="18869"/>
                  <a:pt x="113228" y="60960"/>
                </a:cubicBezTo>
                <a:cubicBezTo>
                  <a:pt x="88554" y="103052"/>
                  <a:pt x="123388" y="210458"/>
                  <a:pt x="104520" y="252549"/>
                </a:cubicBezTo>
                <a:cubicBezTo>
                  <a:pt x="85651" y="294641"/>
                  <a:pt x="-1434" y="297543"/>
                  <a:pt x="17" y="313509"/>
                </a:cubicBezTo>
                <a:cubicBezTo>
                  <a:pt x="1468" y="329475"/>
                  <a:pt x="92908" y="306252"/>
                  <a:pt x="113228" y="348343"/>
                </a:cubicBezTo>
                <a:cubicBezTo>
                  <a:pt x="133548" y="390434"/>
                  <a:pt x="94360" y="521064"/>
                  <a:pt x="121937" y="566058"/>
                </a:cubicBezTo>
                <a:cubicBezTo>
                  <a:pt x="149514" y="611052"/>
                  <a:pt x="278691" y="618309"/>
                  <a:pt x="278691" y="618309"/>
                </a:cubicBezTo>
                <a:lnTo>
                  <a:pt x="278691" y="618309"/>
                </a:lnTo>
                <a:lnTo>
                  <a:pt x="278691" y="618309"/>
                </a:lnTo>
              </a:path>
            </a:pathLst>
          </a:cu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6296256" y="4013917"/>
            <a:ext cx="838540" cy="6452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Freeform 34"/>
          <p:cNvSpPr/>
          <p:nvPr/>
        </p:nvSpPr>
        <p:spPr>
          <a:xfrm rot="10800000">
            <a:off x="7986803" y="3186603"/>
            <a:ext cx="278691" cy="1517126"/>
          </a:xfrm>
          <a:custGeom>
            <a:avLst/>
            <a:gdLst>
              <a:gd name="connsiteX0" fmla="*/ 252565 w 278691"/>
              <a:gd name="connsiteY0" fmla="*/ 0 h 618309"/>
              <a:gd name="connsiteX1" fmla="*/ 113228 w 278691"/>
              <a:gd name="connsiteY1" fmla="*/ 60960 h 618309"/>
              <a:gd name="connsiteX2" fmla="*/ 104520 w 278691"/>
              <a:gd name="connsiteY2" fmla="*/ 252549 h 618309"/>
              <a:gd name="connsiteX3" fmla="*/ 17 w 278691"/>
              <a:gd name="connsiteY3" fmla="*/ 313509 h 618309"/>
              <a:gd name="connsiteX4" fmla="*/ 113228 w 278691"/>
              <a:gd name="connsiteY4" fmla="*/ 348343 h 618309"/>
              <a:gd name="connsiteX5" fmla="*/ 121937 w 278691"/>
              <a:gd name="connsiteY5" fmla="*/ 566058 h 618309"/>
              <a:gd name="connsiteX6" fmla="*/ 278691 w 278691"/>
              <a:gd name="connsiteY6" fmla="*/ 618309 h 618309"/>
              <a:gd name="connsiteX7" fmla="*/ 278691 w 278691"/>
              <a:gd name="connsiteY7" fmla="*/ 618309 h 618309"/>
              <a:gd name="connsiteX8" fmla="*/ 278691 w 278691"/>
              <a:gd name="connsiteY8" fmla="*/ 618309 h 618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8691" h="618309">
                <a:moveTo>
                  <a:pt x="252565" y="0"/>
                </a:moveTo>
                <a:cubicBezTo>
                  <a:pt x="195233" y="9434"/>
                  <a:pt x="137902" y="18869"/>
                  <a:pt x="113228" y="60960"/>
                </a:cubicBezTo>
                <a:cubicBezTo>
                  <a:pt x="88554" y="103052"/>
                  <a:pt x="123388" y="210458"/>
                  <a:pt x="104520" y="252549"/>
                </a:cubicBezTo>
                <a:cubicBezTo>
                  <a:pt x="85651" y="294641"/>
                  <a:pt x="-1434" y="297543"/>
                  <a:pt x="17" y="313509"/>
                </a:cubicBezTo>
                <a:cubicBezTo>
                  <a:pt x="1468" y="329475"/>
                  <a:pt x="92908" y="306252"/>
                  <a:pt x="113228" y="348343"/>
                </a:cubicBezTo>
                <a:cubicBezTo>
                  <a:pt x="133548" y="390434"/>
                  <a:pt x="94360" y="521064"/>
                  <a:pt x="121937" y="566058"/>
                </a:cubicBezTo>
                <a:cubicBezTo>
                  <a:pt x="149514" y="611052"/>
                  <a:pt x="278691" y="618309"/>
                  <a:pt x="278691" y="618309"/>
                </a:cubicBezTo>
                <a:lnTo>
                  <a:pt x="278691" y="618309"/>
                </a:lnTo>
                <a:lnTo>
                  <a:pt x="278691" y="618309"/>
                </a:lnTo>
              </a:path>
            </a:pathLst>
          </a:cu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9026143" y="4619823"/>
                <a:ext cx="4614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6143" y="4619823"/>
                <a:ext cx="461408" cy="369332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/>
          <p:cNvCxnSpPr/>
          <p:nvPr/>
        </p:nvCxnSpPr>
        <p:spPr>
          <a:xfrm flipH="1" flipV="1">
            <a:off x="8340034" y="4007611"/>
            <a:ext cx="804195" cy="7425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6857717" y="5215188"/>
                <a:ext cx="17588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0" dirty="0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ctivation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units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717" y="5215188"/>
                <a:ext cx="1758815" cy="369332"/>
              </a:xfrm>
              <a:prstGeom prst="rect">
                <a:avLst/>
              </a:prstGeom>
              <a:blipFill rotWithShape="0">
                <a:blip r:embed="rId12"/>
                <a:stretch>
                  <a:fillRect t="-98333" b="-1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Arrow Connector 38"/>
          <p:cNvCxnSpPr/>
          <p:nvPr/>
        </p:nvCxnSpPr>
        <p:spPr>
          <a:xfrm flipH="1" flipV="1">
            <a:off x="7734300" y="4938115"/>
            <a:ext cx="2825" cy="2770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Freeform 39"/>
          <p:cNvSpPr/>
          <p:nvPr/>
        </p:nvSpPr>
        <p:spPr>
          <a:xfrm rot="10800000">
            <a:off x="9689639" y="3220213"/>
            <a:ext cx="278691" cy="618309"/>
          </a:xfrm>
          <a:custGeom>
            <a:avLst/>
            <a:gdLst>
              <a:gd name="connsiteX0" fmla="*/ 252565 w 278691"/>
              <a:gd name="connsiteY0" fmla="*/ 0 h 618309"/>
              <a:gd name="connsiteX1" fmla="*/ 113228 w 278691"/>
              <a:gd name="connsiteY1" fmla="*/ 60960 h 618309"/>
              <a:gd name="connsiteX2" fmla="*/ 104520 w 278691"/>
              <a:gd name="connsiteY2" fmla="*/ 252549 h 618309"/>
              <a:gd name="connsiteX3" fmla="*/ 17 w 278691"/>
              <a:gd name="connsiteY3" fmla="*/ 313509 h 618309"/>
              <a:gd name="connsiteX4" fmla="*/ 113228 w 278691"/>
              <a:gd name="connsiteY4" fmla="*/ 348343 h 618309"/>
              <a:gd name="connsiteX5" fmla="*/ 121937 w 278691"/>
              <a:gd name="connsiteY5" fmla="*/ 566058 h 618309"/>
              <a:gd name="connsiteX6" fmla="*/ 278691 w 278691"/>
              <a:gd name="connsiteY6" fmla="*/ 618309 h 618309"/>
              <a:gd name="connsiteX7" fmla="*/ 278691 w 278691"/>
              <a:gd name="connsiteY7" fmla="*/ 618309 h 618309"/>
              <a:gd name="connsiteX8" fmla="*/ 278691 w 278691"/>
              <a:gd name="connsiteY8" fmla="*/ 618309 h 618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8691" h="618309">
                <a:moveTo>
                  <a:pt x="252565" y="0"/>
                </a:moveTo>
                <a:cubicBezTo>
                  <a:pt x="195233" y="9434"/>
                  <a:pt x="137902" y="18869"/>
                  <a:pt x="113228" y="60960"/>
                </a:cubicBezTo>
                <a:cubicBezTo>
                  <a:pt x="88554" y="103052"/>
                  <a:pt x="123388" y="210458"/>
                  <a:pt x="104520" y="252549"/>
                </a:cubicBezTo>
                <a:cubicBezTo>
                  <a:pt x="85651" y="294641"/>
                  <a:pt x="-1434" y="297543"/>
                  <a:pt x="17" y="313509"/>
                </a:cubicBezTo>
                <a:cubicBezTo>
                  <a:pt x="1468" y="329475"/>
                  <a:pt x="92908" y="306252"/>
                  <a:pt x="113228" y="348343"/>
                </a:cubicBezTo>
                <a:cubicBezTo>
                  <a:pt x="133548" y="390434"/>
                  <a:pt x="94360" y="521064"/>
                  <a:pt x="121937" y="566058"/>
                </a:cubicBezTo>
                <a:cubicBezTo>
                  <a:pt x="149514" y="611052"/>
                  <a:pt x="278691" y="618309"/>
                  <a:pt x="278691" y="618309"/>
                </a:cubicBezTo>
                <a:lnTo>
                  <a:pt x="278691" y="618309"/>
                </a:lnTo>
                <a:lnTo>
                  <a:pt x="278691" y="618309"/>
                </a:lnTo>
              </a:path>
            </a:pathLst>
          </a:cu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9928549" y="3306911"/>
                <a:ext cx="11576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𝑜𝑢𝑡𝑝𝑢𝑡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, </m:t>
                      </m:r>
                      <m:acc>
                        <m:accPr>
                          <m:chr m:val="̂"/>
                          <m:ctrlPr>
                            <a:rPr lang="en-US" b="0" i="1" dirty="0" smtClean="0">
                              <a:latin typeface="Cambria Math" charset="0"/>
                            </a:rPr>
                          </m:ctrlPr>
                        </m:acc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28549" y="3306911"/>
                <a:ext cx="1157689" cy="369332"/>
              </a:xfrm>
              <a:prstGeom prst="rect">
                <a:avLst/>
              </a:prstGeom>
              <a:blipFill rotWithShape="0">
                <a:blip r:embed="rId13"/>
                <a:stretch>
                  <a:fillRect t="-3279" r="-20000" b="-8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9679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26" grpId="0"/>
      <p:bldP spid="27" grpId="0"/>
      <p:bldP spid="28" grpId="0" animBg="1"/>
      <p:bldP spid="29" grpId="0" animBg="1"/>
      <p:bldP spid="30" grpId="0"/>
      <p:bldP spid="31" grpId="0"/>
      <p:bldP spid="32" grpId="0" animBg="1"/>
      <p:bldP spid="33" grpId="0" animBg="1"/>
      <p:bldP spid="35" grpId="0" animBg="1"/>
      <p:bldP spid="36" grpId="0"/>
      <p:bldP spid="38" grpId="0"/>
      <p:bldP spid="40" grpId="0" animBg="1"/>
      <p:bldP spid="4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839788" y="500063"/>
            <a:ext cx="5157787" cy="823912"/>
          </a:xfrm>
        </p:spPr>
        <p:txBody>
          <a:bodyPr/>
          <a:lstStyle/>
          <a:p>
            <a:r>
              <a:rPr lang="en-US" dirty="0"/>
              <a:t>Intermediate Variables </a:t>
            </a:r>
            <a:r>
              <a:rPr lang="en-US" b="0" dirty="0"/>
              <a:t>(forward propagation)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>
          <a:xfrm>
            <a:off x="6172200" y="500063"/>
            <a:ext cx="5183188" cy="823912"/>
          </a:xfrm>
        </p:spPr>
        <p:txBody>
          <a:bodyPr/>
          <a:lstStyle/>
          <a:p>
            <a:r>
              <a:rPr lang="en-US" dirty="0"/>
              <a:t>Intermediate Gradients </a:t>
            </a:r>
            <a:r>
              <a:rPr lang="en-US" b="0" dirty="0"/>
              <a:t>(backward propagation)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004026" y="1549057"/>
                <a:ext cx="195585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4026" y="1549057"/>
                <a:ext cx="1955856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1869" r="-935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004026" y="2613133"/>
                <a:ext cx="149669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4026" y="2613133"/>
                <a:ext cx="1496692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2449" t="-143333" r="-6939" b="-17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004026" y="3651809"/>
                <a:ext cx="210429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4026" y="3651809"/>
                <a:ext cx="2104294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1739" r="-870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874518" y="4662361"/>
                <a:ext cx="324499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𝐿</m:t>
                      </m:r>
                      <m:r>
                        <a:rPr lang="en-US" sz="2400" i="1" baseline="-25000">
                          <a:latin typeface="Cambria Math" charset="0"/>
                          <a:cs typeface="Times New Roman" panose="02020603050405020304" pitchFamily="18" charset="0"/>
                        </a:rPr>
                        <m:t>𝑚𝑠𝑒</m:t>
                      </m:r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sz="2400" b="0" i="1" smtClean="0">
                          <a:latin typeface="Cambria Math" charset="0"/>
                          <a:cs typeface="Times New Roman" panose="02020603050405020304" pitchFamily="18" charset="0"/>
                        </a:rPr>
                        <m:t>𝑧</m:t>
                      </m:r>
                      <m:r>
                        <a:rPr lang="en-US" sz="2400" b="0" i="1" baseline="-25000" smtClean="0">
                          <a:latin typeface="Cambria Math" charset="0"/>
                          <a:cs typeface="Times New Roman" panose="02020603050405020304" pitchFamily="18" charset="0"/>
                        </a:rPr>
                        <m:t>2</m:t>
                      </m:r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)=</m:t>
                      </m:r>
                      <m:d>
                        <m:dPr>
                          <m:ctrlPr>
                            <a:rPr lang="en-US" sz="2400" i="1">
                              <a:latin typeface="Cambria Math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𝑧</m:t>
                          </m:r>
                          <m:r>
                            <a:rPr lang="en-US" sz="2400" b="0" i="1" baseline="-25000" smtClean="0">
                              <a:latin typeface="Cambria Math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sz="2400" i="1">
                              <a:latin typeface="Cambria Math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−</m:t>
                          </m:r>
                          <m:r>
                            <a:rPr lang="en-US" sz="2400" b="0" i="1" smtClean="0">
                              <a:latin typeface="Cambria Math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400" i="1" baseline="30000">
                          <a:latin typeface="Cambria Math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2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518" y="4662361"/>
                <a:ext cx="3244991" cy="461665"/>
              </a:xfrm>
              <a:prstGeom prst="rect">
                <a:avLst/>
              </a:prstGeom>
              <a:blipFill rotWithShape="0">
                <a:blip r:embed="rId5"/>
                <a:stretch>
                  <a:fillRect t="-103947" b="-130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6426926" y="1498257"/>
                <a:ext cx="1410194" cy="7023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charset="0"/>
                                  <a:cs typeface="Times New Roman" panose="02020603050405020304" pitchFamily="18" charset="0"/>
                                </a:rPr>
                                <m:t>𝜕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sz="2400" i="1">
                              <a:latin typeface="Cambria Math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en-US" sz="2400" b="0" i="1" smtClean="0">
                              <a:latin typeface="Cambria Math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baseline="30000" smtClean="0">
                          <a:latin typeface="Cambria Math" charset="0"/>
                        </a:rPr>
                        <m:t>𝑇</m:t>
                      </m:r>
                    </m:oMath>
                  </m:oMathPara>
                </a14:m>
                <a:endParaRPr lang="en-US" sz="2400" baseline="300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6926" y="1498257"/>
                <a:ext cx="1410194" cy="702308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6426926" y="2435333"/>
                <a:ext cx="1718419" cy="7022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charset="0"/>
                                  <a:cs typeface="Times New Roman" panose="02020603050405020304" pitchFamily="18" charset="0"/>
                                </a:rPr>
                                <m:t>𝜕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sz="2400" i="1">
                              <a:latin typeface="Cambria Math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en-US" sz="2400" b="0" i="1" smtClean="0">
                              <a:latin typeface="Cambria Math" charset="0"/>
                              <a:cs typeface="Times New Roman" panose="02020603050405020304" pitchFamily="18" charset="0"/>
                            </a:rPr>
                            <m:t>𝑧</m:t>
                          </m:r>
                          <m:r>
                            <a:rPr lang="en-US" sz="2400" b="0" i="1" baseline="-25000" smtClean="0">
                              <a:latin typeface="Cambria Math" charset="0"/>
                              <a:cs typeface="Times New Roman" panose="02020603050405020304" pitchFamily="18" charset="0"/>
                            </a:rPr>
                            <m:t>1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2400" b="0" i="1" smtClean="0">
                          <a:latin typeface="Cambria Math" charset="0"/>
                        </a:rPr>
                        <m:t>′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baseline="-25000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6926" y="2435333"/>
                <a:ext cx="1718419" cy="702244"/>
              </a:xfrm>
              <a:prstGeom prst="rect">
                <a:avLst/>
              </a:prstGeom>
              <a:blipFill rotWithShape="0">
                <a:blip r:embed="rId7"/>
                <a:stretch>
                  <a:fillRect b="-86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6426926" y="3499409"/>
                <a:ext cx="1425582" cy="7023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charset="0"/>
                                  <a:cs typeface="Times New Roman" panose="02020603050405020304" pitchFamily="18" charset="0"/>
                                </a:rPr>
                                <m:t>𝜕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sz="2400" i="1">
                              <a:latin typeface="Cambria Math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en-US" sz="2400" b="0" i="1" smtClean="0">
                              <a:latin typeface="Cambria Math" charset="0"/>
                              <a:cs typeface="Times New Roman" panose="02020603050405020304" pitchFamily="18" charset="0"/>
                            </a:rPr>
                            <m:t>𝑎</m:t>
                          </m:r>
                          <m:r>
                            <a:rPr lang="en-US" sz="2400" b="0" i="1" baseline="-25000" smtClean="0">
                              <a:latin typeface="Cambria Math" charset="0"/>
                              <a:cs typeface="Times New Roman" panose="02020603050405020304" pitchFamily="18" charset="0"/>
                            </a:rPr>
                            <m:t>1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baseline="30000" smtClean="0">
                          <a:latin typeface="Cambria Math" charset="0"/>
                        </a:rPr>
                        <m:t>𝑇</m:t>
                      </m:r>
                    </m:oMath>
                  </m:oMathPara>
                </a14:m>
                <a:endParaRPr lang="en-US" sz="2400" baseline="300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6926" y="3499409"/>
                <a:ext cx="1425582" cy="702308"/>
              </a:xfrm>
              <a:prstGeom prst="rect">
                <a:avLst/>
              </a:prstGeom>
              <a:blipFill rotWithShape="0">
                <a:blip r:embed="rId8"/>
                <a:stretch>
                  <a:fillRect b="-95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6297418" y="4535361"/>
                <a:ext cx="3319114" cy="794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latin typeface="Cambria Math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en-US" sz="24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𝐿</m:t>
                          </m:r>
                          <m:r>
                            <a:rPr lang="en-US" sz="2400" i="1" baseline="-25000">
                              <a:latin typeface="Cambria Math" charset="0"/>
                              <a:cs typeface="Times New Roman" panose="02020603050405020304" pitchFamily="18" charset="0"/>
                            </a:rPr>
                            <m:t>𝑚𝑠𝑒</m:t>
                          </m:r>
                          <m:d>
                            <m:dPr>
                              <m:ctrlPr>
                                <a:rPr lang="en-US" sz="2400" i="1" baseline="-25000">
                                  <a:latin typeface="Cambria Math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 </m:t>
                              </m:r>
                              <m:r>
                                <a:rPr lang="en-US" sz="2400" b="0" i="1" smtClean="0">
                                  <a:latin typeface="Cambria Math" charset="0"/>
                                  <a:cs typeface="Times New Roman" panose="02020603050405020304" pitchFamily="18" charset="0"/>
                                </a:rPr>
                                <m:t>𝑧</m:t>
                              </m:r>
                              <m:r>
                                <a:rPr lang="en-US" sz="2400" b="0" i="1" baseline="-25000" smtClean="0">
                                  <a:latin typeface="Cambria Math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</m:d>
                        </m:num>
                        <m:den>
                          <m:r>
                            <a:rPr lang="en-US" sz="2400" b="0" i="1" smtClean="0">
                              <a:latin typeface="Cambria Math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en-US" sz="2400" b="0" i="1" smtClean="0">
                              <a:latin typeface="Cambria Math" charset="0"/>
                              <a:cs typeface="Times New Roman" panose="02020603050405020304" pitchFamily="18" charset="0"/>
                            </a:rPr>
                            <m:t>𝑧</m:t>
                          </m:r>
                          <m:r>
                            <a:rPr lang="en-US" sz="2400" b="0" i="1" baseline="-25000" smtClean="0">
                              <a:latin typeface="Cambria Math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2</m:t>
                      </m:r>
                      <m:d>
                        <m:dPr>
                          <m:ctrlPr>
                            <a:rPr lang="en-US" sz="2400" i="1">
                              <a:latin typeface="Cambria Math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𝑧</m:t>
                          </m:r>
                          <m:r>
                            <a:rPr lang="en-US" sz="2400" b="0" i="1" baseline="-25000" smtClean="0">
                              <a:latin typeface="Cambria Math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sz="2400" b="0" i="1" smtClean="0">
                              <a:latin typeface="Cambria Math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sz="2400" i="1">
                              <a:latin typeface="Cambria Math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7418" y="4535361"/>
                <a:ext cx="3319114" cy="794576"/>
              </a:xfrm>
              <a:prstGeom prst="rect">
                <a:avLst/>
              </a:prstGeom>
              <a:blipFill rotWithShape="0">
                <a:blip r:embed="rId9"/>
                <a:stretch>
                  <a:fillRect b="-23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2807426" y="5663581"/>
                <a:ext cx="4660174" cy="7257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latin typeface="Cambria Math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 charset="0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  <m:r>
                          <a:rPr lang="en-US" sz="2800" i="1" baseline="-25000">
                            <a:latin typeface="Cambria Math" charset="0"/>
                            <a:cs typeface="Times New Roman" panose="02020603050405020304" pitchFamily="18" charset="0"/>
                          </a:rPr>
                          <m:t>𝑚𝑠𝑒</m:t>
                        </m:r>
                        <m:d>
                          <m:dPr>
                            <m:ctrlPr>
                              <a:rPr lang="en-US" sz="2800" i="1" baseline="-25000">
                                <a:latin typeface="Cambria Math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 </m:t>
                            </m:r>
                            <m:r>
                              <a:rPr lang="en-US" sz="2800" i="1">
                                <a:latin typeface="Cambria Math" charset="0"/>
                                <a:cs typeface="Times New Roman" panose="02020603050405020304" pitchFamily="18" charset="0"/>
                              </a:rPr>
                              <m:t>𝑧</m:t>
                            </m:r>
                            <m:r>
                              <a:rPr lang="en-US" sz="2800" i="1" baseline="-25000">
                                <a:latin typeface="Cambria Math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e>
                        </m:d>
                      </m:num>
                      <m:den>
                        <m:r>
                          <a:rPr lang="en-US" sz="2800" i="1">
                            <a:latin typeface="Cambria Math" charset="0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a:rPr lang="en-US" sz="2800" b="0" i="1" smtClean="0">
                            <a:latin typeface="Cambria Math" charset="0"/>
                            <a:cs typeface="Times New Roman" panose="020206030504050203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sz="2800" dirty="0" smtClean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latin typeface="Cambria Math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 charset="0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  <m:r>
                          <a:rPr lang="en-US" sz="2800" i="1" baseline="-25000">
                            <a:latin typeface="Cambria Math" charset="0"/>
                            <a:cs typeface="Times New Roman" panose="02020603050405020304" pitchFamily="18" charset="0"/>
                          </a:rPr>
                          <m:t>𝑚𝑠𝑒</m:t>
                        </m:r>
                        <m:d>
                          <m:dPr>
                            <m:ctrlPr>
                              <a:rPr lang="en-US" sz="2800" i="1" baseline="-25000">
                                <a:latin typeface="Cambria Math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 </m:t>
                            </m:r>
                            <m:r>
                              <a:rPr lang="en-US" sz="2800" i="1">
                                <a:latin typeface="Cambria Math" charset="0"/>
                                <a:cs typeface="Times New Roman" panose="02020603050405020304" pitchFamily="18" charset="0"/>
                              </a:rPr>
                              <m:t>𝑧</m:t>
                            </m:r>
                            <m:r>
                              <a:rPr lang="en-US" sz="2800" i="1" baseline="-25000">
                                <a:latin typeface="Cambria Math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e>
                        </m:d>
                      </m:num>
                      <m:den>
                        <m:r>
                          <a:rPr lang="en-US" sz="2800" i="1">
                            <a:latin typeface="Cambria Math" charset="0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a:rPr lang="en-US" sz="2800" i="1">
                            <a:latin typeface="Cambria Math" charset="0"/>
                            <a:cs typeface="Times New Roman" panose="02020603050405020304" pitchFamily="18" charset="0"/>
                          </a:rPr>
                          <m:t>𝑧</m:t>
                        </m:r>
                        <m:r>
                          <a:rPr lang="en-US" sz="2800" i="1" baseline="-25000">
                            <a:latin typeface="Cambria Math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800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latin typeface="Cambria Math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8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charset="0"/>
                                <a:cs typeface="Times New Roman" panose="02020603050405020304" pitchFamily="18" charset="0"/>
                              </a:rPr>
                              <m:t>𝜕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en-US" sz="2800" i="1">
                            <a:latin typeface="Cambria Math" charset="0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a:rPr lang="en-US" sz="2800" i="1">
                            <a:latin typeface="Cambria Math" charset="0"/>
                            <a:cs typeface="Times New Roman" panose="02020603050405020304" pitchFamily="18" charset="0"/>
                          </a:rPr>
                          <m:t>𝑎</m:t>
                        </m:r>
                        <m:r>
                          <a:rPr lang="en-US" sz="2800" i="1" baseline="-25000">
                            <a:latin typeface="Cambria Math" charset="0"/>
                            <a:cs typeface="Times New Roman" panose="02020603050405020304" pitchFamily="18" charset="0"/>
                          </a:rPr>
                          <m:t>1</m:t>
                        </m:r>
                      </m:den>
                    </m:f>
                    <m:f>
                      <m:fPr>
                        <m:ctrlPr>
                          <a:rPr lang="en-US" sz="2800" i="1">
                            <a:latin typeface="Cambria Math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8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charset="0"/>
                                <a:cs typeface="Times New Roman" panose="02020603050405020304" pitchFamily="18" charset="0"/>
                              </a:rPr>
                              <m:t>𝜕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sz="2800" i="1">
                            <a:latin typeface="Cambria Math" charset="0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a:rPr lang="en-US" sz="2800" i="1">
                            <a:latin typeface="Cambria Math" charset="0"/>
                            <a:cs typeface="Times New Roman" panose="02020603050405020304" pitchFamily="18" charset="0"/>
                          </a:rPr>
                          <m:t>𝑧</m:t>
                        </m:r>
                        <m:r>
                          <a:rPr lang="en-US" sz="2800" i="1" baseline="-25000">
                            <a:latin typeface="Cambria Math" charset="0"/>
                            <a:cs typeface="Times New Roman" panose="02020603050405020304" pitchFamily="18" charset="0"/>
                          </a:rPr>
                          <m:t>1</m:t>
                        </m:r>
                      </m:den>
                    </m:f>
                    <m:f>
                      <m:fPr>
                        <m:ctrlPr>
                          <a:rPr lang="en-US" sz="2800" i="1">
                            <a:latin typeface="Cambria Math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8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charset="0"/>
                                <a:cs typeface="Times New Roman" panose="02020603050405020304" pitchFamily="18" charset="0"/>
                              </a:rPr>
                              <m:t>𝜕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sz="2800" i="1">
                            <a:latin typeface="Cambria Math" charset="0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a:rPr lang="en-US" sz="2800" i="1">
                            <a:latin typeface="Cambria Math" charset="0"/>
                            <a:cs typeface="Times New Roman" panose="02020603050405020304" pitchFamily="18" charset="0"/>
                          </a:rPr>
                          <m:t>𝑥</m:t>
                        </m:r>
                      </m:den>
                    </m:f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7426" y="5663581"/>
                <a:ext cx="4660174" cy="725776"/>
              </a:xfrm>
              <a:prstGeom prst="rect">
                <a:avLst/>
              </a:prstGeom>
              <a:blipFill rotWithShape="0">
                <a:blip r:embed="rId10"/>
                <a:stretch>
                  <a:fillRect b="-109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2277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21" grpId="0"/>
      <p:bldP spid="22" grpId="0"/>
      <p:bldP spid="2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484310" y="476480"/>
            <a:ext cx="10018713" cy="9226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Update the Parameters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AB4FD-5280-400C-A576-39B31E1468B0}" type="slidenum">
              <a:rPr lang="en-US" smtClean="0"/>
              <a:t>18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3"/>
              <p:cNvSpPr txBox="1">
                <a:spLocks noChangeArrowheads="1"/>
              </p:cNvSpPr>
              <p:nvPr/>
            </p:nvSpPr>
            <p:spPr>
              <a:xfrm>
                <a:off x="1484311" y="1560709"/>
                <a:ext cx="10018712" cy="4671547"/>
              </a:xfrm>
              <a:prstGeom prst="rect">
                <a:avLst/>
              </a:prstGeom>
            </p:spPr>
            <p:txBody>
              <a:bodyPr/>
              <a:lstStyle>
                <a:lvl1pPr marL="2857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2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20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12001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8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1543050" indent="-1714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6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2000250" indent="-1714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 have computed the gradients</a:t>
                </a:r>
              </a:p>
              <a:p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Now update the </a:t>
                </a:r>
                <a:r>
                  <a:rPr lang="en-US" sz="2800" dirty="0" smtClean="0">
                    <a:solidFill>
                      <a:srgbClr val="0066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model parameters, </a:t>
                </a:r>
                <a:r>
                  <a:rPr lang="el-GR" sz="2800" dirty="0" smtClean="0">
                    <a:solidFill>
                      <a:srgbClr val="0066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θ</a:t>
                </a:r>
                <a:endParaRPr lang="en-US" sz="2800" dirty="0" smtClean="0">
                  <a:solidFill>
                    <a:srgbClr val="0066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+1)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i="1">
                              <a:latin typeface="Cambria Math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𝛻</m:t>
                          </m:r>
                        </m:e>
                        <m:sub>
                          <m:sSup>
                            <m:sSupPr>
                              <m:ctrlPr>
                                <a:rPr lang="en-US" sz="2800" b="0" i="1" smtClean="0">
                                  <a:latin typeface="Cambria Math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𝜃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sup>
                          </m:sSup>
                        </m:sub>
                      </m:sSub>
                      <m:r>
                        <a:rPr lang="en-US" sz="2800" b="0" i="1" smtClean="0">
                          <a:latin typeface="Cambria Math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𝐿</m:t>
                      </m:r>
                    </m:oMath>
                  </m:oMathPara>
                </a14:m>
                <a:endParaRPr lang="en-US" sz="2800" b="0" dirty="0" smtClean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800" dirty="0" smtClean="0"/>
                  <a:t>Fortunately, most deep </a:t>
                </a:r>
                <a:r>
                  <a:rPr lang="en-US" sz="2800" dirty="0"/>
                  <a:t>learning frameworks can automatically perform </a:t>
                </a:r>
                <a:r>
                  <a:rPr lang="en-US" sz="2800" dirty="0" smtClean="0"/>
                  <a:t>backpropagation for you!</a:t>
                </a:r>
                <a:endPara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4311" y="1560709"/>
                <a:ext cx="10018712" cy="4671547"/>
              </a:xfrm>
              <a:prstGeom prst="rect">
                <a:avLst/>
              </a:prstGeom>
              <a:blipFill rotWithShape="0">
                <a:blip r:embed="rId3"/>
                <a:stretch>
                  <a:fillRect l="-2007" t="-4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8" name="Picture 4" descr="Image result for yes baby meme transparen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7198" y="1560709"/>
            <a:ext cx="519901" cy="552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3251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484310" y="476480"/>
            <a:ext cx="10018713" cy="922662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Recurrent Neural Networks (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RNNs)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AB4FD-5280-400C-A576-39B31E1468B0}" type="slidenum">
              <a:rPr lang="en-US" smtClean="0"/>
              <a:t>19</a:t>
            </a:fld>
            <a:endParaRPr lang="en-US" dirty="0"/>
          </a:p>
        </p:txBody>
      </p:sp>
      <p:sp>
        <p:nvSpPr>
          <p:cNvPr id="30" name="Rectangle 3"/>
          <p:cNvSpPr txBox="1">
            <a:spLocks noChangeArrowheads="1"/>
          </p:cNvSpPr>
          <p:nvPr/>
        </p:nvSpPr>
        <p:spPr>
          <a:xfrm>
            <a:off x="1484311" y="1560709"/>
            <a:ext cx="10018712" cy="4671547"/>
          </a:xfrm>
          <a:prstGeom prst="rect">
            <a:avLst/>
          </a:prstGeom>
        </p:spPr>
        <p:txBody>
          <a:bodyPr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Main idea is to make use of sequential information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 RNN is different from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feedforward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neural network?</a:t>
            </a:r>
          </a:p>
          <a:p>
            <a:pPr lvl="1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Feedforward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neural networks </a:t>
            </a:r>
            <a:r>
              <a:rPr lang="en-US" dirty="0" smtClean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assume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all inputs are independent of each other</a:t>
            </a:r>
          </a:p>
          <a:p>
            <a:pPr lvl="1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many cases (especially for language), it is not true.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RNN does?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Perform the same task at every step of a sequence (that’s what </a:t>
            </a:r>
            <a:r>
              <a:rPr lang="en-US" dirty="0" smtClean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recurrent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stands for)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 depends on the previous computations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Another way of interpretation – RNNs have a “</a:t>
            </a:r>
            <a:r>
              <a:rPr lang="en-US" dirty="0" smtClean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memory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store previous computations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9082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Content Placeholder 2"/>
          <p:cNvSpPr>
            <a:spLocks noGrp="1" noChangeArrowheads="1"/>
          </p:cNvSpPr>
          <p:nvPr>
            <p:ph idx="4294967295"/>
          </p:nvPr>
        </p:nvSpPr>
        <p:spPr>
          <a:xfrm>
            <a:off x="1981200" y="1734667"/>
            <a:ext cx="8178800" cy="4724400"/>
          </a:xfrm>
        </p:spPr>
        <p:txBody>
          <a:bodyPr>
            <a:normAutofit/>
          </a:bodyPr>
          <a:lstStyle/>
          <a:p>
            <a:r>
              <a:rPr lang="en-US" altLang="en-US" dirty="0"/>
              <a:t>Given a </a:t>
            </a:r>
            <a:r>
              <a:rPr lang="en-US" altLang="en-US" dirty="0">
                <a:solidFill>
                  <a:srgbClr val="3399FF"/>
                </a:solidFill>
              </a:rPr>
              <a:t>context</a:t>
            </a:r>
            <a:r>
              <a:rPr lang="en-US" altLang="en-US" dirty="0"/>
              <a:t> x</a:t>
            </a:r>
          </a:p>
          <a:p>
            <a:r>
              <a:rPr lang="en-US" altLang="en-US" dirty="0"/>
              <a:t>Which </a:t>
            </a:r>
            <a:r>
              <a:rPr lang="en-US" altLang="en-US" dirty="0">
                <a:solidFill>
                  <a:srgbClr val="3399FF"/>
                </a:solidFill>
              </a:rPr>
              <a:t>outcomes </a:t>
            </a:r>
            <a:r>
              <a:rPr lang="en-US" altLang="en-US" dirty="0"/>
              <a:t>y are likely in that context?</a:t>
            </a:r>
          </a:p>
          <a:p>
            <a:r>
              <a:rPr lang="en-US" altLang="en-US" dirty="0"/>
              <a:t>We need a </a:t>
            </a:r>
            <a:r>
              <a:rPr lang="en-US" altLang="en-US" u="sng" dirty="0"/>
              <a:t>conditional</a:t>
            </a:r>
            <a:r>
              <a:rPr lang="en-US" altLang="en-US" dirty="0"/>
              <a:t> distribution p(y | x)</a:t>
            </a:r>
          </a:p>
          <a:p>
            <a:pPr marL="796925" lvl="1" indent="-339725"/>
            <a:r>
              <a:rPr lang="en-US" altLang="en-US" dirty="0"/>
              <a:t>A black-box function that we call on x, y</a:t>
            </a:r>
          </a:p>
          <a:p>
            <a:pPr marL="796925" lvl="1" indent="-339725"/>
            <a:r>
              <a:rPr lang="en-US" altLang="en-US" dirty="0">
                <a:latin typeface="Times New Roman" charset="0"/>
              </a:rPr>
              <a:t>p(</a:t>
            </a:r>
            <a:r>
              <a:rPr kumimoji="0" lang="en-US" altLang="en-US" dirty="0" err="1">
                <a:latin typeface="Times New Roman" charset="0"/>
              </a:rPr>
              <a:t>NextWord</a:t>
            </a:r>
            <a:r>
              <a:rPr kumimoji="0" lang="en-US" altLang="en-US" dirty="0">
                <a:latin typeface="Times New Roman" charset="0"/>
              </a:rPr>
              <a:t>=</a:t>
            </a:r>
            <a:r>
              <a:rPr kumimoji="0" lang="en-US" altLang="en-US" dirty="0">
                <a:latin typeface="Courier New" charset="0"/>
              </a:rPr>
              <a:t>y</a:t>
            </a:r>
            <a:r>
              <a:rPr lang="en-US" altLang="en-US" dirty="0">
                <a:latin typeface="Times New Roman" charset="0"/>
              </a:rPr>
              <a:t> | </a:t>
            </a:r>
            <a:r>
              <a:rPr kumimoji="0" lang="en-US" altLang="en-US" dirty="0" err="1">
                <a:latin typeface="Times New Roman" charset="0"/>
              </a:rPr>
              <a:t>PrecedingWords</a:t>
            </a:r>
            <a:r>
              <a:rPr kumimoji="0" lang="en-US" altLang="en-US" dirty="0">
                <a:latin typeface="Times New Roman" charset="0"/>
              </a:rPr>
              <a:t>=</a:t>
            </a:r>
            <a:r>
              <a:rPr kumimoji="0" lang="en-US" altLang="en-US" dirty="0">
                <a:latin typeface="Courier New" charset="0"/>
              </a:rPr>
              <a:t>x</a:t>
            </a:r>
            <a:r>
              <a:rPr lang="en-US" altLang="en-US" dirty="0">
                <a:latin typeface="Times New Roman" charset="0"/>
              </a:rPr>
              <a:t>)</a:t>
            </a:r>
            <a:endParaRPr lang="en-US" altLang="en-US" sz="2000" dirty="0"/>
          </a:p>
          <a:p>
            <a:pPr lvl="2"/>
            <a:r>
              <a:rPr lang="en-US" altLang="en-US" dirty="0"/>
              <a:t>y </a:t>
            </a:r>
            <a:r>
              <a:rPr lang="en-US" altLang="en-US" dirty="0">
                <a:sym typeface="Symbol" charset="2"/>
              </a:rPr>
              <a:t>is a unigram</a:t>
            </a:r>
            <a:endParaRPr lang="en-US" altLang="en-US" dirty="0"/>
          </a:p>
          <a:p>
            <a:pPr lvl="2"/>
            <a:r>
              <a:rPr lang="en-US" altLang="en-US" dirty="0"/>
              <a:t>x </a:t>
            </a:r>
            <a:r>
              <a:rPr lang="en-US" altLang="en-US" dirty="0">
                <a:sym typeface="Symbol" charset="2"/>
              </a:rPr>
              <a:t>is an (n-1)-</a:t>
            </a:r>
            <a:r>
              <a:rPr lang="en-US" altLang="en-US" dirty="0" smtClean="0">
                <a:sym typeface="Symbol" charset="2"/>
              </a:rPr>
              <a:t>gram</a:t>
            </a:r>
          </a:p>
          <a:p>
            <a:r>
              <a:rPr lang="en-US" altLang="en-US" dirty="0" smtClean="0">
                <a:sym typeface="Symbol" charset="2"/>
              </a:rPr>
              <a:t>Remember: p can be any function over (</a:t>
            </a:r>
            <a:r>
              <a:rPr lang="en-US" altLang="en-US" dirty="0" err="1" smtClean="0">
                <a:sym typeface="Symbol" charset="2"/>
              </a:rPr>
              <a:t>x,y</a:t>
            </a:r>
            <a:r>
              <a:rPr lang="en-US" altLang="en-US" dirty="0" smtClean="0">
                <a:sym typeface="Symbol" charset="2"/>
              </a:rPr>
              <a:t>)!</a:t>
            </a:r>
          </a:p>
          <a:p>
            <a:pPr marL="796925" lvl="1" indent="-339725"/>
            <a:r>
              <a:rPr lang="en-US" altLang="en-US" dirty="0" smtClean="0">
                <a:sym typeface="Symbol" charset="2"/>
              </a:rPr>
              <a:t>Provided </a:t>
            </a:r>
            <a:r>
              <a:rPr lang="en-US" altLang="en-US" dirty="0">
                <a:sym typeface="Symbol" charset="2"/>
              </a:rPr>
              <a:t>that p(y | x)  0, and </a:t>
            </a:r>
            <a:r>
              <a:rPr lang="en-US" altLang="en-US" baseline="-25000" dirty="0">
                <a:sym typeface="Symbol" charset="2"/>
              </a:rPr>
              <a:t>y</a:t>
            </a:r>
            <a:r>
              <a:rPr lang="en-US" altLang="en-US" dirty="0">
                <a:sym typeface="Symbol" charset="2"/>
              </a:rPr>
              <a:t> p(y | x) = 1</a:t>
            </a:r>
          </a:p>
        </p:txBody>
      </p:sp>
      <p:sp>
        <p:nvSpPr>
          <p:cNvPr id="94212" name="Title 1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 smtClean="0"/>
              <a:t>Smoothing </a:t>
            </a:r>
            <a:r>
              <a:rPr lang="en-US" altLang="en-US" dirty="0"/>
              <a:t>as </a:t>
            </a:r>
            <a:r>
              <a:rPr lang="en-US" altLang="en-US" dirty="0" smtClean="0"/>
              <a:t>Optimization: Conditional </a:t>
            </a:r>
            <a:r>
              <a:rPr lang="en-US" altLang="en-US" dirty="0"/>
              <a:t>Modeling</a:t>
            </a:r>
          </a:p>
        </p:txBody>
      </p:sp>
      <p:sp>
        <p:nvSpPr>
          <p:cNvPr id="94214" name="Slide Number Placeholder 4"/>
          <p:cNvSpPr txBox="1">
            <a:spLocks noGrp="1"/>
          </p:cNvSpPr>
          <p:nvPr/>
        </p:nvSpPr>
        <p:spPr bwMode="auto">
          <a:xfrm>
            <a:off x="8255000" y="64770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r">
              <a:spcBef>
                <a:spcPct val="50000"/>
              </a:spcBef>
              <a:buClrTx/>
              <a:buFontTx/>
              <a:buNone/>
            </a:pPr>
            <a:fld id="{BE273EC1-E7CF-734A-8644-4B2B322DEBC0}" type="slidenum">
              <a:rPr kumimoji="0" lang="en-US" altLang="en-US" sz="1400">
                <a:solidFill>
                  <a:schemeClr val="bg2"/>
                </a:solidFill>
                <a:latin typeface="Arial" charset="0"/>
              </a:rPr>
              <a:pPr algn="r">
                <a:spcBef>
                  <a:spcPct val="50000"/>
                </a:spcBef>
                <a:buClrTx/>
                <a:buFontTx/>
                <a:buNone/>
              </a:pPr>
              <a:t>2</a:t>
            </a:fld>
            <a:endParaRPr kumimoji="0" lang="en-US" altLang="en-US" sz="1400">
              <a:solidFill>
                <a:schemeClr val="bg2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7224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 build="p" bldLvl="2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484310" y="476480"/>
            <a:ext cx="10018713" cy="9226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Recurrent Neural Networks (RNNs)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AB4FD-5280-400C-A576-39B31E1468B0}" type="slidenum">
              <a:rPr lang="en-US" smtClean="0"/>
              <a:t>20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0903" y="1778152"/>
            <a:ext cx="9487391" cy="380688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3173575" y="5221867"/>
                <a:ext cx="24152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Input at time step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3575" y="5221867"/>
                <a:ext cx="2415277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2273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Curved Connector 13"/>
          <p:cNvCxnSpPr>
            <a:stCxn id="13" idx="2"/>
            <a:endCxn id="3" idx="2"/>
          </p:cNvCxnSpPr>
          <p:nvPr/>
        </p:nvCxnSpPr>
        <p:spPr>
          <a:xfrm rot="5400000" flipH="1" flipV="1">
            <a:off x="5434827" y="4531427"/>
            <a:ext cx="6158" cy="2113385"/>
          </a:xfrm>
          <a:prstGeom prst="curvedConnector3">
            <a:avLst>
              <a:gd name="adj1" fmla="val -3712244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524089" y="1135299"/>
            <a:ext cx="2714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Hidden state at time step t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9" name="Curved Connector 18"/>
          <p:cNvCxnSpPr>
            <a:stCxn id="17" idx="2"/>
          </p:cNvCxnSpPr>
          <p:nvPr/>
        </p:nvCxnSpPr>
        <p:spPr>
          <a:xfrm rot="5400000">
            <a:off x="8251839" y="1708758"/>
            <a:ext cx="1833480" cy="1425226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024110" y="1459225"/>
            <a:ext cx="2714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Output state at time step t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26" name="Elbow Connector 25"/>
          <p:cNvCxnSpPr>
            <a:stCxn id="20" idx="3"/>
          </p:cNvCxnSpPr>
          <p:nvPr/>
        </p:nvCxnSpPr>
        <p:spPr>
          <a:xfrm>
            <a:off x="5738315" y="1643891"/>
            <a:ext cx="2480268" cy="503593"/>
          </a:xfrm>
          <a:prstGeom prst="bentConnector3">
            <a:avLst>
              <a:gd name="adj1" fmla="val 100192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378373" y="2162694"/>
            <a:ext cx="2005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Activation function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4381211" y="2532026"/>
            <a:ext cx="1964505" cy="11495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Rounded Rectangle 1"/>
          <p:cNvSpPr/>
          <p:nvPr/>
        </p:nvSpPr>
        <p:spPr>
          <a:xfrm>
            <a:off x="1814510" y="3467100"/>
            <a:ext cx="268290" cy="3048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6697458" y="3338112"/>
            <a:ext cx="478042" cy="39428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800" baseline="-250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649830" y="3331954"/>
            <a:ext cx="5732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h</a:t>
            </a:r>
            <a:r>
              <a:rPr lang="en-US" sz="2400" baseline="-25000" dirty="0" smtClean="0"/>
              <a:t>t-1</a:t>
            </a:r>
            <a:endParaRPr lang="en-US" sz="2400" baseline="-25000" dirty="0"/>
          </a:p>
        </p:txBody>
      </p:sp>
      <p:sp>
        <p:nvSpPr>
          <p:cNvPr id="5" name="Rectangle 4"/>
          <p:cNvSpPr/>
          <p:nvPr/>
        </p:nvSpPr>
        <p:spPr>
          <a:xfrm>
            <a:off x="1770238" y="3467100"/>
            <a:ext cx="3738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800" smtClean="0">
                <a:solidFill>
                  <a:prstClr val="black"/>
                </a:solidFill>
              </a:rPr>
              <a:t>h</a:t>
            </a:r>
            <a:endParaRPr lang="en-US" sz="2800" baseline="-25000" dirty="0">
              <a:solidFill>
                <a:prstClr val="black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8361158" y="3338112"/>
            <a:ext cx="478042" cy="39428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800" baseline="-25000" dirty="0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313530" y="3331954"/>
            <a:ext cx="4127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h</a:t>
            </a:r>
            <a:r>
              <a:rPr lang="en-US" sz="2400" baseline="-25000" dirty="0" smtClean="0"/>
              <a:t>t</a:t>
            </a:r>
            <a:endParaRPr lang="en-US" sz="2400" baseline="-25000" dirty="0"/>
          </a:p>
        </p:txBody>
      </p:sp>
      <p:sp>
        <p:nvSpPr>
          <p:cNvPr id="23" name="Rounded Rectangle 22"/>
          <p:cNvSpPr/>
          <p:nvPr/>
        </p:nvSpPr>
        <p:spPr>
          <a:xfrm>
            <a:off x="10008395" y="3350255"/>
            <a:ext cx="478042" cy="39428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800" baseline="-25000" dirty="0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960767" y="3344097"/>
            <a:ext cx="6195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</a:t>
            </a:r>
            <a:r>
              <a:rPr lang="en-US" sz="2400" baseline="-25000" dirty="0" smtClean="0"/>
              <a:t>t+1</a:t>
            </a:r>
            <a:endParaRPr lang="en-US" sz="2400" baseline="-25000" dirty="0"/>
          </a:p>
        </p:txBody>
      </p:sp>
    </p:spTree>
    <p:extLst>
      <p:ext uri="{BB962C8B-B14F-4D97-AF65-F5344CB8AC3E}">
        <p14:creationId xmlns:p14="http://schemas.microsoft.com/office/powerpoint/2010/main" val="1453635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7" grpId="0"/>
      <p:bldP spid="20" grpId="0"/>
      <p:bldP spid="3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Recurrent Neural Networks (RNNs)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Mathematically, the computation at each time step: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13683"/>
          <a:stretch/>
        </p:blipFill>
        <p:spPr>
          <a:xfrm>
            <a:off x="717550" y="2712244"/>
            <a:ext cx="8451850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59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484310" y="476480"/>
            <a:ext cx="10018713" cy="9226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RNN Extensions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AB4FD-5280-400C-A576-39B31E1468B0}" type="slidenum">
              <a:rPr lang="en-US" smtClean="0"/>
              <a:t>22</a:t>
            </a:fld>
            <a:endParaRPr lang="en-US" dirty="0"/>
          </a:p>
        </p:txBody>
      </p:sp>
      <p:sp>
        <p:nvSpPr>
          <p:cNvPr id="30" name="Rectangle 3"/>
          <p:cNvSpPr txBox="1">
            <a:spLocks noChangeArrowheads="1"/>
          </p:cNvSpPr>
          <p:nvPr/>
        </p:nvSpPr>
        <p:spPr>
          <a:xfrm>
            <a:off x="1484311" y="1560709"/>
            <a:ext cx="10018712" cy="4671547"/>
          </a:xfrm>
          <a:prstGeom prst="rect">
            <a:avLst/>
          </a:prstGeom>
        </p:spPr>
        <p:txBody>
          <a:bodyPr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Bidirectional RNNs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8515" y="1809481"/>
            <a:ext cx="6210300" cy="405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377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484310" y="476480"/>
            <a:ext cx="10018713" cy="9226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RNN Extensions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AB4FD-5280-400C-A576-39B31E1468B0}" type="slidenum">
              <a:rPr lang="en-US" smtClean="0"/>
              <a:t>23</a:t>
            </a:fld>
            <a:endParaRPr lang="en-US" dirty="0"/>
          </a:p>
        </p:txBody>
      </p:sp>
      <p:sp>
        <p:nvSpPr>
          <p:cNvPr id="30" name="Rectangle 3"/>
          <p:cNvSpPr txBox="1">
            <a:spLocks noChangeArrowheads="1"/>
          </p:cNvSpPr>
          <p:nvPr/>
        </p:nvSpPr>
        <p:spPr>
          <a:xfrm>
            <a:off x="1484311" y="1560709"/>
            <a:ext cx="10018712" cy="4671547"/>
          </a:xfrm>
          <a:prstGeom prst="rect">
            <a:avLst/>
          </a:prstGeom>
        </p:spPr>
        <p:txBody>
          <a:bodyPr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Deep (Bidirectional) RNNs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5782" y="1858171"/>
            <a:ext cx="4335765" cy="4775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966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484310" y="476480"/>
            <a:ext cx="10018713" cy="9226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Long-Term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Dependencies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AB4FD-5280-400C-A576-39B31E1468B0}" type="slidenum">
              <a:rPr lang="en-US" smtClean="0"/>
              <a:t>24</a:t>
            </a:fld>
            <a:endParaRPr lang="en-US" dirty="0"/>
          </a:p>
        </p:txBody>
      </p:sp>
      <p:sp>
        <p:nvSpPr>
          <p:cNvPr id="30" name="Rectangle 3"/>
          <p:cNvSpPr txBox="1">
            <a:spLocks noChangeArrowheads="1"/>
          </p:cNvSpPr>
          <p:nvPr/>
        </p:nvSpPr>
        <p:spPr>
          <a:xfrm>
            <a:off x="1484311" y="1560709"/>
            <a:ext cx="10018712" cy="4671547"/>
          </a:xfrm>
          <a:prstGeom prst="rect">
            <a:avLst/>
          </a:prstGeom>
        </p:spPr>
        <p:txBody>
          <a:bodyPr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RNN capable of capturing </a:t>
            </a:r>
            <a:r>
              <a:rPr lang="en-US" dirty="0" smtClean="0">
                <a:solidFill>
                  <a:srgbClr val="33CC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long-term dependencies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long-term dependencies?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Sometimes we only need to look at recent information to perform present task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Consider an example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Predict next word based on the previous words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7627" y="3819493"/>
            <a:ext cx="5172075" cy="240982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8699500" y="3695399"/>
            <a:ext cx="2758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clouds are in the sky</a:t>
            </a:r>
            <a:endParaRPr lang="en-US" dirty="0">
              <a:solidFill>
                <a:srgbClr val="0066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017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484310" y="476480"/>
            <a:ext cx="10018713" cy="9226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 of Long-Term Dependencies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AB4FD-5280-400C-A576-39B31E1468B0}" type="slidenum">
              <a:rPr lang="en-US" smtClean="0"/>
              <a:t>25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9926" y="3808967"/>
            <a:ext cx="6467475" cy="2333625"/>
          </a:xfrm>
          <a:prstGeom prst="rect">
            <a:avLst/>
          </a:prstGeom>
        </p:spPr>
      </p:pic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1484311" y="1560709"/>
            <a:ext cx="10018712" cy="4671547"/>
          </a:xfrm>
          <a:prstGeom prst="rect">
            <a:avLst/>
          </a:prstGeom>
        </p:spPr>
        <p:txBody>
          <a:bodyPr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if we want to predict the next word in a </a:t>
            </a:r>
            <a:r>
              <a:rPr lang="en-US" dirty="0" smtClean="0">
                <a:solidFill>
                  <a:srgbClr val="33CC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long sentence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 we know which </a:t>
            </a:r>
            <a:r>
              <a:rPr lang="en-US" dirty="0" smtClean="0">
                <a:solidFill>
                  <a:srgbClr val="33CC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past information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helpful to predict the </a:t>
            </a:r>
            <a:r>
              <a:rPr lang="en-US" dirty="0" smtClean="0">
                <a:solidFill>
                  <a:srgbClr val="33CC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next word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theory, RNNs are capable of handling </a:t>
            </a:r>
            <a:r>
              <a:rPr lang="en-US" dirty="0" smtClean="0">
                <a:solidFill>
                  <a:srgbClr val="33CC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long-term dependencies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But in practice, 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they are not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052415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484310" y="476480"/>
            <a:ext cx="10018713" cy="9226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Long Short Term Memory (LSTM)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AB4FD-5280-400C-A576-39B31E1468B0}" type="slidenum">
              <a:rPr lang="en-US" smtClean="0"/>
              <a:t>26</a:t>
            </a:fld>
            <a:endParaRPr lang="en-US" dirty="0"/>
          </a:p>
        </p:txBody>
      </p:sp>
      <p:sp>
        <p:nvSpPr>
          <p:cNvPr id="30" name="Rectangle 3"/>
          <p:cNvSpPr txBox="1">
            <a:spLocks noChangeArrowheads="1"/>
          </p:cNvSpPr>
          <p:nvPr/>
        </p:nvSpPr>
        <p:spPr>
          <a:xfrm>
            <a:off x="1484311" y="1560709"/>
            <a:ext cx="10018712" cy="4671547"/>
          </a:xfrm>
          <a:prstGeom prst="rect">
            <a:avLst/>
          </a:prstGeom>
        </p:spPr>
        <p:txBody>
          <a:bodyPr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special type of recurrent neural networks.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Explicitly designed to capture the </a:t>
            </a:r>
            <a:r>
              <a:rPr lang="en-US" sz="2800" dirty="0" smtClean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long-term dependency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So, what is the </a:t>
            </a:r>
            <a:r>
              <a:rPr lang="en-US" sz="2800" dirty="0" smtClean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structural difference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between RNN and LSTM?</a:t>
            </a:r>
          </a:p>
        </p:txBody>
      </p:sp>
    </p:spTree>
    <p:extLst>
      <p:ext uri="{BB962C8B-B14F-4D97-AF65-F5344CB8AC3E}">
        <p14:creationId xmlns:p14="http://schemas.microsoft.com/office/powerpoint/2010/main" val="1284537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484310" y="476480"/>
            <a:ext cx="10018713" cy="9226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Difference between RNN and LSTM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AB4FD-5280-400C-A576-39B31E1468B0}" type="slidenum">
              <a:rPr lang="en-US" smtClean="0"/>
              <a:t>27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3131" y="1284661"/>
            <a:ext cx="5923909" cy="256465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3131" y="3844314"/>
            <a:ext cx="5923909" cy="2527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804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484310" y="476480"/>
            <a:ext cx="10018713" cy="9226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Core Idea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ehind LSTM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AB4FD-5280-400C-A576-39B31E1468B0}" type="slidenum">
              <a:rPr lang="en-US" smtClean="0"/>
              <a:t>28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0540" y="3871733"/>
            <a:ext cx="4286250" cy="27622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3533" y="2390006"/>
            <a:ext cx="1390650" cy="1647825"/>
          </a:xfrm>
          <a:prstGeom prst="rect">
            <a:avLst/>
          </a:prstGeom>
        </p:spPr>
      </p:pic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1484311" y="1560709"/>
            <a:ext cx="7545115" cy="4671547"/>
          </a:xfrm>
          <a:prstGeom prst="rect">
            <a:avLst/>
          </a:prstGeom>
        </p:spPr>
        <p:txBody>
          <a:bodyPr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Key to LSTMs is the cell state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horizontal line running through the top of the diagram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LSTMs memory cells add and remove information as the sequence goes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How? Through a structure called </a:t>
            </a:r>
            <a:r>
              <a:rPr lang="en-US" dirty="0" smtClean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gate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LSTM has </a:t>
            </a:r>
            <a:r>
              <a:rPr lang="en-US" dirty="0" smtClean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three gates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dirty="0" smtClean="0">
                <a:solidFill>
                  <a:srgbClr val="33CC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the memory in the cells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693321" y="1468436"/>
            <a:ext cx="3451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Pointwise multiplication operation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10420075" y="1870163"/>
            <a:ext cx="1" cy="6398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9166751" y="4339298"/>
            <a:ext cx="2504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Sigmoid neural net layer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6" name="Curved Connector 15"/>
          <p:cNvCxnSpPr>
            <a:stCxn id="14" idx="1"/>
          </p:cNvCxnSpPr>
          <p:nvPr/>
        </p:nvCxnSpPr>
        <p:spPr>
          <a:xfrm rot="10800000" flipH="1">
            <a:off x="9166750" y="3413760"/>
            <a:ext cx="952609" cy="1110204"/>
          </a:xfrm>
          <a:prstGeom prst="curvedConnector4">
            <a:avLst>
              <a:gd name="adj1" fmla="val -24911"/>
              <a:gd name="adj2" fmla="val 99891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978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484310" y="476480"/>
            <a:ext cx="10018713" cy="922662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Step-by-Step LSTM Walk Through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AB4FD-5280-400C-A576-39B31E1468B0}" type="slidenum">
              <a:rPr lang="en-US" smtClean="0"/>
              <a:t>29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4383" y="4224843"/>
            <a:ext cx="7378563" cy="244849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3"/>
              <p:cNvSpPr txBox="1">
                <a:spLocks noChangeArrowheads="1"/>
              </p:cNvSpPr>
              <p:nvPr/>
            </p:nvSpPr>
            <p:spPr>
              <a:xfrm>
                <a:off x="1484311" y="1560709"/>
                <a:ext cx="10018712" cy="4671547"/>
              </a:xfrm>
              <a:prstGeom prst="rect">
                <a:avLst/>
              </a:prstGeom>
            </p:spPr>
            <p:txBody>
              <a:bodyPr/>
              <a:lstStyle>
                <a:lvl1pPr marL="2857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2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20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12001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8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1543050" indent="-1714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6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2000250" indent="-1714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</a:t>
                </a:r>
                <a:r>
                  <a:rPr lang="en-US" dirty="0">
                    <a:solidFill>
                      <a:srgbClr val="33CC33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input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>
                    <a:solidFill>
                      <a:srgbClr val="33CC33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gate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>
                    <a:solidFill>
                      <a:srgbClr val="33CC33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decides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what information will be stored in the cell state</a:t>
                </a:r>
              </a:p>
              <a:p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Two parts – </a:t>
                </a:r>
              </a:p>
              <a:p>
                <a:pPr lvl="1"/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</a:t>
                </a:r>
                <a:r>
                  <a:rPr lang="en-US" dirty="0" smtClean="0">
                    <a:solidFill>
                      <a:srgbClr val="0066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sigmoid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layer (</a:t>
                </a:r>
                <a:r>
                  <a:rPr lang="en-US" dirty="0" smtClean="0">
                    <a:solidFill>
                      <a:srgbClr val="33CC33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input gate layer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): decides what values we’ll update</a:t>
                </a:r>
              </a:p>
              <a:p>
                <a:pPr lvl="1"/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tanh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⁡</m:t>
                    </m:r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layer: creates a vector of new candidate values,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i="1" smtClean="0">
                            <a:solidFill>
                              <a:srgbClr val="0066FF"/>
                            </a:solidFill>
                            <a:latin typeface="Cambria Math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 smtClean="0">
                                <a:solidFill>
                                  <a:srgbClr val="0066FF"/>
                                </a:solidFill>
                                <a:latin typeface="Cambria Math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66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66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</m:e>
                    </m:acc>
                  </m:oMath>
                </a14:m>
                <a:endPara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dirty="0" smtClean="0">
                    <a:solidFill>
                      <a:srgbClr val="33CC33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Example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add the gender of the new subject to the cell state</a:t>
                </a:r>
              </a:p>
              <a:p>
                <a:pPr lvl="1"/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Replace the old one we’re forgetting</a:t>
                </a:r>
              </a:p>
            </p:txBody>
          </p:sp>
        </mc:Choice>
        <mc:Fallback xmlns="">
          <p:sp>
            <p:nvSpPr>
              <p:cNvPr id="8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4311" y="1560709"/>
                <a:ext cx="10018712" cy="4671547"/>
              </a:xfrm>
              <a:prstGeom prst="rect">
                <a:avLst/>
              </a:prstGeom>
              <a:blipFill rotWithShape="0">
                <a:blip r:embed="rId4"/>
                <a:stretch>
                  <a:fillRect l="-1521" t="-39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1172897" y="4536367"/>
            <a:ext cx="1725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Input gate layer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966771" y="4536367"/>
            <a:ext cx="1171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tanh</a:t>
            </a:r>
            <a:r>
              <a:rPr lang="en-US" dirty="0" smtClean="0">
                <a:solidFill>
                  <a:srgbClr val="FF0000"/>
                </a:solidFill>
              </a:rPr>
              <a:t> layer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6" name="Curved Connector 15"/>
          <p:cNvCxnSpPr>
            <a:stCxn id="9" idx="2"/>
          </p:cNvCxnSpPr>
          <p:nvPr/>
        </p:nvCxnSpPr>
        <p:spPr>
          <a:xfrm rot="16200000" flipH="1">
            <a:off x="2572711" y="4368461"/>
            <a:ext cx="867140" cy="1941616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Curved Connector 32"/>
          <p:cNvCxnSpPr/>
          <p:nvPr/>
        </p:nvCxnSpPr>
        <p:spPr>
          <a:xfrm rot="10800000" flipV="1">
            <a:off x="4836407" y="4737252"/>
            <a:ext cx="2130364" cy="103558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8047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complex assumption?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en-US" sz="2600" i="1" dirty="0">
                        <a:latin typeface="Cambria Math" charset="0"/>
                        <a:ea typeface="Arial" charset="0"/>
                        <a:cs typeface="Arial" charset="0"/>
                      </a:rPr>
                      <m:t>𝑃</m:t>
                    </m:r>
                    <m:r>
                      <a:rPr lang="en-US" altLang="en-US" sz="2600" i="1" dirty="0">
                        <a:latin typeface="Cambria Math" charset="0"/>
                        <a:ea typeface="Arial" charset="0"/>
                        <a:cs typeface="Arial" charset="0"/>
                      </a:rPr>
                      <m:t>(</m:t>
                    </m:r>
                    <m:r>
                      <a:rPr lang="en-US" altLang="en-US" sz="2600" i="1" dirty="0">
                        <a:latin typeface="Cambria Math" charset="0"/>
                        <a:ea typeface="Arial" charset="0"/>
                        <a:cs typeface="Arial" charset="0"/>
                      </a:rPr>
                      <m:t>𝑦</m:t>
                    </m:r>
                    <m:r>
                      <a:rPr lang="en-US" altLang="en-US" sz="2600" i="1" dirty="0">
                        <a:latin typeface="Cambria Math" charset="0"/>
                        <a:ea typeface="Arial" charset="0"/>
                        <a:cs typeface="Arial" charset="0"/>
                      </a:rPr>
                      <m:t>|</m:t>
                    </m:r>
                    <m:r>
                      <a:rPr lang="en-US" altLang="en-US" sz="2600" i="1" dirty="0">
                        <a:latin typeface="Cambria Math" charset="0"/>
                        <a:ea typeface="Arial" charset="0"/>
                        <a:cs typeface="Arial" charset="0"/>
                      </a:rPr>
                      <m:t>𝑥</m:t>
                    </m:r>
                    <m:r>
                      <a:rPr lang="en-US" altLang="en-US" sz="2600" i="1" dirty="0">
                        <a:latin typeface="Cambria Math" charset="0"/>
                        <a:ea typeface="Arial" charset="0"/>
                        <a:cs typeface="Arial" charset="0"/>
                      </a:rPr>
                      <m:t>)</m:t>
                    </m:r>
                  </m:oMath>
                </a14:m>
                <a:r>
                  <a:rPr lang="en-US" altLang="en-US" sz="2600" dirty="0">
                    <a:latin typeface="Arial" charset="0"/>
                    <a:ea typeface="Arial" charset="0"/>
                    <a:cs typeface="Arial" charset="0"/>
                  </a:rPr>
                  <a:t> = </a:t>
                </a:r>
                <a14:m>
                  <m:oMath xmlns:m="http://schemas.openxmlformats.org/officeDocument/2006/math">
                    <m:r>
                      <a:rPr lang="en-US" altLang="en-US" sz="2600">
                        <a:latin typeface="Cambria Math" charset="0"/>
                        <a:ea typeface="Arial" charset="0"/>
                        <a:cs typeface="Arial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en-US" sz="2600">
                        <a:latin typeface="Cambria Math" charset="0"/>
                        <a:ea typeface="Arial" charset="0"/>
                        <a:cs typeface="Arial" charset="0"/>
                      </a:rPr>
                      <m:t>exp</m:t>
                    </m:r>
                    <m:r>
                      <a:rPr lang="en-US" altLang="en-US" sz="2600">
                        <a:latin typeface="Cambria Math" charset="0"/>
                        <a:ea typeface="Arial" charset="0"/>
                        <a:cs typeface="Arial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en-US" sz="2600">
                        <a:latin typeface="Cambria Math" charset="0"/>
                        <a:ea typeface="Arial" charset="0"/>
                        <a:cs typeface="Arial" charset="0"/>
                      </a:rPr>
                      <m:t>score</m:t>
                    </m:r>
                    <m:d>
                      <m:dPr>
                        <m:ctrlPr>
                          <a:rPr lang="en-US" altLang="en-US" sz="2600" i="1">
                            <a:latin typeface="Cambria Math" charset="0"/>
                            <a:ea typeface="Arial" charset="0"/>
                            <a:cs typeface="Arial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en-US" sz="2600">
                            <a:latin typeface="Cambria Math" charset="0"/>
                            <a:ea typeface="Arial" charset="0"/>
                            <a:cs typeface="Arial" charset="0"/>
                          </a:rPr>
                          <m:t>x</m:t>
                        </m:r>
                        <m:r>
                          <a:rPr lang="en-US" altLang="en-US" sz="2600">
                            <a:latin typeface="Cambria Math" charset="0"/>
                            <a:ea typeface="Arial" charset="0"/>
                            <a:cs typeface="Arial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en-US" sz="2600">
                            <a:latin typeface="Cambria Math" charset="0"/>
                            <a:ea typeface="Arial" charset="0"/>
                            <a:cs typeface="Arial" charset="0"/>
                          </a:rPr>
                          <m:t>y</m:t>
                        </m:r>
                      </m:e>
                    </m:d>
                    <m:r>
                      <a:rPr lang="en-US" altLang="en-US" sz="2600">
                        <a:latin typeface="Cambria Math" charset="0"/>
                        <a:ea typeface="Arial" charset="0"/>
                        <a:cs typeface="Arial" charset="0"/>
                      </a:rPr>
                      <m:t>)/</m:t>
                    </m:r>
                    <m:nary>
                      <m:naryPr>
                        <m:chr m:val="∑"/>
                        <m:supHide m:val="on"/>
                        <m:ctrlPr>
                          <a:rPr lang="en-US" altLang="en-US" sz="2600" i="1">
                            <a:latin typeface="Cambria Math" charset="0"/>
                            <a:ea typeface="Arial" charset="0"/>
                            <a:cs typeface="Arial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en-US" sz="2600" i="1">
                            <a:latin typeface="Cambria Math" charset="0"/>
                            <a:ea typeface="Arial" charset="0"/>
                            <a:cs typeface="Arial" charset="0"/>
                          </a:rPr>
                          <m:t>𝑦</m:t>
                        </m:r>
                        <m:r>
                          <a:rPr lang="en-US" altLang="en-US" sz="2600" i="1">
                            <a:latin typeface="Cambria Math" charset="0"/>
                            <a:ea typeface="Arial" charset="0"/>
                            <a:cs typeface="Arial" charset="0"/>
                          </a:rPr>
                          <m:t>′</m:t>
                        </m:r>
                      </m:sub>
                      <m:sup/>
                      <m:e>
                        <m:r>
                          <m:rPr>
                            <m:sty m:val="p"/>
                          </m:rPr>
                          <a:rPr lang="en-US" altLang="en-US" sz="2600">
                            <a:latin typeface="Cambria Math" charset="0"/>
                            <a:ea typeface="Arial" charset="0"/>
                            <a:cs typeface="Arial" charset="0"/>
                          </a:rPr>
                          <m:t>exp</m:t>
                        </m:r>
                        <m:r>
                          <a:rPr lang="en-US" altLang="en-US" sz="2600" i="1">
                            <a:latin typeface="Cambria Math" charset="0"/>
                            <a:ea typeface="Arial" charset="0"/>
                            <a:cs typeface="Arial" charset="0"/>
                          </a:rPr>
                          <m:t>(</m:t>
                        </m:r>
                        <m:r>
                          <a:rPr lang="en-US" altLang="en-US" sz="2600" i="1">
                            <a:latin typeface="Cambria Math" charset="0"/>
                            <a:ea typeface="Arial" charset="0"/>
                            <a:cs typeface="Arial" charset="0"/>
                          </a:rPr>
                          <m:t>𝑠𝑐𝑜𝑟𝑒</m:t>
                        </m:r>
                        <m:d>
                          <m:dPr>
                            <m:ctrlPr>
                              <a:rPr lang="en-US" altLang="en-US" sz="2600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dPr>
                          <m:e>
                            <m:r>
                              <a:rPr lang="en-US" altLang="en-US" sz="2600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𝑥</m:t>
                            </m:r>
                            <m:r>
                              <a:rPr lang="en-US" altLang="en-US" sz="2600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altLang="en-US" sz="2600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en-US" sz="2600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altLang="en-US" sz="2600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  <m:r>
                          <a:rPr lang="en-US" altLang="en-US" sz="2600" i="1">
                            <a:latin typeface="Cambria Math" charset="0"/>
                            <a:ea typeface="Arial" charset="0"/>
                            <a:cs typeface="Arial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altLang="en-US" sz="2600" dirty="0">
                    <a:latin typeface="Arial" charset="0"/>
                    <a:ea typeface="Arial" charset="0"/>
                    <a:cs typeface="Arial" charset="0"/>
                  </a:rPr>
                  <a:t> </a:t>
                </a:r>
                <a:br>
                  <a:rPr lang="en-US" altLang="en-US" sz="2600" dirty="0">
                    <a:latin typeface="Arial" charset="0"/>
                    <a:ea typeface="Arial" charset="0"/>
                    <a:cs typeface="Arial" charset="0"/>
                  </a:rPr>
                </a:br>
                <a:r>
                  <a:rPr lang="en-US" altLang="en-US" sz="2600" dirty="0" smtClean="0">
                    <a:latin typeface="Arial" charset="0"/>
                    <a:ea typeface="Arial" charset="0"/>
                    <a:cs typeface="Arial" charset="0"/>
                  </a:rPr>
                  <a:t>  </a:t>
                </a:r>
                <a:r>
                  <a:rPr lang="en-US" altLang="en-US" sz="2400" dirty="0" smtClean="0">
                    <a:latin typeface="Arial" charset="0"/>
                    <a:ea typeface="Arial" charset="0"/>
                    <a:cs typeface="Arial" charset="0"/>
                  </a:rPr>
                  <a:t>Y</a:t>
                </a:r>
                <a:r>
                  <a:rPr lang="en-US" altLang="en-US" sz="2400" dirty="0">
                    <a:latin typeface="Arial" charset="0"/>
                    <a:ea typeface="Arial" charset="0"/>
                    <a:cs typeface="Arial" charset="0"/>
                  </a:rPr>
                  <a:t>: </a:t>
                </a:r>
                <a:r>
                  <a:rPr lang="en-US" altLang="en-US" sz="2400" dirty="0" err="1">
                    <a:latin typeface="Arial" charset="0"/>
                    <a:ea typeface="Arial" charset="0"/>
                    <a:cs typeface="Arial" charset="0"/>
                  </a:rPr>
                  <a:t>NextWord</a:t>
                </a:r>
                <a:r>
                  <a:rPr lang="en-US" altLang="en-US" sz="2400" dirty="0">
                    <a:latin typeface="Arial" charset="0"/>
                    <a:ea typeface="Arial" charset="0"/>
                    <a:cs typeface="Arial" charset="0"/>
                  </a:rPr>
                  <a:t>, x: </a:t>
                </a:r>
                <a:r>
                  <a:rPr lang="en-US" altLang="en-US" sz="2400" dirty="0" err="1">
                    <a:latin typeface="Arial" charset="0"/>
                    <a:ea typeface="Arial" charset="0"/>
                    <a:cs typeface="Arial" charset="0"/>
                  </a:rPr>
                  <a:t>PrecedingWords</a:t>
                </a:r>
                <a:endParaRPr lang="en-US" altLang="en-US" sz="2400" dirty="0">
                  <a:latin typeface="Arial" charset="0"/>
                  <a:ea typeface="Arial" charset="0"/>
                  <a:cs typeface="Arial" charset="0"/>
                </a:endParaRPr>
              </a:p>
              <a:p>
                <a:r>
                  <a:rPr lang="en-US" altLang="en-US" sz="2600" dirty="0">
                    <a:latin typeface="Arial" charset="0"/>
                    <a:ea typeface="Arial" charset="0"/>
                    <a:cs typeface="Arial" charset="0"/>
                  </a:rPr>
                  <a:t>Assume we saw:</a:t>
                </a:r>
                <a:br>
                  <a:rPr lang="en-US" altLang="en-US" sz="2600" dirty="0">
                    <a:latin typeface="Arial" charset="0"/>
                    <a:ea typeface="Arial" charset="0"/>
                    <a:cs typeface="Arial" charset="0"/>
                  </a:rPr>
                </a:br>
                <a:r>
                  <a:rPr lang="en-US" altLang="en-US" sz="2600" dirty="0">
                    <a:latin typeface="Arial" charset="0"/>
                    <a:ea typeface="Arial" charset="0"/>
                    <a:cs typeface="Arial" charset="0"/>
                  </a:rPr>
                  <a:t/>
                </a:r>
                <a:br>
                  <a:rPr lang="en-US" altLang="en-US" sz="2600" dirty="0">
                    <a:latin typeface="Arial" charset="0"/>
                    <a:ea typeface="Arial" charset="0"/>
                    <a:cs typeface="Arial" charset="0"/>
                  </a:rPr>
                </a:br>
                <a:endParaRPr lang="en-US" altLang="en-US" dirty="0" smtClean="0">
                  <a:latin typeface="Arial" charset="0"/>
                  <a:ea typeface="Arial" charset="0"/>
                  <a:cs typeface="Arial" charset="0"/>
                </a:endParaRPr>
              </a:p>
              <a:p>
                <a:r>
                  <a:rPr lang="en-US" altLang="en-US" sz="2400" dirty="0" smtClean="0">
                    <a:latin typeface="Arial" charset="0"/>
                    <a:ea typeface="Arial" charset="0"/>
                    <a:cs typeface="Arial" charset="0"/>
                  </a:rPr>
                  <a:t>What </a:t>
                </a:r>
                <a:r>
                  <a:rPr lang="en-US" altLang="en-US" sz="2400" dirty="0">
                    <a:latin typeface="Arial" charset="0"/>
                    <a:ea typeface="Arial" charset="0"/>
                    <a:cs typeface="Arial" charset="0"/>
                  </a:rPr>
                  <a:t>is P(shoes; blue)? </a:t>
                </a:r>
                <a:endParaRPr lang="en-US" altLang="en-US" sz="2000" dirty="0">
                  <a:latin typeface="Arial" charset="0"/>
                  <a:ea typeface="Arial" charset="0"/>
                  <a:cs typeface="Arial" charset="0"/>
                </a:endParaRPr>
              </a:p>
              <a:p>
                <a:r>
                  <a:rPr lang="en-US" altLang="en-US" sz="2600" dirty="0"/>
                  <a:t>Can we learn categories of words(representation) automatically?</a:t>
                </a:r>
              </a:p>
              <a:p>
                <a:r>
                  <a:rPr lang="en-US" altLang="en-US" sz="2600" dirty="0"/>
                  <a:t>Can we build a high order n-gram model without blowing up the model size?</a:t>
                </a:r>
              </a:p>
              <a:p>
                <a:pPr lvl="1"/>
                <a:endParaRPr lang="en-US" altLang="en-US" sz="22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8" t="-2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3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323106" y="3045350"/>
            <a:ext cx="74792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red glasses; yellow glasses; green glasses; blue glasses</a:t>
            </a:r>
          </a:p>
          <a:p>
            <a:r>
              <a:rPr lang="en-US" sz="2400" dirty="0"/>
              <a:t>red shoes; yellow shoes; green shoes; </a:t>
            </a:r>
          </a:p>
        </p:txBody>
      </p:sp>
    </p:spTree>
    <p:extLst>
      <p:ext uri="{BB962C8B-B14F-4D97-AF65-F5344CB8AC3E}">
        <p14:creationId xmlns:p14="http://schemas.microsoft.com/office/powerpoint/2010/main" val="273801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484310" y="476480"/>
            <a:ext cx="10018713" cy="9226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Step-by-Step LSTM Walk Through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AB4FD-5280-400C-A576-39B31E1468B0}" type="slidenum">
              <a:rPr lang="en-US" smtClean="0"/>
              <a:t>30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6965" y="3488944"/>
            <a:ext cx="8332735" cy="283216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3"/>
              <p:cNvSpPr txBox="1">
                <a:spLocks noChangeArrowheads="1"/>
              </p:cNvSpPr>
              <p:nvPr/>
            </p:nvSpPr>
            <p:spPr>
              <a:xfrm>
                <a:off x="1484311" y="1560709"/>
                <a:ext cx="10018712" cy="4671547"/>
              </a:xfrm>
              <a:prstGeom prst="rect">
                <a:avLst/>
              </a:prstGeom>
            </p:spPr>
            <p:txBody>
              <a:bodyPr/>
              <a:lstStyle>
                <a:lvl1pPr marL="2857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2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20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12001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8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1543050" indent="-1714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6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2000250" indent="-1714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</a:t>
                </a:r>
                <a:r>
                  <a:rPr lang="en-US" dirty="0" smtClean="0">
                    <a:solidFill>
                      <a:srgbClr val="33CC33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forget gate 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decides what information will be thrown away</a:t>
                </a:r>
              </a:p>
              <a:p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Looks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66FF"/>
                            </a:solidFill>
                            <a:latin typeface="Cambria Math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b="0" i="1" smtClean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66FF"/>
                            </a:solidFill>
                            <a:latin typeface="Cambria Math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outputs a number between 0 and 1</a:t>
                </a:r>
              </a:p>
              <a:p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 represents </a:t>
                </a:r>
                <a:r>
                  <a:rPr lang="en-US" dirty="0" smtClean="0">
                    <a:solidFill>
                      <a:srgbClr val="0066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completely keep this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0 represents </a:t>
                </a:r>
                <a:r>
                  <a:rPr lang="en-US" dirty="0" smtClean="0">
                    <a:solidFill>
                      <a:srgbClr val="0066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completely get rid of this</a:t>
                </a:r>
              </a:p>
              <a:p>
                <a:r>
                  <a:rPr lang="en-US" dirty="0" smtClean="0">
                    <a:solidFill>
                      <a:srgbClr val="33CC33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Example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forget the gender of the old subject, when we see a new subject</a:t>
                </a:r>
              </a:p>
            </p:txBody>
          </p:sp>
        </mc:Choice>
        <mc:Fallback xmlns="">
          <p:sp>
            <p:nvSpPr>
              <p:cNvPr id="9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4311" y="1560709"/>
                <a:ext cx="10018712" cy="4671547"/>
              </a:xfrm>
              <a:prstGeom prst="rect">
                <a:avLst/>
              </a:prstGeom>
              <a:blipFill rotWithShape="0">
                <a:blip r:embed="rId4"/>
                <a:stretch>
                  <a:fillRect l="-1521" t="-39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8083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484310" y="476480"/>
            <a:ext cx="10018713" cy="922662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Step-by-Step LSTM Walk Through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AB4FD-5280-400C-A576-39B31E1468B0}" type="slidenum">
              <a:rPr lang="en-US" smtClean="0"/>
              <a:t>31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106" y="3454304"/>
            <a:ext cx="7299117" cy="277795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3"/>
              <p:cNvSpPr txBox="1">
                <a:spLocks noChangeArrowheads="1"/>
              </p:cNvSpPr>
              <p:nvPr/>
            </p:nvSpPr>
            <p:spPr>
              <a:xfrm>
                <a:off x="1484311" y="1560709"/>
                <a:ext cx="10018712" cy="4671547"/>
              </a:xfrm>
              <a:prstGeom prst="rect">
                <a:avLst/>
              </a:prstGeom>
            </p:spPr>
            <p:txBody>
              <a:bodyPr/>
              <a:lstStyle>
                <a:lvl1pPr marL="2857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2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20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12001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8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1543050" indent="-1714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6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2000250" indent="-1714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smtClean="0">
                    <a:solidFill>
                      <a:srgbClr val="33CC33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Next step: 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update old state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66FF"/>
                            </a:solidFill>
                            <a:latin typeface="Cambria Math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i="1" smtClean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into the new cell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66FF"/>
                            </a:solidFill>
                            <a:latin typeface="Cambria Math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 smtClean="0">
                  <a:solidFill>
                    <a:srgbClr val="0066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Multiply old state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66FF"/>
                            </a:solidFill>
                            <a:latin typeface="Cambria Math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Forgetting the things we decided to forget earlier</a:t>
                </a:r>
              </a:p>
              <a:p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Then we add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66FF"/>
                            </a:solidFill>
                            <a:latin typeface="Cambria Math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∗</m:t>
                    </m:r>
                    <m:acc>
                      <m:accPr>
                        <m:chr m:val="̃"/>
                        <m:ctrlPr>
                          <a:rPr lang="en-US" i="1" smtClean="0">
                            <a:solidFill>
                              <a:srgbClr val="0066FF"/>
                            </a:solidFill>
                            <a:latin typeface="Cambria Math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 smtClean="0">
                                <a:solidFill>
                                  <a:srgbClr val="0066FF"/>
                                </a:solidFill>
                                <a:latin typeface="Cambria Math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66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66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</m:e>
                    </m:acc>
                  </m:oMath>
                </a14:m>
                <a:endPara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4311" y="1560709"/>
                <a:ext cx="10018712" cy="4671547"/>
              </a:xfrm>
              <a:prstGeom prst="rect">
                <a:avLst/>
              </a:prstGeom>
              <a:blipFill rotWithShape="0">
                <a:blip r:embed="rId5"/>
                <a:stretch>
                  <a:fillRect l="-1521" t="-39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Arc 15"/>
          <p:cNvSpPr/>
          <p:nvPr/>
        </p:nvSpPr>
        <p:spPr>
          <a:xfrm>
            <a:off x="7877001" y="4564508"/>
            <a:ext cx="903442" cy="369741"/>
          </a:xfrm>
          <a:prstGeom prst="arc">
            <a:avLst>
              <a:gd name="adj1" fmla="val 10927791"/>
              <a:gd name="adj2" fmla="val 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25"/>
          <p:cNvSpPr/>
          <p:nvPr/>
        </p:nvSpPr>
        <p:spPr>
          <a:xfrm>
            <a:off x="3888954" y="3292736"/>
            <a:ext cx="4362680" cy="1271771"/>
          </a:xfrm>
          <a:custGeom>
            <a:avLst/>
            <a:gdLst>
              <a:gd name="connsiteX0" fmla="*/ 0 w 4406747"/>
              <a:gd name="connsiteY0" fmla="*/ 927786 h 1170157"/>
              <a:gd name="connsiteX1" fmla="*/ 2500829 w 4406747"/>
              <a:gd name="connsiteY1" fmla="*/ 2369 h 1170157"/>
              <a:gd name="connsiteX2" fmla="*/ 4406747 w 4406747"/>
              <a:gd name="connsiteY2" fmla="*/ 1170157 h 1170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06747" h="1170157">
                <a:moveTo>
                  <a:pt x="0" y="927786"/>
                </a:moveTo>
                <a:cubicBezTo>
                  <a:pt x="883185" y="444880"/>
                  <a:pt x="1766371" y="-38026"/>
                  <a:pt x="2500829" y="2369"/>
                </a:cubicBezTo>
                <a:cubicBezTo>
                  <a:pt x="3235287" y="42764"/>
                  <a:pt x="3821017" y="606460"/>
                  <a:pt x="4406747" y="1170157"/>
                </a:cubicBezTo>
              </a:path>
            </a:pathLst>
          </a:custGeom>
          <a:ln>
            <a:head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c 27"/>
          <p:cNvSpPr/>
          <p:nvPr/>
        </p:nvSpPr>
        <p:spPr>
          <a:xfrm rot="10800000">
            <a:off x="9101347" y="4934249"/>
            <a:ext cx="717992" cy="332812"/>
          </a:xfrm>
          <a:prstGeom prst="arc">
            <a:avLst>
              <a:gd name="adj1" fmla="val 11063185"/>
              <a:gd name="adj2" fmla="val 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28"/>
          <p:cNvSpPr/>
          <p:nvPr/>
        </p:nvSpPr>
        <p:spPr>
          <a:xfrm>
            <a:off x="4880472" y="5034708"/>
            <a:ext cx="4560983" cy="1158941"/>
          </a:xfrm>
          <a:custGeom>
            <a:avLst/>
            <a:gdLst>
              <a:gd name="connsiteX0" fmla="*/ 0 w 4560983"/>
              <a:gd name="connsiteY0" fmla="*/ 0 h 1158941"/>
              <a:gd name="connsiteX1" fmla="*/ 2577947 w 4560983"/>
              <a:gd name="connsiteY1" fmla="*/ 1156772 h 1158941"/>
              <a:gd name="connsiteX2" fmla="*/ 4560983 w 4560983"/>
              <a:gd name="connsiteY2" fmla="*/ 231355 h 11589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60983" h="1158941">
                <a:moveTo>
                  <a:pt x="0" y="0"/>
                </a:moveTo>
                <a:cubicBezTo>
                  <a:pt x="908891" y="559106"/>
                  <a:pt x="1817783" y="1118213"/>
                  <a:pt x="2577947" y="1156772"/>
                </a:cubicBezTo>
                <a:cubicBezTo>
                  <a:pt x="3338111" y="1195331"/>
                  <a:pt x="3949547" y="713343"/>
                  <a:pt x="4560983" y="231355"/>
                </a:cubicBezTo>
              </a:path>
            </a:pathLst>
          </a:custGeom>
          <a:ln>
            <a:headEnd type="triangl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29"/>
          <p:cNvSpPr/>
          <p:nvPr/>
        </p:nvSpPr>
        <p:spPr>
          <a:xfrm>
            <a:off x="4836405" y="3539884"/>
            <a:ext cx="2489812" cy="1208386"/>
          </a:xfrm>
          <a:custGeom>
            <a:avLst/>
            <a:gdLst>
              <a:gd name="connsiteX0" fmla="*/ 2489812 w 2489812"/>
              <a:gd name="connsiteY0" fmla="*/ 1208386 h 1208386"/>
              <a:gd name="connsiteX1" fmla="*/ 1266940 w 2489812"/>
              <a:gd name="connsiteY1" fmla="*/ 7547 h 1208386"/>
              <a:gd name="connsiteX2" fmla="*/ 0 w 2489812"/>
              <a:gd name="connsiteY2" fmla="*/ 789745 h 1208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9812" h="1208386">
                <a:moveTo>
                  <a:pt x="2489812" y="1208386"/>
                </a:moveTo>
                <a:cubicBezTo>
                  <a:pt x="2085860" y="642853"/>
                  <a:pt x="1681909" y="77320"/>
                  <a:pt x="1266940" y="7547"/>
                </a:cubicBezTo>
                <a:cubicBezTo>
                  <a:pt x="851971" y="-62227"/>
                  <a:pt x="425985" y="363759"/>
                  <a:pt x="0" y="789745"/>
                </a:cubicBezTo>
              </a:path>
            </a:pathLst>
          </a:custGeom>
          <a:ln>
            <a:headEnd type="non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63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6" grpId="0" animBg="1"/>
      <p:bldP spid="28" grpId="0" animBg="1"/>
      <p:bldP spid="29" grpId="0" animBg="1"/>
      <p:bldP spid="3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484310" y="476480"/>
            <a:ext cx="10018713" cy="922662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Step-by-Step LSTM Walk Through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AB4FD-5280-400C-A576-39B31E1468B0}" type="slidenum">
              <a:rPr lang="en-US" smtClean="0"/>
              <a:t>32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5208" y="3701667"/>
            <a:ext cx="7536914" cy="2708300"/>
          </a:xfrm>
          <a:prstGeom prst="rect">
            <a:avLst/>
          </a:prstGeom>
        </p:spPr>
      </p:pic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1484311" y="1560709"/>
            <a:ext cx="10018712" cy="4671547"/>
          </a:xfrm>
          <a:prstGeom prst="rect">
            <a:avLst/>
          </a:prstGeom>
        </p:spPr>
        <p:txBody>
          <a:bodyPr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33CC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 step: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decide what we’re going to output</a:t>
            </a:r>
            <a:endParaRPr lang="en-US" dirty="0" smtClean="0">
              <a:solidFill>
                <a:srgbClr val="0066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First, we run a </a:t>
            </a:r>
            <a:r>
              <a:rPr lang="en-US" dirty="0" smtClean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sigmoid layer 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Which decides what parts of the cell state we’re going to output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Then, we put the cell state through </a:t>
            </a:r>
            <a:r>
              <a:rPr lang="en-US" dirty="0" err="1" smtClean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tanh</a:t>
            </a:r>
            <a:r>
              <a:rPr lang="en-US" dirty="0" smtClean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multiply it by the output of the sigmoid gate</a:t>
            </a:r>
            <a:endParaRPr lang="en-US" dirty="0" smtClean="0">
              <a:solidFill>
                <a:srgbClr val="0066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014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484310" y="476480"/>
            <a:ext cx="10018713" cy="9226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LSTMs Summary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AB4FD-5280-400C-A576-39B31E1468B0}" type="slidenum">
              <a:rPr lang="en-US" smtClean="0"/>
              <a:t>33</a:t>
            </a:fld>
            <a:endParaRPr lang="en-US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1484311" y="1560709"/>
            <a:ext cx="10018712" cy="4671547"/>
          </a:xfrm>
          <a:prstGeom prst="rect">
            <a:avLst/>
          </a:prstGeom>
        </p:spPr>
        <p:txBody>
          <a:bodyPr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LSTMs is an (advanced) variation of RNNs.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captures long-term dependencies of the inputs.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hown to be efficient in many NLP tasks. 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standard component to encode text inputs.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4178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Neural language model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34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ontent Placeholder 2"/>
              <p:cNvSpPr txBox="1">
                <a:spLocks/>
              </p:cNvSpPr>
              <p:nvPr/>
            </p:nvSpPr>
            <p:spPr>
              <a:xfrm>
                <a:off x="838200" y="1690687"/>
                <a:ext cx="9201150" cy="450742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smtClean="0"/>
                  <a:t>Model </a:t>
                </a:r>
                <a14:m>
                  <m:oMath xmlns:m="http://schemas.openxmlformats.org/officeDocument/2006/math">
                    <m:r>
                      <a:rPr lang="en-US" altLang="en-US" sz="3200" i="1" dirty="0">
                        <a:latin typeface="Cambria Math" charset="0"/>
                        <a:ea typeface="Arial" charset="0"/>
                        <a:cs typeface="Arial" charset="0"/>
                      </a:rPr>
                      <m:t>𝑃</m:t>
                    </m:r>
                    <m:r>
                      <a:rPr lang="en-US" altLang="en-US" sz="3200" i="1" dirty="0">
                        <a:latin typeface="Cambria Math" charset="0"/>
                        <a:ea typeface="Arial" charset="0"/>
                        <a:cs typeface="Arial" charset="0"/>
                      </a:rPr>
                      <m:t>(</m:t>
                    </m:r>
                    <m:r>
                      <a:rPr lang="en-US" altLang="en-US" sz="3200" i="1" dirty="0">
                        <a:latin typeface="Cambria Math" charset="0"/>
                        <a:ea typeface="Arial" charset="0"/>
                        <a:cs typeface="Arial" charset="0"/>
                      </a:rPr>
                      <m:t>𝑦</m:t>
                    </m:r>
                    <m:r>
                      <a:rPr lang="en-US" altLang="en-US" sz="3200" i="1" dirty="0">
                        <a:latin typeface="Cambria Math" charset="0"/>
                        <a:ea typeface="Arial" charset="0"/>
                        <a:cs typeface="Arial" charset="0"/>
                      </a:rPr>
                      <m:t>|</m:t>
                    </m:r>
                    <m:r>
                      <a:rPr lang="en-US" altLang="en-US" sz="3200" i="1" dirty="0">
                        <a:latin typeface="Cambria Math" charset="0"/>
                        <a:ea typeface="Arial" charset="0"/>
                        <a:cs typeface="Arial" charset="0"/>
                      </a:rPr>
                      <m:t>𝑥</m:t>
                    </m:r>
                    <m:r>
                      <a:rPr lang="en-US" altLang="en-US" sz="3200" i="1" dirty="0">
                        <a:latin typeface="Cambria Math" charset="0"/>
                        <a:ea typeface="Arial" charset="0"/>
                        <a:cs typeface="Arial" charset="0"/>
                      </a:rPr>
                      <m:t>)</m:t>
                    </m:r>
                  </m:oMath>
                </a14:m>
                <a:r>
                  <a:rPr lang="en-US" dirty="0" smtClean="0"/>
                  <a:t> with a neural network </a:t>
                </a:r>
                <a:endParaRPr lang="en-US" dirty="0"/>
              </a:p>
            </p:txBody>
          </p:sp>
        </mc:Choice>
        <mc:Fallback xmlns="">
          <p:sp>
            <p:nvSpPr>
              <p:cNvPr id="21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690687"/>
                <a:ext cx="9201150" cy="4507427"/>
              </a:xfrm>
              <a:prstGeom prst="rect">
                <a:avLst/>
              </a:prstGeom>
              <a:blipFill rotWithShape="0">
                <a:blip r:embed="rId2"/>
                <a:stretch>
                  <a:fillRect l="-1193" t="-1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4" name="Content Placeholder 3" descr="NNLM.jp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96950" y="2323103"/>
            <a:ext cx="7429500" cy="4215809"/>
          </a:xfrm>
        </p:spPr>
      </p:pic>
      <p:grpSp>
        <p:nvGrpSpPr>
          <p:cNvPr id="25" name="Group 24"/>
          <p:cNvGrpSpPr/>
          <p:nvPr/>
        </p:nvGrpSpPr>
        <p:grpSpPr>
          <a:xfrm>
            <a:off x="128723" y="5856726"/>
            <a:ext cx="4558142" cy="700931"/>
            <a:chOff x="445273" y="5050516"/>
            <a:chExt cx="4558142" cy="700931"/>
          </a:xfrm>
        </p:grpSpPr>
        <p:sp>
          <p:nvSpPr>
            <p:cNvPr id="26" name="TextBox 25"/>
            <p:cNvSpPr txBox="1"/>
            <p:nvPr/>
          </p:nvSpPr>
          <p:spPr>
            <a:xfrm>
              <a:off x="445273" y="5382115"/>
              <a:ext cx="4558142" cy="36933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rgbClr val="3C58AD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Learned matrices to project the input vectors</a:t>
              </a:r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 flipV="1">
              <a:off x="2354898" y="5050516"/>
              <a:ext cx="1377952" cy="312854"/>
            </a:xfrm>
            <a:prstGeom prst="straightConnector1">
              <a:avLst/>
            </a:prstGeom>
            <a:ln w="57150">
              <a:solidFill>
                <a:srgbClr val="3C58A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7280199" y="3235001"/>
            <a:ext cx="4198729" cy="728222"/>
            <a:chOff x="6058892" y="4350653"/>
            <a:chExt cx="3530814" cy="746058"/>
          </a:xfrm>
        </p:grpSpPr>
        <p:sp>
          <p:nvSpPr>
            <p:cNvPr id="31" name="TextBox 30"/>
            <p:cNvSpPr txBox="1"/>
            <p:nvPr/>
          </p:nvSpPr>
          <p:spPr>
            <a:xfrm>
              <a:off x="7363341" y="4434549"/>
              <a:ext cx="2226365" cy="66216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rgbClr val="3C58AD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Obtain (</a:t>
              </a:r>
              <a:r>
                <a:rPr lang="en-US" dirty="0" err="1"/>
                <a:t>y|x</a:t>
              </a:r>
              <a:r>
                <a:rPr lang="en-US" dirty="0"/>
                <a:t>) by performing </a:t>
              </a:r>
              <a:r>
                <a:rPr lang="en-US" dirty="0" err="1"/>
                <a:t>softmax</a:t>
              </a:r>
              <a:endParaRPr lang="en-US" dirty="0"/>
            </a:p>
          </p:txBody>
        </p:sp>
        <p:cxnSp>
          <p:nvCxnSpPr>
            <p:cNvPr id="32" name="Straight Arrow Connector 31"/>
            <p:cNvCxnSpPr/>
            <p:nvPr/>
          </p:nvCxnSpPr>
          <p:spPr>
            <a:xfrm flipH="1" flipV="1">
              <a:off x="6058892" y="4350653"/>
              <a:ext cx="1304530" cy="158629"/>
            </a:xfrm>
            <a:prstGeom prst="straightConnector1">
              <a:avLst/>
            </a:prstGeom>
            <a:ln w="57150">
              <a:solidFill>
                <a:srgbClr val="3C58A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6730999" y="4685853"/>
            <a:ext cx="4402357" cy="1622095"/>
            <a:chOff x="6304864" y="4180166"/>
            <a:chExt cx="4309618" cy="1713761"/>
          </a:xfrm>
        </p:grpSpPr>
        <p:sp>
          <p:nvSpPr>
            <p:cNvPr id="34" name="TextBox 33"/>
            <p:cNvSpPr txBox="1"/>
            <p:nvPr/>
          </p:nvSpPr>
          <p:spPr>
            <a:xfrm>
              <a:off x="7577422" y="5503724"/>
              <a:ext cx="3037060" cy="39020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rgbClr val="3C58AD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Concatenate projected vectors</a:t>
              </a:r>
            </a:p>
          </p:txBody>
        </p:sp>
        <p:cxnSp>
          <p:nvCxnSpPr>
            <p:cNvPr id="35" name="Straight Arrow Connector 34"/>
            <p:cNvCxnSpPr/>
            <p:nvPr/>
          </p:nvCxnSpPr>
          <p:spPr>
            <a:xfrm flipH="1" flipV="1">
              <a:off x="6304864" y="4180166"/>
              <a:ext cx="3033006" cy="1237040"/>
            </a:xfrm>
            <a:prstGeom prst="straightConnector1">
              <a:avLst/>
            </a:prstGeom>
            <a:ln w="57150">
              <a:solidFill>
                <a:srgbClr val="3C58A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/>
          <p:cNvGrpSpPr/>
          <p:nvPr/>
        </p:nvGrpSpPr>
        <p:grpSpPr>
          <a:xfrm>
            <a:off x="7620000" y="4301205"/>
            <a:ext cx="4037153" cy="705643"/>
            <a:chOff x="4077349" y="4397669"/>
            <a:chExt cx="4037153" cy="70564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/>
                <p:cNvSpPr txBox="1"/>
                <p:nvPr/>
              </p:nvSpPr>
              <p:spPr>
                <a:xfrm>
                  <a:off x="5012086" y="4397670"/>
                  <a:ext cx="3102416" cy="705642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38100">
                  <a:solidFill>
                    <a:srgbClr val="3C58AD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Non-linear function e.g., 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⃑"/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h</m:t>
                            </m:r>
                          </m:e>
                        </m:acc>
                        <m:r>
                          <a:rPr lang="en-US">
                            <a:latin typeface="Cambria Math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charset="0"/>
                          </a:rPr>
                          <m:t>tanh</m:t>
                        </m:r>
                        <m:r>
                          <a:rPr lang="en-US" i="1">
                            <a:latin typeface="Cambria Math" charset="0"/>
                          </a:rPr>
                          <m:t>⁡(</m:t>
                        </m:r>
                        <m:sSup>
                          <m:sSup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i="1">
                                <a:latin typeface="Cambria Math" charset="0"/>
                              </a:rPr>
                              <m:t>𝑇</m:t>
                            </m:r>
                          </m:sup>
                        </m:sSup>
                        <m:acc>
                          <m:accPr>
                            <m:chr m:val="⃑"/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𝑐</m:t>
                            </m:r>
                          </m:e>
                        </m:acc>
                        <m:r>
                          <a:rPr lang="en-US" i="1">
                            <a:latin typeface="Cambria Math" charset="0"/>
                          </a:rPr>
                          <m:t>+</m:t>
                        </m:r>
                        <m:acc>
                          <m:accPr>
                            <m:chr m:val="⃑"/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𝑏</m:t>
                            </m:r>
                          </m:e>
                        </m:acc>
                        <m:r>
                          <a:rPr lang="en-US" i="1">
                            <a:latin typeface="Cambria Math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7" name="TextBox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12086" y="4397670"/>
                  <a:ext cx="3102416" cy="70564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971" t="-3306" b="-56198"/>
                  </a:stretch>
                </a:blipFill>
                <a:ln w="38100">
                  <a:solidFill>
                    <a:srgbClr val="3C58AD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8" name="Straight Arrow Connector 37"/>
            <p:cNvCxnSpPr/>
            <p:nvPr/>
          </p:nvCxnSpPr>
          <p:spPr>
            <a:xfrm flipH="1" flipV="1">
              <a:off x="4077349" y="4397669"/>
              <a:ext cx="934738" cy="173012"/>
            </a:xfrm>
            <a:prstGeom prst="straightConnector1">
              <a:avLst/>
            </a:prstGeom>
            <a:ln w="57150">
              <a:solidFill>
                <a:srgbClr val="3C58A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"/>
          <p:cNvSpPr txBox="1">
            <a:spLocks noChangeArrowheads="1"/>
          </p:cNvSpPr>
          <p:nvPr/>
        </p:nvSpPr>
        <p:spPr bwMode="auto">
          <a:xfrm>
            <a:off x="2038348" y="2347663"/>
            <a:ext cx="1624013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da-DK" altLang="en-US" sz="1000"/>
              <a:t>Y. Bengio et al., JMLR’03</a:t>
            </a:r>
            <a:endParaRPr lang="en-GB" altLang="en-US" sz="1000"/>
          </a:p>
        </p:txBody>
      </p:sp>
    </p:spTree>
    <p:extLst>
      <p:ext uri="{BB962C8B-B14F-4D97-AF65-F5344CB8AC3E}">
        <p14:creationId xmlns:p14="http://schemas.microsoft.com/office/powerpoint/2010/main" val="500434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 of the Early Neural Language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en-US" dirty="0"/>
              <a:t>Sparsity – Solved</a:t>
            </a:r>
          </a:p>
          <a:p>
            <a:pPr algn="just"/>
            <a:r>
              <a:rPr lang="en-US" altLang="en-US" dirty="0"/>
              <a:t>World Similarity – Solved</a:t>
            </a:r>
          </a:p>
          <a:p>
            <a:pPr algn="just"/>
            <a:r>
              <a:rPr lang="en-US" altLang="en-US" dirty="0"/>
              <a:t>Finite Context – </a:t>
            </a:r>
            <a:r>
              <a:rPr lang="en-US" altLang="en-US" dirty="0" smtClean="0"/>
              <a:t>Not solved yet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6737426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RNN Language Model</a:t>
            </a:r>
            <a:endParaRPr lang="en-US" dirty="0"/>
          </a:p>
        </p:txBody>
      </p:sp>
      <p:pic>
        <p:nvPicPr>
          <p:cNvPr id="4" name="Content Placeholder 3" descr="RNNLM.jp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487" b="-917"/>
          <a:stretch>
            <a:fillRect/>
          </a:stretch>
        </p:blipFill>
        <p:spPr>
          <a:xfrm>
            <a:off x="1117600" y="1487197"/>
            <a:ext cx="6680200" cy="5145584"/>
          </a:xfrm>
        </p:spPr>
      </p:pic>
      <p:sp>
        <p:nvSpPr>
          <p:cNvPr id="5" name="TextBox 4"/>
          <p:cNvSpPr txBox="1"/>
          <p:nvPr/>
        </p:nvSpPr>
        <p:spPr>
          <a:xfrm>
            <a:off x="8077200" y="4059989"/>
            <a:ext cx="30875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solidFill>
                  <a:schemeClr val="accent1"/>
                </a:solidFill>
              </a:rPr>
              <a:t>Handles infinite context in theory</a:t>
            </a:r>
            <a:endParaRPr lang="en-US" sz="2400" i="1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51456" y="5193890"/>
            <a:ext cx="25922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solidFill>
                  <a:schemeClr val="accent1"/>
                </a:solidFill>
              </a:rPr>
              <a:t>LSTMs has shown to be efficient</a:t>
            </a:r>
            <a:endParaRPr lang="en-US" sz="2400" i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3399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neural language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GB" b="1" dirty="0" smtClean="0">
              <a:solidFill>
                <a:schemeClr val="tx2"/>
              </a:solidFill>
            </a:endParaRPr>
          </a:p>
          <a:p>
            <a:r>
              <a:rPr lang="en-GB" b="1" dirty="0" smtClean="0">
                <a:solidFill>
                  <a:schemeClr val="tx2"/>
                </a:solidFill>
              </a:rPr>
              <a:t>Maximize the log-likelihood</a:t>
            </a:r>
            <a:r>
              <a:rPr lang="en-GB" dirty="0" smtClean="0"/>
              <a:t> of observed data,</a:t>
            </a:r>
            <a:br>
              <a:rPr lang="en-GB" dirty="0" smtClean="0"/>
            </a:br>
            <a:r>
              <a:rPr lang="en-GB" dirty="0" smtClean="0"/>
              <a:t>w.r.t. </a:t>
            </a:r>
            <a:r>
              <a:rPr lang="en-GB" dirty="0" smtClean="0">
                <a:solidFill>
                  <a:schemeClr val="tx1"/>
                </a:solidFill>
              </a:rPr>
              <a:t>parameters </a:t>
            </a:r>
            <a:r>
              <a:rPr lang="el-GR" b="1" dirty="0" smtClean="0">
                <a:solidFill>
                  <a:schemeClr val="tx1"/>
                </a:solidFill>
              </a:rPr>
              <a:t>θ</a:t>
            </a:r>
            <a:r>
              <a:rPr lang="en-GB" dirty="0" smtClean="0"/>
              <a:t> of the neural language model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r>
              <a:rPr lang="en-GB" b="1" dirty="0" smtClean="0">
                <a:solidFill>
                  <a:schemeClr val="tx1"/>
                </a:solidFill>
              </a:rPr>
              <a:t>Parameters </a:t>
            </a:r>
            <a:r>
              <a:rPr lang="el-GR" b="1" dirty="0" smtClean="0">
                <a:solidFill>
                  <a:schemeClr val="tx1"/>
                </a:solidFill>
              </a:rPr>
              <a:t>θ</a:t>
            </a:r>
            <a:r>
              <a:rPr lang="en-GB" b="1" dirty="0" smtClean="0">
                <a:solidFill>
                  <a:schemeClr val="tx1"/>
                </a:solidFill>
              </a:rPr>
              <a:t> </a:t>
            </a:r>
            <a:r>
              <a:rPr lang="en-GB" dirty="0" smtClean="0"/>
              <a:t>(in a neural language model):</a:t>
            </a:r>
          </a:p>
          <a:p>
            <a:pPr lvl="1"/>
            <a:r>
              <a:rPr lang="en-GB" dirty="0" smtClean="0"/>
              <a:t>Word embedding matrix </a:t>
            </a:r>
            <a:r>
              <a:rPr lang="en-GB" b="1" dirty="0" smtClean="0"/>
              <a:t>R</a:t>
            </a:r>
            <a:r>
              <a:rPr lang="en-GB" dirty="0" smtClean="0"/>
              <a:t> and bias </a:t>
            </a:r>
            <a:r>
              <a:rPr lang="en-GB" b="1" dirty="0" err="1" smtClean="0"/>
              <a:t>b</a:t>
            </a:r>
            <a:r>
              <a:rPr lang="en-GB" i="1" baseline="-25000" dirty="0" err="1" smtClean="0"/>
              <a:t>v</a:t>
            </a:r>
            <a:endParaRPr lang="en-GB" i="1" baseline="-25000" dirty="0" smtClean="0"/>
          </a:p>
          <a:p>
            <a:pPr lvl="1"/>
            <a:r>
              <a:rPr lang="en-GB" dirty="0" smtClean="0"/>
              <a:t>Neural weights: </a:t>
            </a:r>
            <a:r>
              <a:rPr lang="en-GB" b="1" dirty="0" smtClean="0"/>
              <a:t>A</a:t>
            </a:r>
            <a:r>
              <a:rPr lang="en-GB" dirty="0" smtClean="0"/>
              <a:t>, </a:t>
            </a:r>
            <a:r>
              <a:rPr lang="en-GB" b="1" dirty="0" err="1" smtClean="0"/>
              <a:t>b</a:t>
            </a:r>
            <a:r>
              <a:rPr lang="en-GB" i="1" baseline="-25000" dirty="0" err="1" smtClean="0"/>
              <a:t>A</a:t>
            </a:r>
            <a:r>
              <a:rPr lang="en-GB" dirty="0" smtClean="0"/>
              <a:t>, </a:t>
            </a:r>
            <a:r>
              <a:rPr lang="en-GB" b="1" dirty="0" smtClean="0"/>
              <a:t>B</a:t>
            </a:r>
            <a:r>
              <a:rPr lang="en-GB" dirty="0" smtClean="0"/>
              <a:t>, </a:t>
            </a:r>
            <a:r>
              <a:rPr lang="en-GB" b="1" dirty="0" err="1" smtClean="0"/>
              <a:t>b</a:t>
            </a:r>
            <a:r>
              <a:rPr lang="en-GB" i="1" baseline="-25000" dirty="0" err="1" smtClean="0"/>
              <a:t>B</a:t>
            </a:r>
            <a:endParaRPr lang="en-GB" i="1" baseline="-25000" dirty="0" smtClean="0"/>
          </a:p>
          <a:p>
            <a:r>
              <a:rPr lang="en-GB" b="1" dirty="0" smtClean="0">
                <a:solidFill>
                  <a:schemeClr val="tx2"/>
                </a:solidFill>
              </a:rPr>
              <a:t>Gradient descent </a:t>
            </a:r>
            <a:r>
              <a:rPr lang="en-GB" dirty="0" smtClean="0"/>
              <a:t>with learning rate </a:t>
            </a:r>
            <a:r>
              <a:rPr lang="el-GR" i="1" dirty="0" smtClean="0"/>
              <a:t>η</a:t>
            </a:r>
            <a:r>
              <a:rPr lang="en-GB" dirty="0" smtClean="0"/>
              <a:t>: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2396408" y="3100949"/>
            <a:ext cx="4319270" cy="496391"/>
            <a:chOff x="872408" y="2935848"/>
            <a:chExt cx="4319270" cy="496391"/>
          </a:xfrm>
        </p:grpSpPr>
        <p:sp>
          <p:nvSpPr>
            <p:cNvPr id="12" name="Rounded Rectangle 11"/>
            <p:cNvSpPr/>
            <p:nvPr/>
          </p:nvSpPr>
          <p:spPr>
            <a:xfrm>
              <a:off x="3744213" y="2935848"/>
              <a:ext cx="1447465" cy="473076"/>
            </a:xfrm>
            <a:prstGeom prst="roundRect">
              <a:avLst/>
            </a:prstGeom>
            <a:solidFill>
              <a:schemeClr val="accent5">
                <a:alpha val="49804"/>
              </a:schemeClr>
            </a:solidFill>
            <a:ln>
              <a:solidFill>
                <a:schemeClr val="accent5">
                  <a:lumMod val="50000"/>
                  <a:alpha val="50196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3214823" y="2935848"/>
              <a:ext cx="529390" cy="473076"/>
            </a:xfrm>
            <a:prstGeom prst="roundRect">
              <a:avLst/>
            </a:prstGeom>
            <a:solidFill>
              <a:schemeClr val="tx2">
                <a:lumMod val="40000"/>
                <a:lumOff val="60000"/>
                <a:alpha val="49804"/>
              </a:schemeClr>
            </a:solidFill>
            <a:ln>
              <a:solidFill>
                <a:schemeClr val="tx2">
                  <a:alpha val="50196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aphicFrame>
          <p:nvGraphicFramePr>
            <p:cNvPr id="14" name="Object 13"/>
            <p:cNvGraphicFramePr>
              <a:graphicFrameLocks noChangeAspect="1"/>
            </p:cNvGraphicFramePr>
            <p:nvPr>
              <p:extLst/>
            </p:nvPr>
          </p:nvGraphicFramePr>
          <p:xfrm>
            <a:off x="872408" y="2957576"/>
            <a:ext cx="4297363" cy="4746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793" name="Equation" r:id="rId3" imgW="2869920" imgH="291960" progId="Equation.3">
                    <p:embed/>
                  </p:oleObj>
                </mc:Choice>
                <mc:Fallback>
                  <p:oleObj name="Equation" r:id="rId3" imgW="2869920" imgH="29196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872408" y="2957576"/>
                          <a:ext cx="4297363" cy="47466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800680"/>
              </p:ext>
            </p:extLst>
          </p:nvPr>
        </p:nvGraphicFramePr>
        <p:xfrm>
          <a:off x="2396408" y="3678397"/>
          <a:ext cx="2795588" cy="47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794" name="Equation" r:id="rId5" imgW="1866600" imgH="291960" progId="Equation.3">
                  <p:embed/>
                </p:oleObj>
              </mc:Choice>
              <mc:Fallback>
                <p:oleObj name="Equation" r:id="rId5" imgW="1866600" imgH="29196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396408" y="3678397"/>
                        <a:ext cx="2795588" cy="4746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3064493"/>
              </p:ext>
            </p:extLst>
          </p:nvPr>
        </p:nvGraphicFramePr>
        <p:xfrm>
          <a:off x="1739977" y="6032499"/>
          <a:ext cx="1312862" cy="5992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795" name="Equation" r:id="rId7" imgW="876240" imgH="393480" progId="Equation.3">
                  <p:embed/>
                </p:oleObj>
              </mc:Choice>
              <mc:Fallback>
                <p:oleObj name="Equation" r:id="rId7" imgW="876240" imgH="393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739977" y="6032499"/>
                        <a:ext cx="1312862" cy="5992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52759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endParaRPr lang="en-GB" b="1" dirty="0" smtClean="0"/>
          </a:p>
          <a:p>
            <a:endParaRPr lang="en-GB" b="1" dirty="0" smtClean="0"/>
          </a:p>
          <a:p>
            <a:endParaRPr lang="en-GB" b="1" dirty="0" smtClean="0">
              <a:solidFill>
                <a:schemeClr val="tx2"/>
              </a:solidFill>
            </a:endParaRPr>
          </a:p>
          <a:p>
            <a:r>
              <a:rPr lang="en-GB" b="1" dirty="0" smtClean="0">
                <a:solidFill>
                  <a:schemeClr val="tx2"/>
                </a:solidFill>
              </a:rPr>
              <a:t>Maximum Likelihood learning:</a:t>
            </a:r>
            <a:endParaRPr lang="en-GB" dirty="0" smtClean="0">
              <a:solidFill>
                <a:schemeClr val="tx2"/>
              </a:solidFill>
            </a:endParaRPr>
          </a:p>
          <a:p>
            <a:pPr lvl="1"/>
            <a:endParaRPr lang="en-GB" dirty="0"/>
          </a:p>
          <a:p>
            <a:pPr lvl="1"/>
            <a:endParaRPr lang="en-GB" dirty="0" smtClean="0"/>
          </a:p>
          <a:p>
            <a:pPr lvl="1"/>
            <a:r>
              <a:rPr lang="en-GB" dirty="0" smtClean="0"/>
              <a:t>Gradient of log-likelihood w.r.t. </a:t>
            </a:r>
            <a:r>
              <a:rPr lang="en-GB" b="1" dirty="0" smtClean="0">
                <a:solidFill>
                  <a:schemeClr val="tx1"/>
                </a:solidFill>
              </a:rPr>
              <a:t>parameters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l-GR" b="1" dirty="0" smtClean="0">
                <a:solidFill>
                  <a:schemeClr val="tx1"/>
                </a:solidFill>
              </a:rPr>
              <a:t>θ</a:t>
            </a:r>
            <a:r>
              <a:rPr lang="en-GB" dirty="0" smtClean="0">
                <a:solidFill>
                  <a:schemeClr val="tx1"/>
                </a:solidFill>
              </a:rPr>
              <a:t>:</a:t>
            </a:r>
          </a:p>
          <a:p>
            <a:pPr lvl="1"/>
            <a:endParaRPr lang="en-GB" dirty="0">
              <a:solidFill>
                <a:schemeClr val="tx1"/>
              </a:solidFill>
            </a:endParaRPr>
          </a:p>
          <a:p>
            <a:pPr lvl="1"/>
            <a:endParaRPr lang="en-GB" dirty="0" smtClean="0">
              <a:solidFill>
                <a:schemeClr val="tx1"/>
              </a:solidFill>
            </a:endParaRPr>
          </a:p>
          <a:p>
            <a:pPr lvl="1"/>
            <a:endParaRPr lang="en-GB" dirty="0">
              <a:solidFill>
                <a:schemeClr val="tx1"/>
              </a:solidFill>
            </a:endParaRPr>
          </a:p>
          <a:p>
            <a:pPr lvl="1"/>
            <a:endParaRPr lang="en-GB" dirty="0" smtClean="0">
              <a:solidFill>
                <a:schemeClr val="tx1"/>
              </a:solidFill>
            </a:endParaRPr>
          </a:p>
          <a:p>
            <a:pPr lvl="1"/>
            <a:endParaRPr lang="en-GB" dirty="0">
              <a:solidFill>
                <a:schemeClr val="tx1"/>
              </a:solidFill>
            </a:endParaRPr>
          </a:p>
          <a:p>
            <a:pPr lvl="1"/>
            <a:endParaRPr lang="en-GB" dirty="0" smtClean="0">
              <a:solidFill>
                <a:schemeClr val="tx1"/>
              </a:solidFill>
            </a:endParaRPr>
          </a:p>
          <a:p>
            <a:pPr lvl="1"/>
            <a:r>
              <a:rPr lang="en-GB" dirty="0" smtClean="0"/>
              <a:t>Use the chain rule of gradients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4170950" y="1940924"/>
            <a:ext cx="563217" cy="392113"/>
          </a:xfrm>
          <a:prstGeom prst="roundRect">
            <a:avLst/>
          </a:prstGeom>
          <a:solidFill>
            <a:schemeClr val="tx2">
              <a:lumMod val="40000"/>
              <a:lumOff val="60000"/>
              <a:alpha val="49804"/>
            </a:schemeClr>
          </a:solidFill>
          <a:ln>
            <a:solidFill>
              <a:schemeClr val="tx2">
                <a:alpha val="50196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ounded Rectangle 10"/>
          <p:cNvSpPr/>
          <p:nvPr/>
        </p:nvSpPr>
        <p:spPr>
          <a:xfrm>
            <a:off x="3938338" y="2368184"/>
            <a:ext cx="1065213" cy="392113"/>
          </a:xfrm>
          <a:prstGeom prst="roundRect">
            <a:avLst/>
          </a:prstGeom>
          <a:solidFill>
            <a:schemeClr val="accent5">
              <a:alpha val="49804"/>
            </a:schemeClr>
          </a:solidFill>
          <a:ln>
            <a:solidFill>
              <a:schemeClr val="accent5">
                <a:lumMod val="50000"/>
                <a:alpha val="50196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800" dirty="0">
                <a:solidFill>
                  <a:srgbClr val="2F5897"/>
                </a:solidFill>
              </a:rPr>
              <a:t>Maximizing the loss function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38</a:t>
            </a:fld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2496185" y="3229749"/>
            <a:ext cx="4349452" cy="497385"/>
            <a:chOff x="972185" y="2993528"/>
            <a:chExt cx="4349452" cy="497385"/>
          </a:xfrm>
        </p:grpSpPr>
        <p:sp>
          <p:nvSpPr>
            <p:cNvPr id="12" name="Rounded Rectangle 11"/>
            <p:cNvSpPr/>
            <p:nvPr/>
          </p:nvSpPr>
          <p:spPr>
            <a:xfrm>
              <a:off x="3858130" y="2993528"/>
              <a:ext cx="1463507" cy="473076"/>
            </a:xfrm>
            <a:prstGeom prst="roundRect">
              <a:avLst/>
            </a:prstGeom>
            <a:solidFill>
              <a:schemeClr val="accent5">
                <a:alpha val="49804"/>
              </a:schemeClr>
            </a:solidFill>
            <a:ln>
              <a:solidFill>
                <a:schemeClr val="accent5">
                  <a:lumMod val="50000"/>
                  <a:alpha val="50196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3368845" y="2993528"/>
              <a:ext cx="489284" cy="473076"/>
            </a:xfrm>
            <a:prstGeom prst="roundRect">
              <a:avLst/>
            </a:prstGeom>
            <a:solidFill>
              <a:schemeClr val="tx2">
                <a:lumMod val="40000"/>
                <a:lumOff val="60000"/>
                <a:alpha val="49804"/>
              </a:schemeClr>
            </a:solidFill>
            <a:ln>
              <a:solidFill>
                <a:schemeClr val="tx2">
                  <a:alpha val="50196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aphicFrame>
          <p:nvGraphicFramePr>
            <p:cNvPr id="7" name="Object 6"/>
            <p:cNvGraphicFramePr>
              <a:graphicFrameLocks noChangeAspect="1"/>
            </p:cNvGraphicFramePr>
            <p:nvPr>
              <p:extLst/>
            </p:nvPr>
          </p:nvGraphicFramePr>
          <p:xfrm>
            <a:off x="972185" y="3016250"/>
            <a:ext cx="4297363" cy="4746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6822" name="Equation" r:id="rId3" imgW="2869920" imgH="291960" progId="Equation.3">
                    <p:embed/>
                  </p:oleObj>
                </mc:Choice>
                <mc:Fallback>
                  <p:oleObj name="Equation" r:id="rId3" imgW="2869920" imgH="29196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972185" y="3016250"/>
                          <a:ext cx="4297363" cy="47466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8" name="Object 7"/>
          <p:cNvGraphicFramePr>
            <a:graphicFrameLocks noChangeAspect="1"/>
          </p:cNvGraphicFramePr>
          <p:nvPr>
            <p:extLst/>
          </p:nvPr>
        </p:nvGraphicFramePr>
        <p:xfrm>
          <a:off x="2356772" y="1958658"/>
          <a:ext cx="2606675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23" name="Equation" r:id="rId5" imgW="1739880" imgH="507960" progId="Equation.3">
                  <p:embed/>
                </p:oleObj>
              </mc:Choice>
              <mc:Fallback>
                <p:oleObj name="Equation" r:id="rId5" imgW="1739880" imgH="50796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356772" y="1958658"/>
                        <a:ext cx="2606675" cy="825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/>
          </p:nvPr>
        </p:nvGraphicFramePr>
        <p:xfrm>
          <a:off x="2414271" y="4092893"/>
          <a:ext cx="2625725" cy="639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24" name="Equation" r:id="rId7" imgW="1752480" imgH="393480" progId="Equation.3">
                  <p:embed/>
                </p:oleObj>
              </mc:Choice>
              <mc:Fallback>
                <p:oleObj name="Equation" r:id="rId7" imgW="1752480" imgH="393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414271" y="4092893"/>
                        <a:ext cx="2625725" cy="6397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9" name="Group 18"/>
          <p:cNvGrpSpPr/>
          <p:nvPr/>
        </p:nvGrpSpPr>
        <p:grpSpPr>
          <a:xfrm>
            <a:off x="2422209" y="4912043"/>
            <a:ext cx="3822655" cy="640066"/>
            <a:chOff x="898208" y="4675823"/>
            <a:chExt cx="3822655" cy="640066"/>
          </a:xfrm>
        </p:grpSpPr>
        <p:sp>
          <p:nvSpPr>
            <p:cNvPr id="16" name="Rounded Rectangle 15"/>
            <p:cNvSpPr/>
            <p:nvPr/>
          </p:nvSpPr>
          <p:spPr>
            <a:xfrm>
              <a:off x="2433191" y="4718878"/>
              <a:ext cx="2287672" cy="597011"/>
            </a:xfrm>
            <a:prstGeom prst="roundRect">
              <a:avLst/>
            </a:prstGeom>
            <a:solidFill>
              <a:schemeClr val="accent5">
                <a:alpha val="49804"/>
              </a:schemeClr>
            </a:solidFill>
            <a:ln>
              <a:solidFill>
                <a:schemeClr val="accent5">
                  <a:lumMod val="50000"/>
                  <a:alpha val="50196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1406496" y="4726886"/>
              <a:ext cx="898357" cy="589003"/>
            </a:xfrm>
            <a:prstGeom prst="roundRect">
              <a:avLst/>
            </a:prstGeom>
            <a:solidFill>
              <a:schemeClr val="tx2">
                <a:lumMod val="40000"/>
                <a:lumOff val="60000"/>
                <a:alpha val="49804"/>
              </a:schemeClr>
            </a:solidFill>
            <a:ln>
              <a:solidFill>
                <a:schemeClr val="tx2">
                  <a:alpha val="50196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aphicFrame>
          <p:nvGraphicFramePr>
            <p:cNvPr id="15" name="Object 14"/>
            <p:cNvGraphicFramePr>
              <a:graphicFrameLocks noChangeAspect="1"/>
            </p:cNvGraphicFramePr>
            <p:nvPr>
              <p:extLst/>
            </p:nvPr>
          </p:nvGraphicFramePr>
          <p:xfrm>
            <a:off x="898208" y="4675823"/>
            <a:ext cx="3709987" cy="6397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6825" name="Equation" r:id="rId9" imgW="2476440" imgH="393480" progId="Equation.3">
                    <p:embed/>
                  </p:oleObj>
                </mc:Choice>
                <mc:Fallback>
                  <p:oleObj name="Equation" r:id="rId9" imgW="2476440" imgH="39348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898208" y="4675823"/>
                          <a:ext cx="3709987" cy="6397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991481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</a:t>
            </a:r>
            <a:br>
              <a:rPr lang="en-US" dirty="0" smtClean="0"/>
            </a:br>
            <a:r>
              <a:rPr lang="en-US" dirty="0" smtClean="0"/>
              <a:t>neural language models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43866" y="3703049"/>
            <a:ext cx="457623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Forward-propagate through </a:t>
            </a:r>
            <a:r>
              <a:rPr lang="en-US" sz="2400" b="1" dirty="0">
                <a:solidFill>
                  <a:schemeClr val="accent5"/>
                </a:solidFill>
                <a:latin typeface="+mj-lt"/>
              </a:rPr>
              <a:t>word </a:t>
            </a:r>
            <a:r>
              <a:rPr lang="en-US" sz="2400" b="1" dirty="0" err="1" smtClean="0">
                <a:solidFill>
                  <a:schemeClr val="accent5"/>
                </a:solidFill>
                <a:latin typeface="+mj-lt"/>
              </a:rPr>
              <a:t>embeddings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 and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through </a:t>
            </a:r>
            <a:r>
              <a:rPr lang="en-US" sz="2400" b="1" dirty="0">
                <a:latin typeface="+mj-lt"/>
              </a:rPr>
              <a:t>model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Estimate word likelihood (loss)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Back-propagate loss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Gradient step to update model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06545" y="2015696"/>
            <a:ext cx="39789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Randomly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choose a </a:t>
            </a:r>
            <a:r>
              <a:rPr lang="en-US" sz="24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mini-batch</a:t>
            </a:r>
            <a:br>
              <a:rPr lang="en-US" sz="24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</a:b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(e.g., 1000 consecutive words)</a:t>
            </a:r>
          </a:p>
        </p:txBody>
      </p:sp>
      <p:sp>
        <p:nvSpPr>
          <p:cNvPr id="7" name="Curved Right Arrow 6"/>
          <p:cNvSpPr/>
          <p:nvPr/>
        </p:nvSpPr>
        <p:spPr>
          <a:xfrm>
            <a:off x="2446867" y="2271890"/>
            <a:ext cx="1397000" cy="2483230"/>
          </a:xfrm>
          <a:prstGeom prst="curv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Curved Right Arrow 7"/>
          <p:cNvSpPr/>
          <p:nvPr/>
        </p:nvSpPr>
        <p:spPr>
          <a:xfrm rot="10800000">
            <a:off x="8211745" y="2271890"/>
            <a:ext cx="1397000" cy="2483230"/>
          </a:xfrm>
          <a:prstGeom prst="curv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9906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Neural language model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Model </a:t>
                </a:r>
                <a14:m>
                  <m:oMath xmlns:m="http://schemas.openxmlformats.org/officeDocument/2006/math">
                    <m:r>
                      <a:rPr lang="en-US" altLang="en-US" sz="3200" i="1" dirty="0">
                        <a:latin typeface="Cambria Math" charset="0"/>
                        <a:ea typeface="Arial" charset="0"/>
                        <a:cs typeface="Arial" charset="0"/>
                      </a:rPr>
                      <m:t>𝑃</m:t>
                    </m:r>
                    <m:r>
                      <a:rPr lang="en-US" altLang="en-US" sz="3200" i="1" dirty="0">
                        <a:latin typeface="Cambria Math" charset="0"/>
                        <a:ea typeface="Arial" charset="0"/>
                        <a:cs typeface="Arial" charset="0"/>
                      </a:rPr>
                      <m:t>(</m:t>
                    </m:r>
                    <m:r>
                      <a:rPr lang="en-US" altLang="en-US" sz="3200" i="1" dirty="0">
                        <a:latin typeface="Cambria Math" charset="0"/>
                        <a:ea typeface="Arial" charset="0"/>
                        <a:cs typeface="Arial" charset="0"/>
                      </a:rPr>
                      <m:t>𝑦</m:t>
                    </m:r>
                    <m:r>
                      <a:rPr lang="en-US" altLang="en-US" sz="3200" i="1" dirty="0">
                        <a:latin typeface="Cambria Math" charset="0"/>
                        <a:ea typeface="Arial" charset="0"/>
                        <a:cs typeface="Arial" charset="0"/>
                      </a:rPr>
                      <m:t>|</m:t>
                    </m:r>
                    <m:r>
                      <a:rPr lang="en-US" altLang="en-US" sz="3200" i="1" dirty="0">
                        <a:latin typeface="Cambria Math" charset="0"/>
                        <a:ea typeface="Arial" charset="0"/>
                        <a:cs typeface="Arial" charset="0"/>
                      </a:rPr>
                      <m:t>𝑥</m:t>
                    </m:r>
                    <m:r>
                      <a:rPr lang="en-US" altLang="en-US" sz="3200" i="1" dirty="0">
                        <a:latin typeface="Cambria Math" charset="0"/>
                        <a:ea typeface="Arial" charset="0"/>
                        <a:cs typeface="Arial" charset="0"/>
                      </a:rPr>
                      <m:t>)</m:t>
                    </m:r>
                  </m:oMath>
                </a14:m>
                <a:r>
                  <a:rPr lang="en-US" dirty="0" smtClean="0"/>
                  <a:t> with a neural network 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546" t="-1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4</a:t>
            </a:fld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/>
          <a:srcRect l="8108" r="10724"/>
          <a:stretch/>
        </p:blipFill>
        <p:spPr>
          <a:xfrm>
            <a:off x="5732010" y="2334451"/>
            <a:ext cx="5757179" cy="3842512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155700" y="2743201"/>
            <a:ext cx="4037941" cy="22467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rgbClr val="3C58AD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Example 1:</a:t>
            </a:r>
          </a:p>
          <a:p>
            <a:r>
              <a:rPr lang="en-US" sz="2000" dirty="0"/>
              <a:t>  One hot vector: each component of the vector represents one word</a:t>
            </a:r>
          </a:p>
          <a:p>
            <a:r>
              <a:rPr lang="en-US" sz="2000" dirty="0"/>
              <a:t>[0, 0, 1, 0, 0] </a:t>
            </a:r>
          </a:p>
          <a:p>
            <a:endParaRPr lang="en-US" sz="2000" dirty="0"/>
          </a:p>
          <a:p>
            <a:r>
              <a:rPr lang="en-US" sz="2000" dirty="0"/>
              <a:t>Example 2: </a:t>
            </a:r>
            <a:br>
              <a:rPr lang="en-US" sz="2000" dirty="0"/>
            </a:br>
            <a:r>
              <a:rPr lang="en-US" sz="2000" dirty="0"/>
              <a:t>word </a:t>
            </a:r>
            <a:r>
              <a:rPr lang="en-US" sz="2000" dirty="0" err="1"/>
              <a:t>embeddings</a:t>
            </a:r>
            <a:endParaRPr lang="en-US" sz="2000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5013002" y="3695641"/>
            <a:ext cx="1082999" cy="28271"/>
          </a:xfrm>
          <a:prstGeom prst="straightConnector1">
            <a:avLst/>
          </a:prstGeom>
          <a:ln w="57150">
            <a:solidFill>
              <a:srgbClr val="3C58A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9956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Potentially generalize to unseen contexts </a:t>
            </a:r>
          </a:p>
          <a:p>
            <a:pPr lvl="1"/>
            <a:r>
              <a:rPr lang="en-US" dirty="0" smtClean="0"/>
              <a:t>Example: P(“red” | “the”, “shoes”, “are”)</a:t>
            </a:r>
          </a:p>
          <a:p>
            <a:pPr lvl="1"/>
            <a:r>
              <a:rPr lang="en-US" dirty="0" smtClean="0"/>
              <a:t>This does not occurs in training corpus but</a:t>
            </a:r>
            <a:br>
              <a:rPr lang="en-US" dirty="0" smtClean="0"/>
            </a:br>
            <a:r>
              <a:rPr lang="en-US" dirty="0" smtClean="0"/>
              <a:t>[“the”, ”glasses”, ”are”, “red”] does.</a:t>
            </a:r>
          </a:p>
          <a:p>
            <a:pPr lvl="1"/>
            <a:r>
              <a:rPr lang="en-US" dirty="0" smtClean="0"/>
              <a:t>If the word representations of “red” and “blue” are similar, then the model can generalize.</a:t>
            </a:r>
          </a:p>
          <a:p>
            <a:r>
              <a:rPr lang="en-US" dirty="0" smtClean="0"/>
              <a:t>Why are “red” and “blue” similar?</a:t>
            </a:r>
          </a:p>
          <a:p>
            <a:pPr lvl="1"/>
            <a:r>
              <a:rPr lang="en-US" dirty="0" smtClean="0"/>
              <a:t>Because NN saw “red skirt”, “blue skirt”, “red pen”, ”blue pen”, etc.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595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Continuous Space Language Models</a:t>
            </a:r>
          </a:p>
        </p:txBody>
      </p:sp>
      <p:sp>
        <p:nvSpPr>
          <p:cNvPr id="63" name="Slide Number Placeholder 6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6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600" dirty="0"/>
              <a:t>Word tokens mapped </a:t>
            </a:r>
            <a:br>
              <a:rPr lang="en-GB" sz="2600" dirty="0"/>
            </a:br>
            <a:r>
              <a:rPr lang="en-GB" sz="2600" dirty="0"/>
              <a:t>to vectors in a </a:t>
            </a:r>
            <a:r>
              <a:rPr lang="en-GB" sz="2600" b="1" dirty="0">
                <a:solidFill>
                  <a:schemeClr val="tx2"/>
                </a:solidFill>
              </a:rPr>
              <a:t>low-dimensional space</a:t>
            </a:r>
          </a:p>
          <a:p>
            <a:r>
              <a:rPr lang="en-GB" sz="2600" dirty="0"/>
              <a:t>Conditional word probabilities replaced by</a:t>
            </a:r>
            <a:br>
              <a:rPr lang="en-GB" sz="2600" dirty="0"/>
            </a:br>
            <a:r>
              <a:rPr lang="en-GB" sz="2600" b="1" dirty="0">
                <a:solidFill>
                  <a:schemeClr val="tx2"/>
                </a:solidFill>
              </a:rPr>
              <a:t>normalized dynamical models </a:t>
            </a:r>
            <a:r>
              <a:rPr lang="en-GB" sz="2600" dirty="0"/>
              <a:t/>
            </a:r>
            <a:br>
              <a:rPr lang="en-GB" sz="2600" dirty="0"/>
            </a:br>
            <a:r>
              <a:rPr lang="en-GB" sz="2600" dirty="0"/>
              <a:t>on vectors of </a:t>
            </a:r>
            <a:r>
              <a:rPr lang="en-GB" sz="2600" b="1" dirty="0">
                <a:solidFill>
                  <a:schemeClr val="tx2"/>
                </a:solidFill>
              </a:rPr>
              <a:t>word </a:t>
            </a:r>
            <a:r>
              <a:rPr lang="en-GB" sz="2600" b="1" dirty="0" err="1">
                <a:solidFill>
                  <a:schemeClr val="tx2"/>
                </a:solidFill>
              </a:rPr>
              <a:t>embeddings</a:t>
            </a:r>
            <a:endParaRPr lang="en-GB" sz="2600" b="1" dirty="0">
              <a:solidFill>
                <a:schemeClr val="tx2"/>
              </a:solidFill>
            </a:endParaRPr>
          </a:p>
          <a:p>
            <a:r>
              <a:rPr lang="en-GB" sz="2600" b="1" dirty="0">
                <a:solidFill>
                  <a:schemeClr val="tx2"/>
                </a:solidFill>
              </a:rPr>
              <a:t>Vector-space representation </a:t>
            </a:r>
            <a:r>
              <a:rPr lang="en-GB" sz="2600" dirty="0"/>
              <a:t>enables semantic/syntactic </a:t>
            </a:r>
            <a:r>
              <a:rPr lang="en-GB" sz="2600" b="1" dirty="0">
                <a:solidFill>
                  <a:schemeClr val="tx2"/>
                </a:solidFill>
              </a:rPr>
              <a:t>similarity</a:t>
            </a:r>
            <a:r>
              <a:rPr lang="en-GB" sz="2600" dirty="0">
                <a:solidFill>
                  <a:schemeClr val="tx2"/>
                </a:solidFill>
              </a:rPr>
              <a:t> </a:t>
            </a:r>
            <a:r>
              <a:rPr lang="en-GB" sz="2600" dirty="0"/>
              <a:t>between words/sentences</a:t>
            </a:r>
          </a:p>
          <a:p>
            <a:pPr lvl="1"/>
            <a:r>
              <a:rPr lang="en-GB" sz="1800" dirty="0"/>
              <a:t>Use cosine similarity as semantic word similarity</a:t>
            </a:r>
          </a:p>
          <a:p>
            <a:pPr lvl="1"/>
            <a:r>
              <a:rPr lang="en-GB" sz="1800" dirty="0"/>
              <a:t>Find nearest neighbours: synonyms, antonyms</a:t>
            </a:r>
          </a:p>
          <a:p>
            <a:pPr lvl="1"/>
            <a:r>
              <a:rPr lang="en-GB" sz="1800" dirty="0"/>
              <a:t>Algebra on words: {king} – {man} + {woman} = {queen}?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1204697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Vector-space representation of words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7</a:t>
            </a:fld>
            <a:endParaRPr lang="en-US" dirty="0"/>
          </a:p>
        </p:txBody>
      </p:sp>
      <p:graphicFrame>
        <p:nvGraphicFramePr>
          <p:cNvPr id="31" name="Object 30"/>
          <p:cNvGraphicFramePr>
            <a:graphicFrameLocks noChangeAspect="1"/>
          </p:cNvGraphicFramePr>
          <p:nvPr>
            <p:extLst/>
          </p:nvPr>
        </p:nvGraphicFramePr>
        <p:xfrm>
          <a:off x="4954730" y="2096329"/>
          <a:ext cx="283369" cy="3702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2" name="Equation" r:id="rId3" imgW="190440" imgH="228600" progId="Equation.3">
                  <p:embed/>
                </p:oleObj>
              </mc:Choice>
              <mc:Fallback>
                <p:oleObj name="Equation" r:id="rId3" imgW="19044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954730" y="2096329"/>
                        <a:ext cx="283369" cy="3702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3" name="Group 33"/>
          <p:cNvGrpSpPr>
            <a:grpSpLocks/>
          </p:cNvGrpSpPr>
          <p:nvPr/>
        </p:nvGrpSpPr>
        <p:grpSpPr bwMode="auto">
          <a:xfrm>
            <a:off x="5282398" y="2151282"/>
            <a:ext cx="281285" cy="1259086"/>
            <a:chOff x="0" y="0"/>
            <a:chExt cx="336" cy="1504"/>
          </a:xfrm>
        </p:grpSpPr>
        <p:sp>
          <p:nvSpPr>
            <p:cNvPr id="34" name="AutoShape 31"/>
            <p:cNvSpPr>
              <a:spLocks/>
            </p:cNvSpPr>
            <p:nvPr/>
          </p:nvSpPr>
          <p:spPr bwMode="auto">
            <a:xfrm>
              <a:off x="0" y="0"/>
              <a:ext cx="336" cy="1504"/>
            </a:xfrm>
            <a:prstGeom prst="roundRect">
              <a:avLst>
                <a:gd name="adj" fmla="val 35713"/>
              </a:avLst>
            </a:prstGeom>
            <a:solidFill>
              <a:schemeClr val="accent1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127000" dist="76199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endParaRPr lang="en-GB" sz="949"/>
            </a:p>
          </p:txBody>
        </p:sp>
        <p:sp>
          <p:nvSpPr>
            <p:cNvPr id="35" name="Oval 32"/>
            <p:cNvSpPr>
              <a:spLocks/>
            </p:cNvSpPr>
            <p:nvPr/>
          </p:nvSpPr>
          <p:spPr bwMode="auto">
            <a:xfrm>
              <a:off x="88" y="632"/>
              <a:ext cx="144" cy="160"/>
            </a:xfrm>
            <a:prstGeom prst="ellipse">
              <a:avLst/>
            </a:prstGeom>
            <a:solidFill>
              <a:srgbClr val="000000"/>
            </a:solidFill>
            <a:ln w="25400" cap="flat">
              <a:solidFill>
                <a:schemeClr val="tx1">
                  <a:alpha val="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GB" sz="949"/>
            </a:p>
          </p:txBody>
        </p:sp>
      </p:grpSp>
      <p:sp>
        <p:nvSpPr>
          <p:cNvPr id="36" name="Content Placeholder 2"/>
          <p:cNvSpPr txBox="1">
            <a:spLocks/>
          </p:cNvSpPr>
          <p:nvPr/>
        </p:nvSpPr>
        <p:spPr>
          <a:xfrm>
            <a:off x="2028128" y="2139285"/>
            <a:ext cx="2926603" cy="993011"/>
          </a:xfrm>
          <a:prstGeom prst="rect">
            <a:avLst/>
          </a:prstGeom>
        </p:spPr>
        <p:txBody>
          <a:bodyPr vert="horz" lIns="0" tIns="34290" rIns="0" bIns="3429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600" dirty="0">
                <a:solidFill>
                  <a:schemeClr val="tx1"/>
                </a:solidFill>
                <a:latin typeface="+mj-lt"/>
              </a:rPr>
              <a:t>“</a:t>
            </a:r>
            <a:r>
              <a:rPr lang="en-GB" sz="1600" b="1" dirty="0">
                <a:solidFill>
                  <a:schemeClr val="tx2"/>
                </a:solidFill>
                <a:latin typeface="+mj-lt"/>
              </a:rPr>
              <a:t>One-hot</a:t>
            </a:r>
            <a:r>
              <a:rPr lang="en-GB" sz="1600" dirty="0">
                <a:solidFill>
                  <a:schemeClr val="tx1"/>
                </a:solidFill>
                <a:latin typeface="+mj-lt"/>
              </a:rPr>
              <a:t>” of “</a:t>
            </a:r>
            <a:r>
              <a:rPr lang="en-GB" sz="1600" b="1" dirty="0">
                <a:solidFill>
                  <a:schemeClr val="tx2"/>
                </a:solidFill>
                <a:latin typeface="+mj-lt"/>
              </a:rPr>
              <a:t>one-of-V</a:t>
            </a:r>
            <a:r>
              <a:rPr lang="en-GB" sz="1600" dirty="0">
                <a:solidFill>
                  <a:schemeClr val="tx1"/>
                </a:solidFill>
                <a:latin typeface="+mj-lt"/>
              </a:rPr>
              <a:t>”</a:t>
            </a:r>
            <a:br>
              <a:rPr lang="en-GB" sz="1600" dirty="0">
                <a:solidFill>
                  <a:schemeClr val="tx1"/>
                </a:solidFill>
                <a:latin typeface="+mj-lt"/>
              </a:rPr>
            </a:br>
            <a:r>
              <a:rPr lang="en-GB" sz="1600" dirty="0">
                <a:solidFill>
                  <a:schemeClr val="tx1"/>
                </a:solidFill>
                <a:latin typeface="+mj-lt"/>
              </a:rPr>
              <a:t>representation </a:t>
            </a:r>
            <a:br>
              <a:rPr lang="en-GB" sz="1600" dirty="0">
                <a:solidFill>
                  <a:schemeClr val="tx1"/>
                </a:solidFill>
                <a:latin typeface="+mj-lt"/>
              </a:rPr>
            </a:br>
            <a:r>
              <a:rPr lang="en-GB" sz="1600" dirty="0">
                <a:solidFill>
                  <a:schemeClr val="tx1"/>
                </a:solidFill>
                <a:latin typeface="+mj-lt"/>
              </a:rPr>
              <a:t>of a word token at position </a:t>
            </a:r>
            <a:r>
              <a:rPr lang="en-GB" sz="1600" i="1" dirty="0">
                <a:solidFill>
                  <a:schemeClr val="tx1"/>
                </a:solidFill>
                <a:latin typeface="+mj-lt"/>
              </a:rPr>
              <a:t>t</a:t>
            </a:r>
            <a:r>
              <a:rPr lang="en-GB" sz="1600" dirty="0">
                <a:solidFill>
                  <a:schemeClr val="tx1"/>
                </a:solidFill>
                <a:latin typeface="+mj-lt"/>
              </a:rPr>
              <a:t> </a:t>
            </a:r>
            <a:br>
              <a:rPr lang="en-GB" sz="1600" dirty="0">
                <a:solidFill>
                  <a:schemeClr val="tx1"/>
                </a:solidFill>
                <a:latin typeface="+mj-lt"/>
              </a:rPr>
            </a:br>
            <a:r>
              <a:rPr lang="en-GB" sz="1600" dirty="0">
                <a:solidFill>
                  <a:schemeClr val="tx1"/>
                </a:solidFill>
                <a:latin typeface="+mj-lt"/>
              </a:rPr>
              <a:t>in the text corpus, </a:t>
            </a:r>
            <a:br>
              <a:rPr lang="en-GB" sz="1600" dirty="0">
                <a:solidFill>
                  <a:schemeClr val="tx1"/>
                </a:solidFill>
                <a:latin typeface="+mj-lt"/>
              </a:rPr>
            </a:br>
            <a:r>
              <a:rPr lang="en-GB" sz="1600" dirty="0">
                <a:solidFill>
                  <a:schemeClr val="tx1"/>
                </a:solidFill>
                <a:latin typeface="+mj-lt"/>
              </a:rPr>
              <a:t>with </a:t>
            </a:r>
            <a:r>
              <a:rPr lang="en-GB" sz="1600" b="1" dirty="0">
                <a:solidFill>
                  <a:schemeClr val="tx2"/>
                </a:solidFill>
                <a:latin typeface="+mj-lt"/>
              </a:rPr>
              <a:t>vocabulary of size </a:t>
            </a:r>
            <a:r>
              <a:rPr lang="en-GB" sz="1600" b="1" i="1" dirty="0">
                <a:solidFill>
                  <a:schemeClr val="tx2"/>
                </a:solidFill>
                <a:latin typeface="+mj-lt"/>
              </a:rPr>
              <a:t>V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765906" y="2070961"/>
            <a:ext cx="15799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50" dirty="0"/>
              <a:t>1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774967" y="2608838"/>
            <a:ext cx="15799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50" dirty="0"/>
              <a:t>v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765906" y="3227510"/>
            <a:ext cx="15799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50" dirty="0"/>
              <a:t>V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 flipH="1">
            <a:off x="5590059" y="2209461"/>
            <a:ext cx="2022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>
            <a:off x="5581268" y="2763374"/>
            <a:ext cx="2022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>
            <a:off x="5572476" y="3361252"/>
            <a:ext cx="2022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56" name="Group 55"/>
          <p:cNvGrpSpPr/>
          <p:nvPr/>
        </p:nvGrpSpPr>
        <p:grpSpPr>
          <a:xfrm>
            <a:off x="2028126" y="4487879"/>
            <a:ext cx="3895772" cy="1577671"/>
            <a:chOff x="971617" y="4113600"/>
            <a:chExt cx="5194364" cy="2103561"/>
          </a:xfrm>
        </p:grpSpPr>
        <p:graphicFrame>
          <p:nvGraphicFramePr>
            <p:cNvPr id="29" name="Object 28"/>
            <p:cNvGraphicFramePr>
              <a:graphicFrameLocks noChangeAspect="1"/>
            </p:cNvGraphicFramePr>
            <p:nvPr>
              <p:extLst/>
            </p:nvPr>
          </p:nvGraphicFramePr>
          <p:xfrm>
            <a:off x="4898362" y="4113600"/>
            <a:ext cx="328612" cy="4937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703" name="Equation" r:id="rId5" imgW="164880" imgH="228600" progId="Equation.3">
                    <p:embed/>
                  </p:oleObj>
                </mc:Choice>
                <mc:Fallback>
                  <p:oleObj name="Equation" r:id="rId5" imgW="164880" imgH="2286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4898362" y="4113600"/>
                          <a:ext cx="328612" cy="4937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4" name="AutoShape 118"/>
            <p:cNvSpPr>
              <a:spLocks/>
            </p:cNvSpPr>
            <p:nvPr/>
          </p:nvSpPr>
          <p:spPr bwMode="auto">
            <a:xfrm>
              <a:off x="5301716" y="4259049"/>
              <a:ext cx="375047" cy="1026914"/>
            </a:xfrm>
            <a:prstGeom prst="roundRect">
              <a:avLst>
                <a:gd name="adj" fmla="val 35713"/>
              </a:avLst>
            </a:prstGeom>
            <a:solidFill>
              <a:schemeClr val="accent5"/>
            </a:solidFill>
            <a:ln w="25400" cap="flat">
              <a:solidFill>
                <a:srgbClr val="4D4D4D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127000" dist="76199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 anchor="ctr"/>
            <a:lstStyle>
              <a:lvl1pPr algn="l">
                <a:defRPr sz="1200">
                  <a:solidFill>
                    <a:schemeClr val="tx1"/>
                  </a:solidFill>
                  <a:latin typeface="Gill Sans" charset="0"/>
                </a:defRPr>
              </a:lvl1pPr>
              <a:lvl2pPr algn="l">
                <a:defRPr sz="1200">
                  <a:solidFill>
                    <a:schemeClr val="tx1"/>
                  </a:solidFill>
                  <a:latin typeface="Gill Sans" charset="0"/>
                </a:defRPr>
              </a:lvl2pPr>
              <a:lvl3pPr algn="l">
                <a:defRPr sz="1200">
                  <a:solidFill>
                    <a:schemeClr val="tx1"/>
                  </a:solidFill>
                  <a:latin typeface="Gill Sans" charset="0"/>
                </a:defRPr>
              </a:lvl3pPr>
              <a:lvl4pPr algn="l">
                <a:defRPr sz="1200">
                  <a:solidFill>
                    <a:schemeClr val="tx1"/>
                  </a:solidFill>
                  <a:latin typeface="Gill Sans" charset="0"/>
                </a:defRPr>
              </a:lvl4pPr>
              <a:lvl5pPr algn="l">
                <a:defRPr sz="1200">
                  <a:solidFill>
                    <a:schemeClr val="tx1"/>
                  </a:solidFill>
                  <a:latin typeface="Gill Sans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" charset="0"/>
                </a:defRPr>
              </a:lvl9pPr>
            </a:lstStyle>
            <a:p>
              <a:pPr algn="ctr"/>
              <a:r>
                <a:rPr lang="en-GB" sz="1800" b="1" dirty="0" err="1">
                  <a:solidFill>
                    <a:schemeClr val="bg1"/>
                  </a:solidFill>
                </a:rPr>
                <a:t>z</a:t>
              </a:r>
              <a:r>
                <a:rPr lang="en-GB" sz="1800" i="1" baseline="-25000" dirty="0" err="1">
                  <a:solidFill>
                    <a:schemeClr val="bg1"/>
                  </a:solidFill>
                </a:rPr>
                <a:t>v</a:t>
              </a:r>
              <a:endParaRPr lang="en-US" sz="1800" baseline="-60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Gill Sans" charset="0"/>
                <a:cs typeface="Gill Sans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5955324" y="4122699"/>
              <a:ext cx="210657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350" dirty="0"/>
                <a:t>1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955324" y="5078615"/>
              <a:ext cx="210657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350" dirty="0"/>
                <a:t>D</a:t>
              </a:r>
            </a:p>
          </p:txBody>
        </p:sp>
        <p:cxnSp>
          <p:nvCxnSpPr>
            <p:cNvPr id="52" name="Straight Arrow Connector 51"/>
            <p:cNvCxnSpPr/>
            <p:nvPr/>
          </p:nvCxnSpPr>
          <p:spPr>
            <a:xfrm flipH="1">
              <a:off x="5720863" y="4307365"/>
              <a:ext cx="2696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 flipH="1">
              <a:off x="5697418" y="5256936"/>
              <a:ext cx="2696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55" name="Content Placeholder 2"/>
            <p:cNvSpPr txBox="1">
              <a:spLocks/>
            </p:cNvSpPr>
            <p:nvPr/>
          </p:nvSpPr>
          <p:spPr>
            <a:xfrm>
              <a:off x="971617" y="4197371"/>
              <a:ext cx="3902139" cy="2019790"/>
            </a:xfrm>
            <a:prstGeom prst="rect">
              <a:avLst/>
            </a:prstGeom>
          </p:spPr>
          <p:txBody>
            <a:bodyPr vert="horz" lIns="0" tIns="34290" rIns="0" bIns="34290" rtlCol="0">
              <a:noAutofit/>
            </a:bodyPr>
            <a:lstStyle>
              <a:lvl1pPr marL="91440" indent="-91440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GB" sz="1600" b="1" dirty="0">
                  <a:solidFill>
                    <a:schemeClr val="accent5"/>
                  </a:solidFill>
                  <a:latin typeface="+mj-lt"/>
                </a:rPr>
                <a:t>Vector-space representation </a:t>
              </a:r>
              <a:r>
                <a:rPr lang="en-GB" sz="1600" dirty="0">
                  <a:solidFill>
                    <a:schemeClr val="tx1"/>
                  </a:solidFill>
                  <a:latin typeface="+mj-lt"/>
                </a:rPr>
                <a:t/>
              </a:r>
              <a:br>
                <a:rPr lang="en-GB" sz="1600" dirty="0">
                  <a:solidFill>
                    <a:schemeClr val="tx1"/>
                  </a:solidFill>
                  <a:latin typeface="+mj-lt"/>
                </a:rPr>
              </a:br>
              <a:r>
                <a:rPr lang="en-GB" sz="1600" dirty="0">
                  <a:solidFill>
                    <a:schemeClr val="tx1"/>
                  </a:solidFill>
                  <a:latin typeface="+mj-lt"/>
                </a:rPr>
                <a:t>of any word </a:t>
              </a:r>
              <a:r>
                <a:rPr lang="en-GB" sz="1600" i="1" dirty="0">
                  <a:solidFill>
                    <a:schemeClr val="tx1"/>
                  </a:solidFill>
                  <a:latin typeface="+mj-lt"/>
                </a:rPr>
                <a:t>v</a:t>
              </a:r>
              <a:r>
                <a:rPr lang="en-GB" sz="1600" dirty="0">
                  <a:solidFill>
                    <a:schemeClr val="tx1"/>
                  </a:solidFill>
                  <a:latin typeface="+mj-lt"/>
                </a:rPr>
                <a:t> </a:t>
              </a:r>
              <a:br>
                <a:rPr lang="en-GB" sz="1600" dirty="0">
                  <a:solidFill>
                    <a:schemeClr val="tx1"/>
                  </a:solidFill>
                  <a:latin typeface="+mj-lt"/>
                </a:rPr>
              </a:br>
              <a:r>
                <a:rPr lang="en-GB" sz="1600" dirty="0">
                  <a:solidFill>
                    <a:schemeClr val="tx1"/>
                  </a:solidFill>
                  <a:latin typeface="+mj-lt"/>
                </a:rPr>
                <a:t>in the vocabulary</a:t>
              </a:r>
              <a:br>
                <a:rPr lang="en-GB" sz="1600" dirty="0">
                  <a:solidFill>
                    <a:schemeClr val="tx1"/>
                  </a:solidFill>
                  <a:latin typeface="+mj-lt"/>
                </a:rPr>
              </a:br>
              <a:r>
                <a:rPr lang="en-GB" sz="1600" dirty="0">
                  <a:solidFill>
                    <a:schemeClr val="tx1"/>
                  </a:solidFill>
                  <a:latin typeface="+mj-lt"/>
                </a:rPr>
                <a:t>using a vector of </a:t>
              </a:r>
              <a:r>
                <a:rPr lang="en-GB" sz="1600" b="1" dirty="0">
                  <a:solidFill>
                    <a:schemeClr val="accent5"/>
                  </a:solidFill>
                  <a:latin typeface="+mj-lt"/>
                </a:rPr>
                <a:t>dimension </a:t>
              </a:r>
              <a:r>
                <a:rPr lang="en-GB" sz="1600" b="1" i="1" dirty="0">
                  <a:solidFill>
                    <a:schemeClr val="accent5"/>
                  </a:solidFill>
                  <a:latin typeface="+mj-lt"/>
                </a:rPr>
                <a:t>D</a:t>
              </a:r>
            </a:p>
            <a:p>
              <a:pPr marL="0" indent="0">
                <a:buNone/>
              </a:pPr>
              <a:r>
                <a:rPr lang="en-GB" sz="1600" dirty="0">
                  <a:latin typeface="+mj-lt"/>
                </a:rPr>
                <a:t>Also called</a:t>
              </a:r>
              <a:br>
                <a:rPr lang="en-GB" sz="1600" dirty="0">
                  <a:latin typeface="+mj-lt"/>
                </a:rPr>
              </a:br>
              <a:r>
                <a:rPr lang="en-GB" sz="1600" b="1" dirty="0">
                  <a:latin typeface="+mj-lt"/>
                </a:rPr>
                <a:t>distributed representation</a:t>
              </a:r>
              <a:endParaRPr lang="en-GB" sz="1600" dirty="0">
                <a:latin typeface="+mj-lt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368160" y="3772939"/>
            <a:ext cx="3553842" cy="2471497"/>
            <a:chOff x="4844160" y="3227510"/>
            <a:chExt cx="3553842" cy="2471497"/>
          </a:xfrm>
        </p:grpSpPr>
        <p:graphicFrame>
          <p:nvGraphicFramePr>
            <p:cNvPr id="28" name="Object 27"/>
            <p:cNvGraphicFramePr>
              <a:graphicFrameLocks noChangeAspect="1"/>
            </p:cNvGraphicFramePr>
            <p:nvPr>
              <p:extLst/>
            </p:nvPr>
          </p:nvGraphicFramePr>
          <p:xfrm>
            <a:off x="7561402" y="3227510"/>
            <a:ext cx="513159" cy="3917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704" name="Equation" r:id="rId7" imgW="342720" imgH="241200" progId="Equation.3">
                    <p:embed/>
                  </p:oleObj>
                </mc:Choice>
                <mc:Fallback>
                  <p:oleObj name="Equation" r:id="rId7" imgW="342720" imgH="2412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7561402" y="3227510"/>
                          <a:ext cx="513159" cy="39171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6" name="AutoShape 118"/>
            <p:cNvSpPr>
              <a:spLocks/>
            </p:cNvSpPr>
            <p:nvPr/>
          </p:nvSpPr>
          <p:spPr bwMode="auto">
            <a:xfrm>
              <a:off x="8116717" y="3367167"/>
              <a:ext cx="281285" cy="770186"/>
            </a:xfrm>
            <a:prstGeom prst="roundRect">
              <a:avLst>
                <a:gd name="adj" fmla="val 35713"/>
              </a:avLst>
            </a:prstGeom>
            <a:solidFill>
              <a:schemeClr val="accent5"/>
            </a:solidFill>
            <a:ln w="25400" cap="flat">
              <a:solidFill>
                <a:srgbClr val="4D4D4D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127000" dist="76199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 anchor="ctr"/>
            <a:lstStyle>
              <a:lvl1pPr algn="l">
                <a:defRPr sz="1200">
                  <a:solidFill>
                    <a:schemeClr val="tx1"/>
                  </a:solidFill>
                  <a:latin typeface="Gill Sans" charset="0"/>
                </a:defRPr>
              </a:lvl1pPr>
              <a:lvl2pPr algn="l">
                <a:defRPr sz="1200">
                  <a:solidFill>
                    <a:schemeClr val="tx1"/>
                  </a:solidFill>
                  <a:latin typeface="Gill Sans" charset="0"/>
                </a:defRPr>
              </a:lvl2pPr>
              <a:lvl3pPr algn="l">
                <a:defRPr sz="1200">
                  <a:solidFill>
                    <a:schemeClr val="tx1"/>
                  </a:solidFill>
                  <a:latin typeface="Gill Sans" charset="0"/>
                </a:defRPr>
              </a:lvl3pPr>
              <a:lvl4pPr algn="l">
                <a:defRPr sz="1200">
                  <a:solidFill>
                    <a:schemeClr val="tx1"/>
                  </a:solidFill>
                  <a:latin typeface="Gill Sans" charset="0"/>
                </a:defRPr>
              </a:lvl4pPr>
              <a:lvl5pPr algn="l">
                <a:defRPr sz="1200">
                  <a:solidFill>
                    <a:schemeClr val="tx1"/>
                  </a:solidFill>
                  <a:latin typeface="Gill Sans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" charset="0"/>
                </a:defRPr>
              </a:lvl9pPr>
            </a:lstStyle>
            <a:p>
              <a:pPr algn="ctr"/>
              <a:r>
                <a:rPr lang="en-GB" sz="1350" b="1" dirty="0">
                  <a:solidFill>
                    <a:schemeClr val="bg1"/>
                  </a:solidFill>
                </a:rPr>
                <a:t>z</a:t>
              </a:r>
              <a:r>
                <a:rPr lang="en-GB" sz="1350" i="1" baseline="-25000" dirty="0">
                  <a:solidFill>
                    <a:schemeClr val="bg1"/>
                  </a:solidFill>
                </a:rPr>
                <a:t>t-1</a:t>
              </a:r>
              <a:endParaRPr lang="en-US" sz="1350" baseline="-60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Gill Sans" charset="0"/>
                <a:cs typeface="Gill Sans" charset="0"/>
              </a:endParaRPr>
            </a:p>
          </p:txBody>
        </p:sp>
        <p:sp>
          <p:nvSpPr>
            <p:cNvPr id="47" name="AutoShape 118"/>
            <p:cNvSpPr>
              <a:spLocks/>
            </p:cNvSpPr>
            <p:nvPr/>
          </p:nvSpPr>
          <p:spPr bwMode="auto">
            <a:xfrm>
              <a:off x="8116717" y="4151527"/>
              <a:ext cx="281285" cy="770186"/>
            </a:xfrm>
            <a:prstGeom prst="roundRect">
              <a:avLst>
                <a:gd name="adj" fmla="val 35713"/>
              </a:avLst>
            </a:prstGeom>
            <a:solidFill>
              <a:schemeClr val="accent5"/>
            </a:solidFill>
            <a:ln w="25400" cap="flat">
              <a:solidFill>
                <a:srgbClr val="4D4D4D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127000" dist="76199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 anchor="ctr"/>
            <a:lstStyle>
              <a:lvl1pPr algn="l">
                <a:defRPr sz="1200">
                  <a:solidFill>
                    <a:schemeClr val="tx1"/>
                  </a:solidFill>
                  <a:latin typeface="Gill Sans" charset="0"/>
                </a:defRPr>
              </a:lvl1pPr>
              <a:lvl2pPr algn="l">
                <a:defRPr sz="1200">
                  <a:solidFill>
                    <a:schemeClr val="tx1"/>
                  </a:solidFill>
                  <a:latin typeface="Gill Sans" charset="0"/>
                </a:defRPr>
              </a:lvl2pPr>
              <a:lvl3pPr algn="l">
                <a:defRPr sz="1200">
                  <a:solidFill>
                    <a:schemeClr val="tx1"/>
                  </a:solidFill>
                  <a:latin typeface="Gill Sans" charset="0"/>
                </a:defRPr>
              </a:lvl3pPr>
              <a:lvl4pPr algn="l">
                <a:defRPr sz="1200">
                  <a:solidFill>
                    <a:schemeClr val="tx1"/>
                  </a:solidFill>
                  <a:latin typeface="Gill Sans" charset="0"/>
                </a:defRPr>
              </a:lvl4pPr>
              <a:lvl5pPr algn="l">
                <a:defRPr sz="1200">
                  <a:solidFill>
                    <a:schemeClr val="tx1"/>
                  </a:solidFill>
                  <a:latin typeface="Gill Sans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" charset="0"/>
                </a:defRPr>
              </a:lvl9pPr>
            </a:lstStyle>
            <a:p>
              <a:pPr algn="ctr"/>
              <a:r>
                <a:rPr lang="en-GB" sz="1350" b="1" dirty="0">
                  <a:solidFill>
                    <a:schemeClr val="bg1"/>
                  </a:solidFill>
                </a:rPr>
                <a:t>z</a:t>
              </a:r>
              <a:r>
                <a:rPr lang="en-GB" sz="1350" i="1" baseline="-25000" dirty="0">
                  <a:solidFill>
                    <a:schemeClr val="bg1"/>
                  </a:solidFill>
                </a:rPr>
                <a:t>t-2</a:t>
              </a:r>
              <a:endParaRPr lang="en-US" sz="1350" baseline="-60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Gill Sans" charset="0"/>
                <a:cs typeface="Gill Sans" charset="0"/>
              </a:endParaRPr>
            </a:p>
          </p:txBody>
        </p:sp>
        <p:sp>
          <p:nvSpPr>
            <p:cNvPr id="48" name="AutoShape 118"/>
            <p:cNvSpPr>
              <a:spLocks/>
            </p:cNvSpPr>
            <p:nvPr/>
          </p:nvSpPr>
          <p:spPr bwMode="auto">
            <a:xfrm>
              <a:off x="8116717" y="4928821"/>
              <a:ext cx="281285" cy="770186"/>
            </a:xfrm>
            <a:prstGeom prst="roundRect">
              <a:avLst>
                <a:gd name="adj" fmla="val 35713"/>
              </a:avLst>
            </a:prstGeom>
            <a:solidFill>
              <a:schemeClr val="accent5"/>
            </a:solidFill>
            <a:ln w="25400" cap="flat">
              <a:solidFill>
                <a:srgbClr val="4D4D4D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127000" dist="76199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 anchor="ctr"/>
            <a:lstStyle>
              <a:lvl1pPr algn="l">
                <a:defRPr sz="1200">
                  <a:solidFill>
                    <a:schemeClr val="tx1"/>
                  </a:solidFill>
                  <a:latin typeface="Gill Sans" charset="0"/>
                </a:defRPr>
              </a:lvl1pPr>
              <a:lvl2pPr algn="l">
                <a:defRPr sz="1200">
                  <a:solidFill>
                    <a:schemeClr val="tx1"/>
                  </a:solidFill>
                  <a:latin typeface="Gill Sans" charset="0"/>
                </a:defRPr>
              </a:lvl2pPr>
              <a:lvl3pPr algn="l">
                <a:defRPr sz="1200">
                  <a:solidFill>
                    <a:schemeClr val="tx1"/>
                  </a:solidFill>
                  <a:latin typeface="Gill Sans" charset="0"/>
                </a:defRPr>
              </a:lvl3pPr>
              <a:lvl4pPr algn="l">
                <a:defRPr sz="1200">
                  <a:solidFill>
                    <a:schemeClr val="tx1"/>
                  </a:solidFill>
                  <a:latin typeface="Gill Sans" charset="0"/>
                </a:defRPr>
              </a:lvl4pPr>
              <a:lvl5pPr algn="l">
                <a:defRPr sz="1200">
                  <a:solidFill>
                    <a:schemeClr val="tx1"/>
                  </a:solidFill>
                  <a:latin typeface="Gill Sans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" charset="0"/>
                </a:defRPr>
              </a:lvl9pPr>
            </a:lstStyle>
            <a:p>
              <a:pPr algn="ctr"/>
              <a:r>
                <a:rPr lang="en-GB" sz="1350" b="1" dirty="0">
                  <a:solidFill>
                    <a:schemeClr val="bg1"/>
                  </a:solidFill>
                </a:rPr>
                <a:t>z</a:t>
              </a:r>
              <a:r>
                <a:rPr lang="en-GB" sz="1350" i="1" baseline="-25000" dirty="0">
                  <a:solidFill>
                    <a:schemeClr val="bg1"/>
                  </a:solidFill>
                </a:rPr>
                <a:t>t-1</a:t>
              </a:r>
              <a:endParaRPr lang="en-US" sz="1350" baseline="-60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Gill Sans" charset="0"/>
                <a:cs typeface="Gill Sans" charset="0"/>
              </a:endParaRPr>
            </a:p>
          </p:txBody>
        </p:sp>
        <p:sp>
          <p:nvSpPr>
            <p:cNvPr id="57" name="Content Placeholder 2"/>
            <p:cNvSpPr txBox="1">
              <a:spLocks/>
            </p:cNvSpPr>
            <p:nvPr/>
          </p:nvSpPr>
          <p:spPr>
            <a:xfrm>
              <a:off x="4844160" y="4005277"/>
              <a:ext cx="2973822" cy="1174937"/>
            </a:xfrm>
            <a:prstGeom prst="rect">
              <a:avLst/>
            </a:prstGeom>
          </p:spPr>
          <p:txBody>
            <a:bodyPr vert="horz" lIns="0" tIns="34290" rIns="0" bIns="34290" rtlCol="0">
              <a:noAutofit/>
            </a:bodyPr>
            <a:lstStyle>
              <a:lvl1pPr marL="91440" indent="-91440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GB" sz="1600" b="1" dirty="0">
                  <a:solidFill>
                    <a:schemeClr val="accent5"/>
                  </a:solidFill>
                  <a:latin typeface="+mj-lt"/>
                </a:rPr>
                <a:t>Vector-space representation </a:t>
              </a:r>
              <a:r>
                <a:rPr lang="en-GB" sz="1600" dirty="0">
                  <a:solidFill>
                    <a:schemeClr val="tx1"/>
                  </a:solidFill>
                  <a:latin typeface="+mj-lt"/>
                </a:rPr>
                <a:t/>
              </a:r>
              <a:br>
                <a:rPr lang="en-GB" sz="1600" dirty="0">
                  <a:solidFill>
                    <a:schemeClr val="tx1"/>
                  </a:solidFill>
                  <a:latin typeface="+mj-lt"/>
                </a:rPr>
              </a:br>
              <a:r>
                <a:rPr lang="en-GB" sz="1600" dirty="0">
                  <a:solidFill>
                    <a:schemeClr val="tx1"/>
                  </a:solidFill>
                  <a:latin typeface="+mj-lt"/>
                </a:rPr>
                <a:t>of the </a:t>
              </a:r>
              <a:r>
                <a:rPr lang="en-GB" sz="1600" b="1" i="1" dirty="0" err="1">
                  <a:solidFill>
                    <a:schemeClr val="tx2"/>
                  </a:solidFill>
                  <a:latin typeface="+mj-lt"/>
                </a:rPr>
                <a:t>t</a:t>
              </a:r>
              <a:r>
                <a:rPr lang="en-GB" sz="1600" b="1" baseline="30000" dirty="0" err="1">
                  <a:solidFill>
                    <a:schemeClr val="tx2"/>
                  </a:solidFill>
                  <a:latin typeface="+mj-lt"/>
                </a:rPr>
                <a:t>th</a:t>
              </a:r>
              <a:r>
                <a:rPr lang="en-GB" sz="1600" b="1" dirty="0">
                  <a:solidFill>
                    <a:schemeClr val="tx2"/>
                  </a:solidFill>
                  <a:latin typeface="+mj-lt"/>
                </a:rPr>
                <a:t> word history</a:t>
              </a:r>
              <a:r>
                <a:rPr lang="en-GB" sz="1600" dirty="0">
                  <a:solidFill>
                    <a:schemeClr val="tx1"/>
                  </a:solidFill>
                  <a:latin typeface="+mj-lt"/>
                </a:rPr>
                <a:t>:</a:t>
              </a:r>
              <a:br>
                <a:rPr lang="en-GB" sz="1600" dirty="0">
                  <a:solidFill>
                    <a:schemeClr val="tx1"/>
                  </a:solidFill>
                  <a:latin typeface="+mj-lt"/>
                </a:rPr>
              </a:br>
              <a:r>
                <a:rPr lang="en-GB" sz="1600" dirty="0">
                  <a:solidFill>
                    <a:schemeClr val="tx1"/>
                  </a:solidFill>
                  <a:latin typeface="+mj-lt"/>
                </a:rPr>
                <a:t>e.g., concatenation </a:t>
              </a:r>
              <a:br>
                <a:rPr lang="en-GB" sz="1600" dirty="0">
                  <a:solidFill>
                    <a:schemeClr val="tx1"/>
                  </a:solidFill>
                  <a:latin typeface="+mj-lt"/>
                </a:rPr>
              </a:br>
              <a:r>
                <a:rPr lang="en-GB" sz="1600" dirty="0">
                  <a:solidFill>
                    <a:schemeClr val="tx1"/>
                  </a:solidFill>
                  <a:latin typeface="+mj-lt"/>
                </a:rPr>
                <a:t>of </a:t>
              </a:r>
              <a:r>
                <a:rPr lang="en-GB" sz="1600" i="1" dirty="0">
                  <a:solidFill>
                    <a:schemeClr val="tx1"/>
                  </a:solidFill>
                  <a:latin typeface="+mj-lt"/>
                </a:rPr>
                <a:t>n</a:t>
              </a:r>
              <a:r>
                <a:rPr lang="en-GB" sz="1600" dirty="0">
                  <a:solidFill>
                    <a:schemeClr val="tx1"/>
                  </a:solidFill>
                  <a:latin typeface="+mj-lt"/>
                </a:rPr>
                <a:t>-1 vectors of size </a:t>
              </a:r>
              <a:r>
                <a:rPr lang="en-GB" sz="1600" i="1" dirty="0">
                  <a:solidFill>
                    <a:schemeClr val="tx1"/>
                  </a:solidFill>
                  <a:latin typeface="+mj-lt"/>
                </a:rPr>
                <a:t>D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6368161" y="2091129"/>
            <a:ext cx="3553843" cy="1223093"/>
            <a:chOff x="4844160" y="2307695"/>
            <a:chExt cx="3553843" cy="1223093"/>
          </a:xfrm>
        </p:grpSpPr>
        <p:graphicFrame>
          <p:nvGraphicFramePr>
            <p:cNvPr id="32" name="Object 31"/>
            <p:cNvGraphicFramePr>
              <a:graphicFrameLocks noChangeAspect="1"/>
            </p:cNvGraphicFramePr>
            <p:nvPr>
              <p:extLst/>
            </p:nvPr>
          </p:nvGraphicFramePr>
          <p:xfrm>
            <a:off x="7824650" y="2307695"/>
            <a:ext cx="227410" cy="3702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705" name="Equation" r:id="rId9" imgW="152280" imgH="228600" progId="Equation.3">
                    <p:embed/>
                  </p:oleObj>
                </mc:Choice>
                <mc:Fallback>
                  <p:oleObj name="Equation" r:id="rId9" imgW="152280" imgH="2286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7824650" y="2307695"/>
                          <a:ext cx="227410" cy="37028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5" name="AutoShape 117"/>
            <p:cNvSpPr>
              <a:spLocks/>
            </p:cNvSpPr>
            <p:nvPr/>
          </p:nvSpPr>
          <p:spPr bwMode="auto">
            <a:xfrm>
              <a:off x="8116718" y="2418927"/>
              <a:ext cx="281285" cy="770186"/>
            </a:xfrm>
            <a:prstGeom prst="roundRect">
              <a:avLst>
                <a:gd name="adj" fmla="val 35713"/>
              </a:avLst>
            </a:prstGeom>
            <a:solidFill>
              <a:schemeClr val="accent5"/>
            </a:solidFill>
            <a:ln w="25400" cap="flat">
              <a:solidFill>
                <a:srgbClr val="4D4D4D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127000" dist="76199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 anchor="ctr"/>
            <a:lstStyle>
              <a:lvl1pPr algn="l">
                <a:defRPr sz="1200">
                  <a:solidFill>
                    <a:schemeClr val="tx1"/>
                  </a:solidFill>
                  <a:latin typeface="Gill Sans" charset="0"/>
                </a:defRPr>
              </a:lvl1pPr>
              <a:lvl2pPr algn="l">
                <a:defRPr sz="1200">
                  <a:solidFill>
                    <a:schemeClr val="tx1"/>
                  </a:solidFill>
                  <a:latin typeface="Gill Sans" charset="0"/>
                </a:defRPr>
              </a:lvl2pPr>
              <a:lvl3pPr algn="l">
                <a:defRPr sz="1200">
                  <a:solidFill>
                    <a:schemeClr val="tx1"/>
                  </a:solidFill>
                  <a:latin typeface="Gill Sans" charset="0"/>
                </a:defRPr>
              </a:lvl3pPr>
              <a:lvl4pPr algn="l">
                <a:defRPr sz="1200">
                  <a:solidFill>
                    <a:schemeClr val="tx1"/>
                  </a:solidFill>
                  <a:latin typeface="Gill Sans" charset="0"/>
                </a:defRPr>
              </a:lvl4pPr>
              <a:lvl5pPr algn="l">
                <a:defRPr sz="1200">
                  <a:solidFill>
                    <a:schemeClr val="tx1"/>
                  </a:solidFill>
                  <a:latin typeface="Gill Sans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" charset="0"/>
                </a:defRPr>
              </a:lvl9pPr>
            </a:lstStyle>
            <a:p>
              <a:pPr algn="ctr"/>
              <a:r>
                <a:rPr lang="en-GB" sz="1800" b="1" dirty="0" err="1">
                  <a:solidFill>
                    <a:schemeClr val="bg1"/>
                  </a:solidFill>
                </a:rPr>
                <a:t>ẑ</a:t>
              </a:r>
              <a:r>
                <a:rPr lang="en-GB" sz="1800" i="1" baseline="-25000" dirty="0" err="1">
                  <a:solidFill>
                    <a:schemeClr val="bg1"/>
                  </a:solidFill>
                </a:rPr>
                <a:t>t</a:t>
              </a:r>
              <a:endParaRPr lang="en-US" sz="1800" baseline="-60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Gill Sans" charset="0"/>
                <a:cs typeface="Gill Sans" charset="0"/>
              </a:endParaRPr>
            </a:p>
          </p:txBody>
        </p:sp>
        <p:sp>
          <p:nvSpPr>
            <p:cNvPr id="40" name="Content Placeholder 2"/>
            <p:cNvSpPr txBox="1">
              <a:spLocks/>
            </p:cNvSpPr>
            <p:nvPr/>
          </p:nvSpPr>
          <p:spPr>
            <a:xfrm>
              <a:off x="4844160" y="2355851"/>
              <a:ext cx="2980490" cy="1174937"/>
            </a:xfrm>
            <a:prstGeom prst="rect">
              <a:avLst/>
            </a:prstGeom>
          </p:spPr>
          <p:txBody>
            <a:bodyPr vert="horz" lIns="0" tIns="34290" rIns="0" bIns="34290" rtlCol="0">
              <a:noAutofit/>
            </a:bodyPr>
            <a:lstStyle>
              <a:lvl1pPr marL="91440" indent="-91440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GB" sz="1600" b="1" dirty="0">
                  <a:solidFill>
                    <a:schemeClr val="accent5"/>
                  </a:solidFill>
                  <a:latin typeface="+mj-lt"/>
                </a:rPr>
                <a:t>Vector-space representation</a:t>
              </a:r>
              <a:r>
                <a:rPr lang="en-GB" sz="1600" dirty="0">
                  <a:solidFill>
                    <a:schemeClr val="tx1"/>
                  </a:solidFill>
                  <a:latin typeface="+mj-lt"/>
                </a:rPr>
                <a:t/>
              </a:r>
              <a:br>
                <a:rPr lang="en-GB" sz="1600" dirty="0">
                  <a:solidFill>
                    <a:schemeClr val="tx1"/>
                  </a:solidFill>
                  <a:latin typeface="+mj-lt"/>
                </a:rPr>
              </a:br>
              <a:r>
                <a:rPr lang="en-GB" sz="1600" dirty="0">
                  <a:solidFill>
                    <a:schemeClr val="tx1"/>
                  </a:solidFill>
                  <a:latin typeface="+mj-lt"/>
                </a:rPr>
                <a:t>of the prediction </a:t>
              </a:r>
              <a:br>
                <a:rPr lang="en-GB" sz="1600" dirty="0">
                  <a:solidFill>
                    <a:schemeClr val="tx1"/>
                  </a:solidFill>
                  <a:latin typeface="+mj-lt"/>
                </a:rPr>
              </a:br>
              <a:r>
                <a:rPr lang="en-GB" sz="1600" dirty="0">
                  <a:solidFill>
                    <a:schemeClr val="tx1"/>
                  </a:solidFill>
                  <a:latin typeface="+mj-lt"/>
                </a:rPr>
                <a:t>of </a:t>
              </a:r>
              <a:r>
                <a:rPr lang="en-GB" sz="1600" b="1" dirty="0">
                  <a:solidFill>
                    <a:schemeClr val="tx2"/>
                  </a:solidFill>
                  <a:latin typeface="+mj-lt"/>
                </a:rPr>
                <a:t>target word </a:t>
              </a:r>
              <a:r>
                <a:rPr lang="en-GB" sz="1600" b="1" i="1" dirty="0" err="1">
                  <a:solidFill>
                    <a:schemeClr val="tx2"/>
                  </a:solidFill>
                  <a:latin typeface="+mj-lt"/>
                </a:rPr>
                <a:t>w</a:t>
              </a:r>
              <a:r>
                <a:rPr lang="en-GB" sz="1600" b="1" i="1" baseline="-25000" dirty="0" err="1">
                  <a:solidFill>
                    <a:schemeClr val="tx2"/>
                  </a:solidFill>
                  <a:latin typeface="+mj-lt"/>
                </a:rPr>
                <a:t>t</a:t>
              </a:r>
              <a:r>
                <a:rPr lang="en-GB" sz="1600" b="1" dirty="0">
                  <a:solidFill>
                    <a:schemeClr val="tx2"/>
                  </a:solidFill>
                  <a:latin typeface="+mj-lt"/>
                </a:rPr>
                <a:t/>
              </a:r>
              <a:br>
                <a:rPr lang="en-GB" sz="1600" b="1" dirty="0">
                  <a:solidFill>
                    <a:schemeClr val="tx2"/>
                  </a:solidFill>
                  <a:latin typeface="+mj-lt"/>
                </a:rPr>
              </a:br>
              <a:r>
                <a:rPr lang="en-GB" sz="1600" dirty="0">
                  <a:solidFill>
                    <a:schemeClr val="tx1"/>
                  </a:solidFill>
                  <a:latin typeface="+mj-lt"/>
                </a:rPr>
                <a:t>(we predict a vector of size </a:t>
              </a:r>
              <a:r>
                <a:rPr lang="en-GB" sz="1600" i="1" dirty="0">
                  <a:solidFill>
                    <a:schemeClr val="tx1"/>
                  </a:solidFill>
                  <a:latin typeface="+mj-lt"/>
                </a:rPr>
                <a:t>D</a:t>
              </a:r>
              <a:r>
                <a:rPr lang="en-GB" sz="1600" dirty="0">
                  <a:solidFill>
                    <a:schemeClr val="tx1"/>
                  </a:solidFill>
                  <a:latin typeface="+mj-lt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08010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continuous space language models</a:t>
            </a:r>
          </a:p>
        </p:txBody>
      </p:sp>
      <p:sp>
        <p:nvSpPr>
          <p:cNvPr id="63" name="Slide Number Placeholder 6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8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sz="2600" dirty="0"/>
              <a:t>Input:</a:t>
            </a:r>
          </a:p>
          <a:p>
            <a:pPr lvl="1"/>
            <a:r>
              <a:rPr lang="en-GB" dirty="0"/>
              <a:t>word history (</a:t>
            </a:r>
            <a:r>
              <a:rPr lang="en-GB" b="1" dirty="0">
                <a:solidFill>
                  <a:schemeClr val="tx2"/>
                </a:solidFill>
              </a:rPr>
              <a:t>one-hot </a:t>
            </a:r>
            <a:r>
              <a:rPr lang="en-GB" dirty="0"/>
              <a:t>or </a:t>
            </a:r>
            <a:r>
              <a:rPr lang="en-GB" b="1" dirty="0">
                <a:solidFill>
                  <a:schemeClr val="accent5"/>
                </a:solidFill>
              </a:rPr>
              <a:t>distributed representation</a:t>
            </a:r>
            <a:r>
              <a:rPr lang="en-GB" dirty="0"/>
              <a:t>)</a:t>
            </a:r>
            <a:endParaRPr lang="en-GB" sz="1800" dirty="0"/>
          </a:p>
          <a:p>
            <a:r>
              <a:rPr lang="en-GB" sz="2600" dirty="0"/>
              <a:t>Output:</a:t>
            </a:r>
          </a:p>
          <a:p>
            <a:pPr lvl="1"/>
            <a:r>
              <a:rPr lang="en-GB" dirty="0"/>
              <a:t>target word (</a:t>
            </a:r>
            <a:r>
              <a:rPr lang="en-GB" b="1" dirty="0">
                <a:solidFill>
                  <a:schemeClr val="tx2"/>
                </a:solidFill>
              </a:rPr>
              <a:t>one-hot </a:t>
            </a:r>
            <a:r>
              <a:rPr lang="en-GB" dirty="0"/>
              <a:t>or </a:t>
            </a:r>
            <a:r>
              <a:rPr lang="en-GB" b="1" dirty="0">
                <a:solidFill>
                  <a:schemeClr val="accent5"/>
                </a:solidFill>
              </a:rPr>
              <a:t>distributed representation</a:t>
            </a:r>
            <a:r>
              <a:rPr lang="en-GB" dirty="0"/>
              <a:t>)</a:t>
            </a:r>
            <a:endParaRPr lang="en-GB" sz="1800" dirty="0"/>
          </a:p>
          <a:p>
            <a:r>
              <a:rPr lang="en-GB" sz="2600" b="1" dirty="0"/>
              <a:t>Function</a:t>
            </a:r>
            <a:r>
              <a:rPr lang="en-GB" sz="2600" dirty="0"/>
              <a:t> that </a:t>
            </a:r>
            <a:r>
              <a:rPr lang="en-GB" sz="2600" b="1" dirty="0"/>
              <a:t>approximates </a:t>
            </a:r>
            <a:r>
              <a:rPr lang="en-GB" sz="2600" dirty="0"/>
              <a:t>word likelihood:</a:t>
            </a:r>
          </a:p>
          <a:p>
            <a:pPr lvl="1"/>
            <a:r>
              <a:rPr lang="en-GB" dirty="0">
                <a:ea typeface="Times" charset="0"/>
                <a:cs typeface="Times" charset="0"/>
              </a:rPr>
              <a:t>Linear transform </a:t>
            </a:r>
          </a:p>
          <a:p>
            <a:pPr lvl="1"/>
            <a:r>
              <a:rPr lang="en-GB" dirty="0">
                <a:ea typeface="Times" charset="0"/>
                <a:cs typeface="Times" charset="0"/>
              </a:rPr>
              <a:t>Feed-forward neural network</a:t>
            </a:r>
            <a:endParaRPr lang="en-GB" dirty="0">
              <a:solidFill>
                <a:schemeClr val="accent1"/>
              </a:solidFill>
              <a:ea typeface="Times" charset="0"/>
              <a:cs typeface="Times" charset="0"/>
            </a:endParaRPr>
          </a:p>
          <a:p>
            <a:pPr lvl="1"/>
            <a:r>
              <a:rPr lang="en-GB" dirty="0">
                <a:ea typeface="Times" charset="0"/>
                <a:cs typeface="Times" charset="0"/>
              </a:rPr>
              <a:t>Recurrent neural network</a:t>
            </a:r>
          </a:p>
          <a:p>
            <a:pPr lvl="1"/>
            <a:r>
              <a:rPr lang="en-GB" dirty="0">
                <a:ea typeface="Times" charset="0"/>
                <a:cs typeface="Times" charset="0"/>
              </a:rPr>
              <a:t>Continuous bag-of-words</a:t>
            </a:r>
          </a:p>
          <a:p>
            <a:pPr lvl="1"/>
            <a:r>
              <a:rPr lang="en-GB" dirty="0">
                <a:ea typeface="Times" charset="0"/>
                <a:cs typeface="Times" charset="0"/>
              </a:rPr>
              <a:t>Skip-gram</a:t>
            </a:r>
          </a:p>
          <a:p>
            <a:pPr lvl="1"/>
            <a:r>
              <a:rPr lang="en-GB" dirty="0">
                <a:ea typeface="Times" charset="0"/>
                <a:cs typeface="Times" charset="0"/>
              </a:rPr>
              <a:t>…</a:t>
            </a:r>
            <a:endParaRPr lang="en-GB" sz="1800" dirty="0">
              <a:ea typeface="Times" charset="0"/>
              <a:cs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1188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Learning continuous space language models</a:t>
            </a:r>
            <a:endParaRPr lang="en-GB" dirty="0"/>
          </a:p>
        </p:txBody>
      </p:sp>
      <p:sp>
        <p:nvSpPr>
          <p:cNvPr id="63" name="Slide Number Placeholder 6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9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How do we </a:t>
            </a:r>
            <a:r>
              <a:rPr lang="en-GB" b="1" dirty="0">
                <a:solidFill>
                  <a:schemeClr val="accent5"/>
                </a:solidFill>
              </a:rPr>
              <a:t>learn the word representations z</a:t>
            </a:r>
            <a:r>
              <a:rPr lang="en-GB" dirty="0">
                <a:solidFill>
                  <a:schemeClr val="accent5"/>
                </a:solidFill>
              </a:rPr>
              <a:t> </a:t>
            </a:r>
            <a:r>
              <a:rPr lang="en-GB" dirty="0" smtClean="0"/>
              <a:t>for </a:t>
            </a:r>
            <a:r>
              <a:rPr lang="en-GB" dirty="0"/>
              <a:t>each word in the vocabulary</a:t>
            </a:r>
            <a:r>
              <a:rPr lang="en-GB" dirty="0" smtClean="0"/>
              <a:t>?</a:t>
            </a:r>
          </a:p>
          <a:p>
            <a:endParaRPr lang="en-GB" dirty="0"/>
          </a:p>
          <a:p>
            <a:r>
              <a:rPr lang="en-GB" dirty="0"/>
              <a:t>How do we </a:t>
            </a:r>
            <a:r>
              <a:rPr lang="en-GB" b="1" dirty="0"/>
              <a:t>learn the model </a:t>
            </a:r>
            <a:r>
              <a:rPr lang="en-GB" dirty="0"/>
              <a:t>that predicts </a:t>
            </a:r>
            <a:r>
              <a:rPr lang="en-GB" dirty="0" smtClean="0"/>
              <a:t>the </a:t>
            </a:r>
            <a:r>
              <a:rPr lang="en-GB" dirty="0"/>
              <a:t>next word or </a:t>
            </a:r>
            <a:r>
              <a:rPr lang="en-GB" dirty="0" smtClean="0"/>
              <a:t>its representation </a:t>
            </a:r>
            <a:r>
              <a:rPr lang="en-GB" dirty="0" err="1" smtClean="0"/>
              <a:t>ẑ</a:t>
            </a:r>
            <a:r>
              <a:rPr lang="en-GB" i="1" baseline="-25000" dirty="0" err="1" smtClean="0"/>
              <a:t>t</a:t>
            </a:r>
            <a:r>
              <a:rPr lang="en-GB" dirty="0" smtClean="0"/>
              <a:t> given </a:t>
            </a:r>
            <a:r>
              <a:rPr lang="en-GB" dirty="0"/>
              <a:t>a word history?</a:t>
            </a:r>
          </a:p>
          <a:p>
            <a:endParaRPr lang="en-GB" dirty="0"/>
          </a:p>
          <a:p>
            <a:r>
              <a:rPr lang="en-GB" dirty="0"/>
              <a:t>Simultaneous learning of </a:t>
            </a:r>
            <a:r>
              <a:rPr lang="en-GB" b="1" dirty="0"/>
              <a:t>model</a:t>
            </a:r>
            <a:r>
              <a:rPr lang="en-GB" dirty="0"/>
              <a:t> </a:t>
            </a:r>
            <a:r>
              <a:rPr lang="en-GB" dirty="0" smtClean="0"/>
              <a:t>and </a:t>
            </a:r>
            <a:r>
              <a:rPr lang="en-GB" b="1" dirty="0" smtClean="0">
                <a:solidFill>
                  <a:schemeClr val="accent5"/>
                </a:solidFill>
              </a:rPr>
              <a:t>representation</a:t>
            </a:r>
            <a:endParaRPr lang="en-GB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3255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1893</TotalTime>
  <Words>1893</Words>
  <Application>Microsoft Macintosh PowerPoint</Application>
  <PresentationFormat>Widescreen</PresentationFormat>
  <Paragraphs>347</Paragraphs>
  <Slides>39</Slides>
  <Notes>25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52" baseType="lpstr">
      <vt:lpstr>Arial</vt:lpstr>
      <vt:lpstr>Calibri</vt:lpstr>
      <vt:lpstr>Calibri Light</vt:lpstr>
      <vt:lpstr>Cambria Math</vt:lpstr>
      <vt:lpstr>Courier New</vt:lpstr>
      <vt:lpstr>DengXian</vt:lpstr>
      <vt:lpstr>DengXian Light</vt:lpstr>
      <vt:lpstr>Gill Sans</vt:lpstr>
      <vt:lpstr>Symbol</vt:lpstr>
      <vt:lpstr>Times</vt:lpstr>
      <vt:lpstr>Times New Roman</vt:lpstr>
      <vt:lpstr>Office Theme</vt:lpstr>
      <vt:lpstr>Equation</vt:lpstr>
      <vt:lpstr>Lecture 12: Neural Language Models</vt:lpstr>
      <vt:lpstr>Smoothing as Optimization: Conditional Modeling</vt:lpstr>
      <vt:lpstr>More complex assumption?</vt:lpstr>
      <vt:lpstr>Neural language model</vt:lpstr>
      <vt:lpstr>Why?</vt:lpstr>
      <vt:lpstr>Continuous Space Language Models</vt:lpstr>
      <vt:lpstr>Vector-space representation of words</vt:lpstr>
      <vt:lpstr>Learning continuous space language models</vt:lpstr>
      <vt:lpstr>Learning continuous space language models</vt:lpstr>
      <vt:lpstr>Vector-space representation of words</vt:lpstr>
      <vt:lpstr>Loss function</vt:lpstr>
      <vt:lpstr>Neural Networks</vt:lpstr>
      <vt:lpstr>How NN Makes Predictions</vt:lpstr>
      <vt:lpstr>Learning the Parameters</vt:lpstr>
      <vt:lpstr>Backpropagation</vt:lpstr>
      <vt:lpstr>Recipe for Backpropagation</vt:lpstr>
      <vt:lpstr>PowerPoint Presentation</vt:lpstr>
      <vt:lpstr>Update the Parameters</vt:lpstr>
      <vt:lpstr>Recurrent Neural Networks (RNNs)</vt:lpstr>
      <vt:lpstr>Recurrent Neural Networks (RNNs)</vt:lpstr>
      <vt:lpstr>Recurrent Neural Networks (RNNs)</vt:lpstr>
      <vt:lpstr>RNN Extensions</vt:lpstr>
      <vt:lpstr>RNN Extensions</vt:lpstr>
      <vt:lpstr>Long-Term Dependencies</vt:lpstr>
      <vt:lpstr>Problem of Long-Term Dependencies</vt:lpstr>
      <vt:lpstr>Long Short Term Memory (LSTM)</vt:lpstr>
      <vt:lpstr>Difference between RNN and LSTM</vt:lpstr>
      <vt:lpstr>Core Idea Behind LSTM</vt:lpstr>
      <vt:lpstr>Step-by-Step LSTM Walk Through</vt:lpstr>
      <vt:lpstr>Step-by-Step LSTM Walk Through</vt:lpstr>
      <vt:lpstr>Step-by-Step LSTM Walk Through</vt:lpstr>
      <vt:lpstr>Step-by-Step LSTM Walk Through</vt:lpstr>
      <vt:lpstr>LSTMs Summary</vt:lpstr>
      <vt:lpstr>Neural language model</vt:lpstr>
      <vt:lpstr>Limitation of the Early Neural Language Model</vt:lpstr>
      <vt:lpstr>RNN Language Model</vt:lpstr>
      <vt:lpstr>Learning neural language models</vt:lpstr>
      <vt:lpstr>Maximizing the loss function</vt:lpstr>
      <vt:lpstr>Learning  neural language models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11: Smoothing for Language Models</dc:title>
  <dc:creator>Nanyun Peng</dc:creator>
  <cp:lastModifiedBy>Nanyun Peng</cp:lastModifiedBy>
  <cp:revision>55</cp:revision>
  <dcterms:created xsi:type="dcterms:W3CDTF">2018-09-24T07:33:58Z</dcterms:created>
  <dcterms:modified xsi:type="dcterms:W3CDTF">2018-09-28T05:56:26Z</dcterms:modified>
</cp:coreProperties>
</file>