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260" r:id="rId3"/>
    <p:sldId id="263" r:id="rId4"/>
    <p:sldId id="264" r:id="rId5"/>
    <p:sldId id="265" r:id="rId6"/>
    <p:sldId id="261" r:id="rId7"/>
    <p:sldId id="267" r:id="rId8"/>
    <p:sldId id="279" r:id="rId9"/>
    <p:sldId id="268" r:id="rId10"/>
    <p:sldId id="266" r:id="rId11"/>
    <p:sldId id="281" r:id="rId12"/>
    <p:sldId id="282" r:id="rId13"/>
    <p:sldId id="283" r:id="rId14"/>
    <p:sldId id="284" r:id="rId15"/>
    <p:sldId id="285" r:id="rId16"/>
    <p:sldId id="269" r:id="rId17"/>
    <p:sldId id="307" r:id="rId18"/>
    <p:sldId id="271" r:id="rId19"/>
    <p:sldId id="272" r:id="rId20"/>
    <p:sldId id="286" r:id="rId21"/>
    <p:sldId id="288" r:id="rId22"/>
    <p:sldId id="289" r:id="rId23"/>
    <p:sldId id="290" r:id="rId24"/>
    <p:sldId id="291" r:id="rId25"/>
    <p:sldId id="339" r:id="rId26"/>
    <p:sldId id="273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8" r:id="rId50"/>
    <p:sldId id="274" r:id="rId51"/>
    <p:sldId id="280" r:id="rId52"/>
    <p:sldId id="275" r:id="rId53"/>
    <p:sldId id="276" r:id="rId54"/>
    <p:sldId id="277" r:id="rId55"/>
    <p:sldId id="315" r:id="rId56"/>
    <p:sldId id="316" r:id="rId57"/>
    <p:sldId id="318" r:id="rId58"/>
    <p:sldId id="323" r:id="rId59"/>
    <p:sldId id="324" r:id="rId60"/>
    <p:sldId id="325" r:id="rId61"/>
    <p:sldId id="326" r:id="rId62"/>
    <p:sldId id="31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27" r:id="rId71"/>
    <p:sldId id="335" r:id="rId72"/>
    <p:sldId id="337" r:id="rId73"/>
    <p:sldId id="338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9"/>
    <p:restoredTop sz="84124"/>
  </p:normalViewPr>
  <p:slideViewPr>
    <p:cSldViewPr snapToGrid="0" snapToObjects="1" showGuides="1">
      <p:cViewPr varScale="1">
        <p:scale>
          <a:sx n="77" d="100"/>
          <a:sy n="77" d="100"/>
        </p:scale>
        <p:origin x="1280" y="192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7D9B-0F9C-CB4B-AF97-983226D6BEB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4F80-AA3F-F141-A4A1-5C0EA5A2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Examples</a:t>
            </a:r>
            <a:r>
              <a:rPr lang="en-US" altLang="zh-CN" i="1" baseline="0" dirty="0" smtClean="0"/>
              <a:t> for d</a:t>
            </a:r>
            <a:r>
              <a:rPr lang="en-US" altLang="zh-CN" i="1" dirty="0" smtClean="0"/>
              <a:t>iscontinuous info:</a:t>
            </a:r>
            <a:endParaRPr lang="en-US" i="1" dirty="0" smtClean="0"/>
          </a:p>
          <a:p>
            <a:r>
              <a:rPr lang="en-US" i="1" dirty="0" smtClean="0"/>
              <a:t>Due to the weather</a:t>
            </a:r>
            <a:r>
              <a:rPr lang="en-US" dirty="0" smtClean="0"/>
              <a:t>, we are sure that they left.</a:t>
            </a:r>
          </a:p>
          <a:p>
            <a:r>
              <a:rPr lang="en-US" i="1" dirty="0" smtClean="0"/>
              <a:t>After school</a:t>
            </a:r>
            <a:r>
              <a:rPr lang="en-US" dirty="0" smtClean="0"/>
              <a:t>, Connor has been practicing piano.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Derived from different linguistic theories.</a:t>
            </a:r>
          </a:p>
          <a:p>
            <a:r>
              <a:rPr lang="en-US" baseline="0" dirty="0" smtClean="0"/>
              <a:t>----------------------------------------------------------</a:t>
            </a:r>
          </a:p>
          <a:p>
            <a:r>
              <a:rPr lang="en-US" baseline="0" dirty="0" smtClean="0"/>
              <a:t>Free word order: S </a:t>
            </a:r>
            <a:r>
              <a:rPr lang="en-US" baseline="0" dirty="0" smtClean="0">
                <a:sym typeface="Wingdings"/>
              </a:rPr>
              <a:t> VP NP; S  NP VP</a:t>
            </a:r>
          </a:p>
          <a:p>
            <a:r>
              <a:rPr lang="en-US" baseline="0" dirty="0" smtClean="0">
                <a:sym typeface="Wingdings"/>
              </a:rPr>
              <a:t>The d-trees are more similar among languages than the c-trees</a:t>
            </a:r>
          </a:p>
          <a:p>
            <a:r>
              <a:rPr lang="en-US" baseline="0" dirty="0" smtClean="0">
                <a:sym typeface="Wingdings"/>
              </a:rPr>
              <a:t>Similar to the 1</a:t>
            </a:r>
            <a:r>
              <a:rPr lang="en-US" baseline="30000" dirty="0" smtClean="0">
                <a:sym typeface="Wingdings"/>
              </a:rPr>
              <a:t>st</a:t>
            </a:r>
            <a:r>
              <a:rPr lang="en-US" baseline="0" dirty="0" smtClean="0">
                <a:sym typeface="Wingdings"/>
              </a:rPr>
              <a:t> point</a:t>
            </a:r>
          </a:p>
          <a:p>
            <a:r>
              <a:rPr lang="en-US" baseline="0" dirty="0" smtClean="0">
                <a:sym typeface="Wingdings"/>
              </a:rPr>
              <a:t>Directly apply on words</a:t>
            </a:r>
          </a:p>
          <a:p>
            <a:r>
              <a:rPr lang="en-US" baseline="0" dirty="0" smtClean="0">
                <a:sym typeface="Wingdings"/>
              </a:rPr>
              <a:t>---------------------------------------------------------</a:t>
            </a:r>
          </a:p>
          <a:p>
            <a:r>
              <a:rPr lang="en-US" dirty="0" smtClean="0"/>
              <a:t>D-trees</a:t>
            </a:r>
            <a:r>
              <a:rPr lang="en-US" baseline="0" dirty="0" smtClean="0"/>
              <a:t> are simplified representations, there can be two different c-trees corresponds to the same d-trees, but are pretty convertible.</a:t>
            </a:r>
          </a:p>
          <a:p>
            <a:r>
              <a:rPr lang="en-US" baseline="0" dirty="0" smtClean="0"/>
              <a:t>Easier to learn and tends to capture most of the information that needed for downstream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Shortest</a:t>
            </a:r>
            <a:r>
              <a:rPr lang="en-US" baseline="0" dirty="0" smtClean="0"/>
              <a:t> dependency path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Unambiguous</a:t>
            </a:r>
            <a:r>
              <a:rPr lang="en-US" baseline="0" dirty="0" smtClean="0"/>
              <a:t>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Ambiguous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Directed minimum</a:t>
            </a:r>
            <a:r>
              <a:rPr lang="en-US" baseline="0" dirty="0" smtClean="0"/>
              <a:t>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Projective: no crossing arcs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4F80-AA3F-F141-A4A1-5C0EA5A266F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43C-F56F-3F43-9932-808D467A1C2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9: Dependency Trees and Shift-Reduce Dependency Parsing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and Noah Smith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smtClean="0"/>
              <a:t>CSCI </a:t>
            </a:r>
            <a:r>
              <a:rPr lang="en-US" dirty="0"/>
              <a:t>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 dirty="0"/>
              <a:t>彭楠赟</a:t>
            </a:r>
            <a:endParaRPr lang="en-US" dirty="0"/>
          </a:p>
          <a:p>
            <a:r>
              <a:rPr lang="en-US" dirty="0"/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6316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previously said the head was the "important" word in a phrase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NP(the crystal clear </a:t>
            </a:r>
            <a:r>
              <a:rPr lang="en-US" u="sng" dirty="0"/>
              <a:t>ball)</a:t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  <a:p>
            <a:pPr lvl="1"/>
            <a:r>
              <a:rPr lang="en-US" dirty="0"/>
              <a:t>VP(</a:t>
            </a:r>
            <a:r>
              <a:rPr lang="en-US" u="sng" dirty="0"/>
              <a:t>kill</a:t>
            </a:r>
            <a:r>
              <a:rPr lang="en-US" dirty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But...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PP(</a:t>
            </a:r>
            <a:r>
              <a:rPr lang="en-US" u="sng" dirty="0"/>
              <a:t>into</a:t>
            </a:r>
            <a:r>
              <a:rPr lang="en-US" dirty="0"/>
              <a:t> the woods) or PP(into the </a:t>
            </a:r>
            <a:r>
              <a:rPr lang="en-US" u="sng" dirty="0"/>
              <a:t>woods</a:t>
            </a:r>
            <a:r>
              <a:rPr lang="en-US" dirty="0"/>
              <a:t>)?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VP(</a:t>
            </a:r>
            <a:r>
              <a:rPr lang="en-US" u="sng" dirty="0"/>
              <a:t>was</a:t>
            </a:r>
            <a:r>
              <a:rPr lang="en-US" dirty="0"/>
              <a:t> always watching </a:t>
            </a:r>
            <a:r>
              <a:rPr lang="en-US" dirty="0" err="1"/>
              <a:t>tv</a:t>
            </a:r>
            <a:r>
              <a:rPr lang="en-US" dirty="0"/>
              <a:t>) or VP(was always </a:t>
            </a:r>
            <a:r>
              <a:rPr lang="en-US" u="sng" dirty="0"/>
              <a:t>watching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)?</a:t>
            </a:r>
          </a:p>
          <a:p>
            <a:r>
              <a:rPr lang="en-US" dirty="0"/>
              <a:t>This is characterized as having a </a:t>
            </a:r>
            <a:r>
              <a:rPr lang="en-US" u="sng" dirty="0"/>
              <a:t>functional</a:t>
            </a:r>
            <a:r>
              <a:rPr lang="en-US" dirty="0"/>
              <a:t> head or </a:t>
            </a:r>
            <a:r>
              <a:rPr lang="en-US" u="sng" dirty="0"/>
              <a:t>content</a:t>
            </a:r>
            <a:r>
              <a:rPr lang="en-US" dirty="0"/>
              <a:t> head</a:t>
            </a:r>
          </a:p>
          <a:p>
            <a:r>
              <a:rPr lang="en-US" dirty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</a:t>
            </a:r>
            <a:r>
              <a:rPr lang="en-US" sz="3200" u="sng" dirty="0"/>
              <a:t>cats</a:t>
            </a:r>
            <a:r>
              <a:rPr lang="en-US" sz="3200" dirty="0"/>
              <a:t>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conjunct is the head of the NP</a:t>
            </a:r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</a:t>
            </a:r>
            <a:r>
              <a:rPr lang="en-US" sz="3200" u="sng" dirty="0"/>
              <a:t>and</a:t>
            </a:r>
            <a:r>
              <a:rPr lang="en-US" sz="3200" dirty="0"/>
              <a:t>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1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coordinatng</a:t>
            </a:r>
            <a:r>
              <a:rPr lang="en-US" sz="2400" dirty="0"/>
              <a:t> conjunction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to do about this?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As usual with such things, pick a standard </a:t>
            </a:r>
            <a:r>
              <a:rPr lang="en-US" dirty="0" smtClean="0"/>
              <a:t>and </a:t>
            </a:r>
            <a:r>
              <a:rPr lang="en-US" dirty="0"/>
              <a:t>stick with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</a:t>
            </a:r>
            <a:r>
              <a:rPr lang="en-US" sz="3200" u="sng" dirty="0"/>
              <a:t>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 conjunct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/>
              <a:t>A sentence's dependency parse is said to be </a:t>
            </a:r>
            <a:r>
              <a:rPr lang="en-US" u="sng" dirty="0"/>
              <a:t>projective</a:t>
            </a:r>
            <a:r>
              <a:rPr lang="en-US" dirty="0"/>
              <a:t> if every subtree (node and all its descendants) occupies a </a:t>
            </a:r>
            <a:r>
              <a:rPr lang="en-US" i="1" dirty="0"/>
              <a:t>contiguous span</a:t>
            </a:r>
            <a:r>
              <a:rPr lang="en-US" dirty="0"/>
              <a:t> of the sentence</a:t>
            </a:r>
          </a:p>
          <a:p>
            <a:r>
              <a:rPr lang="en-US" dirty="0"/>
              <a:t>This also means the dependency parse can be drawn on top of the sentence without any crossing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sentences are </a:t>
            </a:r>
            <a:r>
              <a:rPr lang="en-US" u="sng" dirty="0" err="1"/>
              <a:t>nonprojective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Nonprojectivity</a:t>
            </a:r>
            <a:r>
              <a:rPr lang="en-US" dirty="0"/>
              <a:t> is rare in English, but quite common in many languages</a:t>
            </a:r>
          </a:p>
          <a:p>
            <a:r>
              <a:rPr lang="en-US" dirty="0"/>
              <a:t>Note: in the above example, reordering the clauses would result in </a:t>
            </a:r>
            <a:r>
              <a:rPr lang="en-US" dirty="0" err="1"/>
              <a:t>projectivity</a:t>
            </a:r>
            <a:r>
              <a:rPr lang="en-US" dirty="0"/>
              <a:t> without changing the meaning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152"/>
            <a:ext cx="10515600" cy="5023103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constituency and project</a:t>
            </a:r>
          </a:p>
          <a:p>
            <a:pPr lvl="1"/>
            <a:r>
              <a:rPr lang="en-US" sz="2600" dirty="0"/>
              <a:t>pretty good for English</a:t>
            </a:r>
          </a:p>
          <a:p>
            <a:pPr lvl="1"/>
            <a:r>
              <a:rPr lang="en-US" sz="2600" dirty="0"/>
              <a:t>not as much for others</a:t>
            </a:r>
          </a:p>
          <a:p>
            <a:pPr lvl="1"/>
            <a:r>
              <a:rPr lang="en-US" sz="2600" dirty="0"/>
              <a:t>pipeline effect: quality dependent on underlying model</a:t>
            </a:r>
          </a:p>
          <a:p>
            <a:pPr lvl="1"/>
            <a:r>
              <a:rPr lang="en-US" sz="2600" dirty="0"/>
              <a:t>doesn't handle non-projective</a:t>
            </a:r>
          </a:p>
          <a:p>
            <a:r>
              <a:rPr lang="en-US" sz="3100" dirty="0"/>
              <a:t>graph based (Chiu-Liu </a:t>
            </a:r>
            <a:r>
              <a:rPr lang="en-US" sz="3100" dirty="0" smtClean="0"/>
              <a:t>Edmonds)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ee reading: </a:t>
            </a:r>
            <a:r>
              <a:rPr lang="en-US" sz="2700" dirty="0" smtClean="0"/>
              <a:t>http</a:t>
            </a:r>
            <a:r>
              <a:rPr lang="en-US" sz="2700" dirty="0"/>
              <a:t>://</a:t>
            </a:r>
            <a:r>
              <a:rPr lang="en-US" sz="2700" dirty="0" err="1"/>
              <a:t>ufal.mff.cuni.cz</a:t>
            </a:r>
            <a:r>
              <a:rPr lang="en-US" sz="2700" dirty="0"/>
              <a:t>/~</a:t>
            </a:r>
            <a:r>
              <a:rPr lang="en-US" sz="2700" dirty="0" err="1"/>
              <a:t>bejcek</a:t>
            </a:r>
            <a:r>
              <a:rPr lang="en-US" sz="2700" dirty="0"/>
              <a:t>/</a:t>
            </a:r>
            <a:r>
              <a:rPr lang="en-US" sz="2700" dirty="0" err="1"/>
              <a:t>parseme</a:t>
            </a:r>
            <a:r>
              <a:rPr lang="en-US" sz="2700" dirty="0"/>
              <a:t>/</a:t>
            </a:r>
            <a:r>
              <a:rPr lang="en-US" sz="2700" dirty="0" err="1"/>
              <a:t>prague</a:t>
            </a:r>
            <a:r>
              <a:rPr lang="en-US" sz="2700" dirty="0"/>
              <a:t>/Nivre2.pdf</a:t>
            </a:r>
          </a:p>
          <a:p>
            <a:pPr lvl="1"/>
            <a:r>
              <a:rPr lang="en-US" sz="2600" dirty="0"/>
              <a:t>can handle non-projective</a:t>
            </a:r>
          </a:p>
          <a:p>
            <a:pPr lvl="1"/>
            <a:r>
              <a:rPr lang="en-US" sz="2600" dirty="0"/>
              <a:t>quadratic time</a:t>
            </a:r>
          </a:p>
          <a:p>
            <a:pPr lvl="1"/>
            <a:r>
              <a:rPr lang="en-US" sz="2600" dirty="0"/>
              <a:t>optimal solution</a:t>
            </a:r>
          </a:p>
          <a:p>
            <a:pPr lvl="1"/>
            <a:r>
              <a:rPr lang="en-US" sz="2600" dirty="0"/>
              <a:t>score features must decompose across edges</a:t>
            </a:r>
          </a:p>
          <a:p>
            <a:r>
              <a:rPr lang="en-US" sz="3100" b="1" dirty="0"/>
              <a:t>transition based</a:t>
            </a:r>
          </a:p>
          <a:p>
            <a:pPr lvl="1"/>
            <a:r>
              <a:rPr lang="en-US" sz="2600" dirty="0"/>
              <a:t>linear time</a:t>
            </a:r>
          </a:p>
          <a:p>
            <a:pPr lvl="1"/>
            <a:r>
              <a:rPr lang="en-US" sz="2600" dirty="0"/>
              <a:t>approximate solution</a:t>
            </a:r>
          </a:p>
          <a:p>
            <a:pPr lvl="1"/>
            <a:r>
              <a:rPr lang="en-US" sz="2600" dirty="0"/>
              <a:t>much more flexible potential feature set</a:t>
            </a:r>
          </a:p>
          <a:p>
            <a:pPr lvl="1"/>
            <a:r>
              <a:rPr lang="en-US" sz="2600" dirty="0"/>
              <a:t>doesn't handle non-projective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Idea: keep a stack of words and do work at the top of the stack</a:t>
            </a:r>
          </a:p>
          <a:p>
            <a:r>
              <a:rPr lang="en-US" dirty="0"/>
              <a:t>Fundamental operations:</a:t>
            </a:r>
          </a:p>
          <a:p>
            <a:pPr lvl="1"/>
            <a:r>
              <a:rPr lang="en-US" dirty="0"/>
              <a:t>SHIFT: add a word to the stack</a:t>
            </a:r>
          </a:p>
          <a:p>
            <a:pPr lvl="1"/>
            <a:r>
              <a:rPr lang="en-US" dirty="0"/>
              <a:t>REDUCE-LEFT: link top 2 stack members, pop one member, and create a </a:t>
            </a:r>
            <a:r>
              <a:rPr lang="en-US" dirty="0" smtClean="0"/>
              <a:t>dependency</a:t>
            </a:r>
            <a:endParaRPr lang="en-US" dirty="0"/>
          </a:p>
          <a:p>
            <a:pPr lvl="1"/>
            <a:r>
              <a:rPr lang="en-US" dirty="0"/>
              <a:t>REDUCE-RIGHT: link top 2 stack members, pop one member, and create a </a:t>
            </a:r>
            <a:r>
              <a:rPr lang="en-US" dirty="0" smtClean="0"/>
              <a:t>dependency</a:t>
            </a:r>
            <a:endParaRPr lang="en-US" dirty="0"/>
          </a:p>
          <a:p>
            <a:r>
              <a:rPr lang="en-US" dirty="0"/>
              <a:t>Difference between REDUCE operations is which direction the dependency goes and which member gets popped</a:t>
            </a:r>
          </a:p>
          <a:p>
            <a:r>
              <a:rPr lang="en-US" dirty="0"/>
              <a:t>(Note: In </a:t>
            </a:r>
            <a:r>
              <a:rPr lang="en-US" dirty="0" err="1"/>
              <a:t>Jurafsky</a:t>
            </a:r>
            <a:r>
              <a:rPr lang="en-US" dirty="0"/>
              <a:t>/Manning chapter, these are called "LEFT-ARC" and "RIGHT-ARC")</a:t>
            </a:r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/>
          </a:bodyPr>
          <a:lstStyle/>
          <a:p>
            <a:r>
              <a:rPr lang="en-US" dirty="0"/>
              <a:t>Words group into higher-order linguistic units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Doesn't model languages with discontinuous information, </a:t>
            </a:r>
            <a:r>
              <a:rPr lang="en-US" dirty="0" smtClean="0"/>
              <a:t>and free </a:t>
            </a:r>
            <a:r>
              <a:rPr lang="en-US" dirty="0"/>
              <a:t>word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dirty="0"/>
              <a:t>May be too much information for downstream applications</a:t>
            </a:r>
          </a:p>
          <a:p>
            <a:pPr lvl="1"/>
            <a:r>
              <a:rPr lang="en-US" dirty="0"/>
              <a:t>In pure CFG form, lexically grounded </a:t>
            </a:r>
            <a:r>
              <a:rPr lang="en-US" dirty="0" err="1"/>
              <a:t>selectional</a:t>
            </a:r>
            <a:r>
              <a:rPr lang="en-US" dirty="0"/>
              <a:t> preference is lost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66" y="4731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00" y="5100643"/>
            <a:ext cx="410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stood by the door covered in </a:t>
            </a:r>
            <a:r>
              <a:rPr lang="en-US" u="sng" dirty="0"/>
              <a:t>tears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She stood by the door covered in </a:t>
            </a:r>
            <a:r>
              <a:rPr lang="en-US" u="sng" dirty="0"/>
              <a:t>ivy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700" y="5894773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stray</a:t>
            </a:r>
            <a:r>
              <a:rPr lang="en-US" dirty="0"/>
              <a:t> cats and dogs vs.</a:t>
            </a:r>
            <a:br>
              <a:rPr lang="en-US" dirty="0"/>
            </a:br>
            <a:r>
              <a:rPr lang="en-US" u="sng" dirty="0"/>
              <a:t>Siamese</a:t>
            </a:r>
            <a:r>
              <a:rPr lang="en-US" dirty="0"/>
              <a:t> cats and dogs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2" y="1386684"/>
            <a:ext cx="3441700" cy="269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20" y="4208864"/>
            <a:ext cx="14605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220" y="2545164"/>
            <a:ext cx="203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/>
              <a:t>Very simple: just move one word over!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71013" y="4882243"/>
            <a:ext cx="511130" cy="979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4931229" y="5421086"/>
            <a:ext cx="408215" cy="16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blue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dogs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vs. CKY Parsing, Viterbi POS tagging,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previously discussed dynamic programming and search approaches to dealing with uncertainty</a:t>
            </a:r>
          </a:p>
          <a:p>
            <a:r>
              <a:rPr lang="en-US" dirty="0"/>
              <a:t>This, by contrast is strictly greedy</a:t>
            </a:r>
          </a:p>
          <a:p>
            <a:r>
              <a:rPr lang="en-US" dirty="0"/>
              <a:t>Thus, many opportunities to make the wrong decision</a:t>
            </a:r>
          </a:p>
          <a:p>
            <a:r>
              <a:rPr lang="en-US" dirty="0"/>
              <a:t>We'll later see ways to mitigate this</a:t>
            </a:r>
          </a:p>
        </p:txBody>
      </p:sp>
    </p:spTree>
    <p:extLst>
      <p:ext uri="{BB962C8B-B14F-4D97-AF65-F5344CB8AC3E}">
        <p14:creationId xmlns:p14="http://schemas.microsoft.com/office/powerpoint/2010/main" val="20193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reading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head standard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Left, Reduce Right,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are the words to be related?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weird...looking ahead, "the" should be a child of "flight"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It's possible a parser could get confused...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Word order does matter!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And no other surrounding words seem like better candidates to wait.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"flight"? (R)... No, that seems backwards for the reasons above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should we shift? (S)... No, since "L"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With 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/>
              <a:t>propagate heads (Cf. last week's lecture)</a:t>
            </a:r>
          </a:p>
          <a:p>
            <a:r>
              <a:rPr lang="en-US" dirty="0"/>
              <a:t>But, this leads to sparsity</a:t>
            </a:r>
          </a:p>
          <a:p>
            <a:r>
              <a:rPr lang="en-US" dirty="0"/>
              <a:t>Requires lots of smoothing</a:t>
            </a:r>
          </a:p>
          <a:p>
            <a:r>
              <a:rPr lang="en-US" dirty="0"/>
              <a:t>Maybe it's too much information?</a:t>
            </a:r>
          </a:p>
          <a:p>
            <a:r>
              <a:rPr lang="en-US" dirty="0"/>
              <a:t>Can we lose the categories and just focus on the relationship of the words to each other?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it's two nouns, that might make sense (noun compound). We might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"book" is  a verb this seems likely. However, in this case we want to specify a particular flight (the "flight through 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"). So hopefully we can encourage the parser to defer this decision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is a ambiguous case, </a:t>
            </a:r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en-US" dirty="0" smtClean="0">
                <a:solidFill>
                  <a:schemeClr val="tx1"/>
                </a:solidFill>
              </a:rPr>
              <a:t>it is </a:t>
            </a:r>
            <a:r>
              <a:rPr lang="en-US" dirty="0">
                <a:solidFill>
                  <a:schemeClr val="tx1"/>
                </a:solidFill>
              </a:rPr>
              <a:t>the "correct" action to </a:t>
            </a:r>
            <a:r>
              <a:rPr lang="en-US" dirty="0" smtClean="0">
                <a:solidFill>
                  <a:schemeClr val="tx1"/>
                </a:solidFill>
              </a:rPr>
              <a:t>take (hopefully a well-trained parser will learn)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We're assuming content heads, so this would be backwards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"through"?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 is the head of "through"?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281181"/>
            <a:ext cx="93634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"flight" is more important to the sentence. When joining a noun phrase and prep phrase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136998"/>
            <a:ext cx="1015078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then "flight" wouldn't already have a child (and we'd have no verbs)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if "flight" is a verb. Note that we were presented with this option before and shifted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2488" y="230347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Step Sequence Given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/>
              <a:t>Much less uncertainty than the parsing walkthrough. There is a </a:t>
            </a:r>
            <a:r>
              <a:rPr lang="en-US" i="1" dirty="0"/>
              <a:t>deterministic</a:t>
            </a:r>
            <a:r>
              <a:rPr lang="en-US" dirty="0"/>
              <a:t> algorithm:</a:t>
            </a:r>
          </a:p>
          <a:p>
            <a:pPr lvl="1"/>
            <a:r>
              <a:rPr lang="en-US" dirty="0"/>
              <a:t>If you can Reduce Left (i.e. if the result is legitimate), do it, or</a:t>
            </a:r>
          </a:p>
          <a:p>
            <a:pPr lvl="1"/>
            <a:r>
              <a:rPr lang="en-US" dirty="0"/>
              <a:t>If you can Reduce Right and all dependents of the top have been added, do it, or</a:t>
            </a:r>
          </a:p>
          <a:p>
            <a:pPr lvl="1"/>
            <a:r>
              <a:rPr lang="en-US" dirty="0"/>
              <a:t>Shift</a:t>
            </a:r>
          </a:p>
          <a:p>
            <a:r>
              <a:rPr lang="en-US" dirty="0"/>
              <a:t>We can use these oracle rules and a corpus of trees to build a corpus of labeled sequences</a:t>
            </a:r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</a:t>
            </a:r>
            <a:r>
              <a:rPr lang="en-US" dirty="0" smtClean="0"/>
              <a:t>(and </a:t>
            </a:r>
            <a:r>
              <a:rPr lang="en-US" dirty="0"/>
              <a:t>all deps of </a:t>
            </a:r>
            <a:r>
              <a:rPr lang="en-US" dirty="0" smtClean="0"/>
              <a:t>the top token are satisfied)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6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phrase labels</a:t>
            </a:r>
          </a:p>
          <a:p>
            <a:r>
              <a:rPr lang="en-US" dirty="0"/>
              <a:t>throw away node and merge children if parent has the propagated label</a:t>
            </a:r>
          </a:p>
          <a:p>
            <a:r>
              <a:rPr lang="en-US" dirty="0"/>
              <a:t>annotation can be in-line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15" y="365125"/>
            <a:ext cx="3524624" cy="2198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35" y="355002"/>
            <a:ext cx="2738588" cy="21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383" y="389330"/>
            <a:ext cx="2650416" cy="2063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595" y="2837438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628" y="2856099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449" y="4659244"/>
            <a:ext cx="439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equivalent, but shows word order</a:t>
            </a:r>
          </a:p>
          <a:p>
            <a:pPr algn="ctr"/>
            <a:r>
              <a:rPr lang="en-US" sz="2400" dirty="0"/>
              <a:t>(head -&gt; modifier)</a:t>
            </a:r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head of "the".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39" y="5505914"/>
            <a:ext cx="9538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head of "</a:t>
            </a:r>
            <a:r>
              <a:rPr lang="en-US" sz="2400" dirty="0" err="1"/>
              <a:t>houston</a:t>
            </a:r>
            <a:r>
              <a:rPr lang="en-US" sz="2400" dirty="0"/>
              <a:t>" and all other dependencies of "</a:t>
            </a:r>
            <a:r>
              <a:rPr lang="en-US" sz="2400" dirty="0" err="1"/>
              <a:t>houston</a:t>
            </a:r>
            <a:r>
              <a:rPr lang="en-US" sz="2400" dirty="0"/>
              <a:t>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485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(and all deps of the top token are satisfied)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and its correct tree, there is a </a:t>
            </a:r>
            <a:r>
              <a:rPr lang="en-US" i="1" u="sng" dirty="0"/>
              <a:t>deterministic sequence</a:t>
            </a:r>
            <a:r>
              <a:rPr lang="en-US" dirty="0"/>
              <a:t> of shift-reduce operations that will produce the tree from the sentence</a:t>
            </a:r>
          </a:p>
          <a:p>
            <a:r>
              <a:rPr lang="en-US" dirty="0"/>
              <a:t>Thus, given a state in the process of decoding, there is one correct operation</a:t>
            </a:r>
          </a:p>
          <a:p>
            <a:r>
              <a:rPr lang="en-US" dirty="0"/>
              <a:t>So train it like a tagger!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can generally come from anything we can see</a:t>
            </a:r>
          </a:p>
          <a:p>
            <a:pPr lvl="1"/>
            <a:r>
              <a:rPr lang="en-US" dirty="0"/>
              <a:t>What have we seen (the stack)?</a:t>
            </a:r>
          </a:p>
          <a:p>
            <a:pPr lvl="1"/>
            <a:r>
              <a:rPr lang="en-US" dirty="0"/>
              <a:t>What will we see (the buffer)?</a:t>
            </a:r>
          </a:p>
          <a:p>
            <a:pPr lvl="1"/>
            <a:r>
              <a:rPr lang="en-US" dirty="0"/>
              <a:t>What have we done (the already-extracted links)?</a:t>
            </a:r>
          </a:p>
          <a:p>
            <a:r>
              <a:rPr lang="en-US" dirty="0"/>
              <a:t>Using all of this can be sparse. Use the most 'actionable' elements</a:t>
            </a:r>
          </a:p>
          <a:p>
            <a:pPr lvl="1"/>
            <a:r>
              <a:rPr lang="en-US" dirty="0"/>
              <a:t>What did we </a:t>
            </a:r>
            <a:r>
              <a:rPr lang="en-US" u="sng" dirty="0"/>
              <a:t>just</a:t>
            </a:r>
            <a:r>
              <a:rPr lang="en-US" dirty="0"/>
              <a:t> see (the top of the stack)?</a:t>
            </a:r>
          </a:p>
          <a:p>
            <a:pPr lvl="1"/>
            <a:r>
              <a:rPr lang="en-US" dirty="0"/>
              <a:t>What will we soon see (the next word or two)?</a:t>
            </a:r>
          </a:p>
          <a:p>
            <a:pPr lvl="1"/>
            <a:r>
              <a:rPr lang="en-US" dirty="0"/>
              <a:t>What have we done that is relevant (links to words in the top of the stack)?</a:t>
            </a:r>
          </a:p>
          <a:p>
            <a:r>
              <a:rPr lang="en-US" dirty="0"/>
              <a:t>Granular bits:</a:t>
            </a:r>
          </a:p>
          <a:p>
            <a:pPr lvl="1"/>
            <a:r>
              <a:rPr lang="en-US" dirty="0"/>
              <a:t>word</a:t>
            </a:r>
          </a:p>
          <a:p>
            <a:pPr lvl="1"/>
            <a:r>
              <a:rPr lang="en-US" dirty="0"/>
              <a:t>POS tag</a:t>
            </a:r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Pretty good starting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Shift-Reduce algorithm is </a:t>
            </a:r>
            <a:r>
              <a:rPr lang="en-US" u="sng" dirty="0"/>
              <a:t>greedy</a:t>
            </a:r>
            <a:r>
              <a:rPr lang="en-US" dirty="0"/>
              <a:t>; early bad decision can doom later possibilities</a:t>
            </a:r>
          </a:p>
          <a:p>
            <a:r>
              <a:rPr lang="en-US" u="sng" dirty="0"/>
              <a:t>Beam search</a:t>
            </a:r>
            <a:r>
              <a:rPr lang="en-US" dirty="0"/>
              <a:t> is a general way to be "not as greedy"</a:t>
            </a:r>
          </a:p>
          <a:p>
            <a:pPr lvl="1"/>
            <a:r>
              <a:rPr lang="en-US" dirty="0"/>
              <a:t>Instead of the best step, take k best steps</a:t>
            </a:r>
          </a:p>
          <a:p>
            <a:pPr lvl="1"/>
            <a:r>
              <a:rPr lang="en-US" dirty="0"/>
              <a:t>From each of those k steps, take k best </a:t>
            </a:r>
            <a:r>
              <a:rPr lang="en-US" u="sng" dirty="0"/>
              <a:t>next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Keep only the top k of those k</a:t>
            </a:r>
            <a:r>
              <a:rPr lang="en-US" baseline="30000" dirty="0"/>
              <a:t>2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What is the runtime for a sentence of length n and beam of width k?</a:t>
            </a:r>
          </a:p>
          <a:p>
            <a:r>
              <a:rPr lang="en-US" dirty="0"/>
              <a:t>Beam search is widely used in many other NLP tasks:</a:t>
            </a:r>
          </a:p>
          <a:p>
            <a:pPr lvl="1"/>
            <a:r>
              <a:rPr lang="en-US" dirty="0"/>
              <a:t>MT</a:t>
            </a:r>
          </a:p>
          <a:p>
            <a:pPr lvl="1"/>
            <a:r>
              <a:rPr lang="en-US" dirty="0" smtClean="0"/>
              <a:t>Dependency Parsing</a:t>
            </a:r>
            <a:endParaRPr lang="en-US" dirty="0"/>
          </a:p>
          <a:p>
            <a:pPr lvl="1"/>
            <a:r>
              <a:rPr lang="en-US" dirty="0"/>
              <a:t>ASR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7159"/>
              </p:ext>
            </p:extLst>
          </p:nvPr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6131"/>
              </p:ext>
            </p:extLst>
          </p:nvPr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7342"/>
              </p:ext>
            </p:extLst>
          </p:nvPr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40644"/>
              </p:ext>
            </p:extLst>
          </p:nvPr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L/17.2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R/35.2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L/0.7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L/72.8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=1.4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=17.64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=37.2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=90.3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4315968"/>
            <a:ext cx="209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Beam size: 2</a:t>
            </a:r>
          </a:p>
          <a:p>
            <a:r>
              <a:rPr lang="en-US" dirty="0" smtClean="0"/>
              <a:t>Action (tag) space: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"Arc-Standard" Shift-Reduce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1753"/>
              </p:ext>
            </p:extLst>
          </p:nvPr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first come together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relation is built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"Arc-Eager" Variant of Shift-Reduce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try to form a relation as early as possible</a:t>
            </a:r>
          </a:p>
          <a:p>
            <a:r>
              <a:rPr lang="en-US" dirty="0"/>
              <a:t>Arc-Standard: strictly bottom-up</a:t>
            </a:r>
          </a:p>
          <a:p>
            <a:r>
              <a:rPr lang="en-US" dirty="0"/>
              <a:t>Arc-Eager: combination of bottom-up and top-down</a:t>
            </a:r>
          </a:p>
          <a:p>
            <a:r>
              <a:rPr lang="en-US" dirty="0"/>
              <a:t>Potential harm: might not end up with a tree</a:t>
            </a:r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Arc-Eager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SHIFT: add a word to the stack</a:t>
            </a:r>
          </a:p>
          <a:p>
            <a:r>
              <a:rPr lang="en-US" dirty="0"/>
              <a:t>LEFT-ARC: link top stack member with </a:t>
            </a:r>
            <a:r>
              <a:rPr lang="en-US" u="sng" dirty="0"/>
              <a:t>next symbol(</a:t>
            </a:r>
            <a:r>
              <a:rPr lang="en-US" dirty="0"/>
              <a:t>head); pop top of the stack</a:t>
            </a:r>
          </a:p>
          <a:p>
            <a:r>
              <a:rPr lang="en-US" dirty="0"/>
              <a:t>RIGHT-ARC: link top stack member (head) with </a:t>
            </a:r>
            <a:r>
              <a:rPr lang="en-US" u="sng" dirty="0"/>
              <a:t>next symbol</a:t>
            </a:r>
            <a:r>
              <a:rPr lang="en-US" dirty="0"/>
              <a:t>; shift next symbol onto the stack</a:t>
            </a:r>
          </a:p>
          <a:p>
            <a:r>
              <a:rPr lang="en-US" b="1" dirty="0"/>
              <a:t>REDUCE</a:t>
            </a:r>
            <a:r>
              <a:rPr lang="en-US" dirty="0"/>
              <a:t>: pop top of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8149" y="33813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2601" y="338323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0475" y="3380260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1422" y="3675028"/>
            <a:ext cx="810350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1722" y="34009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walk</a:t>
            </a:r>
          </a:p>
        </p:txBody>
      </p:sp>
      <p:cxnSp>
        <p:nvCxnSpPr>
          <p:cNvPr id="17" name="Curved Connector 16"/>
          <p:cNvCxnSpPr>
            <a:stCxn id="14" idx="3"/>
          </p:cNvCxnSpPr>
          <p:nvPr/>
        </p:nvCxnSpPr>
        <p:spPr>
          <a:xfrm flipH="1" flipV="1">
            <a:off x="2841173" y="3631813"/>
            <a:ext cx="40599" cy="274048"/>
          </a:xfrm>
          <a:prstGeom prst="curvedConnector4">
            <a:avLst>
              <a:gd name="adj1" fmla="val -172333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-0.00026 -0.00509 -0.00052 -0.00996 -0.00078 -0.01482 C -0.0013 -0.02222 -0.00143 -0.01991 -0.00234 -0.0257 C -0.0026 -0.02755 -0.00286 -0.02917 -0.00313 -0.03102 C -0.00326 -0.03241 -0.00365 -0.0338 -0.00391 -0.03519 C -0.00417 -0.03681 -0.00417 -0.03889 -0.00456 -0.04051 C -0.00547 -0.04329 -0.00664 -0.04584 -0.00768 -0.04861 C -0.0082 -0.05 -0.00846 -0.05139 -0.00911 -0.05255 C -0.0099 -0.05394 -0.01068 -0.05509 -0.01146 -0.05671 C -0.01198 -0.05787 -0.01224 -0.05949 -0.01289 -0.06065 C -0.01432 -0.06273 -0.01615 -0.06366 -0.01745 -0.06597 C -0.02031 -0.07107 -0.01875 -0.06945 -0.02201 -0.0713 C -0.02279 -0.07222 -0.02344 -0.07338 -0.02435 -0.07408 C -0.02435 -0.07384 -0.02995 -0.07755 -0.03112 -0.07824 C -0.03841 -0.08241 -0.02708 -0.07546 -0.03646 -0.08218 C -0.04375 -0.08727 -0.03841 -0.08241 -0.04701 -0.0875 C -0.05625 -0.09306 -0.04688 -0.08796 -0.05612 -0.09167 C -0.0569 -0.0919 -0.05755 -0.09259 -0.05833 -0.09283 C -0.05964 -0.09352 -0.06094 -0.09375 -0.06224 -0.09421 C -0.06667 -0.09607 -0.06693 -0.09699 -0.07279 -0.09838 L -0.07891 -0.09977 C -0.08164 -0.10023 -0.08438 -0.10046 -0.08711 -0.10093 C -0.08893 -0.10139 -0.09076 -0.10209 -0.09245 -0.10232 C -0.09831 -0.10301 -0.10404 -0.10324 -0.1099 -0.10371 C -0.11693 -0.10533 -0.12005 -0.10486 -0.10833 -0.10764 C -0.10755 -0.10787 -0.1099 -0.10671 -0.11068 -0.10648 C -0.11211 -0.10579 -0.11367 -0.10533 -0.11523 -0.10509 C -0.11849 -0.1044 -0.12175 -0.10394 -0.125 -0.10371 C -0.13281 -0.10301 -0.14076 -0.10278 -0.14857 -0.10232 C -0.1526 -0.10139 -0.15664 -0.10139 -0.16068 -0.09977 C -0.1681 -0.0963 -0.15885 -0.10046 -0.16745 -0.09699 C -0.16849 -0.09653 -0.16953 -0.09607 -0.17044 -0.0956 C -0.17305 -0.09468 -0.17565 -0.09445 -0.17813 -0.09283 L -0.18255 -0.09028 C -0.18425 -0.08727 -0.18503 -0.08542 -0.18711 -0.08357 C -0.19362 -0.07778 -0.18294 -0.09167 -0.19544 -0.07685 C -0.19844 -0.07338 -0.19688 -0.07454 -0.2 -0.07269 C -0.20156 -0.07107 -0.203 -0.06898 -0.20456 -0.06736 C -0.20911 -0.0625 -0.20716 -0.06482 -0.21068 -0.06065 C -0.21484 -0.04954 -0.20938 -0.06227 -0.21445 -0.05533 C -0.21615 -0.05301 -0.21745 -0.05 -0.21901 -0.04722 C -0.21979 -0.04584 -0.22031 -0.04421 -0.22122 -0.04306 L -0.22578 -0.03773 C -0.22682 -0.03519 -0.22826 -0.03287 -0.22878 -0.02963 C -0.22982 -0.02408 -0.22917 -0.02685 -0.23112 -0.02153 L -0.23255 -0.01366 C -0.23294 -0.01158 -0.23372 -0.00648 -0.2349 -0.00556 L -0.23633 -0.00695 " pathEditMode="relative" rAng="0" ptsTypes="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As before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71422" y="3371655"/>
            <a:ext cx="810350" cy="765038"/>
            <a:chOff x="2071422" y="3371655"/>
            <a:chExt cx="810350" cy="765038"/>
          </a:xfrm>
        </p:grpSpPr>
        <p:sp>
          <p:nvSpPr>
            <p:cNvPr id="14" name="TextBox 13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/>
                <a:t>[root</a:t>
              </a:r>
              <a:r>
                <a:rPr lang="en-US" sz="2400" dirty="0"/>
                <a:t>]</a:t>
              </a:r>
            </a:p>
          </p:txBody>
        </p:sp>
        <p:cxnSp>
          <p:nvCxnSpPr>
            <p:cNvPr id="17" name="Curved Connector 16"/>
            <p:cNvCxnSpPr>
              <a:stCxn id="14" idx="3"/>
            </p:cNvCxnSpPr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14403" y="3380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515" y="33686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0376" y="33146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</p:spTree>
    <p:extLst>
      <p:ext uri="{BB962C8B-B14F-4D97-AF65-F5344CB8AC3E}">
        <p14:creationId xmlns:p14="http://schemas.microsoft.com/office/powerpoint/2010/main" val="15502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66 0.0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6615 -0.1368 C -0.07995 -0.16759 -0.10052 -0.18426 -0.12227 -0.18426 C -0.14688 -0.18426 -0.16667 -0.16759 -0.18047 -0.1368 L -0.24648 -3.7037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Front symbol is head of top of the stack AND pop top of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82823" y="3668083"/>
            <a:ext cx="810350" cy="765038"/>
            <a:chOff x="2071422" y="3371655"/>
            <a:chExt cx="810350" cy="765038"/>
          </a:xfrm>
        </p:grpSpPr>
        <p:sp>
          <p:nvSpPr>
            <p:cNvPr id="20" name="TextBox 19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97068" y="33884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-0.00393 0.00183 -0.0125 0.00222 -0.01736 C 0.00274 -0.02454 0.00274 -0.03194 0.00378 -0.03889 C 0.00404 -0.04074 0.00417 -0.04259 0.00443 -0.04444 C 0.00469 -0.04583 0.00508 -0.04699 0.00521 -0.04838 C 0.00573 -0.05208 0.00625 -0.05555 0.00677 -0.05926 L 0.00756 -0.06458 C 0.00782 -0.06643 0.00795 -0.06829 0.00834 -0.06991 C 0.00873 -0.07268 0.00886 -0.07569 0.00977 -0.07801 C 0.01029 -0.0794 0.01081 -0.08055 0.01133 -0.08218 C 0.01185 -0.0838 0.01224 -0.08565 0.01276 -0.0875 C 0.01394 -0.09074 0.01576 -0.09444 0.01732 -0.09699 C 0.01836 -0.09838 0.0194 -0.09954 0.02045 -0.10093 C 0.02123 -0.10208 0.02175 -0.10393 0.02266 -0.10486 C 0.02409 -0.10625 0.02565 -0.10694 0.02722 -0.10764 C 0.02826 -0.1081 0.02917 -0.10856 0.03021 -0.10903 C 0.03868 -0.1118 0.04506 -0.11111 0.05456 -0.11157 C 0.06836 -0.11111 0.08607 -0.11088 0.10078 -0.10903 C 0.103 -0.1088 0.10521 -0.1081 0.10756 -0.10764 C 0.10847 -0.10718 0.11172 -0.10602 0.11289 -0.10486 C 0.11368 -0.10417 0.11433 -0.10324 0.11511 -0.10231 C 0.11563 -0.10046 0.11589 -0.09838 0.11667 -0.09699 C 0.11745 -0.09514 0.11875 -0.09444 0.11967 -0.09282 C 0.12188 -0.08935 0.12409 -0.08518 0.12578 -0.08079 C 0.12631 -0.07893 0.1267 -0.07708 0.12722 -0.07523 C 0.12774 -0.07384 0.12839 -0.07268 0.12878 -0.0713 C 0.12943 -0.06921 0.12969 -0.06667 0.13021 -0.06458 C 0.13203 -0.05856 0.13269 -0.05764 0.13477 -0.05255 C 0.13763 -0.04537 0.13503 -0.05116 0.13855 -0.04167 C 0.1405 -0.03657 0.14076 -0.03634 0.1431 -0.03218 C 0.14506 -0.02199 0.14245 -0.03472 0.14545 -0.02407 C 0.14857 -0.01296 0.14336 -0.02778 0.14766 -0.0162 C 0.14792 -0.01412 0.14844 -0.00764 0.14922 -0.00532 C 0.15013 -0.00255 0.1517 -0.00023 0.15222 0.00278 C 0.15404 0.01273 0.15261 0.0088 0.15599 0.01482 C 0.15756 0.02269 0.15573 0.01505 0.15912 0.02431 C 0.15964 0.02593 0.1599 0.02801 0.16055 0.02963 C 0.1612 0.03125 0.16211 0.03218 0.16289 0.0338 C 0.16368 0.03542 0.16446 0.03727 0.16511 0.03912 C 0.16615 0.04167 0.16667 0.04537 0.1681 0.04722 C 0.16967 0.04907 0.17136 0.05023 0.17266 0.05255 C 0.17344 0.05394 0.17409 0.05556 0.175 0.05671 C 0.17565 0.05741 0.17657 0.05741 0.17722 0.05787 C 0.17826 0.0588 0.1793 0.05995 0.18034 0.06065 C 0.18217 0.06204 0.18373 0.06227 0.18555 0.06343 C 0.19128 0.0662 0.18334 0.06343 0.19323 0.06597 C 0.20508 0.06921 0.18737 0.06505 0.20756 0.06875 C 0.20938 0.06898 0.21107 0.06991 0.21289 0.07014 C 0.22709 0.07153 0.22891 0.0713 0.23946 0.0713 " pathEditMode="relative" ptsTypes="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0052 -0.0398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630" y="1690688"/>
            <a:ext cx="6082553" cy="4710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explicit phrase structure</a:t>
            </a:r>
          </a:p>
          <a:p>
            <a:r>
              <a:rPr lang="en-US" dirty="0"/>
              <a:t>Key feature: how do </a:t>
            </a:r>
            <a:r>
              <a:rPr lang="en-US" u="sng" dirty="0"/>
              <a:t>words</a:t>
            </a:r>
            <a:r>
              <a:rPr lang="en-US" dirty="0"/>
              <a:t> relate to each other?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More conducive to free word order</a:t>
            </a:r>
          </a:p>
          <a:p>
            <a:pPr lvl="1"/>
            <a:r>
              <a:rPr lang="en-US" dirty="0"/>
              <a:t>Closer alignment between analyses of translations</a:t>
            </a:r>
          </a:p>
          <a:p>
            <a:pPr lvl="1"/>
            <a:r>
              <a:rPr lang="en-US" dirty="0"/>
              <a:t>Natural model of relationships between discontinuous words</a:t>
            </a:r>
          </a:p>
          <a:p>
            <a:pPr lvl="1"/>
            <a:r>
              <a:rPr lang="en-US" dirty="0"/>
              <a:t>Lexically grounded relationships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Some loss of expressivity</a:t>
            </a:r>
          </a:p>
          <a:p>
            <a:pPr lvl="1"/>
            <a:r>
              <a:rPr lang="en-US" dirty="0"/>
              <a:t>Requires explicit notion of head</a:t>
            </a:r>
          </a:p>
          <a:p>
            <a:pPr lvl="1"/>
            <a:r>
              <a:rPr lang="en-US" dirty="0"/>
              <a:t>Another formalism: what are the annotation standards, how to build corpora, etc.?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6" y="335359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5887" y="38887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82823" y="3388442"/>
            <a:ext cx="810350" cy="765038"/>
            <a:chOff x="2071422" y="3371655"/>
            <a:chExt cx="810350" cy="765038"/>
          </a:xfrm>
        </p:grpSpPr>
        <p:sp>
          <p:nvSpPr>
            <p:cNvPr id="26" name="TextBox 25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7" name="Curved Connector 26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782713" y="3599454"/>
            <a:ext cx="687865" cy="3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0078 0.04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6471 -0.11366 C -0.07812 -0.13935 -0.09831 -0.15301 -0.11953 -0.15301 C -0.14362 -0.15301 -0.16289 -0.13935 -0.1763 -0.11366 L -0.24088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14063 -0.068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(NEW!)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Pop 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887" y="3359222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9597" y="3691815"/>
            <a:ext cx="810350" cy="765038"/>
            <a:chOff x="2071422" y="3371655"/>
            <a:chExt cx="810350" cy="765038"/>
          </a:xfrm>
        </p:grpSpPr>
        <p:sp>
          <p:nvSpPr>
            <p:cNvPr id="21" name="TextBox 20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2" name="Curved Connector 21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2608" y="3401859"/>
            <a:ext cx="1888791" cy="476742"/>
            <a:chOff x="2152608" y="3401859"/>
            <a:chExt cx="1888791" cy="47674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82713" y="3599454"/>
              <a:ext cx="687865" cy="32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52608" y="34018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8506" y="3416936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782713" y="3691815"/>
            <a:ext cx="1042947" cy="259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C -0.00013 -0.00741 -0.00039 -0.01459 -0.00065 -0.02176 C -0.00105 -0.02662 -0.00157 -0.03148 -0.00157 -0.03635 C -0.00157 -0.04375 -0.00118 -0.05093 -0.00065 -0.0581 C -0.00052 -0.06297 -0.00013 -0.075 0.00221 -0.07986 C 0.00338 -0.08287 0.00429 -0.08611 0.00599 -0.08866 C 0.01054 -0.0956 0.00468 -0.08704 0.0108 -0.09445 C 0.01145 -0.09537 0.01198 -0.09653 0.01263 -0.09723 C 0.01354 -0.09838 0.01445 -0.09954 0.01549 -0.10023 C 0.01731 -0.10139 0.02122 -0.10301 0.02122 -0.10278 C 0.02825 -0.10255 0.03528 -0.10255 0.04231 -0.10162 C 0.04375 -0.10139 0.05143 -0.09769 0.05182 -0.09723 C 0.05273 -0.0963 0.05364 -0.09514 0.05468 -0.09445 C 0.06289 -0.08843 0.05052 -0.1007 0.06237 -0.08866 C 0.06823 -0.08287 0.06393 -0.08542 0.06914 -0.08287 C 0.07031 -0.08079 0.07135 -0.07848 0.07291 -0.07709 L 0.07877 -0.0713 C 0.07968 -0.07014 0.08073 -0.06945 0.08151 -0.06829 C 0.08893 -0.05695 0.07695 -0.0757 0.08528 -0.06111 C 0.09323 -0.04746 0.08776 -0.05926 0.09205 -0.04954 L 0.09401 -0.03773 C 0.09427 -0.03588 0.09427 -0.0338 0.09492 -0.03195 L 0.09687 -0.02616 C 0.09726 -0.02431 0.09765 -0.02246 0.09778 -0.02037 C 0.09935 -0.00579 0.09909 0.00602 0.09961 0.02176 C 0.09987 0.02384 0.10052 0.04027 0.1026 0.04352 C 0.10312 0.04444 0.10364 0.04583 0.10455 0.04629 C 0.10716 0.04791 0.10885 0.04768 0.11132 0.04768 " pathEditMode="relative" rAng="0" ptsTypes="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0247 -0.044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309021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We don't have to wait for descendants; "book" is the main verb so make it the direct child of [root]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Push the child onto the stack (Right-Arc) </a:t>
            </a:r>
          </a:p>
        </p:txBody>
      </p:sp>
    </p:spTree>
    <p:extLst>
      <p:ext uri="{BB962C8B-B14F-4D97-AF65-F5344CB8AC3E}">
        <p14:creationId xmlns:p14="http://schemas.microsoft.com/office/powerpoint/2010/main" val="14513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736404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relationship between "book" and "the" (Shift)</a:t>
            </a:r>
          </a:p>
        </p:txBody>
      </p:sp>
    </p:spTree>
    <p:extLst>
      <p:ext uri="{BB962C8B-B14F-4D97-AF65-F5344CB8AC3E}">
        <p14:creationId xmlns:p14="http://schemas.microsoft.com/office/powerpoint/2010/main" val="19314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704864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054456"/>
            <a:ext cx="10720377" cy="299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head of "the". Pop the dependent off the stack (Left-Arc) </a:t>
            </a:r>
          </a:p>
        </p:txBody>
      </p:sp>
    </p:spTree>
    <p:extLst>
      <p:ext uri="{BB962C8B-B14F-4D97-AF65-F5344CB8AC3E}">
        <p14:creationId xmlns:p14="http://schemas.microsoft.com/office/powerpoint/2010/main" val="21151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082551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450963"/>
            <a:ext cx="10720377" cy="26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"book" is head of "flight". Push the dependent on the stack (Right-Arc) 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17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826833"/>
            <a:ext cx="10720377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direct relationship between "flight" and "through" but more work to do (Shift)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26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200080"/>
            <a:ext cx="10720377" cy="195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the head of "through"; pop the dependent (Left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214191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578825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the head of 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"; push the dependent (Right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578825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910758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more symbols to combine so reduce and we're done...hopefully with a tree and not a forest!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0552" cy="4351338"/>
          </a:xfrm>
        </p:spPr>
        <p:txBody>
          <a:bodyPr/>
          <a:lstStyle/>
          <a:p>
            <a:r>
              <a:rPr lang="en-US" dirty="0"/>
              <a:t>It can be useful to distinguish different kinds of head-modifier </a:t>
            </a:r>
            <a:r>
              <a:rPr lang="en-US" b="1" dirty="0"/>
              <a:t>relations</a:t>
            </a:r>
            <a:r>
              <a:rPr lang="en-US" dirty="0"/>
              <a:t>, by labeling edges</a:t>
            </a:r>
          </a:p>
          <a:p>
            <a:r>
              <a:rPr lang="en-US" dirty="0"/>
              <a:t>Important relations for English: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direct object</a:t>
            </a:r>
          </a:p>
          <a:p>
            <a:pPr lvl="1"/>
            <a:r>
              <a:rPr lang="en-US" dirty="0"/>
              <a:t>determiner</a:t>
            </a:r>
          </a:p>
          <a:p>
            <a:pPr lvl="1"/>
            <a:r>
              <a:rPr lang="en-US" dirty="0"/>
              <a:t>adjective </a:t>
            </a:r>
            <a:r>
              <a:rPr lang="en-US" dirty="0" smtClean="0"/>
              <a:t>modifier</a:t>
            </a:r>
          </a:p>
          <a:p>
            <a:pPr lvl="1"/>
            <a:r>
              <a:rPr lang="mr-IN" dirty="0" smtClean="0"/>
              <a:t>……</a:t>
            </a:r>
            <a:endParaRPr lang="en-US" dirty="0"/>
          </a:p>
          <a:p>
            <a:r>
              <a:rPr lang="en-US" dirty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Arc-Eager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than arc-standard!</a:t>
            </a:r>
          </a:p>
          <a:p>
            <a:r>
              <a:rPr lang="en-US" dirty="0"/>
              <a:t>If top of stack is head of next symbol, Right-Arc</a:t>
            </a:r>
          </a:p>
          <a:p>
            <a:r>
              <a:rPr lang="en-US" dirty="0"/>
              <a:t>If next symbol is head of top of stack, Left-Arc</a:t>
            </a:r>
          </a:p>
          <a:p>
            <a:r>
              <a:rPr lang="en-US" dirty="0"/>
              <a:t>If no relationship and top of stack has no children in the symbol list, </a:t>
            </a:r>
            <a:r>
              <a:rPr lang="en-US" strike="sngStrike" dirty="0"/>
              <a:t>Shift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Else, </a:t>
            </a:r>
            <a:r>
              <a:rPr lang="en-US" strike="sngStrike" dirty="0"/>
              <a:t>Reduce </a:t>
            </a:r>
            <a:r>
              <a:rPr lang="en-US" dirty="0">
                <a:solidFill>
                  <a:srgbClr val="FF0000"/>
                </a:solidFill>
              </a:rPr>
              <a:t>Shift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Note, even in parsing, decisions are much easier: every pair of words is proposed for combination at most once (contrast with </a:t>
            </a:r>
            <a:r>
              <a:rPr lang="en-US" dirty="0" smtClean="0"/>
              <a:t>arc-standard P54)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(in practice both memory and runtime)</a:t>
            </a:r>
          </a:p>
          <a:p>
            <a:r>
              <a:rPr lang="en-US" dirty="0" err="1"/>
              <a:t>Incrementality</a:t>
            </a:r>
            <a:r>
              <a:rPr lang="en-US" dirty="0"/>
              <a:t> (whole sentence at once or are partial parses needed</a:t>
            </a:r>
            <a:r>
              <a:rPr lang="en-US" dirty="0" smtClean="0"/>
              <a:t>?)</a:t>
            </a:r>
            <a:endParaRPr lang="en-US" dirty="0"/>
          </a:p>
          <a:p>
            <a:r>
              <a:rPr lang="en-US" dirty="0"/>
              <a:t>Most dominant: score (balanced f-measure of labeled/unlabeled precision/recall)</a:t>
            </a:r>
          </a:p>
        </p:txBody>
      </p:sp>
    </p:spTree>
    <p:extLst>
      <p:ext uri="{BB962C8B-B14F-4D97-AF65-F5344CB8AC3E}">
        <p14:creationId xmlns:p14="http://schemas.microsoft.com/office/powerpoint/2010/main" val="16071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State-of-the art claims in a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1690688"/>
            <a:ext cx="4559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constituency parses give hierarchically nested phrases, dependency parses represent syntax with trees whose edges connect words in the sentence. Edges are often labeled with relations like </a:t>
            </a:r>
            <a:r>
              <a:rPr lang="en-US" u="sng" dirty="0"/>
              <a:t>subject</a:t>
            </a:r>
            <a:endParaRPr lang="en-US" dirty="0"/>
          </a:p>
          <a:p>
            <a:r>
              <a:rPr lang="en-US" dirty="0"/>
              <a:t>Head rules govern how dependency trees are formed (whether via annotation or conversion from constituency)</a:t>
            </a:r>
          </a:p>
          <a:p>
            <a:r>
              <a:rPr lang="en-US" dirty="0"/>
              <a:t>Transition-based parsing algorithms provide good accuracy and speed trade off for projective parsing </a:t>
            </a:r>
          </a:p>
          <a:p>
            <a:r>
              <a:rPr lang="en-US" dirty="0"/>
              <a:t>Arc-Eager variant often easier to train than Arc-Standard, but both use the same </a:t>
            </a:r>
            <a:r>
              <a:rPr lang="en-US" dirty="0" smtClean="0"/>
              <a:t>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Edge Labels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Treebanks</a:t>
            </a:r>
          </a:p>
          <a:p>
            <a:pPr lvl="1"/>
            <a:r>
              <a:rPr lang="en-US" dirty="0"/>
              <a:t>Prague Dependency Treebank: </a:t>
            </a:r>
            <a:r>
              <a:rPr lang="en-US" dirty="0" smtClean="0"/>
              <a:t>1.5m </a:t>
            </a:r>
            <a:r>
              <a:rPr lang="en-US" dirty="0"/>
              <a:t>words of direct annotation (in Czech)</a:t>
            </a:r>
          </a:p>
          <a:p>
            <a:pPr lvl="1"/>
            <a:r>
              <a:rPr lang="en-US" dirty="0"/>
              <a:t>Universal Dependencies (</a:t>
            </a:r>
            <a:r>
              <a:rPr lang="en-US" dirty="0" err="1"/>
              <a:t>universaldependencies.org</a:t>
            </a:r>
            <a:r>
              <a:rPr lang="en-US" dirty="0"/>
              <a:t>): many languages, various sizes: 1k words of Sanskrit, 10k words </a:t>
            </a:r>
            <a:r>
              <a:rPr lang="en-US" dirty="0" err="1"/>
              <a:t>Kurmanji</a:t>
            </a:r>
            <a:r>
              <a:rPr lang="en-US" dirty="0"/>
              <a:t>, 400k words English, 123k words Chinese, etc.</a:t>
            </a:r>
          </a:p>
          <a:p>
            <a:r>
              <a:rPr lang="en-US" dirty="0"/>
              <a:t>Conversion approaches</a:t>
            </a:r>
          </a:p>
          <a:p>
            <a:pPr lvl="1"/>
            <a:r>
              <a:rPr lang="en-US" dirty="0"/>
              <a:t>rules for converting combination of constituency labels, heads, and other factors into dependency labels (</a:t>
            </a:r>
            <a:r>
              <a:rPr lang="en-US" dirty="0" err="1"/>
              <a:t>deMarneffe</a:t>
            </a:r>
            <a:r>
              <a:rPr lang="en-US" dirty="0"/>
              <a:t>, 2006)</a:t>
            </a:r>
          </a:p>
          <a:p>
            <a:r>
              <a:rPr lang="en-US" dirty="0"/>
              <a:t>In algorithms we mostly won't discuss them but in real-world applications they're quite important</a:t>
            </a:r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information extraction</a:t>
            </a:r>
            <a:r>
              <a:rPr lang="en-US" dirty="0"/>
              <a:t> tasks </a:t>
            </a:r>
            <a:r>
              <a:rPr lang="en-US"/>
              <a:t>involving real-world relationships between entities, chains of dependencies provide good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18" y="6474691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Brendan O'Connor via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5158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13999</TotalTime>
  <Words>6759</Words>
  <Application>Microsoft Macintosh PowerPoint</Application>
  <PresentationFormat>Widescreen</PresentationFormat>
  <Paragraphs>1867</Paragraphs>
  <Slides>74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Calibri</vt:lpstr>
      <vt:lpstr>Calibri Light</vt:lpstr>
      <vt:lpstr>DengXian</vt:lpstr>
      <vt:lpstr>Mangal</vt:lpstr>
      <vt:lpstr>Wingdings</vt:lpstr>
      <vt:lpstr>Yu Gothic</vt:lpstr>
      <vt:lpstr>Arial</vt:lpstr>
      <vt:lpstr>Office Theme</vt:lpstr>
      <vt:lpstr>Lecture 9: Dependency Trees and Shift-Reduce Dependency Parsing </vt:lpstr>
      <vt:lpstr>Constituent View of Syntax</vt:lpstr>
      <vt:lpstr>Fix With Lexicalization</vt:lpstr>
      <vt:lpstr>PowerPoint Presentation</vt:lpstr>
      <vt:lpstr>PowerPoint Presentation</vt:lpstr>
      <vt:lpstr>Dependency View of Syntax</vt:lpstr>
      <vt:lpstr>Edge Labels</vt:lpstr>
      <vt:lpstr>Where do Edge Labels Come From?</vt:lpstr>
      <vt:lpstr>Utility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Left Reduce</vt:lpstr>
      <vt:lpstr>Left Reduce</vt:lpstr>
      <vt:lpstr>Right Reduce</vt:lpstr>
      <vt:lpstr>Right Reduce</vt:lpstr>
      <vt:lpstr>Shift-Reduce vs. CKY Parsing, Viterbi POS tagging, etc.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Training</vt:lpstr>
      <vt:lpstr>Features</vt:lpstr>
      <vt:lpstr>Feature Templates</vt:lpstr>
      <vt:lpstr>Beam Decoding</vt:lpstr>
      <vt:lpstr>Beaming</vt:lpstr>
      <vt:lpstr>Issues With "Arc-Standard" Shift-Reduce</vt:lpstr>
      <vt:lpstr>"Arc-Eager" Variant of Shift-Reduce</vt:lpstr>
      <vt:lpstr>Arc-Eager Actions</vt:lpstr>
      <vt:lpstr>Right-Arc</vt:lpstr>
      <vt:lpstr>Shift</vt:lpstr>
      <vt:lpstr>Left-Arc</vt:lpstr>
      <vt:lpstr>Right-Arc</vt:lpstr>
      <vt:lpstr>Reduce (NEW!)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Oracle Arc-Eager</vt:lpstr>
      <vt:lpstr>Criteria for Choosing</vt:lpstr>
      <vt:lpstr>Typical State-of-the art claims in a paper</vt:lpstr>
      <vt:lpstr>Summary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Dependency Parsing </dc:title>
  <dc:creator>Jonathan May</dc:creator>
  <cp:lastModifiedBy>Nanyun Peng</cp:lastModifiedBy>
  <cp:revision>155</cp:revision>
  <cp:lastPrinted>2017-09-20T01:11:21Z</cp:lastPrinted>
  <dcterms:created xsi:type="dcterms:W3CDTF">2017-09-06T00:36:47Z</dcterms:created>
  <dcterms:modified xsi:type="dcterms:W3CDTF">2018-09-20T17:53:11Z</dcterms:modified>
</cp:coreProperties>
</file>