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9"/>
  </p:notesMasterIdLst>
  <p:sldIdLst>
    <p:sldId id="357" r:id="rId2"/>
    <p:sldId id="394" r:id="rId3"/>
    <p:sldId id="396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7" r:id="rId12"/>
    <p:sldId id="376" r:id="rId13"/>
    <p:sldId id="366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95" r:id="rId23"/>
    <p:sldId id="377" r:id="rId24"/>
    <p:sldId id="378" r:id="rId25"/>
    <p:sldId id="379" r:id="rId26"/>
    <p:sldId id="380" r:id="rId27"/>
    <p:sldId id="381" r:id="rId28"/>
    <p:sldId id="382" r:id="rId29"/>
    <p:sldId id="383" r:id="rId30"/>
    <p:sldId id="384" r:id="rId31"/>
    <p:sldId id="385" r:id="rId32"/>
    <p:sldId id="386" r:id="rId33"/>
    <p:sldId id="397" r:id="rId34"/>
    <p:sldId id="399" r:id="rId35"/>
    <p:sldId id="387" r:id="rId36"/>
    <p:sldId id="388" r:id="rId37"/>
    <p:sldId id="400" r:id="rId38"/>
    <p:sldId id="389" r:id="rId39"/>
    <p:sldId id="390" r:id="rId40"/>
    <p:sldId id="391" r:id="rId41"/>
    <p:sldId id="392" r:id="rId42"/>
    <p:sldId id="393" r:id="rId43"/>
    <p:sldId id="258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3" r:id="rId56"/>
    <p:sldId id="324" r:id="rId57"/>
    <p:sldId id="325" r:id="rId58"/>
    <p:sldId id="326" r:id="rId59"/>
    <p:sldId id="327" r:id="rId60"/>
    <p:sldId id="402" r:id="rId61"/>
    <p:sldId id="332" r:id="rId62"/>
    <p:sldId id="333" r:id="rId63"/>
    <p:sldId id="334" r:id="rId64"/>
    <p:sldId id="335" r:id="rId65"/>
    <p:sldId id="336" r:id="rId66"/>
    <p:sldId id="337" r:id="rId67"/>
    <p:sldId id="398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C9FC0C-277F-5A45-90DB-2E966326227B}">
          <p14:sldIdLst>
            <p14:sldId id="357"/>
            <p14:sldId id="394"/>
            <p14:sldId id="396"/>
            <p14:sldId id="359"/>
            <p14:sldId id="360"/>
            <p14:sldId id="361"/>
            <p14:sldId id="362"/>
            <p14:sldId id="363"/>
            <p14:sldId id="364"/>
            <p14:sldId id="365"/>
            <p14:sldId id="367"/>
            <p14:sldId id="376"/>
            <p14:sldId id="366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95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97"/>
            <p14:sldId id="399"/>
            <p14:sldId id="387"/>
            <p14:sldId id="388"/>
            <p14:sldId id="400"/>
            <p14:sldId id="389"/>
            <p14:sldId id="390"/>
            <p14:sldId id="391"/>
            <p14:sldId id="392"/>
            <p14:sldId id="393"/>
            <p14:sldId id="258"/>
          </p14:sldIdLst>
        </p14:section>
        <p14:section name="j/m text processing" id="{E3EAFC50-0F39-CB4F-8063-461026D705C2}">
          <p14:sldIdLst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3"/>
            <p14:sldId id="324"/>
            <p14:sldId id="325"/>
            <p14:sldId id="326"/>
            <p14:sldId id="327"/>
            <p14:sldId id="402"/>
            <p14:sldId id="332"/>
            <p14:sldId id="333"/>
            <p14:sldId id="334"/>
            <p14:sldId id="335"/>
            <p14:sldId id="336"/>
            <p14:sldId id="337"/>
            <p14:sldId id="3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86"/>
    <p:restoredTop sz="79289"/>
  </p:normalViewPr>
  <p:slideViewPr>
    <p:cSldViewPr snapToGrid="0" snapToObjects="1" showGuides="1">
      <p:cViewPr varScale="1">
        <p:scale>
          <a:sx n="117" d="100"/>
          <a:sy n="117" d="100"/>
        </p:scale>
        <p:origin x="119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E0F38-215A-184B-9A66-026E7DBC7BFE}" type="datetimeFigureOut">
              <a:rPr lang="en-US" smtClean="0"/>
              <a:t>8/20/18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0FD87-9A44-5E45-8C0E-52F1E538B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62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40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64B176-3CE7-6A41-BE1E-57EEC52B0665}" type="slidenum">
              <a:rPr lang="en-US"/>
              <a:pPr/>
              <a:t>45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19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123507-3658-094F-A348-B086D6EDE221}" type="slidenum">
              <a:rPr lang="en-US"/>
              <a:pPr/>
              <a:t>46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05609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45E12-28F4-EC45-9FE6-6861EFD09E6C}" type="slidenum">
              <a:rPr lang="en-US"/>
              <a:pPr/>
              <a:t>47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767410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45E12-28F4-EC45-9FE6-6861EFD09E6C}" type="slidenum">
              <a:rPr lang="en-US"/>
              <a:pPr/>
              <a:t>48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901893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DFDE8B-28E4-4047-85D4-57A6728EBAFF}" type="slidenum">
              <a:rPr lang="en-US"/>
              <a:pPr/>
              <a:t>49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942608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422F39-6D47-7E4A-B2A9-7EB2D50CD805}" type="slidenum">
              <a:rPr lang="en-US"/>
              <a:pPr/>
              <a:t>50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5" tIns="45718" rIns="91435" bIns="45718"/>
          <a:lstStyle/>
          <a:p>
            <a:pPr eaLnBrk="1" hangingPunct="1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0436786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D70C18-464E-3545-9CA1-FC88A632BD18}" type="slidenum">
              <a:rPr lang="en-US"/>
              <a:pPr/>
              <a:t>51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9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82BD90-5842-9D48-A685-621D2A4C3779}" type="slidenum">
              <a:rPr lang="en-US"/>
              <a:pPr/>
              <a:t>52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3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149E1A-5C54-D64B-9E9D-5A113A6AF7E6}" type="slidenum">
              <a:rPr lang="en-US"/>
              <a:pPr/>
              <a:t>53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904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55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35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tell me the 10</a:t>
            </a:r>
            <a:r>
              <a:rPr lang="en-US" baseline="0" dirty="0"/>
              <a:t> most frequent words in tom sawyer and ho</a:t>
            </a:r>
            <a:endParaRPr lang="en-US" dirty="0"/>
          </a:p>
          <a:p>
            <a:endParaRPr lang="en-US" dirty="0"/>
          </a:p>
          <a:p>
            <a:r>
              <a:rPr lang="en-US" dirty="0"/>
              <a:t>look at word counts (how many appear once vs</a:t>
            </a:r>
            <a:r>
              <a:rPr lang="en-US" baseline="0" dirty="0"/>
              <a:t> token count</a:t>
            </a:r>
            <a:r>
              <a:rPr lang="en-US" dirty="0"/>
              <a:t>)</a:t>
            </a:r>
          </a:p>
          <a:p>
            <a:r>
              <a:rPr lang="en-US" dirty="0"/>
              <a:t>look at </a:t>
            </a:r>
            <a:r>
              <a:rPr lang="en-US" dirty="0" err="1"/>
              <a:t>ngram</a:t>
            </a:r>
            <a:r>
              <a:rPr lang="en-US" dirty="0"/>
              <a:t> counts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77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E9F685-F098-8E4C-B6D8-D94BDE4D6D6B}" type="slidenum">
              <a:rPr lang="en-US"/>
              <a:pPr/>
              <a:t>56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64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652608-6990-6E43-AA5F-49A5045801F2}" type="slidenum">
              <a:rPr lang="en-US"/>
              <a:pPr/>
              <a:t>57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095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E383AF-40C9-E847-ACCB-98F997084513}" type="slidenum">
              <a:rPr lang="en-US"/>
              <a:pPr/>
              <a:t>58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728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E383AF-40C9-E847-ACCB-98F997084513}" type="slidenum">
              <a:rPr lang="en-US"/>
              <a:pPr/>
              <a:t>59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42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798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186323-23FC-C745-A59E-E7A0F69F23C3}" type="slidenum">
              <a:rPr lang="en-US"/>
              <a:pPr/>
              <a:t>64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934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9BB694-CB85-1C42-BB21-6EC89F24E5E0}" type="slidenum">
              <a:rPr lang="en-US"/>
              <a:pPr/>
              <a:t>65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82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24F83C-53AC-F24F-80E2-C55109AFC467}" type="slidenum">
              <a:rPr lang="en-US"/>
              <a:pPr/>
              <a:t>66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154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a="\"This isn't the first sentence that I wrote (that one was at 8:30), but it's the best, right?!\""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nltk.word_tokenize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r>
              <a:rPr lang="en-US" dirty="0"/>
              <a:t>write quick tokenizer</a:t>
            </a:r>
          </a:p>
          <a:p>
            <a:r>
              <a:rPr lang="en-US" dirty="0" err="1"/>
              <a:t>outfile.write</a:t>
            </a:r>
            <a:r>
              <a:rPr lang="en-US" dirty="0"/>
              <a:t>(' '.join(</a:t>
            </a:r>
            <a:r>
              <a:rPr lang="en-US" dirty="0" err="1"/>
              <a:t>nltk.word_tokenize</a:t>
            </a:r>
            <a:r>
              <a:rPr lang="en-US" dirty="0"/>
              <a:t>(</a:t>
            </a:r>
            <a:r>
              <a:rPr lang="en-US" dirty="0" err="1"/>
              <a:t>line.strip</a:t>
            </a:r>
            <a:r>
              <a:rPr lang="en-US" dirty="0"/>
              <a:t>()))+"\n")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3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6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clean</a:t>
            </a:r>
            <a:r>
              <a:rPr lang="en-US" baseline="0" dirty="0"/>
              <a:t> up some data with </a:t>
            </a:r>
            <a:r>
              <a:rPr lang="en-US" baseline="0" dirty="0" err="1"/>
              <a:t>beautifulsoup</a:t>
            </a:r>
            <a:endParaRPr lang="en-US" baseline="0" dirty="0"/>
          </a:p>
          <a:p>
            <a:r>
              <a:rPr lang="en-US" baseline="0" dirty="0"/>
              <a:t>make train/dev/test sets with </a:t>
            </a:r>
            <a:r>
              <a:rPr lang="en-US" baseline="0" dirty="0" err="1"/>
              <a:t>shuf</a:t>
            </a:r>
            <a:r>
              <a:rPr lang="en-US" baseline="0" dirty="0"/>
              <a:t>, labeling (use yes!)</a:t>
            </a:r>
          </a:p>
          <a:p>
            <a:r>
              <a:rPr lang="en-US" baseline="0" dirty="0"/>
              <a:t>process substitution (not on </a:t>
            </a:r>
            <a:r>
              <a:rPr lang="en-US" baseline="0" dirty="0" err="1"/>
              <a:t>vocareum</a:t>
            </a:r>
            <a:r>
              <a:rPr lang="en-US" baseline="0" dirty="0"/>
              <a:t>)</a:t>
            </a:r>
          </a:p>
          <a:p>
            <a:r>
              <a:rPr lang="en-US" baseline="0" dirty="0"/>
              <a:t>make a scoring script</a:t>
            </a:r>
          </a:p>
          <a:p>
            <a:r>
              <a:rPr lang="en-US" baseline="0" dirty="0"/>
              <a:t>find frequent </a:t>
            </a:r>
            <a:r>
              <a:rPr lang="en-US" baseline="0" dirty="0" err="1"/>
              <a:t>ngrams</a:t>
            </a:r>
            <a:r>
              <a:rPr lang="en-US" baseline="0" dirty="0"/>
              <a:t> for positive and negative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94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59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5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top 10 from training, ask for shout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2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FD87-9A44-5E45-8C0E-52F1E538B50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84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44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http://regexpal.com.s3-website-us-east-1.amazonaws.com/?_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ga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=2.62220396.1344291647.1503425670-931939134.1503425670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or</a:t>
            </a:r>
          </a:p>
          <a:p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regexpal.com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and click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We looked!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Then we saw him step in on the mat.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We looked!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And we saw him!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 Cat in the Hat!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</a:t>
            </a:r>
            <a:r>
              <a:rPr lang="en-US" baseline="0" dirty="0">
                <a:latin typeface="Arial" charset="0"/>
                <a:ea typeface="ＭＳ Ｐゴシック" charset="0"/>
                <a:cs typeface="ＭＳ Ｐゴシック" charset="0"/>
              </a:rPr>
              <a:t> other one there, the blithe one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737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6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9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6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2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8/20/18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4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8/20/18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8/20/18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2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7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63C8-30E1-EE49-B86D-0EE4EF74EEEE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5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563C8-30E1-EE49-B86D-0EE4EF74EEEE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39DCE-609F-8642-8F87-5420C2A3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Corpora and Text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51661"/>
            <a:ext cx="9144000" cy="14675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USC </a:t>
            </a:r>
            <a:r>
              <a:rPr lang="en-US" dirty="0" err="1"/>
              <a:t>VSoE</a:t>
            </a:r>
            <a:r>
              <a:rPr lang="en-US" dirty="0"/>
              <a:t> CSCI 544: Applied Natural Language Processing</a:t>
            </a:r>
          </a:p>
          <a:p>
            <a:r>
              <a:rPr lang="en-US" dirty="0"/>
              <a:t>Jonathan May -- </a:t>
            </a:r>
            <a:r>
              <a:rPr lang="en-US" dirty="0" err="1"/>
              <a:t>梅約納</a:t>
            </a:r>
            <a:endParaRPr lang="en-US" dirty="0"/>
          </a:p>
          <a:p>
            <a:r>
              <a:rPr lang="en-US" dirty="0" err="1"/>
              <a:t>Nanyun</a:t>
            </a:r>
            <a:r>
              <a:rPr lang="en-US" dirty="0"/>
              <a:t> (Violet) Peng -- </a:t>
            </a:r>
            <a:r>
              <a:rPr lang="ja-JP" altLang="en-US"/>
              <a:t>彭楠赟</a:t>
            </a:r>
            <a:endParaRPr lang="en-US" dirty="0"/>
          </a:p>
          <a:p>
            <a:r>
              <a:rPr lang="en-US" dirty="0"/>
              <a:t>August 24, 2018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632" y="6402179"/>
            <a:ext cx="668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from Kristy Hollingshead-Seitz, Nathan Schneider, Dan </a:t>
            </a:r>
            <a:r>
              <a:rPr lang="en-US" dirty="0" err="1"/>
              <a:t>Jurafsky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2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Sparsity and </a:t>
            </a:r>
            <a:r>
              <a:rPr lang="en-US" dirty="0" err="1"/>
              <a:t>Zipf's</a:t>
            </a:r>
            <a:r>
              <a:rPr lang="en-US" dirty="0"/>
              <a:t>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look at the frequencies of different words in a large text corpus</a:t>
            </a:r>
          </a:p>
          <a:p>
            <a:r>
              <a:rPr lang="en-US" dirty="0"/>
              <a:t>Assume "word" is a string of letters separated by spaces (oversimplification!)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461" y="6394664"/>
            <a:ext cx="220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h/t Nathan Schneider</a:t>
            </a:r>
          </a:p>
        </p:txBody>
      </p:sp>
    </p:spTree>
    <p:extLst>
      <p:ext uri="{BB962C8B-B14F-4D97-AF65-F5344CB8AC3E}">
        <p14:creationId xmlns:p14="http://schemas.microsoft.com/office/powerpoint/2010/main" val="1344936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Vocareum</a:t>
            </a:r>
            <a:r>
              <a:rPr lang="en-US" dirty="0"/>
              <a:t>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words and counts</a:t>
            </a:r>
          </a:p>
        </p:txBody>
      </p:sp>
    </p:spTree>
    <p:extLst>
      <p:ext uri="{BB962C8B-B14F-4D97-AF65-F5344CB8AC3E}">
        <p14:creationId xmlns:p14="http://schemas.microsoft.com/office/powerpoint/2010/main" val="1091356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dirty="0"/>
              <a:t>Count the word types:</a:t>
            </a:r>
          </a:p>
          <a:p>
            <a:pPr lvl="1"/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's/ /\n/g' </a:t>
            </a:r>
            <a:r>
              <a:rPr lang="en-US" sz="1800" i="1" u="sng" dirty="0">
                <a:latin typeface="Courier New" charset="0"/>
                <a:ea typeface="Courier New" charset="0"/>
                <a:cs typeface="Courier New" charset="0"/>
              </a:rPr>
              <a:t>corpus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| sort |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uniq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-c | grep 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v "^$" | sort -k1nr</a:t>
            </a:r>
          </a:p>
          <a:p>
            <a:pPr lvl="1"/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how many 1-count types? What % of all types?</a:t>
            </a:r>
          </a:p>
          <a:p>
            <a:pPr lvl="1"/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how many tokens?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Count the </a:t>
            </a:r>
            <a:r>
              <a:rPr lang="en-US" dirty="0" err="1">
                <a:ea typeface="Courier New" charset="0"/>
                <a:cs typeface="Courier New" charset="0"/>
              </a:rPr>
              <a:t>ngram</a:t>
            </a:r>
            <a:r>
              <a:rPr lang="en-US" dirty="0">
                <a:ea typeface="Courier New" charset="0"/>
                <a:cs typeface="Courier New" charset="0"/>
              </a:rPr>
              <a:t> types:</a:t>
            </a:r>
          </a:p>
          <a:p>
            <a:pPr lvl="1"/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paste 1grams &lt;(tail -n+2 1grams) | sort |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uniq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c | sort </a:t>
            </a:r>
            <a:r>
              <a:rPr lang="mr-IN" sz="1800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k1nr</a:t>
            </a:r>
          </a:p>
          <a:p>
            <a:pPr lvl="1"/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how many 1-count types? What % of all types?</a:t>
            </a:r>
          </a:p>
        </p:txBody>
      </p:sp>
    </p:spTree>
    <p:extLst>
      <p:ext uri="{BB962C8B-B14F-4D97-AF65-F5344CB8AC3E}">
        <p14:creationId xmlns:p14="http://schemas.microsoft.com/office/powerpoint/2010/main" val="122511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13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58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73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82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46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97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5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 is available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Friday, 9/7 (Note: Homework 2 will become available Friday, 8/31)</a:t>
            </a:r>
          </a:p>
          <a:p>
            <a:r>
              <a:rPr lang="en-US" dirty="0"/>
              <a:t>Warmup to get familiar with Python, </a:t>
            </a:r>
            <a:r>
              <a:rPr lang="en-US" dirty="0" err="1"/>
              <a:t>Vocareum</a:t>
            </a:r>
            <a:r>
              <a:rPr lang="en-US" dirty="0"/>
              <a:t>, solving language problems</a:t>
            </a:r>
          </a:p>
          <a:p>
            <a:r>
              <a:rPr lang="en-US" dirty="0"/>
              <a:t>No special knowledge from lectures should be needed to work on it</a:t>
            </a:r>
          </a:p>
          <a:p>
            <a:r>
              <a:rPr lang="en-US" dirty="0"/>
              <a:t>Read the instructions </a:t>
            </a:r>
            <a:r>
              <a:rPr lang="en-US" u="sng" dirty="0"/>
              <a:t>carefully</a:t>
            </a:r>
            <a:endParaRPr lang="en-US" dirty="0"/>
          </a:p>
          <a:p>
            <a:r>
              <a:rPr lang="en-US" dirty="0"/>
              <a:t>Feel free to ask questions in Piazza!</a:t>
            </a:r>
          </a:p>
        </p:txBody>
      </p:sp>
    </p:spTree>
    <p:extLst>
      <p:ext uri="{BB962C8B-B14F-4D97-AF65-F5344CB8AC3E}">
        <p14:creationId xmlns:p14="http://schemas.microsoft.com/office/powerpoint/2010/main" val="816027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44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51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Zipf's</a:t>
            </a:r>
            <a:r>
              <a:rPr lang="en-US" dirty="0"/>
              <a:t> Law and n-grams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Sparsity keeps getting worse</a:t>
            </a:r>
          </a:p>
          <a:p>
            <a:r>
              <a:rPr lang="en-US" dirty="0"/>
              <a:t>Moby Dick</a:t>
            </a:r>
          </a:p>
          <a:p>
            <a:pPr lvl="1"/>
            <a:r>
              <a:rPr lang="en-US" dirty="0"/>
              <a:t>110927 tokens; 18971 types (17% of tokens); 11874 1-count (62.6% of types)</a:t>
            </a:r>
          </a:p>
          <a:p>
            <a:pPr lvl="1"/>
            <a:r>
              <a:rPr lang="en-US" dirty="0"/>
              <a:t>110927 3-grams;  103531 types (93% of tokens); 99150 1-count (95.7% of types)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84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64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81835" y="5298141"/>
            <a:ext cx="7610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Vocareum</a:t>
            </a:r>
            <a:r>
              <a:rPr lang="en-US" sz="2400" dirty="0"/>
              <a:t> Quiz: What is the review given to each (1-5 stars)</a:t>
            </a:r>
          </a:p>
        </p:txBody>
      </p:sp>
    </p:spTree>
    <p:extLst>
      <p:ext uri="{BB962C8B-B14F-4D97-AF65-F5344CB8AC3E}">
        <p14:creationId xmlns:p14="http://schemas.microsoft.com/office/powerpoint/2010/main" val="7773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45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12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934200" y="1308100"/>
            <a:ext cx="35433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17217" y="1765300"/>
            <a:ext cx="35433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68417" y="2311400"/>
            <a:ext cx="35433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25116" y="4038600"/>
            <a:ext cx="4070883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5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94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01747" y="3926541"/>
            <a:ext cx="718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sentiment corpus: https://</a:t>
            </a:r>
            <a:r>
              <a:rPr lang="en-US" dirty="0" err="1"/>
              <a:t>www.cs.jhu.edu</a:t>
            </a:r>
            <a:r>
              <a:rPr lang="en-US" dirty="0"/>
              <a:t>/~</a:t>
            </a:r>
            <a:r>
              <a:rPr lang="en-US" dirty="0" err="1"/>
              <a:t>mdredze</a:t>
            </a:r>
            <a:r>
              <a:rPr lang="en-US" dirty="0"/>
              <a:t>/datasets/sentiment/</a:t>
            </a:r>
          </a:p>
        </p:txBody>
      </p:sp>
    </p:spTree>
    <p:extLst>
      <p:ext uri="{BB962C8B-B14F-4D97-AF65-F5344CB8AC3E}">
        <p14:creationId xmlns:p14="http://schemas.microsoft.com/office/powerpoint/2010/main" val="212412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 of Work on the Terminal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set up in </a:t>
            </a:r>
            <a:r>
              <a:rPr lang="en-US" dirty="0" err="1"/>
              <a:t>Vocareum</a:t>
            </a:r>
            <a:r>
              <a:rPr lang="en-US" dirty="0"/>
              <a:t>, on the 'In-class' assignment</a:t>
            </a:r>
          </a:p>
          <a:p>
            <a:r>
              <a:rPr lang="en-US" dirty="0"/>
              <a:t>Or download code/data from my webpage to your own machine</a:t>
            </a:r>
          </a:p>
          <a:p>
            <a:pPr lvl="1"/>
            <a:r>
              <a:rPr lang="en-US" dirty="0"/>
              <a:t>Mac: you'll probably need to install gnu stuff with homebrew/ports; preface non-working commands with 'g'</a:t>
            </a:r>
          </a:p>
          <a:p>
            <a:pPr lvl="1"/>
            <a:r>
              <a:rPr lang="en-US" dirty="0"/>
              <a:t>Windows: </a:t>
            </a:r>
            <a:r>
              <a:rPr lang="en-US" dirty="0" err="1"/>
              <a:t>cygwin</a:t>
            </a:r>
            <a:r>
              <a:rPr lang="en-US" dirty="0"/>
              <a:t> is usually pretty good but it's been a while for me...</a:t>
            </a:r>
          </a:p>
          <a:p>
            <a:r>
              <a:rPr lang="en-US" dirty="0"/>
              <a:t>We're going to code 'competitively': post your answers in Piazza</a:t>
            </a:r>
          </a:p>
        </p:txBody>
      </p:sp>
    </p:spTree>
    <p:extLst>
      <p:ext uri="{BB962C8B-B14F-4D97-AF65-F5344CB8AC3E}">
        <p14:creationId xmlns:p14="http://schemas.microsoft.com/office/powerpoint/2010/main" val="695012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21916" y="3975100"/>
            <a:ext cx="3842283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60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50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Vocareum</a:t>
            </a:r>
            <a:r>
              <a:rPr lang="en-US" dirty="0"/>
              <a:t>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Extracting and labeling data</a:t>
            </a:r>
          </a:p>
          <a:p>
            <a:r>
              <a:rPr lang="en-US" dirty="0"/>
              <a:t>Building an evaluation set</a:t>
            </a:r>
          </a:p>
          <a:p>
            <a:r>
              <a:rPr lang="en-US" dirty="0"/>
              <a:t>Inspecting for ideas</a:t>
            </a:r>
          </a:p>
        </p:txBody>
      </p:sp>
    </p:spTree>
    <p:extLst>
      <p:ext uri="{BB962C8B-B14F-4D97-AF65-F5344CB8AC3E}">
        <p14:creationId xmlns:p14="http://schemas.microsoft.com/office/powerpoint/2010/main" val="4539177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Cleaning up data</a:t>
            </a:r>
          </a:p>
          <a:p>
            <a:pPr lvl="1"/>
            <a:r>
              <a:rPr lang="en-US" dirty="0"/>
              <a:t>boilerplate python: very useful!</a:t>
            </a:r>
          </a:p>
          <a:p>
            <a:pPr lvl="1"/>
            <a:r>
              <a:rPr lang="en-US" dirty="0"/>
              <a:t>beautiful soup: </a:t>
            </a:r>
          </a:p>
          <a:p>
            <a:pPr lvl="2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soup =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infile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 "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lxml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")</a:t>
            </a:r>
          </a:p>
          <a:p>
            <a:pPr lvl="2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soup.find_all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('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review_text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')</a:t>
            </a:r>
          </a:p>
          <a:p>
            <a:r>
              <a:rPr lang="en-US" dirty="0"/>
              <a:t>Adding labels</a:t>
            </a:r>
          </a:p>
          <a:p>
            <a:pPr lvl="1"/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paste 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elec.pos.txt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 &lt;(yes "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pos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" | head -2198) &gt; 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elec.pos.tagged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529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Dividing into train, dev, blind test</a:t>
            </a: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cat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elec.pos.tagged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elec.neg.tagged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|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&gt;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elec.mix.tagged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head -800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elec.mix.tagged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&gt;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elec.devtest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tail -n+801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elec.mix.tagged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&gt;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elec.train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head -400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elec.devtest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&gt;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elec.dev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tail -400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elec.devtest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&gt;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elec.test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for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in train dev test; do cut f1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.$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&gt;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elecdata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/$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i.input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  cut -f2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.$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&gt;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elecdata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/$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i.label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 done</a:t>
            </a:r>
          </a:p>
          <a:p>
            <a:pPr lvl="1"/>
            <a:endParaRPr lang="en-US" dirty="0"/>
          </a:p>
          <a:p>
            <a:r>
              <a:rPr lang="en-US" dirty="0"/>
              <a:t>World's simplest scorer and test</a:t>
            </a:r>
          </a:p>
          <a:p>
            <a:pPr lvl="1"/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cat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 &lt;(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yes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 "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pos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" | 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head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 -200) &lt;(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yes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 "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neg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" | </a:t>
            </a:r>
            <a:br>
              <a:rPr lang="de-DE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head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 -200) | 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 &gt; 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dev.random</a:t>
            </a:r>
            <a:r>
              <a:rPr lang="de-DE" dirty="0"/>
              <a:t> </a:t>
            </a:r>
          </a:p>
          <a:p>
            <a:pPr lvl="1"/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paste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dev.random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elecdata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dev.label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 | </a:t>
            </a:r>
            <a:br>
              <a:rPr lang="de-DE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 '$1==$2{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hit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++}END{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("%f\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",</a:t>
            </a:r>
            <a:r>
              <a:rPr lang="de-DE" dirty="0" err="1">
                <a:latin typeface="Courier New" charset="0"/>
                <a:ea typeface="Courier New" charset="0"/>
                <a:cs typeface="Courier New" charset="0"/>
              </a:rPr>
              <a:t>hit</a:t>
            </a:r>
            <a:r>
              <a:rPr lang="de-DE" dirty="0">
                <a:latin typeface="Courier New" charset="0"/>
                <a:ea typeface="Courier New" charset="0"/>
                <a:cs typeface="Courier New" charset="0"/>
              </a:rPr>
              <a:t>/NR)}'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58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415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439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Vocareum</a:t>
            </a:r>
            <a:r>
              <a:rPr lang="en-US" dirty="0"/>
              <a:t>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Human Experiment</a:t>
            </a:r>
          </a:p>
          <a:p>
            <a:r>
              <a:rPr lang="en-US" dirty="0"/>
              <a:t>Build a classifier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3332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216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31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Pre-Statistical NLP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NLP (really, more like Computational Linguistics) through the 80s was mostly about modeling specific linguistic phenomena with code</a:t>
            </a:r>
          </a:p>
          <a:p>
            <a:r>
              <a:rPr lang="en-US" dirty="0"/>
              <a:t>Linguists/highly trained coders wrote fine-grained detailed rules to capture various aspects</a:t>
            </a:r>
          </a:p>
          <a:p>
            <a:pPr lvl="1"/>
            <a:r>
              <a:rPr lang="en-US" dirty="0"/>
              <a:t>E.g. "swallow" is a verb of ingestion, taking an animate subject and a physical object that is edible...</a:t>
            </a:r>
          </a:p>
          <a:p>
            <a:r>
              <a:rPr lang="en-US" dirty="0"/>
              <a:t>Very time-consuming, expensive, limited coverage, but high precision</a:t>
            </a:r>
          </a:p>
          <a:p>
            <a:r>
              <a:rPr lang="en-US" dirty="0"/>
              <a:t>Academically satisfying, but not good at producing systems beyond the demo phase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2122" y="6311900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h/t K. Hollingshead-Seitz</a:t>
            </a:r>
          </a:p>
        </p:txBody>
      </p:sp>
    </p:spTree>
    <p:extLst>
      <p:ext uri="{BB962C8B-B14F-4D97-AF65-F5344CB8AC3E}">
        <p14:creationId xmlns:p14="http://schemas.microsoft.com/office/powerpoint/2010/main" val="999768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166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718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533" y="0"/>
            <a:ext cx="9704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072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6100" y="149225"/>
            <a:ext cx="10515600" cy="1325563"/>
          </a:xfrm>
        </p:spPr>
        <p:txBody>
          <a:bodyPr/>
          <a:lstStyle/>
          <a:p>
            <a:r>
              <a:rPr lang="en-US" dirty="0"/>
              <a:t>Corpus Wrangling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corpora to extract features, rules, and statistics for our models</a:t>
            </a:r>
          </a:p>
          <a:p>
            <a:r>
              <a:rPr lang="en-US" dirty="0"/>
              <a:t>Even the cleanest corpora are noisy and most corpora aren't the cleanest</a:t>
            </a:r>
          </a:p>
          <a:p>
            <a:r>
              <a:rPr lang="en-US" dirty="0"/>
              <a:t>The following techniques are useful for getting 'clean' information from your data</a:t>
            </a:r>
          </a:p>
        </p:txBody>
      </p:sp>
    </p:spTree>
    <p:extLst>
      <p:ext uri="{BB962C8B-B14F-4D97-AF65-F5344CB8AC3E}">
        <p14:creationId xmlns:p14="http://schemas.microsoft.com/office/powerpoint/2010/main" val="15328535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096000" y="584200"/>
            <a:ext cx="5187952" cy="1828800"/>
          </a:xfrm>
        </p:spPr>
        <p:txBody>
          <a:bodyPr/>
          <a:lstStyle/>
          <a:p>
            <a:pPr eaLnBrk="1" hangingPunct="1"/>
            <a:r>
              <a:rPr lang="en-US" sz="5333" dirty="0">
                <a:latin typeface="Calibri (Headings)"/>
                <a:ea typeface="ＭＳ Ｐゴシック" charset="0"/>
                <a:cs typeface="Calibri (Headings)"/>
              </a:rPr>
              <a:t>Basic Text Processing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48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Regular Expressions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91000" y="5664200"/>
            <a:ext cx="2675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demos using </a:t>
            </a:r>
            <a:r>
              <a:rPr lang="en-US" dirty="0" err="1"/>
              <a:t>regexpal.com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3700" y="6350000"/>
            <a:ext cx="2584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slides from </a:t>
            </a:r>
            <a:r>
              <a:rPr lang="en-US" dirty="0" err="1"/>
              <a:t>Jurafsky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5615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Regular expressions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1600200"/>
            <a:ext cx="11379200" cy="4724400"/>
          </a:xfrm>
        </p:spPr>
        <p:txBody>
          <a:bodyPr/>
          <a:lstStyle/>
          <a:p>
            <a:pPr eaLnBrk="1" hangingPunct="1"/>
            <a:r>
              <a:rPr lang="en-US" dirty="0"/>
              <a:t>A formal language for specifying text strings</a:t>
            </a:r>
          </a:p>
          <a:p>
            <a:pPr eaLnBrk="1" hangingPunct="1"/>
            <a:r>
              <a:rPr lang="en-US" dirty="0"/>
              <a:t>How can we search for any of these?</a:t>
            </a:r>
          </a:p>
          <a:p>
            <a:pPr lvl="1" eaLnBrk="1" hangingPunct="1"/>
            <a:r>
              <a:rPr lang="en-US" dirty="0"/>
              <a:t>woodchuck</a:t>
            </a:r>
          </a:p>
          <a:p>
            <a:pPr lvl="1" eaLnBrk="1" hangingPunct="1"/>
            <a:r>
              <a:rPr lang="en-US" dirty="0"/>
              <a:t>woodchucks</a:t>
            </a:r>
          </a:p>
          <a:p>
            <a:pPr lvl="1" eaLnBrk="1" hangingPunct="1"/>
            <a:r>
              <a:rPr lang="en-US" dirty="0"/>
              <a:t>Woodchuck</a:t>
            </a:r>
          </a:p>
          <a:p>
            <a:pPr lvl="1" eaLnBrk="1" hangingPunct="1"/>
            <a:r>
              <a:rPr lang="en-US" dirty="0"/>
              <a:t>Woodchucks</a:t>
            </a:r>
          </a:p>
          <a:p>
            <a:r>
              <a:rPr lang="en-US" dirty="0"/>
              <a:t>Motivation: don't just find "happy" in a movie review, find all forms</a:t>
            </a:r>
          </a:p>
          <a:p>
            <a:pPr lvl="1"/>
            <a:r>
              <a:rPr lang="en-US" dirty="0"/>
              <a:t>happiness</a:t>
            </a:r>
          </a:p>
          <a:p>
            <a:pPr lvl="1"/>
            <a:r>
              <a:rPr lang="en-US" dirty="0"/>
              <a:t>happiest</a:t>
            </a:r>
          </a:p>
          <a:p>
            <a:pPr lvl="1"/>
            <a:r>
              <a:rPr lang="en-US" dirty="0"/>
              <a:t>but not unhappy </a:t>
            </a:r>
          </a:p>
          <a:p>
            <a:pPr marL="609585" lvl="1" indent="0"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2" name="Picture 1" descr="220px-Groundhog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832" y="1219200"/>
            <a:ext cx="3285067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969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Regular Expressions: Disjunctions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98626"/>
            <a:ext cx="10382251" cy="4879975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Letters inside square brackets []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  <a:p>
            <a:r>
              <a:rPr lang="en-US" dirty="0"/>
              <a:t>Ranges</a:t>
            </a:r>
            <a:r>
              <a:rPr lang="en-US" sz="2667" dirty="0"/>
              <a:t> </a:t>
            </a:r>
            <a:r>
              <a:rPr lang="en-US" dirty="0">
                <a:solidFill>
                  <a:srgbClr val="CC0000"/>
                </a:solidFill>
                <a:latin typeface="Courier" charset="0"/>
              </a:rPr>
              <a:t>[A-Z]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C0000"/>
                </a:solidFill>
                <a:latin typeface="Courier New" charset="0"/>
              </a:rPr>
              <a:t>		</a:t>
            </a:r>
          </a:p>
          <a:p>
            <a:pPr eaLnBrk="1" hangingPunct="1"/>
            <a:endParaRPr lang="en-US" b="1" dirty="0">
              <a:solidFill>
                <a:srgbClr val="CC0000"/>
              </a:solidFill>
              <a:latin typeface="Courier New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064896"/>
              </p:ext>
            </p:extLst>
          </p:nvPr>
        </p:nvGraphicFramePr>
        <p:xfrm>
          <a:off x="2032000" y="2208605"/>
          <a:ext cx="8128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r>
                        <a:rPr lang="en-US" sz="2400" dirty="0"/>
                        <a:t>Pattern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Matches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wW</a:t>
                      </a: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oodchuck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Woodchuck,</a:t>
                      </a:r>
                      <a:r>
                        <a:rPr lang="en-US" sz="2400" baseline="0" dirty="0"/>
                        <a:t> woodchuck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[1234567890]	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Any digit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016001" y="4688840"/>
          <a:ext cx="10667999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5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r>
                        <a:rPr lang="en-US" sz="2400" dirty="0"/>
                        <a:t>Pattern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Matches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[A-Z]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 upper case letter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D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renched Blossoms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[a-z]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lower case letter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m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y beans were impatient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[0-9]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single</a:t>
                      </a:r>
                      <a:r>
                        <a:rPr lang="en-US" sz="2400" baseline="0" dirty="0"/>
                        <a:t> digit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"/>
                          <a:cs typeface="Courier"/>
                        </a:rPr>
                        <a:t>Chapter 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1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: Down the Rabbit Hole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54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08000"/>
            <a:ext cx="10363200" cy="990600"/>
          </a:xfrm>
        </p:spPr>
        <p:txBody>
          <a:bodyPr/>
          <a:lstStyle/>
          <a:p>
            <a:pPr eaLnBrk="1" hangingPunct="1"/>
            <a:r>
              <a:rPr lang="en-US" dirty="0"/>
              <a:t>Regular Expressions: Negation in Disjunction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812800" y="1905001"/>
            <a:ext cx="10160000" cy="5486399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Negations</a:t>
            </a:r>
            <a:r>
              <a:rPr lang="en-US" dirty="0">
                <a:solidFill>
                  <a:srgbClr val="CC0000"/>
                </a:solidFill>
                <a:latin typeface="Courier" charset="0"/>
              </a:rPr>
              <a:t> [^</a:t>
            </a:r>
            <a:r>
              <a:rPr lang="en-US" dirty="0" err="1">
                <a:solidFill>
                  <a:srgbClr val="CC0000"/>
                </a:solidFill>
                <a:latin typeface="Courier" charset="0"/>
              </a:rPr>
              <a:t>Ss</a:t>
            </a:r>
            <a:r>
              <a:rPr lang="en-US" dirty="0">
                <a:solidFill>
                  <a:srgbClr val="CC0000"/>
                </a:solidFill>
                <a:latin typeface="Courier" charset="0"/>
              </a:rPr>
              <a:t>]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Carat means negation only when first in []</a:t>
            </a:r>
          </a:p>
          <a:p>
            <a:pPr eaLnBrk="1" hangingPunct="1"/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812800" y="3327400"/>
          <a:ext cx="10566400" cy="2472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Pattern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Matches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[^A-Z]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Not</a:t>
                      </a:r>
                      <a:r>
                        <a:rPr lang="en-US" sz="2400" baseline="0" dirty="0"/>
                        <a:t> an </a:t>
                      </a:r>
                      <a:r>
                        <a:rPr lang="en-US" sz="2400" dirty="0"/>
                        <a:t>upper case letter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urier"/>
                          <a:cs typeface="Courier"/>
                        </a:rPr>
                        <a:t>O</a:t>
                      </a:r>
                      <a:r>
                        <a:rPr lang="en-US" sz="2400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y</a:t>
                      </a:r>
                      <a:r>
                        <a:rPr lang="en-US" sz="2400" dirty="0" err="1">
                          <a:latin typeface="Courier"/>
                          <a:cs typeface="Courier"/>
                        </a:rPr>
                        <a:t>fn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dirty="0" err="1">
                          <a:latin typeface="Courier"/>
                          <a:cs typeface="Courier"/>
                        </a:rPr>
                        <a:t>pripetchik</a:t>
                      </a:r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Ss</a:t>
                      </a: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	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Neither ‘S’ nor ‘s’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I</a:t>
                      </a:r>
                      <a:r>
                        <a:rPr lang="en-US" sz="2400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have no exquisite reason”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[^e^]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Neither e nor ^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"/>
                          <a:cs typeface="Courier"/>
                        </a:rPr>
                        <a:t>Look h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e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re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a^b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pattern</a:t>
                      </a:r>
                      <a:r>
                        <a:rPr lang="en-US" sz="2400" baseline="0" dirty="0"/>
                        <a:t> a</a:t>
                      </a:r>
                      <a:r>
                        <a:rPr lang="en-US" sz="2400" dirty="0"/>
                        <a:t> carat</a:t>
                      </a:r>
                      <a:r>
                        <a:rPr lang="en-US" sz="2400" baseline="0" dirty="0"/>
                        <a:t> b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"/>
                          <a:cs typeface="Courier"/>
                        </a:rPr>
                        <a:t>Look up </a:t>
                      </a:r>
                      <a:r>
                        <a:rPr lang="en-US" sz="2400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a^b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now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92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08000"/>
            <a:ext cx="10363200" cy="990600"/>
          </a:xfrm>
        </p:spPr>
        <p:txBody>
          <a:bodyPr/>
          <a:lstStyle/>
          <a:p>
            <a:pPr eaLnBrk="1" hangingPunct="1"/>
            <a:r>
              <a:rPr lang="en-US" dirty="0"/>
              <a:t>Regular Expressions: More Disjunction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812800" y="1905001"/>
            <a:ext cx="10160000" cy="5486399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Woodchuck is another name for groundhog</a:t>
            </a:r>
            <a:r>
              <a:rPr lang="en-US" dirty="0"/>
              <a:t>!</a:t>
            </a:r>
          </a:p>
          <a:p>
            <a:pPr eaLnBrk="1" hangingPunct="1"/>
            <a:r>
              <a:rPr lang="en-US" dirty="0"/>
              <a:t>The pipe | for disjunction</a:t>
            </a:r>
          </a:p>
          <a:p>
            <a:pPr eaLnBrk="1" hangingPunct="1"/>
            <a:endParaRPr lang="en-US" dirty="0">
              <a:solidFill>
                <a:srgbClr val="CC0000"/>
              </a:solidFill>
              <a:latin typeface="Courier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04800" y="3340947"/>
          <a:ext cx="7112000" cy="2831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Pattern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Matches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groundhog</a:t>
                      </a:r>
                      <a:r>
                        <a:rPr lang="en-US" sz="2400" b="1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woodchuck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yours</a:t>
                      </a:r>
                      <a:r>
                        <a:rPr lang="en-US" sz="2400" b="1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mine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yours</a:t>
                      </a:r>
                      <a:r>
                        <a:rPr lang="en-US" sz="2400" baseline="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 mine</a:t>
                      </a:r>
                      <a:endParaRPr lang="en-US" sz="2400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a</a:t>
                      </a:r>
                      <a:r>
                        <a:rPr lang="en-US" sz="2400" b="1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</a:t>
                      </a:r>
                      <a:r>
                        <a:rPr lang="en-US" sz="2400" b="1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c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=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[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abc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]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gG</a:t>
                      </a: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roundhog</a:t>
                      </a:r>
                      <a:r>
                        <a:rPr lang="en-US" sz="2400" b="1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|</a:t>
                      </a: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[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Ww</a:t>
                      </a: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oodchuck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Picture 6" descr="220px-Groundhog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3327400"/>
            <a:ext cx="3928533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816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</a:t>
            </a:r>
            <a:r>
              <a:rPr lang="en-US" dirty="0">
                <a:solidFill>
                  <a:srgbClr val="CC0000"/>
                </a:solidFill>
                <a:latin typeface="Courier New" charset="0"/>
              </a:rPr>
              <a:t>?</a:t>
            </a:r>
            <a:r>
              <a:rPr lang="en-US" dirty="0"/>
              <a:t>    </a:t>
            </a:r>
            <a:r>
              <a:rPr lang="en-US" dirty="0">
                <a:solidFill>
                  <a:srgbClr val="CC0000"/>
                </a:solidFill>
                <a:latin typeface="Courier New" charset="0"/>
              </a:rPr>
              <a:t>*  +  .</a:t>
            </a:r>
            <a:endParaRPr lang="en-US" dirty="0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2117" y="3260726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 sz="2400"/>
          </a:p>
        </p:txBody>
      </p:sp>
      <p:sp>
        <p:nvSpPr>
          <p:cNvPr id="75783" name="Rectangle 10"/>
          <p:cNvSpPr>
            <a:spLocks noChangeArrowheads="1"/>
          </p:cNvSpPr>
          <p:nvPr/>
        </p:nvSpPr>
        <p:spPr bwMode="auto">
          <a:xfrm>
            <a:off x="1625600" y="4953000"/>
            <a:ext cx="9347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2767" tIns="61384" rIns="122767" bIns="61384">
            <a:prstTxWarp prst="textNoShape">
              <a:avLst/>
            </a:prstTxWarp>
          </a:bodyPr>
          <a:lstStyle/>
          <a:p>
            <a:pPr marL="457189" indent="-457189">
              <a:spcBef>
                <a:spcPct val="20000"/>
              </a:spcBef>
              <a:buClr>
                <a:schemeClr val="tx2"/>
              </a:buClr>
              <a:buSzPct val="95000"/>
            </a:pPr>
            <a:endParaRPr lang="en-US" sz="3200" b="1" dirty="0">
              <a:solidFill>
                <a:srgbClr val="CC0000"/>
              </a:solidFill>
              <a:latin typeface="Courier New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067" y="1905000"/>
            <a:ext cx="2075613" cy="29548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52000" y="5054601"/>
            <a:ext cx="237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Stephen C </a:t>
            </a:r>
            <a:r>
              <a:rPr lang="en-US" sz="2400" dirty="0" err="1"/>
              <a:t>Kleene</a:t>
            </a:r>
            <a:endParaRPr lang="en-US" sz="24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406400" y="2311400"/>
          <a:ext cx="8636000" cy="4043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Pattern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Matches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colou?r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Optional</a:t>
                      </a:r>
                      <a:r>
                        <a:rPr lang="en-US" sz="2400" baseline="0" dirty="0"/>
                        <a:t> previous char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u="sng" dirty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color</a:t>
                      </a:r>
                      <a:r>
                        <a:rPr lang="en-US" sz="2400" u="none" dirty="0">
                          <a:latin typeface="Courier"/>
                          <a:cs typeface="Courier"/>
                        </a:rPr>
                        <a:t>    </a:t>
                      </a:r>
                      <a:r>
                        <a:rPr lang="en-US" sz="2400" u="sng" dirty="0" err="1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colour</a:t>
                      </a:r>
                      <a:endParaRPr lang="en-US" sz="2400" u="sng" dirty="0">
                        <a:solidFill>
                          <a:srgbClr val="0000FF"/>
                        </a:solidFill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oo</a:t>
                      </a: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*h!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0 or more of</a:t>
                      </a:r>
                      <a:r>
                        <a:rPr lang="en-US" sz="2400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previous char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oh!</a:t>
                      </a:r>
                      <a:r>
                        <a:rPr lang="en-US" sz="2400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ooh!</a:t>
                      </a:r>
                      <a:r>
                        <a:rPr lang="en-US" sz="2400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sz="2400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oooh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r>
                        <a:rPr lang="en-US" sz="2400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ooooh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sz="2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o+h</a:t>
                      </a: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</a:rPr>
                        <a:t>1 or more of previous char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oh!</a:t>
                      </a:r>
                      <a:r>
                        <a:rPr lang="en-US" sz="2400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ooh!</a:t>
                      </a:r>
                      <a:r>
                        <a:rPr lang="en-US" sz="2400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sz="2400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oooh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r>
                        <a:rPr lang="en-US" sz="2400" u="none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ooooh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sz="2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baa+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</a:t>
                      </a:r>
                      <a:r>
                        <a:rPr lang="en-US" sz="2400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baseline="0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</a:t>
                      </a:r>
                      <a:r>
                        <a:rPr lang="en-US" sz="2400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baseline="0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baaaa</a:t>
                      </a:r>
                      <a:r>
                        <a:rPr lang="en-US" sz="2400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u="sng" baseline="0" dirty="0" err="1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baaaaa</a:t>
                      </a:r>
                      <a:endParaRPr lang="en-US" sz="2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CC0000"/>
                          </a:solidFill>
                          <a:latin typeface="Courier"/>
                          <a:cs typeface="Courier"/>
                        </a:rPr>
                        <a:t>beg.n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begin </a:t>
                      </a:r>
                      <a:r>
                        <a:rPr lang="en-US" sz="2400" u="sng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begun begun beg3n</a:t>
                      </a:r>
                      <a:endParaRPr lang="en-US" sz="2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8801" y="5765801"/>
            <a:ext cx="2829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Kleene</a:t>
            </a:r>
            <a:r>
              <a:rPr lang="en-US" sz="2400" dirty="0"/>
              <a:t> *,   </a:t>
            </a:r>
            <a:r>
              <a:rPr lang="en-US" sz="2400" dirty="0" err="1"/>
              <a:t>Kleene</a:t>
            </a:r>
            <a:r>
              <a:rPr lang="en-US" sz="2400" dirty="0"/>
              <a:t> +   </a:t>
            </a:r>
          </a:p>
        </p:txBody>
      </p:sp>
    </p:spTree>
    <p:extLst>
      <p:ext uri="{BB962C8B-B14F-4D97-AF65-F5344CB8AC3E}">
        <p14:creationId xmlns:p14="http://schemas.microsoft.com/office/powerpoint/2010/main" val="1985267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Alternative?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Empirical approach: learn by observing language as it's used "in the wild"</a:t>
            </a:r>
          </a:p>
          <a:p>
            <a:r>
              <a:rPr lang="en-US" dirty="0"/>
              <a:t>Many different names:</a:t>
            </a:r>
          </a:p>
          <a:p>
            <a:pPr lvl="1"/>
            <a:r>
              <a:rPr lang="en-US" dirty="0"/>
              <a:t>Corpus Linguistics</a:t>
            </a:r>
          </a:p>
          <a:p>
            <a:pPr lvl="1"/>
            <a:r>
              <a:rPr lang="en-US" dirty="0"/>
              <a:t>Empirical NLP</a:t>
            </a:r>
          </a:p>
          <a:p>
            <a:pPr lvl="1"/>
            <a:r>
              <a:rPr lang="en-US" dirty="0"/>
              <a:t>Statistical NLP</a:t>
            </a:r>
          </a:p>
          <a:p>
            <a:r>
              <a:rPr lang="en-US" dirty="0"/>
              <a:t>Central tools:</a:t>
            </a:r>
          </a:p>
          <a:p>
            <a:pPr lvl="1"/>
            <a:r>
              <a:rPr lang="en-US" dirty="0"/>
              <a:t>Corpus</a:t>
            </a:r>
          </a:p>
          <a:p>
            <a:pPr lvl="1"/>
            <a:r>
              <a:rPr lang="en-US" dirty="0"/>
              <a:t>Thing to count with (i.e. statistics)</a:t>
            </a:r>
          </a:p>
        </p:txBody>
      </p:sp>
    </p:spTree>
    <p:extLst>
      <p:ext uri="{BB962C8B-B14F-4D97-AF65-F5344CB8AC3E}">
        <p14:creationId xmlns:p14="http://schemas.microsoft.com/office/powerpoint/2010/main" val="17724137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Regular Expressions: Anchors  </a:t>
            </a:r>
            <a:r>
              <a:rPr lang="en-US" dirty="0">
                <a:solidFill>
                  <a:srgbClr val="FF0000"/>
                </a:solidFill>
              </a:rPr>
              <a:t>^   $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1016000" y="1752600"/>
            <a:ext cx="10464800" cy="4724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endParaRPr lang="en-US" sz="3200" dirty="0">
              <a:latin typeface="Courier New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260385"/>
              </p:ext>
            </p:extLst>
          </p:nvPr>
        </p:nvGraphicFramePr>
        <p:xfrm>
          <a:off x="2540000" y="2413000"/>
          <a:ext cx="6604000" cy="3684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Pattern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Matches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3300"/>
                          </a:solidFill>
                          <a:latin typeface="Courier"/>
                          <a:cs typeface="Courier"/>
                        </a:rPr>
                        <a:t>^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[A-Z]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u="sng" dirty="0">
                          <a:solidFill>
                            <a:srgbClr val="0000FF"/>
                          </a:solidFill>
                          <a:latin typeface="Courier"/>
                          <a:cs typeface="Courier"/>
                        </a:rPr>
                        <a:t>P</a:t>
                      </a:r>
                      <a:r>
                        <a:rPr lang="en-US" sz="2400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alo</a:t>
                      </a:r>
                      <a:r>
                        <a:rPr lang="en-US" sz="2400" u="none" baseline="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 Alto</a:t>
                      </a:r>
                      <a:endParaRPr lang="en-US" sz="2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C3300"/>
                          </a:solidFill>
                          <a:latin typeface="Courier"/>
                          <a:cs typeface="Courier"/>
                        </a:rPr>
                        <a:t>^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[^A-</a:t>
                      </a:r>
                      <a:r>
                        <a:rPr lang="en-US" sz="2400" dirty="0" err="1">
                          <a:latin typeface="Courier"/>
                          <a:cs typeface="Courier"/>
                        </a:rPr>
                        <a:t>Za</a:t>
                      </a:r>
                      <a:r>
                        <a:rPr lang="en-US" sz="2400" dirty="0">
                          <a:latin typeface="Courier"/>
                          <a:cs typeface="Courier"/>
                        </a:rPr>
                        <a:t>-z]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1</a:t>
                      </a:r>
                      <a:r>
                        <a:rPr lang="en-US" sz="2400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   </a:t>
                      </a:r>
                      <a:r>
                        <a:rPr lang="en-US" sz="2400" u="sng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“</a:t>
                      </a:r>
                      <a:r>
                        <a:rPr lang="en-US" sz="2400" u="sng" baseline="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Hello”</a:t>
                      </a:r>
                      <a:endParaRPr lang="en-US" sz="2400" u="sng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"/>
                          <a:cs typeface="Courier"/>
                          <a:sym typeface="Wingdings" charset="2"/>
                        </a:rPr>
                        <a:t>\.</a:t>
                      </a:r>
                      <a:r>
                        <a:rPr lang="en-US" sz="2400" dirty="0">
                          <a:solidFill>
                            <a:srgbClr val="CC3300"/>
                          </a:solidFill>
                          <a:latin typeface="Courier"/>
                          <a:cs typeface="Courier"/>
                          <a:sym typeface="Wingdings" charset="2"/>
                        </a:rPr>
                        <a:t>$</a:t>
                      </a:r>
                      <a:r>
                        <a:rPr lang="en-US" sz="2400" dirty="0">
                          <a:latin typeface="Courier"/>
                          <a:cs typeface="Courier"/>
                          <a:sym typeface="Wingdings" charset="2"/>
                        </a:rPr>
                        <a:t>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.</a:t>
                      </a:r>
                      <a:endParaRPr lang="en-US" sz="2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/>
                          <a:cs typeface="Courier"/>
                          <a:sym typeface="Wingdings" charset="2"/>
                        </a:rPr>
                        <a:t>.</a:t>
                      </a:r>
                      <a:r>
                        <a:rPr lang="en-US" sz="2400" dirty="0">
                          <a:solidFill>
                            <a:srgbClr val="CC3300"/>
                          </a:solidFill>
                          <a:latin typeface="Courier"/>
                          <a:cs typeface="Courier"/>
                          <a:sym typeface="Wingdings" charset="2"/>
                        </a:rPr>
                        <a:t>$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?</a:t>
                      </a:r>
                      <a:r>
                        <a:rPr lang="en-US" sz="2400" u="none" baseline="0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sz="2400" u="none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The end</a:t>
                      </a:r>
                      <a:r>
                        <a:rPr lang="en-US" sz="2400" u="sng" dirty="0">
                          <a:solidFill>
                            <a:srgbClr val="3366FF"/>
                          </a:solidFill>
                          <a:latin typeface="Courier"/>
                          <a:cs typeface="Courier"/>
                        </a:rPr>
                        <a:t>!</a:t>
                      </a:r>
                      <a:endParaRPr lang="en-US" sz="2400" u="none" dirty="0">
                        <a:solidFill>
                          <a:srgbClr val="000000"/>
                        </a:solidFill>
                        <a:latin typeface="Courier"/>
                        <a:cs typeface="Courier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\$\.\[\^\\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$.[^\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4057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Find me all instances of the word “the” in a text.</a:t>
            </a:r>
          </a:p>
          <a:p>
            <a:pPr marL="609585" lvl="1" indent="0">
              <a:buNone/>
            </a:pPr>
            <a:r>
              <a:rPr lang="en-US" dirty="0">
                <a:solidFill>
                  <a:srgbClr val="A50021"/>
                </a:solidFill>
                <a:latin typeface="Courier"/>
                <a:cs typeface="Courier"/>
              </a:rPr>
              <a:t>the</a:t>
            </a:r>
          </a:p>
          <a:p>
            <a:pPr marL="1066773" lvl="2" indent="0">
              <a:buNone/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                                               Misses capitalized examples</a:t>
            </a:r>
          </a:p>
          <a:p>
            <a:pPr marL="609585" lvl="1" indent="0">
              <a:buNone/>
            </a:pPr>
            <a:r>
              <a:rPr lang="en-US" dirty="0">
                <a:solidFill>
                  <a:srgbClr val="009900"/>
                </a:solidFill>
                <a:latin typeface="Courier"/>
                <a:cs typeface="Courier"/>
              </a:rPr>
              <a:t>[</a:t>
            </a:r>
            <a:r>
              <a:rPr lang="en-US" dirty="0" err="1">
                <a:solidFill>
                  <a:srgbClr val="009900"/>
                </a:solidFill>
                <a:latin typeface="Courier"/>
                <a:cs typeface="Courier"/>
              </a:rPr>
              <a:t>tT</a:t>
            </a:r>
            <a:r>
              <a:rPr lang="en-US" dirty="0">
                <a:solidFill>
                  <a:srgbClr val="009900"/>
                </a:solidFill>
                <a:latin typeface="Courier"/>
                <a:cs typeface="Courier"/>
              </a:rPr>
              <a:t>]he</a:t>
            </a:r>
          </a:p>
          <a:p>
            <a:pPr marL="1066773" lvl="2" indent="0">
              <a:buNone/>
            </a:pPr>
            <a:r>
              <a:rPr lang="en-US" dirty="0">
                <a:latin typeface="Calibri"/>
                <a:cs typeface="Calibri"/>
              </a:rPr>
              <a:t>                                               </a:t>
            </a:r>
            <a:r>
              <a:rPr lang="en-US">
                <a:latin typeface="Calibri"/>
                <a:cs typeface="Calibri"/>
              </a:rPr>
              <a:t> Incorrectly </a:t>
            </a:r>
            <a:r>
              <a:rPr lang="en-US" dirty="0">
                <a:latin typeface="Calibri"/>
                <a:cs typeface="Calibri"/>
              </a:rPr>
              <a:t>returns </a:t>
            </a:r>
            <a:r>
              <a:rPr lang="en-US" dirty="0">
                <a:latin typeface="Courier"/>
                <a:cs typeface="Courier"/>
              </a:rPr>
              <a:t>other</a:t>
            </a:r>
            <a:r>
              <a:rPr lang="en-US" dirty="0">
                <a:latin typeface="Calibri"/>
                <a:cs typeface="Calibri"/>
              </a:rPr>
              <a:t> or </a:t>
            </a:r>
            <a:r>
              <a:rPr lang="en-US" dirty="0">
                <a:latin typeface="Courier"/>
                <a:cs typeface="Courier"/>
              </a:rPr>
              <a:t>theology</a:t>
            </a:r>
          </a:p>
          <a:p>
            <a:pPr marL="609585" lvl="1" indent="0">
              <a:buNone/>
            </a:pP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[^a-</a:t>
            </a:r>
            <a:r>
              <a:rPr lang="en-US" dirty="0" err="1">
                <a:solidFill>
                  <a:srgbClr val="0066FF"/>
                </a:solidFill>
                <a:latin typeface="Courier"/>
                <a:cs typeface="Courier"/>
              </a:rPr>
              <a:t>zA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-Z]</a:t>
            </a:r>
            <a:r>
              <a:rPr lang="en-US" dirty="0">
                <a:solidFill>
                  <a:srgbClr val="CC3300"/>
                </a:solidFill>
                <a:latin typeface="Courier"/>
                <a:cs typeface="Courier"/>
              </a:rPr>
              <a:t>[</a:t>
            </a:r>
            <a:r>
              <a:rPr lang="en-US" dirty="0" err="1">
                <a:solidFill>
                  <a:srgbClr val="CC3300"/>
                </a:solidFill>
                <a:latin typeface="Courier"/>
                <a:cs typeface="Courier"/>
              </a:rPr>
              <a:t>tT</a:t>
            </a:r>
            <a:r>
              <a:rPr lang="en-US" dirty="0">
                <a:solidFill>
                  <a:srgbClr val="CC3300"/>
                </a:solidFill>
                <a:latin typeface="Courier"/>
                <a:cs typeface="Courier"/>
              </a:rPr>
              <a:t>]</a:t>
            </a:r>
            <a:r>
              <a:rPr lang="en-US" dirty="0">
                <a:latin typeface="Courier"/>
                <a:cs typeface="Courier"/>
              </a:rPr>
              <a:t>he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[^a-</a:t>
            </a:r>
            <a:r>
              <a:rPr lang="en-US" dirty="0" err="1">
                <a:solidFill>
                  <a:srgbClr val="0066FF"/>
                </a:solidFill>
                <a:latin typeface="Courier"/>
                <a:cs typeface="Courier"/>
              </a:rPr>
              <a:t>zA</a:t>
            </a:r>
            <a:r>
              <a:rPr lang="en-US" dirty="0">
                <a:solidFill>
                  <a:srgbClr val="0066FF"/>
                </a:solidFill>
                <a:latin typeface="Courier"/>
                <a:cs typeface="Courier"/>
              </a:rPr>
              <a:t>-Z]</a:t>
            </a:r>
            <a:endParaRPr lang="en-US" dirty="0">
              <a:latin typeface="Courier"/>
              <a:cs typeface="Courier"/>
            </a:endParaRPr>
          </a:p>
          <a:p>
            <a:pPr marL="1066773" lvl="2" indent="0">
              <a:buNone/>
            </a:pPr>
            <a:r>
              <a:rPr lang="en-US" dirty="0">
                <a:latin typeface="Calibri"/>
                <a:cs typeface="Calibri"/>
              </a:rPr>
              <a:t>                                          </a:t>
            </a:r>
            <a:endParaRPr lang="en-US" dirty="0">
              <a:solidFill>
                <a:srgbClr val="CC00CC"/>
              </a:solidFill>
              <a:latin typeface="Courier New" charset="0"/>
            </a:endParaRPr>
          </a:p>
          <a:p>
            <a:pPr lvl="1" eaLnBrk="1" hangingPunct="1"/>
            <a:endParaRPr lang="en-US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97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Errors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733" dirty="0"/>
              <a:t>The process we just went through was based on </a:t>
            </a:r>
            <a:r>
              <a:rPr lang="en-US" sz="3733" dirty="0">
                <a:solidFill>
                  <a:srgbClr val="A50021"/>
                </a:solidFill>
              </a:rPr>
              <a:t>fixing two kinds of errors</a:t>
            </a:r>
          </a:p>
          <a:p>
            <a:pPr lvl="1" eaLnBrk="1" hangingPunct="1"/>
            <a:r>
              <a:rPr lang="en-US" sz="3200" dirty="0"/>
              <a:t>Matching strings that we should not have matched (</a:t>
            </a:r>
            <a:r>
              <a:rPr lang="en-US" sz="3200" dirty="0">
                <a:solidFill>
                  <a:srgbClr val="A50021"/>
                </a:solidFill>
              </a:rPr>
              <a:t>the</a:t>
            </a:r>
            <a:r>
              <a:rPr lang="en-US" sz="3200" dirty="0"/>
              <a:t>re, </a:t>
            </a:r>
            <a:r>
              <a:rPr lang="en-US" sz="3200" dirty="0">
                <a:solidFill>
                  <a:srgbClr val="A50021"/>
                </a:solidFill>
              </a:rPr>
              <a:t>the</a:t>
            </a:r>
            <a:r>
              <a:rPr lang="en-US" sz="3200" dirty="0"/>
              <a:t>n, o</a:t>
            </a:r>
            <a:r>
              <a:rPr lang="en-US" sz="3200" dirty="0">
                <a:solidFill>
                  <a:srgbClr val="A50021"/>
                </a:solidFill>
              </a:rPr>
              <a:t>the</a:t>
            </a:r>
            <a:r>
              <a:rPr lang="en-US" sz="3200" dirty="0"/>
              <a:t>r)</a:t>
            </a:r>
          </a:p>
          <a:p>
            <a:pPr lvl="2" eaLnBrk="1" hangingPunct="1"/>
            <a:r>
              <a:rPr lang="en-US" sz="3200" dirty="0">
                <a:solidFill>
                  <a:srgbClr val="A50021"/>
                </a:solidFill>
              </a:rPr>
              <a:t>False positives (Type I)</a:t>
            </a:r>
          </a:p>
          <a:p>
            <a:pPr lvl="1" eaLnBrk="1" hangingPunct="1"/>
            <a:r>
              <a:rPr lang="en-US" sz="3200" dirty="0"/>
              <a:t>Not matching things that we should have matched (The)</a:t>
            </a:r>
          </a:p>
          <a:p>
            <a:pPr lvl="2" eaLnBrk="1" hangingPunct="1"/>
            <a:r>
              <a:rPr lang="en-US" sz="3200" dirty="0">
                <a:solidFill>
                  <a:srgbClr val="A50021"/>
                </a:solidFill>
              </a:rPr>
              <a:t>False negatives (Type II)</a:t>
            </a:r>
          </a:p>
        </p:txBody>
      </p:sp>
    </p:spTree>
    <p:extLst>
      <p:ext uri="{BB962C8B-B14F-4D97-AF65-F5344CB8AC3E}">
        <p14:creationId xmlns:p14="http://schemas.microsoft.com/office/powerpoint/2010/main" val="14260844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cont.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733" dirty="0"/>
              <a:t>In NLP we are always dealing with these kinds of errors.</a:t>
            </a:r>
          </a:p>
          <a:p>
            <a:r>
              <a:rPr lang="en-US" sz="3733" dirty="0"/>
              <a:t>Reducing the error rate for an application often involves two antagonistic efforts: </a:t>
            </a:r>
          </a:p>
          <a:p>
            <a:pPr lvl="1"/>
            <a:r>
              <a:rPr lang="en-US" sz="3200" dirty="0">
                <a:solidFill>
                  <a:srgbClr val="008000"/>
                </a:solidFill>
              </a:rPr>
              <a:t>Increasing accuracy or precision </a:t>
            </a:r>
            <a:r>
              <a:rPr lang="en-US" sz="3200" dirty="0"/>
              <a:t>(minimizing false positives)</a:t>
            </a:r>
          </a:p>
          <a:p>
            <a:pPr lvl="1"/>
            <a:r>
              <a:rPr lang="en-US" sz="3200" dirty="0">
                <a:solidFill>
                  <a:srgbClr val="008000"/>
                </a:solidFill>
              </a:rPr>
              <a:t>Increasing coverage or recall </a:t>
            </a:r>
            <a:r>
              <a:rPr lang="en-US" sz="3200" dirty="0"/>
              <a:t>(minimizing false negatives).</a:t>
            </a:r>
          </a:p>
        </p:txBody>
      </p:sp>
    </p:spTree>
    <p:extLst>
      <p:ext uri="{BB962C8B-B14F-4D97-AF65-F5344CB8AC3E}">
        <p14:creationId xmlns:p14="http://schemas.microsoft.com/office/powerpoint/2010/main" val="15179347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play a surprisingly large role</a:t>
            </a:r>
          </a:p>
          <a:p>
            <a:pPr lvl="1"/>
            <a:r>
              <a:rPr lang="en-US" dirty="0"/>
              <a:t>Sophisticated sequences of regular expressions are often the first model for any text processing text</a:t>
            </a:r>
          </a:p>
          <a:p>
            <a:r>
              <a:rPr lang="en-US" dirty="0"/>
              <a:t>For many hard tasks, we use machine learning classifiers</a:t>
            </a:r>
          </a:p>
          <a:p>
            <a:pPr lvl="1"/>
            <a:r>
              <a:rPr lang="en-US" dirty="0"/>
              <a:t>But regular expressions are used as features in the classifiers</a:t>
            </a:r>
          </a:p>
          <a:p>
            <a:pPr lvl="1"/>
            <a:r>
              <a:rPr lang="en-US" dirty="0"/>
              <a:t>Can be very useful in capturing generalizations</a:t>
            </a:r>
          </a:p>
          <a:p>
            <a:pPr lvl="1"/>
            <a:endParaRPr lang="en-US" dirty="0"/>
          </a:p>
        </p:txBody>
      </p:sp>
      <p:sp>
        <p:nvSpPr>
          <p:cNvPr id="901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8C8334-E00B-3A45-A77B-332115BBC150}" type="slidenum">
              <a:rPr lang="en-US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215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283200" y="177800"/>
            <a:ext cx="6197600" cy="2540000"/>
          </a:xfrm>
        </p:spPr>
        <p:txBody>
          <a:bodyPr/>
          <a:lstStyle/>
          <a:p>
            <a:r>
              <a:rPr lang="en-US" sz="5867" dirty="0"/>
              <a:t>Basic Text Processing</a:t>
            </a:r>
            <a:endParaRPr lang="en-US" sz="5867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A4001D"/>
                </a:solidFill>
                <a:latin typeface="Calibri" charset="0"/>
              </a:rPr>
              <a:t>Word tokenization</a:t>
            </a:r>
          </a:p>
          <a:p>
            <a:pPr eaLnBrk="1" hangingPunct="1">
              <a:buFont typeface="Times" charset="0"/>
              <a:buNone/>
            </a:pP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477794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35200" y="22552"/>
            <a:ext cx="10363200" cy="1143000"/>
          </a:xfrm>
        </p:spPr>
        <p:txBody>
          <a:bodyPr/>
          <a:lstStyle/>
          <a:p>
            <a:r>
              <a:rPr lang="en-US" dirty="0"/>
              <a:t>Text Normalization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219200" y="1295400"/>
            <a:ext cx="10363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267" dirty="0"/>
              <a:t>Every NLP task needs to do text normalization: </a:t>
            </a:r>
          </a:p>
          <a:p>
            <a:pPr marL="1219170" lvl="1" indent="-609585">
              <a:buFont typeface="+mj-lt"/>
              <a:buAutoNum type="arabicPeriod"/>
            </a:pPr>
            <a:r>
              <a:rPr lang="en-US" sz="3733" dirty="0"/>
              <a:t>Segmenting/tokenizing words in running text</a:t>
            </a:r>
          </a:p>
          <a:p>
            <a:pPr marL="1219170" lvl="1" indent="-609585">
              <a:buFont typeface="+mj-lt"/>
              <a:buAutoNum type="arabicPeriod"/>
            </a:pPr>
            <a:r>
              <a:rPr lang="en-US" sz="3733" dirty="0"/>
              <a:t>Normalizing word formats</a:t>
            </a:r>
          </a:p>
          <a:p>
            <a:pPr marL="1219170" lvl="1" indent="-609585">
              <a:buFont typeface="+mj-lt"/>
              <a:buAutoNum type="arabicPeriod"/>
            </a:pPr>
            <a:r>
              <a:rPr lang="en-US" sz="3733" dirty="0"/>
              <a:t>Segmenting sentences in running text</a:t>
            </a:r>
            <a:endParaRPr lang="en-US" sz="4267" b="1" dirty="0"/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n-US" sz="2667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2400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905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words?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733" dirty="0"/>
              <a:t>I do uh main- mainly business data processing</a:t>
            </a:r>
          </a:p>
          <a:p>
            <a:pPr lvl="1"/>
            <a:r>
              <a:rPr lang="en-US" sz="3200" dirty="0"/>
              <a:t>Fragments, filled pauses</a:t>
            </a:r>
          </a:p>
          <a:p>
            <a:r>
              <a:rPr lang="en-US" sz="3733" dirty="0"/>
              <a:t>Seuss’s </a:t>
            </a:r>
            <a:r>
              <a:rPr lang="en-US" sz="3733" dirty="0">
                <a:solidFill>
                  <a:srgbClr val="FF0000"/>
                </a:solidFill>
              </a:rPr>
              <a:t>cat </a:t>
            </a:r>
            <a:r>
              <a:rPr lang="en-US" sz="3733" dirty="0"/>
              <a:t>in the hat is different from other</a:t>
            </a:r>
            <a:r>
              <a:rPr lang="en-US" sz="3733" dirty="0">
                <a:solidFill>
                  <a:srgbClr val="FF0000"/>
                </a:solidFill>
              </a:rPr>
              <a:t> cats! </a:t>
            </a:r>
            <a:endParaRPr lang="en-US" sz="3733" dirty="0"/>
          </a:p>
          <a:p>
            <a:pPr lvl="1"/>
            <a:r>
              <a:rPr lang="en-US" sz="3200" b="1" dirty="0"/>
              <a:t>Lemma</a:t>
            </a:r>
            <a:r>
              <a:rPr lang="en-US" sz="3200" dirty="0"/>
              <a:t>: same stem, part of speech, rough word sense</a:t>
            </a:r>
          </a:p>
          <a:p>
            <a:pPr lvl="2"/>
            <a:r>
              <a:rPr lang="en-US" sz="2667" dirty="0">
                <a:solidFill>
                  <a:srgbClr val="FF0000"/>
                </a:solidFill>
              </a:rPr>
              <a:t>cat </a:t>
            </a:r>
            <a:r>
              <a:rPr lang="en-US" sz="2667" dirty="0"/>
              <a:t>and </a:t>
            </a:r>
            <a:r>
              <a:rPr lang="en-US" sz="2667" dirty="0">
                <a:solidFill>
                  <a:srgbClr val="FF0000"/>
                </a:solidFill>
              </a:rPr>
              <a:t>cats </a:t>
            </a:r>
            <a:r>
              <a:rPr lang="en-US" sz="2667" dirty="0"/>
              <a:t>= same lemma</a:t>
            </a:r>
          </a:p>
          <a:p>
            <a:pPr lvl="1"/>
            <a:r>
              <a:rPr lang="en-US" sz="3200" b="1" dirty="0" err="1"/>
              <a:t>Wordform</a:t>
            </a:r>
            <a:r>
              <a:rPr lang="en-US" sz="3200" dirty="0"/>
              <a:t>: the full inflected surface form</a:t>
            </a:r>
          </a:p>
          <a:p>
            <a:pPr lvl="2"/>
            <a:r>
              <a:rPr lang="en-US" sz="2667" dirty="0">
                <a:solidFill>
                  <a:srgbClr val="FF0000"/>
                </a:solidFill>
              </a:rPr>
              <a:t>cat </a:t>
            </a:r>
            <a:r>
              <a:rPr lang="en-US" sz="2667" dirty="0"/>
              <a:t>and </a:t>
            </a:r>
            <a:r>
              <a:rPr lang="en-US" sz="2667" dirty="0">
                <a:solidFill>
                  <a:srgbClr val="FF0000"/>
                </a:solidFill>
              </a:rPr>
              <a:t>cats </a:t>
            </a:r>
            <a:r>
              <a:rPr lang="en-US" sz="2667" dirty="0"/>
              <a:t>= different </a:t>
            </a:r>
            <a:r>
              <a:rPr lang="en-US" sz="2667" dirty="0" err="1"/>
              <a:t>wordforms</a:t>
            </a:r>
            <a:endParaRPr lang="en-US" sz="2667" dirty="0"/>
          </a:p>
        </p:txBody>
      </p:sp>
    </p:spTree>
    <p:extLst>
      <p:ext uri="{BB962C8B-B14F-4D97-AF65-F5344CB8AC3E}">
        <p14:creationId xmlns:p14="http://schemas.microsoft.com/office/powerpoint/2010/main" val="192506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words?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752600"/>
            <a:ext cx="113792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933" dirty="0">
                <a:solidFill>
                  <a:srgbClr val="FF0000"/>
                </a:solidFill>
              </a:rPr>
              <a:t>they lay back on the San Francisco grass and looked at the stars and their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Type</a:t>
            </a:r>
            <a:r>
              <a:rPr lang="en-US" dirty="0">
                <a:solidFill>
                  <a:srgbClr val="000000"/>
                </a:solidFill>
              </a:rPr>
              <a:t>: an element of the vocabulary.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Token</a:t>
            </a:r>
            <a:r>
              <a:rPr lang="en-US" dirty="0">
                <a:solidFill>
                  <a:srgbClr val="000000"/>
                </a:solidFill>
              </a:rPr>
              <a:t>: an instance of that type in running text.</a:t>
            </a:r>
          </a:p>
          <a:p>
            <a:r>
              <a:rPr lang="en-US" dirty="0"/>
              <a:t>How many?</a:t>
            </a:r>
          </a:p>
          <a:p>
            <a:pPr lvl="1"/>
            <a:r>
              <a:rPr lang="en-US" dirty="0"/>
              <a:t>15 tokens (or 14)</a:t>
            </a:r>
          </a:p>
          <a:p>
            <a:pPr lvl="1"/>
            <a:r>
              <a:rPr lang="en-US" dirty="0"/>
              <a:t>13 types (or 12) (or 11?)</a:t>
            </a:r>
          </a:p>
        </p:txBody>
      </p:sp>
    </p:spTree>
    <p:extLst>
      <p:ext uri="{BB962C8B-B14F-4D97-AF65-F5344CB8AC3E}">
        <p14:creationId xmlns:p14="http://schemas.microsoft.com/office/powerpoint/2010/main" val="30848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words?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905000"/>
            <a:ext cx="11277600" cy="5181600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N</a:t>
            </a:r>
            <a:r>
              <a:rPr lang="en-US" dirty="0"/>
              <a:t> = number of tokens</a:t>
            </a:r>
          </a:p>
          <a:p>
            <a:pPr marL="0" indent="0">
              <a:buNone/>
            </a:pPr>
            <a:r>
              <a:rPr lang="en-US" b="1" i="1" dirty="0"/>
              <a:t>V</a:t>
            </a:r>
            <a:r>
              <a:rPr lang="en-US" dirty="0"/>
              <a:t> = vocabulary = set of types</a:t>
            </a:r>
          </a:p>
          <a:p>
            <a:pPr marL="609585" lvl="1" indent="0">
              <a:buNone/>
            </a:pPr>
            <a:r>
              <a:rPr lang="en-US" dirty="0"/>
              <a:t>|</a:t>
            </a:r>
            <a:r>
              <a:rPr lang="en-US" i="1" dirty="0"/>
              <a:t>V</a:t>
            </a:r>
            <a:r>
              <a:rPr lang="en-US" dirty="0"/>
              <a:t>|</a:t>
            </a:r>
            <a:r>
              <a:rPr lang="en-US" i="1" dirty="0"/>
              <a:t> </a:t>
            </a:r>
            <a:r>
              <a:rPr lang="en-US" dirty="0"/>
              <a:t>is the size of the vocabulary</a:t>
            </a:r>
          </a:p>
          <a:p>
            <a:pPr marL="0" indent="0">
              <a:buNone/>
            </a:pPr>
            <a:endParaRPr lang="en-US" sz="2667" dirty="0"/>
          </a:p>
          <a:p>
            <a:pPr marL="0" indent="0">
              <a:buNone/>
            </a:pPr>
            <a:endParaRPr lang="en-US" sz="2667" dirty="0"/>
          </a:p>
          <a:p>
            <a:pPr marL="0" indent="0">
              <a:buNone/>
            </a:pPr>
            <a:endParaRPr lang="en-US" sz="2667" dirty="0"/>
          </a:p>
          <a:p>
            <a:pPr marL="0" indent="0">
              <a:buNone/>
            </a:pPr>
            <a:endParaRPr lang="en-US" sz="2667" dirty="0"/>
          </a:p>
          <a:p>
            <a:pPr marL="0" indent="0">
              <a:buNone/>
            </a:pPr>
            <a:endParaRPr lang="en-US" sz="2667" dirty="0"/>
          </a:p>
          <a:p>
            <a:pPr marL="0" indent="0">
              <a:buNone/>
            </a:pPr>
            <a:endParaRPr lang="en-US" sz="2667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117600" y="3937000"/>
          <a:ext cx="9347199" cy="2336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5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5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5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Tokens = 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Types = |V|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/>
                        <a:t>Switchboard phone</a:t>
                      </a:r>
                      <a:r>
                        <a:rPr lang="en-US" sz="2400" baseline="0" dirty="0"/>
                        <a:t> conversations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2.4 million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</a:t>
                      </a:r>
                      <a:r>
                        <a:rPr lang="en-US" sz="2400" baseline="0" dirty="0"/>
                        <a:t> thousand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Shakespeare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884,000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31</a:t>
                      </a:r>
                      <a:r>
                        <a:rPr lang="en-US" sz="2400" baseline="0" dirty="0"/>
                        <a:t> thousand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Google N-grams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trillion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13 million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994400" y="2209800"/>
            <a:ext cx="5072222" cy="872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>
                <a:latin typeface="Calibri"/>
                <a:cs typeface="Calibri"/>
              </a:rPr>
              <a:t>Church and Gale (1990)</a:t>
            </a:r>
            <a:r>
              <a:rPr lang="en-US" sz="2400" dirty="0">
                <a:latin typeface="Calibri"/>
                <a:cs typeface="Calibri"/>
              </a:rPr>
              <a:t>: |V| &gt; O(N</a:t>
            </a:r>
            <a:r>
              <a:rPr lang="en-US" sz="2400" baseline="30000" dirty="0">
                <a:latin typeface="Calibri"/>
                <a:cs typeface="Calibri"/>
              </a:rPr>
              <a:t>½</a:t>
            </a:r>
            <a:r>
              <a:rPr lang="en-US" sz="2400" dirty="0">
                <a:latin typeface="Calibri"/>
                <a:cs typeface="Calibri"/>
              </a:rPr>
              <a:t>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255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Generalize patterns as they actually exist (i.e. bottom-up, not top-down)</a:t>
            </a:r>
          </a:p>
          <a:p>
            <a:r>
              <a:rPr lang="en-US" dirty="0"/>
              <a:t>Little need for knowledge (just count)</a:t>
            </a:r>
          </a:p>
          <a:p>
            <a:r>
              <a:rPr lang="en-US" dirty="0"/>
              <a:t>Systems are robust and adaptable (change domain by changing corpus)</a:t>
            </a:r>
          </a:p>
          <a:p>
            <a:r>
              <a:rPr lang="en-US" dirty="0"/>
              <a:t>Systems degrade more gracefully (corner cases captured in data)</a:t>
            </a:r>
          </a:p>
          <a:p>
            <a:r>
              <a:rPr lang="en-US" u="sng" dirty="0"/>
              <a:t>Evaluations are (more) meaningful</a:t>
            </a:r>
          </a:p>
        </p:txBody>
      </p:sp>
    </p:spTree>
    <p:extLst>
      <p:ext uri="{BB962C8B-B14F-4D97-AF65-F5344CB8AC3E}">
        <p14:creationId xmlns:p14="http://schemas.microsoft.com/office/powerpoint/2010/main" val="11837045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already did some basic tokenization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059917"/>
            <a:ext cx="680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gsed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's/ /\n/g' sawyr11.txt | sort |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uniq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less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26968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 can see some problems...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12902" y="3749161"/>
            <a:ext cx="16594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"'Bout</a:t>
            </a:r>
          </a:p>
          <a:p>
            <a:r>
              <a:rPr lang="mr-IN" sz="24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mr-IN" sz="2400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"AIN'T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America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America,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25804" y="3749161"/>
            <a:ext cx="20281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Douglas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Douglas'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Douglas'.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Douglas'."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Douglas,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Douglass,</a:t>
            </a:r>
          </a:p>
        </p:txBody>
      </p:sp>
    </p:spTree>
    <p:extLst>
      <p:ext uri="{BB962C8B-B14F-4D97-AF65-F5344CB8AC3E}">
        <p14:creationId xmlns:p14="http://schemas.microsoft.com/office/powerpoint/2010/main" val="108247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Issues in Tokenization</a:t>
            </a:r>
          </a:p>
        </p:txBody>
      </p:sp>
      <p:sp>
        <p:nvSpPr>
          <p:cNvPr id="26627" name="Rectangle 2051"/>
          <p:cNvSpPr>
            <a:spLocks noGrp="1" noChangeArrowheads="1"/>
          </p:cNvSpPr>
          <p:nvPr>
            <p:ph sz="quarter" idx="1"/>
          </p:nvPr>
        </p:nvSpPr>
        <p:spPr>
          <a:xfrm>
            <a:off x="406400" y="1803400"/>
            <a:ext cx="11785600" cy="4445000"/>
          </a:xfrm>
        </p:spPr>
        <p:txBody>
          <a:bodyPr/>
          <a:lstStyle/>
          <a:p>
            <a:r>
              <a:rPr lang="en-US" sz="2667" dirty="0">
                <a:latin typeface="Courier"/>
                <a:cs typeface="Courier"/>
              </a:rPr>
              <a:t>Finland’s capital </a:t>
            </a:r>
            <a:r>
              <a:rPr lang="en-US" sz="2667" dirty="0">
                <a:latin typeface="Courier"/>
                <a:cs typeface="Courier"/>
                <a:sym typeface="Symbol" charset="2"/>
              </a:rPr>
              <a:t>   </a:t>
            </a:r>
            <a:r>
              <a:rPr lang="en-US" sz="2667" i="1" dirty="0">
                <a:latin typeface="Courier"/>
                <a:cs typeface="Courier"/>
                <a:sym typeface="Symbol" charset="2"/>
              </a:rPr>
              <a:t>  </a:t>
            </a:r>
            <a:r>
              <a:rPr lang="en-US" sz="2667" dirty="0">
                <a:latin typeface="Courier"/>
                <a:cs typeface="Courier"/>
                <a:sym typeface="Symbol" charset="2"/>
              </a:rPr>
              <a:t>Finland </a:t>
            </a:r>
            <a:r>
              <a:rPr lang="en-US" sz="2667" dirty="0" err="1">
                <a:latin typeface="Courier"/>
                <a:cs typeface="Courier"/>
                <a:sym typeface="Symbol" charset="2"/>
              </a:rPr>
              <a:t>Finlands</a:t>
            </a:r>
            <a:r>
              <a:rPr lang="en-US" sz="2667" dirty="0">
                <a:latin typeface="Courier"/>
                <a:cs typeface="Courier"/>
                <a:sym typeface="Symbol" charset="2"/>
              </a:rPr>
              <a:t> Finland’s </a:t>
            </a:r>
            <a:r>
              <a:rPr lang="en-US" sz="2667" dirty="0">
                <a:latin typeface="Calibri"/>
                <a:cs typeface="Calibri"/>
                <a:sym typeface="Symbol" charset="2"/>
              </a:rPr>
              <a:t> </a:t>
            </a:r>
            <a:r>
              <a:rPr lang="en-US" sz="2667" i="1" dirty="0">
                <a:latin typeface="Calibri"/>
                <a:cs typeface="Calibri"/>
                <a:sym typeface="Symbol" charset="2"/>
              </a:rPr>
              <a:t>?</a:t>
            </a:r>
            <a:endParaRPr lang="en-US" sz="2667" dirty="0">
              <a:latin typeface="Calibri"/>
              <a:cs typeface="Calibri"/>
              <a:sym typeface="Symbol" charset="2"/>
            </a:endParaRPr>
          </a:p>
          <a:p>
            <a:r>
              <a:rPr lang="en-US" sz="2667" dirty="0">
                <a:latin typeface="Courier"/>
                <a:cs typeface="Courier"/>
              </a:rPr>
              <a:t>what’re, I’m, isn’t  </a:t>
            </a:r>
            <a:r>
              <a:rPr lang="en-US" sz="2667" dirty="0">
                <a:latin typeface="Courier"/>
                <a:cs typeface="Courier"/>
                <a:sym typeface="Symbol" charset="2"/>
              </a:rPr>
              <a:t></a:t>
            </a:r>
            <a:r>
              <a:rPr lang="en-US" sz="2667" i="1" dirty="0">
                <a:latin typeface="Courier"/>
                <a:cs typeface="Courier"/>
              </a:rPr>
              <a:t>  </a:t>
            </a:r>
            <a:r>
              <a:rPr lang="en-US" sz="2667" dirty="0">
                <a:latin typeface="Courier"/>
                <a:cs typeface="Courier"/>
                <a:sym typeface="Symbol" charset="2"/>
              </a:rPr>
              <a:t>What are, I am, is not</a:t>
            </a:r>
          </a:p>
          <a:p>
            <a:r>
              <a:rPr lang="en-US" sz="2667" dirty="0">
                <a:latin typeface="Courier"/>
                <a:cs typeface="Courier"/>
                <a:sym typeface="Symbol" charset="2"/>
              </a:rPr>
              <a:t>Hewlett-Packard        Hewlett Packard </a:t>
            </a:r>
            <a:r>
              <a:rPr lang="en-US" sz="2667" dirty="0">
                <a:cs typeface="Calibri"/>
                <a:sym typeface="Symbol" charset="2"/>
              </a:rPr>
              <a:t>?</a:t>
            </a:r>
            <a:endParaRPr lang="en-US" sz="2667" dirty="0">
              <a:latin typeface="Courier"/>
              <a:cs typeface="Courier"/>
              <a:sym typeface="Symbol" charset="2"/>
            </a:endParaRPr>
          </a:p>
          <a:p>
            <a:r>
              <a:rPr lang="en-US" sz="2667" dirty="0">
                <a:latin typeface="Courier"/>
                <a:cs typeface="Courier"/>
                <a:sym typeface="Symbol" charset="2"/>
              </a:rPr>
              <a:t>state-of-the-art       state of the art </a:t>
            </a:r>
            <a:r>
              <a:rPr lang="en-US" sz="2667" dirty="0">
                <a:latin typeface="Calibri"/>
                <a:cs typeface="Calibri"/>
                <a:sym typeface="Symbol" charset="2"/>
              </a:rPr>
              <a:t>?</a:t>
            </a:r>
          </a:p>
          <a:p>
            <a:r>
              <a:rPr lang="en-US" sz="2667" dirty="0">
                <a:latin typeface="Courier"/>
                <a:cs typeface="Courier"/>
                <a:sym typeface="Symbol" charset="2"/>
              </a:rPr>
              <a:t>Lowercase		  lower-case lowercase lower case </a:t>
            </a:r>
            <a:r>
              <a:rPr lang="en-US" sz="2667" dirty="0">
                <a:latin typeface="Calibri"/>
                <a:cs typeface="Calibri"/>
                <a:sym typeface="Symbol" charset="2"/>
              </a:rPr>
              <a:t>?</a:t>
            </a:r>
          </a:p>
          <a:p>
            <a:r>
              <a:rPr lang="en-US" sz="2667" dirty="0">
                <a:latin typeface="Courier"/>
                <a:cs typeface="Courier"/>
                <a:sym typeface="Symbol" charset="2"/>
              </a:rPr>
              <a:t>San Francisco	  </a:t>
            </a:r>
            <a:r>
              <a:rPr lang="en-US" sz="2933" dirty="0">
                <a:latin typeface="Calibri"/>
                <a:cs typeface="Calibri"/>
                <a:sym typeface="Symbol" charset="2"/>
              </a:rPr>
              <a:t>one token or two?</a:t>
            </a:r>
          </a:p>
          <a:p>
            <a:r>
              <a:rPr lang="en-US" sz="2667" dirty="0">
                <a:latin typeface="Calibri"/>
                <a:cs typeface="Calibri"/>
                <a:sym typeface="Symbol" charset="2"/>
              </a:rPr>
              <a:t>m.p.h., PhD.		</a:t>
            </a:r>
            <a:r>
              <a:rPr lang="en-US" sz="2667" dirty="0">
                <a:latin typeface="Courier"/>
                <a:cs typeface="Courier"/>
                <a:sym typeface="Symbol" charset="2"/>
              </a:rPr>
              <a:t>  </a:t>
            </a:r>
            <a:r>
              <a:rPr lang="en-US" sz="2667" dirty="0">
                <a:latin typeface="Calibri"/>
                <a:cs typeface="Calibri"/>
                <a:sym typeface="Symbol" charset="2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1372923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Tokenization: language issues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406400" y="1803400"/>
            <a:ext cx="11379200" cy="4775200"/>
          </a:xfrm>
        </p:spPr>
        <p:txBody>
          <a:bodyPr/>
          <a:lstStyle/>
          <a:p>
            <a:pPr eaLnBrk="1" hangingPunct="1"/>
            <a:r>
              <a:rPr lang="en-US" dirty="0"/>
              <a:t>French</a:t>
            </a:r>
          </a:p>
          <a:p>
            <a:pPr lvl="1" eaLnBrk="1" hangingPunct="1"/>
            <a:r>
              <a:rPr lang="en-US" b="1" i="1" dirty="0" err="1"/>
              <a:t>L'ensemble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 one token or two?</a:t>
            </a:r>
          </a:p>
          <a:p>
            <a:pPr lvl="2" eaLnBrk="1" hangingPunct="1"/>
            <a:r>
              <a:rPr lang="en-US" b="1" i="1" dirty="0">
                <a:sym typeface="Symbol" charset="2"/>
              </a:rPr>
              <a:t>L </a:t>
            </a:r>
            <a:r>
              <a:rPr lang="en-US" dirty="0">
                <a:sym typeface="Symbol" charset="2"/>
              </a:rPr>
              <a:t>? </a:t>
            </a:r>
            <a:r>
              <a:rPr lang="en-US" b="1" i="1" dirty="0">
                <a:sym typeface="Symbol" charset="2"/>
              </a:rPr>
              <a:t>L’ </a:t>
            </a:r>
            <a:r>
              <a:rPr lang="en-US" dirty="0">
                <a:sym typeface="Symbol" charset="2"/>
              </a:rPr>
              <a:t>? </a:t>
            </a:r>
            <a:r>
              <a:rPr lang="en-US" b="1" i="1" dirty="0">
                <a:sym typeface="Symbol" charset="2"/>
              </a:rPr>
              <a:t>Le </a:t>
            </a:r>
            <a:r>
              <a:rPr lang="en-US" dirty="0">
                <a:sym typeface="Symbol" charset="2"/>
              </a:rPr>
              <a:t>?</a:t>
            </a:r>
          </a:p>
          <a:p>
            <a:pPr lvl="2" eaLnBrk="1" hangingPunct="1"/>
            <a:r>
              <a:rPr lang="en-US" dirty="0">
                <a:sym typeface="Symbol" charset="2"/>
              </a:rPr>
              <a:t>Want </a:t>
            </a:r>
            <a:r>
              <a:rPr lang="en-US" b="1" i="1" dirty="0" err="1">
                <a:sym typeface="Symbol" charset="2"/>
              </a:rPr>
              <a:t>l’ensemble</a:t>
            </a:r>
            <a:r>
              <a:rPr lang="en-US" dirty="0">
                <a:sym typeface="Symbol" charset="2"/>
              </a:rPr>
              <a:t> to match with </a:t>
            </a:r>
            <a:r>
              <a:rPr lang="en-US" b="1" i="1" dirty="0">
                <a:sym typeface="Symbol" charset="2"/>
              </a:rPr>
              <a:t>un ensemble</a:t>
            </a:r>
          </a:p>
          <a:p>
            <a:pPr lvl="1" eaLnBrk="1" hangingPunct="1"/>
            <a:endParaRPr lang="en-US" b="1" i="1" dirty="0">
              <a:sym typeface="Symbol" charset="2"/>
            </a:endParaRPr>
          </a:p>
          <a:p>
            <a:pPr eaLnBrk="1" hangingPunct="1"/>
            <a:r>
              <a:rPr lang="en-US" dirty="0">
                <a:sym typeface="Symbol" charset="2"/>
              </a:rPr>
              <a:t>German noun compounds are not segmented</a:t>
            </a:r>
          </a:p>
          <a:p>
            <a:pPr lvl="1" eaLnBrk="1" hangingPunct="1"/>
            <a:r>
              <a:rPr lang="en-US" sz="2667" b="1" i="1" dirty="0" err="1">
                <a:sym typeface="Symbol" charset="2"/>
              </a:rPr>
              <a:t>Lebensversicherungsgesellschaftsangestellter</a:t>
            </a:r>
            <a:endParaRPr lang="en-US" sz="2667" b="1" i="1" dirty="0">
              <a:sym typeface="Symbol" charset="2"/>
            </a:endParaRPr>
          </a:p>
          <a:p>
            <a:pPr lvl="1" eaLnBrk="1" hangingPunct="1"/>
            <a:r>
              <a:rPr lang="en-US" sz="2667" dirty="0">
                <a:sym typeface="Symbol" charset="2"/>
              </a:rPr>
              <a:t>‘life insurance company employee’</a:t>
            </a:r>
          </a:p>
          <a:p>
            <a:pPr lvl="1" eaLnBrk="1" hangingPunct="1"/>
            <a:r>
              <a:rPr lang="en-US" sz="2667" dirty="0">
                <a:sym typeface="Symbol" charset="2"/>
              </a:rPr>
              <a:t>German information retrieval needs </a:t>
            </a:r>
            <a:r>
              <a:rPr lang="en-US" sz="2667" b="1" dirty="0">
                <a:sym typeface="Symbol" charset="2"/>
              </a:rPr>
              <a:t>compound splitter</a:t>
            </a:r>
            <a:endParaRPr lang="en-US" sz="2667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127395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625600" y="-228600"/>
            <a:ext cx="10363200" cy="1143000"/>
          </a:xfrm>
        </p:spPr>
        <p:txBody>
          <a:bodyPr/>
          <a:lstStyle/>
          <a:p>
            <a:pPr eaLnBrk="1" hangingPunct="1"/>
            <a:r>
              <a:rPr lang="en-US" dirty="0"/>
              <a:t>Tokenization: language issues</a:t>
            </a:r>
          </a:p>
        </p:txBody>
      </p:sp>
      <p:sp>
        <p:nvSpPr>
          <p:cNvPr id="1255427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1625600" y="1066800"/>
            <a:ext cx="11480800" cy="5791200"/>
          </a:xfrm>
        </p:spPr>
        <p:txBody>
          <a:bodyPr/>
          <a:lstStyle/>
          <a:p>
            <a:pPr eaLnBrk="1" hangingPunct="1"/>
            <a:r>
              <a:rPr lang="en-US" dirty="0">
                <a:sym typeface="Symbol" charset="2"/>
              </a:rPr>
              <a:t>Chinese and Japanese no spaces between words:</a:t>
            </a:r>
          </a:p>
          <a:p>
            <a:pPr lvl="1" eaLnBrk="1" hangingPunct="1"/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莎拉波娃现在居住在美国东南部的佛罗里达。</a:t>
            </a:r>
            <a:endParaRPr lang="en-US" altLang="ja-JP" dirty="0">
              <a:latin typeface="华文黑体"/>
              <a:ea typeface="华文黑体"/>
              <a:cs typeface="华文黑体"/>
              <a:sym typeface="Symbol" charset="2"/>
            </a:endParaRPr>
          </a:p>
          <a:p>
            <a:pPr lvl="1" eaLnBrk="1" hangingPunct="1"/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莎拉波娃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现在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居住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美国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东南部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的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佛罗里达</a:t>
            </a:r>
          </a:p>
          <a:p>
            <a:pPr lvl="1" eaLnBrk="1" hangingPunct="1"/>
            <a:r>
              <a:rPr lang="en-US" dirty="0" err="1">
                <a:solidFill>
                  <a:srgbClr val="595959"/>
                </a:solidFill>
                <a:sym typeface="Symbol" charset="2"/>
              </a:rPr>
              <a:t>Sharapova</a:t>
            </a:r>
            <a:r>
              <a:rPr lang="en-US" dirty="0">
                <a:solidFill>
                  <a:srgbClr val="595959"/>
                </a:solidFill>
                <a:sym typeface="Symbol" charset="2"/>
              </a:rPr>
              <a:t> now     lives in       US       southeastern     Florida</a:t>
            </a:r>
          </a:p>
          <a:p>
            <a:pPr eaLnBrk="1" hangingPunct="1"/>
            <a:r>
              <a:rPr lang="en-US" dirty="0">
                <a:sym typeface="Symbol" charset="2"/>
              </a:rPr>
              <a:t>Further complicated in Japanese, with multiple alphabets intermingled</a:t>
            </a:r>
          </a:p>
          <a:p>
            <a:pPr lvl="1" eaLnBrk="1" hangingPunct="1"/>
            <a:r>
              <a:rPr lang="en-US" dirty="0">
                <a:sym typeface="Symbol" charset="2"/>
              </a:rPr>
              <a:t>Dates/amounts in multiple formats</a:t>
            </a:r>
          </a:p>
        </p:txBody>
      </p:sp>
      <p:sp>
        <p:nvSpPr>
          <p:cNvPr id="1255437" name="Text Box 1037"/>
          <p:cNvSpPr txBox="1">
            <a:spLocks noChangeArrowheads="1"/>
          </p:cNvSpPr>
          <p:nvPr/>
        </p:nvSpPr>
        <p:spPr bwMode="auto">
          <a:xfrm>
            <a:off x="508001" y="4851400"/>
            <a:ext cx="110706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lvl="1">
              <a:spcBef>
                <a:spcPct val="20000"/>
              </a:spcBef>
              <a:buClr>
                <a:schemeClr val="tx1"/>
              </a:buClr>
              <a:buSzPct val="55000"/>
              <a:buFont typeface="Wingdings" charset="2"/>
              <a:buNone/>
            </a:pPr>
            <a:r>
              <a:rPr lang="ja-JP" altLang="en-US" sz="2800" b="1" i="1" dirty="0"/>
              <a:t>フォーチュン</a:t>
            </a:r>
            <a:r>
              <a:rPr lang="en-US" altLang="ja-JP" sz="2800" b="1" i="1" dirty="0"/>
              <a:t>500</a:t>
            </a:r>
            <a:r>
              <a:rPr lang="ja-JP" altLang="en-US" sz="2800" b="1" i="1" dirty="0"/>
              <a:t>社は情報不足のため時間あた</a:t>
            </a:r>
            <a:r>
              <a:rPr lang="en-US" altLang="ja-JP" sz="2800" b="1" i="1" dirty="0"/>
              <a:t>$500K(</a:t>
            </a:r>
            <a:r>
              <a:rPr lang="ja-JP" altLang="en-US" sz="2800" b="1" i="1" dirty="0"/>
              <a:t>約</a:t>
            </a:r>
            <a:r>
              <a:rPr lang="en-US" altLang="ja-JP" sz="2800" b="1" i="1" dirty="0"/>
              <a:t>6,000</a:t>
            </a:r>
            <a:r>
              <a:rPr lang="ja-JP" altLang="en-US" sz="2800" b="1" i="1" dirty="0"/>
              <a:t>万円</a:t>
            </a:r>
            <a:r>
              <a:rPr lang="en-US" altLang="ja-JP" sz="2800" b="1" i="1" dirty="0"/>
              <a:t>)</a:t>
            </a:r>
            <a:endParaRPr lang="en-US" sz="2800" b="1" i="1" dirty="0"/>
          </a:p>
        </p:txBody>
      </p:sp>
      <p:grpSp>
        <p:nvGrpSpPr>
          <p:cNvPr id="28677" name="Group 1032"/>
          <p:cNvGrpSpPr>
            <a:grpSpLocks/>
          </p:cNvGrpSpPr>
          <p:nvPr/>
        </p:nvGrpSpPr>
        <p:grpSpPr bwMode="auto">
          <a:xfrm>
            <a:off x="2235202" y="5638809"/>
            <a:ext cx="7179733" cy="503238"/>
            <a:chOff x="422" y="3792"/>
            <a:chExt cx="3392" cy="317"/>
          </a:xfrm>
        </p:grpSpPr>
        <p:sp>
          <p:nvSpPr>
            <p:cNvPr id="28691" name="Text Box 1028"/>
            <p:cNvSpPr txBox="1">
              <a:spLocks noChangeArrowheads="1"/>
            </p:cNvSpPr>
            <p:nvPr/>
          </p:nvSpPr>
          <p:spPr bwMode="auto">
            <a:xfrm>
              <a:off x="422" y="3792"/>
              <a:ext cx="684" cy="31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667" dirty="0">
                  <a:latin typeface="Calibri"/>
                  <a:cs typeface="Calibri"/>
                </a:rPr>
                <a:t>Katakana</a:t>
              </a:r>
            </a:p>
          </p:txBody>
        </p:sp>
        <p:sp>
          <p:nvSpPr>
            <p:cNvPr id="28692" name="Text Box 1029"/>
            <p:cNvSpPr txBox="1">
              <a:spLocks noChangeArrowheads="1"/>
            </p:cNvSpPr>
            <p:nvPr/>
          </p:nvSpPr>
          <p:spPr bwMode="auto">
            <a:xfrm>
              <a:off x="1499" y="3792"/>
              <a:ext cx="667" cy="31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667">
                  <a:latin typeface="Calibri"/>
                  <a:cs typeface="Calibri"/>
                </a:rPr>
                <a:t>Hiragana</a:t>
              </a:r>
            </a:p>
          </p:txBody>
        </p:sp>
        <p:sp>
          <p:nvSpPr>
            <p:cNvPr id="28693" name="Text Box 1030"/>
            <p:cNvSpPr txBox="1">
              <a:spLocks noChangeArrowheads="1"/>
            </p:cNvSpPr>
            <p:nvPr/>
          </p:nvSpPr>
          <p:spPr bwMode="auto">
            <a:xfrm>
              <a:off x="2603" y="3792"/>
              <a:ext cx="407" cy="31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667">
                  <a:latin typeface="Calibri"/>
                  <a:cs typeface="Calibri"/>
                </a:rPr>
                <a:t>Kanji</a:t>
              </a:r>
            </a:p>
          </p:txBody>
        </p:sp>
        <p:sp>
          <p:nvSpPr>
            <p:cNvPr id="28694" name="Text Box 1031"/>
            <p:cNvSpPr txBox="1">
              <a:spLocks noChangeArrowheads="1"/>
            </p:cNvSpPr>
            <p:nvPr/>
          </p:nvSpPr>
          <p:spPr bwMode="auto">
            <a:xfrm>
              <a:off x="3275" y="3792"/>
              <a:ext cx="539" cy="31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667" dirty="0" err="1">
                  <a:latin typeface="Calibri"/>
                  <a:cs typeface="Calibri"/>
                </a:rPr>
                <a:t>Romaji</a:t>
              </a:r>
              <a:endParaRPr lang="en-US" sz="2667" dirty="0">
                <a:latin typeface="Calibri"/>
                <a:cs typeface="Calibri"/>
              </a:endParaRPr>
            </a:p>
          </p:txBody>
        </p:sp>
      </p:grpSp>
      <p:sp>
        <p:nvSpPr>
          <p:cNvPr id="28678" name="Rectangle 1040"/>
          <p:cNvSpPr>
            <a:spLocks noChangeArrowheads="1"/>
          </p:cNvSpPr>
          <p:nvPr/>
        </p:nvSpPr>
        <p:spPr bwMode="auto">
          <a:xfrm>
            <a:off x="1219200" y="4876952"/>
            <a:ext cx="1930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 sz="2400"/>
          </a:p>
        </p:txBody>
      </p:sp>
      <p:cxnSp>
        <p:nvCxnSpPr>
          <p:cNvPr id="28679" name="AutoShape 1041"/>
          <p:cNvCxnSpPr>
            <a:cxnSpLocks noChangeShapeType="1"/>
            <a:stCxn id="28691" idx="0"/>
            <a:endCxn id="28678" idx="2"/>
          </p:cNvCxnSpPr>
          <p:nvPr/>
        </p:nvCxnSpPr>
        <p:spPr bwMode="auto">
          <a:xfrm flipH="1" flipV="1">
            <a:off x="2184400" y="5338617"/>
            <a:ext cx="774702" cy="30019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0" name="Rectangle 1044"/>
          <p:cNvSpPr>
            <a:spLocks noChangeArrowheads="1"/>
          </p:cNvSpPr>
          <p:nvPr/>
        </p:nvSpPr>
        <p:spPr bwMode="auto">
          <a:xfrm>
            <a:off x="5915553" y="4876952"/>
            <a:ext cx="95417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sz="2400"/>
          </a:p>
        </p:txBody>
      </p:sp>
      <p:cxnSp>
        <p:nvCxnSpPr>
          <p:cNvPr id="28681" name="AutoShape 1045"/>
          <p:cNvCxnSpPr>
            <a:cxnSpLocks noChangeShapeType="1"/>
            <a:stCxn id="28692" idx="0"/>
            <a:endCxn id="28680" idx="2"/>
          </p:cNvCxnSpPr>
          <p:nvPr/>
        </p:nvCxnSpPr>
        <p:spPr bwMode="auto">
          <a:xfrm flipV="1">
            <a:off x="5220761" y="5338617"/>
            <a:ext cx="1171877" cy="30019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2" name="Rectangle 1046"/>
          <p:cNvSpPr>
            <a:spLocks noChangeArrowheads="1"/>
          </p:cNvSpPr>
          <p:nvPr/>
        </p:nvSpPr>
        <p:spPr bwMode="auto">
          <a:xfrm>
            <a:off x="7010400" y="4876952"/>
            <a:ext cx="7112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sz="2400"/>
          </a:p>
        </p:txBody>
      </p:sp>
      <p:cxnSp>
        <p:nvCxnSpPr>
          <p:cNvPr id="28683" name="AutoShape 1047"/>
          <p:cNvCxnSpPr>
            <a:cxnSpLocks noChangeShapeType="1"/>
            <a:stCxn id="28693" idx="0"/>
            <a:endCxn id="28682" idx="2"/>
          </p:cNvCxnSpPr>
          <p:nvPr/>
        </p:nvCxnSpPr>
        <p:spPr bwMode="auto">
          <a:xfrm flipV="1">
            <a:off x="7282394" y="5338617"/>
            <a:ext cx="83606" cy="30019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4" name="Rectangle 1048"/>
          <p:cNvSpPr>
            <a:spLocks noChangeArrowheads="1"/>
          </p:cNvSpPr>
          <p:nvPr/>
        </p:nvSpPr>
        <p:spPr bwMode="auto">
          <a:xfrm>
            <a:off x="9017392" y="4922856"/>
            <a:ext cx="281354" cy="3752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 sz="2400"/>
          </a:p>
        </p:txBody>
      </p:sp>
      <p:cxnSp>
        <p:nvCxnSpPr>
          <p:cNvPr id="28685" name="AutoShape 1049"/>
          <p:cNvCxnSpPr>
            <a:cxnSpLocks noChangeShapeType="1"/>
            <a:stCxn id="28694" idx="0"/>
            <a:endCxn id="28684" idx="2"/>
          </p:cNvCxnSpPr>
          <p:nvPr/>
        </p:nvCxnSpPr>
        <p:spPr bwMode="auto">
          <a:xfrm flipV="1">
            <a:off x="8844494" y="5298134"/>
            <a:ext cx="313575" cy="34067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255451" name="Text Box 1051"/>
          <p:cNvSpPr txBox="1">
            <a:spLocks noChangeArrowheads="1"/>
          </p:cNvSpPr>
          <p:nvPr/>
        </p:nvSpPr>
        <p:spPr bwMode="auto">
          <a:xfrm>
            <a:off x="1416051" y="6172201"/>
            <a:ext cx="61789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End-user can express query entirely in hiragana!</a:t>
            </a:r>
          </a:p>
        </p:txBody>
      </p:sp>
    </p:spTree>
    <p:extLst>
      <p:ext uri="{BB962C8B-B14F-4D97-AF65-F5344CB8AC3E}">
        <p14:creationId xmlns:p14="http://schemas.microsoft.com/office/powerpoint/2010/main" val="190902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5437" grpId="0"/>
      <p:bldP spid="28678" grpId="0" animBg="1"/>
      <p:bldP spid="28680" grpId="0" animBg="1"/>
      <p:bldP spid="28682" grpId="0" animBg="1"/>
      <p:bldP spid="28684" grpId="0" animBg="1"/>
      <p:bldP spid="125545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Tokenization in Chinese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Also called </a:t>
            </a:r>
            <a:r>
              <a:rPr lang="en-US" b="1" dirty="0"/>
              <a:t>Word Segmentation</a:t>
            </a:r>
          </a:p>
          <a:p>
            <a:r>
              <a:rPr lang="en-US" dirty="0"/>
              <a:t>Chinese words are composed of characters</a:t>
            </a:r>
          </a:p>
          <a:p>
            <a:pPr lvl="1"/>
            <a:r>
              <a:rPr lang="en-US" dirty="0"/>
              <a:t>Characters are generally 1 syllable and 1 morpheme.</a:t>
            </a:r>
          </a:p>
          <a:p>
            <a:pPr lvl="1"/>
            <a:r>
              <a:rPr lang="en-US" dirty="0"/>
              <a:t>Average word is 2.4 characters long.</a:t>
            </a:r>
          </a:p>
          <a:p>
            <a:r>
              <a:rPr lang="en-US" dirty="0"/>
              <a:t>Standard baseline segmentation algorithm: </a:t>
            </a:r>
          </a:p>
          <a:p>
            <a:pPr lvl="1"/>
            <a:r>
              <a:rPr lang="en-US" dirty="0"/>
              <a:t>Maximum Matching  (also called Greedy)</a:t>
            </a:r>
          </a:p>
        </p:txBody>
      </p:sp>
    </p:spTree>
    <p:extLst>
      <p:ext uri="{BB962C8B-B14F-4D97-AF65-F5344CB8AC3E}">
        <p14:creationId xmlns:p14="http://schemas.microsoft.com/office/powerpoint/2010/main" val="15506312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Matching</a:t>
            </a:r>
            <a:br>
              <a:rPr lang="en-US"/>
            </a:br>
            <a:r>
              <a:rPr lang="en-US"/>
              <a:t>Word Segmentation Algorithm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711182" indent="-711182"/>
            <a:r>
              <a:rPr lang="en-US"/>
              <a:t>Given a wordlist of Chinese, and a string.</a:t>
            </a:r>
          </a:p>
          <a:p>
            <a:pPr marL="711182" indent="-711182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Start a pointer at the beginning of the string</a:t>
            </a:r>
          </a:p>
          <a:p>
            <a:pPr marL="711182" indent="-711182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Find the longest word in dictionary that matches the string starting at pointer</a:t>
            </a:r>
          </a:p>
          <a:p>
            <a:pPr marL="711182" indent="-711182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Move the pointer over the word in string</a:t>
            </a:r>
          </a:p>
          <a:p>
            <a:pPr marL="711182" indent="-711182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Go to 2</a:t>
            </a:r>
          </a:p>
        </p:txBody>
      </p:sp>
    </p:spTree>
    <p:extLst>
      <p:ext uri="{BB962C8B-B14F-4D97-AF65-F5344CB8AC3E}">
        <p14:creationId xmlns:p14="http://schemas.microsoft.com/office/powerpoint/2010/main" val="16021697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25600" y="-228600"/>
            <a:ext cx="10363200" cy="1143000"/>
          </a:xfrm>
        </p:spPr>
        <p:txBody>
          <a:bodyPr/>
          <a:lstStyle/>
          <a:p>
            <a:r>
              <a:rPr lang="en-US" dirty="0"/>
              <a:t>Max-match segmentation illustration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11200" y="1320800"/>
            <a:ext cx="11684000" cy="5537200"/>
          </a:xfrm>
        </p:spPr>
        <p:txBody>
          <a:bodyPr/>
          <a:lstStyle/>
          <a:p>
            <a:r>
              <a:rPr lang="en-US" sz="3733" dirty="0" err="1"/>
              <a:t>Thecatinthehat</a:t>
            </a:r>
            <a:endParaRPr lang="en-US" sz="3733" dirty="0"/>
          </a:p>
          <a:p>
            <a:r>
              <a:rPr lang="en-US" sz="3733" dirty="0" err="1"/>
              <a:t>Thetabledownthere</a:t>
            </a:r>
            <a:endParaRPr lang="en-US" sz="3733" dirty="0"/>
          </a:p>
          <a:p>
            <a:endParaRPr lang="en-US" dirty="0"/>
          </a:p>
          <a:p>
            <a:r>
              <a:rPr lang="en-US" dirty="0"/>
              <a:t>Doesn’t generally work in English!</a:t>
            </a:r>
          </a:p>
          <a:p>
            <a:endParaRPr lang="en-US" dirty="0"/>
          </a:p>
          <a:p>
            <a:r>
              <a:rPr lang="en-US" dirty="0"/>
              <a:t>But works astonishingly well in Chinese</a:t>
            </a:r>
          </a:p>
          <a:p>
            <a:pPr lvl="1" eaLnBrk="1" hangingPunct="1"/>
            <a:r>
              <a:rPr lang="ja-JP" altLang="en-US" dirty="0">
                <a:cs typeface="ＭＳ Ｐゴシック" charset="-128"/>
                <a:sym typeface="Symbol" charset="2"/>
              </a:rPr>
              <a:t>莎拉波娃现在居住在美国东南部的佛罗里达。</a:t>
            </a:r>
            <a:endParaRPr lang="en-US" altLang="ja-JP" dirty="0">
              <a:cs typeface="ＭＳ Ｐゴシック" charset="-128"/>
              <a:sym typeface="Symbol" charset="2"/>
            </a:endParaRPr>
          </a:p>
          <a:p>
            <a:pPr lvl="1" eaLnBrk="1" hangingPunct="1"/>
            <a:r>
              <a:rPr lang="ja-JP" altLang="en-US" dirty="0">
                <a:cs typeface="ＭＳ Ｐゴシック" charset="-128"/>
                <a:sym typeface="Symbol" charset="2"/>
              </a:rPr>
              <a:t>莎拉波娃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现在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居住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在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美国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东南部</a:t>
            </a:r>
            <a:r>
              <a:rPr lang="en-US" altLang="ja-JP" dirty="0">
                <a:cs typeface="ＭＳ Ｐゴシック" charset="-128"/>
                <a:sym typeface="Symbol" charset="2"/>
              </a:rPr>
              <a:t>     </a:t>
            </a:r>
            <a:r>
              <a:rPr lang="ja-JP" altLang="en-US" dirty="0">
                <a:cs typeface="ＭＳ Ｐゴシック" charset="-128"/>
                <a:sym typeface="Symbol" charset="2"/>
              </a:rPr>
              <a:t>的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佛罗里达</a:t>
            </a:r>
            <a:endParaRPr lang="en-US" altLang="ja-JP" sz="3200" dirty="0"/>
          </a:p>
          <a:p>
            <a:r>
              <a:rPr lang="en-US" dirty="0"/>
              <a:t>Modern probabilistic segmentation algorithms even better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04000" y="2006600"/>
            <a:ext cx="44704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667" dirty="0"/>
              <a:t>the table down there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04000" y="1397000"/>
            <a:ext cx="39624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667" dirty="0"/>
              <a:t>the cat in the hat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04000" y="2616200"/>
            <a:ext cx="44704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667" dirty="0"/>
              <a:t>theta bled own there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47200" y="1397000"/>
            <a:ext cx="39624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667" dirty="0"/>
              <a:t>the cat </a:t>
            </a:r>
            <a:r>
              <a:rPr lang="en-US" sz="2667" dirty="0" err="1"/>
              <a:t>int</a:t>
            </a:r>
            <a:r>
              <a:rPr lang="en-US" sz="2667" dirty="0"/>
              <a:t> he hat</a:t>
            </a:r>
          </a:p>
        </p:txBody>
      </p:sp>
    </p:spTree>
    <p:extLst>
      <p:ext uri="{BB962C8B-B14F-4D97-AF65-F5344CB8AC3E}">
        <p14:creationId xmlns:p14="http://schemas.microsoft.com/office/powerpoint/2010/main" val="8315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  <p:bldP spid="2" grpId="0"/>
      <p:bldP spid="5" grpId="0"/>
      <p:bldP spid="6" grpId="0"/>
      <p:bldP spid="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in English?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Usually a set of rules that are appropriate for the application</a:t>
            </a:r>
          </a:p>
          <a:p>
            <a:r>
              <a:rPr lang="en-US" dirty="0"/>
              <a:t>Can be implemented with regex!</a:t>
            </a:r>
          </a:p>
          <a:p>
            <a:r>
              <a:rPr lang="en-US" dirty="0"/>
              <a:t>Cheat</a:t>
            </a:r>
            <a:r>
              <a:rPr lang="en-US" dirty="0">
                <a:sym typeface="Wingdings"/>
              </a:rPr>
              <a:t> (that you should use): </a:t>
            </a:r>
            <a:r>
              <a:rPr lang="en-US" dirty="0" err="1">
                <a:sym typeface="Wingdings"/>
              </a:rPr>
              <a:t>nltk</a:t>
            </a:r>
            <a:r>
              <a:rPr lang="en-US" dirty="0">
                <a:sym typeface="Wingdings"/>
              </a:rPr>
              <a:t>!</a:t>
            </a:r>
          </a:p>
          <a:p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&gt;&gt;&gt; import 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nltk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                                                                                   </a:t>
            </a:r>
            <a:br>
              <a:rPr lang="pl-PL" sz="19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&gt;&gt;&gt; 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nltk.word_tokenize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isn't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 much of--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or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indeed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at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all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--a test.")                           </a:t>
            </a:r>
            <a:br>
              <a:rPr lang="pl-PL" sz="19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['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', '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is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', "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n't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", 'much', 'of', '--', '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or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', '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indeed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', '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at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', '</a:t>
            </a:r>
            <a:r>
              <a:rPr lang="pl-PL" sz="1900" dirty="0" err="1">
                <a:latin typeface="Courier New" charset="0"/>
                <a:ea typeface="Courier New" charset="0"/>
                <a:cs typeface="Courier New" charset="0"/>
              </a:rPr>
              <a:t>all</a:t>
            </a:r>
            <a:r>
              <a:rPr lang="pl-PL" sz="1900" dirty="0">
                <a:latin typeface="Courier New" charset="0"/>
                <a:ea typeface="Courier New" charset="0"/>
                <a:cs typeface="Courier New" charset="0"/>
              </a:rPr>
              <a:t>', '--', 'a', 'test', '.'] </a:t>
            </a:r>
          </a:p>
        </p:txBody>
      </p:sp>
    </p:spTree>
    <p:extLst>
      <p:ext uri="{BB962C8B-B14F-4D97-AF65-F5344CB8AC3E}">
        <p14:creationId xmlns:p14="http://schemas.microsoft.com/office/powerpoint/2010/main" val="97135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62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Bound by data </a:t>
            </a:r>
            <a:r>
              <a:rPr lang="mr-IN" dirty="0"/>
              <a:t>–</a:t>
            </a:r>
            <a:r>
              <a:rPr lang="en-US" dirty="0"/>
              <a:t> can't model what you can't see</a:t>
            </a:r>
          </a:p>
          <a:p>
            <a:r>
              <a:rPr lang="en-US" dirty="0"/>
              <a:t>Big Data methods fail when the data is small  </a:t>
            </a:r>
          </a:p>
          <a:p>
            <a:pPr lvl="1"/>
            <a:r>
              <a:rPr lang="en-US" dirty="0"/>
              <a:t>I just got finished trying to build an Oromo-English translation system in three weeks with 50,000 words of the bible...most MT is built on 10mw+</a:t>
            </a:r>
          </a:p>
          <a:p>
            <a:r>
              <a:rPr lang="en-US" dirty="0"/>
              <a:t>Tends to be more computationally expensive (but less human-expensive)</a:t>
            </a:r>
          </a:p>
          <a:p>
            <a:pPr lvl="1"/>
            <a:r>
              <a:rPr lang="en-US" dirty="0"/>
              <a:t>Usually a good trade-off, but it's application-dependent</a:t>
            </a:r>
          </a:p>
          <a:p>
            <a:r>
              <a:rPr lang="en-US" dirty="0"/>
              <a:t>But, a lot of effort was spent in coming up with rules that work well in certain corners</a:t>
            </a:r>
          </a:p>
          <a:p>
            <a:pPr lvl="1"/>
            <a:r>
              <a:rPr lang="en-US" dirty="0"/>
              <a:t>Mostly English</a:t>
            </a:r>
          </a:p>
          <a:p>
            <a:pPr lvl="1"/>
            <a:r>
              <a:rPr lang="en-US" dirty="0"/>
              <a:t>Mostly formal</a:t>
            </a:r>
          </a:p>
          <a:p>
            <a:r>
              <a:rPr lang="en-US" dirty="0"/>
              <a:t>Do what you need to, leverage the resources you have, consider trade-offs</a:t>
            </a:r>
          </a:p>
        </p:txBody>
      </p:sp>
    </p:spTree>
    <p:extLst>
      <p:ext uri="{BB962C8B-B14F-4D97-AF65-F5344CB8AC3E}">
        <p14:creationId xmlns:p14="http://schemas.microsoft.com/office/powerpoint/2010/main" val="646916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all about the corpus!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Corpus (pl. corpora): a collection of (natural language) text systematically gathered and organized in some manner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Balanced/domain</a:t>
            </a:r>
          </a:p>
          <a:p>
            <a:pPr lvl="1"/>
            <a:r>
              <a:rPr lang="en-US" dirty="0"/>
              <a:t>Written/Spoken</a:t>
            </a:r>
          </a:p>
          <a:p>
            <a:pPr lvl="1"/>
            <a:r>
              <a:rPr lang="en-US" dirty="0"/>
              <a:t>Raw/Annotated</a:t>
            </a:r>
          </a:p>
          <a:p>
            <a:pPr lvl="1"/>
            <a:r>
              <a:rPr lang="en-US" dirty="0"/>
              <a:t>Free/Pay</a:t>
            </a:r>
          </a:p>
          <a:p>
            <a:r>
              <a:rPr lang="en-US" dirty="0"/>
              <a:t>Famous (Text) Examples</a:t>
            </a:r>
          </a:p>
          <a:p>
            <a:pPr lvl="1"/>
            <a:r>
              <a:rPr lang="en-US" dirty="0"/>
              <a:t>Brown Corpus: 1m words balanced English text, POS tags</a:t>
            </a:r>
          </a:p>
          <a:p>
            <a:pPr lvl="1"/>
            <a:r>
              <a:rPr lang="en-US" dirty="0"/>
              <a:t>Wall Street Journal: 1m words English news text, syntax trees</a:t>
            </a:r>
          </a:p>
          <a:p>
            <a:pPr lvl="1"/>
            <a:r>
              <a:rPr lang="en-US" dirty="0"/>
              <a:t>Canadian Hansards: 10m words French/English parliamentary text, aligned at sentence level</a:t>
            </a:r>
          </a:p>
          <a:p>
            <a:pPr lvl="1"/>
            <a:r>
              <a:rPr lang="en-US" dirty="0" err="1"/>
              <a:t>Clueweb</a:t>
            </a:r>
            <a:r>
              <a:rPr lang="en-US" dirty="0"/>
              <a:t> 12: 100+b words English web text</a:t>
            </a:r>
          </a:p>
          <a:p>
            <a:pPr lvl="1"/>
            <a:r>
              <a:rPr lang="en-US" dirty="0"/>
              <a:t>Google books </a:t>
            </a:r>
            <a:r>
              <a:rPr lang="en-US" dirty="0" err="1"/>
              <a:t>ngrams</a:t>
            </a:r>
            <a:r>
              <a:rPr lang="en-US" dirty="0"/>
              <a:t>: 500B words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23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Big Does It Need To 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We'd like to get examples of all linguistic phenomena, ideally several times so we know how likely they are to occur</a:t>
            </a:r>
          </a:p>
          <a:p>
            <a:r>
              <a:rPr lang="en-US" dirty="0"/>
              <a:t>How big should a corpus be to get every possible sentence in English?</a:t>
            </a:r>
          </a:p>
          <a:p>
            <a:pPr lvl="1"/>
            <a:r>
              <a:rPr lang="en-US" dirty="0"/>
              <a:t>Every possible idea?</a:t>
            </a:r>
          </a:p>
          <a:p>
            <a:pPr lvl="1"/>
            <a:r>
              <a:rPr lang="en-US" dirty="0"/>
              <a:t>Every 5-word phrase?</a:t>
            </a:r>
          </a:p>
          <a:p>
            <a:pPr lvl="1"/>
            <a:r>
              <a:rPr lang="en-US" dirty="0"/>
              <a:t>Every word? </a:t>
            </a:r>
          </a:p>
          <a:p>
            <a:r>
              <a:rPr lang="en-US" dirty="0"/>
              <a:t>None of these are possible!</a:t>
            </a:r>
          </a:p>
        </p:txBody>
      </p:sp>
    </p:spTree>
    <p:extLst>
      <p:ext uri="{BB962C8B-B14F-4D97-AF65-F5344CB8AC3E}">
        <p14:creationId xmlns:p14="http://schemas.microsoft.com/office/powerpoint/2010/main" val="27973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17845</TotalTime>
  <Words>2169</Words>
  <Application>Microsoft Macintosh PowerPoint</Application>
  <PresentationFormat>Widescreen</PresentationFormat>
  <Paragraphs>429</Paragraphs>
  <Slides>67</Slides>
  <Notes>28</Notes>
  <HiddenSlides>1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82" baseType="lpstr">
      <vt:lpstr>Calibri (Headings)</vt:lpstr>
      <vt:lpstr>ＭＳ Ｐゴシック</vt:lpstr>
      <vt:lpstr>Yu Gothic</vt:lpstr>
      <vt:lpstr>华文黑体</vt:lpstr>
      <vt:lpstr>Arial</vt:lpstr>
      <vt:lpstr>Calibri</vt:lpstr>
      <vt:lpstr>Calibri Light</vt:lpstr>
      <vt:lpstr>Courier</vt:lpstr>
      <vt:lpstr>Courier New</vt:lpstr>
      <vt:lpstr>Lucida Sans</vt:lpstr>
      <vt:lpstr>Mangal</vt:lpstr>
      <vt:lpstr>Symbol</vt:lpstr>
      <vt:lpstr>Times</vt:lpstr>
      <vt:lpstr>Wingdings</vt:lpstr>
      <vt:lpstr>Office Theme</vt:lpstr>
      <vt:lpstr>Corpora and Text Processing</vt:lpstr>
      <vt:lpstr>Homework 1 is available</vt:lpstr>
      <vt:lpstr>Lot of Work on the Terminal Today</vt:lpstr>
      <vt:lpstr>Pre-Statistical NLP</vt:lpstr>
      <vt:lpstr>The Alternative?</vt:lpstr>
      <vt:lpstr>Advantages</vt:lpstr>
      <vt:lpstr>Limitations</vt:lpstr>
      <vt:lpstr>It's all about the corpus!</vt:lpstr>
      <vt:lpstr>How Big Does It Need To Be?</vt:lpstr>
      <vt:lpstr>Sparsity and Zipf's Law</vt:lpstr>
      <vt:lpstr>Vocareum Demo</vt:lpstr>
      <vt:lpstr>Reminder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Zipf's Law and n-grams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Vocareum Demo</vt:lpstr>
      <vt:lpstr>Reminder</vt:lpstr>
      <vt:lpstr>Reminder</vt:lpstr>
      <vt:lpstr>PowerPoint Presentation</vt:lpstr>
      <vt:lpstr>PowerPoint Presentation</vt:lpstr>
      <vt:lpstr>Vocareum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Corpus Wrangling</vt:lpstr>
      <vt:lpstr>Basic Text Processing</vt:lpstr>
      <vt:lpstr>Regular expressions</vt:lpstr>
      <vt:lpstr>Regular Expressions: Disjunctions</vt:lpstr>
      <vt:lpstr>Regular Expressions: Negation in Disjunction</vt:lpstr>
      <vt:lpstr>Regular Expressions: More Disjunction</vt:lpstr>
      <vt:lpstr>Regular Expressions: ?    *  +  .</vt:lpstr>
      <vt:lpstr>Regular Expressions: Anchors  ^   $</vt:lpstr>
      <vt:lpstr>Example</vt:lpstr>
      <vt:lpstr>Errors</vt:lpstr>
      <vt:lpstr>Errors cont.</vt:lpstr>
      <vt:lpstr>Summary</vt:lpstr>
      <vt:lpstr>Basic Text Processing</vt:lpstr>
      <vt:lpstr>Text Normalization</vt:lpstr>
      <vt:lpstr>How many words?</vt:lpstr>
      <vt:lpstr>How many words?</vt:lpstr>
      <vt:lpstr>How many words?</vt:lpstr>
      <vt:lpstr>We already did some basic tokenization</vt:lpstr>
      <vt:lpstr>Issues in Tokenization</vt:lpstr>
      <vt:lpstr>Tokenization: language issues</vt:lpstr>
      <vt:lpstr>Tokenization: language issues</vt:lpstr>
      <vt:lpstr>Word Tokenization in Chinese</vt:lpstr>
      <vt:lpstr>Maximum Matching Word Segmentation Algorithm</vt:lpstr>
      <vt:lpstr>Max-match segmentation illustration</vt:lpstr>
      <vt:lpstr>What About in English?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May</dc:creator>
  <cp:lastModifiedBy>Jonathan May</cp:lastModifiedBy>
  <cp:revision>78</cp:revision>
  <cp:lastPrinted>2017-08-25T22:32:08Z</cp:lastPrinted>
  <dcterms:created xsi:type="dcterms:W3CDTF">2017-08-18T22:08:04Z</dcterms:created>
  <dcterms:modified xsi:type="dcterms:W3CDTF">2018-08-22T06:25:44Z</dcterms:modified>
</cp:coreProperties>
</file>