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4"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zéchiel Kitwana Shebabetsi" initials="EKS" lastIdx="9" clrIdx="0">
    <p:extLst>
      <p:ext uri="{19B8F6BF-5375-455C-9EA6-DF929625EA0E}">
        <p15:presenceInfo xmlns:p15="http://schemas.microsoft.com/office/powerpoint/2012/main" userId="253a4946b4d978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7T13:51:46.227" idx="2">
    <p:pos x="10" y="10"/>
    <p:text>Good Afternoon,
I’m Kitwana Ezechiel, 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4-07T14:03:41.134" idx="3">
    <p:pos x="10" y="10"/>
    <p:text>First off, I want to assure you that I’ve provided the most up to date and error free analysis. After
I loaded the data into my software, I scrubbed any records that have negative quantities and
unit price, as these records needed to be removed in order to provide helpful analysis.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4-07T14:04:00.782" idx="4">
    <p:pos x="10" y="10"/>
    <p:text>As for your first question, the CEO has requested a trend of the revenue to see if there is any
seasonality in the store sales. My analysis shows that there are some months of the year where
exceptional growth is witnessed. The data shows that the revenue in the first 8 months is fairly
constant as the average revenue generated for these 8 months is around $685k. The increase
in revenue starts in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4-07T14:04:47.642" idx="5">
    <p:pos x="10" y="10"/>
    <p:text>The second visual shows how the top 10 countries which have opportunities for growth are
performing. This data does not include the UK as the country already has high demand and I’ve
been told you’re more focused on the countries where demand can be increased. The analysis
shows that countries such as the Netherlands, Ireland, Germany and France have high volumes
of units bought and revenue generated. I would suggest that these countries should be focused
on to ensure that measures are taken to capture these markets even more.</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4-07T14:05:27.102" idx="6">
    <p:pos x="10" y="10"/>
    <p:text>The third analysis has been performed on the top 10 customers who have purchased the most
from the store. The data shows that there is not much of a difference between the purchases
made by the top 10 customers. The highest revenue generating customer only purchased 17%
more than the 2nd highest which shows that the business is not relying only on a few customers
to generate the revenue. This shows that the bargaining power of customers is low and the
business is in a good position.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4-07T14:06:45.573" idx="7">
    <p:pos x="10" y="10"/>
    <p:text>Finally, the map chart shows the regions that have generated the most revenue compared with
the regions that have not. It can be seen that apart from the UK, countries such as Netherlands,
Ireland, Germany, France and Australia are generating high revenue and the company should
invest more in these areas to increase demand for products. 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4-07T14:07:01.069" idx="8">
    <p:pos x="10" y="10"/>
    <p:text>Here, are some ilimitation i found while working on this analysis.</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04-07T14:08:01.304" idx="9">
    <p:pos x="10" y="10"/>
    <p:text>Thanks so much for your time. If you have any questions about the analysis or would like to see
anything additional after you’ve had time to digest this information, I’d be happy to develop that
for you.</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B2474C-FE05-43E3-A537-C139CDC23140}" type="datetimeFigureOut">
              <a:rPr lang="en-UG" smtClean="0"/>
              <a:t>07/04/2023</a:t>
            </a:fld>
            <a:endParaRPr lang="en-UG"/>
          </a:p>
        </p:txBody>
      </p:sp>
      <p:sp>
        <p:nvSpPr>
          <p:cNvPr id="5" name="Footer Placeholder 4"/>
          <p:cNvSpPr>
            <a:spLocks noGrp="1"/>
          </p:cNvSpPr>
          <p:nvPr>
            <p:ph type="ftr" sz="quarter" idx="11"/>
          </p:nvPr>
        </p:nvSpPr>
        <p:spPr/>
        <p:txBody>
          <a:bodyPr/>
          <a:lstStyle/>
          <a:p>
            <a:endParaRPr lang="en-U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247478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2474C-FE05-43E3-A537-C139CDC23140}" type="datetimeFigureOut">
              <a:rPr lang="en-UG" smtClean="0"/>
              <a:t>07/04/2023</a:t>
            </a:fld>
            <a:endParaRPr lang="en-UG"/>
          </a:p>
        </p:txBody>
      </p:sp>
      <p:sp>
        <p:nvSpPr>
          <p:cNvPr id="5" name="Footer Placeholder 4"/>
          <p:cNvSpPr>
            <a:spLocks noGrp="1"/>
          </p:cNvSpPr>
          <p:nvPr>
            <p:ph type="ftr" sz="quarter" idx="11"/>
          </p:nvPr>
        </p:nvSpPr>
        <p:spPr/>
        <p:txBody>
          <a:bodyPr/>
          <a:lstStyle/>
          <a:p>
            <a:endParaRPr lang="en-U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274192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2474C-FE05-43E3-A537-C139CDC23140}" type="datetimeFigureOut">
              <a:rPr lang="en-UG" smtClean="0"/>
              <a:t>07/04/2023</a:t>
            </a:fld>
            <a:endParaRPr lang="en-UG"/>
          </a:p>
        </p:txBody>
      </p:sp>
      <p:sp>
        <p:nvSpPr>
          <p:cNvPr id="5" name="Footer Placeholder 4"/>
          <p:cNvSpPr>
            <a:spLocks noGrp="1"/>
          </p:cNvSpPr>
          <p:nvPr>
            <p:ph type="ftr" sz="quarter" idx="11"/>
          </p:nvPr>
        </p:nvSpPr>
        <p:spPr/>
        <p:txBody>
          <a:bodyPr/>
          <a:lstStyle/>
          <a:p>
            <a:endParaRPr lang="en-U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DBB51-137F-4993-8FDE-BDA675448B89}" type="slidenum">
              <a:rPr lang="en-UG" smtClean="0"/>
              <a:t>‹#›</a:t>
            </a:fld>
            <a:endParaRPr lang="en-U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319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B2474C-FE05-43E3-A537-C139CDC23140}" type="datetimeFigureOut">
              <a:rPr lang="en-UG" smtClean="0"/>
              <a:t>07/04/2023</a:t>
            </a:fld>
            <a:endParaRPr lang="en-UG"/>
          </a:p>
        </p:txBody>
      </p:sp>
      <p:sp>
        <p:nvSpPr>
          <p:cNvPr id="6" name="Footer Placeholder 5"/>
          <p:cNvSpPr>
            <a:spLocks noGrp="1"/>
          </p:cNvSpPr>
          <p:nvPr>
            <p:ph type="ftr" sz="quarter" idx="11"/>
          </p:nvPr>
        </p:nvSpPr>
        <p:spPr/>
        <p:txBody>
          <a:bodyPr/>
          <a:lstStyle/>
          <a:p>
            <a:endParaRPr lang="en-U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3459869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B2474C-FE05-43E3-A537-C139CDC23140}" type="datetimeFigureOut">
              <a:rPr lang="en-UG" smtClean="0"/>
              <a:t>07/04/2023</a:t>
            </a:fld>
            <a:endParaRPr lang="en-UG"/>
          </a:p>
        </p:txBody>
      </p:sp>
      <p:sp>
        <p:nvSpPr>
          <p:cNvPr id="6" name="Footer Placeholder 5"/>
          <p:cNvSpPr>
            <a:spLocks noGrp="1"/>
          </p:cNvSpPr>
          <p:nvPr>
            <p:ph type="ftr" sz="quarter" idx="11"/>
          </p:nvPr>
        </p:nvSpPr>
        <p:spPr/>
        <p:txBody>
          <a:bodyPr/>
          <a:lstStyle/>
          <a:p>
            <a:endParaRPr lang="en-U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DBB51-137F-4993-8FDE-BDA675448B89}" type="slidenum">
              <a:rPr lang="en-UG" smtClean="0"/>
              <a:t>‹#›</a:t>
            </a:fld>
            <a:endParaRPr lang="en-U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009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B2474C-FE05-43E3-A537-C139CDC23140}" type="datetimeFigureOut">
              <a:rPr lang="en-UG" smtClean="0"/>
              <a:t>07/04/2023</a:t>
            </a:fld>
            <a:endParaRPr lang="en-UG"/>
          </a:p>
        </p:txBody>
      </p:sp>
      <p:sp>
        <p:nvSpPr>
          <p:cNvPr id="6" name="Footer Placeholder 5"/>
          <p:cNvSpPr>
            <a:spLocks noGrp="1"/>
          </p:cNvSpPr>
          <p:nvPr>
            <p:ph type="ftr" sz="quarter" idx="11"/>
          </p:nvPr>
        </p:nvSpPr>
        <p:spPr/>
        <p:txBody>
          <a:bodyPr/>
          <a:lstStyle/>
          <a:p>
            <a:endParaRPr lang="en-U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2414359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2474C-FE05-43E3-A537-C139CDC23140}" type="datetimeFigureOut">
              <a:rPr lang="en-UG" smtClean="0"/>
              <a:t>07/04/2023</a:t>
            </a:fld>
            <a:endParaRPr lang="en-UG"/>
          </a:p>
        </p:txBody>
      </p:sp>
      <p:sp>
        <p:nvSpPr>
          <p:cNvPr id="5" name="Footer Placeholder 4"/>
          <p:cNvSpPr>
            <a:spLocks noGrp="1"/>
          </p:cNvSpPr>
          <p:nvPr>
            <p:ph type="ftr" sz="quarter" idx="11"/>
          </p:nvPr>
        </p:nvSpPr>
        <p:spPr/>
        <p:txBody>
          <a:bodyPr/>
          <a:lstStyle/>
          <a:p>
            <a:endParaRPr lang="en-U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3761238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2474C-FE05-43E3-A537-C139CDC23140}" type="datetimeFigureOut">
              <a:rPr lang="en-UG" smtClean="0"/>
              <a:t>07/04/2023</a:t>
            </a:fld>
            <a:endParaRPr lang="en-UG"/>
          </a:p>
        </p:txBody>
      </p:sp>
      <p:sp>
        <p:nvSpPr>
          <p:cNvPr id="5" name="Footer Placeholder 4"/>
          <p:cNvSpPr>
            <a:spLocks noGrp="1"/>
          </p:cNvSpPr>
          <p:nvPr>
            <p:ph type="ftr" sz="quarter" idx="11"/>
          </p:nvPr>
        </p:nvSpPr>
        <p:spPr/>
        <p:txBody>
          <a:bodyPr/>
          <a:lstStyle/>
          <a:p>
            <a:endParaRPr lang="en-U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215704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2474C-FE05-43E3-A537-C139CDC23140}" type="datetimeFigureOut">
              <a:rPr lang="en-UG" smtClean="0"/>
              <a:t>07/04/2023</a:t>
            </a:fld>
            <a:endParaRPr lang="en-UG"/>
          </a:p>
        </p:txBody>
      </p:sp>
      <p:sp>
        <p:nvSpPr>
          <p:cNvPr id="5" name="Footer Placeholder 4"/>
          <p:cNvSpPr>
            <a:spLocks noGrp="1"/>
          </p:cNvSpPr>
          <p:nvPr>
            <p:ph type="ftr" sz="quarter" idx="11"/>
          </p:nvPr>
        </p:nvSpPr>
        <p:spPr/>
        <p:txBody>
          <a:bodyPr/>
          <a:lstStyle/>
          <a:p>
            <a:endParaRPr lang="en-U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126460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2474C-FE05-43E3-A537-C139CDC23140}" type="datetimeFigureOut">
              <a:rPr lang="en-UG" smtClean="0"/>
              <a:t>07/04/2023</a:t>
            </a:fld>
            <a:endParaRPr lang="en-UG"/>
          </a:p>
        </p:txBody>
      </p:sp>
      <p:sp>
        <p:nvSpPr>
          <p:cNvPr id="5" name="Footer Placeholder 4"/>
          <p:cNvSpPr>
            <a:spLocks noGrp="1"/>
          </p:cNvSpPr>
          <p:nvPr>
            <p:ph type="ftr" sz="quarter" idx="11"/>
          </p:nvPr>
        </p:nvSpPr>
        <p:spPr/>
        <p:txBody>
          <a:bodyPr/>
          <a:lstStyle/>
          <a:p>
            <a:endParaRPr lang="en-U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193280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B2474C-FE05-43E3-A537-C139CDC23140}" type="datetimeFigureOut">
              <a:rPr lang="en-UG" smtClean="0"/>
              <a:t>07/04/2023</a:t>
            </a:fld>
            <a:endParaRPr lang="en-UG"/>
          </a:p>
        </p:txBody>
      </p:sp>
      <p:sp>
        <p:nvSpPr>
          <p:cNvPr id="6" name="Footer Placeholder 5"/>
          <p:cNvSpPr>
            <a:spLocks noGrp="1"/>
          </p:cNvSpPr>
          <p:nvPr>
            <p:ph type="ftr" sz="quarter" idx="11"/>
          </p:nvPr>
        </p:nvSpPr>
        <p:spPr/>
        <p:txBody>
          <a:bodyPr/>
          <a:lstStyle/>
          <a:p>
            <a:endParaRPr lang="en-U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271755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B2474C-FE05-43E3-A537-C139CDC23140}" type="datetimeFigureOut">
              <a:rPr lang="en-UG" smtClean="0"/>
              <a:t>07/04/2023</a:t>
            </a:fld>
            <a:endParaRPr lang="en-UG"/>
          </a:p>
        </p:txBody>
      </p:sp>
      <p:sp>
        <p:nvSpPr>
          <p:cNvPr id="8" name="Footer Placeholder 7"/>
          <p:cNvSpPr>
            <a:spLocks noGrp="1"/>
          </p:cNvSpPr>
          <p:nvPr>
            <p:ph type="ftr" sz="quarter" idx="11"/>
          </p:nvPr>
        </p:nvSpPr>
        <p:spPr/>
        <p:txBody>
          <a:bodyPr/>
          <a:lstStyle/>
          <a:p>
            <a:endParaRPr lang="en-U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150059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B2474C-FE05-43E3-A537-C139CDC23140}" type="datetimeFigureOut">
              <a:rPr lang="en-UG" smtClean="0"/>
              <a:t>07/04/2023</a:t>
            </a:fld>
            <a:endParaRPr lang="en-UG"/>
          </a:p>
        </p:txBody>
      </p:sp>
      <p:sp>
        <p:nvSpPr>
          <p:cNvPr id="4" name="Footer Placeholder 3"/>
          <p:cNvSpPr>
            <a:spLocks noGrp="1"/>
          </p:cNvSpPr>
          <p:nvPr>
            <p:ph type="ftr" sz="quarter" idx="11"/>
          </p:nvPr>
        </p:nvSpPr>
        <p:spPr/>
        <p:txBody>
          <a:bodyPr/>
          <a:lstStyle/>
          <a:p>
            <a:endParaRPr lang="en-U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340892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2474C-FE05-43E3-A537-C139CDC23140}" type="datetimeFigureOut">
              <a:rPr lang="en-UG" smtClean="0"/>
              <a:t>07/04/2023</a:t>
            </a:fld>
            <a:endParaRPr lang="en-UG"/>
          </a:p>
        </p:txBody>
      </p:sp>
      <p:sp>
        <p:nvSpPr>
          <p:cNvPr id="3" name="Footer Placeholder 2"/>
          <p:cNvSpPr>
            <a:spLocks noGrp="1"/>
          </p:cNvSpPr>
          <p:nvPr>
            <p:ph type="ftr" sz="quarter" idx="11"/>
          </p:nvPr>
        </p:nvSpPr>
        <p:spPr/>
        <p:txBody>
          <a:bodyPr/>
          <a:lstStyle/>
          <a:p>
            <a:endParaRPr lang="en-U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417549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2474C-FE05-43E3-A537-C139CDC23140}" type="datetimeFigureOut">
              <a:rPr lang="en-UG" smtClean="0"/>
              <a:t>07/04/2023</a:t>
            </a:fld>
            <a:endParaRPr lang="en-UG"/>
          </a:p>
        </p:txBody>
      </p:sp>
      <p:sp>
        <p:nvSpPr>
          <p:cNvPr id="6" name="Footer Placeholder 5"/>
          <p:cNvSpPr>
            <a:spLocks noGrp="1"/>
          </p:cNvSpPr>
          <p:nvPr>
            <p:ph type="ftr" sz="quarter" idx="11"/>
          </p:nvPr>
        </p:nvSpPr>
        <p:spPr/>
        <p:txBody>
          <a:bodyPr/>
          <a:lstStyle/>
          <a:p>
            <a:endParaRPr lang="en-U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141624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2474C-FE05-43E3-A537-C139CDC23140}" type="datetimeFigureOut">
              <a:rPr lang="en-UG" smtClean="0"/>
              <a:t>07/04/2023</a:t>
            </a:fld>
            <a:endParaRPr lang="en-UG"/>
          </a:p>
        </p:txBody>
      </p:sp>
      <p:sp>
        <p:nvSpPr>
          <p:cNvPr id="6" name="Footer Placeholder 5"/>
          <p:cNvSpPr>
            <a:spLocks noGrp="1"/>
          </p:cNvSpPr>
          <p:nvPr>
            <p:ph type="ftr" sz="quarter" idx="11"/>
          </p:nvPr>
        </p:nvSpPr>
        <p:spPr/>
        <p:txBody>
          <a:bodyPr/>
          <a:lstStyle/>
          <a:p>
            <a:endParaRPr lang="en-U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DBB51-137F-4993-8FDE-BDA675448B89}" type="slidenum">
              <a:rPr lang="en-UG" smtClean="0"/>
              <a:t>‹#›</a:t>
            </a:fld>
            <a:endParaRPr lang="en-UG"/>
          </a:p>
        </p:txBody>
      </p:sp>
    </p:spTree>
    <p:extLst>
      <p:ext uri="{BB962C8B-B14F-4D97-AF65-F5344CB8AC3E}">
        <p14:creationId xmlns:p14="http://schemas.microsoft.com/office/powerpoint/2010/main" val="344398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B2474C-FE05-43E3-A537-C139CDC23140}" type="datetimeFigureOut">
              <a:rPr lang="en-UG" smtClean="0"/>
              <a:t>07/04/2023</a:t>
            </a:fld>
            <a:endParaRPr lang="en-U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ADBB51-137F-4993-8FDE-BDA675448B89}" type="slidenum">
              <a:rPr lang="en-UG" smtClean="0"/>
              <a:t>‹#›</a:t>
            </a:fld>
            <a:endParaRPr lang="en-UG"/>
          </a:p>
        </p:txBody>
      </p:sp>
    </p:spTree>
    <p:extLst>
      <p:ext uri="{BB962C8B-B14F-4D97-AF65-F5344CB8AC3E}">
        <p14:creationId xmlns:p14="http://schemas.microsoft.com/office/powerpoint/2010/main" val="3870736303"/>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4E4D-41EC-4386-892D-59BB26169730}"/>
              </a:ext>
            </a:extLst>
          </p:cNvPr>
          <p:cNvSpPr>
            <a:spLocks noGrp="1"/>
          </p:cNvSpPr>
          <p:nvPr>
            <p:ph type="ctrTitle"/>
          </p:nvPr>
        </p:nvSpPr>
        <p:spPr>
          <a:xfrm>
            <a:off x="4038600" y="1939159"/>
            <a:ext cx="7644627" cy="2751086"/>
          </a:xfrm>
        </p:spPr>
        <p:txBody>
          <a:bodyPr>
            <a:normAutofit/>
          </a:bodyPr>
          <a:lstStyle/>
          <a:p>
            <a:pPr algn="r"/>
            <a:endParaRPr lang="en-U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Project report on the Online Retail</a:t>
            </a:r>
            <a:endParaRPr lang="en-U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DE78B95-1058-4B83-AF0E-2533BFAC28D9}"/>
              </a:ext>
            </a:extLst>
          </p:cNvPr>
          <p:cNvSpPr>
            <a:spLocks noGrp="1"/>
          </p:cNvSpPr>
          <p:nvPr>
            <p:ph type="subTitle" idx="1"/>
          </p:nvPr>
        </p:nvSpPr>
        <p:spPr>
          <a:xfrm>
            <a:off x="4038600" y="4782320"/>
            <a:ext cx="7644627" cy="1329443"/>
          </a:xfrm>
        </p:spPr>
        <p:txBody>
          <a:bodyPr>
            <a:normAutofit/>
          </a:bodyPr>
          <a:lstStyle/>
          <a:p>
            <a:pPr algn="r"/>
            <a:endParaRPr lang="en-US" dirty="0">
              <a:latin typeface="Times New Roman" panose="02020603050405020304" pitchFamily="18" charset="0"/>
              <a:cs typeface="Times New Roman" panose="02020603050405020304" pitchFamily="18" charset="0"/>
            </a:endParaRPr>
          </a:p>
          <a:p>
            <a:pPr algn="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By Kitwana Shebabetsi Ezechiel</a:t>
            </a:r>
            <a:endParaRPr lang="en-U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60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ABAF-229B-41AD-A398-33C1ED57F8BD}"/>
              </a:ext>
            </a:extLst>
          </p:cNvPr>
          <p:cNvSpPr>
            <a:spLocks noGrp="1"/>
          </p:cNvSpPr>
          <p:nvPr>
            <p:ph type="ctrTitle"/>
          </p:nvPr>
        </p:nvSpPr>
        <p:spPr/>
        <p:txBody>
          <a:bodyPr>
            <a:normAutofit/>
          </a:bodyPr>
          <a:lstStyle/>
          <a:p>
            <a:pPr algn="l"/>
            <a:r>
              <a:rPr lang="en-US" sz="4800" dirty="0">
                <a:latin typeface="Times New Roman" panose="02020603050405020304" pitchFamily="18" charset="0"/>
                <a:cs typeface="Times New Roman" panose="02020603050405020304" pitchFamily="18" charset="0"/>
              </a:rPr>
              <a:t>Analysis: Conclusion and recommendation</a:t>
            </a:r>
            <a:endParaRPr lang="en-UG"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55D2382-2F05-4CDF-8FB6-E0F89B978396}"/>
              </a:ext>
            </a:extLst>
          </p:cNvPr>
          <p:cNvSpPr>
            <a:spLocks noGrp="1"/>
          </p:cNvSpPr>
          <p:nvPr>
            <p:ph type="subTitle" idx="1"/>
          </p:nvPr>
        </p:nvSpPr>
        <p:spPr/>
        <p:txBody>
          <a:bodyPr>
            <a:normAutofit fontScale="92500" lnSpcReduction="20000"/>
          </a:bodyPr>
          <a:lstStyle/>
          <a:p>
            <a:pPr marL="342900" indent="-342900" algn="l">
              <a:buFontTx/>
              <a:buChar char="-"/>
            </a:pPr>
            <a:r>
              <a:rPr lang="en-US" dirty="0">
                <a:latin typeface="Times New Roman" panose="02020603050405020304" pitchFamily="18" charset="0"/>
                <a:cs typeface="Times New Roman" panose="02020603050405020304" pitchFamily="18" charset="0"/>
              </a:rPr>
              <a:t>The company should target the month of August to November, that’s the season were there’s the most sales.</a:t>
            </a:r>
          </a:p>
          <a:p>
            <a:pPr marL="342900" indent="-342900" algn="l">
              <a:buFontTx/>
              <a:buChar char="-"/>
            </a:pPr>
            <a:r>
              <a:rPr lang="en-US" dirty="0">
                <a:latin typeface="Times New Roman" panose="02020603050405020304" pitchFamily="18" charset="0"/>
                <a:cs typeface="Times New Roman" panose="02020603050405020304" pitchFamily="18" charset="0"/>
              </a:rPr>
              <a:t>The biggest consideration of countries is in Europe, because it generated the most number of product sold.</a:t>
            </a:r>
            <a:endParaRPr lang="en-U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29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8634-9BC9-4A44-8129-685BE4B3B45C}"/>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U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ABBFB4-D4D5-45F1-B3AD-E0273920E20C}"/>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Any Question, please ?</a:t>
            </a:r>
            <a:endParaRPr lang="en-U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06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E48A-5012-48D9-AF7F-97B66CAD05BB}"/>
              </a:ext>
            </a:extLst>
          </p:cNvPr>
          <p:cNvSpPr>
            <a:spLocks noGrp="1"/>
          </p:cNvSpPr>
          <p:nvPr>
            <p:ph type="ctrTitle"/>
          </p:nvPr>
        </p:nvSpPr>
        <p:spPr/>
        <p:txBody>
          <a:bodyPr/>
          <a:lstStyle/>
          <a:p>
            <a:pPr algn="l"/>
            <a:r>
              <a:rPr lang="en-US" dirty="0">
                <a:latin typeface="Times New Roman" panose="02020603050405020304" pitchFamily="18" charset="0"/>
                <a:cs typeface="Times New Roman" panose="02020603050405020304" pitchFamily="18" charset="0"/>
              </a:rPr>
              <a:t>Overview</a:t>
            </a:r>
            <a:endParaRPr lang="en-U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6FF176E-DC21-4968-A7AF-C826FAB7753F}"/>
              </a:ext>
            </a:extLst>
          </p:cNvPr>
          <p:cNvSpPr>
            <a:spLocks noGrp="1"/>
          </p:cNvSpPr>
          <p:nvPr>
            <p:ph type="subTitle" idx="1"/>
          </p:nvPr>
        </p:nvSpPr>
        <p:spPr/>
        <p:txBody>
          <a:bodyPr/>
          <a:lstStyle/>
          <a:p>
            <a:r>
              <a:rPr lang="en-US" sz="1800" dirty="0">
                <a:effectLst/>
                <a:latin typeface="Times New Roman" panose="02020603050405020304" pitchFamily="18" charset="0"/>
                <a:ea typeface="Calibri" panose="020F0502020204030204" pitchFamily="34" charset="0"/>
              </a:rPr>
              <a:t>This analysis is based on the online retail that operate in most countries of the globe. The dataset we’ve got is for only two years (2010 and 2011).</a:t>
            </a:r>
            <a:endParaRPr lang="en-UG"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536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9169-2C57-4E9D-BF47-D9BA6A0EBED1}"/>
              </a:ext>
            </a:extLst>
          </p:cNvPr>
          <p:cNvSpPr>
            <a:spLocks noGrp="1"/>
          </p:cNvSpPr>
          <p:nvPr>
            <p:ph type="ctrTitle"/>
          </p:nvPr>
        </p:nvSpPr>
        <p:spPr>
          <a:xfrm>
            <a:off x="1524000" y="914401"/>
            <a:ext cx="9144000" cy="1677798"/>
          </a:xfrm>
        </p:spPr>
        <p:txBody>
          <a:bodyPr/>
          <a:lstStyle/>
          <a:p>
            <a:pPr algn="l"/>
            <a:r>
              <a:rPr lang="en-US" dirty="0">
                <a:latin typeface="Times New Roman" panose="02020603050405020304" pitchFamily="18" charset="0"/>
                <a:cs typeface="Times New Roman" panose="02020603050405020304" pitchFamily="18" charset="0"/>
              </a:rPr>
              <a:t>Data cleaning</a:t>
            </a:r>
            <a:endParaRPr lang="en-U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29C9F6-57DD-4449-9A4C-3A61BDAC6A8A}"/>
              </a:ext>
            </a:extLst>
          </p:cNvPr>
          <p:cNvSpPr>
            <a:spLocks noGrp="1"/>
          </p:cNvSpPr>
          <p:nvPr>
            <p:ph type="subTitle" idx="1"/>
          </p:nvPr>
        </p:nvSpPr>
        <p:spPr>
          <a:xfrm>
            <a:off x="1524000" y="2843869"/>
            <a:ext cx="9144000" cy="2608976"/>
          </a:xfrm>
        </p:spPr>
        <p:txBody>
          <a:bodyPr>
            <a:normAutofit/>
          </a:bodyPr>
          <a:lstStyle/>
          <a:p>
            <a:pPr marL="342900" lvl="0" indent="-342900" algn="l">
              <a:lnSpc>
                <a:spcPct val="107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in the ‘</a:t>
            </a:r>
            <a:r>
              <a:rPr lang="en-US" sz="1800" b="1" dirty="0">
                <a:effectLst/>
                <a:latin typeface="Times New Roman" panose="02020603050405020304" pitchFamily="18" charset="0"/>
                <a:ea typeface="Calibri" panose="020F0502020204030204" pitchFamily="34" charset="0"/>
              </a:rPr>
              <a:t>Quantity’ column </a:t>
            </a:r>
            <a:r>
              <a:rPr lang="en-US" sz="1800" dirty="0">
                <a:effectLst/>
                <a:latin typeface="Times New Roman" panose="02020603050405020304" pitchFamily="18" charset="0"/>
                <a:ea typeface="Calibri" panose="020F0502020204030204" pitchFamily="34" charset="0"/>
              </a:rPr>
              <a:t>that have values less than 1. (the remaining have to be greater than or equal to 1)</a:t>
            </a:r>
          </a:p>
          <a:p>
            <a:pPr marL="342900" lvl="0" indent="-342900" algn="l">
              <a:lnSpc>
                <a:spcPct val="107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in the ‘</a:t>
            </a:r>
            <a:r>
              <a:rPr lang="en-US" sz="1800" b="1" dirty="0" err="1">
                <a:effectLst/>
                <a:latin typeface="Times New Roman" panose="02020603050405020304" pitchFamily="18" charset="0"/>
                <a:ea typeface="Calibri" panose="020F0502020204030204" pitchFamily="34" charset="0"/>
              </a:rPr>
              <a:t>UnitPrice</a:t>
            </a:r>
            <a:r>
              <a:rPr lang="en-US" sz="1800" b="1" dirty="0">
                <a:effectLst/>
                <a:latin typeface="Times New Roman" panose="02020603050405020304" pitchFamily="18" charset="0"/>
                <a:ea typeface="Calibri" panose="020F0502020204030204" pitchFamily="34" charset="0"/>
              </a:rPr>
              <a:t>’ column </a:t>
            </a:r>
            <a:r>
              <a:rPr lang="en-US" sz="1800" dirty="0">
                <a:effectLst/>
                <a:latin typeface="Times New Roman" panose="02020603050405020304" pitchFamily="18" charset="0"/>
                <a:ea typeface="Calibri" panose="020F0502020204030204" pitchFamily="34" charset="0"/>
              </a:rPr>
              <a:t>that have values less than 0. (all the remaining had to be either 0 or greater than 0)</a:t>
            </a:r>
            <a:endParaRPr lang="en-UG" sz="1800" dirty="0">
              <a:effectLst/>
              <a:latin typeface="Times New Roman" panose="02020603050405020304" pitchFamily="18" charset="0"/>
              <a:ea typeface="Calibri" panose="020F0502020204030204" pitchFamily="34" charset="0"/>
            </a:endParaRPr>
          </a:p>
          <a:p>
            <a:pPr marL="342900" lvl="0" indent="-342900" algn="l">
              <a:lnSpc>
                <a:spcPct val="107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rPr>
              <a:t>add the ‘</a:t>
            </a:r>
            <a:r>
              <a:rPr lang="en-US" sz="1800" b="1" dirty="0">
                <a:effectLst/>
                <a:latin typeface="Times New Roman" panose="02020603050405020304" pitchFamily="18" charset="0"/>
                <a:ea typeface="Calibri" panose="020F0502020204030204" pitchFamily="34" charset="0"/>
              </a:rPr>
              <a:t>Revenue’ column </a:t>
            </a:r>
            <a:r>
              <a:rPr lang="en-US" sz="1800" dirty="0">
                <a:effectLst/>
                <a:latin typeface="Times New Roman" panose="02020603050405020304" pitchFamily="18" charset="0"/>
                <a:ea typeface="Calibri" panose="020F0502020204030204" pitchFamily="34" charset="0"/>
              </a:rPr>
              <a:t>to the dataset. This was necessary because most of the visuals are related to the ‘Revenue’.</a:t>
            </a:r>
            <a:endParaRPr lang="en-UG"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7621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6473-23AC-410B-BCAD-97074DA04FE1}"/>
              </a:ext>
            </a:extLst>
          </p:cNvPr>
          <p:cNvSpPr>
            <a:spLocks noGrp="1"/>
          </p:cNvSpPr>
          <p:nvPr>
            <p:ph type="ctrTitle"/>
          </p:nvPr>
        </p:nvSpPr>
        <p:spPr>
          <a:xfrm>
            <a:off x="1524000" y="771787"/>
            <a:ext cx="9144000" cy="1543574"/>
          </a:xfrm>
        </p:spPr>
        <p:txBody>
          <a:bodyPr/>
          <a:lstStyle/>
          <a:p>
            <a:pPr algn="l"/>
            <a:r>
              <a:rPr lang="en-US" dirty="0">
                <a:latin typeface="Times New Roman" panose="02020603050405020304" pitchFamily="18" charset="0"/>
                <a:cs typeface="Times New Roman" panose="02020603050405020304" pitchFamily="18" charset="0"/>
              </a:rPr>
              <a:t>Analysis: Overview</a:t>
            </a:r>
            <a:endParaRPr lang="en-U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2A84EA-50D9-4018-9FAD-F3CA21EC13AC}"/>
              </a:ext>
            </a:extLst>
          </p:cNvPr>
          <p:cNvSpPr>
            <a:spLocks noGrp="1"/>
          </p:cNvSpPr>
          <p:nvPr>
            <p:ph type="subTitle" idx="1"/>
          </p:nvPr>
        </p:nvSpPr>
        <p:spPr>
          <a:xfrm>
            <a:off x="1524000" y="2567031"/>
            <a:ext cx="9144000" cy="2690769"/>
          </a:xfrm>
        </p:spPr>
        <p:txBody>
          <a:bodyPr/>
          <a:lstStyle/>
          <a:p>
            <a:pPr algn="l"/>
            <a:r>
              <a:rPr lang="en-US" dirty="0">
                <a:latin typeface="Times New Roman" panose="02020603050405020304" pitchFamily="18" charset="0"/>
                <a:cs typeface="Times New Roman" panose="02020603050405020304" pitchFamily="18" charset="0"/>
              </a:rPr>
              <a:t>The whole visualizations were done using Power BI.</a:t>
            </a:r>
          </a:p>
          <a:p>
            <a:pPr algn="l"/>
            <a:r>
              <a:rPr lang="en-US" dirty="0">
                <a:latin typeface="Times New Roman" panose="02020603050405020304" pitchFamily="18" charset="0"/>
                <a:cs typeface="Times New Roman" panose="02020603050405020304" pitchFamily="18" charset="0"/>
              </a:rPr>
              <a:t>4 different questions for the visualizations:</a:t>
            </a: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Question1: The monthly total revenue in 2011</a:t>
            </a:r>
            <a:endParaRPr lang="en-U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Question2: the top 10 countries by revenue and quantity (excludes United Kingdom)</a:t>
            </a:r>
            <a:endParaRPr lang="en-U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Question3: The top 10 customers by revenue</a:t>
            </a:r>
            <a:endParaRPr lang="en-U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Question4: Each country with their respective number of accumulated product items.</a:t>
            </a:r>
            <a:endParaRPr lang="en-UG"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838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469E-686E-469F-AA5C-552E20E6D13C}"/>
              </a:ext>
            </a:extLst>
          </p:cNvPr>
          <p:cNvSpPr>
            <a:spLocks noGrp="1"/>
          </p:cNvSpPr>
          <p:nvPr>
            <p:ph type="title"/>
          </p:nvPr>
        </p:nvSpPr>
        <p:spPr>
          <a:xfrm>
            <a:off x="3415209" y="253141"/>
            <a:ext cx="4907558" cy="976312"/>
          </a:xfrm>
        </p:spPr>
        <p:txBody>
          <a:bodyPr/>
          <a:lstStyle/>
          <a:p>
            <a:r>
              <a:rPr lang="en-US" b="1" dirty="0">
                <a:latin typeface="Times New Roman" panose="02020603050405020304" pitchFamily="18" charset="0"/>
                <a:cs typeface="Times New Roman" panose="02020603050405020304" pitchFamily="18" charset="0"/>
              </a:rPr>
              <a:t>Analysis: Question1</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Statement: </a:t>
            </a:r>
            <a:r>
              <a:rPr lang="en-US" sz="1800" dirty="0">
                <a:effectLst/>
                <a:latin typeface="Times New Roman" panose="02020603050405020304" pitchFamily="18" charset="0"/>
                <a:ea typeface="Calibri" panose="020F0502020204030204" pitchFamily="34" charset="0"/>
              </a:rPr>
              <a:t>The monthly total revenue in 2011</a:t>
            </a:r>
            <a:endParaRPr lang="en-U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13607CA-A7CE-4A23-BE27-6BF5652E7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0" y="1350628"/>
            <a:ext cx="5960569" cy="4429387"/>
          </a:xfrm>
        </p:spPr>
      </p:pic>
      <p:sp>
        <p:nvSpPr>
          <p:cNvPr id="4" name="Text Placeholder 3">
            <a:extLst>
              <a:ext uri="{FF2B5EF4-FFF2-40B4-BE49-F238E27FC236}">
                <a16:creationId xmlns:a16="http://schemas.microsoft.com/office/drawing/2014/main" id="{FA5FEFC8-77B0-474B-BA93-3201ECC5C6C4}"/>
              </a:ext>
            </a:extLst>
          </p:cNvPr>
          <p:cNvSpPr>
            <a:spLocks noGrp="1"/>
          </p:cNvSpPr>
          <p:nvPr>
            <p:ph type="body" sz="half" idx="2"/>
          </p:nvPr>
        </p:nvSpPr>
        <p:spPr>
          <a:xfrm>
            <a:off x="788566" y="1598613"/>
            <a:ext cx="5080422" cy="4262436"/>
          </a:xfrm>
        </p:spPr>
        <p:txBody>
          <a:bodyPr>
            <a:normAutofit/>
          </a:bodyPr>
          <a:lstStyle/>
          <a:p>
            <a:pPr>
              <a:lnSpc>
                <a:spcPct val="107000"/>
              </a:lnSpc>
              <a:spcAft>
                <a:spcPts val="800"/>
              </a:spcAft>
            </a:pPr>
            <a:r>
              <a:rPr lang="en-US" sz="1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Insights:</a:t>
            </a:r>
            <a:endParaRPr lang="en-UG"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Times New Roman" panose="02020603050405020304" pitchFamily="18"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month that generated the biggest revenue in 2011 is November with a total of $1.51M</a:t>
            </a:r>
            <a:endParaRPr lang="en-UG"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Times New Roman" panose="02020603050405020304" pitchFamily="18"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revenue constantly started increasing from August till November, but we can also see that after November, the revenue dramatically when down to $0.64M in December.</a:t>
            </a:r>
            <a:endParaRPr lang="en-UG"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month that generated the lead revenue is February, with a total sale of $0.54M.</a:t>
            </a:r>
            <a:endParaRPr lang="en-UG"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G" dirty="0">
              <a:latin typeface="Times New Roman" panose="02020603050405020304" pitchFamily="18" charset="0"/>
              <a:cs typeface="Times New Roman" panose="02020603050405020304" pitchFamily="18" charset="0"/>
            </a:endParaRPr>
          </a:p>
          <a:p>
            <a:endParaRPr lang="en-U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96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6225-1049-4D70-8F74-A092D7BE1800}"/>
              </a:ext>
            </a:extLst>
          </p:cNvPr>
          <p:cNvSpPr>
            <a:spLocks noGrp="1"/>
          </p:cNvSpPr>
          <p:nvPr>
            <p:ph type="title"/>
          </p:nvPr>
        </p:nvSpPr>
        <p:spPr>
          <a:xfrm>
            <a:off x="2590802" y="186029"/>
            <a:ext cx="5999526" cy="976312"/>
          </a:xfrm>
        </p:spPr>
        <p:txBody>
          <a:bodyPr>
            <a:normAutofit/>
          </a:bodyPr>
          <a:lstStyle/>
          <a:p>
            <a:r>
              <a:rPr lang="en-US" b="1" dirty="0">
                <a:latin typeface="Times New Roman" panose="02020603050405020304" pitchFamily="18" charset="0"/>
                <a:cs typeface="Times New Roman" panose="02020603050405020304" pitchFamily="18" charset="0"/>
              </a:rPr>
              <a:t>Analysis: Question2</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Statement: </a:t>
            </a:r>
            <a:r>
              <a:rPr lang="en-US" sz="1800" b="1"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the top 10 countries by revenue and quantity (excludes United Kingdom)</a:t>
            </a:r>
            <a:endParaRPr lang="en-UG"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B278931-DA36-47FA-85DC-D1F4A6F87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0624" y="1342239"/>
            <a:ext cx="6266576" cy="4135772"/>
          </a:xfrm>
        </p:spPr>
      </p:pic>
      <p:sp>
        <p:nvSpPr>
          <p:cNvPr id="4" name="Text Placeholder 3">
            <a:extLst>
              <a:ext uri="{FF2B5EF4-FFF2-40B4-BE49-F238E27FC236}">
                <a16:creationId xmlns:a16="http://schemas.microsoft.com/office/drawing/2014/main" id="{CC351ABF-6213-4255-B6FF-6E758415693C}"/>
              </a:ext>
            </a:extLst>
          </p:cNvPr>
          <p:cNvSpPr>
            <a:spLocks noGrp="1"/>
          </p:cNvSpPr>
          <p:nvPr>
            <p:ph type="body" sz="half" idx="2"/>
          </p:nvPr>
        </p:nvSpPr>
        <p:spPr>
          <a:xfrm>
            <a:off x="912812" y="1598613"/>
            <a:ext cx="4514865" cy="4262436"/>
          </a:xfrm>
        </p:spPr>
        <p:txBody>
          <a:bodyPr>
            <a:normAutofit/>
          </a:bodyPr>
          <a:lstStyle/>
          <a:p>
            <a:pP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rPr>
              <a:t>Insights:</a:t>
            </a:r>
            <a:endParaRPr lang="en-UG" sz="1800" dirty="0">
              <a:effectLst/>
              <a:latin typeface="Times New Roman" panose="02020603050405020304" pitchFamily="18" charset="0"/>
              <a:ea typeface="Calibri" panose="020F0502020204030204" pitchFamily="34" charset="0"/>
            </a:endParaRPr>
          </a:p>
          <a:p>
            <a:pPr marL="342900" lvl="0" indent="-342900">
              <a:lnSpc>
                <a:spcPct val="107000"/>
              </a:lnSpc>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rPr>
              <a:t>The first country with the biggest revenue and quantity is Netherlands with over $277K for the revenue and accumulated quantity of over 194 items.</a:t>
            </a:r>
            <a:endParaRPr lang="en-UG" sz="18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rPr>
              <a:t>The last country in the top 10 counties had almost 16k accumulated items and the revenue of over $32k (Norway)</a:t>
            </a:r>
            <a:endParaRPr lang="en-UG" sz="1800" dirty="0">
              <a:effectLst/>
              <a:latin typeface="Times New Roman" panose="02020603050405020304" pitchFamily="18" charset="0"/>
              <a:ea typeface="Calibri" panose="020F0502020204030204" pitchFamily="34" charset="0"/>
            </a:endParaRPr>
          </a:p>
          <a:p>
            <a:endParaRPr lang="en-UG" dirty="0"/>
          </a:p>
        </p:txBody>
      </p:sp>
    </p:spTree>
    <p:extLst>
      <p:ext uri="{BB962C8B-B14F-4D97-AF65-F5344CB8AC3E}">
        <p14:creationId xmlns:p14="http://schemas.microsoft.com/office/powerpoint/2010/main" val="293540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D764-F53A-4AD4-A533-645D35C0BD37}"/>
              </a:ext>
            </a:extLst>
          </p:cNvPr>
          <p:cNvSpPr>
            <a:spLocks noGrp="1"/>
          </p:cNvSpPr>
          <p:nvPr>
            <p:ph type="title"/>
          </p:nvPr>
        </p:nvSpPr>
        <p:spPr>
          <a:xfrm>
            <a:off x="3209997" y="135229"/>
            <a:ext cx="4717599" cy="976312"/>
          </a:xfrm>
        </p:spPr>
        <p:txBody>
          <a:bodyPr/>
          <a:lstStyle/>
          <a:p>
            <a:r>
              <a:rPr lang="en-US" b="1" dirty="0">
                <a:latin typeface="Times New Roman" panose="02020603050405020304" pitchFamily="18" charset="0"/>
                <a:cs typeface="Times New Roman" panose="02020603050405020304" pitchFamily="18" charset="0"/>
              </a:rPr>
              <a:t>Analysis: Question3</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Statement: </a:t>
            </a:r>
            <a:r>
              <a:rPr lang="en-US" sz="1800" dirty="0">
                <a:effectLst/>
                <a:latin typeface="Times New Roman" panose="02020603050405020304" pitchFamily="18" charset="0"/>
                <a:ea typeface="Calibri" panose="020F0502020204030204" pitchFamily="34" charset="0"/>
              </a:rPr>
              <a:t>The top 10 customers by revenue</a:t>
            </a:r>
            <a:endParaRPr lang="en-UG"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152368B-3AF7-435D-81DC-B2C6F1ADA2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988" y="1422400"/>
            <a:ext cx="6076935" cy="4324059"/>
          </a:xfrm>
        </p:spPr>
      </p:pic>
      <p:sp>
        <p:nvSpPr>
          <p:cNvPr id="4" name="Text Placeholder 3">
            <a:extLst>
              <a:ext uri="{FF2B5EF4-FFF2-40B4-BE49-F238E27FC236}">
                <a16:creationId xmlns:a16="http://schemas.microsoft.com/office/drawing/2014/main" id="{FBC5A5CF-7EA9-4BD1-BC06-5C59154B9F2C}"/>
              </a:ext>
            </a:extLst>
          </p:cNvPr>
          <p:cNvSpPr>
            <a:spLocks noGrp="1"/>
          </p:cNvSpPr>
          <p:nvPr>
            <p:ph type="body" sz="half" idx="2"/>
          </p:nvPr>
        </p:nvSpPr>
        <p:spPr>
          <a:xfrm>
            <a:off x="912812" y="1598613"/>
            <a:ext cx="4956176" cy="4262436"/>
          </a:xfrm>
        </p:spPr>
        <p:txBody>
          <a:bodyPr>
            <a:normAutofit/>
          </a:bodyPr>
          <a:lstStyle/>
          <a:p>
            <a:pP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rPr>
              <a:t>Insights:</a:t>
            </a:r>
            <a:endParaRPr lang="en-UG" sz="1800" dirty="0">
              <a:effectLst/>
              <a:latin typeface="Times New Roman" panose="02020603050405020304" pitchFamily="18" charset="0"/>
              <a:ea typeface="Calibri" panose="020F0502020204030204" pitchFamily="34" charset="0"/>
            </a:endParaRPr>
          </a:p>
          <a:p>
            <a:pPr marL="342900" lvl="0" indent="-342900">
              <a:lnSpc>
                <a:spcPct val="107000"/>
              </a:lnSpc>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rPr>
              <a:t>The customer that made the company the biggest revenue of almost $272K has the ID (146464). Followed by the one from whom the company made $232K of revenue. </a:t>
            </a:r>
            <a:endParaRPr lang="en-UG" sz="18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rPr>
              <a:t>The last in the top 10 customers had the company made nearly $68K of revenue.</a:t>
            </a:r>
            <a:endParaRPr lang="en-UG"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13327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06FA-D0AB-4B9C-BB56-8D0A2D2DC505}"/>
              </a:ext>
            </a:extLst>
          </p:cNvPr>
          <p:cNvSpPr>
            <a:spLocks noGrp="1"/>
          </p:cNvSpPr>
          <p:nvPr>
            <p:ph type="title"/>
          </p:nvPr>
        </p:nvSpPr>
        <p:spPr>
          <a:xfrm>
            <a:off x="1638300" y="167780"/>
            <a:ext cx="8915400" cy="829170"/>
          </a:xfrm>
        </p:spPr>
        <p:txBody>
          <a:bodyPr>
            <a:normAutofit/>
          </a:bodyPr>
          <a:lstStyle/>
          <a:p>
            <a:r>
              <a:rPr lang="en-US" b="1" dirty="0">
                <a:latin typeface="Times New Roman" panose="02020603050405020304" pitchFamily="18" charset="0"/>
                <a:cs typeface="Times New Roman" panose="02020603050405020304" pitchFamily="18" charset="0"/>
              </a:rPr>
              <a:t>Analysis: Question4</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Statement: </a:t>
            </a:r>
            <a:r>
              <a:rPr lang="en-US" sz="1800" dirty="0">
                <a:effectLst/>
                <a:latin typeface="Times New Roman" panose="02020603050405020304" pitchFamily="18" charset="0"/>
                <a:ea typeface="Calibri" panose="020F0502020204030204" pitchFamily="34" charset="0"/>
              </a:rPr>
              <a:t>Each country with their respective number of accumulated product items</a:t>
            </a:r>
            <a:endParaRPr lang="en-UG" b="1"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5803D975-B1E0-4140-B295-A9FEE7BEB18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274" b="11274"/>
          <a:stretch>
            <a:fillRect/>
          </a:stretch>
        </p:blipFill>
        <p:spPr>
          <a:xfrm>
            <a:off x="4806892" y="996950"/>
            <a:ext cx="7239699" cy="4464283"/>
          </a:xfrm>
        </p:spPr>
      </p:pic>
      <p:sp>
        <p:nvSpPr>
          <p:cNvPr id="4" name="Text Placeholder 3">
            <a:extLst>
              <a:ext uri="{FF2B5EF4-FFF2-40B4-BE49-F238E27FC236}">
                <a16:creationId xmlns:a16="http://schemas.microsoft.com/office/drawing/2014/main" id="{F9C26384-AB25-4621-AAFC-C115262AFE25}"/>
              </a:ext>
            </a:extLst>
          </p:cNvPr>
          <p:cNvSpPr>
            <a:spLocks noGrp="1"/>
          </p:cNvSpPr>
          <p:nvPr>
            <p:ph type="body" sz="half" idx="2"/>
          </p:nvPr>
        </p:nvSpPr>
        <p:spPr>
          <a:xfrm>
            <a:off x="486563" y="1545434"/>
            <a:ext cx="4177716" cy="3060122"/>
          </a:xfrm>
        </p:spPr>
        <p:txBody>
          <a:bodyPr>
            <a:normAutofit/>
          </a:bodyPr>
          <a:lstStyle/>
          <a:p>
            <a:pPr>
              <a:lnSpc>
                <a:spcPct val="107000"/>
              </a:lnSpc>
              <a:spcAft>
                <a:spcPts val="800"/>
              </a:spcAft>
            </a:pPr>
            <a:r>
              <a:rPr lang="en-US" sz="1600" dirty="0">
                <a:solidFill>
                  <a:srgbClr val="FF0000"/>
                </a:solidFill>
                <a:effectLst/>
                <a:latin typeface="Times New Roman" panose="02020603050405020304" pitchFamily="18" charset="0"/>
                <a:ea typeface="Calibri" panose="020F0502020204030204" pitchFamily="34" charset="0"/>
              </a:rPr>
              <a:t>Insights:</a:t>
            </a:r>
            <a:endParaRPr lang="en-UG" sz="1600" dirty="0">
              <a:effectLst/>
              <a:latin typeface="Times New Roman" panose="02020603050405020304" pitchFamily="18" charset="0"/>
              <a:ea typeface="Calibri" panose="020F0502020204030204" pitchFamily="34" charset="0"/>
            </a:endParaRPr>
          </a:p>
          <a:p>
            <a:pPr marL="342900" lvl="0" indent="-342900">
              <a:lnSpc>
                <a:spcPct val="107000"/>
              </a:lnSpc>
              <a:spcAft>
                <a:spcPts val="0"/>
              </a:spcAft>
              <a:buFont typeface="Times New Roman" panose="02020603050405020304" pitchFamily="18" charset="0"/>
              <a:buChar char="-"/>
            </a:pPr>
            <a:r>
              <a:rPr lang="en-US" sz="1600" dirty="0">
                <a:effectLst/>
                <a:latin typeface="Times New Roman" panose="02020603050405020304" pitchFamily="18" charset="0"/>
                <a:ea typeface="Calibri" panose="020F0502020204030204" pitchFamily="34" charset="0"/>
              </a:rPr>
              <a:t>As we saw in the clustered bar chart, the country with the most accumulated product is Netherlands followed by EIRE then France then Germany respectively.</a:t>
            </a:r>
            <a:endParaRPr lang="en-UG" sz="16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Font typeface="Times New Roman" panose="02020603050405020304" pitchFamily="18" charset="0"/>
              <a:buChar char="-"/>
            </a:pPr>
            <a:r>
              <a:rPr lang="en-US" sz="1600" dirty="0">
                <a:effectLst/>
                <a:latin typeface="Times New Roman" panose="02020603050405020304" pitchFamily="18" charset="0"/>
                <a:ea typeface="Calibri" panose="020F0502020204030204" pitchFamily="34" charset="0"/>
              </a:rPr>
              <a:t>Based on the map representation, we can see that most countries that by the products are from Europe.</a:t>
            </a:r>
            <a:endParaRPr lang="en-UG"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4933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6CA5-D26C-45F8-88C3-CD95FB293185}"/>
              </a:ext>
            </a:extLst>
          </p:cNvPr>
          <p:cNvSpPr>
            <a:spLocks noGrp="1"/>
          </p:cNvSpPr>
          <p:nvPr>
            <p:ph type="ctrTitle"/>
          </p:nvPr>
        </p:nvSpPr>
        <p:spPr>
          <a:xfrm>
            <a:off x="1524000" y="1122363"/>
            <a:ext cx="9144000" cy="1486613"/>
          </a:xfrm>
        </p:spPr>
        <p:txBody>
          <a:bodyPr>
            <a:normAutofit fontScale="90000"/>
          </a:bodyPr>
          <a:lstStyle/>
          <a:p>
            <a:r>
              <a:rPr lang="en-US" dirty="0"/>
              <a:t>Limitation: Missing attributes</a:t>
            </a:r>
            <a:endParaRPr lang="en-UG" dirty="0"/>
          </a:p>
        </p:txBody>
      </p:sp>
      <p:sp>
        <p:nvSpPr>
          <p:cNvPr id="3" name="Subtitle 2">
            <a:extLst>
              <a:ext uri="{FF2B5EF4-FFF2-40B4-BE49-F238E27FC236}">
                <a16:creationId xmlns:a16="http://schemas.microsoft.com/office/drawing/2014/main" id="{CC289675-2C4F-4888-BCCB-4CCF8B1B87BD}"/>
              </a:ext>
            </a:extLst>
          </p:cNvPr>
          <p:cNvSpPr>
            <a:spLocks noGrp="1"/>
          </p:cNvSpPr>
          <p:nvPr>
            <p:ph type="subTitle" idx="1"/>
          </p:nvPr>
        </p:nvSpPr>
        <p:spPr>
          <a:xfrm>
            <a:off x="1524000" y="3246539"/>
            <a:ext cx="9144000" cy="2011261"/>
          </a:xfrm>
        </p:spPr>
        <p:txBody>
          <a:bodyPr>
            <a:normAutofit/>
          </a:bodyPr>
          <a:lstStyle/>
          <a:p>
            <a:pPr marL="342900" indent="-342900" algn="l">
              <a:buFontTx/>
              <a:buChar char="-"/>
            </a:pPr>
            <a:r>
              <a:rPr lang="en-US" dirty="0"/>
              <a:t>The customers are not represented by names (or company’s name)</a:t>
            </a:r>
          </a:p>
          <a:p>
            <a:pPr marL="342900" indent="-342900" algn="l">
              <a:buFontTx/>
              <a:buChar char="-"/>
            </a:pPr>
            <a:r>
              <a:rPr lang="en-US" dirty="0"/>
              <a:t>There is no latitude and longitude in the country attribute in order to easily precise the location of each country on the map.</a:t>
            </a:r>
            <a:endParaRPr lang="en-UG" dirty="0"/>
          </a:p>
        </p:txBody>
      </p:sp>
    </p:spTree>
    <p:extLst>
      <p:ext uri="{BB962C8B-B14F-4D97-AF65-F5344CB8AC3E}">
        <p14:creationId xmlns:p14="http://schemas.microsoft.com/office/powerpoint/2010/main" val="37732234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105</TotalTime>
  <Words>556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 Project report on the Online Retail</vt:lpstr>
      <vt:lpstr>Overview</vt:lpstr>
      <vt:lpstr>Data cleaning</vt:lpstr>
      <vt:lpstr>Analysis: Overview</vt:lpstr>
      <vt:lpstr>Analysis: Question1 Statement: The monthly total revenue in 2011</vt:lpstr>
      <vt:lpstr>Analysis: Question2 Statement: : the top 10 countries by revenue and quantity (excludes United Kingdom)</vt:lpstr>
      <vt:lpstr>Analysis: Question3 Statement: The top 10 customers by revenue</vt:lpstr>
      <vt:lpstr>Analysis: Question4 Statement: Each country with their respective number of accumulated product items</vt:lpstr>
      <vt:lpstr>Limitation: Missing attributes</vt:lpstr>
      <vt:lpstr>Analysis: Conclusion and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the Online Retail</dc:title>
  <dc:creator>Ezéchiel Kitwana Shebabetsi</dc:creator>
  <cp:lastModifiedBy>Ezéchiel Kitwana Shebabetsi</cp:lastModifiedBy>
  <cp:revision>9</cp:revision>
  <dcterms:created xsi:type="dcterms:W3CDTF">2022-12-04T07:53:49Z</dcterms:created>
  <dcterms:modified xsi:type="dcterms:W3CDTF">2023-04-07T12:12:51Z</dcterms:modified>
</cp:coreProperties>
</file>